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0"/>
  </p:notesMasterIdLst>
  <p:sldIdLst>
    <p:sldId id="5232" r:id="rId2"/>
    <p:sldId id="5519" r:id="rId3"/>
    <p:sldId id="5233" r:id="rId4"/>
    <p:sldId id="3778" r:id="rId5"/>
    <p:sldId id="5036" r:id="rId6"/>
    <p:sldId id="5037" r:id="rId7"/>
    <p:sldId id="4276" r:id="rId8"/>
    <p:sldId id="4277" r:id="rId9"/>
    <p:sldId id="4278" r:id="rId10"/>
    <p:sldId id="4279" r:id="rId11"/>
    <p:sldId id="3786" r:id="rId12"/>
    <p:sldId id="5533" r:id="rId13"/>
    <p:sldId id="5531" r:id="rId14"/>
    <p:sldId id="5044" r:id="rId15"/>
    <p:sldId id="5045" r:id="rId16"/>
    <p:sldId id="4281" r:id="rId17"/>
    <p:sldId id="3482" r:id="rId18"/>
    <p:sldId id="3484" r:id="rId19"/>
    <p:sldId id="3483" r:id="rId20"/>
    <p:sldId id="5224" r:id="rId21"/>
    <p:sldId id="5225" r:id="rId22"/>
    <p:sldId id="5226" r:id="rId23"/>
    <p:sldId id="5823" r:id="rId24"/>
    <p:sldId id="5527" r:id="rId25"/>
    <p:sldId id="4273" r:id="rId26"/>
    <p:sldId id="4274" r:id="rId27"/>
    <p:sldId id="3868" r:id="rId28"/>
    <p:sldId id="5227" r:id="rId29"/>
    <p:sldId id="5228" r:id="rId30"/>
    <p:sldId id="5229" r:id="rId31"/>
    <p:sldId id="5230" r:id="rId32"/>
    <p:sldId id="5231" r:id="rId33"/>
    <p:sldId id="5825" r:id="rId34"/>
    <p:sldId id="479" r:id="rId35"/>
    <p:sldId id="333" r:id="rId36"/>
    <p:sldId id="3898" r:id="rId37"/>
    <p:sldId id="4991" r:id="rId38"/>
    <p:sldId id="4324" r:id="rId39"/>
    <p:sldId id="4992" r:id="rId40"/>
    <p:sldId id="4260" r:id="rId41"/>
    <p:sldId id="4258" r:id="rId42"/>
    <p:sldId id="4938" r:id="rId43"/>
    <p:sldId id="5340" r:id="rId44"/>
    <p:sldId id="271" r:id="rId45"/>
    <p:sldId id="280" r:id="rId46"/>
    <p:sldId id="274" r:id="rId47"/>
    <p:sldId id="5542" r:id="rId48"/>
    <p:sldId id="5541" r:id="rId49"/>
    <p:sldId id="5543" r:id="rId50"/>
    <p:sldId id="4948" r:id="rId51"/>
    <p:sldId id="4949" r:id="rId52"/>
    <p:sldId id="4950" r:id="rId53"/>
    <p:sldId id="4951" r:id="rId54"/>
    <p:sldId id="4952" r:id="rId55"/>
    <p:sldId id="4953" r:id="rId56"/>
    <p:sldId id="4954" r:id="rId57"/>
    <p:sldId id="4956" r:id="rId58"/>
    <p:sldId id="4957" r:id="rId59"/>
    <p:sldId id="4958" r:id="rId60"/>
    <p:sldId id="4959" r:id="rId61"/>
    <p:sldId id="4955" r:id="rId62"/>
    <p:sldId id="4975" r:id="rId63"/>
    <p:sldId id="4976" r:id="rId64"/>
    <p:sldId id="4977" r:id="rId65"/>
    <p:sldId id="5241" r:id="rId66"/>
    <p:sldId id="5339" r:id="rId67"/>
    <p:sldId id="5516" r:id="rId68"/>
    <p:sldId id="5528" r:id="rId69"/>
    <p:sldId id="5530" r:id="rId70"/>
    <p:sldId id="5529" r:id="rId71"/>
    <p:sldId id="259" r:id="rId72"/>
    <p:sldId id="260" r:id="rId73"/>
    <p:sldId id="263" r:id="rId74"/>
    <p:sldId id="264" r:id="rId75"/>
    <p:sldId id="258" r:id="rId76"/>
    <p:sldId id="269" r:id="rId77"/>
    <p:sldId id="5523" r:id="rId78"/>
    <p:sldId id="5524" r:id="rId79"/>
    <p:sldId id="4242" r:id="rId80"/>
    <p:sldId id="3742" r:id="rId81"/>
    <p:sldId id="3743" r:id="rId82"/>
    <p:sldId id="5169" r:id="rId83"/>
    <p:sldId id="5167" r:id="rId84"/>
    <p:sldId id="5157" r:id="rId85"/>
    <p:sldId id="5520" r:id="rId86"/>
    <p:sldId id="5521" r:id="rId87"/>
    <p:sldId id="5824" r:id="rId88"/>
    <p:sldId id="3466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9"/>
    <p:restoredTop sz="90655"/>
  </p:normalViewPr>
  <p:slideViewPr>
    <p:cSldViewPr snapToGrid="0" snapToObjects="1">
      <p:cViewPr varScale="1">
        <p:scale>
          <a:sx n="87" d="100"/>
          <a:sy n="87" d="100"/>
        </p:scale>
        <p:origin x="21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81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55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ntpu.edu.tw/~myday/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hyperlink" Target="https://web.ntpu.edu.tw/~myday" TargetMode="External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eet.google.com/miy-fbif-max" TargetMode="External"/><Relationship Id="rId11" Type="http://schemas.openxmlformats.org/officeDocument/2006/relationships/hyperlink" Target="http://mail.im.tku.edu.tw/~myday/" TargetMode="External"/><Relationship Id="rId5" Type="http://schemas.openxmlformats.org/officeDocument/2006/relationships/image" Target="../media/image4.tiff"/><Relationship Id="rId15" Type="http://schemas.openxmlformats.org/officeDocument/2006/relationships/image" Target="../media/image8.png"/><Relationship Id="rId10" Type="http://schemas.openxmlformats.org/officeDocument/2006/relationships/hyperlink" Target="https://www.ntpu.edu.tw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://www.mis.ntpu.edu.tw/en/" TargetMode="Externa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p.net/" TargetMode="External"/><Relationship Id="rId2" Type="http://schemas.openxmlformats.org/officeDocument/2006/relationships/hyperlink" Target="https://www.globalreporting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sb-tcfd.org/" TargetMode="External"/><Relationship Id="rId5" Type="http://schemas.openxmlformats.org/officeDocument/2006/relationships/hyperlink" Target="https://www.ifrs.org/groups/international-sustainability-standards-board/" TargetMode="External"/><Relationship Id="rId4" Type="http://schemas.openxmlformats.org/officeDocument/2006/relationships/hyperlink" Target="https://sasb.org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5.jpg"/><Relationship Id="rId12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4.tiff"/><Relationship Id="rId9" Type="http://schemas.openxmlformats.org/officeDocument/2006/relationships/image" Target="../media/image10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amazon.com/Quantitative-Methods-Finance-Robin-Castelli/dp/1119903807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amazon.com/Green-Sustainable-Finance-Principles-Investment/dp/1398609242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amazon.com/Chief-Sustainability-Officers-Work-Successful/dp/1484278658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amazon.com/Navigating-Sustainability-Data-Organizations-Secure/dp/1398612243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amazon.com/Agentic-Bible-Up-Date-Goal-Driven/dp/B0FL21R86Q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amazon.com/Introduction-Generative-AI-Numa-Dhamani/dp/1633437191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amazon.com/Transformers-Natural-Language-Processing-Computer/dp/1805128728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www.amazon.com/Hands-Machine-Learning-Scikit-Learn-TensorFlow/dp/1098125975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reporting.org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cdp.net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meet.google.com/miy-fbif-ma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sasb.org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ifrs.org/groups/international-sustainability-standards-board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fsb-tcfd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frs.org/sustainability/tcfd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rs.org/sustainability/tcfd/" TargetMode="External"/><Relationship Id="rId2" Type="http://schemas.openxmlformats.org/officeDocument/2006/relationships/hyperlink" Target="https://finance.ec.europa.eu/capital-markets-union-and-financial-markets/company-reporting-and-auditing/company-reporting/corporate-sustainability-reporting_e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learn.nvidia.com/" TargetMode="External"/><Relationship Id="rId4" Type="http://schemas.openxmlformats.org/officeDocument/2006/relationships/hyperlink" Target="https://developer.nvidia.com/join-nvidia-developer-program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.nvidia.com/courses/course-detail?course_id=course-v1:DLI+S-FX-15+V1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wc.com/us/en/services/esg/library/building-blocks-for-net-zero-transformation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lmarena.ai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huggingface.co/spaces/lmarena-ai/lmarena-leaderboard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artificialanalysis.ai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blog.google/technology/developers/gemma-3/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s://developers.googleblog.com/en/introducing-gemma3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s://developers.googleblog.com/en/introducing-gemma3/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s://aistudio.google.com/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s://grok.com/chat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s://www.perplexity.a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tiktokenizer.vercel.app/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eb.ntpu.edu.tw/~myday/teaching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eb.ntpu.edu.tw/~myday/cindex.htm#project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0.png"/><Relationship Id="rId3" Type="http://schemas.openxmlformats.org/officeDocument/2006/relationships/hyperlink" Target="https://www.ntpu.edu.tw/" TargetMode="External"/><Relationship Id="rId7" Type="http://schemas.openxmlformats.org/officeDocument/2006/relationships/image" Target="../media/image4.tiff"/><Relationship Id="rId12" Type="http://schemas.openxmlformats.org/officeDocument/2006/relationships/image" Target="../media/image20.png"/><Relationship Id="rId2" Type="http://schemas.openxmlformats.org/officeDocument/2006/relationships/hyperlink" Target="http://www.mis.ntpu.edu.tw/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5" Type="http://schemas.openxmlformats.org/officeDocument/2006/relationships/image" Target="../media/image11.jpeg"/><Relationship Id="rId10" Type="http://schemas.openxmlformats.org/officeDocument/2006/relationships/image" Target="../media/image18.png"/><Relationship Id="rId4" Type="http://schemas.openxmlformats.org/officeDocument/2006/relationships/hyperlink" Target="http://web.ntpu.edu.tw/~myday/" TargetMode="External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19564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Introduction to </a:t>
            </a:r>
            <a:br>
              <a:rPr lang="en-US" altLang="zh-TW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Sustainability and ESG Data Analytics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Sustainability and ESG Data Analytics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1141ESGDA01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(M5265) (Fall 2025)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2025-09-10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E7776-1F0D-58EF-4395-055D5B5897F7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6"/>
              </a:rPr>
              <a:t>https://meet.google.com/miy-fbif-max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70B27B-7202-FFF8-8C7E-8460B83A8D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EAD6CAB6-AB8F-45E1-E083-748AAEB3EEEE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8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 and Director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11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F16FD9-153E-9320-41AF-AD0EA3357BC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12BE32-63F1-21F3-DB6D-7A0E9E66CFB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40967A-39E2-B4F0-3938-080D4128F58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1561BF-C656-5B2C-FCF8-87BD7BCC070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4576AB-BA89-10C4-A50E-1E82E70AF0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5165" y="4277777"/>
            <a:ext cx="1011475" cy="2209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E056368-6557-A662-EAA8-45FC9579142B}"/>
              </a:ext>
            </a:extLst>
          </p:cNvPr>
          <p:cNvSpPr txBox="1"/>
          <p:nvPr/>
        </p:nvSpPr>
        <p:spPr>
          <a:xfrm>
            <a:off x="257065" y="4511299"/>
            <a:ext cx="935665" cy="115416"/>
          </a:xfrm>
          <a:prstGeom prst="rect">
            <a:avLst/>
          </a:prstGeom>
          <a:solidFill>
            <a:srgbClr val="76B900"/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75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C5F952-740A-49CD-0E63-AB36D0B3A636}"/>
              </a:ext>
            </a:extLst>
          </p:cNvPr>
          <p:cNvSpPr txBox="1"/>
          <p:nvPr/>
        </p:nvSpPr>
        <p:spPr>
          <a:xfrm>
            <a:off x="225165" y="4614903"/>
            <a:ext cx="1011475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900" b="1" dirty="0"/>
              <a:t>Certified Instructor</a:t>
            </a:r>
          </a:p>
        </p:txBody>
      </p:sp>
    </p:spTree>
    <p:extLst>
      <p:ext uri="{BB962C8B-B14F-4D97-AF65-F5344CB8AC3E}">
        <p14:creationId xmlns:p14="http://schemas.microsoft.com/office/powerpoint/2010/main" val="21700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Department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Information Technologies and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System Development Capabilities</a:t>
            </a:r>
          </a:p>
          <a:p>
            <a:r>
              <a:rPr lang="en-US" sz="4400" dirty="0"/>
              <a:t>Internet Marketing Management Capabilities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Research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03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 2025/09/10 Introduction Sustainability and ESG Data Analytics</a:t>
            </a:r>
          </a:p>
          <a:p>
            <a:pPr marL="0" indent="0">
              <a:buNone/>
            </a:pPr>
            <a:r>
              <a:rPr lang="en-US" sz="2800" dirty="0"/>
              <a:t>2 2025/09/17 Environmental, Social, and Governance (ESG) in </a:t>
            </a:r>
            <a:br>
              <a:rPr lang="en-US" sz="2800" dirty="0"/>
            </a:br>
            <a:r>
              <a:rPr lang="en-US" sz="2800" dirty="0"/>
              <a:t>                          Net-Zero Digital Transformation</a:t>
            </a:r>
          </a:p>
          <a:p>
            <a:pPr marL="0" indent="0">
              <a:buNone/>
            </a:pPr>
            <a:r>
              <a:rPr lang="en-US" sz="2800" dirty="0"/>
              <a:t>3 2025/09/24 Data Science for Sustainability and ESG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4 2025/10/01 Case Study on Sustainability and ESG Data Analytics I</a:t>
            </a:r>
          </a:p>
          <a:p>
            <a:pPr marL="0" indent="0">
              <a:buNone/>
            </a:pPr>
            <a:r>
              <a:rPr lang="en-US" sz="2800" dirty="0"/>
              <a:t>5 2025/10/08 Web 3.0 and Big Data Analysis in Fintech, Green and</a:t>
            </a:r>
            <a:br>
              <a:rPr lang="en-US" sz="2800" dirty="0"/>
            </a:br>
            <a:r>
              <a:rPr lang="en-US" sz="2800" dirty="0"/>
              <a:t>                           Sustainable Finance</a:t>
            </a:r>
          </a:p>
          <a:p>
            <a:pPr marL="0" indent="0">
              <a:buNone/>
            </a:pPr>
            <a:r>
              <a:rPr lang="en-US" sz="2800" dirty="0"/>
              <a:t>6 2025/10/15 ESG Data Gathering, Analysis,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7 2025/10/22 NVIDIA Building RAG Agents with LLMs Part 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LLM Services and AI Foundation Models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8 2025/10/29 Self-Learning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9 2025/11/05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10 2025/11/12 NVIDIA Building RAG Agents with LLMs Part II: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Document Loading, Chunking, and Embeddings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2025/11/19 NVIDIA Building RAG Agents with LLMs Part III: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Retrieval-Augmented Generation with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 Vector Stores and RAG Evaluation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21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2025/11/26 Case Study on Sustainability and ESG Data Analytics II</a:t>
            </a:r>
          </a:p>
          <a:p>
            <a:pPr marL="0" indent="0">
              <a:buNone/>
            </a:pPr>
            <a:r>
              <a:rPr lang="en-US" sz="2800" dirty="0"/>
              <a:t>13 2025/12/03 Artificial Intelligence of things (</a:t>
            </a:r>
            <a:r>
              <a:rPr lang="en-US" sz="2800" dirty="0" err="1"/>
              <a:t>AIoT</a:t>
            </a:r>
            <a:r>
              <a:rPr lang="en-US" sz="2800" dirty="0"/>
              <a:t>) in ESG and</a:t>
            </a:r>
            <a:br>
              <a:rPr lang="en-US" sz="2800" dirty="0"/>
            </a:br>
            <a:r>
              <a:rPr lang="en-US" sz="2800" dirty="0"/>
              <a:t>                             Sustainability Applications</a:t>
            </a:r>
          </a:p>
          <a:p>
            <a:pPr marL="0" indent="0">
              <a:buNone/>
            </a:pPr>
            <a:r>
              <a:rPr lang="en-US" sz="2800" dirty="0"/>
              <a:t>14 2025/12/10 Generative AI for ESG Rating and Reporting Generation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2025/12/17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2025/12/24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60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0458"/>
          </a:xfrm>
        </p:spPr>
        <p:txBody>
          <a:bodyPr/>
          <a:lstStyle/>
          <a:p>
            <a:r>
              <a:rPr lang="en-US" altLang="zh-TW" sz="4800" dirty="0"/>
              <a:t>Course and Teaching Features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1138551"/>
            <a:ext cx="11321140" cy="5581895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zh-TW" sz="2800" dirty="0"/>
              <a:t>Combine Web3.0 to introduce basic concepts of big data analysis, research topics, and practical operations.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zh-TW" sz="2800" dirty="0"/>
              <a:t>Provide theories and tools for data integration and communication planning.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zh-TW" sz="2800" dirty="0"/>
              <a:t>Apply to analyze data from various domains and present analysis results through data visualization.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000" dirty="0">
                <a:solidFill>
                  <a:srgbClr val="C00000"/>
                </a:solidFill>
              </a:rPr>
              <a:t>Expected Social Impact: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zh-TW" sz="2800" dirty="0"/>
              <a:t>Learn from data analysis, cultivating the ability to analyze responses when facing sustainable issues and risks.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zh-TW" sz="2800" dirty="0"/>
              <a:t>Train talents who possess basic concepts of big data analysis, research topics, practical operations, and practical abilities in sustainable data analysis.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03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0458"/>
          </a:xfrm>
        </p:spPr>
        <p:txBody>
          <a:bodyPr/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Innovative Teaching Strategies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1325218"/>
            <a:ext cx="11321140" cy="5237026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4400" dirty="0">
                <a:solidFill>
                  <a:srgbClr val="C00000"/>
                </a:solidFill>
              </a:rPr>
              <a:t>USR (University Social Responsibility) Local Connection and Collaboration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4400" dirty="0"/>
              <a:t>Group Learning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4400" dirty="0">
                <a:solidFill>
                  <a:srgbClr val="C00000"/>
                </a:solidFill>
              </a:rPr>
              <a:t>Problem-Based Learning (PBL)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4400" dirty="0"/>
              <a:t>Thematic Teaching 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4400" dirty="0">
                <a:solidFill>
                  <a:srgbClr val="C00000"/>
                </a:solidFill>
              </a:rPr>
              <a:t>Learning by Thinking Teaching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55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Individual Presentation 60 %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Group Presentation 10 %</a:t>
            </a:r>
            <a:endParaRPr lang="zh-TW" altLang="en-US" sz="4400" dirty="0"/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Case Report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Class Participation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Assignment 10 %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03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19956"/>
          </a:xfrm>
        </p:spPr>
        <p:txBody>
          <a:bodyPr/>
          <a:lstStyle/>
          <a:p>
            <a:r>
              <a:rPr lang="en-US" dirty="0"/>
              <a:t>Required 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59324"/>
            <a:ext cx="11222181" cy="4993975"/>
          </a:xfrm>
        </p:spPr>
        <p:txBody>
          <a:bodyPr>
            <a:normAutofit/>
          </a:bodyPr>
          <a:lstStyle/>
          <a:p>
            <a:r>
              <a:rPr lang="en-US" sz="4000" dirty="0" err="1"/>
              <a:t>Cino</a:t>
            </a:r>
            <a:r>
              <a:rPr lang="en-US" sz="4000" dirty="0"/>
              <a:t> Robin Castelli, Cyril </a:t>
            </a:r>
            <a:r>
              <a:rPr lang="en-US" sz="4000" dirty="0" err="1"/>
              <a:t>Shmatov</a:t>
            </a:r>
            <a:r>
              <a:rPr lang="en-US" sz="4000" dirty="0"/>
              <a:t> (2022), </a:t>
            </a:r>
            <a:br>
              <a:rPr lang="en-US" sz="4000" dirty="0"/>
            </a:br>
            <a:r>
              <a:rPr lang="en-US" sz="4000" dirty="0"/>
              <a:t>Quantitative Methods for ESG Finance, Wiley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03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5622"/>
          </a:xfrm>
        </p:spPr>
        <p:txBody>
          <a:bodyPr/>
          <a:lstStyle/>
          <a:p>
            <a:r>
              <a:rPr lang="en-US" dirty="0"/>
              <a:t>Reference 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963577"/>
            <a:ext cx="11222181" cy="5702169"/>
          </a:xfrm>
        </p:spPr>
        <p:txBody>
          <a:bodyPr>
            <a:noAutofit/>
          </a:bodyPr>
          <a:lstStyle/>
          <a:p>
            <a:pPr marL="457200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b="0" dirty="0"/>
              <a:t>Simon Thompson (2023), Green and Sustainable Finance: Principles and Practice in Banking, Investment and Insurance, 2nd Edition, Kogan Page.</a:t>
            </a:r>
          </a:p>
          <a:p>
            <a:pPr marL="457200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b="0" dirty="0" err="1"/>
              <a:t>Chrissa</a:t>
            </a:r>
            <a:r>
              <a:rPr lang="en-US" sz="2200" b="0" dirty="0"/>
              <a:t> </a:t>
            </a:r>
            <a:r>
              <a:rPr lang="en-US" sz="2200" b="0" dirty="0" err="1"/>
              <a:t>Pagitsas</a:t>
            </a:r>
            <a:r>
              <a:rPr lang="en-US" sz="2200" b="0" dirty="0"/>
              <a:t> (2023), Chief Sustainability Officers At Work: How CSOs Build Successful Sustainability and ESG Strategies, </a:t>
            </a:r>
            <a:r>
              <a:rPr lang="en-US" sz="2200" b="0" dirty="0" err="1"/>
              <a:t>Apress</a:t>
            </a:r>
            <a:r>
              <a:rPr lang="en-US" sz="2200" b="0" dirty="0"/>
              <a:t>.</a:t>
            </a:r>
          </a:p>
          <a:p>
            <a:pPr marL="457200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b="0" dirty="0" err="1"/>
              <a:t>Hariom</a:t>
            </a:r>
            <a:r>
              <a:rPr lang="en-US" sz="2200" b="0" dirty="0"/>
              <a:t> </a:t>
            </a:r>
            <a:r>
              <a:rPr lang="en-US" sz="2200" b="0" dirty="0" err="1"/>
              <a:t>Tatsat</a:t>
            </a:r>
            <a:r>
              <a:rPr lang="en-US" sz="2200" b="0" dirty="0"/>
              <a:t>, Sahil Puri, Brad </a:t>
            </a:r>
            <a:r>
              <a:rPr lang="en-US" sz="2200" b="0" dirty="0" err="1"/>
              <a:t>Lookabaugh</a:t>
            </a:r>
            <a:r>
              <a:rPr lang="en-US" sz="2200" b="0" dirty="0"/>
              <a:t> (2020), Machine Learning and Data Science Blueprints for Finance: From Building Trading Strategies to Robo-Advisors Using Python, O'Reilly Media</a:t>
            </a:r>
          </a:p>
          <a:p>
            <a:pPr marL="457200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b="0" dirty="0" err="1"/>
              <a:t>Aurélien</a:t>
            </a:r>
            <a:r>
              <a:rPr lang="en-US" sz="2200" b="0" dirty="0"/>
              <a:t> </a:t>
            </a:r>
            <a:r>
              <a:rPr lang="en-US" sz="2200" b="0" dirty="0" err="1"/>
              <a:t>Géron</a:t>
            </a:r>
            <a:r>
              <a:rPr lang="en-US" sz="2200" b="0" dirty="0"/>
              <a:t> (2022), Hands-On Machine Learning with Scikit-Learn, </a:t>
            </a:r>
            <a:r>
              <a:rPr lang="en-US" sz="2200" b="0" dirty="0" err="1"/>
              <a:t>Keras</a:t>
            </a:r>
            <a:r>
              <a:rPr lang="en-US" sz="2200" b="0" dirty="0"/>
              <a:t>, and TensorFlow: Concepts, Tools, and Techniques to Build Intelligent Systems, 3rd Edition, O’Reilly Media.</a:t>
            </a:r>
          </a:p>
          <a:p>
            <a:pPr marL="457200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b="0" dirty="0" err="1"/>
              <a:t>Numa</a:t>
            </a:r>
            <a:r>
              <a:rPr lang="en-US" sz="2200" b="0" dirty="0"/>
              <a:t> </a:t>
            </a:r>
            <a:r>
              <a:rPr lang="en-US" sz="2200" b="0" dirty="0" err="1"/>
              <a:t>Dhamani</a:t>
            </a:r>
            <a:r>
              <a:rPr lang="en-US" sz="2200" b="0" dirty="0"/>
              <a:t> and Maggie Engler (2024), Introduction to Generative AI, Manning.</a:t>
            </a:r>
          </a:p>
          <a:p>
            <a:pPr marL="457200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b="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sz="2200" b="0" dirty="0" err="1"/>
              <a:t>ChatGPT</a:t>
            </a:r>
            <a:r>
              <a:rPr lang="en-US" sz="2200" b="0" dirty="0"/>
              <a:t>, GPT-4V, and DALL-E 3, 3rd ed. Edition, </a:t>
            </a:r>
            <a:r>
              <a:rPr lang="en-US" sz="2200" b="0" dirty="0" err="1"/>
              <a:t>Packt</a:t>
            </a:r>
            <a:r>
              <a:rPr lang="en-US" sz="2200" b="0" dirty="0"/>
              <a:t> Publishing.</a:t>
            </a:r>
          </a:p>
          <a:p>
            <a:pPr marL="457200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b="0" dirty="0"/>
              <a:t>Thomas R. Caldwell (2025), The Agentic AI Bible: The Complete and Up-to-Date Guide to Design, Build, and Scale Goal-Driven, LLM-Powered Agents that Think, Execute and Evolve, Independently published.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56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94449"/>
          </a:xfrm>
        </p:spPr>
        <p:txBody>
          <a:bodyPr/>
          <a:lstStyle/>
          <a:p>
            <a:r>
              <a:rPr lang="en-US" altLang="zh-TW" dirty="0"/>
              <a:t>Other 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29553"/>
            <a:ext cx="11222181" cy="5307105"/>
          </a:xfrm>
        </p:spPr>
        <p:txBody>
          <a:bodyPr>
            <a:no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GRI (Global Report Initiative): </a:t>
            </a:r>
            <a:br>
              <a:rPr lang="en-US" sz="2800" dirty="0"/>
            </a:br>
            <a:r>
              <a:rPr lang="en-US" sz="2800" dirty="0">
                <a:hlinkClick r:id="rId2"/>
              </a:rPr>
              <a:t>https://www.globalreporting.org/</a:t>
            </a:r>
            <a:endParaRPr lang="en-US" sz="2800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CDP (Carbon Disclosure Project): </a:t>
            </a:r>
            <a:br>
              <a:rPr lang="en-US" sz="2800" dirty="0"/>
            </a:br>
            <a:r>
              <a:rPr lang="en-US" sz="2800" dirty="0">
                <a:hlinkClick r:id="rId3"/>
              </a:rPr>
              <a:t>https://www.cdp.net/</a:t>
            </a:r>
            <a:endParaRPr lang="en-US" sz="2800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SASB (Sustainability Accounting Standards Board): </a:t>
            </a:r>
            <a:br>
              <a:rPr lang="en-US" sz="2800" dirty="0"/>
            </a:br>
            <a:r>
              <a:rPr lang="en-US" sz="2800" dirty="0">
                <a:hlinkClick r:id="rId4"/>
              </a:rPr>
              <a:t>https://sasb.org/</a:t>
            </a:r>
            <a:endParaRPr lang="en-US" sz="2800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ISSB (International Sustainability Standards Board):</a:t>
            </a:r>
            <a:br>
              <a:rPr lang="en-US" sz="2800" dirty="0"/>
            </a:br>
            <a:r>
              <a:rPr lang="en-US" sz="2400" dirty="0">
                <a:hlinkClick r:id="rId5"/>
              </a:rPr>
              <a:t>https://www.ifrs.org/groups/international-sustainability-standards-board/</a:t>
            </a:r>
            <a:endParaRPr lang="en-US" sz="2400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TCFD (Task Force on Climate-related Financial Disclosures): </a:t>
            </a:r>
            <a:br>
              <a:rPr lang="en-US" sz="2800" dirty="0"/>
            </a:br>
            <a:r>
              <a:rPr lang="en-US" sz="2800" dirty="0">
                <a:hlinkClick r:id="rId6"/>
              </a:rPr>
              <a:t>https://www.fsb-tcfd.org/</a:t>
            </a:r>
            <a:endParaRPr lang="en-US" sz="2800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Research Papers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79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322" y="88992"/>
            <a:ext cx="5877356" cy="1367336"/>
          </a:xfrm>
        </p:spPr>
        <p:txBody>
          <a:bodyPr>
            <a:normAutofit/>
          </a:bodyPr>
          <a:lstStyle/>
          <a:p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Prof. Min-Yuh Day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770" y="1557891"/>
            <a:ext cx="9070455" cy="3561446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TW" sz="5500" dirty="0">
                <a:solidFill>
                  <a:srgbClr val="C00000"/>
                </a:solidFill>
              </a:rPr>
              <a:t>Director, Information Management, NTPU</a:t>
            </a: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TW" sz="3600" dirty="0">
                <a:solidFill>
                  <a:schemeClr val="accent2"/>
                </a:solidFill>
              </a:rPr>
              <a:t>Director, Intelligent Financial Innovation Technology, IFIT Lab, IM, NTPU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AB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Fintech and Green Finance Center (FGFC), NTPU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Division Director, Sustainable Development, Sustainability Office, NTPU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6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TW" sz="5500" dirty="0">
                <a:solidFill>
                  <a:schemeClr val="accent1"/>
                </a:solidFill>
              </a:rPr>
              <a:t>Visiting Scholar, IIS, Academia </a:t>
            </a:r>
            <a:r>
              <a:rPr lang="en-US" altLang="zh-TW" sz="5500" dirty="0" err="1">
                <a:solidFill>
                  <a:schemeClr val="accent1"/>
                </a:solidFill>
              </a:rPr>
              <a:t>Sinica</a:t>
            </a:r>
            <a:endParaRPr lang="en-US" altLang="zh-TW" sz="5500" dirty="0">
              <a:solidFill>
                <a:schemeClr val="accent1"/>
              </a:solidFill>
            </a:endParaRP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TW" sz="5500" dirty="0">
                <a:solidFill>
                  <a:srgbClr val="984807"/>
                </a:solidFill>
              </a:rPr>
              <a:t>Ph.D., Information Management, NTU</a:t>
            </a:r>
            <a:br>
              <a:rPr lang="en-US" altLang="zh-TW" sz="2000" dirty="0">
                <a:solidFill>
                  <a:schemeClr val="accent6">
                    <a:lumMod val="75000"/>
                  </a:schemeClr>
                </a:solidFill>
              </a:rPr>
            </a:br>
            <a:endParaRPr lang="en-US" altLang="zh-TW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TW" sz="36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Intelligence, Agentic AI, ESG and Green Financial Technology, </a:t>
            </a:r>
            <a:br>
              <a:rPr lang="en-US" altLang="zh-TW" sz="36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36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Big Data Analytics, Electronic Commerce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1" name="Picture 2" descr="http://mail.tku.edu.tw/myday/images/AS_Logo1.gif">
            <a:extLst>
              <a:ext uri="{FF2B5EF4-FFF2-40B4-BE49-F238E27FC236}">
                <a16:creationId xmlns:a16="http://schemas.microsoft.com/office/drawing/2014/main" id="{21A7643E-D757-6C4E-BA60-6DD316B11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mail.tku.edu.tw/myday/images/NTU_logo.jpg">
            <a:extLst>
              <a:ext uri="{FF2B5EF4-FFF2-40B4-BE49-F238E27FC236}">
                <a16:creationId xmlns:a16="http://schemas.microsoft.com/office/drawing/2014/main" id="{DD4095AA-1C8D-4D40-BE13-12AE2C2A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298B8C-812E-4242-B99C-1FE21191A3C4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5E5D47-46B4-3746-AE25-62ED375E0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B756A3-2536-5946-A56A-4994F9B6B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431" y="88466"/>
            <a:ext cx="1104812" cy="1367862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AE2861-C042-A606-EA04-883AB138E3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5997" y="66310"/>
            <a:ext cx="1628195" cy="3557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08A949-48C2-AAF1-41B7-D55BD3734B56}"/>
              </a:ext>
            </a:extLst>
          </p:cNvPr>
          <p:cNvSpPr txBox="1"/>
          <p:nvPr/>
        </p:nvSpPr>
        <p:spPr>
          <a:xfrm>
            <a:off x="10511713" y="413721"/>
            <a:ext cx="1536762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120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ACDC-8074-17B3-052F-EC86BB49F7E6}"/>
              </a:ext>
            </a:extLst>
          </p:cNvPr>
          <p:cNvSpPr txBox="1"/>
          <p:nvPr/>
        </p:nvSpPr>
        <p:spPr>
          <a:xfrm>
            <a:off x="10448238" y="595546"/>
            <a:ext cx="166371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1400" b="1" dirty="0"/>
              <a:t>Certified Instructor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A0B2390-1B4E-6343-1A53-6768E685AC3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31" y="2997038"/>
            <a:ext cx="1040994" cy="12626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4AFA0A-12FF-C303-5E79-8A09295C6F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679" y="5518797"/>
            <a:ext cx="1232245" cy="12322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010CB7-ADD5-B6F4-7ACC-CFBB941E78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9763" y="4271812"/>
            <a:ext cx="1232245" cy="12322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A0C3FD-E51F-8E04-8670-523C3913D4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3066" y="2192398"/>
            <a:ext cx="1575410" cy="7104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1A50A02-4505-3AA7-9990-E2153EA4A6E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541017"/>
            <a:ext cx="1253119" cy="42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76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/>
          </a:bodyPr>
          <a:lstStyle/>
          <a:p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Cino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Robin Castelli, Cyril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Shmatov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(2022),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Quantitative Methods for ESG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Wiley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https://www.amazon.com/Quantitative-Methods-Finance-Robin-Castelli/dp/1119903807/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B53E7-31CB-E409-3F48-F379D8EF6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556" y="1858666"/>
            <a:ext cx="3280734" cy="465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15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 fontScale="90000"/>
          </a:bodyPr>
          <a:lstStyle/>
          <a:p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Simon Thompson (2023), </a:t>
            </a:r>
            <a:b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Green and Sustainable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: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Principles and Practice in Banking, Investment and Insurance, </a:t>
            </a:r>
            <a:b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2nd Edition, Kogan Page.</a:t>
            </a: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https://www.amazon.com/Green-Sustainable-Finance-Principles-Investment/dp/1398609242/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896D5-6CD7-DA93-CDE7-04B456A57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605" y="1749589"/>
            <a:ext cx="3236790" cy="485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46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137910"/>
            <a:ext cx="11335871" cy="1557338"/>
          </a:xfrm>
        </p:spPr>
        <p:txBody>
          <a:bodyPr>
            <a:normAutofit fontScale="90000"/>
          </a:bodyPr>
          <a:lstStyle/>
          <a:p>
            <a:r>
              <a:rPr lang="en-US" altLang="zh-TW" sz="27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Chrissa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27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Pagitsas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(2023),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Chief Sustainability Officers At Work: </a:t>
            </a:r>
            <a:b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How CSOs Build Successful Sustainability and ESG Strategies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Apress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https://www.amazon.com/Chief-Sustainability-Officers-Work-Successful/dp/1484278658/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D69546-AB68-49A0-2DB7-7A3ED631B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273" y="1811211"/>
            <a:ext cx="3163699" cy="480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59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Sherry Madera (2024),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Navigating Sustainability Data: How Organizations can use ESG Data to Secure Their Future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Kogan Page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https://www.amazon.com/Navigating-Sustainability-Data-Organizations-Secure/dp/1398612243/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7CC281-EC45-1A42-7CF0-198460B3D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325" y="1759043"/>
            <a:ext cx="318135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81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63" y="125192"/>
            <a:ext cx="10467474" cy="1915878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chemeClr val="accent1"/>
                </a:solidFill>
              </a:rPr>
              <a:t>Thomas R. Caldwell (2025), </a:t>
            </a:r>
            <a:br>
              <a:rPr lang="en-US" sz="27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The Agentic AI Bible: 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The Complete and Up-to-Date Guide to Design, Build, and Scale Goal-Driven,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LLM-Powered Agents that Think, Execute and Evolve</a:t>
            </a:r>
            <a:r>
              <a:rPr lang="en-US" sz="2400" dirty="0">
                <a:solidFill>
                  <a:schemeClr val="accent1"/>
                </a:solidFill>
              </a:rPr>
              <a:t>,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200" dirty="0">
                <a:solidFill>
                  <a:schemeClr val="accent1"/>
                </a:solidFill>
              </a:rPr>
              <a:t>Independently published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603612" y="6591618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https://www.amazon.com/Agentic-Bible-Up-Date-Goal-Driven/dp/B0FL21R86Q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B382CF-DC39-C9F1-1F03-8656AEA0D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560" y="2041070"/>
            <a:ext cx="3553279" cy="459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93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63" y="125192"/>
            <a:ext cx="10467474" cy="1143000"/>
          </a:xfrm>
        </p:spPr>
        <p:txBody>
          <a:bodyPr>
            <a:normAutofit fontScale="90000"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Numa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Dhamani</a:t>
            </a:r>
            <a:r>
              <a:rPr lang="en-US" sz="2400" dirty="0">
                <a:solidFill>
                  <a:schemeClr val="accent1"/>
                </a:solidFill>
              </a:rPr>
              <a:t> and Maggie Engler (2024),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Introduction to Generative AI</a:t>
            </a:r>
            <a:r>
              <a:rPr lang="en-US" sz="2400" dirty="0">
                <a:solidFill>
                  <a:schemeClr val="accent1"/>
                </a:solidFill>
              </a:rPr>
              <a:t>,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Manning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603612" y="6443602"/>
            <a:ext cx="69847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Numa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Dhamani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Maggie Engler (2024), Introduction to Generative AI, Manning</a:t>
            </a:r>
            <a:br>
              <a:rPr lang="en-US" sz="1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https://www.amazon.com/Introduction-Generative-AI-Numa-Dhamani/dp/1633437191/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C33F78-F0A6-87BF-BA44-F90B0D9A1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884" y="1406115"/>
            <a:ext cx="3904632" cy="489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16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550821"/>
          </a:xfrm>
        </p:spPr>
        <p:txBody>
          <a:bodyPr>
            <a:noAutofit/>
          </a:bodyPr>
          <a:lstStyle/>
          <a:p>
            <a:r>
              <a:rPr lang="en-US" sz="2400" dirty="0"/>
              <a:t>Denis Rothman (2024), </a:t>
            </a:r>
            <a:br>
              <a:rPr lang="en-US" sz="2400" dirty="0"/>
            </a:br>
            <a:r>
              <a:rPr lang="en-US" sz="3000" dirty="0">
                <a:solidFill>
                  <a:srgbClr val="C00000"/>
                </a:solidFill>
              </a:rPr>
              <a:t>Transformers for Natural Language Processing and Computer Vision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Explore Generative AI and Large Language Models with Hugging Face, </a:t>
            </a:r>
            <a:r>
              <a:rPr lang="en-US" sz="2000" dirty="0" err="1">
                <a:solidFill>
                  <a:srgbClr val="C00000"/>
                </a:solidFill>
              </a:rPr>
              <a:t>ChatGPT</a:t>
            </a:r>
            <a:r>
              <a:rPr lang="en-US" sz="2000" dirty="0">
                <a:solidFill>
                  <a:srgbClr val="C00000"/>
                </a:solidFill>
              </a:rPr>
              <a:t>, GPT-4V, and DALL-E 3</a:t>
            </a:r>
            <a:r>
              <a:rPr lang="en-US" sz="2000" dirty="0"/>
              <a:t>, </a:t>
            </a:r>
            <a:br>
              <a:rPr lang="en-US" sz="2000" dirty="0"/>
            </a:br>
            <a:r>
              <a:rPr lang="en-US" sz="2000" dirty="0"/>
              <a:t>3rd Edition, </a:t>
            </a:r>
            <a:r>
              <a:rPr lang="en-US" sz="2000" dirty="0" err="1"/>
              <a:t>Packt</a:t>
            </a:r>
            <a:r>
              <a:rPr lang="en-US" sz="2000" dirty="0"/>
              <a:t> Publishing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https://www.amazon.com/Transformers-Natural-Language-Processing-Computer/dp/1805128728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B1BD5C-4054-67E8-8EB3-0473E0838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112" y="1786590"/>
            <a:ext cx="3855776" cy="472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19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 fontScale="90000"/>
          </a:bodyPr>
          <a:lstStyle/>
          <a:p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Aurélien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Géron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(2022),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Hands-On Machine Learning with Scikit-Learn, </a:t>
            </a:r>
            <a:r>
              <a:rPr lang="en-US" altLang="zh-TW" sz="32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Keras</a:t>
            </a: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, and TensorFlow: </a:t>
            </a:r>
            <a:r>
              <a:rPr lang="en-US" altLang="zh-TW" sz="27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Concepts, Tools, and Techniques to Build Intelligent Systems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3rd Edition, O’Reilly Media.</a:t>
            </a: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https://www.amazon.com/Hands-Machine-Learning-Scikit-Learn-TensorFlow/dp/1098125975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94BC0C-7A61-2DD5-6389-299D61B64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221" y="1875051"/>
            <a:ext cx="3617557" cy="47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4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GRI (Global Report Initiative)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34998-3297-AEF4-5496-31D33D5BDB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004" y="786809"/>
            <a:ext cx="10387838" cy="5754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3"/>
              </a:rPr>
              <a:t>https://www.globalreporting.org/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5230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CDP (Carbon Disclosure Project)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https://www.cdp.net/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3E50D5-338B-F713-904D-A825819628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72" y="929967"/>
            <a:ext cx="10412901" cy="557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90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BE8F-8E77-634C-8332-BB199982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769757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ea typeface="Heiti TC Medium" pitchFamily="2" charset="-128"/>
              </a:rPr>
              <a:t>Course Syllabus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National Taipei University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Academic Year 114, 1</a:t>
            </a:r>
            <a:r>
              <a:rPr lang="en-US" altLang="zh-TW" baseline="30000" dirty="0">
                <a:ea typeface="Heiti TC Medium" pitchFamily="2" charset="-128"/>
              </a:rPr>
              <a:t>st</a:t>
            </a:r>
            <a:r>
              <a:rPr lang="en-US" altLang="zh-TW" dirty="0">
                <a:ea typeface="Heiti TC Medium" pitchFamily="2" charset="-128"/>
              </a:rPr>
              <a:t> Semester (Fall 2025)</a:t>
            </a:r>
            <a:endParaRPr lang="en-US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8585B-1D8F-6C47-AA13-A968D1CE3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78182"/>
            <a:ext cx="11222181" cy="4358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dirty="0"/>
              <a:t>Course Title: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Sustainability and ESG Data Analytics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Instructor: Min-Yuh Day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Course Class: MBA, IM, NTPU (3 Credits, Elective) 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Details</a:t>
            </a:r>
          </a:p>
          <a:p>
            <a:pPr lvl="1">
              <a:spcAft>
                <a:spcPts val="600"/>
              </a:spcAft>
            </a:pPr>
            <a:r>
              <a:rPr lang="en-US" altLang="zh-TW" dirty="0"/>
              <a:t>In-Class and Distance Learning EMI Course </a:t>
            </a:r>
            <a:br>
              <a:rPr lang="en-US" altLang="zh-TW" dirty="0"/>
            </a:br>
            <a:r>
              <a:rPr lang="en-US" altLang="zh-TW" dirty="0"/>
              <a:t>(3 </a:t>
            </a:r>
            <a:r>
              <a:rPr lang="en-US" dirty="0"/>
              <a:t>Credits, Elective, </a:t>
            </a:r>
            <a:r>
              <a:rPr lang="en-US" altLang="zh-TW" dirty="0"/>
              <a:t>One Semester</a:t>
            </a:r>
            <a:r>
              <a:rPr lang="en-US" dirty="0"/>
              <a:t>) (M5265)</a:t>
            </a:r>
            <a:endParaRPr lang="en-US" altLang="zh-TW" dirty="0"/>
          </a:p>
          <a:p>
            <a:pPr>
              <a:spcAft>
                <a:spcPts val="600"/>
              </a:spcAft>
            </a:pPr>
            <a:r>
              <a:rPr lang="en-US" altLang="zh-TW" dirty="0"/>
              <a:t>Time &amp; Place: Wed, 2, 3, 4, (9:10-12:00) (B3F17)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Google Meet</a:t>
            </a:r>
            <a:r>
              <a:rPr lang="en-US" sz="2400" dirty="0">
                <a:solidFill>
                  <a:schemeClr val="accent1"/>
                </a:solidFill>
              </a:rPr>
              <a:t>: </a:t>
            </a:r>
            <a:r>
              <a:rPr lang="en-US" sz="2400" b="0" dirty="0">
                <a:solidFill>
                  <a:schemeClr val="accent1"/>
                </a:solidFill>
                <a:hlinkClick r:id="rId2"/>
              </a:rPr>
              <a:t>https://meet.google.com/miy-fbif-max</a:t>
            </a:r>
            <a:endParaRPr lang="en-US" sz="2400" b="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b="0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19933-A934-BD47-AD81-7D08DAF6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E2DD3-DD0E-B549-9C9F-47B1F513AC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FE905-387B-D749-8B47-4EEFCCBD81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702077-207D-0C46-90C5-453A00FA9D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DB78D7-6B0A-37A1-B2C6-39A2606E95F0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2"/>
              </a:rPr>
              <a:t>https://meet.google.com/miy-fbif-max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DB93F2-5B9C-F154-7BE3-4568D7F05B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64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SASB (Sustainability Accounting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https://sasb.org/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60486-F8C4-EAB4-216C-6A16B9A2B9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57" y="959495"/>
            <a:ext cx="10249786" cy="55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86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ISSB (International Sustainability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1930220" y="6466420"/>
            <a:ext cx="8497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https://www.ifrs.org/groups/international-sustainability-standards-board/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F5EB5-6F9A-1E7B-998D-B557530ACB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30" y="809344"/>
            <a:ext cx="10249786" cy="565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32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1"/>
            <a:ext cx="11335871" cy="1190845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TCFD </a:t>
            </a:r>
            <a:b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(Task Force on Climate-related Financial Disclosures)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https://www.fsb-tcfd.org/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6DF80-5BDE-4A18-ED5B-60B230A048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880" y="1263656"/>
            <a:ext cx="9290239" cy="5174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6B0620-611E-1C21-2549-3CF68DDA198E}"/>
              </a:ext>
            </a:extLst>
          </p:cNvPr>
          <p:cNvSpPr txBox="1"/>
          <p:nvPr/>
        </p:nvSpPr>
        <p:spPr>
          <a:xfrm>
            <a:off x="3264197" y="1306186"/>
            <a:ext cx="6103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https://www.ifrs.org/sustainability/tcfd/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957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1"/>
            <a:ext cx="11335871" cy="1190845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CSRD </a:t>
            </a:r>
            <a:b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(Corporate Sustainability Reporting Directive)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510989" y="6567735"/>
            <a:ext cx="107994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https://finance.ec.europa.eu/capital-markets-union-and-financial-markets/company-reporting-and-auditing/company-reporting/corporate-sustainability-reporting_en</a:t>
            </a:r>
            <a:endParaRPr lang="en-US" altLang="zh-TW" sz="12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6B0620-611E-1C21-2549-3CF68DDA198E}"/>
              </a:ext>
            </a:extLst>
          </p:cNvPr>
          <p:cNvSpPr txBox="1"/>
          <p:nvPr/>
        </p:nvSpPr>
        <p:spPr>
          <a:xfrm>
            <a:off x="3264197" y="1306186"/>
            <a:ext cx="6103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https://www.ifrs.org/sustainability/tcfd/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CD7DF7-7D24-99F3-B537-4D0411689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650" y="1260466"/>
            <a:ext cx="7772400" cy="533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763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9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6999" dirty="0">
                <a:solidFill>
                  <a:srgbClr val="C00000"/>
                </a:solidFill>
              </a:rPr>
              <a:t>NVIDIA Developer Program</a:t>
            </a:r>
            <a:br>
              <a:rPr lang="en-US" altLang="zh-TW" sz="6999" dirty="0">
                <a:solidFill>
                  <a:srgbClr val="C00000"/>
                </a:solidFill>
              </a:rPr>
            </a:br>
            <a:br>
              <a:rPr lang="en-US" altLang="zh-TW" sz="6999" dirty="0">
                <a:solidFill>
                  <a:srgbClr val="C00000"/>
                </a:solidFill>
              </a:rPr>
            </a:br>
            <a:r>
              <a:rPr lang="en-US" altLang="zh-TW" sz="6999" dirty="0">
                <a:solidFill>
                  <a:srgbClr val="C00000"/>
                </a:solidFill>
              </a:rPr>
              <a:t>NVIDIA </a:t>
            </a:r>
            <a:br>
              <a:rPr lang="en-US" altLang="zh-TW" sz="6999" dirty="0">
                <a:solidFill>
                  <a:srgbClr val="C00000"/>
                </a:solidFill>
              </a:rPr>
            </a:br>
            <a:r>
              <a:rPr lang="en-US" altLang="zh-TW" sz="6999" dirty="0">
                <a:solidFill>
                  <a:srgbClr val="C00000"/>
                </a:solidFill>
              </a:rPr>
              <a:t>Deep Learning Institute (DLI)</a:t>
            </a:r>
            <a:endParaRPr lang="zh-TW" altLang="en-US" sz="6999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78C9E75-97FD-45D9-8ED3-955348887BB1}" type="slidenum">
              <a:rPr lang="zh-TW" alt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914309">
                <a:defRPr/>
              </a:pPr>
              <a:t>34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FAF5E-5315-E63F-6823-8048CA1D5D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4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9DAD3-9D2F-368A-419A-462558FE4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691637"/>
            <a:ext cx="801665" cy="195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C0F92F-6ECA-52E3-B7CB-669C039D43CE}"/>
              </a:ext>
            </a:extLst>
          </p:cNvPr>
          <p:cNvSpPr txBox="1"/>
          <p:nvPr/>
        </p:nvSpPr>
        <p:spPr>
          <a:xfrm>
            <a:off x="616226" y="2290873"/>
            <a:ext cx="108336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3200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https://developer.nvidia.com/join-nvidia-developer-program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2D27E1-686B-20B4-119C-3C9CB7D9394C}"/>
              </a:ext>
            </a:extLst>
          </p:cNvPr>
          <p:cNvSpPr txBox="1"/>
          <p:nvPr/>
        </p:nvSpPr>
        <p:spPr>
          <a:xfrm>
            <a:off x="2983932" y="5663892"/>
            <a:ext cx="6098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3200" dirty="0">
                <a:solidFill>
                  <a:prstClr val="black"/>
                </a:solidFill>
                <a:latin typeface="Calibri" panose="020F0502020204030204"/>
                <a:hlinkClick r:id="rId5"/>
              </a:rPr>
              <a:t>https://learn.nvidia.com/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4E24F9-F9B8-0579-26F5-ACD3985A5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40" y="137554"/>
            <a:ext cx="267647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873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8" y="56101"/>
            <a:ext cx="11629623" cy="1062631"/>
          </a:xfrm>
        </p:spPr>
        <p:txBody>
          <a:bodyPr>
            <a:normAutofit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" y="94763"/>
            <a:ext cx="1495596" cy="326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87C57-CCA3-2FFD-078A-16E84FAA73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872" y="985287"/>
            <a:ext cx="9612254" cy="5489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EE461A-804E-566C-43FC-F4B3004FB417}"/>
              </a:ext>
            </a:extLst>
          </p:cNvPr>
          <p:cNvSpPr txBox="1"/>
          <p:nvPr/>
        </p:nvSpPr>
        <p:spPr>
          <a:xfrm>
            <a:off x="850233" y="6458325"/>
            <a:ext cx="1030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https://learn.nvidia.com/courses/course-detail?course_id=course-v1:DLI+S-FX-15+V1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744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215430"/>
            <a:ext cx="1072991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Sustainability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 Data Analytics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28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930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24131181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1625433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zh-TW" sz="4400" dirty="0"/>
              <a:t>Understand the </a:t>
            </a:r>
            <a:r>
              <a:rPr lang="en-US" altLang="zh-TW" sz="4400" dirty="0">
                <a:solidFill>
                  <a:srgbClr val="C00000"/>
                </a:solidFill>
              </a:rPr>
              <a:t>fundamental concepts </a:t>
            </a:r>
            <a:r>
              <a:rPr lang="en-US" altLang="zh-TW" sz="4400" dirty="0"/>
              <a:t>of </a:t>
            </a:r>
            <a:r>
              <a:rPr lang="en-US" altLang="zh-TW" sz="4400" u="sng" dirty="0">
                <a:solidFill>
                  <a:srgbClr val="FF0000"/>
                </a:solidFill>
              </a:rPr>
              <a:t>sustainability and ESG data analytics</a:t>
            </a:r>
            <a:r>
              <a:rPr lang="en-US" altLang="zh-TW" sz="4400" dirty="0"/>
              <a:t>.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zh-TW" sz="4400" dirty="0"/>
              <a:t>Equip with </a:t>
            </a:r>
            <a:r>
              <a:rPr lang="en-US" altLang="zh-TW" sz="4400" dirty="0">
                <a:solidFill>
                  <a:srgbClr val="C00000"/>
                </a:solidFill>
              </a:rPr>
              <a:t>Hands-on practices </a:t>
            </a:r>
            <a:r>
              <a:rPr lang="en-US" altLang="zh-TW" sz="4400" dirty="0"/>
              <a:t>of </a:t>
            </a:r>
            <a:r>
              <a:rPr lang="en-US" altLang="zh-TW" sz="4400" u="sng" dirty="0">
                <a:solidFill>
                  <a:srgbClr val="FF0000"/>
                </a:solidFill>
              </a:rPr>
              <a:t>sustainability and ESG data analytics</a:t>
            </a:r>
            <a:r>
              <a:rPr lang="en-US" altLang="zh-TW" sz="4400" dirty="0"/>
              <a:t>.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zh-TW" sz="4400" dirty="0"/>
              <a:t>Integrate </a:t>
            </a:r>
            <a:r>
              <a:rPr lang="en-US" altLang="zh-TW" sz="4400" dirty="0">
                <a:solidFill>
                  <a:srgbClr val="C00000"/>
                </a:solidFill>
              </a:rPr>
              <a:t>innovative thinking </a:t>
            </a:r>
            <a:r>
              <a:rPr lang="en-US" altLang="zh-TW" sz="4400" dirty="0"/>
              <a:t>of </a:t>
            </a:r>
            <a:r>
              <a:rPr lang="en-US" altLang="zh-TW" sz="4400" dirty="0">
                <a:solidFill>
                  <a:srgbClr val="FF0000"/>
                </a:solidFill>
              </a:rPr>
              <a:t>big data analysis </a:t>
            </a:r>
            <a:r>
              <a:rPr lang="en-US" altLang="zh-TW" sz="4400" dirty="0"/>
              <a:t>to enhance the operational model of </a:t>
            </a:r>
            <a:r>
              <a:rPr lang="en-US" altLang="zh-TW" sz="4400" dirty="0">
                <a:solidFill>
                  <a:srgbClr val="FF0000"/>
                </a:solidFill>
              </a:rPr>
              <a:t>sustainable development</a:t>
            </a:r>
            <a:r>
              <a:rPr lang="en-US" altLang="zh-TW" sz="4400" dirty="0"/>
              <a:t>.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zh-TW" sz="4400" dirty="0"/>
              <a:t>In the context of </a:t>
            </a:r>
            <a:r>
              <a:rPr lang="en-US" altLang="zh-TW" sz="4400" dirty="0">
                <a:solidFill>
                  <a:srgbClr val="FF0000"/>
                </a:solidFill>
              </a:rPr>
              <a:t>sustainability</a:t>
            </a:r>
            <a:r>
              <a:rPr lang="en-US" altLang="zh-TW" sz="4400" dirty="0"/>
              <a:t>, use </a:t>
            </a:r>
            <a:r>
              <a:rPr lang="en-US" altLang="zh-TW" sz="4400" dirty="0">
                <a:solidFill>
                  <a:srgbClr val="FF0000"/>
                </a:solidFill>
              </a:rPr>
              <a:t>data analysis </a:t>
            </a:r>
            <a:r>
              <a:rPr lang="en-US" altLang="zh-TW" sz="4400" dirty="0"/>
              <a:t>to formulate responses to sustainable issues and cultivate students' ability to extract management-relevant data analysis skills from the data.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46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</p:spTree>
    <p:extLst>
      <p:ext uri="{BB962C8B-B14F-4D97-AF65-F5344CB8AC3E}">
        <p14:creationId xmlns:p14="http://schemas.microsoft.com/office/powerpoint/2010/main" val="29461401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233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6346814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Agentic AI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 Applications</a:t>
            </a:r>
            <a:endParaRPr lang="en-US" sz="6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307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AI, ML, DL, Generative AI</a:t>
            </a:r>
            <a:endParaRPr lang="en-US"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614AFB-37FD-B060-DE8D-B5D4C65E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25" y="1140812"/>
            <a:ext cx="9371308" cy="5288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72D27-A595-2AD4-5866-626C9A83738A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</p:spTree>
    <p:extLst>
      <p:ext uri="{BB962C8B-B14F-4D97-AF65-F5344CB8AC3E}">
        <p14:creationId xmlns:p14="http://schemas.microsoft.com/office/powerpoint/2010/main" val="26395996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601FDCE-57F2-F0B7-170E-8047AB4003C1}"/>
              </a:ext>
            </a:extLst>
          </p:cNvPr>
          <p:cNvSpPr/>
          <p:nvPr/>
        </p:nvSpPr>
        <p:spPr>
          <a:xfrm>
            <a:off x="534390" y="629623"/>
            <a:ext cx="11251092" cy="5598754"/>
          </a:xfrm>
          <a:custGeom>
            <a:avLst/>
            <a:gdLst>
              <a:gd name="connsiteX0" fmla="*/ 0 w 1442434"/>
              <a:gd name="connsiteY0" fmla="*/ 824248 h 824248"/>
              <a:gd name="connsiteX1" fmla="*/ 978794 w 1442434"/>
              <a:gd name="connsiteY1" fmla="*/ 656823 h 824248"/>
              <a:gd name="connsiteX2" fmla="*/ 1442434 w 1442434"/>
              <a:gd name="connsiteY2" fmla="*/ 0 h 824248"/>
              <a:gd name="connsiteX0" fmla="*/ 0 w 1442434"/>
              <a:gd name="connsiteY0" fmla="*/ 824248 h 824248"/>
              <a:gd name="connsiteX1" fmla="*/ 864867 w 1442434"/>
              <a:gd name="connsiteY1" fmla="*/ 620798 h 824248"/>
              <a:gd name="connsiteX2" fmla="*/ 1442434 w 1442434"/>
              <a:gd name="connsiteY2" fmla="*/ 0 h 82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2434" h="824248">
                <a:moveTo>
                  <a:pt x="0" y="824248"/>
                </a:moveTo>
                <a:cubicBezTo>
                  <a:pt x="369194" y="809223"/>
                  <a:pt x="624461" y="758173"/>
                  <a:pt x="864867" y="620798"/>
                </a:cubicBezTo>
                <a:cubicBezTo>
                  <a:pt x="1105273" y="483423"/>
                  <a:pt x="1330817" y="259724"/>
                  <a:pt x="1442434" y="0"/>
                </a:cubicBezTo>
              </a:path>
            </a:pathLst>
          </a:custGeom>
          <a:noFill/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73B6DF-9C69-6D9C-4960-8550B342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57831"/>
            <a:ext cx="11222181" cy="778051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Generative AI, Agentic AI, Physical AI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ED9C7-0078-39A6-8205-EE747F41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A5EC10-60B9-CC3A-2951-C13020D8B06C}"/>
              </a:ext>
            </a:extLst>
          </p:cNvPr>
          <p:cNvSpPr/>
          <p:nvPr/>
        </p:nvSpPr>
        <p:spPr>
          <a:xfrm>
            <a:off x="185738" y="6606277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NVIDIA (2025), GTC March 2025 Keynote with NVIDIA CEO Jensen Huang,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=_waPvOwL9Z8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5D9060-B116-BBB5-5F13-246915EABA93}"/>
              </a:ext>
            </a:extLst>
          </p:cNvPr>
          <p:cNvSpPr txBox="1"/>
          <p:nvPr/>
        </p:nvSpPr>
        <p:spPr>
          <a:xfrm>
            <a:off x="79065" y="5781181"/>
            <a:ext cx="22280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2012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AlexNet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ECD0F0-2AF0-748F-A1F3-83CEE701776B}"/>
              </a:ext>
            </a:extLst>
          </p:cNvPr>
          <p:cNvSpPr txBox="1"/>
          <p:nvPr/>
        </p:nvSpPr>
        <p:spPr>
          <a:xfrm>
            <a:off x="3025567" y="4811298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Perception AI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17BBE6-40CB-9418-F92C-0663B8DE008D}"/>
              </a:ext>
            </a:extLst>
          </p:cNvPr>
          <p:cNvSpPr txBox="1"/>
          <p:nvPr/>
        </p:nvSpPr>
        <p:spPr>
          <a:xfrm>
            <a:off x="5962835" y="3873070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Generative AI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75107F-5F71-B9A6-EDDE-7E238969C83A}"/>
              </a:ext>
            </a:extLst>
          </p:cNvPr>
          <p:cNvSpPr txBox="1"/>
          <p:nvPr/>
        </p:nvSpPr>
        <p:spPr>
          <a:xfrm>
            <a:off x="8228630" y="2374071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Agentic AI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B15FA0-7324-3D94-39E1-11925662A730}"/>
              </a:ext>
            </a:extLst>
          </p:cNvPr>
          <p:cNvSpPr txBox="1"/>
          <p:nvPr/>
        </p:nvSpPr>
        <p:spPr>
          <a:xfrm>
            <a:off x="9918825" y="1048081"/>
            <a:ext cx="22016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AI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838DA6-4EA4-A3ED-9454-4C98AFA23EE4}"/>
              </a:ext>
            </a:extLst>
          </p:cNvPr>
          <p:cNvSpPr txBox="1"/>
          <p:nvPr/>
        </p:nvSpPr>
        <p:spPr>
          <a:xfrm>
            <a:off x="79065" y="6169808"/>
            <a:ext cx="3189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Deep learning breakthrough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2A7D9A-582A-283A-7EA4-3E5CDA7A7A5D}"/>
              </a:ext>
            </a:extLst>
          </p:cNvPr>
          <p:cNvSpPr txBox="1"/>
          <p:nvPr/>
        </p:nvSpPr>
        <p:spPr>
          <a:xfrm>
            <a:off x="3025567" y="5249073"/>
            <a:ext cx="318928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Speech recognition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Deep recommender systems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Medical imaging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A41FC3-3775-C6C9-870D-0B39302C80B4}"/>
              </a:ext>
            </a:extLst>
          </p:cNvPr>
          <p:cNvSpPr txBox="1"/>
          <p:nvPr/>
        </p:nvSpPr>
        <p:spPr>
          <a:xfrm>
            <a:off x="5997753" y="4298959"/>
            <a:ext cx="232173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Digital marketing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Content creation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6BCA19-8CFA-222D-B0BB-C23EC7F6EE0B}"/>
              </a:ext>
            </a:extLst>
          </p:cNvPr>
          <p:cNvSpPr txBox="1"/>
          <p:nvPr/>
        </p:nvSpPr>
        <p:spPr>
          <a:xfrm>
            <a:off x="8245883" y="2793773"/>
            <a:ext cx="227646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Coding assistants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Customer service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Patient care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AE19E5-A43E-8A09-0DC2-132EBB6D0400}"/>
              </a:ext>
            </a:extLst>
          </p:cNvPr>
          <p:cNvSpPr txBox="1"/>
          <p:nvPr/>
        </p:nvSpPr>
        <p:spPr>
          <a:xfrm>
            <a:off x="9915935" y="1467824"/>
            <a:ext cx="220167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Self-driving cars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General robotics</a:t>
            </a:r>
          </a:p>
        </p:txBody>
      </p:sp>
    </p:spTree>
    <p:extLst>
      <p:ext uri="{BB962C8B-B14F-4D97-AF65-F5344CB8AC3E}">
        <p14:creationId xmlns:p14="http://schemas.microsoft.com/office/powerpoint/2010/main" val="2553442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4B0F3-5672-8A24-9A48-287EF0F75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39434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6386D-97AF-F52C-26A2-A5A699D0F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AAB6D65-93BD-07E5-E60C-4BBBF206C4D1}"/>
              </a:ext>
            </a:extLst>
          </p:cNvPr>
          <p:cNvSpPr/>
          <p:nvPr/>
        </p:nvSpPr>
        <p:spPr>
          <a:xfrm>
            <a:off x="4724400" y="1066434"/>
            <a:ext cx="2743200" cy="2743200"/>
          </a:xfrm>
          <a:prstGeom prst="ellipse">
            <a:avLst/>
          </a:prstGeom>
          <a:solidFill>
            <a:srgbClr val="FFC00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9896860-A293-6891-D2F0-0E21D601C167}"/>
              </a:ext>
            </a:extLst>
          </p:cNvPr>
          <p:cNvSpPr/>
          <p:nvPr/>
        </p:nvSpPr>
        <p:spPr>
          <a:xfrm>
            <a:off x="7255323" y="3875855"/>
            <a:ext cx="2743200" cy="2743200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107E58-3CFF-7ED9-629F-43A834BB143C}"/>
              </a:ext>
            </a:extLst>
          </p:cNvPr>
          <p:cNvSpPr/>
          <p:nvPr/>
        </p:nvSpPr>
        <p:spPr>
          <a:xfrm>
            <a:off x="2484113" y="3875855"/>
            <a:ext cx="2743200" cy="2743200"/>
          </a:xfrm>
          <a:prstGeom prst="ellipse">
            <a:avLst/>
          </a:prstGeom>
          <a:solidFill>
            <a:srgbClr val="92D05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016EA-0DE8-5DF7-6751-EFEC2B96B3FA}"/>
              </a:ext>
            </a:extLst>
          </p:cNvPr>
          <p:cNvSpPr txBox="1"/>
          <p:nvPr/>
        </p:nvSpPr>
        <p:spPr>
          <a:xfrm>
            <a:off x="5204521" y="1876283"/>
            <a:ext cx="1819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3E4519-79EF-FBA8-D4EE-C0536CF899AD}"/>
              </a:ext>
            </a:extLst>
          </p:cNvPr>
          <p:cNvSpPr txBox="1"/>
          <p:nvPr/>
        </p:nvSpPr>
        <p:spPr>
          <a:xfrm>
            <a:off x="7718020" y="5025057"/>
            <a:ext cx="1817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Algorithms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7E8678-D0B5-144D-15F2-F5209F327DF5}"/>
              </a:ext>
            </a:extLst>
          </p:cNvPr>
          <p:cNvSpPr txBox="1"/>
          <p:nvPr/>
        </p:nvSpPr>
        <p:spPr>
          <a:xfrm>
            <a:off x="3413348" y="4985845"/>
            <a:ext cx="884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996343B4-34A7-AFFB-0ACE-35E4B71F3E8D}"/>
              </a:ext>
            </a:extLst>
          </p:cNvPr>
          <p:cNvSpPr/>
          <p:nvPr/>
        </p:nvSpPr>
        <p:spPr>
          <a:xfrm>
            <a:off x="4365980" y="2455264"/>
            <a:ext cx="3496807" cy="261787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E1059D-29A3-E1F2-8FDC-ECCDAACF835C}"/>
              </a:ext>
            </a:extLst>
          </p:cNvPr>
          <p:cNvSpPr txBox="1"/>
          <p:nvPr/>
        </p:nvSpPr>
        <p:spPr>
          <a:xfrm>
            <a:off x="4972765" y="4059373"/>
            <a:ext cx="2220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Generative AI</a:t>
            </a:r>
          </a:p>
        </p:txBody>
      </p:sp>
    </p:spTree>
    <p:extLst>
      <p:ext uri="{BB962C8B-B14F-4D97-AF65-F5344CB8AC3E}">
        <p14:creationId xmlns:p14="http://schemas.microsoft.com/office/powerpoint/2010/main" val="37502881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E1945-AF5C-3479-F130-9BB967565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898071"/>
          </a:xfrm>
        </p:spPr>
        <p:txBody>
          <a:bodyPr>
            <a:normAutofit/>
          </a:bodyPr>
          <a:lstStyle/>
          <a:p>
            <a:r>
              <a:rPr lang="en-US" dirty="0"/>
              <a:t>From Generative AI to Agentic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E55C4-5ADE-17D5-6FE8-EADB7396C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FC586-1717-CB50-6CCA-0939F65C7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23" y="898071"/>
            <a:ext cx="10567553" cy="56437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26B62D-79AB-F393-BA77-96BB4687365E}"/>
              </a:ext>
            </a:extLst>
          </p:cNvPr>
          <p:cNvSpPr/>
          <p:nvPr/>
        </p:nvSpPr>
        <p:spPr>
          <a:xfrm>
            <a:off x="185738" y="6606277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Schneider, Johannes. "Generative to Agentic AI: Survey, Conceptualization, and Challenges."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arXiv:2504.18875 (2025).</a:t>
            </a:r>
          </a:p>
        </p:txBody>
      </p:sp>
    </p:spTree>
    <p:extLst>
      <p:ext uri="{BB962C8B-B14F-4D97-AF65-F5344CB8AC3E}">
        <p14:creationId xmlns:p14="http://schemas.microsoft.com/office/powerpoint/2010/main" val="22638389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003466" y="6597572"/>
            <a:ext cx="1028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Olawade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D. B., Wada, O. Z., David-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Olawade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A. C.,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Fapohunda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O., Ige, A. O., &amp; Ling, J. (2024). Artificial intelligence potential for net zero sustainability: Current evidence and prospects. Next Sustainability, 4, 100041.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769399"/>
          </a:xfrm>
        </p:spPr>
        <p:txBody>
          <a:bodyPr>
            <a:noAutofit/>
          </a:bodyPr>
          <a:lstStyle/>
          <a:p>
            <a:r>
              <a:rPr lang="en-US" sz="4600" dirty="0">
                <a:solidFill>
                  <a:schemeClr val="accent1"/>
                </a:solidFill>
              </a:rPr>
              <a:t>AI Innovations for Net-Zero Transformation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44CB69-7AEF-AD3A-DD9F-856591C2C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89" y="860828"/>
            <a:ext cx="10952242" cy="57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137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003466" y="6597572"/>
            <a:ext cx="102840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Ferdaus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M. M., Dam, T.,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Anavatti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S., &amp; Das, S. (2024). Digital technologies for a net-zero energy future: A comprehensive review. Renewable and Sustainable Energy Reviews, 202, 114681.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769399"/>
          </a:xfrm>
        </p:spPr>
        <p:txBody>
          <a:bodyPr>
            <a:noAutofit/>
          </a:bodyPr>
          <a:lstStyle/>
          <a:p>
            <a:r>
              <a:rPr lang="en-US" sz="4600" dirty="0">
                <a:solidFill>
                  <a:schemeClr val="accent1"/>
                </a:solidFill>
              </a:rPr>
              <a:t>AI Technology for Net-Zero Energy Transition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925003-AE96-39AB-E0BA-65FC39890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942" y="860672"/>
            <a:ext cx="10334050" cy="57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02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F36E9-7FFE-B3BA-19DD-AEEB1FAA1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39688"/>
            <a:ext cx="5345711" cy="521361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Ambition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Aligned to achieving global net zero by no later than 2050 &amp; to limit warming to 1.5°C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Governance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Accountability driven from the top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Strategy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Embedded and aligned net zero into company strategy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Enterprise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Key operating model changes in support of transformation</a:t>
            </a:r>
          </a:p>
          <a:p>
            <a:pPr>
              <a:spcAft>
                <a:spcPts val="0"/>
              </a:spcAft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https://www.pwc.com/us/en/services/esg/library/building-blocks-for-net-zero-transformation.html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45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Net-Zero Transformation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E0A63E-96AB-1DDD-AC17-C8B35D24F7D6}"/>
              </a:ext>
            </a:extLst>
          </p:cNvPr>
          <p:cNvSpPr txBox="1">
            <a:spLocks/>
          </p:cNvSpPr>
          <p:nvPr/>
        </p:nvSpPr>
        <p:spPr>
          <a:xfrm>
            <a:off x="6311902" y="1110974"/>
            <a:ext cx="5561611" cy="53970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Supply chains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Transformed net zero supply chains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Innovation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Developed innovation and technologies to deliver net zero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Finance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Financing the net zero transformation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Transparency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Communicating action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Engagement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Enhancing the pace and scale of net zero action</a:t>
            </a:r>
          </a:p>
        </p:txBody>
      </p:sp>
    </p:spTree>
    <p:extLst>
      <p:ext uri="{BB962C8B-B14F-4D97-AF65-F5344CB8AC3E}">
        <p14:creationId xmlns:p14="http://schemas.microsoft.com/office/powerpoint/2010/main" val="1496574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60295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The Course Includes </a:t>
            </a:r>
            <a:br>
              <a:rPr lang="en-US" altLang="zh-TW" dirty="0"/>
            </a:br>
            <a:r>
              <a:rPr lang="en-US" altLang="zh-TW" dirty="0"/>
              <a:t>Sustainable Development Goals (SDGs)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1722398"/>
            <a:ext cx="11321140" cy="4839846"/>
          </a:xfrm>
        </p:spPr>
        <p:txBody>
          <a:bodyPr>
            <a:no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TW" dirty="0"/>
              <a:t>SDG4</a:t>
            </a:r>
            <a:r>
              <a:rPr lang="zh-TW" altLang="en-US" dirty="0"/>
              <a:t>｜</a:t>
            </a:r>
            <a:r>
              <a:rPr lang="en-US" altLang="zh-TW" dirty="0"/>
              <a:t>Quality Education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TW" dirty="0"/>
              <a:t>SDG7</a:t>
            </a:r>
            <a:r>
              <a:rPr lang="zh-TW" altLang="en-US" dirty="0"/>
              <a:t>｜</a:t>
            </a:r>
            <a:r>
              <a:rPr lang="en-US" altLang="zh-TW" dirty="0"/>
              <a:t>Affordable and Clean Energy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TW" dirty="0"/>
              <a:t>SDG8</a:t>
            </a:r>
            <a:r>
              <a:rPr lang="zh-TW" altLang="en-US" dirty="0"/>
              <a:t>｜</a:t>
            </a:r>
            <a:r>
              <a:rPr lang="en-US" altLang="zh-TW" dirty="0"/>
              <a:t>Decent Work and Economic Growth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TW" dirty="0"/>
              <a:t>SDG9</a:t>
            </a:r>
            <a:r>
              <a:rPr lang="zh-TW" altLang="en-US" dirty="0"/>
              <a:t>｜</a:t>
            </a:r>
            <a:r>
              <a:rPr lang="en-US" altLang="zh-TW" dirty="0"/>
              <a:t>Industry, Innovation and Infrastructure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TW" dirty="0"/>
              <a:t>SDG11</a:t>
            </a:r>
            <a:r>
              <a:rPr lang="zh-TW" altLang="en-US" dirty="0"/>
              <a:t>｜</a:t>
            </a:r>
            <a:r>
              <a:rPr lang="en-US" altLang="zh-TW" dirty="0"/>
              <a:t>Sustainable Cities and Communities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TW" dirty="0"/>
              <a:t>SDG12</a:t>
            </a:r>
            <a:r>
              <a:rPr lang="zh-TW" altLang="en-US" dirty="0"/>
              <a:t>｜</a:t>
            </a:r>
            <a:r>
              <a:rPr lang="en-US" altLang="zh-TW" dirty="0"/>
              <a:t>Responsible Consumption and Production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TW" dirty="0"/>
              <a:t>SDG13</a:t>
            </a:r>
            <a:r>
              <a:rPr lang="zh-TW" altLang="en-US" dirty="0"/>
              <a:t>｜</a:t>
            </a:r>
            <a:r>
              <a:rPr lang="en-US" altLang="zh-TW" dirty="0"/>
              <a:t>Climate Action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TW" dirty="0"/>
              <a:t>SDG17</a:t>
            </a:r>
            <a:r>
              <a:rPr lang="zh-TW" altLang="en-US" dirty="0"/>
              <a:t>｜</a:t>
            </a:r>
            <a:r>
              <a:rPr lang="en-US" altLang="zh-TW" dirty="0"/>
              <a:t>Partnerships for the Goals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42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Productivity:</a:t>
            </a:r>
            <a:br>
              <a:rPr lang="en-US" dirty="0"/>
            </a:br>
            <a:r>
              <a:rPr lang="en-US" dirty="0"/>
              <a:t>Finance ESG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6898F-7D64-92FA-2183-D93A4CD1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58" y="1618750"/>
            <a:ext cx="11786684" cy="46471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</p:spTree>
    <p:extLst>
      <p:ext uri="{BB962C8B-B14F-4D97-AF65-F5344CB8AC3E}">
        <p14:creationId xmlns:p14="http://schemas.microsoft.com/office/powerpoint/2010/main" val="26527108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Resilient Manufacturing</a:t>
            </a:r>
            <a:br>
              <a:rPr lang="en-US" dirty="0"/>
            </a:br>
            <a:r>
              <a:rPr lang="en-US" dirty="0"/>
              <a:t>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7BE9AA-22E2-B66C-8218-F2E7CEC3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3" y="1817699"/>
            <a:ext cx="11342914" cy="4421814"/>
          </a:xfrm>
        </p:spPr>
      </p:pic>
    </p:spTree>
    <p:extLst>
      <p:ext uri="{BB962C8B-B14F-4D97-AF65-F5344CB8AC3E}">
        <p14:creationId xmlns:p14="http://schemas.microsoft.com/office/powerpoint/2010/main" val="7744658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Jones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972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408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048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156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208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DJSI S&amp;P Global ESG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DJSI, S&amp;P Global Corporate Sustainability Assessment (CSA),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www.spglobal.com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/solutions/data-intelligence-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55F1-76C8-0583-AE15-F55EDABF9A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06" y="853670"/>
            <a:ext cx="11452545" cy="5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464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16858741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70EBFB-D79F-DCD2-B8B0-472FAAA0CD2C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Analyst-based </a:t>
            </a:r>
            <a:br>
              <a:rPr lang="en-US" sz="2400" b="1" dirty="0"/>
            </a:br>
            <a:r>
              <a:rPr lang="en-US" sz="2400" b="1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1408755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Course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14414"/>
            <a:ext cx="11222181" cy="573357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800" dirty="0"/>
              <a:t>This course introduces the </a:t>
            </a:r>
            <a:r>
              <a:rPr lang="en-US" sz="3800" dirty="0">
                <a:solidFill>
                  <a:srgbClr val="C00000"/>
                </a:solidFill>
              </a:rPr>
              <a:t>fundamental concepts </a:t>
            </a:r>
            <a:r>
              <a:rPr lang="en-US" sz="3800" dirty="0"/>
              <a:t>and </a:t>
            </a:r>
            <a:r>
              <a:rPr lang="en-US" sz="3800" dirty="0">
                <a:solidFill>
                  <a:srgbClr val="C00000"/>
                </a:solidFill>
              </a:rPr>
              <a:t>hands-on practices </a:t>
            </a:r>
            <a:r>
              <a:rPr lang="en-US" sz="3800" dirty="0"/>
              <a:t>of </a:t>
            </a:r>
            <a:r>
              <a:rPr lang="en-US" sz="3800" dirty="0">
                <a:solidFill>
                  <a:srgbClr val="FF0000"/>
                </a:solidFill>
              </a:rPr>
              <a:t>Sustainability and ESG Data Analytics</a:t>
            </a:r>
            <a:r>
              <a:rPr lang="en-US" sz="3800" dirty="0"/>
              <a:t>.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800" dirty="0"/>
              <a:t>Topics include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Introduction Sustainability and ESG Data Analytics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Environmental, Social, and Governance (ESG) in Net-Zero Digital Transformation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Data Science for Sustainability and ESG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Web 3.0 and Big Data Analysis in Fintech, Green Finance, Sustainable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ESG Data Gathering, Analysis, and Visualization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NVIDIA Building RAG Agents with LLMs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Artificial Intelligence of things (</a:t>
            </a:r>
            <a:r>
              <a:rPr lang="en-US" sz="3400" dirty="0" err="1"/>
              <a:t>AIoT</a:t>
            </a:r>
            <a:r>
              <a:rPr lang="en-US" sz="3400" dirty="0"/>
              <a:t>) in ESG and Sustainability Applications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Generative AI for ESG Rating and Reporting Generation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Case Study on Sustainability and ESG Data Analytics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373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74B64F-6922-24C3-54B5-1F5D73578A33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Machine-based approach</a:t>
            </a:r>
          </a:p>
        </p:txBody>
      </p:sp>
    </p:spTree>
    <p:extLst>
      <p:ext uri="{BB962C8B-B14F-4D97-AF65-F5344CB8AC3E}">
        <p14:creationId xmlns:p14="http://schemas.microsoft.com/office/powerpoint/2010/main" val="4525470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/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</p:spTree>
    <p:extLst>
      <p:ext uri="{BB962C8B-B14F-4D97-AF65-F5344CB8AC3E}">
        <p14:creationId xmlns:p14="http://schemas.microsoft.com/office/powerpoint/2010/main" val="9899579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724" y="553792"/>
            <a:ext cx="7779718" cy="5782614"/>
          </a:xfrm>
        </p:spPr>
      </p:pic>
    </p:spTree>
    <p:extLst>
      <p:ext uri="{BB962C8B-B14F-4D97-AF65-F5344CB8AC3E}">
        <p14:creationId xmlns:p14="http://schemas.microsoft.com/office/powerpoint/2010/main" val="26698149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/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345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D409-A1AC-5FAA-FDB1-CA1764C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35104"/>
            <a:ext cx="4340181" cy="2299003"/>
          </a:xfrm>
        </p:spPr>
        <p:txBody>
          <a:bodyPr>
            <a:normAutofit/>
          </a:bodyPr>
          <a:lstStyle/>
          <a:p>
            <a:r>
              <a:rPr lang="en-US" dirty="0"/>
              <a:t>Top </a:t>
            </a:r>
            <a:br>
              <a:rPr lang="en-US" dirty="0"/>
            </a:br>
            <a:r>
              <a:rPr lang="en-US" dirty="0"/>
              <a:t>ESG Reporting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3275-D401-045A-CA00-8BB29A11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17596-F8B8-5CD2-69D3-235B217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8" y="185061"/>
            <a:ext cx="7158812" cy="637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2BF5E-78EE-D698-19BC-6EB801ECA21E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8A8AE1-3349-B1F1-AF87-57742F1E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2562896"/>
            <a:ext cx="4063368" cy="380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Environmental, Social and Governance (ESG) Reporting software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C00000"/>
                </a:solidFill>
              </a:rPr>
              <a:t>Sustainability software</a:t>
            </a:r>
            <a:r>
              <a:rPr lang="en-US" sz="2400" dirty="0"/>
              <a:t> helps organizations </a:t>
            </a:r>
            <a:r>
              <a:rPr lang="en-US" sz="2400" dirty="0">
                <a:solidFill>
                  <a:schemeClr val="accent2"/>
                </a:solidFill>
              </a:rPr>
              <a:t>manage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operational data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/>
                </a:solidFill>
              </a:rPr>
              <a:t>evaluate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impact</a:t>
            </a:r>
            <a:r>
              <a:rPr lang="en-US" sz="2400" dirty="0"/>
              <a:t> on the </a:t>
            </a:r>
            <a:r>
              <a:rPr lang="en-US" sz="2400" dirty="0">
                <a:solidFill>
                  <a:schemeClr val="accent2"/>
                </a:solidFill>
              </a:rPr>
              <a:t>environment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provide reporting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/>
                </a:solidFill>
              </a:rPr>
              <a:t>perform audits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30669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Four Paradigms in NLP (LM)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CD3561-F2F8-B438-D40E-E82F48CD7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445" y="709440"/>
            <a:ext cx="9715110" cy="58710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5BC0B-BCE1-A888-6F73-A66485D3E03B}"/>
              </a:ext>
            </a:extLst>
          </p:cNvPr>
          <p:cNvSpPr txBox="1"/>
          <p:nvPr/>
        </p:nvSpPr>
        <p:spPr>
          <a:xfrm>
            <a:off x="1590261" y="5123479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GAI: Pre-train, Prompt, and Predict (Prompting)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F5268-E178-FDA2-861E-D5B31BA13446}"/>
              </a:ext>
            </a:extLst>
          </p:cNvPr>
          <p:cNvSpPr txBox="1"/>
          <p:nvPr/>
        </p:nvSpPr>
        <p:spPr>
          <a:xfrm>
            <a:off x="1550505" y="3765131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Transfer Learning: Pre-training, Fine-Tuning (FT)</a:t>
            </a:r>
          </a:p>
        </p:txBody>
      </p:sp>
    </p:spTree>
    <p:extLst>
      <p:ext uri="{BB962C8B-B14F-4D97-AF65-F5344CB8AC3E}">
        <p14:creationId xmlns:p14="http://schemas.microsoft.com/office/powerpoint/2010/main" val="13192455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3F2D2A1-38A7-1E44-9069-9F7D5B4B17A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4325" y="1527206"/>
          <a:ext cx="11615737" cy="4946804"/>
        </p:xfrm>
        <a:graphic>
          <a:graphicData uri="http://schemas.openxmlformats.org/drawingml/2006/table">
            <a:tbl>
              <a:tblPr/>
              <a:tblGrid>
                <a:gridCol w="2457450">
                  <a:extLst>
                    <a:ext uri="{9D8B030D-6E8A-4147-A177-3AD203B41FA5}">
                      <a16:colId xmlns:a16="http://schemas.microsoft.com/office/drawing/2014/main" val="2136941230"/>
                    </a:ext>
                  </a:extLst>
                </a:gridCol>
                <a:gridCol w="4161870">
                  <a:extLst>
                    <a:ext uri="{9D8B030D-6E8A-4147-A177-3AD203B41FA5}">
                      <a16:colId xmlns:a16="http://schemas.microsoft.com/office/drawing/2014/main" val="3352664941"/>
                    </a:ext>
                  </a:extLst>
                </a:gridCol>
                <a:gridCol w="4996417">
                  <a:extLst>
                    <a:ext uri="{9D8B030D-6E8A-4147-A177-3AD203B41FA5}">
                      <a16:colId xmlns:a16="http://schemas.microsoft.com/office/drawing/2014/main" val="715261670"/>
                    </a:ext>
                  </a:extLst>
                </a:gridCol>
              </a:tblGrid>
              <a:tr h="1006617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Generative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Traditional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640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Output type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New content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Classification/Prediction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358932"/>
                  </a:ext>
                </a:extLst>
              </a:tr>
              <a:tr h="1006617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Creativity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High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Low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066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Interactivity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Usually more natural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Limited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42698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49F8B-B730-D4B2-2DEE-C3B73F7A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57F853-DF7E-D626-A6C5-7F034CBFC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4000" dirty="0"/>
              <a:t>Comparison of Generative AI and Traditional AI</a:t>
            </a:r>
          </a:p>
        </p:txBody>
      </p:sp>
    </p:spTree>
    <p:extLst>
      <p:ext uri="{BB962C8B-B14F-4D97-AF65-F5344CB8AC3E}">
        <p14:creationId xmlns:p14="http://schemas.microsoft.com/office/powerpoint/2010/main" val="9564767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0"/>
            <a:ext cx="11222181" cy="77929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LMArena</a:t>
            </a:r>
            <a:r>
              <a:rPr lang="en-US" dirty="0"/>
              <a:t> Leaderboard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2E271-3688-1FE1-B4FD-F85679C5C6A7}"/>
              </a:ext>
            </a:extLst>
          </p:cNvPr>
          <p:cNvSpPr txBox="1"/>
          <p:nvPr/>
        </p:nvSpPr>
        <p:spPr>
          <a:xfrm>
            <a:off x="3045724" y="6488668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https://lmarena.ai/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592833-1CB4-F112-36B3-638B69EE9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33" y="779297"/>
            <a:ext cx="10591791" cy="57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953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0"/>
            <a:ext cx="11222181" cy="77929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LMArena</a:t>
            </a:r>
            <a:r>
              <a:rPr lang="en-US" dirty="0"/>
              <a:t> Leaderboard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2E271-3688-1FE1-B4FD-F85679C5C6A7}"/>
              </a:ext>
            </a:extLst>
          </p:cNvPr>
          <p:cNvSpPr txBox="1"/>
          <p:nvPr/>
        </p:nvSpPr>
        <p:spPr>
          <a:xfrm>
            <a:off x="2267279" y="6497405"/>
            <a:ext cx="7747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https://huggingface.co/spaces/lmarena-ai/lmarena-leaderboard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8646C5-C2BE-CD15-CC0D-C67283A2A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7" y="693607"/>
            <a:ext cx="11312207" cy="579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475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-1"/>
            <a:ext cx="11222181" cy="1502229"/>
          </a:xfrm>
        </p:spPr>
        <p:txBody>
          <a:bodyPr>
            <a:normAutofit fontScale="90000"/>
          </a:bodyPr>
          <a:lstStyle/>
          <a:p>
            <a:r>
              <a:rPr lang="en-US" dirty="0"/>
              <a:t>Artificial Analysis Intelligence Index</a:t>
            </a:r>
            <a:br>
              <a:rPr lang="en-US" dirty="0"/>
            </a:br>
            <a:r>
              <a:rPr lang="en-US" dirty="0"/>
              <a:t>Intelligence, Speed, Price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E346B3-68C0-2E2C-8D03-1DB6393F5E9A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https://artificialanalysis.ai/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D13F60-FE4C-748C-AD7E-FF03D6800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89" y="1782832"/>
            <a:ext cx="3987720" cy="339121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DDDD3A-13A0-5C97-4A8F-299DE1B67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259" y="1782832"/>
            <a:ext cx="3922113" cy="339121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8DB9AE-7204-C44E-ECEE-E9DC221F8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9708" y="1783290"/>
            <a:ext cx="3922114" cy="339030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59191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Competence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>
                <a:solidFill>
                  <a:srgbClr val="C00000"/>
                </a:solidFill>
              </a:rPr>
              <a:t>Exploring new knowledge in information technology, system development and application  80 %</a:t>
            </a:r>
          </a:p>
          <a:p>
            <a:endParaRPr lang="en-US" altLang="zh-TW" sz="3600" dirty="0"/>
          </a:p>
          <a:p>
            <a:r>
              <a:rPr lang="en-US" altLang="zh-TW" sz="3600" dirty="0"/>
              <a:t>Internet marketing planning ability  10 %</a:t>
            </a:r>
          </a:p>
          <a:p>
            <a:endParaRPr lang="en-US" altLang="zh-TW" sz="3600" dirty="0"/>
          </a:p>
          <a:p>
            <a:r>
              <a:rPr lang="en-US" altLang="zh-TW" sz="3600" dirty="0"/>
              <a:t>Thesis writing and independent research skills  10 %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556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-1"/>
            <a:ext cx="11222181" cy="1354067"/>
          </a:xfrm>
        </p:spPr>
        <p:txBody>
          <a:bodyPr>
            <a:normAutofit fontScale="90000"/>
          </a:bodyPr>
          <a:lstStyle/>
          <a:p>
            <a:r>
              <a:rPr lang="en-US" dirty="0"/>
              <a:t>Artificial Analysis Intelligence Index</a:t>
            </a:r>
            <a:br>
              <a:rPr lang="en-US" dirty="0"/>
            </a:br>
            <a:r>
              <a:rPr lang="en-US" dirty="0"/>
              <a:t>2022-2025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4363B6-5FB1-2FCA-8301-30746A473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4" y="1427226"/>
            <a:ext cx="12025628" cy="50618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E346B3-68C0-2E2C-8D03-1DB6393F5E9A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https://artificialanalysis.ai/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0937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0"/>
            <a:ext cx="11222181" cy="1124261"/>
          </a:xfrm>
        </p:spPr>
        <p:txBody>
          <a:bodyPr>
            <a:normAutofit fontScale="90000"/>
          </a:bodyPr>
          <a:lstStyle/>
          <a:p>
            <a:r>
              <a:rPr lang="en-US" dirty="0"/>
              <a:t>Google Gemma 3 27B</a:t>
            </a:r>
            <a:br>
              <a:rPr lang="en-US" dirty="0"/>
            </a:br>
            <a:r>
              <a:rPr lang="en-US" sz="3600" dirty="0"/>
              <a:t>The most capable model you can run on a single GPU or TPU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https://blog.google/technology/developers/gemma-3/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AB9941-5E26-0792-1427-027577BF8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77" y="1244184"/>
            <a:ext cx="10972800" cy="531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720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0"/>
            <a:ext cx="11222181" cy="1332451"/>
          </a:xfrm>
        </p:spPr>
        <p:txBody>
          <a:bodyPr>
            <a:normAutofit fontScale="90000"/>
          </a:bodyPr>
          <a:lstStyle/>
          <a:p>
            <a:r>
              <a:rPr lang="en-US" dirty="0"/>
              <a:t>Google Gemma 3 Multimodality </a:t>
            </a:r>
            <a:br>
              <a:rPr lang="en-US" dirty="0"/>
            </a:br>
            <a:r>
              <a:rPr lang="en-US" dirty="0"/>
              <a:t>(vision-language input and text outputs)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https://developers.googleblog.com/en/introducing-gemma3/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9EDA1-D19E-A02A-F714-27164699B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53" y="1341774"/>
            <a:ext cx="10619493" cy="524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626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0"/>
            <a:ext cx="11222181" cy="1332451"/>
          </a:xfrm>
        </p:spPr>
        <p:txBody>
          <a:bodyPr>
            <a:normAutofit fontScale="90000"/>
          </a:bodyPr>
          <a:lstStyle/>
          <a:p>
            <a:r>
              <a:rPr lang="en-US" dirty="0"/>
              <a:t>Google Gemma 3: Pre-training and Post-training</a:t>
            </a:r>
            <a:br>
              <a:rPr lang="en-US" dirty="0"/>
            </a:br>
            <a:r>
              <a:rPr lang="en-US" sz="3100" dirty="0"/>
              <a:t>(distillation, reinforcement learning, and model merging)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https://developers.googleblog.com/en/introducing-gemma3/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08BA3-C0DF-7D3A-73E7-2B2C26BF4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90" y="1332451"/>
            <a:ext cx="11123220" cy="526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799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"/>
            <a:ext cx="11222181" cy="914400"/>
          </a:xfrm>
        </p:spPr>
        <p:txBody>
          <a:bodyPr>
            <a:normAutofit/>
          </a:bodyPr>
          <a:lstStyle/>
          <a:p>
            <a:r>
              <a:rPr lang="en-US" dirty="0"/>
              <a:t>Google AI Studio (Gemma 3 27B)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https://aistudio.google.com/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8C995D-BA35-167C-47FF-191B97405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98" y="914400"/>
            <a:ext cx="10977012" cy="56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233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"/>
            <a:ext cx="11222181" cy="914400"/>
          </a:xfrm>
        </p:spPr>
        <p:txBody>
          <a:bodyPr>
            <a:normAutofit/>
          </a:bodyPr>
          <a:lstStyle/>
          <a:p>
            <a:r>
              <a:rPr lang="en-US" dirty="0"/>
              <a:t>Grok 3 Deep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https://grok.com/chat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A7F56A-130B-4CD2-F553-9677D934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279" y="741729"/>
            <a:ext cx="7772400" cy="585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145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"/>
            <a:ext cx="11222181" cy="914400"/>
          </a:xfrm>
        </p:spPr>
        <p:txBody>
          <a:bodyPr>
            <a:normAutofit/>
          </a:bodyPr>
          <a:lstStyle/>
          <a:p>
            <a:r>
              <a:rPr lang="en-US" dirty="0" err="1"/>
              <a:t>Perplexity.ai</a:t>
            </a:r>
            <a:r>
              <a:rPr lang="en-US" dirty="0"/>
              <a:t> Deep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https://www.perplexity.ai/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E6862-5036-7922-9ED1-FAC20B56B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38" y="819808"/>
            <a:ext cx="2750426" cy="38032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9A538C-9A8F-ACED-F0D7-F944D6B61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664" y="819808"/>
            <a:ext cx="7518301" cy="580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329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654E6-ABCD-79BC-5F93-EB8D97E2E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6851"/>
          </a:xfrm>
        </p:spPr>
        <p:txBody>
          <a:bodyPr>
            <a:normAutofit/>
          </a:bodyPr>
          <a:lstStyle/>
          <a:p>
            <a:r>
              <a:rPr lang="en-US" dirty="0"/>
              <a:t>Token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73307-F96C-EC1B-63B3-CF2F3FC74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9AF34C-80D4-ECDF-6299-0AE805E74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34" y="910868"/>
            <a:ext cx="9039380" cy="5595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5F74F2-9D69-409F-01A9-396FD6C2209F}"/>
              </a:ext>
            </a:extLst>
          </p:cNvPr>
          <p:cNvSpPr txBox="1"/>
          <p:nvPr/>
        </p:nvSpPr>
        <p:spPr>
          <a:xfrm>
            <a:off x="3185414" y="6519484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https://tiktokenizer.vercel.app/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7083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654E6-ABCD-79BC-5F93-EB8D97E2E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6851"/>
          </a:xfrm>
        </p:spPr>
        <p:txBody>
          <a:bodyPr>
            <a:normAutofit/>
          </a:bodyPr>
          <a:lstStyle/>
          <a:p>
            <a:r>
              <a:rPr lang="en-US" dirty="0"/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73307-F96C-EC1B-63B3-CF2F3FC74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733DBA-CB55-AA0D-0F5E-934CB3AF1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94" y="800278"/>
            <a:ext cx="7281460" cy="57192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C33F82-60D0-8721-7230-3826BE81412B}"/>
              </a:ext>
            </a:extLst>
          </p:cNvPr>
          <p:cNvSpPr/>
          <p:nvPr/>
        </p:nvSpPr>
        <p:spPr>
          <a:xfrm>
            <a:off x="3224808" y="6638768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www.scaler.com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/topics/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-word-embeddings/</a:t>
            </a:r>
          </a:p>
        </p:txBody>
      </p:sp>
    </p:spTree>
    <p:extLst>
      <p:ext uri="{BB962C8B-B14F-4D97-AF65-F5344CB8AC3E}">
        <p14:creationId xmlns:p14="http://schemas.microsoft.com/office/powerpoint/2010/main" val="15260128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EBB-669D-B74B-B604-33E43217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888" y="44394"/>
            <a:ext cx="9996407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79B0-F51A-B74A-8DB8-1939B42C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B079-2DDB-8840-B13B-C6B2D4A7BD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745" y="1204271"/>
            <a:ext cx="3699424" cy="5321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A619C-FF34-9541-ABA4-2BE3EDA9175D}"/>
              </a:ext>
            </a:extLst>
          </p:cNvPr>
          <p:cNvSpPr/>
          <p:nvPr/>
        </p:nvSpPr>
        <p:spPr>
          <a:xfrm>
            <a:off x="1906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665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82DA-B006-D842-865A-A805B868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86900"/>
          </a:xfrm>
        </p:spPr>
        <p:txBody>
          <a:bodyPr>
            <a:normAutofit/>
          </a:bodyPr>
          <a:lstStyle/>
          <a:p>
            <a:r>
              <a:rPr lang="en-US" dirty="0"/>
              <a:t>Four Fundamental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CB672-3C34-354D-B5BE-45EC3902E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43000"/>
            <a:ext cx="11222181" cy="5419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Professionalism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Creative thinking and Problem-solving 40 %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Comprehensive Integration 40 %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Interpersonal Relationship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Communication and Coordination 10 %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Teamwork 5 %</a:t>
            </a:r>
          </a:p>
          <a:p>
            <a:pPr>
              <a:spcAft>
                <a:spcPts val="600"/>
              </a:spcAft>
            </a:pPr>
            <a:r>
              <a:rPr lang="en-US" altLang="zh-TW" sz="2400" dirty="0"/>
              <a:t>Ethics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Honesty and Integrity 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Self-Esteem and Self-reflection 0 %</a:t>
            </a:r>
          </a:p>
          <a:p>
            <a:pPr>
              <a:spcAft>
                <a:spcPts val="600"/>
              </a:spcAft>
            </a:pPr>
            <a:r>
              <a:rPr lang="en-US" altLang="zh-TW" sz="2400" dirty="0"/>
              <a:t>International Vision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Caring for Diversity 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</a:rPr>
              <a:t>Interdisciplinary Vision 5 %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16157-D163-B749-B193-99089114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F3460-C118-C349-846D-D4B1E4428C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B20EB9-8CFE-5A4B-956B-B4ACCBF842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03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80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08" y="30556"/>
            <a:ext cx="11557788" cy="1302206"/>
          </a:xfrm>
        </p:spPr>
        <p:txBody>
          <a:bodyPr>
            <a:no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</a:t>
            </a:r>
            <a:b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Machine Learning Classification Tasks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12EC93-612D-574B-85C5-73618074D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173" y="1346830"/>
            <a:ext cx="10081623" cy="5250821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Simple split </a:t>
            </a:r>
            <a:r>
              <a:rPr lang="en-US" altLang="zh-TW" sz="2800" dirty="0">
                <a:latin typeface="Calibri" charset="0"/>
                <a:ea typeface="新細明體" charset="-120"/>
              </a:rPr>
              <a:t>(or holdout or test sample estimation) </a:t>
            </a: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Split the data into 2 mutually exclusive 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400" dirty="0">
                <a:latin typeface="Calibri" charset="0"/>
                <a:ea typeface="新細明體" charset="-120"/>
              </a:rPr>
              <a:t>training (~70%) and testing (30%)</a:t>
            </a:r>
          </a:p>
          <a:p>
            <a:pPr lvl="1" eaLnBrk="1" hangingPunct="1"/>
            <a:endParaRPr lang="en-US" altLang="zh-TW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For ANN, the data is split into three sub-sets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000" dirty="0">
                <a:latin typeface="Calibri" charset="0"/>
                <a:ea typeface="新細明體" charset="-120"/>
              </a:rPr>
              <a:t>(training [~60%], validation [~20%], testing [~20%])</a:t>
            </a:r>
            <a:endParaRPr lang="en-US" altLang="zh-TW" sz="2400" dirty="0">
              <a:latin typeface="Calibri" charset="0"/>
              <a:ea typeface="新細明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132C6-E9F2-7C41-9063-0FDF47F4A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524" y="2780928"/>
            <a:ext cx="8593376" cy="27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067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81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28" y="56101"/>
            <a:ext cx="11988541" cy="1364736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k</a:t>
            </a:r>
            <a:r>
              <a:rPr lang="en-US" dirty="0">
                <a:solidFill>
                  <a:schemeClr val="accent1"/>
                </a:solidFill>
              </a:rPr>
              <a:t>-Fold Cross-Validation: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Machine Learning Data Splitting and Model Assessment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8E475-69EA-BE43-8DDF-CA106D305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38" y="1772529"/>
            <a:ext cx="11419323" cy="400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520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0"/>
            <a:ext cx="11222181" cy="131632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Generative AI and LLMs for Sustainability and </a:t>
            </a:r>
            <a:br>
              <a:rPr lang="en-US" sz="4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E6D37F-D4DD-662D-E57D-E878C02F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472" y="1304529"/>
            <a:ext cx="9312012" cy="531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455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60" y="56101"/>
            <a:ext cx="11222181" cy="880896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Sustainability and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3429F-221A-2955-6B60-EC95D2EA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60" y="907103"/>
            <a:ext cx="10248037" cy="57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385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324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Generative AI for ESG Rating and Reporting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F57AA-BB5A-D4C4-6E21-AF6CE0D657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742" y="1444054"/>
            <a:ext cx="9376229" cy="53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575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E1F-18BA-6C45-BEDD-6784A2C2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7"/>
            <a:ext cx="10515600" cy="106923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Teaching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28BF-56B8-E24F-A70E-26BDB756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141834"/>
            <a:ext cx="11292113" cy="5400985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C00000"/>
                </a:solidFill>
              </a:rPr>
              <a:t>Artificial Intelligence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2021, Fall 2022, Fall 2024, Fall 2025</a:t>
            </a: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C00000"/>
                </a:solidFill>
              </a:rPr>
              <a:t>Sustainability and ESG Data Analytics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2024, Fall 2024, Fall 2025</a:t>
            </a:r>
            <a:endParaRPr lang="en-US" altLang="zh-TW" sz="1800" dirty="0">
              <a:solidFill>
                <a:schemeClr val="accent1"/>
              </a:solidFill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C00000"/>
                </a:solidFill>
              </a:rPr>
              <a:t>Software Engineering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2020, Fall, 2021, Spring 2022, Spring 2023, Spring 2024, Spring 2025</a:t>
            </a:r>
            <a:endParaRPr lang="en-US" altLang="zh-TW" sz="1800" dirty="0">
              <a:solidFill>
                <a:srgbClr val="C00000"/>
              </a:solidFill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C00000"/>
                </a:solidFill>
              </a:rPr>
              <a:t>Generative AI Innovative Applications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2025</a:t>
            </a:r>
            <a:endParaRPr lang="en-US" sz="1800" dirty="0">
              <a:solidFill>
                <a:srgbClr val="C00000"/>
              </a:solidFill>
            </a:endParaRPr>
          </a:p>
          <a:p>
            <a:pPr>
              <a:spcAft>
                <a:spcPts val="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Artificial Intelligence in Finance and Quantitative</a:t>
            </a:r>
            <a:endParaRPr lang="en-US" sz="2400" dirty="0">
              <a:solidFill>
                <a:srgbClr val="C00000"/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2021, Fall 2022, Fall 2023, Spring 2025</a:t>
            </a:r>
            <a:endParaRPr lang="en-US" altLang="zh-TW" sz="1800" dirty="0">
              <a:solidFill>
                <a:schemeClr val="accent1"/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C00000"/>
                </a:solidFill>
              </a:rPr>
              <a:t>Big Data Analytics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2020, Spring 2023, Spring 2024</a:t>
            </a:r>
          </a:p>
          <a:p>
            <a:pPr>
              <a:spcAft>
                <a:spcPts val="0"/>
              </a:spcAft>
            </a:pPr>
            <a:r>
              <a:rPr lang="en-US" altLang="zh-TW" sz="1800" dirty="0">
                <a:solidFill>
                  <a:srgbClr val="C00000"/>
                </a:solidFill>
              </a:rPr>
              <a:t>Artificial Intelligence for Text Analytics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2022, Fall 2023</a:t>
            </a:r>
          </a:p>
          <a:p>
            <a:pPr>
              <a:spcAft>
                <a:spcPts val="0"/>
              </a:spcAft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Python for Accounting Applications 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Fall 2023, Fall 2024, ,Fall 2025</a:t>
            </a:r>
            <a:endParaRPr lang="en-US" sz="1800" b="1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Foundation of Business Cloud Computing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Spring 2021, Spring 2022, Spring 2023, Spring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5E44-3B38-9C4F-B2D8-95F5F11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E051C-BD89-D14E-B845-B89ED34E70FA}"/>
              </a:ext>
            </a:extLst>
          </p:cNvPr>
          <p:cNvSpPr/>
          <p:nvPr/>
        </p:nvSpPr>
        <p:spPr>
          <a:xfrm>
            <a:off x="1549400" y="6540779"/>
            <a:ext cx="86178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https://web.ntpu.edu.tw/~myday/teaching.htm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BF373B-3C22-3B4E-9C8F-33C9D4A8D6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249866"/>
            <a:ext cx="962066" cy="620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71D10C-A354-8548-B19A-47108FBF46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923543"/>
            <a:ext cx="964282" cy="235043"/>
          </a:xfrm>
          <a:prstGeom prst="rect">
            <a:avLst/>
          </a:prstGeom>
        </p:spPr>
      </p:pic>
      <p:pic>
        <p:nvPicPr>
          <p:cNvPr id="16" name="Picture 4" descr="http://mail.tku.edu.tw/myday/images/Myday_Photo.jpg">
            <a:extLst>
              <a:ext uri="{FF2B5EF4-FFF2-40B4-BE49-F238E27FC236}">
                <a16:creationId xmlns:a16="http://schemas.microsoft.com/office/drawing/2014/main" id="{472F2561-404D-924E-9052-C8A4C2514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12471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FBC6-97AA-2E4C-A292-A9E9C60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041"/>
          </a:xfrm>
        </p:spPr>
        <p:txBody>
          <a:bodyPr>
            <a:normAutofit/>
          </a:bodyPr>
          <a:lstStyle/>
          <a:p>
            <a:r>
              <a:rPr lang="en-US" dirty="0"/>
              <a:t>Research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62AFB-FDB8-BE4F-AC2D-BE37A94E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ED790A-0DA1-EED8-3AA8-E286CB50E0DA}"/>
              </a:ext>
            </a:extLst>
          </p:cNvPr>
          <p:cNvSpPr/>
          <p:nvPr/>
        </p:nvSpPr>
        <p:spPr>
          <a:xfrm>
            <a:off x="3569460" y="6496658"/>
            <a:ext cx="47524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hlinkClick r:id="rId2"/>
              </a:rPr>
              <a:t>https://web.ntpu.edu.tw/~myday/cindex.htm#projects</a:t>
            </a:r>
            <a:endParaRPr lang="en-US" sz="1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086CA-D823-9C15-DA48-D0E6C2BBE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23" y="1006914"/>
            <a:ext cx="11470712" cy="5555330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Generative AI Multi-Agent Systems with LLM-Based RAG for ESG Reporting Automation</a:t>
            </a:r>
            <a:endParaRPr lang="en-US" altLang="zh-TW" sz="2200" dirty="0"/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NSTC (E4104), NSTC 114-2221-E-305-002-, 2025/08/01~2026/07/31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Innovative Agentic AI Technology for Autonomous ESG Report Generation</a:t>
            </a:r>
            <a:endParaRPr lang="en-US" altLang="zh-TW" sz="2200" dirty="0"/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Industrial Technology Research Institute (ITRI), Fintech and Green Finance Center (FGFC, NTPU), NTPU-114A513E01, 2025/03/01~2025/12/31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/>
              <a:t>Digital Support, Unimpeded Communication: The Development, Support and Promotion of AI-assisted Communication Assistive Devices for Speech Impairment(3/3), Sub-project 3: </a:t>
            </a:r>
            <a:r>
              <a:rPr lang="en-US" altLang="zh-TW" sz="2200" dirty="0">
                <a:solidFill>
                  <a:schemeClr val="accent1"/>
                </a:solidFill>
              </a:rPr>
              <a:t>Multimodal Cross-lingual Task-Oriented Dialogue System for Inclusive Communication Support</a:t>
            </a:r>
            <a:r>
              <a:rPr lang="en-US" altLang="zh-TW" sz="2200" dirty="0"/>
              <a:t>, 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NSTC (HZZ22), NSTC 114-2425-H-305-003-, 3 Years (2023/05/01-2026/04/30) Year 3: 2025/05/01~2026/04/30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/>
              <a:t>Research on speech processing, synthesis, recognition, and sentence construction of people with language disabilities, Sub-project 3: </a:t>
            </a:r>
            <a:r>
              <a:rPr lang="en-US" altLang="zh-TW" sz="2200" dirty="0">
                <a:solidFill>
                  <a:schemeClr val="accent1"/>
                </a:solidFill>
              </a:rPr>
              <a:t>Multimodal Cross-lingual Task-Oriented Dialogue System</a:t>
            </a:r>
            <a:r>
              <a:rPr lang="en-US" altLang="zh-TW" sz="2200" dirty="0"/>
              <a:t> 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114-NTPU_ORDA-F-004, 3 Years (2023/01/01-2025/12/31) Year 3: 2025/01/01~2025/12/31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Development of a Deep Learning for Dental Implant Detection in Panoramic Radiographs</a:t>
            </a:r>
            <a:r>
              <a:rPr lang="en-US" altLang="zh-TW" sz="1800" dirty="0"/>
              <a:t>, 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University System of Taipei Joint Research Program (NTPU, TMU), USTP-NTPU-TMU-114-02, 2025/01/01~2025/12/31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endParaRPr lang="en-US" altLang="zh-TW" sz="1800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70B01-86A2-90D0-029A-E626AA26AE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61608"/>
            <a:ext cx="962066" cy="620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5AC93-1719-B192-7A12-9F55357D9A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735285"/>
            <a:ext cx="964282" cy="235043"/>
          </a:xfrm>
          <a:prstGeom prst="rect">
            <a:avLst/>
          </a:prstGeom>
        </p:spPr>
      </p:pic>
      <p:pic>
        <p:nvPicPr>
          <p:cNvPr id="10" name="Picture 4" descr="http://mail.tku.edu.tw/myday/images/Myday_Photo.jpg">
            <a:extLst>
              <a:ext uri="{FF2B5EF4-FFF2-40B4-BE49-F238E27FC236}">
                <a16:creationId xmlns:a16="http://schemas.microsoft.com/office/drawing/2014/main" id="{2A0917E5-EE0B-E694-C965-918979653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85363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14414"/>
            <a:ext cx="11222181" cy="573357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800" dirty="0"/>
              <a:t>This course introduces the </a:t>
            </a:r>
            <a:r>
              <a:rPr lang="en-US" sz="3800" dirty="0">
                <a:solidFill>
                  <a:srgbClr val="C00000"/>
                </a:solidFill>
              </a:rPr>
              <a:t>fundamental concepts </a:t>
            </a:r>
            <a:r>
              <a:rPr lang="en-US" sz="3800" dirty="0"/>
              <a:t>and </a:t>
            </a:r>
            <a:r>
              <a:rPr lang="en-US" sz="3800" dirty="0">
                <a:solidFill>
                  <a:srgbClr val="C00000"/>
                </a:solidFill>
              </a:rPr>
              <a:t>hands-on practices </a:t>
            </a:r>
            <a:r>
              <a:rPr lang="en-US" sz="3800" dirty="0"/>
              <a:t>of </a:t>
            </a:r>
            <a:r>
              <a:rPr lang="en-US" sz="3800" dirty="0">
                <a:solidFill>
                  <a:srgbClr val="FF0000"/>
                </a:solidFill>
              </a:rPr>
              <a:t>Sustainability and ESG Data Analytics</a:t>
            </a:r>
            <a:r>
              <a:rPr lang="en-US" sz="3800" dirty="0"/>
              <a:t>.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800" dirty="0"/>
              <a:t>Topics include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Introduction Sustainability and ESG Data Analytics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Environmental, Social, and Governance (ESG) in Net-Zero Digital Transformation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Data Science for Sustainability and ESG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Web 3.0 and Big Data Analysis in Fintech, Green Finance, Sustainable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ESG Data Gathering, Analysis, and Visualization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NVIDIA Building RAG Agents with LLMs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Artificial Intelligence of things (</a:t>
            </a:r>
            <a:r>
              <a:rPr lang="en-US" sz="3400" dirty="0" err="1"/>
              <a:t>AIoT</a:t>
            </a:r>
            <a:r>
              <a:rPr lang="en-US" sz="3400" dirty="0"/>
              <a:t>) in ESG and Sustainability Applications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Generative AI for ESG Rating and Reporting Generation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400" dirty="0"/>
              <a:t>Case Study on Sustainability and ESG Data Analytics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492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136" y="66413"/>
            <a:ext cx="8435939" cy="12662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Sustainability and ESG Data Analytics</a:t>
            </a:r>
            <a:endParaRPr lang="en-US" sz="4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135" y="2486061"/>
            <a:ext cx="9191163" cy="428000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Min-</a:t>
            </a:r>
            <a:r>
              <a:rPr lang="en-US" altLang="zh-TW" sz="580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Yuh</a:t>
            </a: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Day, Ph.D.</a:t>
            </a:r>
            <a:endParaRPr lang="zh-TW" altLang="en-US" sz="5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Professor and Director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2"/>
              </a:rPr>
              <a:t>Institute of Information Management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 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3"/>
              </a:rPr>
              <a:t>National Taipei University</a:t>
            </a:r>
            <a:br>
              <a:rPr lang="en-US" sz="36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endParaRPr lang="en-US" altLang="zh-TW" sz="1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Tel: 02-86741111 ext. 66873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Office:</a:t>
            </a:r>
            <a:r>
              <a:rPr lang="zh-TW" altLang="en-US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B8F12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Address</a:t>
            </a:r>
            <a:r>
              <a:rPr lang="en-US" altLang="zh-TW" sz="4000" b="0" dirty="0"/>
              <a:t>: 151, University Rd., San Shia District, New Taipei City, 23741 Taiwan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/>
              <a:t>Email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: </a:t>
            </a:r>
            <a:r>
              <a:rPr lang="en-US" altLang="zh-TW" sz="4000" b="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myday@gm.ntpu.edu.tw</a:t>
            </a:r>
            <a:endParaRPr lang="en-US" altLang="zh-TW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Web: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4"/>
              </a:rPr>
              <a:t>http://web.ntpu.edu.tw/~myday/</a:t>
            </a:r>
            <a:endParaRPr lang="en-US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620" y="88466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512" y="1011533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91" y="106718"/>
            <a:ext cx="1075954" cy="1332133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086F19-EF80-644F-8A7C-1CCA1F31F8FE}"/>
              </a:ext>
            </a:extLst>
          </p:cNvPr>
          <p:cNvSpPr txBox="1"/>
          <p:nvPr/>
        </p:nvSpPr>
        <p:spPr>
          <a:xfrm>
            <a:off x="1963135" y="1568899"/>
            <a:ext cx="843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latin typeface="Calibri" charset="0"/>
                <a:ea typeface="標楷體" charset="-120"/>
              </a:rPr>
              <a:t>Contact Information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228203C-3138-9B43-9648-A3DDA07DEB4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31" y="2997038"/>
            <a:ext cx="1040994" cy="12626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FE6A41-3C74-8D67-F4D5-756CF44B18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679" y="5518797"/>
            <a:ext cx="1232245" cy="12322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E6A708-A5EE-2222-1DFB-8706CDE886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763" y="4271812"/>
            <a:ext cx="1232245" cy="12322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C7C022-02EA-B9A0-D099-DDFE4470D8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0363" y="2271819"/>
            <a:ext cx="1575410" cy="7104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823E5A-8DD4-40A9-1790-BB0F337C3F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052" y="1483073"/>
            <a:ext cx="1628195" cy="35574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E81F425-CC02-ED43-EDF6-B7D9F34E123F}"/>
              </a:ext>
            </a:extLst>
          </p:cNvPr>
          <p:cNvSpPr txBox="1"/>
          <p:nvPr/>
        </p:nvSpPr>
        <p:spPr>
          <a:xfrm>
            <a:off x="144768" y="1830484"/>
            <a:ext cx="1536762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120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8DDD8A-EA97-0174-72EB-5E12A8CDD237}"/>
              </a:ext>
            </a:extLst>
          </p:cNvPr>
          <p:cNvSpPr txBox="1"/>
          <p:nvPr/>
        </p:nvSpPr>
        <p:spPr>
          <a:xfrm>
            <a:off x="81293" y="2012309"/>
            <a:ext cx="166371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1400" b="1" dirty="0"/>
              <a:t>Certified Instructor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65C1020-B630-A8CA-A276-671AE39408B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302" y="1448288"/>
            <a:ext cx="1253119" cy="42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93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CE6D3-4344-CB42-AC4C-A8BD1FC79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College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93681-3372-0E41-8979-664749318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Ethics/Corporate Social Responsibility</a:t>
            </a:r>
          </a:p>
          <a:p>
            <a:r>
              <a:rPr lang="en-US" sz="4400" dirty="0">
                <a:solidFill>
                  <a:srgbClr val="C00000"/>
                </a:solidFill>
              </a:rPr>
              <a:t>Global Knowledge/Awareness</a:t>
            </a:r>
          </a:p>
          <a:p>
            <a:r>
              <a:rPr lang="en-US" sz="4400" dirty="0"/>
              <a:t>Communication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Analytical and Critical Thinking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133C5-31DA-6145-B0B7-EFDE1C3B9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84E15D-0C98-8F4F-A497-5C2BE055C8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A31013-20FE-A941-88E1-5852F907B2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58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14825</TotalTime>
  <Words>4111</Words>
  <Application>Microsoft Macintosh PowerPoint</Application>
  <PresentationFormat>Widescreen</PresentationFormat>
  <Paragraphs>513</Paragraphs>
  <Slides>88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3" baseType="lpstr">
      <vt:lpstr>Arial</vt:lpstr>
      <vt:lpstr>Barlow</vt:lpstr>
      <vt:lpstr>Calibri</vt:lpstr>
      <vt:lpstr>Source Sans Pro</vt:lpstr>
      <vt:lpstr>Office Theme</vt:lpstr>
      <vt:lpstr>Introduction to  Sustainability and ESG Data Analytics</vt:lpstr>
      <vt:lpstr>Prof. Min-Yuh Day</vt:lpstr>
      <vt:lpstr>Course Syllabus National Taipei University Academic Year 114, 1st Semester (Fall 2025)</vt:lpstr>
      <vt:lpstr>Course Objectives</vt:lpstr>
      <vt:lpstr>The Course Includes  Sustainable Development Goals (SDGs)</vt:lpstr>
      <vt:lpstr>Course Outline</vt:lpstr>
      <vt:lpstr>Core Competence</vt:lpstr>
      <vt:lpstr>Four Fundamental Qualities</vt:lpstr>
      <vt:lpstr>College Learning Goals</vt:lpstr>
      <vt:lpstr>Department Learning Goals</vt:lpstr>
      <vt:lpstr>Syllabus</vt:lpstr>
      <vt:lpstr>Syllabus</vt:lpstr>
      <vt:lpstr>Syllabus</vt:lpstr>
      <vt:lpstr>Course and Teaching Features</vt:lpstr>
      <vt:lpstr>Innovative Teaching Strategies</vt:lpstr>
      <vt:lpstr>Evaluation Methods</vt:lpstr>
      <vt:lpstr>Required Texts</vt:lpstr>
      <vt:lpstr>Reference Books</vt:lpstr>
      <vt:lpstr>Other References</vt:lpstr>
      <vt:lpstr>Cino Robin Castelli, Cyril Shmatov (2022),  Quantitative Methods for ESG Finance,  Wiley</vt:lpstr>
      <vt:lpstr>Simon Thompson (2023),  Green and Sustainable Finance:  Principles and Practice in Banking, Investment and Insurance,  2nd Edition, Kogan Page.</vt:lpstr>
      <vt:lpstr>Chrissa Pagitsas (2023),  Chief Sustainability Officers At Work:  How CSOs Build Successful Sustainability and ESG Strategies,  Apress.</vt:lpstr>
      <vt:lpstr>Sherry Madera (2024),  Navigating Sustainability Data: How Organizations can use ESG Data to Secure Their Future, Kogan Page</vt:lpstr>
      <vt:lpstr>Thomas R. Caldwell (2025),  The Agentic AI Bible:  The Complete and Up-to-Date Guide to Design, Build, and Scale Goal-Driven,  LLM-Powered Agents that Think, Execute and Evolve,  Independently published</vt:lpstr>
      <vt:lpstr>Numa Dhamani and Maggie Engler (2024),  Introduction to Generative AI,  Manning</vt:lpstr>
      <vt:lpstr>Denis Rothman (2024),  Transformers for Natural Language Processing and Computer Vision:  Explore Generative AI and Large Language Models with Hugging Face, ChatGPT, GPT-4V, and DALL-E 3,  3rd Edition, Packt Publishing</vt:lpstr>
      <vt:lpstr>Aurélien Géron (2022),  Hands-On Machine Learning with Scikit-Learn, Keras, and TensorFlow: Concepts, Tools, and Techniques to Build Intelligent Systems,  3rd Edition, O’Reilly Media.</vt:lpstr>
      <vt:lpstr>GRI (Global Report Initiative)</vt:lpstr>
      <vt:lpstr>CDP (Carbon Disclosure Project)</vt:lpstr>
      <vt:lpstr>SASB (Sustainability Accounting Standards Board)</vt:lpstr>
      <vt:lpstr>ISSB (International Sustainability Standards Board)</vt:lpstr>
      <vt:lpstr>TCFD  (Task Force on Climate-related Financial Disclosures)</vt:lpstr>
      <vt:lpstr>CSRD  (Corporate Sustainability Reporting Directive)</vt:lpstr>
      <vt:lpstr>NVIDIA Developer Program  NVIDIA  Deep Learning Institute (DLI)</vt:lpstr>
      <vt:lpstr>Building RAG Agents with LLMs</vt:lpstr>
      <vt:lpstr>Sustainability  and  ESG Data Analytics</vt:lpstr>
      <vt:lpstr>Sustainable Development Goals (SDGs)</vt:lpstr>
      <vt:lpstr>Evolution of Sustainable Finance Research</vt:lpstr>
      <vt:lpstr>Sustainable Development Goals (SDGs) and 5P</vt:lpstr>
      <vt:lpstr>ESG to 17 SDGs</vt:lpstr>
      <vt:lpstr>ESG to 17 SDGs</vt:lpstr>
      <vt:lpstr>Agentic AI  for  ESG Applications</vt:lpstr>
      <vt:lpstr>AI, ML, DL, Generative AI</vt:lpstr>
      <vt:lpstr>Generative AI, Agentic AI, Physical AI</vt:lpstr>
      <vt:lpstr>Generative AI</vt:lpstr>
      <vt:lpstr>From Generative AI to Agentic AI</vt:lpstr>
      <vt:lpstr>AI Innovations for Net-Zero Transformation</vt:lpstr>
      <vt:lpstr>AI Technology for Net-Zero Energy Transition </vt:lpstr>
      <vt:lpstr>Net-Zero Transformation</vt:lpstr>
      <vt:lpstr>Sustainable Productivity: Finance ESG</vt:lpstr>
      <vt:lpstr>Sustainable Resilient Manufacturing ESG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DJSI S&amp;P Global ESG Score</vt:lpstr>
      <vt:lpstr>FTSE Russell ESG Ratings</vt:lpstr>
      <vt:lpstr>Sustainalytics  ESG Risk Ratings</vt:lpstr>
      <vt:lpstr>Truvalue  ESG Ranks</vt:lpstr>
      <vt:lpstr>Analyst-driven vs. AI-driven ESG</vt:lpstr>
      <vt:lpstr>Analyst based  ESG Research  AI based  ESG Research</vt:lpstr>
      <vt:lpstr>ESG Analytics: NLP Taxonomy</vt:lpstr>
      <vt:lpstr>Top  ESG Reporting Software</vt:lpstr>
      <vt:lpstr>Four Paradigms in NLP (LM)</vt:lpstr>
      <vt:lpstr>Comparison of Generative AI and Traditional AI</vt:lpstr>
      <vt:lpstr>LMArena Leaderboard</vt:lpstr>
      <vt:lpstr>LMArena Leaderboard</vt:lpstr>
      <vt:lpstr>Artificial Analysis Intelligence Index Intelligence, Speed, Price</vt:lpstr>
      <vt:lpstr>Artificial Analysis Intelligence Index 2022-2025</vt:lpstr>
      <vt:lpstr>Google Gemma 3 27B The most capable model you can run on a single GPU or TPU</vt:lpstr>
      <vt:lpstr>Google Gemma 3 Multimodality  (vision-language input and text outputs)</vt:lpstr>
      <vt:lpstr>Google Gemma 3: Pre-training and Post-training (distillation, reinforcement learning, and model merging)</vt:lpstr>
      <vt:lpstr>Google AI Studio (Gemma 3 27B)</vt:lpstr>
      <vt:lpstr>Grok 3 Deep Search</vt:lpstr>
      <vt:lpstr>Perplexity.ai Deep Research</vt:lpstr>
      <vt:lpstr>Token</vt:lpstr>
      <vt:lpstr>Word Embeddings</vt:lpstr>
      <vt:lpstr>Transformer (Attention is All You Need)  (Vaswani et al., 2017)</vt:lpstr>
      <vt:lpstr>Estimation Methodologies for  Machine Learning Classification Tasks</vt:lpstr>
      <vt:lpstr>k-Fold Cross-Validation: Machine Learning Data Splitting and Model Assessment</vt:lpstr>
      <vt:lpstr>Generative AI and LLMs for Sustainability and  ESG Data Analytics</vt:lpstr>
      <vt:lpstr>Sustainability and ESG Data Analytics</vt:lpstr>
      <vt:lpstr>Generative AI for ESG Rating and Reporting Generation</vt:lpstr>
      <vt:lpstr>Teaching</vt:lpstr>
      <vt:lpstr>Research Projects</vt:lpstr>
      <vt:lpstr>Summary</vt:lpstr>
      <vt:lpstr>Sustainability and ESG Data Analytics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Sustainability and ESG Data Analytics</dc:title>
  <dc:subject/>
  <dc:creator>Min-Yuh Day</dc:creator>
  <cp:keywords>Sustainability, ESG, Data Analytics</cp:keywords>
  <dc:description>Sustainability and ESG Data Analytics</dc:description>
  <cp:lastModifiedBy>MY DAY</cp:lastModifiedBy>
  <cp:revision>805</cp:revision>
  <cp:lastPrinted>2020-12-23T14:44:17Z</cp:lastPrinted>
  <dcterms:created xsi:type="dcterms:W3CDTF">2019-09-12T03:09:52Z</dcterms:created>
  <dcterms:modified xsi:type="dcterms:W3CDTF">2025-09-09T23:41:50Z</dcterms:modified>
  <cp:category/>
</cp:coreProperties>
</file>