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8"/>
  </p:notesMasterIdLst>
  <p:sldIdLst>
    <p:sldId id="5232" r:id="rId2"/>
    <p:sldId id="3786" r:id="rId3"/>
    <p:sldId id="5533" r:id="rId4"/>
    <p:sldId id="5531" r:id="rId5"/>
    <p:sldId id="3856" r:id="rId6"/>
    <p:sldId id="5132" r:id="rId7"/>
    <p:sldId id="5826" r:id="rId8"/>
    <p:sldId id="3899" r:id="rId9"/>
    <p:sldId id="3900" r:id="rId10"/>
    <p:sldId id="5520" r:id="rId11"/>
    <p:sldId id="5234" r:id="rId12"/>
    <p:sldId id="5521" r:id="rId13"/>
    <p:sldId id="5522" r:id="rId14"/>
    <p:sldId id="5827" r:id="rId15"/>
    <p:sldId id="5859" r:id="rId16"/>
    <p:sldId id="5235" r:id="rId17"/>
    <p:sldId id="5828" r:id="rId18"/>
    <p:sldId id="5243" r:id="rId19"/>
    <p:sldId id="5244" r:id="rId20"/>
    <p:sldId id="5245" r:id="rId21"/>
    <p:sldId id="5525" r:id="rId22"/>
    <p:sldId id="5539" r:id="rId23"/>
    <p:sldId id="5540" r:id="rId24"/>
    <p:sldId id="5829" r:id="rId25"/>
    <p:sldId id="5830" r:id="rId26"/>
    <p:sldId id="550145478" r:id="rId27"/>
    <p:sldId id="550145477" r:id="rId28"/>
    <p:sldId id="550145476" r:id="rId29"/>
    <p:sldId id="5526" r:id="rId30"/>
    <p:sldId id="5831" r:id="rId31"/>
    <p:sldId id="5832" r:id="rId32"/>
    <p:sldId id="5833" r:id="rId33"/>
    <p:sldId id="5834" r:id="rId34"/>
    <p:sldId id="5835" r:id="rId35"/>
    <p:sldId id="5233" r:id="rId36"/>
    <p:sldId id="5532" r:id="rId37"/>
    <p:sldId id="5836" r:id="rId38"/>
    <p:sldId id="5534" r:id="rId39"/>
    <p:sldId id="5535" r:id="rId40"/>
    <p:sldId id="5536" r:id="rId41"/>
    <p:sldId id="5537" r:id="rId42"/>
    <p:sldId id="5860" r:id="rId43"/>
    <p:sldId id="5538" r:id="rId44"/>
    <p:sldId id="4938" r:id="rId45"/>
    <p:sldId id="5340" r:id="rId46"/>
    <p:sldId id="271" r:id="rId47"/>
    <p:sldId id="280" r:id="rId48"/>
    <p:sldId id="274" r:id="rId49"/>
    <p:sldId id="550145473" r:id="rId50"/>
    <p:sldId id="5542" r:id="rId51"/>
    <p:sldId id="5541" r:id="rId52"/>
    <p:sldId id="5543" r:id="rId53"/>
    <p:sldId id="4948" r:id="rId54"/>
    <p:sldId id="4949" r:id="rId55"/>
    <p:sldId id="4950" r:id="rId56"/>
    <p:sldId id="4951" r:id="rId57"/>
    <p:sldId id="4952" r:id="rId58"/>
    <p:sldId id="4953" r:id="rId59"/>
    <p:sldId id="4954" r:id="rId60"/>
    <p:sldId id="4956" r:id="rId61"/>
    <p:sldId id="4957" r:id="rId62"/>
    <p:sldId id="4958" r:id="rId63"/>
    <p:sldId id="4959" r:id="rId64"/>
    <p:sldId id="4955" r:id="rId65"/>
    <p:sldId id="4975" r:id="rId66"/>
    <p:sldId id="4976" r:id="rId67"/>
    <p:sldId id="4977" r:id="rId68"/>
    <p:sldId id="5241" r:id="rId69"/>
    <p:sldId id="5339" r:id="rId70"/>
    <p:sldId id="272" r:id="rId71"/>
    <p:sldId id="275" r:id="rId72"/>
    <p:sldId id="550145474" r:id="rId73"/>
    <p:sldId id="5516" r:id="rId74"/>
    <p:sldId id="5528" r:id="rId75"/>
    <p:sldId id="5530" r:id="rId76"/>
    <p:sldId id="5529" r:id="rId77"/>
    <p:sldId id="259" r:id="rId78"/>
    <p:sldId id="260" r:id="rId79"/>
    <p:sldId id="263" r:id="rId80"/>
    <p:sldId id="264" r:id="rId81"/>
    <p:sldId id="258" r:id="rId82"/>
    <p:sldId id="269" r:id="rId83"/>
    <p:sldId id="5523" r:id="rId84"/>
    <p:sldId id="5524" r:id="rId85"/>
    <p:sldId id="4242" r:id="rId86"/>
    <p:sldId id="3742" r:id="rId87"/>
    <p:sldId id="3743" r:id="rId88"/>
    <p:sldId id="5170" r:id="rId89"/>
    <p:sldId id="5518" r:id="rId90"/>
    <p:sldId id="5575" r:id="rId91"/>
    <p:sldId id="5576" r:id="rId92"/>
    <p:sldId id="550145475" r:id="rId93"/>
    <p:sldId id="5169" r:id="rId94"/>
    <p:sldId id="5157" r:id="rId95"/>
    <p:sldId id="5238" r:id="rId96"/>
    <p:sldId id="3490" r:id="rId9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326"/>
    <p:restoredTop sz="90714"/>
  </p:normalViewPr>
  <p:slideViewPr>
    <p:cSldViewPr snapToGrid="0" snapToObjects="1">
      <p:cViewPr>
        <p:scale>
          <a:sx n="80" d="100"/>
          <a:sy n="80" d="100"/>
        </p:scale>
        <p:origin x="50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5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98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ntpu.edu.tw/~myday/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hyperlink" Target="https://web.ntpu.edu.tw/~myday" TargetMode="External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eet.google.com/miy-fbif-max" TargetMode="External"/><Relationship Id="rId11" Type="http://schemas.openxmlformats.org/officeDocument/2006/relationships/hyperlink" Target="http://mail.im.tku.edu.tw/~myday/" TargetMode="External"/><Relationship Id="rId5" Type="http://schemas.openxmlformats.org/officeDocument/2006/relationships/image" Target="../media/image4.tiff"/><Relationship Id="rId15" Type="http://schemas.openxmlformats.org/officeDocument/2006/relationships/image" Target="../media/image8.png"/><Relationship Id="rId10" Type="http://schemas.openxmlformats.org/officeDocument/2006/relationships/hyperlink" Target="https://www.ntpu.edu.tw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www.mis.ntpu.edu.tw/en/" TargetMode="Externa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amazon.com/Quantitative-Methods-Finance-Robin-Castelli/dp/1119903807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amazon.com/Green-Sustainable-Finance-Principles-Investment/dp/1398609242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amazon.com/Chief-Sustainability-Officers-Work-Successful/dp/1484278658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amazon.com/Navigating-Sustainability-Data-Organizations-Secure/dp/1398612243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wc.com/us/en/services/esg/library/building-blocks-for-net-zero-transformation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weforum.org/agenda/2022/07/net-zero-tracker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ntelligence.weforum.org/topics/a1G680000004C93EA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intelligence.weforum.org/topics/a1G0X000006DIDZUA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cdp.net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sasb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ifrs.org/groups/international-sustainability-standards-board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fsb-tcf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rs.org/sustainability/tcfd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rs.org/sustainability/tcfd/" TargetMode="External"/><Relationship Id="rId2" Type="http://schemas.openxmlformats.org/officeDocument/2006/relationships/hyperlink" Target="https://finance.ec.europa.eu/capital-markets-union-and-financial-markets/company-reporting-and-auditing/company-reporting/corporate-sustainability-reporting_e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wc.com/us/en/services/esg/library/building-blocks-for-net-zero-transformation.html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lmarena.ai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huggingface.co/spaces/lmarena-ai/lmarena-leaderboard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artificialanalysis.a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blog.google/technology/developers/gemma-3/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developers.googleblog.com/en/introducing-gemma3/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developers.googleblog.com/en/introducing-gemma3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aistudio.google.com/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grok.com/chat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tiktokenizer.vercel.app/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p.net/" TargetMode="External"/><Relationship Id="rId7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www.globalreporting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sb-tcfd.org/" TargetMode="External"/><Relationship Id="rId5" Type="http://schemas.openxmlformats.org/officeDocument/2006/relationships/hyperlink" Target="https://www.ifrs.org/groups/international-sustainability-standards-board/" TargetMode="External"/><Relationship Id="rId4" Type="http://schemas.openxmlformats.org/officeDocument/2006/relationships/hyperlink" Target="https://sasb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Environmental, Social, and Governance (ESG) in Net-Zero Digital Transformation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Sustainability and ESG Data Analytics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1141ESGDA02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(M5265) (Fall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2025-09-17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E7776-1F0D-58EF-4395-055D5B5897F7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6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0B27B-7202-FFF8-8C7E-8460B83A8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EAD6CAB6-AB8F-45E1-E083-748AAEB3EEEE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8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 and Director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1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F16FD9-153E-9320-41AF-AD0EA3357BC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12BE32-63F1-21F3-DB6D-7A0E9E66CFB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40967A-39E2-B4F0-3938-080D4128F58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1561BF-C656-5B2C-FCF8-87BD7BCC070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4576AB-BA89-10C4-A50E-1E82E70AF0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056368-6557-A662-EAA8-45FC9579142B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C5F952-740A-49CD-0E63-AB36D0B3A636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2170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4D52C6-2BA8-557F-F73D-AC92C699DC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678" y="2485424"/>
            <a:ext cx="4825683" cy="2757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in Net-Zero Digital Transformation: Foundations and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615044"/>
            <a:ext cx="8172288" cy="3341269"/>
          </a:xfrm>
        </p:spPr>
        <p:txBody>
          <a:bodyPr/>
          <a:lstStyle/>
          <a:p>
            <a:r>
              <a:rPr lang="en-US" dirty="0"/>
              <a:t>Environmental, Social, and Governance (ESG)</a:t>
            </a:r>
          </a:p>
          <a:p>
            <a:r>
              <a:rPr lang="en-US" dirty="0"/>
              <a:t>Net-Zero Transformation</a:t>
            </a:r>
          </a:p>
          <a:p>
            <a:r>
              <a:rPr lang="en-US" dirty="0"/>
              <a:t>Digital Transformation</a:t>
            </a:r>
          </a:p>
          <a:p>
            <a:r>
              <a:rPr lang="en-US" dirty="0"/>
              <a:t>Opportunities and responsibilities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2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2096"/>
            <a:ext cx="11222181" cy="2078009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accent6">
                    <a:lumMod val="75000"/>
                  </a:schemeClr>
                </a:solidFill>
              </a:rPr>
              <a:t>Tech for Good – </a:t>
            </a:r>
            <a:br>
              <a:rPr lang="en-US" sz="7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7200" dirty="0">
                <a:solidFill>
                  <a:schemeClr val="accent6">
                    <a:lumMod val="75000"/>
                  </a:schemeClr>
                </a:solidFill>
              </a:rPr>
              <a:t>Your Solutions!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F9DCA-5840-A285-9534-2CB4D2B651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175" y="2733682"/>
            <a:ext cx="4910024" cy="280572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C3C50A-0ADE-BA64-3D13-AC2F14877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2733682"/>
            <a:ext cx="6210967" cy="2222631"/>
          </a:xfrm>
        </p:spPr>
        <p:txBody>
          <a:bodyPr>
            <a:noAutofit/>
          </a:bodyPr>
          <a:lstStyle/>
          <a:p>
            <a:r>
              <a:rPr lang="en-US" sz="3600" dirty="0"/>
              <a:t>Challenge: </a:t>
            </a:r>
            <a:br>
              <a:rPr lang="en-US" sz="3600" dirty="0"/>
            </a:br>
            <a:r>
              <a:rPr lang="en-US" sz="3600" dirty="0"/>
              <a:t>Most innovative tech solution </a:t>
            </a:r>
            <a:br>
              <a:rPr lang="en-US" sz="3600" dirty="0"/>
            </a:br>
            <a:r>
              <a:rPr lang="en-US" sz="3600" dirty="0"/>
              <a:t>to an environmental OR </a:t>
            </a:r>
            <a:br>
              <a:rPr lang="en-US" sz="3600" dirty="0"/>
            </a:br>
            <a:r>
              <a:rPr lang="en-US" sz="3600" dirty="0"/>
              <a:t>social problem</a:t>
            </a:r>
          </a:p>
        </p:txBody>
      </p:sp>
    </p:spTree>
    <p:extLst>
      <p:ext uri="{BB962C8B-B14F-4D97-AF65-F5344CB8AC3E}">
        <p14:creationId xmlns:p14="http://schemas.microsoft.com/office/powerpoint/2010/main" val="3617819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Cino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Robin Castelli, Cyril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Shmatov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(2022),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Quantitative Methods for ESG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Wiley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https://www.amazon.com/Quantitative-Methods-Finance-Robin-Castelli/dp/1119903807/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B53E7-31CB-E409-3F48-F379D8EF6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56" y="1858666"/>
            <a:ext cx="3280734" cy="465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36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Simon Thompson (2023), </a:t>
            </a:r>
            <a:b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Green and Sustainable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: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Principles and Practice in Banking, Investment and Insurance, </a:t>
            </a:r>
            <a:b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2nd Edition, Kogan Page.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https://www.amazon.com/Green-Sustainable-Finance-Principles-Investment/dp/1398609242/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896D5-6CD7-DA93-CDE7-04B456A57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605" y="1749589"/>
            <a:ext cx="3236790" cy="48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95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37910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Chrissa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Pagitsas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(2023),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Chief Sustainability Officers At Work: </a:t>
            </a:r>
            <a:b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How CSOs Build Successful Sustainability and ESG Strategies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Apress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https://www.amazon.com/Chief-Sustainability-Officers-Work-Successful/dp/1484278658/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69546-AB68-49A0-2DB7-7A3ED631B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273" y="1811211"/>
            <a:ext cx="3163699" cy="480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86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5DD7D-3976-424F-9684-9F0D1D4F2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>
            <a:extLst>
              <a:ext uri="{FF2B5EF4-FFF2-40B4-BE49-F238E27FC236}">
                <a16:creationId xmlns:a16="http://schemas.microsoft.com/office/drawing/2014/main" id="{9A647CD3-82E8-D76F-7E77-A24E994F6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Sherry Madera (2024),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Navigating Sustainability Data: How Organizations can use ESG Data to Secure Their Future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Kogan Page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>
            <a:extLst>
              <a:ext uri="{FF2B5EF4-FFF2-40B4-BE49-F238E27FC236}">
                <a16:creationId xmlns:a16="http://schemas.microsoft.com/office/drawing/2014/main" id="{6DDBE775-BABE-C7C1-473B-00223BC2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318C5C19-966B-B337-36CA-C2F62948A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https://www.amazon.com/Navigating-Sustainability-Data-Organizations-Secure/dp/1398612243/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9710E-1E8B-2DA2-5C19-41B56471E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25" y="1759043"/>
            <a:ext cx="31813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02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and Net-Zero: The 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687"/>
            <a:ext cx="10995001" cy="558320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Environmental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Climate impact, resource use, pollution, biodiversity</a:t>
            </a:r>
          </a:p>
          <a:p>
            <a:pPr>
              <a:spcAft>
                <a:spcPts val="600"/>
              </a:spcAft>
            </a:pPr>
            <a:r>
              <a:rPr lang="en-US" dirty="0"/>
              <a:t>Social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Labor practices, human rights, community impact, diversity &amp; inclusion</a:t>
            </a:r>
          </a:p>
          <a:p>
            <a:pPr>
              <a:spcAft>
                <a:spcPts val="600"/>
              </a:spcAft>
            </a:pPr>
            <a:r>
              <a:rPr lang="en-US" dirty="0"/>
              <a:t>Governance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Transparency, ethics, board structure, risk management</a:t>
            </a:r>
          </a:p>
          <a:p>
            <a:pPr>
              <a:spcAft>
                <a:spcPts val="600"/>
              </a:spcAft>
            </a:pPr>
            <a:r>
              <a:rPr lang="en-US" dirty="0"/>
              <a:t>Net-Zero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Balancing emissions produced with emissions removed globally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64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F36E9-7FFE-B3BA-19DD-AEEB1FAA1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688"/>
            <a:ext cx="5345711" cy="52136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Ambition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Aligned to achieving global net zero by no later than 2050 &amp; to limit warming to 1.5°C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Governance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Accountability driven from the top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Strategy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Embedded and aligned net zero into company strategy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Enterprise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Key operating model changes in support of transformation</a:t>
            </a:r>
          </a:p>
          <a:p>
            <a:pPr>
              <a:spcAft>
                <a:spcPts val="0"/>
              </a:spcAft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https://www.pwc.com/us/en/services/esg/library/building-blocks-for-net-zero-transformation.html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E0A63E-96AB-1DDD-AC17-C8B35D24F7D6}"/>
              </a:ext>
            </a:extLst>
          </p:cNvPr>
          <p:cNvSpPr txBox="1">
            <a:spLocks/>
          </p:cNvSpPr>
          <p:nvPr/>
        </p:nvSpPr>
        <p:spPr>
          <a:xfrm>
            <a:off x="6311902" y="1110974"/>
            <a:ext cx="5561611" cy="5397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Supply chains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Transformed net zero supply chains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Innovation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Developed innovation and technologies to deliver net zero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Finance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Financing the net zero transformation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Transparency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Communicating action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Engagement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Enhancing the pace and scale of net zero action</a:t>
            </a:r>
          </a:p>
        </p:txBody>
      </p:sp>
    </p:spTree>
    <p:extLst>
      <p:ext uri="{BB962C8B-B14F-4D97-AF65-F5344CB8AC3E}">
        <p14:creationId xmlns:p14="http://schemas.microsoft.com/office/powerpoint/2010/main" val="653281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https://www.weforum.org/agenda/2022/07/net-zero-tracker/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 Enablers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233AC-8395-FE05-4FEF-41A17C1BAA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43" y="952500"/>
            <a:ext cx="11718514" cy="56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92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kkurat"/>
                <a:hlinkClick r:id="rId2"/>
              </a:rPr>
              <a:t>https://intelligence.weforum.org/topics/a1G680000004C93EAE</a:t>
            </a:r>
            <a:endParaRPr lang="en-US" sz="1200" b="0" i="0" dirty="0">
              <a:solidFill>
                <a:srgbClr val="000000"/>
              </a:solidFill>
              <a:effectLst/>
              <a:latin typeface="Akkura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3" y="135104"/>
            <a:ext cx="3455263" cy="6445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 Zero Transition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3B250-9192-86FF-4F98-026247467C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266" y="198735"/>
            <a:ext cx="8420100" cy="628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28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2025/09/10 Introduction Sustainability and ESG Data Analytics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2 2025/09/17 Environmental, Social, and Governance (ESG) in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Net-Zero Digital Transformation</a:t>
            </a:r>
          </a:p>
          <a:p>
            <a:pPr marL="0" indent="0">
              <a:buNone/>
            </a:pPr>
            <a:r>
              <a:rPr lang="en-US" sz="2800" dirty="0"/>
              <a:t>3 2025/09/24 Data Science for Sustainability and ESG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4 2025/10/01 Case Study on Sustainability and ESG Data Analytics I</a:t>
            </a:r>
          </a:p>
          <a:p>
            <a:pPr marL="0" indent="0">
              <a:buNone/>
            </a:pPr>
            <a:r>
              <a:rPr lang="en-US" sz="2800" dirty="0"/>
              <a:t>5 2025/10/08 Web 3.0 and Big Data Analysis in Fintech, Green and</a:t>
            </a:r>
            <a:br>
              <a:rPr lang="en-US" sz="2800" dirty="0"/>
            </a:br>
            <a:r>
              <a:rPr lang="en-US" sz="2800" dirty="0"/>
              <a:t>                           Sustainable Finance</a:t>
            </a:r>
          </a:p>
          <a:p>
            <a:pPr marL="0" indent="0">
              <a:buNone/>
            </a:pPr>
            <a:r>
              <a:rPr lang="en-US" sz="2800" dirty="0"/>
              <a:t>6 2025/10/15 ESG Data Gathering, Analysis,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kkurat"/>
                <a:hlinkClick r:id="rId2"/>
              </a:rPr>
              <a:t>https://intelligence.weforum.org/topics/a1G0X000006DIDZUA4</a:t>
            </a:r>
            <a:endParaRPr lang="en-US" sz="1200" b="0" i="0" dirty="0">
              <a:solidFill>
                <a:srgbClr val="000000"/>
              </a:solidFill>
              <a:effectLst/>
              <a:latin typeface="Akkura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3" y="135104"/>
            <a:ext cx="4221097" cy="6445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Digital Transformation of Business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DDD8AB-CACC-C62A-8B93-5F3DD39766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995" y="520700"/>
            <a:ext cx="7667821" cy="572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91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434337" y="6581001"/>
            <a:ext cx="8921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Reis, João, and Nuno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Melão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(2023). "Digital transformation: A meta-review and guidelines for future research."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Heliyon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(2023).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903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Digital Transformation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AB16D7-6604-ECE3-B221-695C88CE9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01" y="825501"/>
            <a:ext cx="10016797" cy="571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92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003466" y="6492062"/>
            <a:ext cx="10284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Tangwaragorn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Chareonruk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N.,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Viriyasitavat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W.,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Tangmanee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C.,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Kanawattanachai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Hoonsopon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D., ... &amp;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Rhuwadhana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 (2024). </a:t>
            </a:r>
            <a:br>
              <a:rPr lang="en-US" sz="9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Analyzing Key Drivers of Digital Transformation: A Review and Framework. Journal of Industrial Information Integration, 100680.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903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Digital Transformation Framework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B2E62-88EB-3C38-6DB9-0CE3FC60C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337" y="781350"/>
            <a:ext cx="9431382" cy="579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35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003466" y="6492062"/>
            <a:ext cx="10284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Tangwaragorn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Chareonruk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N.,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Viriyasitavat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W.,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Tangmanee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C.,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Kanawattanachai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Hoonsopon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D., ... &amp;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Rhuwadhana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 (2024). </a:t>
            </a:r>
            <a:br>
              <a:rPr lang="en-US" sz="9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Analyzing Key Drivers of Digital Transformation: A Review and Framework. Journal of Industrial Information Integration, 100680.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903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Digital Transformation: </a:t>
            </a:r>
            <a:r>
              <a:rPr lang="en-US" sz="3100" dirty="0">
                <a:solidFill>
                  <a:schemeClr val="accent1"/>
                </a:solidFill>
              </a:rPr>
              <a:t>Theoretical and practical dimensions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09AB38-EDA3-9D74-7AF3-CDCF46EB1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2" y="874909"/>
            <a:ext cx="10567211" cy="55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46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003466" y="6597572"/>
            <a:ext cx="102840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Ferdaus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M. M., Dam, T.,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Anavatti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S., &amp; Das, S. (2024). Digital technologies for a net-zero energy future: A comprehensive review. Renewable and Sustainable Energy Reviews, 202, 114681.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769399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AI Technology for Net-Zero Energy Transition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925003-AE96-39AB-E0BA-65FC39890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942" y="860672"/>
            <a:ext cx="10334050" cy="57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69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003466" y="6597572"/>
            <a:ext cx="1028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Olawade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D. B., Wada, O. Z., David-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Olawade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A. C.,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Fapohunda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O., Ige, A. O., &amp; Ling, J. (2024). Artificial intelligence potential for net zero sustainability: Current evidence and prospects. Next Sustainability, 4, 100041.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769399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AI Innovations for Net-Zero Transformation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4CB69-7AEF-AD3A-DD9F-856591C2C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89" y="860828"/>
            <a:ext cx="10952242" cy="57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57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78791-11AA-F842-4E28-6EF21F277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F9242-2F9D-BF39-392D-4366DD4D5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C27D74-7A47-94D9-8F6F-FFCF80B554E6}"/>
              </a:ext>
            </a:extLst>
          </p:cNvPr>
          <p:cNvSpPr txBox="1"/>
          <p:nvPr/>
        </p:nvSpPr>
        <p:spPr>
          <a:xfrm>
            <a:off x="298378" y="6658968"/>
            <a:ext cx="1134176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Antonesi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, Gabriel, Tudor Cioara, Ionut Anghel, Vasilis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Michalakopoulos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Elissaios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Sarmas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, and Liana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Toderean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. "From Transformers to Large Language Models: A systematic review of AI applications in the energy sector towards Agentic Digital Twins."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preprint arXiv:2506.06359 (2025).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AF1F20-A8D7-23AC-080F-3996A1FBE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733593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AI for Energy Systems and Agentic Digital Twins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96ED03-DDBC-11A8-9318-300965092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58" y="820554"/>
            <a:ext cx="10266083" cy="578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79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7FD80-CE3E-CD1D-2EA7-C2039A8A2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4D0D7-EB49-854D-DB1C-0DD3545C4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ED5BA-9533-7B97-060F-36D3DA95CD24}"/>
              </a:ext>
            </a:extLst>
          </p:cNvPr>
          <p:cNvSpPr txBox="1"/>
          <p:nvPr/>
        </p:nvSpPr>
        <p:spPr>
          <a:xfrm>
            <a:off x="1003466" y="6597572"/>
            <a:ext cx="1028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Azizi, Elnaz,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Weiqi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Hua, Bruce Stephen, David CH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Wallom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and Malcolm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Mcculloch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"Digitalization opportunities to enable local power system transition to net-zero." Energy for Sustainable Development 84 (2025): 101596.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2953F4-E3D0-1A61-FAE0-E26088BDF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1301034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Local Power System Digitalization </a:t>
            </a:r>
            <a:br>
              <a:rPr lang="en-US" sz="4600" dirty="0">
                <a:solidFill>
                  <a:schemeClr val="accent1"/>
                </a:solidFill>
              </a:rPr>
            </a:br>
            <a:r>
              <a:rPr lang="en-US" sz="4600" dirty="0">
                <a:solidFill>
                  <a:schemeClr val="accent1"/>
                </a:solidFill>
              </a:rPr>
              <a:t>Transition to Net-Zero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E2DED-A61F-EE5E-C283-5F4140AAE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48" y="1357135"/>
            <a:ext cx="11167692" cy="524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03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93A81-4B0F-227D-A3B5-B35E97C6B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0BBA3-B05F-70CF-04CA-49751514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AE22B-066C-3669-3E07-84B7915B3E24}"/>
              </a:ext>
            </a:extLst>
          </p:cNvPr>
          <p:cNvSpPr txBox="1"/>
          <p:nvPr/>
        </p:nvSpPr>
        <p:spPr>
          <a:xfrm>
            <a:off x="1003466" y="6597572"/>
            <a:ext cx="1028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Jouzdani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Farzaneh Mohammadi, Vahid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Javidroozi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Hanifa Shah, and Monica Mateo Garcia. "A Systemic Digital Transformation for Smart Net-Zero Cities: A State-of-the-Art Review." J 8, no. 1 (2025): 11.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87A5B8-3A81-DC00-F5B4-B711221D3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968972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Digital Transformation for Smart Net-Zero Cities</a:t>
            </a:r>
            <a:br>
              <a:rPr lang="en-US" sz="46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(Technology, People, Data, and Process)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3A88DC-3F4A-C3E6-A10A-343CD89B9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1" y="1187117"/>
            <a:ext cx="10726660" cy="53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13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08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7 2025/10/22 NVIDIA Building RAG Agents with LLMs Part 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LLM Services and AI Foundation Models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8 2025/10/29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9 2025/11/05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 2025/11/12 NVIDIA Building RAG Agents with LLMs Part 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Document Loading, Chunking, and Embeddings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2025/11/19 NVIDIA Building RAG Agents with LLMs Part III: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Retrieval-Augmented Generation with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Vector Stores and RAG Evaluation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21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789591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2427390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1560032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62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 ESG Meets – It's All Connected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98713"/>
            <a:ext cx="10835975" cy="542418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Environmental Justice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Underserved communities disproportionately impacted by pollution, climate hazards</a:t>
            </a:r>
          </a:p>
          <a:p>
            <a:pPr>
              <a:spcAft>
                <a:spcPts val="600"/>
              </a:spcAft>
            </a:pPr>
            <a:r>
              <a:rPr lang="en-US" dirty="0"/>
              <a:t>Responsible Tech Supply Chains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Resource extraction, e-waste, labor rights across the tech lifecycle </a:t>
            </a:r>
          </a:p>
          <a:p>
            <a:pPr>
              <a:spcAft>
                <a:spcPts val="600"/>
              </a:spcAft>
            </a:pPr>
            <a:r>
              <a:rPr lang="en-US" dirty="0"/>
              <a:t>Inclusive Product Design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Accessibility, addressing digital divides, social impacts of technology.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04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5D5B-F353-3A58-F4A8-59020C31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Digital Transformation: Enabler and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A311-992F-229F-E26F-4CEBA7B0F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Enabler</a:t>
            </a:r>
          </a:p>
          <a:p>
            <a:pPr lvl="1"/>
            <a:r>
              <a:rPr lang="en-US" sz="3600" dirty="0"/>
              <a:t>Data-driven decision-making, efficiency gains, new business models, collaboration</a:t>
            </a:r>
          </a:p>
          <a:p>
            <a:pPr lvl="1"/>
            <a:r>
              <a:rPr lang="en-US" sz="3600" dirty="0">
                <a:solidFill>
                  <a:schemeClr val="accent1"/>
                </a:solidFill>
              </a:rPr>
              <a:t>AI optimizing renewable energy</a:t>
            </a:r>
          </a:p>
          <a:p>
            <a:r>
              <a:rPr lang="en-US" sz="3600" dirty="0"/>
              <a:t>Challenge</a:t>
            </a:r>
          </a:p>
          <a:p>
            <a:pPr lvl="1"/>
            <a:r>
              <a:rPr lang="en-US" sz="3600" dirty="0"/>
              <a:t>Energy consumption, e-waste, planned obsolescence, AI ethics</a:t>
            </a:r>
          </a:p>
          <a:p>
            <a:pPr lvl="1"/>
            <a:r>
              <a:rPr lang="en-US" sz="3600" dirty="0">
                <a:solidFill>
                  <a:srgbClr val="C00000"/>
                </a:solidFill>
              </a:rPr>
              <a:t>AI servers representing increased energy use</a:t>
            </a:r>
          </a:p>
          <a:p>
            <a:pPr lvl="1"/>
            <a:endParaRPr lang="en-US" sz="3600" dirty="0"/>
          </a:p>
          <a:p>
            <a:endParaRPr lang="en-US" sz="3600" dirty="0"/>
          </a:p>
          <a:p>
            <a:pPr lvl="1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752E9-B83D-B5E0-16FA-5110086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60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5D5B-F353-3A58-F4A8-59020C31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Mapping the ESG Standards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A311-992F-229F-E26F-4CEBA7B0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64974"/>
            <a:ext cx="11222181" cy="5197270"/>
          </a:xfrm>
        </p:spPr>
        <p:txBody>
          <a:bodyPr>
            <a:noAutofit/>
          </a:bodyPr>
          <a:lstStyle/>
          <a:p>
            <a:r>
              <a:rPr lang="en-US" dirty="0"/>
              <a:t>The most prevalent ESG reporting frameworks</a:t>
            </a:r>
          </a:p>
          <a:p>
            <a:pPr lvl="1"/>
            <a:r>
              <a:rPr lang="en-US" sz="3200" dirty="0"/>
              <a:t>GRI (Global Report Initiative)</a:t>
            </a:r>
          </a:p>
          <a:p>
            <a:pPr lvl="1"/>
            <a:r>
              <a:rPr lang="en-US" sz="3200" dirty="0"/>
              <a:t>CDP (Carbon Disclosure Project)</a:t>
            </a:r>
          </a:p>
          <a:p>
            <a:pPr lvl="1"/>
            <a:r>
              <a:rPr lang="en-US" sz="3200" dirty="0"/>
              <a:t>SASB (Sustainability Accounting Standards Board</a:t>
            </a:r>
          </a:p>
          <a:p>
            <a:pPr lvl="1"/>
            <a:r>
              <a:rPr lang="en-US" sz="3200" dirty="0"/>
              <a:t>ISSB (International Sustainability Standards Board)</a:t>
            </a:r>
          </a:p>
          <a:p>
            <a:pPr lvl="1"/>
            <a:r>
              <a:rPr lang="en-US" sz="3200" dirty="0"/>
              <a:t>TCFD (Task Force on Climate-related Financial Disclosures</a:t>
            </a:r>
          </a:p>
          <a:p>
            <a:r>
              <a:rPr lang="en-US" dirty="0"/>
              <a:t>How companies choose</a:t>
            </a:r>
          </a:p>
          <a:p>
            <a:pPr lvl="1"/>
            <a:r>
              <a:rPr lang="en-US" sz="3200" dirty="0"/>
              <a:t>Materiality, industry-specific standards, investor alignment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752E9-B83D-B5E0-16FA-5110086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12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GRI (Global Report Initiative)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4998-3297-AEF4-5496-31D33D5BD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4" y="786809"/>
            <a:ext cx="10387838" cy="5754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3"/>
              </a:rPr>
              <a:t>https://www.globalreporting.org/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4454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CDP (Carbon Disclosure Project)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https://www.cdp.net/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E50D5-338B-F713-904D-A82581962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2" y="929967"/>
            <a:ext cx="10412901" cy="55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195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SASB (Sustainability Accounting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https://sasb.org/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60486-F8C4-EAB4-216C-6A16B9A2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7" y="959495"/>
            <a:ext cx="10249786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14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2025/11/26 Case Study on Sustainability and ESG Data Analytics II</a:t>
            </a:r>
          </a:p>
          <a:p>
            <a:pPr marL="0" indent="0">
              <a:buNone/>
            </a:pPr>
            <a:r>
              <a:rPr lang="en-US" sz="2800" dirty="0"/>
              <a:t>13 2025/12/03 Artificial Intelligence of things (</a:t>
            </a:r>
            <a:r>
              <a:rPr lang="en-US" sz="2800" dirty="0" err="1"/>
              <a:t>AIoT</a:t>
            </a:r>
            <a:r>
              <a:rPr lang="en-US" sz="2800" dirty="0"/>
              <a:t>) in ESG and</a:t>
            </a:r>
            <a:br>
              <a:rPr lang="en-US" sz="2800" dirty="0"/>
            </a:br>
            <a:r>
              <a:rPr lang="en-US" sz="2800" dirty="0"/>
              <a:t>                             Sustainability Applications</a:t>
            </a:r>
          </a:p>
          <a:p>
            <a:pPr marL="0" indent="0">
              <a:buNone/>
            </a:pPr>
            <a:r>
              <a:rPr lang="en-US" sz="2800" dirty="0"/>
              <a:t>14 2025/12/10 Generative AI for ESG Rating and Reporting Generation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2025/12/17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2025/12/24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60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ISSB (International Sustainability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1930220" y="6466420"/>
            <a:ext cx="849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https://www.ifrs.org/groups/international-sustainability-standards-board/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5EB5-6F9A-1E7B-998D-B557530AC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0" y="809344"/>
            <a:ext cx="10249786" cy="56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12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TCFD </a:t>
            </a:r>
            <a:b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(Task Force on Climate-related Financial Disclosures)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https://www.fsb-tcfd.org/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6DF80-5BDE-4A18-ED5B-60B230A04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80" y="1263656"/>
            <a:ext cx="9290239" cy="5174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B0620-611E-1C21-2549-3CF68DDA198E}"/>
              </a:ext>
            </a:extLst>
          </p:cNvPr>
          <p:cNvSpPr txBox="1"/>
          <p:nvPr/>
        </p:nvSpPr>
        <p:spPr>
          <a:xfrm>
            <a:off x="3264197" y="1306186"/>
            <a:ext cx="610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https://www.ifrs.org/sustainability/tcfd/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7775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7C6F6-6A28-603B-4127-10FF54A22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>
            <a:extLst>
              <a:ext uri="{FF2B5EF4-FFF2-40B4-BE49-F238E27FC236}">
                <a16:creationId xmlns:a16="http://schemas.microsoft.com/office/drawing/2014/main" id="{EDB0FD27-2C2C-9085-773A-49B3C6CF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CSRD </a:t>
            </a:r>
            <a:b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(Corporate Sustainability Reporting Directive)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>
            <a:extLst>
              <a:ext uri="{FF2B5EF4-FFF2-40B4-BE49-F238E27FC236}">
                <a16:creationId xmlns:a16="http://schemas.microsoft.com/office/drawing/2014/main" id="{3AE4A4A4-0277-B0F2-5173-323D7079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7ADD-6800-1DEC-5974-1053B62E1FED}"/>
              </a:ext>
            </a:extLst>
          </p:cNvPr>
          <p:cNvSpPr txBox="1"/>
          <p:nvPr/>
        </p:nvSpPr>
        <p:spPr>
          <a:xfrm>
            <a:off x="510989" y="6567735"/>
            <a:ext cx="107994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https://finance.ec.europa.eu/capital-markets-union-and-financial-markets/company-reporting-and-auditing/company-reporting/corporate-sustainability-reporting_en</a:t>
            </a:r>
            <a:endParaRPr lang="en-US" altLang="zh-TW" sz="12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D0071-9E8F-C453-ABB5-5C5E3AB615D2}"/>
              </a:ext>
            </a:extLst>
          </p:cNvPr>
          <p:cNvSpPr txBox="1"/>
          <p:nvPr/>
        </p:nvSpPr>
        <p:spPr>
          <a:xfrm>
            <a:off x="3264197" y="1306186"/>
            <a:ext cx="610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https://www.ifrs.org/sustainability/tcfd/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2472F-80B3-B97A-0926-840803180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650" y="1260466"/>
            <a:ext cx="7772400" cy="53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09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Human Impact of ESG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390" y="1615044"/>
            <a:ext cx="6069488" cy="3867832"/>
          </a:xfrm>
        </p:spPr>
        <p:txBody>
          <a:bodyPr>
            <a:noAutofit/>
          </a:bodyPr>
          <a:lstStyle/>
          <a:p>
            <a:r>
              <a:rPr lang="en-US" sz="4000" dirty="0"/>
              <a:t>Digital Initiatives</a:t>
            </a:r>
          </a:p>
          <a:p>
            <a:r>
              <a:rPr lang="en-US" sz="4000" dirty="0"/>
              <a:t>This isn't abstract, </a:t>
            </a:r>
            <a:br>
              <a:rPr lang="en-US" sz="4000" dirty="0"/>
            </a:br>
            <a:r>
              <a:rPr lang="en-US" sz="4000" dirty="0"/>
              <a:t>it's about improving lives</a:t>
            </a:r>
          </a:p>
          <a:p>
            <a:r>
              <a:rPr lang="en-US" sz="4000" dirty="0"/>
              <a:t>Positive potential </a:t>
            </a:r>
            <a:br>
              <a:rPr lang="en-US" sz="4000" dirty="0"/>
            </a:br>
            <a:r>
              <a:rPr lang="en-US" sz="4000" dirty="0"/>
              <a:t>when ESG is prioritized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A1FB8-72FC-EE10-BC24-449545CD7C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661" y="1754561"/>
            <a:ext cx="5860535" cy="334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26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Agentic AI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Applications</a:t>
            </a:r>
            <a:endParaRPr lang="en-US" sz="6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49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3856263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601FDCE-57F2-F0B7-170E-8047AB4003C1}"/>
              </a:ext>
            </a:extLst>
          </p:cNvPr>
          <p:cNvSpPr/>
          <p:nvPr/>
        </p:nvSpPr>
        <p:spPr>
          <a:xfrm>
            <a:off x="534390" y="629623"/>
            <a:ext cx="11251092" cy="5598754"/>
          </a:xfrm>
          <a:custGeom>
            <a:avLst/>
            <a:gdLst>
              <a:gd name="connsiteX0" fmla="*/ 0 w 1442434"/>
              <a:gd name="connsiteY0" fmla="*/ 824248 h 824248"/>
              <a:gd name="connsiteX1" fmla="*/ 978794 w 1442434"/>
              <a:gd name="connsiteY1" fmla="*/ 656823 h 824248"/>
              <a:gd name="connsiteX2" fmla="*/ 1442434 w 1442434"/>
              <a:gd name="connsiteY2" fmla="*/ 0 h 824248"/>
              <a:gd name="connsiteX0" fmla="*/ 0 w 1442434"/>
              <a:gd name="connsiteY0" fmla="*/ 824248 h 824248"/>
              <a:gd name="connsiteX1" fmla="*/ 864867 w 1442434"/>
              <a:gd name="connsiteY1" fmla="*/ 620798 h 824248"/>
              <a:gd name="connsiteX2" fmla="*/ 1442434 w 1442434"/>
              <a:gd name="connsiteY2" fmla="*/ 0 h 82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2434" h="824248">
                <a:moveTo>
                  <a:pt x="0" y="824248"/>
                </a:moveTo>
                <a:cubicBezTo>
                  <a:pt x="369194" y="809223"/>
                  <a:pt x="624461" y="758173"/>
                  <a:pt x="864867" y="620798"/>
                </a:cubicBezTo>
                <a:cubicBezTo>
                  <a:pt x="1105273" y="483423"/>
                  <a:pt x="1330817" y="259724"/>
                  <a:pt x="1442434" y="0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7831"/>
            <a:ext cx="11222181" cy="77805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Generative AI, Agentic AI, Physical AI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A5EC10-60B9-CC3A-2951-C13020D8B06C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NVIDIA (2025), GTC March 2025 Keynote with NVIDIA CEO Jensen Huang,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=_waPvOwL9Z8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D9060-B116-BBB5-5F13-246915EABA93}"/>
              </a:ext>
            </a:extLst>
          </p:cNvPr>
          <p:cNvSpPr txBox="1"/>
          <p:nvPr/>
        </p:nvSpPr>
        <p:spPr>
          <a:xfrm>
            <a:off x="79065" y="5781181"/>
            <a:ext cx="22280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CD0F0-2AF0-748F-A1F3-83CEE701776B}"/>
              </a:ext>
            </a:extLst>
          </p:cNvPr>
          <p:cNvSpPr txBox="1"/>
          <p:nvPr/>
        </p:nvSpPr>
        <p:spPr>
          <a:xfrm>
            <a:off x="3025567" y="4811298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Perception AI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7BBE6-40CB-9418-F92C-0663B8DE008D}"/>
              </a:ext>
            </a:extLst>
          </p:cNvPr>
          <p:cNvSpPr txBox="1"/>
          <p:nvPr/>
        </p:nvSpPr>
        <p:spPr>
          <a:xfrm>
            <a:off x="5962835" y="3873070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5107F-5F71-B9A6-EDDE-7E238969C83A}"/>
              </a:ext>
            </a:extLst>
          </p:cNvPr>
          <p:cNvSpPr txBox="1"/>
          <p:nvPr/>
        </p:nvSpPr>
        <p:spPr>
          <a:xfrm>
            <a:off x="8228630" y="2374071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Agentic AI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15FA0-7324-3D94-39E1-11925662A730}"/>
              </a:ext>
            </a:extLst>
          </p:cNvPr>
          <p:cNvSpPr txBox="1"/>
          <p:nvPr/>
        </p:nvSpPr>
        <p:spPr>
          <a:xfrm>
            <a:off x="9918825" y="1048081"/>
            <a:ext cx="220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38DA6-4EA4-A3ED-9454-4C98AFA23EE4}"/>
              </a:ext>
            </a:extLst>
          </p:cNvPr>
          <p:cNvSpPr txBox="1"/>
          <p:nvPr/>
        </p:nvSpPr>
        <p:spPr>
          <a:xfrm>
            <a:off x="79065" y="6169808"/>
            <a:ext cx="318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learning breakthrough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A7D9A-582A-283A-7EA4-3E5CDA7A7A5D}"/>
              </a:ext>
            </a:extLst>
          </p:cNvPr>
          <p:cNvSpPr txBox="1"/>
          <p:nvPr/>
        </p:nvSpPr>
        <p:spPr>
          <a:xfrm>
            <a:off x="3025567" y="5249073"/>
            <a:ext cx="318928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Speech recognition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recommender systems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Medical imaging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41FC3-3775-C6C9-870D-0B39302C80B4}"/>
              </a:ext>
            </a:extLst>
          </p:cNvPr>
          <p:cNvSpPr txBox="1"/>
          <p:nvPr/>
        </p:nvSpPr>
        <p:spPr>
          <a:xfrm>
            <a:off x="5997753" y="4298959"/>
            <a:ext cx="23217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Digital marketing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Content creation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6BCA19-8CFA-222D-B0BB-C23EC7F6EE0B}"/>
              </a:ext>
            </a:extLst>
          </p:cNvPr>
          <p:cNvSpPr txBox="1"/>
          <p:nvPr/>
        </p:nvSpPr>
        <p:spPr>
          <a:xfrm>
            <a:off x="8245883" y="2793773"/>
            <a:ext cx="22764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Coding assistants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Customer service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Patient care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AE19E5-A43E-8A09-0DC2-132EBB6D0400}"/>
              </a:ext>
            </a:extLst>
          </p:cNvPr>
          <p:cNvSpPr txBox="1"/>
          <p:nvPr/>
        </p:nvSpPr>
        <p:spPr>
          <a:xfrm>
            <a:off x="9915935" y="1467824"/>
            <a:ext cx="220167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Self-driving cars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General robotics</a:t>
            </a:r>
          </a:p>
        </p:txBody>
      </p:sp>
    </p:spTree>
    <p:extLst>
      <p:ext uri="{BB962C8B-B14F-4D97-AF65-F5344CB8AC3E}">
        <p14:creationId xmlns:p14="http://schemas.microsoft.com/office/powerpoint/2010/main" val="34350256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B0F3-5672-8A24-9A48-287EF0F75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39434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6386D-97AF-F52C-26A2-A5A699D0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AB6D65-93BD-07E5-E60C-4BBBF206C4D1}"/>
              </a:ext>
            </a:extLst>
          </p:cNvPr>
          <p:cNvSpPr/>
          <p:nvPr/>
        </p:nvSpPr>
        <p:spPr>
          <a:xfrm>
            <a:off x="4724400" y="1066434"/>
            <a:ext cx="2743200" cy="2743200"/>
          </a:xfrm>
          <a:prstGeom prst="ellipse">
            <a:avLst/>
          </a:prstGeom>
          <a:solidFill>
            <a:srgbClr val="FFC00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896860-A293-6891-D2F0-0E21D601C167}"/>
              </a:ext>
            </a:extLst>
          </p:cNvPr>
          <p:cNvSpPr/>
          <p:nvPr/>
        </p:nvSpPr>
        <p:spPr>
          <a:xfrm>
            <a:off x="7255323" y="3875855"/>
            <a:ext cx="2743200" cy="2743200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107E58-3CFF-7ED9-629F-43A834BB143C}"/>
              </a:ext>
            </a:extLst>
          </p:cNvPr>
          <p:cNvSpPr/>
          <p:nvPr/>
        </p:nvSpPr>
        <p:spPr>
          <a:xfrm>
            <a:off x="2484113" y="3875855"/>
            <a:ext cx="2743200" cy="2743200"/>
          </a:xfrm>
          <a:prstGeom prst="ellipse">
            <a:avLst/>
          </a:prstGeom>
          <a:solidFill>
            <a:srgbClr val="92D05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016EA-0DE8-5DF7-6751-EFEC2B96B3FA}"/>
              </a:ext>
            </a:extLst>
          </p:cNvPr>
          <p:cNvSpPr txBox="1"/>
          <p:nvPr/>
        </p:nvSpPr>
        <p:spPr>
          <a:xfrm>
            <a:off x="5204521" y="1876283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E4519-79EF-FBA8-D4EE-C0536CF899AD}"/>
              </a:ext>
            </a:extLst>
          </p:cNvPr>
          <p:cNvSpPr txBox="1"/>
          <p:nvPr/>
        </p:nvSpPr>
        <p:spPr>
          <a:xfrm>
            <a:off x="7718020" y="5025057"/>
            <a:ext cx="1817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Algorithms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E8678-D0B5-144D-15F2-F5209F327DF5}"/>
              </a:ext>
            </a:extLst>
          </p:cNvPr>
          <p:cNvSpPr txBox="1"/>
          <p:nvPr/>
        </p:nvSpPr>
        <p:spPr>
          <a:xfrm>
            <a:off x="3413348" y="4985845"/>
            <a:ext cx="884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996343B4-34A7-AFFB-0ACE-35E4B71F3E8D}"/>
              </a:ext>
            </a:extLst>
          </p:cNvPr>
          <p:cNvSpPr/>
          <p:nvPr/>
        </p:nvSpPr>
        <p:spPr>
          <a:xfrm>
            <a:off x="4365980" y="2455264"/>
            <a:ext cx="3496807" cy="26178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1059D-29A3-E1F2-8FDC-ECCDAACF835C}"/>
              </a:ext>
            </a:extLst>
          </p:cNvPr>
          <p:cNvSpPr txBox="1"/>
          <p:nvPr/>
        </p:nvSpPr>
        <p:spPr>
          <a:xfrm>
            <a:off x="4972765" y="4059373"/>
            <a:ext cx="2220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Generative AI</a:t>
            </a:r>
          </a:p>
        </p:txBody>
      </p:sp>
    </p:spTree>
    <p:extLst>
      <p:ext uri="{BB962C8B-B14F-4D97-AF65-F5344CB8AC3E}">
        <p14:creationId xmlns:p14="http://schemas.microsoft.com/office/powerpoint/2010/main" val="13080653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1945-AF5C-3479-F130-9BB96756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98071"/>
          </a:xfrm>
        </p:spPr>
        <p:txBody>
          <a:bodyPr>
            <a:normAutofit/>
          </a:bodyPr>
          <a:lstStyle/>
          <a:p>
            <a:r>
              <a:rPr lang="en-US" dirty="0"/>
              <a:t>From Generative AI to Agentic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E55C4-5ADE-17D5-6FE8-EADB7396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FC586-1717-CB50-6CCA-0939F65C7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23" y="898071"/>
            <a:ext cx="10567553" cy="56437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26B62D-79AB-F393-BA77-96BB4687365E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Schneider, Johannes. "Generative to Agentic AI: Survey, Conceptualization, and Challenges."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arXiv:2504.18875 (2025).</a:t>
            </a:r>
          </a:p>
        </p:txBody>
      </p:sp>
    </p:spTree>
    <p:extLst>
      <p:ext uri="{BB962C8B-B14F-4D97-AF65-F5344CB8AC3E}">
        <p14:creationId xmlns:p14="http://schemas.microsoft.com/office/powerpoint/2010/main" val="9572904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A0827-BA28-2EF5-B0EB-9232D7D7D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C1894-7145-592D-683F-6FE55476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54" y="40337"/>
            <a:ext cx="11646211" cy="1257180"/>
          </a:xfrm>
        </p:spPr>
        <p:txBody>
          <a:bodyPr>
            <a:normAutofit fontScale="90000"/>
          </a:bodyPr>
          <a:lstStyle/>
          <a:p>
            <a:r>
              <a:rPr lang="en-US" dirty="0"/>
              <a:t>Agentic AI and World Model for </a:t>
            </a:r>
            <a:br>
              <a:rPr lang="en-US" dirty="0"/>
            </a:br>
            <a:r>
              <a:rPr lang="en-US" dirty="0"/>
              <a:t>Edge General Intelligence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BC0B4-B1D9-ED4A-8C36-5F19A286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49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CB741-23F5-9656-DEFE-42B0509D4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54" y="1297517"/>
            <a:ext cx="11593038" cy="5264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7260C4-C47D-7F5F-0005-5FD76B8554EE}"/>
              </a:ext>
            </a:extLst>
          </p:cNvPr>
          <p:cNvSpPr txBox="1"/>
          <p:nvPr/>
        </p:nvSpPr>
        <p:spPr>
          <a:xfrm>
            <a:off x="756336" y="6451239"/>
            <a:ext cx="10584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Changyuan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Guangyuan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Ruichen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Yinqiu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Jiacheng Wang, Jiawen Kang, Dusit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Niyato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 (2025),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"Edge general intelligence through world models and agentic AI: Fundamentals, solutions, and challenges."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arXiv:2508.09561.</a:t>
            </a:r>
          </a:p>
        </p:txBody>
      </p:sp>
    </p:spTree>
    <p:extLst>
      <p:ext uri="{BB962C8B-B14F-4D97-AF65-F5344CB8AC3E}">
        <p14:creationId xmlns:p14="http://schemas.microsoft.com/office/powerpoint/2010/main" val="3608763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6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Environmental, Social, and </a:t>
            </a:r>
            <a:br>
              <a:rPr lang="en-US" altLang="zh-TW" sz="6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6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Governance (ESG) </a:t>
            </a:r>
            <a:br>
              <a:rPr lang="en-US" altLang="zh-TW" sz="6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6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 Net-Zero Digital Transformation</a:t>
            </a:r>
            <a:endParaRPr lang="en-US" sz="6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003466" y="6597572"/>
            <a:ext cx="1028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Olawade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D. B., Wada, O. Z., David-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Olawade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A. C.,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Fapohunda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O., Ige, A. O., &amp; Ling, J. (2024). Artificial intelligence potential for net zero sustainability: Current evidence and prospects. Next Sustainability, 4, 100041.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769399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AI Innovations for Net-Zero Transformation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4CB69-7AEF-AD3A-DD9F-856591C2C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89" y="860828"/>
            <a:ext cx="10952242" cy="57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815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003466" y="6597572"/>
            <a:ext cx="102840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Ferdaus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M. M., Dam, T.,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Anavatti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S., &amp; Das, S. (2024). Digital technologies for a net-zero energy future: A comprehensive review. Renewable and Sustainable Energy Reviews, 202, 114681.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769399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AI Technology for Net-Zero Energy Transition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925003-AE96-39AB-E0BA-65FC39890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942" y="860672"/>
            <a:ext cx="10334050" cy="57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431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F36E9-7FFE-B3BA-19DD-AEEB1FAA1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688"/>
            <a:ext cx="5345711" cy="52136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Ambition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Aligned to achieving global net zero by no later than 2050 &amp; to limit warming to 1.5°C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Governance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Accountability driven from the top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Strategy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Embedded and aligned net zero into company strategy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Enterprise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Key operating model changes in support of transformation</a:t>
            </a:r>
          </a:p>
          <a:p>
            <a:pPr>
              <a:spcAft>
                <a:spcPts val="0"/>
              </a:spcAft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https://www.pwc.com/us/en/services/esg/library/building-blocks-for-net-zero-transformation.html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E0A63E-96AB-1DDD-AC17-C8B35D24F7D6}"/>
              </a:ext>
            </a:extLst>
          </p:cNvPr>
          <p:cNvSpPr txBox="1">
            <a:spLocks/>
          </p:cNvSpPr>
          <p:nvPr/>
        </p:nvSpPr>
        <p:spPr>
          <a:xfrm>
            <a:off x="6311902" y="1110974"/>
            <a:ext cx="5561611" cy="5397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Supply chains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Transformed net zero supply chains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Innovation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Developed innovation and technologies to deliver net zero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Finance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Financing the net zero transformation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Transparency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Communicating action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Engagement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Enhancing the pace and scale of net zero action</a:t>
            </a:r>
          </a:p>
        </p:txBody>
      </p:sp>
    </p:spTree>
    <p:extLst>
      <p:ext uri="{BB962C8B-B14F-4D97-AF65-F5344CB8AC3E}">
        <p14:creationId xmlns:p14="http://schemas.microsoft.com/office/powerpoint/2010/main" val="3219489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12601610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13428391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155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304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83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308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77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Outline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indent="-320040"/>
            <a:r>
              <a:rPr lang="en-US" sz="4300" dirty="0"/>
              <a:t>Environmental, Social, and Governance (ESG)</a:t>
            </a:r>
          </a:p>
          <a:p>
            <a:pPr indent="-320040"/>
            <a:r>
              <a:rPr lang="en-US" sz="4300" dirty="0"/>
              <a:t>Net-Zero Digital Transformation</a:t>
            </a:r>
          </a:p>
          <a:p>
            <a:pPr lvl="1" indent="-320040"/>
            <a:r>
              <a:rPr lang="en-US" sz="4000" dirty="0"/>
              <a:t>Net-Zero Transformation</a:t>
            </a:r>
          </a:p>
          <a:p>
            <a:pPr lvl="1" indent="-320040"/>
            <a:r>
              <a:rPr lang="en-US" sz="4000" dirty="0"/>
              <a:t>Digital Transformation</a:t>
            </a:r>
          </a:p>
          <a:p>
            <a:pPr lvl="1" indent="-320040"/>
            <a:endParaRPr lang="en-US" sz="3900" dirty="0"/>
          </a:p>
          <a:p>
            <a:pPr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6DD930-A596-9D45-B277-A87B118E9EA1}"/>
              </a:ext>
            </a:extLst>
          </p:cNvPr>
          <p:cNvSpPr/>
          <p:nvPr/>
        </p:nvSpPr>
        <p:spPr>
          <a:xfrm>
            <a:off x="2423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135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929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2596082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7742350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31443510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41264404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18053204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9868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87377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 (LM)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5BC0B-BCE1-A888-6F73-A66485D3E03B}"/>
              </a:ext>
            </a:extLst>
          </p:cNvPr>
          <p:cNvSpPr txBox="1"/>
          <p:nvPr/>
        </p:nvSpPr>
        <p:spPr>
          <a:xfrm>
            <a:off x="1590261" y="5123479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GAI: Pre-train, Prompt, and Predict (Prompting)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F5268-E178-FDA2-861E-D5B31BA13446}"/>
              </a:ext>
            </a:extLst>
          </p:cNvPr>
          <p:cNvSpPr txBox="1"/>
          <p:nvPr/>
        </p:nvSpPr>
        <p:spPr>
          <a:xfrm>
            <a:off x="1550505" y="3765131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Transfer Learning: Pre-training, Fine-Tuning (FT)</a:t>
            </a:r>
          </a:p>
        </p:txBody>
      </p:sp>
    </p:spTree>
    <p:extLst>
      <p:ext uri="{BB962C8B-B14F-4D97-AF65-F5344CB8AC3E}">
        <p14:creationId xmlns:p14="http://schemas.microsoft.com/office/powerpoint/2010/main" val="19178281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and Traditional AI</a:t>
            </a:r>
          </a:p>
        </p:txBody>
      </p:sp>
    </p:spTree>
    <p:extLst>
      <p:ext uri="{BB962C8B-B14F-4D97-AF65-F5344CB8AC3E}">
        <p14:creationId xmlns:p14="http://schemas.microsoft.com/office/powerpoint/2010/main" val="3111875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933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829971"/>
          </a:xfrm>
        </p:spPr>
        <p:txBody>
          <a:bodyPr>
            <a:normAutofit/>
          </a:bodyPr>
          <a:lstStyle/>
          <a:p>
            <a:r>
              <a:rPr lang="en-US" sz="4000" dirty="0"/>
              <a:t>Multimodal Large Language Models (MLLM)</a:t>
            </a:r>
            <a:endParaRPr lang="en-US" sz="24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34B141-86EA-5D40-F209-B2AC1AB36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686" y="803714"/>
            <a:ext cx="7087937" cy="58066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816C5D-B1DB-0504-E04B-1B2DC97D28D5}"/>
              </a:ext>
            </a:extLst>
          </p:cNvPr>
          <p:cNvSpPr txBox="1"/>
          <p:nvPr/>
        </p:nvSpPr>
        <p:spPr>
          <a:xfrm>
            <a:off x="185738" y="4114353"/>
            <a:ext cx="36809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Multimodall</a:t>
            </a:r>
            <a:r>
              <a:rPr lang="en-US" sz="2400" dirty="0">
                <a:solidFill>
                  <a:schemeClr val="accent1"/>
                </a:solidFill>
              </a:rPr>
              <a:t> LLM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Three types of connectors: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1. projection-based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2. query-based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3. fusion-based connectors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05E0-1FF2-B0BD-7E38-421A032E45B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Shukang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Chaoyou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Sirui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Xing Sun, Tong Xu,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Chen. (2024) "A survey on multimodal large language models." National Science Review (2024): nwae403.</a:t>
            </a:r>
          </a:p>
        </p:txBody>
      </p:sp>
    </p:spTree>
    <p:extLst>
      <p:ext uri="{BB962C8B-B14F-4D97-AF65-F5344CB8AC3E}">
        <p14:creationId xmlns:p14="http://schemas.microsoft.com/office/powerpoint/2010/main" val="20939246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1006028"/>
          </a:xfrm>
        </p:spPr>
        <p:txBody>
          <a:bodyPr>
            <a:noAutofit/>
          </a:bodyPr>
          <a:lstStyle/>
          <a:p>
            <a:r>
              <a:rPr lang="en-US" sz="3600" dirty="0"/>
              <a:t>Multimodal Large Language Model (MLLM) </a:t>
            </a:r>
            <a:br>
              <a:rPr lang="en-US" sz="3600" dirty="0"/>
            </a:br>
            <a:r>
              <a:rPr lang="en-US" sz="3600" dirty="0"/>
              <a:t>for Vision Question Answering</a:t>
            </a:r>
            <a:endParaRPr lang="en-US" sz="36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E256EC-F869-80A7-F829-C84F010DFE80}"/>
              </a:ext>
            </a:extLst>
          </p:cNvPr>
          <p:cNvSpPr/>
          <p:nvPr/>
        </p:nvSpPr>
        <p:spPr>
          <a:xfrm>
            <a:off x="185738" y="6595350"/>
            <a:ext cx="115997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Kuang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Jingyou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Haohao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Luo,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Ronghao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Xianfeng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Cheng,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Yinghui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Xika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Lin, and Ying Shen. (2024) "Natural Language Understanding and Inference with MLLM in Visual Question Answering: A Survey."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arXiv:2411.17558.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3BDFB-5A47-E7CF-86F4-0DD59284C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80" y="1076964"/>
            <a:ext cx="11061866" cy="53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88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113440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Large Language Models (LLM)</a:t>
            </a:r>
            <a:br>
              <a:rPr lang="en-US" sz="4000" dirty="0"/>
            </a:br>
            <a:r>
              <a:rPr lang="en-US" sz="4000" dirty="0"/>
              <a:t>Three typical learning paradigms</a:t>
            </a:r>
            <a:endParaRPr lang="en-US" sz="24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D005E0-1FF2-B0BD-7E38-421A032E45B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Shukang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Chaoyou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Sirui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Xing Sun, Tong Xu,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Chen. (2024) "A survey on multimodal large language models." National Science Review (2024): nwae403.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83E79-2D01-55CF-1AC4-15063B395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98" y="1207338"/>
            <a:ext cx="11414472" cy="53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069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</a:t>
            </a:r>
            <a:r>
              <a:rPr lang="en-US" dirty="0"/>
              <a:t>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2E271-3688-1FE1-B4FD-F85679C5C6A7}"/>
              </a:ext>
            </a:extLst>
          </p:cNvPr>
          <p:cNvSpPr txBox="1"/>
          <p:nvPr/>
        </p:nvSpPr>
        <p:spPr>
          <a:xfrm>
            <a:off x="3045724" y="648866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https://lmarena.ai/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592833-1CB4-F112-36B3-638B69EE9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33" y="779297"/>
            <a:ext cx="10591791" cy="57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673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</a:t>
            </a:r>
            <a:r>
              <a:rPr lang="en-US" dirty="0"/>
              <a:t>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2E271-3688-1FE1-B4FD-F85679C5C6A7}"/>
              </a:ext>
            </a:extLst>
          </p:cNvPr>
          <p:cNvSpPr txBox="1"/>
          <p:nvPr/>
        </p:nvSpPr>
        <p:spPr>
          <a:xfrm>
            <a:off x="2267279" y="6497405"/>
            <a:ext cx="7747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https://huggingface.co/spaces/lmarena-ai/lmarena-leaderboard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8646C5-C2BE-CD15-CC0D-C67283A2A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7" y="693607"/>
            <a:ext cx="11312207" cy="579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507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-1"/>
            <a:ext cx="11222181" cy="1502229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Analysis Intelligence Index</a:t>
            </a:r>
            <a:br>
              <a:rPr lang="en-US" dirty="0"/>
            </a:br>
            <a:r>
              <a:rPr lang="en-US" dirty="0"/>
              <a:t>Intelligence, Speed, Price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346B3-68C0-2E2C-8D03-1DB6393F5E9A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https://artificialanalysis.ai/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D13F60-FE4C-748C-AD7E-FF03D6800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9" y="1782832"/>
            <a:ext cx="3987720" cy="33912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DDDD3A-13A0-5C97-4A8F-299DE1B67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259" y="1782832"/>
            <a:ext cx="3922113" cy="33912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8DB9AE-7204-C44E-ECEE-E9DC221F8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708" y="1783290"/>
            <a:ext cx="3922114" cy="339030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062053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-1"/>
            <a:ext cx="11222181" cy="1354067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Analysis Intelligence Index</a:t>
            </a:r>
            <a:br>
              <a:rPr lang="en-US" dirty="0"/>
            </a:br>
            <a:r>
              <a:rPr lang="en-US" dirty="0"/>
              <a:t>2022-2025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363B6-5FB1-2FCA-8301-30746A473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" y="1427226"/>
            <a:ext cx="12025628" cy="50618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E346B3-68C0-2E2C-8D03-1DB6393F5E9A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https://artificialanalysis.ai/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877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12426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 27B</a:t>
            </a:r>
            <a:br>
              <a:rPr lang="en-US" dirty="0"/>
            </a:br>
            <a:r>
              <a:rPr lang="en-US" sz="3600" dirty="0"/>
              <a:t>The most capable model you can run on a single GPU or TPU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https://blog.google/technology/developers/gemma-3/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B9941-5E26-0792-1427-027577BF8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77" y="1244184"/>
            <a:ext cx="10972800" cy="53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358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33245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 Multimodality </a:t>
            </a:r>
            <a:br>
              <a:rPr lang="en-US" dirty="0"/>
            </a:br>
            <a:r>
              <a:rPr lang="en-US" dirty="0"/>
              <a:t>(vision-language input and text outputs)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https://developers.googleblog.com/en/introducing-gemma3/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9EDA1-D19E-A02A-F714-27164699B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53" y="1341774"/>
            <a:ext cx="10619493" cy="524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002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33245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3: Pre-training and Post-training</a:t>
            </a:r>
            <a:br>
              <a:rPr lang="en-US" dirty="0"/>
            </a:br>
            <a:r>
              <a:rPr lang="en-US" sz="3100" dirty="0"/>
              <a:t>(distillation, reinforcement learning, and model merging)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https://developers.googleblog.com/en/introducing-gemma3/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08BA3-C0DF-7D3A-73E7-2B2C26BF4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90" y="1332451"/>
            <a:ext cx="11123220" cy="52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25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421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/>
              <a:t>Google AI Studio (Gemma 3 27B)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https://aistudio.google.com/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C995D-BA35-167C-47FF-191B9740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98" y="914400"/>
            <a:ext cx="10977012" cy="56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627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/>
              <a:t>Grok 3 Deep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https://grok.com/chat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7F56A-130B-4CD2-F553-9677D934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279" y="741729"/>
            <a:ext cx="7772400" cy="58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901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 err="1"/>
              <a:t>Perplexity.ai</a:t>
            </a:r>
            <a:r>
              <a:rPr lang="en-US" dirty="0"/>
              <a:t> Deep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https://www.perplexity.ai/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E6862-5036-7922-9ED1-FAC20B56B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38" y="819808"/>
            <a:ext cx="2750426" cy="3803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9A538C-9A8F-ACED-F0D7-F944D6B61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664" y="819808"/>
            <a:ext cx="7518301" cy="580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5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654E6-ABCD-79BC-5F93-EB8D97E2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6851"/>
          </a:xfrm>
        </p:spPr>
        <p:txBody>
          <a:bodyPr>
            <a:normAutofit/>
          </a:bodyPr>
          <a:lstStyle/>
          <a:p>
            <a:r>
              <a:rPr lang="en-US" dirty="0"/>
              <a:t>Token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73307-F96C-EC1B-63B3-CF2F3FC74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9AF34C-80D4-ECDF-6299-0AE805E74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34" y="910868"/>
            <a:ext cx="9039380" cy="5595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5F74F2-9D69-409F-01A9-396FD6C2209F}"/>
              </a:ext>
            </a:extLst>
          </p:cNvPr>
          <p:cNvSpPr txBox="1"/>
          <p:nvPr/>
        </p:nvSpPr>
        <p:spPr>
          <a:xfrm>
            <a:off x="3185414" y="6519484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https://tiktokenizer.vercel.app/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9397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654E6-ABCD-79BC-5F93-EB8D97E2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6851"/>
          </a:xfrm>
        </p:spPr>
        <p:txBody>
          <a:bodyPr>
            <a:normAutofit/>
          </a:bodyPr>
          <a:lstStyle/>
          <a:p>
            <a:r>
              <a:rPr lang="en-US" dirty="0"/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73307-F96C-EC1B-63B3-CF2F3FC74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733DBA-CB55-AA0D-0F5E-934CB3AF1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94" y="800278"/>
            <a:ext cx="7281460" cy="57192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C33F82-60D0-8721-7230-3826BE81412B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www.scaler.com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/topics/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-word-embeddings/</a:t>
            </a:r>
          </a:p>
        </p:txBody>
      </p:sp>
    </p:spTree>
    <p:extLst>
      <p:ext uri="{BB962C8B-B14F-4D97-AF65-F5344CB8AC3E}">
        <p14:creationId xmlns:p14="http://schemas.microsoft.com/office/powerpoint/2010/main" val="39180307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44394"/>
            <a:ext cx="9996407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704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86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8" y="30556"/>
            <a:ext cx="11557788" cy="1302206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</a:t>
            </a:r>
            <a:b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Machine Learning Classification Tasks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12EC93-612D-574B-85C5-73618074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173" y="1346830"/>
            <a:ext cx="10081623" cy="525082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Simple split </a:t>
            </a:r>
            <a:r>
              <a:rPr lang="en-US" altLang="zh-TW" sz="2800" dirty="0">
                <a:latin typeface="Calibri" charset="0"/>
                <a:ea typeface="新細明體" charset="-120"/>
              </a:rPr>
              <a:t>(or holdout or test sample estimation) </a:t>
            </a: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Split the data into 2 mutually exclusive 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400" dirty="0">
                <a:latin typeface="Calibri" charset="0"/>
                <a:ea typeface="新細明體" charset="-120"/>
              </a:rPr>
              <a:t>training (~70%) and testing (30%)</a:t>
            </a:r>
          </a:p>
          <a:p>
            <a:pPr lvl="1" eaLnBrk="1" hangingPunct="1"/>
            <a:endParaRPr lang="en-US" altLang="zh-TW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For ANN, the data is split into three sub-sets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000" dirty="0">
                <a:latin typeface="Calibri" charset="0"/>
                <a:ea typeface="新細明體" charset="-120"/>
              </a:rPr>
              <a:t>(training [~60%], validation [~20%], testing [~20%])</a:t>
            </a: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132C6-E9F2-7C41-9063-0FDF47F4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524" y="2780928"/>
            <a:ext cx="8593376" cy="27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649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87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28" y="56101"/>
            <a:ext cx="11988541" cy="1364736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-Fold Cross-Validation: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Machine Learning Data Splitting and Model Assessment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8E475-69EA-BE43-8DDF-CA106D30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38" y="1772529"/>
            <a:ext cx="11419323" cy="40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828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38372"/>
          </a:xfrm>
        </p:spPr>
        <p:txBody>
          <a:bodyPr>
            <a:normAutofit fontScale="90000"/>
          </a:bodyPr>
          <a:lstStyle/>
          <a:p>
            <a:r>
              <a:rPr lang="en-US" dirty="0"/>
              <a:t>Framework for Implementing Generative AI Services using RAG Model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4A684-060A-55BF-F7BD-C397EEF9A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79" y="1310053"/>
            <a:ext cx="11460641" cy="5245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1BEA75-19FE-2484-1D00-83543B6460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B6157-F414-5848-3A75-450229FAB6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3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3596"/>
          </a:xfrm>
        </p:spPr>
        <p:txBody>
          <a:bodyPr>
            <a:normAutofit/>
          </a:bodyPr>
          <a:lstStyle/>
          <a:p>
            <a:r>
              <a:rPr lang="en-US" sz="4400" dirty="0"/>
              <a:t>Large Language Model (LLM) based Agents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957264" y="6584254"/>
            <a:ext cx="102025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Source: 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Xi, Z., Chen, W., Guo, X., He, W., Ding, Y., Hong, B., ... &amp;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Gui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T. (2023). The rise and potential of large language model based agents: A survey.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arXiv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preprint arXiv:2309.07864.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0E3DEFC-CB99-83EB-5B53-2271173E5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4" y="1017981"/>
            <a:ext cx="10202533" cy="5454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BE0245-ABB8-AAE1-9304-F4EF3A7215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E9ED5-3ECF-8CB8-8917-DEFBD21C0E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86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7" y="215430"/>
            <a:ext cx="9272587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Corporate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Responsibility</a:t>
            </a:r>
            <a:endParaRPr lang="en-US" sz="10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656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1238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LLM-based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89" y="6562245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Cheng,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Ceyao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Zhengwen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Xiangrui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Meng,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Sirui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Hong,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Wenhao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Zihao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preprint arXiv:2401.03428 (2024).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6641A-F638-95CC-29A4-21947C42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0" y="957349"/>
            <a:ext cx="10895610" cy="5604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4EE0AA-E7E6-F750-92AF-603FF0DA76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098842-C52C-6AF7-8FE5-FF9834B8FB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098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3" name="Picture 2" descr="參見標題">
            <a:extLst>
              <a:ext uri="{FF2B5EF4-FFF2-40B4-BE49-F238E27FC236}">
                <a16:creationId xmlns:a16="http://schemas.microsoft.com/office/drawing/2014/main" id="{ED7BA131-A712-29F6-7386-C0A1415C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386" y="1108268"/>
            <a:ext cx="8912268" cy="54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F8EC87-5615-0DA3-B836-E4A8A7C49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8CC162-80F4-4D1F-366E-62FFB9A643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570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3942A8-5E00-2527-EED8-77A578FB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81" y="1715387"/>
            <a:ext cx="11543038" cy="42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FB44C7-5F4E-1C51-6EE9-B5EEB481DC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9174C-7B9A-F0D7-49E8-2AD80ACFC6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262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810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523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Summary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indent="-320040"/>
            <a:r>
              <a:rPr lang="en-US" sz="4300" dirty="0"/>
              <a:t>Environmental, Social, and Governance (ESG)</a:t>
            </a:r>
          </a:p>
          <a:p>
            <a:pPr indent="-320040"/>
            <a:r>
              <a:rPr lang="en-US" sz="4300" dirty="0"/>
              <a:t>Net-Zero Digital Transformation</a:t>
            </a:r>
          </a:p>
          <a:p>
            <a:pPr lvl="1" indent="-320040"/>
            <a:r>
              <a:rPr lang="en-US" sz="4000" dirty="0"/>
              <a:t>Net-Zero Transformation</a:t>
            </a:r>
          </a:p>
          <a:p>
            <a:pPr lvl="1" indent="-320040"/>
            <a:r>
              <a:rPr lang="en-US" sz="4000" dirty="0"/>
              <a:t>Digital Transformation</a:t>
            </a:r>
          </a:p>
          <a:p>
            <a:pPr lvl="1" indent="-320040"/>
            <a:endParaRPr lang="en-US" sz="3900" dirty="0"/>
          </a:p>
          <a:p>
            <a:pPr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6DD930-A596-9D45-B277-A87B118E9EA1}"/>
              </a:ext>
            </a:extLst>
          </p:cNvPr>
          <p:cNvSpPr/>
          <p:nvPr/>
        </p:nvSpPr>
        <p:spPr>
          <a:xfrm>
            <a:off x="2423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5281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765213"/>
            <a:ext cx="11321140" cy="579703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b="0" dirty="0" err="1"/>
              <a:t>Cino</a:t>
            </a:r>
            <a:r>
              <a:rPr lang="en-US" sz="1600" b="0" dirty="0"/>
              <a:t> Robin Castelli, Cyril </a:t>
            </a:r>
            <a:r>
              <a:rPr lang="en-US" sz="1600" b="0" dirty="0" err="1"/>
              <a:t>Shmatov</a:t>
            </a:r>
            <a:r>
              <a:rPr lang="en-US" sz="1600" b="0" dirty="0"/>
              <a:t> (2022), Quantitative Methods for ESG Finance, Wiley</a:t>
            </a:r>
          </a:p>
          <a:p>
            <a:pPr>
              <a:spcAft>
                <a:spcPts val="600"/>
              </a:spcAft>
            </a:pPr>
            <a:r>
              <a:rPr lang="en-US" sz="1600" b="0" dirty="0"/>
              <a:t>Simon Thompson (2023), Green and Sustainable Finance: Principles and Practice in Banking, Investment and Insurance, 2nd Edition, Kogan Page.</a:t>
            </a:r>
          </a:p>
          <a:p>
            <a:pPr>
              <a:spcAft>
                <a:spcPts val="600"/>
              </a:spcAft>
            </a:pPr>
            <a:r>
              <a:rPr lang="en-US" sz="1600" b="0" dirty="0" err="1"/>
              <a:t>Chrissa</a:t>
            </a:r>
            <a:r>
              <a:rPr lang="en-US" sz="1600" b="0" dirty="0"/>
              <a:t> </a:t>
            </a:r>
            <a:r>
              <a:rPr lang="en-US" sz="1600" b="0" dirty="0" err="1"/>
              <a:t>Pagitsas</a:t>
            </a:r>
            <a:r>
              <a:rPr lang="en-US" sz="1600" b="0" dirty="0"/>
              <a:t> (2023), Chief Sustainability Officers At Work: How CSOs Build Successful Sustainability and ESG Strategies, </a:t>
            </a:r>
            <a:r>
              <a:rPr lang="en-US" sz="1600" b="0" dirty="0" err="1"/>
              <a:t>Apress</a:t>
            </a:r>
            <a:r>
              <a:rPr lang="en-US" sz="1600" b="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600" b="0" dirty="0" err="1"/>
              <a:t>Numa</a:t>
            </a:r>
            <a:r>
              <a:rPr lang="en-US" sz="1600" b="0" dirty="0"/>
              <a:t> </a:t>
            </a:r>
            <a:r>
              <a:rPr lang="en-US" sz="1600" b="0" dirty="0" err="1"/>
              <a:t>Dhamani</a:t>
            </a:r>
            <a:r>
              <a:rPr lang="en-US" sz="1600" b="0" dirty="0"/>
              <a:t> and Maggie Engler (2024), Introduction to Generative AI, Manning.</a:t>
            </a:r>
          </a:p>
          <a:p>
            <a:pPr>
              <a:spcAft>
                <a:spcPts val="600"/>
              </a:spcAft>
            </a:pPr>
            <a:r>
              <a:rPr lang="en-US" sz="16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sz="1600" b="0" dirty="0" err="1"/>
              <a:t>ChatGPT</a:t>
            </a:r>
            <a:r>
              <a:rPr lang="en-US" sz="1600" b="0" dirty="0"/>
              <a:t>, GPT-4V, and DALL-E 3, 3rd ed. Edition, </a:t>
            </a:r>
            <a:r>
              <a:rPr lang="en-US" sz="1600" b="0" dirty="0" err="1"/>
              <a:t>Packt</a:t>
            </a:r>
            <a:r>
              <a:rPr lang="en-US" sz="1600" b="0" dirty="0"/>
              <a:t> Publishing.</a:t>
            </a:r>
          </a:p>
          <a:p>
            <a:pPr>
              <a:spcAft>
                <a:spcPts val="600"/>
              </a:spcAft>
            </a:pPr>
            <a:r>
              <a:rPr lang="en-US" sz="1600" b="0" dirty="0"/>
              <a:t>Thomas R. Caldwell (2025), The Agentic AI Bible: The Complete and Up-to-Date Guide to Design, Build, and Scale Goal-Driven, LLM-Powered Agents that Think, Execute and Evolve, Independently published.</a:t>
            </a:r>
          </a:p>
          <a:p>
            <a:pPr>
              <a:spcAft>
                <a:spcPts val="600"/>
              </a:spcAft>
            </a:pPr>
            <a:r>
              <a:rPr lang="en-US" sz="1600" b="0" dirty="0"/>
              <a:t>GRI (Global Report Initiative): </a:t>
            </a:r>
            <a:br>
              <a:rPr lang="en-US" sz="1600" b="0" dirty="0"/>
            </a:br>
            <a:r>
              <a:rPr lang="en-US" sz="1600" b="0" dirty="0">
                <a:hlinkClick r:id="rId2"/>
              </a:rPr>
              <a:t>https://www.globalreporting.org/</a:t>
            </a:r>
            <a:endParaRPr lang="en-US" sz="1600" b="0" dirty="0"/>
          </a:p>
          <a:p>
            <a:pPr>
              <a:spcAft>
                <a:spcPts val="600"/>
              </a:spcAft>
            </a:pPr>
            <a:r>
              <a:rPr lang="en-US" sz="1600" b="0" dirty="0"/>
              <a:t>CDP (Carbon Disclosure Project): </a:t>
            </a:r>
            <a:br>
              <a:rPr lang="en-US" sz="1600" b="0" dirty="0"/>
            </a:br>
            <a:r>
              <a:rPr lang="en-US" sz="1600" b="0" dirty="0">
                <a:hlinkClick r:id="rId3"/>
              </a:rPr>
              <a:t>https://www.cdp.net/</a:t>
            </a:r>
            <a:endParaRPr lang="en-US" sz="1600" b="0" dirty="0"/>
          </a:p>
          <a:p>
            <a:pPr>
              <a:spcAft>
                <a:spcPts val="600"/>
              </a:spcAft>
            </a:pPr>
            <a:r>
              <a:rPr lang="en-US" sz="1600" b="0" dirty="0"/>
              <a:t>SASB (Sustainability Accounting Standards Board): </a:t>
            </a:r>
            <a:br>
              <a:rPr lang="en-US" sz="1600" b="0" dirty="0"/>
            </a:br>
            <a:r>
              <a:rPr lang="en-US" sz="1600" b="0" dirty="0">
                <a:hlinkClick r:id="rId4"/>
              </a:rPr>
              <a:t>https://sasb.org/</a:t>
            </a:r>
            <a:endParaRPr lang="en-US" sz="1600" b="0" dirty="0"/>
          </a:p>
          <a:p>
            <a:pPr>
              <a:spcAft>
                <a:spcPts val="600"/>
              </a:spcAft>
            </a:pPr>
            <a:r>
              <a:rPr lang="en-US" sz="1600" b="0" dirty="0"/>
              <a:t>ISSB (International Sustainability Standards Board):</a:t>
            </a:r>
            <a:br>
              <a:rPr lang="en-US" sz="1600" b="0" dirty="0"/>
            </a:br>
            <a:r>
              <a:rPr lang="en-US" sz="1600" b="0" dirty="0">
                <a:hlinkClick r:id="rId5"/>
              </a:rPr>
              <a:t>https://www.ifrs.org/groups/international-sustainability-standards-board/</a:t>
            </a:r>
            <a:endParaRPr lang="en-US" sz="1600" b="0" dirty="0"/>
          </a:p>
          <a:p>
            <a:pPr>
              <a:spcAft>
                <a:spcPts val="600"/>
              </a:spcAft>
            </a:pPr>
            <a:r>
              <a:rPr lang="en-US" sz="1600" b="0" dirty="0"/>
              <a:t>TCFD (Task Force on Climate-related Financial Disclosures): </a:t>
            </a:r>
            <a:br>
              <a:rPr lang="en-US" sz="1600" b="0" dirty="0"/>
            </a:br>
            <a:r>
              <a:rPr lang="en-US" sz="1600" b="0" dirty="0">
                <a:hlinkClick r:id="rId6"/>
              </a:rPr>
              <a:t>https://www.fsb-tcfd.org/</a:t>
            </a:r>
            <a:endParaRPr lang="en-US" sz="1600" b="0" dirty="0"/>
          </a:p>
          <a:p>
            <a:pPr>
              <a:spcAft>
                <a:spcPts val="600"/>
              </a:spcAft>
            </a:pPr>
            <a:r>
              <a:rPr lang="en-US" sz="1600" b="0" dirty="0"/>
              <a:t>Min-Yuh Day (2025), Python 101, </a:t>
            </a:r>
            <a:r>
              <a:rPr lang="en-US" sz="1600" b="0" dirty="0">
                <a:hlinkClick r:id="rId7"/>
              </a:rPr>
              <a:t>https://tinyurl.com/aintpupython101</a:t>
            </a:r>
            <a:endParaRPr lang="en-US" sz="1600" b="0" dirty="0"/>
          </a:p>
          <a:p>
            <a:pPr>
              <a:spcAft>
                <a:spcPts val="600"/>
              </a:spcAft>
            </a:pPr>
            <a:endParaRPr lang="en-US" sz="1600" b="0" dirty="0"/>
          </a:p>
          <a:p>
            <a:pPr>
              <a:spcAft>
                <a:spcPts val="600"/>
              </a:spcAft>
            </a:pPr>
            <a:endParaRPr lang="en-US" sz="1600" b="0" dirty="0"/>
          </a:p>
          <a:p>
            <a:pPr>
              <a:spcAft>
                <a:spcPts val="600"/>
              </a:spcAft>
            </a:pPr>
            <a:endParaRPr lang="en-US" sz="1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14885</TotalTime>
  <Words>4097</Words>
  <Application>Microsoft Macintosh PowerPoint</Application>
  <PresentationFormat>Widescreen</PresentationFormat>
  <Paragraphs>477</Paragraphs>
  <Slides>96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3" baseType="lpstr">
      <vt:lpstr>Akkurat</vt:lpstr>
      <vt:lpstr>Heiti TC Medium</vt:lpstr>
      <vt:lpstr>Arial</vt:lpstr>
      <vt:lpstr>Barlow</vt:lpstr>
      <vt:lpstr>Calibri</vt:lpstr>
      <vt:lpstr>Source Sans Pro</vt:lpstr>
      <vt:lpstr>Office Theme</vt:lpstr>
      <vt:lpstr>Environmental, Social, and Governance (ESG) in Net-Zero Digital Transformation</vt:lpstr>
      <vt:lpstr>Syllabus</vt:lpstr>
      <vt:lpstr>Syllabus</vt:lpstr>
      <vt:lpstr>Syllabus</vt:lpstr>
      <vt:lpstr>Environmental, Social, and  Governance (ESG)  in Net-Zero Digital Transformation</vt:lpstr>
      <vt:lpstr>Outline</vt:lpstr>
      <vt:lpstr>Sustainability and ESG Data Analytics</vt:lpstr>
      <vt:lpstr>ESG: Environmental Social Governance</vt:lpstr>
      <vt:lpstr>CSR: Corporate Social Responsibility</vt:lpstr>
      <vt:lpstr>ESG in Net-Zero Digital Transformation: Foundations and Frameworks</vt:lpstr>
      <vt:lpstr>Tech for Good –  Your Solutions!</vt:lpstr>
      <vt:lpstr>Cino Robin Castelli, Cyril Shmatov (2022),  Quantitative Methods for ESG Finance,  Wiley</vt:lpstr>
      <vt:lpstr>Simon Thompson (2023),  Green and Sustainable Finance:  Principles and Practice in Banking, Investment and Insurance,  2nd Edition, Kogan Page.</vt:lpstr>
      <vt:lpstr>Chrissa Pagitsas (2023),  Chief Sustainability Officers At Work:  How CSOs Build Successful Sustainability and ESG Strategies,  Apress.</vt:lpstr>
      <vt:lpstr>Sherry Madera (2024),  Navigating Sustainability Data: How Organizations can use ESG Data to Secure Their Future, Kogan Page</vt:lpstr>
      <vt:lpstr>ESG and Net-Zero: The Essentials</vt:lpstr>
      <vt:lpstr>Net-Zero Transformation</vt:lpstr>
      <vt:lpstr>Net-Zero Transformation Enablers</vt:lpstr>
      <vt:lpstr>The  Net Zero Transition</vt:lpstr>
      <vt:lpstr>The  Digital Transformation of Business</vt:lpstr>
      <vt:lpstr>Digital Transformation</vt:lpstr>
      <vt:lpstr>Digital Transformation Framework</vt:lpstr>
      <vt:lpstr>Digital Transformation: Theoretical and practical dimensions</vt:lpstr>
      <vt:lpstr>AI Technology for Net-Zero Energy Transition </vt:lpstr>
      <vt:lpstr>AI Innovations for Net-Zero Transformation</vt:lpstr>
      <vt:lpstr>AI for Energy Systems and Agentic Digital Twins</vt:lpstr>
      <vt:lpstr>Local Power System Digitalization  Transition to Net-Zero</vt:lpstr>
      <vt:lpstr>Digital Transformation for Smart Net-Zero Cities (Technology, People, Data, and Process)</vt:lpstr>
      <vt:lpstr>Sustainable Development Goals (SDGs)</vt:lpstr>
      <vt:lpstr>Evolution of Sustainable Finance Research</vt:lpstr>
      <vt:lpstr>Sustainable Development Goals (SDGs) and 5P</vt:lpstr>
      <vt:lpstr>ESG to 17 SDGs</vt:lpstr>
      <vt:lpstr>ESG to 17 SDGs</vt:lpstr>
      <vt:lpstr>Where ESG Meets – It's All Connected</vt:lpstr>
      <vt:lpstr>Digital Transformation: Enabler and Challenge</vt:lpstr>
      <vt:lpstr>Mapping the ESG Standards Landscape</vt:lpstr>
      <vt:lpstr>GRI (Global Report Initiative)</vt:lpstr>
      <vt:lpstr>CDP (Carbon Disclosure Project)</vt:lpstr>
      <vt:lpstr>SASB (Sustainability Accounting Standards Board)</vt:lpstr>
      <vt:lpstr>ISSB (International Sustainability Standards Board)</vt:lpstr>
      <vt:lpstr>TCFD  (Task Force on Climate-related Financial Disclosures)</vt:lpstr>
      <vt:lpstr>CSRD  (Corporate Sustainability Reporting Directive)</vt:lpstr>
      <vt:lpstr>The Human Impact of ESG Choices</vt:lpstr>
      <vt:lpstr>Agentic AI  for  ESG Applications</vt:lpstr>
      <vt:lpstr>AI, ML, DL, Generative AI</vt:lpstr>
      <vt:lpstr>Generative AI, Agentic AI, Physical AI</vt:lpstr>
      <vt:lpstr>Generative AI</vt:lpstr>
      <vt:lpstr>From Generative AI to Agentic AI</vt:lpstr>
      <vt:lpstr>Agentic AI and World Model for  Edge General Intelligence</vt:lpstr>
      <vt:lpstr>AI Innovations for Net-Zero Transformation</vt:lpstr>
      <vt:lpstr>AI Technology for Net-Zero Energy Transition </vt:lpstr>
      <vt:lpstr>Net-Zero Transformation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Four Paradigms in NLP (LM)</vt:lpstr>
      <vt:lpstr>Comparison of Generative AI and Traditional AI</vt:lpstr>
      <vt:lpstr>Multimodal Large Language Models (MLLM)</vt:lpstr>
      <vt:lpstr>Multimodal Large Language Model (MLLM)  for Vision Question Answering</vt:lpstr>
      <vt:lpstr>Large Language Models (LLM) Three typical learning paradigms</vt:lpstr>
      <vt:lpstr>LMArena Leaderboard</vt:lpstr>
      <vt:lpstr>LMArena Leaderboard</vt:lpstr>
      <vt:lpstr>Artificial Analysis Intelligence Index Intelligence, Speed, Price</vt:lpstr>
      <vt:lpstr>Artificial Analysis Intelligence Index 2022-2025</vt:lpstr>
      <vt:lpstr>Google Gemma 3 27B The most capable model you can run on a single GPU or TPU</vt:lpstr>
      <vt:lpstr>Google Gemma 3 Multimodality  (vision-language input and text outputs)</vt:lpstr>
      <vt:lpstr>Google Gemma 3: Pre-training and Post-training (distillation, reinforcement learning, and model merging)</vt:lpstr>
      <vt:lpstr>Google AI Studio (Gemma 3 27B)</vt:lpstr>
      <vt:lpstr>Grok 3 Deep Search</vt:lpstr>
      <vt:lpstr>Perplexity.ai Deep Research</vt:lpstr>
      <vt:lpstr>Token</vt:lpstr>
      <vt:lpstr>Word Embeddings</vt:lpstr>
      <vt:lpstr>Transformer (Attention is All You Need)  (Vaswani et al., 2017)</vt:lpstr>
      <vt:lpstr>Estimation Methodologies for  Machine Learning Classification Tasks</vt:lpstr>
      <vt:lpstr>k-Fold Cross-Validation: Machine Learning Data Splitting and Model Assessment</vt:lpstr>
      <vt:lpstr>Framework for Implementing Generative AI Services using RAG Model</vt:lpstr>
      <vt:lpstr>Large Language Model (LLM) based Agents</vt:lpstr>
      <vt:lpstr>LLM-based Agents</vt:lpstr>
      <vt:lpstr>Large Multimodal Agents (LMA) </vt:lpstr>
      <vt:lpstr>Large Multimodal Agents (LMA) </vt:lpstr>
      <vt:lpstr>Generative AI and LLMs for Sustainability and  ESG Data Analytics</vt:lpstr>
      <vt:lpstr>Generative AI for ESG Rating and Reporting Generation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and ESG Data Analytics</dc:title>
  <dc:subject/>
  <dc:creator>Min-Yuh Day</dc:creator>
  <cp:keywords>Sustainability, ESG, Data Analytics</cp:keywords>
  <dc:description>Sustainability and ESG Data Analytics</dc:description>
  <cp:lastModifiedBy>MYDAY</cp:lastModifiedBy>
  <cp:revision>811</cp:revision>
  <cp:lastPrinted>2020-12-23T14:44:17Z</cp:lastPrinted>
  <dcterms:created xsi:type="dcterms:W3CDTF">2019-09-12T03:09:52Z</dcterms:created>
  <dcterms:modified xsi:type="dcterms:W3CDTF">2025-09-16T23:15:26Z</dcterms:modified>
  <cp:category/>
</cp:coreProperties>
</file>