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5232" r:id="rId2"/>
    <p:sldId id="3786" r:id="rId3"/>
    <p:sldId id="5533" r:id="rId4"/>
    <p:sldId id="5531" r:id="rId5"/>
    <p:sldId id="3856" r:id="rId6"/>
    <p:sldId id="5132" r:id="rId7"/>
    <p:sldId id="550145538" r:id="rId8"/>
    <p:sldId id="5246" r:id="rId9"/>
    <p:sldId id="5247" r:id="rId10"/>
    <p:sldId id="550145530" r:id="rId11"/>
    <p:sldId id="550145532" r:id="rId12"/>
    <p:sldId id="550145531" r:id="rId13"/>
    <p:sldId id="550145536" r:id="rId14"/>
    <p:sldId id="550145533" r:id="rId15"/>
    <p:sldId id="550145534" r:id="rId16"/>
    <p:sldId id="550145537" r:id="rId17"/>
    <p:sldId id="4955" r:id="rId18"/>
    <p:sldId id="4975" r:id="rId19"/>
    <p:sldId id="5248" r:id="rId20"/>
    <p:sldId id="5262" r:id="rId21"/>
    <p:sldId id="5320" r:id="rId22"/>
    <p:sldId id="4976" r:id="rId23"/>
    <p:sldId id="5263" r:id="rId24"/>
    <p:sldId id="5269" r:id="rId25"/>
    <p:sldId id="5264" r:id="rId26"/>
    <p:sldId id="5266" r:id="rId27"/>
    <p:sldId id="5265" r:id="rId28"/>
    <p:sldId id="5267" r:id="rId29"/>
    <p:sldId id="5268" r:id="rId30"/>
    <p:sldId id="5249" r:id="rId31"/>
    <p:sldId id="4951" r:id="rId32"/>
    <p:sldId id="4952" r:id="rId33"/>
    <p:sldId id="550145526" r:id="rId34"/>
    <p:sldId id="550145527" r:id="rId35"/>
    <p:sldId id="550145528" r:id="rId36"/>
    <p:sldId id="550145529" r:id="rId37"/>
    <p:sldId id="5250" r:id="rId38"/>
    <p:sldId id="5251" r:id="rId39"/>
    <p:sldId id="5252" r:id="rId40"/>
    <p:sldId id="5253" r:id="rId41"/>
    <p:sldId id="5254" r:id="rId42"/>
    <p:sldId id="5255" r:id="rId43"/>
    <p:sldId id="5256" r:id="rId44"/>
    <p:sldId id="5321" r:id="rId45"/>
    <p:sldId id="5257" r:id="rId46"/>
    <p:sldId id="5002" r:id="rId47"/>
    <p:sldId id="5003" r:id="rId48"/>
    <p:sldId id="5010" r:id="rId49"/>
    <p:sldId id="5258" r:id="rId50"/>
    <p:sldId id="5270" r:id="rId51"/>
    <p:sldId id="5271" r:id="rId52"/>
    <p:sldId id="5272" r:id="rId53"/>
    <p:sldId id="5273" r:id="rId54"/>
    <p:sldId id="5274" r:id="rId55"/>
    <p:sldId id="4867" r:id="rId56"/>
    <p:sldId id="5716" r:id="rId57"/>
    <p:sldId id="5718" r:id="rId58"/>
    <p:sldId id="5719" r:id="rId59"/>
    <p:sldId id="5720" r:id="rId60"/>
    <p:sldId id="5721" r:id="rId61"/>
    <p:sldId id="5722" r:id="rId62"/>
    <p:sldId id="5723" r:id="rId63"/>
    <p:sldId id="5725" r:id="rId64"/>
    <p:sldId id="5724" r:id="rId65"/>
    <p:sldId id="5011" r:id="rId66"/>
    <p:sldId id="5012" r:id="rId67"/>
    <p:sldId id="5013" r:id="rId68"/>
    <p:sldId id="5014" r:id="rId69"/>
    <p:sldId id="5015" r:id="rId70"/>
    <p:sldId id="5017" r:id="rId71"/>
    <p:sldId id="5018" r:id="rId72"/>
    <p:sldId id="5019" r:id="rId73"/>
    <p:sldId id="5020" r:id="rId74"/>
    <p:sldId id="5021" r:id="rId75"/>
    <p:sldId id="5022" r:id="rId76"/>
    <p:sldId id="5023" r:id="rId77"/>
    <p:sldId id="5024" r:id="rId78"/>
    <p:sldId id="5025" r:id="rId79"/>
    <p:sldId id="5715" r:id="rId80"/>
    <p:sldId id="5176" r:id="rId81"/>
    <p:sldId id="5727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13"/>
    <p:restoredTop sz="90606"/>
  </p:normalViewPr>
  <p:slideViewPr>
    <p:cSldViewPr snapToGrid="0" snapToObjects="1">
      <p:cViewPr varScale="1">
        <p:scale>
          <a:sx n="75" d="100"/>
          <a:sy n="75" d="100"/>
        </p:scale>
        <p:origin x="9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10/15/25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10/15/25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10/15/25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10/15/25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10/15/25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10/15/25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10/15/25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10/15/25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10/15/25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10/15/25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10/15/25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10/15/25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10/15/25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ntpu.edu.tw/~myday/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hyperlink" Target="https://web.ntpu.edu.tw/~myday" TargetMode="External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eet.google.com/miy-fbif-max" TargetMode="External"/><Relationship Id="rId11" Type="http://schemas.openxmlformats.org/officeDocument/2006/relationships/hyperlink" Target="http://mail.im.tku.edu.tw/~myday/" TargetMode="External"/><Relationship Id="rId5" Type="http://schemas.openxmlformats.org/officeDocument/2006/relationships/image" Target="../media/image4.tiff"/><Relationship Id="rId15" Type="http://schemas.openxmlformats.org/officeDocument/2006/relationships/image" Target="../media/image8.png"/><Relationship Id="rId10" Type="http://schemas.openxmlformats.org/officeDocument/2006/relationships/hyperlink" Target="https://www.ntpu.edu.tw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www.mis.ntpu.edu.tw/en/" TargetMode="Externa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pandas.pydata.org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matplotlib.org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hyperlink" Target="https://tinyurl.com/imtkupython101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1956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ESG Data Gathering, Analysis, </a:t>
            </a:r>
            <a:b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Visualization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Sustainability and ESG Data Analytics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1141ESGDA05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(M5265) (Fall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2025-10-15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E7776-1F0D-58EF-4395-055D5B5897F7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6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70B27B-7202-FFF8-8C7E-8460B83A8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EAD6CAB6-AB8F-45E1-E083-748AAEB3EEEE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8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 and Director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1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F16FD9-153E-9320-41AF-AD0EA3357BC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12BE32-63F1-21F3-DB6D-7A0E9E66CFB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40967A-39E2-B4F0-3938-080D4128F58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1561BF-C656-5B2C-FCF8-87BD7BCC070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4576AB-BA89-10C4-A50E-1E82E70AF0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E056368-6557-A662-EAA8-45FC9579142B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C5F952-740A-49CD-0E63-AB36D0B3A636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</p:spTree>
    <p:extLst>
      <p:ext uri="{BB962C8B-B14F-4D97-AF65-F5344CB8AC3E}">
        <p14:creationId xmlns:p14="http://schemas.microsoft.com/office/powerpoint/2010/main" val="21700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35954-78EE-E5D4-C0C6-03C7140AB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Collection Process</a:t>
            </a:r>
            <a:endParaRPr lang="en-TW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CA7D1-7E30-2112-3C25-18C2E280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E10D54-4530-35B4-4F6A-ECF0D7B8D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40" y="1570396"/>
            <a:ext cx="11325730" cy="4629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4AFAB9-4C91-5200-A449-87B41B910EA6}"/>
              </a:ext>
            </a:extLst>
          </p:cNvPr>
          <p:cNvSpPr txBox="1"/>
          <p:nvPr/>
        </p:nvSpPr>
        <p:spPr>
          <a:xfrm>
            <a:off x="430841" y="6562244"/>
            <a:ext cx="108711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Visalli, Francesco, Antonio Patrizio, Antonio Lanza, Prospero Papaleo, Anupam Nautiyal, Mariella Pupo, Umberto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Scilinguo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Ermelinda Oro, and Massimo Ruffolo. "ESG Data Collection with Adaptive AI." In ICEIS (1), pp. 468-475. 2023.</a:t>
            </a:r>
            <a:endParaRPr lang="en-TW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62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05039-A9B1-52C7-DCD6-65056D9E1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0EC92-5A29-52C5-93BA-F73340F72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1" y="56101"/>
            <a:ext cx="11203009" cy="98033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ESGReveal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100" dirty="0">
                <a:solidFill>
                  <a:schemeClr val="accent6">
                    <a:lumMod val="75000"/>
                  </a:schemeClr>
                </a:solidFill>
              </a:rPr>
              <a:t>An LLM-based approach for extracting structured data from ESG reports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4C787-DFDF-E1E1-EC3C-D6E233E12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036CA3-6D5A-A371-AF87-D1F24A85530E}"/>
              </a:ext>
            </a:extLst>
          </p:cNvPr>
          <p:cNvSpPr txBox="1"/>
          <p:nvPr/>
        </p:nvSpPr>
        <p:spPr>
          <a:xfrm>
            <a:off x="648332" y="6457172"/>
            <a:ext cx="10927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 Zou,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Mengying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Shi,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Zhongjie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Chen, Zhu Deng,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ZongXiong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Lei, Zihan Zeng,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Shiming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Hongxiang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Tong, Lei Xiao,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Wenwen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Zhou. (2025)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ESGReveal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An LLM-based approach for extracting structured data from ESG reports." Journal of Cleaner Production 489 (2025): 144572.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866773-D8AB-7B69-F305-06A5F213D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1" y="1325178"/>
            <a:ext cx="11946018" cy="5095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7E98D2-717C-C3D9-2FC4-0768A04F18B2}"/>
              </a:ext>
            </a:extLst>
          </p:cNvPr>
          <p:cNvSpPr txBox="1"/>
          <p:nvPr/>
        </p:nvSpPr>
        <p:spPr>
          <a:xfrm>
            <a:off x="339954" y="1036432"/>
            <a:ext cx="11511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The three-module design (ESG Metadata module, Report Preprocessing module, and LLM Agent module)</a:t>
            </a:r>
            <a:endParaRPr lang="en-TW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901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D37F8-966B-B2E7-5E8C-9002A0C20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C6897-915C-B941-C1AA-6C1184F0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56100"/>
            <a:ext cx="10619594" cy="129443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ESGReveal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ESG Metadata Module: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Entities, Extensions, and Expressions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7BF52-65EC-8B75-41F5-1A2B5841E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DABA5-011D-D3C8-7C8C-9E25F16662AA}"/>
              </a:ext>
            </a:extLst>
          </p:cNvPr>
          <p:cNvSpPr txBox="1"/>
          <p:nvPr/>
        </p:nvSpPr>
        <p:spPr>
          <a:xfrm>
            <a:off x="648332" y="6493030"/>
            <a:ext cx="10927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 Zou,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Mengying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Shi,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Zhongjie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Chen, Zhu Deng,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ZongXiong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Lei, Zihan Zeng,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Shiming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Hongxiang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Tong, Lei Xiao,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Wenwen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Zhou. (2025)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ESGReveal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An LLM-based approach for extracting structured data from ESG reports." Journal of Cleaner Production 489 (2025): 144572.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333E7E-3329-5742-76B1-EA82BB814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29" y="1441779"/>
            <a:ext cx="11838467" cy="501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15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57D1032-2B98-1C43-E5D4-E79CDD7EED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8309786"/>
              </p:ext>
            </p:extLst>
          </p:nvPr>
        </p:nvGraphicFramePr>
        <p:xfrm>
          <a:off x="534388" y="1460668"/>
          <a:ext cx="11222182" cy="48443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8054">
                  <a:extLst>
                    <a:ext uri="{9D8B030D-6E8A-4147-A177-3AD203B41FA5}">
                      <a16:colId xmlns:a16="http://schemas.microsoft.com/office/drawing/2014/main" val="1293435170"/>
                    </a:ext>
                  </a:extLst>
                </a:gridCol>
                <a:gridCol w="1824167">
                  <a:extLst>
                    <a:ext uri="{9D8B030D-6E8A-4147-A177-3AD203B41FA5}">
                      <a16:colId xmlns:a16="http://schemas.microsoft.com/office/drawing/2014/main" val="2627436349"/>
                    </a:ext>
                  </a:extLst>
                </a:gridCol>
                <a:gridCol w="1313401">
                  <a:extLst>
                    <a:ext uri="{9D8B030D-6E8A-4147-A177-3AD203B41FA5}">
                      <a16:colId xmlns:a16="http://schemas.microsoft.com/office/drawing/2014/main" val="2295527938"/>
                    </a:ext>
                  </a:extLst>
                </a:gridCol>
                <a:gridCol w="1477575">
                  <a:extLst>
                    <a:ext uri="{9D8B030D-6E8A-4147-A177-3AD203B41FA5}">
                      <a16:colId xmlns:a16="http://schemas.microsoft.com/office/drawing/2014/main" val="3654508788"/>
                    </a:ext>
                  </a:extLst>
                </a:gridCol>
                <a:gridCol w="2827459">
                  <a:extLst>
                    <a:ext uri="{9D8B030D-6E8A-4147-A177-3AD203B41FA5}">
                      <a16:colId xmlns:a16="http://schemas.microsoft.com/office/drawing/2014/main" val="483786185"/>
                    </a:ext>
                  </a:extLst>
                </a:gridCol>
                <a:gridCol w="2681526">
                  <a:extLst>
                    <a:ext uri="{9D8B030D-6E8A-4147-A177-3AD203B41FA5}">
                      <a16:colId xmlns:a16="http://schemas.microsoft.com/office/drawing/2014/main" val="3488615029"/>
                    </a:ext>
                  </a:extLst>
                </a:gridCol>
              </a:tblGrid>
              <a:tr h="9060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400" kern="0" dirty="0">
                          <a:effectLst/>
                        </a:rPr>
                        <a:t>Aspect</a:t>
                      </a:r>
                      <a:endParaRPr lang="en-TW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400" kern="0" dirty="0">
                          <a:effectLst/>
                        </a:rPr>
                        <a:t>KPI</a:t>
                      </a:r>
                      <a:endParaRPr lang="en-TW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400" kern="0" dirty="0">
                          <a:effectLst/>
                        </a:rPr>
                        <a:t>Topic</a:t>
                      </a:r>
                      <a:endParaRPr lang="en-TW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400" kern="0" dirty="0">
                          <a:effectLst/>
                        </a:rPr>
                        <a:t>Quantity</a:t>
                      </a:r>
                      <a:endParaRPr lang="en-TW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Search Term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Knowledge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37554805"/>
                  </a:ext>
                </a:extLst>
              </a:tr>
              <a:tr h="39383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000" kern="0" dirty="0">
                          <a:effectLst/>
                        </a:rPr>
                        <a:t>A1. Emissions</a:t>
                      </a:r>
                      <a:endParaRPr lang="en-TW" sz="20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000" kern="0" dirty="0">
                          <a:effectLst/>
                        </a:rPr>
                        <a:t>Total waste produced (in tonnes) and, where appropriate, intensity (e.g., per unit of production volume, per facility)</a:t>
                      </a:r>
                      <a:endParaRPr lang="en-TW" sz="20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000" kern="0" dirty="0">
                          <a:effectLst/>
                        </a:rPr>
                        <a:t>[Non-hazardous Waste, Hazardous Waste]</a:t>
                      </a:r>
                      <a:endParaRPr lang="en-TW" sz="20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000" kern="0" dirty="0">
                          <a:effectLst/>
                        </a:rPr>
                        <a:t>[Absolute Values]</a:t>
                      </a:r>
                      <a:endParaRPr lang="en-TW" sz="20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Construction waste, building rubbish, soil, rubble, organic waste, recyclable fertilizer, paper, plastic bottles, wood, household garbage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Hazardous waste typically includes the following categories: toxic chemical waste, electronic waste, hazardous gas waste, dangerous waste.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4569288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112B9-4FD9-92C8-843A-697ABAD1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ED1B51-B36D-28A3-3553-C0ED5D6CA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56101"/>
            <a:ext cx="10619594" cy="1198958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ESGReveal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ESG Metadata: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 example of the main contents of one KPI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EF25D4-8D2D-B7BD-F8C1-F89750FEC98E}"/>
              </a:ext>
            </a:extLst>
          </p:cNvPr>
          <p:cNvSpPr txBox="1"/>
          <p:nvPr/>
        </p:nvSpPr>
        <p:spPr>
          <a:xfrm>
            <a:off x="648332" y="6493030"/>
            <a:ext cx="10927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 Zou,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Mengying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Shi,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Zhongjie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Chen, Zhu Deng,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ZongXiong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Lei, Zihan Zeng,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Shiming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Hongxiang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Tong, Lei Xiao,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Wenwen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Zhou. (2025)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ESGReveal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An LLM-based approach for extracting structured data from ESG reports." Journal of Cleaner Production 489 (2025): 144572.</a:t>
            </a:r>
          </a:p>
        </p:txBody>
      </p:sp>
    </p:spTree>
    <p:extLst>
      <p:ext uri="{BB962C8B-B14F-4D97-AF65-F5344CB8AC3E}">
        <p14:creationId xmlns:p14="http://schemas.microsoft.com/office/powerpoint/2010/main" val="380336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423B6-4A24-0329-A876-CAC65AFAC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13A5-6DA4-E64A-6992-CC8278A5D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56101"/>
            <a:ext cx="10619594" cy="13407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Ablation study 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ESGReveal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performance of data extraction accuracy (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</a:rPr>
              <a:t>AccDE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) and </a:t>
            </a:r>
            <a:br>
              <a:rPr lang="en-US" sz="27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disclosure coverage accuracy (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</a:rPr>
              <a:t>AccDC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) by integrating different modules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F4C1B-C7E0-83D9-3C5E-5950B7DC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9DD612-4A80-9DAE-2BAC-87E035D8B340}"/>
              </a:ext>
            </a:extLst>
          </p:cNvPr>
          <p:cNvSpPr txBox="1"/>
          <p:nvPr/>
        </p:nvSpPr>
        <p:spPr>
          <a:xfrm>
            <a:off x="648332" y="6493030"/>
            <a:ext cx="10927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 Zou,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Mengying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Shi,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Zhongjie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Chen, Zhu Deng,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ZongXiong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Lei, Zihan Zeng,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Shiming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Hongxiang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Tong, Lei Xiao,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Wenwen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Zhou. (2025)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ESGReveal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An LLM-based approach for extracting structured data from ESG reports." Journal of Cleaner Production 489 (2025): 144572.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A3C03-F164-1C75-00E6-A3D6F4FB5E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5" b="3103"/>
          <a:stretch>
            <a:fillRect/>
          </a:stretch>
        </p:blipFill>
        <p:spPr>
          <a:xfrm>
            <a:off x="648332" y="1559856"/>
            <a:ext cx="10927972" cy="491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56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EAAE9-97E9-EDC4-AAF3-03C90D79C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28AA6-AA77-CB75-22EF-1C4BD04AA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29" y="56101"/>
            <a:ext cx="3385786" cy="6345688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ESGReveal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 Disclosure levels by sector: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(a) overall, </a:t>
            </a:r>
            <a:br>
              <a:rPr lang="en-US" sz="27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(b) environmental issues</a:t>
            </a:r>
            <a:br>
              <a:rPr lang="en-US" sz="27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(c) social issues.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6E805-6B0C-55E9-E738-5F53F623A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68EC90-A7A1-3B64-E6BC-E0BF81680E1E}"/>
              </a:ext>
            </a:extLst>
          </p:cNvPr>
          <p:cNvSpPr txBox="1"/>
          <p:nvPr/>
        </p:nvSpPr>
        <p:spPr>
          <a:xfrm>
            <a:off x="648332" y="6493030"/>
            <a:ext cx="10927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 Zou,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Mengying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Shi,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Zhongjie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Chen, Zhu Deng,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ZongXiong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Lei, Zihan Zeng,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Shiming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Hongxiang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Tong, Lei Xiao,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Wenwen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Zhou. (2025)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ESGReveal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An LLM-based approach for extracting structured data from ESG reports." Journal of Cleaner Production 489 (2025): 144572.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6B2CA-9598-8A30-702B-7FE0BD5C4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615" y="379021"/>
            <a:ext cx="8309161" cy="602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0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271A6-BA89-B177-8CAE-8BA154D20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3DED9-D8AD-2DF4-F579-37130A21C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43" y="56101"/>
            <a:ext cx="11374114" cy="1340798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SusGen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-GPT: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100" dirty="0">
                <a:solidFill>
                  <a:schemeClr val="accent6">
                    <a:lumMod val="75000"/>
                  </a:schemeClr>
                </a:solidFill>
              </a:rPr>
              <a:t>A Data-Centric LLM for Financial NLP and Sustainability Report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F7DCA-541F-84AA-BB2E-8541A657F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E6F3BD-463D-9880-82DE-633D0482C5AF}"/>
              </a:ext>
            </a:extLst>
          </p:cNvPr>
          <p:cNvSpPr txBox="1"/>
          <p:nvPr/>
        </p:nvSpPr>
        <p:spPr>
          <a:xfrm>
            <a:off x="648332" y="6493030"/>
            <a:ext cx="10927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Qilong Wu,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Xiaoneng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Xiang,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Hejia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Huang, Xuan Wang, Yeo Wei Jie, Ranjan Satapathy, and Bharadwaj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Veeravalli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(2024)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SusGen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-GPT: a data-centric LLM for financial NLP and sustainability report generation."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arXiv:2412.10906 (2024).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6D8246-CB2C-2DD1-BFC2-222137B9B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5" y="1663232"/>
            <a:ext cx="11852892" cy="456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2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989957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2669814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ESG Metrics and Frameworks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Popular frameworks (GRI, SASB, TCFD)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Calculating key ESG ratios </a:t>
            </a:r>
          </a:p>
          <a:p>
            <a:pPr lvl="2" indent="-274320">
              <a:spcAft>
                <a:spcPts val="600"/>
              </a:spcAft>
            </a:pPr>
            <a:r>
              <a:rPr lang="en-US" sz="2800" dirty="0"/>
              <a:t>(e.g., debt-to-equity, </a:t>
            </a:r>
            <a:br>
              <a:rPr lang="en-US" sz="2800" dirty="0"/>
            </a:br>
            <a:r>
              <a:rPr lang="en-US" sz="2800" dirty="0"/>
              <a:t>employee turnover rate, </a:t>
            </a:r>
            <a:br>
              <a:rPr lang="en-US" sz="2800" dirty="0"/>
            </a:br>
            <a:r>
              <a:rPr lang="en-US" sz="2800" dirty="0"/>
              <a:t>energy efficiency metrics)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Statistical Analysis of ESG Data</a:t>
            </a:r>
            <a:endParaRPr lang="en-US" dirty="0"/>
          </a:p>
          <a:p>
            <a:pPr indent="-274320">
              <a:spcAft>
                <a:spcPts val="600"/>
              </a:spcAft>
            </a:pPr>
            <a:r>
              <a:rPr lang="en-US" sz="3600" dirty="0"/>
              <a:t>Time Series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41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2025/09/10 Introduction Sustainability and ESG Data Analytics</a:t>
            </a:r>
          </a:p>
          <a:p>
            <a:pPr marL="0" indent="0">
              <a:buNone/>
            </a:pPr>
            <a:r>
              <a:rPr lang="en-US" sz="2800" dirty="0"/>
              <a:t>2 2025/09/17 Environmental, Social, and Governance (ESG) in </a:t>
            </a:r>
            <a:br>
              <a:rPr lang="en-US" sz="2800" dirty="0"/>
            </a:br>
            <a:r>
              <a:rPr lang="en-US" sz="2800" dirty="0"/>
              <a:t>                          Net-Zero Digital Transformation</a:t>
            </a:r>
          </a:p>
          <a:p>
            <a:pPr marL="0" indent="0">
              <a:buNone/>
            </a:pPr>
            <a:r>
              <a:rPr lang="en-US" sz="2800" dirty="0"/>
              <a:t>3 2025/09/24 Data Science for Sustainability and ESG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4 2025/10/01 Case Study on Sustainability and ESG Data Analytics I</a:t>
            </a:r>
          </a:p>
          <a:p>
            <a:pPr marL="0" indent="0">
              <a:buNone/>
            </a:pPr>
            <a:r>
              <a:rPr lang="en-US" sz="2800" dirty="0"/>
              <a:t>5 2025/10/08 Web 3.0 and Big Data Analysis in Fintech, Green and</a:t>
            </a:r>
            <a:br>
              <a:rPr lang="en-US" sz="2800" dirty="0"/>
            </a:br>
            <a:r>
              <a:rPr lang="en-US" sz="2800" dirty="0"/>
              <a:t>                           Sustainable Finance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6 2025/10/15 ESG Data Gathering, Analysis,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Real-World Example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Examining the correlation between gender diversity on corporate boards and profitability </a:t>
            </a:r>
          </a:p>
          <a:p>
            <a:pPr lvl="2" indent="-274320">
              <a:spcAft>
                <a:spcPts val="600"/>
              </a:spcAft>
            </a:pPr>
            <a:r>
              <a:rPr lang="en-US" sz="2800" dirty="0"/>
              <a:t>(data source: Bloomberg, MSCI)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Python Integration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Statistical Libraries</a:t>
            </a:r>
          </a:p>
          <a:p>
            <a:pPr lvl="2" indent="-274320">
              <a:spcAft>
                <a:spcPts val="600"/>
              </a:spcAft>
            </a:pPr>
            <a:r>
              <a:rPr lang="en-US" sz="2800" dirty="0"/>
              <a:t>Using SciPy and NumPy for calculations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Time Series Analysis</a:t>
            </a:r>
          </a:p>
          <a:p>
            <a:pPr lvl="2" indent="-274320">
              <a:spcAft>
                <a:spcPts val="600"/>
              </a:spcAft>
            </a:pPr>
            <a:r>
              <a:rPr lang="en-US" sz="2800" dirty="0"/>
              <a:t>Utilizing Pandas for date/time manipulation and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40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6">
                    <a:lumMod val="75000"/>
                  </a:schemeClr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5" y="885931"/>
            <a:ext cx="9307650" cy="57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10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8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Principles of Effective Data Visualization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ESG Dashboards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Interactive Visualizations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Real-World Example: Visualizing a company's ESG performance against industry benchmarks using a dashboard.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60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Real-World Example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Visualizing a company's ESG performance against industry benchmarks using a dashboard.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Python Integration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Visualization Libraries</a:t>
            </a:r>
          </a:p>
          <a:p>
            <a:pPr lvl="2" indent="-274320">
              <a:spcAft>
                <a:spcPts val="600"/>
              </a:spcAft>
            </a:pPr>
            <a:r>
              <a:rPr lang="en-US" sz="2800" dirty="0"/>
              <a:t>Matplotlib, Seaborn, or </a:t>
            </a:r>
            <a:r>
              <a:rPr lang="en-US" sz="2800" dirty="0" err="1"/>
              <a:t>Plotly</a:t>
            </a:r>
            <a:endParaRPr lang="en-US" sz="2800" dirty="0"/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Dashboarding Tools</a:t>
            </a:r>
          </a:p>
          <a:p>
            <a:pPr lvl="2" indent="-274320">
              <a:spcAft>
                <a:spcPts val="600"/>
              </a:spcAft>
            </a:pPr>
            <a:r>
              <a:rPr lang="en-US" sz="2800" dirty="0" err="1"/>
              <a:t>Streamlit</a:t>
            </a:r>
            <a:r>
              <a:rPr lang="en-US" sz="2800" dirty="0"/>
              <a:t> or Dash for creating simple interactive dashboards</a:t>
            </a:r>
          </a:p>
          <a:p>
            <a:pPr indent="-274320">
              <a:spcAft>
                <a:spcPts val="600"/>
              </a:spcAft>
            </a:pP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83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Fundamentals of ESG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ESG Data Gathering, Analysis, and Visualization: Practical Techniques and Python Applications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What ESG data is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where to find it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its importance in the world of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04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Environmental, Social, and Governance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(ESG)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It's a framework used to evaluate the </a:t>
            </a:r>
            <a:r>
              <a:rPr lang="en-US" sz="3600" dirty="0">
                <a:solidFill>
                  <a:srgbClr val="C00000"/>
                </a:solidFill>
              </a:rPr>
              <a:t>sustainability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C00000"/>
                </a:solidFill>
              </a:rPr>
              <a:t>ethical impact </a:t>
            </a:r>
            <a:r>
              <a:rPr lang="en-US" sz="3600" dirty="0"/>
              <a:t>of </a:t>
            </a:r>
            <a:r>
              <a:rPr lang="en-US" sz="3600" dirty="0">
                <a:solidFill>
                  <a:srgbClr val="C00000"/>
                </a:solidFill>
              </a:rPr>
              <a:t>companies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C00000"/>
                </a:solidFill>
              </a:rPr>
              <a:t>investments</a:t>
            </a:r>
            <a:r>
              <a:rPr lang="en-US" sz="3600" dirty="0"/>
              <a:t>. </a:t>
            </a:r>
          </a:p>
          <a:p>
            <a:pPr indent="-274320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Environmental</a:t>
            </a:r>
            <a:r>
              <a:rPr lang="en-US" sz="3200" dirty="0"/>
              <a:t> </a:t>
            </a:r>
          </a:p>
          <a:p>
            <a:pPr lvl="1" indent="-274320">
              <a:spcAft>
                <a:spcPts val="600"/>
              </a:spcAft>
            </a:pPr>
            <a:r>
              <a:rPr lang="en-US" dirty="0"/>
              <a:t>company's interaction with the natural world. </a:t>
            </a:r>
          </a:p>
          <a:p>
            <a:pPr indent="-274320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Social</a:t>
            </a:r>
            <a:r>
              <a:rPr lang="en-US" sz="3200" dirty="0"/>
              <a:t> </a:t>
            </a:r>
          </a:p>
          <a:p>
            <a:pPr lvl="1" indent="-274320">
              <a:spcAft>
                <a:spcPts val="600"/>
              </a:spcAft>
            </a:pPr>
            <a:r>
              <a:rPr lang="en-US" dirty="0"/>
              <a:t>company's relationships with people – its workers, customers, and communities.</a:t>
            </a:r>
          </a:p>
          <a:p>
            <a:pPr indent="-274320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Governance</a:t>
            </a:r>
            <a:r>
              <a:rPr lang="en-US" sz="3200" dirty="0"/>
              <a:t> </a:t>
            </a:r>
          </a:p>
          <a:p>
            <a:pPr lvl="1" indent="-274320">
              <a:spcAft>
                <a:spcPts val="600"/>
              </a:spcAft>
            </a:pPr>
            <a:r>
              <a:rPr lang="en-US" dirty="0"/>
              <a:t>how a company is led and managed.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11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Defining ESG</a:t>
            </a:r>
            <a:endParaRPr lang="en-US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E – Environmental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carbon emissions, pollution, resource use, biodiversity impact.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S – Social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Labor practices, human rights, diversity &amp; inclusion, community impact.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G – Governance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Board structure, executive compensation, ethics, transparency, anti-corruption.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34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Importance of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Growing investor demand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Investors are increasingly looking for companies aligned with their values on sustainability.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Risk mitigation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Strong ESG performance can help companies avoid potential scandals and reputational damage.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Long-term value creation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ESG factors are linked to better resource management, innovation, and improved financial performance over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83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68630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Types of ESG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821410"/>
            <a:ext cx="10995001" cy="590148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dirty="0"/>
              <a:t>Qualitative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Narrative information, such as policies, statements, news articles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Quantitative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Numerical data, like emissions figures, employee demographics, board compensation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Structured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Data that fits neatly into tables and databases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Unstructured</a:t>
            </a:r>
          </a:p>
          <a:p>
            <a:pPr lvl="1" indent="-274320">
              <a:spcAft>
                <a:spcPts val="600"/>
              </a:spcAft>
            </a:pPr>
            <a:r>
              <a:rPr lang="en-US" dirty="0"/>
              <a:t>Data like news articles, social media posts, or company reports that need further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27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7 2025/10/22 NVIDIA Building RAG Agents with LLMs Part 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LLM Services and AI Foundation Models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8 2025/10/29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9 2025/11/05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 2025/11/12 NVIDIA Building RAG Agents with LLMs Part 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Document Loading, Chunking, and Embeddings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2025/11/19 NVIDIA Building RAG Agents with LLMs Part III: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Retrieval-Augmented Generation with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Vector Stores and RAG Evaluation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21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Key ESG Data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ESG Rating Providers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Companies specializing in ESG assessments and data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Corporate Sustainability Reports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Company-issued reports on their ESG activities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Government Databases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Public data on environmental metrics, labor statistics, etc.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Non-profit &amp; Research Orgs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Issue-specific data on topics like human rights or climate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65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0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4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5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0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464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685874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ESG Metrics and Frameworks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Key ESG Ratios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Statistical Analysis of ESG Data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Time Series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Metrics and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Metrics: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Specific ESG measures </a:t>
            </a:r>
            <a:br>
              <a:rPr lang="en-US" sz="3200" dirty="0"/>
            </a:br>
            <a:r>
              <a:rPr lang="en-US" sz="3200" dirty="0"/>
              <a:t>(e.g., carbon intensity, employee satisfaction, percentage of independent directors).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Frameworks: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Standards for reporting and interpreting ESG data </a:t>
            </a:r>
            <a:br>
              <a:rPr lang="en-US" sz="3200" dirty="0"/>
            </a:br>
            <a:r>
              <a:rPr lang="en-US" sz="3200" dirty="0"/>
              <a:t>(GRI, SASB, TCFD).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3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Key ESG Ratios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0" dirty="0">
                <a:solidFill>
                  <a:schemeClr val="accent6">
                    <a:lumMod val="75000"/>
                  </a:schemeClr>
                </a:solidFill>
              </a:rPr>
              <a:t>Financial Ratios with an ESG Twist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65329"/>
            <a:ext cx="10995001" cy="499691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Debt-to-equity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Indicates financial risk, but also potential social or environmental liabilities.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Employee turnover rate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Measure of employee satisfaction and human capital management.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Energy efficiency metrics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Energy use per unit of output (shows resource optimization)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05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2025/11/26 Case Study on Sustainability and ESG Data Analytics II</a:t>
            </a:r>
          </a:p>
          <a:p>
            <a:pPr marL="0" indent="0">
              <a:buNone/>
            </a:pPr>
            <a:r>
              <a:rPr lang="en-US" sz="2800" dirty="0"/>
              <a:t>13 2025/12/03 Artificial Intelligence of things (</a:t>
            </a:r>
            <a:r>
              <a:rPr lang="en-US" sz="2800" dirty="0" err="1"/>
              <a:t>AIoT</a:t>
            </a:r>
            <a:r>
              <a:rPr lang="en-US" sz="2800" dirty="0"/>
              <a:t>) in ESG and</a:t>
            </a:r>
            <a:br>
              <a:rPr lang="en-US" sz="2800" dirty="0"/>
            </a:br>
            <a:r>
              <a:rPr lang="en-US" sz="2800" dirty="0"/>
              <a:t>                             Sustainability Applications</a:t>
            </a:r>
          </a:p>
          <a:p>
            <a:pPr marL="0" indent="0">
              <a:buNone/>
            </a:pPr>
            <a:r>
              <a:rPr lang="en-US" sz="2800" dirty="0"/>
              <a:t>14 2025/12/10 Generative AI for ESG Rating and Reporting Generation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2025/12/17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2025/12/24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60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Statistical Analysis of ESG Data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0" dirty="0">
                <a:solidFill>
                  <a:schemeClr val="accent6">
                    <a:lumMod val="75000"/>
                  </a:schemeClr>
                </a:solidFill>
              </a:rPr>
              <a:t>Numbers Tell a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Descriptive statistics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Summarize data (mean, median, standard deviation)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Correlation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Measures the association between two ESG variables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Regression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Models the relationship between ESG factors and financial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56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Time Series Analysis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0" dirty="0">
                <a:solidFill>
                  <a:schemeClr val="accent6">
                    <a:lumMod val="75000"/>
                  </a:schemeClr>
                </a:solidFill>
              </a:rPr>
              <a:t>The Power of Tracking Over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Detecting trends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Are a company's emissions decreasing?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Is board diversity improving?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Identifying patterns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Understanding seasonal or cyclical fluctuations in ESG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95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Real-World Example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000" b="0" dirty="0">
                <a:solidFill>
                  <a:schemeClr val="accent6">
                    <a:lumMod val="75000"/>
                  </a:schemeClr>
                </a:solidFill>
              </a:rPr>
              <a:t>Gender Diversity and Profitability: A Correlation?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Data Source: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Bloomberg, MSCI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Metrics: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Percentage of women on boards,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Return on Equity (or similar profitability metric)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216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Python: Your ESG Analysis Toolbox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SciPy &amp; NumPy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Powerful libraries for calculations and statistical analysis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Pandas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Ideal for working with time series data and tabular ESG data</a:t>
            </a:r>
          </a:p>
          <a:p>
            <a:pPr indent="-274320">
              <a:spcAft>
                <a:spcPts val="600"/>
              </a:spcAft>
            </a:pP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827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6">
                    <a:lumMod val="75000"/>
                  </a:schemeClr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804138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3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Principles of Effective Data Visualization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Chart Types for ESG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Storytelling with Data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ESG Dashboards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0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Analytics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Visualization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0403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7"/>
            <a:ext cx="11222181" cy="1639935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6">
                    <a:lumMod val="75000"/>
                  </a:schemeClr>
                </a:solidFill>
              </a:rPr>
              <a:t>Data Analytics and Visualization </a:t>
            </a:r>
            <a:br>
              <a:rPr lang="en-US" sz="6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6000" dirty="0">
                <a:solidFill>
                  <a:schemeClr val="accent6">
                    <a:lumMod val="75000"/>
                  </a:schemeClr>
                </a:solidFill>
              </a:rPr>
              <a:t>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669143"/>
            <a:ext cx="11222181" cy="5022601"/>
          </a:xfrm>
        </p:spPr>
        <p:txBody>
          <a:bodyPr>
            <a:noAutofit/>
          </a:bodyPr>
          <a:lstStyle/>
          <a:p>
            <a:pPr indent="-411480">
              <a:spcAft>
                <a:spcPts val="600"/>
              </a:spcAft>
            </a:pPr>
            <a:r>
              <a:rPr lang="en-US" sz="3600" b="1" dirty="0"/>
              <a:t>NumPy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Numerical Python N-dimensional array 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Pandas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Data Analytics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Matplotlib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Basic Data Visualization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Seaborn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Advanced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0385910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9DF4-24F3-C143-8F4F-D4671A8C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47" y="145891"/>
            <a:ext cx="10508105" cy="1525656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</a:rPr>
              <a:t>Python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80835-8F0D-F84F-AA74-6E6BBDBCF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7BB5-4AB2-FD48-9A54-AB44B2232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101" y="3429001"/>
            <a:ext cx="3213392" cy="92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E820E4-C697-3543-A896-8C520C5092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5" y="3443600"/>
            <a:ext cx="3839603" cy="921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28087-D3E4-F543-9811-1D6B73EB4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7" y="4869161"/>
            <a:ext cx="3672408" cy="1046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F03166-39CA-3249-9E39-3A8A859838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8" y="1758052"/>
            <a:ext cx="3784941" cy="15269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D88AD4-8C66-D749-879C-FF7E3B5D6F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275" y="1924128"/>
            <a:ext cx="3784939" cy="136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3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Principles of Effective Data Visualization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0" dirty="0">
                <a:solidFill>
                  <a:schemeClr val="accent6">
                    <a:lumMod val="75000"/>
                  </a:schemeClr>
                </a:solidFill>
              </a:rPr>
              <a:t>Visualizing ESG: Clarity and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65329"/>
            <a:ext cx="10995001" cy="499691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Clarity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Choose chart types that clearly communicate the message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Simplicity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Avoid visual clutter, highlight key takeaways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Aesthetics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Use color and design purposefully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2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6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Data Gathering, </a:t>
            </a:r>
            <a:br>
              <a:rPr lang="en-US" altLang="zh-TW" sz="6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6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Analysis, and Visualization</a:t>
            </a:r>
            <a:endParaRPr lang="en-US" sz="6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5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0995001" cy="90479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Chart Types for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960895"/>
            <a:ext cx="10995001" cy="5601349"/>
          </a:xfrm>
        </p:spPr>
        <p:txBody>
          <a:bodyPr>
            <a:noAutofit/>
          </a:bodyPr>
          <a:lstStyle/>
          <a:p>
            <a:pPr indent="-274320">
              <a:spcAft>
                <a:spcPts val="0"/>
              </a:spcAft>
            </a:pPr>
            <a:r>
              <a:rPr lang="en-US" dirty="0"/>
              <a:t>Bar Charts</a:t>
            </a:r>
          </a:p>
          <a:p>
            <a:pPr lvl="1" indent="-274320">
              <a:spcAft>
                <a:spcPts val="0"/>
              </a:spcAft>
            </a:pPr>
            <a:r>
              <a:rPr lang="en-US" sz="3200" dirty="0"/>
              <a:t>Comparing values across categories </a:t>
            </a:r>
            <a:br>
              <a:rPr lang="en-US" sz="3200" dirty="0"/>
            </a:br>
            <a:r>
              <a:rPr lang="en-US" dirty="0"/>
              <a:t>(emissions of different companies)</a:t>
            </a:r>
          </a:p>
          <a:p>
            <a:pPr indent="-274320">
              <a:spcAft>
                <a:spcPts val="0"/>
              </a:spcAft>
            </a:pPr>
            <a:r>
              <a:rPr lang="en-US" dirty="0"/>
              <a:t>Line Charts</a:t>
            </a:r>
          </a:p>
          <a:p>
            <a:pPr lvl="1" indent="-274320">
              <a:spcAft>
                <a:spcPts val="0"/>
              </a:spcAft>
            </a:pPr>
            <a:r>
              <a:rPr lang="en-US" sz="3200" dirty="0"/>
              <a:t>Showing change over time </a:t>
            </a:r>
            <a:br>
              <a:rPr lang="en-US" sz="3200" dirty="0"/>
            </a:br>
            <a:r>
              <a:rPr lang="en-US" dirty="0"/>
              <a:t>(a company's energy use over years)</a:t>
            </a:r>
          </a:p>
          <a:p>
            <a:pPr indent="-274320">
              <a:spcAft>
                <a:spcPts val="0"/>
              </a:spcAft>
            </a:pPr>
            <a:r>
              <a:rPr lang="en-US" dirty="0"/>
              <a:t>Scatter Plots</a:t>
            </a:r>
          </a:p>
          <a:p>
            <a:pPr lvl="1" indent="-274320">
              <a:spcAft>
                <a:spcPts val="0"/>
              </a:spcAft>
            </a:pPr>
            <a:r>
              <a:rPr lang="en-US" sz="3200" dirty="0"/>
              <a:t>Examining correlations</a:t>
            </a:r>
            <a:br>
              <a:rPr lang="en-US" sz="3200" dirty="0"/>
            </a:br>
            <a:r>
              <a:rPr lang="en-US" dirty="0"/>
              <a:t>(diversity vs. employee satisfaction)</a:t>
            </a:r>
          </a:p>
          <a:p>
            <a:pPr indent="-274320">
              <a:spcAft>
                <a:spcPts val="0"/>
              </a:spcAft>
            </a:pPr>
            <a:r>
              <a:rPr lang="en-US" dirty="0"/>
              <a:t>Pie Charts</a:t>
            </a:r>
          </a:p>
          <a:p>
            <a:pPr lvl="1" indent="-274320">
              <a:spcAft>
                <a:spcPts val="0"/>
              </a:spcAft>
            </a:pPr>
            <a:r>
              <a:rPr lang="en-US" sz="3200" dirty="0"/>
              <a:t>Part-to-whole relationships </a:t>
            </a:r>
            <a:br>
              <a:rPr lang="en-US" sz="3200" dirty="0"/>
            </a:br>
            <a:r>
              <a:rPr lang="en-US" dirty="0"/>
              <a:t>(breakdown of waste types)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121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Storytelling with Data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0" dirty="0">
                <a:solidFill>
                  <a:schemeClr val="accent6">
                    <a:lumMod val="75000"/>
                  </a:schemeClr>
                </a:solidFill>
              </a:rPr>
              <a:t>More Than Just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Narrative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Frame your visualizations with context and key takeaways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Annotations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Use text labels and callouts directly on charts to highlight insights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Visual Hierarchy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Guide the viewer's eye to the most important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701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Dashboards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0" dirty="0">
                <a:solidFill>
                  <a:schemeClr val="accent6">
                    <a:lumMod val="75000"/>
                  </a:schemeClr>
                </a:solidFill>
              </a:rPr>
              <a:t>Your ESG Mission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Key Metrics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Track the most important indicators in one place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Comparisons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Visualize performance against targets and benchmarks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Interactivity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Allow users to filter data by time, company, or metric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689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0995001" cy="217414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Visualization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Company vs. Industry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 ESG Dashboard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71227C-CFB8-C089-1CA7-163A03F72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839" y="2619213"/>
            <a:ext cx="10268321" cy="33051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2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Python: Your Visualization Powerhouse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Matplotlib &amp; Seaborn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Foundational libraries for static plots</a:t>
            </a:r>
          </a:p>
          <a:p>
            <a:pPr indent="-274320">
              <a:spcAft>
                <a:spcPts val="600"/>
              </a:spcAft>
            </a:pPr>
            <a:r>
              <a:rPr lang="en-US" sz="3600" dirty="0" err="1"/>
              <a:t>Plotly</a:t>
            </a:r>
            <a:endParaRPr lang="en-US" sz="3600" dirty="0"/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For highly interactive visualizations</a:t>
            </a:r>
          </a:p>
          <a:p>
            <a:pPr indent="-274320">
              <a:spcAft>
                <a:spcPts val="600"/>
              </a:spcAft>
            </a:pPr>
            <a:r>
              <a:rPr lang="en-US" sz="3600" dirty="0" err="1"/>
              <a:t>Streamlit</a:t>
            </a:r>
            <a:r>
              <a:rPr lang="en-US" sz="3600" dirty="0"/>
              <a:t> or Dash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Tools for creating dashboard web applications</a:t>
            </a:r>
          </a:p>
          <a:p>
            <a:pPr indent="-274320">
              <a:spcAft>
                <a:spcPts val="600"/>
              </a:spcAft>
            </a:pP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715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61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74517" y="1161115"/>
            <a:ext cx="11222181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ESG Data Analysis and Visualization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numpy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np</a:t>
            </a: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matplotlib.pyplot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datetime </a:t>
            </a:r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datetime</a:t>
            </a: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random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Generate synthetic data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np.random.seed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 = {</a:t>
            </a: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[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A'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B'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C'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D'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E'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'emissions'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np.random.randint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10000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50000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'diversity'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np.random.uniform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0.2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0.9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employee_satisfaction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np.random.uniform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waste_type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[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'Plastic'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'Organic'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'Electronic'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'Metal'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'Other'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waste_amount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np.random.randint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500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(data)</a:t>
            </a:r>
          </a:p>
        </p:txBody>
      </p:sp>
    </p:spTree>
    <p:extLst>
      <p:ext uri="{BB962C8B-B14F-4D97-AF65-F5344CB8AC3E}">
        <p14:creationId xmlns:p14="http://schemas.microsoft.com/office/powerpoint/2010/main" val="11786524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61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64159" y="987691"/>
            <a:ext cx="11222181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Separate </a:t>
            </a:r>
            <a:r>
              <a:rPr lang="en-US" sz="2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DataFrame</a:t>
            </a: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for time series and correlation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time_series_data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({</a:t>
            </a:r>
          </a:p>
          <a:p>
            <a:pPr lvl="1"/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'year'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np.repeat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np.arange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2018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2023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lvl="1"/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np.tile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A'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B'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C'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D'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E'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lvl="1"/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energy_use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np.random.randint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1000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5000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25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Simulating correlation data with a slight positive trend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diversity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np.linspace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0.2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0.9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np.random.shuffle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(diversity)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employee_satisfaction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(diversity -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0.2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*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150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employee_satisfaction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np.random.normal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correlation_data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({</a:t>
            </a:r>
          </a:p>
          <a:p>
            <a:pPr lvl="1"/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'diversity'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diversity,</a:t>
            </a:r>
          </a:p>
          <a:p>
            <a:pPr lvl="1"/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employee_satisfaction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employee_satisfaction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})</a:t>
            </a:r>
          </a:p>
        </p:txBody>
      </p:sp>
    </p:spTree>
    <p:extLst>
      <p:ext uri="{BB962C8B-B14F-4D97-AF65-F5344CB8AC3E}">
        <p14:creationId xmlns:p14="http://schemas.microsoft.com/office/powerpoint/2010/main" val="29629467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61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64159" y="987691"/>
            <a:ext cx="11222181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Save </a:t>
            </a:r>
            <a:r>
              <a:rPr lang="en-US" sz="2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DataFrame</a:t>
            </a: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to CSV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df.to_csv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ESG_Dataset.csv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index=</a:t>
            </a:r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Calculate statistics for each company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statistics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statistics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statistics.applymap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lambda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x: 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format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(x,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'.4f'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(statistics)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statistics.to_csv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Company_ESG_Statistics.csv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E0832B-3C9B-98D9-6B34-F328932A412E}"/>
              </a:ext>
            </a:extLst>
          </p:cNvPr>
          <p:cNvSpPr txBox="1"/>
          <p:nvPr/>
        </p:nvSpPr>
        <p:spPr>
          <a:xfrm>
            <a:off x="505813" y="3699922"/>
            <a:ext cx="11222181" cy="2862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	  emissions diversity </a:t>
            </a:r>
            <a:r>
              <a:rPr lang="en-US" sz="20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employee_satisfaction</a:t>
            </a:r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waste_amount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count      5.0000    5.0000                5.0000       5.0000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mean   31447.6000    0.4085               77.1504     345.6000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std    11667.5748    0.1099                7.0841      94.8093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min    12732.0000    0.2397               70.1219     215.0000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25%    30757.0000    0.3909               71.7835     297.0000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50%    31243.0000    0.4083               74.3993     343.0000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75%    40403.0000    0.4691               84.3651     435.0000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max    42103.0000    0.5344               85.0824     438.0000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7089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61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64159" y="987691"/>
            <a:ext cx="11222181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Create visualizations and save them at 300 dpi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Bar Chart for Emissions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plt.figure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8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plt.bar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'emissions'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color=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skyblue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plt.xlabel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plt.ylabel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'Emissions (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Tonnes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)'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'ESG Comparison of Company Emissions'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plt.show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plt.savefig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'ESG 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Company_Emissions.jpg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format=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'jpg'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dpi=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300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C59311-1E14-53E6-2BB7-80FAEF5D5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050" y="3874862"/>
            <a:ext cx="5206987" cy="28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343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61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64159" y="987691"/>
            <a:ext cx="11222181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Line Chart for Energy Use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plt.figure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8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company </a:t>
            </a:r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time_series_data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].unique():</a:t>
            </a:r>
          </a:p>
          <a:p>
            <a:pPr lvl="1"/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company_data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time_series_data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time_series_data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== company]</a:t>
            </a:r>
          </a:p>
          <a:p>
            <a:pPr lvl="1"/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company_data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company_data.sort_values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(by=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'year'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plt.plot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company_data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'year'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company_data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energy_use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marker=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'o'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linestyle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'-'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label=company)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plt.xlabel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'Year'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plt.ylabel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'Energy Use (kWh)'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"ESG Companies' Energy Use Over Time"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plt.xticks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company_data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'year'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].unique())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Ensuring only whole years are marked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plt.legend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plt.grid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plt.show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350382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Outline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800" dirty="0"/>
              <a:t>ESG Data Gathering</a:t>
            </a:r>
          </a:p>
          <a:p>
            <a:pPr marL="320040" indent="-320040"/>
            <a:r>
              <a:rPr lang="en-US" sz="4800" dirty="0"/>
              <a:t>ESG Data Analysis</a:t>
            </a:r>
          </a:p>
          <a:p>
            <a:pPr marL="320040" indent="-320040"/>
            <a:r>
              <a:rPr lang="en-US" sz="4800" dirty="0"/>
              <a:t>ESG Data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1356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61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AEF37-2C03-E9EA-492E-97760D846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6" y="1051902"/>
            <a:ext cx="10015538" cy="558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578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61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64159" y="987691"/>
            <a:ext cx="11222181" cy="3477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Scatter Plot for Diversity vs. Satisfaction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plt.figure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8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plt.scatter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correlation_data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'diversity'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correlation_data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employee_satisfaction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alpha=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0.7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plt.xlabel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'Board Diversity (Ratio)'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plt.ylabel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'Employee Satisfaction (%)'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'ESG Correlation Between Board Diversity and Employee Satisfaction'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plt.grid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plt.show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plt.savefig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ESG_Diversity_vs_Satisfaction.jpg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format=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'jpg'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dpi=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300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36149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61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E0324-3A37-AF93-CF87-F833AB715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355" y="1179077"/>
            <a:ext cx="9220247" cy="520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572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61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64159" y="987691"/>
            <a:ext cx="11222181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Pie Chart for Waste Types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plt.figure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8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plt.pie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waste_amount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labels=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waste_type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autopct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'%1.1f%%'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startangle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140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'ESG Waste Types'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plt.axis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'equal'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Equal aspect ratio ensures that pie is drawn as a circle.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plt.show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plt.savefig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ESG_Waste_Type_Breakdown.jpg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format=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'jpg'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dpi=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300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911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61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B9BF9D-8EB4-20BC-26C3-A517212E3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283" y="1092081"/>
            <a:ext cx="9914392" cy="54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922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http://pandas.pydata.org/</a:t>
            </a:r>
            <a:endParaRPr lang="en-US" alt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44A110-2F37-984E-85E5-FAA77A166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4149081"/>
            <a:ext cx="5797964" cy="23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65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652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56516" y="6563926"/>
            <a:ext cx="2439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https://seaborn.pydata.org/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F144F-174B-3448-8396-EF31F0A02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217" y="3753626"/>
            <a:ext cx="783392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58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 err="1">
                <a:solidFill>
                  <a:srgbClr val="C00000"/>
                </a:solidFill>
              </a:rPr>
              <a:t>plotly</a:t>
            </a:r>
            <a:endParaRPr lang="en-US" sz="12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4872845" y="6519864"/>
            <a:ext cx="2446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https://plotly.com/python/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810263-F1C8-2C4B-A35E-4028BCD2D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49" y="3861048"/>
            <a:ext cx="6145323" cy="22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94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7" y="6558777"/>
            <a:ext cx="18596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https://bokeh.org/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57D93-31DA-194C-91FC-69F0A3FBF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270" y="4163520"/>
            <a:ext cx="5879461" cy="168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9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63153-16BC-96F5-6507-E95845111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FBA0FDB-A0E1-D6BD-FA5F-8EFD01A787DF}"/>
              </a:ext>
            </a:extLst>
          </p:cNvPr>
          <p:cNvSpPr/>
          <p:nvPr/>
        </p:nvSpPr>
        <p:spPr>
          <a:xfrm>
            <a:off x="534389" y="1338470"/>
            <a:ext cx="5002811" cy="5223774"/>
          </a:xfrm>
          <a:prstGeom prst="roundRect">
            <a:avLst>
              <a:gd name="adj" fmla="val 246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5BDC48B-4A66-DBC6-F25F-C2138BF0DA7E}"/>
              </a:ext>
            </a:extLst>
          </p:cNvPr>
          <p:cNvSpPr/>
          <p:nvPr/>
        </p:nvSpPr>
        <p:spPr>
          <a:xfrm>
            <a:off x="6526579" y="1338470"/>
            <a:ext cx="5002811" cy="5223774"/>
          </a:xfrm>
          <a:prstGeom prst="roundRect">
            <a:avLst>
              <a:gd name="adj" fmla="val 246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B6182-1E46-D53E-52CF-466906211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Challenge: Bridging the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FC56A-A5A5-7865-9ED4-66E9D07B3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D09648-B70A-7C85-1280-FD37E5509A73}"/>
              </a:ext>
            </a:extLst>
          </p:cNvPr>
          <p:cNvSpPr txBox="1"/>
          <p:nvPr/>
        </p:nvSpPr>
        <p:spPr>
          <a:xfrm>
            <a:off x="1555542" y="2545314"/>
            <a:ext cx="28494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Spreadsheets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B178F6-18B5-0C37-CC05-8D6B0A735401}"/>
              </a:ext>
            </a:extLst>
          </p:cNvPr>
          <p:cNvSpPr txBox="1"/>
          <p:nvPr/>
        </p:nvSpPr>
        <p:spPr>
          <a:xfrm>
            <a:off x="1555542" y="3631946"/>
            <a:ext cx="28494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Emails &amp; PDFs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B7BAF5-CBD0-5A82-CDCD-0442E228D4B6}"/>
              </a:ext>
            </a:extLst>
          </p:cNvPr>
          <p:cNvSpPr txBox="1"/>
          <p:nvPr/>
        </p:nvSpPr>
        <p:spPr>
          <a:xfrm>
            <a:off x="1076373" y="4718579"/>
            <a:ext cx="38077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Departmental Silos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290138-D339-CB1B-CDE8-D8415E3CDC65}"/>
              </a:ext>
            </a:extLst>
          </p:cNvPr>
          <p:cNvSpPr txBox="1"/>
          <p:nvPr/>
        </p:nvSpPr>
        <p:spPr>
          <a:xfrm>
            <a:off x="164960" y="5805211"/>
            <a:ext cx="56306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Inconsistent, Slow Reporting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5560B5-CE34-855A-CFA8-2B4F12996DB0}"/>
              </a:ext>
            </a:extLst>
          </p:cNvPr>
          <p:cNvSpPr txBox="1"/>
          <p:nvPr/>
        </p:nvSpPr>
        <p:spPr>
          <a:xfrm>
            <a:off x="164960" y="1458681"/>
            <a:ext cx="56306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Traditional: Manual &amp; Siloed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BDB756-7DE7-8560-6936-D70F01EEB4FB}"/>
              </a:ext>
            </a:extLst>
          </p:cNvPr>
          <p:cNvSpPr txBox="1"/>
          <p:nvPr/>
        </p:nvSpPr>
        <p:spPr>
          <a:xfrm>
            <a:off x="6835077" y="2532166"/>
            <a:ext cx="4406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API &amp; System Integrations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60BA9-61F8-6147-BF2B-53F92004B298}"/>
              </a:ext>
            </a:extLst>
          </p:cNvPr>
          <p:cNvSpPr txBox="1"/>
          <p:nvPr/>
        </p:nvSpPr>
        <p:spPr>
          <a:xfrm>
            <a:off x="6918216" y="3618799"/>
            <a:ext cx="42400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Centralized Data Platform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809760-5215-B91F-1210-5B29F347C781}"/>
              </a:ext>
            </a:extLst>
          </p:cNvPr>
          <p:cNvSpPr txBox="1"/>
          <p:nvPr/>
        </p:nvSpPr>
        <p:spPr>
          <a:xfrm>
            <a:off x="7134338" y="4705431"/>
            <a:ext cx="38077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AI-Powered Analytics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2B6C40-D2C4-E23E-73BB-343BE09E8545}"/>
              </a:ext>
            </a:extLst>
          </p:cNvPr>
          <p:cNvSpPr txBox="1"/>
          <p:nvPr/>
        </p:nvSpPr>
        <p:spPr>
          <a:xfrm>
            <a:off x="6222925" y="5792064"/>
            <a:ext cx="56306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Auditable, Real-Time Insights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FAB80B-FD4A-1041-5558-D9380FB9C9E4}"/>
              </a:ext>
            </a:extLst>
          </p:cNvPr>
          <p:cNvSpPr txBox="1"/>
          <p:nvPr/>
        </p:nvSpPr>
        <p:spPr>
          <a:xfrm>
            <a:off x="6222925" y="1445534"/>
            <a:ext cx="56306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AI: Automated &amp; Centralized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7AE877-FC3E-F717-7D98-A79E852852D6}"/>
              </a:ext>
            </a:extLst>
          </p:cNvPr>
          <p:cNvCxnSpPr/>
          <p:nvPr/>
        </p:nvCxnSpPr>
        <p:spPr>
          <a:xfrm>
            <a:off x="2912534" y="3068534"/>
            <a:ext cx="0" cy="4117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30B39BA-BCDA-F10C-99D0-3408D3CFCCEA}"/>
              </a:ext>
            </a:extLst>
          </p:cNvPr>
          <p:cNvCxnSpPr/>
          <p:nvPr/>
        </p:nvCxnSpPr>
        <p:spPr>
          <a:xfrm>
            <a:off x="2912534" y="4155166"/>
            <a:ext cx="0" cy="4117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2ADDE86-FF06-0737-9FBD-D8F1D113B2B1}"/>
              </a:ext>
            </a:extLst>
          </p:cNvPr>
          <p:cNvCxnSpPr/>
          <p:nvPr/>
        </p:nvCxnSpPr>
        <p:spPr>
          <a:xfrm>
            <a:off x="2912534" y="5380350"/>
            <a:ext cx="0" cy="4117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7121684-5CEA-BEF2-39E1-FE11AFF7335F}"/>
              </a:ext>
            </a:extLst>
          </p:cNvPr>
          <p:cNvCxnSpPr/>
          <p:nvPr/>
        </p:nvCxnSpPr>
        <p:spPr>
          <a:xfrm>
            <a:off x="9211734" y="5375473"/>
            <a:ext cx="0" cy="41171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0E89CFC-9DC5-ACD4-5A5D-FB040AE1A35D}"/>
              </a:ext>
            </a:extLst>
          </p:cNvPr>
          <p:cNvCxnSpPr/>
          <p:nvPr/>
        </p:nvCxnSpPr>
        <p:spPr>
          <a:xfrm>
            <a:off x="9211734" y="4199296"/>
            <a:ext cx="0" cy="41171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F706E84-A014-5C9D-2EFC-0B68E6F034F2}"/>
              </a:ext>
            </a:extLst>
          </p:cNvPr>
          <p:cNvCxnSpPr/>
          <p:nvPr/>
        </p:nvCxnSpPr>
        <p:spPr>
          <a:xfrm>
            <a:off x="9211734" y="3071020"/>
            <a:ext cx="0" cy="41171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26A10C4-E265-2DD8-E686-0C2637FE27A8}"/>
              </a:ext>
            </a:extLst>
          </p:cNvPr>
          <p:cNvCxnSpPr>
            <a:cxnSpLocks/>
          </p:cNvCxnSpPr>
          <p:nvPr/>
        </p:nvCxnSpPr>
        <p:spPr>
          <a:xfrm>
            <a:off x="5728235" y="3855304"/>
            <a:ext cx="49469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2296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https://matplotlib.org/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AA96E0-9EF6-5144-ABA3-7E73A510D7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59509"/>
            <a:ext cx="9144000" cy="493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5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Python 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https://seaborn.pydata.org/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D6BE5-7DFB-4249-BB2F-205CB9610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52736"/>
            <a:ext cx="9144000" cy="5386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201B5-96CD-EB4C-9407-B065C04FB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95550"/>
            <a:ext cx="2402790" cy="6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359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803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Python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Plotly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DEAC7-1E5B-9B47-A66A-E7F49ACF2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341" y="1412777"/>
            <a:ext cx="9144000" cy="4884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E94BC-993D-0945-ABD2-428E0C11AE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263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Python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Plotly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9358B-74F1-3949-A833-B229447B13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364" y="980729"/>
            <a:ext cx="8348084" cy="5507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628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Python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Plotly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D6AC7-3A7C-B840-A7DE-58A961036A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8720"/>
            <a:ext cx="9144000" cy="55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545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Python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Plotly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BFE3C-6346-6F43-88A5-6CD141A0AB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763" y="878546"/>
            <a:ext cx="8820472" cy="561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852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Python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Plotly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BF3F4-8B6A-784F-82CD-93BE35A559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759" y="845382"/>
            <a:ext cx="8892480" cy="56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00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Python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Plotly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E5352-AC88-F447-8D63-44AF0D565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707" y="908721"/>
            <a:ext cx="6278587" cy="554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199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Python 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https://bokeh.org/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8EBF8-72A0-6D4B-8F5E-60E23847C6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17958"/>
            <a:ext cx="9144000" cy="4875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69EC0A-C01A-0B40-9053-AE389C5815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195923"/>
            <a:ext cx="2075635" cy="59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616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B0A7F-7E07-7F4F-898D-F291B7B663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4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Gathering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Fundamentals of ESG Data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Defining ESG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Types of ESG Data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Key ESG Data Sources</a:t>
            </a:r>
          </a:p>
          <a:p>
            <a:pPr lvl="2" indent="-274320">
              <a:spcAft>
                <a:spcPts val="600"/>
              </a:spcAft>
            </a:pPr>
            <a:r>
              <a:rPr lang="en-US" sz="3200" dirty="0"/>
              <a:t>ESG rating providers (MSCI, </a:t>
            </a:r>
            <a:r>
              <a:rPr lang="en-US" sz="3200" dirty="0" err="1"/>
              <a:t>Sustainalytics</a:t>
            </a:r>
            <a:r>
              <a:rPr lang="en-US" sz="3200" dirty="0"/>
              <a:t>, Bloomberg)</a:t>
            </a:r>
          </a:p>
          <a:p>
            <a:pPr lvl="2" indent="-274320">
              <a:spcAft>
                <a:spcPts val="600"/>
              </a:spcAft>
            </a:pPr>
            <a:r>
              <a:rPr lang="en-US" sz="3200" dirty="0"/>
              <a:t>Corporate sustainability reports</a:t>
            </a:r>
          </a:p>
          <a:p>
            <a:pPr lvl="2" indent="-274320">
              <a:spcAft>
                <a:spcPts val="600"/>
              </a:spcAft>
            </a:pPr>
            <a:r>
              <a:rPr lang="en-US" sz="3200" dirty="0"/>
              <a:t>Government databases</a:t>
            </a:r>
          </a:p>
          <a:p>
            <a:pPr lvl="2" indent="-274320">
              <a:spcAft>
                <a:spcPts val="600"/>
              </a:spcAft>
            </a:pPr>
            <a:r>
              <a:rPr lang="en-US" sz="3200" dirty="0"/>
              <a:t>Non-profit and research organizations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609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Summary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800" dirty="0"/>
              <a:t>ESG Data Gathering</a:t>
            </a:r>
          </a:p>
          <a:p>
            <a:pPr marL="320040" indent="-320040"/>
            <a:r>
              <a:rPr lang="en-US" sz="4800" dirty="0"/>
              <a:t>ESG Data Analysis</a:t>
            </a:r>
          </a:p>
          <a:p>
            <a:pPr marL="320040" indent="-320040"/>
            <a:r>
              <a:rPr lang="en-US" sz="4800" dirty="0"/>
              <a:t>ESG Data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86269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765213"/>
            <a:ext cx="11321140" cy="579703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Yi Zou, </a:t>
            </a:r>
            <a:r>
              <a:rPr lang="en-US" sz="1600" b="0" dirty="0" err="1"/>
              <a:t>Mengying</a:t>
            </a:r>
            <a:r>
              <a:rPr lang="en-US" sz="1600" b="0" dirty="0"/>
              <a:t> Shi, </a:t>
            </a:r>
            <a:r>
              <a:rPr lang="en-US" sz="1600" b="0" dirty="0" err="1"/>
              <a:t>Zhongjie</a:t>
            </a:r>
            <a:r>
              <a:rPr lang="en-US" sz="1600" b="0" dirty="0"/>
              <a:t> Chen, Zhu Deng, </a:t>
            </a:r>
            <a:r>
              <a:rPr lang="en-US" sz="1600" b="0" dirty="0" err="1"/>
              <a:t>ZongXiong</a:t>
            </a:r>
            <a:r>
              <a:rPr lang="en-US" sz="1600" b="0" dirty="0"/>
              <a:t> Lei, Zihan Zeng, </a:t>
            </a:r>
            <a:r>
              <a:rPr lang="en-US" sz="1600" b="0" dirty="0" err="1"/>
              <a:t>Shiming</a:t>
            </a:r>
            <a:r>
              <a:rPr lang="en-US" sz="1600" b="0" dirty="0"/>
              <a:t> Yang, </a:t>
            </a:r>
            <a:r>
              <a:rPr lang="en-US" sz="1600" b="0" dirty="0" err="1"/>
              <a:t>Hongxiang</a:t>
            </a:r>
            <a:r>
              <a:rPr lang="en-US" sz="1600" b="0" dirty="0"/>
              <a:t> Tong, Lei Xiao, and </a:t>
            </a:r>
            <a:r>
              <a:rPr lang="en-US" sz="1600" b="0" dirty="0" err="1"/>
              <a:t>Wenwen</a:t>
            </a:r>
            <a:r>
              <a:rPr lang="en-US" sz="1600" b="0" dirty="0"/>
              <a:t> Zhou. (2025) "</a:t>
            </a:r>
            <a:r>
              <a:rPr lang="en-US" sz="1600" b="0" dirty="0" err="1"/>
              <a:t>ESGReveal</a:t>
            </a:r>
            <a:r>
              <a:rPr lang="en-US" sz="1600" b="0" dirty="0"/>
              <a:t>: An LLM-based approach for extracting structured data from ESG reports." Journal of Cleaner Production 489 (2025): 144572.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Sherry Madera (2024), Navigating Sustainability Data: How Organizations can use ESG Data to Secure Their Future, Kogan Page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Simon Thompson (2023), Green and Sustainable Finance: Principles and Practice in Banking, Investment and Insurance, 2nd Edition, Kogan Page.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 err="1"/>
              <a:t>Chrissa</a:t>
            </a:r>
            <a:r>
              <a:rPr lang="en-US" sz="1600" b="0" dirty="0"/>
              <a:t> </a:t>
            </a:r>
            <a:r>
              <a:rPr lang="en-US" sz="1600" b="0" dirty="0" err="1"/>
              <a:t>Pagitsas</a:t>
            </a:r>
            <a:r>
              <a:rPr lang="en-US" sz="1600" b="0" dirty="0"/>
              <a:t> (2023), Chief Sustainability Officers At Work: How CSOs Build Successful Sustainability and ESG Strategies, </a:t>
            </a:r>
            <a:r>
              <a:rPr lang="en-US" sz="1600" b="0" dirty="0" err="1"/>
              <a:t>Apress</a:t>
            </a:r>
            <a:r>
              <a:rPr lang="en-US" sz="1600" b="0" dirty="0"/>
              <a:t>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600" b="0" dirty="0"/>
              <a:t>Wes McKinney (2022), "Python for Data Analysis: Data Wrangling with pandas, NumPy, and </a:t>
            </a:r>
            <a:r>
              <a:rPr lang="en-US" altLang="zh-TW" sz="1600" b="0" dirty="0" err="1"/>
              <a:t>Jupyter</a:t>
            </a:r>
            <a:r>
              <a:rPr lang="en-US" altLang="zh-TW" sz="1600" b="0" dirty="0"/>
              <a:t>", 3rd Edition, O'Reilly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 err="1"/>
              <a:t>Cino</a:t>
            </a:r>
            <a:r>
              <a:rPr lang="en-US" sz="1600" b="0" dirty="0"/>
              <a:t> Robin Castelli, Cyril </a:t>
            </a:r>
            <a:r>
              <a:rPr lang="en-US" sz="1600" b="0" dirty="0" err="1"/>
              <a:t>Shmatov</a:t>
            </a:r>
            <a:r>
              <a:rPr lang="en-US" sz="1600" b="0" dirty="0"/>
              <a:t> (2022), Quantitative Methods for ESG Finance,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Simon Thompson (2023), Green and Sustainable Finance: Principles and Practice in Banking, Investment and Insurance, 2nd Edition, Kogan Page.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 err="1"/>
              <a:t>Chrissa</a:t>
            </a:r>
            <a:r>
              <a:rPr lang="en-US" sz="1600" b="0" dirty="0"/>
              <a:t> </a:t>
            </a:r>
            <a:r>
              <a:rPr lang="en-US" sz="1600" b="0" dirty="0" err="1"/>
              <a:t>Pagitsas</a:t>
            </a:r>
            <a:r>
              <a:rPr lang="en-US" sz="1600" b="0" dirty="0"/>
              <a:t> (2023), Chief Sustainability Officers At Work: How CSOs Build Successful Sustainability and ESG Strategies, </a:t>
            </a:r>
            <a:r>
              <a:rPr lang="en-US" sz="1600" b="0" dirty="0" err="1"/>
              <a:t>Apress</a:t>
            </a:r>
            <a:r>
              <a:rPr lang="en-US" sz="1600" b="0" dirty="0"/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Thomas R. Caldwell (2025), The Agentic AI Bible: The Complete and Up-to-Date Guide to Design, Build, and Scale Goal-Driven, LLM-Powered Agents that Think, Execute and Evolve, Independently published.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Min-Yuh Day (2025), Python 101, </a:t>
            </a:r>
            <a:r>
              <a:rPr lang="en-US" sz="1600" b="0" dirty="0">
                <a:hlinkClick r:id="rId2"/>
              </a:rPr>
              <a:t>https://tinyurl.com/aintpupython101</a:t>
            </a:r>
            <a:endParaRPr lang="en-US" sz="16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6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600" b="0" dirty="0"/>
          </a:p>
          <a:p>
            <a:pPr>
              <a:spcAft>
                <a:spcPts val="0"/>
              </a:spcAft>
            </a:pPr>
            <a:endParaRPr lang="en-US" sz="1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68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2033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Gathering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4487"/>
            <a:ext cx="10995001" cy="5117757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Real-World Example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Analyzing carbon emissions data of a multinational company over time (data source: company reports, CDP)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Python Integration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Python Pandas</a:t>
            </a:r>
          </a:p>
          <a:p>
            <a:pPr lvl="2" indent="-274320">
              <a:spcAft>
                <a:spcPts val="600"/>
              </a:spcAft>
            </a:pPr>
            <a:r>
              <a:rPr lang="en-US" sz="2800" dirty="0"/>
              <a:t>Loading and manipulating tabular ESG data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Data Cleaning and Preprocessing</a:t>
            </a:r>
          </a:p>
          <a:p>
            <a:pPr lvl="2" indent="-274320">
              <a:spcAft>
                <a:spcPts val="600"/>
              </a:spcAft>
            </a:pPr>
            <a:r>
              <a:rPr lang="en-US" sz="2800" dirty="0"/>
              <a:t>Handling missing values, outliers, and data normalization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77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15523</TotalTime>
  <Words>3732</Words>
  <Application>Microsoft Macintosh PowerPoint</Application>
  <PresentationFormat>Widescreen</PresentationFormat>
  <Paragraphs>511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Heiti TC Medium</vt:lpstr>
      <vt:lpstr>Arial</vt:lpstr>
      <vt:lpstr>Calibri</vt:lpstr>
      <vt:lpstr>Courier New</vt:lpstr>
      <vt:lpstr>Source Sans Pro</vt:lpstr>
      <vt:lpstr>Office Theme</vt:lpstr>
      <vt:lpstr>ESG Data Gathering, Analysis,  and Visualization</vt:lpstr>
      <vt:lpstr>Syllabus</vt:lpstr>
      <vt:lpstr>Syllabus</vt:lpstr>
      <vt:lpstr>Syllabus</vt:lpstr>
      <vt:lpstr>ESG Data Gathering,  Analysis, and Visualization</vt:lpstr>
      <vt:lpstr>Outline</vt:lpstr>
      <vt:lpstr>ESG Data Challenge: Bridging the Gap</vt:lpstr>
      <vt:lpstr>ESG Data Gathering</vt:lpstr>
      <vt:lpstr>ESG Data Gathering</vt:lpstr>
      <vt:lpstr>ESG Data Collection Process</vt:lpstr>
      <vt:lpstr>ESGReveal:  An LLM-based approach for extracting structured data from ESG reports</vt:lpstr>
      <vt:lpstr>ESGReveal ESG Metadata Module:  Entities, Extensions, and Expressions</vt:lpstr>
      <vt:lpstr>ESGReveal ESG Metadata:  An example of the main contents of one KPI</vt:lpstr>
      <vt:lpstr>Ablation study on ESGReveal  performance of data extraction accuracy (AccDE) and  disclosure coverage accuracy (AccDC) by integrating different modules</vt:lpstr>
      <vt:lpstr>ESGReveal  Disclosure levels by sector:  (a) overall,  (b) environmental issues (c) social issues.</vt:lpstr>
      <vt:lpstr>SusGen-GPT:  A Data-Centric LLM for Financial NLP and Sustainability Report Generation</vt:lpstr>
      <vt:lpstr>Analyst-driven vs. AI-driven ESG</vt:lpstr>
      <vt:lpstr>Analyst based  ESG Research  AI based  ESG Research</vt:lpstr>
      <vt:lpstr>ESG Data Analysis</vt:lpstr>
      <vt:lpstr>ESG Data Analysis</vt:lpstr>
      <vt:lpstr>Python Ecosystem for Data Science</vt:lpstr>
      <vt:lpstr>ESG Analytics: NLP Taxonomy</vt:lpstr>
      <vt:lpstr>ESG Data Visualization</vt:lpstr>
      <vt:lpstr>ESG Data Visualization</vt:lpstr>
      <vt:lpstr>Fundamentals of ESG Data</vt:lpstr>
      <vt:lpstr>Environmental, Social, and Governance (ESG)</vt:lpstr>
      <vt:lpstr>Defining ESG</vt:lpstr>
      <vt:lpstr>Importance of ESG</vt:lpstr>
      <vt:lpstr>Types of ESG Data</vt:lpstr>
      <vt:lpstr>Key ESG Data Sources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ESG Data Analysis</vt:lpstr>
      <vt:lpstr>ESG Metrics and Frameworks</vt:lpstr>
      <vt:lpstr>Key ESG Ratios  Financial Ratios with an ESG Twist</vt:lpstr>
      <vt:lpstr>Statistical Analysis of ESG Data Numbers Tell a Story</vt:lpstr>
      <vt:lpstr>Time Series Analysis The Power of Tracking Over Time</vt:lpstr>
      <vt:lpstr>Real-World Example Gender Diversity and Profitability: A Correlation?</vt:lpstr>
      <vt:lpstr>Python: Your ESG Analysis Toolbox</vt:lpstr>
      <vt:lpstr>Python Ecosystem for Data Science</vt:lpstr>
      <vt:lpstr>ESG Data Visualization</vt:lpstr>
      <vt:lpstr>Data Analytics  and  Visualization  with Python</vt:lpstr>
      <vt:lpstr>Data Analytics and Visualization  with Python</vt:lpstr>
      <vt:lpstr>Python Data Analysis and Visualization</vt:lpstr>
      <vt:lpstr>Principles of Effective Data Visualization Visualizing ESG: Clarity and Impact</vt:lpstr>
      <vt:lpstr>Chart Types for ESG</vt:lpstr>
      <vt:lpstr>Storytelling with Data More Than Just Numbers</vt:lpstr>
      <vt:lpstr>ESG Dashboards Your ESG Mission Control</vt:lpstr>
      <vt:lpstr>ESG Data Visualization Company vs. Industry An ESG Dashboard</vt:lpstr>
      <vt:lpstr>Python: Your Visualization Powerhouse</vt:lpstr>
      <vt:lpstr>ESG Data Analysis and Visualization</vt:lpstr>
      <vt:lpstr>ESG Data Analysis and Visualization</vt:lpstr>
      <vt:lpstr>ESG Data Analysis and Visualization</vt:lpstr>
      <vt:lpstr>ESG Data Analysis and Visualization</vt:lpstr>
      <vt:lpstr>ESG Data Analysis and Visualization</vt:lpstr>
      <vt:lpstr>ESG Data Analysis and Visualization</vt:lpstr>
      <vt:lpstr>ESG Data Analysis and Visualization</vt:lpstr>
      <vt:lpstr>ESG Data Analysis and Visualization</vt:lpstr>
      <vt:lpstr>ESG Data Analysis and Visualization</vt:lpstr>
      <vt:lpstr>ESG Data Analysis and Visualization</vt:lpstr>
      <vt:lpstr>Python Pandas</vt:lpstr>
      <vt:lpstr>Python matplotlib</vt:lpstr>
      <vt:lpstr>Python  seaborn</vt:lpstr>
      <vt:lpstr>Python  plotly</vt:lpstr>
      <vt:lpstr>Python  bokeh</vt:lpstr>
      <vt:lpstr>Python matplotlib</vt:lpstr>
      <vt:lpstr>Python Seaborn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Bokeh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and ESG Data Analytics</dc:title>
  <dc:subject/>
  <dc:creator>Min-Yuh Day</dc:creator>
  <cp:keywords>Sustainability, ESG, Data Analytics</cp:keywords>
  <dc:description>Sustainability and ESG Data Analytics</dc:description>
  <cp:lastModifiedBy>MYDAY</cp:lastModifiedBy>
  <cp:revision>841</cp:revision>
  <cp:lastPrinted>2020-12-23T14:44:17Z</cp:lastPrinted>
  <dcterms:created xsi:type="dcterms:W3CDTF">2019-09-12T03:09:52Z</dcterms:created>
  <dcterms:modified xsi:type="dcterms:W3CDTF">2025-10-14T23:50:59Z</dcterms:modified>
  <cp:category/>
</cp:coreProperties>
</file>