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4" r:id="rId1"/>
    <p:sldMasterId id="2147483687" r:id="rId2"/>
  </p:sldMasterIdLst>
  <p:notesMasterIdLst>
    <p:notesMasterId r:id="rId135"/>
  </p:notesMasterIdLst>
  <p:sldIdLst>
    <p:sldId id="550145637" r:id="rId3"/>
    <p:sldId id="550145641" r:id="rId4"/>
    <p:sldId id="550145642" r:id="rId5"/>
    <p:sldId id="550145643" r:id="rId6"/>
    <p:sldId id="550145372" r:id="rId7"/>
    <p:sldId id="504" r:id="rId8"/>
    <p:sldId id="550145356" r:id="rId9"/>
    <p:sldId id="499" r:id="rId10"/>
    <p:sldId id="5900" r:id="rId11"/>
    <p:sldId id="5901" r:id="rId12"/>
    <p:sldId id="550145634" r:id="rId13"/>
    <p:sldId id="550145636" r:id="rId14"/>
    <p:sldId id="550145345" r:id="rId15"/>
    <p:sldId id="550145635" r:id="rId16"/>
    <p:sldId id="5908" r:id="rId17"/>
    <p:sldId id="550145354" r:id="rId18"/>
    <p:sldId id="5902" r:id="rId19"/>
    <p:sldId id="5904" r:id="rId20"/>
    <p:sldId id="5903" r:id="rId21"/>
    <p:sldId id="550145492" r:id="rId22"/>
    <p:sldId id="550145596" r:id="rId23"/>
    <p:sldId id="550145493" r:id="rId24"/>
    <p:sldId id="5905" r:id="rId25"/>
    <p:sldId id="5906" r:id="rId26"/>
    <p:sldId id="480" r:id="rId27"/>
    <p:sldId id="481" r:id="rId28"/>
    <p:sldId id="482" r:id="rId29"/>
    <p:sldId id="485" r:id="rId30"/>
    <p:sldId id="483" r:id="rId31"/>
    <p:sldId id="484" r:id="rId32"/>
    <p:sldId id="486" r:id="rId33"/>
    <p:sldId id="487" r:id="rId34"/>
    <p:sldId id="488" r:id="rId35"/>
    <p:sldId id="489" r:id="rId36"/>
    <p:sldId id="490" r:id="rId37"/>
    <p:sldId id="491" r:id="rId38"/>
    <p:sldId id="492" r:id="rId39"/>
    <p:sldId id="493" r:id="rId40"/>
    <p:sldId id="494" r:id="rId41"/>
    <p:sldId id="5907" r:id="rId42"/>
    <p:sldId id="498" r:id="rId43"/>
    <p:sldId id="496" r:id="rId44"/>
    <p:sldId id="505" r:id="rId45"/>
    <p:sldId id="500" r:id="rId46"/>
    <p:sldId id="502" r:id="rId47"/>
    <p:sldId id="503" r:id="rId48"/>
    <p:sldId id="506" r:id="rId49"/>
    <p:sldId id="508" r:id="rId50"/>
    <p:sldId id="509" r:id="rId51"/>
    <p:sldId id="510" r:id="rId52"/>
    <p:sldId id="5899" r:id="rId53"/>
    <p:sldId id="5898" r:id="rId54"/>
    <p:sldId id="550145644" r:id="rId55"/>
    <p:sldId id="256" r:id="rId56"/>
    <p:sldId id="257" r:id="rId57"/>
    <p:sldId id="258" r:id="rId58"/>
    <p:sldId id="259" r:id="rId59"/>
    <p:sldId id="260" r:id="rId60"/>
    <p:sldId id="261" r:id="rId61"/>
    <p:sldId id="262" r:id="rId62"/>
    <p:sldId id="263" r:id="rId63"/>
    <p:sldId id="264" r:id="rId64"/>
    <p:sldId id="265" r:id="rId65"/>
    <p:sldId id="266" r:id="rId66"/>
    <p:sldId id="267" r:id="rId67"/>
    <p:sldId id="268" r:id="rId68"/>
    <p:sldId id="550145371" r:id="rId69"/>
    <p:sldId id="270" r:id="rId70"/>
    <p:sldId id="271" r:id="rId71"/>
    <p:sldId id="272" r:id="rId72"/>
    <p:sldId id="273" r:id="rId73"/>
    <p:sldId id="274" r:id="rId74"/>
    <p:sldId id="275" r:id="rId75"/>
    <p:sldId id="276" r:id="rId76"/>
    <p:sldId id="277" r:id="rId77"/>
    <p:sldId id="278" r:id="rId78"/>
    <p:sldId id="279" r:id="rId79"/>
    <p:sldId id="280" r:id="rId80"/>
    <p:sldId id="281" r:id="rId81"/>
    <p:sldId id="282" r:id="rId82"/>
    <p:sldId id="283" r:id="rId83"/>
    <p:sldId id="284" r:id="rId84"/>
    <p:sldId id="285" r:id="rId85"/>
    <p:sldId id="286" r:id="rId86"/>
    <p:sldId id="287" r:id="rId87"/>
    <p:sldId id="288" r:id="rId88"/>
    <p:sldId id="289" r:id="rId89"/>
    <p:sldId id="290" r:id="rId90"/>
    <p:sldId id="291" r:id="rId91"/>
    <p:sldId id="292" r:id="rId92"/>
    <p:sldId id="293" r:id="rId93"/>
    <p:sldId id="294" r:id="rId94"/>
    <p:sldId id="295" r:id="rId95"/>
    <p:sldId id="296" r:id="rId96"/>
    <p:sldId id="550145370" r:id="rId97"/>
    <p:sldId id="297" r:id="rId98"/>
    <p:sldId id="298" r:id="rId99"/>
    <p:sldId id="299" r:id="rId100"/>
    <p:sldId id="300" r:id="rId101"/>
    <p:sldId id="301" r:id="rId102"/>
    <p:sldId id="302" r:id="rId103"/>
    <p:sldId id="303" r:id="rId104"/>
    <p:sldId id="304" r:id="rId105"/>
    <p:sldId id="305" r:id="rId106"/>
    <p:sldId id="306" r:id="rId107"/>
    <p:sldId id="307" r:id="rId108"/>
    <p:sldId id="308" r:id="rId109"/>
    <p:sldId id="309" r:id="rId110"/>
    <p:sldId id="310" r:id="rId111"/>
    <p:sldId id="311" r:id="rId112"/>
    <p:sldId id="312" r:id="rId113"/>
    <p:sldId id="313" r:id="rId114"/>
    <p:sldId id="314" r:id="rId115"/>
    <p:sldId id="315" r:id="rId116"/>
    <p:sldId id="316" r:id="rId117"/>
    <p:sldId id="317" r:id="rId118"/>
    <p:sldId id="318" r:id="rId119"/>
    <p:sldId id="319" r:id="rId120"/>
    <p:sldId id="320" r:id="rId121"/>
    <p:sldId id="321" r:id="rId122"/>
    <p:sldId id="322" r:id="rId123"/>
    <p:sldId id="323" r:id="rId124"/>
    <p:sldId id="324" r:id="rId125"/>
    <p:sldId id="325" r:id="rId126"/>
    <p:sldId id="326" r:id="rId127"/>
    <p:sldId id="327" r:id="rId128"/>
    <p:sldId id="328" r:id="rId129"/>
    <p:sldId id="329" r:id="rId130"/>
    <p:sldId id="330" r:id="rId131"/>
    <p:sldId id="5913" r:id="rId132"/>
    <p:sldId id="5941" r:id="rId133"/>
    <p:sldId id="550145595" r:id="rId134"/>
  </p:sldIdLst>
  <p:sldSz cx="36576000" cy="2057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71"/>
    <p:restoredTop sz="94584"/>
  </p:normalViewPr>
  <p:slideViewPr>
    <p:cSldViewPr snapToGrid="0">
      <p:cViewPr varScale="1">
        <p:scale>
          <a:sx n="29" d="100"/>
          <a:sy n="29" d="100"/>
        </p:scale>
        <p:origin x="368"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R="0" lvl="1"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2pPr>
            <a:lvl3pPr marR="0" lvl="2"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3pPr>
            <a:lvl4pPr marR="0" lvl="3"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4pPr>
            <a:lvl5pPr marR="0" lvl="4"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5pPr>
            <a:lvl6pPr marR="0" lvl="5"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6pPr>
            <a:lvl7pPr marR="0" lvl="6"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7pPr>
            <a:lvl8pPr marR="0" lvl="7"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8pPr>
            <a:lvl9pPr marR="0" lvl="8"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9pPr>
          </a:lstStyle>
          <a:p>
            <a:endParaRPr/>
          </a:p>
        </p:txBody>
      </p:sp>
      <p:sp>
        <p:nvSpPr>
          <p:cNvPr id="4" name="Google Shape;4;n"/>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L="914400" marR="0" lvl="1"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2pPr>
            <a:lvl3pPr marL="1371600" marR="0" lvl="2"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3pPr>
            <a:lvl4pPr marL="1828800" marR="0" lvl="3"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4pPr>
            <a:lvl5pPr marL="2286000" marR="0" lvl="4"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5pPr>
            <a:lvl6pPr marL="2743200" marR="0" lvl="5"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6pPr>
            <a:lvl7pPr marL="3200400" marR="0" lvl="6"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7pPr>
            <a:lvl8pPr marL="3657600" marR="0" lvl="7"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8pPr>
            <a:lvl9pPr marL="4114800" marR="0" lvl="8"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9pPr>
          </a:lstStyle>
          <a:p>
            <a:endParaRPr/>
          </a:p>
        </p:txBody>
      </p:sp>
      <p:sp>
        <p:nvSpPr>
          <p:cNvPr id="6" name="Google Shape;6;n"/>
          <p:cNvSpPr txBox="1">
            <a:spLocks noGrp="1"/>
          </p:cNvSpPr>
          <p:nvPr>
            <p:ph type="sldNum" idx="12"/>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1"/>
                </a:solidFill>
                <a:latin typeface="NVIDIA Sans"/>
                <a:ea typeface="NVIDIA Sans"/>
                <a:cs typeface="NVIDIA Sans"/>
                <a:sym typeface="NVIDIA Sans"/>
              </a:rPr>
              <a:t>‹#›</a:t>
            </a:fld>
            <a:endParaRPr sz="1200" b="0" i="0" u="none" strike="noStrike" cap="none">
              <a:solidFill>
                <a:schemeClr val="dk1"/>
              </a:solidFill>
              <a:latin typeface="NVIDIA Sans"/>
              <a:ea typeface="NVIDIA Sans"/>
              <a:cs typeface="NVIDIA Sans"/>
              <a:sym typeface="NVIDIA Sans"/>
            </a:endParaRPr>
          </a:p>
        </p:txBody>
      </p:sp>
      <p:pic>
        <p:nvPicPr>
          <p:cNvPr id="7" name="Google Shape;7;n"/>
          <p:cNvPicPr preferRelativeResize="0"/>
          <p:nvPr/>
        </p:nvPicPr>
        <p:blipFill rotWithShape="1">
          <a:blip r:embed="rId2">
            <a:alphaModFix/>
          </a:blip>
          <a:srcRect/>
          <a:stretch/>
        </p:blipFill>
        <p:spPr>
          <a:xfrm>
            <a:off x="5777346" y="8736014"/>
            <a:ext cx="963023" cy="331788"/>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200" b="0" i="0" u="none" strike="noStrike" cap="none" smtClean="0">
                <a:solidFill>
                  <a:schemeClr val="dk1"/>
                </a:solidFill>
                <a:latin typeface="NVIDIA Sans"/>
                <a:ea typeface="NVIDIA Sans"/>
                <a:cs typeface="NVIDIA Sans"/>
                <a:sym typeface="NVIDIA Sans"/>
              </a:rPr>
              <a:t>44</a:t>
            </a:fld>
            <a:endParaRPr lang="en-US" sz="1200" b="0" i="0" u="none" strike="noStrike" cap="none">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16762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ce22a6ec48_1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We’ll learn to build these pipelines from the ground up using foundation models which can be deployed on your own compute and at scale.</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4" name="Google Shape;474;g2ce22a6ec48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e22a6ec4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Leveraging current best practices from open-source frameworks like LangChain, </a:t>
            </a:r>
            <a:r>
              <a:rPr lang="en-US">
                <a:latin typeface="Roboto"/>
                <a:ea typeface="Roboto"/>
                <a:cs typeface="Roboto"/>
                <a:sym typeface="Roboto"/>
              </a:rPr>
              <a:t>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p:txBody>
      </p:sp>
      <p:sp>
        <p:nvSpPr>
          <p:cNvPr id="482" name="Google Shape;482;g2ce22a6ec4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e22a6ec4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t>
            </a:r>
            <a:r>
              <a:rPr lang="en-US" b="1">
                <a:latin typeface="Roboto"/>
                <a:ea typeface="Roboto"/>
                <a:cs typeface="Roboto"/>
                <a:sym typeface="Roboto"/>
              </a:rPr>
              <a:t>as well as enterprise-grade microservice options like NVIDIA NIMs.</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(After That: Course Objectives/Outline)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t>(Up Next: Section 1 Title)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90" name="Google Shape;490;g2ce22a6ec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ce22a6ec48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(Current: Prerequisites)</a:t>
            </a: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Course Objectives/Outline)</a:t>
            </a:r>
            <a:endParaRPr>
              <a:latin typeface="Roboto"/>
              <a:ea typeface="Roboto"/>
              <a:cs typeface="Roboto"/>
              <a:sym typeface="Roboto"/>
            </a:endParaRPr>
          </a:p>
          <a:p>
            <a:pPr marL="0" lvl="0" indent="0" algn="l" rtl="0">
              <a:spcBef>
                <a:spcPts val="0"/>
              </a:spcBef>
              <a:spcAft>
                <a:spcPts val="0"/>
              </a:spcAft>
              <a:buNone/>
            </a:pPr>
            <a:r>
              <a:rPr lang="en-US"/>
              <a:t>(After That: Section 1 Title)</a:t>
            </a:r>
            <a:endParaRPr>
              <a:latin typeface="Roboto"/>
              <a:ea typeface="Roboto"/>
              <a:cs typeface="Roboto"/>
              <a:sym typeface="Roboto"/>
            </a:endParaRPr>
          </a:p>
        </p:txBody>
      </p:sp>
      <p:sp>
        <p:nvSpPr>
          <p:cNvPr id="498" name="Google Shape;498;g2ce22a6ec48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ce22a6ec48_1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(Previous: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(Current: Course Objectives/Outline)</a:t>
            </a:r>
            <a:endParaRPr b="1">
              <a:latin typeface="Roboto"/>
              <a:ea typeface="Roboto"/>
              <a:cs typeface="Roboto"/>
              <a:sym typeface="Roboto"/>
            </a:endParaRPr>
          </a:p>
          <a:p>
            <a:pPr marL="0" lvl="0" indent="0" algn="l" rtl="0">
              <a:spcBef>
                <a:spcPts val="0"/>
              </a:spcBef>
              <a:spcAft>
                <a:spcPts val="0"/>
              </a:spcAft>
              <a:buNone/>
            </a:pPr>
            <a:r>
              <a:rPr lang="en-US"/>
              <a:t>(Up Next: Section 1: Your Course Environment)</a:t>
            </a:r>
            <a:endParaRPr/>
          </a:p>
        </p:txBody>
      </p:sp>
      <p:sp>
        <p:nvSpPr>
          <p:cNvPr id="511" name="Google Shape;511;g2ce22a6ec48_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ce22a6ec48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2ce22a6ec48_1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2ce22a6ec48_1_11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ce22a6ec48_1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ce22a6ec48_1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"Once you've launched the course environment, you'll be greeted with the JupyterLab interface. </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a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535" name="Google Shape;535;g2ce22a6ec48_1_12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ce22a6ec48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ce22a6ec48_1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(Next slide adds in Jupyter Labs server, which probably stays within your local host scope.)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43" name="Google Shape;543;g2ce22a6ec48_1_1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ce22a6ec48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ce22a6ec48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p:txBody>
      </p:sp>
      <p:sp>
        <p:nvSpPr>
          <p:cNvPr id="560" name="Google Shape;560;g2ce22a6ec48_1_14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ce22a6ec48_1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ce22a6ec48_1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Can also be launched through a service like Google Colab! Allocates resources for you, and doesn’t rely on your compute!</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80" name="Google Shape;580;g2ce22a6ec48_1_1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e22a6ec4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ce22a6ec4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a:t>REMIND STUDENTS TO START UP THEIR COURSE ENVIRONMENT!</a:t>
            </a:r>
            <a:endParaRPr/>
          </a:p>
          <a:p>
            <a:pPr marL="0" lvl="0" indent="0" algn="l" rtl="0">
              <a:spcBef>
                <a:spcPts val="0"/>
              </a:spcBef>
              <a:spcAft>
                <a:spcPts val="0"/>
              </a:spcAft>
              <a:buNone/>
            </a:pPr>
            <a:endParaRPr b="1"/>
          </a:p>
          <a:p>
            <a:pPr marL="0" lvl="0" indent="0" algn="l" rtl="0">
              <a:spcBef>
                <a:spcPts val="0"/>
              </a:spcBef>
              <a:spcAft>
                <a:spcPts val="0"/>
              </a:spcAft>
              <a:buNone/>
            </a:pPr>
            <a:r>
              <a:rPr lang="en-US"/>
              <a:t>LLMs: Large Language Models which take in, produce, or otherwise reason with  text. We’ll learn to make more complex systems</a:t>
            </a:r>
            <a:endParaRPr b="1"/>
          </a:p>
          <a:p>
            <a:pPr marL="0" lvl="0" indent="0" algn="l" rtl="0">
              <a:spcBef>
                <a:spcPts val="0"/>
              </a:spcBef>
              <a:spcAft>
                <a:spcPts val="0"/>
              </a:spcAft>
              <a:buNone/>
            </a:pPr>
            <a:endParaRPr b="1"/>
          </a:p>
          <a:p>
            <a:pPr marL="0" lvl="0" indent="0" algn="l" rtl="0">
              <a:spcBef>
                <a:spcPts val="0"/>
              </a:spcBef>
              <a:spcAft>
                <a:spcPts val="0"/>
              </a:spcAft>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a:latin typeface="Roboto"/>
              <a:ea typeface="Roboto"/>
              <a:cs typeface="Roboto"/>
              <a:sym typeface="Roboto"/>
            </a:endParaRPr>
          </a:p>
        </p:txBody>
      </p:sp>
      <p:sp>
        <p:nvSpPr>
          <p:cNvPr id="384" name="Google Shape;384;g2ce22a6ec48_1_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ce22a6ec48_1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ce22a6ec48_1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(Use your computer to coordinate with some allocation system)</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02" name="Google Shape;602;g2ce22a6ec48_1_18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ce22a6ec48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ce22a6ec48_1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(Get yourself access to a GPU-enabled resource from the cloud)</a:t>
            </a:r>
            <a:endParaRPr/>
          </a:p>
        </p:txBody>
      </p:sp>
      <p:sp>
        <p:nvSpPr>
          <p:cNvPr id="635" name="Google Shape;635;g2ce22a6ec48_1_2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ce22a6ec48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ce22a6ec48_1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How is this interface actually provided for you?</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673" name="Google Shape;673;g2ce22a6ec48_1_25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ce22a6ec48_1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ce22a6ec48_1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80" name="Google Shape;680;g2ce22a6ec48_1_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ce22a6ec48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ce22a6ec48_1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09" name="Google Shape;709;g2ce22a6ec48_1_2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ce22a6ec48_1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ce22a6ec48_1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data loader? Maybe proxy server? Metadata tracker? Database connection? Need different software…</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39" name="Google Shape;739;g2ce22a6ec48_1_3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ce22a6ec48_1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ce22a6ec48_1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some of the other resources have different requirements? Volume space? Hardware allocation?...</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74" name="Google Shape;774;g2ce22a6ec48_1_35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ce22a6ec48_1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ce22a6ec48_1_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TO HELP SOLVE THIS, WE CAN CONTAINERIZE INTO MICROSERVICES!</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Avoid dependency conflict, allocate resources as necessary, provide connections through server ports!</a:t>
            </a:r>
            <a:endParaRPr b="1">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813" name="Google Shape;813;g2ce22a6ec48_1_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ce22a6ec48_1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ce22a6ec48_1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SzPts val="1400"/>
              <a:buChar char="-"/>
            </a:pPr>
            <a:r>
              <a:rPr lang="en-US" b="1"/>
              <a:t>Let’s start with your device, which is telling a service (like DLI?) that you need compute.</a:t>
            </a:r>
            <a:endParaRPr b="1"/>
          </a:p>
          <a:p>
            <a:pPr marL="457200" lvl="0" indent="-317500" algn="l" rtl="0">
              <a:spcBef>
                <a:spcPts val="0"/>
              </a:spcBef>
              <a:spcAft>
                <a:spcPts val="0"/>
              </a:spcAft>
              <a:buSzPts val="1400"/>
              <a:buChar char="-"/>
            </a:pPr>
            <a:r>
              <a:rPr lang="en-US"/>
              <a:t>DLI will ask AWS/Azure to ALLOCATE RESOURCES for the environment. </a:t>
            </a:r>
            <a:endParaRPr/>
          </a:p>
          <a:p>
            <a:pPr marL="457200" lvl="0" indent="-317500" algn="l" rtl="0">
              <a:spcBef>
                <a:spcPts val="0"/>
              </a:spcBef>
              <a:spcAft>
                <a:spcPts val="0"/>
              </a:spcAft>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SzPts val="1400"/>
              <a:buChar char="-"/>
            </a:pPr>
            <a:r>
              <a:rPr lang="en-US"/>
              <a:t>Then, perpetual services can be kickstarted in these containers, like servers or endpoints. We now have live microservices!</a:t>
            </a:r>
            <a:endParaRPr/>
          </a:p>
        </p:txBody>
      </p:sp>
      <p:sp>
        <p:nvSpPr>
          <p:cNvPr id="864" name="Google Shape;864;g2ce22a6ec48_1_44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ce22a6ec48_1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ce22a6ec48_1_4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b="1"/>
              <a:t>DLI will ask AWS/Azure to ALLOCATE RESOURCES for the environment. </a:t>
            </a:r>
            <a:endParaRPr b="1"/>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74" name="Google Shape;874;g2ce22a6ec48_1_44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ce22a6ec48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ce22a6ec48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b="1"/>
              <a:t>REMIND STUDENTS TO START UP THEIR COURSE ENVIRONMENT!</a:t>
            </a:r>
            <a:endParaRPr b="1"/>
          </a:p>
          <a:p>
            <a:pPr marL="0" lvl="0" indent="0" algn="l" rtl="0">
              <a:spcBef>
                <a:spcPts val="0"/>
              </a:spcBef>
              <a:spcAft>
                <a:spcPts val="0"/>
              </a:spcAft>
              <a:buNone/>
            </a:pPr>
            <a:endParaRPr b="1"/>
          </a:p>
          <a:p>
            <a:pPr marL="0" lvl="0" indent="0" algn="l" rtl="0">
              <a:spcBef>
                <a:spcPts val="0"/>
              </a:spcBef>
              <a:spcAft>
                <a:spcPts val="0"/>
              </a:spcAft>
              <a:buSzPts val="1100"/>
              <a:buNone/>
            </a:pPr>
            <a:r>
              <a:rPr lang="en-US"/>
              <a:t>LLMs: Large Language Models which take in, produce, or otherwise reason with  text. We’ll learn to make more complex systems</a:t>
            </a:r>
            <a:endParaRPr/>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b="1"/>
          </a:p>
        </p:txBody>
      </p:sp>
      <p:sp>
        <p:nvSpPr>
          <p:cNvPr id="391" name="Google Shape;391;g2ce22a6ec48_1_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ce22a6ec48_1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2ce22a6ec48_1_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b="1"/>
              <a:t>Then, DLI will DEFINE the microservices. What they are, how they’re made, what ports they can use. (i.e. docker-compose)</a:t>
            </a:r>
            <a:endParaRPr b="1"/>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97" name="Google Shape;897;g2ce22a6ec48_1_4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ce22a6ec48_1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ce22a6ec48_1_5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b="1"/>
              <a:t>These microservices can then be CONSTRUCTED from a base image. Install packages, move files, download stuff, etc. (i.e. Dockerfile)</a:t>
            </a:r>
            <a:endParaRPr b="1"/>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939" name="Google Shape;939;g2ce22a6ec48_1_51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ce22a6ec48_1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ce22a6ec48_1_5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b="1"/>
              <a:t>Then, perpetual services can be kickstarted in these containers, like servers or endpoints. We now have live microservices!</a:t>
            </a:r>
            <a:endParaRPr b="1"/>
          </a:p>
          <a:p>
            <a:pPr marL="457200" lvl="0" indent="-317500" algn="l" rtl="0">
              <a:spcBef>
                <a:spcPts val="0"/>
              </a:spcBef>
              <a:spcAft>
                <a:spcPts val="0"/>
              </a:spcAft>
              <a:buClr>
                <a:schemeClr val="dk1"/>
              </a:buClr>
              <a:buSzPts val="1400"/>
              <a:buChar char="-"/>
            </a:pPr>
            <a:r>
              <a:rPr lang="en-US"/>
              <a:t>Why bother setting things up this way though?</a:t>
            </a:r>
            <a:endParaRPr/>
          </a:p>
          <a:p>
            <a:pPr marL="457200" lvl="0" indent="-317500" algn="l" rtl="0">
              <a:spcBef>
                <a:spcPts val="0"/>
              </a:spcBef>
              <a:spcAft>
                <a:spcPts val="0"/>
              </a:spcAft>
              <a:buClr>
                <a:schemeClr val="dk1"/>
              </a:buClr>
              <a:buSzPts val="1400"/>
              <a:buChar char="-"/>
            </a:pPr>
            <a:r>
              <a:rPr lang="en-US"/>
              <a:t>…</a:t>
            </a:r>
            <a:endParaRPr/>
          </a:p>
        </p:txBody>
      </p:sp>
      <p:sp>
        <p:nvSpPr>
          <p:cNvPr id="975" name="Google Shape;975;g2ce22a6ec48_1_5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ce22a6ec48_1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ce22a6ec48_1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b="1"/>
              <a:t>Turns out, creating services that communicate over ports makes it simple to move stuff around! </a:t>
            </a:r>
            <a:r>
              <a:rPr lang="en-US"/>
              <a:t>(next slide shows connections) </a:t>
            </a:r>
            <a:endParaRPr/>
          </a:p>
          <a:p>
            <a:pPr marL="914400" lvl="1" indent="-317500" algn="l" rtl="0">
              <a:spcBef>
                <a:spcPts val="0"/>
              </a:spcBef>
              <a:spcAft>
                <a:spcPts val="0"/>
              </a:spcAft>
              <a:buClr>
                <a:schemeClr val="dk1"/>
              </a:buClr>
              <a:buSzPts val="1400"/>
              <a:buChar char="-"/>
            </a:pPr>
            <a:r>
              <a:rPr lang="en-US"/>
              <a:t>You can move services off your device and into the cloud, or can move processes towards edge devices without too much trouble!</a:t>
            </a:r>
            <a:endParaRPr/>
          </a:p>
          <a:p>
            <a:pPr marL="0" lvl="0" indent="0" algn="l" rtl="0">
              <a:spcBef>
                <a:spcPts val="0"/>
              </a:spcBef>
              <a:spcAft>
                <a:spcPts val="0"/>
              </a:spcAft>
              <a:buClr>
                <a:schemeClr val="dk1"/>
              </a:buClr>
              <a:buSzPts val="1100"/>
              <a:buFont typeface="Arial"/>
              <a:buNone/>
            </a:pPr>
            <a:endParaRPr/>
          </a:p>
        </p:txBody>
      </p:sp>
      <p:sp>
        <p:nvSpPr>
          <p:cNvPr id="1011" name="Google Shape;1011;g2ce22a6ec48_1_58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ce22a6ec48_1_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ce22a6ec48_1_6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a:t>Turns out, creating services that communicate over ports makes it simple to move stuff around! (next slide shows connections) </a:t>
            </a:r>
            <a:endParaRPr/>
          </a:p>
          <a:p>
            <a:pPr marL="914400" lvl="1" indent="-317500" algn="l" rtl="0">
              <a:spcBef>
                <a:spcPts val="0"/>
              </a:spcBef>
              <a:spcAft>
                <a:spcPts val="0"/>
              </a:spcAft>
              <a:buClr>
                <a:schemeClr val="dk1"/>
              </a:buClr>
              <a:buSzPts val="1400"/>
              <a:buChar char="-"/>
            </a:pPr>
            <a:r>
              <a:rPr lang="en-US" b="1"/>
              <a:t>You can move services off your device and into the cloud, or move processes towards edge devices without too much trouble!</a:t>
            </a:r>
            <a:endParaRPr b="1"/>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0" lvl="0" indent="0" algn="l" rtl="0">
              <a:spcBef>
                <a:spcPts val="0"/>
              </a:spcBef>
              <a:spcAft>
                <a:spcPts val="0"/>
              </a:spcAft>
              <a:buClr>
                <a:schemeClr val="dk1"/>
              </a:buClr>
              <a:buSzPts val="1100"/>
              <a:buFont typeface="Arial"/>
              <a:buNone/>
            </a:pPr>
            <a:endParaRPr/>
          </a:p>
        </p:txBody>
      </p:sp>
      <p:sp>
        <p:nvSpPr>
          <p:cNvPr id="1064" name="Google Shape;1064;g2ce22a6ec48_1_63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ce22a6ec48_1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2ce22a6ec48_1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b="1"/>
              <a:t>So, let’s get back to our own environment! So far, we know we have our Jupyter Labs interface, but what else? </a:t>
            </a:r>
            <a:endParaRPr b="1"/>
          </a:p>
          <a:p>
            <a:pPr marL="457200" lvl="0" indent="-317500" algn="l" rtl="0">
              <a:spcBef>
                <a:spcPts val="0"/>
              </a:spcBef>
              <a:spcAft>
                <a:spcPts val="0"/>
              </a:spcAft>
              <a:buSzPts val="1400"/>
              <a:buChar char="-"/>
            </a:pPr>
            <a:r>
              <a:rPr lang="en-US"/>
              <a:t>In the lab, you’ll find out about the frontend microservice, which is already hosted on port 8090.</a:t>
            </a:r>
            <a:endParaRPr/>
          </a:p>
        </p:txBody>
      </p:sp>
      <p:sp>
        <p:nvSpPr>
          <p:cNvPr id="1159" name="Google Shape;1159;g2ce22a6ec48_1_7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ce22a6ec48_1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ce22a6ec48_1_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b="1"/>
              <a:t>In the lab, you’ll find out about the frontend microservice, which is already hosted on port 8090.</a:t>
            </a:r>
            <a:endParaRPr b="1"/>
          </a:p>
          <a:p>
            <a:pPr marL="457200" lvl="0" indent="-317500" algn="l" rtl="0">
              <a:spcBef>
                <a:spcPts val="0"/>
              </a:spcBef>
              <a:spcAft>
                <a:spcPts val="0"/>
              </a:spcAft>
              <a:buSzPts val="1400"/>
              <a:buChar char="-"/>
            </a:pPr>
            <a:r>
              <a:rPr lang="en-US"/>
              <a:t>This frontend is hosted in Gradio, an open-source web interface design library well-suited for presenting AI models.</a:t>
            </a:r>
            <a:endParaRPr/>
          </a:p>
        </p:txBody>
      </p:sp>
      <p:sp>
        <p:nvSpPr>
          <p:cNvPr id="1177" name="Google Shape;1177;g2ce22a6ec48_1_7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ce22a6ec48_1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ce22a6ec48_1_7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1" name="Google Shape;1201;g2ce22a6ec48_1_76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ce22a6ec48_1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2ce22a6ec48_1_7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b="1"/>
              <a:t>1. Simple interface:  slow_echo is being ran in a loop</a:t>
            </a:r>
            <a:endParaRPr b="1"/>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8" name="Google Shape;1208;g2ce22a6ec48_1_77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ce22a6ec48_1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2ce22a6ec48_1_7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b="1"/>
              <a:t>2. More involved interface example from huggingface spaces, which anybody can contribute to</a:t>
            </a:r>
            <a:endParaRPr b="1"/>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a:p>
            <a:pPr marL="0" lvl="0" indent="0" algn="l" rtl="0">
              <a:spcBef>
                <a:spcPts val="0"/>
              </a:spcBef>
              <a:spcAft>
                <a:spcPts val="0"/>
              </a:spcAft>
              <a:buClr>
                <a:schemeClr val="dk1"/>
              </a:buClr>
              <a:buSzPts val="1100"/>
              <a:buFont typeface="Arial"/>
              <a:buNone/>
            </a:pPr>
            <a:endParaRPr/>
          </a:p>
        </p:txBody>
      </p:sp>
      <p:sp>
        <p:nvSpPr>
          <p:cNvPr id="1218" name="Google Shape;1218;g2ce22a6ec48_1_78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ce22a6ec48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Font typeface="Arial"/>
              <a:buNone/>
            </a:pPr>
            <a:r>
              <a:rPr lang="en-US" b="1"/>
              <a:t>LLMs: Large Language Models which take in, produce, or otherwise reason with  text. We’ll learn to make more complex systems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00" name="Google Shape;400;g2ce22a6ec48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ce22a6ec48_1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2ce22a6ec48_1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b="1"/>
              <a:t>3. A more involved interface, which is closer to what is available/running in environment. See ./frontent/server_app.py</a:t>
            </a:r>
            <a:endParaRPr b="1"/>
          </a:p>
        </p:txBody>
      </p:sp>
      <p:sp>
        <p:nvSpPr>
          <p:cNvPr id="1227" name="Google Shape;1227;g2ce22a6ec48_1_7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ce22a6ec48_1_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ce22a6ec48_1_8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that’s it! </a:t>
            </a:r>
            <a:endParaRPr b="1"/>
          </a:p>
          <a:p>
            <a:pPr marL="457200" lvl="0" indent="-317500" algn="l" rtl="0">
              <a:spcBef>
                <a:spcPts val="0"/>
              </a:spcBef>
              <a:spcAft>
                <a:spcPts val="0"/>
              </a:spcAft>
              <a:buSzPts val="1400"/>
              <a:buChar char="-"/>
            </a:pPr>
            <a:r>
              <a:rPr lang="en-US" b="1"/>
              <a:t>Frontend interface already running on port :8090. To see details, check out ./frontend</a:t>
            </a:r>
            <a:endParaRPr b="1"/>
          </a:p>
          <a:p>
            <a:pPr marL="457200" lvl="0" indent="-317500" algn="l" rtl="0">
              <a:spcBef>
                <a:spcPts val="0"/>
              </a:spcBef>
              <a:spcAft>
                <a:spcPts val="0"/>
              </a:spcAft>
              <a:buSzPts val="1400"/>
              <a:buChar char="-"/>
            </a:pPr>
            <a:r>
              <a:rPr lang="en-US" b="1"/>
              <a:t>Jupyter notebook running on port :88. To see details, check out ./composer</a:t>
            </a:r>
            <a:endParaRPr b="1"/>
          </a:p>
          <a:p>
            <a:pPr marL="457200" lvl="0" indent="-317500" algn="l" rtl="0">
              <a:spcBef>
                <a:spcPts val="0"/>
              </a:spcBef>
              <a:spcAft>
                <a:spcPts val="0"/>
              </a:spcAft>
              <a:buSzPts val="1400"/>
              <a:buChar char="-"/>
            </a:pPr>
            <a:r>
              <a:rPr lang="en-US"/>
              <a:t>(Next Section: We’ll talk about the LLM-serving microservice)</a:t>
            </a:r>
            <a:endParaRPr/>
          </a:p>
          <a:p>
            <a:pPr marL="0" lvl="0" indent="0" algn="l" rtl="0">
              <a:spcBef>
                <a:spcPts val="0"/>
              </a:spcBef>
              <a:spcAft>
                <a:spcPts val="0"/>
              </a:spcAft>
              <a:buNone/>
            </a:pPr>
            <a:r>
              <a:rPr lang="en-US" b="1"/>
              <a:t>Enjoy the lab!</a:t>
            </a:r>
            <a:endParaRPr b="1"/>
          </a:p>
        </p:txBody>
      </p:sp>
      <p:sp>
        <p:nvSpPr>
          <p:cNvPr id="1241" name="Google Shape;1241;g2ce22a6ec48_1_80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2ce22a6ec48_1_8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g2ce22a6ec48_1_8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5" name="Google Shape;1265;g2ce22a6ec48_1_82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2ce22a6ec48_1_8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2ce22a6ec48_1_8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So we have our environment, and we can use it to run some Python… </a:t>
            </a:r>
            <a:endParaRPr b="1"/>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p:txBody>
      </p:sp>
      <p:sp>
        <p:nvSpPr>
          <p:cNvPr id="1272" name="Google Shape;1272;g2ce22a6ec48_1_8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ce22a6ec48_1_8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b="1"/>
              <a:t>but wasn’t the point of this course to learn about chatbots and agents and RAG?</a:t>
            </a:r>
            <a:endParaRPr b="1"/>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295" name="Google Shape;1295;g2ce22a6ec48_1_8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ce22a6ec48_1_8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b="1"/>
              <a:t>So where’s the LLM? </a:t>
            </a:r>
            <a:endParaRPr b="1"/>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305" name="Google Shape;1305;g2ce22a6ec48_1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ce22a6ec48_1_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ce22a6ec48_1_8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b="1"/>
              <a:t>Well, if we don’t have a microservice for it…</a:t>
            </a:r>
            <a:endParaRPr b="1"/>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Clr>
                <a:schemeClr val="dk1"/>
              </a:buClr>
              <a:buSzPts val="1100"/>
              <a:buFont typeface="Arial"/>
              <a:buNone/>
            </a:pPr>
            <a:endParaRPr/>
          </a:p>
        </p:txBody>
      </p:sp>
      <p:sp>
        <p:nvSpPr>
          <p:cNvPr id="1317" name="Google Shape;1317;g2ce22a6ec48_1_8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2ce22a6ec48_1_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2ce22a6ec48_1_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b="1"/>
              <a:t>…perhaps we can just pull in an LLM directly into our Jupyter notebook session and go from there!</a:t>
            </a:r>
            <a:endParaRPr b="1"/>
          </a:p>
          <a:p>
            <a:pPr marL="0" lvl="0" indent="0" algn="l" rtl="0">
              <a:spcBef>
                <a:spcPts val="0"/>
              </a:spcBef>
              <a:spcAft>
                <a:spcPts val="0"/>
              </a:spcAft>
              <a:buClr>
                <a:schemeClr val="dk1"/>
              </a:buClr>
              <a:buSzPts val="1100"/>
              <a:buFont typeface="Arial"/>
              <a:buNone/>
            </a:pPr>
            <a:endParaRPr/>
          </a:p>
        </p:txBody>
      </p:sp>
      <p:sp>
        <p:nvSpPr>
          <p:cNvPr id="1330" name="Google Shape;1330;g2ce22a6ec48_1_8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ce22a6ec48_1_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ce22a6ec48_1_9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Datacenter Compute Environment</a:t>
            </a:r>
            <a:r>
              <a:rPr lang="en-US"/>
              <a:t>: </a:t>
            </a:r>
            <a:r>
              <a:rPr lang="en-US" b="1"/>
              <a:t>We’d be able to pull in one or more large models and run them without too much compromises. </a:t>
            </a:r>
            <a:endParaRPr b="1"/>
          </a:p>
          <a:p>
            <a:pPr marL="914400" lvl="1" indent="-317500" algn="l" rtl="0">
              <a:spcBef>
                <a:spcPts val="0"/>
              </a:spcBef>
              <a:spcAft>
                <a:spcPts val="0"/>
              </a:spcAft>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SzPts val="1400"/>
              <a:buChar char="-"/>
            </a:pPr>
            <a:r>
              <a:rPr lang="en-US"/>
              <a:t>Good to follow minimum device spec assumption of “I can run stuff in a browser”</a:t>
            </a:r>
            <a:endParaRPr/>
          </a:p>
        </p:txBody>
      </p:sp>
      <p:sp>
        <p:nvSpPr>
          <p:cNvPr id="1344" name="Google Shape;1344;g2ce22a6ec48_1_91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ce22a6ec48_1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2ce22a6ec48_1_9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We’d probably still be able to pull in some smaller models or maybe one large model to use with some compromises. </a:t>
            </a:r>
            <a:endParaRPr b="1"/>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0" lvl="0" indent="0" algn="l" rtl="0">
              <a:spcBef>
                <a:spcPts val="0"/>
              </a:spcBef>
              <a:spcAft>
                <a:spcPts val="0"/>
              </a:spcAft>
              <a:buClr>
                <a:schemeClr val="dk1"/>
              </a:buClr>
              <a:buSzPts val="1100"/>
              <a:buFont typeface="Arial"/>
              <a:buNone/>
            </a:pPr>
            <a:endParaRPr/>
          </a:p>
        </p:txBody>
      </p:sp>
      <p:sp>
        <p:nvSpPr>
          <p:cNvPr id="1363" name="Google Shape;1363;g2ce22a6ec48_1_92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e22a6ec48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Creating chatbot applications capable of dialogue management and retrieval augmented generation.</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Superficial: User sends message, and agent responds. But we want to bring our own data.</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p>
        </p:txBody>
      </p:sp>
      <p:sp>
        <p:nvSpPr>
          <p:cNvPr id="409" name="Google Shape;409;g2ce22a6ec48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2ce22a6ec48_1_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2ce22a6ec48_1_9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Problematic to run large models without some severe compromises. Can still be done, but limited interfaces. </a:t>
            </a:r>
            <a:endParaRPr b="1"/>
          </a:p>
          <a:p>
            <a:pPr marL="914400" lvl="1" indent="-317500" algn="l" rtl="0">
              <a:spcBef>
                <a:spcPts val="0"/>
              </a:spcBef>
              <a:spcAft>
                <a:spcPts val="0"/>
              </a:spcAft>
              <a:buClr>
                <a:schemeClr val="dk1"/>
              </a:buClr>
              <a:buSzPts val="1400"/>
              <a:buChar char="-"/>
            </a:pPr>
            <a:r>
              <a:rPr lang="en-US" b="1"/>
              <a:t>Good to follow minimum device spec assumption of “I can run stuff in a browser”</a:t>
            </a:r>
            <a:endParaRPr b="1"/>
          </a:p>
          <a:p>
            <a:pPr marL="914400" lvl="1" indent="-317500" algn="l" rtl="0">
              <a:spcBef>
                <a:spcPts val="0"/>
              </a:spcBef>
              <a:spcAft>
                <a:spcPts val="0"/>
              </a:spcAft>
              <a:buClr>
                <a:schemeClr val="dk1"/>
              </a:buClr>
              <a:buSzPts val="1400"/>
              <a:buChar char="-"/>
            </a:pPr>
            <a:r>
              <a:rPr lang="en-US"/>
              <a:t>(Next Slide: Typical consumer device is our assumption, so what now?)</a:t>
            </a:r>
            <a:endParaRPr/>
          </a:p>
          <a:p>
            <a:pPr marL="0" lvl="0" indent="0" algn="l" rtl="0">
              <a:spcBef>
                <a:spcPts val="0"/>
              </a:spcBef>
              <a:spcAft>
                <a:spcPts val="0"/>
              </a:spcAft>
              <a:buClr>
                <a:schemeClr val="dk1"/>
              </a:buClr>
              <a:buSzPts val="1100"/>
              <a:buFont typeface="Arial"/>
              <a:buNone/>
            </a:pPr>
            <a:endParaRPr/>
          </a:p>
        </p:txBody>
      </p:sp>
      <p:sp>
        <p:nvSpPr>
          <p:cNvPr id="1382" name="Google Shape;1382;g2ce22a6ec48_1_9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ce22a6ec48_1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ce22a6ec48_1_9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b="1"/>
              <a:t>That’ll be our assumption, so what can we do?</a:t>
            </a:r>
            <a:endParaRPr b="1"/>
          </a:p>
          <a:p>
            <a:pPr marL="914400" lvl="1" indent="-317500" algn="l" rtl="0">
              <a:spcBef>
                <a:spcPts val="0"/>
              </a:spcBef>
              <a:spcAft>
                <a:spcPts val="0"/>
              </a:spcAft>
              <a:buClr>
                <a:schemeClr val="dk1"/>
              </a:buClr>
              <a:buSzPts val="1400"/>
              <a:buChar char="-"/>
            </a:pPr>
            <a:r>
              <a:rPr lang="en-US"/>
              <a:t>Luckily, we can interface with large model hosting platforms that can provide the scalable inference services for us!</a:t>
            </a:r>
            <a:endParaRPr/>
          </a:p>
          <a:p>
            <a:pPr marL="914400" lvl="1" indent="-317500" algn="l" rtl="0">
              <a:spcBef>
                <a:spcPts val="0"/>
              </a:spcBef>
              <a:spcAft>
                <a:spcPts val="0"/>
              </a:spcAft>
              <a:buClr>
                <a:schemeClr val="dk1"/>
              </a:buClr>
              <a:buSzPts val="1400"/>
              <a:buChar char="-"/>
            </a:pPr>
            <a:r>
              <a:rPr lang="en-US"/>
              <a:t>For now, we can use network requests like GET and POST to communicate to an external platform. Maybe someday these will be hosted by us as well, but for now let’s see what we can bank on from others!</a:t>
            </a:r>
            <a:endParaRPr/>
          </a:p>
        </p:txBody>
      </p:sp>
      <p:sp>
        <p:nvSpPr>
          <p:cNvPr id="1400" name="Google Shape;1400;g2ce22a6ec48_1_9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2ce22a6ec48_1_9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2ce22a6ec48_1_9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a:t>That’ll be our assumption, so what can we do?</a:t>
            </a:r>
            <a:endParaRPr/>
          </a:p>
          <a:p>
            <a:pPr marL="914400" lvl="1" indent="-317500" algn="l" rtl="0">
              <a:spcBef>
                <a:spcPts val="0"/>
              </a:spcBef>
              <a:spcAft>
                <a:spcPts val="0"/>
              </a:spcAft>
              <a:buClr>
                <a:schemeClr val="dk1"/>
              </a:buClr>
              <a:buSzPts val="1400"/>
              <a:buChar char="-"/>
            </a:pPr>
            <a:r>
              <a:rPr lang="en-US" b="1"/>
              <a:t>Luckily, we can interface with large model hosting platforms that can provide the scalable inference services for us!</a:t>
            </a:r>
            <a:endParaRPr b="1"/>
          </a:p>
          <a:p>
            <a:pPr marL="914400" lvl="1" indent="-317500" algn="l" rtl="0">
              <a:spcBef>
                <a:spcPts val="0"/>
              </a:spcBef>
              <a:spcAft>
                <a:spcPts val="0"/>
              </a:spcAft>
              <a:buClr>
                <a:schemeClr val="dk1"/>
              </a:buClr>
              <a:buSzPts val="1400"/>
              <a:buChar char="-"/>
            </a:pPr>
            <a:r>
              <a:rPr lang="en-US" b="1"/>
              <a:t>We can use network requests like GET and POST to communicate to an external platform. </a:t>
            </a:r>
            <a:endParaRPr b="1"/>
          </a:p>
          <a:p>
            <a:pPr marL="1371600" lvl="2" indent="-317500" algn="l" rtl="0">
              <a:spcBef>
                <a:spcPts val="0"/>
              </a:spcBef>
              <a:spcAft>
                <a:spcPts val="0"/>
              </a:spcAft>
              <a:buClr>
                <a:schemeClr val="dk1"/>
              </a:buClr>
              <a:buSzPts val="1400"/>
              <a:buChar char="-"/>
            </a:pPr>
            <a:r>
              <a:rPr lang="en-US" b="1"/>
              <a:t>Maybe someday these will be hosted by you, but for now let’s see what we can work with from others!</a:t>
            </a:r>
            <a:endParaRPr b="1"/>
          </a:p>
          <a:p>
            <a:pPr marL="0" lvl="0" indent="0" algn="l" rtl="0">
              <a:spcBef>
                <a:spcPts val="0"/>
              </a:spcBef>
              <a:spcAft>
                <a:spcPts val="0"/>
              </a:spcAft>
              <a:buClr>
                <a:schemeClr val="dk1"/>
              </a:buClr>
              <a:buSzPts val="1100"/>
              <a:buFont typeface="Arial"/>
              <a:buNone/>
            </a:pPr>
            <a:endParaRPr/>
          </a:p>
        </p:txBody>
      </p:sp>
      <p:sp>
        <p:nvSpPr>
          <p:cNvPr id="1419" name="Google Shape;1419;g2ce22a6ec48_1_9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ce22a6ec48_1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2ce22a6ec48_1_10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OpenAI</a:t>
            </a:r>
            <a:endParaRPr b="1"/>
          </a:p>
          <a:p>
            <a:pPr marL="457200" lvl="1" indent="-317500" algn="l" rtl="0">
              <a:spcBef>
                <a:spcPts val="0"/>
              </a:spcBef>
              <a:spcAft>
                <a:spcPts val="0"/>
              </a:spcAft>
              <a:buClr>
                <a:schemeClr val="dk1"/>
              </a:buClr>
              <a:buSzPts val="1400"/>
              <a:buChar char="-"/>
            </a:pPr>
            <a:r>
              <a:rPr lang="en-US" b="1"/>
              <a:t>Has GPT4/ChatGPT/Dalle/etc. Lots of under-the-hood bells and whistles (models/functions that get called automatically).</a:t>
            </a:r>
            <a:endParaRPr b="1"/>
          </a:p>
          <a:p>
            <a:pPr marL="0" lvl="0" indent="0" algn="l" rtl="0">
              <a:spcBef>
                <a:spcPts val="0"/>
              </a:spcBef>
              <a:spcAft>
                <a:spcPts val="0"/>
              </a:spcAft>
              <a:buNone/>
            </a:pPr>
            <a:r>
              <a:rPr lang="en-US"/>
              <a:t>(NEXT SECTION: multi-slide tangent on how the models are hosted and provided from OpenAI)</a:t>
            </a:r>
            <a:endParaRPr/>
          </a:p>
          <a:p>
            <a:pPr marL="457200" lvl="1" indent="-317500" algn="l" rtl="0">
              <a:spcBef>
                <a:spcPts val="0"/>
              </a:spcBef>
              <a:spcAft>
                <a:spcPts val="0"/>
              </a:spcAft>
              <a:buClr>
                <a:schemeClr val="dk1"/>
              </a:buClr>
              <a:buSzPts val="1400"/>
              <a:buChar char="-"/>
            </a:pPr>
            <a:r>
              <a:rPr lang="en-US"/>
              <a:t>(Later) No straightforward path to local deployment, but it is very easy to use! Great for easily making solutions that work.</a:t>
            </a:r>
            <a:endParaRPr/>
          </a:p>
        </p:txBody>
      </p:sp>
      <p:sp>
        <p:nvSpPr>
          <p:cNvPr id="1442" name="Google Shape;1442;g2ce22a6ec48_1_100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ce22a6ec48_1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ce22a6ec48_1_10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b="1"/>
              <a:t>Large model providers host models on allocated compute instances where they download the model and let it run perpetually. </a:t>
            </a:r>
            <a:endParaRPr b="1"/>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p:txBody>
      </p:sp>
      <p:sp>
        <p:nvSpPr>
          <p:cNvPr id="1455" name="Google Shape;1455;g2ce22a6ec48_1_10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2ce22a6ec48_1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2ce22a6ec48_1_10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b="1"/>
              <a:t>From the end user perspective, these large models host endpoints which can be connected to by a variety of users and applications at any given time through a gateway service (more details to come). </a:t>
            </a:r>
            <a:endParaRPr b="1"/>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a:p>
            <a:pPr marL="0" lvl="0" indent="0" algn="l" rtl="0">
              <a:spcBef>
                <a:spcPts val="0"/>
              </a:spcBef>
              <a:spcAft>
                <a:spcPts val="0"/>
              </a:spcAft>
              <a:buClr>
                <a:schemeClr val="dk1"/>
              </a:buClr>
              <a:buSzPts val="1100"/>
              <a:buFont typeface="Arial"/>
              <a:buNone/>
            </a:pPr>
            <a:endParaRPr/>
          </a:p>
        </p:txBody>
      </p:sp>
      <p:sp>
        <p:nvSpPr>
          <p:cNvPr id="1471" name="Google Shape;1471;g2ce22a6ec48_1_10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ce22a6ec48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2ce22a6ec48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b="1"/>
              <a:t>Under the hood, these services generally use scaled deployment orchestrators like Kubernetes.</a:t>
            </a:r>
            <a:endParaRPr b="1"/>
          </a:p>
          <a:p>
            <a:pPr marL="0" lvl="0" indent="0" algn="l" rtl="0">
              <a:spcBef>
                <a:spcPts val="0"/>
              </a:spcBef>
              <a:spcAft>
                <a:spcPts val="0"/>
              </a:spcAft>
              <a:buClr>
                <a:schemeClr val="dk1"/>
              </a:buClr>
              <a:buSzPts val="1100"/>
              <a:buFont typeface="Arial"/>
              <a:buNone/>
            </a:pPr>
            <a:r>
              <a:rPr lang="en-US"/>
              <a:t>(UP NEXT: How An OpenAPI-spec gateway server is structured)</a:t>
            </a:r>
            <a:endParaRPr/>
          </a:p>
        </p:txBody>
      </p:sp>
      <p:sp>
        <p:nvSpPr>
          <p:cNvPr id="1494" name="Google Shape;1494;g2ce22a6ec48_0_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ce22a6ec48_1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2ce22a6ec48_1_10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SzPts val="1400"/>
              <a:buChar char="-"/>
            </a:pPr>
            <a:r>
              <a:rPr lang="en-US" b="1"/>
              <a:t>Slide 1: It’s an abstraction layer over call functions that are deployed to run persistently and auto-scale. </a:t>
            </a:r>
            <a:endParaRPr b="1"/>
          </a:p>
          <a:p>
            <a:pPr marL="457200" lvl="0" indent="-317500" algn="l" rtl="0">
              <a:spcBef>
                <a:spcPts val="0"/>
              </a:spcBef>
              <a:spcAft>
                <a:spcPts val="0"/>
              </a:spcAft>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p:txBody>
      </p:sp>
      <p:sp>
        <p:nvSpPr>
          <p:cNvPr id="1520" name="Google Shape;1520;g2ce22a6ec48_1_105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ce22a6ec48_1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2ce22a6ec48_1_10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b="1"/>
              <a:t>Slide 2: Things like model name, messages, API keys, etc are ingested, gateway handles redirect and handling, and finally returns the response. </a:t>
            </a:r>
            <a:endParaRPr b="1"/>
          </a:p>
          <a:p>
            <a:pPr marL="457200" lvl="0" indent="-317500" algn="l" rtl="0">
              <a:spcBef>
                <a:spcPts val="0"/>
              </a:spcBef>
              <a:spcAft>
                <a:spcPts val="0"/>
              </a:spcAft>
              <a:buClr>
                <a:schemeClr val="dk1"/>
              </a:buClr>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1551" name="Google Shape;1551;g2ce22a6ec48_1_10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ce22a6ec48_1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2ce22a6ec48_1_1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Clr>
                <a:schemeClr val="dk1"/>
              </a:buClr>
              <a:buSzPts val="1400"/>
              <a:buChar char="-"/>
            </a:pPr>
            <a:r>
              <a:rPr lang="en-US" b="1"/>
              <a:t>Slide 3: Using this interface as a building block, you can build applications on top of this, including custom microservices and end-user applications. </a:t>
            </a:r>
            <a:endParaRPr b="1"/>
          </a:p>
          <a:p>
            <a:pPr marL="0" lvl="0" indent="0" algn="l" rtl="0">
              <a:spcBef>
                <a:spcPts val="0"/>
              </a:spcBef>
              <a:spcAft>
                <a:spcPts val="0"/>
              </a:spcAft>
              <a:buClr>
                <a:schemeClr val="dk1"/>
              </a:buClr>
              <a:buSzPts val="1100"/>
              <a:buFont typeface="Arial"/>
              <a:buNone/>
            </a:pPr>
            <a:r>
              <a:rPr lang="en-US"/>
              <a:t>(Up Next) Limitations of OpenAI service with regard to privacy and cost ownership.</a:t>
            </a:r>
            <a:endParaRPr/>
          </a:p>
        </p:txBody>
      </p:sp>
      <p:sp>
        <p:nvSpPr>
          <p:cNvPr id="1586" name="Google Shape;1586;g2ce22a6ec48_1_111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e22a6ec48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To achieve this, we need LLM Orchestration, so combining software practices and LLMs together. </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20" name="Google Shape;420;g2ce22a6ec48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2ce22a6ec48_1_1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2ce22a6ec48_1_1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b="1"/>
              <a:t>No straightforward path to local deployment (for cost and scale), cannot guarantee data security.</a:t>
            </a:r>
            <a:endParaRPr b="1"/>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26" name="Google Shape;1626;g2ce22a6ec48_1_115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2ce22a6ec48_1_1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2ce22a6ec48_1_1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a:t>No straightforward path to local deployment (for cost and scale), cannot guarantee data security.</a:t>
            </a:r>
            <a:endParaRPr/>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b="1"/>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39" name="Google Shape;1639;g2ce22a6ec48_1_11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2ce22a6ec48_1_1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2ce22a6ec48_1_1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1. Structured similar to OpenAI, so either service can be used.</a:t>
            </a:r>
            <a:endParaRPr b="1"/>
          </a:p>
          <a:p>
            <a:pPr marL="457200" lvl="0" indent="-317500" algn="l" rtl="0">
              <a:spcBef>
                <a:spcPts val="0"/>
              </a:spcBef>
              <a:spcAft>
                <a:spcPts val="0"/>
              </a:spcAft>
              <a:buSzPts val="1400"/>
              <a:buChar char="-"/>
            </a:pPr>
            <a:r>
              <a:rPr lang="en-US"/>
              <a:t>2. Full GenAI deployment stack for those interested.</a:t>
            </a:r>
            <a:endParaRPr/>
          </a:p>
          <a:p>
            <a:pPr marL="457200" lvl="0" indent="-317500" algn="l" rtl="0">
              <a:spcBef>
                <a:spcPts val="0"/>
              </a:spcBef>
              <a:spcAft>
                <a:spcPts val="0"/>
              </a:spcAft>
              <a:buSzPts val="1400"/>
              <a:buChar char="-"/>
            </a:pPr>
            <a:r>
              <a:rPr lang="en-US"/>
              <a:t>3. State of our environment (jupyter + frontend + service API)</a:t>
            </a:r>
            <a:endParaRPr/>
          </a:p>
        </p:txBody>
      </p:sp>
      <p:sp>
        <p:nvSpPr>
          <p:cNvPr id="1651" name="Google Shape;1651;g2ce22a6ec48_1_11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ce22a6ec48_1_1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2ce22a6ec48_1_1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b="1"/>
              <a:t>2. Full GenAI deployment stack for those interested.</a:t>
            </a:r>
            <a:endParaRPr b="1"/>
          </a:p>
          <a:p>
            <a:pPr marL="457200" lvl="0" indent="-317500" algn="l" rtl="0">
              <a:spcBef>
                <a:spcPts val="0"/>
              </a:spcBef>
              <a:spcAft>
                <a:spcPts val="0"/>
              </a:spcAft>
              <a:buClr>
                <a:schemeClr val="dk1"/>
              </a:buClr>
              <a:buSzPts val="1400"/>
              <a:buChar char="-"/>
            </a:pPr>
            <a:r>
              <a:rPr lang="en-US"/>
              <a:t>3. State of our environment (jupyter + frontend + service API)</a:t>
            </a:r>
            <a:endParaRPr/>
          </a:p>
          <a:p>
            <a:pPr marL="0" lvl="0" indent="0" algn="l" rtl="0">
              <a:spcBef>
                <a:spcPts val="0"/>
              </a:spcBef>
              <a:spcAft>
                <a:spcPts val="0"/>
              </a:spcAft>
              <a:buClr>
                <a:schemeClr val="dk1"/>
              </a:buClr>
              <a:buSzPts val="1100"/>
              <a:buFont typeface="Arial"/>
              <a:buNone/>
            </a:pPr>
            <a:endParaRPr b="1"/>
          </a:p>
        </p:txBody>
      </p:sp>
      <p:sp>
        <p:nvSpPr>
          <p:cNvPr id="1680" name="Google Shape;1680;g2ce22a6ec48_1_120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2ce22a6ec48_1_1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2ce22a6ec48_1_1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a:t>2. Full GenAI deployment stack for those interested.</a:t>
            </a:r>
            <a:endParaRPr/>
          </a:p>
          <a:p>
            <a:pPr marL="457200" lvl="0" indent="-317500" algn="l" rtl="0">
              <a:spcBef>
                <a:spcPts val="0"/>
              </a:spcBef>
              <a:spcAft>
                <a:spcPts val="0"/>
              </a:spcAft>
              <a:buClr>
                <a:schemeClr val="dk1"/>
              </a:buClr>
              <a:buSzPts val="1400"/>
              <a:buChar char="-"/>
            </a:pPr>
            <a:r>
              <a:rPr lang="en-US" b="1"/>
              <a:t>3. State of our environment (jupyter + frontend + service API)</a:t>
            </a:r>
            <a:endParaRPr b="1"/>
          </a:p>
          <a:p>
            <a:pPr marL="0" lvl="0" indent="0" algn="l" rtl="0">
              <a:spcBef>
                <a:spcPts val="0"/>
              </a:spcBef>
              <a:spcAft>
                <a:spcPts val="0"/>
              </a:spcAft>
              <a:buNone/>
            </a:pPr>
            <a:r>
              <a:rPr lang="en-US"/>
              <a:t>(Next Slide: Talk about the LLM service)</a:t>
            </a:r>
            <a:endParaRPr/>
          </a:p>
          <a:p>
            <a:pPr marL="0" lvl="0" indent="0" algn="l" rtl="0">
              <a:spcBef>
                <a:spcPts val="0"/>
              </a:spcBef>
              <a:spcAft>
                <a:spcPts val="0"/>
              </a:spcAft>
              <a:buNone/>
            </a:pPr>
            <a:endParaRPr b="1"/>
          </a:p>
        </p:txBody>
      </p:sp>
      <p:sp>
        <p:nvSpPr>
          <p:cNvPr id="1703" name="Google Shape;1703;g2ce22a6ec48_1_122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2ce22a6ec48_1_1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2ce22a6ec48_1_1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b="1"/>
              <a:t>1. Free access to publicly-available models which can be deployed on your own infrastructure (i.e. with NIMs)!</a:t>
            </a:r>
            <a:endParaRPr b="1"/>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a:t>3. Picture of user interface and API specification</a:t>
            </a:r>
            <a:endParaRPr/>
          </a:p>
        </p:txBody>
      </p:sp>
      <p:sp>
        <p:nvSpPr>
          <p:cNvPr id="1737" name="Google Shape;1737;g2ce22a6ec48_1_1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ce22a6ec48_1_1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ce22a6ec48_1_1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b="1"/>
              <a:t>2. Picture of Mixtral model hosted in API Catalog. Other options available in environment.</a:t>
            </a:r>
            <a:endParaRPr b="1"/>
          </a:p>
          <a:p>
            <a:pPr marL="457200" lvl="0" indent="-317500" algn="l" rtl="0">
              <a:spcBef>
                <a:spcPts val="0"/>
              </a:spcBef>
              <a:spcAft>
                <a:spcPts val="0"/>
              </a:spcAft>
              <a:buClr>
                <a:schemeClr val="dk1"/>
              </a:buClr>
              <a:buSzPts val="1400"/>
              <a:buChar char="-"/>
            </a:pPr>
            <a:r>
              <a:rPr lang="en-US"/>
              <a:t>3. Picture of user interface and API specification</a:t>
            </a:r>
            <a:endParaRPr/>
          </a:p>
          <a:p>
            <a:pPr marL="0" lvl="0" indent="0" algn="l" rtl="0">
              <a:spcBef>
                <a:spcPts val="0"/>
              </a:spcBef>
              <a:spcAft>
                <a:spcPts val="0"/>
              </a:spcAft>
              <a:buClr>
                <a:schemeClr val="dk1"/>
              </a:buClr>
              <a:buSzPts val="1100"/>
              <a:buFont typeface="Arial"/>
              <a:buNone/>
            </a:pPr>
            <a:endParaRPr b="1"/>
          </a:p>
        </p:txBody>
      </p:sp>
      <p:sp>
        <p:nvSpPr>
          <p:cNvPr id="1746" name="Google Shape;1746;g2ce22a6ec48_1_126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ce22a6ec48_1_1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2ce22a6ec48_1_1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r>
              <a:rPr lang="en-US" b="1"/>
              <a:t>(Next: But we need LangChain…)</a:t>
            </a:r>
            <a:endParaRPr b="1"/>
          </a:p>
        </p:txBody>
      </p:sp>
      <p:sp>
        <p:nvSpPr>
          <p:cNvPr id="1756" name="Google Shape;1756;g2ce22a6ec48_1_127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2ce22a6ec48_1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2ce22a6ec48_1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endParaRPr b="1"/>
          </a:p>
        </p:txBody>
      </p:sp>
      <p:sp>
        <p:nvSpPr>
          <p:cNvPr id="1766" name="Google Shape;1766;g2ce22a6ec48_1_128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2ce22a6ec48_1_1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2ce22a6ec48_1_1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b="1"/>
              <a:t>For this course, we will use LangChain to orchestrate our large model endpoints into more complex software…</a:t>
            </a:r>
            <a:endParaRPr b="1"/>
          </a:p>
          <a:p>
            <a:pPr marL="457200" lvl="0" indent="-317500" algn="l" rtl="0">
              <a:spcBef>
                <a:spcPts val="0"/>
              </a:spcBef>
              <a:spcAft>
                <a:spcPts val="0"/>
              </a:spcAft>
              <a:buSzPts val="1400"/>
              <a:buAutoNum type="arabicPeriod"/>
            </a:pPr>
            <a:r>
              <a:rPr lang="en-US"/>
              <a:t>Our new API will need to change just a bit for it to play well. To be discussed in the notebook. </a:t>
            </a:r>
            <a:endParaRPr/>
          </a:p>
          <a:p>
            <a:pPr marL="457200" lvl="0" indent="-317500" algn="l" rtl="0">
              <a:spcBef>
                <a:spcPts val="0"/>
              </a:spcBef>
              <a:spcAft>
                <a:spcPts val="0"/>
              </a:spcAft>
              <a:buSzPts val="1400"/>
              <a:buAutoNum type="arabicPeriod"/>
            </a:pPr>
            <a:r>
              <a:rPr lang="en-US"/>
              <a:t>(Sequence) Final walkthrough of abstractions going from scaled deployment API -&gt; to gateway API -&gt; to language wrapper -&gt; to framework wrapper.</a:t>
            </a:r>
            <a:endParaRPr/>
          </a:p>
        </p:txBody>
      </p:sp>
      <p:sp>
        <p:nvSpPr>
          <p:cNvPr id="1778" name="Google Shape;1778;g2ce22a6ec48_1_129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ce22a6ec48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Using this, we can Retrieve and synthesize data from a database or environment…</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32" name="Google Shape;432;g2ce22a6ec48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2ce22a6ec48_1_1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2ce22a6ec48_1_1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AutoNum type="arabicPeriod"/>
            </a:pPr>
            <a:r>
              <a:rPr lang="en-US" b="1"/>
              <a:t>Our new API will need to change just a bit for it to play well. To be discussed in the notebook. </a:t>
            </a:r>
            <a:endParaRPr b="1"/>
          </a:p>
          <a:p>
            <a:pPr marL="457200" lvl="0" indent="-317500" algn="l" rtl="0">
              <a:spcBef>
                <a:spcPts val="0"/>
              </a:spcBef>
              <a:spcAft>
                <a:spcPts val="0"/>
              </a:spcAft>
              <a:buClr>
                <a:schemeClr val="dk1"/>
              </a:buClr>
              <a:buSzPts val="1400"/>
              <a:buAutoNum type="arabicPeriod"/>
            </a:pPr>
            <a:r>
              <a:rPr lang="en-US"/>
              <a:t>(Sequence) Final walkthrough of abstractions going from scaled deployment API -&gt; to gateway API -&gt; to language wrapper -&gt; to framework wrapper.</a:t>
            </a:r>
            <a:endParaRPr/>
          </a:p>
          <a:p>
            <a:pPr marL="0" lvl="0" indent="0" algn="l" rtl="0">
              <a:spcBef>
                <a:spcPts val="0"/>
              </a:spcBef>
              <a:spcAft>
                <a:spcPts val="0"/>
              </a:spcAft>
              <a:buClr>
                <a:schemeClr val="dk1"/>
              </a:buClr>
              <a:buSzPts val="1100"/>
              <a:buFont typeface="Arial"/>
              <a:buNone/>
            </a:pPr>
            <a:endParaRPr/>
          </a:p>
        </p:txBody>
      </p:sp>
      <p:sp>
        <p:nvSpPr>
          <p:cNvPr id="1785" name="Google Shape;1785;g2ce22a6ec48_1_130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2ce22a6ec48_1_1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2ce22a6ec48_1_1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a:t>
            </a:r>
            <a:r>
              <a:rPr lang="en-US" b="1"/>
              <a:t>Final walkthrough of abstractions going from scaled deployment API </a:t>
            </a:r>
            <a:r>
              <a:rPr lang="en-US"/>
              <a:t>-&gt; to gateway API -&gt; to language client-&gt;...-&gt; to framework connector.</a:t>
            </a:r>
            <a:endParaRPr/>
          </a:p>
          <a:p>
            <a:pPr marL="457200" lvl="0" indent="-317500" algn="l" rtl="0">
              <a:spcBef>
                <a:spcPts val="0"/>
              </a:spcBef>
              <a:spcAft>
                <a:spcPts val="0"/>
              </a:spcAft>
              <a:buSzPts val="1400"/>
              <a:buChar char="-"/>
            </a:pPr>
            <a:endParaRPr/>
          </a:p>
        </p:txBody>
      </p:sp>
      <p:sp>
        <p:nvSpPr>
          <p:cNvPr id="1804" name="Google Shape;1804;g2ce22a6ec48_1_13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ce22a6ec48_1_1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2ce22a6ec48_1_1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a:t>
            </a:r>
            <a:r>
              <a:rPr lang="en-US" b="1"/>
              <a:t>to gateway API</a:t>
            </a:r>
            <a:r>
              <a:rPr lang="en-US"/>
              <a:t> -&gt; to language client-&gt;...-&gt;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21" name="Google Shape;1821;g2ce22a6ec48_1_133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2ce22a6ec48_1_1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2ce22a6ec48_1_1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a:t>
            </a:r>
            <a:r>
              <a:rPr lang="en-US"/>
              <a: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46" name="Google Shape;1846;g2ce22a6ec48_1_136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2ce22a6ec48_1_1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2ce22a6ec48_1_1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client-&gt;...-&gt;</a:t>
            </a:r>
            <a:r>
              <a:rPr lang="en-US"/>
              <a: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78" name="Google Shape;1878;g2ce22a6ec48_1_1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2ce22a6ec48_1_1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2ce22a6ec48_1_14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to language client-&gt;...-&gt;</a:t>
            </a:r>
            <a:r>
              <a:rPr lang="en-US" b="1"/>
              <a:t> to framework connector</a:t>
            </a:r>
            <a:r>
              <a:rPr lang="en-US"/>
              <a:t>.</a:t>
            </a:r>
            <a:endParaRPr/>
          </a:p>
        </p:txBody>
      </p:sp>
      <p:sp>
        <p:nvSpPr>
          <p:cNvPr id="1911" name="Google Shape;1911;g2ce22a6ec48_1_142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ce22a6ec48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…create a new input that contains the grounding information (AKA augmenting our LLM’s behavior)…</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45" name="Google Shape;445;g2ce22a6ec48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e22a6ec48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…and then generating our response, having supplied our LLM with all the necessary info to make the decision.</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0" lvl="0" indent="0" algn="l" rtl="0">
              <a:spcBef>
                <a:spcPts val="0"/>
              </a:spcBef>
              <a:spcAft>
                <a:spcPts val="0"/>
              </a:spcAft>
              <a:buNone/>
            </a:pPr>
            <a:endParaRPr/>
          </a:p>
        </p:txBody>
      </p:sp>
      <p:sp>
        <p:nvSpPr>
          <p:cNvPr id="459" name="Google Shape;459;g2ce22a6ec48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 name="Google Shape;18;p2"/>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 name="Google Shape;19;p2"/>
          <p:cNvSpPr/>
          <p:nvPr/>
        </p:nvSpPr>
        <p:spPr>
          <a:xfrm>
            <a:off x="15000920" y="10556523"/>
            <a:ext cx="11020290" cy="7492098"/>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endParaRPr sz="9600" b="1" i="0" u="none" strike="noStrike" cap="none">
              <a:solidFill>
                <a:schemeClr val="dk1"/>
              </a:solidFill>
              <a:latin typeface="NVIDIA Sans"/>
              <a:ea typeface="NVIDIA Sans"/>
              <a:cs typeface="NVIDIA Sans"/>
              <a:sym typeface="NVIDIA Sans"/>
            </a:endParaRPr>
          </a:p>
        </p:txBody>
      </p:sp>
      <p:pic>
        <p:nvPicPr>
          <p:cNvPr id="20" name="Google Shape;20;p2"/>
          <p:cNvPicPr preferRelativeResize="0"/>
          <p:nvPr/>
        </p:nvPicPr>
        <p:blipFill rotWithShape="1">
          <a:blip r:embed="rId2">
            <a:alphaModFix/>
          </a:blip>
          <a:srcRect/>
          <a:stretch/>
        </p:blipFill>
        <p:spPr>
          <a:xfrm>
            <a:off x="3087422" y="10556523"/>
            <a:ext cx="11022523" cy="7864522"/>
          </a:xfrm>
          <a:prstGeom prst="rect">
            <a:avLst/>
          </a:prstGeom>
          <a:noFill/>
          <a:ln>
            <a:noFill/>
          </a:ln>
        </p:spPr>
      </p:pic>
      <p:sp>
        <p:nvSpPr>
          <p:cNvPr id="21" name="Google Shape;21;p2"/>
          <p:cNvSpPr txBox="1">
            <a:spLocks noGrp="1"/>
          </p:cNvSpPr>
          <p:nvPr>
            <p:ph type="body" idx="3"/>
          </p:nvPr>
        </p:nvSpPr>
        <p:spPr>
          <a:xfrm>
            <a:off x="15951796" y="11141440"/>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 name="Google Shape;22;p2"/>
          <p:cNvSpPr txBox="1">
            <a:spLocks noGrp="1"/>
          </p:cNvSpPr>
          <p:nvPr>
            <p:ph type="body" idx="4"/>
          </p:nvPr>
        </p:nvSpPr>
        <p:spPr>
          <a:xfrm>
            <a:off x="15951796" y="13730012"/>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7" name="Google Shape;77;p12"/>
          <p:cNvSpPr>
            <a:spLocks noGrp="1"/>
          </p:cNvSpPr>
          <p:nvPr>
            <p:ph type="pic" idx="2"/>
          </p:nvPr>
        </p:nvSpPr>
        <p:spPr>
          <a:xfrm>
            <a:off x="6062650" y="4849813"/>
            <a:ext cx="24450701"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78" name="Google Shape;78;p12"/>
          <p:cNvSpPr txBox="1">
            <a:spLocks noGrp="1"/>
          </p:cNvSpPr>
          <p:nvPr>
            <p:ph type="body" idx="3"/>
          </p:nvPr>
        </p:nvSpPr>
        <p:spPr>
          <a:xfrm>
            <a:off x="6062650" y="17063961"/>
            <a:ext cx="2445070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9" name="Google Shape;79;p12"/>
          <p:cNvSpPr txBox="1">
            <a:spLocks noGrp="1"/>
          </p:cNvSpPr>
          <p:nvPr>
            <p:ph type="body" idx="4"/>
          </p:nvPr>
        </p:nvSpPr>
        <p:spPr>
          <a:xfrm>
            <a:off x="6062650" y="17751568"/>
            <a:ext cx="2445070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19354800" y="6919968"/>
            <a:ext cx="15583596"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2" name="Google Shape;82;p13"/>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3" name="Google Shape;83;p13"/>
          <p:cNvSpPr txBox="1">
            <a:spLocks noGrp="1"/>
          </p:cNvSpPr>
          <p:nvPr>
            <p:ph type="body" idx="3"/>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4" name="Google Shape;84;p13"/>
          <p:cNvSpPr txBox="1">
            <a:spLocks noGrp="1"/>
          </p:cNvSpPr>
          <p:nvPr>
            <p:ph type="body" idx="4"/>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5" name="Google Shape;85;p1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0" name="Google Shape;90;p14"/>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1" name="Google Shape;91;p14"/>
          <p:cNvSpPr>
            <a:spLocks noGrp="1"/>
          </p:cNvSpPr>
          <p:nvPr>
            <p:ph type="pic" idx="3"/>
          </p:nvPr>
        </p:nvSpPr>
        <p:spPr>
          <a:xfrm>
            <a:off x="18592799"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2" name="Google Shape;92;p14"/>
          <p:cNvSpPr txBox="1">
            <a:spLocks noGrp="1"/>
          </p:cNvSpPr>
          <p:nvPr>
            <p:ph type="body" idx="4"/>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3" name="Google Shape;93;p14"/>
          <p:cNvSpPr txBox="1">
            <a:spLocks noGrp="1"/>
          </p:cNvSpPr>
          <p:nvPr>
            <p:ph type="body" idx="5"/>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4" name="Google Shape;94;p14"/>
          <p:cNvSpPr txBox="1">
            <a:spLocks noGrp="1"/>
          </p:cNvSpPr>
          <p:nvPr>
            <p:ph type="body" idx="6"/>
          </p:nvPr>
        </p:nvSpPr>
        <p:spPr>
          <a:xfrm>
            <a:off x="18592805" y="17063961"/>
            <a:ext cx="1634627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5" name="Google Shape;95;p14"/>
          <p:cNvSpPr txBox="1">
            <a:spLocks noGrp="1"/>
          </p:cNvSpPr>
          <p:nvPr>
            <p:ph type="body" idx="7"/>
          </p:nvPr>
        </p:nvSpPr>
        <p:spPr>
          <a:xfrm>
            <a:off x="18592805" y="17751568"/>
            <a:ext cx="1634627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9" name="Google Shape;99;p15"/>
          <p:cNvSpPr>
            <a:spLocks noGrp="1"/>
          </p:cNvSpPr>
          <p:nvPr>
            <p:ph type="pic" idx="2"/>
          </p:nvPr>
        </p:nvSpPr>
        <p:spPr>
          <a:xfrm>
            <a:off x="1637604"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0" name="Google Shape;100;p15"/>
          <p:cNvSpPr txBox="1">
            <a:spLocks noGrp="1"/>
          </p:cNvSpPr>
          <p:nvPr>
            <p:ph type="body" idx="3"/>
          </p:nvPr>
        </p:nvSpPr>
        <p:spPr>
          <a:xfrm>
            <a:off x="11058350"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1" name="Google Shape;101;p15"/>
          <p:cNvSpPr>
            <a:spLocks noGrp="1"/>
          </p:cNvSpPr>
          <p:nvPr>
            <p:ph type="pic" idx="4"/>
          </p:nvPr>
        </p:nvSpPr>
        <p:spPr>
          <a:xfrm>
            <a:off x="18592805"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 name="Google Shape;102;p15"/>
          <p:cNvSpPr txBox="1">
            <a:spLocks noGrp="1"/>
          </p:cNvSpPr>
          <p:nvPr>
            <p:ph type="body" idx="5"/>
          </p:nvPr>
        </p:nvSpPr>
        <p:spPr>
          <a:xfrm>
            <a:off x="28013551"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3" name="Google Shape;103;p15"/>
          <p:cNvSpPr txBox="1">
            <a:spLocks noGrp="1"/>
          </p:cNvSpPr>
          <p:nvPr>
            <p:ph type="body" idx="6"/>
          </p:nvPr>
        </p:nvSpPr>
        <p:spPr>
          <a:xfrm>
            <a:off x="1637604" y="17063961"/>
            <a:ext cx="883227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4" name="Google Shape;104;p15"/>
          <p:cNvSpPr txBox="1">
            <a:spLocks noGrp="1"/>
          </p:cNvSpPr>
          <p:nvPr>
            <p:ph type="body" idx="7"/>
          </p:nvPr>
        </p:nvSpPr>
        <p:spPr>
          <a:xfrm>
            <a:off x="1637604" y="17751568"/>
            <a:ext cx="883227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5" name="Google Shape;105;p15"/>
          <p:cNvSpPr txBox="1">
            <a:spLocks noGrp="1"/>
          </p:cNvSpPr>
          <p:nvPr>
            <p:ph type="body" idx="8"/>
          </p:nvPr>
        </p:nvSpPr>
        <p:spPr>
          <a:xfrm>
            <a:off x="18592805" y="17063961"/>
            <a:ext cx="883264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6" name="Google Shape;106;p15"/>
          <p:cNvSpPr txBox="1">
            <a:spLocks noGrp="1"/>
          </p:cNvSpPr>
          <p:nvPr>
            <p:ph type="body" idx="9"/>
          </p:nvPr>
        </p:nvSpPr>
        <p:spPr>
          <a:xfrm>
            <a:off x="18592805" y="17751568"/>
            <a:ext cx="883264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0" name="Google Shape;110;p16"/>
          <p:cNvSpPr>
            <a:spLocks noGrp="1"/>
          </p:cNvSpPr>
          <p:nvPr>
            <p:ph type="pic" idx="2"/>
          </p:nvPr>
        </p:nvSpPr>
        <p:spPr>
          <a:xfrm>
            <a:off x="24148473"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 name="Google Shape;111;p16"/>
          <p:cNvSpPr>
            <a:spLocks noGrp="1"/>
          </p:cNvSpPr>
          <p:nvPr>
            <p:ph type="pic" idx="3"/>
          </p:nvPr>
        </p:nvSpPr>
        <p:spPr>
          <a:xfrm>
            <a:off x="12893038"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 name="Google Shape;112;p16"/>
          <p:cNvSpPr>
            <a:spLocks noGrp="1"/>
          </p:cNvSpPr>
          <p:nvPr>
            <p:ph type="pic" idx="4"/>
          </p:nvPr>
        </p:nvSpPr>
        <p:spPr>
          <a:xfrm>
            <a:off x="1637604"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 name="Google Shape;113;p16"/>
          <p:cNvSpPr txBox="1">
            <a:spLocks noGrp="1"/>
          </p:cNvSpPr>
          <p:nvPr>
            <p:ph type="body" idx="5"/>
          </p:nvPr>
        </p:nvSpPr>
        <p:spPr>
          <a:xfrm>
            <a:off x="165311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4" name="Google Shape;114;p16"/>
          <p:cNvSpPr txBox="1">
            <a:spLocks noGrp="1"/>
          </p:cNvSpPr>
          <p:nvPr>
            <p:ph type="body" idx="6"/>
          </p:nvPr>
        </p:nvSpPr>
        <p:spPr>
          <a:xfrm>
            <a:off x="165311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5" name="Google Shape;115;p16"/>
          <p:cNvSpPr txBox="1">
            <a:spLocks noGrp="1"/>
          </p:cNvSpPr>
          <p:nvPr>
            <p:ph type="body" idx="7"/>
          </p:nvPr>
        </p:nvSpPr>
        <p:spPr>
          <a:xfrm>
            <a:off x="1289304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6" name="Google Shape;116;p16"/>
          <p:cNvSpPr txBox="1">
            <a:spLocks noGrp="1"/>
          </p:cNvSpPr>
          <p:nvPr>
            <p:ph type="body" idx="8"/>
          </p:nvPr>
        </p:nvSpPr>
        <p:spPr>
          <a:xfrm>
            <a:off x="1289304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7" name="Google Shape;117;p16"/>
          <p:cNvSpPr txBox="1">
            <a:spLocks noGrp="1"/>
          </p:cNvSpPr>
          <p:nvPr>
            <p:ph type="body" idx="9"/>
          </p:nvPr>
        </p:nvSpPr>
        <p:spPr>
          <a:xfrm>
            <a:off x="24132970" y="17063961"/>
            <a:ext cx="1079037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8" name="Google Shape;118;p16"/>
          <p:cNvSpPr txBox="1">
            <a:spLocks noGrp="1"/>
          </p:cNvSpPr>
          <p:nvPr>
            <p:ph type="body" idx="13"/>
          </p:nvPr>
        </p:nvSpPr>
        <p:spPr>
          <a:xfrm>
            <a:off x="24132970" y="17751568"/>
            <a:ext cx="1079037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2" name="Google Shape;122;p17"/>
          <p:cNvSpPr>
            <a:spLocks noGrp="1"/>
          </p:cNvSpPr>
          <p:nvPr>
            <p:ph type="pic" idx="2"/>
          </p:nvPr>
        </p:nvSpPr>
        <p:spPr>
          <a:xfrm>
            <a:off x="18520757"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3" name="Google Shape;123;p17"/>
          <p:cNvSpPr>
            <a:spLocks noGrp="1"/>
          </p:cNvSpPr>
          <p:nvPr>
            <p:ph type="pic" idx="3"/>
          </p:nvPr>
        </p:nvSpPr>
        <p:spPr>
          <a:xfrm>
            <a:off x="10072254"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4" name="Google Shape;124;p17"/>
          <p:cNvSpPr>
            <a:spLocks noGrp="1"/>
          </p:cNvSpPr>
          <p:nvPr>
            <p:ph type="pic" idx="4"/>
          </p:nvPr>
        </p:nvSpPr>
        <p:spPr>
          <a:xfrm>
            <a:off x="1637606" y="4849813"/>
            <a:ext cx="796913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5" name="Google Shape;125;p17"/>
          <p:cNvSpPr>
            <a:spLocks noGrp="1"/>
          </p:cNvSpPr>
          <p:nvPr>
            <p:ph type="pic" idx="5"/>
          </p:nvPr>
        </p:nvSpPr>
        <p:spPr>
          <a:xfrm>
            <a:off x="26969260" y="4849813"/>
            <a:ext cx="7969133"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6" name="Google Shape;126;p17"/>
          <p:cNvSpPr txBox="1">
            <a:spLocks noGrp="1"/>
          </p:cNvSpPr>
          <p:nvPr>
            <p:ph type="body" idx="6"/>
          </p:nvPr>
        </p:nvSpPr>
        <p:spPr>
          <a:xfrm>
            <a:off x="10087333" y="17063961"/>
            <a:ext cx="796790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7" name="Google Shape;127;p17"/>
          <p:cNvSpPr txBox="1">
            <a:spLocks noGrp="1"/>
          </p:cNvSpPr>
          <p:nvPr>
            <p:ph type="body" idx="7"/>
          </p:nvPr>
        </p:nvSpPr>
        <p:spPr>
          <a:xfrm>
            <a:off x="1630527" y="17063961"/>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8" name="Google Shape;128;p17"/>
          <p:cNvSpPr txBox="1">
            <a:spLocks noGrp="1"/>
          </p:cNvSpPr>
          <p:nvPr>
            <p:ph type="body" idx="8"/>
          </p:nvPr>
        </p:nvSpPr>
        <p:spPr>
          <a:xfrm>
            <a:off x="10087333" y="17751568"/>
            <a:ext cx="796790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9" name="Google Shape;129;p17"/>
          <p:cNvSpPr txBox="1">
            <a:spLocks noGrp="1"/>
          </p:cNvSpPr>
          <p:nvPr>
            <p:ph type="body" idx="9"/>
          </p:nvPr>
        </p:nvSpPr>
        <p:spPr>
          <a:xfrm>
            <a:off x="1630527" y="17751568"/>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0" name="Google Shape;130;p17"/>
          <p:cNvSpPr txBox="1">
            <a:spLocks noGrp="1"/>
          </p:cNvSpPr>
          <p:nvPr>
            <p:ph type="body" idx="13"/>
          </p:nvPr>
        </p:nvSpPr>
        <p:spPr>
          <a:xfrm>
            <a:off x="18527529" y="17063961"/>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1" name="Google Shape;131;p17"/>
          <p:cNvSpPr txBox="1">
            <a:spLocks noGrp="1"/>
          </p:cNvSpPr>
          <p:nvPr>
            <p:ph type="body" idx="14"/>
          </p:nvPr>
        </p:nvSpPr>
        <p:spPr>
          <a:xfrm>
            <a:off x="18527529" y="17751568"/>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2" name="Google Shape;132;p17"/>
          <p:cNvSpPr txBox="1">
            <a:spLocks noGrp="1"/>
          </p:cNvSpPr>
          <p:nvPr>
            <p:ph type="body" idx="15"/>
          </p:nvPr>
        </p:nvSpPr>
        <p:spPr>
          <a:xfrm>
            <a:off x="26976037" y="17063961"/>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3" name="Google Shape;133;p17"/>
          <p:cNvSpPr txBox="1">
            <a:spLocks noGrp="1"/>
          </p:cNvSpPr>
          <p:nvPr>
            <p:ph type="body" idx="16"/>
          </p:nvPr>
        </p:nvSpPr>
        <p:spPr>
          <a:xfrm>
            <a:off x="26976037" y="17751568"/>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4" name="Google Shape;134;p1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35"/>
        <p:cNvGrpSpPr/>
        <p:nvPr/>
      </p:nvGrpSpPr>
      <p:grpSpPr>
        <a:xfrm>
          <a:off x="0" y="0"/>
          <a:ext cx="0" cy="0"/>
          <a:chOff x="0" y="0"/>
          <a:chExt cx="0" cy="0"/>
        </a:xfrm>
      </p:grpSpPr>
      <p:sp>
        <p:nvSpPr>
          <p:cNvPr id="136" name="Google Shape;136;p18"/>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7" name="Google Shape;137;p18"/>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8" name="Google Shape;138;p18"/>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9" name="Google Shape;139;p18"/>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0" name="Google Shape;140;p18"/>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1" name="Google Shape;141;p18"/>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2" name="Google Shape;142;p18"/>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3" name="Google Shape;143;p18"/>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4" name="Google Shape;144;p18"/>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5" name="Google Shape;145;p18"/>
          <p:cNvSpPr>
            <a:spLocks noGrp="1"/>
          </p:cNvSpPr>
          <p:nvPr>
            <p:ph type="pic" idx="13"/>
          </p:nvPr>
        </p:nvSpPr>
        <p:spPr>
          <a:xfrm>
            <a:off x="18520757" y="11931888"/>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6" name="Google Shape;146;p18"/>
          <p:cNvSpPr>
            <a:spLocks noGrp="1"/>
          </p:cNvSpPr>
          <p:nvPr>
            <p:ph type="pic" idx="14"/>
          </p:nvPr>
        </p:nvSpPr>
        <p:spPr>
          <a:xfrm>
            <a:off x="7265320" y="11931888"/>
            <a:ext cx="10789919"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7" name="Google Shape;147;p18"/>
          <p:cNvSpPr txBox="1">
            <a:spLocks noGrp="1"/>
          </p:cNvSpPr>
          <p:nvPr>
            <p:ph type="body" idx="15"/>
          </p:nvPr>
        </p:nvSpPr>
        <p:spPr>
          <a:xfrm>
            <a:off x="7276587" y="17063961"/>
            <a:ext cx="1077865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8" name="Google Shape;148;p18"/>
          <p:cNvSpPr txBox="1">
            <a:spLocks noGrp="1"/>
          </p:cNvSpPr>
          <p:nvPr>
            <p:ph type="body" idx="16"/>
          </p:nvPr>
        </p:nvSpPr>
        <p:spPr>
          <a:xfrm>
            <a:off x="7276587" y="17751568"/>
            <a:ext cx="1077865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9" name="Google Shape;149;p18"/>
          <p:cNvSpPr txBox="1">
            <a:spLocks noGrp="1"/>
          </p:cNvSpPr>
          <p:nvPr>
            <p:ph type="body" idx="17"/>
          </p:nvPr>
        </p:nvSpPr>
        <p:spPr>
          <a:xfrm>
            <a:off x="18533554"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0" name="Google Shape;150;p18"/>
          <p:cNvSpPr txBox="1">
            <a:spLocks noGrp="1"/>
          </p:cNvSpPr>
          <p:nvPr>
            <p:ph type="body" idx="18"/>
          </p:nvPr>
        </p:nvSpPr>
        <p:spPr>
          <a:xfrm>
            <a:off x="18533554"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1" name="Google Shape;151;p1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8"/>
          <p:cNvSpPr txBox="1">
            <a:spLocks noGrp="1"/>
          </p:cNvSpPr>
          <p:nvPr>
            <p:ph type="body" idx="19"/>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3" name="Google Shape;153;p18"/>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54"/>
        <p:cNvGrpSpPr/>
        <p:nvPr/>
      </p:nvGrpSpPr>
      <p:grpSpPr>
        <a:xfrm>
          <a:off x="0" y="0"/>
          <a:ext cx="0" cy="0"/>
          <a:chOff x="0" y="0"/>
          <a:chExt cx="0" cy="0"/>
        </a:xfrm>
      </p:grpSpPr>
      <p:sp>
        <p:nvSpPr>
          <p:cNvPr id="155" name="Google Shape;155;p19"/>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6" name="Google Shape;156;p19"/>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7" name="Google Shape;157;p19"/>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8" name="Google Shape;158;p19"/>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9" name="Google Shape;159;p19"/>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0" name="Google Shape;160;p19"/>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1" name="Google Shape;161;p19"/>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2" name="Google Shape;162;p19"/>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19"/>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19"/>
          <p:cNvSpPr>
            <a:spLocks noGrp="1"/>
          </p:cNvSpPr>
          <p:nvPr>
            <p:ph type="pic" idx="13"/>
          </p:nvPr>
        </p:nvSpPr>
        <p:spPr>
          <a:xfrm>
            <a:off x="1290265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5" name="Google Shape;165;p19"/>
          <p:cNvSpPr>
            <a:spLocks noGrp="1"/>
          </p:cNvSpPr>
          <p:nvPr>
            <p:ph type="pic" idx="14"/>
          </p:nvPr>
        </p:nvSpPr>
        <p:spPr>
          <a:xfrm>
            <a:off x="165684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6" name="Google Shape;166;p19"/>
          <p:cNvSpPr>
            <a:spLocks noGrp="1"/>
          </p:cNvSpPr>
          <p:nvPr>
            <p:ph type="pic" idx="15"/>
          </p:nvPr>
        </p:nvSpPr>
        <p:spPr>
          <a:xfrm>
            <a:off x="2415973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7" name="Google Shape;167;p19"/>
          <p:cNvSpPr txBox="1">
            <a:spLocks noGrp="1"/>
          </p:cNvSpPr>
          <p:nvPr>
            <p:ph type="body" idx="16"/>
          </p:nvPr>
        </p:nvSpPr>
        <p:spPr>
          <a:xfrm>
            <a:off x="1668105"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19"/>
          <p:cNvSpPr txBox="1">
            <a:spLocks noGrp="1"/>
          </p:cNvSpPr>
          <p:nvPr>
            <p:ph type="body" idx="17"/>
          </p:nvPr>
        </p:nvSpPr>
        <p:spPr>
          <a:xfrm>
            <a:off x="1668105"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9" name="Google Shape;169;p19"/>
          <p:cNvSpPr txBox="1">
            <a:spLocks noGrp="1"/>
          </p:cNvSpPr>
          <p:nvPr>
            <p:ph type="body" idx="18"/>
          </p:nvPr>
        </p:nvSpPr>
        <p:spPr>
          <a:xfrm>
            <a:off x="12905609"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0" name="Google Shape;170;p19"/>
          <p:cNvSpPr txBox="1">
            <a:spLocks noGrp="1"/>
          </p:cNvSpPr>
          <p:nvPr>
            <p:ph type="body" idx="19"/>
          </p:nvPr>
        </p:nvSpPr>
        <p:spPr>
          <a:xfrm>
            <a:off x="12905609"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1" name="Google Shape;171;p19"/>
          <p:cNvSpPr txBox="1">
            <a:spLocks noGrp="1"/>
          </p:cNvSpPr>
          <p:nvPr>
            <p:ph type="body" idx="20"/>
          </p:nvPr>
        </p:nvSpPr>
        <p:spPr>
          <a:xfrm>
            <a:off x="24162576"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2" name="Google Shape;172;p19"/>
          <p:cNvSpPr txBox="1">
            <a:spLocks noGrp="1"/>
          </p:cNvSpPr>
          <p:nvPr>
            <p:ph type="body" idx="21"/>
          </p:nvPr>
        </p:nvSpPr>
        <p:spPr>
          <a:xfrm>
            <a:off x="24162576"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3" name="Google Shape;173;p1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19"/>
          <p:cNvSpPr txBox="1">
            <a:spLocks noGrp="1"/>
          </p:cNvSpPr>
          <p:nvPr>
            <p:ph type="body" idx="2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19"/>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76"/>
        <p:cNvGrpSpPr/>
        <p:nvPr/>
      </p:nvGrpSpPr>
      <p:grpSpPr>
        <a:xfrm>
          <a:off x="0" y="0"/>
          <a:ext cx="0" cy="0"/>
          <a:chOff x="0" y="0"/>
          <a:chExt cx="0" cy="0"/>
        </a:xfrm>
      </p:grpSpPr>
      <p:sp>
        <p:nvSpPr>
          <p:cNvPr id="177" name="Google Shape;177;p20"/>
          <p:cNvSpPr txBox="1">
            <a:spLocks noGrp="1"/>
          </p:cNvSpPr>
          <p:nvPr>
            <p:ph type="body" idx="1"/>
          </p:nvPr>
        </p:nvSpPr>
        <p:spPr>
          <a:xfrm>
            <a:off x="14335071" y="17059122"/>
            <a:ext cx="795528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8" name="Google Shape;178;p20"/>
          <p:cNvSpPr txBox="1">
            <a:spLocks noGrp="1"/>
          </p:cNvSpPr>
          <p:nvPr>
            <p:ph type="body" idx="2"/>
          </p:nvPr>
        </p:nvSpPr>
        <p:spPr>
          <a:xfrm>
            <a:off x="5886573" y="17059122"/>
            <a:ext cx="797033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9" name="Google Shape;179;p20"/>
          <p:cNvSpPr txBox="1">
            <a:spLocks noGrp="1"/>
          </p:cNvSpPr>
          <p:nvPr>
            <p:ph type="body" idx="3"/>
          </p:nvPr>
        </p:nvSpPr>
        <p:spPr>
          <a:xfrm>
            <a:off x="14335071" y="17727056"/>
            <a:ext cx="795528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0" name="Google Shape;180;p20"/>
          <p:cNvSpPr txBox="1">
            <a:spLocks noGrp="1"/>
          </p:cNvSpPr>
          <p:nvPr>
            <p:ph type="body" idx="4"/>
          </p:nvPr>
        </p:nvSpPr>
        <p:spPr>
          <a:xfrm>
            <a:off x="5886573" y="17727056"/>
            <a:ext cx="797033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1" name="Google Shape;181;p20"/>
          <p:cNvSpPr>
            <a:spLocks noGrp="1"/>
          </p:cNvSpPr>
          <p:nvPr>
            <p:ph type="pic" idx="5"/>
          </p:nvPr>
        </p:nvSpPr>
        <p:spPr>
          <a:xfrm>
            <a:off x="588657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2" name="Google Shape;182;p20"/>
          <p:cNvSpPr>
            <a:spLocks noGrp="1"/>
          </p:cNvSpPr>
          <p:nvPr>
            <p:ph type="pic" idx="6"/>
          </p:nvPr>
        </p:nvSpPr>
        <p:spPr>
          <a:xfrm>
            <a:off x="1433507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3" name="Google Shape;183;p20"/>
          <p:cNvSpPr>
            <a:spLocks noGrp="1"/>
          </p:cNvSpPr>
          <p:nvPr>
            <p:ph type="pic" idx="7"/>
          </p:nvPr>
        </p:nvSpPr>
        <p:spPr>
          <a:xfrm>
            <a:off x="2278357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4" name="Google Shape;184;p20"/>
          <p:cNvSpPr txBox="1">
            <a:spLocks noGrp="1"/>
          </p:cNvSpPr>
          <p:nvPr>
            <p:ph type="body" idx="8"/>
          </p:nvPr>
        </p:nvSpPr>
        <p:spPr>
          <a:xfrm>
            <a:off x="22783575" y="17059122"/>
            <a:ext cx="795146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5" name="Google Shape;185;p20"/>
          <p:cNvSpPr txBox="1">
            <a:spLocks noGrp="1"/>
          </p:cNvSpPr>
          <p:nvPr>
            <p:ph type="body" idx="9"/>
          </p:nvPr>
        </p:nvSpPr>
        <p:spPr>
          <a:xfrm>
            <a:off x="22783575" y="17727056"/>
            <a:ext cx="795146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20"/>
          <p:cNvSpPr>
            <a:spLocks noGrp="1"/>
          </p:cNvSpPr>
          <p:nvPr>
            <p:ph type="pic" idx="13"/>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7" name="Google Shape;187;p20"/>
          <p:cNvSpPr>
            <a:spLocks noGrp="1"/>
          </p:cNvSpPr>
          <p:nvPr>
            <p:ph type="pic" idx="14"/>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8" name="Google Shape;188;p20"/>
          <p:cNvSpPr>
            <a:spLocks noGrp="1"/>
          </p:cNvSpPr>
          <p:nvPr>
            <p:ph type="pic" idx="15"/>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9" name="Google Shape;189;p20"/>
          <p:cNvSpPr>
            <a:spLocks noGrp="1"/>
          </p:cNvSpPr>
          <p:nvPr>
            <p:ph type="pic" idx="16"/>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0" name="Google Shape;190;p20"/>
          <p:cNvSpPr txBox="1">
            <a:spLocks noGrp="1"/>
          </p:cNvSpPr>
          <p:nvPr>
            <p:ph type="body" idx="17"/>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1" name="Google Shape;191;p20"/>
          <p:cNvSpPr txBox="1">
            <a:spLocks noGrp="1"/>
          </p:cNvSpPr>
          <p:nvPr>
            <p:ph type="body" idx="18"/>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2" name="Google Shape;192;p20"/>
          <p:cNvSpPr txBox="1">
            <a:spLocks noGrp="1"/>
          </p:cNvSpPr>
          <p:nvPr>
            <p:ph type="body" idx="19"/>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3" name="Google Shape;193;p20"/>
          <p:cNvSpPr txBox="1">
            <a:spLocks noGrp="1"/>
          </p:cNvSpPr>
          <p:nvPr>
            <p:ph type="body" idx="20"/>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4" name="Google Shape;194;p20"/>
          <p:cNvSpPr txBox="1">
            <a:spLocks noGrp="1"/>
          </p:cNvSpPr>
          <p:nvPr>
            <p:ph type="body" idx="21"/>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5" name="Google Shape;195;p20"/>
          <p:cNvSpPr txBox="1">
            <a:spLocks noGrp="1"/>
          </p:cNvSpPr>
          <p:nvPr>
            <p:ph type="body" idx="22"/>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6" name="Google Shape;196;p20"/>
          <p:cNvSpPr txBox="1">
            <a:spLocks noGrp="1"/>
          </p:cNvSpPr>
          <p:nvPr>
            <p:ph type="body" idx="23"/>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7" name="Google Shape;197;p20"/>
          <p:cNvSpPr txBox="1">
            <a:spLocks noGrp="1"/>
          </p:cNvSpPr>
          <p:nvPr>
            <p:ph type="body" idx="24"/>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8" name="Google Shape;198;p2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0"/>
          <p:cNvSpPr txBox="1">
            <a:spLocks noGrp="1"/>
          </p:cNvSpPr>
          <p:nvPr>
            <p:ph type="body" idx="2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00" name="Google Shape;200;p2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201"/>
        <p:cNvGrpSpPr/>
        <p:nvPr/>
      </p:nvGrpSpPr>
      <p:grpSpPr>
        <a:xfrm>
          <a:off x="0" y="0"/>
          <a:ext cx="0" cy="0"/>
          <a:chOff x="0" y="0"/>
          <a:chExt cx="0" cy="0"/>
        </a:xfrm>
      </p:grpSpPr>
      <p:sp>
        <p:nvSpPr>
          <p:cNvPr id="202" name="Google Shape;202;p21"/>
          <p:cNvSpPr>
            <a:spLocks noGrp="1"/>
          </p:cNvSpPr>
          <p:nvPr>
            <p:ph type="pic" idx="2"/>
          </p:nvPr>
        </p:nvSpPr>
        <p:spPr>
          <a:xfrm>
            <a:off x="163760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3" name="Google Shape;203;p21"/>
          <p:cNvSpPr>
            <a:spLocks noGrp="1"/>
          </p:cNvSpPr>
          <p:nvPr>
            <p:ph type="pic" idx="3"/>
          </p:nvPr>
        </p:nvSpPr>
        <p:spPr>
          <a:xfrm>
            <a:off x="1008610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4" name="Google Shape;204;p21"/>
          <p:cNvSpPr>
            <a:spLocks noGrp="1"/>
          </p:cNvSpPr>
          <p:nvPr>
            <p:ph type="pic" idx="4"/>
          </p:nvPr>
        </p:nvSpPr>
        <p:spPr>
          <a:xfrm>
            <a:off x="1853460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5" name="Google Shape;205;p21"/>
          <p:cNvSpPr>
            <a:spLocks noGrp="1"/>
          </p:cNvSpPr>
          <p:nvPr>
            <p:ph type="pic" idx="5"/>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6" name="Google Shape;206;p21"/>
          <p:cNvSpPr>
            <a:spLocks noGrp="1"/>
          </p:cNvSpPr>
          <p:nvPr>
            <p:ph type="pic" idx="6"/>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7" name="Google Shape;207;p21"/>
          <p:cNvSpPr>
            <a:spLocks noGrp="1"/>
          </p:cNvSpPr>
          <p:nvPr>
            <p:ph type="pic" idx="7"/>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8" name="Google Shape;208;p21"/>
          <p:cNvSpPr>
            <a:spLocks noGrp="1"/>
          </p:cNvSpPr>
          <p:nvPr>
            <p:ph type="pic" idx="8"/>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9" name="Google Shape;209;p21"/>
          <p:cNvSpPr>
            <a:spLocks noGrp="1"/>
          </p:cNvSpPr>
          <p:nvPr>
            <p:ph type="pic" idx="9"/>
          </p:nvPr>
        </p:nvSpPr>
        <p:spPr>
          <a:xfrm>
            <a:off x="26968061"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10" name="Google Shape;210;p21"/>
          <p:cNvSpPr txBox="1">
            <a:spLocks noGrp="1"/>
          </p:cNvSpPr>
          <p:nvPr>
            <p:ph type="body" idx="1"/>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21"/>
          <p:cNvSpPr txBox="1">
            <a:spLocks noGrp="1"/>
          </p:cNvSpPr>
          <p:nvPr>
            <p:ph type="body" idx="13"/>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21"/>
          <p:cNvSpPr txBox="1">
            <a:spLocks noGrp="1"/>
          </p:cNvSpPr>
          <p:nvPr>
            <p:ph type="body" idx="14"/>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21"/>
          <p:cNvSpPr txBox="1">
            <a:spLocks noGrp="1"/>
          </p:cNvSpPr>
          <p:nvPr>
            <p:ph type="body" idx="15"/>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4" name="Google Shape;214;p21"/>
          <p:cNvSpPr txBox="1">
            <a:spLocks noGrp="1"/>
          </p:cNvSpPr>
          <p:nvPr>
            <p:ph type="body" idx="16"/>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5" name="Google Shape;215;p21"/>
          <p:cNvSpPr txBox="1">
            <a:spLocks noGrp="1"/>
          </p:cNvSpPr>
          <p:nvPr>
            <p:ph type="body" idx="17"/>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6" name="Google Shape;216;p21"/>
          <p:cNvSpPr txBox="1">
            <a:spLocks noGrp="1"/>
          </p:cNvSpPr>
          <p:nvPr>
            <p:ph type="body" idx="18"/>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7" name="Google Shape;217;p21"/>
          <p:cNvSpPr txBox="1">
            <a:spLocks noGrp="1"/>
          </p:cNvSpPr>
          <p:nvPr>
            <p:ph type="body" idx="19"/>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8" name="Google Shape;218;p21"/>
          <p:cNvSpPr txBox="1">
            <a:spLocks noGrp="1"/>
          </p:cNvSpPr>
          <p:nvPr>
            <p:ph type="body" idx="20"/>
          </p:nvPr>
        </p:nvSpPr>
        <p:spPr>
          <a:xfrm>
            <a:off x="10087333"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9" name="Google Shape;219;p21"/>
          <p:cNvSpPr txBox="1">
            <a:spLocks noGrp="1"/>
          </p:cNvSpPr>
          <p:nvPr>
            <p:ph type="body" idx="21"/>
          </p:nvPr>
        </p:nvSpPr>
        <p:spPr>
          <a:xfrm>
            <a:off x="1630527" y="17059122"/>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0" name="Google Shape;220;p21"/>
          <p:cNvSpPr txBox="1">
            <a:spLocks noGrp="1"/>
          </p:cNvSpPr>
          <p:nvPr>
            <p:ph type="body" idx="22"/>
          </p:nvPr>
        </p:nvSpPr>
        <p:spPr>
          <a:xfrm>
            <a:off x="10087333"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1" name="Google Shape;221;p21"/>
          <p:cNvSpPr txBox="1">
            <a:spLocks noGrp="1"/>
          </p:cNvSpPr>
          <p:nvPr>
            <p:ph type="body" idx="23"/>
          </p:nvPr>
        </p:nvSpPr>
        <p:spPr>
          <a:xfrm>
            <a:off x="1630527" y="17746729"/>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2" name="Google Shape;222;p21"/>
          <p:cNvSpPr txBox="1">
            <a:spLocks noGrp="1"/>
          </p:cNvSpPr>
          <p:nvPr>
            <p:ph type="body" idx="24"/>
          </p:nvPr>
        </p:nvSpPr>
        <p:spPr>
          <a:xfrm>
            <a:off x="18527529"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3" name="Google Shape;223;p21"/>
          <p:cNvSpPr txBox="1">
            <a:spLocks noGrp="1"/>
          </p:cNvSpPr>
          <p:nvPr>
            <p:ph type="body" idx="25"/>
          </p:nvPr>
        </p:nvSpPr>
        <p:spPr>
          <a:xfrm>
            <a:off x="18527529"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21"/>
          <p:cNvSpPr txBox="1">
            <a:spLocks noGrp="1"/>
          </p:cNvSpPr>
          <p:nvPr>
            <p:ph type="body" idx="26"/>
          </p:nvPr>
        </p:nvSpPr>
        <p:spPr>
          <a:xfrm>
            <a:off x="26976037" y="17059122"/>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21"/>
          <p:cNvSpPr txBox="1">
            <a:spLocks noGrp="1"/>
          </p:cNvSpPr>
          <p:nvPr>
            <p:ph type="body" idx="27"/>
          </p:nvPr>
        </p:nvSpPr>
        <p:spPr>
          <a:xfrm>
            <a:off x="26976037" y="17746729"/>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6" name="Google Shape;226;p2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1"/>
          <p:cNvSpPr txBox="1">
            <a:spLocks noGrp="1"/>
          </p:cNvSpPr>
          <p:nvPr>
            <p:ph type="body" idx="28"/>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8" name="Google Shape;228;p21"/>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27"/>
        <p:cNvGrpSpPr/>
        <p:nvPr/>
      </p:nvGrpSpPr>
      <p:grpSpPr>
        <a:xfrm>
          <a:off x="0" y="0"/>
          <a:ext cx="0" cy="0"/>
          <a:chOff x="0" y="0"/>
          <a:chExt cx="0" cy="0"/>
        </a:xfrm>
      </p:grpSpPr>
      <p:sp>
        <p:nvSpPr>
          <p:cNvPr id="28" name="Google Shape;28;p4"/>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sp>
        <p:nvSpPr>
          <p:cNvPr id="29" name="Google Shape;29;p4"/>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0" name="Google Shape;30;p4"/>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2" name="Google Shape;32;p4"/>
          <p:cNvSpPr txBox="1">
            <a:spLocks noGrp="1"/>
          </p:cNvSpPr>
          <p:nvPr>
            <p:ph type="body" idx="3"/>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3" name="Google Shape;33;p4"/>
          <p:cNvGrpSpPr/>
          <p:nvPr/>
        </p:nvGrpSpPr>
        <p:grpSpPr>
          <a:xfrm>
            <a:off x="0" y="19504414"/>
            <a:ext cx="2330569" cy="1082936"/>
            <a:chOff x="0" y="19504414"/>
            <a:chExt cx="2330569" cy="1082936"/>
          </a:xfrm>
        </p:grpSpPr>
        <p:sp>
          <p:nvSpPr>
            <p:cNvPr id="34" name="Google Shape;34;p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35" name="Google Shape;35;p4"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cxnSp>
        <p:nvCxnSpPr>
          <p:cNvPr id="36" name="Google Shape;36;p4"/>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7" name="Google Shape;37;p4"/>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38" name="Google Shape;38;p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sz="4800"/>
            </a:lvl1pPr>
            <a:lvl2pPr lvl="1">
              <a:buNone/>
              <a:defRPr sz="4800"/>
            </a:lvl2pPr>
            <a:lvl3pPr lvl="2">
              <a:buNone/>
              <a:defRPr sz="4800"/>
            </a:lvl3pPr>
            <a:lvl4pPr lvl="3">
              <a:buNone/>
              <a:defRPr sz="4800"/>
            </a:lvl4pPr>
            <a:lvl5pPr lvl="4">
              <a:buNone/>
              <a:defRPr sz="4800"/>
            </a:lvl5pPr>
            <a:lvl6pPr lvl="5">
              <a:buNone/>
              <a:defRPr sz="4800"/>
            </a:lvl6pPr>
            <a:lvl7pPr lvl="6">
              <a:buNone/>
              <a:defRPr sz="4800"/>
            </a:lvl7pPr>
            <a:lvl8pPr lvl="7">
              <a:buNone/>
              <a:defRPr sz="4800"/>
            </a:lvl8pPr>
            <a:lvl9pPr lvl="8">
              <a:buNone/>
              <a:defRPr sz="4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229"/>
        <p:cNvGrpSpPr/>
        <p:nvPr/>
      </p:nvGrpSpPr>
      <p:grpSpPr>
        <a:xfrm>
          <a:off x="0" y="0"/>
          <a:ext cx="0" cy="0"/>
          <a:chOff x="0" y="0"/>
          <a:chExt cx="0" cy="0"/>
        </a:xfrm>
      </p:grpSpPr>
      <p:sp>
        <p:nvSpPr>
          <p:cNvPr id="230" name="Google Shape;230;p22"/>
          <p:cNvSpPr txBox="1">
            <a:spLocks noGrp="1"/>
          </p:cNvSpPr>
          <p:nvPr>
            <p:ph type="body" idx="1"/>
          </p:nvPr>
        </p:nvSpPr>
        <p:spPr>
          <a:xfrm>
            <a:off x="11782110"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22"/>
          <p:cNvSpPr txBox="1">
            <a:spLocks noGrp="1"/>
          </p:cNvSpPr>
          <p:nvPr>
            <p:ph type="body" idx="2"/>
          </p:nvPr>
        </p:nvSpPr>
        <p:spPr>
          <a:xfrm>
            <a:off x="5037420"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2" name="Google Shape;232;p22"/>
          <p:cNvSpPr txBox="1">
            <a:spLocks noGrp="1"/>
          </p:cNvSpPr>
          <p:nvPr>
            <p:ph type="body" idx="3"/>
          </p:nvPr>
        </p:nvSpPr>
        <p:spPr>
          <a:xfrm>
            <a:off x="11782110"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3" name="Google Shape;233;p22"/>
          <p:cNvSpPr txBox="1">
            <a:spLocks noGrp="1"/>
          </p:cNvSpPr>
          <p:nvPr>
            <p:ph type="body" idx="4"/>
          </p:nvPr>
        </p:nvSpPr>
        <p:spPr>
          <a:xfrm>
            <a:off x="5037420"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4" name="Google Shape;234;p22"/>
          <p:cNvSpPr>
            <a:spLocks noGrp="1"/>
          </p:cNvSpPr>
          <p:nvPr>
            <p:ph type="pic" idx="5"/>
          </p:nvPr>
        </p:nvSpPr>
        <p:spPr>
          <a:xfrm>
            <a:off x="5021177"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5" name="Google Shape;235;p22"/>
          <p:cNvSpPr>
            <a:spLocks noGrp="1"/>
          </p:cNvSpPr>
          <p:nvPr>
            <p:ph type="pic" idx="6"/>
          </p:nvPr>
        </p:nvSpPr>
        <p:spPr>
          <a:xfrm>
            <a:off x="1177971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6" name="Google Shape;236;p22"/>
          <p:cNvSpPr>
            <a:spLocks noGrp="1"/>
          </p:cNvSpPr>
          <p:nvPr>
            <p:ph type="pic" idx="7"/>
          </p:nvPr>
        </p:nvSpPr>
        <p:spPr>
          <a:xfrm>
            <a:off x="2528615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7" name="Google Shape;237;p22"/>
          <p:cNvSpPr txBox="1">
            <a:spLocks noGrp="1"/>
          </p:cNvSpPr>
          <p:nvPr>
            <p:ph type="body" idx="8"/>
          </p:nvPr>
        </p:nvSpPr>
        <p:spPr>
          <a:xfrm>
            <a:off x="18532409"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8" name="Google Shape;238;p22"/>
          <p:cNvSpPr txBox="1">
            <a:spLocks noGrp="1"/>
          </p:cNvSpPr>
          <p:nvPr>
            <p:ph type="body" idx="9"/>
          </p:nvPr>
        </p:nvSpPr>
        <p:spPr>
          <a:xfrm>
            <a:off x="18532409"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9" name="Google Shape;239;p22"/>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0" name="Google Shape;240;p22"/>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1" name="Google Shape;241;p22"/>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2" name="Google Shape;242;p22"/>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3" name="Google Shape;243;p22"/>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4" name="Google Shape;244;p22"/>
          <p:cNvSpPr>
            <a:spLocks noGrp="1"/>
          </p:cNvSpPr>
          <p:nvPr>
            <p:ph type="pic" idx="18"/>
          </p:nvPr>
        </p:nvSpPr>
        <p:spPr>
          <a:xfrm>
            <a:off x="18527620"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5" name="Google Shape;245;p22"/>
          <p:cNvSpPr txBox="1">
            <a:spLocks noGrp="1"/>
          </p:cNvSpPr>
          <p:nvPr>
            <p:ph type="body" idx="19"/>
          </p:nvPr>
        </p:nvSpPr>
        <p:spPr>
          <a:xfrm>
            <a:off x="25307424"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22"/>
          <p:cNvSpPr txBox="1">
            <a:spLocks noGrp="1"/>
          </p:cNvSpPr>
          <p:nvPr>
            <p:ph type="body" idx="20"/>
          </p:nvPr>
        </p:nvSpPr>
        <p:spPr>
          <a:xfrm>
            <a:off x="25307424"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22"/>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22"/>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22"/>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0" name="Google Shape;250;p22"/>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1" name="Google Shape;251;p22"/>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2" name="Google Shape;252;p22"/>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3" name="Google Shape;253;p22"/>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22"/>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22"/>
          <p:cNvSpPr txBox="1">
            <a:spLocks noGrp="1"/>
          </p:cNvSpPr>
          <p:nvPr>
            <p:ph type="body" idx="29"/>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22"/>
          <p:cNvSpPr txBox="1">
            <a:spLocks noGrp="1"/>
          </p:cNvSpPr>
          <p:nvPr>
            <p:ph type="body" idx="30"/>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7" name="Google Shape;257;p2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2"/>
          <p:cNvSpPr txBox="1">
            <a:spLocks noGrp="1"/>
          </p:cNvSpPr>
          <p:nvPr>
            <p:ph type="body" idx="3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9" name="Google Shape;259;p22"/>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260"/>
        <p:cNvGrpSpPr/>
        <p:nvPr/>
      </p:nvGrpSpPr>
      <p:grpSpPr>
        <a:xfrm>
          <a:off x="0" y="0"/>
          <a:ext cx="0" cy="0"/>
          <a:chOff x="0" y="0"/>
          <a:chExt cx="0" cy="0"/>
        </a:xfrm>
      </p:grpSpPr>
      <p:sp>
        <p:nvSpPr>
          <p:cNvPr id="261" name="Google Shape;261;p23"/>
          <p:cNvSpPr txBox="1">
            <a:spLocks noGrp="1"/>
          </p:cNvSpPr>
          <p:nvPr>
            <p:ph type="body" idx="1"/>
          </p:nvPr>
        </p:nvSpPr>
        <p:spPr>
          <a:xfrm>
            <a:off x="8382295"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2" name="Google Shape;262;p23"/>
          <p:cNvSpPr txBox="1">
            <a:spLocks noGrp="1"/>
          </p:cNvSpPr>
          <p:nvPr>
            <p:ph type="body" idx="2"/>
          </p:nvPr>
        </p:nvSpPr>
        <p:spPr>
          <a:xfrm>
            <a:off x="1637605"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3" name="Google Shape;263;p23"/>
          <p:cNvSpPr txBox="1">
            <a:spLocks noGrp="1"/>
          </p:cNvSpPr>
          <p:nvPr>
            <p:ph type="body" idx="3"/>
          </p:nvPr>
        </p:nvSpPr>
        <p:spPr>
          <a:xfrm>
            <a:off x="8382295"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4" name="Google Shape;264;p23"/>
          <p:cNvSpPr txBox="1">
            <a:spLocks noGrp="1"/>
          </p:cNvSpPr>
          <p:nvPr>
            <p:ph type="body" idx="4"/>
          </p:nvPr>
        </p:nvSpPr>
        <p:spPr>
          <a:xfrm>
            <a:off x="1637605"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5" name="Google Shape;265;p23"/>
          <p:cNvSpPr>
            <a:spLocks noGrp="1"/>
          </p:cNvSpPr>
          <p:nvPr>
            <p:ph type="pic" idx="5"/>
          </p:nvPr>
        </p:nvSpPr>
        <p:spPr>
          <a:xfrm>
            <a:off x="163760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23"/>
          <p:cNvSpPr>
            <a:spLocks noGrp="1"/>
          </p:cNvSpPr>
          <p:nvPr>
            <p:ph type="pic" idx="6"/>
          </p:nvPr>
        </p:nvSpPr>
        <p:spPr>
          <a:xfrm>
            <a:off x="8396143"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23"/>
          <p:cNvSpPr>
            <a:spLocks noGrp="1"/>
          </p:cNvSpPr>
          <p:nvPr>
            <p:ph type="pic" idx="7"/>
          </p:nvPr>
        </p:nvSpPr>
        <p:spPr>
          <a:xfrm>
            <a:off x="21902586"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8" name="Google Shape;268;p23"/>
          <p:cNvSpPr txBox="1">
            <a:spLocks noGrp="1"/>
          </p:cNvSpPr>
          <p:nvPr>
            <p:ph type="body" idx="8"/>
          </p:nvPr>
        </p:nvSpPr>
        <p:spPr>
          <a:xfrm>
            <a:off x="15132594"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23"/>
          <p:cNvSpPr txBox="1">
            <a:spLocks noGrp="1"/>
          </p:cNvSpPr>
          <p:nvPr>
            <p:ph type="body" idx="9"/>
          </p:nvPr>
        </p:nvSpPr>
        <p:spPr>
          <a:xfrm>
            <a:off x="15132594"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23"/>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1" name="Google Shape;271;p23"/>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2" name="Google Shape;272;p23"/>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3" name="Google Shape;273;p23"/>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4" name="Google Shape;274;p23"/>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5" name="Google Shape;275;p23"/>
          <p:cNvSpPr>
            <a:spLocks noGrp="1"/>
          </p:cNvSpPr>
          <p:nvPr>
            <p:ph type="pic" idx="18"/>
          </p:nvPr>
        </p:nvSpPr>
        <p:spPr>
          <a:xfrm>
            <a:off x="1514404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6" name="Google Shape;276;p23"/>
          <p:cNvSpPr txBox="1">
            <a:spLocks noGrp="1"/>
          </p:cNvSpPr>
          <p:nvPr>
            <p:ph type="body" idx="19"/>
          </p:nvPr>
        </p:nvSpPr>
        <p:spPr>
          <a:xfrm>
            <a:off x="21907609"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7" name="Google Shape;277;p23"/>
          <p:cNvSpPr txBox="1">
            <a:spLocks noGrp="1"/>
          </p:cNvSpPr>
          <p:nvPr>
            <p:ph type="body" idx="20"/>
          </p:nvPr>
        </p:nvSpPr>
        <p:spPr>
          <a:xfrm>
            <a:off x="21907609"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8" name="Google Shape;278;p23"/>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23"/>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23"/>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23"/>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23"/>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3" name="Google Shape;283;p23"/>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4" name="Google Shape;284;p23"/>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5" name="Google Shape;285;p23"/>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6" name="Google Shape;286;p23"/>
          <p:cNvSpPr>
            <a:spLocks noGrp="1"/>
          </p:cNvSpPr>
          <p:nvPr>
            <p:ph type="pic" idx="29"/>
          </p:nvPr>
        </p:nvSpPr>
        <p:spPr>
          <a:xfrm>
            <a:off x="28661124"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87" name="Google Shape;287;p23"/>
          <p:cNvSpPr txBox="1">
            <a:spLocks noGrp="1"/>
          </p:cNvSpPr>
          <p:nvPr>
            <p:ph type="body" idx="30"/>
          </p:nvPr>
        </p:nvSpPr>
        <p:spPr>
          <a:xfrm>
            <a:off x="28644881" y="17103569"/>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8" name="Google Shape;288;p23"/>
          <p:cNvSpPr txBox="1">
            <a:spLocks noGrp="1"/>
          </p:cNvSpPr>
          <p:nvPr>
            <p:ph type="body" idx="31"/>
          </p:nvPr>
        </p:nvSpPr>
        <p:spPr>
          <a:xfrm>
            <a:off x="28644881" y="17791176"/>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9" name="Google Shape;289;p23"/>
          <p:cNvSpPr txBox="1">
            <a:spLocks noGrp="1"/>
          </p:cNvSpPr>
          <p:nvPr>
            <p:ph type="body" idx="32"/>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0" name="Google Shape;290;p23"/>
          <p:cNvSpPr txBox="1">
            <a:spLocks noGrp="1"/>
          </p:cNvSpPr>
          <p:nvPr>
            <p:ph type="body" idx="33"/>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1" name="Google Shape;291;p2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23"/>
          <p:cNvSpPr txBox="1">
            <a:spLocks noGrp="1"/>
          </p:cNvSpPr>
          <p:nvPr>
            <p:ph type="body" idx="34"/>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3" name="Google Shape;293;p2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294"/>
        <p:cNvGrpSpPr/>
        <p:nvPr/>
      </p:nvGrpSpPr>
      <p:grpSpPr>
        <a:xfrm>
          <a:off x="0" y="0"/>
          <a:ext cx="0" cy="0"/>
          <a:chOff x="0" y="0"/>
          <a:chExt cx="0" cy="0"/>
        </a:xfrm>
      </p:grpSpPr>
      <p:sp>
        <p:nvSpPr>
          <p:cNvPr id="295" name="Google Shape;295;p24"/>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96" name="Google Shape;296;p24"/>
          <p:cNvSpPr txBox="1">
            <a:spLocks noGrp="1"/>
          </p:cNvSpPr>
          <p:nvPr>
            <p:ph type="title"/>
          </p:nvPr>
        </p:nvSpPr>
        <p:spPr>
          <a:xfrm>
            <a:off x="19129248"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24"/>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8" name="Google Shape;298;p24"/>
          <p:cNvSpPr txBox="1">
            <a:spLocks noGrp="1"/>
          </p:cNvSpPr>
          <p:nvPr>
            <p:ph type="body" idx="3"/>
          </p:nvPr>
        </p:nvSpPr>
        <p:spPr>
          <a:xfrm>
            <a:off x="19129248"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299" name="Google Shape;299;p24"/>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300"/>
        <p:cNvGrpSpPr/>
        <p:nvPr/>
      </p:nvGrpSpPr>
      <p:grpSpPr>
        <a:xfrm>
          <a:off x="0" y="0"/>
          <a:ext cx="0" cy="0"/>
          <a:chOff x="0" y="0"/>
          <a:chExt cx="0" cy="0"/>
        </a:xfrm>
      </p:grpSpPr>
      <p:sp>
        <p:nvSpPr>
          <p:cNvPr id="301" name="Google Shape;301;p25"/>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302" name="Google Shape;302;p25"/>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
        <p:nvSpPr>
          <p:cNvPr id="303" name="Google Shape;303;p25"/>
          <p:cNvSpPr txBox="1">
            <a:spLocks noGrp="1"/>
          </p:cNvSpPr>
          <p:nvPr>
            <p:ph type="title"/>
          </p:nvPr>
        </p:nvSpPr>
        <p:spPr>
          <a:xfrm>
            <a:off x="19129248"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25"/>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305"/>
        <p:cNvGrpSpPr/>
        <p:nvPr/>
      </p:nvGrpSpPr>
      <p:grpSpPr>
        <a:xfrm>
          <a:off x="0" y="0"/>
          <a:ext cx="0" cy="0"/>
          <a:chOff x="0" y="0"/>
          <a:chExt cx="0" cy="0"/>
        </a:xfrm>
      </p:grpSpPr>
      <p:sp>
        <p:nvSpPr>
          <p:cNvPr id="306" name="Google Shape;306;p26"/>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07" name="Google Shape;307;p26"/>
          <p:cNvSpPr txBox="1">
            <a:spLocks noGrp="1"/>
          </p:cNvSpPr>
          <p:nvPr>
            <p:ph type="title"/>
          </p:nvPr>
        </p:nvSpPr>
        <p:spPr>
          <a:xfrm>
            <a:off x="2596896"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26"/>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09" name="Google Shape;309;p26"/>
          <p:cNvGrpSpPr/>
          <p:nvPr/>
        </p:nvGrpSpPr>
        <p:grpSpPr>
          <a:xfrm>
            <a:off x="0" y="19504414"/>
            <a:ext cx="2330569" cy="1082936"/>
            <a:chOff x="0" y="19504414"/>
            <a:chExt cx="2330569" cy="1082936"/>
          </a:xfrm>
        </p:grpSpPr>
        <p:sp>
          <p:nvSpPr>
            <p:cNvPr id="310" name="Google Shape;310;p2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11" name="Google Shape;311;p26"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cxnSp>
        <p:nvCxnSpPr>
          <p:cNvPr id="312" name="Google Shape;312;p26"/>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13" name="Google Shape;313;p26"/>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14" name="Google Shape;314;p26"/>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315"/>
        <p:cNvGrpSpPr/>
        <p:nvPr/>
      </p:nvGrpSpPr>
      <p:grpSpPr>
        <a:xfrm>
          <a:off x="0" y="0"/>
          <a:ext cx="0" cy="0"/>
          <a:chOff x="0" y="0"/>
          <a:chExt cx="0" cy="0"/>
        </a:xfrm>
      </p:grpSpPr>
      <p:sp>
        <p:nvSpPr>
          <p:cNvPr id="316" name="Google Shape;316;p27"/>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17" name="Google Shape;317;p27"/>
          <p:cNvSpPr txBox="1">
            <a:spLocks noGrp="1"/>
          </p:cNvSpPr>
          <p:nvPr>
            <p:ph type="title"/>
          </p:nvPr>
        </p:nvSpPr>
        <p:spPr>
          <a:xfrm>
            <a:off x="2596896" y="6829593"/>
            <a:ext cx="12143232"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27"/>
          <p:cNvSpPr txBox="1">
            <a:spLocks noGrp="1"/>
          </p:cNvSpPr>
          <p:nvPr>
            <p:ph type="body" idx="1"/>
          </p:nvPr>
        </p:nvSpPr>
        <p:spPr>
          <a:xfrm>
            <a:off x="2596896" y="10283120"/>
            <a:ext cx="12143232"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19" name="Google Shape;319;p27"/>
          <p:cNvGrpSpPr/>
          <p:nvPr/>
        </p:nvGrpSpPr>
        <p:grpSpPr>
          <a:xfrm>
            <a:off x="0" y="19504414"/>
            <a:ext cx="2330569" cy="1082936"/>
            <a:chOff x="0" y="19504414"/>
            <a:chExt cx="2330569" cy="1082936"/>
          </a:xfrm>
        </p:grpSpPr>
        <p:sp>
          <p:nvSpPr>
            <p:cNvPr id="320" name="Google Shape;320;p2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21" name="Google Shape;321;p27"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sp>
        <p:nvSpPr>
          <p:cNvPr id="322" name="Google Shape;322;p27"/>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3" name="Google Shape;323;p27"/>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324"/>
        <p:cNvGrpSpPr/>
        <p:nvPr/>
      </p:nvGrpSpPr>
      <p:grpSpPr>
        <a:xfrm>
          <a:off x="0" y="0"/>
          <a:ext cx="0" cy="0"/>
          <a:chOff x="0" y="0"/>
          <a:chExt cx="0" cy="0"/>
        </a:xfrm>
      </p:grpSpPr>
      <p:sp>
        <p:nvSpPr>
          <p:cNvPr id="325" name="Google Shape;325;p28"/>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26" name="Google Shape;326;p28"/>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7" name="Google Shape;327;p28"/>
          <p:cNvSpPr txBox="1">
            <a:spLocks noGrp="1"/>
          </p:cNvSpPr>
          <p:nvPr>
            <p:ph type="title"/>
          </p:nvPr>
        </p:nvSpPr>
        <p:spPr>
          <a:xfrm>
            <a:off x="2596896" y="8604153"/>
            <a:ext cx="12179806" cy="33656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8" name="Google Shape;328;p28"/>
          <p:cNvGrpSpPr/>
          <p:nvPr/>
        </p:nvGrpSpPr>
        <p:grpSpPr>
          <a:xfrm>
            <a:off x="0" y="19504414"/>
            <a:ext cx="2330569" cy="1082936"/>
            <a:chOff x="0" y="19504414"/>
            <a:chExt cx="2330569" cy="1082936"/>
          </a:xfrm>
        </p:grpSpPr>
        <p:sp>
          <p:nvSpPr>
            <p:cNvPr id="329" name="Google Shape;329;p28"/>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30" name="Google Shape;330;p28"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sp>
        <p:nvSpPr>
          <p:cNvPr id="331" name="Google Shape;331;p28"/>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332"/>
        <p:cNvGrpSpPr/>
        <p:nvPr/>
      </p:nvGrpSpPr>
      <p:grpSpPr>
        <a:xfrm>
          <a:off x="0" y="0"/>
          <a:ext cx="0" cy="0"/>
          <a:chOff x="0" y="0"/>
          <a:chExt cx="0" cy="0"/>
        </a:xfrm>
      </p:grpSpPr>
      <p:sp>
        <p:nvSpPr>
          <p:cNvPr id="333" name="Google Shape;333;p29"/>
          <p:cNvSpPr/>
          <p:nvPr/>
        </p:nvSpPr>
        <p:spPr>
          <a:xfrm>
            <a:off x="32689800" y="18333715"/>
            <a:ext cx="3886200" cy="224028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34" name="Google Shape;334;p29"/>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29"/>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6" name="Google Shape;336;p29"/>
          <p:cNvSpPr txBox="1">
            <a:spLocks noGrp="1"/>
          </p:cNvSpPr>
          <p:nvPr>
            <p:ph type="body" idx="2"/>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7" name="Google Shape;337;p29"/>
          <p:cNvSpPr/>
          <p:nvPr/>
        </p:nvSpPr>
        <p:spPr>
          <a:xfrm>
            <a:off x="20162837" y="0"/>
            <a:ext cx="16413163" cy="20573998"/>
          </a:xfrm>
          <a:prstGeom prst="rect">
            <a:avLst/>
          </a:prstGeom>
          <a:solidFill>
            <a:srgbClr val="F2F2F2"/>
          </a:solidFill>
          <a:ln>
            <a:noFill/>
          </a:ln>
        </p:spPr>
        <p:txBody>
          <a:bodyPr spcFirstLastPara="1" wrap="square" lIns="91425" tIns="2194550" rIns="91425" bIns="45700"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4000">
              <a:solidFill>
                <a:schemeClr val="lt2"/>
              </a:solidFill>
              <a:latin typeface="NVIDIA Sans"/>
              <a:ea typeface="NVIDIA Sans"/>
              <a:cs typeface="NVIDIA Sans"/>
              <a:sym typeface="NVIDIA Sans"/>
            </a:endParaRPr>
          </a:p>
        </p:txBody>
      </p:sp>
      <p:grpSp>
        <p:nvGrpSpPr>
          <p:cNvPr id="338" name="Google Shape;338;p29"/>
          <p:cNvGrpSpPr/>
          <p:nvPr/>
        </p:nvGrpSpPr>
        <p:grpSpPr>
          <a:xfrm>
            <a:off x="0" y="19504414"/>
            <a:ext cx="2330569" cy="1082936"/>
            <a:chOff x="0" y="19504414"/>
            <a:chExt cx="2330569" cy="1082936"/>
          </a:xfrm>
        </p:grpSpPr>
        <p:sp>
          <p:nvSpPr>
            <p:cNvPr id="339" name="Google Shape;339;p29"/>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40" name="Google Shape;340;p29"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cxnSp>
        <p:nvCxnSpPr>
          <p:cNvPr id="341" name="Google Shape;341;p29"/>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42" name="Google Shape;342;p29"/>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343"/>
        <p:cNvGrpSpPr/>
        <p:nvPr/>
      </p:nvGrpSpPr>
      <p:grpSpPr>
        <a:xfrm>
          <a:off x="0" y="0"/>
          <a:ext cx="0" cy="0"/>
          <a:chOff x="0" y="0"/>
          <a:chExt cx="0" cy="0"/>
        </a:xfrm>
      </p:grpSpPr>
      <p:sp>
        <p:nvSpPr>
          <p:cNvPr id="344" name="Google Shape;344;p30"/>
          <p:cNvSpPr/>
          <p:nvPr/>
        </p:nvSpPr>
        <p:spPr>
          <a:xfrm>
            <a:off x="0" y="0"/>
            <a:ext cx="36576000" cy="20574000"/>
          </a:xfrm>
          <a:prstGeom prst="rect">
            <a:avLst/>
          </a:prstGeom>
          <a:solidFill>
            <a:srgbClr val="9E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VIDIA Sans"/>
              <a:ea typeface="NVIDIA Sans"/>
              <a:cs typeface="NVIDIA Sans"/>
              <a:sym typeface="NVIDIA Sans"/>
            </a:endParaRPr>
          </a:p>
        </p:txBody>
      </p:sp>
      <p:sp>
        <p:nvSpPr>
          <p:cNvPr id="345" name="Google Shape;345;p30"/>
          <p:cNvSpPr txBox="1">
            <a:spLocks noGrp="1"/>
          </p:cNvSpPr>
          <p:nvPr>
            <p:ph type="body" idx="1"/>
          </p:nvPr>
        </p:nvSpPr>
        <p:spPr>
          <a:xfrm>
            <a:off x="7634260" y="10771999"/>
            <a:ext cx="22733876" cy="54761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400"/>
              <a:buFont typeface="NVIDIA Sans"/>
              <a:buNone/>
              <a:defRPr sz="4400" b="0" i="0" u="none" strike="noStrike" cap="none">
                <a:solidFill>
                  <a:schemeClr val="dk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4pPr>
            <a:lvl5pPr marL="2286000" marR="0" lvl="4"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46" name="Google Shape;346;p30"/>
          <p:cNvSpPr txBox="1">
            <a:spLocks noGrp="1"/>
          </p:cNvSpPr>
          <p:nvPr>
            <p:ph type="title"/>
          </p:nvPr>
        </p:nvSpPr>
        <p:spPr>
          <a:xfrm>
            <a:off x="7634260" y="9024760"/>
            <a:ext cx="22733877" cy="17542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12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 name="Google Shape;347;p30" descr="A close up of a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193140" y="6248046"/>
            <a:ext cx="2357259" cy="2357256"/>
          </a:xfrm>
          <a:prstGeom prst="rect">
            <a:avLst/>
          </a:prstGeom>
          <a:noFill/>
          <a:ln>
            <a:noFill/>
          </a:ln>
        </p:spPr>
      </p:pic>
      <p:sp>
        <p:nvSpPr>
          <p:cNvPr id="348" name="Google Shape;348;p3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1"/>
                </a:solidFill>
                <a:latin typeface="NVIDIA Sans Medium"/>
                <a:ea typeface="NVIDIA Sans Medium"/>
                <a:cs typeface="NVIDIA Sans Medium"/>
                <a:sym typeface="NVIDIA Sans Medium"/>
              </a:defRPr>
            </a:lvl1pPr>
            <a:lvl2pPr lvl="1">
              <a:buNone/>
              <a:defRPr>
                <a:solidFill>
                  <a:schemeClr val="dk1"/>
                </a:solidFill>
                <a:latin typeface="NVIDIA Sans Medium"/>
                <a:ea typeface="NVIDIA Sans Medium"/>
                <a:cs typeface="NVIDIA Sans Medium"/>
                <a:sym typeface="NVIDIA Sans Medium"/>
              </a:defRPr>
            </a:lvl2pPr>
            <a:lvl3pPr lvl="2">
              <a:buNone/>
              <a:defRPr>
                <a:solidFill>
                  <a:schemeClr val="dk1"/>
                </a:solidFill>
                <a:latin typeface="NVIDIA Sans Medium"/>
                <a:ea typeface="NVIDIA Sans Medium"/>
                <a:cs typeface="NVIDIA Sans Medium"/>
                <a:sym typeface="NVIDIA Sans Medium"/>
              </a:defRPr>
            </a:lvl3pPr>
            <a:lvl4pPr lvl="3">
              <a:buNone/>
              <a:defRPr>
                <a:solidFill>
                  <a:schemeClr val="dk1"/>
                </a:solidFill>
                <a:latin typeface="NVIDIA Sans Medium"/>
                <a:ea typeface="NVIDIA Sans Medium"/>
                <a:cs typeface="NVIDIA Sans Medium"/>
                <a:sym typeface="NVIDIA Sans Medium"/>
              </a:defRPr>
            </a:lvl4pPr>
            <a:lvl5pPr lvl="4">
              <a:buNone/>
              <a:defRPr>
                <a:solidFill>
                  <a:schemeClr val="dk1"/>
                </a:solidFill>
                <a:latin typeface="NVIDIA Sans Medium"/>
                <a:ea typeface="NVIDIA Sans Medium"/>
                <a:cs typeface="NVIDIA Sans Medium"/>
                <a:sym typeface="NVIDIA Sans Medium"/>
              </a:defRPr>
            </a:lvl5pPr>
            <a:lvl6pPr lvl="5">
              <a:buNone/>
              <a:defRPr>
                <a:solidFill>
                  <a:schemeClr val="dk1"/>
                </a:solidFill>
                <a:latin typeface="NVIDIA Sans Medium"/>
                <a:ea typeface="NVIDIA Sans Medium"/>
                <a:cs typeface="NVIDIA Sans Medium"/>
                <a:sym typeface="NVIDIA Sans Medium"/>
              </a:defRPr>
            </a:lvl6pPr>
            <a:lvl7pPr lvl="6">
              <a:buNone/>
              <a:defRPr>
                <a:solidFill>
                  <a:schemeClr val="dk1"/>
                </a:solidFill>
                <a:latin typeface="NVIDIA Sans Medium"/>
                <a:ea typeface="NVIDIA Sans Medium"/>
                <a:cs typeface="NVIDIA Sans Medium"/>
                <a:sym typeface="NVIDIA Sans Medium"/>
              </a:defRPr>
            </a:lvl7pPr>
            <a:lvl8pPr lvl="7">
              <a:buNone/>
              <a:defRPr>
                <a:solidFill>
                  <a:schemeClr val="dk1"/>
                </a:solidFill>
                <a:latin typeface="NVIDIA Sans Medium"/>
                <a:ea typeface="NVIDIA Sans Medium"/>
                <a:cs typeface="NVIDIA Sans Medium"/>
                <a:sym typeface="NVIDIA Sans Medium"/>
              </a:defRPr>
            </a:lvl8pPr>
            <a:lvl9pPr lvl="8">
              <a:buNone/>
              <a:defRPr>
                <a:solidFill>
                  <a:schemeClr val="dk1"/>
                </a:solidFill>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49"/>
        <p:cNvGrpSpPr/>
        <p:nvPr/>
      </p:nvGrpSpPr>
      <p:grpSpPr>
        <a:xfrm>
          <a:off x="0" y="0"/>
          <a:ext cx="0" cy="0"/>
          <a:chOff x="0" y="0"/>
          <a:chExt cx="0" cy="0"/>
        </a:xfrm>
      </p:grpSpPr>
      <p:pic>
        <p:nvPicPr>
          <p:cNvPr id="350" name="Google Shape;350;p31"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1" name="Google Shape;351;p31"/>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cxnSp>
        <p:nvCxnSpPr>
          <p:cNvPr id="352" name="Google Shape;352;p31"/>
          <p:cNvCxnSpPr/>
          <p:nvPr/>
        </p:nvCxnSpPr>
        <p:spPr>
          <a:xfrm>
            <a:off x="0" y="11329275"/>
            <a:ext cx="36576000" cy="0"/>
          </a:xfrm>
          <a:prstGeom prst="straightConnector1">
            <a:avLst/>
          </a:prstGeom>
          <a:noFill/>
          <a:ln w="50800" cap="flat" cmpd="sng">
            <a:solidFill>
              <a:schemeClr val="dk2"/>
            </a:solidFill>
            <a:prstDash val="solid"/>
            <a:round/>
            <a:headEnd type="none" w="sm" len="sm"/>
            <a:tailEnd type="none" w="sm" len="sm"/>
          </a:ln>
        </p:spPr>
      </p:cxnSp>
      <p:sp>
        <p:nvSpPr>
          <p:cNvPr id="353" name="Google Shape;353;p3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1"/>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55" name="Google Shape;355;p31"/>
          <p:cNvSpPr txBox="1">
            <a:spLocks noGrp="1"/>
          </p:cNvSpPr>
          <p:nvPr>
            <p:ph type="sldNum" idx="12"/>
          </p:nvPr>
        </p:nvSpPr>
        <p:spPr>
          <a:xfrm>
            <a:off x="34379535" y="191514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pic>
        <p:nvPicPr>
          <p:cNvPr id="40" name="Google Shape;40;p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41" name="Google Shape;41;p5" descr="A picture containing graphics, logo, symbol, graphic de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6125" y="773531"/>
            <a:ext cx="8365991" cy="2882310"/>
          </a:xfrm>
          <a:prstGeom prst="rect">
            <a:avLst/>
          </a:prstGeom>
          <a:noFill/>
          <a:ln>
            <a:noFill/>
          </a:ln>
        </p:spPr>
      </p:pic>
      <p:sp>
        <p:nvSpPr>
          <p:cNvPr id="42" name="Google Shape;42;p5"/>
          <p:cNvSpPr txBox="1">
            <a:spLocks noGrp="1"/>
          </p:cNvSpPr>
          <p:nvPr>
            <p:ph type="ctrTitle"/>
          </p:nvPr>
        </p:nvSpPr>
        <p:spPr>
          <a:xfrm>
            <a:off x="1513012" y="2983577"/>
            <a:ext cx="19282214" cy="49377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NVIDIA Sans"/>
              <a:buNone/>
              <a:defRPr sz="88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ubTitle" idx="1"/>
          </p:nvPr>
        </p:nvSpPr>
        <p:spPr>
          <a:xfrm>
            <a:off x="1513012" y="7941727"/>
            <a:ext cx="19282214" cy="17038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3000"/>
              </a:spcBef>
              <a:spcAft>
                <a:spcPts val="0"/>
              </a:spcAft>
              <a:buClr>
                <a:schemeClr val="lt1"/>
              </a:buClr>
              <a:buSzPts val="4400"/>
              <a:buFont typeface="NVIDIA Sans"/>
              <a:buNone/>
              <a:defRPr sz="4400" b="0" i="0" u="none" strike="noStrike" cap="none">
                <a:solidFill>
                  <a:schemeClr val="lt1"/>
                </a:solidFill>
                <a:latin typeface="NVIDIA Sans"/>
                <a:ea typeface="NVIDIA Sans"/>
                <a:cs typeface="NVIDIA Sans"/>
                <a:sym typeface="NVIDIA Sans"/>
              </a:defRPr>
            </a:lvl1pPr>
            <a:lvl2pPr marR="0" lvl="1" algn="ctr" rtl="0">
              <a:lnSpc>
                <a:spcPct val="90000"/>
              </a:lnSpc>
              <a:spcBef>
                <a:spcPts val="1500"/>
              </a:spcBef>
              <a:spcAft>
                <a:spcPts val="0"/>
              </a:spcAft>
              <a:buClr>
                <a:schemeClr val="dk1"/>
              </a:buClr>
              <a:buSzPts val="6000"/>
              <a:buFont typeface="NVIDIA Sans"/>
              <a:buNone/>
              <a:defRPr sz="6000" b="0" i="0" u="none" strike="noStrike" cap="none">
                <a:solidFill>
                  <a:schemeClr val="dk1"/>
                </a:solidFill>
                <a:latin typeface="NVIDIA Sans"/>
                <a:ea typeface="NVIDIA Sans"/>
                <a:cs typeface="NVIDIA Sans"/>
                <a:sym typeface="NVIDIA Sans"/>
              </a:defRPr>
            </a:lvl2pPr>
            <a:lvl3pPr marR="0" lvl="2" algn="ctr"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3pPr>
            <a:lvl4pPr marR="0" lvl="3"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4pPr>
            <a:lvl5pPr marR="0" lvl="4"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5pPr>
            <a:lvl6pPr marR="0" lvl="5"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6pPr>
            <a:lvl7pPr marR="0" lvl="6"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7pPr>
            <a:lvl8pPr marR="0" lvl="7"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8pPr>
            <a:lvl9pPr marR="0" lvl="8"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9pPr>
          </a:lstStyle>
          <a:p>
            <a:endParaRPr/>
          </a:p>
        </p:txBody>
      </p:sp>
      <p:sp>
        <p:nvSpPr>
          <p:cNvPr id="44" name="Google Shape;44;p5"/>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356"/>
        <p:cNvGrpSpPr/>
        <p:nvPr/>
      </p:nvGrpSpPr>
      <p:grpSpPr>
        <a:xfrm>
          <a:off x="0" y="0"/>
          <a:ext cx="0" cy="0"/>
          <a:chOff x="0" y="0"/>
          <a:chExt cx="0" cy="0"/>
        </a:xfrm>
      </p:grpSpPr>
      <p:pic>
        <p:nvPicPr>
          <p:cNvPr id="357" name="Google Shape;357;p32"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8" name="Google Shape;358;p32"/>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59" name="Google Shape;359;p3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1" name="Google Shape;361;p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lvl1pPr lvl="0">
              <a:buNone/>
              <a:defRPr sz="3600">
                <a:solidFill>
                  <a:schemeClr val="lt1"/>
                </a:solidFill>
              </a:defRPr>
            </a:lvl1pPr>
            <a:lvl2pPr lvl="1">
              <a:buNone/>
              <a:defRPr sz="3600">
                <a:solidFill>
                  <a:schemeClr val="lt1"/>
                </a:solidFill>
              </a:defRPr>
            </a:lvl2pPr>
            <a:lvl3pPr lvl="2">
              <a:buNone/>
              <a:defRPr sz="3600">
                <a:solidFill>
                  <a:schemeClr val="lt1"/>
                </a:solidFill>
              </a:defRPr>
            </a:lvl3pPr>
            <a:lvl4pPr lvl="3">
              <a:buNone/>
              <a:defRPr sz="3600">
                <a:solidFill>
                  <a:schemeClr val="lt1"/>
                </a:solidFill>
              </a:defRPr>
            </a:lvl4pPr>
            <a:lvl5pPr lvl="4">
              <a:buNone/>
              <a:defRPr sz="3600">
                <a:solidFill>
                  <a:schemeClr val="lt1"/>
                </a:solidFill>
              </a:defRPr>
            </a:lvl5pPr>
            <a:lvl6pPr lvl="5">
              <a:buNone/>
              <a:defRPr sz="3600">
                <a:solidFill>
                  <a:schemeClr val="lt1"/>
                </a:solidFill>
              </a:defRPr>
            </a:lvl6pPr>
            <a:lvl7pPr lvl="6">
              <a:buNone/>
              <a:defRPr sz="3600">
                <a:solidFill>
                  <a:schemeClr val="lt1"/>
                </a:solidFill>
              </a:defRPr>
            </a:lvl7pPr>
            <a:lvl8pPr lvl="7">
              <a:buNone/>
              <a:defRPr sz="3600">
                <a:solidFill>
                  <a:schemeClr val="lt1"/>
                </a:solidFill>
              </a:defRPr>
            </a:lvl8pPr>
            <a:lvl9pPr lvl="8">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362"/>
        <p:cNvGrpSpPr/>
        <p:nvPr/>
      </p:nvGrpSpPr>
      <p:grpSpPr>
        <a:xfrm>
          <a:off x="0" y="0"/>
          <a:ext cx="0" cy="0"/>
          <a:chOff x="0" y="0"/>
          <a:chExt cx="0" cy="0"/>
        </a:xfrm>
      </p:grpSpPr>
      <p:pic>
        <p:nvPicPr>
          <p:cNvPr id="363" name="Google Shape;363;p33"/>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64" name="Google Shape;364;p33"/>
          <p:cNvSpPr>
            <a:spLocks noGrp="1"/>
          </p:cNvSpPr>
          <p:nvPr>
            <p:ph type="pic" idx="2"/>
          </p:nvPr>
        </p:nvSpPr>
        <p:spPr>
          <a:xfrm>
            <a:off x="0" y="0"/>
            <a:ext cx="36576000" cy="20574000"/>
          </a:xfrm>
          <a:prstGeom prst="rect">
            <a:avLst/>
          </a:prstGeom>
          <a:solidFill>
            <a:srgbClr val="F2F2F2"/>
          </a:solidFill>
          <a:ln>
            <a:noFill/>
          </a:ln>
        </p:spPr>
      </p:sp>
      <p:sp>
        <p:nvSpPr>
          <p:cNvPr id="365" name="Google Shape;365;p3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366"/>
        <p:cNvGrpSpPr/>
        <p:nvPr/>
      </p:nvGrpSpPr>
      <p:grpSpPr>
        <a:xfrm>
          <a:off x="0" y="0"/>
          <a:ext cx="0" cy="0"/>
          <a:chOff x="0" y="0"/>
          <a:chExt cx="0" cy="0"/>
        </a:xfrm>
      </p:grpSpPr>
      <p:sp>
        <p:nvSpPr>
          <p:cNvPr id="367" name="Google Shape;367;p34"/>
          <p:cNvSpPr/>
          <p:nvPr/>
        </p:nvSpPr>
        <p:spPr>
          <a:xfrm>
            <a:off x="0" y="0"/>
            <a:ext cx="36576000" cy="2057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68" name="Google Shape;368;p34"/>
          <p:cNvSpPr>
            <a:spLocks noGrp="1"/>
          </p:cNvSpPr>
          <p:nvPr>
            <p:ph type="media" idx="2"/>
          </p:nvPr>
        </p:nvSpPr>
        <p:spPr>
          <a:xfrm>
            <a:off x="0" y="0"/>
            <a:ext cx="36576000" cy="20574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3000"/>
              </a:spcBef>
              <a:spcAft>
                <a:spcPts val="0"/>
              </a:spcAft>
              <a:buClr>
                <a:schemeClr val="lt1"/>
              </a:buClr>
              <a:buSzPts val="8400"/>
              <a:buFont typeface="NVIDIA Sans"/>
              <a:buNone/>
              <a:defRPr sz="8400" b="1" i="0" u="none" strike="noStrike" cap="none">
                <a:solidFill>
                  <a:schemeClr val="lt1"/>
                </a:solidFill>
                <a:latin typeface="NVIDIA Sans"/>
                <a:ea typeface="NVIDIA Sans"/>
                <a:cs typeface="NVIDIA Sans"/>
                <a:sym typeface="NVIDIA Sans"/>
              </a:defRPr>
            </a:lvl1pPr>
            <a:lvl2pPr marR="0" lvl="1" algn="l" rtl="0">
              <a:lnSpc>
                <a:spcPct val="90000"/>
              </a:lnSpc>
              <a:spcBef>
                <a:spcPts val="1500"/>
              </a:spcBef>
              <a:spcAft>
                <a:spcPts val="0"/>
              </a:spcAft>
              <a:buClr>
                <a:schemeClr val="dk1"/>
              </a:buClr>
              <a:buSzPts val="7200"/>
              <a:buFont typeface="NVIDIA Sans"/>
              <a:buChar char="•"/>
              <a:defRPr sz="7200" b="0" i="0" u="none" strike="noStrike" cap="none">
                <a:solidFill>
                  <a:schemeClr val="dk1"/>
                </a:solidFill>
                <a:latin typeface="NVIDIA Sans"/>
                <a:ea typeface="NVIDIA Sans"/>
                <a:cs typeface="NVIDIA Sans"/>
                <a:sym typeface="NVIDIA Sans"/>
              </a:defRPr>
            </a:lvl2pPr>
            <a:lvl3pPr marR="0" lvl="2" algn="l" rtl="0">
              <a:lnSpc>
                <a:spcPct val="90000"/>
              </a:lnSpc>
              <a:spcBef>
                <a:spcPts val="1500"/>
              </a:spcBef>
              <a:spcAft>
                <a:spcPts val="0"/>
              </a:spcAft>
              <a:buClr>
                <a:schemeClr val="dk1"/>
              </a:buClr>
              <a:buSzPts val="6000"/>
              <a:buFont typeface="NVIDIA Sans"/>
              <a:buChar char="•"/>
              <a:defRPr sz="6000" b="0" i="0" u="none" strike="noStrike" cap="none">
                <a:solidFill>
                  <a:schemeClr val="dk1"/>
                </a:solidFill>
                <a:latin typeface="NVIDIA Sans"/>
                <a:ea typeface="NVIDIA Sans"/>
                <a:cs typeface="NVIDIA Sans"/>
                <a:sym typeface="NVIDIA Sans"/>
              </a:defRPr>
            </a:lvl3pPr>
            <a:lvl4pPr marR="0" lvl="3"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4pPr>
            <a:lvl5pPr marR="0" lvl="4"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R="0" lvl="5"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R="0" lvl="6"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R="0" lvl="7"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R="0" lvl="8"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9" name="Google Shape;369;p3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70"/>
        <p:cNvGrpSpPr/>
        <p:nvPr/>
      </p:nvGrpSpPr>
      <p:grpSpPr>
        <a:xfrm>
          <a:off x="0" y="0"/>
          <a:ext cx="0" cy="0"/>
          <a:chOff x="0" y="0"/>
          <a:chExt cx="0" cy="0"/>
        </a:xfrm>
      </p:grpSpPr>
      <p:pic>
        <p:nvPicPr>
          <p:cNvPr id="371" name="Google Shape;371;p3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372" name="Google Shape;372;p35" descr="A picture containing graphics, logo, symbol, graphic de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6125" y="773531"/>
            <a:ext cx="8365991" cy="2882310"/>
          </a:xfrm>
          <a:prstGeom prst="rect">
            <a:avLst/>
          </a:prstGeom>
          <a:noFill/>
          <a:ln>
            <a:noFill/>
          </a:ln>
        </p:spPr>
      </p:pic>
      <p:sp>
        <p:nvSpPr>
          <p:cNvPr id="373" name="Google Shape;373;p35"/>
          <p:cNvSpPr txBox="1">
            <a:spLocks noGrp="1"/>
          </p:cNvSpPr>
          <p:nvPr>
            <p:ph type="sldNum" idx="12"/>
          </p:nvPr>
        </p:nvSpPr>
        <p:spPr>
          <a:xfrm>
            <a:off x="1313035" y="189990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377"/>
        <p:cNvGrpSpPr/>
        <p:nvPr/>
      </p:nvGrpSpPr>
      <p:grpSpPr>
        <a:xfrm>
          <a:off x="0" y="0"/>
          <a:ext cx="0" cy="0"/>
          <a:chOff x="0" y="0"/>
          <a:chExt cx="0" cy="0"/>
        </a:xfrm>
      </p:grpSpPr>
      <p:pic>
        <p:nvPicPr>
          <p:cNvPr id="378" name="Google Shape;378;p37"/>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79" name="Google Shape;379;p37"/>
          <p:cNvSpPr>
            <a:spLocks noGrp="1"/>
          </p:cNvSpPr>
          <p:nvPr>
            <p:ph type="pic" idx="2"/>
          </p:nvPr>
        </p:nvSpPr>
        <p:spPr>
          <a:xfrm>
            <a:off x="0" y="0"/>
            <a:ext cx="36576000" cy="20574000"/>
          </a:xfrm>
          <a:prstGeom prst="rect">
            <a:avLst/>
          </a:prstGeom>
          <a:solidFill>
            <a:srgbClr val="F2F2F2"/>
          </a:solidFill>
          <a:ln>
            <a:noFill/>
          </a:ln>
        </p:spPr>
      </p:sp>
      <p:sp>
        <p:nvSpPr>
          <p:cNvPr id="380" name="Google Shape;380;p3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10/22/25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970042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4"/>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10/22/25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150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10/22/25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455697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10/22/25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1762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8" name="Google Shape;48;p6"/>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9" name="Google Shape;49;p6"/>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0" i="0" u="none" strike="noStrike" cap="none">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10/22/25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16409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10/22/25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523019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10/22/25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291569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10/22/25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623147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10/22/25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289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10/22/25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396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10/22/25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192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3" name="Google Shape;53;p7"/>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4" name="Google Shape;54;p7"/>
          <p:cNvSpPr txBox="1">
            <a:spLocks noGrp="1"/>
          </p:cNvSpPr>
          <p:nvPr>
            <p:ph type="body" idx="3"/>
          </p:nvPr>
        </p:nvSpPr>
        <p:spPr>
          <a:xfrm>
            <a:off x="18845785" y="4846320"/>
            <a:ext cx="15215700" cy="136521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8" name="Google Shape;58;p8"/>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9" name="Google Shape;59;p8"/>
          <p:cNvSpPr txBox="1">
            <a:spLocks noGrp="1"/>
          </p:cNvSpPr>
          <p:nvPr>
            <p:ph type="body" idx="3"/>
          </p:nvPr>
        </p:nvSpPr>
        <p:spPr>
          <a:xfrm>
            <a:off x="18845785"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0" name="Google Shape;60;p8"/>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4" name="Google Shape;64;p9"/>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8" name="Google Shape;68;p10"/>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9" name="Google Shape;69;p10"/>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70"/>
        <p:cNvGrpSpPr/>
        <p:nvPr/>
      </p:nvGrpSpPr>
      <p:grpSpPr>
        <a:xfrm>
          <a:off x="0" y="0"/>
          <a:ext cx="0" cy="0"/>
          <a:chOff x="0" y="0"/>
          <a:chExt cx="0" cy="0"/>
        </a:xfrm>
      </p:grpSpPr>
      <p:pic>
        <p:nvPicPr>
          <p:cNvPr id="71" name="Google Shape;71;p11" descr="A green curved lines with a bright light behind them&#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7150706" cy="20574000"/>
          </a:xfrm>
          <a:prstGeom prst="rect">
            <a:avLst/>
          </a:prstGeom>
          <a:noFill/>
          <a:ln>
            <a:noFill/>
          </a:ln>
        </p:spPr>
      </p:pic>
      <p:sp>
        <p:nvSpPr>
          <p:cNvPr id="72" name="Google Shape;72;p11"/>
          <p:cNvSpPr/>
          <p:nvPr/>
        </p:nvSpPr>
        <p:spPr>
          <a:xfrm>
            <a:off x="0" y="0"/>
            <a:ext cx="17150706" cy="20574000"/>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73" name="Google Shape;73;p11"/>
          <p:cNvSpPr/>
          <p:nvPr/>
        </p:nvSpPr>
        <p:spPr>
          <a:xfrm>
            <a:off x="17204620" y="5394960"/>
            <a:ext cx="566928" cy="151790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1"/>
          <p:cNvGrpSpPr/>
          <p:nvPr userDrawn="1"/>
        </p:nvGrpSpPr>
        <p:grpSpPr>
          <a:xfrm>
            <a:off x="34061399" y="19504414"/>
            <a:ext cx="2514601" cy="1072783"/>
            <a:chOff x="34061399" y="19504414"/>
            <a:chExt cx="2514601" cy="1072783"/>
          </a:xfrm>
        </p:grpSpPr>
        <p:sp>
          <p:nvSpPr>
            <p:cNvPr id="11" name="Google Shape;11;p1"/>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12" name="Google Shape;12;p1" descr="A picture containing shape&#10;&#10;Description automatically generated"/>
            <p:cNvPicPr preferRelativeResize="0"/>
            <p:nvPr/>
          </p:nvPicPr>
          <p:blipFill rotWithShape="1">
            <a:blip r:embed="rId37" cstate="screen">
              <a:alphaModFix/>
              <a:extLst>
                <a:ext uri="{28A0092B-C50C-407E-A947-70E740481C1C}">
                  <a14:useLocalDpi xmlns:a14="http://schemas.microsoft.com/office/drawing/2010/main"/>
                </a:ext>
              </a:extLst>
            </a:blip>
            <a:srcRect/>
            <a:stretch/>
          </p:blipFill>
          <p:spPr>
            <a:xfrm>
              <a:off x="34061399" y="19504414"/>
              <a:ext cx="2003438" cy="690238"/>
            </a:xfrm>
            <a:prstGeom prst="rect">
              <a:avLst/>
            </a:prstGeom>
            <a:noFill/>
            <a:ln>
              <a:noFill/>
            </a:ln>
          </p:spPr>
        </p:pic>
      </p:grpSp>
      <p:sp>
        <p:nvSpPr>
          <p:cNvPr id="13" name="Google Shape;13;p1"/>
          <p:cNvSpPr txBox="1"/>
          <p:nvPr/>
        </p:nvSpPr>
        <p:spPr>
          <a:xfrm>
            <a:off x="25805098"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14" name="Google Shape;14;p1"/>
          <p:cNvSpPr txBox="1">
            <a:spLocks noGrp="1"/>
          </p:cNvSpPr>
          <p:nvPr>
            <p:ph type="sldNum" idx="12"/>
          </p:nvPr>
        </p:nvSpPr>
        <p:spPr>
          <a:xfrm>
            <a:off x="34227135" y="18999403"/>
            <a:ext cx="2194800" cy="1575000"/>
          </a:xfrm>
          <a:prstGeom prst="rect">
            <a:avLst/>
          </a:prstGeom>
          <a:noFill/>
          <a:ln>
            <a:noFill/>
          </a:ln>
        </p:spPr>
        <p:txBody>
          <a:bodyPr spcFirstLastPara="1" wrap="square" lIns="335225" tIns="335225" rIns="335225" bIns="335225" anchor="t" anchorCtr="0">
            <a:noAutofit/>
          </a:bodyPr>
          <a:lstStyle>
            <a:lvl1pPr lvl="0" algn="r">
              <a:buNone/>
              <a:defRPr sz="4800">
                <a:solidFill>
                  <a:schemeClr val="lt1"/>
                </a:solidFill>
                <a:latin typeface="NVIDIA Sans"/>
                <a:ea typeface="NVIDIA Sans"/>
                <a:cs typeface="NVIDIA Sans"/>
                <a:sym typeface="NVIDIA Sans"/>
              </a:defRPr>
            </a:lvl1pPr>
            <a:lvl2pPr lvl="1" algn="r">
              <a:buNone/>
              <a:defRPr sz="4800">
                <a:solidFill>
                  <a:schemeClr val="lt1"/>
                </a:solidFill>
                <a:latin typeface="NVIDIA Sans"/>
                <a:ea typeface="NVIDIA Sans"/>
                <a:cs typeface="NVIDIA Sans"/>
                <a:sym typeface="NVIDIA Sans"/>
              </a:defRPr>
            </a:lvl2pPr>
            <a:lvl3pPr lvl="2" algn="r">
              <a:buNone/>
              <a:defRPr sz="4800">
                <a:solidFill>
                  <a:schemeClr val="lt1"/>
                </a:solidFill>
                <a:latin typeface="NVIDIA Sans"/>
                <a:ea typeface="NVIDIA Sans"/>
                <a:cs typeface="NVIDIA Sans"/>
                <a:sym typeface="NVIDIA Sans"/>
              </a:defRPr>
            </a:lvl3pPr>
            <a:lvl4pPr lvl="3" algn="r">
              <a:buNone/>
              <a:defRPr sz="4800">
                <a:solidFill>
                  <a:schemeClr val="lt1"/>
                </a:solidFill>
                <a:latin typeface="NVIDIA Sans"/>
                <a:ea typeface="NVIDIA Sans"/>
                <a:cs typeface="NVIDIA Sans"/>
                <a:sym typeface="NVIDIA Sans"/>
              </a:defRPr>
            </a:lvl4pPr>
            <a:lvl5pPr lvl="4" algn="r">
              <a:buNone/>
              <a:defRPr sz="4800">
                <a:solidFill>
                  <a:schemeClr val="lt1"/>
                </a:solidFill>
                <a:latin typeface="NVIDIA Sans"/>
                <a:ea typeface="NVIDIA Sans"/>
                <a:cs typeface="NVIDIA Sans"/>
                <a:sym typeface="NVIDIA Sans"/>
              </a:defRPr>
            </a:lvl5pPr>
            <a:lvl6pPr lvl="5" algn="r">
              <a:buNone/>
              <a:defRPr sz="4800">
                <a:solidFill>
                  <a:schemeClr val="lt1"/>
                </a:solidFill>
                <a:latin typeface="NVIDIA Sans"/>
                <a:ea typeface="NVIDIA Sans"/>
                <a:cs typeface="NVIDIA Sans"/>
                <a:sym typeface="NVIDIA Sans"/>
              </a:defRPr>
            </a:lvl6pPr>
            <a:lvl7pPr lvl="6" algn="r">
              <a:buNone/>
              <a:defRPr sz="4800">
                <a:solidFill>
                  <a:schemeClr val="lt1"/>
                </a:solidFill>
                <a:latin typeface="NVIDIA Sans"/>
                <a:ea typeface="NVIDIA Sans"/>
                <a:cs typeface="NVIDIA Sans"/>
                <a:sym typeface="NVIDIA Sans"/>
              </a:defRPr>
            </a:lvl7pPr>
            <a:lvl8pPr lvl="7" algn="r">
              <a:buNone/>
              <a:defRPr sz="4800">
                <a:solidFill>
                  <a:schemeClr val="lt1"/>
                </a:solidFill>
                <a:latin typeface="NVIDIA Sans"/>
                <a:ea typeface="NVIDIA Sans"/>
                <a:cs typeface="NVIDIA Sans"/>
                <a:sym typeface="NVIDIA Sans"/>
              </a:defRPr>
            </a:lvl8pPr>
            <a:lvl9pPr lvl="8" algn="r">
              <a:buNone/>
              <a:defRPr sz="4800">
                <a:solidFill>
                  <a:schemeClr val="lt1"/>
                </a:solidFill>
                <a:latin typeface="NVIDIA Sans"/>
                <a:ea typeface="NVIDIA Sans"/>
                <a:cs typeface="NVIDIA Sans"/>
                <a:sym typeface="NVIDIA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10/22/25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41667089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eb.ntpu.edu.tw/~myday/" TargetMode="External"/><Relationship Id="rId13"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12" Type="http://schemas.openxmlformats.org/officeDocument/2006/relationships/hyperlink" Target="https://web.ntpu.edu.tw/~myday" TargetMode="External"/><Relationship Id="rId17" Type="http://schemas.openxmlformats.org/officeDocument/2006/relationships/image" Target="../media/image19.png"/><Relationship Id="rId2" Type="http://schemas.openxmlformats.org/officeDocument/2006/relationships/image" Target="../media/image10.jpeg"/><Relationship Id="rId16"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hyperlink" Target="https://meet.google.com/miy-fbif-max" TargetMode="External"/><Relationship Id="rId11" Type="http://schemas.openxmlformats.org/officeDocument/2006/relationships/hyperlink" Target="http://mail.im.tku.edu.tw/~myday/" TargetMode="External"/><Relationship Id="rId5" Type="http://schemas.openxmlformats.org/officeDocument/2006/relationships/image" Target="../media/image13.tiff"/><Relationship Id="rId15" Type="http://schemas.openxmlformats.org/officeDocument/2006/relationships/image" Target="../media/image17.png"/><Relationship Id="rId10" Type="http://schemas.openxmlformats.org/officeDocument/2006/relationships/hyperlink" Target="https://www.ntpu.edu.tw/" TargetMode="External"/><Relationship Id="rId4" Type="http://schemas.openxmlformats.org/officeDocument/2006/relationships/image" Target="../media/image12.png"/><Relationship Id="rId9" Type="http://schemas.openxmlformats.org/officeDocument/2006/relationships/hyperlink" Target="http://www.mis.ntpu.edu.tw/en/" TargetMode="External"/><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4.png"/></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hyperlink" Target="https://kubernetes.io/" TargetMode="External"/><Relationship Id="rId5" Type="http://schemas.openxmlformats.org/officeDocument/2006/relationships/image" Target="../media/image104.png"/><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106.png"/><Relationship Id="rId7" Type="http://schemas.openxmlformats.org/officeDocument/2006/relationships/hyperlink" Target="https://kubernetes.io/" TargetMode="External"/><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07.png"/><Relationship Id="rId5" Type="http://schemas.openxmlformats.org/officeDocument/2006/relationships/image" Target="../media/image104.png"/><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9.png"/></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8.png"/></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5.png"/></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hyperlink" Target="https://kubernetes.io/" TargetMode="External"/><Relationship Id="rId2" Type="http://schemas.openxmlformats.org/officeDocument/2006/relationships/notesSlide" Target="../notesSlides/notesSlide62.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hyperlink" Target="https://learn.nvidia.com/courses/course-detail?course_id=course-v1:DLI+S-FX-15+V1"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4.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104.png"/><Relationship Id="rId4" Type="http://schemas.openxmlformats.org/officeDocument/2006/relationships/image" Target="../media/image9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7.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16.png"/><Relationship Id="rId4" Type="http://schemas.openxmlformats.org/officeDocument/2006/relationships/image" Target="../media/image82.png"/></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8.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117.png"/><Relationship Id="rId4" Type="http://schemas.openxmlformats.org/officeDocument/2006/relationships/image" Target="../media/image116.png"/></Relationships>
</file>

<file path=ppt/slides/_rels/slide1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image" Target="../media/image119.png"/><Relationship Id="rId5" Type="http://schemas.openxmlformats.org/officeDocument/2006/relationships/image" Target="../media/image106.png"/><Relationship Id="rId4" Type="http://schemas.openxmlformats.org/officeDocument/2006/relationships/image" Target="../media/image104.png"/></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1.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21.png"/><Relationship Id="rId4" Type="http://schemas.openxmlformats.org/officeDocument/2006/relationships/image" Target="../media/image104.png"/></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2.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21.png"/><Relationship Id="rId4" Type="http://schemas.openxmlformats.org/officeDocument/2006/relationships/image" Target="../media/image10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21.png"/><Relationship Id="rId4" Type="http://schemas.openxmlformats.org/officeDocument/2006/relationships/image" Target="../media/image104.png"/></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4.xml"/><Relationship Id="rId1" Type="http://schemas.openxmlformats.org/officeDocument/2006/relationships/slideLayout" Target="../slideLayouts/slideLayout30.xml"/><Relationship Id="rId6" Type="http://schemas.openxmlformats.org/officeDocument/2006/relationships/image" Target="../media/image121.png"/><Relationship Id="rId5" Type="http://schemas.openxmlformats.org/officeDocument/2006/relationships/image" Target="../media/image122.png"/><Relationship Id="rId4" Type="http://schemas.openxmlformats.org/officeDocument/2006/relationships/image" Target="../media/image104.png"/></Relationships>
</file>

<file path=ppt/slides/_rels/slide12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5.xml"/><Relationship Id="rId1" Type="http://schemas.openxmlformats.org/officeDocument/2006/relationships/slideLayout" Target="../slideLayouts/slideLayout30.xml"/><Relationship Id="rId6" Type="http://schemas.openxmlformats.org/officeDocument/2006/relationships/image" Target="../media/image121.png"/><Relationship Id="rId5" Type="http://schemas.openxmlformats.org/officeDocument/2006/relationships/image" Target="../media/image122.png"/><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0.png"/><Relationship Id="rId1" Type="http://schemas.openxmlformats.org/officeDocument/2006/relationships/slideLayout" Target="../slideLayouts/slideLayout37.xml"/><Relationship Id="rId5" Type="http://schemas.openxmlformats.org/officeDocument/2006/relationships/image" Target="../media/image22.png"/><Relationship Id="rId4" Type="http://schemas.openxmlformats.org/officeDocument/2006/relationships/image" Target="../media/image21.png"/></Relationships>
</file>

<file path=ppt/slides/_rels/slide131.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01+V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31.jp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nvidia.com/en-us/training/instructor-directory/search/" TargetMode="Externa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5" Type="http://schemas.openxmlformats.org/officeDocument/2006/relationships/image" Target="../media/image19.png"/><Relationship Id="rId4" Type="http://schemas.openxmlformats.org/officeDocument/2006/relationships/hyperlink" Target="https://learn.nvidia.com/courses/course-detail?course_id=course-v1:DLI+S-FX-15+V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eveloper.nvidia.com/dli/getready" TargetMode="External"/><Relationship Id="rId2" Type="http://schemas.openxmlformats.org/officeDocument/2006/relationships/hyperlink" Target="https://learn.nvidia.com/dli-event"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hyperlink" Target="https://learn.nvidia.com/dli-eve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7.xml"/><Relationship Id="rId5" Type="http://schemas.openxmlformats.org/officeDocument/2006/relationships/hyperlink" Target="https://learn.nvidia.com/dli-event"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 Id="rId4" Type="http://schemas.openxmlformats.org/officeDocument/2006/relationships/hyperlink" Target="https://learn.nvidia.com/dli-even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37.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51.png"/><Relationship Id="rId1" Type="http://schemas.openxmlformats.org/officeDocument/2006/relationships/slideLayout" Target="../slideLayouts/slideLayout3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58.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59.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60.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62.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63.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hyperlink" Target="https://build.nvidia.com/" TargetMode="External"/><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learn.nvidia.com/courses/course-detail?course_id=course-v1:DLI+S-FX-15+V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www.nvidia.com/content/dam/en-zz/Solutions/lp/large-language-models-ebook/nvidia-llm-ebook-og.jp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hyperlink" Target="https://learn.nvidia.com/courses/course-detail?course_id=course-v1:DLI+S-FX-15+V1"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0.png"/><Relationship Id="rId1" Type="http://schemas.openxmlformats.org/officeDocument/2006/relationships/slideLayout" Target="../slideLayouts/slideLayout37.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colab.research.google.com/?utm_source=scs-index" TargetMode="Externa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hyperlink" Target="https://colab.research.google.com/?utm_source=scs-index" TargetMode="Externa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hyperlink" Target="https://colab.research.google.com/?utm_source=scs-index" TargetMode="External"/><Relationship Id="rId4" Type="http://schemas.openxmlformats.org/officeDocument/2006/relationships/image" Target="../media/image79.png"/><Relationship Id="rId9" Type="http://schemas.openxmlformats.org/officeDocument/2006/relationships/hyperlink" Target="https://learn.nvidia.com/courses/course-detail?course_id=course-v1:DLI+S-FX-15+V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2.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2.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hyperlink" Target="https://learn.nvidia.com/courses/course-detail?course_id=course-v1:DLI+S-FX-15+V1"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hyperlink" Target="https://www.gradio.app/" TargetMode="External"/><Relationship Id="rId5" Type="http://schemas.openxmlformats.org/officeDocument/2006/relationships/hyperlink" Target="https://huggingface.co/spaces/gradio/chatinterface_streaming_echo/blob/main/run.py" TargetMode="External"/><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huggingface.co/spaces/camenduru-com/webui" TargetMode="External"/><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98.png"/><Relationship Id="rId4" Type="http://schemas.openxmlformats.org/officeDocument/2006/relationships/hyperlink" Target="https://www.gradio.app/guides/creating-a-custom-chatbot-with-blocks"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99.png"/><Relationship Id="rId4" Type="http://schemas.openxmlformats.org/officeDocument/2006/relationships/image" Target="../media/image67.png"/></Relationships>
</file>

<file path=ppt/slides/_rels/slide99.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99.pn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Sustainability and ESG Data Analytics</a:t>
            </a:r>
            <a:endParaRPr lang="en-US" sz="132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28346400" y="19478627"/>
            <a:ext cx="8229600" cy="1095375"/>
          </a:xfrm>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a:t>
            </a:fld>
            <a:endParaRPr lang="en-US" kern="1200" dirty="0">
              <a:solidFill>
                <a:prstClr val="black">
                  <a:tint val="75000"/>
                </a:prstClr>
              </a:solidFill>
              <a:latin typeface="Calibri" panose="020F0502020204030204"/>
              <a:ea typeface="+mn-ea"/>
              <a:cs typeface="+mn-cs"/>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1141ESGDA06</a:t>
            </a:r>
          </a:p>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MBA, IM, NTPU (M5265) (Fall 2025)</a:t>
            </a:r>
            <a:b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b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 Wed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algn="ctr" defTabSz="2743200">
              <a:buClrTx/>
            </a:pPr>
            <a:r>
              <a:rPr lang="en-US" altLang="zh-TW" sz="36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2025-10-22</a:t>
            </a:r>
          </a:p>
        </p:txBody>
      </p:sp>
      <p:sp>
        <p:nvSpPr>
          <p:cNvPr id="14" name="TextBox 13">
            <a:extLst>
              <a:ext uri="{FF2B5EF4-FFF2-40B4-BE49-F238E27FC236}">
                <a16:creationId xmlns:a16="http://schemas.microsoft.com/office/drawing/2014/main" id="{E9EE7776-1F0D-58EF-4395-055D5B5897F7}"/>
              </a:ext>
            </a:extLst>
          </p:cNvPr>
          <p:cNvSpPr txBox="1"/>
          <p:nvPr/>
        </p:nvSpPr>
        <p:spPr>
          <a:xfrm>
            <a:off x="30967029" y="14633481"/>
            <a:ext cx="5576340" cy="1200329"/>
          </a:xfrm>
          <a:prstGeom prst="rect">
            <a:avLst/>
          </a:prstGeom>
          <a:noFill/>
        </p:spPr>
        <p:txBody>
          <a:bodyPr wrap="square">
            <a:spAutoFit/>
          </a:bodyPr>
          <a:lstStyle/>
          <a:p>
            <a:pPr algn="ctr" defTabSz="2743200">
              <a:buClrTx/>
            </a:pPr>
            <a:r>
              <a:rPr lang="en-US" sz="3600" kern="1200" dirty="0">
                <a:solidFill>
                  <a:srgbClr val="4472C4"/>
                </a:solidFill>
                <a:latin typeface="Calibri" panose="020F0502020204030204"/>
                <a:ea typeface="+mn-ea"/>
                <a:cs typeface="+mn-cs"/>
                <a:hlinkClick r:id="rId6"/>
              </a:rPr>
              <a:t>https://meet.google.com/miy-fbif-max</a:t>
            </a:r>
            <a:endParaRPr lang="en-US" sz="3600" kern="1200" dirty="0">
              <a:solidFill>
                <a:prstClr val="black"/>
              </a:solidFill>
              <a:latin typeface="Calibri" panose="020F0502020204030204"/>
              <a:ea typeface="+mn-ea"/>
              <a:cs typeface="+mn-cs"/>
            </a:endParaRPr>
          </a:p>
        </p:txBody>
      </p:sp>
      <p:pic>
        <p:nvPicPr>
          <p:cNvPr id="18" name="Picture 17">
            <a:extLst>
              <a:ext uri="{FF2B5EF4-FFF2-40B4-BE49-F238E27FC236}">
                <a16:creationId xmlns:a16="http://schemas.microsoft.com/office/drawing/2014/main" id="{6370B27B-7202-FFF8-8C7E-8460B83A8D70}"/>
              </a:ext>
            </a:extLst>
          </p:cNvPr>
          <p:cNvPicPr>
            <a:picLocks noChangeAspect="1"/>
          </p:cNvPicPr>
          <p:nvPr/>
        </p:nvPicPr>
        <p:blipFill>
          <a:blip r:embed="rId7"/>
          <a:stretch>
            <a:fillRect/>
          </a:stretch>
        </p:blipFill>
        <p:spPr>
          <a:xfrm>
            <a:off x="31546889" y="10428947"/>
            <a:ext cx="4310505" cy="4310505"/>
          </a:xfrm>
          <a:prstGeom prst="rect">
            <a:avLst/>
          </a:prstGeom>
        </p:spPr>
      </p:pic>
      <p:sp>
        <p:nvSpPr>
          <p:cNvPr id="17" name="Subtitle 2">
            <a:extLst>
              <a:ext uri="{FF2B5EF4-FFF2-40B4-BE49-F238E27FC236}">
                <a16:creationId xmlns:a16="http://schemas.microsoft.com/office/drawing/2014/main" id="{EAD6CAB6-AB8F-45E1-E083-748AAEB3EEEE}"/>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2743200">
              <a:lnSpc>
                <a:spcPct val="120000"/>
              </a:lnSpc>
              <a:spcBef>
                <a:spcPts val="0"/>
              </a:spcBef>
              <a:buClrTx/>
            </a:pPr>
            <a:r>
              <a:rPr lang="en-US" altLang="zh-TW" sz="43200" dirty="0">
                <a:solidFill>
                  <a:srgbClr val="898989"/>
                </a:solidFill>
                <a:latin typeface="Calibri" panose="020F0502020204030204"/>
                <a:ea typeface="新細明體" panose="02020500000000000000" pitchFamily="18" charset="-120"/>
                <a:cs typeface="Calibri" panose="020F0502020204030204" pitchFamily="34" charset="0"/>
                <a:hlinkClick r:id="rId8"/>
              </a:rPr>
              <a:t>Min-Yuh Day</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r>
              <a:rPr lang="en-US" altLang="zh-TW" sz="43200" dirty="0" err="1">
                <a:solidFill>
                  <a:srgbClr val="4472C4"/>
                </a:solidFill>
                <a:latin typeface="Calibri" panose="020F0502020204030204" pitchFamily="34" charset="0"/>
                <a:ea typeface="標楷體" pitchFamily="65" charset="-120"/>
                <a:cs typeface="Calibri" panose="020F0502020204030204" pitchFamily="34" charset="0"/>
              </a:rPr>
              <a:t>Ph.D</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b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b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Professor and Director</a:t>
            </a:r>
          </a:p>
          <a:p>
            <a:pPr defTabSz="2743200">
              <a:lnSpc>
                <a:spcPct val="120000"/>
              </a:lnSpc>
              <a:spcBef>
                <a:spcPts val="1800"/>
              </a:spcBef>
              <a:buClrTx/>
            </a:pPr>
            <a:r>
              <a:rPr lang="en-US" sz="24000" dirty="0">
                <a:solidFill>
                  <a:prstClr val="black"/>
                </a:solidFill>
                <a:latin typeface="Calibri" panose="020F0502020204030204" pitchFamily="34" charset="0"/>
                <a:cs typeface="Calibri" panose="020F0502020204030204" pitchFamily="34" charset="0"/>
                <a:hlinkClick r:id="rId9"/>
              </a:rPr>
              <a:t>Institute of Information Management</a:t>
            </a:r>
            <a:r>
              <a:rPr lang="en-US" sz="24000" dirty="0">
                <a:solidFill>
                  <a:prstClr val="black"/>
                </a:solidFill>
                <a:latin typeface="Calibri" panose="020F0502020204030204" pitchFamily="34" charset="0"/>
                <a:cs typeface="Calibri" panose="020F0502020204030204" pitchFamily="34" charset="0"/>
              </a:rPr>
              <a:t>, </a:t>
            </a:r>
            <a:r>
              <a:rPr lang="en-US" sz="24000" dirty="0">
                <a:solidFill>
                  <a:prstClr val="black"/>
                </a:solidFill>
                <a:latin typeface="Calibri" panose="020F0502020204030204" pitchFamily="34" charset="0"/>
                <a:cs typeface="Calibri" panose="020F0502020204030204" pitchFamily="34" charset="0"/>
                <a:hlinkClick r:id="rId10"/>
              </a:rPr>
              <a:t>National Taipei University</a:t>
            </a:r>
            <a:endParaRPr lang="en-US" altLang="zh-TW" sz="24000" dirty="0">
              <a:solidFill>
                <a:srgbClr val="898989"/>
              </a:solidFill>
              <a:latin typeface="Calibri" panose="020F0502020204030204" pitchFamily="34" charset="0"/>
              <a:ea typeface="新細明體" panose="02020500000000000000" pitchFamily="18" charset="-120"/>
              <a:cs typeface="Calibri" panose="020F0502020204030204" pitchFamily="34" charset="0"/>
              <a:hlinkClick r:id="rId11"/>
            </a:endParaRPr>
          </a:p>
          <a:p>
            <a:pPr defTabSz="2743200">
              <a:lnSpc>
                <a:spcPct val="120000"/>
              </a:lnSpc>
              <a:spcBef>
                <a:spcPts val="1800"/>
              </a:spcBef>
              <a:buClrTx/>
            </a:pPr>
            <a:r>
              <a:rPr lang="en-US" sz="14400" b="0" dirty="0">
                <a:solidFill>
                  <a:prstClr val="black"/>
                </a:solidFill>
                <a:latin typeface="Arial" panose="020B0604020202020204" pitchFamily="34" charset="0"/>
                <a:cs typeface="Arial" panose="020B0604020202020204" pitchFamily="34" charset="0"/>
                <a:hlinkClick r:id="rId12"/>
              </a:rPr>
              <a:t>https://web.ntpu.edu.tw/~myday</a:t>
            </a:r>
            <a:endParaRPr lang="en-US" sz="14400" b="0"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CF16FD9-153E-9320-41AF-AD0EA3357BC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20" name="Picture 19">
            <a:extLst>
              <a:ext uri="{FF2B5EF4-FFF2-40B4-BE49-F238E27FC236}">
                <a16:creationId xmlns:a16="http://schemas.microsoft.com/office/drawing/2014/main" id="{5412BE32-63F1-21F3-DB6D-7A0E9E66CFB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21" name="Picture 20">
            <a:extLst>
              <a:ext uri="{FF2B5EF4-FFF2-40B4-BE49-F238E27FC236}">
                <a16:creationId xmlns:a16="http://schemas.microsoft.com/office/drawing/2014/main" id="{3F40967A-39E2-B4F0-3938-080D4128F58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22" name="Picture 21">
            <a:extLst>
              <a:ext uri="{FF2B5EF4-FFF2-40B4-BE49-F238E27FC236}">
                <a16:creationId xmlns:a16="http://schemas.microsoft.com/office/drawing/2014/main" id="{1C1561BF-C656-5B2C-FCF8-87BD7BCC070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23" name="Picture 22">
            <a:extLst>
              <a:ext uri="{FF2B5EF4-FFF2-40B4-BE49-F238E27FC236}">
                <a16:creationId xmlns:a16="http://schemas.microsoft.com/office/drawing/2014/main" id="{524576AB-BA89-10C4-A50E-1E82E70AF016}"/>
              </a:ext>
            </a:extLst>
          </p:cNvPr>
          <p:cNvPicPr>
            <a:picLocks noChangeAspect="1"/>
          </p:cNvPicPr>
          <p:nvPr/>
        </p:nvPicPr>
        <p:blipFill>
          <a:blip r:embed="rId17"/>
          <a:stretch>
            <a:fillRect/>
          </a:stretch>
        </p:blipFill>
        <p:spPr>
          <a:xfrm>
            <a:off x="675497" y="12833333"/>
            <a:ext cx="3034425" cy="662985"/>
          </a:xfrm>
          <a:prstGeom prst="rect">
            <a:avLst/>
          </a:prstGeom>
        </p:spPr>
      </p:pic>
      <p:sp>
        <p:nvSpPr>
          <p:cNvPr id="24" name="TextBox 23">
            <a:extLst>
              <a:ext uri="{FF2B5EF4-FFF2-40B4-BE49-F238E27FC236}">
                <a16:creationId xmlns:a16="http://schemas.microsoft.com/office/drawing/2014/main" id="{9E056368-6557-A662-EAA8-45FC9579142B}"/>
              </a:ext>
            </a:extLst>
          </p:cNvPr>
          <p:cNvSpPr txBox="1"/>
          <p:nvPr/>
        </p:nvSpPr>
        <p:spPr>
          <a:xfrm>
            <a:off x="771197" y="13533899"/>
            <a:ext cx="2806995" cy="346249"/>
          </a:xfrm>
          <a:prstGeom prst="rect">
            <a:avLst/>
          </a:prstGeom>
          <a:solidFill>
            <a:srgbClr val="76B900"/>
          </a:solidFill>
        </p:spPr>
        <p:txBody>
          <a:bodyPr wrap="square" lIns="0" tIns="0" rIns="0" bIns="0">
            <a:spAutoFit/>
          </a:bodyPr>
          <a:lstStyle/>
          <a:p>
            <a:pPr algn="ctr" defTabSz="2743200">
              <a:buClrTx/>
            </a:pPr>
            <a:r>
              <a:rPr lang="en-US" altLang="zh-TW" sz="2250" kern="1200" dirty="0">
                <a:solidFill>
                  <a:prstClr val="white"/>
                </a:solidFill>
                <a:latin typeface="Calibri" panose="020F0502020204030204"/>
                <a:ea typeface="新細明體" panose="02020500000000000000" pitchFamily="18" charset="-120"/>
                <a:cs typeface="+mn-cs"/>
              </a:rPr>
              <a:t>University Ambassador</a:t>
            </a:r>
          </a:p>
        </p:txBody>
      </p:sp>
      <p:sp>
        <p:nvSpPr>
          <p:cNvPr id="25" name="TextBox 24">
            <a:extLst>
              <a:ext uri="{FF2B5EF4-FFF2-40B4-BE49-F238E27FC236}">
                <a16:creationId xmlns:a16="http://schemas.microsoft.com/office/drawing/2014/main" id="{8CC5F952-740A-49CD-0E63-AB36D0B3A636}"/>
              </a:ext>
            </a:extLst>
          </p:cNvPr>
          <p:cNvSpPr txBox="1"/>
          <p:nvPr/>
        </p:nvSpPr>
        <p:spPr>
          <a:xfrm>
            <a:off x="675497" y="13844711"/>
            <a:ext cx="3034425" cy="415498"/>
          </a:xfrm>
          <a:prstGeom prst="rect">
            <a:avLst/>
          </a:prstGeom>
          <a:noFill/>
        </p:spPr>
        <p:txBody>
          <a:bodyPr wrap="square" lIns="0" tIns="0" rIns="0" bIns="0">
            <a:spAutoFit/>
          </a:bodyPr>
          <a:lstStyle/>
          <a:p>
            <a:pPr algn="ctr" defTabSz="2743200">
              <a:buClrTx/>
            </a:pPr>
            <a:r>
              <a:rPr lang="en-US" altLang="zh-TW" sz="2700" b="1" kern="1200" dirty="0">
                <a:solidFill>
                  <a:prstClr val="black"/>
                </a:solidFill>
                <a:latin typeface="Calibri" panose="020F0502020204030204"/>
                <a:ea typeface="新細明體" panose="02020500000000000000" pitchFamily="18" charset="-120"/>
                <a:cs typeface="+mn-cs"/>
              </a:rPr>
              <a:t>Certified Instructor</a:t>
            </a:r>
          </a:p>
        </p:txBody>
      </p:sp>
      <p:sp>
        <p:nvSpPr>
          <p:cNvPr id="8" name="Title 1">
            <a:extLst>
              <a:ext uri="{FF2B5EF4-FFF2-40B4-BE49-F238E27FC236}">
                <a16:creationId xmlns:a16="http://schemas.microsoft.com/office/drawing/2014/main" id="{2A50E89F-20F8-4509-1C18-B4C1B2E087BA}"/>
              </a:ext>
            </a:extLst>
          </p:cNvPr>
          <p:cNvSpPr>
            <a:spLocks noGrp="1"/>
          </p:cNvSpPr>
          <p:nvPr>
            <p:ph type="ctrTitle"/>
          </p:nvPr>
        </p:nvSpPr>
        <p:spPr>
          <a:xfrm>
            <a:off x="664185" y="3897272"/>
            <a:ext cx="35457198" cy="5869467"/>
          </a:xfrm>
        </p:spPr>
        <p:txBody>
          <a:bodyPr>
            <a:noAutofit/>
          </a:bodyPr>
          <a:lstStyle/>
          <a:p>
            <a:pPr>
              <a:lnSpc>
                <a:spcPct val="100000"/>
              </a:lnSpc>
            </a:pPr>
            <a:r>
              <a:rPr lang="en-US" altLang="zh-TW" sz="14400" dirty="0">
                <a:solidFill>
                  <a:schemeClr val="accent6">
                    <a:lumMod val="75000"/>
                  </a:schemeClr>
                </a:solidFill>
                <a:latin typeface="Calibri" panose="020F0502020204030204" pitchFamily="34" charset="0"/>
                <a:ea typeface="Heiti TC Medium" pitchFamily="2" charset="-128"/>
                <a:cs typeface="Arial" panose="020B0604020202020204" pitchFamily="34" charset="0"/>
              </a:rPr>
              <a:t>NVIDIA Building RAG Agents with LLMs Part I: LLM Services and AI Foundation Models</a:t>
            </a:r>
          </a:p>
        </p:txBody>
      </p:sp>
    </p:spTree>
    <p:extLst>
      <p:ext uri="{BB962C8B-B14F-4D97-AF65-F5344CB8AC3E}">
        <p14:creationId xmlns:p14="http://schemas.microsoft.com/office/powerpoint/2010/main" val="2598538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10</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20" name="Google Shape;1320;p83"/>
          <p:cNvGrpSpPr/>
          <p:nvPr/>
        </p:nvGrpSpPr>
        <p:grpSpPr>
          <a:xfrm>
            <a:off x="9306914" y="3554756"/>
            <a:ext cx="17885954" cy="11066863"/>
            <a:chOff x="10003877" y="4058700"/>
            <a:chExt cx="16160060" cy="9867911"/>
          </a:xfrm>
        </p:grpSpPr>
        <p:grpSp>
          <p:nvGrpSpPr>
            <p:cNvPr id="1321" name="Google Shape;1321;p83"/>
            <p:cNvGrpSpPr/>
            <p:nvPr/>
          </p:nvGrpSpPr>
          <p:grpSpPr>
            <a:xfrm>
              <a:off x="10003877" y="4058700"/>
              <a:ext cx="16160060" cy="9867911"/>
              <a:chOff x="6201589" y="5938524"/>
              <a:chExt cx="10240200" cy="6362700"/>
            </a:xfrm>
          </p:grpSpPr>
          <p:sp>
            <p:nvSpPr>
              <p:cNvPr id="1322" name="Google Shape;1322;p8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23" name="Google Shape;1323;p8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24" name="Google Shape;1324;p83"/>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25" name="Google Shape;1325;p83"/>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26" name="Google Shape;1326;p83"/>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sp>
        <p:nvSpPr>
          <p:cNvPr id="2" name="TextBox 1">
            <a:extLst>
              <a:ext uri="{FF2B5EF4-FFF2-40B4-BE49-F238E27FC236}">
                <a16:creationId xmlns:a16="http://schemas.microsoft.com/office/drawing/2014/main" id="{2736B987-4347-C25A-C805-001A6658389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8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33" name="Google Shape;1333;p84"/>
          <p:cNvGrpSpPr/>
          <p:nvPr/>
        </p:nvGrpSpPr>
        <p:grpSpPr>
          <a:xfrm>
            <a:off x="9306914" y="3554756"/>
            <a:ext cx="17885954" cy="11066863"/>
            <a:chOff x="10003877" y="4058700"/>
            <a:chExt cx="16160060" cy="9867911"/>
          </a:xfrm>
        </p:grpSpPr>
        <p:grpSp>
          <p:nvGrpSpPr>
            <p:cNvPr id="1334" name="Google Shape;1334;p84"/>
            <p:cNvGrpSpPr/>
            <p:nvPr/>
          </p:nvGrpSpPr>
          <p:grpSpPr>
            <a:xfrm>
              <a:off x="10003877" y="4058700"/>
              <a:ext cx="16160060" cy="9867911"/>
              <a:chOff x="6201589" y="5938524"/>
              <a:chExt cx="10240200" cy="6362700"/>
            </a:xfrm>
          </p:grpSpPr>
          <p:sp>
            <p:nvSpPr>
              <p:cNvPr id="1335" name="Google Shape;1335;p8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36" name="Google Shape;1336;p8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37" name="Google Shape;1337;p84"/>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38" name="Google Shape;1338;p84"/>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39" name="Google Shape;1339;p84"/>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Clr>
                <a:schemeClr val="lt1"/>
              </a:buClr>
              <a:buSzPts val="1100"/>
              <a:buFont typeface="Arial"/>
              <a:buNone/>
            </a:pPr>
            <a:r>
              <a:rPr lang="en-US" sz="3800">
                <a:solidFill>
                  <a:schemeClr val="lt1"/>
                </a:solidFill>
              </a:rPr>
              <a:t>Router</a:t>
            </a:r>
            <a:endParaRPr sz="3800"/>
          </a:p>
        </p:txBody>
      </p:sp>
      <p:sp>
        <p:nvSpPr>
          <p:cNvPr id="1340" name="Google Shape;1340;p84"/>
          <p:cNvSpPr/>
          <p:nvPr/>
        </p:nvSpPr>
        <p:spPr>
          <a:xfrm>
            <a:off x="23050500" y="10325100"/>
            <a:ext cx="2112300" cy="2691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LLM</a:t>
            </a:r>
            <a:endParaRPr sz="4100" b="1">
              <a:solidFill>
                <a:schemeClr val="dk2"/>
              </a:solidFill>
            </a:endParaRPr>
          </a:p>
        </p:txBody>
      </p:sp>
      <p:sp>
        <p:nvSpPr>
          <p:cNvPr id="2" name="TextBox 1">
            <a:extLst>
              <a:ext uri="{FF2B5EF4-FFF2-40B4-BE49-F238E27FC236}">
                <a16:creationId xmlns:a16="http://schemas.microsoft.com/office/drawing/2014/main" id="{E56AE19F-C7EC-8F8F-0CF0-51C0D13C7B5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8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pic>
        <p:nvPicPr>
          <p:cNvPr id="1347" name="Google Shape;1347;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52350" y="4783366"/>
            <a:ext cx="16775750" cy="5657525"/>
          </a:xfrm>
          <a:prstGeom prst="rect">
            <a:avLst/>
          </a:prstGeom>
          <a:noFill/>
          <a:ln>
            <a:noFill/>
          </a:ln>
        </p:spPr>
      </p:pic>
      <p:sp>
        <p:nvSpPr>
          <p:cNvPr id="1348" name="Google Shape;1348;p85"/>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49" name="Google Shape;1349;p85"/>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50" name="Google Shape;1350;p85"/>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51" name="Google Shape;1351;p85"/>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2" name="Google Shape;1352;p85"/>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53" name="Google Shape;1353;p85"/>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54" name="Google Shape;1354;p85"/>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5" name="Google Shape;1355;p85"/>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56" name="Google Shape;1356;p85"/>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357" name="Google Shape;1357;p85"/>
          <p:cNvSpPr/>
          <p:nvPr/>
        </p:nvSpPr>
        <p:spPr>
          <a:xfrm>
            <a:off x="2514600" y="8688850"/>
            <a:ext cx="12249000" cy="8742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8" name="Google Shape;1358;p85"/>
          <p:cNvSpPr/>
          <p:nvPr/>
        </p:nvSpPr>
        <p:spPr>
          <a:xfrm>
            <a:off x="16434950" y="11129175"/>
            <a:ext cx="9883200" cy="53253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359" name="Google Shape;1359;p85"/>
          <p:cNvSpPr/>
          <p:nvPr/>
        </p:nvSpPr>
        <p:spPr>
          <a:xfrm>
            <a:off x="25350350" y="12709675"/>
            <a:ext cx="9883200" cy="60210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DB1FF1AE-3AE0-F8F4-C4D2-799D45DD045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8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66" name="Google Shape;1366;p86"/>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67" name="Google Shape;1367;p86"/>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68" name="Google Shape;1368;p86"/>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69" name="Google Shape;1369;p86"/>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0" name="Google Shape;1370;p86"/>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71" name="Google Shape;1371;p86"/>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72" name="Google Shape;1372;p86"/>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3" name="Google Shape;1373;p86"/>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74" name="Google Shape;1374;p86"/>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75" name="Google Shape;1375;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52350" y="4783366"/>
            <a:ext cx="16775750" cy="5657525"/>
          </a:xfrm>
          <a:prstGeom prst="rect">
            <a:avLst/>
          </a:prstGeom>
          <a:noFill/>
          <a:ln>
            <a:noFill/>
          </a:ln>
        </p:spPr>
      </p:pic>
      <p:pic>
        <p:nvPicPr>
          <p:cNvPr id="1376" name="Google Shape;1376;p8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01651" y="11197788"/>
            <a:ext cx="5007076" cy="5825101"/>
          </a:xfrm>
          <a:prstGeom prst="rect">
            <a:avLst/>
          </a:prstGeom>
          <a:noFill/>
          <a:ln>
            <a:noFill/>
          </a:ln>
        </p:spPr>
      </p:pic>
      <p:pic>
        <p:nvPicPr>
          <p:cNvPr id="1377" name="Google Shape;1377;p86"/>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1378" name="Google Shape;1378;p86"/>
          <p:cNvSpPr/>
          <p:nvPr/>
        </p:nvSpPr>
        <p:spPr>
          <a:xfrm>
            <a:off x="2514600" y="12680600"/>
            <a:ext cx="12249000" cy="47505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0458AFD6-DD7B-5F8D-35FA-B93C5CA5A24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8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85" name="Google Shape;1385;p87"/>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6" name="Google Shape;1386;p87"/>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87" name="Google Shape;1387;p87"/>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88" name="Google Shape;1388;p87"/>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9" name="Google Shape;1389;p87"/>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90" name="Google Shape;1390;p87"/>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91" name="Google Shape;1391;p87"/>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92" name="Google Shape;1392;p87"/>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93" name="Google Shape;1393;p87"/>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94" name="Google Shape;1394;p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52350" y="4783366"/>
            <a:ext cx="16775750" cy="5657525"/>
          </a:xfrm>
          <a:prstGeom prst="rect">
            <a:avLst/>
          </a:prstGeom>
          <a:noFill/>
          <a:ln>
            <a:noFill/>
          </a:ln>
        </p:spPr>
      </p:pic>
      <p:pic>
        <p:nvPicPr>
          <p:cNvPr id="1395" name="Google Shape;1395;p8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01651" y="11197788"/>
            <a:ext cx="5007076" cy="5825101"/>
          </a:xfrm>
          <a:prstGeom prst="rect">
            <a:avLst/>
          </a:prstGeom>
          <a:noFill/>
          <a:ln>
            <a:noFill/>
          </a:ln>
        </p:spPr>
      </p:pic>
      <p:pic>
        <p:nvPicPr>
          <p:cNvPr id="1396" name="Google Shape;1396;p87"/>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2" name="TextBox 1">
            <a:extLst>
              <a:ext uri="{FF2B5EF4-FFF2-40B4-BE49-F238E27FC236}">
                <a16:creationId xmlns:a16="http://schemas.microsoft.com/office/drawing/2014/main" id="{9138F588-E44F-153B-489E-8AD098E869A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8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Remote LLM Access</a:t>
            </a:r>
            <a:endParaRPr sz="8400"/>
          </a:p>
        </p:txBody>
      </p:sp>
      <p:grpSp>
        <p:nvGrpSpPr>
          <p:cNvPr id="1403" name="Google Shape;1403;p88"/>
          <p:cNvGrpSpPr/>
          <p:nvPr/>
        </p:nvGrpSpPr>
        <p:grpSpPr>
          <a:xfrm>
            <a:off x="1199014" y="6692431"/>
            <a:ext cx="17885954" cy="11066863"/>
            <a:chOff x="10003877" y="4058700"/>
            <a:chExt cx="16160060" cy="9867911"/>
          </a:xfrm>
        </p:grpSpPr>
        <p:grpSp>
          <p:nvGrpSpPr>
            <p:cNvPr id="1404" name="Google Shape;1404;p88"/>
            <p:cNvGrpSpPr/>
            <p:nvPr/>
          </p:nvGrpSpPr>
          <p:grpSpPr>
            <a:xfrm>
              <a:off x="10003877" y="4058700"/>
              <a:ext cx="16160060" cy="9867911"/>
              <a:chOff x="6201589" y="5938524"/>
              <a:chExt cx="10240200" cy="6362700"/>
            </a:xfrm>
          </p:grpSpPr>
          <p:sp>
            <p:nvSpPr>
              <p:cNvPr id="1405" name="Google Shape;1405;p8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06" name="Google Shape;1406;p8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07" name="Google Shape;1407;p88"/>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08" name="Google Shape;1408;p88"/>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09" name="Google Shape;1409;p88"/>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10" name="Google Shape;1410;p88"/>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11" name="Google Shape;1411;p88"/>
          <p:cNvSpPr/>
          <p:nvPr/>
        </p:nvSpPr>
        <p:spPr>
          <a:xfrm>
            <a:off x="20740250" y="4869875"/>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412" name="Google Shape;1412;p88"/>
          <p:cNvSpPr/>
          <p:nvPr/>
        </p:nvSpPr>
        <p:spPr>
          <a:xfrm>
            <a:off x="20740250" y="10856775"/>
            <a:ext cx="9883200" cy="6021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pic>
        <p:nvPicPr>
          <p:cNvPr id="1413" name="Google Shape;1413;p88"/>
          <p:cNvPicPr preferRelativeResize="0"/>
          <p:nvPr/>
        </p:nvPicPr>
        <p:blipFill>
          <a:blip r:embed="rId3">
            <a:alphaModFix/>
          </a:blip>
          <a:stretch>
            <a:fillRect/>
          </a:stretch>
        </p:blipFill>
        <p:spPr>
          <a:xfrm>
            <a:off x="29597575" y="8060725"/>
            <a:ext cx="5801500" cy="6377803"/>
          </a:xfrm>
          <a:prstGeom prst="rect">
            <a:avLst/>
          </a:prstGeom>
          <a:noFill/>
          <a:ln>
            <a:noFill/>
          </a:ln>
        </p:spPr>
      </p:pic>
      <p:pic>
        <p:nvPicPr>
          <p:cNvPr id="1414" name="Google Shape;1414;p8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948972" y="12036471"/>
            <a:ext cx="3388856" cy="4342809"/>
          </a:xfrm>
          <a:prstGeom prst="rect">
            <a:avLst/>
          </a:prstGeom>
          <a:noFill/>
          <a:ln>
            <a:noFill/>
          </a:ln>
        </p:spPr>
      </p:pic>
      <p:sp>
        <p:nvSpPr>
          <p:cNvPr id="1415" name="Google Shape;1415;p88"/>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Llama</a:t>
            </a:r>
            <a:endParaRPr sz="4100" b="1">
              <a:solidFill>
                <a:schemeClr val="dk2"/>
              </a:solidFill>
            </a:endParaRPr>
          </a:p>
        </p:txBody>
      </p:sp>
      <p:sp>
        <p:nvSpPr>
          <p:cNvPr id="2" name="TextBox 1">
            <a:extLst>
              <a:ext uri="{FF2B5EF4-FFF2-40B4-BE49-F238E27FC236}">
                <a16:creationId xmlns:a16="http://schemas.microsoft.com/office/drawing/2014/main" id="{87A22189-8FA9-9A37-420B-BF9E7C1B37C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grpSp>
        <p:nvGrpSpPr>
          <p:cNvPr id="1421" name="Google Shape;1421;p89"/>
          <p:cNvGrpSpPr/>
          <p:nvPr/>
        </p:nvGrpSpPr>
        <p:grpSpPr>
          <a:xfrm>
            <a:off x="1199014" y="6692431"/>
            <a:ext cx="17885954" cy="11066863"/>
            <a:chOff x="10003877" y="4058700"/>
            <a:chExt cx="16160060" cy="9867911"/>
          </a:xfrm>
        </p:grpSpPr>
        <p:grpSp>
          <p:nvGrpSpPr>
            <p:cNvPr id="1422" name="Google Shape;1422;p89"/>
            <p:cNvGrpSpPr/>
            <p:nvPr/>
          </p:nvGrpSpPr>
          <p:grpSpPr>
            <a:xfrm>
              <a:off x="10003877" y="4058700"/>
              <a:ext cx="16160060" cy="9867911"/>
              <a:chOff x="6201589" y="5938524"/>
              <a:chExt cx="10240200" cy="6362700"/>
            </a:xfrm>
          </p:grpSpPr>
          <p:sp>
            <p:nvSpPr>
              <p:cNvPr id="1423" name="Google Shape;1423;p8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24" name="Google Shape;1424;p8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25" name="Google Shape;1425;p89"/>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26" name="Google Shape;1426;p89"/>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27" name="Google Shape;1427;p89"/>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28" name="Google Shape;1428;p89"/>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29" name="Google Shape;1429;p8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30" name="Google Shape;1430;p89"/>
          <p:cNvSpPr/>
          <p:nvPr/>
        </p:nvSpPr>
        <p:spPr>
          <a:xfrm>
            <a:off x="22474250" y="6290450"/>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31" name="Google Shape;1431;p89"/>
          <p:cNvPicPr preferRelativeResize="0"/>
          <p:nvPr/>
        </p:nvPicPr>
        <p:blipFill>
          <a:blip r:embed="rId3">
            <a:alphaModFix/>
          </a:blip>
          <a:stretch>
            <a:fillRect/>
          </a:stretch>
        </p:blipFill>
        <p:spPr>
          <a:xfrm rot="156719">
            <a:off x="29533257" y="6235640"/>
            <a:ext cx="6343094" cy="6822195"/>
          </a:xfrm>
          <a:prstGeom prst="rect">
            <a:avLst/>
          </a:prstGeom>
          <a:noFill/>
          <a:ln>
            <a:noFill/>
          </a:ln>
        </p:spPr>
      </p:pic>
      <p:pic>
        <p:nvPicPr>
          <p:cNvPr id="1432" name="Google Shape;1432;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474250" y="13374925"/>
            <a:ext cx="12607523" cy="5476175"/>
          </a:xfrm>
          <a:prstGeom prst="rect">
            <a:avLst/>
          </a:prstGeom>
          <a:noFill/>
          <a:ln>
            <a:noFill/>
          </a:ln>
        </p:spPr>
      </p:pic>
      <p:pic>
        <p:nvPicPr>
          <p:cNvPr id="1433" name="Google Shape;1433;p8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9732275" y="8483850"/>
            <a:ext cx="1775201" cy="1151574"/>
          </a:xfrm>
          <a:prstGeom prst="rect">
            <a:avLst/>
          </a:prstGeom>
          <a:noFill/>
          <a:ln>
            <a:noFill/>
          </a:ln>
        </p:spPr>
      </p:pic>
      <p:sp>
        <p:nvSpPr>
          <p:cNvPr id="1434" name="Google Shape;1434;p89"/>
          <p:cNvSpPr/>
          <p:nvPr/>
        </p:nvSpPr>
        <p:spPr>
          <a:xfrm rot="-6624296">
            <a:off x="19489639" y="703658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5" name="Google Shape;1435;p89"/>
          <p:cNvSpPr/>
          <p:nvPr/>
        </p:nvSpPr>
        <p:spPr>
          <a:xfrm rot="-6624047" flipH="1">
            <a:off x="19281409" y="686959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436" name="Google Shape;1436;p8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9659675" y="14211800"/>
            <a:ext cx="1775201" cy="1151574"/>
          </a:xfrm>
          <a:prstGeom prst="rect">
            <a:avLst/>
          </a:prstGeom>
          <a:noFill/>
          <a:ln>
            <a:noFill/>
          </a:ln>
        </p:spPr>
      </p:pic>
      <p:sp>
        <p:nvSpPr>
          <p:cNvPr id="1437" name="Google Shape;1437;p89"/>
          <p:cNvSpPr/>
          <p:nvPr/>
        </p:nvSpPr>
        <p:spPr>
          <a:xfrm rot="-4523556">
            <a:off x="19597961" y="12543780"/>
            <a:ext cx="1664192" cy="4656072"/>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8" name="Google Shape;1438;p89"/>
          <p:cNvSpPr/>
          <p:nvPr/>
        </p:nvSpPr>
        <p:spPr>
          <a:xfrm rot="-4522802" flipH="1">
            <a:off x="19476288" y="12254719"/>
            <a:ext cx="1606930" cy="4837332"/>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0F496DA3-DF9B-5D65-AB1D-CC2CDFE092D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9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45" name="Google Shape;1445;p90"/>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46" name="Google Shape;1446;p90"/>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447" name="Google Shape;1447;p9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14600" y="5495713"/>
            <a:ext cx="14185249" cy="6161476"/>
          </a:xfrm>
          <a:prstGeom prst="rect">
            <a:avLst/>
          </a:prstGeom>
          <a:noFill/>
          <a:ln>
            <a:noFill/>
          </a:ln>
        </p:spPr>
      </p:pic>
      <p:sp>
        <p:nvSpPr>
          <p:cNvPr id="1448" name="Google Shape;1448;p90"/>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449" name="Google Shape;1449;p90"/>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450" name="Google Shape;1450;p90"/>
          <p:cNvSpPr/>
          <p:nvPr/>
        </p:nvSpPr>
        <p:spPr>
          <a:xfrm>
            <a:off x="18263175" y="425613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1" name="Google Shape;1451;p90"/>
          <p:cNvSpPr/>
          <p:nvPr/>
        </p:nvSpPr>
        <p:spPr>
          <a:xfrm>
            <a:off x="2535625" y="13889625"/>
            <a:ext cx="14143200" cy="1944000"/>
          </a:xfrm>
          <a:prstGeom prst="rect">
            <a:avLst/>
          </a:prstGeom>
          <a:noFill/>
          <a:ln w="1143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7965EB6D-AC77-E7B4-ABF7-CA159A7D67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9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58" name="Google Shape;1458;p91"/>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grpSp>
        <p:nvGrpSpPr>
          <p:cNvPr id="1459" name="Google Shape;1459;p91"/>
          <p:cNvGrpSpPr/>
          <p:nvPr/>
        </p:nvGrpSpPr>
        <p:grpSpPr>
          <a:xfrm>
            <a:off x="23168574" y="5339519"/>
            <a:ext cx="7394196" cy="5950933"/>
            <a:chOff x="29757728" y="6937622"/>
            <a:chExt cx="6427500" cy="4962005"/>
          </a:xfrm>
        </p:grpSpPr>
        <p:sp>
          <p:nvSpPr>
            <p:cNvPr id="1460" name="Google Shape;1460;p91"/>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61" name="Google Shape;1461;p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455008" y="6937622"/>
              <a:ext cx="2523686" cy="2523707"/>
            </a:xfrm>
            <a:prstGeom prst="rect">
              <a:avLst/>
            </a:prstGeom>
            <a:noFill/>
            <a:ln>
              <a:noFill/>
            </a:ln>
          </p:spPr>
        </p:pic>
        <p:sp>
          <p:nvSpPr>
            <p:cNvPr id="1462" name="Google Shape;1462;p91"/>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63" name="Google Shape;1463;p91"/>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64" name="Google Shape;1464;p91"/>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65" name="Google Shape;1465;p9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1837122" y="6150871"/>
            <a:ext cx="3388856" cy="4342809"/>
          </a:xfrm>
          <a:prstGeom prst="rect">
            <a:avLst/>
          </a:prstGeom>
          <a:noFill/>
          <a:ln>
            <a:noFill/>
          </a:ln>
        </p:spPr>
      </p:pic>
      <p:pic>
        <p:nvPicPr>
          <p:cNvPr id="1466" name="Google Shape;1466;p9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656097" y="7264521"/>
            <a:ext cx="3388856" cy="4342809"/>
          </a:xfrm>
          <a:prstGeom prst="rect">
            <a:avLst/>
          </a:prstGeom>
          <a:noFill/>
          <a:ln>
            <a:noFill/>
          </a:ln>
        </p:spPr>
      </p:pic>
      <p:pic>
        <p:nvPicPr>
          <p:cNvPr id="1467" name="Google Shape;1467;p9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1837122" y="9107646"/>
            <a:ext cx="3388856" cy="4342809"/>
          </a:xfrm>
          <a:prstGeom prst="rect">
            <a:avLst/>
          </a:prstGeom>
          <a:noFill/>
          <a:ln>
            <a:noFill/>
          </a:ln>
        </p:spPr>
      </p:pic>
      <p:sp>
        <p:nvSpPr>
          <p:cNvPr id="2" name="TextBox 1">
            <a:extLst>
              <a:ext uri="{FF2B5EF4-FFF2-40B4-BE49-F238E27FC236}">
                <a16:creationId xmlns:a16="http://schemas.microsoft.com/office/drawing/2014/main" id="{D3A73584-B68D-7327-47E7-EFCBDD8D632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2"/>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4" name="Google Shape;1474;p92"/>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75" name="Google Shape;1475;p9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76" name="Google Shape;1476;p92"/>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477" name="Google Shape;1477;p92"/>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478" name="Google Shape;1478;p92"/>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479" name="Google Shape;1479;p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317613" y="6715412"/>
            <a:ext cx="3530851" cy="2290468"/>
          </a:xfrm>
          <a:prstGeom prst="rect">
            <a:avLst/>
          </a:prstGeom>
          <a:noFill/>
          <a:ln>
            <a:noFill/>
          </a:ln>
        </p:spPr>
      </p:pic>
      <p:grpSp>
        <p:nvGrpSpPr>
          <p:cNvPr id="1480" name="Google Shape;1480;p92"/>
          <p:cNvGrpSpPr/>
          <p:nvPr/>
        </p:nvGrpSpPr>
        <p:grpSpPr>
          <a:xfrm>
            <a:off x="23168574" y="5339519"/>
            <a:ext cx="7394196" cy="5950933"/>
            <a:chOff x="29757728" y="6937622"/>
            <a:chExt cx="6427500" cy="4962005"/>
          </a:xfrm>
        </p:grpSpPr>
        <p:sp>
          <p:nvSpPr>
            <p:cNvPr id="1481" name="Google Shape;1481;p92"/>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82" name="Google Shape;1482;p9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455008" y="6937622"/>
              <a:ext cx="2523686" cy="2523707"/>
            </a:xfrm>
            <a:prstGeom prst="rect">
              <a:avLst/>
            </a:prstGeom>
            <a:noFill/>
            <a:ln>
              <a:noFill/>
            </a:ln>
          </p:spPr>
        </p:pic>
        <p:sp>
          <p:nvSpPr>
            <p:cNvPr id="1483" name="Google Shape;1483;p92"/>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84" name="Google Shape;1484;p92"/>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85" name="Google Shape;1485;p92"/>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86" name="Google Shape;1486;p9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1837122" y="6150871"/>
            <a:ext cx="3388856" cy="4342809"/>
          </a:xfrm>
          <a:prstGeom prst="rect">
            <a:avLst/>
          </a:prstGeom>
          <a:noFill/>
          <a:ln>
            <a:noFill/>
          </a:ln>
        </p:spPr>
      </p:pic>
      <p:pic>
        <p:nvPicPr>
          <p:cNvPr id="1487" name="Google Shape;1487;p9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0656097" y="7264521"/>
            <a:ext cx="3388856" cy="4342809"/>
          </a:xfrm>
          <a:prstGeom prst="rect">
            <a:avLst/>
          </a:prstGeom>
          <a:noFill/>
          <a:ln>
            <a:noFill/>
          </a:ln>
        </p:spPr>
      </p:pic>
      <p:pic>
        <p:nvPicPr>
          <p:cNvPr id="1488" name="Google Shape;1488;p9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1837122" y="9107646"/>
            <a:ext cx="3388856" cy="4342809"/>
          </a:xfrm>
          <a:prstGeom prst="rect">
            <a:avLst/>
          </a:prstGeom>
          <a:noFill/>
          <a:ln>
            <a:noFill/>
          </a:ln>
        </p:spPr>
      </p:pic>
      <p:cxnSp>
        <p:nvCxnSpPr>
          <p:cNvPr id="1489" name="Google Shape;1489;p92"/>
          <p:cNvCxnSpPr>
            <a:stCxn id="1485"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sp>
        <p:nvSpPr>
          <p:cNvPr id="1490" name="Google Shape;1490;p92"/>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6"/>
              </a:rPr>
              <a:t>https://kubernetes.io/</a:t>
            </a:r>
            <a:endParaRPr sz="3000"/>
          </a:p>
        </p:txBody>
      </p:sp>
      <p:sp>
        <p:nvSpPr>
          <p:cNvPr id="2" name="TextBox 1">
            <a:extLst>
              <a:ext uri="{FF2B5EF4-FFF2-40B4-BE49-F238E27FC236}">
                <a16:creationId xmlns:a16="http://schemas.microsoft.com/office/drawing/2014/main" id="{7429F5B9-EF05-53DB-FA21-F7BFEDD15BC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DFBC7-8155-8D1D-E44A-93086631DA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1FF2A-1BDB-0F93-1B00-7E5C9AF60BE0}"/>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0A50B49D-EADB-2244-A058-C6CD945F82D4}"/>
              </a:ext>
            </a:extLst>
          </p:cNvPr>
          <p:cNvSpPr txBox="1"/>
          <p:nvPr/>
        </p:nvSpPr>
        <p:spPr>
          <a:xfrm>
            <a:off x="9144000" y="19856363"/>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https://learn.nvidia.com/certificates?id=ny50l3TXT5W8Q_6kENkIaQ</a:t>
            </a:r>
          </a:p>
        </p:txBody>
      </p:sp>
      <p:pic>
        <p:nvPicPr>
          <p:cNvPr id="2" name="Picture 1">
            <a:extLst>
              <a:ext uri="{FF2B5EF4-FFF2-40B4-BE49-F238E27FC236}">
                <a16:creationId xmlns:a16="http://schemas.microsoft.com/office/drawing/2014/main" id="{C05AEC8A-D436-099B-DE9D-96F61D2B0B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2837" y="987444"/>
            <a:ext cx="24530326" cy="18599112"/>
          </a:xfrm>
          <a:prstGeom prst="rect">
            <a:avLst/>
          </a:prstGeom>
        </p:spPr>
      </p:pic>
    </p:spTree>
    <p:extLst>
      <p:ext uri="{BB962C8B-B14F-4D97-AF65-F5344CB8AC3E}">
        <p14:creationId xmlns:p14="http://schemas.microsoft.com/office/powerpoint/2010/main" val="3934135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93"/>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7" name="Google Shape;1497;p93"/>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98" name="Google Shape;1498;p9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99" name="Google Shape;1499;p93"/>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500" name="Google Shape;1500;p93"/>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501" name="Google Shape;1501;p93"/>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502" name="Google Shape;1502;p9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317613" y="6715412"/>
            <a:ext cx="3530851" cy="2290468"/>
          </a:xfrm>
          <a:prstGeom prst="rect">
            <a:avLst/>
          </a:prstGeom>
          <a:noFill/>
          <a:ln>
            <a:noFill/>
          </a:ln>
        </p:spPr>
      </p:pic>
      <p:grpSp>
        <p:nvGrpSpPr>
          <p:cNvPr id="1503" name="Google Shape;1503;p93"/>
          <p:cNvGrpSpPr/>
          <p:nvPr/>
        </p:nvGrpSpPr>
        <p:grpSpPr>
          <a:xfrm>
            <a:off x="23168574" y="5339519"/>
            <a:ext cx="7394196" cy="5950933"/>
            <a:chOff x="29757728" y="6937622"/>
            <a:chExt cx="6427500" cy="4962005"/>
          </a:xfrm>
        </p:grpSpPr>
        <p:sp>
          <p:nvSpPr>
            <p:cNvPr id="1504" name="Google Shape;1504;p93"/>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5" name="Google Shape;1505;p9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455008" y="6937622"/>
              <a:ext cx="2523686" cy="2523707"/>
            </a:xfrm>
            <a:prstGeom prst="rect">
              <a:avLst/>
            </a:prstGeom>
            <a:noFill/>
            <a:ln>
              <a:noFill/>
            </a:ln>
          </p:spPr>
        </p:pic>
        <p:sp>
          <p:nvSpPr>
            <p:cNvPr id="1506" name="Google Shape;1506;p93"/>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507" name="Google Shape;1507;p93"/>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508" name="Google Shape;1508;p93"/>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509" name="Google Shape;1509;p9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1837122" y="6150871"/>
            <a:ext cx="3388856" cy="4342809"/>
          </a:xfrm>
          <a:prstGeom prst="rect">
            <a:avLst/>
          </a:prstGeom>
          <a:noFill/>
          <a:ln>
            <a:noFill/>
          </a:ln>
        </p:spPr>
      </p:pic>
      <p:pic>
        <p:nvPicPr>
          <p:cNvPr id="1510" name="Google Shape;1510;p9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0656097" y="7264521"/>
            <a:ext cx="3388856" cy="4342809"/>
          </a:xfrm>
          <a:prstGeom prst="rect">
            <a:avLst/>
          </a:prstGeom>
          <a:noFill/>
          <a:ln>
            <a:noFill/>
          </a:ln>
        </p:spPr>
      </p:pic>
      <p:pic>
        <p:nvPicPr>
          <p:cNvPr id="1511" name="Google Shape;1511;p9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1837122" y="9107646"/>
            <a:ext cx="3388856" cy="4342809"/>
          </a:xfrm>
          <a:prstGeom prst="rect">
            <a:avLst/>
          </a:prstGeom>
          <a:noFill/>
          <a:ln>
            <a:noFill/>
          </a:ln>
        </p:spPr>
      </p:pic>
      <p:pic>
        <p:nvPicPr>
          <p:cNvPr id="1512" name="Google Shape;1512;p9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1014672" y="10769971"/>
            <a:ext cx="3388856" cy="4342809"/>
          </a:xfrm>
          <a:prstGeom prst="rect">
            <a:avLst/>
          </a:prstGeom>
          <a:noFill/>
          <a:ln>
            <a:noFill/>
          </a:ln>
        </p:spPr>
      </p:pic>
      <p:pic>
        <p:nvPicPr>
          <p:cNvPr id="1513" name="Google Shape;1513;p9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2022147" y="11963271"/>
            <a:ext cx="3388856" cy="4342809"/>
          </a:xfrm>
          <a:prstGeom prst="rect">
            <a:avLst/>
          </a:prstGeom>
          <a:noFill/>
          <a:ln>
            <a:noFill/>
          </a:ln>
        </p:spPr>
      </p:pic>
      <p:cxnSp>
        <p:nvCxnSpPr>
          <p:cNvPr id="1514" name="Google Shape;1514;p93"/>
          <p:cNvCxnSpPr>
            <a:stCxn id="1508"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pic>
        <p:nvPicPr>
          <p:cNvPr id="1515" name="Google Shape;1515;p93"/>
          <p:cNvPicPr preferRelativeResize="0"/>
          <p:nvPr/>
        </p:nvPicPr>
        <p:blipFill>
          <a:blip r:embed="rId6">
            <a:alphaModFix/>
          </a:blip>
          <a:stretch>
            <a:fillRect/>
          </a:stretch>
        </p:blipFill>
        <p:spPr>
          <a:xfrm>
            <a:off x="25348650" y="437225"/>
            <a:ext cx="10988100" cy="4445105"/>
          </a:xfrm>
          <a:prstGeom prst="rect">
            <a:avLst/>
          </a:prstGeom>
          <a:noFill/>
          <a:ln>
            <a:noFill/>
          </a:ln>
        </p:spPr>
      </p:pic>
      <p:sp>
        <p:nvSpPr>
          <p:cNvPr id="1516" name="Google Shape;1516;p93"/>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7"/>
              </a:rPr>
              <a:t>https://kubernetes.io/</a:t>
            </a:r>
            <a:endParaRPr sz="3000"/>
          </a:p>
        </p:txBody>
      </p:sp>
      <p:sp>
        <p:nvSpPr>
          <p:cNvPr id="2" name="TextBox 1">
            <a:extLst>
              <a:ext uri="{FF2B5EF4-FFF2-40B4-BE49-F238E27FC236}">
                <a16:creationId xmlns:a16="http://schemas.microsoft.com/office/drawing/2014/main" id="{8CDA5309-247C-1A88-7B71-8E816A5BAE7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94"/>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23" name="Google Shape;1523;p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209175">
            <a:off x="22101600" y="14126623"/>
            <a:ext cx="3388851" cy="4161353"/>
          </a:xfrm>
          <a:prstGeom prst="rect">
            <a:avLst/>
          </a:prstGeom>
          <a:noFill/>
          <a:ln>
            <a:noFill/>
          </a:ln>
        </p:spPr>
      </p:pic>
      <p:sp>
        <p:nvSpPr>
          <p:cNvPr id="1524" name="Google Shape;1524;p94"/>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25" name="Google Shape;1525;p94"/>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26" name="Google Shape;1526;p9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398372" y="14262963"/>
            <a:ext cx="3388856" cy="4024974"/>
          </a:xfrm>
          <a:prstGeom prst="rect">
            <a:avLst/>
          </a:prstGeom>
          <a:noFill/>
          <a:ln>
            <a:noFill/>
          </a:ln>
        </p:spPr>
      </p:pic>
      <p:sp>
        <p:nvSpPr>
          <p:cNvPr id="1527" name="Google Shape;1527;p94"/>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28" name="Google Shape;1528;p94"/>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29" name="Google Shape;1529;p94"/>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30" name="Google Shape;1530;p94"/>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31" name="Google Shape;1531;p94"/>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32" name="Google Shape;1532;p94"/>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33" name="Google Shape;1533;p9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34" name="Google Shape;1534;p9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13799910" y="14386042"/>
            <a:ext cx="3388855" cy="4009691"/>
          </a:xfrm>
          <a:prstGeom prst="rect">
            <a:avLst/>
          </a:prstGeom>
          <a:noFill/>
          <a:ln>
            <a:noFill/>
          </a:ln>
        </p:spPr>
      </p:pic>
      <p:sp>
        <p:nvSpPr>
          <p:cNvPr id="1535" name="Google Shape;1535;p94"/>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36" name="Google Shape;1536;p94"/>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37" name="Google Shape;1537;p94"/>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38" name="Google Shape;1538;p94"/>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39" name="Google Shape;1539;p94"/>
          <p:cNvCxnSpPr>
            <a:stCxn id="1535"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40" name="Google Shape;1540;p9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7914423" y="14202455"/>
            <a:ext cx="3388855" cy="4009691"/>
          </a:xfrm>
          <a:prstGeom prst="rect">
            <a:avLst/>
          </a:prstGeom>
          <a:noFill/>
          <a:ln>
            <a:noFill/>
          </a:ln>
        </p:spPr>
      </p:pic>
      <p:cxnSp>
        <p:nvCxnSpPr>
          <p:cNvPr id="1541" name="Google Shape;1541;p94"/>
          <p:cNvCxnSpPr>
            <a:stCxn id="1540"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grpSp>
        <p:nvGrpSpPr>
          <p:cNvPr id="1542" name="Google Shape;1542;p94"/>
          <p:cNvGrpSpPr/>
          <p:nvPr/>
        </p:nvGrpSpPr>
        <p:grpSpPr>
          <a:xfrm>
            <a:off x="5975097" y="7635854"/>
            <a:ext cx="25284880" cy="3591116"/>
            <a:chOff x="3668642" y="5530605"/>
            <a:chExt cx="31324182" cy="5014825"/>
          </a:xfrm>
        </p:grpSpPr>
        <p:sp>
          <p:nvSpPr>
            <p:cNvPr id="1543" name="Google Shape;1543;p94"/>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44" name="Google Shape;1544;p94"/>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45" name="Google Shape;1545;p94"/>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46" name="Google Shape;1546;p94"/>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47" name="Google Shape;1547;p94"/>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6C7FF9B3-83BC-FEA2-85D3-8804685F2BF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95"/>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54" name="Google Shape;1554;p95"/>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55" name="Google Shape;1555;p9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209175">
            <a:off x="22101600" y="14126623"/>
            <a:ext cx="3388851" cy="4161353"/>
          </a:xfrm>
          <a:prstGeom prst="rect">
            <a:avLst/>
          </a:prstGeom>
          <a:noFill/>
          <a:ln>
            <a:noFill/>
          </a:ln>
        </p:spPr>
      </p:pic>
      <p:sp>
        <p:nvSpPr>
          <p:cNvPr id="1556" name="Google Shape;1556;p95"/>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57" name="Google Shape;1557;p95"/>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58" name="Google Shape;1558;p9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398372" y="14262963"/>
            <a:ext cx="3388856" cy="4024974"/>
          </a:xfrm>
          <a:prstGeom prst="rect">
            <a:avLst/>
          </a:prstGeom>
          <a:noFill/>
          <a:ln>
            <a:noFill/>
          </a:ln>
        </p:spPr>
      </p:pic>
      <p:sp>
        <p:nvSpPr>
          <p:cNvPr id="1559" name="Google Shape;1559;p95"/>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60" name="Google Shape;1560;p95"/>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61" name="Google Shape;1561;p95"/>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62" name="Google Shape;1562;p95"/>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63" name="Google Shape;1563;p95"/>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64" name="Google Shape;1564;p95"/>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65" name="Google Shape;1565;p95"/>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566" name="Google Shape;1566;p95"/>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67" name="Google Shape;1567;p9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68" name="Google Shape;1568;p9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13799910" y="14386042"/>
            <a:ext cx="3388855" cy="4009691"/>
          </a:xfrm>
          <a:prstGeom prst="rect">
            <a:avLst/>
          </a:prstGeom>
          <a:noFill/>
          <a:ln>
            <a:noFill/>
          </a:ln>
        </p:spPr>
      </p:pic>
      <p:sp>
        <p:nvSpPr>
          <p:cNvPr id="1569" name="Google Shape;1569;p95"/>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70" name="Google Shape;1570;p95"/>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71" name="Google Shape;1571;p95"/>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72" name="Google Shape;1572;p95"/>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73" name="Google Shape;1573;p95"/>
          <p:cNvCxnSpPr>
            <a:stCxn id="1569"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74" name="Google Shape;1574;p9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7914423" y="14202455"/>
            <a:ext cx="3388855" cy="4009691"/>
          </a:xfrm>
          <a:prstGeom prst="rect">
            <a:avLst/>
          </a:prstGeom>
          <a:noFill/>
          <a:ln>
            <a:noFill/>
          </a:ln>
        </p:spPr>
      </p:pic>
      <p:cxnSp>
        <p:nvCxnSpPr>
          <p:cNvPr id="1575" name="Google Shape;1575;p95"/>
          <p:cNvCxnSpPr>
            <a:stCxn id="1574"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576" name="Google Shape;1576;p95"/>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577" name="Google Shape;1577;p95"/>
          <p:cNvGrpSpPr/>
          <p:nvPr/>
        </p:nvGrpSpPr>
        <p:grpSpPr>
          <a:xfrm>
            <a:off x="5975097" y="7635854"/>
            <a:ext cx="25284880" cy="3591116"/>
            <a:chOff x="3668642" y="5530605"/>
            <a:chExt cx="31324182" cy="5014825"/>
          </a:xfrm>
        </p:grpSpPr>
        <p:sp>
          <p:nvSpPr>
            <p:cNvPr id="1578" name="Google Shape;1578;p95"/>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79" name="Google Shape;1579;p95"/>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80" name="Google Shape;1580;p95"/>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81" name="Google Shape;1581;p95"/>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82" name="Google Shape;1582;p95"/>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C3F33A15-DB76-506D-9692-4B32A4D089F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96"/>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89" name="Google Shape;1589;p96"/>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90" name="Google Shape;1590;p9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sp>
        <p:nvSpPr>
          <p:cNvPr id="1591" name="Google Shape;1591;p96"/>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592" name="Google Shape;1592;p96"/>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93" name="Google Shape;1593;p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209174">
            <a:off x="13799910" y="14386042"/>
            <a:ext cx="3388855" cy="4009691"/>
          </a:xfrm>
          <a:prstGeom prst="rect">
            <a:avLst/>
          </a:prstGeom>
          <a:noFill/>
          <a:ln>
            <a:noFill/>
          </a:ln>
        </p:spPr>
      </p:pic>
      <p:sp>
        <p:nvSpPr>
          <p:cNvPr id="1594" name="Google Shape;1594;p96"/>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95" name="Google Shape;1595;p96"/>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96" name="Google Shape;1596;p96"/>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pic>
        <p:nvPicPr>
          <p:cNvPr id="1597" name="Google Shape;1597;p9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5">
            <a:off x="22101600" y="14126623"/>
            <a:ext cx="3388851" cy="4161353"/>
          </a:xfrm>
          <a:prstGeom prst="rect">
            <a:avLst/>
          </a:prstGeom>
          <a:noFill/>
          <a:ln>
            <a:noFill/>
          </a:ln>
        </p:spPr>
      </p:pic>
      <p:sp>
        <p:nvSpPr>
          <p:cNvPr id="1598" name="Google Shape;1598;p96"/>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99" name="Google Shape;1599;p96"/>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grpSp>
        <p:nvGrpSpPr>
          <p:cNvPr id="1600" name="Google Shape;1600;p96"/>
          <p:cNvGrpSpPr/>
          <p:nvPr/>
        </p:nvGrpSpPr>
        <p:grpSpPr>
          <a:xfrm>
            <a:off x="5975097" y="7635854"/>
            <a:ext cx="25284880" cy="3591116"/>
            <a:chOff x="3668642" y="5530605"/>
            <a:chExt cx="31324182" cy="5014825"/>
          </a:xfrm>
        </p:grpSpPr>
        <p:sp>
          <p:nvSpPr>
            <p:cNvPr id="1601" name="Google Shape;1601;p96"/>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602" name="Google Shape;1602;p96"/>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603" name="Google Shape;1603;p96"/>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604" name="Google Shape;1604;p96"/>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605" name="Google Shape;1605;p96"/>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pic>
        <p:nvPicPr>
          <p:cNvPr id="1606" name="Google Shape;1606;p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209174">
            <a:off x="30398372" y="14262963"/>
            <a:ext cx="3388856" cy="4024974"/>
          </a:xfrm>
          <a:prstGeom prst="rect">
            <a:avLst/>
          </a:prstGeom>
          <a:noFill/>
          <a:ln>
            <a:noFill/>
          </a:ln>
        </p:spPr>
      </p:pic>
      <p:sp>
        <p:nvSpPr>
          <p:cNvPr id="1607" name="Google Shape;1607;p96"/>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608" name="Google Shape;1608;p96"/>
          <p:cNvCxnSpPr/>
          <p:nvPr/>
        </p:nvCxnSpPr>
        <p:spPr>
          <a:xfrm rot="10800000">
            <a:off x="22929475" y="12872775"/>
            <a:ext cx="1549200" cy="1391400"/>
          </a:xfrm>
          <a:prstGeom prst="straightConnector1">
            <a:avLst/>
          </a:prstGeom>
          <a:noFill/>
          <a:ln w="114300" cap="flat" cmpd="sng">
            <a:solidFill>
              <a:schemeClr val="dk2"/>
            </a:solidFill>
            <a:prstDash val="solid"/>
            <a:round/>
            <a:headEnd type="stealth" w="med" len="med"/>
            <a:tailEnd type="none" w="med" len="med"/>
          </a:ln>
        </p:spPr>
      </p:cxnSp>
      <p:cxnSp>
        <p:nvCxnSpPr>
          <p:cNvPr id="1609" name="Google Shape;1609;p96"/>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610" name="Google Shape;1610;p96"/>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611" name="Google Shape;1611;p96"/>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612" name="Google Shape;1612;p96"/>
          <p:cNvCxnSpPr>
            <a:stCxn id="1594"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3" name="Google Shape;1613;p96"/>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4" name="Google Shape;1614;p96"/>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615" name="Google Shape;1615;p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209174">
            <a:off x="7914423" y="14202455"/>
            <a:ext cx="3388855" cy="4009691"/>
          </a:xfrm>
          <a:prstGeom prst="rect">
            <a:avLst/>
          </a:prstGeom>
          <a:noFill/>
          <a:ln>
            <a:noFill/>
          </a:ln>
        </p:spPr>
      </p:pic>
      <p:cxnSp>
        <p:nvCxnSpPr>
          <p:cNvPr id="1616" name="Google Shape;1616;p96"/>
          <p:cNvCxnSpPr>
            <a:stCxn id="1615"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617" name="Google Shape;1617;p96"/>
          <p:cNvSpPr/>
          <p:nvPr/>
        </p:nvSpPr>
        <p:spPr>
          <a:xfrm>
            <a:off x="6820750" y="3730600"/>
            <a:ext cx="24155700" cy="16809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End-User Application</a:t>
            </a:r>
            <a:endParaRPr sz="4800" b="1"/>
          </a:p>
        </p:txBody>
      </p:sp>
      <p:sp>
        <p:nvSpPr>
          <p:cNvPr id="1618" name="Google Shape;1618;p96"/>
          <p:cNvSpPr/>
          <p:nvPr/>
        </p:nvSpPr>
        <p:spPr>
          <a:xfrm>
            <a:off x="13059125" y="6024825"/>
            <a:ext cx="14164800" cy="1680900"/>
          </a:xfrm>
          <a:prstGeom prst="roundRect">
            <a:avLst>
              <a:gd name="adj" fmla="val 16667"/>
            </a:avLst>
          </a:prstGeom>
          <a:solidFill>
            <a:srgbClr val="A4C2F4"/>
          </a:solidFill>
          <a:ln w="9525"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Retriever Microservice</a:t>
            </a:r>
            <a:endParaRPr sz="4800" b="1"/>
          </a:p>
        </p:txBody>
      </p:sp>
      <p:sp>
        <p:nvSpPr>
          <p:cNvPr id="1619" name="Google Shape;1619;p96"/>
          <p:cNvSpPr/>
          <p:nvPr/>
        </p:nvSpPr>
        <p:spPr>
          <a:xfrm>
            <a:off x="2227325" y="12851250"/>
            <a:ext cx="32153700" cy="7068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0" name="Google Shape;1620;p96"/>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1" name="Google Shape;1621;p96"/>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2" name="Google Shape;1622;p96"/>
          <p:cNvSpPr/>
          <p:nvPr/>
        </p:nvSpPr>
        <p:spPr>
          <a:xfrm>
            <a:off x="11816200" y="17494475"/>
            <a:ext cx="14164800" cy="16809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Server Management</a:t>
            </a:r>
            <a:endParaRPr sz="4800" b="1">
              <a:solidFill>
                <a:schemeClr val="dk1"/>
              </a:solidFill>
            </a:endParaRPr>
          </a:p>
        </p:txBody>
      </p:sp>
      <p:sp>
        <p:nvSpPr>
          <p:cNvPr id="2" name="TextBox 1">
            <a:extLst>
              <a:ext uri="{FF2B5EF4-FFF2-40B4-BE49-F238E27FC236}">
                <a16:creationId xmlns:a16="http://schemas.microsoft.com/office/drawing/2014/main" id="{0BDA8A4E-933F-FB16-F0F7-91FF43857F6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9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29" name="Google Shape;1629;p97"/>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30" name="Google Shape;1630;p97"/>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31" name="Google Shape;1631;p9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14600" y="5495713"/>
            <a:ext cx="14185249" cy="6161476"/>
          </a:xfrm>
          <a:prstGeom prst="rect">
            <a:avLst/>
          </a:prstGeom>
          <a:noFill/>
          <a:ln>
            <a:noFill/>
          </a:ln>
        </p:spPr>
      </p:pic>
      <p:sp>
        <p:nvSpPr>
          <p:cNvPr id="1632" name="Google Shape;1632;p97"/>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33" name="Google Shape;1633;p97"/>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34" name="Google Shape;1634;p97"/>
          <p:cNvSpPr/>
          <p:nvPr/>
        </p:nvSpPr>
        <p:spPr>
          <a:xfrm>
            <a:off x="17987500" y="4384359"/>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5" name="Google Shape;1635;p97"/>
          <p:cNvSpPr/>
          <p:nvPr/>
        </p:nvSpPr>
        <p:spPr>
          <a:xfrm>
            <a:off x="2547800" y="15744775"/>
            <a:ext cx="14143200" cy="19440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E7081F34-F5B7-DD7D-1E54-1F2AF33366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9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42" name="Google Shape;1642;p98"/>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43" name="Google Shape;1643;p98"/>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44" name="Google Shape;1644;p9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14600" y="5495713"/>
            <a:ext cx="14185249" cy="6161476"/>
          </a:xfrm>
          <a:prstGeom prst="rect">
            <a:avLst/>
          </a:prstGeom>
          <a:noFill/>
          <a:ln>
            <a:noFill/>
          </a:ln>
        </p:spPr>
      </p:pic>
      <p:sp>
        <p:nvSpPr>
          <p:cNvPr id="1645" name="Google Shape;1645;p98"/>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46" name="Google Shape;1646;p98"/>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47" name="Google Shape;1647;p98"/>
          <p:cNvSpPr/>
          <p:nvPr/>
        </p:nvSpPr>
        <p:spPr>
          <a:xfrm>
            <a:off x="1921425" y="440568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4E5128CC-B97E-E321-C72C-3C9A260DECE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9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654" name="Google Shape;1654;p99"/>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655" name="Google Shape;1655;p99"/>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Clr>
                <a:schemeClr val="lt1"/>
              </a:buClr>
              <a:buFont typeface="Arial"/>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pic>
        <p:nvPicPr>
          <p:cNvPr id="1656" name="Google Shape;1656;p99"/>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657" name="Google Shape;1657;p99"/>
          <p:cNvSpPr/>
          <p:nvPr/>
        </p:nvSpPr>
        <p:spPr>
          <a:xfrm>
            <a:off x="1159200" y="566425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”mixtral”,</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pic>
        <p:nvPicPr>
          <p:cNvPr id="1658" name="Google Shape;1658;p9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948972" y="12036471"/>
            <a:ext cx="3388856" cy="4342809"/>
          </a:xfrm>
          <a:prstGeom prst="rect">
            <a:avLst/>
          </a:prstGeom>
          <a:noFill/>
          <a:ln>
            <a:noFill/>
          </a:ln>
        </p:spPr>
      </p:pic>
      <p:sp>
        <p:nvSpPr>
          <p:cNvPr id="1659" name="Google Shape;1659;p99"/>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SDXL</a:t>
            </a:r>
            <a:endParaRPr sz="4800" b="1">
              <a:solidFill>
                <a:schemeClr val="accent1"/>
              </a:solidFill>
            </a:endParaRPr>
          </a:p>
        </p:txBody>
      </p:sp>
      <p:sp>
        <p:nvSpPr>
          <p:cNvPr id="1660" name="Google Shape;1660;p99"/>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661" name="Google Shape;1661;p99"/>
          <p:cNvSpPr/>
          <p:nvPr/>
        </p:nvSpPr>
        <p:spPr>
          <a:xfrm>
            <a:off x="2988412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US" sz="4800" b="1">
                <a:solidFill>
                  <a:schemeClr val="accent1"/>
                </a:solidFill>
              </a:rPr>
              <a:t>Mixtral</a:t>
            </a:r>
            <a:endParaRPr sz="4800" b="1">
              <a:solidFill>
                <a:schemeClr val="dk2"/>
              </a:solidFill>
            </a:endParaRPr>
          </a:p>
        </p:txBody>
      </p:sp>
      <p:grpSp>
        <p:nvGrpSpPr>
          <p:cNvPr id="1662" name="Google Shape;1662;p99"/>
          <p:cNvGrpSpPr/>
          <p:nvPr/>
        </p:nvGrpSpPr>
        <p:grpSpPr>
          <a:xfrm>
            <a:off x="30866325" y="779325"/>
            <a:ext cx="4758585" cy="5380392"/>
            <a:chOff x="29787719" y="6862336"/>
            <a:chExt cx="6788281" cy="8294114"/>
          </a:xfrm>
        </p:grpSpPr>
        <p:grpSp>
          <p:nvGrpSpPr>
            <p:cNvPr id="1663" name="Google Shape;1663;p99"/>
            <p:cNvGrpSpPr/>
            <p:nvPr/>
          </p:nvGrpSpPr>
          <p:grpSpPr>
            <a:xfrm>
              <a:off x="29787719" y="6862336"/>
              <a:ext cx="6398180" cy="6224007"/>
              <a:chOff x="30623444" y="6710212"/>
              <a:chExt cx="5561700" cy="5189700"/>
            </a:xfrm>
          </p:grpSpPr>
          <p:sp>
            <p:nvSpPr>
              <p:cNvPr id="1664" name="Google Shape;1664;p99"/>
              <p:cNvSpPr/>
              <p:nvPr/>
            </p:nvSpPr>
            <p:spPr>
              <a:xfrm>
                <a:off x="30623444" y="6710212"/>
                <a:ext cx="5561700" cy="51897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65" name="Google Shape;1665;p9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3455008" y="6937622"/>
                <a:ext cx="2523686" cy="2523707"/>
              </a:xfrm>
              <a:prstGeom prst="rect">
                <a:avLst/>
              </a:prstGeom>
              <a:noFill/>
              <a:ln>
                <a:noFill/>
              </a:ln>
            </p:spPr>
          </p:pic>
          <p:sp>
            <p:nvSpPr>
              <p:cNvPr id="1666" name="Google Shape;1666;p99"/>
              <p:cNvSpPr/>
              <p:nvPr/>
            </p:nvSpPr>
            <p:spPr>
              <a:xfrm>
                <a:off x="30922225" y="9257025"/>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1"/>
                    </a:solidFill>
                  </a:rPr>
                  <a:t>Dalle-3</a:t>
                </a:r>
                <a:endParaRPr sz="2800" b="1">
                  <a:solidFill>
                    <a:schemeClr val="accent1"/>
                  </a:solidFill>
                </a:endParaRPr>
              </a:p>
            </p:txBody>
          </p:sp>
          <p:sp>
            <p:nvSpPr>
              <p:cNvPr id="1667" name="Google Shape;1667;p99"/>
              <p:cNvSpPr/>
              <p:nvPr/>
            </p:nvSpPr>
            <p:spPr>
              <a:xfrm>
                <a:off x="30922225" y="10328950"/>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2"/>
                    </a:solidFill>
                  </a:rPr>
                  <a:t>Embed</a:t>
                </a:r>
                <a:endParaRPr sz="2800" b="1">
                  <a:solidFill>
                    <a:schemeClr val="accent2"/>
                  </a:solidFill>
                </a:endParaRPr>
              </a:p>
            </p:txBody>
          </p:sp>
          <p:sp>
            <p:nvSpPr>
              <p:cNvPr id="1668" name="Google Shape;1668;p99"/>
              <p:cNvSpPr/>
              <p:nvPr/>
            </p:nvSpPr>
            <p:spPr>
              <a:xfrm>
                <a:off x="31012075" y="8185100"/>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dk2"/>
                    </a:solidFill>
                  </a:rPr>
                  <a:t>GPT4</a:t>
                </a:r>
                <a:endParaRPr sz="2800" b="1">
                  <a:solidFill>
                    <a:schemeClr val="dk2"/>
                  </a:solidFill>
                </a:endParaRPr>
              </a:p>
            </p:txBody>
          </p:sp>
        </p:grpSp>
        <p:pic>
          <p:nvPicPr>
            <p:cNvPr id="1669" name="Google Shape;1669;p9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209174">
              <a:off x="33116147" y="10711871"/>
              <a:ext cx="3388856" cy="4342809"/>
            </a:xfrm>
            <a:prstGeom prst="rect">
              <a:avLst/>
            </a:prstGeom>
            <a:noFill/>
            <a:ln>
              <a:noFill/>
            </a:ln>
          </p:spPr>
        </p:pic>
      </p:grpSp>
      <p:sp>
        <p:nvSpPr>
          <p:cNvPr id="1670" name="Google Shape;1670;p99"/>
          <p:cNvSpPr/>
          <p:nvPr/>
        </p:nvSpPr>
        <p:spPr>
          <a:xfrm>
            <a:off x="30623500" y="498023"/>
            <a:ext cx="5253900" cy="5943000"/>
          </a:xfrm>
          <a:prstGeom prst="rect">
            <a:avLst/>
          </a:prstGeom>
          <a:solidFill>
            <a:srgbClr val="FFFFFF">
              <a:alpha val="17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1" name="Google Shape;1671;p99"/>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7"/>
              </a:rPr>
              <a:t>https://kubernetes.io/</a:t>
            </a:r>
            <a:endParaRPr sz="3000"/>
          </a:p>
        </p:txBody>
      </p:sp>
      <p:pic>
        <p:nvPicPr>
          <p:cNvPr id="1672" name="Google Shape;1672;p9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1995122" y="13085571"/>
            <a:ext cx="3388856" cy="4342809"/>
          </a:xfrm>
          <a:prstGeom prst="rect">
            <a:avLst/>
          </a:prstGeom>
          <a:noFill/>
          <a:ln>
            <a:noFill/>
          </a:ln>
        </p:spPr>
      </p:pic>
      <p:sp>
        <p:nvSpPr>
          <p:cNvPr id="1673" name="Google Shape;1673;p99"/>
          <p:cNvSpPr/>
          <p:nvPr/>
        </p:nvSpPr>
        <p:spPr>
          <a:xfrm>
            <a:off x="12147300" y="6255150"/>
            <a:ext cx="85929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4" name="Google Shape;1674;p99"/>
          <p:cNvSpPr/>
          <p:nvPr/>
        </p:nvSpPr>
        <p:spPr>
          <a:xfrm>
            <a:off x="12746725" y="9152450"/>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675" name="Google Shape;1675;p99"/>
          <p:cNvSpPr/>
          <p:nvPr/>
        </p:nvSpPr>
        <p:spPr>
          <a:xfrm>
            <a:off x="12746725" y="834162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676" name="Google Shape;1676;p9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4678338" y="6861987"/>
            <a:ext cx="3530851" cy="2290468"/>
          </a:xfrm>
          <a:prstGeom prst="rect">
            <a:avLst/>
          </a:prstGeom>
          <a:noFill/>
          <a:ln>
            <a:noFill/>
          </a:ln>
        </p:spPr>
      </p:pic>
      <p:sp>
        <p:nvSpPr>
          <p:cNvPr id="2" name="TextBox 1">
            <a:extLst>
              <a:ext uri="{FF2B5EF4-FFF2-40B4-BE49-F238E27FC236}">
                <a16:creationId xmlns:a16="http://schemas.microsoft.com/office/drawing/2014/main" id="{998E58F3-673B-60D7-ED24-6CE9CEA9122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0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Full Deployment Stack</a:t>
            </a:r>
            <a:endParaRPr sz="8400"/>
          </a:p>
        </p:txBody>
      </p:sp>
      <p:pic>
        <p:nvPicPr>
          <p:cNvPr id="1683" name="Google Shape;1683;p100"/>
          <p:cNvPicPr preferRelativeResize="0"/>
          <p:nvPr/>
        </p:nvPicPr>
        <p:blipFill rotWithShape="1">
          <a:blip r:embed="rId3">
            <a:alphaModFix/>
          </a:blip>
          <a:srcRect/>
          <a:stretch/>
        </p:blipFill>
        <p:spPr>
          <a:xfrm>
            <a:off x="3239075" y="2660850"/>
            <a:ext cx="20496677" cy="17913149"/>
          </a:xfrm>
          <a:prstGeom prst="rect">
            <a:avLst/>
          </a:prstGeom>
          <a:noFill/>
          <a:ln>
            <a:noFill/>
          </a:ln>
        </p:spPr>
      </p:pic>
      <p:sp>
        <p:nvSpPr>
          <p:cNvPr id="1684" name="Google Shape;1684;p100"/>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685" name="Google Shape;1685;p100"/>
          <p:cNvSpPr/>
          <p:nvPr/>
        </p:nvSpPr>
        <p:spPr>
          <a:xfrm>
            <a:off x="28389325"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SDXL</a:t>
            </a:r>
            <a:endParaRPr sz="4800" b="1">
              <a:solidFill>
                <a:schemeClr val="lt1"/>
              </a:solidFill>
            </a:endParaRPr>
          </a:p>
        </p:txBody>
      </p:sp>
      <p:sp>
        <p:nvSpPr>
          <p:cNvPr id="1686" name="Google Shape;1686;p100"/>
          <p:cNvSpPr/>
          <p:nvPr/>
        </p:nvSpPr>
        <p:spPr>
          <a:xfrm>
            <a:off x="26226500" y="136609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E5</a:t>
            </a:r>
            <a:endParaRPr sz="4100" b="1">
              <a:solidFill>
                <a:schemeClr val="lt1"/>
              </a:solidFill>
            </a:endParaRPr>
          </a:p>
        </p:txBody>
      </p:sp>
      <p:sp>
        <p:nvSpPr>
          <p:cNvPr id="1687" name="Google Shape;1687;p100"/>
          <p:cNvSpPr/>
          <p:nvPr/>
        </p:nvSpPr>
        <p:spPr>
          <a:xfrm>
            <a:off x="24152238"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Mixtral</a:t>
            </a:r>
            <a:endParaRPr sz="4800" b="1">
              <a:solidFill>
                <a:schemeClr val="lt1"/>
              </a:solidFill>
            </a:endParaRPr>
          </a:p>
        </p:txBody>
      </p:sp>
      <p:sp>
        <p:nvSpPr>
          <p:cNvPr id="1688" name="Google Shape;1688;p100"/>
          <p:cNvSpPr/>
          <p:nvPr/>
        </p:nvSpPr>
        <p:spPr>
          <a:xfrm>
            <a:off x="32626400" y="13317375"/>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VideoGen</a:t>
            </a:r>
            <a:endParaRPr sz="4800" b="1">
              <a:solidFill>
                <a:schemeClr val="lt1"/>
              </a:solidFill>
            </a:endParaRPr>
          </a:p>
        </p:txBody>
      </p:sp>
      <p:sp>
        <p:nvSpPr>
          <p:cNvPr id="1689" name="Google Shape;1689;p100"/>
          <p:cNvSpPr/>
          <p:nvPr/>
        </p:nvSpPr>
        <p:spPr>
          <a:xfrm>
            <a:off x="30853125" y="13902150"/>
            <a:ext cx="2359800" cy="15276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RIVA</a:t>
            </a:r>
            <a:endParaRPr sz="4800" b="1">
              <a:solidFill>
                <a:schemeClr val="lt1"/>
              </a:solidFill>
            </a:endParaRPr>
          </a:p>
        </p:txBody>
      </p:sp>
      <p:sp>
        <p:nvSpPr>
          <p:cNvPr id="1690" name="Google Shape;1690;p100"/>
          <p:cNvSpPr/>
          <p:nvPr/>
        </p:nvSpPr>
        <p:spPr>
          <a:xfrm>
            <a:off x="26136650" y="950850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NIMs</a:t>
            </a:r>
            <a:endParaRPr sz="4800" b="1">
              <a:solidFill>
                <a:schemeClr val="accent1"/>
              </a:solidFill>
            </a:endParaRPr>
          </a:p>
        </p:txBody>
      </p:sp>
      <p:sp>
        <p:nvSpPr>
          <p:cNvPr id="1691" name="Google Shape;1691;p100"/>
          <p:cNvSpPr/>
          <p:nvPr/>
        </p:nvSpPr>
        <p:spPr>
          <a:xfrm>
            <a:off x="29143150" y="9508500"/>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NeMo Retriever</a:t>
            </a:r>
            <a:endParaRPr sz="4800" b="1">
              <a:solidFill>
                <a:schemeClr val="accent1"/>
              </a:solidFill>
            </a:endParaRPr>
          </a:p>
        </p:txBody>
      </p:sp>
      <p:sp>
        <p:nvSpPr>
          <p:cNvPr id="1692" name="Google Shape;1692;p100"/>
          <p:cNvSpPr/>
          <p:nvPr/>
        </p:nvSpPr>
        <p:spPr>
          <a:xfrm>
            <a:off x="27402575" y="80407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Custom Server</a:t>
            </a:r>
            <a:endParaRPr sz="4800" b="1">
              <a:solidFill>
                <a:schemeClr val="accent1"/>
              </a:solidFill>
            </a:endParaRPr>
          </a:p>
        </p:txBody>
      </p:sp>
      <p:sp>
        <p:nvSpPr>
          <p:cNvPr id="1693" name="Google Shape;1693;p100"/>
          <p:cNvSpPr/>
          <p:nvPr/>
        </p:nvSpPr>
        <p:spPr>
          <a:xfrm>
            <a:off x="27653200" y="33739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General Chatbot</a:t>
            </a:r>
            <a:endParaRPr sz="4800" b="1">
              <a:solidFill>
                <a:schemeClr val="dk2"/>
              </a:solidFill>
            </a:endParaRPr>
          </a:p>
        </p:txBody>
      </p:sp>
      <p:sp>
        <p:nvSpPr>
          <p:cNvPr id="1694" name="Google Shape;1694;p100"/>
          <p:cNvSpPr/>
          <p:nvPr/>
        </p:nvSpPr>
        <p:spPr>
          <a:xfrm>
            <a:off x="30441975" y="50065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Document</a:t>
            </a:r>
            <a:endParaRPr sz="4800" b="1">
              <a:solidFill>
                <a:schemeClr val="dk2"/>
              </a:solidFill>
            </a:endParaRPr>
          </a:p>
          <a:p>
            <a:pPr marL="0" lvl="0" indent="0" algn="ctr" rtl="0">
              <a:spcBef>
                <a:spcPts val="0"/>
              </a:spcBef>
              <a:spcAft>
                <a:spcPts val="0"/>
              </a:spcAft>
              <a:buNone/>
            </a:pPr>
            <a:r>
              <a:rPr lang="en-US" sz="4800" b="1">
                <a:solidFill>
                  <a:schemeClr val="dk2"/>
                </a:solidFill>
              </a:rPr>
              <a:t>Copilot</a:t>
            </a:r>
            <a:endParaRPr sz="4800" b="1">
              <a:solidFill>
                <a:schemeClr val="dk2"/>
              </a:solidFill>
            </a:endParaRPr>
          </a:p>
        </p:txBody>
      </p:sp>
      <p:sp>
        <p:nvSpPr>
          <p:cNvPr id="1695" name="Google Shape;1695;p100"/>
          <p:cNvSpPr/>
          <p:nvPr/>
        </p:nvSpPr>
        <p:spPr>
          <a:xfrm>
            <a:off x="24845538" y="48951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Image Generator</a:t>
            </a:r>
            <a:endParaRPr sz="4800" b="1">
              <a:solidFill>
                <a:schemeClr val="dk2"/>
              </a:solidFill>
            </a:endParaRPr>
          </a:p>
        </p:txBody>
      </p:sp>
      <p:sp>
        <p:nvSpPr>
          <p:cNvPr id="1696" name="Google Shape;1696;p100"/>
          <p:cNvSpPr/>
          <p:nvPr/>
        </p:nvSpPr>
        <p:spPr>
          <a:xfrm>
            <a:off x="28369125" y="16393375"/>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K8s</a:t>
            </a:r>
            <a:endParaRPr sz="4100" b="1">
              <a:solidFill>
                <a:schemeClr val="lt1"/>
              </a:solidFill>
            </a:endParaRPr>
          </a:p>
        </p:txBody>
      </p:sp>
      <p:sp>
        <p:nvSpPr>
          <p:cNvPr id="1697" name="Google Shape;1697;p100"/>
          <p:cNvSpPr/>
          <p:nvPr/>
        </p:nvSpPr>
        <p:spPr>
          <a:xfrm>
            <a:off x="26226500" y="175711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Azure</a:t>
            </a:r>
            <a:endParaRPr sz="4100" b="1">
              <a:solidFill>
                <a:schemeClr val="lt1"/>
              </a:solidFill>
            </a:endParaRPr>
          </a:p>
          <a:p>
            <a:pPr marL="0" lvl="0" indent="0" algn="ctr" rtl="0">
              <a:spcBef>
                <a:spcPts val="0"/>
              </a:spcBef>
              <a:spcAft>
                <a:spcPts val="0"/>
              </a:spcAft>
              <a:buNone/>
            </a:pPr>
            <a:r>
              <a:rPr lang="en-US" sz="4100" b="1">
                <a:solidFill>
                  <a:schemeClr val="lt1"/>
                </a:solidFill>
              </a:rPr>
              <a:t>/AWS</a:t>
            </a:r>
            <a:endParaRPr sz="4100" b="1">
              <a:solidFill>
                <a:schemeClr val="lt1"/>
              </a:solidFill>
            </a:endParaRPr>
          </a:p>
        </p:txBody>
      </p:sp>
      <p:sp>
        <p:nvSpPr>
          <p:cNvPr id="1698" name="Google Shape;1698;p100"/>
          <p:cNvSpPr/>
          <p:nvPr/>
        </p:nvSpPr>
        <p:spPr>
          <a:xfrm>
            <a:off x="30441975" y="17571150"/>
            <a:ext cx="2584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Org</a:t>
            </a:r>
            <a:endParaRPr sz="4100" b="1">
              <a:solidFill>
                <a:schemeClr val="lt1"/>
              </a:solidFill>
            </a:endParaRPr>
          </a:p>
          <a:p>
            <a:pPr marL="0" lvl="0" indent="0" algn="ctr" rtl="0">
              <a:spcBef>
                <a:spcPts val="0"/>
              </a:spcBef>
              <a:spcAft>
                <a:spcPts val="0"/>
              </a:spcAft>
              <a:buNone/>
            </a:pPr>
            <a:r>
              <a:rPr lang="en-US" sz="4100" b="1">
                <a:solidFill>
                  <a:schemeClr val="lt1"/>
                </a:solidFill>
              </a:rPr>
              <a:t>Cluster</a:t>
            </a:r>
            <a:endParaRPr sz="4100" b="1">
              <a:solidFill>
                <a:schemeClr val="lt1"/>
              </a:solidFill>
            </a:endParaRPr>
          </a:p>
        </p:txBody>
      </p:sp>
      <p:sp>
        <p:nvSpPr>
          <p:cNvPr id="1699" name="Google Shape;1699;p100"/>
          <p:cNvSpPr/>
          <p:nvPr/>
        </p:nvSpPr>
        <p:spPr>
          <a:xfrm>
            <a:off x="26009325" y="15052313"/>
            <a:ext cx="7395900" cy="14307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CC0000"/>
                </a:solidFill>
              </a:rPr>
              <a:t>TensorRT-LLM / vLLM</a:t>
            </a:r>
            <a:endParaRPr sz="4800" b="1">
              <a:solidFill>
                <a:srgbClr val="CC0000"/>
              </a:solidFill>
            </a:endParaRPr>
          </a:p>
        </p:txBody>
      </p:sp>
      <p:sp>
        <p:nvSpPr>
          <p:cNvPr id="2" name="TextBox 1">
            <a:extLst>
              <a:ext uri="{FF2B5EF4-FFF2-40B4-BE49-F238E27FC236}">
                <a16:creationId xmlns:a16="http://schemas.microsoft.com/office/drawing/2014/main" id="{7A365669-2572-3212-8F2A-6CDC0EAF233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grpSp>
        <p:nvGrpSpPr>
          <p:cNvPr id="1705" name="Google Shape;1705;p101"/>
          <p:cNvGrpSpPr/>
          <p:nvPr/>
        </p:nvGrpSpPr>
        <p:grpSpPr>
          <a:xfrm>
            <a:off x="13754239" y="4621556"/>
            <a:ext cx="17885954" cy="11066863"/>
            <a:chOff x="10003877" y="4058700"/>
            <a:chExt cx="16160060" cy="9867911"/>
          </a:xfrm>
        </p:grpSpPr>
        <p:grpSp>
          <p:nvGrpSpPr>
            <p:cNvPr id="1706" name="Google Shape;1706;p101"/>
            <p:cNvGrpSpPr/>
            <p:nvPr/>
          </p:nvGrpSpPr>
          <p:grpSpPr>
            <a:xfrm>
              <a:off x="10003877" y="4058700"/>
              <a:ext cx="16160060" cy="9867911"/>
              <a:chOff x="6201589" y="5938524"/>
              <a:chExt cx="10240200" cy="6362700"/>
            </a:xfrm>
          </p:grpSpPr>
          <p:sp>
            <p:nvSpPr>
              <p:cNvPr id="1707" name="Google Shape;1707;p10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708" name="Google Shape;1708;p10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709" name="Google Shape;1709;p101"/>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710" name="Google Shape;1710;p101"/>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711" name="Google Shape;1711;p101"/>
          <p:cNvSpPr/>
          <p:nvPr/>
        </p:nvSpPr>
        <p:spPr>
          <a:xfrm>
            <a:off x="23497065" y="7019230"/>
            <a:ext cx="6292200" cy="33624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LLMs</a:t>
            </a:r>
            <a:endParaRPr sz="5400" b="1">
              <a:solidFill>
                <a:schemeClr val="dk1"/>
              </a:solidFill>
            </a:endParaRPr>
          </a:p>
        </p:txBody>
      </p:sp>
      <p:sp>
        <p:nvSpPr>
          <p:cNvPr id="1712" name="Google Shape;1712;p101"/>
          <p:cNvSpPr/>
          <p:nvPr/>
        </p:nvSpPr>
        <p:spPr>
          <a:xfrm>
            <a:off x="212353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713" name="Google Shape;1713;p101"/>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714" name="Google Shape;1714;p101"/>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715" name="Google Shape;1715;p101"/>
          <p:cNvSpPr txBox="1"/>
          <p:nvPr/>
        </p:nvSpPr>
        <p:spPr>
          <a:xfrm>
            <a:off x="107320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716" name="Google Shape;1716;p101"/>
          <p:cNvGrpSpPr/>
          <p:nvPr/>
        </p:nvGrpSpPr>
        <p:grpSpPr>
          <a:xfrm>
            <a:off x="8691130" y="4145019"/>
            <a:ext cx="7718777" cy="5499197"/>
            <a:chOff x="13136776" y="6131296"/>
            <a:chExt cx="5025900" cy="3385163"/>
          </a:xfrm>
        </p:grpSpPr>
        <p:sp>
          <p:nvSpPr>
            <p:cNvPr id="1717" name="Google Shape;1717;p101"/>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18" name="Google Shape;1718;p101"/>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719" name="Google Shape;1719;p101"/>
          <p:cNvSpPr txBox="1"/>
          <p:nvPr/>
        </p:nvSpPr>
        <p:spPr>
          <a:xfrm>
            <a:off x="110672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720" name="Google Shape;1720;p101"/>
          <p:cNvSpPr/>
          <p:nvPr/>
        </p:nvSpPr>
        <p:spPr>
          <a:xfrm rot="-6849286">
            <a:off x="112100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1" name="Google Shape;1721;p101"/>
          <p:cNvSpPr/>
          <p:nvPr/>
        </p:nvSpPr>
        <p:spPr>
          <a:xfrm rot="-6848570" flipH="1">
            <a:off x="108536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2" name="Google Shape;1722;p10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723" name="Google Shape;1723;p10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a:p>
            <a:pPr marL="457200" lvl="0" indent="-533400" algn="ctr" rtl="0">
              <a:spcBef>
                <a:spcPts val="0"/>
              </a:spcBef>
              <a:spcAft>
                <a:spcPts val="0"/>
              </a:spcAft>
              <a:buSzPts val="4800"/>
              <a:buChar char="+"/>
            </a:pPr>
            <a:r>
              <a:rPr lang="en-US" b="1"/>
              <a:t>LLM Client</a:t>
            </a:r>
            <a:endParaRPr b="1"/>
          </a:p>
        </p:txBody>
      </p:sp>
      <p:sp>
        <p:nvSpPr>
          <p:cNvPr id="1733" name="Google Shape;1733;p10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118</a:t>
            </a:fld>
            <a:endParaRPr/>
          </a:p>
        </p:txBody>
      </p:sp>
      <p:grpSp>
        <p:nvGrpSpPr>
          <p:cNvPr id="1724" name="Google Shape;1724;p101"/>
          <p:cNvGrpSpPr/>
          <p:nvPr/>
        </p:nvGrpSpPr>
        <p:grpSpPr>
          <a:xfrm>
            <a:off x="32115825" y="3675851"/>
            <a:ext cx="4484700" cy="5595450"/>
            <a:chOff x="32115825" y="3675851"/>
            <a:chExt cx="4484700" cy="5595450"/>
          </a:xfrm>
        </p:grpSpPr>
        <p:pic>
          <p:nvPicPr>
            <p:cNvPr id="1725" name="Google Shape;1725;p10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3140672" y="3777621"/>
              <a:ext cx="3388856" cy="4342809"/>
            </a:xfrm>
            <a:prstGeom prst="rect">
              <a:avLst/>
            </a:prstGeom>
            <a:noFill/>
            <a:ln>
              <a:noFill/>
            </a:ln>
          </p:spPr>
        </p:pic>
        <p:pic>
          <p:nvPicPr>
            <p:cNvPr id="1726" name="Google Shape;1726;p10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209174">
              <a:off x="32186822" y="4826721"/>
              <a:ext cx="3388856" cy="4342809"/>
            </a:xfrm>
            <a:prstGeom prst="rect">
              <a:avLst/>
            </a:prstGeom>
            <a:noFill/>
            <a:ln>
              <a:noFill/>
            </a:ln>
          </p:spPr>
        </p:pic>
      </p:grpSp>
      <p:sp>
        <p:nvSpPr>
          <p:cNvPr id="1727" name="Google Shape;1727;p101"/>
          <p:cNvSpPr/>
          <p:nvPr/>
        </p:nvSpPr>
        <p:spPr>
          <a:xfrm rot="-146678">
            <a:off x="26362526" y="920400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8" name="Google Shape;1728;p101"/>
          <p:cNvSpPr/>
          <p:nvPr/>
        </p:nvSpPr>
        <p:spPr>
          <a:xfrm rot="10653512">
            <a:off x="25579380" y="916229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9" name="Google Shape;1729;p101"/>
          <p:cNvSpPr txBox="1"/>
          <p:nvPr/>
        </p:nvSpPr>
        <p:spPr>
          <a:xfrm>
            <a:off x="25370125" y="1013138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:9000</a:t>
            </a:r>
            <a:endParaRPr sz="5600"/>
          </a:p>
        </p:txBody>
      </p:sp>
      <p:pic>
        <p:nvPicPr>
          <p:cNvPr id="1730" name="Google Shape;1730;p10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0369750" y="6738475"/>
            <a:ext cx="1775201" cy="1151574"/>
          </a:xfrm>
          <a:prstGeom prst="rect">
            <a:avLst/>
          </a:prstGeom>
          <a:noFill/>
          <a:ln>
            <a:noFill/>
          </a:ln>
        </p:spPr>
      </p:pic>
      <p:sp>
        <p:nvSpPr>
          <p:cNvPr id="1731" name="Google Shape;1731;p101"/>
          <p:cNvSpPr/>
          <p:nvPr/>
        </p:nvSpPr>
        <p:spPr>
          <a:xfrm rot="-6624296">
            <a:off x="30369067" y="5597043"/>
            <a:ext cx="1664120" cy="3722665"/>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32" name="Google Shape;1732;p101"/>
          <p:cNvSpPr/>
          <p:nvPr/>
        </p:nvSpPr>
        <p:spPr>
          <a:xfrm rot="-6624047" flipH="1">
            <a:off x="30208084" y="5260204"/>
            <a:ext cx="1606782" cy="4163626"/>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F9401AEE-1549-C9E0-D676-79C2259982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pic>
        <p:nvPicPr>
          <p:cNvPr id="1739" name="Google Shape;1739;p10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100" y="3344125"/>
            <a:ext cx="29394550" cy="17229874"/>
          </a:xfrm>
          <a:prstGeom prst="rect">
            <a:avLst/>
          </a:prstGeom>
          <a:noFill/>
          <a:ln>
            <a:noFill/>
          </a:ln>
        </p:spPr>
      </p:pic>
      <p:sp>
        <p:nvSpPr>
          <p:cNvPr id="1740" name="Google Shape;1740;p10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41" name="Google Shape;1741;p102"/>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42" name="Google Shape;1742;p102"/>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B333BF23-86C6-A36B-D886-8C2C302FFAA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736551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03"/>
          <p:cNvSpPr/>
          <p:nvPr/>
        </p:nvSpPr>
        <p:spPr>
          <a:xfrm>
            <a:off x="-21375" y="14923675"/>
            <a:ext cx="29253300" cy="5576100"/>
          </a:xfrm>
          <a:prstGeom prst="rect">
            <a:avLst/>
          </a:prstGeom>
          <a:solidFill>
            <a:srgbClr val="18181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49" name="Google Shape;1749;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375" y="3301400"/>
            <a:ext cx="29442452" cy="12540976"/>
          </a:xfrm>
          <a:prstGeom prst="rect">
            <a:avLst/>
          </a:prstGeom>
          <a:noFill/>
          <a:ln>
            <a:noFill/>
          </a:ln>
        </p:spPr>
      </p:pic>
      <p:sp>
        <p:nvSpPr>
          <p:cNvPr id="1750" name="Google Shape;1750;p10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51" name="Google Shape;1751;p103"/>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52" name="Google Shape;1752;p103"/>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EB3D8F13-B448-5520-20B3-465881A2F5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104"/>
          <p:cNvPicPr preferRelativeResize="0"/>
          <p:nvPr/>
        </p:nvPicPr>
        <p:blipFill rotWithShape="1">
          <a:blip r:embed="rId3" cstate="screen">
            <a:alphaModFix/>
            <a:extLst>
              <a:ext uri="{28A0092B-C50C-407E-A947-70E740481C1C}">
                <a14:useLocalDpi xmlns:a14="http://schemas.microsoft.com/office/drawing/2010/main"/>
              </a:ext>
            </a:extLst>
          </a:blip>
          <a:srcRect b="5365"/>
          <a:stretch/>
        </p:blipFill>
        <p:spPr>
          <a:xfrm>
            <a:off x="-76200" y="7385850"/>
            <a:ext cx="29205074" cy="13576850"/>
          </a:xfrm>
          <a:prstGeom prst="rect">
            <a:avLst/>
          </a:prstGeom>
          <a:noFill/>
          <a:ln>
            <a:noFill/>
          </a:ln>
        </p:spPr>
      </p:pic>
      <p:sp>
        <p:nvSpPr>
          <p:cNvPr id="1759" name="Google Shape;1759;p10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60" name="Google Shape;1760;p104"/>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61" name="Google Shape;1761;p104"/>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pic>
        <p:nvPicPr>
          <p:cNvPr id="1762" name="Google Shape;1762;p104"/>
          <p:cNvPicPr preferRelativeResize="0"/>
          <p:nvPr/>
        </p:nvPicPr>
        <p:blipFill rotWithShape="1">
          <a:blip r:embed="rId5" cstate="screen">
            <a:alphaModFix/>
            <a:extLst>
              <a:ext uri="{28A0092B-C50C-407E-A947-70E740481C1C}">
                <a14:useLocalDpi xmlns:a14="http://schemas.microsoft.com/office/drawing/2010/main"/>
              </a:ext>
            </a:extLst>
          </a:blip>
          <a:srcRect l="-120"/>
          <a:stretch/>
        </p:blipFill>
        <p:spPr>
          <a:xfrm>
            <a:off x="-76200" y="3280024"/>
            <a:ext cx="29205074" cy="4194200"/>
          </a:xfrm>
          <a:prstGeom prst="rect">
            <a:avLst/>
          </a:prstGeom>
          <a:noFill/>
          <a:ln>
            <a:noFill/>
          </a:ln>
        </p:spPr>
      </p:pic>
      <p:sp>
        <p:nvSpPr>
          <p:cNvPr id="2" name="TextBox 1">
            <a:extLst>
              <a:ext uri="{FF2B5EF4-FFF2-40B4-BE49-F238E27FC236}">
                <a16:creationId xmlns:a16="http://schemas.microsoft.com/office/drawing/2014/main" id="{E0DECCA5-D243-D6A1-E58F-7B6C82F297E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pic>
        <p:nvPicPr>
          <p:cNvPr id="1768" name="Google Shape;1768;p105"/>
          <p:cNvPicPr preferRelativeResize="0"/>
          <p:nvPr/>
        </p:nvPicPr>
        <p:blipFill rotWithShape="1">
          <a:blip r:embed="rId3" cstate="screen">
            <a:alphaModFix/>
            <a:extLst>
              <a:ext uri="{28A0092B-C50C-407E-A947-70E740481C1C}">
                <a14:useLocalDpi xmlns:a14="http://schemas.microsoft.com/office/drawing/2010/main"/>
              </a:ext>
            </a:extLst>
          </a:blip>
          <a:srcRect b="5365"/>
          <a:stretch/>
        </p:blipFill>
        <p:spPr>
          <a:xfrm>
            <a:off x="-76200" y="7385850"/>
            <a:ext cx="29205074" cy="13576850"/>
          </a:xfrm>
          <a:prstGeom prst="rect">
            <a:avLst/>
          </a:prstGeom>
          <a:noFill/>
          <a:ln>
            <a:noFill/>
          </a:ln>
        </p:spPr>
      </p:pic>
      <p:sp>
        <p:nvSpPr>
          <p:cNvPr id="1769" name="Google Shape;1769;p10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pic>
        <p:nvPicPr>
          <p:cNvPr id="1770" name="Google Shape;1770;p105"/>
          <p:cNvPicPr preferRelativeResize="0"/>
          <p:nvPr/>
        </p:nvPicPr>
        <p:blipFill rotWithShape="1">
          <a:blip r:embed="rId4" cstate="screen">
            <a:alphaModFix/>
            <a:extLst>
              <a:ext uri="{28A0092B-C50C-407E-A947-70E740481C1C}">
                <a14:useLocalDpi xmlns:a14="http://schemas.microsoft.com/office/drawing/2010/main"/>
              </a:ext>
            </a:extLst>
          </a:blip>
          <a:srcRect l="-120"/>
          <a:stretch/>
        </p:blipFill>
        <p:spPr>
          <a:xfrm>
            <a:off x="-76200" y="3280024"/>
            <a:ext cx="29205074" cy="4194200"/>
          </a:xfrm>
          <a:prstGeom prst="rect">
            <a:avLst/>
          </a:prstGeom>
          <a:noFill/>
          <a:ln>
            <a:noFill/>
          </a:ln>
        </p:spPr>
      </p:pic>
      <p:sp>
        <p:nvSpPr>
          <p:cNvPr id="1771" name="Google Shape;1771;p105"/>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sp>
        <p:nvSpPr>
          <p:cNvPr id="1772" name="Google Shape;1772;p105"/>
          <p:cNvSpPr/>
          <p:nvPr/>
        </p:nvSpPr>
        <p:spPr>
          <a:xfrm>
            <a:off x="-21375" y="7474225"/>
            <a:ext cx="14511900" cy="13488300"/>
          </a:xfrm>
          <a:prstGeom prst="rect">
            <a:avLst/>
          </a:prstGeom>
          <a:solidFill>
            <a:srgbClr val="1010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73" name="Google Shape;1773;p105"/>
          <p:cNvPicPr preferRelativeResize="0"/>
          <p:nvPr/>
        </p:nvPicPr>
        <p:blipFill>
          <a:blip r:embed="rId5">
            <a:alphaModFix/>
          </a:blip>
          <a:stretch>
            <a:fillRect/>
          </a:stretch>
        </p:blipFill>
        <p:spPr>
          <a:xfrm>
            <a:off x="1483800" y="10602300"/>
            <a:ext cx="12350608" cy="7256575"/>
          </a:xfrm>
          <a:prstGeom prst="rect">
            <a:avLst/>
          </a:prstGeom>
          <a:noFill/>
          <a:ln>
            <a:noFill/>
          </a:ln>
        </p:spPr>
      </p:pic>
      <p:pic>
        <p:nvPicPr>
          <p:cNvPr id="1774" name="Google Shape;1774;p105"/>
          <p:cNvPicPr preferRelativeResize="0"/>
          <p:nvPr/>
        </p:nvPicPr>
        <p:blipFill>
          <a:blip r:embed="rId6">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74FC6F7B-24B6-39F3-C1E1-535AB7D2A68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0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81" name="Google Shape;1781;p1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78038" y="2811650"/>
            <a:ext cx="17019926" cy="17312252"/>
          </a:xfrm>
          <a:prstGeom prst="rect">
            <a:avLst/>
          </a:prstGeom>
          <a:noFill/>
          <a:ln>
            <a:noFill/>
          </a:ln>
        </p:spPr>
      </p:pic>
      <p:sp>
        <p:nvSpPr>
          <p:cNvPr id="2" name="TextBox 1">
            <a:extLst>
              <a:ext uri="{FF2B5EF4-FFF2-40B4-BE49-F238E27FC236}">
                <a16:creationId xmlns:a16="http://schemas.microsoft.com/office/drawing/2014/main" id="{E38FF87C-000B-4FDF-E538-17E995FC50A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07"/>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788" name="Google Shape;1788;p107"/>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sp>
        <p:nvSpPr>
          <p:cNvPr id="1789" name="Google Shape;1789;p107"/>
          <p:cNvSpPr/>
          <p:nvPr/>
        </p:nvSpPr>
        <p:spPr>
          <a:xfrm>
            <a:off x="13026475" y="6491275"/>
            <a:ext cx="683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0" name="Google Shape;1790;p107"/>
          <p:cNvSpPr/>
          <p:nvPr/>
        </p:nvSpPr>
        <p:spPr>
          <a:xfrm>
            <a:off x="13447975" y="9276325"/>
            <a:ext cx="59916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p:txBody>
      </p:sp>
      <p:sp>
        <p:nvSpPr>
          <p:cNvPr id="1791" name="Google Shape;1791;p10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92" name="Google Shape;1792;p107"/>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793" name="Google Shape;1793;p107"/>
          <p:cNvSpPr/>
          <p:nvPr/>
        </p:nvSpPr>
        <p:spPr>
          <a:xfrm>
            <a:off x="1159200" y="5664250"/>
            <a:ext cx="10988100" cy="108168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&gt; llm(“Hello world”)</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ChatMessage(content=”hello”)</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2"/>
                </a:solidFill>
                <a:latin typeface="Roboto Mono"/>
                <a:ea typeface="Roboto Mono"/>
                <a:cs typeface="Roboto Mono"/>
                <a:sym typeface="Roboto Mono"/>
              </a:rPr>
              <a:t>&gt; embedder(“Hello”)</a:t>
            </a:r>
            <a:endParaRPr sz="4400" b="1">
              <a:solidFill>
                <a:schemeClr val="accent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[0.4535437, 0.0800435, ...]</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p:txBody>
      </p:sp>
      <p:sp>
        <p:nvSpPr>
          <p:cNvPr id="1794" name="Google Shape;1794;p107"/>
          <p:cNvSpPr/>
          <p:nvPr/>
        </p:nvSpPr>
        <p:spPr>
          <a:xfrm>
            <a:off x="13447975" y="8389025"/>
            <a:ext cx="59916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Query Router</a:t>
            </a:r>
            <a:endParaRPr sz="6200" b="1">
              <a:solidFill>
                <a:schemeClr val="dk1"/>
              </a:solidFill>
            </a:endParaRPr>
          </a:p>
        </p:txBody>
      </p:sp>
      <p:pic>
        <p:nvPicPr>
          <p:cNvPr id="1795" name="Google Shape;1795;p10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948972" y="12036471"/>
            <a:ext cx="3388856" cy="4342809"/>
          </a:xfrm>
          <a:prstGeom prst="rect">
            <a:avLst/>
          </a:prstGeom>
          <a:noFill/>
          <a:ln>
            <a:noFill/>
          </a:ln>
        </p:spPr>
      </p:pic>
      <p:pic>
        <p:nvPicPr>
          <p:cNvPr id="1796" name="Google Shape;1796;p10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4678350" y="6491287"/>
            <a:ext cx="3530851" cy="2290468"/>
          </a:xfrm>
          <a:prstGeom prst="rect">
            <a:avLst/>
          </a:prstGeom>
          <a:noFill/>
          <a:ln>
            <a:noFill/>
          </a:ln>
        </p:spPr>
      </p:pic>
      <p:pic>
        <p:nvPicPr>
          <p:cNvPr id="1797" name="Google Shape;1797;p10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150025" y="15014050"/>
            <a:ext cx="5006448" cy="3379076"/>
          </a:xfrm>
          <a:prstGeom prst="rect">
            <a:avLst/>
          </a:prstGeom>
          <a:noFill/>
          <a:ln w="152400" cap="flat" cmpd="sng">
            <a:solidFill>
              <a:schemeClr val="accent5"/>
            </a:solidFill>
            <a:prstDash val="solid"/>
            <a:round/>
            <a:headEnd type="none" w="sm" len="sm"/>
            <a:tailEnd type="none" w="sm" len="sm"/>
          </a:ln>
        </p:spPr>
      </p:pic>
      <p:sp>
        <p:nvSpPr>
          <p:cNvPr id="1798" name="Google Shape;1798;p107"/>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Mistral</a:t>
            </a:r>
            <a:endParaRPr sz="4800" b="1">
              <a:solidFill>
                <a:schemeClr val="accent1"/>
              </a:solidFill>
            </a:endParaRPr>
          </a:p>
        </p:txBody>
      </p:sp>
      <p:sp>
        <p:nvSpPr>
          <p:cNvPr id="1799" name="Google Shape;1799;p107"/>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800" name="Google Shape;1800;p107"/>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Llama</a:t>
            </a:r>
            <a:endParaRPr sz="4800" b="1">
              <a:solidFill>
                <a:schemeClr val="dk2"/>
              </a:solidFill>
            </a:endParaRPr>
          </a:p>
        </p:txBody>
      </p:sp>
      <p:sp>
        <p:nvSpPr>
          <p:cNvPr id="2" name="TextBox 1">
            <a:extLst>
              <a:ext uri="{FF2B5EF4-FFF2-40B4-BE49-F238E27FC236}">
                <a16:creationId xmlns:a16="http://schemas.microsoft.com/office/drawing/2014/main" id="{DF675BFC-9B72-0FBE-2C6F-2361FD748D1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08"/>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07" name="Google Shape;1807;p10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08" name="Google Shape;1808;p108"/>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17" name="Google Shape;1817;p10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125</a:t>
            </a:fld>
            <a:endParaRPr/>
          </a:p>
        </p:txBody>
      </p:sp>
      <p:pic>
        <p:nvPicPr>
          <p:cNvPr id="1809" name="Google Shape;1809;p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936950" y="4072875"/>
            <a:ext cx="14950774" cy="9503999"/>
          </a:xfrm>
          <a:prstGeom prst="rect">
            <a:avLst/>
          </a:prstGeom>
          <a:noFill/>
          <a:ln>
            <a:noFill/>
          </a:ln>
        </p:spPr>
      </p:pic>
      <p:grpSp>
        <p:nvGrpSpPr>
          <p:cNvPr id="1810" name="Google Shape;1810;p108"/>
          <p:cNvGrpSpPr/>
          <p:nvPr/>
        </p:nvGrpSpPr>
        <p:grpSpPr>
          <a:xfrm>
            <a:off x="18798122" y="13576890"/>
            <a:ext cx="19493527" cy="6658665"/>
            <a:chOff x="26780593" y="6094114"/>
            <a:chExt cx="15812400" cy="6391500"/>
          </a:xfrm>
        </p:grpSpPr>
        <p:sp>
          <p:nvSpPr>
            <p:cNvPr id="1811" name="Google Shape;1811;p108"/>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2" name="Google Shape;1812;p108"/>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13" name="Google Shape;1813;p10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168297" y="12365271"/>
            <a:ext cx="3388856" cy="4342809"/>
          </a:xfrm>
          <a:prstGeom prst="rect">
            <a:avLst/>
          </a:prstGeom>
          <a:noFill/>
          <a:ln>
            <a:noFill/>
          </a:ln>
        </p:spPr>
      </p:pic>
      <p:pic>
        <p:nvPicPr>
          <p:cNvPr id="1814" name="Google Shape;1814;p10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130097" y="13021971"/>
            <a:ext cx="3388856" cy="4342809"/>
          </a:xfrm>
          <a:prstGeom prst="rect">
            <a:avLst/>
          </a:prstGeom>
          <a:noFill/>
          <a:ln>
            <a:noFill/>
          </a:ln>
        </p:spPr>
      </p:pic>
      <p:sp>
        <p:nvSpPr>
          <p:cNvPr id="1815" name="Google Shape;1815;p108"/>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pic>
        <p:nvPicPr>
          <p:cNvPr id="1816" name="Google Shape;1816;p10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7B102E2F-F63C-AFDF-71BA-497F05E567F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09"/>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24" name="Google Shape;1824;p10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25" name="Google Shape;1825;p109"/>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42" name="Google Shape;1842;p109"/>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126</a:t>
            </a:fld>
            <a:endParaRPr/>
          </a:p>
        </p:txBody>
      </p:sp>
      <p:pic>
        <p:nvPicPr>
          <p:cNvPr id="1826" name="Google Shape;1826;p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936950" y="4072875"/>
            <a:ext cx="14950774" cy="9503999"/>
          </a:xfrm>
          <a:prstGeom prst="rect">
            <a:avLst/>
          </a:prstGeom>
          <a:noFill/>
          <a:ln>
            <a:noFill/>
          </a:ln>
        </p:spPr>
      </p:pic>
      <p:grpSp>
        <p:nvGrpSpPr>
          <p:cNvPr id="1827" name="Google Shape;1827;p109"/>
          <p:cNvGrpSpPr/>
          <p:nvPr/>
        </p:nvGrpSpPr>
        <p:grpSpPr>
          <a:xfrm>
            <a:off x="18798122" y="13576890"/>
            <a:ext cx="19493527" cy="6658665"/>
            <a:chOff x="26780593" y="6094114"/>
            <a:chExt cx="15812400" cy="6391500"/>
          </a:xfrm>
        </p:grpSpPr>
        <p:sp>
          <p:nvSpPr>
            <p:cNvPr id="1828" name="Google Shape;1828;p109"/>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9" name="Google Shape;1829;p109"/>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30" name="Google Shape;1830;p10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168297" y="12365271"/>
            <a:ext cx="3388856" cy="4342809"/>
          </a:xfrm>
          <a:prstGeom prst="rect">
            <a:avLst/>
          </a:prstGeom>
          <a:noFill/>
          <a:ln>
            <a:noFill/>
          </a:ln>
        </p:spPr>
      </p:pic>
      <p:pic>
        <p:nvPicPr>
          <p:cNvPr id="1831" name="Google Shape;1831;p10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130097" y="13021971"/>
            <a:ext cx="3388856" cy="4342809"/>
          </a:xfrm>
          <a:prstGeom prst="rect">
            <a:avLst/>
          </a:prstGeom>
          <a:noFill/>
          <a:ln>
            <a:noFill/>
          </a:ln>
        </p:spPr>
      </p:pic>
      <p:sp>
        <p:nvSpPr>
          <p:cNvPr id="1832" name="Google Shape;1832;p109"/>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33" name="Google Shape;1833;p109"/>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34" name="Google Shape;1834;p109"/>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35" name="Google Shape;1835;p109"/>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cxnSp>
        <p:nvCxnSpPr>
          <p:cNvPr id="1836" name="Google Shape;1836;p109"/>
          <p:cNvCxnSpPr>
            <a:endCxn id="183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7" name="Google Shape;1837;p109"/>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8" name="Google Shape;1838;p109"/>
          <p:cNvCxnSpPr>
            <a:stCxn id="1839" idx="3"/>
            <a:endCxn id="182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39" name="Google Shape;1839;p109"/>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40" name="Google Shape;1840;p109"/>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41" name="Google Shape;1841;p10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457F6174-1F66-A89B-CA1D-AD6CEEB2ACE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110"/>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49" name="Google Shape;1849;p11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50" name="Google Shape;1850;p110"/>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74" name="Google Shape;1874;p11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127</a:t>
            </a:fld>
            <a:endParaRPr/>
          </a:p>
        </p:txBody>
      </p:sp>
      <p:pic>
        <p:nvPicPr>
          <p:cNvPr id="1851" name="Google Shape;1851;p1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936950" y="4072875"/>
            <a:ext cx="14950774" cy="9503999"/>
          </a:xfrm>
          <a:prstGeom prst="rect">
            <a:avLst/>
          </a:prstGeom>
          <a:noFill/>
          <a:ln>
            <a:noFill/>
          </a:ln>
        </p:spPr>
      </p:pic>
      <p:grpSp>
        <p:nvGrpSpPr>
          <p:cNvPr id="1852" name="Google Shape;1852;p110"/>
          <p:cNvGrpSpPr/>
          <p:nvPr/>
        </p:nvGrpSpPr>
        <p:grpSpPr>
          <a:xfrm>
            <a:off x="18798122" y="13576890"/>
            <a:ext cx="19493527" cy="6658665"/>
            <a:chOff x="26780593" y="6094114"/>
            <a:chExt cx="15812400" cy="6391500"/>
          </a:xfrm>
        </p:grpSpPr>
        <p:sp>
          <p:nvSpPr>
            <p:cNvPr id="1853" name="Google Shape;1853;p110"/>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4" name="Google Shape;1854;p110"/>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55" name="Google Shape;1855;p11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168297" y="12365271"/>
            <a:ext cx="3388856" cy="4342809"/>
          </a:xfrm>
          <a:prstGeom prst="rect">
            <a:avLst/>
          </a:prstGeom>
          <a:noFill/>
          <a:ln>
            <a:noFill/>
          </a:ln>
        </p:spPr>
      </p:pic>
      <p:pic>
        <p:nvPicPr>
          <p:cNvPr id="1856" name="Google Shape;1856;p11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130097" y="13021971"/>
            <a:ext cx="3388856" cy="4342809"/>
          </a:xfrm>
          <a:prstGeom prst="rect">
            <a:avLst/>
          </a:prstGeom>
          <a:noFill/>
          <a:ln>
            <a:noFill/>
          </a:ln>
        </p:spPr>
      </p:pic>
      <p:sp>
        <p:nvSpPr>
          <p:cNvPr id="1857" name="Google Shape;1857;p110"/>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58" name="Google Shape;1858;p110"/>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59" name="Google Shape;1859;p110"/>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60" name="Google Shape;1860;p110"/>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61" name="Google Shape;1861;p110"/>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62" name="Google Shape;1862;p110"/>
          <p:cNvCxnSpPr>
            <a:endCxn id="1857"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63" name="Google Shape;1863;p110"/>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64" name="Google Shape;1864;p110"/>
          <p:cNvCxnSpPr>
            <a:stCxn id="1863" idx="3"/>
            <a:endCxn id="1857"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65" name="Google Shape;1865;p110"/>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6" name="Google Shape;1866;p110"/>
          <p:cNvCxnSpPr>
            <a:stCxn id="1861" idx="3"/>
            <a:endCxn id="1857"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67" name="Google Shape;1867;p110"/>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8" name="Google Shape;1868;p110"/>
          <p:cNvCxnSpPr>
            <a:stCxn id="1863" idx="3"/>
            <a:endCxn id="1869"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870" name="Google Shape;1870;p110"/>
          <p:cNvCxnSpPr>
            <a:stCxn id="1861" idx="3"/>
            <a:endCxn id="1869"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871" name="Google Shape;1871;p110"/>
          <p:cNvCxnSpPr>
            <a:stCxn id="1869" idx="3"/>
            <a:endCxn id="1853"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69" name="Google Shape;1869;p110"/>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72" name="Google Shape;1872;p110"/>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73" name="Google Shape;1873;p11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E70AB17-1E78-0775-0DA1-61F2D187068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11"/>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81" name="Google Shape;1881;p11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82" name="Google Shape;1882;p111"/>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07" name="Google Shape;1907;p11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128</a:t>
            </a:fld>
            <a:endParaRPr/>
          </a:p>
        </p:txBody>
      </p:sp>
      <p:pic>
        <p:nvPicPr>
          <p:cNvPr id="1883" name="Google Shape;1883;p1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936950" y="4072875"/>
            <a:ext cx="14950774" cy="9503999"/>
          </a:xfrm>
          <a:prstGeom prst="rect">
            <a:avLst/>
          </a:prstGeom>
          <a:noFill/>
          <a:ln>
            <a:noFill/>
          </a:ln>
        </p:spPr>
      </p:pic>
      <p:grpSp>
        <p:nvGrpSpPr>
          <p:cNvPr id="1884" name="Google Shape;1884;p111"/>
          <p:cNvGrpSpPr/>
          <p:nvPr/>
        </p:nvGrpSpPr>
        <p:grpSpPr>
          <a:xfrm>
            <a:off x="18798122" y="13576890"/>
            <a:ext cx="19493527" cy="6658665"/>
            <a:chOff x="26780593" y="6094114"/>
            <a:chExt cx="15812400" cy="6391500"/>
          </a:xfrm>
        </p:grpSpPr>
        <p:sp>
          <p:nvSpPr>
            <p:cNvPr id="1885" name="Google Shape;1885;p111"/>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6" name="Google Shape;1886;p111"/>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87" name="Google Shape;1887;p11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168297" y="12365271"/>
            <a:ext cx="3388856" cy="4342809"/>
          </a:xfrm>
          <a:prstGeom prst="rect">
            <a:avLst/>
          </a:prstGeom>
          <a:noFill/>
          <a:ln>
            <a:noFill/>
          </a:ln>
        </p:spPr>
      </p:pic>
      <p:pic>
        <p:nvPicPr>
          <p:cNvPr id="1888" name="Google Shape;1888;p11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130097" y="13021971"/>
            <a:ext cx="3388856" cy="4342809"/>
          </a:xfrm>
          <a:prstGeom prst="rect">
            <a:avLst/>
          </a:prstGeom>
          <a:noFill/>
          <a:ln>
            <a:noFill/>
          </a:ln>
        </p:spPr>
      </p:pic>
      <p:sp>
        <p:nvSpPr>
          <p:cNvPr id="1889" name="Google Shape;1889;p111"/>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90" name="Google Shape;1890;p111"/>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91" name="Google Shape;1891;p111"/>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92" name="Google Shape;1892;p111"/>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93" name="Google Shape;1893;p111"/>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94" name="Google Shape;1894;p111"/>
          <p:cNvCxnSpPr>
            <a:endCxn id="1889"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95" name="Google Shape;1895;p111"/>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96" name="Google Shape;1896;p111"/>
          <p:cNvCxnSpPr>
            <a:stCxn id="1895" idx="3"/>
            <a:endCxn id="1889"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97" name="Google Shape;1897;p111"/>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98" name="Google Shape;1898;p111"/>
          <p:cNvCxnSpPr>
            <a:stCxn id="1893" idx="3"/>
            <a:endCxn id="1889"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99" name="Google Shape;1899;p111"/>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00" name="Google Shape;1900;p111"/>
          <p:cNvCxnSpPr>
            <a:stCxn id="1895" idx="3"/>
            <a:endCxn id="1901"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02" name="Google Shape;1902;p111"/>
          <p:cNvCxnSpPr>
            <a:stCxn id="1893" idx="3"/>
            <a:endCxn id="1901"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03" name="Google Shape;1903;p111"/>
          <p:cNvCxnSpPr>
            <a:stCxn id="1901" idx="3"/>
            <a:endCxn id="1885"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04" name="Google Shape;1904;p1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10800" y="-12050"/>
            <a:ext cx="10525251" cy="6496624"/>
          </a:xfrm>
          <a:prstGeom prst="rect">
            <a:avLst/>
          </a:prstGeom>
          <a:noFill/>
          <a:ln>
            <a:noFill/>
          </a:ln>
        </p:spPr>
      </p:pic>
      <p:sp>
        <p:nvSpPr>
          <p:cNvPr id="1901" name="Google Shape;1901;p111"/>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05" name="Google Shape;1905;p111"/>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906" name="Google Shape;1906;p11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65646F2C-FA33-5672-698B-DB364EC20C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112"/>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914" name="Google Shape;1914;p11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915" name="Google Shape;1915;p112"/>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44" name="Google Shape;1944;p11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129</a:t>
            </a:fld>
            <a:endParaRPr/>
          </a:p>
        </p:txBody>
      </p:sp>
      <p:pic>
        <p:nvPicPr>
          <p:cNvPr id="1916" name="Google Shape;1916;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936950" y="4072875"/>
            <a:ext cx="14950774" cy="9503999"/>
          </a:xfrm>
          <a:prstGeom prst="rect">
            <a:avLst/>
          </a:prstGeom>
          <a:noFill/>
          <a:ln>
            <a:noFill/>
          </a:ln>
        </p:spPr>
      </p:pic>
      <p:grpSp>
        <p:nvGrpSpPr>
          <p:cNvPr id="1917" name="Google Shape;1917;p112"/>
          <p:cNvGrpSpPr/>
          <p:nvPr/>
        </p:nvGrpSpPr>
        <p:grpSpPr>
          <a:xfrm>
            <a:off x="18798122" y="13576890"/>
            <a:ext cx="19493527" cy="6658665"/>
            <a:chOff x="26780593" y="6094114"/>
            <a:chExt cx="15812400" cy="6391500"/>
          </a:xfrm>
        </p:grpSpPr>
        <p:sp>
          <p:nvSpPr>
            <p:cNvPr id="1918" name="Google Shape;1918;p112"/>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9" name="Google Shape;1919;p112"/>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920" name="Google Shape;1920;p11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2168297" y="12365271"/>
            <a:ext cx="3388856" cy="4342809"/>
          </a:xfrm>
          <a:prstGeom prst="rect">
            <a:avLst/>
          </a:prstGeom>
          <a:noFill/>
          <a:ln>
            <a:noFill/>
          </a:ln>
        </p:spPr>
      </p:pic>
      <p:pic>
        <p:nvPicPr>
          <p:cNvPr id="1921" name="Google Shape;1921;p11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209174">
            <a:off x="30130097" y="13021971"/>
            <a:ext cx="3388856" cy="4342809"/>
          </a:xfrm>
          <a:prstGeom prst="rect">
            <a:avLst/>
          </a:prstGeom>
          <a:noFill/>
          <a:ln>
            <a:noFill/>
          </a:ln>
        </p:spPr>
      </p:pic>
      <p:sp>
        <p:nvSpPr>
          <p:cNvPr id="1922" name="Google Shape;1922;p112"/>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23" name="Google Shape;1923;p112"/>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924" name="Google Shape;1924;p112"/>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925" name="Google Shape;1925;p112"/>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926" name="Google Shape;1926;p112"/>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927" name="Google Shape;1927;p112"/>
          <p:cNvCxnSpPr>
            <a:endCxn id="192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928" name="Google Shape;1928;p112"/>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929" name="Google Shape;1929;p112"/>
          <p:cNvCxnSpPr>
            <a:stCxn id="1928" idx="3"/>
            <a:endCxn id="1922"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930" name="Google Shape;1930;p112"/>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1" name="Google Shape;1931;p112"/>
          <p:cNvCxnSpPr>
            <a:stCxn id="1926" idx="3"/>
            <a:endCxn id="1922"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932" name="Google Shape;1932;p112"/>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3" name="Google Shape;1933;p112"/>
          <p:cNvCxnSpPr>
            <a:stCxn id="1928" idx="3"/>
            <a:endCxn id="1934"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35" name="Google Shape;1935;p112"/>
          <p:cNvCxnSpPr>
            <a:stCxn id="1926" idx="3"/>
            <a:endCxn id="1934"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36" name="Google Shape;1936;p112"/>
          <p:cNvCxnSpPr>
            <a:stCxn id="1934" idx="3"/>
            <a:endCxn id="191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37" name="Google Shape;1937;p1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10800" y="-12050"/>
            <a:ext cx="10525251" cy="6496624"/>
          </a:xfrm>
          <a:prstGeom prst="rect">
            <a:avLst/>
          </a:prstGeom>
          <a:noFill/>
          <a:ln>
            <a:noFill/>
          </a:ln>
        </p:spPr>
      </p:pic>
      <p:sp>
        <p:nvSpPr>
          <p:cNvPr id="1938" name="Google Shape;1938;p112"/>
          <p:cNvSpPr/>
          <p:nvPr/>
        </p:nvSpPr>
        <p:spPr>
          <a:xfrm>
            <a:off x="2999924" y="15089726"/>
            <a:ext cx="4720200" cy="14082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ChatOpenAI</a:t>
            </a:r>
            <a:endParaRPr sz="5600">
              <a:solidFill>
                <a:schemeClr val="dk1"/>
              </a:solidFill>
            </a:endParaRPr>
          </a:p>
        </p:txBody>
      </p:sp>
      <p:sp>
        <p:nvSpPr>
          <p:cNvPr id="1934" name="Google Shape;1934;p112"/>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39" name="Google Shape;1939;p112"/>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sp>
        <p:nvSpPr>
          <p:cNvPr id="1940" name="Google Shape;1940;p112"/>
          <p:cNvSpPr/>
          <p:nvPr/>
        </p:nvSpPr>
        <p:spPr>
          <a:xfrm>
            <a:off x="3325574" y="6282676"/>
            <a:ext cx="4720200" cy="1408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ChatNVIDIA</a:t>
            </a:r>
            <a:endParaRPr sz="5600">
              <a:solidFill>
                <a:schemeClr val="dk1"/>
              </a:solidFill>
            </a:endParaRPr>
          </a:p>
        </p:txBody>
      </p:sp>
      <p:cxnSp>
        <p:nvCxnSpPr>
          <p:cNvPr id="1941" name="Google Shape;1941;p112"/>
          <p:cNvCxnSpPr>
            <a:endCxn id="1938" idx="1"/>
          </p:cNvCxnSpPr>
          <p:nvPr/>
        </p:nvCxnSpPr>
        <p:spPr>
          <a:xfrm rot="5400000">
            <a:off x="-3306826" y="8784176"/>
            <a:ext cx="13316400" cy="702900"/>
          </a:xfrm>
          <a:prstGeom prst="curvedConnector4">
            <a:avLst>
              <a:gd name="adj1" fmla="val 200"/>
              <a:gd name="adj2" fmla="val 416883"/>
            </a:avLst>
          </a:prstGeom>
          <a:noFill/>
          <a:ln w="76200" cap="flat" cmpd="sng">
            <a:solidFill>
              <a:schemeClr val="accent4"/>
            </a:solidFill>
            <a:prstDash val="solid"/>
            <a:round/>
            <a:headEnd type="none" w="med" len="med"/>
            <a:tailEnd type="none" w="med" len="med"/>
          </a:ln>
        </p:spPr>
      </p:cxnSp>
      <p:cxnSp>
        <p:nvCxnSpPr>
          <p:cNvPr id="1942" name="Google Shape;1942;p112"/>
          <p:cNvCxnSpPr>
            <a:endCxn id="1940" idx="1"/>
          </p:cNvCxnSpPr>
          <p:nvPr/>
        </p:nvCxnSpPr>
        <p:spPr>
          <a:xfrm rot="5400000">
            <a:off x="1685774" y="4996276"/>
            <a:ext cx="3630300" cy="350700"/>
          </a:xfrm>
          <a:prstGeom prst="curvedConnector4">
            <a:avLst>
              <a:gd name="adj1" fmla="val 1470"/>
              <a:gd name="adj2" fmla="val 387411"/>
            </a:avLst>
          </a:prstGeom>
          <a:noFill/>
          <a:ln w="76200" cap="flat" cmpd="sng">
            <a:solidFill>
              <a:schemeClr val="dk2"/>
            </a:solidFill>
            <a:prstDash val="solid"/>
            <a:round/>
            <a:headEnd type="none" w="med" len="med"/>
            <a:tailEnd type="none" w="med" len="med"/>
          </a:ln>
        </p:spPr>
      </p:cxnSp>
      <p:pic>
        <p:nvPicPr>
          <p:cNvPr id="1943" name="Google Shape;1943;p11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2FB1838-3BBA-4D20-BEC5-4D64AB56EC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E0852A2-0954-FA09-8B2C-31DB55466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55657" y="351802"/>
            <a:ext cx="25264686" cy="19366933"/>
          </a:xfrm>
          <a:prstGeom prst="rect">
            <a:avLst/>
          </a:prstGeom>
        </p:spPr>
      </p:pic>
      <p:sp>
        <p:nvSpPr>
          <p:cNvPr id="9" name="TextBox 8">
            <a:extLst>
              <a:ext uri="{FF2B5EF4-FFF2-40B4-BE49-F238E27FC236}">
                <a16:creationId xmlns:a16="http://schemas.microsoft.com/office/drawing/2014/main" id="{4D40B414-0102-3CCD-3B42-7C6AD92B5571}"/>
              </a:ext>
            </a:extLst>
          </p:cNvPr>
          <p:cNvSpPr txBox="1"/>
          <p:nvPr/>
        </p:nvSpPr>
        <p:spPr>
          <a:xfrm>
            <a:off x="9144000" y="19686734"/>
            <a:ext cx="18288000"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https://learn.nvidia.com/certificates?id=q3oo-oBhTQKtyCCote2E-Q</a:t>
            </a:r>
            <a:endPar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276329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a:t>
            </a:r>
            <a:br>
              <a:rPr lang="en-US" sz="12000" dirty="0">
                <a:solidFill>
                  <a:srgbClr val="C00000"/>
                </a:solidFill>
              </a:rPr>
            </a:br>
            <a:r>
              <a:rPr lang="en-US" sz="12000" dirty="0">
                <a:solidFill>
                  <a:srgbClr val="C00000"/>
                </a:solidFill>
              </a:rPr>
              <a:t>[0, 1, 2]</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E3D12D59-2146-B269-7EF5-73FF2B033C0E}"/>
              </a:ext>
            </a:extLst>
          </p:cNvPr>
          <p:cNvPicPr>
            <a:picLocks noChangeAspect="1"/>
          </p:cNvPicPr>
          <p:nvPr/>
        </p:nvPicPr>
        <p:blipFill>
          <a:blip r:embed="rId2"/>
          <a:stretch>
            <a:fillRect/>
          </a:stretch>
        </p:blipFill>
        <p:spPr>
          <a:xfrm>
            <a:off x="10722061" y="6184089"/>
            <a:ext cx="25117045" cy="2046133"/>
          </a:xfrm>
          <a:prstGeom prst="rect">
            <a:avLst/>
          </a:prstGeom>
        </p:spPr>
      </p:pic>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732D21ED-458F-9FB8-EBC8-D219A014D382}"/>
              </a:ext>
            </a:extLst>
          </p:cNvPr>
          <p:cNvPicPr>
            <a:picLocks noChangeAspect="1"/>
          </p:cNvPicPr>
          <p:nvPr/>
        </p:nvPicPr>
        <p:blipFill>
          <a:blip r:embed="rId4"/>
          <a:stretch>
            <a:fillRect/>
          </a:stretch>
        </p:blipFill>
        <p:spPr>
          <a:xfrm>
            <a:off x="736894" y="6184089"/>
            <a:ext cx="9985167" cy="10338178"/>
          </a:xfrm>
          <a:prstGeom prst="rect">
            <a:avLst/>
          </a:prstGeom>
        </p:spPr>
      </p:pic>
      <p:pic>
        <p:nvPicPr>
          <p:cNvPr id="11" name="Picture 10">
            <a:extLst>
              <a:ext uri="{FF2B5EF4-FFF2-40B4-BE49-F238E27FC236}">
                <a16:creationId xmlns:a16="http://schemas.microsoft.com/office/drawing/2014/main" id="{800DDB94-CD0B-8FC7-5F80-AD87D4139BBF}"/>
              </a:ext>
            </a:extLst>
          </p:cNvPr>
          <p:cNvPicPr>
            <a:picLocks noChangeAspect="1"/>
          </p:cNvPicPr>
          <p:nvPr/>
        </p:nvPicPr>
        <p:blipFill>
          <a:blip r:embed="rId5"/>
          <a:stretch>
            <a:fillRect/>
          </a:stretch>
        </p:blipFill>
        <p:spPr>
          <a:xfrm>
            <a:off x="14984922" y="7968654"/>
            <a:ext cx="9712062" cy="12242094"/>
          </a:xfrm>
          <a:prstGeom prst="rect">
            <a:avLst/>
          </a:prstGeom>
        </p:spPr>
      </p:pic>
      <p:sp>
        <p:nvSpPr>
          <p:cNvPr id="12" name="Rounded Rectangle 11">
            <a:extLst>
              <a:ext uri="{FF2B5EF4-FFF2-40B4-BE49-F238E27FC236}">
                <a16:creationId xmlns:a16="http://schemas.microsoft.com/office/drawing/2014/main" id="{183B3316-C566-0CCD-57BD-5FF9FE0BD24C}"/>
              </a:ext>
            </a:extLst>
          </p:cNvPr>
          <p:cNvSpPr/>
          <p:nvPr/>
        </p:nvSpPr>
        <p:spPr>
          <a:xfrm>
            <a:off x="886950" y="12343780"/>
            <a:ext cx="9835111"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17F9C4-F087-338A-E2C4-5ED9EF5B26D5}"/>
              </a:ext>
            </a:extLst>
          </p:cNvPr>
          <p:cNvSpPr/>
          <p:nvPr/>
        </p:nvSpPr>
        <p:spPr>
          <a:xfrm>
            <a:off x="14831192" y="15387961"/>
            <a:ext cx="9985167"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5DC9493-597D-3ADB-829E-3F706675A00A}"/>
              </a:ext>
            </a:extLst>
          </p:cNvPr>
          <p:cNvSpPr/>
          <p:nvPr/>
        </p:nvSpPr>
        <p:spPr>
          <a:xfrm>
            <a:off x="30523544" y="6184089"/>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6518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131</a:t>
            </a:fld>
            <a:endParaRPr lang="en-US" kern="1200" dirty="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algn="ctr" defTabSz="2743200">
              <a:buClrTx/>
            </a:pPr>
            <a:r>
              <a:rPr lang="en-US" sz="4200" kern="1200" dirty="0">
                <a:solidFill>
                  <a:prstClr val="black"/>
                </a:solidFill>
                <a:latin typeface="Calibri" panose="020F0502020204030204"/>
                <a:ea typeface="+mn-ea"/>
                <a:cs typeface="+mn-cs"/>
                <a:hlinkClick r:id="rId3"/>
              </a:rPr>
              <a:t>https://learn.nvidia.com/certificates?id=ed-qOCIMQaatzU8SNUNxgw</a:t>
            </a:r>
          </a:p>
        </p:txBody>
      </p:sp>
    </p:spTree>
    <p:extLst>
      <p:ext uri="{BB962C8B-B14F-4D97-AF65-F5344CB8AC3E}">
        <p14:creationId xmlns:p14="http://schemas.microsoft.com/office/powerpoint/2010/main" val="28480264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96DB-CBE4-5DEC-EB84-43710F03D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7BD63-F08E-4E05-8329-6580AFC3AB60}"/>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F5D07F34-89B8-C55A-5196-5E1C6F30180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(2025), Building RAG Agents with LLMs, </a:t>
            </a:r>
            <a:br>
              <a:rPr lang="en-US" sz="7200" b="0" dirty="0"/>
            </a:br>
            <a:r>
              <a:rPr lang="en-US" sz="7200" b="0" dirty="0">
                <a:hlinkClick r:id="rId2"/>
              </a:rPr>
              <a:t>https://learn.nvidia.com/courses/course-detail?course_id=course-v1:DLI+S-FX-15+V1</a:t>
            </a:r>
            <a:endParaRPr lang="en-US" sz="7200" b="0" dirty="0"/>
          </a:p>
          <a:p>
            <a:pPr>
              <a:lnSpc>
                <a:spcPct val="130000"/>
              </a:lnSpc>
              <a:spcAft>
                <a:spcPts val="1800"/>
              </a:spcAft>
            </a:pPr>
            <a:r>
              <a:rPr lang="en-US" sz="10000" b="0" dirty="0"/>
              <a:t>NVIDIA DLI (2025), Generative AI with Diffusion Models, </a:t>
            </a:r>
            <a:r>
              <a:rPr lang="en-US" sz="7200" b="0" dirty="0">
                <a:hlinkClick r:id="rId3"/>
              </a:rPr>
              <a:t>https://learn.nvidia.com/courses/course-detail?course_id=course-v1:DLI+S-FX-14+V1</a:t>
            </a:r>
            <a:endParaRPr lang="en-US" sz="7200" b="0" dirty="0"/>
          </a:p>
          <a:p>
            <a:pPr>
              <a:lnSpc>
                <a:spcPct val="150000"/>
              </a:lnSpc>
              <a:spcAft>
                <a:spcPts val="1800"/>
              </a:spcAft>
            </a:pPr>
            <a:r>
              <a:rPr lang="en-US" sz="10000" b="0" dirty="0"/>
              <a:t>NVIDIA DLI (2025), Getting Started with Deep Learning, </a:t>
            </a:r>
            <a:r>
              <a:rPr lang="en-US" sz="7200" b="0" dirty="0">
                <a:hlinkClick r:id="rId4"/>
              </a:rPr>
              <a:t>https://learn.nvidia.com/courses/course-detail?course_id=course-v1:DLI+S-FX-01+V1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47483956-04CA-024C-7292-AB145030222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6323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CD20-B0BC-11FF-4654-A33C288C8F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BAA76A-019B-0058-77EE-1213AFC233C5}"/>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298197C6-D59B-4FC7-8747-57CC8960FC5F}"/>
              </a:ext>
            </a:extLst>
          </p:cNvPr>
          <p:cNvSpPr txBox="1"/>
          <p:nvPr/>
        </p:nvSpPr>
        <p:spPr>
          <a:xfrm>
            <a:off x="9144000" y="19856363"/>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https://learn.nvidia.com/certificates?id=XhLz9YFzRPyew64462TNjQ</a:t>
            </a:r>
          </a:p>
        </p:txBody>
      </p:sp>
      <p:pic>
        <p:nvPicPr>
          <p:cNvPr id="5" name="Picture 4">
            <a:extLst>
              <a:ext uri="{FF2B5EF4-FFF2-40B4-BE49-F238E27FC236}">
                <a16:creationId xmlns:a16="http://schemas.microsoft.com/office/drawing/2014/main" id="{858A75E8-5432-9E07-D4FC-6E16CCF036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0004" y="628670"/>
            <a:ext cx="25285700" cy="19058064"/>
          </a:xfrm>
          <a:prstGeom prst="rect">
            <a:avLst/>
          </a:prstGeom>
        </p:spPr>
      </p:pic>
    </p:spTree>
    <p:extLst>
      <p:ext uri="{BB962C8B-B14F-4D97-AF65-F5344CB8AC3E}">
        <p14:creationId xmlns:p14="http://schemas.microsoft.com/office/powerpoint/2010/main" val="2667897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15</a:t>
            </a:fld>
            <a:endParaRPr lang="en-US" kern="1200" dirty="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https://www.nvidia.com/en-us/training/instructor-directory/search/</a:t>
            </a:r>
            <a:endParaRPr lang="en-US" sz="4200" dirty="0">
              <a:latin typeface="Calibri" panose="020F0502020204030204" pitchFamily="34" charset="0"/>
              <a:cs typeface="Calibri" panose="020F0502020204030204" pitchFamily="34" charset="0"/>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654">
              <a:buClrTx/>
              <a:defRPr/>
            </a:pPr>
            <a:fld id="{5D6FF71F-CF6A-4C46-8F9B-61D49EEA70E3}" type="slidenum">
              <a:rPr lang="en-US" kern="1200">
                <a:solidFill>
                  <a:prstClr val="black">
                    <a:tint val="75000"/>
                  </a:prstClr>
                </a:solidFill>
                <a:latin typeface="Calibri" panose="020F0502020204030204"/>
                <a:ea typeface="+mn-ea"/>
              </a:rPr>
              <a:pPr defTabSz="2742654">
                <a:buClrTx/>
                <a:defRPr/>
              </a:pPr>
              <a:t>16</a:t>
            </a:fld>
            <a:endParaRPr lang="en-US" kern="1200" dirty="0">
              <a:solidFill>
                <a:prstClr val="black">
                  <a:tint val="75000"/>
                </a:prstClr>
              </a:solidFill>
              <a:latin typeface="Calibri" panose="020F0502020204030204"/>
              <a:ea typeface="+mn-ea"/>
            </a:endParaRPr>
          </a:p>
        </p:txBody>
      </p:sp>
      <p:sp>
        <p:nvSpPr>
          <p:cNvPr id="7" name="TextBox 6">
            <a:extLst>
              <a:ext uri="{FF2B5EF4-FFF2-40B4-BE49-F238E27FC236}">
                <a16:creationId xmlns:a16="http://schemas.microsoft.com/office/drawing/2014/main" id="{D4FAE0CB-AF71-90EE-C715-2DC9211848AC}"/>
              </a:ext>
            </a:extLst>
          </p:cNvPr>
          <p:cNvSpPr txBox="1"/>
          <p:nvPr/>
        </p:nvSpPr>
        <p:spPr>
          <a:xfrm>
            <a:off x="9144000" y="19667039"/>
            <a:ext cx="18288000" cy="738664"/>
          </a:xfrm>
          <a:prstGeom prst="rect">
            <a:avLst/>
          </a:prstGeom>
          <a:noFill/>
        </p:spPr>
        <p:txBody>
          <a:bodyPr wrap="square">
            <a:spAutoFit/>
          </a:bodyPr>
          <a:lstStyle/>
          <a:p>
            <a:pPr algn="ctr" defTabSz="914310">
              <a:defRPr/>
            </a:pPr>
            <a:r>
              <a:rPr lang="en-US" sz="4200" dirty="0">
                <a:latin typeface="Calibri" panose="020F0502020204030204" pitchFamily="34" charset="0"/>
                <a:ea typeface="+mn-ea"/>
                <a:cs typeface="Calibri" panose="020F0502020204030204" pitchFamily="34" charset="0"/>
                <a:hlinkClick r:id="rId2"/>
              </a:rPr>
              <a:t>https://www.nvidia.com/en-us/training/instructor-directory/search/</a:t>
            </a:r>
            <a:endParaRPr lang="en-US" sz="4200" dirty="0">
              <a:latin typeface="Calibri" panose="020F0502020204030204" pitchFamily="34" charset="0"/>
              <a:ea typeface="+mn-ea"/>
              <a:cs typeface="Calibri" panose="020F0502020204030204" pitchFamily="34" charset="0"/>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2" y="887270"/>
            <a:ext cx="20613756" cy="18735675"/>
          </a:xfrm>
        </p:spPr>
        <p:txBody>
          <a:bodyPr>
            <a:normAutofit/>
          </a:bodyPr>
          <a:lstStyle/>
          <a:p>
            <a:r>
              <a:rPr lang="en-US" altLang="zh-TW" sz="25998" dirty="0">
                <a:solidFill>
                  <a:srgbClr val="C00000"/>
                </a:solidFill>
              </a:rPr>
              <a:t>NVIDIA </a:t>
            </a:r>
            <a:br>
              <a:rPr lang="en-US" altLang="zh-TW" sz="25998" dirty="0">
                <a:solidFill>
                  <a:srgbClr val="C00000"/>
                </a:solidFill>
              </a:rPr>
            </a:br>
            <a:r>
              <a:rPr lang="en-US" altLang="zh-TW" sz="25998" dirty="0">
                <a:solidFill>
                  <a:srgbClr val="C00000"/>
                </a:solidFill>
              </a:rPr>
              <a:t>Certified Instructors</a:t>
            </a:r>
            <a:br>
              <a:rPr lang="en-US" altLang="zh-TW" sz="19998" dirty="0">
                <a:solidFill>
                  <a:srgbClr val="C00000"/>
                </a:solidFill>
              </a:rPr>
            </a:br>
            <a:r>
              <a:rPr lang="en-US" altLang="zh-TW" sz="19998" b="0" dirty="0">
                <a:solidFill>
                  <a:srgbClr val="C00000"/>
                </a:solidFill>
              </a:rPr>
              <a:t>(14 from Taiwan)</a:t>
            </a:r>
            <a:br>
              <a:rPr lang="en-US" altLang="zh-TW" sz="19998" b="0" dirty="0">
                <a:solidFill>
                  <a:srgbClr val="C00000"/>
                </a:solidFill>
              </a:rPr>
            </a:br>
            <a:r>
              <a:rPr lang="en-US" altLang="zh-TW" sz="15999" b="0" dirty="0">
                <a:solidFill>
                  <a:srgbClr val="C00000"/>
                </a:solidFill>
              </a:rPr>
              <a:t>(2 from NTPU)</a:t>
            </a:r>
            <a:r>
              <a:rPr lang="en-US" altLang="zh-TW" sz="9000" b="0" dirty="0">
                <a:solidFill>
                  <a:srgbClr val="C00000"/>
                </a:solidFill>
              </a:rPr>
              <a:t>(April 2025)</a:t>
            </a:r>
            <a:endParaRPr lang="zh-TW" altLang="en-US" sz="9000" b="0" dirty="0">
              <a:solidFill>
                <a:srgbClr val="FF0000"/>
              </a:solidFill>
            </a:endParaRPr>
          </a:p>
        </p:txBody>
      </p:sp>
      <p:pic>
        <p:nvPicPr>
          <p:cNvPr id="3" name="Picture 2">
            <a:extLst>
              <a:ext uri="{FF2B5EF4-FFF2-40B4-BE49-F238E27FC236}">
                <a16:creationId xmlns:a16="http://schemas.microsoft.com/office/drawing/2014/main" id="{FF742FB5-FBEF-6BD7-D770-835F24E38A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97071" y="279501"/>
            <a:ext cx="11143728" cy="19407234"/>
          </a:xfrm>
          <a:prstGeom prst="rect">
            <a:avLst/>
          </a:prstGeom>
        </p:spPr>
      </p:pic>
      <p:sp>
        <p:nvSpPr>
          <p:cNvPr id="6" name="Rounded Rectangle 5">
            <a:extLst>
              <a:ext uri="{FF2B5EF4-FFF2-40B4-BE49-F238E27FC236}">
                <a16:creationId xmlns:a16="http://schemas.microsoft.com/office/drawing/2014/main" id="{642AD3EC-A92B-B99D-6DE3-0261C2AFD436}"/>
              </a:ext>
            </a:extLst>
          </p:cNvPr>
          <p:cNvSpPr/>
          <p:nvPr/>
        </p:nvSpPr>
        <p:spPr>
          <a:xfrm>
            <a:off x="26873199"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1401">
              <a:solidFill>
                <a:prstClr val="white"/>
              </a:solidFill>
              <a:latin typeface="Calibri" panose="020F0502020204030204"/>
            </a:endParaRPr>
          </a:p>
        </p:txBody>
      </p:sp>
      <p:sp>
        <p:nvSpPr>
          <p:cNvPr id="9" name="Rounded Rectangle 8">
            <a:extLst>
              <a:ext uri="{FF2B5EF4-FFF2-40B4-BE49-F238E27FC236}">
                <a16:creationId xmlns:a16="http://schemas.microsoft.com/office/drawing/2014/main" id="{815E5AA8-F637-3FEE-D6D7-54443E6ABC09}"/>
              </a:ext>
            </a:extLst>
          </p:cNvPr>
          <p:cNvSpPr/>
          <p:nvPr/>
        </p:nvSpPr>
        <p:spPr>
          <a:xfrm>
            <a:off x="30632400"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1401">
              <a:solidFill>
                <a:prstClr val="white"/>
              </a:solidFill>
              <a:latin typeface="Calibri" panose="020F0502020204030204"/>
            </a:endParaRPr>
          </a:p>
        </p:txBody>
      </p:sp>
      <p:sp>
        <p:nvSpPr>
          <p:cNvPr id="2" name="Rounded Rectangle 1">
            <a:extLst>
              <a:ext uri="{FF2B5EF4-FFF2-40B4-BE49-F238E27FC236}">
                <a16:creationId xmlns:a16="http://schemas.microsoft.com/office/drawing/2014/main" id="{F807A36C-DBEA-5FC4-9556-4588DD186BB2}"/>
              </a:ext>
            </a:extLst>
          </p:cNvPr>
          <p:cNvSpPr/>
          <p:nvPr/>
        </p:nvSpPr>
        <p:spPr>
          <a:xfrm>
            <a:off x="26906328" y="5581379"/>
            <a:ext cx="3556002" cy="3454401"/>
          </a:xfrm>
          <a:prstGeom prst="roundRect">
            <a:avLst>
              <a:gd name="adj" fmla="val 3045"/>
            </a:avLst>
          </a:prstGeom>
          <a:noFill/>
          <a:ln w="762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en-US" sz="1401">
              <a:solidFill>
                <a:prstClr val="white"/>
              </a:solidFill>
              <a:latin typeface="Calibri" panose="020F0502020204030204"/>
            </a:endParaRPr>
          </a:p>
        </p:txBody>
      </p:sp>
    </p:spTree>
    <p:extLst>
      <p:ext uri="{BB962C8B-B14F-4D97-AF65-F5344CB8AC3E}">
        <p14:creationId xmlns:p14="http://schemas.microsoft.com/office/powerpoint/2010/main" val="265878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defTabSz="2742927">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2927">
                <a:buClrTx/>
                <a:defRPr/>
              </a:pPr>
              <a:t>17</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algn="ctr" defTabSz="2742927">
              <a:buClrTx/>
            </a:pPr>
            <a:r>
              <a:rPr lang="en-US" sz="9600" kern="1200" dirty="0">
                <a:solidFill>
                  <a:prstClr val="black"/>
                </a:solidFill>
                <a:latin typeface="Calibri" panose="020F0502020204030204"/>
                <a:ea typeface="+mn-ea"/>
                <a:cs typeface="+mn-cs"/>
                <a:hlinkClick r:id="rId4"/>
              </a:rPr>
              <a:t>https://developer.nvidia.com/join-nvidia-developer-program</a:t>
            </a:r>
            <a:endParaRPr lang="en-US" sz="960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algn="ctr" defTabSz="2742927">
              <a:buClrTx/>
            </a:pPr>
            <a:r>
              <a:rPr lang="en-US" sz="9600" kern="1200" dirty="0">
                <a:solidFill>
                  <a:prstClr val="black"/>
                </a:solidFill>
                <a:latin typeface="Calibri" panose="020F0502020204030204"/>
                <a:ea typeface="+mn-ea"/>
                <a:cs typeface="+mn-cs"/>
                <a:hlinkClick r:id="rId5"/>
              </a:rPr>
              <a:t>https://learn.nvidia.com/</a:t>
            </a:r>
            <a:endParaRPr lang="en-US" sz="9600" kern="1200" dirty="0">
              <a:solidFill>
                <a:prstClr val="black"/>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fontScale="90000"/>
          </a:bodyPr>
          <a:lstStyle/>
          <a:p>
            <a:r>
              <a:rPr lang="en-US" dirty="0"/>
              <a:t>Get NVIDIA DLI Certificate</a:t>
            </a:r>
            <a:br>
              <a:rPr lang="en-US" dirty="0"/>
            </a:br>
            <a:r>
              <a:rPr lang="en-US" dirty="0"/>
              <a:t>Before the NVIDIA Workshop</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"Building RAG Agents with LLMs" Self-Paced Course (Free)</a:t>
            </a:r>
            <a:br>
              <a:rPr lang="en-US" dirty="0"/>
            </a:br>
            <a:r>
              <a:rPr lang="en-US" sz="7200" dirty="0">
                <a:hlinkClick r:id="rId4"/>
              </a:rPr>
              <a:t>https://learn.nvidia.com/courses/course-detail?course_id=course-v1:DLI+S-FX-15+V1</a:t>
            </a:r>
            <a:endParaRPr lang="en-US" sz="72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18</a:t>
            </a:fld>
            <a:endParaRPr lang="en-US" kern="120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4382004"/>
            <a:ext cx="33666543" cy="14677896"/>
          </a:xfrm>
        </p:spPr>
        <p:txBody>
          <a:bodyPr>
            <a:normAutofit/>
          </a:bodyPr>
          <a:lstStyle/>
          <a:p>
            <a:r>
              <a:rPr lang="en-US" dirty="0"/>
              <a:t>Welcome to NVIDIA DLI "</a:t>
            </a:r>
            <a:r>
              <a:rPr lang="en-US" dirty="0">
                <a:solidFill>
                  <a:srgbClr val="C00000"/>
                </a:solidFill>
              </a:rPr>
              <a:t>Building RAG Agents with LLMs</a:t>
            </a:r>
            <a:r>
              <a:rPr lang="en-US" dirty="0"/>
              <a:t>" </a:t>
            </a:r>
            <a:r>
              <a:rPr lang="en-US" dirty="0">
                <a:solidFill>
                  <a:srgbClr val="C00000"/>
                </a:solidFill>
              </a:rPr>
              <a:t>workshop</a:t>
            </a:r>
            <a:r>
              <a:rPr lang="en-US" dirty="0"/>
              <a:t>.</a:t>
            </a:r>
          </a:p>
          <a:p>
            <a:r>
              <a:rPr lang="en-US" dirty="0"/>
              <a:t>Step 1. Visit </a:t>
            </a:r>
            <a:r>
              <a:rPr lang="en-US" dirty="0">
                <a:hlinkClick r:id="rId2"/>
              </a:rPr>
              <a:t>https://learn.nvidia.com/dli-event</a:t>
            </a:r>
            <a:endParaRPr lang="en-US" dirty="0"/>
          </a:p>
          <a:p>
            <a:r>
              <a:rPr lang="en-US" dirty="0"/>
              <a:t>Step 2. Enter the event code: </a:t>
            </a:r>
            <a:r>
              <a:rPr lang="en-US" dirty="0">
                <a:solidFill>
                  <a:srgbClr val="C00000"/>
                </a:solidFill>
              </a:rPr>
              <a:t>NTPU_RAG_AMBASSADOR_OC25</a:t>
            </a:r>
          </a:p>
          <a:p>
            <a:r>
              <a:rPr lang="en-US" dirty="0"/>
              <a:t>Step 3. Complete the NVIDIA DLI course and review the course datasheet at </a:t>
            </a:r>
            <a:r>
              <a:rPr lang="en-US" dirty="0">
                <a:hlinkClick r:id="rId3"/>
              </a:rPr>
              <a:t>https://developer.nvidia.com/dli/getready</a:t>
            </a:r>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19</a:t>
            </a:fld>
            <a:endParaRPr lang="en-US" kern="120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405742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981D7-A379-AD6F-0DB7-ECA8E6C48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93595-F4E1-2A68-9E21-E144E158B14C}"/>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F5250E33-61D8-3A55-2962-26E8A37E8006}"/>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t>1 2025/09/10 Introduction Sustainability and ESG Data Analytics</a:t>
            </a:r>
          </a:p>
          <a:p>
            <a:pPr marL="0" indent="0">
              <a:buNone/>
            </a:pPr>
            <a:r>
              <a:rPr lang="en-US" sz="8400" dirty="0"/>
              <a:t>2 2025/09/17 Environmental, Social, and Governance (ESG) in </a:t>
            </a:r>
            <a:br>
              <a:rPr lang="en-US" sz="8400" dirty="0"/>
            </a:br>
            <a:r>
              <a:rPr lang="en-US" sz="8400" dirty="0"/>
              <a:t>                          Net-Zero Digital Transformation</a:t>
            </a:r>
          </a:p>
          <a:p>
            <a:pPr marL="0" indent="0">
              <a:buNone/>
            </a:pPr>
            <a:r>
              <a:rPr lang="en-US" sz="8400" dirty="0"/>
              <a:t>3 2025/09/24 Data Science for Sustainability and ESG</a:t>
            </a:r>
          </a:p>
          <a:p>
            <a:pPr marL="0" indent="0">
              <a:buNone/>
            </a:pPr>
            <a:r>
              <a:rPr lang="en-US" sz="8400" dirty="0">
                <a:solidFill>
                  <a:srgbClr val="7030A0"/>
                </a:solidFill>
              </a:rPr>
              <a:t>4 2025/10/01 Case Study on Sustainability and ESG Data Analytics I</a:t>
            </a:r>
          </a:p>
          <a:p>
            <a:pPr marL="0" indent="0">
              <a:buNone/>
            </a:pPr>
            <a:r>
              <a:rPr lang="en-US" sz="8400" dirty="0"/>
              <a:t>5 2025/10/08 Web 3.0 and Big Data Analysis in Fintech, Green and</a:t>
            </a:r>
            <a:br>
              <a:rPr lang="en-US" sz="8400" dirty="0"/>
            </a:br>
            <a:r>
              <a:rPr lang="en-US" sz="8400" dirty="0"/>
              <a:t>                           Sustainable Finance</a:t>
            </a:r>
          </a:p>
          <a:p>
            <a:pPr marL="0" indent="0">
              <a:buNone/>
            </a:pPr>
            <a:r>
              <a:rPr lang="en-US" sz="8400" dirty="0"/>
              <a:t>6 2025/10/15 ESG Data Gathering, Analysis, and Visualization</a:t>
            </a:r>
          </a:p>
        </p:txBody>
      </p:sp>
      <p:sp>
        <p:nvSpPr>
          <p:cNvPr id="4" name="Slide Number Placeholder 3">
            <a:extLst>
              <a:ext uri="{FF2B5EF4-FFF2-40B4-BE49-F238E27FC236}">
                <a16:creationId xmlns:a16="http://schemas.microsoft.com/office/drawing/2014/main" id="{A91086C6-4B6A-6090-4957-5D14F257B4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D6FF71F-CF6A-4C46-8F9B-61D49EEA70E3}" type="slidenum">
              <a:rPr kumimoji="0" lang="en-US" sz="3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36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033F00F2-4B85-05E0-5046-6A5CC56ABD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8A13E97F-B53D-7328-3D1A-1CD0BADE1D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207393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741DE-47ED-A34F-5819-F1C5AEBD86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FF600-90BB-0711-56E2-58AEA494709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CC6C44-31E9-0390-9853-42084F295A3A}"/>
              </a:ext>
            </a:extLst>
          </p:cNvPr>
          <p:cNvPicPr>
            <a:picLocks noChangeAspect="1"/>
          </p:cNvPicPr>
          <p:nvPr/>
        </p:nvPicPr>
        <p:blipFill>
          <a:blip r:embed="rId2"/>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117E778E-1ABA-64E9-B504-D2CF02262F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353" y="6448578"/>
            <a:ext cx="35027293" cy="11171581"/>
          </a:xfrm>
          <a:prstGeom prst="rect">
            <a:avLst/>
          </a:prstGeom>
        </p:spPr>
      </p:pic>
      <p:sp>
        <p:nvSpPr>
          <p:cNvPr id="11" name="TextBox 10">
            <a:extLst>
              <a:ext uri="{FF2B5EF4-FFF2-40B4-BE49-F238E27FC236}">
                <a16:creationId xmlns:a16="http://schemas.microsoft.com/office/drawing/2014/main" id="{3C479FD4-A53E-A224-0381-3975FC6D0A06}"/>
              </a:ext>
            </a:extLst>
          </p:cNvPr>
          <p:cNvSpPr txBox="1"/>
          <p:nvPr/>
        </p:nvSpPr>
        <p:spPr>
          <a:xfrm>
            <a:off x="15082822" y="9452104"/>
            <a:ext cx="20798338" cy="7478970"/>
          </a:xfrm>
          <a:prstGeom prst="rect">
            <a:avLst/>
          </a:prstGeom>
          <a:noFill/>
        </p:spPr>
        <p:txBody>
          <a:bodyPr wrap="square">
            <a:spAutoFit/>
          </a:bodyPr>
          <a:lstStyle/>
          <a:p>
            <a:pPr lvl="0" defTabSz="457200">
              <a:buClrTx/>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Welcome to NVIDIA DLI </a:t>
            </a:r>
            <a:b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8000" dirty="0">
                <a:solidFill>
                  <a:srgbClr val="C00000"/>
                </a:solidFill>
              </a:rPr>
              <a:t> Building RAG Agents with LLMs </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0" b="0" i="0" u="none" strike="noStrike" kern="1200" cap="none" spc="0" normalizeH="0" baseline="0" noProof="0" dirty="0">
                <a:ln>
                  <a:noFill/>
                </a:ln>
                <a:solidFill>
                  <a:srgbClr val="C00000"/>
                </a:solidFill>
                <a:effectLst/>
                <a:uLnTx/>
                <a:uFillTx/>
                <a:latin typeface="Calibri" panose="020F0502020204030204"/>
                <a:ea typeface="+mn-ea"/>
                <a:cs typeface="+mn-cs"/>
              </a:rPr>
              <a:t>workshop</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Step 1. Visit </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https://learn.nvidia.com/dli-event</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Step 2. Enter the event code: </a:t>
            </a:r>
            <a:r>
              <a:rPr kumimoji="0" lang="en-US" sz="8000" b="0" i="0" u="none" strike="noStrike" kern="1200" cap="none" spc="0" normalizeH="0" baseline="0" noProof="0" dirty="0">
                <a:ln>
                  <a:noFill/>
                </a:ln>
                <a:solidFill>
                  <a:srgbClr val="C00000"/>
                </a:solidFill>
                <a:effectLst/>
                <a:uLnTx/>
                <a:uFillTx/>
                <a:latin typeface="Calibri" panose="020F0502020204030204"/>
                <a:ea typeface="+mn-ea"/>
                <a:cs typeface="+mn-cs"/>
              </a:rPr>
              <a:t>NTPU_RAG_AMBASSADOR_OC25</a:t>
            </a:r>
          </a:p>
        </p:txBody>
      </p:sp>
      <p:sp>
        <p:nvSpPr>
          <p:cNvPr id="13" name="TextBox 12">
            <a:extLst>
              <a:ext uri="{FF2B5EF4-FFF2-40B4-BE49-F238E27FC236}">
                <a16:creationId xmlns:a16="http://schemas.microsoft.com/office/drawing/2014/main" id="{285A6E55-C5BD-75CB-DEA6-ADF3EDC2A169}"/>
              </a:ext>
            </a:extLst>
          </p:cNvPr>
          <p:cNvSpPr txBox="1"/>
          <p:nvPr/>
        </p:nvSpPr>
        <p:spPr>
          <a:xfrm>
            <a:off x="2266121" y="13716000"/>
            <a:ext cx="6718853"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NTPU_RAG_AMBASSADOR_OC25</a:t>
            </a:r>
            <a:endParaRPr kumimoji="0" lang="en-TW"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08FEFF14-CA4E-A758-E212-FE31EB386159}"/>
              </a:ext>
            </a:extLst>
          </p:cNvPr>
          <p:cNvSpPr>
            <a:spLocks noGrp="1"/>
          </p:cNvSpPr>
          <p:nvPr>
            <p:ph type="title"/>
          </p:nvPr>
        </p:nvSpPr>
        <p:spPr>
          <a:xfrm>
            <a:off x="1603169" y="405314"/>
            <a:ext cx="33666543" cy="4576854"/>
          </a:xfrm>
        </p:spPr>
        <p:txBody>
          <a:bodyPr>
            <a:normAutofit/>
          </a:bodyPr>
          <a:lstStyle/>
          <a:p>
            <a:r>
              <a:rPr lang="en-US" dirty="0"/>
              <a:t>Get NVIDIA DLI Certificate</a:t>
            </a:r>
            <a:br>
              <a:rPr lang="en-US" dirty="0"/>
            </a:br>
            <a:r>
              <a:rPr lang="en-US" dirty="0">
                <a:solidFill>
                  <a:srgbClr val="7030A0"/>
                </a:solidFill>
              </a:rPr>
              <a:t>Workshop </a:t>
            </a:r>
          </a:p>
        </p:txBody>
      </p:sp>
      <p:sp>
        <p:nvSpPr>
          <p:cNvPr id="18" name="TextBox 17">
            <a:extLst>
              <a:ext uri="{FF2B5EF4-FFF2-40B4-BE49-F238E27FC236}">
                <a16:creationId xmlns:a16="http://schemas.microsoft.com/office/drawing/2014/main" id="{D424ACCD-3434-6916-D0FA-0BD28F49EE38}"/>
              </a:ext>
            </a:extLst>
          </p:cNvPr>
          <p:cNvSpPr txBox="1"/>
          <p:nvPr/>
        </p:nvSpPr>
        <p:spPr>
          <a:xfrm>
            <a:off x="9292440" y="19086569"/>
            <a:ext cx="1828800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https://learn.nvidia.com/dli-event</a:t>
            </a:r>
            <a:endParaRPr kumimoji="0" lang="en-TW"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290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7BCC9-3688-D291-15D9-6D63959D9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73D25-9293-4BDC-2044-81FCAD7C43A5}"/>
              </a:ext>
            </a:extLst>
          </p:cNvPr>
          <p:cNvSpPr>
            <a:spLocks noGrp="1"/>
          </p:cNvSpPr>
          <p:nvPr>
            <p:ph type="title"/>
          </p:nvPr>
        </p:nvSpPr>
        <p:spPr>
          <a:xfrm>
            <a:off x="843566" y="168303"/>
            <a:ext cx="34888869" cy="2959908"/>
          </a:xfrm>
        </p:spPr>
        <p:txBody>
          <a:bodyPr>
            <a:normAutofit/>
          </a:bodyPr>
          <a:lstStyle/>
          <a:p>
            <a:r>
              <a:rPr lang="en-US" sz="13800" dirty="0"/>
              <a:t>Building RAG Agents with LLMs</a:t>
            </a:r>
            <a:endParaRPr lang="en-US" sz="13800" b="0" dirty="0"/>
          </a:p>
        </p:txBody>
      </p:sp>
      <p:sp>
        <p:nvSpPr>
          <p:cNvPr id="4" name="Slide Number Placeholder 3">
            <a:extLst>
              <a:ext uri="{FF2B5EF4-FFF2-40B4-BE49-F238E27FC236}">
                <a16:creationId xmlns:a16="http://schemas.microsoft.com/office/drawing/2014/main" id="{95D968B3-C394-D906-5C9F-AA2AE167EC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E324EE97-6D9A-9F67-FF9D-4487F5DACBC7}"/>
              </a:ext>
            </a:extLst>
          </p:cNvPr>
          <p:cNvSpPr txBox="1"/>
          <p:nvPr/>
        </p:nvSpPr>
        <p:spPr>
          <a:xfrm>
            <a:off x="2550699" y="19536341"/>
            <a:ext cx="30928692" cy="923330"/>
          </a:xfrm>
          <a:prstGeom prst="rect">
            <a:avLst/>
          </a:prstGeom>
          <a:noFill/>
        </p:spPr>
        <p:txBody>
          <a:bodyPr wrap="square">
            <a:spAutoFit/>
          </a:bodyPr>
          <a:lstStyle/>
          <a:p>
            <a:pPr lvl="0" algn="ctr" defTabSz="2743200">
              <a:buClrTx/>
              <a:defRPr/>
            </a:pPr>
            <a:r>
              <a:rPr lang="en-US" sz="5400" kern="1200" dirty="0">
                <a:solidFill>
                  <a:prstClr val="black"/>
                </a:solidFill>
                <a:latin typeface="Calibri" panose="020F0502020204030204"/>
                <a:ea typeface="+mn-ea"/>
                <a:hlinkClick r:id="rId2"/>
              </a:rPr>
              <a:t>https://learn.nvidia.com/courses/course?course_id=course-v1:DLI+C-FX-15+V1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883C3E46-E7A3-D40A-1378-1A88E80D76CE}"/>
              </a:ext>
            </a:extLst>
          </p:cNvPr>
          <p:cNvPicPr>
            <a:picLocks noChangeAspect="1"/>
          </p:cNvPicPr>
          <p:nvPr/>
        </p:nvPicPr>
        <p:blipFill>
          <a:blip r:embed="rId3"/>
          <a:stretch>
            <a:fillRect/>
          </a:stretch>
        </p:blipFill>
        <p:spPr>
          <a:xfrm>
            <a:off x="307305" y="283664"/>
            <a:ext cx="4486788" cy="980307"/>
          </a:xfrm>
          <a:prstGeom prst="rect">
            <a:avLst/>
          </a:prstGeom>
        </p:spPr>
      </p:pic>
      <p:pic>
        <p:nvPicPr>
          <p:cNvPr id="6" name="Picture 5">
            <a:extLst>
              <a:ext uri="{FF2B5EF4-FFF2-40B4-BE49-F238E27FC236}">
                <a16:creationId xmlns:a16="http://schemas.microsoft.com/office/drawing/2014/main" id="{FC3BE936-68B2-46C5-47F5-3E550F7BC460}"/>
              </a:ext>
            </a:extLst>
          </p:cNvPr>
          <p:cNvPicPr>
            <a:picLocks noChangeAspect="1"/>
          </p:cNvPicPr>
          <p:nvPr/>
        </p:nvPicPr>
        <p:blipFill>
          <a:blip r:embed="rId4"/>
          <a:stretch>
            <a:fillRect/>
          </a:stretch>
        </p:blipFill>
        <p:spPr>
          <a:xfrm>
            <a:off x="2550697" y="2670853"/>
            <a:ext cx="30367703" cy="16865488"/>
          </a:xfrm>
          <a:prstGeom prst="rect">
            <a:avLst/>
          </a:prstGeom>
        </p:spPr>
      </p:pic>
      <p:sp>
        <p:nvSpPr>
          <p:cNvPr id="9" name="TextBox 8">
            <a:extLst>
              <a:ext uri="{FF2B5EF4-FFF2-40B4-BE49-F238E27FC236}">
                <a16:creationId xmlns:a16="http://schemas.microsoft.com/office/drawing/2014/main" id="{7E1485B1-8FED-0805-824E-20DF0B7B98A5}"/>
              </a:ext>
            </a:extLst>
          </p:cNvPr>
          <p:cNvSpPr txBox="1"/>
          <p:nvPr/>
        </p:nvSpPr>
        <p:spPr>
          <a:xfrm>
            <a:off x="21475196" y="17211438"/>
            <a:ext cx="7438223" cy="1938992"/>
          </a:xfrm>
          <a:prstGeom prst="rect">
            <a:avLst/>
          </a:prstGeom>
          <a:noFill/>
        </p:spPr>
        <p:txBody>
          <a:bodyPr wrap="square">
            <a:spAutoFit/>
          </a:bodyPr>
          <a:lstStyle/>
          <a:p>
            <a:pPr lvl="0" defTabSz="457200">
              <a:buClrTx/>
            </a:pPr>
            <a:r>
              <a:rPr kumimoji="0" lang="en-US" sz="12000" b="1" i="0" u="none" strike="noStrike" kern="1200" cap="none" spc="0" normalizeH="0" baseline="0" noProof="0" dirty="0">
                <a:ln>
                  <a:noFill/>
                </a:ln>
                <a:solidFill>
                  <a:srgbClr val="7030A0"/>
                </a:solidFill>
                <a:effectLst/>
                <a:uLnTx/>
                <a:uFillTx/>
                <a:latin typeface="Calibri" panose="020F0502020204030204"/>
                <a:ea typeface="+mn-ea"/>
                <a:cs typeface="+mn-cs"/>
              </a:rPr>
              <a:t>Workshop</a:t>
            </a:r>
          </a:p>
        </p:txBody>
      </p:sp>
      <p:sp>
        <p:nvSpPr>
          <p:cNvPr id="12" name="Rounded Rectangle 11">
            <a:extLst>
              <a:ext uri="{FF2B5EF4-FFF2-40B4-BE49-F238E27FC236}">
                <a16:creationId xmlns:a16="http://schemas.microsoft.com/office/drawing/2014/main" id="{CC48BEC0-574D-D695-C619-08D732E70436}"/>
              </a:ext>
            </a:extLst>
          </p:cNvPr>
          <p:cNvSpPr/>
          <p:nvPr/>
        </p:nvSpPr>
        <p:spPr>
          <a:xfrm>
            <a:off x="30355990" y="17071730"/>
            <a:ext cx="1996045" cy="1938992"/>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Tree>
    <p:extLst>
      <p:ext uri="{BB962C8B-B14F-4D97-AF65-F5344CB8AC3E}">
        <p14:creationId xmlns:p14="http://schemas.microsoft.com/office/powerpoint/2010/main" val="242789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12FB0-4C93-2AB2-7DD7-3F18383FE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CFC8E-148D-08CD-25AB-7AFB96E82196}"/>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FAAA4C18-BBDD-F11F-A962-48F0A0A501FF}"/>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F1B5E1C3-6BDD-CB11-B9BE-C694FEF6B7CA}"/>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https://learn.nvidia.com/courses/course?course_id=course-v1:DLI+C-FX-08+V1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AEF8E4BB-BCEA-6B50-0704-BCF54D032568}"/>
              </a:ext>
            </a:extLst>
          </p:cNvPr>
          <p:cNvPicPr>
            <a:picLocks noChangeAspect="1"/>
          </p:cNvPicPr>
          <p:nvPr/>
        </p:nvPicPr>
        <p:blipFill>
          <a:blip r:embed="rId3"/>
          <a:stretch>
            <a:fillRect/>
          </a:stretch>
        </p:blipFill>
        <p:spPr>
          <a:xfrm>
            <a:off x="307305" y="283664"/>
            <a:ext cx="4486788" cy="980307"/>
          </a:xfrm>
          <a:prstGeom prst="rect">
            <a:avLst/>
          </a:prstGeom>
        </p:spPr>
      </p:pic>
      <p:pic>
        <p:nvPicPr>
          <p:cNvPr id="10" name="Picture 9">
            <a:extLst>
              <a:ext uri="{FF2B5EF4-FFF2-40B4-BE49-F238E27FC236}">
                <a16:creationId xmlns:a16="http://schemas.microsoft.com/office/drawing/2014/main" id="{CEFE1E61-6574-1209-F43F-A9E09B9A8A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03716" y="2924741"/>
            <a:ext cx="32568568" cy="16408400"/>
          </a:xfrm>
          <a:prstGeom prst="rect">
            <a:avLst/>
          </a:prstGeom>
        </p:spPr>
      </p:pic>
      <p:sp>
        <p:nvSpPr>
          <p:cNvPr id="11" name="TextBox 10">
            <a:extLst>
              <a:ext uri="{FF2B5EF4-FFF2-40B4-BE49-F238E27FC236}">
                <a16:creationId xmlns:a16="http://schemas.microsoft.com/office/drawing/2014/main" id="{FF235F5B-2A51-31DE-E9F3-639CA5ED559A}"/>
              </a:ext>
            </a:extLst>
          </p:cNvPr>
          <p:cNvSpPr txBox="1"/>
          <p:nvPr/>
        </p:nvSpPr>
        <p:spPr>
          <a:xfrm>
            <a:off x="15309152" y="11165078"/>
            <a:ext cx="19009132"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7200" b="0" i="0" u="none" strike="noStrike" kern="1200" cap="none" spc="0" normalizeH="0" baseline="0" noProof="0" dirty="0">
                <a:ln>
                  <a:noFill/>
                </a:ln>
                <a:solidFill>
                  <a:srgbClr val="C00000"/>
                </a:solidFill>
                <a:effectLst/>
                <a:uLnTx/>
                <a:uFillTx/>
                <a:latin typeface="Calibri" panose="020F0502020204030204"/>
                <a:ea typeface="+mn-ea"/>
                <a:cs typeface="+mn-cs"/>
              </a:rPr>
              <a:t>Generative AI with Diffusion Models</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a:ln>
                  <a:noFill/>
                </a:ln>
                <a:solidFill>
                  <a:srgbClr val="C00000"/>
                </a:solidFill>
                <a:effectLst/>
                <a:uLnTx/>
                <a:uFillTx/>
                <a:latin typeface="Calibri" panose="020F0502020204030204"/>
                <a:ea typeface="+mn-ea"/>
                <a:cs typeface="+mn-cs"/>
              </a:rPr>
              <a:t>workshop</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Step 1. Visit </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https://learn.nvidia.com/dli-event</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Step 2. Enter the event code: </a:t>
            </a:r>
            <a:r>
              <a:rPr kumimoji="0" lang="en-US" sz="7200" b="0" i="0" u="none" strike="noStrike" kern="1200" cap="none" spc="0" normalizeH="0" baseline="0" noProof="0" dirty="0">
                <a:ln>
                  <a:noFill/>
                </a:ln>
                <a:solidFill>
                  <a:srgbClr val="C00000"/>
                </a:solidFill>
                <a:effectLst/>
                <a:uLnTx/>
                <a:uFillTx/>
                <a:latin typeface="Calibri" panose="020F0502020204030204"/>
                <a:ea typeface="+mn-ea"/>
                <a:cs typeface="+mn-cs"/>
              </a:rPr>
              <a:t>NTPU_GENAI_AMBASSADOR_NO25</a:t>
            </a:r>
          </a:p>
        </p:txBody>
      </p:sp>
      <p:sp>
        <p:nvSpPr>
          <p:cNvPr id="5" name="Rounded Rectangle 4">
            <a:extLst>
              <a:ext uri="{FF2B5EF4-FFF2-40B4-BE49-F238E27FC236}">
                <a16:creationId xmlns:a16="http://schemas.microsoft.com/office/drawing/2014/main" id="{1031A434-DA94-8C8C-61DE-B98768072936}"/>
              </a:ext>
            </a:extLst>
          </p:cNvPr>
          <p:cNvSpPr/>
          <p:nvPr/>
        </p:nvSpPr>
        <p:spPr>
          <a:xfrm>
            <a:off x="31227155" y="15709713"/>
            <a:ext cx="1996045" cy="1986998"/>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Tree>
    <p:extLst>
      <p:ext uri="{BB962C8B-B14F-4D97-AF65-F5344CB8AC3E}">
        <p14:creationId xmlns:p14="http://schemas.microsoft.com/office/powerpoint/2010/main" val="3025244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23</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80"/>
            <a:ext cx="22571244"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5" name="Group 4">
            <a:extLst>
              <a:ext uri="{FF2B5EF4-FFF2-40B4-BE49-F238E27FC236}">
                <a16:creationId xmlns:a16="http://schemas.microsoft.com/office/drawing/2014/main" id="{352B5AEF-EF20-352B-7A21-564F56CF9FDD}"/>
              </a:ext>
            </a:extLst>
          </p:cNvPr>
          <p:cNvGrpSpPr/>
          <p:nvPr/>
        </p:nvGrpSpPr>
        <p:grpSpPr>
          <a:xfrm>
            <a:off x="3252255" y="9997589"/>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1622771" y="9997589"/>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9" y="162185"/>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4"/>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2991887" y="9684830"/>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2" name="Rounded Rectangle 1">
            <a:extLst>
              <a:ext uri="{FF2B5EF4-FFF2-40B4-BE49-F238E27FC236}">
                <a16:creationId xmlns:a16="http://schemas.microsoft.com/office/drawing/2014/main" id="{C4D1AF14-1F9C-785F-F14D-B5DBD66D5648}"/>
              </a:ext>
            </a:extLst>
          </p:cNvPr>
          <p:cNvSpPr/>
          <p:nvPr/>
        </p:nvSpPr>
        <p:spPr>
          <a:xfrm>
            <a:off x="11326004" y="9632573"/>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BDA8CB3-D3F1-7064-7D09-2DCA7BD9FC64}"/>
              </a:ext>
            </a:extLst>
          </p:cNvPr>
          <p:cNvSpPr txBox="1"/>
          <p:nvPr/>
        </p:nvSpPr>
        <p:spPr>
          <a:xfrm>
            <a:off x="2991887" y="3349431"/>
            <a:ext cx="30487506" cy="4093428"/>
          </a:xfrm>
          <a:prstGeom prst="rect">
            <a:avLst/>
          </a:prstGeom>
          <a:noFill/>
        </p:spPr>
        <p:txBody>
          <a:bodyPr wrap="square">
            <a:spAutoFit/>
          </a:bodyPr>
          <a:lstStyle/>
          <a:p>
            <a:pPr algn="ctr" defTabSz="2743200">
              <a:buClrTx/>
            </a:pPr>
            <a:r>
              <a:rPr lang="en-US" sz="13000" b="1" kern="1200" dirty="0">
                <a:solidFill>
                  <a:srgbClr val="C00000"/>
                </a:solidFill>
                <a:latin typeface="Calibri" panose="020F0502020204030204"/>
                <a:ea typeface="+mn-ea"/>
                <a:cs typeface="+mn-cs"/>
              </a:rPr>
              <a:t>Building RAG Agents with LLMs </a:t>
            </a:r>
            <a:br>
              <a:rPr lang="en-US" sz="13000" b="1" kern="1200" dirty="0">
                <a:solidFill>
                  <a:srgbClr val="C00000"/>
                </a:solidFill>
                <a:latin typeface="Calibri" panose="020F0502020204030204"/>
                <a:ea typeface="+mn-ea"/>
                <a:cs typeface="+mn-cs"/>
              </a:rPr>
            </a:br>
            <a:r>
              <a:rPr lang="en-US" sz="13000" b="1" kern="1200" dirty="0">
                <a:solidFill>
                  <a:srgbClr val="7030A0"/>
                </a:solidFill>
                <a:latin typeface="Calibri" panose="020F0502020204030204"/>
                <a:ea typeface="+mn-ea"/>
                <a:cs typeface="+mn-cs"/>
              </a:rPr>
              <a:t>Workshop </a:t>
            </a:r>
          </a:p>
        </p:txBody>
      </p:sp>
      <p:sp>
        <p:nvSpPr>
          <p:cNvPr id="23" name="TextBox 22">
            <a:extLst>
              <a:ext uri="{FF2B5EF4-FFF2-40B4-BE49-F238E27FC236}">
                <a16:creationId xmlns:a16="http://schemas.microsoft.com/office/drawing/2014/main" id="{E51D5D03-9E62-76A8-54FD-170C66B1AA03}"/>
              </a:ext>
            </a:extLst>
          </p:cNvPr>
          <p:cNvSpPr txBox="1"/>
          <p:nvPr/>
        </p:nvSpPr>
        <p:spPr>
          <a:xfrm>
            <a:off x="20175540" y="9604116"/>
            <a:ext cx="15556896" cy="8494633"/>
          </a:xfrm>
          <a:prstGeom prst="rect">
            <a:avLst/>
          </a:prstGeom>
          <a:noFill/>
        </p:spPr>
        <p:txBody>
          <a:bodyPr wrap="square">
            <a:spAutoFit/>
          </a:bodyPr>
          <a:lstStyle/>
          <a:p>
            <a:pPr defTabSz="2743200">
              <a:buClrTx/>
            </a:pPr>
            <a:r>
              <a:rPr lang="en-US" sz="7800" kern="1200" dirty="0">
                <a:solidFill>
                  <a:prstClr val="black"/>
                </a:solidFill>
                <a:latin typeface="Calibri" panose="020F0502020204030204"/>
                <a:ea typeface="+mn-ea"/>
                <a:cs typeface="+mn-cs"/>
              </a:rPr>
              <a:t>Step 1. </a:t>
            </a:r>
          </a:p>
          <a:p>
            <a:pPr defTabSz="2743200">
              <a:buClrTx/>
            </a:pPr>
            <a:r>
              <a:rPr lang="en-US" sz="7800" kern="1200" dirty="0">
                <a:solidFill>
                  <a:prstClr val="black"/>
                </a:solidFill>
                <a:latin typeface="Calibri" panose="020F0502020204030204"/>
                <a:ea typeface="+mn-ea"/>
                <a:cs typeface="+mn-cs"/>
              </a:rPr>
              <a:t>Visit </a:t>
            </a:r>
          </a:p>
          <a:p>
            <a:pPr defTabSz="2743200">
              <a:buClrTx/>
            </a:pPr>
            <a:r>
              <a:rPr lang="en-US" sz="7800" kern="1200" dirty="0">
                <a:solidFill>
                  <a:prstClr val="black"/>
                </a:solidFill>
                <a:latin typeface="Calibri" panose="020F0502020204030204"/>
                <a:ea typeface="+mn-ea"/>
                <a:cs typeface="+mn-cs"/>
                <a:hlinkClick r:id="rId4"/>
              </a:rPr>
              <a:t>https://learn.nvidia.com/dli-event</a:t>
            </a:r>
            <a:endParaRPr lang="en-US" sz="7800" kern="1200" dirty="0">
              <a:solidFill>
                <a:prstClr val="black"/>
              </a:solidFill>
              <a:latin typeface="Calibri" panose="020F0502020204030204"/>
              <a:ea typeface="+mn-ea"/>
              <a:cs typeface="+mn-cs"/>
            </a:endParaRPr>
          </a:p>
          <a:p>
            <a:pPr defTabSz="2743200">
              <a:buClrTx/>
            </a:pPr>
            <a:endParaRPr lang="en-US" sz="7800" kern="1200" dirty="0">
              <a:solidFill>
                <a:prstClr val="black"/>
              </a:solidFill>
              <a:latin typeface="Calibri" panose="020F0502020204030204"/>
              <a:ea typeface="+mn-ea"/>
              <a:cs typeface="+mn-cs"/>
            </a:endParaRPr>
          </a:p>
          <a:p>
            <a:pPr defTabSz="2743200">
              <a:buClrTx/>
            </a:pPr>
            <a:r>
              <a:rPr lang="en-US" sz="7800" kern="1200" dirty="0">
                <a:solidFill>
                  <a:prstClr val="black"/>
                </a:solidFill>
                <a:latin typeface="Calibri" panose="020F0502020204030204"/>
                <a:ea typeface="+mn-ea"/>
                <a:cs typeface="+mn-cs"/>
              </a:rPr>
              <a:t>Step 2. </a:t>
            </a:r>
          </a:p>
          <a:p>
            <a:pPr defTabSz="2743200">
              <a:buClrTx/>
            </a:pPr>
            <a:r>
              <a:rPr lang="en-US" sz="7800" kern="1200" dirty="0">
                <a:solidFill>
                  <a:prstClr val="black"/>
                </a:solidFill>
                <a:latin typeface="Calibri" panose="020F0502020204030204"/>
                <a:ea typeface="+mn-ea"/>
                <a:cs typeface="+mn-cs"/>
              </a:rPr>
              <a:t>Enter the event code: </a:t>
            </a:r>
            <a:r>
              <a:rPr lang="en-US" sz="7800" kern="1200" dirty="0">
                <a:solidFill>
                  <a:srgbClr val="C00000"/>
                </a:solidFill>
                <a:latin typeface="Calibri" panose="020F0502020204030204"/>
                <a:ea typeface="+mn-ea"/>
                <a:cs typeface="+mn-cs"/>
              </a:rPr>
              <a:t>NTPU_RAG_AMBASSADOR_OC25</a:t>
            </a:r>
          </a:p>
        </p:txBody>
      </p:sp>
    </p:spTree>
    <p:extLst>
      <p:ext uri="{BB962C8B-B14F-4D97-AF65-F5344CB8AC3E}">
        <p14:creationId xmlns:p14="http://schemas.microsoft.com/office/powerpoint/2010/main" val="3625122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24</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https://learn.nvidia.com/certificates?id=ed-qOCIMQaatzU8SNUNxgw</a:t>
            </a:r>
          </a:p>
        </p:txBody>
      </p:sp>
      <p:pic>
        <p:nvPicPr>
          <p:cNvPr id="3" name="Picture 2">
            <a:extLst>
              <a:ext uri="{FF2B5EF4-FFF2-40B4-BE49-F238E27FC236}">
                <a16:creationId xmlns:a16="http://schemas.microsoft.com/office/drawing/2014/main" id="{5329C7B2-232F-4BBD-F977-EC75C495BAFF}"/>
              </a:ext>
            </a:extLst>
          </p:cNvPr>
          <p:cNvPicPr>
            <a:picLocks noChangeAspect="1"/>
          </p:cNvPicPr>
          <p:nvPr/>
        </p:nvPicPr>
        <p:blipFill>
          <a:blip r:embed="rId3"/>
          <a:stretch>
            <a:fillRect/>
          </a:stretch>
        </p:blipFill>
        <p:spPr>
          <a:xfrm>
            <a:off x="2278889" y="1645920"/>
            <a:ext cx="32641551" cy="18005904"/>
          </a:xfrm>
          <a:prstGeom prst="rect">
            <a:avLst/>
          </a:prstGeom>
        </p:spPr>
      </p:pic>
      <p:sp>
        <p:nvSpPr>
          <p:cNvPr id="5" name="Title 1">
            <a:extLst>
              <a:ext uri="{FF2B5EF4-FFF2-40B4-BE49-F238E27FC236}">
                <a16:creationId xmlns:a16="http://schemas.microsoft.com/office/drawing/2014/main" id="{3EA70EE8-6889-4F4D-281D-853A5E812FB9}"/>
              </a:ext>
            </a:extLst>
          </p:cNvPr>
          <p:cNvSpPr>
            <a:spLocks noGrp="1"/>
          </p:cNvSpPr>
          <p:nvPr>
            <p:ph type="title"/>
          </p:nvPr>
        </p:nvSpPr>
        <p:spPr>
          <a:xfrm>
            <a:off x="1603169" y="116412"/>
            <a:ext cx="33666543" cy="1494600"/>
          </a:xfrm>
        </p:spPr>
        <p:txBody>
          <a:bodyPr>
            <a:normAutofit fontScale="90000"/>
          </a:bodyPr>
          <a:lstStyle/>
          <a:p>
            <a:r>
              <a:rPr lang="en-US" dirty="0"/>
              <a:t>Get NVIDIA Certificate</a:t>
            </a:r>
          </a:p>
        </p:txBody>
      </p:sp>
      <p:pic>
        <p:nvPicPr>
          <p:cNvPr id="7" name="Picture 6">
            <a:extLst>
              <a:ext uri="{FF2B5EF4-FFF2-40B4-BE49-F238E27FC236}">
                <a16:creationId xmlns:a16="http://schemas.microsoft.com/office/drawing/2014/main" id="{19749A47-32C1-E949-D735-1E72E7382FEE}"/>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1327349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26</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Fundamentals of Deep Learning</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Getting Started With Deep Learning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a:p>
              <a:pPr defTabSz="2743200">
                <a:buClrTx/>
              </a:pPr>
              <a:endParaRPr lang="en-US" sz="4200" kern="1200" dirty="0">
                <a:solidFill>
                  <a:prstClr val="black"/>
                </a:solidFill>
                <a:latin typeface="Arial" panose="020B0604020202020204" pitchFamily="34" charset="0"/>
                <a:ea typeface="+mn-ea"/>
                <a:cs typeface="Arial" panose="020B0604020202020204" pitchFamily="34" charset="0"/>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Explained</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3900" b="1" kern="1200" dirty="0">
                  <a:solidFill>
                    <a:prstClr val="black"/>
                  </a:solidFill>
                  <a:latin typeface="Arial" panose="020B0604020202020204" pitchFamily="34" charset="0"/>
                  <a:ea typeface="+mn-ea"/>
                  <a:cs typeface="Arial" panose="020B0604020202020204" pitchFamily="34" charset="0"/>
                </a:rPr>
                <a:t>Introduction to Transformer-Based Natural Language Processing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spcBef>
                  <a:spcPts val="1800"/>
                </a:spcBef>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$30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1D3B2159-5936-9353-4AC7-9F5A1888363E}"/>
              </a:ext>
            </a:extLst>
          </p:cNvPr>
          <p:cNvSpPr/>
          <p:nvPr/>
        </p:nvSpPr>
        <p:spPr>
          <a:xfrm>
            <a:off x="18668645" y="10931669"/>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0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defTabSz="2743200">
              <a:buClrTx/>
            </a:pPr>
            <a:r>
              <a:rPr lang="en-US" sz="14400" b="1" kern="1200" dirty="0">
                <a:solidFill>
                  <a:srgbClr val="C00000"/>
                </a:solidFill>
                <a:latin typeface="Calibri" panose="020F0502020204030204"/>
                <a:ea typeface="+mn-ea"/>
                <a:cs typeface="+mn-cs"/>
              </a:rPr>
              <a:t>Generative AI </a:t>
            </a:r>
          </a:p>
        </p:txBody>
      </p:sp>
    </p:spTree>
    <p:extLst>
      <p:ext uri="{BB962C8B-B14F-4D97-AF65-F5344CB8AC3E}">
        <p14:creationId xmlns:p14="http://schemas.microsoft.com/office/powerpoint/2010/main" val="1285212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28</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52318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29</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https://learn.nvidia.com/courses/course-detail?course_id=course-v1:DLI+S-FX-15+V1</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A733A-FA99-11F9-93A2-D02B856BC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92E27-51BA-1834-3902-C89F2F81CE9B}"/>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1C394C0-76B7-0A5A-14E9-E00086805BA0}"/>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rgbClr val="C00000"/>
                </a:solidFill>
              </a:rPr>
              <a:t>7 2025/10/22 NVIDIA Building RAG Agents with LLMs Part I: </a:t>
            </a:r>
            <a:br>
              <a:rPr lang="en-US" sz="8400" dirty="0">
                <a:solidFill>
                  <a:srgbClr val="C00000"/>
                </a:solidFill>
              </a:rPr>
            </a:br>
            <a:r>
              <a:rPr lang="en-US" sz="8400" dirty="0">
                <a:solidFill>
                  <a:srgbClr val="C00000"/>
                </a:solidFill>
              </a:rPr>
              <a:t>                          LLM Services and AI Foundation Models</a:t>
            </a:r>
          </a:p>
          <a:p>
            <a:pPr marL="0" indent="0">
              <a:buNone/>
            </a:pPr>
            <a:r>
              <a:rPr lang="en-US" sz="8400" dirty="0">
                <a:solidFill>
                  <a:schemeClr val="bg1">
                    <a:lumMod val="65000"/>
                  </a:schemeClr>
                </a:solidFill>
              </a:rPr>
              <a:t>8 2025/10/29 Self-Learning</a:t>
            </a:r>
          </a:p>
          <a:p>
            <a:pPr marL="0" indent="0">
              <a:buNone/>
            </a:pPr>
            <a:r>
              <a:rPr lang="en-US" sz="8400" dirty="0">
                <a:solidFill>
                  <a:schemeClr val="accent2">
                    <a:lumMod val="75000"/>
                  </a:schemeClr>
                </a:solidFill>
              </a:rPr>
              <a:t>9 2025/11/05 Midterm Project Report</a:t>
            </a:r>
          </a:p>
          <a:p>
            <a:pPr marL="0" indent="0">
              <a:buNone/>
            </a:pPr>
            <a:r>
              <a:rPr lang="en-US" sz="8400" dirty="0">
                <a:solidFill>
                  <a:schemeClr val="accent6">
                    <a:lumMod val="75000"/>
                  </a:schemeClr>
                </a:solidFill>
              </a:rPr>
              <a:t>10 2025/11/12 NVIDIA Building RAG Agents with LLMs Part II: </a:t>
            </a:r>
            <a:br>
              <a:rPr lang="en-US" sz="8400" dirty="0">
                <a:solidFill>
                  <a:schemeClr val="accent6">
                    <a:lumMod val="75000"/>
                  </a:schemeClr>
                </a:solidFill>
              </a:rPr>
            </a:br>
            <a:r>
              <a:rPr lang="en-US" sz="8400" dirty="0">
                <a:solidFill>
                  <a:schemeClr val="accent6">
                    <a:lumMod val="75000"/>
                  </a:schemeClr>
                </a:solidFill>
              </a:rPr>
              <a:t>                            Document Loading, Chunking, and Embeddings</a:t>
            </a:r>
          </a:p>
          <a:p>
            <a:pPr marL="0" indent="0">
              <a:buNone/>
            </a:pPr>
            <a:r>
              <a:rPr lang="en-US" sz="8400" dirty="0">
                <a:solidFill>
                  <a:schemeClr val="accent6">
                    <a:lumMod val="75000"/>
                  </a:schemeClr>
                </a:solidFill>
              </a:rPr>
              <a:t>11 2025/11/19 NVIDIA Building RAG Agents with LLMs Part III: </a:t>
            </a:r>
            <a:br>
              <a:rPr lang="en-US" sz="8400" dirty="0">
                <a:solidFill>
                  <a:schemeClr val="accent6">
                    <a:lumMod val="75000"/>
                  </a:schemeClr>
                </a:solidFill>
              </a:rPr>
            </a:br>
            <a:r>
              <a:rPr lang="en-US" sz="8400" dirty="0">
                <a:solidFill>
                  <a:schemeClr val="accent6">
                    <a:lumMod val="75000"/>
                  </a:schemeClr>
                </a:solidFill>
              </a:rPr>
              <a:t>                            Retrieval-Augmented Generation with </a:t>
            </a:r>
            <a:br>
              <a:rPr lang="en-US" sz="8400" dirty="0">
                <a:solidFill>
                  <a:schemeClr val="accent6">
                    <a:lumMod val="75000"/>
                  </a:schemeClr>
                </a:solidFill>
              </a:rPr>
            </a:br>
            <a:r>
              <a:rPr lang="en-US" sz="8400" dirty="0">
                <a:solidFill>
                  <a:schemeClr val="accent6">
                    <a:lumMod val="75000"/>
                  </a:schemeClr>
                </a:solidFill>
              </a:rPr>
              <a:t>                             Vector Stores and RAG Evaluation</a:t>
            </a:r>
          </a:p>
          <a:p>
            <a:pPr marL="0" indent="0">
              <a:buNone/>
            </a:pPr>
            <a:endParaRPr lang="en-US" sz="8400" dirty="0"/>
          </a:p>
          <a:p>
            <a:pPr marL="0" indent="0">
              <a:buNone/>
            </a:pPr>
            <a:endParaRPr lang="en-US" sz="8400" dirty="0"/>
          </a:p>
        </p:txBody>
      </p:sp>
      <p:sp>
        <p:nvSpPr>
          <p:cNvPr id="4" name="Slide Number Placeholder 3">
            <a:extLst>
              <a:ext uri="{FF2B5EF4-FFF2-40B4-BE49-F238E27FC236}">
                <a16:creationId xmlns:a16="http://schemas.microsoft.com/office/drawing/2014/main" id="{6D110DE4-F125-59B8-5B5C-5D93559447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D6FF71F-CF6A-4C46-8F9B-61D49EEA70E3}" type="slidenum">
              <a:rPr kumimoji="0" lang="en-US" sz="3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36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DEB6FAAE-1358-1182-7053-F44FBC0AC2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333D46D4-6968-68CB-9226-EAB09D8B6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964813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30</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https://learn.nvidia.com/courses/course-detail?course_id=course-v1:DLI+S-FX-08+V1</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https://learn.nvidia.com/courses/course-detail?course_id=course-v1:DLI+S-FX-14+V1</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928926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33</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34</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981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2752973" y="3356196"/>
            <a:ext cx="31070049" cy="16330536"/>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089146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3989C-2FD0-3F61-814C-FFF4CF48F4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547D9-FEFE-09A2-F29A-2A756764E514}"/>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A3424C45-51EE-8999-CC22-E81070D0246A}"/>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rgbClr val="7030A0"/>
                </a:solidFill>
              </a:rPr>
              <a:t>12 2025/11/26 Case Study on Sustainability and ESG Data Analytics II</a:t>
            </a:r>
          </a:p>
          <a:p>
            <a:pPr marL="0" indent="0">
              <a:buNone/>
            </a:pPr>
            <a:r>
              <a:rPr lang="en-US" sz="8400" dirty="0"/>
              <a:t>13 2025/12/03 Artificial Intelligence of things (</a:t>
            </a:r>
            <a:r>
              <a:rPr lang="en-US" sz="8400" dirty="0" err="1"/>
              <a:t>AIoT</a:t>
            </a:r>
            <a:r>
              <a:rPr lang="en-US" sz="8400" dirty="0"/>
              <a:t>) in ESG and</a:t>
            </a:r>
            <a:br>
              <a:rPr lang="en-US" sz="8400" dirty="0"/>
            </a:br>
            <a:r>
              <a:rPr lang="en-US" sz="8400" dirty="0"/>
              <a:t>                             Sustainability Applications</a:t>
            </a:r>
          </a:p>
          <a:p>
            <a:pPr marL="0" indent="0">
              <a:buNone/>
            </a:pPr>
            <a:r>
              <a:rPr lang="en-US" sz="8400" dirty="0"/>
              <a:t>14 2025/12/10 Generative AI for ESG Rating and Reporting Generation</a:t>
            </a:r>
          </a:p>
          <a:p>
            <a:pPr marL="0" indent="0">
              <a:buNone/>
            </a:pPr>
            <a:r>
              <a:rPr lang="en-US" sz="8400" dirty="0">
                <a:solidFill>
                  <a:schemeClr val="accent2">
                    <a:lumMod val="75000"/>
                  </a:schemeClr>
                </a:solidFill>
              </a:rPr>
              <a:t>15 2025/12/17 Final Project Report I</a:t>
            </a:r>
          </a:p>
          <a:p>
            <a:pPr marL="0" indent="0">
              <a:buNone/>
            </a:pPr>
            <a:r>
              <a:rPr lang="en-US" sz="8400" dirty="0">
                <a:solidFill>
                  <a:schemeClr val="accent2">
                    <a:lumMod val="75000"/>
                  </a:schemeClr>
                </a:solidFill>
              </a:rPr>
              <a:t>16 2025/12/24 Final Project Report II</a:t>
            </a:r>
          </a:p>
        </p:txBody>
      </p:sp>
      <p:sp>
        <p:nvSpPr>
          <p:cNvPr id="4" name="Slide Number Placeholder 3">
            <a:extLst>
              <a:ext uri="{FF2B5EF4-FFF2-40B4-BE49-F238E27FC236}">
                <a16:creationId xmlns:a16="http://schemas.microsoft.com/office/drawing/2014/main" id="{E82BD601-29A0-796D-C9AC-83B2271F41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D6FF71F-CF6A-4C46-8F9B-61D49EEA70E3}" type="slidenum">
              <a:rPr kumimoji="0" lang="en-US" sz="3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36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30DCA6BA-9A13-89B6-F4E0-FED40BFDC9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B3CA7082-81D5-AE75-35B3-C3DA37C391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923221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40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3"/>
              </a:rPr>
              <a:t>https://learn.nvidia.com/my-learning</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5"/>
          <a:stretch>
            <a:fillRect/>
          </a:stretch>
        </p:blipFill>
        <p:spPr>
          <a:xfrm>
            <a:off x="848493" y="13506329"/>
            <a:ext cx="26801352" cy="607184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662278"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325630-FD85-E0F5-C2D5-09E6443B6BF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49574" y="2646950"/>
            <a:ext cx="6233200" cy="17758741"/>
          </a:xfrm>
          <a:prstGeom prst="rect">
            <a:avLst/>
          </a:prstGeom>
        </p:spPr>
      </p:pic>
    </p:spTree>
    <p:extLst>
      <p:ext uri="{BB962C8B-B14F-4D97-AF65-F5344CB8AC3E}">
        <p14:creationId xmlns:p14="http://schemas.microsoft.com/office/powerpoint/2010/main" val="2870877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41</a:t>
            </a:fld>
            <a:endParaRPr lang="en-US" kern="1200" dirty="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algn="ctr" defTabSz="2743200">
              <a:buClrTx/>
            </a:pPr>
            <a:r>
              <a:rPr lang="en-US" sz="4200" kern="1200" dirty="0">
                <a:solidFill>
                  <a:prstClr val="black"/>
                </a:solidFill>
                <a:latin typeface="Calibri" panose="020F0502020204030204"/>
                <a:ea typeface="+mn-ea"/>
                <a:cs typeface="+mn-cs"/>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42</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https://learn.nvidia.com/en-us/training/self-paced-courses</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794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43</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92903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44</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D887BCC5-633B-FA28-3C51-AE7E184195DB}"/>
              </a:ext>
            </a:extLst>
          </p:cNvPr>
          <p:cNvPicPr>
            <a:picLocks noChangeAspect="1"/>
          </p:cNvPicPr>
          <p:nvPr/>
        </p:nvPicPr>
        <p:blipFill>
          <a:blip r:embed="rId4"/>
          <a:stretch>
            <a:fillRect/>
          </a:stretch>
        </p:blipFill>
        <p:spPr>
          <a:xfrm>
            <a:off x="1377379" y="2336800"/>
            <a:ext cx="33821241" cy="17475200"/>
          </a:xfrm>
          <a:prstGeom prst="rect">
            <a:avLst/>
          </a:prstGeom>
        </p:spPr>
      </p:pic>
      <p:sp>
        <p:nvSpPr>
          <p:cNvPr id="10" name="TextBox 9">
            <a:extLst>
              <a:ext uri="{FF2B5EF4-FFF2-40B4-BE49-F238E27FC236}">
                <a16:creationId xmlns:a16="http://schemas.microsoft.com/office/drawing/2014/main" id="{D0F5B58D-AD10-4E37-14CF-89B852177C27}"/>
              </a:ext>
            </a:extLst>
          </p:cNvPr>
          <p:cNvSpPr txBox="1"/>
          <p:nvPr/>
        </p:nvSpPr>
        <p:spPr>
          <a:xfrm>
            <a:off x="3926535" y="20043013"/>
            <a:ext cx="29552858" cy="523220"/>
          </a:xfrm>
          <a:prstGeom prst="rect">
            <a:avLst/>
          </a:prstGeom>
          <a:noFill/>
        </p:spPr>
        <p:txBody>
          <a:bodyPr wrap="square">
            <a:spAutoFit/>
          </a:bodyPr>
          <a:lstStyle/>
          <a:p>
            <a:pPr algn="ctr"/>
            <a:r>
              <a:rPr lang="en-US" sz="2800" b="0" dirty="0">
                <a:solidFill>
                  <a:schemeClr val="bg1">
                    <a:lumMod val="65000"/>
                  </a:schemeClr>
                </a:solidFill>
                <a:latin typeface="Calibri" panose="020F0502020204030204" pitchFamily="34" charset="0"/>
                <a:cs typeface="Calibri" panose="020F0502020204030204" pitchFamily="34" charset="0"/>
              </a:rPr>
              <a:t>Source: NVIDIA DLI (2024), Building RAG Agents with LLMs, </a:t>
            </a:r>
            <a:r>
              <a:rPr lang="en-US" sz="2800" b="0" dirty="0">
                <a:latin typeface="Calibri" panose="020F0502020204030204" pitchFamily="34" charset="0"/>
                <a:cs typeface="Calibri" panose="020F0502020204030204" pitchFamily="34" charset="0"/>
                <a:hlinkClick r:id="rId5"/>
              </a:rPr>
              <a:t>https://learn.nvidia.com/courses/course-detail?course_id=course-v1:DLI+S-FX-15+V1</a:t>
            </a:r>
            <a:endParaRPr lang="en-US" sz="28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2778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https://learn.nvidia.com/my-learning</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6" name="Picture 5">
            <a:extLst>
              <a:ext uri="{FF2B5EF4-FFF2-40B4-BE49-F238E27FC236}">
                <a16:creationId xmlns:a16="http://schemas.microsoft.com/office/drawing/2014/main" id="{BE2B9E96-3077-2F88-B84E-F0A95B07F009}"/>
              </a:ext>
            </a:extLst>
          </p:cNvPr>
          <p:cNvPicPr>
            <a:picLocks noChangeAspect="1"/>
          </p:cNvPicPr>
          <p:nvPr/>
        </p:nvPicPr>
        <p:blipFill>
          <a:blip r:embed="rId4"/>
          <a:stretch>
            <a:fillRect/>
          </a:stretch>
        </p:blipFill>
        <p:spPr>
          <a:xfrm>
            <a:off x="417748" y="5669327"/>
            <a:ext cx="35740505" cy="9235346"/>
          </a:xfrm>
          <a:prstGeom prst="rect">
            <a:avLst/>
          </a:prstGeom>
        </p:spPr>
      </p:pic>
      <p:sp>
        <p:nvSpPr>
          <p:cNvPr id="7" name="Rounded Rectangle 6">
            <a:extLst>
              <a:ext uri="{FF2B5EF4-FFF2-40B4-BE49-F238E27FC236}">
                <a16:creationId xmlns:a16="http://schemas.microsoft.com/office/drawing/2014/main" id="{35127783-4A76-C573-9499-5D12688D4DE8}"/>
              </a:ext>
            </a:extLst>
          </p:cNvPr>
          <p:cNvSpPr/>
          <p:nvPr/>
        </p:nvSpPr>
        <p:spPr>
          <a:xfrm>
            <a:off x="30937200" y="7670800"/>
            <a:ext cx="4318000" cy="1016000"/>
          </a:xfrm>
          <a:prstGeom prst="roundRect">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767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AB2A8BA5-8AC7-A140-E497-A83DFE6D153A}"/>
              </a:ext>
            </a:extLst>
          </p:cNvPr>
          <p:cNvPicPr>
            <a:picLocks noChangeAspect="1"/>
          </p:cNvPicPr>
          <p:nvPr/>
        </p:nvPicPr>
        <p:blipFill>
          <a:blip r:embed="rId4"/>
          <a:stretch>
            <a:fillRect/>
          </a:stretch>
        </p:blipFill>
        <p:spPr>
          <a:xfrm>
            <a:off x="3753035" y="2489200"/>
            <a:ext cx="29069928" cy="17436530"/>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9616400" y="17646080"/>
            <a:ext cx="2590800" cy="168967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811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EF01F-CCB0-064C-96EB-CBC8345E0F89}"/>
              </a:ext>
            </a:extLst>
          </p:cNvPr>
          <p:cNvPicPr>
            <a:picLocks noChangeAspect="1"/>
          </p:cNvPicPr>
          <p:nvPr/>
        </p:nvPicPr>
        <p:blipFill>
          <a:blip r:embed="rId2"/>
          <a:stretch>
            <a:fillRect/>
          </a:stretch>
        </p:blipFill>
        <p:spPr>
          <a:xfrm>
            <a:off x="4228352" y="2267184"/>
            <a:ext cx="28797624" cy="17717392"/>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7542792" y="17750118"/>
            <a:ext cx="2040737" cy="168201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186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B5D755-4332-B59A-968F-E75AD28EE00B}"/>
              </a:ext>
            </a:extLst>
          </p:cNvPr>
          <p:cNvPicPr>
            <a:picLocks noChangeAspect="1"/>
          </p:cNvPicPr>
          <p:nvPr/>
        </p:nvPicPr>
        <p:blipFill>
          <a:blip r:embed="rId2"/>
          <a:stretch>
            <a:fillRect/>
          </a:stretch>
        </p:blipFill>
        <p:spPr>
          <a:xfrm>
            <a:off x="2724024" y="2446253"/>
            <a:ext cx="31127946" cy="1754617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3553239" y="11564469"/>
            <a:ext cx="6558950" cy="2581837"/>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10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07A03F-535F-2CAA-4689-30F9B0DDC651}"/>
              </a:ext>
            </a:extLst>
          </p:cNvPr>
          <p:cNvPicPr>
            <a:picLocks noChangeAspect="1"/>
          </p:cNvPicPr>
          <p:nvPr/>
        </p:nvPicPr>
        <p:blipFill>
          <a:blip r:embed="rId2"/>
          <a:stretch>
            <a:fillRect/>
          </a:stretch>
        </p:blipFill>
        <p:spPr>
          <a:xfrm>
            <a:off x="3069071" y="2426803"/>
            <a:ext cx="31301611" cy="1763644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Tree>
    <p:extLst>
      <p:ext uri="{BB962C8B-B14F-4D97-AF65-F5344CB8AC3E}">
        <p14:creationId xmlns:p14="http://schemas.microsoft.com/office/powerpoint/2010/main" val="4023559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8BB8-8536-C1E1-73DA-DE13B4C54A42}"/>
              </a:ext>
            </a:extLst>
          </p:cNvPr>
          <p:cNvSpPr>
            <a:spLocks noGrp="1"/>
          </p:cNvSpPr>
          <p:nvPr>
            <p:ph type="title"/>
          </p:nvPr>
        </p:nvSpPr>
        <p:spPr>
          <a:xfrm>
            <a:off x="1603169" y="405314"/>
            <a:ext cx="33666543" cy="5035366"/>
          </a:xfrm>
        </p:spPr>
        <p:txBody>
          <a:bodyPr>
            <a:noAutofit/>
          </a:bodyPr>
          <a:lstStyle/>
          <a:p>
            <a:r>
              <a:rPr lang="en-US" sz="18000" dirty="0">
                <a:solidFill>
                  <a:srgbClr val="C00000"/>
                </a:solidFill>
              </a:rPr>
              <a:t>NVIDIA</a:t>
            </a:r>
            <a:br>
              <a:rPr lang="en-US" sz="18000" dirty="0">
                <a:solidFill>
                  <a:srgbClr val="C00000"/>
                </a:solidFill>
              </a:rPr>
            </a:br>
            <a:r>
              <a:rPr lang="en-US" sz="18000" dirty="0">
                <a:solidFill>
                  <a:srgbClr val="C00000"/>
                </a:solidFill>
              </a:rPr>
              <a:t>Building RAG Agents with LLMs</a:t>
            </a:r>
            <a:endParaRPr lang="en-US" sz="18000" dirty="0"/>
          </a:p>
        </p:txBody>
      </p:sp>
      <p:sp>
        <p:nvSpPr>
          <p:cNvPr id="3" name="Content Placeholder 2">
            <a:extLst>
              <a:ext uri="{FF2B5EF4-FFF2-40B4-BE49-F238E27FC236}">
                <a16:creationId xmlns:a16="http://schemas.microsoft.com/office/drawing/2014/main" id="{A54E415F-1D79-C333-30A6-0BDAE7FFE836}"/>
              </a:ext>
            </a:extLst>
          </p:cNvPr>
          <p:cNvSpPr>
            <a:spLocks noGrp="1"/>
          </p:cNvSpPr>
          <p:nvPr>
            <p:ph idx="1"/>
          </p:nvPr>
        </p:nvSpPr>
        <p:spPr>
          <a:xfrm>
            <a:off x="1603169" y="5897880"/>
            <a:ext cx="33666543" cy="13788854"/>
          </a:xfrm>
        </p:spPr>
        <p:txBody>
          <a:bodyPr>
            <a:noAutofit/>
          </a:bodyPr>
          <a:lstStyle/>
          <a:p>
            <a:pPr marL="0" indent="0">
              <a:spcAft>
                <a:spcPts val="600"/>
              </a:spcAft>
              <a:buNone/>
            </a:pPr>
            <a:r>
              <a:rPr lang="en-US" sz="10000" dirty="0">
                <a:solidFill>
                  <a:srgbClr val="C00000"/>
                </a:solidFill>
              </a:rPr>
              <a:t>Part 1: Your Course Environment</a:t>
            </a:r>
          </a:p>
          <a:p>
            <a:pPr marL="0" indent="0">
              <a:spcAft>
                <a:spcPts val="600"/>
              </a:spcAft>
              <a:buNone/>
            </a:pPr>
            <a:r>
              <a:rPr lang="en-US" sz="10000" dirty="0">
                <a:solidFill>
                  <a:srgbClr val="C00000"/>
                </a:solidFill>
              </a:rPr>
              <a:t>Part 2: LLM Services</a:t>
            </a:r>
          </a:p>
          <a:p>
            <a:pPr marL="0" indent="0">
              <a:spcAft>
                <a:spcPts val="600"/>
              </a:spcAft>
              <a:buNone/>
            </a:pPr>
            <a:r>
              <a:rPr lang="en-US" sz="10000" dirty="0"/>
              <a:t>Part 3: Intro to </a:t>
            </a:r>
            <a:r>
              <a:rPr lang="en-US" sz="10000" dirty="0" err="1"/>
              <a:t>LangChain</a:t>
            </a:r>
            <a:endParaRPr lang="en-US" sz="10000" dirty="0"/>
          </a:p>
          <a:p>
            <a:pPr marL="0" indent="0">
              <a:spcAft>
                <a:spcPts val="600"/>
              </a:spcAft>
              <a:buNone/>
            </a:pPr>
            <a:r>
              <a:rPr lang="en-US" sz="10000" dirty="0"/>
              <a:t>Part 4: Running State Chain</a:t>
            </a:r>
          </a:p>
          <a:p>
            <a:pPr marL="0" indent="0">
              <a:spcAft>
                <a:spcPts val="600"/>
              </a:spcAft>
              <a:buNone/>
            </a:pPr>
            <a:r>
              <a:rPr lang="en-US" sz="10000" dirty="0">
                <a:solidFill>
                  <a:schemeClr val="tx1"/>
                </a:solidFill>
              </a:rPr>
              <a:t>Part 5: Working with Documents</a:t>
            </a:r>
          </a:p>
          <a:p>
            <a:pPr marL="0" indent="0">
              <a:spcAft>
                <a:spcPts val="600"/>
              </a:spcAft>
              <a:buNone/>
            </a:pPr>
            <a:r>
              <a:rPr lang="en-US" sz="10000" dirty="0">
                <a:solidFill>
                  <a:schemeClr val="tx1"/>
                </a:solidFill>
              </a:rPr>
              <a:t>Part 6: Embedding Model for Retrieval</a:t>
            </a:r>
          </a:p>
          <a:p>
            <a:pPr marL="0" indent="0">
              <a:spcAft>
                <a:spcPts val="600"/>
              </a:spcAft>
              <a:buNone/>
            </a:pPr>
            <a:r>
              <a:rPr lang="en-US" sz="10000" dirty="0">
                <a:solidFill>
                  <a:schemeClr val="tx1"/>
                </a:solidFill>
              </a:rPr>
              <a:t>Part 7: Document Retrieval with Vector Databases</a:t>
            </a:r>
          </a:p>
          <a:p>
            <a:pPr marL="0" indent="0">
              <a:spcAft>
                <a:spcPts val="600"/>
              </a:spcAft>
              <a:buNone/>
            </a:pPr>
            <a:r>
              <a:rPr lang="en-US" sz="10000" dirty="0">
                <a:solidFill>
                  <a:schemeClr val="tx1"/>
                </a:solidFill>
              </a:rPr>
              <a:t>Part 8: RAG Evaluation</a:t>
            </a:r>
            <a:endParaRPr lang="en-US" sz="10000" dirty="0"/>
          </a:p>
        </p:txBody>
      </p:sp>
      <p:sp>
        <p:nvSpPr>
          <p:cNvPr id="4" name="Slide Number Placeholder 3">
            <a:extLst>
              <a:ext uri="{FF2B5EF4-FFF2-40B4-BE49-F238E27FC236}">
                <a16:creationId xmlns:a16="http://schemas.microsoft.com/office/drawing/2014/main" id="{A436B647-285A-77C9-DAAB-261B6E8153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D6FF71F-CF6A-4C46-8F9B-61D49EEA70E3}" type="slidenum">
              <a:rPr kumimoji="0" lang="en-US" sz="3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36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D2191FB6-4666-5E2D-6D41-41935E3081E9}"/>
              </a:ext>
            </a:extLst>
          </p:cNvPr>
          <p:cNvPicPr>
            <a:picLocks noChangeAspect="1"/>
          </p:cNvPicPr>
          <p:nvPr/>
        </p:nvPicPr>
        <p:blipFill>
          <a:blip r:embed="rId2"/>
          <a:stretch>
            <a:fillRect/>
          </a:stretch>
        </p:blipFill>
        <p:spPr>
          <a:xfrm>
            <a:off x="511391" y="405310"/>
            <a:ext cx="8029410" cy="1754325"/>
          </a:xfrm>
          <a:prstGeom prst="rect">
            <a:avLst/>
          </a:prstGeom>
        </p:spPr>
      </p:pic>
    </p:spTree>
    <p:extLst>
      <p:ext uri="{BB962C8B-B14F-4D97-AF65-F5344CB8AC3E}">
        <p14:creationId xmlns:p14="http://schemas.microsoft.com/office/powerpoint/2010/main" val="722419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9" name="Picture 8">
            <a:extLst>
              <a:ext uri="{FF2B5EF4-FFF2-40B4-BE49-F238E27FC236}">
                <a16:creationId xmlns:a16="http://schemas.microsoft.com/office/drawing/2014/main" id="{9367546E-EC90-3BBA-2336-FF2945C4D8FB}"/>
              </a:ext>
            </a:extLst>
          </p:cNvPr>
          <p:cNvPicPr>
            <a:picLocks noChangeAspect="1"/>
          </p:cNvPicPr>
          <p:nvPr/>
        </p:nvPicPr>
        <p:blipFill>
          <a:blip r:embed="rId4"/>
          <a:stretch>
            <a:fillRect/>
          </a:stretch>
        </p:blipFill>
        <p:spPr>
          <a:xfrm>
            <a:off x="510777" y="2805953"/>
            <a:ext cx="35850713" cy="16513228"/>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33479392" y="5486399"/>
            <a:ext cx="2421243"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15397580" y="14997952"/>
            <a:ext cx="6279079"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31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4DA19-E01F-33FC-832D-155C4539100D}"/>
              </a:ext>
            </a:extLst>
          </p:cNvPr>
          <p:cNvPicPr>
            <a:picLocks noChangeAspect="1"/>
          </p:cNvPicPr>
          <p:nvPr/>
        </p:nvPicPr>
        <p:blipFill>
          <a:blip r:embed="rId2"/>
          <a:stretch>
            <a:fillRect/>
          </a:stretch>
        </p:blipFill>
        <p:spPr>
          <a:xfrm>
            <a:off x="3433921" y="2121405"/>
            <a:ext cx="29699889" cy="17863170"/>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20224376" y="13679900"/>
            <a:ext cx="12909434"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3442190" y="15813741"/>
            <a:ext cx="5217716" cy="333487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42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FEA51-D211-EBD8-8C98-5A9EC519BB99}"/>
              </a:ext>
            </a:extLst>
          </p:cNvPr>
          <p:cNvPicPr>
            <a:picLocks noChangeAspect="1"/>
          </p:cNvPicPr>
          <p:nvPr/>
        </p:nvPicPr>
        <p:blipFill>
          <a:blip r:embed="rId2"/>
          <a:stretch>
            <a:fillRect/>
          </a:stretch>
        </p:blipFill>
        <p:spPr>
          <a:xfrm>
            <a:off x="2519263" y="2094273"/>
            <a:ext cx="30960129" cy="1747591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14186958" y="11528371"/>
            <a:ext cx="15773089"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2411687" y="6508377"/>
            <a:ext cx="9798243" cy="13368622"/>
          </a:xfrm>
          <a:prstGeom prst="roundRect">
            <a:avLst>
              <a:gd name="adj" fmla="val 14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821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123C1-FB0B-E70A-4A82-D1D9E3D63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5777D-CF5B-0972-1ECA-0BE666A45219}"/>
              </a:ext>
            </a:extLst>
          </p:cNvPr>
          <p:cNvSpPr>
            <a:spLocks noGrp="1"/>
          </p:cNvSpPr>
          <p:nvPr>
            <p:ph type="title"/>
          </p:nvPr>
        </p:nvSpPr>
        <p:spPr>
          <a:xfrm>
            <a:off x="843566" y="168303"/>
            <a:ext cx="34888869" cy="2201890"/>
          </a:xfrm>
        </p:spPr>
        <p:txBody>
          <a:bodyPr>
            <a:normAutofit/>
          </a:bodyPr>
          <a:lstStyle/>
          <a:p>
            <a:r>
              <a:rPr lang="en-US" sz="13800" dirty="0"/>
              <a:t>NIM (NVIDIA Inference Microservice)</a:t>
            </a:r>
            <a:endParaRPr lang="en-US" sz="10000" b="0" dirty="0"/>
          </a:p>
        </p:txBody>
      </p:sp>
      <p:sp>
        <p:nvSpPr>
          <p:cNvPr id="4" name="Slide Number Placeholder 3">
            <a:extLst>
              <a:ext uri="{FF2B5EF4-FFF2-40B4-BE49-F238E27FC236}">
                <a16:creationId xmlns:a16="http://schemas.microsoft.com/office/drawing/2014/main" id="{393A051A-AE1F-BC98-4E6D-EFB69DC641A4}"/>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53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FAF1C691-68E5-08C8-B35E-A8955C7FE444}"/>
              </a:ext>
            </a:extLst>
          </p:cNvPr>
          <p:cNvPicPr>
            <a:picLocks noChangeAspect="1"/>
          </p:cNvPicPr>
          <p:nvPr/>
        </p:nvPicPr>
        <p:blipFill>
          <a:blip r:embed="rId2"/>
          <a:stretch>
            <a:fillRect/>
          </a:stretch>
        </p:blipFill>
        <p:spPr>
          <a:xfrm>
            <a:off x="307305" y="283664"/>
            <a:ext cx="4486788" cy="980307"/>
          </a:xfrm>
          <a:prstGeom prst="rect">
            <a:avLst/>
          </a:prstGeom>
        </p:spPr>
      </p:pic>
      <p:sp>
        <p:nvSpPr>
          <p:cNvPr id="11" name="TextBox 10">
            <a:extLst>
              <a:ext uri="{FF2B5EF4-FFF2-40B4-BE49-F238E27FC236}">
                <a16:creationId xmlns:a16="http://schemas.microsoft.com/office/drawing/2014/main" id="{0F8C3D2D-9609-C3C6-89DC-8AAAC673EBF9}"/>
              </a:ext>
            </a:extLst>
          </p:cNvPr>
          <p:cNvSpPr txBox="1"/>
          <p:nvPr/>
        </p:nvSpPr>
        <p:spPr>
          <a:xfrm>
            <a:off x="9003586" y="2180066"/>
            <a:ext cx="18288000" cy="1323439"/>
          </a:xfrm>
          <a:prstGeom prst="rect">
            <a:avLst/>
          </a:prstGeom>
          <a:noFill/>
        </p:spPr>
        <p:txBody>
          <a:bodyPr wrap="square">
            <a:spAutoFit/>
          </a:bodyPr>
          <a:lstStyle/>
          <a:p>
            <a:pPr algn="ctr"/>
            <a:r>
              <a:rPr lang="en-TW" sz="8000" dirty="0">
                <a:hlinkClick r:id="rId3"/>
              </a:rPr>
              <a:t>https://build.nvidia.com/</a:t>
            </a:r>
            <a:endParaRPr lang="en-TW" sz="8000" dirty="0"/>
          </a:p>
        </p:txBody>
      </p:sp>
      <p:pic>
        <p:nvPicPr>
          <p:cNvPr id="14" name="Picture 13">
            <a:extLst>
              <a:ext uri="{FF2B5EF4-FFF2-40B4-BE49-F238E27FC236}">
                <a16:creationId xmlns:a16="http://schemas.microsoft.com/office/drawing/2014/main" id="{363BE0A5-3C32-B8B9-3731-CF3513CCDCFB}"/>
              </a:ext>
            </a:extLst>
          </p:cNvPr>
          <p:cNvPicPr>
            <a:picLocks noChangeAspect="1"/>
          </p:cNvPicPr>
          <p:nvPr/>
        </p:nvPicPr>
        <p:blipFill>
          <a:blip r:embed="rId4"/>
          <a:stretch>
            <a:fillRect/>
          </a:stretch>
        </p:blipFill>
        <p:spPr>
          <a:xfrm>
            <a:off x="4934506" y="3503505"/>
            <a:ext cx="26706987" cy="16633298"/>
          </a:xfrm>
          <a:prstGeom prst="rect">
            <a:avLst/>
          </a:prstGeom>
        </p:spPr>
      </p:pic>
    </p:spTree>
    <p:extLst>
      <p:ext uri="{BB962C8B-B14F-4D97-AF65-F5344CB8AC3E}">
        <p14:creationId xmlns:p14="http://schemas.microsoft.com/office/powerpoint/2010/main" val="4119064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8"/>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387" name="Google Shape;387;p38"/>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9600" b="1" dirty="0">
                <a:solidFill>
                  <a:srgbClr val="C00000"/>
                </a:solidFill>
              </a:rPr>
              <a:t>Introduction</a:t>
            </a:r>
            <a:endParaRPr sz="9600" b="1" dirty="0">
              <a:solidFill>
                <a:srgbClr val="C00000"/>
              </a:solidFill>
            </a:endParaRPr>
          </a:p>
        </p:txBody>
      </p:sp>
      <p:sp>
        <p:nvSpPr>
          <p:cNvPr id="2" name="TextBox 1">
            <a:extLst>
              <a:ext uri="{FF2B5EF4-FFF2-40B4-BE49-F238E27FC236}">
                <a16:creationId xmlns:a16="http://schemas.microsoft.com/office/drawing/2014/main" id="{B5F0269C-6E3C-15B4-1389-9536911ACF7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a:t>Building RAG Agents with LLMs</a:t>
            </a:r>
            <a:endParaRPr sz="9600"/>
          </a:p>
        </p:txBody>
      </p:sp>
      <p:sp>
        <p:nvSpPr>
          <p:cNvPr id="394" name="Google Shape;394;p3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Introduction</a:t>
            </a:r>
            <a:endParaRPr sz="5400"/>
          </a:p>
        </p:txBody>
      </p:sp>
      <p:grpSp>
        <p:nvGrpSpPr>
          <p:cNvPr id="395" name="Google Shape;395;p39"/>
          <p:cNvGrpSpPr/>
          <p:nvPr/>
        </p:nvGrpSpPr>
        <p:grpSpPr>
          <a:xfrm>
            <a:off x="5222084" y="10622048"/>
            <a:ext cx="26131845" cy="8377154"/>
            <a:chOff x="8534400" y="14554202"/>
            <a:chExt cx="19507200" cy="6019800"/>
          </a:xfrm>
        </p:grpSpPr>
        <p:pic>
          <p:nvPicPr>
            <p:cNvPr id="396" name="Google Shape;396;p39"/>
            <p:cNvPicPr preferRelativeResize="0"/>
            <p:nvPr/>
          </p:nvPicPr>
          <p:blipFill>
            <a:blip r:embed="rId3">
              <a:alphaModFix/>
            </a:blip>
            <a:stretch>
              <a:fillRect/>
            </a:stretch>
          </p:blipFill>
          <p:spPr>
            <a:xfrm>
              <a:off x="8534400" y="14554202"/>
              <a:ext cx="19507200" cy="6019800"/>
            </a:xfrm>
            <a:prstGeom prst="rect">
              <a:avLst/>
            </a:prstGeom>
            <a:noFill/>
            <a:ln>
              <a:noFill/>
            </a:ln>
          </p:spPr>
        </p:pic>
        <p:sp>
          <p:nvSpPr>
            <p:cNvPr id="397" name="Google Shape;397;p39"/>
            <p:cNvSpPr/>
            <p:nvPr/>
          </p:nvSpPr>
          <p:spPr>
            <a:xfrm>
              <a:off x="24922525" y="16559850"/>
              <a:ext cx="2800800" cy="17037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grpSp>
      <p:sp>
        <p:nvSpPr>
          <p:cNvPr id="3" name="TextBox 2">
            <a:extLst>
              <a:ext uri="{FF2B5EF4-FFF2-40B4-BE49-F238E27FC236}">
                <a16:creationId xmlns:a16="http://schemas.microsoft.com/office/drawing/2014/main" id="{BACD3CF8-C0C6-2A84-FA09-99D4518082D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Large Language Models</a:t>
            </a:r>
            <a:endParaRPr sz="8400"/>
          </a:p>
        </p:txBody>
      </p:sp>
      <p:sp>
        <p:nvSpPr>
          <p:cNvPr id="403" name="Google Shape;403;p4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Backbones for Language Understanding</a:t>
            </a:r>
            <a:endParaRPr sz="7200" dirty="0"/>
          </a:p>
        </p:txBody>
      </p:sp>
      <p:pic>
        <p:nvPicPr>
          <p:cNvPr id="404" name="Google Shape;404;p4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solidFill>
            <a:srgbClr val="151617">
              <a:alpha val="60780"/>
            </a:srgbClr>
          </a:solidFill>
          <a:ln w="9525" cap="flat" cmpd="sng">
            <a:solidFill>
              <a:schemeClr val="accent5"/>
            </a:solidFill>
            <a:prstDash val="solid"/>
            <a:round/>
            <a:headEnd type="none" w="sm" len="sm"/>
            <a:tailEnd type="none" w="sm" len="sm"/>
          </a:ln>
        </p:spPr>
      </p:pic>
      <p:sp>
        <p:nvSpPr>
          <p:cNvPr id="405" name="Google Shape;405;p40"/>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Backbones for language tasks, including classification and generation.</a:t>
            </a:r>
            <a:endParaRPr/>
          </a:p>
        </p:txBody>
      </p:sp>
      <p:sp>
        <p:nvSpPr>
          <p:cNvPr id="406" name="Google Shape;406;p40"/>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https://www.nvidia.com/content/dam/en-zz/Solutions/lp/large-language-models-ebook/nvidia-llm-ebook-og.jpg</a:t>
            </a:r>
            <a:endParaRPr/>
          </a:p>
        </p:txBody>
      </p:sp>
      <p:sp>
        <p:nvSpPr>
          <p:cNvPr id="2" name="TextBox 1">
            <a:extLst>
              <a:ext uri="{FF2B5EF4-FFF2-40B4-BE49-F238E27FC236}">
                <a16:creationId xmlns:a16="http://schemas.microsoft.com/office/drawing/2014/main" id="{5A256D24-4064-FDF7-BB95-733793F07A7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12" name="Google Shape;412;p4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LLMs with Context and Control</a:t>
            </a:r>
            <a:endParaRPr sz="7200" dirty="0"/>
          </a:p>
        </p:txBody>
      </p:sp>
      <p:sp>
        <p:nvSpPr>
          <p:cNvPr id="413" name="Google Shape;413;p4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14" name="Google Shape;414;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76425" y="4080225"/>
            <a:ext cx="26823127" cy="13559025"/>
          </a:xfrm>
          <a:prstGeom prst="rect">
            <a:avLst/>
          </a:prstGeom>
          <a:noFill/>
          <a:ln>
            <a:noFill/>
          </a:ln>
        </p:spPr>
      </p:pic>
      <p:pic>
        <p:nvPicPr>
          <p:cNvPr id="415" name="Google Shape;415;p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27799" y="3694150"/>
            <a:ext cx="34120402" cy="15637801"/>
          </a:xfrm>
          <a:prstGeom prst="rect">
            <a:avLst/>
          </a:prstGeom>
          <a:noFill/>
          <a:ln>
            <a:noFill/>
          </a:ln>
        </p:spPr>
      </p:pic>
      <p:sp>
        <p:nvSpPr>
          <p:cNvPr id="416" name="Google Shape;416;p41"/>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17" name="Google Shape;417;p41"/>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1A85F408-6F5D-D1CB-01FD-E52146539CA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dirty="0"/>
              <a:t>Dialog/Retrieval Agents</a:t>
            </a:r>
            <a:endParaRPr sz="8400" dirty="0"/>
          </a:p>
        </p:txBody>
      </p:sp>
      <p:sp>
        <p:nvSpPr>
          <p:cNvPr id="423" name="Google Shape;423;p4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LLMs with Context and Control</a:t>
            </a:r>
            <a:endParaRPr sz="7200" dirty="0"/>
          </a:p>
        </p:txBody>
      </p:sp>
      <p:sp>
        <p:nvSpPr>
          <p:cNvPr id="424" name="Google Shape;424;p4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25" name="Google Shape;425;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76425" y="4080225"/>
            <a:ext cx="26823127" cy="13559025"/>
          </a:xfrm>
          <a:prstGeom prst="rect">
            <a:avLst/>
          </a:prstGeom>
          <a:noFill/>
          <a:ln>
            <a:noFill/>
          </a:ln>
        </p:spPr>
      </p:pic>
      <p:pic>
        <p:nvPicPr>
          <p:cNvPr id="426" name="Google Shape;426;p4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27799" y="3694150"/>
            <a:ext cx="34120402" cy="15637801"/>
          </a:xfrm>
          <a:prstGeom prst="rect">
            <a:avLst/>
          </a:prstGeom>
          <a:noFill/>
          <a:ln>
            <a:noFill/>
          </a:ln>
        </p:spPr>
      </p:pic>
      <p:sp>
        <p:nvSpPr>
          <p:cNvPr id="427" name="Google Shape;427;p42"/>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28" name="Google Shape;428;p42"/>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29" name="Google Shape;429;p42"/>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0A48DCA2-8660-F729-C3E5-EACC1D4FED4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35" name="Google Shape;435;p4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LLMs with Context and Control</a:t>
            </a:r>
            <a:endParaRPr sz="7200" dirty="0"/>
          </a:p>
        </p:txBody>
      </p:sp>
      <p:sp>
        <p:nvSpPr>
          <p:cNvPr id="436" name="Google Shape;436;p43"/>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37" name="Google Shape;437;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76425" y="4080225"/>
            <a:ext cx="26823127" cy="13559025"/>
          </a:xfrm>
          <a:prstGeom prst="rect">
            <a:avLst/>
          </a:prstGeom>
          <a:noFill/>
          <a:ln>
            <a:noFill/>
          </a:ln>
        </p:spPr>
      </p:pic>
      <p:pic>
        <p:nvPicPr>
          <p:cNvPr id="438" name="Google Shape;438;p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27799" y="3694150"/>
            <a:ext cx="34120402" cy="15637801"/>
          </a:xfrm>
          <a:prstGeom prst="rect">
            <a:avLst/>
          </a:prstGeom>
          <a:noFill/>
          <a:ln>
            <a:noFill/>
          </a:ln>
        </p:spPr>
      </p:pic>
      <p:sp>
        <p:nvSpPr>
          <p:cNvPr id="439" name="Google Shape;439;p43"/>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40" name="Google Shape;440;p43"/>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41" name="Google Shape;441;p43"/>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42" name="Google Shape;442;p43"/>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6000C400-2045-5BB4-C119-CDF2D728681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640081" y="405312"/>
            <a:ext cx="35721410" cy="19281420"/>
          </a:xfrm>
        </p:spPr>
        <p:txBody>
          <a:bodyPr>
            <a:normAutofit/>
          </a:bodyPr>
          <a:lstStyle/>
          <a:p>
            <a:r>
              <a:rPr lang="en-US" sz="20000" dirty="0">
                <a:solidFill>
                  <a:srgbClr val="C00000"/>
                </a:solidFill>
              </a:rPr>
              <a:t>NVIDIA </a:t>
            </a:r>
            <a:br>
              <a:rPr lang="en-US" sz="20000" dirty="0">
                <a:solidFill>
                  <a:srgbClr val="C00000"/>
                </a:solidFill>
              </a:rPr>
            </a:br>
            <a:r>
              <a:rPr lang="en-US" sz="20000" dirty="0">
                <a:solidFill>
                  <a:srgbClr val="C00000"/>
                </a:solidFill>
              </a:rPr>
              <a:t>Building RAG Agents with LLMs </a:t>
            </a:r>
            <a:br>
              <a:rPr lang="en-US" sz="20000" dirty="0">
                <a:solidFill>
                  <a:srgbClr val="C00000"/>
                </a:solidFill>
              </a:rPr>
            </a:br>
            <a:r>
              <a:rPr lang="en-US" sz="20000" dirty="0">
                <a:solidFill>
                  <a:srgbClr val="C00000"/>
                </a:solidFill>
              </a:rPr>
              <a:t>[0,1,2] </a:t>
            </a:r>
            <a:r>
              <a:rPr lang="en-US" sz="20000" dirty="0">
                <a:solidFill>
                  <a:schemeClr val="tx1"/>
                </a:solidFill>
              </a:rPr>
              <a:t>[3, 4]</a:t>
            </a:r>
            <a:r>
              <a:rPr lang="en-US" sz="20000" dirty="0">
                <a:solidFill>
                  <a:srgbClr val="C00000"/>
                </a:solidFill>
              </a:rPr>
              <a:t> </a:t>
            </a:r>
            <a:r>
              <a:rPr lang="en-US" sz="20000" dirty="0">
                <a:solidFill>
                  <a:schemeClr val="tx1"/>
                </a:solidFill>
              </a:rPr>
              <a:t>[5, 6] [7,8]</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6</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6F8C334C-8FD6-BE8E-F0D1-3863278485AF}"/>
              </a:ext>
            </a:extLst>
          </p:cNvPr>
          <p:cNvPicPr>
            <a:picLocks noChangeAspect="1"/>
          </p:cNvPicPr>
          <p:nvPr/>
        </p:nvPicPr>
        <p:blipFill>
          <a:blip r:embed="rId2"/>
          <a:stretch>
            <a:fillRect/>
          </a:stretch>
        </p:blipFill>
        <p:spPr>
          <a:xfrm>
            <a:off x="511391" y="405310"/>
            <a:ext cx="8029410" cy="1754325"/>
          </a:xfrm>
          <a:prstGeom prst="rect">
            <a:avLst/>
          </a:prstGeom>
        </p:spPr>
      </p:pic>
    </p:spTree>
    <p:extLst>
      <p:ext uri="{BB962C8B-B14F-4D97-AF65-F5344CB8AC3E}">
        <p14:creationId xmlns:p14="http://schemas.microsoft.com/office/powerpoint/2010/main" val="1005262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48" name="Google Shape;448;p4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LLMs with Context and Control</a:t>
            </a:r>
            <a:endParaRPr sz="7200" dirty="0"/>
          </a:p>
        </p:txBody>
      </p:sp>
      <p:sp>
        <p:nvSpPr>
          <p:cNvPr id="449" name="Google Shape;449;p44"/>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50" name="Google Shape;450;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76425" y="4080225"/>
            <a:ext cx="26823127" cy="13559025"/>
          </a:xfrm>
          <a:prstGeom prst="rect">
            <a:avLst/>
          </a:prstGeom>
          <a:noFill/>
          <a:ln>
            <a:noFill/>
          </a:ln>
        </p:spPr>
      </p:pic>
      <p:pic>
        <p:nvPicPr>
          <p:cNvPr id="451" name="Google Shape;451;p4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27799" y="3694150"/>
            <a:ext cx="34120402" cy="15637801"/>
          </a:xfrm>
          <a:prstGeom prst="rect">
            <a:avLst/>
          </a:prstGeom>
          <a:noFill/>
          <a:ln>
            <a:noFill/>
          </a:ln>
        </p:spPr>
      </p:pic>
      <p:sp>
        <p:nvSpPr>
          <p:cNvPr id="452" name="Google Shape;452;p44"/>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53" name="Google Shape;453;p44"/>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54" name="Google Shape;454;p44"/>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55" name="Google Shape;455;p44"/>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56" name="Google Shape;456;p44"/>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35A1A528-12F0-25FA-2557-41E9C14AC1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5"/>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62" name="Google Shape;462;p4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LLMs with Context and Control</a:t>
            </a:r>
            <a:endParaRPr sz="7200" dirty="0"/>
          </a:p>
        </p:txBody>
      </p:sp>
      <p:sp>
        <p:nvSpPr>
          <p:cNvPr id="463" name="Google Shape;463;p45"/>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64" name="Google Shape;464;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76425" y="4080225"/>
            <a:ext cx="26823127" cy="13559025"/>
          </a:xfrm>
          <a:prstGeom prst="rect">
            <a:avLst/>
          </a:prstGeom>
          <a:noFill/>
          <a:ln>
            <a:noFill/>
          </a:ln>
        </p:spPr>
      </p:pic>
      <p:pic>
        <p:nvPicPr>
          <p:cNvPr id="465" name="Google Shape;465;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27799" y="3694150"/>
            <a:ext cx="34120402" cy="15637801"/>
          </a:xfrm>
          <a:prstGeom prst="rect">
            <a:avLst/>
          </a:prstGeom>
          <a:noFill/>
          <a:ln>
            <a:noFill/>
          </a:ln>
        </p:spPr>
      </p:pic>
      <p:sp>
        <p:nvSpPr>
          <p:cNvPr id="466" name="Google Shape;466;p45"/>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67" name="Google Shape;467;p45"/>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68" name="Google Shape;468;p45"/>
          <p:cNvSpPr txBox="1"/>
          <p:nvPr/>
        </p:nvSpPr>
        <p:spPr>
          <a:xfrm>
            <a:off x="24858600" y="13766100"/>
            <a:ext cx="10744200" cy="2860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Generation: </a:t>
            </a:r>
            <a:r>
              <a:rPr lang="en-US" sz="4800">
                <a:solidFill>
                  <a:schemeClr val="dk1"/>
                </a:solidFill>
              </a:rPr>
              <a:t>Based on question, instructions, and enhanced context, the LLM returns a response.</a:t>
            </a:r>
            <a:endParaRPr sz="4800">
              <a:solidFill>
                <a:schemeClr val="dk1"/>
              </a:solidFill>
            </a:endParaRPr>
          </a:p>
        </p:txBody>
      </p:sp>
      <p:sp>
        <p:nvSpPr>
          <p:cNvPr id="469" name="Google Shape;469;p45"/>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70" name="Google Shape;470;p45"/>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71" name="Google Shape;471;p45"/>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1EEC5307-1C00-BBC4-E9F4-9310D2ECE9E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77" name="Google Shape;477;p4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Full Applications Build with LLMs</a:t>
            </a:r>
            <a:endParaRPr sz="7200" dirty="0"/>
          </a:p>
        </p:txBody>
      </p:sp>
      <p:sp>
        <p:nvSpPr>
          <p:cNvPr id="478" name="Google Shape;478;p46"/>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79" name="Google Shape;479;p46"/>
          <p:cNvPicPr preferRelativeResize="0"/>
          <p:nvPr/>
        </p:nvPicPr>
        <p:blipFill rotWithShape="1">
          <a:blip r:embed="rId4">
            <a:alphaModFix/>
          </a:blip>
          <a:srcRect/>
          <a:stretch/>
        </p:blipFill>
        <p:spPr>
          <a:xfrm flipH="1">
            <a:off x="3503289" y="3613175"/>
            <a:ext cx="29569423" cy="15910574"/>
          </a:xfrm>
          <a:prstGeom prst="rect">
            <a:avLst/>
          </a:prstGeom>
          <a:noFill/>
          <a:ln>
            <a:noFill/>
          </a:ln>
        </p:spPr>
      </p:pic>
      <p:sp>
        <p:nvSpPr>
          <p:cNvPr id="2" name="TextBox 1">
            <a:extLst>
              <a:ext uri="{FF2B5EF4-FFF2-40B4-BE49-F238E27FC236}">
                <a16:creationId xmlns:a16="http://schemas.microsoft.com/office/drawing/2014/main" id="{7CBA78B9-1723-2E4A-5E39-CE40E307999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85" name="Google Shape;485;p4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Full Applications Build with LLMs</a:t>
            </a:r>
            <a:endParaRPr sz="7200" dirty="0"/>
          </a:p>
        </p:txBody>
      </p:sp>
      <p:sp>
        <p:nvSpPr>
          <p:cNvPr id="486" name="Google Shape;486;p47"/>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87" name="Google Shape;487;p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3895375"/>
            <a:ext cx="36576000" cy="14254009"/>
          </a:xfrm>
          <a:prstGeom prst="rect">
            <a:avLst/>
          </a:prstGeom>
          <a:noFill/>
          <a:ln>
            <a:noFill/>
          </a:ln>
        </p:spPr>
      </p:pic>
      <p:sp>
        <p:nvSpPr>
          <p:cNvPr id="2" name="TextBox 1">
            <a:extLst>
              <a:ext uri="{FF2B5EF4-FFF2-40B4-BE49-F238E27FC236}">
                <a16:creationId xmlns:a16="http://schemas.microsoft.com/office/drawing/2014/main" id="{6B9AA2DB-FCAB-ABDA-5CB8-CC82A2ED259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93" name="Google Shape;493;p4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7200" dirty="0"/>
              <a:t>Full Applications Build with LLMs</a:t>
            </a:r>
            <a:endParaRPr sz="7200" dirty="0"/>
          </a:p>
        </p:txBody>
      </p:sp>
      <p:sp>
        <p:nvSpPr>
          <p:cNvPr id="494" name="Google Shape;494;p48"/>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95" name="Google Shape;495;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285325"/>
            <a:ext cx="36576000" cy="12141789"/>
          </a:xfrm>
          <a:prstGeom prst="rect">
            <a:avLst/>
          </a:prstGeom>
          <a:noFill/>
          <a:ln>
            <a:noFill/>
          </a:ln>
        </p:spPr>
      </p:pic>
      <p:sp>
        <p:nvSpPr>
          <p:cNvPr id="2" name="TextBox 1">
            <a:extLst>
              <a:ext uri="{FF2B5EF4-FFF2-40B4-BE49-F238E27FC236}">
                <a16:creationId xmlns:a16="http://schemas.microsoft.com/office/drawing/2014/main" id="{02B3E3D8-BE36-CCD3-E5B1-E815C198804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Prerequisites</a:t>
            </a:r>
            <a:endParaRPr sz="8400"/>
          </a:p>
        </p:txBody>
      </p:sp>
      <p:sp>
        <p:nvSpPr>
          <p:cNvPr id="501" name="Google Shape;501;p49"/>
          <p:cNvSpPr txBox="1">
            <a:spLocks noGrp="1"/>
          </p:cNvSpPr>
          <p:nvPr>
            <p:ph type="body" idx="1"/>
          </p:nvPr>
        </p:nvSpPr>
        <p:spPr>
          <a:xfrm>
            <a:off x="2596900" y="6988195"/>
            <a:ext cx="16331180" cy="39018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SzPts val="5400"/>
              <a:buChar char="•"/>
            </a:pPr>
            <a:r>
              <a:rPr lang="en-US" sz="7200" b="1" dirty="0"/>
              <a:t>Prior LLM/</a:t>
            </a:r>
            <a:r>
              <a:rPr lang="en-US" sz="7200" b="1" dirty="0" err="1"/>
              <a:t>LangChain</a:t>
            </a:r>
            <a:r>
              <a:rPr lang="en-US" sz="7200" b="1" dirty="0"/>
              <a:t> Exposure</a:t>
            </a:r>
            <a:endParaRPr sz="7200" b="1" dirty="0"/>
          </a:p>
          <a:p>
            <a:pPr marL="457200" lvl="0" indent="-520700" algn="l" rtl="0">
              <a:lnSpc>
                <a:spcPct val="90000"/>
              </a:lnSpc>
              <a:spcBef>
                <a:spcPts val="3000"/>
              </a:spcBef>
              <a:spcAft>
                <a:spcPts val="0"/>
              </a:spcAft>
              <a:buSzPts val="5400"/>
              <a:buChar char="•"/>
            </a:pPr>
            <a:r>
              <a:rPr lang="en-US" sz="7200" b="1" dirty="0"/>
              <a:t>Intermediate Python Experience</a:t>
            </a:r>
            <a:endParaRPr sz="7200" b="1" dirty="0"/>
          </a:p>
          <a:p>
            <a:pPr marL="457200" lvl="0" indent="-520700" algn="l" rtl="0">
              <a:lnSpc>
                <a:spcPct val="90000"/>
              </a:lnSpc>
              <a:spcBef>
                <a:spcPts val="3000"/>
              </a:spcBef>
              <a:spcAft>
                <a:spcPts val="0"/>
              </a:spcAft>
              <a:buSzPts val="5400"/>
              <a:buChar char="•"/>
            </a:pPr>
            <a:r>
              <a:rPr lang="en-US" sz="7200" b="1" dirty="0"/>
              <a:t>Exposure to Web Engineering</a:t>
            </a:r>
            <a:endParaRPr sz="7200" b="1" dirty="0"/>
          </a:p>
        </p:txBody>
      </p:sp>
      <p:sp>
        <p:nvSpPr>
          <p:cNvPr id="502" name="Google Shape;502;p49"/>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7200" b="1" dirty="0"/>
              <a:t>RAG Agents in Production</a:t>
            </a:r>
            <a:endParaRPr sz="7200" b="1" dirty="0"/>
          </a:p>
        </p:txBody>
      </p:sp>
      <p:pic>
        <p:nvPicPr>
          <p:cNvPr id="503" name="Google Shape;503;p49"/>
          <p:cNvPicPr preferRelativeResize="0"/>
          <p:nvPr/>
        </p:nvPicPr>
        <p:blipFill>
          <a:blip r:embed="rId3">
            <a:alphaModFix/>
          </a:blip>
          <a:stretch>
            <a:fillRect/>
          </a:stretch>
        </p:blipFill>
        <p:spPr>
          <a:xfrm>
            <a:off x="11385962" y="13274276"/>
            <a:ext cx="6902910" cy="6902975"/>
          </a:xfrm>
          <a:prstGeom prst="rect">
            <a:avLst/>
          </a:prstGeom>
          <a:noFill/>
          <a:ln>
            <a:noFill/>
          </a:ln>
        </p:spPr>
      </p:pic>
      <p:pic>
        <p:nvPicPr>
          <p:cNvPr id="504" name="Google Shape;504;p4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09177" y="10314254"/>
            <a:ext cx="11214828" cy="6470600"/>
          </a:xfrm>
          <a:prstGeom prst="rect">
            <a:avLst/>
          </a:prstGeom>
          <a:noFill/>
          <a:ln>
            <a:noFill/>
          </a:ln>
        </p:spPr>
      </p:pic>
      <p:pic>
        <p:nvPicPr>
          <p:cNvPr id="505" name="Google Shape;505;p4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946313" y="15314609"/>
            <a:ext cx="7896450" cy="3273265"/>
          </a:xfrm>
          <a:prstGeom prst="rect">
            <a:avLst/>
          </a:prstGeom>
          <a:noFill/>
          <a:ln>
            <a:noFill/>
          </a:ln>
        </p:spPr>
      </p:pic>
      <p:pic>
        <p:nvPicPr>
          <p:cNvPr id="506" name="Google Shape;506;p4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683625" y="0"/>
            <a:ext cx="15892370" cy="6902964"/>
          </a:xfrm>
          <a:prstGeom prst="rect">
            <a:avLst/>
          </a:prstGeom>
          <a:noFill/>
          <a:ln>
            <a:noFill/>
          </a:ln>
        </p:spPr>
      </p:pic>
      <p:pic>
        <p:nvPicPr>
          <p:cNvPr id="507" name="Google Shape;507;p49"/>
          <p:cNvPicPr preferRelativeResize="0"/>
          <p:nvPr/>
        </p:nvPicPr>
        <p:blipFill>
          <a:blip r:embed="rId7">
            <a:alphaModFix/>
          </a:blip>
          <a:stretch>
            <a:fillRect/>
          </a:stretch>
        </p:blipFill>
        <p:spPr>
          <a:xfrm>
            <a:off x="20683625" y="7208242"/>
            <a:ext cx="15892371" cy="6530250"/>
          </a:xfrm>
          <a:prstGeom prst="rect">
            <a:avLst/>
          </a:prstGeom>
          <a:noFill/>
          <a:ln>
            <a:noFill/>
          </a:ln>
        </p:spPr>
      </p:pic>
      <p:pic>
        <p:nvPicPr>
          <p:cNvPr id="508" name="Google Shape;508;p4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0683625" y="14043762"/>
            <a:ext cx="15892377" cy="6530238"/>
          </a:xfrm>
          <a:prstGeom prst="rect">
            <a:avLst/>
          </a:prstGeom>
          <a:noFill/>
          <a:ln>
            <a:noFill/>
          </a:ln>
        </p:spPr>
      </p:pic>
      <p:sp>
        <p:nvSpPr>
          <p:cNvPr id="2" name="TextBox 1">
            <a:extLst>
              <a:ext uri="{FF2B5EF4-FFF2-40B4-BE49-F238E27FC236}">
                <a16:creationId xmlns:a16="http://schemas.microsoft.com/office/drawing/2014/main" id="{AC29E0EA-4BCF-CE5C-AD66-4CCE4C971B8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dirty="0"/>
              <a:t>Course Objectives</a:t>
            </a:r>
            <a:endParaRPr sz="8400" dirty="0"/>
          </a:p>
        </p:txBody>
      </p:sp>
      <p:sp>
        <p:nvSpPr>
          <p:cNvPr id="514" name="Google Shape;514;p50"/>
          <p:cNvSpPr txBox="1">
            <a:spLocks noGrp="1"/>
          </p:cNvSpPr>
          <p:nvPr>
            <p:ph type="body" idx="1"/>
          </p:nvPr>
        </p:nvSpPr>
        <p:spPr>
          <a:xfrm>
            <a:off x="2596896" y="6281530"/>
            <a:ext cx="14639544" cy="12052185"/>
          </a:xfrm>
          <a:prstGeom prst="rect">
            <a:avLst/>
          </a:prstGeom>
          <a:noFill/>
          <a:ln>
            <a:noFill/>
          </a:ln>
        </p:spPr>
        <p:txBody>
          <a:bodyPr spcFirstLastPara="1" wrap="square" lIns="91425" tIns="45700" rIns="91425" bIns="45700" anchor="t" anchorCtr="0">
            <a:noAutofit/>
          </a:bodyPr>
          <a:lstStyle/>
          <a:p>
            <a:pPr marL="850900" lvl="0" indent="-914400" algn="l" rtl="0">
              <a:lnSpc>
                <a:spcPct val="90000"/>
              </a:lnSpc>
              <a:spcBef>
                <a:spcPts val="3000"/>
              </a:spcBef>
              <a:spcAft>
                <a:spcPts val="0"/>
              </a:spcAft>
              <a:buClr>
                <a:schemeClr val="dk2"/>
              </a:buClr>
              <a:buSzPts val="5400"/>
              <a:buFont typeface="+mj-lt"/>
              <a:buAutoNum type="arabicPeriod"/>
            </a:pPr>
            <a:r>
              <a:rPr lang="en-US" sz="7200" b="1" dirty="0"/>
              <a:t>Environment</a:t>
            </a:r>
            <a:endParaRPr sz="7200" b="1" dirty="0"/>
          </a:p>
          <a:p>
            <a:pPr marL="850900" lvl="0" indent="-914400" algn="l" rtl="0">
              <a:lnSpc>
                <a:spcPct val="90000"/>
              </a:lnSpc>
              <a:spcBef>
                <a:spcPts val="3000"/>
              </a:spcBef>
              <a:spcAft>
                <a:spcPts val="0"/>
              </a:spcAft>
              <a:buSzPts val="5400"/>
              <a:buFont typeface="+mj-lt"/>
              <a:buAutoNum type="arabicPeriod"/>
            </a:pPr>
            <a:r>
              <a:rPr lang="en-US" sz="7200" b="1" dirty="0"/>
              <a:t>LLM Services</a:t>
            </a:r>
            <a:endParaRPr sz="7200" b="1" dirty="0"/>
          </a:p>
          <a:p>
            <a:pPr marL="850900" lvl="0" indent="-914400" algn="l" rtl="0">
              <a:lnSpc>
                <a:spcPct val="90000"/>
              </a:lnSpc>
              <a:spcBef>
                <a:spcPts val="3000"/>
              </a:spcBef>
              <a:spcAft>
                <a:spcPts val="0"/>
              </a:spcAft>
              <a:buSzPts val="5400"/>
              <a:buFont typeface="+mj-lt"/>
              <a:buAutoNum type="arabicPeriod"/>
            </a:pPr>
            <a:r>
              <a:rPr lang="en-US" sz="7200" b="1" dirty="0"/>
              <a:t>Intro to </a:t>
            </a:r>
            <a:r>
              <a:rPr lang="en-US" sz="7200" b="1" dirty="0" err="1"/>
              <a:t>LangChain</a:t>
            </a:r>
            <a:r>
              <a:rPr lang="en-US" sz="7200" b="1" dirty="0"/>
              <a:t> (LCEL)</a:t>
            </a:r>
            <a:endParaRPr sz="7200" b="1" dirty="0"/>
          </a:p>
          <a:p>
            <a:pPr marL="850900" lvl="0" indent="-914400" algn="l" rtl="0">
              <a:lnSpc>
                <a:spcPct val="90000"/>
              </a:lnSpc>
              <a:spcBef>
                <a:spcPts val="3000"/>
              </a:spcBef>
              <a:spcAft>
                <a:spcPts val="0"/>
              </a:spcAft>
              <a:buSzPts val="5400"/>
              <a:buFont typeface="+mj-lt"/>
              <a:buAutoNum type="arabicPeriod"/>
            </a:pPr>
            <a:r>
              <a:rPr lang="en-US" sz="7200" b="1" dirty="0"/>
              <a:t>Running State Chains</a:t>
            </a:r>
            <a:endParaRPr sz="7200" b="1" dirty="0"/>
          </a:p>
          <a:p>
            <a:pPr marL="850900" lvl="0" indent="-914400" algn="l" rtl="0">
              <a:lnSpc>
                <a:spcPct val="90000"/>
              </a:lnSpc>
              <a:spcBef>
                <a:spcPts val="3000"/>
              </a:spcBef>
              <a:spcAft>
                <a:spcPts val="0"/>
              </a:spcAft>
              <a:buSzPts val="5400"/>
              <a:buFont typeface="+mj-lt"/>
              <a:buAutoNum type="arabicPeriod"/>
            </a:pPr>
            <a:r>
              <a:rPr lang="en-US" sz="7200" b="1" dirty="0"/>
              <a:t>Document Loading</a:t>
            </a:r>
            <a:endParaRPr sz="7200" b="1" dirty="0"/>
          </a:p>
          <a:p>
            <a:pPr marL="850900" lvl="0" indent="-914400" algn="l" rtl="0">
              <a:lnSpc>
                <a:spcPct val="90000"/>
              </a:lnSpc>
              <a:spcBef>
                <a:spcPts val="3000"/>
              </a:spcBef>
              <a:spcAft>
                <a:spcPts val="0"/>
              </a:spcAft>
              <a:buSzPts val="5400"/>
              <a:buFont typeface="+mj-lt"/>
              <a:buAutoNum type="arabicPeriod"/>
            </a:pPr>
            <a:r>
              <a:rPr lang="en-US" sz="7200" b="1" dirty="0"/>
              <a:t>Embeddings</a:t>
            </a:r>
            <a:endParaRPr sz="7200" b="1" dirty="0"/>
          </a:p>
          <a:p>
            <a:pPr marL="850900" lvl="0" indent="-914400" algn="l" rtl="0">
              <a:lnSpc>
                <a:spcPct val="90000"/>
              </a:lnSpc>
              <a:spcBef>
                <a:spcPts val="3000"/>
              </a:spcBef>
              <a:spcAft>
                <a:spcPts val="0"/>
              </a:spcAft>
              <a:buSzPts val="5400"/>
              <a:buFont typeface="+mj-lt"/>
              <a:buAutoNum type="arabicPeriod"/>
            </a:pPr>
            <a:r>
              <a:rPr lang="en-US" sz="7200" b="1" dirty="0"/>
              <a:t>Document Retrieval</a:t>
            </a:r>
            <a:endParaRPr sz="7200" b="1" dirty="0"/>
          </a:p>
          <a:p>
            <a:pPr marL="850900" lvl="0" indent="-914400" algn="l" rtl="0">
              <a:lnSpc>
                <a:spcPct val="90000"/>
              </a:lnSpc>
              <a:spcBef>
                <a:spcPts val="3000"/>
              </a:spcBef>
              <a:spcAft>
                <a:spcPts val="0"/>
              </a:spcAft>
              <a:buSzPts val="5400"/>
              <a:buFont typeface="+mj-lt"/>
              <a:buAutoNum type="arabicPeriod"/>
            </a:pPr>
            <a:r>
              <a:rPr lang="en-US" sz="7200" b="1" dirty="0"/>
              <a:t>RAG Evaluation</a:t>
            </a:r>
            <a:endParaRPr sz="7200" b="1" dirty="0"/>
          </a:p>
        </p:txBody>
      </p:sp>
      <p:sp>
        <p:nvSpPr>
          <p:cNvPr id="515" name="Google Shape;515;p50"/>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7200" b="1" dirty="0"/>
              <a:t>RAG Agents in Production</a:t>
            </a:r>
            <a:endParaRPr sz="7200" b="1" dirty="0"/>
          </a:p>
        </p:txBody>
      </p:sp>
      <p:pic>
        <p:nvPicPr>
          <p:cNvPr id="516" name="Google Shape;516;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17906325" y="0"/>
            <a:ext cx="18669673" cy="20574000"/>
          </a:xfrm>
          <a:prstGeom prst="rect">
            <a:avLst/>
          </a:prstGeom>
          <a:noFill/>
          <a:ln>
            <a:noFill/>
          </a:ln>
        </p:spPr>
      </p:pic>
      <p:sp>
        <p:nvSpPr>
          <p:cNvPr id="2" name="TextBox 1">
            <a:extLst>
              <a:ext uri="{FF2B5EF4-FFF2-40B4-BE49-F238E27FC236}">
                <a16:creationId xmlns:a16="http://schemas.microsoft.com/office/drawing/2014/main" id="{CE47911F-8520-00C5-1735-B6C1522E002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8BB8-8536-C1E1-73DA-DE13B4C54A42}"/>
              </a:ext>
            </a:extLst>
          </p:cNvPr>
          <p:cNvSpPr>
            <a:spLocks noGrp="1"/>
          </p:cNvSpPr>
          <p:nvPr>
            <p:ph type="title"/>
          </p:nvPr>
        </p:nvSpPr>
        <p:spPr>
          <a:xfrm>
            <a:off x="1603169" y="405314"/>
            <a:ext cx="33666543" cy="5035366"/>
          </a:xfrm>
        </p:spPr>
        <p:txBody>
          <a:bodyPr>
            <a:noAutofit/>
          </a:bodyPr>
          <a:lstStyle/>
          <a:p>
            <a:r>
              <a:rPr lang="en-US" sz="18000" dirty="0">
                <a:solidFill>
                  <a:srgbClr val="C00000"/>
                </a:solidFill>
              </a:rPr>
              <a:t>NVIDIA</a:t>
            </a:r>
            <a:br>
              <a:rPr lang="en-US" sz="18000" dirty="0">
                <a:solidFill>
                  <a:srgbClr val="C00000"/>
                </a:solidFill>
              </a:rPr>
            </a:br>
            <a:r>
              <a:rPr lang="en-US" sz="18000" dirty="0">
                <a:solidFill>
                  <a:srgbClr val="C00000"/>
                </a:solidFill>
              </a:rPr>
              <a:t>Building RAG Agents with LLMs</a:t>
            </a:r>
            <a:endParaRPr lang="en-US" sz="18000" dirty="0"/>
          </a:p>
        </p:txBody>
      </p:sp>
      <p:sp>
        <p:nvSpPr>
          <p:cNvPr id="3" name="Content Placeholder 2">
            <a:extLst>
              <a:ext uri="{FF2B5EF4-FFF2-40B4-BE49-F238E27FC236}">
                <a16:creationId xmlns:a16="http://schemas.microsoft.com/office/drawing/2014/main" id="{A54E415F-1D79-C333-30A6-0BDAE7FFE836}"/>
              </a:ext>
            </a:extLst>
          </p:cNvPr>
          <p:cNvSpPr>
            <a:spLocks noGrp="1"/>
          </p:cNvSpPr>
          <p:nvPr>
            <p:ph idx="1"/>
          </p:nvPr>
        </p:nvSpPr>
        <p:spPr>
          <a:xfrm>
            <a:off x="1603169" y="5897880"/>
            <a:ext cx="33666543" cy="13788854"/>
          </a:xfrm>
        </p:spPr>
        <p:txBody>
          <a:bodyPr>
            <a:noAutofit/>
          </a:bodyPr>
          <a:lstStyle/>
          <a:p>
            <a:pPr marL="0" indent="0">
              <a:spcAft>
                <a:spcPts val="600"/>
              </a:spcAft>
              <a:buNone/>
            </a:pPr>
            <a:r>
              <a:rPr lang="en-US" sz="10000" dirty="0">
                <a:solidFill>
                  <a:srgbClr val="C00000"/>
                </a:solidFill>
              </a:rPr>
              <a:t>Part 1: Your Course Environment</a:t>
            </a:r>
          </a:p>
          <a:p>
            <a:pPr marL="0" indent="0">
              <a:spcAft>
                <a:spcPts val="600"/>
              </a:spcAft>
              <a:buNone/>
            </a:pPr>
            <a:r>
              <a:rPr lang="en-US" sz="10000" dirty="0">
                <a:solidFill>
                  <a:schemeClr val="tx1"/>
                </a:solidFill>
              </a:rPr>
              <a:t>Part 2: LLM Services</a:t>
            </a:r>
          </a:p>
          <a:p>
            <a:pPr marL="0" indent="0">
              <a:spcAft>
                <a:spcPts val="600"/>
              </a:spcAft>
              <a:buNone/>
            </a:pPr>
            <a:r>
              <a:rPr lang="en-US" sz="10000" dirty="0">
                <a:solidFill>
                  <a:schemeClr val="tx1"/>
                </a:solidFill>
              </a:rPr>
              <a:t>Part 3: Intro to </a:t>
            </a:r>
            <a:r>
              <a:rPr lang="en-US" sz="10000" dirty="0" err="1">
                <a:solidFill>
                  <a:schemeClr val="tx1"/>
                </a:solidFill>
              </a:rPr>
              <a:t>LangChain</a:t>
            </a:r>
            <a:endParaRPr lang="en-US" sz="10000" dirty="0">
              <a:solidFill>
                <a:schemeClr val="tx1"/>
              </a:solidFill>
            </a:endParaRPr>
          </a:p>
          <a:p>
            <a:pPr marL="0" indent="0">
              <a:spcAft>
                <a:spcPts val="600"/>
              </a:spcAft>
              <a:buNone/>
            </a:pPr>
            <a:r>
              <a:rPr lang="en-US" sz="10000" dirty="0">
                <a:solidFill>
                  <a:schemeClr val="tx1"/>
                </a:solidFill>
              </a:rPr>
              <a:t>Part 4: Running State Chain</a:t>
            </a:r>
          </a:p>
          <a:p>
            <a:pPr marL="0" indent="0">
              <a:spcAft>
                <a:spcPts val="600"/>
              </a:spcAft>
              <a:buNone/>
            </a:pPr>
            <a:r>
              <a:rPr lang="en-US" sz="10000" dirty="0">
                <a:solidFill>
                  <a:schemeClr val="tx1"/>
                </a:solidFill>
              </a:rPr>
              <a:t>Part 5: Working with Documents</a:t>
            </a:r>
          </a:p>
          <a:p>
            <a:pPr marL="0" indent="0">
              <a:spcAft>
                <a:spcPts val="600"/>
              </a:spcAft>
              <a:buNone/>
            </a:pPr>
            <a:r>
              <a:rPr lang="en-US" sz="10000" dirty="0">
                <a:solidFill>
                  <a:schemeClr val="tx1"/>
                </a:solidFill>
              </a:rPr>
              <a:t>Part 6: Embedding Model for Retrieval</a:t>
            </a:r>
          </a:p>
          <a:p>
            <a:pPr marL="0" indent="0">
              <a:spcAft>
                <a:spcPts val="600"/>
              </a:spcAft>
              <a:buNone/>
            </a:pPr>
            <a:r>
              <a:rPr lang="en-US" sz="10000" dirty="0">
                <a:solidFill>
                  <a:schemeClr val="tx1"/>
                </a:solidFill>
              </a:rPr>
              <a:t>Part 7: Document Retrieval with Vector Databases</a:t>
            </a:r>
          </a:p>
          <a:p>
            <a:pPr marL="0" indent="0">
              <a:spcAft>
                <a:spcPts val="600"/>
              </a:spcAft>
              <a:buNone/>
            </a:pPr>
            <a:r>
              <a:rPr lang="en-US" sz="10000" dirty="0">
                <a:solidFill>
                  <a:schemeClr val="tx1"/>
                </a:solidFill>
              </a:rPr>
              <a:t>Part 8: RAG Evaluation</a:t>
            </a:r>
            <a:endParaRPr lang="en-US" sz="10000" dirty="0"/>
          </a:p>
        </p:txBody>
      </p:sp>
      <p:sp>
        <p:nvSpPr>
          <p:cNvPr id="4" name="Slide Number Placeholder 3">
            <a:extLst>
              <a:ext uri="{FF2B5EF4-FFF2-40B4-BE49-F238E27FC236}">
                <a16:creationId xmlns:a16="http://schemas.microsoft.com/office/drawing/2014/main" id="{A436B647-285A-77C9-DAAB-261B6E8153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D6FF71F-CF6A-4C46-8F9B-61D49EEA70E3}" type="slidenum">
              <a:rPr kumimoji="0" lang="en-US" sz="3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sz="36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D2191FB6-4666-5E2D-6D41-41935E3081E9}"/>
              </a:ext>
            </a:extLst>
          </p:cNvPr>
          <p:cNvPicPr>
            <a:picLocks noChangeAspect="1"/>
          </p:cNvPicPr>
          <p:nvPr/>
        </p:nvPicPr>
        <p:blipFill>
          <a:blip r:embed="rId2"/>
          <a:stretch>
            <a:fillRect/>
          </a:stretch>
        </p:blipFill>
        <p:spPr>
          <a:xfrm>
            <a:off x="511391" y="405310"/>
            <a:ext cx="8029410" cy="1754325"/>
          </a:xfrm>
          <a:prstGeom prst="rect">
            <a:avLst/>
          </a:prstGeom>
        </p:spPr>
      </p:pic>
    </p:spTree>
    <p:extLst>
      <p:ext uri="{BB962C8B-B14F-4D97-AF65-F5344CB8AC3E}">
        <p14:creationId xmlns:p14="http://schemas.microsoft.com/office/powerpoint/2010/main" val="332220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2"/>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531" name="Google Shape;531;p52"/>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9000" b="1" dirty="0">
                <a:solidFill>
                  <a:srgbClr val="C00000"/>
                </a:solidFill>
              </a:rPr>
              <a:t>Part 1: Your Course Environment</a:t>
            </a:r>
            <a:endParaRPr sz="9000" b="1" dirty="0">
              <a:solidFill>
                <a:srgbClr val="C00000"/>
              </a:solidFill>
            </a:endParaRPr>
          </a:p>
        </p:txBody>
      </p:sp>
      <p:sp>
        <p:nvSpPr>
          <p:cNvPr id="2" name="TextBox 1">
            <a:extLst>
              <a:ext uri="{FF2B5EF4-FFF2-40B4-BE49-F238E27FC236}">
                <a16:creationId xmlns:a16="http://schemas.microsoft.com/office/drawing/2014/main" id="{8AC22865-6D59-2EF5-760D-6F3EF063447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38" name="Google Shape;538;p53"/>
          <p:cNvPicPr preferRelativeResize="0"/>
          <p:nvPr/>
        </p:nvPicPr>
        <p:blipFill>
          <a:blip r:embed="rId3">
            <a:alphaModFix/>
          </a:blip>
          <a:stretch>
            <a:fillRect/>
          </a:stretch>
        </p:blipFill>
        <p:spPr>
          <a:xfrm>
            <a:off x="671375" y="2831310"/>
            <a:ext cx="17616624" cy="16092489"/>
          </a:xfrm>
          <a:prstGeom prst="rect">
            <a:avLst/>
          </a:prstGeom>
          <a:noFill/>
          <a:ln>
            <a:noFill/>
          </a:ln>
        </p:spPr>
      </p:pic>
      <p:sp>
        <p:nvSpPr>
          <p:cNvPr id="539" name="Google Shape;539;p53"/>
          <p:cNvSpPr txBox="1"/>
          <p:nvPr/>
        </p:nvSpPr>
        <p:spPr>
          <a:xfrm>
            <a:off x="6981550" y="191643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t>jupyter lab . &amp;; open -a Safari http://localhost:8888/lab </a:t>
            </a:r>
            <a:endParaRPr sz="3600"/>
          </a:p>
        </p:txBody>
      </p:sp>
      <p:sp>
        <p:nvSpPr>
          <p:cNvPr id="2" name="TextBox 1">
            <a:extLst>
              <a:ext uri="{FF2B5EF4-FFF2-40B4-BE49-F238E27FC236}">
                <a16:creationId xmlns:a16="http://schemas.microsoft.com/office/drawing/2014/main" id="{E1E984F3-3190-5CAF-F84D-5E0B8A2D1AD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[0, 1, 2]</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E3D12D59-2146-B269-7EF5-73FF2B033C0E}"/>
              </a:ext>
            </a:extLst>
          </p:cNvPr>
          <p:cNvPicPr>
            <a:picLocks noChangeAspect="1"/>
          </p:cNvPicPr>
          <p:nvPr/>
        </p:nvPicPr>
        <p:blipFill>
          <a:blip r:embed="rId2"/>
          <a:stretch>
            <a:fillRect/>
          </a:stretch>
        </p:blipFill>
        <p:spPr>
          <a:xfrm>
            <a:off x="10722061" y="6184089"/>
            <a:ext cx="25117045" cy="2046133"/>
          </a:xfrm>
          <a:prstGeom prst="rect">
            <a:avLst/>
          </a:prstGeom>
        </p:spPr>
      </p:pic>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732D21ED-458F-9FB8-EBC8-D219A014D382}"/>
              </a:ext>
            </a:extLst>
          </p:cNvPr>
          <p:cNvPicPr>
            <a:picLocks noChangeAspect="1"/>
          </p:cNvPicPr>
          <p:nvPr/>
        </p:nvPicPr>
        <p:blipFill>
          <a:blip r:embed="rId4"/>
          <a:stretch>
            <a:fillRect/>
          </a:stretch>
        </p:blipFill>
        <p:spPr>
          <a:xfrm>
            <a:off x="736894" y="6184089"/>
            <a:ext cx="9985167" cy="10338178"/>
          </a:xfrm>
          <a:prstGeom prst="rect">
            <a:avLst/>
          </a:prstGeom>
        </p:spPr>
      </p:pic>
      <p:pic>
        <p:nvPicPr>
          <p:cNvPr id="11" name="Picture 10">
            <a:extLst>
              <a:ext uri="{FF2B5EF4-FFF2-40B4-BE49-F238E27FC236}">
                <a16:creationId xmlns:a16="http://schemas.microsoft.com/office/drawing/2014/main" id="{800DDB94-CD0B-8FC7-5F80-AD87D4139BBF}"/>
              </a:ext>
            </a:extLst>
          </p:cNvPr>
          <p:cNvPicPr>
            <a:picLocks noChangeAspect="1"/>
          </p:cNvPicPr>
          <p:nvPr/>
        </p:nvPicPr>
        <p:blipFill>
          <a:blip r:embed="rId5"/>
          <a:stretch>
            <a:fillRect/>
          </a:stretch>
        </p:blipFill>
        <p:spPr>
          <a:xfrm>
            <a:off x="14984922" y="7968654"/>
            <a:ext cx="9712062" cy="12242094"/>
          </a:xfrm>
          <a:prstGeom prst="rect">
            <a:avLst/>
          </a:prstGeom>
        </p:spPr>
      </p:pic>
      <p:sp>
        <p:nvSpPr>
          <p:cNvPr id="12" name="Rounded Rectangle 11">
            <a:extLst>
              <a:ext uri="{FF2B5EF4-FFF2-40B4-BE49-F238E27FC236}">
                <a16:creationId xmlns:a16="http://schemas.microsoft.com/office/drawing/2014/main" id="{183B3316-C566-0CCD-57BD-5FF9FE0BD24C}"/>
              </a:ext>
            </a:extLst>
          </p:cNvPr>
          <p:cNvSpPr/>
          <p:nvPr/>
        </p:nvSpPr>
        <p:spPr>
          <a:xfrm>
            <a:off x="886950" y="12343780"/>
            <a:ext cx="9835111"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17F9C4-F087-338A-E2C4-5ED9EF5B26D5}"/>
              </a:ext>
            </a:extLst>
          </p:cNvPr>
          <p:cNvSpPr/>
          <p:nvPr/>
        </p:nvSpPr>
        <p:spPr>
          <a:xfrm>
            <a:off x="14831192" y="15387961"/>
            <a:ext cx="9985167"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5DC9493-597D-3ADB-829E-3F706675A00A}"/>
              </a:ext>
            </a:extLst>
          </p:cNvPr>
          <p:cNvSpPr/>
          <p:nvPr/>
        </p:nvSpPr>
        <p:spPr>
          <a:xfrm>
            <a:off x="30523544" y="6184089"/>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554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46" name="Google Shape;546;p54"/>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47" name="Google Shape;547;p54"/>
          <p:cNvSpPr txBox="1"/>
          <p:nvPr/>
        </p:nvSpPr>
        <p:spPr>
          <a:xfrm>
            <a:off x="6981550" y="193167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48" name="Google Shape;548;p54"/>
          <p:cNvSpPr/>
          <p:nvPr/>
        </p:nvSpPr>
        <p:spPr>
          <a:xfrm>
            <a:off x="671388" y="29837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9" name="Google Shape;549;p54"/>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50" name="Google Shape;550;p54"/>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51" name="Google Shape;551;p54"/>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52" name="Google Shape;552;p54"/>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53" name="Google Shape;553;p54"/>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54" name="Google Shape;554;p54"/>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55" name="Google Shape;555;p54"/>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56" name="Google Shape;556;p54"/>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487B0324-735B-01D7-03F9-724EF3BC149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63" name="Google Shape;563;p55"/>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64" name="Google Shape;564;p55"/>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65" name="Google Shape;565;p55"/>
          <p:cNvSpPr/>
          <p:nvPr/>
        </p:nvSpPr>
        <p:spPr>
          <a:xfrm>
            <a:off x="671388"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55"/>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67" name="Google Shape;567;p55"/>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68" name="Google Shape;568;p55"/>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69" name="Google Shape;569;p55"/>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70" name="Google Shape;570;p55"/>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71" name="Google Shape;571;p55"/>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72" name="Google Shape;572;p55"/>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73" name="Google Shape;573;p55"/>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74" name="Google Shape;574;p55"/>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75" name="Google Shape;575;p55"/>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76" name="Google Shape;576;p55"/>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EF3E4973-7732-C5AE-998D-4A6091D2397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83" name="Google Shape;583;p56"/>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584" name="Google Shape;584;p56"/>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585" name="Google Shape;585;p56"/>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586" name="Google Shape;586;p56"/>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87" name="Google Shape;587;p56"/>
          <p:cNvSpPr/>
          <p:nvPr/>
        </p:nvSpPr>
        <p:spPr>
          <a:xfrm>
            <a:off x="671375"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8" name="Google Shape;588;p56"/>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89" name="Google Shape;589;p56"/>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90" name="Google Shape;590;p56"/>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91" name="Google Shape;591;p56"/>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92" name="Google Shape;592;p56"/>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93" name="Google Shape;593;p56"/>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94" name="Google Shape;594;p56"/>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95" name="Google Shape;595;p56"/>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96" name="Google Shape;596;p56"/>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97" name="Google Shape;597;p56"/>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98" name="Google Shape;598;p56"/>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95B53138-1734-B287-C10D-367DF2790A7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05" name="Google Shape;605;p57"/>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06" name="Google Shape;606;p57"/>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07" name="Google Shape;607;p57"/>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08" name="Google Shape;608;p57"/>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09" name="Google Shape;609;p57"/>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0" name="Google Shape;610;p57"/>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11" name="Google Shape;611;p57"/>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12" name="Google Shape;612;p57"/>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13" name="Google Shape;613;p57"/>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14" name="Google Shape;614;p57"/>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15" name="Google Shape;615;p57"/>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16" name="Google Shape;616;p57"/>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17" name="Google Shape;617;p57"/>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18" name="Google Shape;618;p57"/>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19" name="Google Shape;619;p57"/>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0" name="Google Shape;620;p57"/>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1" name="Google Shape;621;p57"/>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22" name="Google Shape;622;p57"/>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23" name="Google Shape;623;p57"/>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24" name="Google Shape;624;p57"/>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25" name="Google Shape;625;p57"/>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26" name="Google Shape;626;p57"/>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27" name="Google Shape;627;p57"/>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8" name="Google Shape;628;p57"/>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9" name="Google Shape;629;p57"/>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30" name="Google Shape;630;p5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0053475" y="4292136"/>
            <a:ext cx="4666324" cy="3027039"/>
          </a:xfrm>
          <a:prstGeom prst="rect">
            <a:avLst/>
          </a:prstGeom>
          <a:noFill/>
          <a:ln>
            <a:noFill/>
          </a:ln>
        </p:spPr>
      </p:pic>
      <p:sp>
        <p:nvSpPr>
          <p:cNvPr id="631" name="Google Shape;631;p57"/>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C5C85C-D980-A50E-1885-C3E09529DE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38" name="Google Shape;638;p58"/>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39" name="Google Shape;639;p58"/>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40" name="Google Shape;640;p58"/>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41" name="Google Shape;641;p58"/>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42" name="Google Shape;642;p58"/>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3" name="Google Shape;643;p58"/>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44" name="Google Shape;644;p58"/>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45" name="Google Shape;645;p58"/>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46" name="Google Shape;646;p58"/>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47" name="Google Shape;647;p58"/>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48" name="Google Shape;648;p58"/>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49" name="Google Shape;649;p58"/>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0" name="Google Shape;650;p58"/>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1" name="Google Shape;651;p58"/>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52" name="Google Shape;652;p58"/>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53" name="Google Shape;653;p58"/>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54" name="Google Shape;654;p58"/>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55" name="Google Shape;655;p58"/>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56" name="Google Shape;656;p58"/>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57" name="Google Shape;657;p58"/>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8" name="Google Shape;658;p58"/>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9" name="Google Shape;659;p58"/>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60" name="Google Shape;660;p58"/>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pic>
        <p:nvPicPr>
          <p:cNvPr id="661" name="Google Shape;661;p58"/>
          <p:cNvPicPr preferRelativeResize="0"/>
          <p:nvPr/>
        </p:nvPicPr>
        <p:blipFill>
          <a:blip r:embed="rId6">
            <a:alphaModFix/>
          </a:blip>
          <a:stretch>
            <a:fillRect/>
          </a:stretch>
        </p:blipFill>
        <p:spPr>
          <a:xfrm rot="156718">
            <a:off x="28115833" y="5502725"/>
            <a:ext cx="6134260" cy="6597555"/>
          </a:xfrm>
          <a:prstGeom prst="rect">
            <a:avLst/>
          </a:prstGeom>
          <a:noFill/>
          <a:ln>
            <a:noFill/>
          </a:ln>
        </p:spPr>
      </p:pic>
      <p:sp>
        <p:nvSpPr>
          <p:cNvPr id="662" name="Google Shape;662;p58"/>
          <p:cNvSpPr/>
          <p:nvPr/>
        </p:nvSpPr>
        <p:spPr>
          <a:xfrm rot="-6624000">
            <a:off x="25861795" y="6932318"/>
            <a:ext cx="3145691" cy="5150764"/>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3" name="Google Shape;663;p58"/>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4" name="Google Shape;664;p5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0053475" y="4292136"/>
            <a:ext cx="4666324" cy="3027039"/>
          </a:xfrm>
          <a:prstGeom prst="rect">
            <a:avLst/>
          </a:prstGeom>
          <a:noFill/>
          <a:ln>
            <a:noFill/>
          </a:ln>
        </p:spPr>
      </p:pic>
      <p:sp>
        <p:nvSpPr>
          <p:cNvPr id="665" name="Google Shape;665;p58"/>
          <p:cNvSpPr/>
          <p:nvPr/>
        </p:nvSpPr>
        <p:spPr>
          <a:xfrm rot="-6624096" flipH="1">
            <a:off x="24451129" y="3154070"/>
            <a:ext cx="4572311" cy="5150764"/>
          </a:xfrm>
          <a:prstGeom prst="arc">
            <a:avLst>
              <a:gd name="adj1" fmla="val 16941406"/>
              <a:gd name="adj2" fmla="val 49697"/>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6" name="Google Shape;666;p58"/>
          <p:cNvSpPr/>
          <p:nvPr/>
        </p:nvSpPr>
        <p:spPr>
          <a:xfrm rot="4901571" flipH="1">
            <a:off x="23574906" y="5325697"/>
            <a:ext cx="4572273" cy="5150741"/>
          </a:xfrm>
          <a:prstGeom prst="arc">
            <a:avLst>
              <a:gd name="adj1" fmla="val 16941406"/>
              <a:gd name="adj2" fmla="val 1114815"/>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7" name="Google Shape;667;p58"/>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8" name="Google Shape;668;p5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4974900" y="5809559"/>
            <a:ext cx="2738700" cy="1776591"/>
          </a:xfrm>
          <a:prstGeom prst="rect">
            <a:avLst/>
          </a:prstGeom>
          <a:noFill/>
          <a:ln>
            <a:noFill/>
          </a:ln>
        </p:spPr>
      </p:pic>
      <p:sp>
        <p:nvSpPr>
          <p:cNvPr id="669" name="Google Shape;669;p58"/>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E7C1600-7149-79F4-C7C8-C76EC1D7065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76" name="Google Shape;676;p59"/>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2" name="TextBox 1">
            <a:extLst>
              <a:ext uri="{FF2B5EF4-FFF2-40B4-BE49-F238E27FC236}">
                <a16:creationId xmlns:a16="http://schemas.microsoft.com/office/drawing/2014/main" id="{2E21C219-E7DD-7F89-89A3-C8282C5371C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83" name="Google Shape;683;p60"/>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684" name="Google Shape;684;p60"/>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5" name="Google Shape;685;p6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8487545" y="14602887"/>
            <a:ext cx="6397030" cy="3598324"/>
          </a:xfrm>
          <a:prstGeom prst="rect">
            <a:avLst/>
          </a:prstGeom>
          <a:noFill/>
          <a:ln>
            <a:noFill/>
          </a:ln>
        </p:spPr>
      </p:pic>
      <p:pic>
        <p:nvPicPr>
          <p:cNvPr id="686" name="Google Shape;686;p6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3057250" y="14954250"/>
            <a:ext cx="4837023" cy="2895601"/>
          </a:xfrm>
          <a:prstGeom prst="rect">
            <a:avLst/>
          </a:prstGeom>
          <a:noFill/>
          <a:ln>
            <a:noFill/>
          </a:ln>
        </p:spPr>
      </p:pic>
      <p:grpSp>
        <p:nvGrpSpPr>
          <p:cNvPr id="687" name="Google Shape;687;p60"/>
          <p:cNvGrpSpPr/>
          <p:nvPr/>
        </p:nvGrpSpPr>
        <p:grpSpPr>
          <a:xfrm>
            <a:off x="1638300" y="13220700"/>
            <a:ext cx="8039100" cy="6362700"/>
            <a:chOff x="5753100" y="6515100"/>
            <a:chExt cx="8039100" cy="6362700"/>
          </a:xfrm>
        </p:grpSpPr>
        <p:sp>
          <p:nvSpPr>
            <p:cNvPr id="688" name="Google Shape;688;p6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89" name="Google Shape;689;p6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90" name="Google Shape;690;p6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691" name="Google Shape;691;p60"/>
          <p:cNvGrpSpPr/>
          <p:nvPr/>
        </p:nvGrpSpPr>
        <p:grpSpPr>
          <a:xfrm>
            <a:off x="10003877" y="4058700"/>
            <a:ext cx="16160060" cy="9867911"/>
            <a:chOff x="6201589" y="5938524"/>
            <a:chExt cx="10240200" cy="6362700"/>
          </a:xfrm>
        </p:grpSpPr>
        <p:sp>
          <p:nvSpPr>
            <p:cNvPr id="692" name="Google Shape;692;p6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93" name="Google Shape;693;p6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694" name="Google Shape;694;p60"/>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695" name="Google Shape;695;p60"/>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696" name="Google Shape;696;p6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697" name="Google Shape;697;p60"/>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8" name="Google Shape;698;p60"/>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9" name="Google Shape;699;p6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00" name="Google Shape;700;p6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01" name="Google Shape;701;p6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02" name="Google Shape;702;p60"/>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03" name="Google Shape;703;p60"/>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04" name="Google Shape;704;p60"/>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05" name="Google Shape;705;p60"/>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FDEACAD-8423-565A-F968-51F65213BE2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12" name="Google Shape;712;p61"/>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713" name="Google Shape;713;p61"/>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14" name="Google Shape;714;p6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8487545" y="14602887"/>
            <a:ext cx="6397030" cy="3598324"/>
          </a:xfrm>
          <a:prstGeom prst="rect">
            <a:avLst/>
          </a:prstGeom>
          <a:noFill/>
          <a:ln>
            <a:noFill/>
          </a:ln>
        </p:spPr>
      </p:pic>
      <p:pic>
        <p:nvPicPr>
          <p:cNvPr id="715" name="Google Shape;715;p6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3057250" y="14954250"/>
            <a:ext cx="4837023" cy="2895601"/>
          </a:xfrm>
          <a:prstGeom prst="rect">
            <a:avLst/>
          </a:prstGeom>
          <a:noFill/>
          <a:ln>
            <a:noFill/>
          </a:ln>
        </p:spPr>
      </p:pic>
      <p:grpSp>
        <p:nvGrpSpPr>
          <p:cNvPr id="716" name="Google Shape;716;p61"/>
          <p:cNvGrpSpPr/>
          <p:nvPr/>
        </p:nvGrpSpPr>
        <p:grpSpPr>
          <a:xfrm>
            <a:off x="1638300" y="13220700"/>
            <a:ext cx="8039100" cy="6362700"/>
            <a:chOff x="5753100" y="6515100"/>
            <a:chExt cx="8039100" cy="6362700"/>
          </a:xfrm>
        </p:grpSpPr>
        <p:sp>
          <p:nvSpPr>
            <p:cNvPr id="717" name="Google Shape;717;p6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18" name="Google Shape;718;p6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19" name="Google Shape;719;p6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20" name="Google Shape;720;p61"/>
          <p:cNvGrpSpPr/>
          <p:nvPr/>
        </p:nvGrpSpPr>
        <p:grpSpPr>
          <a:xfrm>
            <a:off x="10003877" y="4058700"/>
            <a:ext cx="16160060" cy="9867911"/>
            <a:chOff x="6201589" y="5938524"/>
            <a:chExt cx="10240200" cy="6362700"/>
          </a:xfrm>
        </p:grpSpPr>
        <p:sp>
          <p:nvSpPr>
            <p:cNvPr id="721" name="Google Shape;721;p6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22" name="Google Shape;722;p6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723" name="Google Shape;723;p61"/>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24" name="Google Shape;724;p61"/>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725" name="Google Shape;725;p61"/>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726" name="Google Shape;726;p61"/>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7" name="Google Shape;727;p61"/>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8" name="Google Shape;728;p6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29" name="Google Shape;729;p6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30" name="Google Shape;730;p6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31" name="Google Shape;731;p61"/>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32" name="Google Shape;732;p61"/>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33" name="Google Shape;733;p61"/>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4" name="Google Shape;734;p61"/>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5" name="Google Shape;735;p61"/>
          <p:cNvSpPr/>
          <p:nvPr/>
        </p:nvSpPr>
        <p:spPr>
          <a:xfrm>
            <a:off x="13185900" y="6198400"/>
            <a:ext cx="9662100" cy="28956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7200" b="1">
                <a:solidFill>
                  <a:schemeClr val="accent1"/>
                </a:solidFill>
              </a:rPr>
              <a:t>Good to go!</a:t>
            </a:r>
            <a:endParaRPr sz="7200">
              <a:solidFill>
                <a:srgbClr val="9E0000"/>
              </a:solidFill>
            </a:endParaRPr>
          </a:p>
          <a:p>
            <a:pPr marL="0" lvl="0" indent="0" algn="ctr" rtl="0">
              <a:spcBef>
                <a:spcPts val="0"/>
              </a:spcBef>
              <a:spcAft>
                <a:spcPts val="0"/>
              </a:spcAft>
              <a:buNone/>
            </a:pPr>
            <a:r>
              <a:rPr lang="en-US" sz="5800">
                <a:solidFill>
                  <a:srgbClr val="9E0000"/>
                </a:solidFill>
              </a:rPr>
              <a:t>… sort of …</a:t>
            </a:r>
            <a:endParaRPr sz="5800" b="1">
              <a:solidFill>
                <a:srgbClr val="9E0000"/>
              </a:solidFill>
            </a:endParaRPr>
          </a:p>
        </p:txBody>
      </p:sp>
      <p:sp>
        <p:nvSpPr>
          <p:cNvPr id="2" name="TextBox 1">
            <a:extLst>
              <a:ext uri="{FF2B5EF4-FFF2-40B4-BE49-F238E27FC236}">
                <a16:creationId xmlns:a16="http://schemas.microsoft.com/office/drawing/2014/main" id="{09548ACB-800D-B5C5-7856-A120269FF3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42" name="Google Shape;742;p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87545" y="14602887"/>
            <a:ext cx="6397030" cy="3598324"/>
          </a:xfrm>
          <a:prstGeom prst="rect">
            <a:avLst/>
          </a:prstGeom>
          <a:noFill/>
          <a:ln>
            <a:noFill/>
          </a:ln>
        </p:spPr>
      </p:pic>
      <p:pic>
        <p:nvPicPr>
          <p:cNvPr id="743" name="Google Shape;743;p6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3057250" y="14954250"/>
            <a:ext cx="4837023" cy="2895601"/>
          </a:xfrm>
          <a:prstGeom prst="rect">
            <a:avLst/>
          </a:prstGeom>
          <a:noFill/>
          <a:ln>
            <a:noFill/>
          </a:ln>
        </p:spPr>
      </p:pic>
      <p:grpSp>
        <p:nvGrpSpPr>
          <p:cNvPr id="744" name="Google Shape;744;p62"/>
          <p:cNvGrpSpPr/>
          <p:nvPr/>
        </p:nvGrpSpPr>
        <p:grpSpPr>
          <a:xfrm>
            <a:off x="1638300" y="13220700"/>
            <a:ext cx="8039100" cy="6362700"/>
            <a:chOff x="5753100" y="6515100"/>
            <a:chExt cx="8039100" cy="6362700"/>
          </a:xfrm>
        </p:grpSpPr>
        <p:sp>
          <p:nvSpPr>
            <p:cNvPr id="745" name="Google Shape;745;p62"/>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46" name="Google Shape;746;p62"/>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47" name="Google Shape;747;p62"/>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48" name="Google Shape;748;p62"/>
          <p:cNvGrpSpPr/>
          <p:nvPr/>
        </p:nvGrpSpPr>
        <p:grpSpPr>
          <a:xfrm>
            <a:off x="10003877" y="4058700"/>
            <a:ext cx="16160060" cy="9867911"/>
            <a:chOff x="6201589" y="5938524"/>
            <a:chExt cx="10240200" cy="6362700"/>
          </a:xfrm>
        </p:grpSpPr>
        <p:sp>
          <p:nvSpPr>
            <p:cNvPr id="749" name="Google Shape;749;p6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50" name="Google Shape;750;p6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51" name="Google Shape;751;p62"/>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52" name="Google Shape;752;p62"/>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53" name="Google Shape;753;p6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754" name="Google Shape;754;p62"/>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5" name="Google Shape;755;p62"/>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6" name="Google Shape;756;p62"/>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57" name="Google Shape;757;p62"/>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58" name="Google Shape;758;p62"/>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59" name="Google Shape;759;p62"/>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60" name="Google Shape;760;p62"/>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1" name="Google Shape;761;p62"/>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62" name="Google Shape;762;p62"/>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63" name="Google Shape;763;p62"/>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764" name="Google Shape;764;p62"/>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765" name="Google Shape;765;p62"/>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766" name="Google Shape;766;p62"/>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767" name="Google Shape;767;p62"/>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8" name="Google Shape;768;p62"/>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69" name="Google Shape;769;p62"/>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70" name="Google Shape;770;p62"/>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2" name="TextBox 1">
            <a:extLst>
              <a:ext uri="{FF2B5EF4-FFF2-40B4-BE49-F238E27FC236}">
                <a16:creationId xmlns:a16="http://schemas.microsoft.com/office/drawing/2014/main" id="{7929FC29-759C-BD2E-4B9C-DF9DFCD12CE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77" name="Google Shape;777;p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87545" y="14602887"/>
            <a:ext cx="6397030" cy="3598324"/>
          </a:xfrm>
          <a:prstGeom prst="rect">
            <a:avLst/>
          </a:prstGeom>
          <a:noFill/>
          <a:ln>
            <a:noFill/>
          </a:ln>
        </p:spPr>
      </p:pic>
      <p:pic>
        <p:nvPicPr>
          <p:cNvPr id="778" name="Google Shape;778;p6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3057250" y="14954250"/>
            <a:ext cx="4837023" cy="2895601"/>
          </a:xfrm>
          <a:prstGeom prst="rect">
            <a:avLst/>
          </a:prstGeom>
          <a:noFill/>
          <a:ln>
            <a:noFill/>
          </a:ln>
        </p:spPr>
      </p:pic>
      <p:grpSp>
        <p:nvGrpSpPr>
          <p:cNvPr id="779" name="Google Shape;779;p63"/>
          <p:cNvGrpSpPr/>
          <p:nvPr/>
        </p:nvGrpSpPr>
        <p:grpSpPr>
          <a:xfrm>
            <a:off x="1638300" y="13220700"/>
            <a:ext cx="8039100" cy="6362700"/>
            <a:chOff x="5753100" y="6515100"/>
            <a:chExt cx="8039100" cy="6362700"/>
          </a:xfrm>
        </p:grpSpPr>
        <p:sp>
          <p:nvSpPr>
            <p:cNvPr id="780" name="Google Shape;780;p63"/>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1" name="Google Shape;781;p63"/>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82" name="Google Shape;782;p63"/>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83" name="Google Shape;783;p63"/>
          <p:cNvGrpSpPr/>
          <p:nvPr/>
        </p:nvGrpSpPr>
        <p:grpSpPr>
          <a:xfrm>
            <a:off x="10003877" y="4058700"/>
            <a:ext cx="16160060" cy="9867911"/>
            <a:chOff x="6201589" y="5938524"/>
            <a:chExt cx="10240200" cy="6362700"/>
          </a:xfrm>
        </p:grpSpPr>
        <p:sp>
          <p:nvSpPr>
            <p:cNvPr id="784" name="Google Shape;784;p6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5" name="Google Shape;785;p6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86" name="Google Shape;786;p63"/>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87" name="Google Shape;787;p63"/>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88" name="Google Shape;788;p63"/>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89" name="Google Shape;789;p6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790" name="Google Shape;790;p63"/>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1" name="Google Shape;791;p63"/>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2" name="Google Shape;792;p63"/>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93" name="Google Shape;793;p63"/>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94" name="Google Shape;794;p63"/>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95" name="Google Shape;795;p63"/>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96" name="Google Shape;796;p63"/>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97" name="Google Shape;797;p63"/>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98" name="Google Shape;798;p63"/>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99" name="Google Shape;799;p63"/>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00" name="Google Shape;800;p63"/>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01" name="Google Shape;801;p63"/>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02" name="Google Shape;802;p63"/>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03" name="Google Shape;803;p63"/>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04" name="Google Shape;804;p63"/>
          <p:cNvSpPr/>
          <p:nvPr/>
        </p:nvSpPr>
        <p:spPr>
          <a:xfrm>
            <a:off x="22374150" y="115824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5" name="Google Shape;805;p63"/>
          <p:cNvSpPr/>
          <p:nvPr/>
        </p:nvSpPr>
        <p:spPr>
          <a:xfrm>
            <a:off x="22983775" y="92958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6" name="Google Shape;806;p63"/>
          <p:cNvSpPr/>
          <p:nvPr/>
        </p:nvSpPr>
        <p:spPr>
          <a:xfrm>
            <a:off x="21514475" y="10589100"/>
            <a:ext cx="3000000" cy="1143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7" name="Google Shape;807;p63"/>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08" name="Google Shape;808;p63"/>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809" name="Google Shape;809;p63"/>
          <p:cNvSpPr/>
          <p:nvPr/>
        </p:nvSpPr>
        <p:spPr>
          <a:xfrm>
            <a:off x="27225225" y="14213488"/>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Dividing Resources?</a:t>
            </a:r>
            <a:endParaRPr sz="6000" b="1">
              <a:solidFill>
                <a:srgbClr val="9E0000"/>
              </a:solidFill>
            </a:endParaRPr>
          </a:p>
        </p:txBody>
      </p:sp>
      <p:sp>
        <p:nvSpPr>
          <p:cNvPr id="2" name="TextBox 1">
            <a:extLst>
              <a:ext uri="{FF2B5EF4-FFF2-40B4-BE49-F238E27FC236}">
                <a16:creationId xmlns:a16="http://schemas.microsoft.com/office/drawing/2014/main" id="{1D5FB265-882C-00DE-7C8F-35FA0112D3F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defTabSz="2742927">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2927">
                <a:buClrTx/>
                <a:defRPr/>
              </a:pPr>
              <a:t>8</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Containerization with Docker</a:t>
            </a:r>
            <a:endParaRPr sz="8400"/>
          </a:p>
        </p:txBody>
      </p:sp>
      <p:sp>
        <p:nvSpPr>
          <p:cNvPr id="860" name="Google Shape;860;p6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Compartmentalizing Functionality Into Microservices</a:t>
            </a:r>
            <a:endParaRPr sz="5400" b="1"/>
          </a:p>
        </p:txBody>
      </p:sp>
      <p:grpSp>
        <p:nvGrpSpPr>
          <p:cNvPr id="816" name="Google Shape;816;p64"/>
          <p:cNvGrpSpPr/>
          <p:nvPr/>
        </p:nvGrpSpPr>
        <p:grpSpPr>
          <a:xfrm>
            <a:off x="1926677" y="4287300"/>
            <a:ext cx="16160060" cy="9867911"/>
            <a:chOff x="6201589" y="5938524"/>
            <a:chExt cx="10240200" cy="6362700"/>
          </a:xfrm>
        </p:grpSpPr>
        <p:sp>
          <p:nvSpPr>
            <p:cNvPr id="817" name="Google Shape;817;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18" name="Google Shape;818;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19" name="Google Shape;819;p64"/>
          <p:cNvSpPr/>
          <p:nvPr/>
        </p:nvSpPr>
        <p:spPr>
          <a:xfrm>
            <a:off x="3681600" y="103021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820" name="Google Shape;820;p64"/>
          <p:cNvSpPr/>
          <p:nvPr/>
        </p:nvSpPr>
        <p:spPr>
          <a:xfrm>
            <a:off x="13459200" y="9826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21" name="Google Shape;821;p64"/>
          <p:cNvSpPr/>
          <p:nvPr/>
        </p:nvSpPr>
        <p:spPr>
          <a:xfrm>
            <a:off x="13459200" y="108174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22" name="Google Shape;822;p64"/>
          <p:cNvSpPr/>
          <p:nvPr/>
        </p:nvSpPr>
        <p:spPr>
          <a:xfrm>
            <a:off x="13459200" y="118521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23" name="Google Shape;823;p64"/>
          <p:cNvSpPr/>
          <p:nvPr/>
        </p:nvSpPr>
        <p:spPr>
          <a:xfrm>
            <a:off x="6160000" y="113158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24" name="Google Shape;824;p64"/>
          <p:cNvSpPr/>
          <p:nvPr/>
        </p:nvSpPr>
        <p:spPr>
          <a:xfrm>
            <a:off x="6160000" y="101725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25" name="Google Shape;825;p64"/>
          <p:cNvSpPr/>
          <p:nvPr/>
        </p:nvSpPr>
        <p:spPr>
          <a:xfrm>
            <a:off x="3681600"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826" name="Google Shape;826;p64"/>
          <p:cNvSpPr/>
          <p:nvPr/>
        </p:nvSpPr>
        <p:spPr>
          <a:xfrm>
            <a:off x="5588500" y="81468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827" name="Google Shape;827;p64"/>
          <p:cNvSpPr/>
          <p:nvPr/>
        </p:nvSpPr>
        <p:spPr>
          <a:xfrm>
            <a:off x="11969313"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28" name="Google Shape;828;p64"/>
          <p:cNvSpPr/>
          <p:nvPr/>
        </p:nvSpPr>
        <p:spPr>
          <a:xfrm>
            <a:off x="14330263" y="70035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29" name="Google Shape;829;p64"/>
          <p:cNvSpPr/>
          <p:nvPr/>
        </p:nvSpPr>
        <p:spPr>
          <a:xfrm>
            <a:off x="7844600" y="64861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30" name="Google Shape;830;p64"/>
          <p:cNvSpPr/>
          <p:nvPr/>
        </p:nvSpPr>
        <p:spPr>
          <a:xfrm>
            <a:off x="8972288" y="77188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31" name="Google Shape;831;p64"/>
          <p:cNvSpPr/>
          <p:nvPr/>
        </p:nvSpPr>
        <p:spPr>
          <a:xfrm>
            <a:off x="14001400" y="60196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grpSp>
        <p:nvGrpSpPr>
          <p:cNvPr id="832" name="Google Shape;832;p64"/>
          <p:cNvGrpSpPr/>
          <p:nvPr/>
        </p:nvGrpSpPr>
        <p:grpSpPr>
          <a:xfrm>
            <a:off x="18927752" y="9290125"/>
            <a:ext cx="16160060" cy="9867911"/>
            <a:chOff x="6201589" y="5938524"/>
            <a:chExt cx="10240200" cy="6362700"/>
          </a:xfrm>
        </p:grpSpPr>
        <p:sp>
          <p:nvSpPr>
            <p:cNvPr id="833" name="Google Shape;833;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34" name="Google Shape;834;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35" name="Google Shape;835;p64"/>
          <p:cNvSpPr/>
          <p:nvPr/>
        </p:nvSpPr>
        <p:spPr>
          <a:xfrm>
            <a:off x="30460275" y="148293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36" name="Google Shape;836;p64"/>
          <p:cNvSpPr/>
          <p:nvPr/>
        </p:nvSpPr>
        <p:spPr>
          <a:xfrm>
            <a:off x="30460275" y="158202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37" name="Google Shape;837;p64"/>
          <p:cNvSpPr/>
          <p:nvPr/>
        </p:nvSpPr>
        <p:spPr>
          <a:xfrm>
            <a:off x="30460275" y="168549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38" name="Google Shape;838;p64"/>
          <p:cNvSpPr/>
          <p:nvPr/>
        </p:nvSpPr>
        <p:spPr>
          <a:xfrm>
            <a:off x="28369275" y="163918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39" name="Google Shape;839;p64"/>
          <p:cNvSpPr/>
          <p:nvPr/>
        </p:nvSpPr>
        <p:spPr>
          <a:xfrm>
            <a:off x="28369263" y="15248563"/>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0" name="Google Shape;840;p64"/>
          <p:cNvSpPr/>
          <p:nvPr/>
        </p:nvSpPr>
        <p:spPr>
          <a:xfrm>
            <a:off x="22115238" y="15071725"/>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1" name="Google Shape;841;p64"/>
          <p:cNvSpPr/>
          <p:nvPr/>
        </p:nvSpPr>
        <p:spPr>
          <a:xfrm>
            <a:off x="21611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2" name="Google Shape;842;p64"/>
          <p:cNvSpPr/>
          <p:nvPr/>
        </p:nvSpPr>
        <p:spPr>
          <a:xfrm>
            <a:off x="27800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3" name="Google Shape;843;p64"/>
          <p:cNvSpPr/>
          <p:nvPr/>
        </p:nvSpPr>
        <p:spPr>
          <a:xfrm rot="-9693903" flipH="1">
            <a:off x="22424506" y="14204537"/>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4" name="Google Shape;844;p64"/>
          <p:cNvSpPr/>
          <p:nvPr/>
        </p:nvSpPr>
        <p:spPr>
          <a:xfrm rot="10576673" flipH="1">
            <a:off x="30087738" y="13231727"/>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5" name="Google Shape;845;p64"/>
          <p:cNvSpPr/>
          <p:nvPr/>
        </p:nvSpPr>
        <p:spPr>
          <a:xfrm rot="5253322" flipH="1">
            <a:off x="27841175" y="13231675"/>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6" name="Google Shape;846;p64"/>
          <p:cNvSpPr/>
          <p:nvPr/>
        </p:nvSpPr>
        <p:spPr>
          <a:xfrm>
            <a:off x="22791075" y="164947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847" name="Google Shape;847;p64"/>
          <p:cNvSpPr/>
          <p:nvPr/>
        </p:nvSpPr>
        <p:spPr>
          <a:xfrm>
            <a:off x="23970963" y="1258442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8" name="Google Shape;848;p64"/>
          <p:cNvSpPr/>
          <p:nvPr/>
        </p:nvSpPr>
        <p:spPr>
          <a:xfrm>
            <a:off x="29924088" y="1258442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49" name="Google Shape;849;p64"/>
          <p:cNvSpPr/>
          <p:nvPr/>
        </p:nvSpPr>
        <p:spPr>
          <a:xfrm>
            <a:off x="24534113" y="1517537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50" name="Google Shape;850;p64"/>
          <p:cNvSpPr/>
          <p:nvPr/>
        </p:nvSpPr>
        <p:spPr>
          <a:xfrm>
            <a:off x="25268175" y="16494700"/>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851" name="Google Shape;851;p64"/>
          <p:cNvSpPr/>
          <p:nvPr/>
        </p:nvSpPr>
        <p:spPr>
          <a:xfrm rot="5253512">
            <a:off x="27697930" y="14963400"/>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2" name="Google Shape;852;p64"/>
          <p:cNvSpPr/>
          <p:nvPr/>
        </p:nvSpPr>
        <p:spPr>
          <a:xfrm>
            <a:off x="27996600" y="12584425"/>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853" name="Google Shape;853;p64"/>
          <p:cNvSpPr txBox="1"/>
          <p:nvPr/>
        </p:nvSpPr>
        <p:spPr>
          <a:xfrm>
            <a:off x="22916475" y="1410152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854" name="Google Shape;854;p64"/>
          <p:cNvSpPr txBox="1"/>
          <p:nvPr/>
        </p:nvSpPr>
        <p:spPr>
          <a:xfrm>
            <a:off x="19105100" y="131980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855" name="Google Shape;855;p64"/>
          <p:cNvSpPr txBox="1"/>
          <p:nvPr/>
        </p:nvSpPr>
        <p:spPr>
          <a:xfrm>
            <a:off x="16459200" y="153391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856" name="Google Shape;856;p64"/>
          <p:cNvSpPr/>
          <p:nvPr/>
        </p:nvSpPr>
        <p:spPr>
          <a:xfrm rot="-5971259">
            <a:off x="19643475" y="14098252"/>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7" name="Google Shape;857;p64"/>
          <p:cNvSpPr/>
          <p:nvPr/>
        </p:nvSpPr>
        <p:spPr>
          <a:xfrm>
            <a:off x="20061788" y="15396475"/>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58" name="Google Shape;858;p64"/>
          <p:cNvSpPr/>
          <p:nvPr/>
        </p:nvSpPr>
        <p:spPr>
          <a:xfrm rot="1106097" flipH="1">
            <a:off x="21487693" y="12346604"/>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859" name="Google Shape;859;p64"/>
          <p:cNvPicPr preferRelativeResize="0"/>
          <p:nvPr/>
        </p:nvPicPr>
        <p:blipFill>
          <a:blip r:embed="rId3">
            <a:alphaModFix/>
          </a:blip>
          <a:stretch>
            <a:fillRect/>
          </a:stretch>
        </p:blipFill>
        <p:spPr>
          <a:xfrm>
            <a:off x="19105100" y="3750500"/>
            <a:ext cx="6163075" cy="6163075"/>
          </a:xfrm>
          <a:prstGeom prst="rect">
            <a:avLst/>
          </a:prstGeom>
          <a:noFill/>
          <a:ln>
            <a:noFill/>
          </a:ln>
        </p:spPr>
      </p:pic>
      <p:sp>
        <p:nvSpPr>
          <p:cNvPr id="2" name="TextBox 1">
            <a:extLst>
              <a:ext uri="{FF2B5EF4-FFF2-40B4-BE49-F238E27FC236}">
                <a16:creationId xmlns:a16="http://schemas.microsoft.com/office/drawing/2014/main" id="{0D990DB1-3037-B7F3-29E9-397FCB6A9A9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67" name="Google Shape;867;p65"/>
          <p:cNvGrpSpPr/>
          <p:nvPr/>
        </p:nvGrpSpPr>
        <p:grpSpPr>
          <a:xfrm>
            <a:off x="1638300" y="13220700"/>
            <a:ext cx="8039100" cy="6362700"/>
            <a:chOff x="5753100" y="6515100"/>
            <a:chExt cx="8039100" cy="6362700"/>
          </a:xfrm>
        </p:grpSpPr>
        <p:sp>
          <p:nvSpPr>
            <p:cNvPr id="868" name="Google Shape;868;p65"/>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69" name="Google Shape;869;p65"/>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70" name="Google Shape;870;p65"/>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sp>
        <p:nvSpPr>
          <p:cNvPr id="2" name="TextBox 1">
            <a:extLst>
              <a:ext uri="{FF2B5EF4-FFF2-40B4-BE49-F238E27FC236}">
                <a16:creationId xmlns:a16="http://schemas.microsoft.com/office/drawing/2014/main" id="{5EF498BE-16F5-1E1E-CD77-C6CDDFF86D4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77" name="Google Shape;877;p66"/>
          <p:cNvGrpSpPr/>
          <p:nvPr/>
        </p:nvGrpSpPr>
        <p:grpSpPr>
          <a:xfrm>
            <a:off x="1638300" y="13220700"/>
            <a:ext cx="8039100" cy="6362700"/>
            <a:chOff x="5753100" y="6515100"/>
            <a:chExt cx="8039100" cy="6362700"/>
          </a:xfrm>
        </p:grpSpPr>
        <p:sp>
          <p:nvSpPr>
            <p:cNvPr id="878" name="Google Shape;878;p66"/>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79" name="Google Shape;879;p66"/>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80" name="Google Shape;880;p66"/>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881" name="Google Shape;881;p66"/>
          <p:cNvGrpSpPr/>
          <p:nvPr/>
        </p:nvGrpSpPr>
        <p:grpSpPr>
          <a:xfrm>
            <a:off x="10003877" y="4058700"/>
            <a:ext cx="16160060" cy="9867911"/>
            <a:chOff x="6201589" y="5938524"/>
            <a:chExt cx="10240200" cy="6362700"/>
          </a:xfrm>
        </p:grpSpPr>
        <p:sp>
          <p:nvSpPr>
            <p:cNvPr id="882" name="Google Shape;882;p66"/>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83" name="Google Shape;883;p66"/>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884" name="Google Shape;884;p66"/>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885" name="Google Shape;885;p6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886" name="Google Shape;886;p66"/>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7" name="Google Shape;887;p66"/>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8" name="Google Shape;888;p66"/>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89" name="Google Shape;889;p66"/>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90" name="Google Shape;890;p66"/>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91" name="Google Shape;891;p66"/>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92" name="Google Shape;892;p66"/>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93" name="Google Shape;893;p66"/>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Allocate Resources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2" name="TextBox 1">
            <a:extLst>
              <a:ext uri="{FF2B5EF4-FFF2-40B4-BE49-F238E27FC236}">
                <a16:creationId xmlns:a16="http://schemas.microsoft.com/office/drawing/2014/main" id="{D1035C3B-2642-C139-18D5-6CDD57B9AB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6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00" name="Google Shape;900;p67"/>
          <p:cNvGrpSpPr/>
          <p:nvPr/>
        </p:nvGrpSpPr>
        <p:grpSpPr>
          <a:xfrm>
            <a:off x="1638300" y="13220700"/>
            <a:ext cx="8039100" cy="6362700"/>
            <a:chOff x="5753100" y="6515100"/>
            <a:chExt cx="8039100" cy="6362700"/>
          </a:xfrm>
        </p:grpSpPr>
        <p:sp>
          <p:nvSpPr>
            <p:cNvPr id="901" name="Google Shape;901;p67"/>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2" name="Google Shape;902;p67"/>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03" name="Google Shape;903;p67"/>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04" name="Google Shape;904;p67"/>
          <p:cNvGrpSpPr/>
          <p:nvPr/>
        </p:nvGrpSpPr>
        <p:grpSpPr>
          <a:xfrm>
            <a:off x="10003877" y="4058700"/>
            <a:ext cx="16160060" cy="9867911"/>
            <a:chOff x="6201589" y="5938524"/>
            <a:chExt cx="10240200" cy="6362700"/>
          </a:xfrm>
        </p:grpSpPr>
        <p:sp>
          <p:nvSpPr>
            <p:cNvPr id="905" name="Google Shape;905;p67"/>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6" name="Google Shape;906;p67"/>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07" name="Google Shape;907;p67"/>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08" name="Google Shape;908;p6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909" name="Google Shape;909;p67"/>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0" name="Google Shape;910;p67"/>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1" name="Google Shape;911;p67"/>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12" name="Google Shape;912;p67"/>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13" name="Google Shape;913;p67"/>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14" name="Google Shape;914;p67"/>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15" name="Google Shape;915;p67"/>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16" name="Google Shape;916;p67"/>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Define Services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17" name="Google Shape;917;p67"/>
          <p:cNvSpPr/>
          <p:nvPr/>
        </p:nvSpPr>
        <p:spPr>
          <a:xfrm>
            <a:off x="13191363" y="9840300"/>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8" name="Google Shape;918;p67"/>
          <p:cNvSpPr/>
          <p:nvPr/>
        </p:nvSpPr>
        <p:spPr>
          <a:xfrm>
            <a:off x="12687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9" name="Google Shape;919;p67"/>
          <p:cNvSpPr/>
          <p:nvPr/>
        </p:nvSpPr>
        <p:spPr>
          <a:xfrm>
            <a:off x="18876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20" name="Google Shape;920;p67"/>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1" name="Google Shape;921;p67"/>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2" name="Google Shape;922;p67"/>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3" name="Google Shape;923;p67"/>
          <p:cNvSpPr/>
          <p:nvPr/>
        </p:nvSpPr>
        <p:spPr>
          <a:xfrm>
            <a:off x="13867200" y="112632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924" name="Google Shape;924;p67"/>
          <p:cNvSpPr/>
          <p:nvPr/>
        </p:nvSpPr>
        <p:spPr>
          <a:xfrm>
            <a:off x="15047088" y="73530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25" name="Google Shape;925;p67"/>
          <p:cNvSpPr/>
          <p:nvPr/>
        </p:nvSpPr>
        <p:spPr>
          <a:xfrm>
            <a:off x="21000213" y="735300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6" name="Google Shape;926;p67"/>
          <p:cNvSpPr/>
          <p:nvPr/>
        </p:nvSpPr>
        <p:spPr>
          <a:xfrm>
            <a:off x="15610238" y="994395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7" name="Google Shape;927;p67"/>
          <p:cNvSpPr/>
          <p:nvPr/>
        </p:nvSpPr>
        <p:spPr>
          <a:xfrm>
            <a:off x="16344300" y="11263275"/>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928" name="Google Shape;928;p67"/>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9" name="Google Shape;929;p67"/>
          <p:cNvSpPr/>
          <p:nvPr/>
        </p:nvSpPr>
        <p:spPr>
          <a:xfrm>
            <a:off x="19072725" y="7353000"/>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930" name="Google Shape;930;p67"/>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31" name="Google Shape;931;p67"/>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32" name="Google Shape;932;p67"/>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33" name="Google Shape;933;p67"/>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34" name="Google Shape;934;p67"/>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35" name="Google Shape;935;p67"/>
          <p:cNvSpPr/>
          <p:nvPr/>
        </p:nvSpPr>
        <p:spPr>
          <a:xfrm rot="1106097" flipH="1">
            <a:off x="12563818" y="7115179"/>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7FEC0BC-76B4-60E3-C73D-5D73727838B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42" name="Google Shape;942;p68"/>
          <p:cNvGrpSpPr/>
          <p:nvPr/>
        </p:nvGrpSpPr>
        <p:grpSpPr>
          <a:xfrm>
            <a:off x="1638300" y="13220700"/>
            <a:ext cx="8039100" cy="6362700"/>
            <a:chOff x="5753100" y="6515100"/>
            <a:chExt cx="8039100" cy="6362700"/>
          </a:xfrm>
        </p:grpSpPr>
        <p:sp>
          <p:nvSpPr>
            <p:cNvPr id="943" name="Google Shape;943;p68"/>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4" name="Google Shape;944;p68"/>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45" name="Google Shape;945;p68"/>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46" name="Google Shape;946;p68"/>
          <p:cNvGrpSpPr/>
          <p:nvPr/>
        </p:nvGrpSpPr>
        <p:grpSpPr>
          <a:xfrm>
            <a:off x="10003877" y="4058700"/>
            <a:ext cx="16160060" cy="9867911"/>
            <a:chOff x="6201589" y="5938524"/>
            <a:chExt cx="10240200" cy="6362700"/>
          </a:xfrm>
        </p:grpSpPr>
        <p:sp>
          <p:nvSpPr>
            <p:cNvPr id="947" name="Google Shape;947;p6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8" name="Google Shape;948;p6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49" name="Google Shape;949;p68"/>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50" name="Google Shape;950;p6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951" name="Google Shape;951;p68"/>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2" name="Google Shape;952;p68"/>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3" name="Google Shape;953;p68"/>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54" name="Google Shape;954;p68"/>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55" name="Google Shape;955;p68"/>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56" name="Google Shape;956;p68"/>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57" name="Google Shape;957;p68"/>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58" name="Google Shape;958;p68"/>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Construct Containers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59" name="Google Shape;959;p68"/>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60" name="Google Shape;960;p68"/>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61" name="Google Shape;961;p68"/>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62" name="Google Shape;962;p68"/>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3" name="Google Shape;963;p68"/>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4" name="Google Shape;964;p68"/>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5" name="Google Shape;965;p68"/>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6" name="Google Shape;966;p68"/>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67" name="Google Shape;967;p68"/>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68" name="Google Shape;968;p68"/>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69" name="Google Shape;969;p68"/>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70" name="Google Shape;970;p68"/>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71" name="Google Shape;971;p68"/>
          <p:cNvSpPr/>
          <p:nvPr/>
        </p:nvSpPr>
        <p:spPr>
          <a:xfrm rot="1106097" flipH="1">
            <a:off x="12537256" y="7110292"/>
            <a:ext cx="1017937" cy="3903916"/>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567132-EF20-C94C-7932-0BC3E1AD446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78" name="Google Shape;978;p69"/>
          <p:cNvGrpSpPr/>
          <p:nvPr/>
        </p:nvGrpSpPr>
        <p:grpSpPr>
          <a:xfrm>
            <a:off x="1638300" y="13220700"/>
            <a:ext cx="8039100" cy="6362700"/>
            <a:chOff x="5753100" y="6515100"/>
            <a:chExt cx="8039100" cy="6362700"/>
          </a:xfrm>
        </p:grpSpPr>
        <p:sp>
          <p:nvSpPr>
            <p:cNvPr id="979" name="Google Shape;979;p69"/>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0" name="Google Shape;980;p69"/>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81" name="Google Shape;981;p69"/>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82" name="Google Shape;982;p69"/>
          <p:cNvGrpSpPr/>
          <p:nvPr/>
        </p:nvGrpSpPr>
        <p:grpSpPr>
          <a:xfrm>
            <a:off x="10003877" y="4058700"/>
            <a:ext cx="16160060" cy="9867911"/>
            <a:chOff x="6201589" y="5938524"/>
            <a:chExt cx="10240200" cy="6362700"/>
          </a:xfrm>
        </p:grpSpPr>
        <p:sp>
          <p:nvSpPr>
            <p:cNvPr id="983" name="Google Shape;983;p6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4" name="Google Shape;984;p6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85" name="Google Shape;985;p69"/>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86" name="Google Shape;986;p6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163925" y="9711213"/>
            <a:ext cx="1775201" cy="1151574"/>
          </a:xfrm>
          <a:prstGeom prst="rect">
            <a:avLst/>
          </a:prstGeom>
          <a:noFill/>
          <a:ln>
            <a:noFill/>
          </a:ln>
        </p:spPr>
      </p:pic>
      <p:sp>
        <p:nvSpPr>
          <p:cNvPr id="987" name="Google Shape;987;p69"/>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8" name="Google Shape;988;p69"/>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9" name="Google Shape;989;p69"/>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90" name="Google Shape;990;p69"/>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91" name="Google Shape;991;p69"/>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92" name="Google Shape;992;p69"/>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93" name="Google Shape;993;p69"/>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94" name="Google Shape;994;p69"/>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Start Processes</a:t>
            </a:r>
            <a:endParaRPr sz="5100" b="1">
              <a:solidFill>
                <a:schemeClr val="accent1"/>
              </a:solidFill>
            </a:endParaRPr>
          </a:p>
        </p:txBody>
      </p:sp>
      <p:sp>
        <p:nvSpPr>
          <p:cNvPr id="995" name="Google Shape;995;p69"/>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96" name="Google Shape;996;p69"/>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97" name="Google Shape;997;p69"/>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98" name="Google Shape;998;p69"/>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99" name="Google Shape;999;p69"/>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0" name="Google Shape;1000;p69"/>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1" name="Google Shape;1001;p69"/>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2" name="Google Shape;1002;p69"/>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03" name="Google Shape;1003;p69"/>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04" name="Google Shape;1004;p69"/>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5" name="Google Shape;1005;p69"/>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1006" name="Google Shape;1006;p69"/>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07" name="Google Shape;1007;p69"/>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04D6461-2A4C-3032-6766-7CFF2B9473D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7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14" name="Google Shape;1014;p70"/>
          <p:cNvGrpSpPr/>
          <p:nvPr/>
        </p:nvGrpSpPr>
        <p:grpSpPr>
          <a:xfrm>
            <a:off x="10003877" y="4058700"/>
            <a:ext cx="16160060" cy="9867911"/>
            <a:chOff x="6201589" y="5938524"/>
            <a:chExt cx="10240200" cy="6362700"/>
          </a:xfrm>
        </p:grpSpPr>
        <p:sp>
          <p:nvSpPr>
            <p:cNvPr id="1015" name="Google Shape;1015;p7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16" name="Google Shape;1016;p7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17" name="Google Shape;1017;p7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18" name="Google Shape;1018;p7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19" name="Google Shape;1019;p7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20" name="Google Shape;1020;p70"/>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21" name="Google Shape;1021;p70"/>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22" name="Google Shape;1022;p70"/>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23" name="Google Shape;1023;p70"/>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24" name="Google Shape;1024;p70"/>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25" name="Google Shape;1025;p70"/>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6" name="Google Shape;1026;p70"/>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7" name="Google Shape;1027;p70"/>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8" name="Google Shape;1028;p70"/>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9" name="Google Shape;1029;p70"/>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30" name="Google Shape;1030;p70"/>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31" name="Google Shape;1031;p70"/>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2" name="Google Shape;1032;p70"/>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33" name="Google Shape;1033;p70"/>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4" name="Google Shape;1034;p70"/>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35" name="Google Shape;1035;p70"/>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36" name="Google Shape;1036;p70"/>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37" name="Google Shape;1037;p7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4000" y="7373930"/>
            <a:ext cx="3578972" cy="2348700"/>
          </a:xfrm>
          <a:prstGeom prst="rect">
            <a:avLst/>
          </a:prstGeom>
          <a:noFill/>
          <a:ln>
            <a:noFill/>
          </a:ln>
        </p:spPr>
      </p:pic>
      <p:grpSp>
        <p:nvGrpSpPr>
          <p:cNvPr id="1038" name="Google Shape;1038;p70"/>
          <p:cNvGrpSpPr/>
          <p:nvPr/>
        </p:nvGrpSpPr>
        <p:grpSpPr>
          <a:xfrm>
            <a:off x="1638300" y="13220700"/>
            <a:ext cx="8039100" cy="6362700"/>
            <a:chOff x="5753100" y="6515100"/>
            <a:chExt cx="8039100" cy="6362700"/>
          </a:xfrm>
        </p:grpSpPr>
        <p:sp>
          <p:nvSpPr>
            <p:cNvPr id="1039" name="Google Shape;1039;p7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0" name="Google Shape;1040;p7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41" name="Google Shape;1041;p7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pic>
        <p:nvPicPr>
          <p:cNvPr id="1042" name="Google Shape;1042;p7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087250" y="13461513"/>
            <a:ext cx="1775201" cy="1151574"/>
          </a:xfrm>
          <a:prstGeom prst="rect">
            <a:avLst/>
          </a:prstGeom>
          <a:noFill/>
          <a:ln>
            <a:noFill/>
          </a:ln>
        </p:spPr>
      </p:pic>
      <p:sp>
        <p:nvSpPr>
          <p:cNvPr id="1043" name="Google Shape;1043;p70"/>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44" name="Google Shape;1044;p70"/>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045" name="Google Shape;1045;p70"/>
          <p:cNvGrpSpPr/>
          <p:nvPr/>
        </p:nvGrpSpPr>
        <p:grpSpPr>
          <a:xfrm>
            <a:off x="20396555" y="15450472"/>
            <a:ext cx="3579007" cy="3391319"/>
            <a:chOff x="26490400" y="13220700"/>
            <a:chExt cx="8039100" cy="6362700"/>
          </a:xfrm>
        </p:grpSpPr>
        <p:sp>
          <p:nvSpPr>
            <p:cNvPr id="1046" name="Google Shape;1046;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7" name="Google Shape;1047;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48" name="Google Shape;1048;p70"/>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49" name="Google Shape;1049;p70"/>
          <p:cNvGrpSpPr/>
          <p:nvPr/>
        </p:nvGrpSpPr>
        <p:grpSpPr>
          <a:xfrm>
            <a:off x="12600443" y="15510860"/>
            <a:ext cx="3579007" cy="3391319"/>
            <a:chOff x="26490400" y="13220700"/>
            <a:chExt cx="8039100" cy="6362700"/>
          </a:xfrm>
        </p:grpSpPr>
        <p:sp>
          <p:nvSpPr>
            <p:cNvPr id="1050" name="Google Shape;1050;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1" name="Google Shape;1051;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2" name="Google Shape;1052;p70"/>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3" name="Google Shape;1053;p70"/>
          <p:cNvGrpSpPr/>
          <p:nvPr/>
        </p:nvGrpSpPr>
        <p:grpSpPr>
          <a:xfrm>
            <a:off x="17747968" y="15006172"/>
            <a:ext cx="3579007" cy="3391319"/>
            <a:chOff x="26490400" y="13220700"/>
            <a:chExt cx="8039100" cy="6362700"/>
          </a:xfrm>
        </p:grpSpPr>
        <p:sp>
          <p:nvSpPr>
            <p:cNvPr id="1054" name="Google Shape;1054;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5" name="Google Shape;1055;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6" name="Google Shape;1056;p70"/>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7" name="Google Shape;1057;p70"/>
          <p:cNvGrpSpPr/>
          <p:nvPr/>
        </p:nvGrpSpPr>
        <p:grpSpPr>
          <a:xfrm>
            <a:off x="15174205" y="15779347"/>
            <a:ext cx="3579007" cy="3391319"/>
            <a:chOff x="26490400" y="13220700"/>
            <a:chExt cx="8039100" cy="6362700"/>
          </a:xfrm>
        </p:grpSpPr>
        <p:sp>
          <p:nvSpPr>
            <p:cNvPr id="1058" name="Google Shape;1058;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9" name="Google Shape;1059;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60" name="Google Shape;1060;p70"/>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2" name="TextBox 1">
            <a:extLst>
              <a:ext uri="{FF2B5EF4-FFF2-40B4-BE49-F238E27FC236}">
                <a16:creationId xmlns:a16="http://schemas.microsoft.com/office/drawing/2014/main" id="{76C73343-A191-F269-FE5A-6606597F22B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7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67" name="Google Shape;1067;p71"/>
          <p:cNvGrpSpPr/>
          <p:nvPr/>
        </p:nvGrpSpPr>
        <p:grpSpPr>
          <a:xfrm>
            <a:off x="10003877" y="4058700"/>
            <a:ext cx="16160060" cy="9867911"/>
            <a:chOff x="6201589" y="5938524"/>
            <a:chExt cx="10240200" cy="6362700"/>
          </a:xfrm>
        </p:grpSpPr>
        <p:sp>
          <p:nvSpPr>
            <p:cNvPr id="1068" name="Google Shape;1068;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69" name="Google Shape;1069;p7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70" name="Google Shape;1070;p7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71" name="Google Shape;1071;p7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72" name="Google Shape;1072;p7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73" name="Google Shape;1073;p71"/>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74" name="Google Shape;1074;p71"/>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75" name="Google Shape;1075;p71"/>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76" name="Google Shape;1076;p71"/>
          <p:cNvSpPr/>
          <p:nvPr/>
        </p:nvSpPr>
        <p:spPr>
          <a:xfrm>
            <a:off x="12687300" y="6280500"/>
            <a:ext cx="4836900" cy="24351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77" name="Google Shape;1077;p71"/>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78" name="Google Shape;1078;p71"/>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79" name="Google Shape;1079;p71"/>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0" name="Google Shape;1080;p71"/>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1" name="Google Shape;1081;p71"/>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2" name="Google Shape;1082;p71"/>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83" name="Google Shape;1083;p71"/>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84" name="Google Shape;1084;p71"/>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5" name="Google Shape;1085;p71"/>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86" name="Google Shape;1086;p71"/>
          <p:cNvSpPr/>
          <p:nvPr/>
        </p:nvSpPr>
        <p:spPr>
          <a:xfrm rot="1106097" flipH="1">
            <a:off x="12537256" y="7110292"/>
            <a:ext cx="1017937" cy="3903916"/>
          </a:xfrm>
          <a:prstGeom prst="arc">
            <a:avLst>
              <a:gd name="adj1" fmla="val 17555356"/>
              <a:gd name="adj2" fmla="val 3986520"/>
            </a:avLst>
          </a:prstGeom>
          <a:noFill/>
          <a:ln w="76200" cap="flat" cmpd="sng">
            <a:solidFill>
              <a:srgbClr val="8E7CC3"/>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7" name="Google Shape;1087;p71"/>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88" name="Google Shape;1088;p71"/>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89" name="Google Shape;1089;p71"/>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90" name="Google Shape;1090;p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4000" y="7373930"/>
            <a:ext cx="3578972" cy="2348700"/>
          </a:xfrm>
          <a:prstGeom prst="rect">
            <a:avLst/>
          </a:prstGeom>
          <a:noFill/>
          <a:ln>
            <a:noFill/>
          </a:ln>
        </p:spPr>
      </p:pic>
      <p:grpSp>
        <p:nvGrpSpPr>
          <p:cNvPr id="1091" name="Google Shape;1091;p71"/>
          <p:cNvGrpSpPr/>
          <p:nvPr/>
        </p:nvGrpSpPr>
        <p:grpSpPr>
          <a:xfrm>
            <a:off x="1638300" y="13220700"/>
            <a:ext cx="8039100" cy="6362700"/>
            <a:chOff x="5753100" y="6515100"/>
            <a:chExt cx="8039100" cy="6362700"/>
          </a:xfrm>
        </p:grpSpPr>
        <p:sp>
          <p:nvSpPr>
            <p:cNvPr id="1092" name="Google Shape;1092;p7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3" name="Google Shape;1093;p7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94" name="Google Shape;1094;p7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1095" name="Google Shape;1095;p71"/>
          <p:cNvGrpSpPr/>
          <p:nvPr/>
        </p:nvGrpSpPr>
        <p:grpSpPr>
          <a:xfrm>
            <a:off x="20396555" y="15450472"/>
            <a:ext cx="3579007" cy="3391319"/>
            <a:chOff x="26490400" y="13220700"/>
            <a:chExt cx="8039100" cy="6362700"/>
          </a:xfrm>
        </p:grpSpPr>
        <p:sp>
          <p:nvSpPr>
            <p:cNvPr id="1096" name="Google Shape;1096;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7" name="Google Shape;1097;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98" name="Google Shape;1098;p71"/>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99" name="Google Shape;1099;p71"/>
          <p:cNvGrpSpPr/>
          <p:nvPr/>
        </p:nvGrpSpPr>
        <p:grpSpPr>
          <a:xfrm>
            <a:off x="12600443" y="15510860"/>
            <a:ext cx="3579007" cy="3391319"/>
            <a:chOff x="26490400" y="13220700"/>
            <a:chExt cx="8039100" cy="6362700"/>
          </a:xfrm>
        </p:grpSpPr>
        <p:sp>
          <p:nvSpPr>
            <p:cNvPr id="1100" name="Google Shape;1100;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1" name="Google Shape;1101;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2" name="Google Shape;1102;p71"/>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3" name="Google Shape;1103;p71"/>
          <p:cNvGrpSpPr/>
          <p:nvPr/>
        </p:nvGrpSpPr>
        <p:grpSpPr>
          <a:xfrm>
            <a:off x="17747968" y="15006172"/>
            <a:ext cx="3579007" cy="3391319"/>
            <a:chOff x="26490400" y="13220700"/>
            <a:chExt cx="8039100" cy="6362700"/>
          </a:xfrm>
        </p:grpSpPr>
        <p:sp>
          <p:nvSpPr>
            <p:cNvPr id="1104" name="Google Shape;1104;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5" name="Google Shape;1105;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6" name="Google Shape;1106;p71"/>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7" name="Google Shape;1107;p71"/>
          <p:cNvGrpSpPr/>
          <p:nvPr/>
        </p:nvGrpSpPr>
        <p:grpSpPr>
          <a:xfrm>
            <a:off x="15174205" y="15779347"/>
            <a:ext cx="3579007" cy="3391319"/>
            <a:chOff x="26490400" y="13220700"/>
            <a:chExt cx="8039100" cy="6362700"/>
          </a:xfrm>
        </p:grpSpPr>
        <p:sp>
          <p:nvSpPr>
            <p:cNvPr id="1108" name="Google Shape;1108;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9" name="Google Shape;1109;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pic>
        <p:nvPicPr>
          <p:cNvPr id="1110" name="Google Shape;1110;p7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6244187" y="8220300"/>
            <a:ext cx="1775201" cy="1151574"/>
          </a:xfrm>
          <a:prstGeom prst="rect">
            <a:avLst/>
          </a:prstGeom>
          <a:noFill/>
          <a:ln>
            <a:noFill/>
          </a:ln>
        </p:spPr>
      </p:pic>
      <p:sp>
        <p:nvSpPr>
          <p:cNvPr id="1111" name="Google Shape;1111;p71"/>
          <p:cNvSpPr/>
          <p:nvPr/>
        </p:nvSpPr>
        <p:spPr>
          <a:xfrm rot="-6624296">
            <a:off x="26001551" y="677303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2" name="Google Shape;1112;p71"/>
          <p:cNvSpPr/>
          <p:nvPr/>
        </p:nvSpPr>
        <p:spPr>
          <a:xfrm rot="-6624047" flipH="1">
            <a:off x="25793321" y="660604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3" name="Google Shape;1113;p7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418600" y="6175738"/>
            <a:ext cx="1775201" cy="1151574"/>
          </a:xfrm>
          <a:prstGeom prst="rect">
            <a:avLst/>
          </a:prstGeom>
          <a:noFill/>
          <a:ln>
            <a:noFill/>
          </a:ln>
        </p:spPr>
      </p:pic>
      <p:sp>
        <p:nvSpPr>
          <p:cNvPr id="1114" name="Google Shape;1114;p71"/>
          <p:cNvSpPr/>
          <p:nvPr/>
        </p:nvSpPr>
        <p:spPr>
          <a:xfrm rot="-4246282">
            <a:off x="9383458" y="4481054"/>
            <a:ext cx="1664245" cy="4655970"/>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5" name="Google Shape;1115;p71"/>
          <p:cNvSpPr/>
          <p:nvPr/>
        </p:nvSpPr>
        <p:spPr>
          <a:xfrm rot="-4246202" flipH="1">
            <a:off x="9278478" y="4180498"/>
            <a:ext cx="1606750" cy="483724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6" name="Google Shape;1116;p7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087250" y="13461513"/>
            <a:ext cx="1775201" cy="1151574"/>
          </a:xfrm>
          <a:prstGeom prst="rect">
            <a:avLst/>
          </a:prstGeom>
          <a:noFill/>
          <a:ln>
            <a:noFill/>
          </a:ln>
        </p:spPr>
      </p:pic>
      <p:sp>
        <p:nvSpPr>
          <p:cNvPr id="1117" name="Google Shape;1117;p71"/>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8" name="Google Shape;1118;p71"/>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9" name="Google Shape;1119;p71"/>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20" name="Google Shape;1120;p71"/>
          <p:cNvGrpSpPr/>
          <p:nvPr/>
        </p:nvGrpSpPr>
        <p:grpSpPr>
          <a:xfrm>
            <a:off x="26372941" y="13220712"/>
            <a:ext cx="3578950" cy="2960564"/>
            <a:chOff x="12224254" y="15854049"/>
            <a:chExt cx="3578950" cy="2960564"/>
          </a:xfrm>
        </p:grpSpPr>
        <p:grpSp>
          <p:nvGrpSpPr>
            <p:cNvPr id="1121" name="Google Shape;1121;p71"/>
            <p:cNvGrpSpPr/>
            <p:nvPr/>
          </p:nvGrpSpPr>
          <p:grpSpPr>
            <a:xfrm>
              <a:off x="12224254" y="15854049"/>
              <a:ext cx="3578950" cy="2960564"/>
              <a:chOff x="6201589" y="5938524"/>
              <a:chExt cx="10240200" cy="6362700"/>
            </a:xfrm>
          </p:grpSpPr>
          <p:sp>
            <p:nvSpPr>
              <p:cNvPr id="1122" name="Google Shape;1122;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23" name="Google Shape;1123;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24" name="Google Shape;1124;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5" name="Google Shape;1125;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6" name="Google Shape;1126;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7" name="Google Shape;1127;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8" name="Google Shape;1128;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9" name="Google Shape;1129;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0" name="Google Shape;1130;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1" name="Google Shape;1131;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32" name="Google Shape;1132;p71"/>
          <p:cNvGrpSpPr/>
          <p:nvPr/>
        </p:nvGrpSpPr>
        <p:grpSpPr>
          <a:xfrm>
            <a:off x="28458904" y="12519462"/>
            <a:ext cx="3578950" cy="2960564"/>
            <a:chOff x="12224254" y="15854049"/>
            <a:chExt cx="3578950" cy="2960564"/>
          </a:xfrm>
        </p:grpSpPr>
        <p:grpSp>
          <p:nvGrpSpPr>
            <p:cNvPr id="1133" name="Google Shape;1133;p71"/>
            <p:cNvGrpSpPr/>
            <p:nvPr/>
          </p:nvGrpSpPr>
          <p:grpSpPr>
            <a:xfrm>
              <a:off x="12224254" y="15854049"/>
              <a:ext cx="3578950" cy="2960564"/>
              <a:chOff x="6201589" y="5938524"/>
              <a:chExt cx="10240200" cy="6362700"/>
            </a:xfrm>
          </p:grpSpPr>
          <p:sp>
            <p:nvSpPr>
              <p:cNvPr id="1134" name="Google Shape;1134;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35" name="Google Shape;1135;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36" name="Google Shape;1136;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7" name="Google Shape;1137;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8" name="Google Shape;1138;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9" name="Google Shape;1139;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0" name="Google Shape;1140;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1" name="Google Shape;1141;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2" name="Google Shape;1142;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3" name="Google Shape;1143;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44" name="Google Shape;1144;p71"/>
          <p:cNvGrpSpPr/>
          <p:nvPr/>
        </p:nvGrpSpPr>
        <p:grpSpPr>
          <a:xfrm>
            <a:off x="30160904" y="13461524"/>
            <a:ext cx="3578950" cy="2960564"/>
            <a:chOff x="12224254" y="15854049"/>
            <a:chExt cx="3578950" cy="2960564"/>
          </a:xfrm>
        </p:grpSpPr>
        <p:grpSp>
          <p:nvGrpSpPr>
            <p:cNvPr id="1145" name="Google Shape;1145;p71"/>
            <p:cNvGrpSpPr/>
            <p:nvPr/>
          </p:nvGrpSpPr>
          <p:grpSpPr>
            <a:xfrm>
              <a:off x="12224254" y="15854049"/>
              <a:ext cx="3578950" cy="2960564"/>
              <a:chOff x="6201589" y="5938524"/>
              <a:chExt cx="10240200" cy="6362700"/>
            </a:xfrm>
          </p:grpSpPr>
          <p:sp>
            <p:nvSpPr>
              <p:cNvPr id="1146" name="Google Shape;1146;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47" name="Google Shape;1147;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48" name="Google Shape;1148;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9" name="Google Shape;1149;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0" name="Google Shape;1150;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1" name="Google Shape;1151;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2" name="Google Shape;1152;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3" name="Google Shape;1153;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4" name="Google Shape;1154;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5" name="Google Shape;1155;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sp>
        <p:nvSpPr>
          <p:cNvPr id="2" name="TextBox 1">
            <a:extLst>
              <a:ext uri="{FF2B5EF4-FFF2-40B4-BE49-F238E27FC236}">
                <a16:creationId xmlns:a16="http://schemas.microsoft.com/office/drawing/2014/main" id="{23593E14-240F-BAC7-4F2A-832FBC6CF00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1" name="Google Shape;1161;p72"/>
          <p:cNvGrpSpPr/>
          <p:nvPr/>
        </p:nvGrpSpPr>
        <p:grpSpPr>
          <a:xfrm>
            <a:off x="15811639" y="4621556"/>
            <a:ext cx="17885954" cy="11066863"/>
            <a:chOff x="10003877" y="4058700"/>
            <a:chExt cx="16160060" cy="9867911"/>
          </a:xfrm>
        </p:grpSpPr>
        <p:grpSp>
          <p:nvGrpSpPr>
            <p:cNvPr id="1162" name="Google Shape;1162;p72"/>
            <p:cNvGrpSpPr/>
            <p:nvPr/>
          </p:nvGrpSpPr>
          <p:grpSpPr>
            <a:xfrm>
              <a:off x="10003877" y="4058700"/>
              <a:ext cx="16160060" cy="9867911"/>
              <a:chOff x="6201589" y="5938524"/>
              <a:chExt cx="10240200" cy="6362700"/>
            </a:xfrm>
          </p:grpSpPr>
          <p:sp>
            <p:nvSpPr>
              <p:cNvPr id="1163" name="Google Shape;1163;p7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64" name="Google Shape;1164;p7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65" name="Google Shape;1165;p72"/>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grpSp>
      <p:sp>
        <p:nvSpPr>
          <p:cNvPr id="1166" name="Google Shape;1166;p72"/>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67" name="Google Shape;1167;p72"/>
          <p:cNvPicPr preferRelativeResize="0"/>
          <p:nvPr/>
        </p:nvPicPr>
        <p:blipFill rotWithShape="1">
          <a:blip r:embed="rId3">
            <a:alphaModFix/>
          </a:blip>
          <a:srcRect/>
          <a:stretch/>
        </p:blipFill>
        <p:spPr>
          <a:xfrm>
            <a:off x="0" y="11337564"/>
            <a:ext cx="11805302" cy="9227562"/>
          </a:xfrm>
          <a:prstGeom prst="rect">
            <a:avLst/>
          </a:prstGeom>
          <a:noFill/>
          <a:ln>
            <a:noFill/>
          </a:ln>
        </p:spPr>
      </p:pic>
      <p:sp>
        <p:nvSpPr>
          <p:cNvPr id="1168" name="Google Shape;1168;p7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69" name="Google Shape;1169;p72"/>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a:t>
            </a:r>
            <a:endParaRPr b="1"/>
          </a:p>
        </p:txBody>
      </p:sp>
      <p:sp>
        <p:nvSpPr>
          <p:cNvPr id="1173" name="Google Shape;1173;p7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88</a:t>
            </a:fld>
            <a:endParaRPr/>
          </a:p>
        </p:txBody>
      </p:sp>
      <p:sp>
        <p:nvSpPr>
          <p:cNvPr id="1170" name="Google Shape;1170;p72"/>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71" name="Google Shape;1171;p72"/>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72" name="Google Shape;1172;p72"/>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B7A6CB1-ED2A-05E1-1547-D9CE4A6D5D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grpSp>
        <p:nvGrpSpPr>
          <p:cNvPr id="1179" name="Google Shape;1179;p73"/>
          <p:cNvGrpSpPr/>
          <p:nvPr/>
        </p:nvGrpSpPr>
        <p:grpSpPr>
          <a:xfrm>
            <a:off x="15811639" y="4621556"/>
            <a:ext cx="17885954" cy="11066863"/>
            <a:chOff x="10003877" y="4058700"/>
            <a:chExt cx="16160060" cy="9867911"/>
          </a:xfrm>
        </p:grpSpPr>
        <p:grpSp>
          <p:nvGrpSpPr>
            <p:cNvPr id="1180" name="Google Shape;1180;p73"/>
            <p:cNvGrpSpPr/>
            <p:nvPr/>
          </p:nvGrpSpPr>
          <p:grpSpPr>
            <a:xfrm>
              <a:off x="10003877" y="4058700"/>
              <a:ext cx="16160060" cy="9867911"/>
              <a:chOff x="6201589" y="5938524"/>
              <a:chExt cx="10240200" cy="6362700"/>
            </a:xfrm>
          </p:grpSpPr>
          <p:sp>
            <p:nvSpPr>
              <p:cNvPr id="1181" name="Google Shape;1181;p7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82" name="Google Shape;1182;p7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83" name="Google Shape;1183;p73"/>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184" name="Google Shape;1184;p73"/>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185" name="Google Shape;1185;p73"/>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86" name="Google Shape;1186;p73"/>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187" name="Google Shape;1187;p73"/>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188" name="Google Shape;1188;p7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89" name="Google Shape;1189;p73"/>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197" name="Google Shape;1197;p73"/>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89</a:t>
            </a:fld>
            <a:endParaRPr/>
          </a:p>
        </p:txBody>
      </p:sp>
      <p:sp>
        <p:nvSpPr>
          <p:cNvPr id="1190" name="Google Shape;1190;p73"/>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191" name="Google Shape;1191;p73"/>
          <p:cNvGrpSpPr/>
          <p:nvPr/>
        </p:nvGrpSpPr>
        <p:grpSpPr>
          <a:xfrm>
            <a:off x="10367530" y="4145019"/>
            <a:ext cx="7718777" cy="5499197"/>
            <a:chOff x="13136776" y="6131296"/>
            <a:chExt cx="5025900" cy="3385163"/>
          </a:xfrm>
        </p:grpSpPr>
        <p:sp>
          <p:nvSpPr>
            <p:cNvPr id="1192" name="Google Shape;1192;p73"/>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3" name="Google Shape;1193;p73"/>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194" name="Google Shape;1194;p73"/>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95" name="Google Shape;1195;p73"/>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6" name="Google Shape;1196;p73"/>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CDA6E2C-EC25-6FF5-0AAF-E9CA9985BDE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9</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7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a:t>
            </a:r>
            <a:endParaRPr sz="8400"/>
          </a:p>
        </p:txBody>
      </p:sp>
      <p:pic>
        <p:nvPicPr>
          <p:cNvPr id="1204" name="Google Shape;1204;p74"/>
          <p:cNvPicPr preferRelativeResize="0"/>
          <p:nvPr/>
        </p:nvPicPr>
        <p:blipFill>
          <a:blip r:embed="rId3">
            <a:alphaModFix/>
          </a:blip>
          <a:stretch>
            <a:fillRect/>
          </a:stretch>
        </p:blipFill>
        <p:spPr>
          <a:xfrm>
            <a:off x="0" y="3361300"/>
            <a:ext cx="36576000" cy="15662661"/>
          </a:xfrm>
          <a:prstGeom prst="rect">
            <a:avLst/>
          </a:prstGeom>
          <a:noFill/>
          <a:ln>
            <a:noFill/>
          </a:ln>
        </p:spPr>
      </p:pic>
      <p:sp>
        <p:nvSpPr>
          <p:cNvPr id="2" name="TextBox 1">
            <a:extLst>
              <a:ext uri="{FF2B5EF4-FFF2-40B4-BE49-F238E27FC236}">
                <a16:creationId xmlns:a16="http://schemas.microsoft.com/office/drawing/2014/main" id="{4DB14C60-7230-0DEA-374D-BB2AE42B589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7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Simple Gradio ChatInterface</a:t>
            </a:r>
            <a:endParaRPr sz="8400"/>
          </a:p>
        </p:txBody>
      </p:sp>
      <p:pic>
        <p:nvPicPr>
          <p:cNvPr id="1211" name="Google Shape;1211;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06150" y="3806339"/>
            <a:ext cx="16549275" cy="16257086"/>
          </a:xfrm>
          <a:prstGeom prst="rect">
            <a:avLst/>
          </a:prstGeom>
          <a:noFill/>
          <a:ln>
            <a:noFill/>
          </a:ln>
        </p:spPr>
      </p:pic>
      <p:pic>
        <p:nvPicPr>
          <p:cNvPr id="1212" name="Google Shape;1212;p75"/>
          <p:cNvPicPr preferRelativeResize="0"/>
          <p:nvPr/>
        </p:nvPicPr>
        <p:blipFill>
          <a:blip r:embed="rId4">
            <a:alphaModFix/>
          </a:blip>
          <a:stretch>
            <a:fillRect/>
          </a:stretch>
        </p:blipFill>
        <p:spPr>
          <a:xfrm>
            <a:off x="17920825" y="4204488"/>
            <a:ext cx="18330299" cy="12165025"/>
          </a:xfrm>
          <a:prstGeom prst="rect">
            <a:avLst/>
          </a:prstGeom>
          <a:noFill/>
          <a:ln>
            <a:noFill/>
          </a:ln>
        </p:spPr>
      </p:pic>
      <p:sp>
        <p:nvSpPr>
          <p:cNvPr id="1213" name="Google Shape;1213;p75"/>
          <p:cNvSpPr txBox="1"/>
          <p:nvPr/>
        </p:nvSpPr>
        <p:spPr>
          <a:xfrm>
            <a:off x="25678425" y="19709425"/>
            <a:ext cx="763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dk2"/>
                </a:solidFill>
                <a:hlinkClick r:id="rId5">
                  <a:extLst>
                    <a:ext uri="{A12FA001-AC4F-418D-AE19-62706E023703}">
                      <ahyp:hlinkClr xmlns:ahyp="http://schemas.microsoft.com/office/drawing/2018/hyperlinkcolor" val="tx"/>
                    </a:ext>
                  </a:extLst>
                </a:hlinkClick>
              </a:rPr>
              <a:t>https://huggingface.co/spaces/gradio/chatinterface_streaming_echo/blob/main/run.py</a:t>
            </a:r>
            <a:endParaRPr>
              <a:solidFill>
                <a:schemeClr val="lt1"/>
              </a:solidFill>
            </a:endParaRPr>
          </a:p>
        </p:txBody>
      </p:sp>
      <p:sp>
        <p:nvSpPr>
          <p:cNvPr id="1214" name="Google Shape;1214;p75"/>
          <p:cNvSpPr txBox="1"/>
          <p:nvPr/>
        </p:nvSpPr>
        <p:spPr>
          <a:xfrm>
            <a:off x="18213200" y="1970942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6"/>
              </a:rPr>
              <a:t>https://www.gradio.app/</a:t>
            </a:r>
            <a:endParaRPr/>
          </a:p>
        </p:txBody>
      </p:sp>
      <p:sp>
        <p:nvSpPr>
          <p:cNvPr id="2" name="TextBox 1">
            <a:extLst>
              <a:ext uri="{FF2B5EF4-FFF2-40B4-BE49-F238E27FC236}">
                <a16:creationId xmlns:a16="http://schemas.microsoft.com/office/drawing/2014/main" id="{22E57617-0DBB-A98B-032C-621D86814D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7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 in HuggingFace Spaces</a:t>
            </a:r>
            <a:endParaRPr sz="8400"/>
          </a:p>
        </p:txBody>
      </p:sp>
      <p:pic>
        <p:nvPicPr>
          <p:cNvPr id="1221" name="Google Shape;1221;p76"/>
          <p:cNvPicPr preferRelativeResize="0"/>
          <p:nvPr/>
        </p:nvPicPr>
        <p:blipFill>
          <a:blip r:embed="rId3">
            <a:alphaModFix/>
          </a:blip>
          <a:stretch>
            <a:fillRect/>
          </a:stretch>
        </p:blipFill>
        <p:spPr>
          <a:xfrm>
            <a:off x="14544325" y="5154975"/>
            <a:ext cx="21375677" cy="13735549"/>
          </a:xfrm>
          <a:prstGeom prst="rect">
            <a:avLst/>
          </a:prstGeom>
          <a:noFill/>
          <a:ln>
            <a:noFill/>
          </a:ln>
        </p:spPr>
      </p:pic>
      <p:pic>
        <p:nvPicPr>
          <p:cNvPr id="1222" name="Google Shape;1222;p76"/>
          <p:cNvPicPr preferRelativeResize="0"/>
          <p:nvPr/>
        </p:nvPicPr>
        <p:blipFill>
          <a:blip r:embed="rId4">
            <a:alphaModFix/>
          </a:blip>
          <a:stretch>
            <a:fillRect/>
          </a:stretch>
        </p:blipFill>
        <p:spPr>
          <a:xfrm>
            <a:off x="1541050" y="5212213"/>
            <a:ext cx="12109772" cy="13621075"/>
          </a:xfrm>
          <a:prstGeom prst="rect">
            <a:avLst/>
          </a:prstGeom>
          <a:noFill/>
          <a:ln>
            <a:noFill/>
          </a:ln>
        </p:spPr>
      </p:pic>
      <p:sp>
        <p:nvSpPr>
          <p:cNvPr id="1223" name="Google Shape;1223;p76"/>
          <p:cNvSpPr txBox="1"/>
          <p:nvPr/>
        </p:nvSpPr>
        <p:spPr>
          <a:xfrm>
            <a:off x="28065425" y="19733500"/>
            <a:ext cx="4275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5"/>
              </a:rPr>
              <a:t>https://huggingface.co/spaces/camenduru-com/webui</a:t>
            </a:r>
            <a:endParaRPr/>
          </a:p>
        </p:txBody>
      </p:sp>
      <p:sp>
        <p:nvSpPr>
          <p:cNvPr id="2" name="TextBox 1">
            <a:extLst>
              <a:ext uri="{FF2B5EF4-FFF2-40B4-BE49-F238E27FC236}">
                <a16:creationId xmlns:a16="http://schemas.microsoft.com/office/drawing/2014/main" id="{F41C5976-AA48-951C-A5D8-BAC745CDB3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7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Custom Gradio Block Interface</a:t>
            </a:r>
            <a:endParaRPr sz="8400"/>
          </a:p>
        </p:txBody>
      </p:sp>
      <p:grpSp>
        <p:nvGrpSpPr>
          <p:cNvPr id="1230" name="Google Shape;1230;p77"/>
          <p:cNvGrpSpPr/>
          <p:nvPr/>
        </p:nvGrpSpPr>
        <p:grpSpPr>
          <a:xfrm>
            <a:off x="17555224" y="4421914"/>
            <a:ext cx="19019119" cy="14581389"/>
            <a:chOff x="18000175" y="4421750"/>
            <a:chExt cx="18104826" cy="13881749"/>
          </a:xfrm>
        </p:grpSpPr>
        <p:pic>
          <p:nvPicPr>
            <p:cNvPr id="1231" name="Google Shape;1231;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000175" y="4421750"/>
              <a:ext cx="18104826" cy="13881749"/>
            </a:xfrm>
            <a:prstGeom prst="rect">
              <a:avLst/>
            </a:prstGeom>
            <a:noFill/>
            <a:ln>
              <a:noFill/>
            </a:ln>
          </p:spPr>
        </p:pic>
        <p:sp>
          <p:nvSpPr>
            <p:cNvPr id="1232" name="Google Shape;1232;p77"/>
            <p:cNvSpPr/>
            <p:nvPr/>
          </p:nvSpPr>
          <p:spPr>
            <a:xfrm>
              <a:off x="19843125" y="155675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3" name="Google Shape;1233;p77"/>
            <p:cNvSpPr/>
            <p:nvPr/>
          </p:nvSpPr>
          <p:spPr>
            <a:xfrm>
              <a:off x="23241675" y="130522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4" name="Google Shape;1234;p77"/>
            <p:cNvSpPr/>
            <p:nvPr/>
          </p:nvSpPr>
          <p:spPr>
            <a:xfrm>
              <a:off x="19846250" y="135577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5" name="Google Shape;1235;p77"/>
            <p:cNvSpPr/>
            <p:nvPr/>
          </p:nvSpPr>
          <p:spPr>
            <a:xfrm>
              <a:off x="23433750" y="149858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236" name="Google Shape;1236;p77"/>
          <p:cNvSpPr txBox="1"/>
          <p:nvPr/>
        </p:nvSpPr>
        <p:spPr>
          <a:xfrm>
            <a:off x="26274800" y="19623875"/>
            <a:ext cx="661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https://www.gradio.app/guides/creating-a-custom-chatbot-with-blocks</a:t>
            </a:r>
            <a:endParaRPr/>
          </a:p>
        </p:txBody>
      </p:sp>
      <p:pic>
        <p:nvPicPr>
          <p:cNvPr id="1237" name="Google Shape;1237;p77"/>
          <p:cNvPicPr preferRelativeResize="0"/>
          <p:nvPr/>
        </p:nvPicPr>
        <p:blipFill>
          <a:blip r:embed="rId5">
            <a:alphaModFix/>
          </a:blip>
          <a:stretch>
            <a:fillRect/>
          </a:stretch>
        </p:blipFill>
        <p:spPr>
          <a:xfrm>
            <a:off x="0" y="4269525"/>
            <a:ext cx="17555225" cy="10769332"/>
          </a:xfrm>
          <a:prstGeom prst="rect">
            <a:avLst/>
          </a:prstGeom>
          <a:noFill/>
          <a:ln>
            <a:noFill/>
          </a:ln>
        </p:spPr>
      </p:pic>
      <p:sp>
        <p:nvSpPr>
          <p:cNvPr id="2" name="TextBox 1">
            <a:extLst>
              <a:ext uri="{FF2B5EF4-FFF2-40B4-BE49-F238E27FC236}">
                <a16:creationId xmlns:a16="http://schemas.microsoft.com/office/drawing/2014/main" id="{1F2FE62C-E4FB-AD36-7901-6AC94A870E5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43" name="Google Shape;1243;p78"/>
          <p:cNvGrpSpPr/>
          <p:nvPr/>
        </p:nvGrpSpPr>
        <p:grpSpPr>
          <a:xfrm>
            <a:off x="15811639" y="4621556"/>
            <a:ext cx="17885954" cy="11066863"/>
            <a:chOff x="10003877" y="4058700"/>
            <a:chExt cx="16160060" cy="9867911"/>
          </a:xfrm>
        </p:grpSpPr>
        <p:grpSp>
          <p:nvGrpSpPr>
            <p:cNvPr id="1244" name="Google Shape;1244;p78"/>
            <p:cNvGrpSpPr/>
            <p:nvPr/>
          </p:nvGrpSpPr>
          <p:grpSpPr>
            <a:xfrm>
              <a:off x="10003877" y="4058700"/>
              <a:ext cx="16160060" cy="9867911"/>
              <a:chOff x="6201589" y="5938524"/>
              <a:chExt cx="10240200" cy="6362700"/>
            </a:xfrm>
          </p:grpSpPr>
          <p:sp>
            <p:nvSpPr>
              <p:cNvPr id="1245" name="Google Shape;1245;p7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46" name="Google Shape;1246;p7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47" name="Google Shape;1247;p78"/>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48" name="Google Shape;1248;p78"/>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49" name="Google Shape;1249;p78"/>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50" name="Google Shape;1250;p78"/>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51" name="Google Shape;1251;p78"/>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52" name="Google Shape;1252;p7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53" name="Google Shape;1253;p7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61" name="Google Shape;1261;p7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94</a:t>
            </a:fld>
            <a:endParaRPr/>
          </a:p>
        </p:txBody>
      </p:sp>
      <p:sp>
        <p:nvSpPr>
          <p:cNvPr id="1254" name="Google Shape;1254;p78"/>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55" name="Google Shape;1255;p78"/>
          <p:cNvGrpSpPr/>
          <p:nvPr/>
        </p:nvGrpSpPr>
        <p:grpSpPr>
          <a:xfrm>
            <a:off x="10367530" y="4145019"/>
            <a:ext cx="7718777" cy="5499197"/>
            <a:chOff x="13136776" y="6131296"/>
            <a:chExt cx="5025900" cy="3385163"/>
          </a:xfrm>
        </p:grpSpPr>
        <p:sp>
          <p:nvSpPr>
            <p:cNvPr id="1256" name="Google Shape;1256;p78"/>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57" name="Google Shape;1257;p78"/>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58" name="Google Shape;1258;p78"/>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59" name="Google Shape;1259;p78"/>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60" name="Google Shape;1260;p78"/>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4" name="TextBox 3">
            <a:extLst>
              <a:ext uri="{FF2B5EF4-FFF2-40B4-BE49-F238E27FC236}">
                <a16:creationId xmlns:a16="http://schemas.microsoft.com/office/drawing/2014/main" id="{04AB5201-4373-8112-0A22-9E0CF645F3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8BB8-8536-C1E1-73DA-DE13B4C54A42}"/>
              </a:ext>
            </a:extLst>
          </p:cNvPr>
          <p:cNvSpPr>
            <a:spLocks noGrp="1"/>
          </p:cNvSpPr>
          <p:nvPr>
            <p:ph type="title"/>
          </p:nvPr>
        </p:nvSpPr>
        <p:spPr>
          <a:xfrm>
            <a:off x="1603169" y="405314"/>
            <a:ext cx="33666543" cy="5035366"/>
          </a:xfrm>
        </p:spPr>
        <p:txBody>
          <a:bodyPr>
            <a:noAutofit/>
          </a:bodyPr>
          <a:lstStyle/>
          <a:p>
            <a:r>
              <a:rPr lang="en-US" sz="18000" dirty="0">
                <a:solidFill>
                  <a:srgbClr val="C00000"/>
                </a:solidFill>
              </a:rPr>
              <a:t>NVIDIA</a:t>
            </a:r>
            <a:br>
              <a:rPr lang="en-US" sz="18000" dirty="0">
                <a:solidFill>
                  <a:srgbClr val="C00000"/>
                </a:solidFill>
              </a:rPr>
            </a:br>
            <a:r>
              <a:rPr lang="en-US" sz="18000" dirty="0">
                <a:solidFill>
                  <a:srgbClr val="C00000"/>
                </a:solidFill>
              </a:rPr>
              <a:t>Building RAG Agents with LLMs</a:t>
            </a:r>
            <a:endParaRPr lang="en-US" sz="18000" dirty="0"/>
          </a:p>
        </p:txBody>
      </p:sp>
      <p:sp>
        <p:nvSpPr>
          <p:cNvPr id="3" name="Content Placeholder 2">
            <a:extLst>
              <a:ext uri="{FF2B5EF4-FFF2-40B4-BE49-F238E27FC236}">
                <a16:creationId xmlns:a16="http://schemas.microsoft.com/office/drawing/2014/main" id="{A54E415F-1D79-C333-30A6-0BDAE7FFE836}"/>
              </a:ext>
            </a:extLst>
          </p:cNvPr>
          <p:cNvSpPr>
            <a:spLocks noGrp="1"/>
          </p:cNvSpPr>
          <p:nvPr>
            <p:ph idx="1"/>
          </p:nvPr>
        </p:nvSpPr>
        <p:spPr>
          <a:xfrm>
            <a:off x="1603169" y="5897880"/>
            <a:ext cx="33666543" cy="13788854"/>
          </a:xfrm>
        </p:spPr>
        <p:txBody>
          <a:bodyPr>
            <a:noAutofit/>
          </a:bodyPr>
          <a:lstStyle/>
          <a:p>
            <a:pPr marL="0" indent="0">
              <a:spcAft>
                <a:spcPts val="600"/>
              </a:spcAft>
              <a:buNone/>
            </a:pPr>
            <a:r>
              <a:rPr lang="en-US" sz="10000" dirty="0">
                <a:solidFill>
                  <a:schemeClr val="tx1"/>
                </a:solidFill>
              </a:rPr>
              <a:t>Part 1: Your Course Environment</a:t>
            </a:r>
          </a:p>
          <a:p>
            <a:pPr marL="0" indent="0">
              <a:spcAft>
                <a:spcPts val="600"/>
              </a:spcAft>
              <a:buNone/>
            </a:pPr>
            <a:r>
              <a:rPr lang="en-US" sz="10000" dirty="0">
                <a:solidFill>
                  <a:srgbClr val="C00000"/>
                </a:solidFill>
              </a:rPr>
              <a:t>Part 2: LLM Services</a:t>
            </a:r>
          </a:p>
          <a:p>
            <a:pPr marL="0" indent="0">
              <a:spcAft>
                <a:spcPts val="600"/>
              </a:spcAft>
              <a:buNone/>
            </a:pPr>
            <a:r>
              <a:rPr lang="en-US" sz="10000" dirty="0">
                <a:solidFill>
                  <a:schemeClr val="tx1"/>
                </a:solidFill>
              </a:rPr>
              <a:t>Part 3: Intro to </a:t>
            </a:r>
            <a:r>
              <a:rPr lang="en-US" sz="10000" dirty="0" err="1">
                <a:solidFill>
                  <a:schemeClr val="tx1"/>
                </a:solidFill>
              </a:rPr>
              <a:t>LangChain</a:t>
            </a:r>
            <a:endParaRPr lang="en-US" sz="10000" dirty="0">
              <a:solidFill>
                <a:schemeClr val="tx1"/>
              </a:solidFill>
            </a:endParaRPr>
          </a:p>
          <a:p>
            <a:pPr marL="0" indent="0">
              <a:spcAft>
                <a:spcPts val="600"/>
              </a:spcAft>
              <a:buNone/>
            </a:pPr>
            <a:r>
              <a:rPr lang="en-US" sz="10000" dirty="0">
                <a:solidFill>
                  <a:schemeClr val="tx1"/>
                </a:solidFill>
              </a:rPr>
              <a:t>Part 4: Running State Chain</a:t>
            </a:r>
          </a:p>
          <a:p>
            <a:pPr marL="0" indent="0">
              <a:spcAft>
                <a:spcPts val="600"/>
              </a:spcAft>
              <a:buNone/>
            </a:pPr>
            <a:r>
              <a:rPr lang="en-US" sz="10000" dirty="0">
                <a:solidFill>
                  <a:schemeClr val="tx1"/>
                </a:solidFill>
              </a:rPr>
              <a:t>Part 5: Working with Documents</a:t>
            </a:r>
          </a:p>
          <a:p>
            <a:pPr marL="0" indent="0">
              <a:spcAft>
                <a:spcPts val="600"/>
              </a:spcAft>
              <a:buNone/>
            </a:pPr>
            <a:r>
              <a:rPr lang="en-US" sz="10000" dirty="0">
                <a:solidFill>
                  <a:schemeClr val="tx1"/>
                </a:solidFill>
              </a:rPr>
              <a:t>Part 6: Embedding Model for Retrieval</a:t>
            </a:r>
          </a:p>
          <a:p>
            <a:pPr marL="0" indent="0">
              <a:spcAft>
                <a:spcPts val="600"/>
              </a:spcAft>
              <a:buNone/>
            </a:pPr>
            <a:r>
              <a:rPr lang="en-US" sz="10000" dirty="0">
                <a:solidFill>
                  <a:schemeClr val="tx1"/>
                </a:solidFill>
              </a:rPr>
              <a:t>Part 7: Document Retrieval with Vector Databases</a:t>
            </a:r>
          </a:p>
          <a:p>
            <a:pPr marL="0" indent="0">
              <a:spcAft>
                <a:spcPts val="600"/>
              </a:spcAft>
              <a:buNone/>
            </a:pPr>
            <a:r>
              <a:rPr lang="en-US" sz="10000" dirty="0">
                <a:solidFill>
                  <a:schemeClr val="tx1"/>
                </a:solidFill>
              </a:rPr>
              <a:t>Part 8: RAG Evaluation</a:t>
            </a:r>
            <a:endParaRPr lang="en-US" sz="10000" dirty="0"/>
          </a:p>
        </p:txBody>
      </p:sp>
      <p:sp>
        <p:nvSpPr>
          <p:cNvPr id="4" name="Slide Number Placeholder 3">
            <a:extLst>
              <a:ext uri="{FF2B5EF4-FFF2-40B4-BE49-F238E27FC236}">
                <a16:creationId xmlns:a16="http://schemas.microsoft.com/office/drawing/2014/main" id="{A436B647-285A-77C9-DAAB-261B6E8153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D6FF71F-CF6A-4C46-8F9B-61D49EEA70E3}" type="slidenum">
              <a:rPr kumimoji="0" lang="en-US" sz="3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lang="en-US" sz="36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D2191FB6-4666-5E2D-6D41-41935E3081E9}"/>
              </a:ext>
            </a:extLst>
          </p:cNvPr>
          <p:cNvPicPr>
            <a:picLocks noChangeAspect="1"/>
          </p:cNvPicPr>
          <p:nvPr/>
        </p:nvPicPr>
        <p:blipFill>
          <a:blip r:embed="rId2"/>
          <a:stretch>
            <a:fillRect/>
          </a:stretch>
        </p:blipFill>
        <p:spPr>
          <a:xfrm>
            <a:off x="511391" y="405310"/>
            <a:ext cx="8029410" cy="1754325"/>
          </a:xfrm>
          <a:prstGeom prst="rect">
            <a:avLst/>
          </a:prstGeom>
        </p:spPr>
      </p:pic>
    </p:spTree>
    <p:extLst>
      <p:ext uri="{BB962C8B-B14F-4D97-AF65-F5344CB8AC3E}">
        <p14:creationId xmlns:p14="http://schemas.microsoft.com/office/powerpoint/2010/main" val="14643182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7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dirty="0"/>
              <a:t>Building RAG Agents with LLMs</a:t>
            </a:r>
            <a:endParaRPr sz="9600" dirty="0"/>
          </a:p>
        </p:txBody>
      </p:sp>
      <p:sp>
        <p:nvSpPr>
          <p:cNvPr id="1268" name="Google Shape;1268;p7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9000" b="1" dirty="0">
                <a:solidFill>
                  <a:srgbClr val="C00000"/>
                </a:solidFill>
              </a:rPr>
              <a:t>Part 2: LLM Services</a:t>
            </a:r>
            <a:endParaRPr sz="9000" b="1" dirty="0">
              <a:solidFill>
                <a:srgbClr val="C00000"/>
              </a:solidFill>
            </a:endParaRPr>
          </a:p>
        </p:txBody>
      </p:sp>
      <p:sp>
        <p:nvSpPr>
          <p:cNvPr id="2" name="TextBox 1">
            <a:extLst>
              <a:ext uri="{FF2B5EF4-FFF2-40B4-BE49-F238E27FC236}">
                <a16:creationId xmlns:a16="http://schemas.microsoft.com/office/drawing/2014/main" id="{3B3252E0-9875-E8D7-3B73-11FAC219022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74" name="Google Shape;1274;p80"/>
          <p:cNvGrpSpPr/>
          <p:nvPr/>
        </p:nvGrpSpPr>
        <p:grpSpPr>
          <a:xfrm>
            <a:off x="15811639" y="4621556"/>
            <a:ext cx="17885954" cy="11066863"/>
            <a:chOff x="10003877" y="4058700"/>
            <a:chExt cx="16160060" cy="9867911"/>
          </a:xfrm>
        </p:grpSpPr>
        <p:grpSp>
          <p:nvGrpSpPr>
            <p:cNvPr id="1275" name="Google Shape;1275;p80"/>
            <p:cNvGrpSpPr/>
            <p:nvPr/>
          </p:nvGrpSpPr>
          <p:grpSpPr>
            <a:xfrm>
              <a:off x="10003877" y="4058700"/>
              <a:ext cx="16160060" cy="9867911"/>
              <a:chOff x="6201589" y="5938524"/>
              <a:chExt cx="10240200" cy="6362700"/>
            </a:xfrm>
          </p:grpSpPr>
          <p:sp>
            <p:nvSpPr>
              <p:cNvPr id="1276" name="Google Shape;1276;p8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77" name="Google Shape;1277;p8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78" name="Google Shape;1278;p80"/>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79" name="Google Shape;1279;p80"/>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80" name="Google Shape;1280;p80"/>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81" name="Google Shape;1281;p80"/>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82" name="Google Shape;1282;p80"/>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83" name="Google Shape;1283;p8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84" name="Google Shape;1284;p80"/>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92" name="Google Shape;1292;p8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97</a:t>
            </a:fld>
            <a:endParaRPr/>
          </a:p>
        </p:txBody>
      </p:sp>
      <p:sp>
        <p:nvSpPr>
          <p:cNvPr id="1285" name="Google Shape;1285;p80"/>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86" name="Google Shape;1286;p80"/>
          <p:cNvGrpSpPr/>
          <p:nvPr/>
        </p:nvGrpSpPr>
        <p:grpSpPr>
          <a:xfrm>
            <a:off x="10367530" y="4145019"/>
            <a:ext cx="7718777" cy="5499197"/>
            <a:chOff x="13136776" y="6131296"/>
            <a:chExt cx="5025900" cy="3385163"/>
          </a:xfrm>
        </p:grpSpPr>
        <p:sp>
          <p:nvSpPr>
            <p:cNvPr id="1287" name="Google Shape;1287;p80"/>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88" name="Google Shape;1288;p80"/>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89" name="Google Shape;1289;p80"/>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90" name="Google Shape;1290;p80"/>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91" name="Google Shape;1291;p80"/>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577753B-B9AB-4706-911B-92900F60DA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8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298" name="Google Shape;1298;p8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1299" name="Google Shape;1299;p81"/>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00" name="Google Shape;1300;p8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01" name="Google Shape;1301;p8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76425" y="4080225"/>
            <a:ext cx="26823127" cy="13559025"/>
          </a:xfrm>
          <a:prstGeom prst="rect">
            <a:avLst/>
          </a:prstGeom>
          <a:noFill/>
          <a:ln>
            <a:noFill/>
          </a:ln>
        </p:spPr>
      </p:pic>
      <p:pic>
        <p:nvPicPr>
          <p:cNvPr id="1302" name="Google Shape;1302;p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76400" y="4080237"/>
            <a:ext cx="26823101" cy="13559025"/>
          </a:xfrm>
          <a:prstGeom prst="rect">
            <a:avLst/>
          </a:prstGeom>
          <a:noFill/>
          <a:ln>
            <a:noFill/>
          </a:ln>
        </p:spPr>
      </p:pic>
      <p:sp>
        <p:nvSpPr>
          <p:cNvPr id="2" name="TextBox 1">
            <a:extLst>
              <a:ext uri="{FF2B5EF4-FFF2-40B4-BE49-F238E27FC236}">
                <a16:creationId xmlns:a16="http://schemas.microsoft.com/office/drawing/2014/main" id="{BFD10715-1917-A1C6-B4A3-C01FEFFAA67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8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308" name="Google Shape;1308;p8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LLMs with Context and Control</a:t>
            </a:r>
            <a:endParaRPr sz="5400" b="1"/>
          </a:p>
        </p:txBody>
      </p:sp>
      <p:sp>
        <p:nvSpPr>
          <p:cNvPr id="1309" name="Google Shape;1309;p82"/>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10" name="Google Shape;1310;p8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11" name="Google Shape;1311;p8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876425" y="4080225"/>
            <a:ext cx="26823127" cy="13559025"/>
          </a:xfrm>
          <a:prstGeom prst="rect">
            <a:avLst/>
          </a:prstGeom>
          <a:noFill/>
          <a:ln>
            <a:noFill/>
          </a:ln>
        </p:spPr>
      </p:pic>
      <p:pic>
        <p:nvPicPr>
          <p:cNvPr id="1312" name="Google Shape;1312;p8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76400" y="4080237"/>
            <a:ext cx="26823101" cy="13559025"/>
          </a:xfrm>
          <a:prstGeom prst="rect">
            <a:avLst/>
          </a:prstGeom>
          <a:noFill/>
          <a:ln>
            <a:noFill/>
          </a:ln>
        </p:spPr>
      </p:pic>
      <p:sp>
        <p:nvSpPr>
          <p:cNvPr id="1313" name="Google Shape;1313;p82"/>
          <p:cNvSpPr/>
          <p:nvPr/>
        </p:nvSpPr>
        <p:spPr>
          <a:xfrm>
            <a:off x="20726400" y="8915400"/>
            <a:ext cx="4648200" cy="3944700"/>
          </a:xfrm>
          <a:prstGeom prst="rect">
            <a:avLst/>
          </a:prstGeom>
          <a:noFill/>
          <a:ln w="2286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sp>
        <p:nvSpPr>
          <p:cNvPr id="2" name="TextBox 1">
            <a:extLst>
              <a:ext uri="{FF2B5EF4-FFF2-40B4-BE49-F238E27FC236}">
                <a16:creationId xmlns:a16="http://schemas.microsoft.com/office/drawing/2014/main" id="{66E6D4CB-0689-1B5B-CB7D-4A78A6545F5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1795</TotalTime>
  <Words>14102</Words>
  <Application>Microsoft Macintosh PowerPoint</Application>
  <PresentationFormat>Custom</PresentationFormat>
  <Paragraphs>1967</Paragraphs>
  <Slides>132</Slides>
  <Notes>75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132</vt:i4>
      </vt:variant>
    </vt:vector>
  </HeadingPairs>
  <TitlesOfParts>
    <vt:vector size="141" baseType="lpstr">
      <vt:lpstr>NVIDIA Sans</vt:lpstr>
      <vt:lpstr>NVIDIA Sans Light</vt:lpstr>
      <vt:lpstr>NVIDIA Sans Medium</vt:lpstr>
      <vt:lpstr>Arial</vt:lpstr>
      <vt:lpstr>Calibri</vt:lpstr>
      <vt:lpstr>Roboto</vt:lpstr>
      <vt:lpstr>Roboto Mono</vt:lpstr>
      <vt:lpstr>Title Only</vt:lpstr>
      <vt:lpstr>Office Theme</vt:lpstr>
      <vt:lpstr>NVIDIA Building RAG Agents with LLMs Part I: LLM Services and AI Foundation Models</vt:lpstr>
      <vt:lpstr>Syllabus</vt:lpstr>
      <vt:lpstr>Syllabus</vt:lpstr>
      <vt:lpstr>Syllabus</vt:lpstr>
      <vt:lpstr>NVIDIA Building RAG Agents with LLMs</vt:lpstr>
      <vt:lpstr>NVIDIA  Building RAG Agents with LLMs  [0,1,2] [3, 4] [5, 6] [7,8]</vt:lpstr>
      <vt:lpstr>NVIDIA Building RAG Agents with LLMs  [0, 1, 2]</vt:lpstr>
      <vt:lpstr>Spring 2025  Generative AI  Innovative Applications </vt:lpstr>
      <vt:lpstr>PowerPoint Presentation</vt:lpstr>
      <vt:lpstr>PowerPoint Presentation</vt:lpstr>
      <vt:lpstr>PowerPoint Presentation</vt:lpstr>
      <vt:lpstr>PowerPoint Presentation</vt:lpstr>
      <vt:lpstr>PowerPoint Presentation</vt:lpstr>
      <vt:lpstr>PowerPoint Presentation</vt:lpstr>
      <vt:lpstr>NVIDIA  Certified Instructors  (12 from Taiwan)</vt:lpstr>
      <vt:lpstr>NVIDIA  Certified Instructors (14 from Taiwan) (2 from NTPU)(April 2025)</vt:lpstr>
      <vt:lpstr>NVIDIA Developer Program  NVIDIA  Deep Learning Institute (DLI)</vt:lpstr>
      <vt:lpstr>Get NVIDIA DLI Certificate Before the NVIDIA Workshop</vt:lpstr>
      <vt:lpstr>Get NVIDIA DLI Certificate</vt:lpstr>
      <vt:lpstr>Get NVIDIA DLI Certificate Workshop </vt:lpstr>
      <vt:lpstr>Building RAG Agents with LLMs</vt:lpstr>
      <vt:lpstr>Generative AI with Diffusion Models</vt:lpstr>
      <vt:lpstr>NVIDIA Deep Learning Institute (DLI)</vt:lpstr>
      <vt:lpstr>Get NVIDIA Certificate</vt:lpstr>
      <vt:lpstr>Join the NVIDIA Developer Program  take one of the complimentary technical self-paced courses (worth up to $90)</vt:lpstr>
      <vt:lpstr>NVIDIA Deep Learning Institute (DLI)</vt:lpstr>
      <vt:lpstr>NVIDIA Deep Learning Institute (DLI)</vt:lpstr>
      <vt:lpstr>Building RAG Agents with LLMs</vt:lpstr>
      <vt:lpstr>Generative AI Explained</vt:lpstr>
      <vt:lpstr>Introduction to Transformer-Based  Natural Language Processing</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PowerPoint Presentation</vt:lpstr>
      <vt:lpstr>NVIDIA Deep Learning Institute (DLI)</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NIM (NVIDIA Inference Microservice)</vt:lpstr>
      <vt:lpstr>Building RAG Agents with LLMs</vt:lpstr>
      <vt:lpstr>Building RAG Agents with LLMs</vt:lpstr>
      <vt:lpstr>Large Language Models</vt:lpstr>
      <vt:lpstr>Dialog/Retrieval Agents</vt:lpstr>
      <vt:lpstr>Dialog/Retrieval Agents</vt:lpstr>
      <vt:lpstr>Dialog/Retrieval Agents</vt:lpstr>
      <vt:lpstr>Dialog/Retrieval Agents</vt:lpstr>
      <vt:lpstr>Dialog/Retrieval Agents</vt:lpstr>
      <vt:lpstr>Chat Applications</vt:lpstr>
      <vt:lpstr>Chat Applications</vt:lpstr>
      <vt:lpstr>Chat Applications</vt:lpstr>
      <vt:lpstr>Prerequisites</vt:lpstr>
      <vt:lpstr>Course Objectives</vt:lpstr>
      <vt:lpstr>NVIDIA Building RAG Agents with LLMs</vt:lpstr>
      <vt:lpstr>Building RAG Agents with LLMs</vt:lpstr>
      <vt:lpstr>Typical Jupyter Labs Interface</vt:lpstr>
      <vt:lpstr>Typical Jupyter Labs Interface</vt:lpstr>
      <vt:lpstr>Typical Jupyter Labs Interface</vt:lpstr>
      <vt:lpstr>Typical Jupyter Labs Interface</vt:lpstr>
      <vt:lpstr>Typical Jupyter Labs Interface</vt:lpstr>
      <vt:lpstr>Typical Jupyter Labs Interface</vt:lpstr>
      <vt:lpstr>DLI Jupyter Labs Interface</vt:lpstr>
      <vt:lpstr>DLI Jupyter Labs Interface</vt:lpstr>
      <vt:lpstr>DLI Jupyter Labs Interface</vt:lpstr>
      <vt:lpstr>DLI Jupyter Labs Interface</vt:lpstr>
      <vt:lpstr>DLI Jupyter Labs Interface</vt:lpstr>
      <vt:lpstr>Containerization with Docker</vt:lpstr>
      <vt:lpstr>Microservices Workflow</vt:lpstr>
      <vt:lpstr>Microservices Workflow</vt:lpstr>
      <vt:lpstr>Microservices Workflow</vt:lpstr>
      <vt:lpstr>Microservices Workflow</vt:lpstr>
      <vt:lpstr>Microservices Workflow</vt:lpstr>
      <vt:lpstr>Scaling Containerized Applications</vt:lpstr>
      <vt:lpstr>Scaling Containerized Applications</vt:lpstr>
      <vt:lpstr>Our Environment</vt:lpstr>
      <vt:lpstr>Our Environment</vt:lpstr>
      <vt:lpstr>Gradio</vt:lpstr>
      <vt:lpstr>Simple Gradio ChatInterface</vt:lpstr>
      <vt:lpstr>Gradio in HuggingFace Spaces</vt:lpstr>
      <vt:lpstr>Custom Gradio Block Interface</vt:lpstr>
      <vt:lpstr>Our Environment</vt:lpstr>
      <vt:lpstr>NVIDIA Building RAG Agents with LLMs</vt:lpstr>
      <vt:lpstr>Building RAG Agents with LLMs</vt:lpstr>
      <vt:lpstr>Our Environment</vt:lpstr>
      <vt:lpstr>Dialog/Retrieval Agents</vt:lpstr>
      <vt:lpstr>Dialog/Retrieval Agents</vt:lpstr>
      <vt:lpstr>Standalone Environment LLM</vt:lpstr>
      <vt:lpstr>Standalone Environment LLM</vt:lpstr>
      <vt:lpstr>Standalone Environment LLM</vt:lpstr>
      <vt:lpstr>Standalone Environment LLM</vt:lpstr>
      <vt:lpstr>Standalone Environment LLM</vt:lpstr>
      <vt:lpstr>Remote LLM Access</vt:lpstr>
      <vt:lpstr>Large Model Hosting Platforms</vt:lpstr>
      <vt:lpstr>Large Model Hosting Platforms</vt:lpstr>
      <vt:lpstr>Query Router Access</vt:lpstr>
      <vt:lpstr>Query Router Access</vt:lpstr>
      <vt:lpstr>Query Router Access</vt:lpstr>
      <vt:lpstr>Large Model Hosting Platforms - OpenAI</vt:lpstr>
      <vt:lpstr>Large Model Hosting Platforms - OpenAI</vt:lpstr>
      <vt:lpstr>Large Model Hosting Platforms - OpenAI</vt:lpstr>
      <vt:lpstr>Large Model Hosting Platforms</vt:lpstr>
      <vt:lpstr>Large Model Hosting Platforms</vt:lpstr>
      <vt:lpstr>Query Router Access</vt:lpstr>
      <vt:lpstr>Full Deployment Stack</vt:lpstr>
      <vt:lpstr>Our Environment</vt:lpstr>
      <vt:lpstr>NVIDIA Foundation Model Endpoints</vt:lpstr>
      <vt:lpstr>NVIDIA Foundation Model Endpoints</vt:lpstr>
      <vt:lpstr>NVIDIA Foundation Model Endpoints</vt:lpstr>
      <vt:lpstr>NVIDIA Foundation Model Endpoints</vt:lpstr>
      <vt:lpstr>From Raw Requests to LangChain Model</vt:lpstr>
      <vt:lpstr>From Raw Requests to LangChain Model</vt:lpstr>
      <vt:lpstr>LLM Interfaces</vt:lpstr>
      <vt:lpstr>LLM Interfaces</vt:lpstr>
      <vt:lpstr>LLM Interfaces</vt:lpstr>
      <vt:lpstr>LLM Interfaces</vt:lpstr>
      <vt:lpstr>LLM Interfaces</vt:lpstr>
      <vt:lpstr>NVIDIA Building RAG Agents with LLMs  Part I [0, 1, 2]</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RAG Agents with LLMs</dc:title>
  <cp:lastModifiedBy>MYDAY</cp:lastModifiedBy>
  <cp:revision>77</cp:revision>
  <cp:lastPrinted>2025-09-14T14:10:21Z</cp:lastPrinted>
  <dcterms:modified xsi:type="dcterms:W3CDTF">2025-10-21T22:32:16Z</dcterms:modified>
</cp:coreProperties>
</file>