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5232" r:id="rId2"/>
    <p:sldId id="5519" r:id="rId3"/>
    <p:sldId id="550145552" r:id="rId4"/>
    <p:sldId id="550145553" r:id="rId5"/>
    <p:sldId id="283" r:id="rId6"/>
    <p:sldId id="550145502" r:id="rId7"/>
    <p:sldId id="550145504" r:id="rId8"/>
    <p:sldId id="550145507" r:id="rId9"/>
    <p:sldId id="550145506" r:id="rId10"/>
    <p:sldId id="550145505" r:id="rId11"/>
    <p:sldId id="550145493" r:id="rId12"/>
    <p:sldId id="550145516" r:id="rId13"/>
    <p:sldId id="550145517" r:id="rId14"/>
    <p:sldId id="5527" r:id="rId15"/>
    <p:sldId id="257" r:id="rId16"/>
    <p:sldId id="5585" r:id="rId17"/>
    <p:sldId id="5586" r:id="rId18"/>
    <p:sldId id="271" r:id="rId19"/>
    <p:sldId id="261" r:id="rId20"/>
    <p:sldId id="262" r:id="rId21"/>
    <p:sldId id="263" r:id="rId22"/>
    <p:sldId id="5241" r:id="rId23"/>
    <p:sldId id="550145494" r:id="rId24"/>
    <p:sldId id="272" r:id="rId25"/>
    <p:sldId id="275" r:id="rId26"/>
    <p:sldId id="550145474" r:id="rId27"/>
    <p:sldId id="550145519" r:id="rId28"/>
    <p:sldId id="550145518" r:id="rId29"/>
    <p:sldId id="550145527" r:id="rId30"/>
    <p:sldId id="550145526" r:id="rId31"/>
    <p:sldId id="550145520" r:id="rId32"/>
    <p:sldId id="550145521" r:id="rId33"/>
    <p:sldId id="550145523" r:id="rId34"/>
    <p:sldId id="550145528" r:id="rId35"/>
    <p:sldId id="550145524" r:id="rId36"/>
    <p:sldId id="550145525" r:id="rId37"/>
    <p:sldId id="550145531" r:id="rId38"/>
    <p:sldId id="550145536" r:id="rId39"/>
    <p:sldId id="550145537" r:id="rId40"/>
    <p:sldId id="550145538" r:id="rId41"/>
    <p:sldId id="550145532" r:id="rId42"/>
    <p:sldId id="550145539" r:id="rId43"/>
    <p:sldId id="550145540" r:id="rId44"/>
    <p:sldId id="550145541" r:id="rId45"/>
    <p:sldId id="550145547" r:id="rId46"/>
    <p:sldId id="550145542" r:id="rId47"/>
    <p:sldId id="550145543" r:id="rId48"/>
    <p:sldId id="550145544" r:id="rId49"/>
    <p:sldId id="550145545" r:id="rId50"/>
    <p:sldId id="550145546" r:id="rId51"/>
    <p:sldId id="550145549" r:id="rId52"/>
    <p:sldId id="550145550" r:id="rId53"/>
    <p:sldId id="550145548" r:id="rId54"/>
    <p:sldId id="550145495" r:id="rId55"/>
    <p:sldId id="550145496" r:id="rId56"/>
    <p:sldId id="550145497" r:id="rId57"/>
    <p:sldId id="550145498" r:id="rId58"/>
    <p:sldId id="259" r:id="rId59"/>
    <p:sldId id="260" r:id="rId60"/>
    <p:sldId id="550145480" r:id="rId61"/>
    <p:sldId id="264" r:id="rId62"/>
    <p:sldId id="550145551" r:id="rId63"/>
    <p:sldId id="30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6"/>
    <p:restoredTop sz="94557"/>
  </p:normalViewPr>
  <p:slideViewPr>
    <p:cSldViewPr snapToGrid="0" snapToObjects="1">
      <p:cViewPr varScale="1">
        <p:scale>
          <a:sx n="91" d="100"/>
          <a:sy n="91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SGE功能</c:v>
                </c:pt>
              </c:strCache>
            </c:strRef>
          </c:tx>
          <c:spPr>
            <a:solidFill>
              <a:srgbClr val="FF6B3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資訊整合</c:v>
                </c:pt>
                <c:pt idx="1">
                  <c:v>來源引用</c:v>
                </c:pt>
                <c:pt idx="2">
                  <c:v>對話追問</c:v>
                </c:pt>
                <c:pt idx="3">
                  <c:v>視覺呈現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85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C-DE41-A3B7-1BE35C258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zh-TW" sz="1800"/>
                  <a:t>完成度</a:t>
                </a:r>
                <a:r>
                  <a:rPr lang="en-US" sz="1800"/>
                  <a:t>(%)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Heiti TC Medium" pitchFamily="2" charset="-128"/>
          <a:cs typeface="Calibri" panose="020F0502020204030204" pitchFamily="34" charset="0"/>
        </a:defRPr>
      </a:pPr>
      <a:endParaRPr lang="en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eb.ntpu.edu.tw/~myday/" TargetMode="External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mazon.com/Agentic-Bible-Up-Date-Goal-Driven/dp/B0FL21R86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ntpu.edu.tw/~myday/teaching.htm#1141" TargetMode="External"/><Relationship Id="rId2" Type="http://schemas.openxmlformats.org/officeDocument/2006/relationships/hyperlink" Target="https://web.ntpu.edu.tw/~myday/teaching/1141/NTPU_1141_MI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marena.ai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huggingface.co/spaces/lmarena-ai/lmarena-leaderboard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artificialanalysis.a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icialanalysis.ai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log.google/technology/developers/gemma-3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evelopers.googleblog.com/en/introducing-gemma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developers.googleblog.com/en/introducing-gemma3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aistudio.google.com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9.png"/><Relationship Id="rId3" Type="http://schemas.openxmlformats.org/officeDocument/2006/relationships/hyperlink" Target="https://www.ntpu.edu.tw/" TargetMode="External"/><Relationship Id="rId7" Type="http://schemas.openxmlformats.org/officeDocument/2006/relationships/image" Target="../media/image4.tiff"/><Relationship Id="rId12" Type="http://schemas.openxmlformats.org/officeDocument/2006/relationships/image" Target="../media/image19.png"/><Relationship Id="rId2" Type="http://schemas.openxmlformats.org/officeDocument/2006/relationships/hyperlink" Target="http://www.mis.ntpu.edu.tw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40.jpeg"/><Relationship Id="rId10" Type="http://schemas.openxmlformats.org/officeDocument/2006/relationships/image" Target="../media/image17.png"/><Relationship Id="rId4" Type="http://schemas.openxmlformats.org/officeDocument/2006/relationships/hyperlink" Target="http://web.ntpu.edu.tw/~myday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6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AI </a:t>
            </a:r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驅動的媒體生態數位轉型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(AI-Driven Digital Transformation of the Media Ecosystem)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5"/>
            <a:ext cx="9293027" cy="10817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媒體資訊管理 </a:t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(Media Information Management)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1141MIM21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EMF2, NTPU (P1008) (Fall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Sat 5, 6, 7 (13:10-16:00) (T815)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2025-11-08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F16FD9-153E-9320-41AF-AD0EA3357B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12BE32-63F1-21F3-DB6D-7A0E9E66CF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40967A-39E2-B4F0-3938-080D4128F5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1561BF-C656-5B2C-FCF8-87BD7BCC070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4576AB-BA89-10C4-A50E-1E82E70AF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056368-6557-A662-EAA8-45FC9579142B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5F952-740A-49CD-0E63-AB36D0B3A636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B2C498-997A-DF03-1FAC-028D6EE33ACA}"/>
              </a:ext>
            </a:extLst>
          </p:cNvPr>
          <p:cNvSpPr txBox="1">
            <a:spLocks/>
          </p:cNvSpPr>
          <p:nvPr/>
        </p:nvSpPr>
        <p:spPr>
          <a:xfrm>
            <a:off x="2130299" y="4421880"/>
            <a:ext cx="7955946" cy="2152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1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1"/>
              </a:rPr>
              <a:t>  </a:t>
            </a: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  <a:hlinkClick r:id="rId11"/>
              </a:rPr>
              <a:t>教授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(Prof. </a:t>
            </a: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11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)</a:t>
            </a:r>
            <a:endParaRPr lang="en-US" altLang="zh-TW" sz="14400" dirty="0">
              <a:solidFill>
                <a:srgbClr val="898989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11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120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國立臺北大學  資訊管理研究所  所長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12000" dirty="0">
                <a:solidFill>
                  <a:srgbClr val="0ABAB5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金融科技暨綠色金融研究中心 主任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8E2DC-8B16-59A9-E58C-32B3DEE0C0D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C5A32-0D95-364A-C27B-A500B69D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BCEB-41A6-1B95-4752-4C53DBA7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媒體資訊管理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dirty="0"/>
              <a:t>Media Information Management)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DE6A-ED80-C3DA-7B4C-6739D95F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* 第 </a:t>
            </a:r>
            <a:r>
              <a:rPr lang="en-US" altLang="zh-TW" sz="4000" dirty="0"/>
              <a:t>15 </a:t>
            </a:r>
            <a:r>
              <a:rPr lang="zh-TW" altLang="en-US" sz="4000" dirty="0"/>
              <a:t>週 </a:t>
            </a:r>
            <a:r>
              <a:rPr lang="en-US" altLang="zh-TW" sz="4000" dirty="0"/>
              <a:t>(2025/12/20) </a:t>
            </a:r>
            <a:br>
              <a:rPr lang="en-US" altLang="zh-TW" sz="4000" dirty="0"/>
            </a:br>
            <a:r>
              <a:rPr lang="zh-TW" altLang="en-US" sz="4000" dirty="0"/>
              <a:t>檢索增強生成代理人於媒體資訊管理：</a:t>
            </a:r>
          </a:p>
          <a:p>
            <a:pPr marL="0" indent="0">
              <a:buNone/>
            </a:pPr>
            <a:r>
              <a:rPr lang="zh-TW" altLang="en-US" sz="4000" dirty="0"/>
              <a:t>如何讓網站內容能被 </a:t>
            </a:r>
            <a:r>
              <a:rPr lang="en-US" altLang="zh-TW" sz="4000" dirty="0"/>
              <a:t>AI </a:t>
            </a:r>
            <a:r>
              <a:rPr lang="zh-TW" altLang="en-US" sz="4000" dirty="0"/>
              <a:t>代理人精準取用，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並建立優化效果的監測與評估框架。</a:t>
            </a:r>
            <a:endParaRPr lang="en-TW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06CE2-20B8-EF52-FC55-348551D4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8FDC2-1B92-85F0-BA43-3ACAF80B70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7A09D-04B3-616E-D4DC-71CD678D8A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F227A-4008-6D8F-E13B-A84C3F9D92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3" y="215430"/>
            <a:ext cx="11337031" cy="6346814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AI </a:t>
            </a:r>
            <a:r>
              <a:rPr lang="zh-TW" altLang="en-US" sz="66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驅動的媒體生態數位轉型</a:t>
            </a:r>
            <a:br>
              <a:rPr lang="en-US" altLang="zh-TW" sz="9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(AI-Driven Digital Transformation of the Media Ecosystem)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2008C-E11E-4D65-BA4D-76F3557AC6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C1259-5A8B-6F19-468E-2D2378E26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EE7570-72C7-C9AF-AC17-C9B3BF82D8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9601-B3A1-E333-C021-91A1526A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F97E-4086-E16E-CCED-1AC31DF5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rmAutofit/>
          </a:bodyPr>
          <a:lstStyle/>
          <a:p>
            <a:r>
              <a:rPr lang="en-US" altLang="zh-TW" sz="6000" dirty="0"/>
              <a:t>AI </a:t>
            </a:r>
            <a:r>
              <a:rPr lang="zh-TW" altLang="en-US" sz="6000" dirty="0"/>
              <a:t>驅動的媒體生態數位轉型</a:t>
            </a:r>
            <a:endParaRPr lang="en-TW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A359-1218-7F7A-C65E-5F457E2A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77108"/>
            <a:ext cx="11222181" cy="4876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1</a:t>
            </a:r>
            <a:r>
              <a:rPr lang="en-US" altLang="zh-TW" sz="4000" dirty="0"/>
              <a:t>.</a:t>
            </a:r>
            <a:r>
              <a:rPr lang="en-US" sz="4000" dirty="0"/>
              <a:t> AI</a:t>
            </a:r>
            <a:r>
              <a:rPr lang="zh-TW" altLang="en-US" sz="4000" dirty="0"/>
              <a:t>搜尋革命與用戶行為轉變</a:t>
            </a:r>
            <a:br>
              <a:rPr lang="zh-TW" altLang="en-US" sz="4000" dirty="0"/>
            </a:br>
            <a:r>
              <a:rPr lang="zh-TW" altLang="en-US" sz="4000" dirty="0"/>
              <a:t>從關鍵字到對話、使用者行為分析</a:t>
            </a:r>
          </a:p>
          <a:p>
            <a:pPr marL="0" indent="0">
              <a:buNone/>
            </a:pPr>
            <a:r>
              <a:rPr lang="en-US" sz="4000" dirty="0"/>
              <a:t>2</a:t>
            </a:r>
            <a:r>
              <a:rPr lang="en-US" altLang="zh-TW" sz="4000" dirty="0"/>
              <a:t>.</a:t>
            </a:r>
            <a:r>
              <a:rPr lang="en-US" sz="4000" dirty="0"/>
              <a:t> SEO</a:t>
            </a:r>
            <a:r>
              <a:rPr lang="zh-TW" altLang="en-US" sz="4000" dirty="0"/>
              <a:t>規則的根本性改變</a:t>
            </a:r>
            <a:br>
              <a:rPr lang="zh-TW" altLang="en-US" sz="4000" dirty="0"/>
            </a:br>
            <a:r>
              <a:rPr lang="zh-TW" altLang="en-US" sz="4000" dirty="0"/>
              <a:t>從傳統</a:t>
            </a:r>
            <a:r>
              <a:rPr lang="en-US" sz="4000" dirty="0"/>
              <a:t>SEO</a:t>
            </a:r>
            <a:r>
              <a:rPr lang="zh-TW" altLang="en-US" sz="4000" dirty="0"/>
              <a:t>到</a:t>
            </a:r>
            <a:r>
              <a:rPr lang="en-US" sz="4000" dirty="0"/>
              <a:t>AIO、</a:t>
            </a:r>
            <a:r>
              <a:rPr lang="zh-TW" altLang="en-US" sz="4000" dirty="0"/>
              <a:t>優化策略</a:t>
            </a:r>
          </a:p>
          <a:p>
            <a:pPr marL="0" indent="0">
              <a:buNone/>
            </a:pPr>
            <a:r>
              <a:rPr lang="en-US" sz="4000" dirty="0"/>
              <a:t>3</a:t>
            </a:r>
            <a:r>
              <a:rPr lang="en-US" altLang="zh-TW" sz="4000" dirty="0"/>
              <a:t>.</a:t>
            </a:r>
            <a:r>
              <a:rPr lang="en-US" sz="4000" dirty="0"/>
              <a:t> </a:t>
            </a:r>
            <a:r>
              <a:rPr lang="zh-TW" altLang="en-US" sz="4000" dirty="0"/>
              <a:t>媒體轉型策略與實踐</a:t>
            </a:r>
            <a:br>
              <a:rPr lang="zh-TW" altLang="en-US" sz="4000" dirty="0"/>
            </a:br>
            <a:r>
              <a:rPr lang="zh-TW" altLang="en-US" sz="4000" dirty="0"/>
              <a:t>案例分析、實用工具、行動計畫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769B1-470C-18B1-C31C-EF0A9E71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64280-F785-2AD8-59BE-FBB5D10AD1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6B62F-B507-FFFA-54ED-DC9197C90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0BD14-4A75-3B08-BA14-CA4E4ABDDB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D15D6-F796-8373-F93E-5A60C5BF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507-E0BB-25D0-A362-2689A212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3649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AI-Driven Digital Transformation of </a:t>
            </a:r>
            <a:br>
              <a:rPr lang="en-US" altLang="zh-TW" dirty="0"/>
            </a:br>
            <a:r>
              <a:rPr lang="en-US" altLang="zh-TW" dirty="0"/>
              <a:t>the Media Ecosystem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78526-0D75-9740-1454-25DCB54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627CD-1DF3-78C5-67AB-A0F4876F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94993"/>
            <a:ext cx="11204421" cy="45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8D6C-DCCA-5E40-89AA-4BA8C89A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25192"/>
            <a:ext cx="10467474" cy="1915878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Thomas R. Caldwell (2025), 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The Agentic AI Bible: 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The Complete and Up-to-Date Guide to Design, Build, and Scale Goal-Driven,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LLM-Powered Agents that Think, Execute and Evolve</a:t>
            </a:r>
            <a:r>
              <a:rPr lang="en-US" sz="2400" dirty="0">
                <a:solidFill>
                  <a:schemeClr val="accent1"/>
                </a:solidFill>
              </a:rPr>
              <a:t>,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chemeClr val="accent1"/>
                </a:solidFill>
              </a:rPr>
              <a:t>Independently published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9F32-402C-3B4D-B654-0B991CF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09EB6-A6EB-E24E-8D4D-E0E9E2E25228}"/>
              </a:ext>
            </a:extLst>
          </p:cNvPr>
          <p:cNvSpPr/>
          <p:nvPr/>
        </p:nvSpPr>
        <p:spPr>
          <a:xfrm>
            <a:off x="2603612" y="6591618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https://www.amazon.com/Agentic-Bible-Up-Date-Goal-Driven/dp/B0FL21R86Q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382CF-DC39-C9F1-1F03-8656AEA0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560" y="2041070"/>
            <a:ext cx="3553279" cy="45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9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67873-5897-549B-01D8-C95931F8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49D3AD-8481-80E5-A00D-979FBEB4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 fontScale="90000"/>
          </a:bodyPr>
          <a:lstStyle/>
          <a:p>
            <a: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  <a:t>Innovative Agentic AI Technology for Autonomous ESG Report Generation</a:t>
            </a:r>
            <a:b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  <a:t>Industrial Technology Research Institute (ITRI), </a:t>
            </a:r>
            <a:b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  <a:t>Fintech and Green Finance Center (FGFC, NTPU), </a:t>
            </a:r>
            <a:b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  <a:t>NTPU-114A513E01, 2025/03/01~2025/12/31</a:t>
            </a:r>
            <a:endParaRPr lang="zh-TW" altLang="en-US" sz="3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8ED0F2-66FA-61E9-26B5-9A653C6C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F8175-2D98-B085-2194-B4C447C888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9F111-4E4D-E089-3858-5CF22713BA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  <a:t>Generative AI-Driven ESG Report </a:t>
            </a:r>
            <a:b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  <a:t>Generation Technology</a:t>
            </a:r>
            <a:b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  <a:t>Industrial Technology Research Institute (ITRI), </a:t>
            </a:r>
            <a:b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  <a:t>Fintech and Green Finance Center (FGFC, NTPU), </a:t>
            </a:r>
            <a:b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3200" b="0" dirty="0">
                <a:solidFill>
                  <a:schemeClr val="accent6">
                    <a:lumMod val="75000"/>
                  </a:schemeClr>
                </a:solidFill>
              </a:rPr>
              <a:t>NTPU-113A513E01, 2024/03/01~2024/12/31</a:t>
            </a:r>
            <a:endParaRPr lang="zh-TW" altLang="en-US" sz="3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ECD2C-AA18-8A02-205F-DF1149987E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9DAE3-3428-95BC-5940-8583D01DD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12000" dirty="0">
                <a:solidFill>
                  <a:schemeClr val="accent6">
                    <a:lumMod val="75000"/>
                  </a:schemeClr>
                </a:solidFill>
              </a:rPr>
              <a:t>Generative AI</a:t>
            </a:r>
            <a:br>
              <a:rPr lang="en-US" altLang="zh-TW" sz="1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  <a:t>Powering </a:t>
            </a:r>
            <a:b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8000" dirty="0">
                <a:solidFill>
                  <a:schemeClr val="accent6">
                    <a:lumMod val="75000"/>
                  </a:schemeClr>
                </a:solidFill>
              </a:rPr>
              <a:t>Digital Sustainability Transformation</a:t>
            </a:r>
            <a:endParaRPr lang="zh-TW" alt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852C3-11BE-BF0F-4E29-FE4CA023A3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2444F-8524-6A3D-C062-5E34B3D12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9601FDCE-57F2-F0B7-170E-8047AB4003C1}"/>
              </a:ext>
            </a:extLst>
          </p:cNvPr>
          <p:cNvSpPr/>
          <p:nvPr/>
        </p:nvSpPr>
        <p:spPr>
          <a:xfrm>
            <a:off x="534390" y="629623"/>
            <a:ext cx="11251092" cy="5598754"/>
          </a:xfrm>
          <a:custGeom>
            <a:avLst/>
            <a:gdLst>
              <a:gd name="connsiteX0" fmla="*/ 0 w 1442434"/>
              <a:gd name="connsiteY0" fmla="*/ 824248 h 824248"/>
              <a:gd name="connsiteX1" fmla="*/ 978794 w 1442434"/>
              <a:gd name="connsiteY1" fmla="*/ 656823 h 824248"/>
              <a:gd name="connsiteX2" fmla="*/ 1442434 w 1442434"/>
              <a:gd name="connsiteY2" fmla="*/ 0 h 824248"/>
              <a:gd name="connsiteX0" fmla="*/ 0 w 1442434"/>
              <a:gd name="connsiteY0" fmla="*/ 824248 h 824248"/>
              <a:gd name="connsiteX1" fmla="*/ 864867 w 1442434"/>
              <a:gd name="connsiteY1" fmla="*/ 620798 h 824248"/>
              <a:gd name="connsiteX2" fmla="*/ 1442434 w 1442434"/>
              <a:gd name="connsiteY2" fmla="*/ 0 h 8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434" h="824248">
                <a:moveTo>
                  <a:pt x="0" y="824248"/>
                </a:moveTo>
                <a:cubicBezTo>
                  <a:pt x="369194" y="809223"/>
                  <a:pt x="624461" y="758173"/>
                  <a:pt x="864867" y="620798"/>
                </a:cubicBezTo>
                <a:cubicBezTo>
                  <a:pt x="1105273" y="483423"/>
                  <a:pt x="1330817" y="259724"/>
                  <a:pt x="1442434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3B6DF-9C69-6D9C-4960-8550B342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57831"/>
            <a:ext cx="11222181" cy="77805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Generative AI, Agentic AI, Physical AI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ED9C7-0078-39A6-8205-EE747F4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5EC10-60B9-CC3A-2951-C13020D8B06C}"/>
              </a:ext>
            </a:extLst>
          </p:cNvPr>
          <p:cNvSpPr/>
          <p:nvPr/>
        </p:nvSpPr>
        <p:spPr>
          <a:xfrm>
            <a:off x="185738" y="6606277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NVIDIA (2025), GTC March 2025 Keynote with NVIDIA CEO Jensen Huang,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=_waPvOwL9Z8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D9060-B116-BBB5-5F13-246915EABA93}"/>
              </a:ext>
            </a:extLst>
          </p:cNvPr>
          <p:cNvSpPr txBox="1"/>
          <p:nvPr/>
        </p:nvSpPr>
        <p:spPr>
          <a:xfrm>
            <a:off x="79065" y="5781181"/>
            <a:ext cx="2228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AlexNet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CD0F0-2AF0-748F-A1F3-83CEE701776B}"/>
              </a:ext>
            </a:extLst>
          </p:cNvPr>
          <p:cNvSpPr txBox="1"/>
          <p:nvPr/>
        </p:nvSpPr>
        <p:spPr>
          <a:xfrm>
            <a:off x="3025567" y="4811298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 AI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7BBE6-40CB-9418-F92C-0663B8DE008D}"/>
              </a:ext>
            </a:extLst>
          </p:cNvPr>
          <p:cNvSpPr txBox="1"/>
          <p:nvPr/>
        </p:nvSpPr>
        <p:spPr>
          <a:xfrm>
            <a:off x="5962835" y="3873070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Generative AI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5107F-5F71-B9A6-EDDE-7E238969C83A}"/>
              </a:ext>
            </a:extLst>
          </p:cNvPr>
          <p:cNvSpPr txBox="1"/>
          <p:nvPr/>
        </p:nvSpPr>
        <p:spPr>
          <a:xfrm>
            <a:off x="8228630" y="2374071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Agentic AI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15FA0-7324-3D94-39E1-11925662A730}"/>
              </a:ext>
            </a:extLst>
          </p:cNvPr>
          <p:cNvSpPr txBox="1"/>
          <p:nvPr/>
        </p:nvSpPr>
        <p:spPr>
          <a:xfrm>
            <a:off x="9918825" y="1048081"/>
            <a:ext cx="2201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38DA6-4EA4-A3ED-9454-4C98AFA23EE4}"/>
              </a:ext>
            </a:extLst>
          </p:cNvPr>
          <p:cNvSpPr txBox="1"/>
          <p:nvPr/>
        </p:nvSpPr>
        <p:spPr>
          <a:xfrm>
            <a:off x="79065" y="6169808"/>
            <a:ext cx="318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Deep learning breakthrough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A7D9A-582A-283A-7EA4-3E5CDA7A7A5D}"/>
              </a:ext>
            </a:extLst>
          </p:cNvPr>
          <p:cNvSpPr txBox="1"/>
          <p:nvPr/>
        </p:nvSpPr>
        <p:spPr>
          <a:xfrm>
            <a:off x="3025567" y="5249073"/>
            <a:ext cx="31892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Speech recognition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Deep recommender systems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imaging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41FC3-3775-C6C9-870D-0B39302C80B4}"/>
              </a:ext>
            </a:extLst>
          </p:cNvPr>
          <p:cNvSpPr txBox="1"/>
          <p:nvPr/>
        </p:nvSpPr>
        <p:spPr>
          <a:xfrm>
            <a:off x="5997753" y="4298959"/>
            <a:ext cx="2321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Digital marketing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 creation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6BCA19-8CFA-222D-B0BB-C23EC7F6EE0B}"/>
              </a:ext>
            </a:extLst>
          </p:cNvPr>
          <p:cNvSpPr txBox="1"/>
          <p:nvPr/>
        </p:nvSpPr>
        <p:spPr>
          <a:xfrm>
            <a:off x="8245883" y="2793773"/>
            <a:ext cx="22764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Coding assistants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 service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Patient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E19E5-A43E-8A09-0DC2-132EBB6D0400}"/>
              </a:ext>
            </a:extLst>
          </p:cNvPr>
          <p:cNvSpPr txBox="1"/>
          <p:nvPr/>
        </p:nvSpPr>
        <p:spPr>
          <a:xfrm>
            <a:off x="9915935" y="1467824"/>
            <a:ext cx="22016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Self-driving cars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General robotics</a:t>
            </a:r>
          </a:p>
        </p:txBody>
      </p:sp>
    </p:spTree>
    <p:extLst>
      <p:ext uri="{BB962C8B-B14F-4D97-AF65-F5344CB8AC3E}">
        <p14:creationId xmlns:p14="http://schemas.microsoft.com/office/powerpoint/2010/main" val="150266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AI, ML, DL, Generative AI</a:t>
            </a:r>
            <a:endParaRPr lang="en-US"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14AFB-37FD-B060-DE8D-B5D4C65E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25" y="1140812"/>
            <a:ext cx="9371308" cy="5288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72D27-A595-2AD4-5866-626C9A83738A}"/>
              </a:ext>
            </a:extLst>
          </p:cNvPr>
          <p:cNvSpPr txBox="1"/>
          <p:nvPr/>
        </p:nvSpPr>
        <p:spPr>
          <a:xfrm>
            <a:off x="295929" y="6597778"/>
            <a:ext cx="114341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Jeong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Cheonsu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"A Study on the Implementation of Generative AI Services Using an Enterprise Data-Based LLM Application Architecture."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arXiv:2309.01105 (2023).</a:t>
            </a:r>
          </a:p>
        </p:txBody>
      </p:sp>
    </p:spTree>
    <p:extLst>
      <p:ext uri="{BB962C8B-B14F-4D97-AF65-F5344CB8AC3E}">
        <p14:creationId xmlns:p14="http://schemas.microsoft.com/office/powerpoint/2010/main" val="15952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770" y="1557891"/>
            <a:ext cx="9070455" cy="35614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5500" dirty="0">
                <a:solidFill>
                  <a:srgbClr val="C00000"/>
                </a:solidFill>
              </a:rPr>
              <a:t>Director, Information Management, NTPU</a:t>
            </a: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accent2"/>
                </a:solidFill>
              </a:rPr>
              <a:t>Director, Intelligent Financial Innovation Technology, IFIT Lab, IM, NTPU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ABA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Director, Fintech and Green Finance Center (FGFC), NTPU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5500" dirty="0">
                <a:solidFill>
                  <a:schemeClr val="accent1"/>
                </a:solidFill>
              </a:rPr>
              <a:t>Visiting Scholar, IIS, Academia </a:t>
            </a:r>
            <a:r>
              <a:rPr lang="en-US" altLang="zh-TW" sz="5500" dirty="0" err="1">
                <a:solidFill>
                  <a:schemeClr val="accent1"/>
                </a:solidFill>
              </a:rPr>
              <a:t>Sinica</a:t>
            </a:r>
            <a:endParaRPr lang="en-US" altLang="zh-TW" sz="55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5500" dirty="0">
                <a:solidFill>
                  <a:srgbClr val="984807"/>
                </a:solidFill>
              </a:rPr>
              <a:t>Ph.D., Information Management, NTU</a:t>
            </a:r>
            <a:b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zh-TW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Intelligence, Agentic AI, ESG and Green Financial Technology, </a:t>
            </a:r>
            <a:br>
              <a:rPr lang="en-US" altLang="zh-TW" sz="36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Analytics, Electronic Commerce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1" name="Picture 2" descr="http://mail.tku.edu.tw/myday/images/AS_Logo1.gif">
            <a:extLst>
              <a:ext uri="{FF2B5EF4-FFF2-40B4-BE49-F238E27FC236}">
                <a16:creationId xmlns:a16="http://schemas.microsoft.com/office/drawing/2014/main" id="{21A7643E-D757-6C4E-BA60-6DD316B1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mail.tku.edu.tw/myday/images/NTU_logo.jpg">
            <a:extLst>
              <a:ext uri="{FF2B5EF4-FFF2-40B4-BE49-F238E27FC236}">
                <a16:creationId xmlns:a16="http://schemas.microsoft.com/office/drawing/2014/main" id="{DD4095AA-1C8D-4D40-BE13-12AE2C2A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98B8C-812E-4242-B99C-1FE21191A3C4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5E5D47-46B4-3746-AE25-62ED375E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756A3-2536-5946-A56A-4994F9B6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D29D003-B755-CBD6-3461-FF976F61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22" y="88992"/>
            <a:ext cx="5877356" cy="1367336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Heiti TC Medium" pitchFamily="2" charset="-128"/>
              </a:rPr>
              <a:t>戴敏育 教授</a:t>
            </a:r>
            <a:br>
              <a:rPr lang="en-US" altLang="zh-TW" sz="5400" dirty="0">
                <a:latin typeface="Calibri" pitchFamily="34" charset="0"/>
                <a:ea typeface="標楷體" pitchFamily="65" charset="-120"/>
              </a:rPr>
            </a:br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Prof. Min-Yuh Day</a:t>
            </a:r>
            <a:endParaRPr lang="en-US" sz="5400" dirty="0"/>
          </a:p>
        </p:txBody>
      </p:sp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86A33A03-FC37-C161-6350-3ACBC0F8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91" y="106718"/>
            <a:ext cx="1075954" cy="1332133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453364-7549-28FF-A058-71C71E926A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1" y="2997038"/>
            <a:ext cx="1040994" cy="12626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F92244-0BE4-A3FF-B536-5629C7EF40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679" y="5518797"/>
            <a:ext cx="1232245" cy="1232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4FE4FC-FE60-BDD3-0C74-692270905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763" y="4271812"/>
            <a:ext cx="1232245" cy="1232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0AEE0D-C681-9D98-7FC3-E4A6C9C912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3" y="2271819"/>
            <a:ext cx="1575410" cy="7104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9DE1FC-6D1D-5656-2433-D3078F68A9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52" y="1483073"/>
            <a:ext cx="1628195" cy="3557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5869F07-4060-84F5-30FD-2A3198EC1040}"/>
              </a:ext>
            </a:extLst>
          </p:cNvPr>
          <p:cNvSpPr txBox="1"/>
          <p:nvPr/>
        </p:nvSpPr>
        <p:spPr>
          <a:xfrm>
            <a:off x="144768" y="1830484"/>
            <a:ext cx="1536762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23DE98-ABB4-CEDD-1DC4-E8047623AC4E}"/>
              </a:ext>
            </a:extLst>
          </p:cNvPr>
          <p:cNvSpPr txBox="1"/>
          <p:nvPr/>
        </p:nvSpPr>
        <p:spPr>
          <a:xfrm>
            <a:off x="81293" y="2012309"/>
            <a:ext cx="166371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400" b="1" dirty="0"/>
              <a:t>Certified Instructor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514AF5-BCD5-2B9F-DD91-93109D6CC7C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A2088D-F6BC-4FA1-556D-11954397B7E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D8D11C-530B-5AA1-AFB3-BEA0D9FD7C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7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B0F3-5672-8A24-9A48-287EF0F7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39434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Generative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6386D-97AF-F52C-26A2-A5A699D0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AB6D65-93BD-07E5-E60C-4BBBF206C4D1}"/>
              </a:ext>
            </a:extLst>
          </p:cNvPr>
          <p:cNvSpPr/>
          <p:nvPr/>
        </p:nvSpPr>
        <p:spPr>
          <a:xfrm>
            <a:off x="4724400" y="1066434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896860-A293-6891-D2F0-0E21D601C167}"/>
              </a:ext>
            </a:extLst>
          </p:cNvPr>
          <p:cNvSpPr/>
          <p:nvPr/>
        </p:nvSpPr>
        <p:spPr>
          <a:xfrm>
            <a:off x="7255323" y="3875855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107E58-3CFF-7ED9-629F-43A834BB143C}"/>
              </a:ext>
            </a:extLst>
          </p:cNvPr>
          <p:cNvSpPr/>
          <p:nvPr/>
        </p:nvSpPr>
        <p:spPr>
          <a:xfrm>
            <a:off x="2484113" y="3875855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016EA-0DE8-5DF7-6751-EFEC2B96B3FA}"/>
              </a:ext>
            </a:extLst>
          </p:cNvPr>
          <p:cNvSpPr txBox="1"/>
          <p:nvPr/>
        </p:nvSpPr>
        <p:spPr>
          <a:xfrm>
            <a:off x="5204521" y="1876283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E4519-79EF-FBA8-D4EE-C0536CF899AD}"/>
              </a:ext>
            </a:extLst>
          </p:cNvPr>
          <p:cNvSpPr txBox="1"/>
          <p:nvPr/>
        </p:nvSpPr>
        <p:spPr>
          <a:xfrm>
            <a:off x="7718020" y="5025057"/>
            <a:ext cx="1817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8678-D0B5-144D-15F2-F5209F327DF5}"/>
              </a:ext>
            </a:extLst>
          </p:cNvPr>
          <p:cNvSpPr txBox="1"/>
          <p:nvPr/>
        </p:nvSpPr>
        <p:spPr>
          <a:xfrm>
            <a:off x="3413348" y="4985845"/>
            <a:ext cx="884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96343B4-34A7-AFFB-0ACE-35E4B71F3E8D}"/>
              </a:ext>
            </a:extLst>
          </p:cNvPr>
          <p:cNvSpPr/>
          <p:nvPr/>
        </p:nvSpPr>
        <p:spPr>
          <a:xfrm>
            <a:off x="4365980" y="2455264"/>
            <a:ext cx="3496807" cy="261787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1059D-29A3-E1F2-8FDC-ECCDAACF835C}"/>
              </a:ext>
            </a:extLst>
          </p:cNvPr>
          <p:cNvSpPr txBox="1"/>
          <p:nvPr/>
        </p:nvSpPr>
        <p:spPr>
          <a:xfrm>
            <a:off x="4972765" y="4059373"/>
            <a:ext cx="222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Generative AI</a:t>
            </a:r>
          </a:p>
        </p:txBody>
      </p:sp>
    </p:spTree>
    <p:extLst>
      <p:ext uri="{BB962C8B-B14F-4D97-AF65-F5344CB8AC3E}">
        <p14:creationId xmlns:p14="http://schemas.microsoft.com/office/powerpoint/2010/main" val="231745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1945-AF5C-3479-F130-9BB96756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898071"/>
          </a:xfrm>
        </p:spPr>
        <p:txBody>
          <a:bodyPr>
            <a:normAutofit/>
          </a:bodyPr>
          <a:lstStyle/>
          <a:p>
            <a:r>
              <a:rPr lang="en-US" dirty="0"/>
              <a:t>From Generative AI to Agentic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55C4-5ADE-17D5-6FE8-EADB7396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FC586-1717-CB50-6CCA-0939F65C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23" y="898071"/>
            <a:ext cx="10567553" cy="5643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6B62D-79AB-F393-BA77-96BB4687365E}"/>
              </a:ext>
            </a:extLst>
          </p:cNvPr>
          <p:cNvSpPr/>
          <p:nvPr/>
        </p:nvSpPr>
        <p:spPr>
          <a:xfrm>
            <a:off x="185738" y="6606277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Schneider, Johannes. "Generative to Agentic AI: Survey, Conceptualization, and Challenges."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arXiv:2504.18875 (2025).</a:t>
            </a:r>
          </a:p>
        </p:txBody>
      </p:sp>
    </p:spTree>
    <p:extLst>
      <p:ext uri="{BB962C8B-B14F-4D97-AF65-F5344CB8AC3E}">
        <p14:creationId xmlns:p14="http://schemas.microsoft.com/office/powerpoint/2010/main" val="887168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E798-AC66-AA5A-2A09-D36E5C05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4864"/>
            <a:ext cx="11222181" cy="691153"/>
          </a:xfrm>
        </p:spPr>
        <p:txBody>
          <a:bodyPr>
            <a:normAutofit fontScale="90000"/>
          </a:bodyPr>
          <a:lstStyle/>
          <a:p>
            <a:r>
              <a:rPr lang="en-US" dirty="0"/>
              <a:t>Four Paradigms in NLP (LM)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D3561-F2F8-B438-D40E-E82F48CD7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445" y="709440"/>
            <a:ext cx="9715110" cy="587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147C-1487-20C0-2AB7-6E9C29D7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6B93F-D976-A668-6414-5F77FC57D6F5}"/>
              </a:ext>
            </a:extLst>
          </p:cNvPr>
          <p:cNvSpPr txBox="1"/>
          <p:nvPr/>
        </p:nvSpPr>
        <p:spPr>
          <a:xfrm>
            <a:off x="484910" y="6601595"/>
            <a:ext cx="112221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Pengfei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Liu,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Weizhe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Yuan,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Jinlan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Fu,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Zhengbao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Jiang, Hiroaki Hayashi, and Graham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Neubig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(2023) "Pre-train, prompt, and predict: A systematic survey of prompting methods in natural language processing." ACM Computing Surveys 55, no. 9 (2023): 1-35.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5BC0B-BCE1-A888-6F73-A66485D3E03B}"/>
              </a:ext>
            </a:extLst>
          </p:cNvPr>
          <p:cNvSpPr txBox="1"/>
          <p:nvPr/>
        </p:nvSpPr>
        <p:spPr>
          <a:xfrm>
            <a:off x="1590261" y="5123479"/>
            <a:ext cx="746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GAI: Pre-train, Prompt, and Predict (Prompting)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F5268-E178-FDA2-861E-D5B31BA13446}"/>
              </a:ext>
            </a:extLst>
          </p:cNvPr>
          <p:cNvSpPr txBox="1"/>
          <p:nvPr/>
        </p:nvSpPr>
        <p:spPr>
          <a:xfrm>
            <a:off x="1550505" y="3765131"/>
            <a:ext cx="746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Transfer Learning: Pre-training, Fine-Tuning (FT)</a:t>
            </a:r>
          </a:p>
        </p:txBody>
      </p:sp>
    </p:spTree>
    <p:extLst>
      <p:ext uri="{BB962C8B-B14F-4D97-AF65-F5344CB8AC3E}">
        <p14:creationId xmlns:p14="http://schemas.microsoft.com/office/powerpoint/2010/main" val="398075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F2D2A1-38A7-1E44-9069-9F7D5B4B1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325" y="1527206"/>
          <a:ext cx="11615737" cy="4946804"/>
        </p:xfrm>
        <a:graphic>
          <a:graphicData uri="http://schemas.openxmlformats.org/drawingml/2006/table">
            <a:tbl>
              <a:tblPr/>
              <a:tblGrid>
                <a:gridCol w="2457450">
                  <a:extLst>
                    <a:ext uri="{9D8B030D-6E8A-4147-A177-3AD203B41FA5}">
                      <a16:colId xmlns:a16="http://schemas.microsoft.com/office/drawing/2014/main" val="2136941230"/>
                    </a:ext>
                  </a:extLst>
                </a:gridCol>
                <a:gridCol w="4161870">
                  <a:extLst>
                    <a:ext uri="{9D8B030D-6E8A-4147-A177-3AD203B41FA5}">
                      <a16:colId xmlns:a16="http://schemas.microsoft.com/office/drawing/2014/main" val="3352664941"/>
                    </a:ext>
                  </a:extLst>
                </a:gridCol>
                <a:gridCol w="4996417">
                  <a:extLst>
                    <a:ext uri="{9D8B030D-6E8A-4147-A177-3AD203B41FA5}">
                      <a16:colId xmlns:a16="http://schemas.microsoft.com/office/drawing/2014/main" val="715261670"/>
                    </a:ext>
                  </a:extLst>
                </a:gridCol>
              </a:tblGrid>
              <a:tr h="1006617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Generative AI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Traditional AI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6408"/>
                  </a:ext>
                </a:extLst>
              </a:tr>
              <a:tr h="1466785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Output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New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Classification/Prediction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358932"/>
                  </a:ext>
                </a:extLst>
              </a:tr>
              <a:tr h="1006617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Creativity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668"/>
                  </a:ext>
                </a:extLst>
              </a:tr>
              <a:tr h="1466785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Interactivity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Usually more natural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Limited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4269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49F8B-B730-D4B2-2DEE-C3B73F7A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57F853-DF7E-D626-A6C5-7F034CBF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19437"/>
          </a:xfrm>
        </p:spPr>
        <p:txBody>
          <a:bodyPr>
            <a:normAutofit/>
          </a:bodyPr>
          <a:lstStyle/>
          <a:p>
            <a:pPr marL="320040" indent="-320040"/>
            <a:r>
              <a:rPr lang="en-US" altLang="zh-TW" sz="4000" dirty="0"/>
              <a:t>Comparison of Generative AI and Traditional AI</a:t>
            </a:r>
          </a:p>
        </p:txBody>
      </p:sp>
    </p:spTree>
    <p:extLst>
      <p:ext uri="{BB962C8B-B14F-4D97-AF65-F5344CB8AC3E}">
        <p14:creationId xmlns:p14="http://schemas.microsoft.com/office/powerpoint/2010/main" val="257296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0936"/>
            <a:ext cx="11222181" cy="829971"/>
          </a:xfrm>
        </p:spPr>
        <p:txBody>
          <a:bodyPr>
            <a:normAutofit/>
          </a:bodyPr>
          <a:lstStyle/>
          <a:p>
            <a:r>
              <a:rPr lang="en-US" sz="4000" dirty="0"/>
              <a:t>Multimodal Large Language Models (MLLM)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C398F-8738-C01F-971F-50C2EFE72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AC67C-8902-140B-3E81-8590A7D81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4B141-86EA-5D40-F209-B2AC1AB36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86" y="803714"/>
            <a:ext cx="7087937" cy="58066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816C5D-B1DB-0504-E04B-1B2DC97D28D5}"/>
              </a:ext>
            </a:extLst>
          </p:cNvPr>
          <p:cNvSpPr txBox="1"/>
          <p:nvPr/>
        </p:nvSpPr>
        <p:spPr>
          <a:xfrm>
            <a:off x="185738" y="4114353"/>
            <a:ext cx="3680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Multimodall</a:t>
            </a:r>
            <a:r>
              <a:rPr lang="en-US" sz="2400" dirty="0">
                <a:solidFill>
                  <a:schemeClr val="accent1"/>
                </a:solidFill>
              </a:rPr>
              <a:t> LLM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Three types of connectors: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1. projection-based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2. query-based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3. fusion-based connectors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05E0-1FF2-B0BD-7E38-421A032E45B0}"/>
              </a:ext>
            </a:extLst>
          </p:cNvPr>
          <p:cNvSpPr/>
          <p:nvPr/>
        </p:nvSpPr>
        <p:spPr>
          <a:xfrm>
            <a:off x="185738" y="6567640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Shukang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Yin,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Chaoyou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Fu,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Sirui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Zhao,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Li, Xing Sun, Tong Xu,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Enhong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Chen. (2024) "A survey on multimodal large language models." National Science Review (2024): nwae403.</a:t>
            </a:r>
          </a:p>
        </p:txBody>
      </p:sp>
    </p:spTree>
    <p:extLst>
      <p:ext uri="{BB962C8B-B14F-4D97-AF65-F5344CB8AC3E}">
        <p14:creationId xmlns:p14="http://schemas.microsoft.com/office/powerpoint/2010/main" val="284521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0936"/>
            <a:ext cx="11222181" cy="1006028"/>
          </a:xfrm>
        </p:spPr>
        <p:txBody>
          <a:bodyPr>
            <a:noAutofit/>
          </a:bodyPr>
          <a:lstStyle/>
          <a:p>
            <a:r>
              <a:rPr lang="en-US" sz="3600" dirty="0"/>
              <a:t>Multimodal Large Language Model (MLLM) </a:t>
            </a:r>
            <a:br>
              <a:rPr lang="en-US" sz="3600" dirty="0"/>
            </a:br>
            <a:r>
              <a:rPr lang="en-US" sz="3600" dirty="0"/>
              <a:t>for Vision Question Answering</a:t>
            </a:r>
            <a:endParaRPr lang="en-US" sz="3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C398F-8738-C01F-971F-50C2EFE72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AC67C-8902-140B-3E81-8590A7D81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E256EC-F869-80A7-F829-C84F010DFE80}"/>
              </a:ext>
            </a:extLst>
          </p:cNvPr>
          <p:cNvSpPr/>
          <p:nvPr/>
        </p:nvSpPr>
        <p:spPr>
          <a:xfrm>
            <a:off x="185738" y="6595350"/>
            <a:ext cx="11599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Jiayi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Kuang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Jingyou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Xie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Haohao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Luo,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Ronghao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Li,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Zhe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Xu,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Xianfeng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Cheng,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Yinghui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Li,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Xika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Lin, and Ying Shen. (2024) "Natural Language Understanding and Inference with MLLM in Visual Question Answering: A Survey."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preprint arXiv:2411.17558.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3BDFB-5A47-E7CF-86F4-0DD59284C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0" y="1076964"/>
            <a:ext cx="11061866" cy="53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0936"/>
            <a:ext cx="11222181" cy="113440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Large Language Models (LLM)</a:t>
            </a:r>
            <a:br>
              <a:rPr lang="en-US" sz="4000" dirty="0"/>
            </a:br>
            <a:r>
              <a:rPr lang="en-US" sz="4000" dirty="0"/>
              <a:t>Three typical learning paradigms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C398F-8738-C01F-971F-50C2EFE72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AC67C-8902-140B-3E81-8590A7D81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D005E0-1FF2-B0BD-7E38-421A032E45B0}"/>
              </a:ext>
            </a:extLst>
          </p:cNvPr>
          <p:cNvSpPr/>
          <p:nvPr/>
        </p:nvSpPr>
        <p:spPr>
          <a:xfrm>
            <a:off x="185738" y="6567640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Shukang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Yin,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Chaoyou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Fu,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Sirui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Zhao,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Li, Xing Sun, Tong Xu,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Enhong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Chen. (2024) "A survey on multimodal large language models." National Science Review (2024): nwae403.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83E79-2D01-55CF-1AC4-15063B395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8" y="1207338"/>
            <a:ext cx="11414472" cy="53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76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A6BD5-B3AA-FD55-5742-205124AF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7AB2-8E4F-EF97-6508-7ADF92C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68575"/>
          </a:xfrm>
        </p:spPr>
        <p:txBody>
          <a:bodyPr>
            <a:noAutofit/>
          </a:bodyPr>
          <a:lstStyle/>
          <a:p>
            <a:r>
              <a:rPr lang="en-US" sz="7200" dirty="0"/>
              <a:t>AI</a:t>
            </a:r>
            <a:r>
              <a:rPr lang="zh-TW" altLang="en-US" sz="7200" dirty="0"/>
              <a:t>搜尋革命與用戶行為轉變</a:t>
            </a:r>
            <a:endParaRPr lang="en-TW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6A86-C728-282C-018E-5F50F14D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03680"/>
            <a:ext cx="11222181" cy="4849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7200" dirty="0"/>
              <a:t>從關鍵字到對話、</a:t>
            </a:r>
            <a:br>
              <a:rPr lang="en-US" altLang="zh-TW" sz="7200" dirty="0"/>
            </a:br>
            <a:r>
              <a:rPr lang="zh-TW" altLang="en-US" sz="7200" dirty="0"/>
              <a:t>使用者行為分析</a:t>
            </a:r>
          </a:p>
          <a:p>
            <a:endParaRPr lang="zh-TW" altLang="en-US" sz="7200" dirty="0"/>
          </a:p>
          <a:p>
            <a:endParaRPr lang="zh-TW" altLang="en-US" sz="7200" dirty="0"/>
          </a:p>
          <a:p>
            <a:endParaRPr lang="en-TW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75106-28D2-A30E-2C7A-E6F7FE62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A0C3-E818-011B-07E9-A2168B82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C353-9C5D-01A7-9AB8-CB24174D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/>
          <a:lstStyle/>
          <a:p>
            <a:r>
              <a:rPr lang="zh-TW" altLang="en-US" dirty="0"/>
              <a:t>搜尋行為的典範轉移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F123-8A32-35C0-C4BC-DD15DAB3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C7C9BC-2F0F-29B4-FD01-6B43F7B3DAA3}"/>
              </a:ext>
            </a:extLst>
          </p:cNvPr>
          <p:cNvSpPr/>
          <p:nvPr/>
        </p:nvSpPr>
        <p:spPr>
          <a:xfrm>
            <a:off x="582681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傳統關鍵字搜尋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7AD09A-4614-24A1-2994-553DD7E8B349}"/>
              </a:ext>
            </a:extLst>
          </p:cNvPr>
          <p:cNvSpPr/>
          <p:nvPr/>
        </p:nvSpPr>
        <p:spPr>
          <a:xfrm>
            <a:off x="582681" y="2980829"/>
            <a:ext cx="5308165" cy="3267571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簡短、精準的關鍵字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需要學習「搜尋語法」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瀏覽</a:t>
            </a:r>
            <a:r>
              <a:rPr lang="en-US" altLang="zh-TW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10</a:t>
            </a: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個藍色連結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自行篩選和比對資訊</a:t>
            </a:r>
            <a:endParaRPr lang="en-US" sz="32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9CB388-4551-AB4E-5254-355A9ABE677F}"/>
              </a:ext>
            </a:extLst>
          </p:cNvPr>
          <p:cNvSpPr/>
          <p:nvPr/>
        </p:nvSpPr>
        <p:spPr>
          <a:xfrm>
            <a:off x="6448405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AI</a:t>
            </a:r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對話式搜尋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CCED35-732D-4B8F-3A8E-97C692FCF9CB}"/>
              </a:ext>
            </a:extLst>
          </p:cNvPr>
          <p:cNvSpPr/>
          <p:nvPr/>
        </p:nvSpPr>
        <p:spPr>
          <a:xfrm>
            <a:off x="6448405" y="2980829"/>
            <a:ext cx="5308165" cy="32675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自然語言完整問句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像與專家對話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直接獲得整合答案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可追問和深化探討</a:t>
            </a:r>
            <a:endParaRPr lang="en-US" sz="32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94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64BEC-FAED-DE92-23F3-0C71DA09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BBC0-3902-6E46-AF44-8E8C482F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594729"/>
          </a:xfrm>
        </p:spPr>
        <p:txBody>
          <a:bodyPr>
            <a:normAutofit/>
          </a:bodyPr>
          <a:lstStyle/>
          <a:p>
            <a:r>
              <a:rPr lang="zh-TW" altLang="en-US" dirty="0"/>
              <a:t>搜尋行為的典範轉移</a:t>
            </a:r>
            <a:br>
              <a:rPr lang="en-US" altLang="zh-TW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從「找資訊」到「問問題」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F853A-D8BB-CB90-BEFB-F6F28D6A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00C027-9BE2-7654-675D-41B56BDEB895}"/>
              </a:ext>
            </a:extLst>
          </p:cNvPr>
          <p:cNvSpPr/>
          <p:nvPr/>
        </p:nvSpPr>
        <p:spPr>
          <a:xfrm>
            <a:off x="582681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傳統關鍵字搜尋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A186B2-BCB6-1D80-84F1-4D4224F15D53}"/>
              </a:ext>
            </a:extLst>
          </p:cNvPr>
          <p:cNvSpPr/>
          <p:nvPr/>
        </p:nvSpPr>
        <p:spPr>
          <a:xfrm>
            <a:off x="582681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查詢：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"SEO 2025 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趨勢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結果：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10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個網頁連結，需逐一點擊閱讀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E45D4-957C-6D5A-03A1-2AD0A0A02B73}"/>
              </a:ext>
            </a:extLst>
          </p:cNvPr>
          <p:cNvSpPr/>
          <p:nvPr/>
        </p:nvSpPr>
        <p:spPr>
          <a:xfrm>
            <a:off x="6448405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AI</a:t>
            </a:r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對話式搜尋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6D0233-056A-2D4A-4638-0AB83BBF14A7}"/>
              </a:ext>
            </a:extLst>
          </p:cNvPr>
          <p:cNvSpPr/>
          <p:nvPr/>
        </p:nvSpPr>
        <p:spPr>
          <a:xfrm>
            <a:off x="6448405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查詢：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"2025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年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SEO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有哪些重要趨勢？請說明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搜尋對傳統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SEO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的影響，並給出具體的應對策略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結果：整合式答案，包含趨勢分析、影響說明、具體策略，可直接追問</a:t>
            </a:r>
          </a:p>
        </p:txBody>
      </p:sp>
    </p:spTree>
    <p:extLst>
      <p:ext uri="{BB962C8B-B14F-4D97-AF65-F5344CB8AC3E}">
        <p14:creationId xmlns:p14="http://schemas.microsoft.com/office/powerpoint/2010/main" val="36561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177-CAC8-4818-E71D-7A92BCAA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hlinkClick r:id="rId2"/>
              </a:rPr>
              <a:t>媒體資訊管理 </a:t>
            </a:r>
            <a:br>
              <a:rPr lang="en-US" altLang="zh-TW" dirty="0">
                <a:hlinkClick r:id="rId2"/>
              </a:rPr>
            </a:br>
            <a:r>
              <a:rPr lang="en-US" altLang="zh-TW" dirty="0">
                <a:hlinkClick r:id="rId2"/>
              </a:rPr>
              <a:t>(</a:t>
            </a:r>
            <a:r>
              <a:rPr lang="en-US" dirty="0">
                <a:hlinkClick r:id="rId2"/>
              </a:rPr>
              <a:t>Media Information Management)</a:t>
            </a:r>
            <a:r>
              <a:rPr lang="en-US" dirty="0"/>
              <a:t> 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C39D-3710-4D2D-98A1-A2921D4B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947200"/>
          </a:xfrm>
        </p:spPr>
        <p:txBody>
          <a:bodyPr>
            <a:normAutofit/>
          </a:bodyPr>
          <a:lstStyle/>
          <a:p>
            <a:r>
              <a:rPr lang="en-US" b="0" dirty="0"/>
              <a:t>(EMF2, NTPU) (Fall 2025)</a:t>
            </a:r>
            <a:br>
              <a:rPr lang="en-US" b="0" dirty="0"/>
            </a:br>
            <a:r>
              <a:rPr lang="en-US" b="0" dirty="0"/>
              <a:t>(EMF2, NTPU) (3 Credits, Elective) (P1008)</a:t>
            </a:r>
            <a:br>
              <a:rPr lang="en-US" b="0" dirty="0"/>
            </a:br>
            <a:r>
              <a:rPr lang="en-US" b="0" dirty="0"/>
              <a:t>(1141) (</a:t>
            </a:r>
            <a:r>
              <a:rPr lang="zh-TW" altLang="en-US" b="0" dirty="0"/>
              <a:t>國立臺北大學財務金融碩士在職專班</a:t>
            </a:r>
            <a:r>
              <a:rPr lang="en-US" altLang="zh-TW" b="0" dirty="0"/>
              <a:t>2</a:t>
            </a:r>
            <a:r>
              <a:rPr lang="zh-TW" altLang="en-US" b="0" dirty="0"/>
              <a:t>年級</a:t>
            </a:r>
            <a:r>
              <a:rPr lang="en-US" altLang="zh-TW" b="0" dirty="0"/>
              <a:t>) </a:t>
            </a:r>
            <a:br>
              <a:rPr lang="en-US" altLang="zh-TW" b="0" dirty="0"/>
            </a:br>
            <a:r>
              <a:rPr lang="en-US" altLang="zh-TW" b="0" dirty="0"/>
              <a:t>(</a:t>
            </a:r>
            <a:r>
              <a:rPr lang="zh-TW" altLang="en-US" b="0" dirty="0"/>
              <a:t>選修</a:t>
            </a:r>
            <a:r>
              <a:rPr lang="en-US" altLang="zh-TW" b="0" dirty="0"/>
              <a:t>3</a:t>
            </a:r>
            <a:r>
              <a:rPr lang="zh-TW" altLang="en-US" b="0" dirty="0"/>
              <a:t>學分</a:t>
            </a:r>
            <a:r>
              <a:rPr lang="en-US" altLang="zh-TW" b="0" dirty="0"/>
              <a:t>)</a:t>
            </a:r>
            <a:br>
              <a:rPr lang="en-US" altLang="zh-TW" b="0" dirty="0"/>
            </a:br>
            <a:r>
              <a:rPr lang="en-US" altLang="zh-TW" b="0" dirty="0"/>
              <a:t> (</a:t>
            </a:r>
            <a:r>
              <a:rPr lang="zh-TW" altLang="en-US" b="0" dirty="0"/>
              <a:t>任課教師：胡婉玲，戴敏育</a:t>
            </a:r>
            <a:r>
              <a:rPr lang="en-US" altLang="zh-TW" b="0" dirty="0"/>
              <a:t>)</a:t>
            </a:r>
            <a:br>
              <a:rPr lang="en-US" altLang="zh-TW" b="0" dirty="0"/>
            </a:br>
            <a:r>
              <a:rPr lang="en-US" altLang="zh-TW" b="0" dirty="0"/>
              <a:t>(2025.09 - 2025.12)</a:t>
            </a:r>
            <a:br>
              <a:rPr lang="en-US" altLang="zh-TW" b="0" dirty="0"/>
            </a:br>
            <a:r>
              <a:rPr lang="en-US" altLang="zh-TW" b="0" dirty="0"/>
              <a:t>(</a:t>
            </a:r>
            <a:r>
              <a:rPr lang="zh-TW" altLang="en-US" b="0" dirty="0"/>
              <a:t>週六 </a:t>
            </a:r>
            <a:r>
              <a:rPr lang="en-US" b="0" dirty="0"/>
              <a:t>Sat, 5, 6, 7, 13:10-16:00)</a:t>
            </a:r>
            <a:br>
              <a:rPr lang="en-US" b="0" dirty="0"/>
            </a:br>
            <a:r>
              <a:rPr lang="en-US" b="0" dirty="0"/>
              <a:t>(</a:t>
            </a:r>
            <a:r>
              <a:rPr lang="zh-TW" altLang="en-US" b="0" dirty="0"/>
              <a:t>臺北大學民生校區 教學大樓</a:t>
            </a:r>
            <a:r>
              <a:rPr lang="en-US" altLang="zh-TW" b="0" dirty="0"/>
              <a:t>815</a:t>
            </a:r>
            <a:r>
              <a:rPr lang="zh-TW" altLang="en-US" b="0" dirty="0"/>
              <a:t>教室</a:t>
            </a:r>
            <a:r>
              <a:rPr lang="en-US" altLang="zh-TW" b="0" dirty="0"/>
              <a:t>)</a:t>
            </a:r>
          </a:p>
          <a:p>
            <a:r>
              <a:rPr lang="en-US" altLang="zh-TW" b="0" dirty="0">
                <a:hlinkClick r:id="rId3"/>
              </a:rPr>
              <a:t>https://web.ntpu.edu.tw/~myday/teaching.htm#1141</a:t>
            </a:r>
            <a:endParaRPr lang="en-US" altLang="zh-TW" b="0" dirty="0"/>
          </a:p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1933A-AD54-5CA3-F0D2-70A499AB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2CBF8-27FD-365D-3CB7-F2B9550A98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4FCED-EBDD-A07C-400E-BD01091635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781A6-EAD3-AF19-D88D-D42C2048D9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33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C8000-04E1-B27B-74D0-9C76CA14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9FEC-9CA3-E128-DF9F-EA7F4C2E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/>
          <a:lstStyle/>
          <a:p>
            <a:r>
              <a:rPr lang="zh-TW" altLang="en-US" dirty="0"/>
              <a:t>使用者行為轉變的三大驅動因素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97A3E-0A6F-9FFB-1EA6-CD22CC11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D668C5-5F13-448A-D6EC-7C67EF01DC3B}"/>
              </a:ext>
            </a:extLst>
          </p:cNvPr>
          <p:cNvSpPr/>
          <p:nvPr/>
        </p:nvSpPr>
        <p:spPr>
          <a:xfrm>
            <a:off x="582681" y="1729833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技術成熟度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3E1C6B-8325-AB7A-FBA7-F40F8DA3B79D}"/>
              </a:ext>
            </a:extLst>
          </p:cNvPr>
          <p:cNvSpPr/>
          <p:nvPr/>
        </p:nvSpPr>
        <p:spPr>
          <a:xfrm>
            <a:off x="582681" y="2980829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ChatGPT、Gemini、Perplexity</a:t>
            </a: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等</a:t>
            </a:r>
            <a:b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工具的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NLP</a:t>
            </a: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能力</a:t>
            </a:r>
            <a:b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接近人類水平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411D94-421C-8D68-F3A7-4F324C40C870}"/>
              </a:ext>
            </a:extLst>
          </p:cNvPr>
          <p:cNvSpPr/>
          <p:nvPr/>
        </p:nvSpPr>
        <p:spPr>
          <a:xfrm>
            <a:off x="4490819" y="1729833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使用便利性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AB93CB-D004-9D3F-A828-282B91CCBD4F}"/>
              </a:ext>
            </a:extLst>
          </p:cNvPr>
          <p:cNvSpPr/>
          <p:nvPr/>
        </p:nvSpPr>
        <p:spPr>
          <a:xfrm>
            <a:off x="4490818" y="2980829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無需學習搜尋語法，以自然語言提問即可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AED7817-486A-52A6-0EAE-2DBF4BF25680}"/>
              </a:ext>
            </a:extLst>
          </p:cNvPr>
          <p:cNvSpPr/>
          <p:nvPr/>
        </p:nvSpPr>
        <p:spPr>
          <a:xfrm>
            <a:off x="8398957" y="1729833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3.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效率提升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29CE3AA-630D-1AA7-1A3E-D20D677A12ED}"/>
              </a:ext>
            </a:extLst>
          </p:cNvPr>
          <p:cNvSpPr/>
          <p:nvPr/>
        </p:nvSpPr>
        <p:spPr>
          <a:xfrm>
            <a:off x="8398957" y="2980829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直接獲得整合答案，</a:t>
            </a:r>
            <a:b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無需瀏覽多個網頁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0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0AA6-F7C9-2EBD-7862-EACBB3FE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09DE-EAB2-9885-037F-1EE1E9D8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/>
          <a:lstStyle/>
          <a:p>
            <a:r>
              <a:rPr lang="zh-TW" altLang="en-US" dirty="0"/>
              <a:t>使用者行為轉變的三大驅動因素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16B8-649F-B099-66A5-C5EB917F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70434"/>
            <a:ext cx="11222181" cy="5182866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1. </a:t>
            </a:r>
            <a:r>
              <a:rPr lang="zh-TW" altLang="en-US" sz="4000" dirty="0"/>
              <a:t>技術成熟度</a:t>
            </a:r>
          </a:p>
          <a:p>
            <a:pPr lvl="1"/>
            <a:r>
              <a:rPr lang="en-US" sz="3600" dirty="0" err="1"/>
              <a:t>ChatGPT、Gemini、Perplexity</a:t>
            </a:r>
            <a:r>
              <a:rPr lang="zh-TW" altLang="en-US" sz="3600" dirty="0"/>
              <a:t>等</a:t>
            </a:r>
            <a:r>
              <a:rPr lang="en-US" sz="3600" dirty="0"/>
              <a:t>AI</a:t>
            </a:r>
            <a:r>
              <a:rPr lang="zh-TW" altLang="en-US" sz="3600" dirty="0"/>
              <a:t>工具的</a:t>
            </a:r>
            <a:r>
              <a:rPr lang="en-US" sz="3600" dirty="0"/>
              <a:t>NLP</a:t>
            </a:r>
            <a:r>
              <a:rPr lang="zh-TW" altLang="en-US" sz="3600" dirty="0"/>
              <a:t>能力接近人類水平</a:t>
            </a:r>
          </a:p>
          <a:p>
            <a:r>
              <a:rPr lang="en-US" altLang="zh-TW" sz="4000" dirty="0"/>
              <a:t>2. </a:t>
            </a:r>
            <a:r>
              <a:rPr lang="zh-TW" altLang="en-US" sz="4000" dirty="0"/>
              <a:t>使用便利性</a:t>
            </a:r>
          </a:p>
          <a:p>
            <a:pPr lvl="1"/>
            <a:r>
              <a:rPr lang="zh-TW" altLang="en-US" sz="3600" dirty="0"/>
              <a:t>無需學習搜尋語法，以自然語言提問即可</a:t>
            </a:r>
          </a:p>
          <a:p>
            <a:r>
              <a:rPr lang="en-US" altLang="zh-TW" sz="4000" dirty="0"/>
              <a:t>3. </a:t>
            </a:r>
            <a:r>
              <a:rPr lang="zh-TW" altLang="en-US" sz="4000" dirty="0"/>
              <a:t>效率提升</a:t>
            </a:r>
          </a:p>
          <a:p>
            <a:pPr lvl="1"/>
            <a:r>
              <a:rPr lang="zh-TW" altLang="en-US" sz="3600" dirty="0"/>
              <a:t>直接獲得整合答案，無需瀏覽多個網頁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C3EC7-6A97-0B17-C411-577430E9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7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0CAB4-8573-1BE1-BF48-5A797372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6F58-8510-29BE-6AF9-30C68352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搜尋工具生態系統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3AC4-734C-AE37-8741-4762F976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70434"/>
            <a:ext cx="11222181" cy="5182866"/>
          </a:xfrm>
        </p:spPr>
        <p:txBody>
          <a:bodyPr>
            <a:noAutofit/>
          </a:bodyPr>
          <a:lstStyle/>
          <a:p>
            <a:r>
              <a:rPr lang="en-US" sz="4000" dirty="0"/>
              <a:t>ChatGPT (OpenAI)：</a:t>
            </a:r>
          </a:p>
          <a:p>
            <a:pPr lvl="1"/>
            <a:r>
              <a:rPr lang="zh-TW" altLang="en-US" sz="3600" dirty="0"/>
              <a:t>對話式</a:t>
            </a:r>
            <a:r>
              <a:rPr lang="en-US" sz="3600" dirty="0"/>
              <a:t>AI，</a:t>
            </a:r>
            <a:r>
              <a:rPr lang="zh-TW" altLang="en-US" sz="3600" dirty="0"/>
              <a:t>可連接網路搜尋</a:t>
            </a:r>
          </a:p>
          <a:p>
            <a:r>
              <a:rPr lang="en-US" sz="4000" dirty="0"/>
              <a:t>Google Gemini：</a:t>
            </a:r>
          </a:p>
          <a:p>
            <a:pPr lvl="1"/>
            <a:r>
              <a:rPr lang="zh-TW" altLang="en-US" sz="3600" dirty="0"/>
              <a:t>整合搜尋</a:t>
            </a:r>
            <a:r>
              <a:rPr lang="en-US" altLang="zh-TW" sz="3600" dirty="0"/>
              <a:t> + </a:t>
            </a:r>
            <a:r>
              <a:rPr lang="en-US" sz="3600" dirty="0"/>
              <a:t>AI</a:t>
            </a:r>
            <a:r>
              <a:rPr lang="zh-TW" altLang="en-US" sz="3600" dirty="0"/>
              <a:t>助手</a:t>
            </a:r>
          </a:p>
          <a:p>
            <a:r>
              <a:rPr lang="en-US" sz="4000" dirty="0"/>
              <a:t>Perplexity AI：</a:t>
            </a:r>
          </a:p>
          <a:p>
            <a:pPr lvl="1"/>
            <a:r>
              <a:rPr lang="zh-TW" altLang="en-US" sz="3600" dirty="0"/>
              <a:t>研究導向的</a:t>
            </a:r>
            <a:r>
              <a:rPr lang="en-US" sz="3600" dirty="0"/>
              <a:t>AI</a:t>
            </a:r>
            <a:r>
              <a:rPr lang="zh-TW" altLang="en-US" sz="3600" dirty="0"/>
              <a:t>搜尋引擎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7566B-8280-78DD-9025-1AD57FD1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B3EEC-F9B7-C969-45F6-18A0056B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7600-DA4E-CFFF-ED11-DFA41F72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搜尋意圖的深層變化</a:t>
            </a:r>
            <a:endParaRPr lang="en-TW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A8921-F797-8E97-0D36-28DFEA26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E807AE-B827-AFF9-0B17-910B52EFE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3392"/>
              </p:ext>
            </p:extLst>
          </p:nvPr>
        </p:nvGraphicFramePr>
        <p:xfrm>
          <a:off x="534389" y="1469136"/>
          <a:ext cx="11027691" cy="4794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897">
                  <a:extLst>
                    <a:ext uri="{9D8B030D-6E8A-4147-A177-3AD203B41FA5}">
                      <a16:colId xmlns:a16="http://schemas.microsoft.com/office/drawing/2014/main" val="938948712"/>
                    </a:ext>
                  </a:extLst>
                </a:gridCol>
                <a:gridCol w="3675897">
                  <a:extLst>
                    <a:ext uri="{9D8B030D-6E8A-4147-A177-3AD203B41FA5}">
                      <a16:colId xmlns:a16="http://schemas.microsoft.com/office/drawing/2014/main" val="1969238120"/>
                    </a:ext>
                  </a:extLst>
                </a:gridCol>
                <a:gridCol w="3675897">
                  <a:extLst>
                    <a:ext uri="{9D8B030D-6E8A-4147-A177-3AD203B41FA5}">
                      <a16:colId xmlns:a16="http://schemas.microsoft.com/office/drawing/2014/main" val="3192757852"/>
                    </a:ext>
                  </a:extLst>
                </a:gridCol>
              </a:tblGrid>
              <a:tr h="9588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 dirty="0"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維度</a:t>
                      </a:r>
                      <a:endParaRPr lang="zh-TW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傳統搜尋</a:t>
                      </a:r>
                      <a:endParaRPr lang="zh-TW" altLang="en-US" sz="3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AI</a:t>
                      </a:r>
                      <a:r>
                        <a:rPr lang="zh-TW" altLang="en-US" sz="3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搜尋</a:t>
                      </a:r>
                      <a:endParaRPr lang="zh-TW" altLang="en-US" sz="3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4189032"/>
                  </a:ext>
                </a:extLst>
              </a:tr>
              <a:tr h="9588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 dirty="0"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查詢長度</a:t>
                      </a:r>
                      <a:endParaRPr lang="zh-TW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TW" sz="360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2–5</a:t>
                      </a:r>
                      <a:r>
                        <a:rPr lang="zh-TW" altLang="en-US" sz="360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字</a:t>
                      </a:r>
                      <a:endParaRPr lang="zh-TW" altLang="en-US" sz="3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TW" sz="36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15–30</a:t>
                      </a:r>
                      <a:r>
                        <a:rPr lang="zh-TW" altLang="en-US" sz="36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字完整句子</a:t>
                      </a:r>
                      <a:endParaRPr lang="zh-TW" altLang="en-US" sz="36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8587953"/>
                  </a:ext>
                </a:extLst>
              </a:tr>
              <a:tr h="9588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查詢方式</a:t>
                      </a:r>
                      <a:endParaRPr lang="zh-TW" alt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關鍵字組合</a:t>
                      </a:r>
                      <a:endParaRPr lang="zh-TW" altLang="en-US" sz="3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自然語言問句</a:t>
                      </a:r>
                      <a:endParaRPr lang="zh-TW" altLang="en-US" sz="3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667197"/>
                  </a:ext>
                </a:extLst>
              </a:tr>
              <a:tr h="9588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結果期待</a:t>
                      </a:r>
                      <a:endParaRPr lang="zh-TW" alt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多個連結</a:t>
                      </a:r>
                      <a:endParaRPr lang="zh-TW" altLang="en-US" sz="3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單一整合答案</a:t>
                      </a:r>
                      <a:endParaRPr lang="zh-TW" altLang="en-US" sz="3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7067727"/>
                  </a:ext>
                </a:extLst>
              </a:tr>
              <a:tr h="9588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互動性</a:t>
                      </a:r>
                      <a:endParaRPr lang="zh-TW" alt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單次查詢</a:t>
                      </a:r>
                      <a:endParaRPr lang="zh-TW" altLang="en-US" sz="3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TW" altLang="en-US" sz="3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多輪對話</a:t>
                      </a:r>
                      <a:endParaRPr lang="zh-TW" altLang="en-US" sz="3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021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75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229B4-D6DF-AB8A-7AA5-A678B8F0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E0A5-9478-FBB0-BE32-3A2FD0A5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Autofit/>
          </a:bodyPr>
          <a:lstStyle/>
          <a:p>
            <a:r>
              <a:rPr lang="en-US" altLang="zh-TW" sz="7200" dirty="0"/>
              <a:t>AI </a:t>
            </a:r>
            <a:r>
              <a:rPr lang="zh-TW" altLang="en-US" sz="7200" dirty="0"/>
              <a:t>對媒體流量的衝擊</a:t>
            </a:r>
            <a:endParaRPr lang="en-TW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1D84-AD27-038C-6877-21AA0AD8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73EA43-BD3C-D945-9ABA-A1F04200034F}"/>
              </a:ext>
            </a:extLst>
          </p:cNvPr>
          <p:cNvSpPr/>
          <p:nvPr/>
        </p:nvSpPr>
        <p:spPr>
          <a:xfrm>
            <a:off x="582681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零點擊搜尋增加</a:t>
            </a:r>
            <a:endParaRPr lang="en-US" sz="44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4D185F-F4AB-7696-1DDD-235D6B8F82C0}"/>
              </a:ext>
            </a:extLst>
          </p:cNvPr>
          <p:cNvSpPr/>
          <p:nvPr/>
        </p:nvSpPr>
        <p:spPr>
          <a:xfrm>
            <a:off x="582681" y="2980829"/>
            <a:ext cx="5308165" cy="3267571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AI</a:t>
            </a:r>
            <a:r>
              <a:rPr lang="zh-TW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直接提供答案，</a:t>
            </a:r>
            <a:br>
              <a:rPr lang="en-US" altLang="zh-TW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用戶無需點擊網站</a:t>
            </a:r>
            <a:endParaRPr lang="en-US" sz="44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A91755-C8AD-D902-2D42-940FCCC09102}"/>
              </a:ext>
            </a:extLst>
          </p:cNvPr>
          <p:cNvSpPr/>
          <p:nvPr/>
        </p:nvSpPr>
        <p:spPr>
          <a:xfrm>
            <a:off x="6448405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引用率成新指標</a:t>
            </a:r>
            <a:endParaRPr lang="en-US" sz="44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00F199-95D4-5800-B007-811B9F9EE602}"/>
              </a:ext>
            </a:extLst>
          </p:cNvPr>
          <p:cNvSpPr/>
          <p:nvPr/>
        </p:nvSpPr>
        <p:spPr>
          <a:xfrm>
            <a:off x="6448405" y="2980829"/>
            <a:ext cx="5308165" cy="32675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被</a:t>
            </a:r>
            <a:r>
              <a:rPr lang="en-US" altLang="zh-TW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AI</a:t>
            </a:r>
            <a:r>
              <a:rPr lang="zh-TW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引用比排名第一更重要</a:t>
            </a:r>
            <a:endParaRPr lang="en-US" sz="44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654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815C-053B-0EE0-3A59-F9EA49DA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3A0B-BB2E-211A-4AB5-9D8EE5B1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Autofit/>
          </a:bodyPr>
          <a:lstStyle/>
          <a:p>
            <a:r>
              <a:rPr lang="en-US" sz="7200" dirty="0"/>
              <a:t>SEO</a:t>
            </a:r>
            <a:r>
              <a:rPr lang="zh-TW" altLang="en-US" sz="7200" dirty="0"/>
              <a:t>規則的根本性改變</a:t>
            </a:r>
            <a:endParaRPr lang="en-TW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3546-B62F-1658-6044-E69E9336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80518"/>
            <a:ext cx="11222181" cy="46727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000" dirty="0"/>
              <a:t>從傳統</a:t>
            </a:r>
            <a:r>
              <a:rPr lang="en-US" sz="6000" dirty="0"/>
              <a:t>SEO</a:t>
            </a:r>
            <a:r>
              <a:rPr lang="zh-TW" altLang="en-US" sz="6000" dirty="0"/>
              <a:t>到</a:t>
            </a:r>
            <a:r>
              <a:rPr lang="en-US" sz="6000" dirty="0"/>
              <a:t>AIO、</a:t>
            </a:r>
            <a:r>
              <a:rPr lang="zh-TW" altLang="en-US" sz="6000" dirty="0"/>
              <a:t>優化策略</a:t>
            </a:r>
          </a:p>
          <a:p>
            <a:pPr algn="ctr"/>
            <a:endParaRPr lang="zh-TW" altLang="en-US" sz="6000" dirty="0"/>
          </a:p>
          <a:p>
            <a:pPr algn="ctr"/>
            <a:endParaRPr lang="zh-TW" altLang="en-US" sz="6000" dirty="0"/>
          </a:p>
          <a:p>
            <a:pPr algn="ctr"/>
            <a:endParaRPr lang="en-TW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391A-7391-D331-9C45-67AC3F3A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5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4B28-E65C-25E3-8C30-0A18B8BD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5053-F79C-DCE0-75B0-3377BD11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9358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Google SGE </a:t>
            </a:r>
            <a:r>
              <a:rPr lang="en-US" altLang="zh-TW" sz="3600" dirty="0"/>
              <a:t>(Search Generative Experience) (AI Overviews)</a:t>
            </a:r>
            <a:r>
              <a:rPr lang="en-US" altLang="zh-TW" dirty="0"/>
              <a:t> </a:t>
            </a:r>
            <a:r>
              <a:rPr lang="zh-TW" altLang="en-US" dirty="0"/>
              <a:t>：</a:t>
            </a:r>
            <a:br>
              <a:rPr lang="en-US" altLang="zh-TW" dirty="0"/>
            </a:br>
            <a:r>
              <a:rPr lang="zh-TW" altLang="en-US" dirty="0"/>
              <a:t>搜尋引擎的</a:t>
            </a:r>
            <a:r>
              <a:rPr lang="en-US" altLang="zh-TW" dirty="0"/>
              <a:t>AI</a:t>
            </a:r>
            <a:r>
              <a:rPr lang="zh-TW" altLang="en-US" dirty="0"/>
              <a:t>革命</a:t>
            </a:r>
            <a:br>
              <a:rPr lang="en-US" altLang="zh-TW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從「連結提供者」到「答案提供者」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41D5-A5A9-DEDC-ACB7-165DBE79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CEC6FFE-C700-723D-9D37-B2D153260963}"/>
              </a:ext>
            </a:extLst>
          </p:cNvPr>
          <p:cNvSpPr/>
          <p:nvPr/>
        </p:nvSpPr>
        <p:spPr>
          <a:xfrm>
            <a:off x="534389" y="2100542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SGE </a:t>
            </a:r>
            <a:r>
              <a:rPr lang="zh-TW" alt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核心特徵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9B9AA-DC9C-8016-4844-13FE152186B8}"/>
              </a:ext>
            </a:extLst>
          </p:cNvPr>
          <p:cNvSpPr/>
          <p:nvPr/>
        </p:nvSpPr>
        <p:spPr>
          <a:xfrm>
            <a:off x="534389" y="3351538"/>
            <a:ext cx="5308165" cy="32675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搜尋結果頂端顯示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生成摘要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整合多個來源的資訊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提供對話式追問功能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顯示參考來源（引用）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graphicFrame>
        <p:nvGraphicFramePr>
          <p:cNvPr id="9" name="Chart 0">
            <a:extLst>
              <a:ext uri="{FF2B5EF4-FFF2-40B4-BE49-F238E27FC236}">
                <a16:creationId xmlns:a16="http://schemas.microsoft.com/office/drawing/2014/main" id="{CF3D2B19-A9F7-3886-8A99-B470B7709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376017"/>
              </p:ext>
            </p:extLst>
          </p:nvPr>
        </p:nvGraphicFramePr>
        <p:xfrm>
          <a:off x="6145479" y="2727930"/>
          <a:ext cx="5788515" cy="399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370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2774E-2340-9BBF-D83F-C45A59D7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AF77-CDCD-3E19-9259-01FC3D05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rmAutofit/>
          </a:bodyPr>
          <a:lstStyle/>
          <a:p>
            <a:r>
              <a:rPr lang="zh-TW" altLang="en-US" dirty="0"/>
              <a:t>從</a:t>
            </a:r>
            <a:r>
              <a:rPr lang="en-US" altLang="zh-TW" dirty="0"/>
              <a:t> SEO </a:t>
            </a:r>
            <a:r>
              <a:rPr lang="zh-TW" altLang="en-US" dirty="0"/>
              <a:t>到</a:t>
            </a:r>
            <a:r>
              <a:rPr lang="en-US" altLang="zh-TW" dirty="0"/>
              <a:t> AIO</a:t>
            </a:r>
            <a:r>
              <a:rPr lang="zh-TW" altLang="en-US" dirty="0"/>
              <a:t>：優化目標的轉變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863A-A701-DB8E-36A5-58CE008B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0">
            <a:extLst>
              <a:ext uri="{FF2B5EF4-FFF2-40B4-BE49-F238E27FC236}">
                <a16:creationId xmlns:a16="http://schemas.microsoft.com/office/drawing/2014/main" id="{0D82DBF3-33D1-01C4-31FF-B34D5483F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52372"/>
              </p:ext>
            </p:extLst>
          </p:nvPr>
        </p:nvGraphicFramePr>
        <p:xfrm>
          <a:off x="534388" y="1170433"/>
          <a:ext cx="10957395" cy="5568630"/>
        </p:xfrm>
        <a:graphic>
          <a:graphicData uri="http://schemas.openxmlformats.org/drawingml/2006/table">
            <a:tbl>
              <a:tblPr/>
              <a:tblGrid>
                <a:gridCol w="365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78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特徵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b="1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傳統</a:t>
                      </a:r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 SEO</a:t>
                      </a:r>
                      <a:br>
                        <a:rPr lang="en-US" sz="3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</a:br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(Search Engine Optimization）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3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AIO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(AI Optimization)</a:t>
                      </a:r>
                      <a:endParaRPr lang="en-US" sz="36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00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優化目標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爭取點擊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爭取引用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00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內容焦點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關鍵字密度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問答完整性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00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衡量指標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排名+CTR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 (Clickthrough rate)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引用率+權威度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00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技術重點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Meta標籤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Heiti TC Medium" pitchFamily="2" charset="-128"/>
                          <a:cs typeface="Calibri" panose="020F0502020204030204" pitchFamily="34" charset="0"/>
                        </a:rPr>
                        <a:t>結構化資料</a:t>
                      </a:r>
                      <a:endParaRPr lang="en-US" sz="3200" dirty="0">
                        <a:latin typeface="Calibri" panose="020F0502020204030204" pitchFamily="34" charset="0"/>
                        <a:ea typeface="Heiti TC Medium" pitchFamily="2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177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F4788-100A-B93A-AE2F-3621A621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F395-F02A-0D2F-88DB-CE4464CC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Autofit/>
          </a:bodyPr>
          <a:lstStyle/>
          <a:p>
            <a:r>
              <a:rPr lang="en-US" altLang="zh-TW" sz="5000" dirty="0"/>
              <a:t>AIO (AI Optimization) </a:t>
            </a:r>
            <a:r>
              <a:rPr lang="zh-TW" altLang="en-US" sz="5000" dirty="0"/>
              <a:t>核心原則</a:t>
            </a:r>
            <a:endParaRPr lang="en-TW" sz="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E336B-F401-3C98-4A47-F8F671EB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FE8DE3-E07B-F21E-ED4A-5D85DB03E01D}"/>
              </a:ext>
            </a:extLst>
          </p:cNvPr>
          <p:cNvSpPr/>
          <p:nvPr/>
        </p:nvSpPr>
        <p:spPr>
          <a:xfrm>
            <a:off x="360256" y="1507407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目標轉變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E4853F-DB44-BC79-0178-4C5E82EC4CEE}"/>
              </a:ext>
            </a:extLst>
          </p:cNvPr>
          <p:cNvSpPr/>
          <p:nvPr/>
        </p:nvSpPr>
        <p:spPr>
          <a:xfrm>
            <a:off x="3865004" y="1507407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從「爭取點擊」→「爭取引用」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07B902-124A-4649-3E26-908563C0765B}"/>
              </a:ext>
            </a:extLst>
          </p:cNvPr>
          <p:cNvSpPr/>
          <p:nvPr/>
        </p:nvSpPr>
        <p:spPr>
          <a:xfrm>
            <a:off x="311963" y="2753385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內容型態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F094B0-5D94-89D2-626B-01950F99CAD1}"/>
              </a:ext>
            </a:extLst>
          </p:cNvPr>
          <p:cNvSpPr/>
          <p:nvPr/>
        </p:nvSpPr>
        <p:spPr>
          <a:xfrm>
            <a:off x="3816711" y="2753385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從「關鍵字優化」→「問答式內容」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679C5B-2A25-2BB1-A26D-D29F4B8A0591}"/>
              </a:ext>
            </a:extLst>
          </p:cNvPr>
          <p:cNvSpPr/>
          <p:nvPr/>
        </p:nvSpPr>
        <p:spPr>
          <a:xfrm>
            <a:off x="311963" y="3999363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衡量指標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F06565-8EA6-3BCE-E6D0-6BD0ED058B12}"/>
              </a:ext>
            </a:extLst>
          </p:cNvPr>
          <p:cNvSpPr/>
          <p:nvPr/>
        </p:nvSpPr>
        <p:spPr>
          <a:xfrm>
            <a:off x="3816711" y="3999363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從「排名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+CTR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」→「引用率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權威度」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C9DB27-02B7-BCA2-51F9-13DF4D2D28E8}"/>
              </a:ext>
            </a:extLst>
          </p:cNvPr>
          <p:cNvSpPr/>
          <p:nvPr/>
        </p:nvSpPr>
        <p:spPr>
          <a:xfrm>
            <a:off x="311963" y="5350593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範圍擴大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BA0720-CAD0-5923-9961-F22D82B3A0F8}"/>
              </a:ext>
            </a:extLst>
          </p:cNvPr>
          <p:cNvSpPr/>
          <p:nvPr/>
        </p:nvSpPr>
        <p:spPr>
          <a:xfrm>
            <a:off x="3816711" y="5350593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從「搜尋引擎」→「所有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平台」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64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A2F28-3E42-32E2-2078-981DEB7E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79DD-9710-4E02-B79D-CDD480B9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95979"/>
          </a:xfrm>
        </p:spPr>
        <p:txBody>
          <a:bodyPr>
            <a:noAutofit/>
          </a:bodyPr>
          <a:lstStyle/>
          <a:p>
            <a:r>
              <a:rPr lang="en-US" altLang="zh-TW" sz="5000" dirty="0"/>
              <a:t>E-E-A-T</a:t>
            </a:r>
            <a:r>
              <a:rPr lang="zh-TW" altLang="en-US" sz="5000" dirty="0"/>
              <a:t>：</a:t>
            </a:r>
            <a:r>
              <a:rPr lang="en-US" altLang="zh-TW" sz="5000" dirty="0"/>
              <a:t>AI</a:t>
            </a:r>
            <a:r>
              <a:rPr lang="zh-TW" altLang="en-US" sz="5000" dirty="0"/>
              <a:t>時代的媒體內容品質標準</a:t>
            </a:r>
            <a:br>
              <a:rPr lang="en-US" altLang="zh-TW" sz="5000" dirty="0"/>
            </a:br>
            <a:r>
              <a:rPr lang="en-US" altLang="zh-TW" sz="4000" dirty="0">
                <a:solidFill>
                  <a:schemeClr val="accent2">
                    <a:lumMod val="75000"/>
                  </a:schemeClr>
                </a:solidFill>
              </a:rPr>
              <a:t>AI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</a:rPr>
              <a:t>無法複製的「經驗」是關鍵差異化要素</a:t>
            </a:r>
            <a:endParaRPr lang="en-TW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3628F-5684-14BC-3BEC-ED0487C7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4A7E45-3A1F-FBE1-9439-4E9CE42EECCF}"/>
              </a:ext>
            </a:extLst>
          </p:cNvPr>
          <p:cNvSpPr/>
          <p:nvPr/>
        </p:nvSpPr>
        <p:spPr>
          <a:xfrm>
            <a:off x="360256" y="1507407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Experience </a:t>
            </a:r>
            <a:b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經驗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80F7FD-F896-173A-E751-9C2AC8898A0D}"/>
              </a:ext>
            </a:extLst>
          </p:cNvPr>
          <p:cNvSpPr/>
          <p:nvPr/>
        </p:nvSpPr>
        <p:spPr>
          <a:xfrm>
            <a:off x="3865004" y="1507407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E 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第一手實際體驗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1243C2-FC77-CF81-B4B7-87A73C756FD0}"/>
              </a:ext>
            </a:extLst>
          </p:cNvPr>
          <p:cNvSpPr/>
          <p:nvPr/>
        </p:nvSpPr>
        <p:spPr>
          <a:xfrm>
            <a:off x="311963" y="2753385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Expertise </a:t>
            </a:r>
            <a:b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專業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15AC8C9-575E-790C-8E4E-A7BE7699200C}"/>
              </a:ext>
            </a:extLst>
          </p:cNvPr>
          <p:cNvSpPr/>
          <p:nvPr/>
        </p:nvSpPr>
        <p:spPr>
          <a:xfrm>
            <a:off x="3816711" y="2753385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E 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專業知識與技能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D91698-BA0A-F2A3-7E60-A83CF0DD533F}"/>
              </a:ext>
            </a:extLst>
          </p:cNvPr>
          <p:cNvSpPr/>
          <p:nvPr/>
        </p:nvSpPr>
        <p:spPr>
          <a:xfrm>
            <a:off x="311963" y="3999363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Authority </a:t>
            </a:r>
            <a:b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權威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F6B0EC-E417-2737-9D28-F633DBC40CD9}"/>
              </a:ext>
            </a:extLst>
          </p:cNvPr>
          <p:cNvSpPr/>
          <p:nvPr/>
        </p:nvSpPr>
        <p:spPr>
          <a:xfrm>
            <a:off x="3816711" y="3999363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A 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業界公認地位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C2DD89-18D0-74C0-946D-AA494362494C}"/>
              </a:ext>
            </a:extLst>
          </p:cNvPr>
          <p:cNvSpPr/>
          <p:nvPr/>
        </p:nvSpPr>
        <p:spPr>
          <a:xfrm>
            <a:off x="311963" y="5350593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Trust </a:t>
            </a:r>
            <a:b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可信度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7B8593-5FB3-0B41-C95D-81D536444251}"/>
              </a:ext>
            </a:extLst>
          </p:cNvPr>
          <p:cNvSpPr/>
          <p:nvPr/>
        </p:nvSpPr>
        <p:spPr>
          <a:xfrm>
            <a:off x="3816711" y="5350593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T 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準確性與透明度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8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BEFBD-E7BA-ECE4-A709-5B062386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1742-B8A0-092A-5125-89E769F3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0640-9221-48E8-5FE7-CEF1FD3D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1039092"/>
            <a:ext cx="11461148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dirty="0"/>
              <a:t>Week    Date    Subject/Topics</a:t>
            </a:r>
          </a:p>
          <a:p>
            <a:pPr marL="0" indent="0">
              <a:buNone/>
            </a:pPr>
            <a:r>
              <a:rPr lang="en-US" altLang="zh-TW" sz="2600" dirty="0"/>
              <a:t>1 2025/09/13 </a:t>
            </a:r>
            <a:r>
              <a:rPr lang="zh-TW" altLang="en-US" sz="2600" dirty="0"/>
              <a:t>一、學期課程總介紹； 二、傳播基本原理； 三、人類傳播進程</a:t>
            </a:r>
          </a:p>
          <a:p>
            <a:pPr marL="0" indent="0">
              <a:buNone/>
            </a:pPr>
            <a:r>
              <a:rPr lang="en-US" altLang="zh-TW" sz="2600" dirty="0"/>
              <a:t>2 2025/09/20 </a:t>
            </a:r>
            <a:r>
              <a:rPr lang="zh-TW" altLang="en-US" sz="2600" dirty="0"/>
              <a:t>一、台灣數位內容使用現況； 二、市場調查的意義</a:t>
            </a:r>
          </a:p>
          <a:p>
            <a:pPr marL="0" indent="0">
              <a:buNone/>
            </a:pPr>
            <a:r>
              <a:rPr lang="en-US" altLang="zh-TW" sz="2600" dirty="0"/>
              <a:t>3 2025/09/27 </a:t>
            </a:r>
            <a:r>
              <a:rPr lang="zh-TW" altLang="en-US" sz="2600" dirty="0"/>
              <a:t>數位世代台灣著作權規範導讀</a:t>
            </a:r>
          </a:p>
          <a:p>
            <a:pPr marL="0" indent="0">
              <a:buNone/>
            </a:pPr>
            <a:r>
              <a:rPr lang="en-US" altLang="zh-TW" sz="2600" dirty="0"/>
              <a:t>4 2025/10/04 </a:t>
            </a:r>
            <a:r>
              <a:rPr lang="zh-TW" altLang="en-US" sz="2600" dirty="0"/>
              <a:t>影像內容置入行銷 </a:t>
            </a:r>
            <a:r>
              <a:rPr lang="en-US" altLang="zh-TW" sz="2600" dirty="0"/>
              <a:t>(product placement)</a:t>
            </a:r>
            <a:r>
              <a:rPr lang="zh-TW" altLang="en-US" sz="2600" dirty="0"/>
              <a:t> 理論</a:t>
            </a:r>
            <a:r>
              <a:rPr lang="en-US" altLang="zh-TW" sz="2600" dirty="0"/>
              <a:t>/</a:t>
            </a:r>
            <a:r>
              <a:rPr lang="zh-TW" altLang="en-US" sz="2600" dirty="0"/>
              <a:t>製作</a:t>
            </a:r>
            <a:r>
              <a:rPr lang="en-US" altLang="zh-TW" sz="2600" dirty="0"/>
              <a:t>/</a:t>
            </a:r>
            <a:r>
              <a:rPr lang="zh-TW" altLang="en-US" sz="2600" dirty="0"/>
              <a:t>效果</a:t>
            </a:r>
          </a:p>
          <a:p>
            <a:pPr marL="0" indent="0">
              <a:buNone/>
            </a:pPr>
            <a:r>
              <a:rPr lang="en-US" altLang="zh-TW" sz="2600" dirty="0"/>
              <a:t>5 2025/10/11 </a:t>
            </a:r>
            <a:r>
              <a:rPr lang="zh-TW" altLang="en-US" sz="2600" dirty="0"/>
              <a:t>一、圖文新聞寫作與影音新聞製作練習； </a:t>
            </a:r>
            <a:br>
              <a:rPr lang="en-US" altLang="zh-TW" sz="2600" dirty="0"/>
            </a:br>
            <a:r>
              <a:rPr lang="zh-TW" altLang="en-US" sz="2600" dirty="0"/>
              <a:t>                          二、影音新聞主播角色； 三、</a:t>
            </a:r>
            <a:r>
              <a:rPr lang="en-US" altLang="zh-TW" sz="2600" dirty="0"/>
              <a:t>AI</a:t>
            </a:r>
            <a:r>
              <a:rPr lang="zh-TW" altLang="en-US" sz="2600" dirty="0"/>
              <a:t>在媒體上的運用</a:t>
            </a:r>
          </a:p>
          <a:p>
            <a:pPr marL="0" indent="0">
              <a:buNone/>
            </a:pPr>
            <a:r>
              <a:rPr lang="en-US" altLang="zh-TW" sz="2600" dirty="0"/>
              <a:t>6 2025/10/18 (2025/10/17</a:t>
            </a:r>
            <a:r>
              <a:rPr lang="zh-TW" altLang="en-US" sz="2600" dirty="0"/>
              <a:t>下午</a:t>
            </a:r>
            <a:r>
              <a:rPr lang="en-US" altLang="zh-TW" sz="2600" dirty="0"/>
              <a:t>) </a:t>
            </a:r>
            <a:br>
              <a:rPr lang="en-US" altLang="zh-TW" sz="2600" dirty="0"/>
            </a:br>
            <a:r>
              <a:rPr lang="zh-TW" altLang="en-US" sz="2600" dirty="0"/>
              <a:t>                          參訪中央社 </a:t>
            </a:r>
            <a:r>
              <a:rPr lang="en-US" altLang="zh-TW" sz="2600" dirty="0"/>
              <a:t>13:30~16:30 </a:t>
            </a:r>
            <a:r>
              <a:rPr lang="zh-TW" altLang="en-US" sz="2600" dirty="0"/>
              <a:t>地點</a:t>
            </a:r>
            <a:r>
              <a:rPr lang="en-US" altLang="zh-TW" sz="2600" dirty="0"/>
              <a:t>: </a:t>
            </a:r>
            <a:r>
              <a:rPr lang="zh-TW" altLang="en-US" sz="2600" dirty="0"/>
              <a:t>台北市松江路</a:t>
            </a:r>
            <a:r>
              <a:rPr lang="en-US" altLang="zh-TW" sz="2600" dirty="0"/>
              <a:t>209</a:t>
            </a:r>
            <a:r>
              <a:rPr lang="zh-TW" altLang="en-US" sz="2600" dirty="0"/>
              <a:t>號</a:t>
            </a:r>
          </a:p>
          <a:p>
            <a:pPr marL="0" indent="0">
              <a:buNone/>
            </a:pPr>
            <a:r>
              <a:rPr lang="en-US" altLang="zh-TW" sz="2600" dirty="0"/>
              <a:t>7 2025/10/25 </a:t>
            </a:r>
            <a:r>
              <a:rPr lang="zh-TW" altLang="en-US" sz="2600" dirty="0"/>
              <a:t>臺灣光復節 學生放假</a:t>
            </a:r>
          </a:p>
          <a:p>
            <a:pPr marL="0" indent="0">
              <a:buNone/>
            </a:pPr>
            <a:r>
              <a:rPr lang="en-US" altLang="zh-TW" sz="2600" dirty="0"/>
              <a:t>8 2025/11/01 </a:t>
            </a:r>
            <a:r>
              <a:rPr lang="zh-TW" altLang="en-US" sz="2600" dirty="0"/>
              <a:t>一、 新聞通告； 二、 公司簡介宣傳； 三、 危機處理、公關需求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4ADA1-C1CD-D0E9-079E-07EAFFB8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0C89F-8062-E42F-27FF-8A138C8DBD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1B5EB-C61A-0949-F00E-5BE0F97095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324E09-3ACD-69F5-26BD-668BC96C2E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3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5FA99-EF3A-DF7E-63BA-D1D44F5E0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7FD8-7167-C75B-077D-02D4B403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95979"/>
          </a:xfrm>
        </p:spPr>
        <p:txBody>
          <a:bodyPr>
            <a:noAutofit/>
          </a:bodyPr>
          <a:lstStyle/>
          <a:p>
            <a:r>
              <a:rPr lang="zh-TW" altLang="en-US" sz="5000" dirty="0"/>
              <a:t>結構化資料：與</a:t>
            </a:r>
            <a:r>
              <a:rPr lang="en-US" altLang="zh-TW" sz="5000" dirty="0"/>
              <a:t>AI</a:t>
            </a:r>
            <a:r>
              <a:rPr lang="zh-TW" altLang="en-US" sz="5000" dirty="0"/>
              <a:t>對話的橋樑</a:t>
            </a:r>
            <a:endParaRPr lang="en-TW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1F1B-BCDA-4DBF-5ADD-FC482506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9A5E2F-9307-00D4-01AA-EE202D37B1D2}"/>
              </a:ext>
            </a:extLst>
          </p:cNvPr>
          <p:cNvSpPr/>
          <p:nvPr/>
        </p:nvSpPr>
        <p:spPr>
          <a:xfrm>
            <a:off x="593511" y="1507407"/>
            <a:ext cx="11222181" cy="1035328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幫助</a:t>
            </a:r>
            <a:r>
              <a:rPr lang="en-US" altLang="zh-TW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AI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理解內容結構和語義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8EA43F-6529-6140-45F4-34A321E5BFF0}"/>
              </a:ext>
            </a:extLst>
          </p:cNvPr>
          <p:cNvSpPr/>
          <p:nvPr/>
        </p:nvSpPr>
        <p:spPr>
          <a:xfrm>
            <a:off x="545218" y="2753385"/>
            <a:ext cx="11222181" cy="1035328"/>
          </a:xfrm>
          <a:prstGeom prst="roundRect">
            <a:avLst>
              <a:gd name="adj" fmla="val 1075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提高被引用的可能性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2EFE04B-2FF7-134F-9033-167183ED5454}"/>
              </a:ext>
            </a:extLst>
          </p:cNvPr>
          <p:cNvSpPr/>
          <p:nvPr/>
        </p:nvSpPr>
        <p:spPr>
          <a:xfrm>
            <a:off x="545218" y="3999363"/>
            <a:ext cx="11222181" cy="1035328"/>
          </a:xfrm>
          <a:prstGeom prst="roundRect">
            <a:avLst>
              <a:gd name="adj" fmla="val 107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 err="1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Schema.org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是標準格式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392265-BF0A-6BB3-F968-A1AF296A665A}"/>
              </a:ext>
            </a:extLst>
          </p:cNvPr>
          <p:cNvSpPr/>
          <p:nvPr/>
        </p:nvSpPr>
        <p:spPr>
          <a:xfrm>
            <a:off x="545218" y="5350593"/>
            <a:ext cx="11222181" cy="1035328"/>
          </a:xfrm>
          <a:prstGeom prst="roundRect">
            <a:avLst>
              <a:gd name="adj" fmla="val 1075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JSON-LD</a:t>
            </a:r>
            <a:r>
              <a:rPr lang="zh-TW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是推薦語法</a:t>
            </a:r>
            <a:endParaRPr lang="en-US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331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F0B57-E4E8-BA7A-49FE-F1885DB5D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2B78-E3DB-9060-F14B-C82C5050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569004"/>
          </a:xfrm>
        </p:spPr>
        <p:txBody>
          <a:bodyPr>
            <a:normAutofit/>
          </a:bodyPr>
          <a:lstStyle/>
          <a:p>
            <a:r>
              <a:rPr lang="zh-TW" altLang="en-US" dirty="0"/>
              <a:t>結構化資料：與</a:t>
            </a:r>
            <a:r>
              <a:rPr lang="en-US" altLang="zh-TW" dirty="0"/>
              <a:t>AI</a:t>
            </a:r>
            <a:r>
              <a:rPr lang="zh-TW" altLang="en-US" dirty="0"/>
              <a:t>對話的橋樑</a:t>
            </a:r>
            <a:br>
              <a:rPr lang="en-US" altLang="zh-TW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關鍵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Schema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類型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9E16-A74A-DD92-F60E-04E97C68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49582"/>
            <a:ext cx="11222181" cy="450371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/>
              <a:t>Article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/>
              <a:t>FAQ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err="1"/>
              <a:t>HowTo</a:t>
            </a:r>
            <a:endParaRPr lang="en-US" sz="4800" dirty="0"/>
          </a:p>
          <a:p>
            <a:pPr marL="742950" indent="-742950">
              <a:buFont typeface="+mj-lt"/>
              <a:buAutoNum type="arabicPeriod"/>
            </a:pPr>
            <a:r>
              <a:rPr lang="en-US" sz="4800" dirty="0"/>
              <a:t>Product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/>
              <a:t>Organization</a:t>
            </a:r>
            <a:endParaRPr lang="zh-TW" altLang="en-US" sz="4800" dirty="0"/>
          </a:p>
          <a:p>
            <a:pPr marL="514350" indent="-514350">
              <a:buFont typeface="+mj-lt"/>
              <a:buAutoNum type="arabicPeriod"/>
            </a:pPr>
            <a:endParaRPr lang="zh-TW" altLang="en-US" sz="4800" dirty="0"/>
          </a:p>
          <a:p>
            <a:pPr marL="514350" indent="-514350">
              <a:buFont typeface="+mj-lt"/>
              <a:buAutoNum type="arabicPeriod"/>
            </a:pPr>
            <a:endParaRPr lang="zh-TW" altLang="en-US" sz="4800" dirty="0"/>
          </a:p>
          <a:p>
            <a:pPr marL="514350" indent="-514350">
              <a:buFont typeface="+mj-lt"/>
              <a:buAutoNum type="arabicPeriod"/>
            </a:pPr>
            <a:endParaRPr lang="en-TW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88627-51F8-C460-2B5A-16842ABD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9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AE43E-1A5D-F82C-13C0-EB9DE2F13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4813-3F73-4969-FA14-71324B92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Autofit/>
          </a:bodyPr>
          <a:lstStyle/>
          <a:p>
            <a:r>
              <a:rPr lang="zh-TW" altLang="en-US" sz="5000" dirty="0"/>
              <a:t>對話式內容優化策略</a:t>
            </a:r>
            <a:endParaRPr lang="en-TW" sz="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8FF18-AD17-EE6D-CD6F-44F9853E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404C3A-0928-43E1-2E3F-357FF78A25D5}"/>
              </a:ext>
            </a:extLst>
          </p:cNvPr>
          <p:cNvSpPr/>
          <p:nvPr/>
        </p:nvSpPr>
        <p:spPr>
          <a:xfrm>
            <a:off x="360256" y="1507407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1. 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問答式架構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3DEFA3-E8E7-EBD3-AD8D-3955E1B88619}"/>
              </a:ext>
            </a:extLst>
          </p:cNvPr>
          <p:cNvSpPr/>
          <p:nvPr/>
        </p:nvSpPr>
        <p:spPr>
          <a:xfrm>
            <a:off x="3865004" y="1507407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用「問題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詳細答案」格式撰寫內容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E20F63-752E-E3E9-F133-660D943C26D7}"/>
              </a:ext>
            </a:extLst>
          </p:cNvPr>
          <p:cNvSpPr/>
          <p:nvPr/>
        </p:nvSpPr>
        <p:spPr>
          <a:xfrm>
            <a:off x="311963" y="2753385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2. 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自然語言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02922A-68F6-64C4-83EF-90E3A857676B}"/>
              </a:ext>
            </a:extLst>
          </p:cNvPr>
          <p:cNvSpPr/>
          <p:nvPr/>
        </p:nvSpPr>
        <p:spPr>
          <a:xfrm>
            <a:off x="3816711" y="2753385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使用完整句子，而非關鍵字堆砌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34AC7A-6E89-9BF6-623C-BF89FE47C88E}"/>
              </a:ext>
            </a:extLst>
          </p:cNvPr>
          <p:cNvSpPr/>
          <p:nvPr/>
        </p:nvSpPr>
        <p:spPr>
          <a:xfrm>
            <a:off x="311963" y="3999363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3. 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預判追問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80BC30-4335-0958-89E5-3246635E2BF6}"/>
              </a:ext>
            </a:extLst>
          </p:cNvPr>
          <p:cNvSpPr/>
          <p:nvPr/>
        </p:nvSpPr>
        <p:spPr>
          <a:xfrm>
            <a:off x="3816711" y="3999363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回答相關的延伸問題（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PAA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）</a:t>
            </a:r>
            <a:b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(People Also Ask)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B951E2C-7E0E-0BF3-407A-22322E0310C4}"/>
              </a:ext>
            </a:extLst>
          </p:cNvPr>
          <p:cNvSpPr/>
          <p:nvPr/>
        </p:nvSpPr>
        <p:spPr>
          <a:xfrm>
            <a:off x="311963" y="5350593"/>
            <a:ext cx="3223200" cy="1035328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4. 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情境脈絡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B23CF6D-834C-67EB-0A35-7D8DEF4E6FC5}"/>
              </a:ext>
            </a:extLst>
          </p:cNvPr>
          <p:cNvSpPr/>
          <p:nvPr/>
        </p:nvSpPr>
        <p:spPr>
          <a:xfrm>
            <a:off x="3816711" y="5350593"/>
            <a:ext cx="7950688" cy="1035328"/>
          </a:xfrm>
          <a:prstGeom prst="roundRect">
            <a:avLst>
              <a:gd name="adj" fmla="val 1075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提供充分背景資訊和上下文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42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A1E7-BB1B-B11B-8AEA-F9D70EDCD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82E1-2962-EF3E-08E4-AD85209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594729"/>
          </a:xfrm>
        </p:spPr>
        <p:txBody>
          <a:bodyPr>
            <a:normAutofit/>
          </a:bodyPr>
          <a:lstStyle/>
          <a:p>
            <a:r>
              <a:rPr lang="zh-TW" altLang="en-US" dirty="0"/>
              <a:t>從長尾關鍵字到自然語言查詢</a:t>
            </a:r>
            <a:br>
              <a:rPr lang="en-US" altLang="zh-TW" dirty="0"/>
            </a:br>
            <a:r>
              <a:rPr lang="en-US" altLang="zh-TW" dirty="0">
                <a:solidFill>
                  <a:schemeClr val="accent2"/>
                </a:solidFill>
              </a:rPr>
              <a:t>AI</a:t>
            </a:r>
            <a:r>
              <a:rPr lang="zh-TW" altLang="en-US" dirty="0">
                <a:solidFill>
                  <a:schemeClr val="accent2"/>
                </a:solidFill>
              </a:rPr>
              <a:t>能理解複雜查詢背後的真實意圖</a:t>
            </a:r>
            <a:endParaRPr lang="en-TW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22C8B-D715-A027-E7C1-01DE7F56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50DC38-761C-99B6-8EF0-591559AA883F}"/>
              </a:ext>
            </a:extLst>
          </p:cNvPr>
          <p:cNvSpPr/>
          <p:nvPr/>
        </p:nvSpPr>
        <p:spPr>
          <a:xfrm>
            <a:off x="582681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傳統長尾關鍵字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482F11-AFFF-CCAE-E045-82C5CA95E778}"/>
              </a:ext>
            </a:extLst>
          </p:cNvPr>
          <p:cNvSpPr/>
          <p:nvPr/>
        </p:nvSpPr>
        <p:spPr>
          <a:xfrm>
            <a:off x="582681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如何提升網站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SEO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排名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仍包含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SEO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思維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FA45196-79AE-CB00-A86E-5F8812D092DF}"/>
              </a:ext>
            </a:extLst>
          </p:cNvPr>
          <p:cNvSpPr/>
          <p:nvPr/>
        </p:nvSpPr>
        <p:spPr>
          <a:xfrm>
            <a:off x="6448405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自然語言查詢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8E20AF-6079-B782-AA4A-4FC3FF3F8FDF}"/>
              </a:ext>
            </a:extLst>
          </p:cNvPr>
          <p:cNvSpPr/>
          <p:nvPr/>
        </p:nvSpPr>
        <p:spPr>
          <a:xfrm>
            <a:off x="6448405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我的網站在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搜尋結果中排名很低，</a:t>
            </a:r>
            <a:b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應該如何改善？</a:t>
            </a:r>
            <a:b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我主要賣有機食品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包含情境、意圖、細節</a:t>
            </a:r>
          </a:p>
        </p:txBody>
      </p:sp>
    </p:spTree>
    <p:extLst>
      <p:ext uri="{BB962C8B-B14F-4D97-AF65-F5344CB8AC3E}">
        <p14:creationId xmlns:p14="http://schemas.microsoft.com/office/powerpoint/2010/main" val="2887958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A926-5E2F-AB85-704C-D508A005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C735-F179-0A5B-5DB1-7E9A59F2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594729"/>
          </a:xfrm>
        </p:spPr>
        <p:txBody>
          <a:bodyPr>
            <a:normAutofit/>
          </a:bodyPr>
          <a:lstStyle/>
          <a:p>
            <a:r>
              <a:rPr lang="en-US" altLang="zh-TW" dirty="0"/>
              <a:t>PAA (People Also Ask) </a:t>
            </a:r>
            <a:br>
              <a:rPr lang="en-US" altLang="zh-TW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整合策略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426E-5B82-B676-D6ED-5225CEE4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EBE56F-C08E-E411-37E7-9945C2D1136E}"/>
              </a:ext>
            </a:extLst>
          </p:cNvPr>
          <p:cNvSpPr/>
          <p:nvPr/>
        </p:nvSpPr>
        <p:spPr>
          <a:xfrm>
            <a:off x="582681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PAA </a:t>
            </a:r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為什麼重要？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F92F625-8E6A-2E12-9B1A-C9D6EC28448A}"/>
              </a:ext>
            </a:extLst>
          </p:cNvPr>
          <p:cNvSpPr/>
          <p:nvPr/>
        </p:nvSpPr>
        <p:spPr>
          <a:xfrm>
            <a:off x="582681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PAA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反映使用者的對話流程和延伸需求，</a:t>
            </a:r>
            <a:b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是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預判追問的基礎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A774312-52DF-1F3D-66E0-10072FCC74C4}"/>
              </a:ext>
            </a:extLst>
          </p:cNvPr>
          <p:cNvSpPr/>
          <p:nvPr/>
        </p:nvSpPr>
        <p:spPr>
          <a:xfrm>
            <a:off x="6448405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PAA </a:t>
            </a:r>
            <a:r>
              <a:rPr lang="zh-TW" altLang="en-US" sz="3200" b="1" dirty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</a:rPr>
              <a:t>整合策略 實施方法</a:t>
            </a:r>
            <a:endParaRPr lang="en-US" sz="3200" b="1" dirty="0">
              <a:solidFill>
                <a:schemeClr val="bg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53075D-137E-7FC7-008C-2557664EE801}"/>
              </a:ext>
            </a:extLst>
          </p:cNvPr>
          <p:cNvSpPr/>
          <p:nvPr/>
        </p:nvSpPr>
        <p:spPr>
          <a:xfrm>
            <a:off x="6448405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研究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PAA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問題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在內容中以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FAQ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形式回答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使用</a:t>
            </a:r>
            <a:r>
              <a:rPr lang="en-US" altLang="zh-TW" sz="3200" dirty="0" err="1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FAQPage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Schema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標記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預測相關延伸問題</a:t>
            </a:r>
          </a:p>
        </p:txBody>
      </p:sp>
    </p:spTree>
    <p:extLst>
      <p:ext uri="{BB962C8B-B14F-4D97-AF65-F5344CB8AC3E}">
        <p14:creationId xmlns:p14="http://schemas.microsoft.com/office/powerpoint/2010/main" val="1161262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D8D77-09A7-DAE1-7EFA-7E24EC9C1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8F8E-2CF6-6540-3A49-B4D0ACBD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599909"/>
          </a:xfrm>
        </p:spPr>
        <p:txBody>
          <a:bodyPr>
            <a:noAutofit/>
          </a:bodyPr>
          <a:lstStyle/>
          <a:p>
            <a:r>
              <a:rPr lang="zh-TW" altLang="en-US" sz="8000" dirty="0"/>
              <a:t>媒體轉型策略與實踐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DA32E-CC10-8E27-893D-085CE727D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35014"/>
            <a:ext cx="11222181" cy="4618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7200" dirty="0"/>
              <a:t>案例分析</a:t>
            </a:r>
            <a:br>
              <a:rPr lang="en-US" altLang="zh-TW" sz="7200" dirty="0"/>
            </a:br>
            <a:r>
              <a:rPr lang="zh-TW" altLang="en-US" sz="7200" dirty="0"/>
              <a:t>實用工具</a:t>
            </a:r>
            <a:br>
              <a:rPr lang="en-US" altLang="zh-TW" sz="7200" dirty="0"/>
            </a:br>
            <a:r>
              <a:rPr lang="zh-TW" altLang="en-US" sz="7200" dirty="0"/>
              <a:t>行動計畫</a:t>
            </a:r>
          </a:p>
          <a:p>
            <a:pPr algn="ctr"/>
            <a:endParaRPr lang="zh-TW" altLang="en-US" sz="7200" dirty="0"/>
          </a:p>
          <a:p>
            <a:pPr algn="ctr"/>
            <a:endParaRPr lang="zh-TW" altLang="en-US" sz="7200" dirty="0"/>
          </a:p>
          <a:p>
            <a:pPr algn="ctr"/>
            <a:endParaRPr lang="en-TW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38F3E-2EE4-1681-33FF-22140434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9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57DD-2AE1-A599-C22C-0A7ABE80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82AE-134C-F6C8-7273-E545BD98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44871"/>
          </a:xfrm>
        </p:spPr>
        <p:txBody>
          <a:bodyPr>
            <a:noAutofit/>
          </a:bodyPr>
          <a:lstStyle/>
          <a:p>
            <a:r>
              <a:rPr lang="en-US" altLang="zh-TW" sz="5000" dirty="0"/>
              <a:t>AI </a:t>
            </a:r>
            <a:r>
              <a:rPr lang="zh-TW" altLang="en-US" sz="5000" dirty="0"/>
              <a:t>媒體內容策略</a:t>
            </a:r>
            <a:br>
              <a:rPr lang="zh-TW" altLang="en-US" sz="5000" dirty="0"/>
            </a:br>
            <a:r>
              <a:rPr lang="zh-TW" altLang="en-US" sz="5000" dirty="0">
                <a:solidFill>
                  <a:schemeClr val="accent2"/>
                </a:solidFill>
              </a:rPr>
              <a:t>五大數位轉型重點</a:t>
            </a:r>
            <a:endParaRPr lang="en-TW" sz="5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F357F-681E-8C8E-0F5E-3421D171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72521D-B212-5373-A112-D406C4C143FC}"/>
              </a:ext>
            </a:extLst>
          </p:cNvPr>
          <p:cNvSpPr/>
          <p:nvPr/>
        </p:nvSpPr>
        <p:spPr>
          <a:xfrm>
            <a:off x="360256" y="1641975"/>
            <a:ext cx="3223200" cy="851845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深度優於廣度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9E386C-37EA-3F39-5BE9-1585C6FA7F13}"/>
              </a:ext>
            </a:extLst>
          </p:cNvPr>
          <p:cNvSpPr/>
          <p:nvPr/>
        </p:nvSpPr>
        <p:spPr>
          <a:xfrm>
            <a:off x="3865004" y="1641975"/>
            <a:ext cx="7950688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全面回答一個問題，勝過淺談十個話題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57336CD-ED61-8A66-F77F-5E8913082450}"/>
              </a:ext>
            </a:extLst>
          </p:cNvPr>
          <p:cNvSpPr/>
          <p:nvPr/>
        </p:nvSpPr>
        <p:spPr>
          <a:xfrm>
            <a:off x="360256" y="2631988"/>
            <a:ext cx="3223200" cy="851845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經驗優於資訊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4FBA786-3C98-28A2-7D3F-A8BE012EFC63}"/>
              </a:ext>
            </a:extLst>
          </p:cNvPr>
          <p:cNvSpPr/>
          <p:nvPr/>
        </p:nvSpPr>
        <p:spPr>
          <a:xfrm>
            <a:off x="3865004" y="2632851"/>
            <a:ext cx="7950688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第一手體驗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無法複製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F7D8FC5-8682-ADF8-2255-FF89C1CA8000}"/>
              </a:ext>
            </a:extLst>
          </p:cNvPr>
          <p:cNvSpPr/>
          <p:nvPr/>
        </p:nvSpPr>
        <p:spPr>
          <a:xfrm>
            <a:off x="360256" y="3622001"/>
            <a:ext cx="3223200" cy="851845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3.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對話優於陳述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AC685ED-7E7B-AD94-68FE-D475F59B3495}"/>
              </a:ext>
            </a:extLst>
          </p:cNvPr>
          <p:cNvSpPr/>
          <p:nvPr/>
        </p:nvSpPr>
        <p:spPr>
          <a:xfrm>
            <a:off x="3865004" y="3646695"/>
            <a:ext cx="7950688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用問答式架構撰寫內容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307A4C2-FB4F-F741-21BD-2C6171965470}"/>
              </a:ext>
            </a:extLst>
          </p:cNvPr>
          <p:cNvSpPr/>
          <p:nvPr/>
        </p:nvSpPr>
        <p:spPr>
          <a:xfrm>
            <a:off x="360256" y="4612014"/>
            <a:ext cx="3223200" cy="851845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4.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權威優於流量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B736007-7A0C-FCD3-0249-C18594132756}"/>
              </a:ext>
            </a:extLst>
          </p:cNvPr>
          <p:cNvSpPr/>
          <p:nvPr/>
        </p:nvSpPr>
        <p:spPr>
          <a:xfrm>
            <a:off x="3865004" y="4558471"/>
            <a:ext cx="7950688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被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引用比獲得點擊更重要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E7B3FA9-5D9E-2428-E136-809B20907B41}"/>
              </a:ext>
            </a:extLst>
          </p:cNvPr>
          <p:cNvSpPr/>
          <p:nvPr/>
        </p:nvSpPr>
        <p:spPr>
          <a:xfrm>
            <a:off x="360256" y="5602027"/>
            <a:ext cx="3223200" cy="851845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5. 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結構優於內容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B6B604B-DEDD-67AF-56F6-C28802C515E9}"/>
              </a:ext>
            </a:extLst>
          </p:cNvPr>
          <p:cNvSpPr/>
          <p:nvPr/>
        </p:nvSpPr>
        <p:spPr>
          <a:xfrm>
            <a:off x="3865004" y="5602027"/>
            <a:ext cx="7950688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全面回答一個問題，勝過淺談十個話題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25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B8B8-E57B-ACF0-3C4C-AE59D64E0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4F3D-F1B1-0988-C639-A99F42F1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594729"/>
          </a:xfrm>
        </p:spPr>
        <p:txBody>
          <a:bodyPr>
            <a:normAutofit/>
          </a:bodyPr>
          <a:lstStyle/>
          <a:p>
            <a:r>
              <a:rPr lang="zh-TW" altLang="en-US" dirty="0"/>
              <a:t>媒體衡量指標的轉變：</a:t>
            </a:r>
            <a:br>
              <a:rPr lang="zh-TW" altLang="en-US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從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CTR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到引用率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D238-E979-67D8-3589-43689A29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1DFA23-A133-8ADC-5EAF-3A3833F262C4}"/>
              </a:ext>
            </a:extLst>
          </p:cNvPr>
          <p:cNvSpPr/>
          <p:nvPr/>
        </p:nvSpPr>
        <p:spPr>
          <a:xfrm>
            <a:off x="582681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傳統指標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708371-FB38-CD6C-84EA-F4EF38050616}"/>
              </a:ext>
            </a:extLst>
          </p:cNvPr>
          <p:cNvSpPr/>
          <p:nvPr/>
        </p:nvSpPr>
        <p:spPr>
          <a:xfrm>
            <a:off x="582681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排名位置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點擊率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(CTR)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流量數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跳出率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7FB29E-8180-28F1-C56B-23476F7E5874}"/>
              </a:ext>
            </a:extLst>
          </p:cNvPr>
          <p:cNvSpPr/>
          <p:nvPr/>
        </p:nvSpPr>
        <p:spPr>
          <a:xfrm>
            <a:off x="6448405" y="1729833"/>
            <a:ext cx="530816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4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 </a:t>
            </a:r>
            <a:r>
              <a:rPr lang="zh-TW" alt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時代指標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CE0A807-448B-7A01-6AD6-06A1C7D0270C}"/>
              </a:ext>
            </a:extLst>
          </p:cNvPr>
          <p:cNvSpPr/>
          <p:nvPr/>
        </p:nvSpPr>
        <p:spPr>
          <a:xfrm>
            <a:off x="6448405" y="2980829"/>
            <a:ext cx="5308165" cy="3581415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引用次數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引用率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品牌提及度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權威分數</a:t>
            </a:r>
          </a:p>
        </p:txBody>
      </p:sp>
    </p:spTree>
    <p:extLst>
      <p:ext uri="{BB962C8B-B14F-4D97-AF65-F5344CB8AC3E}">
        <p14:creationId xmlns:p14="http://schemas.microsoft.com/office/powerpoint/2010/main" val="1713047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2D93-CE86-2AF3-0E83-9B57CF68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CDA5-342C-F625-D0C7-82959B65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44871"/>
          </a:xfrm>
        </p:spPr>
        <p:txBody>
          <a:bodyPr>
            <a:noAutofit/>
          </a:bodyPr>
          <a:lstStyle/>
          <a:p>
            <a:r>
              <a:rPr lang="zh-TW" altLang="en-US" sz="5000" dirty="0"/>
              <a:t>建立</a:t>
            </a:r>
            <a:r>
              <a:rPr lang="en-US" altLang="zh-TW" sz="5000" dirty="0"/>
              <a:t>AI</a:t>
            </a:r>
            <a:r>
              <a:rPr lang="zh-TW" altLang="en-US" sz="5000" dirty="0"/>
              <a:t>時代的品牌權威</a:t>
            </a:r>
            <a:br>
              <a:rPr lang="zh-TW" altLang="en-US" sz="5000" dirty="0"/>
            </a:br>
            <a:r>
              <a:rPr lang="zh-TW" altLang="en-US" sz="5000" dirty="0">
                <a:solidFill>
                  <a:schemeClr val="accent2">
                    <a:lumMod val="75000"/>
                  </a:schemeClr>
                </a:solidFill>
              </a:rPr>
              <a:t>關鍵策略</a:t>
            </a:r>
            <a:endParaRPr lang="en-TW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E3226-AC9C-4E29-E50F-CBFE5696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22D08FD-6737-B069-F47E-384AFB7425FF}"/>
              </a:ext>
            </a:extLst>
          </p:cNvPr>
          <p:cNvSpPr/>
          <p:nvPr/>
        </p:nvSpPr>
        <p:spPr>
          <a:xfrm>
            <a:off x="593511" y="1641975"/>
            <a:ext cx="11222181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建立清晰的專業定位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F4147C-A554-5B13-94C0-B6C2C6559CA1}"/>
              </a:ext>
            </a:extLst>
          </p:cNvPr>
          <p:cNvSpPr/>
          <p:nvPr/>
        </p:nvSpPr>
        <p:spPr>
          <a:xfrm>
            <a:off x="593511" y="2632851"/>
            <a:ext cx="11222181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持續產出高品質內容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B651E4F-01D0-E575-3E91-BECF1473228D}"/>
              </a:ext>
            </a:extLst>
          </p:cNvPr>
          <p:cNvSpPr/>
          <p:nvPr/>
        </p:nvSpPr>
        <p:spPr>
          <a:xfrm>
            <a:off x="593511" y="3646695"/>
            <a:ext cx="11222181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獲得外部權威背書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78D6E6F-E7C7-86EA-591F-A2484586DFC2}"/>
              </a:ext>
            </a:extLst>
          </p:cNvPr>
          <p:cNvSpPr/>
          <p:nvPr/>
        </p:nvSpPr>
        <p:spPr>
          <a:xfrm>
            <a:off x="593511" y="4558471"/>
            <a:ext cx="11222181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建立作者權威形象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1871BE8-8C3D-E201-C792-786687492087}"/>
              </a:ext>
            </a:extLst>
          </p:cNvPr>
          <p:cNvSpPr/>
          <p:nvPr/>
        </p:nvSpPr>
        <p:spPr>
          <a:xfrm>
            <a:off x="593511" y="5602027"/>
            <a:ext cx="11222181" cy="851845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優化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Organization Schema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37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92B18-9C46-DD04-8062-DCA6BCB1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CA60-89D3-197E-9D9E-91B5FB1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4052"/>
          </a:xfrm>
        </p:spPr>
        <p:txBody>
          <a:bodyPr>
            <a:noAutofit/>
          </a:bodyPr>
          <a:lstStyle/>
          <a:p>
            <a:r>
              <a:rPr lang="en-US" altLang="zh-TW" sz="5000" dirty="0"/>
              <a:t>AIO</a:t>
            </a:r>
            <a:r>
              <a:rPr lang="zh-TW" altLang="en-US" sz="5000" dirty="0"/>
              <a:t>實用工具與技術堆疊</a:t>
            </a:r>
            <a:br>
              <a:rPr lang="zh-TW" altLang="en-US" sz="5000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工具是輔助，策略思維才是核心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231D-FCAB-7402-3DD3-BE300A8D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E3F687-7E64-E0DD-A65C-CACFB97BD113}"/>
              </a:ext>
            </a:extLst>
          </p:cNvPr>
          <p:cNvSpPr/>
          <p:nvPr/>
        </p:nvSpPr>
        <p:spPr>
          <a:xfrm>
            <a:off x="311963" y="1659807"/>
            <a:ext cx="3659294" cy="1035328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Schema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標記工具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2BFEAD-4992-582F-9E69-487294611699}"/>
              </a:ext>
            </a:extLst>
          </p:cNvPr>
          <p:cNvSpPr/>
          <p:nvPr/>
        </p:nvSpPr>
        <p:spPr>
          <a:xfrm>
            <a:off x="4142707" y="1659807"/>
            <a:ext cx="7624692" cy="1035328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 err="1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Schema.org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、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SDTT </a:t>
            </a:r>
            <a:b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                                           (Structured Data Testing Tool)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41E3A2-57A1-1F22-D9C6-64A3958AF2FF}"/>
              </a:ext>
            </a:extLst>
          </p:cNvPr>
          <p:cNvSpPr/>
          <p:nvPr/>
        </p:nvSpPr>
        <p:spPr>
          <a:xfrm>
            <a:off x="311963" y="2905785"/>
            <a:ext cx="3659294" cy="1035328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監測工具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8E39F2-EA81-A041-8DEE-7330AD1758DF}"/>
              </a:ext>
            </a:extLst>
          </p:cNvPr>
          <p:cNvSpPr/>
          <p:nvPr/>
        </p:nvSpPr>
        <p:spPr>
          <a:xfrm>
            <a:off x="4142707" y="2905785"/>
            <a:ext cx="7624692" cy="1035328"/>
          </a:xfrm>
          <a:prstGeom prst="roundRect">
            <a:avLst>
              <a:gd name="adj" fmla="val 1075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追蹤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引用和提及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D88638-0D41-DC09-485A-FC8CE079F2F6}"/>
              </a:ext>
            </a:extLst>
          </p:cNvPr>
          <p:cNvSpPr/>
          <p:nvPr/>
        </p:nvSpPr>
        <p:spPr>
          <a:xfrm>
            <a:off x="311963" y="4151763"/>
            <a:ext cx="3659294" cy="1035328"/>
          </a:xfrm>
          <a:prstGeom prst="roundRect">
            <a:avLst>
              <a:gd name="adj" fmla="val 129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內容優化工具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B6C22B-A1AF-2B62-A843-E602E0296DEE}"/>
              </a:ext>
            </a:extLst>
          </p:cNvPr>
          <p:cNvSpPr/>
          <p:nvPr/>
        </p:nvSpPr>
        <p:spPr>
          <a:xfrm>
            <a:off x="4142707" y="4151763"/>
            <a:ext cx="7624692" cy="1035328"/>
          </a:xfrm>
          <a:prstGeom prst="roundRect">
            <a:avLst>
              <a:gd name="adj" fmla="val 107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Surfer SEO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、</a:t>
            </a:r>
            <a:r>
              <a:rPr lang="en-US" altLang="zh-TW" sz="4000" dirty="0" err="1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Clearscope</a:t>
            </a:r>
            <a:endParaRPr lang="en-US" altLang="zh-TW" sz="40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2C3C7A0-778E-2468-AE12-09C2830527F3}"/>
              </a:ext>
            </a:extLst>
          </p:cNvPr>
          <p:cNvSpPr/>
          <p:nvPr/>
        </p:nvSpPr>
        <p:spPr>
          <a:xfrm>
            <a:off x="311963" y="5426793"/>
            <a:ext cx="3659294" cy="1035328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PAA</a:t>
            </a:r>
            <a:r>
              <a:rPr lang="zh-TW" altLang="en-US" sz="3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研究工具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CE7B221-91D3-0D8A-602D-826BBAD6BEE3}"/>
              </a:ext>
            </a:extLst>
          </p:cNvPr>
          <p:cNvSpPr/>
          <p:nvPr/>
        </p:nvSpPr>
        <p:spPr>
          <a:xfrm>
            <a:off x="4142707" y="5426793"/>
            <a:ext cx="7624692" cy="1035328"/>
          </a:xfrm>
          <a:prstGeom prst="roundRect">
            <a:avLst>
              <a:gd name="adj" fmla="val 1075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4000" dirty="0" err="1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AnswerThePublic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、</a:t>
            </a:r>
            <a:r>
              <a:rPr lang="en-US" altLang="zh-TW" sz="4000" dirty="0" err="1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AlsoAsked</a:t>
            </a:r>
            <a:endParaRPr lang="en-US" altLang="zh-TW" sz="40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dirty="0"/>
              <a:t>Week    Date    Subject/Topics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9 2025/11/08 AI</a:t>
            </a:r>
            <a:r>
              <a:rPr lang="zh-TW" altLang="en-US" dirty="0">
                <a:solidFill>
                  <a:srgbClr val="C00000"/>
                </a:solidFill>
              </a:rPr>
              <a:t>驅動的媒體生態數位轉型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 2025/11/15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資訊管理與媒體決策：從數據到洞察</a:t>
            </a:r>
          </a:p>
          <a:p>
            <a:pPr marL="0" indent="0">
              <a:buNone/>
            </a:pPr>
            <a:r>
              <a:rPr lang="en-US" altLang="zh-TW" dirty="0"/>
              <a:t>11 2025/11/22 </a:t>
            </a:r>
            <a:r>
              <a:rPr lang="zh-TW" altLang="en-US" dirty="0"/>
              <a:t>推薦系統與個人化經濟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7030A0"/>
                </a:solidFill>
              </a:rPr>
              <a:t>12 2025/11/29 </a:t>
            </a:r>
            <a:r>
              <a:rPr lang="zh-TW" altLang="en-US" dirty="0">
                <a:solidFill>
                  <a:srgbClr val="7030A0"/>
                </a:solidFill>
              </a:rPr>
              <a:t>媒體資訊管理個案報告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小組報告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13 2025/12/06 </a:t>
            </a:r>
            <a:r>
              <a:rPr lang="zh-TW" altLang="en-US" dirty="0"/>
              <a:t>生成式</a:t>
            </a:r>
            <a:r>
              <a:rPr lang="en-US" dirty="0"/>
              <a:t>AI</a:t>
            </a:r>
            <a:r>
              <a:rPr lang="zh-TW" altLang="en-US" dirty="0"/>
              <a:t>與媒體內容創新</a:t>
            </a:r>
          </a:p>
          <a:p>
            <a:pPr marL="0" indent="0">
              <a:buNone/>
            </a:pPr>
            <a:r>
              <a:rPr lang="en-US" altLang="zh-TW" dirty="0"/>
              <a:t>14 2025/12/13 </a:t>
            </a:r>
            <a:r>
              <a:rPr lang="en-US" dirty="0"/>
              <a:t>Agentic AI </a:t>
            </a:r>
            <a:r>
              <a:rPr lang="zh-TW" altLang="en-US" dirty="0"/>
              <a:t>與媒體智慧代理人 </a:t>
            </a:r>
            <a:r>
              <a:rPr lang="en-US" altLang="zh-TW" dirty="0"/>
              <a:t>(</a:t>
            </a:r>
            <a:r>
              <a:rPr lang="en-US" dirty="0"/>
              <a:t>AI Agents)</a:t>
            </a:r>
          </a:p>
          <a:p>
            <a:pPr marL="0" indent="0">
              <a:buNone/>
            </a:pPr>
            <a:r>
              <a:rPr lang="en-US" dirty="0"/>
              <a:t>15 2025/12/20 </a:t>
            </a:r>
            <a:r>
              <a:rPr lang="zh-TW" altLang="en-US" dirty="0"/>
              <a:t>檢索增強生成代理人於媒體資訊管理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16 2025/12/27 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期末作品展示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03A98-96B9-30D2-3F4F-B1EC9498C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9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39575-C6AB-49CC-76F1-8DA03EA2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D9A7-62E7-911D-B703-12BA2659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76444"/>
          </a:xfrm>
        </p:spPr>
        <p:txBody>
          <a:bodyPr>
            <a:normAutofit/>
          </a:bodyPr>
          <a:lstStyle/>
          <a:p>
            <a:r>
              <a:rPr lang="en-US" altLang="zh-TW" sz="7200" dirty="0"/>
              <a:t>AI </a:t>
            </a:r>
            <a:r>
              <a:rPr lang="zh-TW" altLang="en-US" sz="7200" dirty="0"/>
              <a:t>媒體數位轉型趨勢</a:t>
            </a:r>
            <a:endParaRPr lang="en-TW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FC9E8-244D-9628-AB17-733402AE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939D8-D921-DA95-12D5-C2C29E3C0A50}"/>
              </a:ext>
            </a:extLst>
          </p:cNvPr>
          <p:cNvSpPr/>
          <p:nvPr/>
        </p:nvSpPr>
        <p:spPr>
          <a:xfrm>
            <a:off x="534389" y="1594338"/>
            <a:ext cx="11123222" cy="50247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搜尋市占率提高</a:t>
            </a:r>
            <a:endParaRPr lang="en-US" altLang="zh-TW" sz="5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多模態搜尋普及（語音</a:t>
            </a:r>
            <a:r>
              <a:rPr lang="en-US" altLang="zh-TW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圖像）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個人化</a:t>
            </a:r>
            <a:r>
              <a:rPr lang="en-US" altLang="zh-TW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助理成主流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零點擊搜尋成為常態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品牌權威成決定性因素</a:t>
            </a:r>
            <a:endParaRPr lang="en-US" sz="54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59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D89D-8887-F475-2482-27CD9452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97BC-4AAC-8B92-E07E-A69B14FF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594728"/>
          </a:xfrm>
        </p:spPr>
        <p:txBody>
          <a:bodyPr>
            <a:noAutofit/>
          </a:bodyPr>
          <a:lstStyle/>
          <a:p>
            <a:r>
              <a:rPr lang="en-US" altLang="zh-TW" dirty="0"/>
              <a:t>AI </a:t>
            </a:r>
            <a:r>
              <a:rPr lang="zh-TW" altLang="en-US" dirty="0"/>
              <a:t>驅動的媒體生態數位轉型</a:t>
            </a:r>
            <a:br>
              <a:rPr lang="en-US" altLang="zh-TW" dirty="0"/>
            </a:b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AIO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轉型行動計畫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7FA54-4CE6-A674-37F6-24FBD26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FE41EA-5301-4300-41E7-B24712F2BC28}"/>
              </a:ext>
            </a:extLst>
          </p:cNvPr>
          <p:cNvSpPr/>
          <p:nvPr/>
        </p:nvSpPr>
        <p:spPr>
          <a:xfrm>
            <a:off x="582681" y="1940847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1. 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評估與規劃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5050F1-B5F3-7716-8219-B29A228336B8}"/>
              </a:ext>
            </a:extLst>
          </p:cNvPr>
          <p:cNvSpPr/>
          <p:nvPr/>
        </p:nvSpPr>
        <p:spPr>
          <a:xfrm>
            <a:off x="582681" y="3191843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審查現有內容、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識別差距、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制定策略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F6BFDE-7795-D493-5807-F51AA59964B9}"/>
              </a:ext>
            </a:extLst>
          </p:cNvPr>
          <p:cNvSpPr/>
          <p:nvPr/>
        </p:nvSpPr>
        <p:spPr>
          <a:xfrm>
            <a:off x="4490819" y="1940847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2. 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實施優化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21B42A-E4D6-560F-03F2-0AA608AB5FF0}"/>
              </a:ext>
            </a:extLst>
          </p:cNvPr>
          <p:cNvSpPr/>
          <p:nvPr/>
        </p:nvSpPr>
        <p:spPr>
          <a:xfrm>
            <a:off x="4490818" y="3191843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部署</a:t>
            </a: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Schema</a:t>
            </a: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、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改寫核心內容、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建立</a:t>
            </a:r>
            <a: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FAQ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6D8CFF-543C-193D-5D98-8BC7BD336CB4}"/>
              </a:ext>
            </a:extLst>
          </p:cNvPr>
          <p:cNvSpPr/>
          <p:nvPr/>
        </p:nvSpPr>
        <p:spPr>
          <a:xfrm>
            <a:off x="8398957" y="1940847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3. 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監測與迭代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A584DCB-0C90-74C0-2664-1BD84662F81C}"/>
              </a:ext>
            </a:extLst>
          </p:cNvPr>
          <p:cNvSpPr/>
          <p:nvPr/>
        </p:nvSpPr>
        <p:spPr>
          <a:xfrm>
            <a:off x="8398957" y="3191843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追蹤引用率、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調整策略、</a:t>
            </a:r>
            <a:br>
              <a:rPr lang="en-US" altLang="zh-TW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擴大規模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15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B136F-4932-273B-A231-3246387B4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101-60B7-D642-B9DC-65025E88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4052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行銷與</a:t>
            </a:r>
            <a:r>
              <a:rPr lang="en-US" altLang="zh-TW" sz="5400" dirty="0"/>
              <a:t>SEO</a:t>
            </a:r>
            <a:r>
              <a:rPr lang="zh-TW" altLang="en-US" sz="5400" dirty="0"/>
              <a:t>專業人士的</a:t>
            </a:r>
            <a:r>
              <a:rPr lang="en-US" altLang="zh-TW" sz="5400" dirty="0"/>
              <a:t>AIO</a:t>
            </a:r>
            <a:r>
              <a:rPr lang="zh-TW" altLang="en-US" sz="5400" dirty="0"/>
              <a:t>行動計畫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667C2-2905-25C5-D80D-10D1B5DF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25375A-A75B-015B-890B-780AD64BD057}"/>
              </a:ext>
            </a:extLst>
          </p:cNvPr>
          <p:cNvSpPr/>
          <p:nvPr/>
        </p:nvSpPr>
        <p:spPr>
          <a:xfrm>
            <a:off x="311963" y="1659807"/>
            <a:ext cx="4377268" cy="1035328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1. 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擁抱零點擊現實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75687F-A600-CB15-2093-2A696D4BDE2E}"/>
              </a:ext>
            </a:extLst>
          </p:cNvPr>
          <p:cNvSpPr/>
          <p:nvPr/>
        </p:nvSpPr>
        <p:spPr>
          <a:xfrm>
            <a:off x="4947137" y="1659807"/>
            <a:ext cx="6820261" cy="1035328"/>
          </a:xfrm>
          <a:prstGeom prst="roundRect">
            <a:avLst>
              <a:gd name="adj" fmla="val 107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追蹤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SGE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引用佔有率</a:t>
            </a:r>
            <a:endParaRPr lang="en-US" altLang="zh-TW" sz="40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801583B-546E-678A-E27E-866BFE27AB2A}"/>
              </a:ext>
            </a:extLst>
          </p:cNvPr>
          <p:cNvSpPr/>
          <p:nvPr/>
        </p:nvSpPr>
        <p:spPr>
          <a:xfrm>
            <a:off x="311963" y="2905785"/>
            <a:ext cx="4377268" cy="1035328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2. E-E-A-T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為圭臬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366EE0-ABF8-5D79-C8F3-9FE05B19676A}"/>
              </a:ext>
            </a:extLst>
          </p:cNvPr>
          <p:cNvSpPr/>
          <p:nvPr/>
        </p:nvSpPr>
        <p:spPr>
          <a:xfrm>
            <a:off x="4947137" y="2905785"/>
            <a:ext cx="6820261" cy="1035328"/>
          </a:xfrm>
          <a:prstGeom prst="roundRect">
            <a:avLst>
              <a:gd name="adj" fmla="val 1075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作者權威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第一人稱經驗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B5A0A0-04CD-1B9C-E64C-91E351A7ED22}"/>
              </a:ext>
            </a:extLst>
          </p:cNvPr>
          <p:cNvSpPr/>
          <p:nvPr/>
        </p:nvSpPr>
        <p:spPr>
          <a:xfrm>
            <a:off x="311963" y="4151763"/>
            <a:ext cx="4377268" cy="1035328"/>
          </a:xfrm>
          <a:prstGeom prst="roundRect">
            <a:avLst>
              <a:gd name="adj" fmla="val 129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3. 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為</a:t>
            </a:r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重構內容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204B01-C937-5DFC-AC77-A5223634AF48}"/>
              </a:ext>
            </a:extLst>
          </p:cNvPr>
          <p:cNvSpPr/>
          <p:nvPr/>
        </p:nvSpPr>
        <p:spPr>
          <a:xfrm>
            <a:off x="4947137" y="4151763"/>
            <a:ext cx="6820261" cy="1035328"/>
          </a:xfrm>
          <a:prstGeom prst="roundRect">
            <a:avLst>
              <a:gd name="adj" fmla="val 107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結構化資料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主題集群</a:t>
            </a:r>
            <a:endParaRPr lang="en-US" altLang="zh-TW" sz="40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FDE459-18DE-1EC0-778D-672296CC4FD4}"/>
              </a:ext>
            </a:extLst>
          </p:cNvPr>
          <p:cNvSpPr/>
          <p:nvPr/>
        </p:nvSpPr>
        <p:spPr>
          <a:xfrm>
            <a:off x="311963" y="5426793"/>
            <a:ext cx="4377268" cy="1035328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4. 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混合型</a:t>
            </a:r>
            <a:r>
              <a:rPr lang="en-US" altLang="zh-TW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AIO</a:t>
            </a:r>
            <a:r>
              <a:rPr lang="zh-TW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專家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441F6E-31D7-CECC-DFB5-C5E103576DF8}"/>
              </a:ext>
            </a:extLst>
          </p:cNvPr>
          <p:cNvSpPr/>
          <p:nvPr/>
        </p:nvSpPr>
        <p:spPr>
          <a:xfrm>
            <a:off x="4947137" y="5426793"/>
            <a:ext cx="6820261" cy="1035328"/>
          </a:xfrm>
          <a:prstGeom prst="roundRect">
            <a:avLst>
              <a:gd name="adj" fmla="val 1075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技術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編輯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+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公關策略</a:t>
            </a:r>
            <a:endParaRPr lang="en-US" altLang="zh-TW" sz="40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7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13B7B-445E-4D07-051D-4AB6560C3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0CA2-9F9D-8EC0-A08C-1B049C2D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594728"/>
          </a:xfrm>
        </p:spPr>
        <p:txBody>
          <a:bodyPr>
            <a:noAutofit/>
          </a:bodyPr>
          <a:lstStyle/>
          <a:p>
            <a:r>
              <a:rPr lang="en-US" altLang="zh-TW" dirty="0"/>
              <a:t>AI </a:t>
            </a:r>
            <a:r>
              <a:rPr lang="zh-TW" altLang="en-US" dirty="0"/>
              <a:t>驅動的媒體生態數位轉型</a:t>
            </a:r>
            <a:br>
              <a:rPr lang="en-US" altLang="zh-TW" dirty="0"/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擁抱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AI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搜尋時代</a:t>
            </a:r>
            <a:endParaRPr lang="en-TW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67946-2DD1-ACC3-2D1C-CA645A42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992E23-8DAC-9A31-EF3A-12CA4F1AB735}"/>
              </a:ext>
            </a:extLst>
          </p:cNvPr>
          <p:cNvSpPr/>
          <p:nvPr/>
        </p:nvSpPr>
        <p:spPr>
          <a:xfrm>
            <a:off x="582681" y="1940847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從關鍵字到對話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7C4A7E-9090-6971-4C31-0E7B8497C024}"/>
              </a:ext>
            </a:extLst>
          </p:cNvPr>
          <p:cNvSpPr/>
          <p:nvPr/>
        </p:nvSpPr>
        <p:spPr>
          <a:xfrm>
            <a:off x="582681" y="3191843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理解用戶真實意圖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94F21C-61BE-C3E4-340A-B71756E67A14}"/>
              </a:ext>
            </a:extLst>
          </p:cNvPr>
          <p:cNvSpPr/>
          <p:nvPr/>
        </p:nvSpPr>
        <p:spPr>
          <a:xfrm>
            <a:off x="4490819" y="1940847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從點擊到引用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8F6C3A0-D7EC-130D-1B63-EECC8570DCC9}"/>
              </a:ext>
            </a:extLst>
          </p:cNvPr>
          <p:cNvSpPr/>
          <p:nvPr/>
        </p:nvSpPr>
        <p:spPr>
          <a:xfrm>
            <a:off x="4490818" y="3191843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建立品牌權威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F39D74-3F6B-B887-C168-46352565584D}"/>
              </a:ext>
            </a:extLst>
          </p:cNvPr>
          <p:cNvSpPr/>
          <p:nvPr/>
        </p:nvSpPr>
        <p:spPr>
          <a:xfrm>
            <a:off x="8398957" y="1940847"/>
            <a:ext cx="3523455" cy="1116510"/>
          </a:xfrm>
          <a:prstGeom prst="roundRect">
            <a:avLst>
              <a:gd name="adj" fmla="val 12906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從</a:t>
            </a:r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SEO</a:t>
            </a: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到</a:t>
            </a:r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AIO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15128A-21FD-F168-14C0-DD4B1C56FD61}"/>
              </a:ext>
            </a:extLst>
          </p:cNvPr>
          <p:cNvSpPr/>
          <p:nvPr/>
        </p:nvSpPr>
        <p:spPr>
          <a:xfrm>
            <a:off x="8398957" y="3191843"/>
            <a:ext cx="3523455" cy="3267571"/>
          </a:xfrm>
          <a:prstGeom prst="roundRect">
            <a:avLst>
              <a:gd name="adj" fmla="val 35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優化給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看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60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4713-1468-6CA6-0810-617BBD3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8" y="0"/>
            <a:ext cx="11222181" cy="7792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LMArena</a:t>
            </a:r>
            <a:r>
              <a:rPr lang="en-US" dirty="0"/>
              <a:t> Leaderboard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82DD-AC8F-739C-9817-C56954D2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2E271-3688-1FE1-B4FD-F85679C5C6A7}"/>
              </a:ext>
            </a:extLst>
          </p:cNvPr>
          <p:cNvSpPr txBox="1"/>
          <p:nvPr/>
        </p:nvSpPr>
        <p:spPr>
          <a:xfrm>
            <a:off x="3045724" y="6488668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https://lmarena.ai/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92833-1CB4-F112-36B3-638B69EE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33" y="779297"/>
            <a:ext cx="10591791" cy="57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8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4713-1468-6CA6-0810-617BBD3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8" y="0"/>
            <a:ext cx="11222181" cy="7792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LMArena</a:t>
            </a:r>
            <a:r>
              <a:rPr lang="en-US" dirty="0"/>
              <a:t> Leaderboard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82DD-AC8F-739C-9817-C56954D2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2E271-3688-1FE1-B4FD-F85679C5C6A7}"/>
              </a:ext>
            </a:extLst>
          </p:cNvPr>
          <p:cNvSpPr txBox="1"/>
          <p:nvPr/>
        </p:nvSpPr>
        <p:spPr>
          <a:xfrm>
            <a:off x="2267279" y="6497405"/>
            <a:ext cx="774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https://huggingface.co/spaces/lmarena-ai/lmarena-leaderboard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646C5-C2BE-CD15-CC0D-C67283A2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7" y="693607"/>
            <a:ext cx="11312207" cy="57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8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4713-1468-6CA6-0810-617BBD3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8" y="-1"/>
            <a:ext cx="11222181" cy="1502229"/>
          </a:xfrm>
        </p:spPr>
        <p:txBody>
          <a:bodyPr>
            <a:normAutofit fontScale="90000"/>
          </a:bodyPr>
          <a:lstStyle/>
          <a:p>
            <a:r>
              <a:rPr lang="en-US" dirty="0"/>
              <a:t>Artificial Analysis Intelligence Index</a:t>
            </a:r>
            <a:br>
              <a:rPr lang="en-US" dirty="0"/>
            </a:br>
            <a:r>
              <a:rPr lang="en-US" dirty="0"/>
              <a:t>Intelligence, Speed, Price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82DD-AC8F-739C-9817-C56954D2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346B3-68C0-2E2C-8D03-1DB6393F5E9A}"/>
              </a:ext>
            </a:extLst>
          </p:cNvPr>
          <p:cNvSpPr txBox="1"/>
          <p:nvPr/>
        </p:nvSpPr>
        <p:spPr>
          <a:xfrm>
            <a:off x="3097479" y="6593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https://artificialanalysis.ai/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13F60-FE4C-748C-AD7E-FF03D6800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9" y="1782832"/>
            <a:ext cx="3987720" cy="33912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DDD3A-13A0-5C97-4A8F-299DE1B67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259" y="1782832"/>
            <a:ext cx="3922113" cy="33912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8DB9AE-7204-C44E-ECEE-E9DC221F8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708" y="1783290"/>
            <a:ext cx="3922114" cy="33903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7775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4713-1468-6CA6-0810-617BBD3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8" y="-1"/>
            <a:ext cx="11222181" cy="1354067"/>
          </a:xfrm>
        </p:spPr>
        <p:txBody>
          <a:bodyPr>
            <a:normAutofit fontScale="90000"/>
          </a:bodyPr>
          <a:lstStyle/>
          <a:p>
            <a:r>
              <a:rPr lang="en-US" dirty="0"/>
              <a:t>Artificial Analysis Intelligence Index</a:t>
            </a:r>
            <a:br>
              <a:rPr lang="en-US" dirty="0"/>
            </a:br>
            <a:r>
              <a:rPr lang="en-US" dirty="0"/>
              <a:t>2022-2025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82DD-AC8F-739C-9817-C56954D2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363B6-5FB1-2FCA-8301-30746A47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" y="1427226"/>
            <a:ext cx="12025628" cy="5061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346B3-68C0-2E2C-8D03-1DB6393F5E9A}"/>
              </a:ext>
            </a:extLst>
          </p:cNvPr>
          <p:cNvSpPr txBox="1"/>
          <p:nvPr/>
        </p:nvSpPr>
        <p:spPr>
          <a:xfrm>
            <a:off x="3097479" y="6593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https://artificialanalysis.ai/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703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3F68-42E4-2C4E-D224-99D12E91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0"/>
            <a:ext cx="11222181" cy="1124261"/>
          </a:xfrm>
        </p:spPr>
        <p:txBody>
          <a:bodyPr>
            <a:normAutofit fontScale="90000"/>
          </a:bodyPr>
          <a:lstStyle/>
          <a:p>
            <a:r>
              <a:rPr lang="en-US" dirty="0"/>
              <a:t>Google Gemma 3 27B</a:t>
            </a:r>
            <a:br>
              <a:rPr lang="en-US" dirty="0"/>
            </a:br>
            <a:r>
              <a:rPr lang="en-US" sz="3600" dirty="0"/>
              <a:t>The most capable model you can run on a single GPU or TPU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D9D2B-0EEC-9D44-8EBE-448D420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D8468-9185-4370-8082-BBD6AC9D6009}"/>
              </a:ext>
            </a:extLst>
          </p:cNvPr>
          <p:cNvSpPr txBox="1"/>
          <p:nvPr/>
        </p:nvSpPr>
        <p:spPr>
          <a:xfrm>
            <a:off x="3097479" y="6593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https://blog.google/technology/developers/gemma-3/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B9941-5E26-0792-1427-027577BF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7" y="1244184"/>
            <a:ext cx="10972800" cy="53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2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3F68-42E4-2C4E-D224-99D12E91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0"/>
            <a:ext cx="11222181" cy="1332451"/>
          </a:xfrm>
        </p:spPr>
        <p:txBody>
          <a:bodyPr>
            <a:normAutofit fontScale="90000"/>
          </a:bodyPr>
          <a:lstStyle/>
          <a:p>
            <a:r>
              <a:rPr lang="en-US" dirty="0"/>
              <a:t>Google Gemma 3 Multimodality </a:t>
            </a:r>
            <a:br>
              <a:rPr lang="en-US" dirty="0"/>
            </a:br>
            <a:r>
              <a:rPr lang="en-US" dirty="0"/>
              <a:t>(vision-language input and text outputs)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D9D2B-0EEC-9D44-8EBE-448D420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D8468-9185-4370-8082-BBD6AC9D6009}"/>
              </a:ext>
            </a:extLst>
          </p:cNvPr>
          <p:cNvSpPr txBox="1"/>
          <p:nvPr/>
        </p:nvSpPr>
        <p:spPr>
          <a:xfrm>
            <a:off x="3097479" y="6593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https://developers.googleblog.com/en/introducing-gemma3/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9EDA1-D19E-A02A-F714-27164699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3" y="1341774"/>
            <a:ext cx="10619493" cy="52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9FF6-009D-95B3-6BFD-BD42DB04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媒體資訊管理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dirty="0"/>
              <a:t>Media Information Management)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1388-936D-B8A2-EA86-456E514E6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* 第 </a:t>
            </a:r>
            <a:r>
              <a:rPr lang="en-US" altLang="zh-TW" sz="4000" dirty="0"/>
              <a:t>9 </a:t>
            </a:r>
            <a:r>
              <a:rPr lang="zh-TW" altLang="en-US" sz="4000" dirty="0"/>
              <a:t>週 </a:t>
            </a:r>
            <a:r>
              <a:rPr lang="en-US" altLang="zh-TW" sz="4000" dirty="0"/>
              <a:t>(2025/11/08) </a:t>
            </a:r>
          </a:p>
          <a:p>
            <a:pPr marL="0" indent="0">
              <a:buNone/>
            </a:pPr>
            <a:r>
              <a:rPr lang="en-US" sz="4000" dirty="0"/>
              <a:t>AI </a:t>
            </a:r>
            <a:r>
              <a:rPr lang="zh-TW" altLang="en-US" sz="4000" dirty="0"/>
              <a:t>驅動的媒體生態數位轉型：</a:t>
            </a:r>
          </a:p>
          <a:p>
            <a:pPr marL="0" indent="0">
              <a:buNone/>
            </a:pPr>
            <a:r>
              <a:rPr lang="zh-TW" altLang="en-US" sz="4000" dirty="0"/>
              <a:t>深入討論 </a:t>
            </a:r>
            <a:r>
              <a:rPr lang="en-US" sz="4000" dirty="0"/>
              <a:t>AI </a:t>
            </a:r>
            <a:r>
              <a:rPr lang="zh-TW" altLang="en-US" sz="4000" dirty="0"/>
              <a:t>搜尋如何改變傳統 </a:t>
            </a:r>
            <a:r>
              <a:rPr lang="en-US" sz="4000" dirty="0"/>
              <a:t>SEO </a:t>
            </a:r>
            <a:r>
              <a:rPr lang="zh-TW" altLang="en-US" sz="4000" dirty="0"/>
              <a:t>規則，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探討使用者行為從關鍵字搜尋轉向 </a:t>
            </a:r>
            <a:r>
              <a:rPr lang="en-US" sz="4000" dirty="0"/>
              <a:t>AI </a:t>
            </a:r>
            <a:r>
              <a:rPr lang="zh-TW" altLang="en-US" sz="4000" dirty="0"/>
              <a:t>提問的影響。</a:t>
            </a:r>
            <a:endParaRPr lang="en-TW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3B3D5-9B30-1551-1BC4-326565FA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F4DC7-0CA9-9398-E9A0-8850462DB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17FDF-3548-8671-8782-C34EF362D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C2C92-E77D-0CBA-E9DE-F500E8D0F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75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3F68-42E4-2C4E-D224-99D12E91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0"/>
            <a:ext cx="11222181" cy="1332451"/>
          </a:xfrm>
        </p:spPr>
        <p:txBody>
          <a:bodyPr>
            <a:normAutofit fontScale="90000"/>
          </a:bodyPr>
          <a:lstStyle/>
          <a:p>
            <a:r>
              <a:rPr lang="en-US" dirty="0"/>
              <a:t>Google Gemma 3: Pre-training and Post-training</a:t>
            </a:r>
            <a:br>
              <a:rPr lang="en-US" dirty="0"/>
            </a:br>
            <a:r>
              <a:rPr lang="en-US" sz="3100" dirty="0"/>
              <a:t>(distillation, reinforcement learning, and model merging)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D9D2B-0EEC-9D44-8EBE-448D420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D8468-9185-4370-8082-BBD6AC9D6009}"/>
              </a:ext>
            </a:extLst>
          </p:cNvPr>
          <p:cNvSpPr txBox="1"/>
          <p:nvPr/>
        </p:nvSpPr>
        <p:spPr>
          <a:xfrm>
            <a:off x="3097479" y="6593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https://developers.googleblog.com/en/introducing-gemma3/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08BA3-C0DF-7D3A-73E7-2B2C26BF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0" y="1332451"/>
            <a:ext cx="11123220" cy="52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3F68-42E4-2C4E-D224-99D12E91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1"/>
            <a:ext cx="11222181" cy="914400"/>
          </a:xfrm>
        </p:spPr>
        <p:txBody>
          <a:bodyPr>
            <a:normAutofit/>
          </a:bodyPr>
          <a:lstStyle/>
          <a:p>
            <a:r>
              <a:rPr lang="en-US" dirty="0"/>
              <a:t>Google AI Studio (Gemma 3 27B)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D9D2B-0EEC-9D44-8EBE-448D420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D8468-9185-4370-8082-BBD6AC9D6009}"/>
              </a:ext>
            </a:extLst>
          </p:cNvPr>
          <p:cNvSpPr txBox="1"/>
          <p:nvPr/>
        </p:nvSpPr>
        <p:spPr>
          <a:xfrm>
            <a:off x="3097479" y="6593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https://aistudio.google.com/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C995D-BA35-167C-47FF-191B97405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98" y="914400"/>
            <a:ext cx="10977012" cy="56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86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B2D25-E251-1B80-7486-C96F4297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3C52-CC53-D950-24DF-1F0D0630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5328"/>
          </a:xfrm>
        </p:spPr>
        <p:txBody>
          <a:bodyPr>
            <a:normAutofit/>
          </a:bodyPr>
          <a:lstStyle/>
          <a:p>
            <a:r>
              <a:rPr lang="en-US" altLang="zh-TW" sz="6000" dirty="0"/>
              <a:t>Summary</a:t>
            </a:r>
            <a:endParaRPr lang="en-TW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97D9-29BE-0FA0-47C8-C2AEFA9B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77108"/>
            <a:ext cx="11222181" cy="4876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1</a:t>
            </a:r>
            <a:r>
              <a:rPr lang="en-US" altLang="zh-TW" sz="4000" dirty="0"/>
              <a:t>.</a:t>
            </a:r>
            <a:r>
              <a:rPr lang="en-US" sz="4000" dirty="0"/>
              <a:t> AI</a:t>
            </a:r>
            <a:r>
              <a:rPr lang="zh-TW" altLang="en-US" sz="4000" dirty="0"/>
              <a:t>搜尋革命與用戶行為轉變</a:t>
            </a:r>
            <a:br>
              <a:rPr lang="zh-TW" altLang="en-US" sz="4000" dirty="0"/>
            </a:br>
            <a:r>
              <a:rPr lang="zh-TW" altLang="en-US" sz="4000" dirty="0"/>
              <a:t>從關鍵字到對話、使用者行為分析</a:t>
            </a:r>
          </a:p>
          <a:p>
            <a:pPr marL="0" indent="0">
              <a:buNone/>
            </a:pPr>
            <a:r>
              <a:rPr lang="en-US" sz="4000" dirty="0"/>
              <a:t>2</a:t>
            </a:r>
            <a:r>
              <a:rPr lang="en-US" altLang="zh-TW" sz="4000" dirty="0"/>
              <a:t>.</a:t>
            </a:r>
            <a:r>
              <a:rPr lang="en-US" sz="4000" dirty="0"/>
              <a:t> SEO</a:t>
            </a:r>
            <a:r>
              <a:rPr lang="zh-TW" altLang="en-US" sz="4000" dirty="0"/>
              <a:t>規則的根本性改變</a:t>
            </a:r>
            <a:br>
              <a:rPr lang="zh-TW" altLang="en-US" sz="4000" dirty="0"/>
            </a:br>
            <a:r>
              <a:rPr lang="zh-TW" altLang="en-US" sz="4000" dirty="0"/>
              <a:t>從傳統</a:t>
            </a:r>
            <a:r>
              <a:rPr lang="en-US" sz="4000" dirty="0"/>
              <a:t>SEO</a:t>
            </a:r>
            <a:r>
              <a:rPr lang="zh-TW" altLang="en-US" sz="4000" dirty="0"/>
              <a:t>到</a:t>
            </a:r>
            <a:r>
              <a:rPr lang="en-US" sz="4000" dirty="0"/>
              <a:t>AIO、</a:t>
            </a:r>
            <a:r>
              <a:rPr lang="zh-TW" altLang="en-US" sz="4000" dirty="0"/>
              <a:t>優化策略</a:t>
            </a:r>
          </a:p>
          <a:p>
            <a:pPr marL="0" indent="0">
              <a:buNone/>
            </a:pPr>
            <a:r>
              <a:rPr lang="en-US" sz="4000" dirty="0"/>
              <a:t>3</a:t>
            </a:r>
            <a:r>
              <a:rPr lang="en-US" altLang="zh-TW" sz="4000" dirty="0"/>
              <a:t>.</a:t>
            </a:r>
            <a:r>
              <a:rPr lang="en-US" sz="4000" dirty="0"/>
              <a:t> </a:t>
            </a:r>
            <a:r>
              <a:rPr lang="zh-TW" altLang="en-US" sz="4000" dirty="0"/>
              <a:t>媒體轉型策略與實踐</a:t>
            </a:r>
            <a:br>
              <a:rPr lang="zh-TW" altLang="en-US" sz="4000" dirty="0"/>
            </a:br>
            <a:r>
              <a:rPr lang="zh-TW" altLang="en-US" sz="4000" dirty="0"/>
              <a:t>案例分析、實用工具、行動計畫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8DA9-E8C9-1D03-2642-D497B04B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8BC54-6B02-FCD8-66C4-E90B61B45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989BC5-0A3F-6A81-AA14-DE8D89A6C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312F0-C628-C203-4F14-204A87C696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2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136" y="66413"/>
            <a:ext cx="8435939" cy="1266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媒體資訊管理 </a:t>
            </a:r>
            <a:br>
              <a:rPr lang="en-US" altLang="zh-TW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4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(Media Information Management)</a:t>
            </a:r>
            <a:endParaRPr lang="en-US"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135" y="2486061"/>
            <a:ext cx="9191163" cy="42800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TW" altLang="en-US" sz="58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戴敏育  </a:t>
            </a: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Min-Yuh Day, Ph.D.</a:t>
            </a:r>
            <a:endParaRPr lang="zh-TW" altLang="en-US" sz="5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Professor and Director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2"/>
              </a:rPr>
              <a:t>Institute of Information Management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, 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3"/>
              </a:rPr>
              <a:t>National Taipei University</a:t>
            </a:r>
            <a:br>
              <a:rPr lang="en-US" sz="36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endParaRPr lang="en-US" altLang="zh-TW" sz="1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Tel: 02-86741111 ext. 66873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Office:</a:t>
            </a:r>
            <a:r>
              <a:rPr lang="zh-TW" altLang="en-US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B8F12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Address</a:t>
            </a:r>
            <a:r>
              <a:rPr lang="en-US" altLang="zh-TW" sz="4000" b="0" dirty="0"/>
              <a:t>: 151, University Rd., San Shia District, New Taipei City, 23741 Taiwan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/>
              <a:t>Email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: </a:t>
            </a:r>
            <a:r>
              <a:rPr lang="en-US" altLang="zh-TW" sz="4000" b="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myday@gm.ntpu.edu.tw</a:t>
            </a:r>
            <a:endParaRPr lang="en-US" altLang="zh-TW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Web: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4"/>
              </a:rPr>
              <a:t>http://web.ntpu.edu.tw/~myday/</a:t>
            </a:r>
            <a:endParaRPr lang="en-US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20" y="88466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2" y="1011533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91" y="106718"/>
            <a:ext cx="1075954" cy="133213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086F19-EF80-644F-8A7C-1CCA1F31F8FE}"/>
              </a:ext>
            </a:extLst>
          </p:cNvPr>
          <p:cNvSpPr txBox="1"/>
          <p:nvPr/>
        </p:nvSpPr>
        <p:spPr>
          <a:xfrm>
            <a:off x="1963135" y="1568899"/>
            <a:ext cx="843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Calibri" charset="0"/>
                <a:ea typeface="標楷體" charset="-120"/>
              </a:rPr>
              <a:t>Contact Information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28203C-3138-9B43-9648-A3DDA07DEB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1" y="2997038"/>
            <a:ext cx="1040994" cy="1262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FE6A41-3C74-8D67-F4D5-756CF44B1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679" y="5518797"/>
            <a:ext cx="1232245" cy="1232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E6A708-A5EE-2222-1DFB-8706CDE88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763" y="4271812"/>
            <a:ext cx="1232245" cy="12322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C7C022-02EA-B9A0-D099-DDFE4470D8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63" y="2271819"/>
            <a:ext cx="1575410" cy="7104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823E5A-8DD4-40A9-1790-BB0F337C3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52" y="1483073"/>
            <a:ext cx="1628195" cy="3557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81F425-CC02-ED43-EDF6-B7D9F34E123F}"/>
              </a:ext>
            </a:extLst>
          </p:cNvPr>
          <p:cNvSpPr txBox="1"/>
          <p:nvPr/>
        </p:nvSpPr>
        <p:spPr>
          <a:xfrm>
            <a:off x="144768" y="1830484"/>
            <a:ext cx="1536762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DDD8A-EA97-0174-72EB-5E12A8CDD237}"/>
              </a:ext>
            </a:extLst>
          </p:cNvPr>
          <p:cNvSpPr txBox="1"/>
          <p:nvPr/>
        </p:nvSpPr>
        <p:spPr>
          <a:xfrm>
            <a:off x="81293" y="2012309"/>
            <a:ext cx="166371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400" b="1" dirty="0"/>
              <a:t>Certified Instructor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5C1020-B630-A8CA-A276-671AE39408B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302" y="1448288"/>
            <a:ext cx="1253119" cy="4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9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1329C-873B-6FDC-E3B7-345028AC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86F6-FC1E-B53B-8AF6-627234F5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媒體資訊管理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dirty="0"/>
              <a:t>Media Information Management)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C338-60ED-CCFF-A9BC-91C1DB888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* 第 </a:t>
            </a:r>
            <a:r>
              <a:rPr lang="en-US" altLang="zh-TW" sz="4000" dirty="0"/>
              <a:t>10 </a:t>
            </a:r>
            <a:r>
              <a:rPr lang="zh-TW" altLang="en-US" sz="4000" dirty="0"/>
              <a:t>週 </a:t>
            </a:r>
            <a:r>
              <a:rPr lang="en-US" altLang="zh-TW" sz="4000" dirty="0"/>
              <a:t>(2025/11/15) </a:t>
            </a:r>
          </a:p>
          <a:p>
            <a:pPr marL="0" indent="0">
              <a:buNone/>
            </a:pPr>
            <a:r>
              <a:rPr lang="zh-TW" altLang="en-US" sz="4000" dirty="0"/>
              <a:t>資訊管理與媒體決策：</a:t>
            </a:r>
          </a:p>
          <a:p>
            <a:pPr marL="0" indent="0">
              <a:buNone/>
            </a:pPr>
            <a:r>
              <a:rPr lang="zh-TW" altLang="en-US" sz="4000" dirty="0"/>
              <a:t>如何利用數據分析，</a:t>
            </a:r>
            <a:br>
              <a:rPr lang="en-US" altLang="zh-TW" sz="4000" dirty="0"/>
            </a:br>
            <a:r>
              <a:rPr lang="zh-TW" altLang="en-US" sz="4000" dirty="0"/>
              <a:t>評估在 </a:t>
            </a:r>
            <a:r>
              <a:rPr lang="en-US" altLang="zh-TW" sz="4000" dirty="0"/>
              <a:t>AI </a:t>
            </a:r>
            <a:r>
              <a:rPr lang="zh-TW" altLang="en-US" sz="4000" dirty="0"/>
              <a:t>生成式結果中的曝光與轉換，</a:t>
            </a:r>
            <a:br>
              <a:rPr lang="en-US" altLang="zh-TW" sz="4000" dirty="0"/>
            </a:br>
            <a:r>
              <a:rPr lang="zh-TW" altLang="en-US" sz="4000" dirty="0"/>
              <a:t>並建立有效的追蹤與歸因模型。</a:t>
            </a:r>
            <a:endParaRPr lang="en-TW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9BED4-BD9F-AA10-40ED-3EB04D3A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D045C-2A74-E249-E18D-EE9D1B0B10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4AC06-9345-52AE-F5B2-DA549A058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97974-087A-27FA-3659-0EC0709F26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DF8D3-1836-2E07-87DA-39D6096A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38E9-B742-F4C8-F7A1-FD1C0EB3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媒體資訊管理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dirty="0"/>
              <a:t>Media Information Management)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17EE-98B6-4AF6-0F40-2121FBD68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* 第 </a:t>
            </a:r>
            <a:r>
              <a:rPr lang="en-US" altLang="zh-TW" sz="4000" dirty="0"/>
              <a:t>11 </a:t>
            </a:r>
            <a:r>
              <a:rPr lang="zh-TW" altLang="en-US" sz="4000" dirty="0"/>
              <a:t>週 </a:t>
            </a:r>
            <a:r>
              <a:rPr lang="en-US" altLang="zh-TW" sz="4000" dirty="0"/>
              <a:t>(2025/11/22) </a:t>
            </a:r>
          </a:p>
          <a:p>
            <a:pPr marL="0" indent="0">
              <a:buNone/>
            </a:pPr>
            <a:r>
              <a:rPr lang="zh-TW" altLang="en-US" sz="4000" dirty="0"/>
              <a:t>推薦系統與個人化經濟：</a:t>
            </a:r>
          </a:p>
          <a:p>
            <a:pPr marL="0" indent="0">
              <a:buNone/>
            </a:pPr>
            <a:r>
              <a:rPr lang="zh-TW" altLang="en-US" sz="4000" dirty="0"/>
              <a:t>解析 </a:t>
            </a:r>
            <a:r>
              <a:rPr lang="en-US" altLang="zh-TW" sz="4000" dirty="0"/>
              <a:t>AI </a:t>
            </a:r>
            <a:r>
              <a:rPr lang="zh-TW" altLang="en-US" sz="4000" dirty="0"/>
              <a:t>推薦系統的運作原理，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深入探討 </a:t>
            </a:r>
            <a:r>
              <a:rPr lang="en-US" altLang="zh-TW" sz="4000" dirty="0"/>
              <a:t>EEAT (</a:t>
            </a:r>
            <a:r>
              <a:rPr lang="zh-TW" altLang="en-US" sz="4000" dirty="0"/>
              <a:t>經驗、專業、權威、信任</a:t>
            </a:r>
            <a:r>
              <a:rPr lang="en-US" altLang="zh-TW" sz="4000" dirty="0"/>
              <a:t>) </a:t>
            </a:r>
          </a:p>
          <a:p>
            <a:pPr marL="0" indent="0">
              <a:buNone/>
            </a:pPr>
            <a:r>
              <a:rPr lang="zh-TW" altLang="en-US" sz="4000" dirty="0"/>
              <a:t>如何影響內容被 </a:t>
            </a:r>
            <a:r>
              <a:rPr lang="en-US" altLang="zh-TW" sz="4000" dirty="0"/>
              <a:t>AI </a:t>
            </a:r>
            <a:r>
              <a:rPr lang="zh-TW" altLang="en-US" sz="4000" dirty="0"/>
              <a:t>引用的機率。</a:t>
            </a:r>
            <a:endParaRPr lang="en-TW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8FC7E-13CB-C22E-39CE-BEA62695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668-DAE6-A0EA-8D5E-79DBDD2E9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43E31-259F-61D5-C282-0D0785D103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1E046-8796-8277-9789-A492DCE0FF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9A253-73A9-1220-6078-6D54445F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3547-B05E-FFAA-9CB0-CFD8426D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媒體資訊管理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dirty="0"/>
              <a:t>Media Information Management)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F6E4-0A69-42E7-9FBF-ADB9E3EF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* 第 </a:t>
            </a:r>
            <a:r>
              <a:rPr lang="en-US" altLang="zh-TW" sz="4000" dirty="0"/>
              <a:t>13 </a:t>
            </a:r>
            <a:r>
              <a:rPr lang="zh-TW" altLang="en-US" sz="4000" dirty="0"/>
              <a:t>週 </a:t>
            </a:r>
            <a:r>
              <a:rPr lang="en-US" altLang="zh-TW" sz="4000" dirty="0"/>
              <a:t>(2025/12/06) </a:t>
            </a:r>
          </a:p>
          <a:p>
            <a:pPr marL="0" indent="0">
              <a:buNone/>
            </a:pPr>
            <a:r>
              <a:rPr lang="zh-TW" altLang="en-US" sz="4000" dirty="0"/>
              <a:t>生成式 </a:t>
            </a:r>
            <a:r>
              <a:rPr lang="en-US" altLang="zh-TW" sz="4000" dirty="0"/>
              <a:t>AI </a:t>
            </a:r>
            <a:r>
              <a:rPr lang="zh-TW" altLang="en-US" sz="4000" dirty="0"/>
              <a:t>與媒體內容創新：</a:t>
            </a:r>
          </a:p>
          <a:p>
            <a:pPr marL="0" indent="0">
              <a:buNone/>
            </a:pPr>
            <a:r>
              <a:rPr lang="zh-TW" altLang="en-US" sz="4000" dirty="0"/>
              <a:t>如何撰寫符合 </a:t>
            </a:r>
            <a:r>
              <a:rPr lang="en-US" altLang="zh-TW" sz="4000" dirty="0"/>
              <a:t>AI </a:t>
            </a:r>
            <a:r>
              <a:rPr lang="zh-TW" altLang="en-US" sz="4000" dirty="0"/>
              <a:t>搜尋引擎偏好的內容，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並討論如 </a:t>
            </a:r>
            <a:r>
              <a:rPr lang="en-US" altLang="zh-TW" sz="4000" dirty="0" err="1"/>
              <a:t>llm.txt</a:t>
            </a:r>
            <a:r>
              <a:rPr lang="en-US" altLang="zh-TW" sz="4000" dirty="0"/>
              <a:t> </a:t>
            </a:r>
            <a:r>
              <a:rPr lang="zh-TW" altLang="en-US" sz="4000" dirty="0"/>
              <a:t>這類技術性協議的可行性與實踐。</a:t>
            </a:r>
            <a:endParaRPr lang="en-TW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488BD-00BC-6FE7-CE08-A9F46F65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A66C3-40E2-4979-4209-86CD5B82E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63383-6CEA-C409-316E-E4EC56A1CE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5D461-8CF5-7ED8-9015-B72B892AF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26840</TotalTime>
  <Words>3008</Words>
  <Application>Microsoft Macintosh PowerPoint</Application>
  <PresentationFormat>Widescreen</PresentationFormat>
  <Paragraphs>447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Heiti TC Medium</vt:lpstr>
      <vt:lpstr>Heiti TC Medium</vt:lpstr>
      <vt:lpstr>Arial</vt:lpstr>
      <vt:lpstr>Calibri</vt:lpstr>
      <vt:lpstr>Office Theme</vt:lpstr>
      <vt:lpstr>AI 驅動的媒體生態數位轉型 (AI-Driven Digital Transformation of the Media Ecosystem)</vt:lpstr>
      <vt:lpstr>戴敏育 教授 Prof. Min-Yuh Day</vt:lpstr>
      <vt:lpstr>媒體資訊管理  (Media Information Management) </vt:lpstr>
      <vt:lpstr>Syllabus Part I</vt:lpstr>
      <vt:lpstr>Syllabus Part II</vt:lpstr>
      <vt:lpstr>媒體資訊管理  (Media Information Management)</vt:lpstr>
      <vt:lpstr>媒體資訊管理  (Media Information Management)</vt:lpstr>
      <vt:lpstr>媒體資訊管理  (Media Information Management)</vt:lpstr>
      <vt:lpstr>媒體資訊管理  (Media Information Management)</vt:lpstr>
      <vt:lpstr>媒體資訊管理  (Media Information Management)</vt:lpstr>
      <vt:lpstr>AI 驅動的媒體生態數位轉型 (AI-Driven Digital Transformation of the Media Ecosystem)</vt:lpstr>
      <vt:lpstr>AI 驅動的媒體生態數位轉型</vt:lpstr>
      <vt:lpstr>AI-Driven Digital Transformation of  the Media Ecosystem</vt:lpstr>
      <vt:lpstr>Thomas R. Caldwell (2025),  The Agentic AI Bible:  The Complete and Up-to-Date Guide to Design, Build, and Scale Goal-Driven,  LLM-Powered Agents that Think, Execute and Evolve,  Independently published</vt:lpstr>
      <vt:lpstr>Innovative Agentic AI Technology for Autonomous ESG Report Generation Industrial Technology Research Institute (ITRI),  Fintech and Green Finance Center (FGFC, NTPU),  NTPU-114A513E01, 2025/03/01~2025/12/31</vt:lpstr>
      <vt:lpstr>Generative AI-Driven ESG Report  Generation Technology Industrial Technology Research Institute (ITRI),  Fintech and Green Finance Center (FGFC, NTPU),  NTPU-113A513E01, 2024/03/01~2024/12/31</vt:lpstr>
      <vt:lpstr>Generative AI Powering  Digital Sustainability Transformation</vt:lpstr>
      <vt:lpstr>Generative AI, Agentic AI, Physical AI</vt:lpstr>
      <vt:lpstr>AI, ML, DL, Generative AI</vt:lpstr>
      <vt:lpstr>Generative AI</vt:lpstr>
      <vt:lpstr>From Generative AI to Agentic AI</vt:lpstr>
      <vt:lpstr>Four Paradigms in NLP (LM)</vt:lpstr>
      <vt:lpstr>Comparison of Generative AI and Traditional AI</vt:lpstr>
      <vt:lpstr>Multimodal Large Language Models (MLLM)</vt:lpstr>
      <vt:lpstr>Multimodal Large Language Model (MLLM)  for Vision Question Answering</vt:lpstr>
      <vt:lpstr>Large Language Models (LLM) Three typical learning paradigms</vt:lpstr>
      <vt:lpstr>AI搜尋革命與用戶行為轉變</vt:lpstr>
      <vt:lpstr>搜尋行為的典範轉移</vt:lpstr>
      <vt:lpstr>搜尋行為的典範轉移 從「找資訊」到「問問題」</vt:lpstr>
      <vt:lpstr>使用者行為轉變的三大驅動因素</vt:lpstr>
      <vt:lpstr>使用者行為轉變的三大驅動因素</vt:lpstr>
      <vt:lpstr>AI搜尋工具生態系統</vt:lpstr>
      <vt:lpstr>搜尋意圖的深層變化</vt:lpstr>
      <vt:lpstr>AI 對媒體流量的衝擊</vt:lpstr>
      <vt:lpstr>SEO規則的根本性改變</vt:lpstr>
      <vt:lpstr>Google SGE (Search Generative Experience) (AI Overviews) ： 搜尋引擎的AI革命 從「連結提供者」到「答案提供者」</vt:lpstr>
      <vt:lpstr>從 SEO 到 AIO：優化目標的轉變</vt:lpstr>
      <vt:lpstr>AIO (AI Optimization) 核心原則</vt:lpstr>
      <vt:lpstr>E-E-A-T：AI時代的媒體內容品質標準 AI無法複製的「經驗」是關鍵差異化要素</vt:lpstr>
      <vt:lpstr>結構化資料：與AI對話的橋樑</vt:lpstr>
      <vt:lpstr>結構化資料：與AI對話的橋樑 關鍵Schema類型</vt:lpstr>
      <vt:lpstr>對話式內容優化策略</vt:lpstr>
      <vt:lpstr>從長尾關鍵字到自然語言查詢 AI能理解複雜查詢背後的真實意圖</vt:lpstr>
      <vt:lpstr>PAA (People Also Ask)  整合策略</vt:lpstr>
      <vt:lpstr>媒體轉型策略與實踐</vt:lpstr>
      <vt:lpstr>AI 媒體內容策略 五大數位轉型重點</vt:lpstr>
      <vt:lpstr>媒體衡量指標的轉變： 從CTR到引用率</vt:lpstr>
      <vt:lpstr>建立AI時代的品牌權威 關鍵策略</vt:lpstr>
      <vt:lpstr>AIO實用工具與技術堆疊 工具是輔助，策略思維才是核心</vt:lpstr>
      <vt:lpstr>AI 媒體數位轉型趨勢</vt:lpstr>
      <vt:lpstr>AI 驅動的媒體生態數位轉型 AIO轉型行動計畫</vt:lpstr>
      <vt:lpstr>行銷與SEO專業人士的AIO行動計畫</vt:lpstr>
      <vt:lpstr>AI 驅動的媒體生態數位轉型 擁抱AI搜尋時代</vt:lpstr>
      <vt:lpstr>LMArena Leaderboard</vt:lpstr>
      <vt:lpstr>LMArena Leaderboard</vt:lpstr>
      <vt:lpstr>Artificial Analysis Intelligence Index Intelligence, Speed, Price</vt:lpstr>
      <vt:lpstr>Artificial Analysis Intelligence Index 2022-2025</vt:lpstr>
      <vt:lpstr>Google Gemma 3 27B The most capable model you can run on a single GPU or TPU</vt:lpstr>
      <vt:lpstr>Google Gemma 3 Multimodality  (vision-language input and text outputs)</vt:lpstr>
      <vt:lpstr>Google Gemma 3: Pre-training and Post-training (distillation, reinforcement learning, and model merging)</vt:lpstr>
      <vt:lpstr>Google AI Studio (Gemma 3 27B)</vt:lpstr>
      <vt:lpstr>Summary</vt:lpstr>
      <vt:lpstr>媒體資訊管理  (Media Information Management)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Information Management （媒體資訊管理)</dc:title>
  <dc:subject/>
  <dc:creator>Min-Yuh Day</dc:creator>
  <cp:keywords>Media Information Management, 媒體資訊管理</cp:keywords>
  <dc:description>Media Information Management, 媒體資訊管理</dc:description>
  <cp:lastModifiedBy>MYDAY</cp:lastModifiedBy>
  <cp:revision>1442</cp:revision>
  <cp:lastPrinted>2020-12-23T14:44:17Z</cp:lastPrinted>
  <dcterms:created xsi:type="dcterms:W3CDTF">2019-09-12T03:09:52Z</dcterms:created>
  <dcterms:modified xsi:type="dcterms:W3CDTF">2025-11-08T09:30:35Z</dcterms:modified>
  <cp:category/>
</cp:coreProperties>
</file>