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3462" r:id="rId2"/>
    <p:sldId id="5545" r:id="rId3"/>
    <p:sldId id="3464" r:id="rId4"/>
    <p:sldId id="3778" r:id="rId5"/>
    <p:sldId id="3472" r:id="rId6"/>
    <p:sldId id="3780" r:id="rId7"/>
    <p:sldId id="5544" r:id="rId8"/>
    <p:sldId id="3787" r:id="rId9"/>
    <p:sldId id="3792" r:id="rId10"/>
    <p:sldId id="3482" r:id="rId11"/>
    <p:sldId id="3484" r:id="rId12"/>
    <p:sldId id="3483" r:id="rId13"/>
    <p:sldId id="5320" r:id="rId14"/>
    <p:sldId id="5321" r:id="rId15"/>
    <p:sldId id="5322" r:id="rId16"/>
    <p:sldId id="4876" r:id="rId17"/>
    <p:sldId id="4842" r:id="rId18"/>
    <p:sldId id="5319" r:id="rId19"/>
    <p:sldId id="5323" r:id="rId20"/>
    <p:sldId id="5324" r:id="rId21"/>
    <p:sldId id="5325" r:id="rId22"/>
    <p:sldId id="4841" r:id="rId23"/>
    <p:sldId id="5326" r:id="rId24"/>
    <p:sldId id="5327" r:id="rId25"/>
    <p:sldId id="5328" r:id="rId26"/>
    <p:sldId id="5329" r:id="rId27"/>
    <p:sldId id="5330" r:id="rId28"/>
    <p:sldId id="5331" r:id="rId29"/>
    <p:sldId id="5332" r:id="rId30"/>
    <p:sldId id="5333" r:id="rId31"/>
    <p:sldId id="5334" r:id="rId32"/>
    <p:sldId id="5335" r:id="rId33"/>
    <p:sldId id="5336" r:id="rId34"/>
    <p:sldId id="5539" r:id="rId35"/>
    <p:sldId id="5338" r:id="rId36"/>
    <p:sldId id="5540" r:id="rId37"/>
    <p:sldId id="5541" r:id="rId38"/>
    <p:sldId id="5542" r:id="rId39"/>
    <p:sldId id="5543" r:id="rId40"/>
    <p:sldId id="5343" r:id="rId41"/>
    <p:sldId id="5344" r:id="rId42"/>
    <p:sldId id="5345" r:id="rId43"/>
    <p:sldId id="5346" r:id="rId44"/>
    <p:sldId id="5347" r:id="rId45"/>
    <p:sldId id="5349" r:id="rId46"/>
    <p:sldId id="3720" r:id="rId47"/>
    <p:sldId id="5546" r:id="rId48"/>
    <p:sldId id="4273" r:id="rId49"/>
    <p:sldId id="4274" r:id="rId50"/>
    <p:sldId id="3868" r:id="rId51"/>
    <p:sldId id="5230" r:id="rId52"/>
    <p:sldId id="5231" r:id="rId53"/>
    <p:sldId id="5233" r:id="rId54"/>
    <p:sldId id="5234" r:id="rId55"/>
    <p:sldId id="5235" r:id="rId56"/>
    <p:sldId id="5538" r:id="rId57"/>
    <p:sldId id="5535" r:id="rId58"/>
    <p:sldId id="5536" r:id="rId59"/>
    <p:sldId id="5537" r:id="rId60"/>
    <p:sldId id="5236" r:id="rId61"/>
    <p:sldId id="5237" r:id="rId62"/>
    <p:sldId id="5238" r:id="rId63"/>
    <p:sldId id="5340" r:id="rId64"/>
    <p:sldId id="271" r:id="rId65"/>
    <p:sldId id="280" r:id="rId66"/>
    <p:sldId id="274" r:id="rId67"/>
    <p:sldId id="5519" r:id="rId68"/>
    <p:sldId id="5520" r:id="rId69"/>
    <p:sldId id="5521" r:id="rId70"/>
    <p:sldId id="5522" r:id="rId71"/>
    <p:sldId id="5523" r:id="rId72"/>
    <p:sldId id="5524" r:id="rId73"/>
    <p:sldId id="5525" r:id="rId74"/>
    <p:sldId id="5526" r:id="rId75"/>
    <p:sldId id="5527" r:id="rId76"/>
    <p:sldId id="5528" r:id="rId77"/>
    <p:sldId id="5529" r:id="rId78"/>
    <p:sldId id="5530" r:id="rId79"/>
    <p:sldId id="5531" r:id="rId80"/>
    <p:sldId id="5532" r:id="rId81"/>
    <p:sldId id="5533" r:id="rId82"/>
    <p:sldId id="5241" r:id="rId83"/>
    <p:sldId id="5516" r:id="rId84"/>
    <p:sldId id="5547" r:id="rId85"/>
    <p:sldId id="5548" r:id="rId86"/>
    <p:sldId id="5549" r:id="rId87"/>
    <p:sldId id="259" r:id="rId88"/>
    <p:sldId id="260" r:id="rId89"/>
    <p:sldId id="263" r:id="rId90"/>
    <p:sldId id="264" r:id="rId91"/>
    <p:sldId id="258" r:id="rId92"/>
    <p:sldId id="269" r:id="rId93"/>
    <p:sldId id="5169" r:id="rId94"/>
    <p:sldId id="5167" r:id="rId95"/>
    <p:sldId id="5157" r:id="rId96"/>
    <p:sldId id="3501" r:id="rId97"/>
    <p:sldId id="5550" r:id="rId98"/>
    <p:sldId id="5551" r:id="rId99"/>
    <p:sldId id="5223" r:id="rId100"/>
    <p:sldId id="3466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26"/>
    <p:restoredTop sz="90655"/>
  </p:normalViewPr>
  <p:slideViewPr>
    <p:cSldViewPr snapToGrid="0" snapToObjects="1">
      <p:cViewPr varScale="1">
        <p:scale>
          <a:sx n="60" d="100"/>
          <a:sy n="60" d="100"/>
        </p:scale>
        <p:origin x="17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1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7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9.pn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tiff"/><Relationship Id="rId12" Type="http://schemas.openxmlformats.org/officeDocument/2006/relationships/image" Target="../media/image20.pn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jpeg"/><Relationship Id="rId10" Type="http://schemas.openxmlformats.org/officeDocument/2006/relationships/image" Target="../media/image18.png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7" Type="http://schemas.openxmlformats.org/officeDocument/2006/relationships/hyperlink" Target="https://www.fsb-tcfd.org/" TargetMode="External"/><Relationship Id="rId2" Type="http://schemas.openxmlformats.org/officeDocument/2006/relationships/hyperlink" Target="https://www.pyth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frs.org/groups/international-sustainability-standards-board/" TargetMode="External"/><Relationship Id="rId5" Type="http://schemas.openxmlformats.org/officeDocument/2006/relationships/hyperlink" Target="https://sasb.org/" TargetMode="External"/><Relationship Id="rId4" Type="http://schemas.openxmlformats.org/officeDocument/2006/relationships/hyperlink" Target="https://www.cdp.net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tiff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ofh-iosa-eh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amazon.com/Agentic-Bible-Up-Date-Goal-Driven/dp/B0FL21R86Q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amazon.com/Introduction-Generative-AI-Numa-Dhamani/dp/1633437191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amazon.com/Transformers-Natural-Language-Processing-Computer/dp/180512872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lmarena.ai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huggingface.co/spaces/lmarena-ai/lmarena-leaderboard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artificialanalysis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blog.google/technology/developers/gemma-3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developers.googleblog.com/en/introducing-gemma3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aistudio.google.com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grok.com/chat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for Accounting Applications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1141PAA01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(U2004)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2025-09-10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652623-5908-8A19-DCAB-BBD9A298D7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A2DF57-0310-D47E-9666-90717C27E154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F9243-A187-59C0-0D52-D1AECB1668C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19956"/>
          </a:xfrm>
        </p:spPr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59324"/>
            <a:ext cx="11222181" cy="4993975"/>
          </a:xfrm>
        </p:spPr>
        <p:txBody>
          <a:bodyPr>
            <a:normAutofit/>
          </a:bodyPr>
          <a:lstStyle/>
          <a:p>
            <a:r>
              <a:rPr lang="en-US" dirty="0"/>
              <a:t>Allen B. Downey (2016), Think Python: How to Think Like a Computer Scientist, 2nd Edition, O’Reilly Media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32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rgbClr val="C00000"/>
                </a:solidFill>
                <a:ea typeface="Heiti TC Medium" pitchFamily="2" charset="-128"/>
              </a:rPr>
              <a:t>Python for Accounting Applications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Professor and Director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28203C-3138-9B43-9648-A3DDA07DEB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FE6A41-3C74-8D67-F4D5-756CF44B1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E6A708-A5EE-2222-1DFB-8706CDE88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C7C022-02EA-B9A0-D099-DDFE4470D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363" y="2271819"/>
            <a:ext cx="1575410" cy="7104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823E5A-8DD4-40A9-1790-BB0F337C3F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52" y="1483073"/>
            <a:ext cx="1628195" cy="3557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81F425-CC02-ED43-EDF6-B7D9F34E123F}"/>
              </a:ext>
            </a:extLst>
          </p:cNvPr>
          <p:cNvSpPr txBox="1"/>
          <p:nvPr/>
        </p:nvSpPr>
        <p:spPr>
          <a:xfrm>
            <a:off x="144768" y="1830484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8DDD8A-EA97-0174-72EB-5E12A8CDD237}"/>
              </a:ext>
            </a:extLst>
          </p:cNvPr>
          <p:cNvSpPr txBox="1"/>
          <p:nvPr/>
        </p:nvSpPr>
        <p:spPr>
          <a:xfrm>
            <a:off x="81293" y="2012309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5C1020-B630-A8CA-A276-671AE39408B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302" y="1448288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0293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84881"/>
            <a:ext cx="11222181" cy="5477363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Frederick Kaefer and Paul Kaefer (2020), Introduction to Python Programming for Business and Social Science Applications, SAGE Publications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Abdullah </a:t>
            </a:r>
            <a:r>
              <a:rPr lang="en-US" sz="1800" dirty="0" err="1"/>
              <a:t>Karasan</a:t>
            </a:r>
            <a:r>
              <a:rPr lang="en-US" sz="1800" dirty="0"/>
              <a:t>  (2021), Machine Learning for Financial Risk Management with Python: Algorithms for Modeling Risk, O’Reilly Media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Vic Anand, Khrystyna </a:t>
            </a:r>
            <a:r>
              <a:rPr lang="en-US" sz="1800" dirty="0" err="1"/>
              <a:t>Bochkay</a:t>
            </a:r>
            <a:r>
              <a:rPr lang="en-US" sz="1800" dirty="0"/>
              <a:t>, and Roman </a:t>
            </a:r>
            <a:r>
              <a:rPr lang="en-US" sz="1800" dirty="0" err="1"/>
              <a:t>Chychyla</a:t>
            </a:r>
            <a:r>
              <a:rPr lang="en-US" sz="1800" dirty="0"/>
              <a:t> (2020), Using Python for Text Analysis in Accounting Research, Now Publishers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 err="1"/>
              <a:t>Aurélien</a:t>
            </a:r>
            <a:r>
              <a:rPr lang="en-US" sz="1800" dirty="0"/>
              <a:t> </a:t>
            </a:r>
            <a:r>
              <a:rPr lang="en-US" sz="1800" dirty="0" err="1"/>
              <a:t>Géron</a:t>
            </a:r>
            <a:r>
              <a:rPr lang="en-US" sz="1800" dirty="0"/>
              <a:t> (2022), Hands-On Machine Learning with Scikit-Learn, </a:t>
            </a:r>
            <a:r>
              <a:rPr lang="en-US" sz="1800" dirty="0" err="1"/>
              <a:t>Keras</a:t>
            </a:r>
            <a:r>
              <a:rPr lang="en-US" sz="1800" dirty="0"/>
              <a:t>, and TensorFlow: Concepts, Tools, and Techniques to Build Intelligent Systems, 3rd Edition, O’Reilly Media.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 err="1"/>
              <a:t>Numa</a:t>
            </a:r>
            <a:r>
              <a:rPr lang="en-US" sz="1800" dirty="0"/>
              <a:t> </a:t>
            </a:r>
            <a:r>
              <a:rPr lang="en-US" sz="1800" dirty="0" err="1"/>
              <a:t>Dhamani</a:t>
            </a:r>
            <a:r>
              <a:rPr lang="en-US" sz="1800" dirty="0"/>
              <a:t> and Maggie Engler (2024), Introduction to Generative AI, Manning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1800" dirty="0" err="1"/>
              <a:t>ChatGPT</a:t>
            </a:r>
            <a:r>
              <a:rPr lang="en-US" sz="1800" dirty="0"/>
              <a:t>, GPT-4V, and DALL-E 3, 3rd ed. Edition, </a:t>
            </a:r>
            <a:r>
              <a:rPr lang="en-US" sz="1800" dirty="0" err="1"/>
              <a:t>Packt</a:t>
            </a:r>
            <a:r>
              <a:rPr lang="en-US" sz="1800" dirty="0"/>
              <a:t> Publishing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Ben </a:t>
            </a:r>
            <a:r>
              <a:rPr lang="en-US" sz="1800" dirty="0" err="1"/>
              <a:t>Auffarth</a:t>
            </a:r>
            <a:r>
              <a:rPr lang="en-US" sz="1800" dirty="0"/>
              <a:t> (2023), Generative AI with </a:t>
            </a:r>
            <a:r>
              <a:rPr lang="en-US" sz="1800" dirty="0" err="1"/>
              <a:t>LangChain</a:t>
            </a:r>
            <a:r>
              <a:rPr lang="en-US" sz="1800" dirty="0"/>
              <a:t>: Build large language model (LLM) apps with Python, </a:t>
            </a:r>
            <a:r>
              <a:rPr lang="en-US" sz="1800" dirty="0" err="1"/>
              <a:t>ChatGPT</a:t>
            </a:r>
            <a:r>
              <a:rPr lang="en-US" sz="1800" dirty="0"/>
              <a:t> and other LLMs, </a:t>
            </a:r>
            <a:r>
              <a:rPr lang="en-US" sz="1800" dirty="0" err="1"/>
              <a:t>Packt</a:t>
            </a:r>
            <a:r>
              <a:rPr lang="en-US" sz="1800" dirty="0"/>
              <a:t> Publishing.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9553"/>
            <a:ext cx="11222181" cy="530710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Python, </a:t>
            </a:r>
            <a:r>
              <a:rPr lang="en-US" sz="2400" dirty="0">
                <a:hlinkClick r:id="rId2"/>
              </a:rPr>
              <a:t>https://www.python.org/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GRI (Global Report Initiative):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https://www.globalreporting.org/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CDP (Carbon Disclosure Project): 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https://www.cdp.net/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SASB (Sustainability Accounting Standards Board): </a:t>
            </a:r>
            <a:br>
              <a:rPr lang="en-US" sz="2400" dirty="0"/>
            </a:br>
            <a:r>
              <a:rPr lang="en-US" sz="2400" dirty="0">
                <a:hlinkClick r:id="rId5"/>
              </a:rPr>
              <a:t>https://sasb.org/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ISSB (International Sustainability Standards Board):</a:t>
            </a:r>
            <a:br>
              <a:rPr lang="en-US" sz="2400" dirty="0"/>
            </a:br>
            <a:r>
              <a:rPr lang="en-US" sz="2000" dirty="0">
                <a:hlinkClick r:id="rId6"/>
              </a:rPr>
              <a:t>https://www.ifrs.org/groups/international-sustainability-standards-board/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400" dirty="0"/>
              <a:t>TCFD (Task Force on Climate-related Financial Disclosures): </a:t>
            </a:r>
            <a:br>
              <a:rPr lang="en-US" sz="2400" dirty="0"/>
            </a:br>
            <a:r>
              <a:rPr lang="en-US" sz="2400" dirty="0">
                <a:hlinkClick r:id="rId7"/>
              </a:rPr>
              <a:t>https://www.fsb-tcfd.org/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200" dirty="0"/>
          </a:p>
          <a:p>
            <a:pPr marL="0" indent="0">
              <a:spcAft>
                <a:spcPts val="600"/>
              </a:spcAft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7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22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4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425878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Prof. Min-Yuh Day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70455" cy="356144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C00000"/>
                </a:solidFill>
              </a:rPr>
              <a:t>Director, Information Management, NTPU</a:t>
            </a: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5500" dirty="0" err="1">
                <a:solidFill>
                  <a:schemeClr val="accent1"/>
                </a:solidFill>
              </a:rPr>
              <a:t>Sinica</a:t>
            </a:r>
            <a:endParaRPr lang="en-US" altLang="zh-TW" sz="55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5500" dirty="0">
                <a:solidFill>
                  <a:srgbClr val="984807"/>
                </a:solidFill>
              </a:rPr>
              <a:t>Ph.D., Information Management, NTU</a:t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altLang="zh-TW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Agentic AI, ESG and Green Financial Technology, </a:t>
            </a:r>
            <a:b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6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Analytics, Electronic Commerce</a:t>
            </a:r>
            <a:endParaRPr lang="zh-TW" altLang="en-US" sz="36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AE2861-C042-A606-EA04-883AB138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8A949-48C2-AAF1-41B7-D55BD3734B56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DACDC-8074-17B3-052F-EC86BB49F7E6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0B2390-1B4E-6343-1A53-6768E685AC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31" y="2997038"/>
            <a:ext cx="1040994" cy="1262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AFA0A-12FF-C303-5E79-8A09295C6F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679" y="5518797"/>
            <a:ext cx="1232245" cy="12322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010CB7-ADD5-B6F4-7ACC-CFBB941E7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763" y="4271812"/>
            <a:ext cx="1232245" cy="12322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A0C3FD-E51F-8E04-8670-523C3913D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066" y="2192398"/>
            <a:ext cx="1575410" cy="710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50A02-4505-3AA7-9990-E2153EA4A6E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541017"/>
            <a:ext cx="1253119" cy="4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76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5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930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5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7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637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6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114, 1</a:t>
            </a:r>
            <a:r>
              <a:rPr lang="en-US" altLang="zh-TW" baseline="30000" dirty="0">
                <a:ea typeface="Heiti TC Medium" pitchFamily="2" charset="-128"/>
              </a:rPr>
              <a:t>st</a:t>
            </a:r>
            <a:r>
              <a:rPr lang="en-US" altLang="zh-TW" dirty="0">
                <a:ea typeface="Heiti TC Medium" pitchFamily="2" charset="-128"/>
              </a:rPr>
              <a:t> Semester (Fall 2025)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Python for Accounting Applications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Min-Yuh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ACC2,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(U2004)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Wed. 6, 7, 8, 14:10-17:00(B3F10)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https://meet.google.com/ofh-iosa-ehd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4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00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0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27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36002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59992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8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3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4400" dirty="0"/>
              <a:t>Understand the </a:t>
            </a:r>
            <a:r>
              <a:rPr lang="en-US" altLang="zh-TW" sz="44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4400" dirty="0"/>
              <a:t>of </a:t>
            </a:r>
            <a:br>
              <a:rPr lang="en-US" altLang="zh-TW" sz="4400" dirty="0"/>
            </a:br>
            <a:r>
              <a:rPr lang="en-US" altLang="zh-TW" sz="4400" dirty="0">
                <a:solidFill>
                  <a:srgbClr val="FF0000"/>
                </a:solidFill>
              </a:rPr>
              <a:t>Python for Accounting Applications</a:t>
            </a:r>
            <a:r>
              <a:rPr lang="en-US" altLang="zh-TW" sz="4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4400" dirty="0"/>
              <a:t>Equip with </a:t>
            </a:r>
            <a:r>
              <a:rPr lang="en-US" altLang="zh-TW" sz="4400" dirty="0">
                <a:solidFill>
                  <a:srgbClr val="C00000"/>
                </a:solidFill>
              </a:rPr>
              <a:t>Hands-on practices of </a:t>
            </a:r>
            <a:br>
              <a:rPr lang="en-US" altLang="zh-TW" sz="4400" dirty="0"/>
            </a:br>
            <a:r>
              <a:rPr lang="en-US" altLang="zh-TW" sz="4400" dirty="0">
                <a:solidFill>
                  <a:srgbClr val="FF0000"/>
                </a:solidFill>
              </a:rPr>
              <a:t>Python for Accounting Applications</a:t>
            </a:r>
            <a:r>
              <a:rPr lang="en-US" altLang="zh-TW" sz="4400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0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10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18"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1354571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2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Foundations of Python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47500" lnSpcReduction="20000"/>
          </a:bodyPr>
          <a:lstStyle/>
          <a:p>
            <a:pPr indent="-411480"/>
            <a:r>
              <a:rPr lang="en-US" sz="6700" dirty="0"/>
              <a:t>Python Syntax</a:t>
            </a:r>
          </a:p>
          <a:p>
            <a:pPr lvl="1" indent="-411480"/>
            <a:r>
              <a:rPr lang="en-US" sz="6700" dirty="0"/>
              <a:t>Python Comments</a:t>
            </a:r>
          </a:p>
          <a:p>
            <a:pPr indent="-411480"/>
            <a:r>
              <a:rPr lang="en-US" sz="6700" dirty="0"/>
              <a:t>Python Variables</a:t>
            </a:r>
          </a:p>
          <a:p>
            <a:pPr indent="-411480"/>
            <a:r>
              <a:rPr lang="en-US" sz="6700" dirty="0"/>
              <a:t>Python Data Types</a:t>
            </a:r>
          </a:p>
          <a:p>
            <a:pPr lvl="1" indent="-411480"/>
            <a:r>
              <a:rPr lang="en-US" sz="6700" dirty="0"/>
              <a:t>Python Numbers</a:t>
            </a:r>
          </a:p>
          <a:p>
            <a:pPr lvl="1" indent="-411480"/>
            <a:r>
              <a:rPr lang="en-US" sz="6700" dirty="0"/>
              <a:t>Python Casting</a:t>
            </a:r>
          </a:p>
          <a:p>
            <a:pPr lvl="1" indent="-411480"/>
            <a:r>
              <a:rPr lang="en-US" sz="6700" dirty="0"/>
              <a:t>Python Strings</a:t>
            </a:r>
          </a:p>
          <a:p>
            <a:pPr indent="-411480"/>
            <a:r>
              <a:rPr lang="en-US" sz="6700" dirty="0"/>
              <a:t>Python Operators</a:t>
            </a:r>
          </a:p>
          <a:p>
            <a:pPr indent="-411480"/>
            <a:r>
              <a:rPr lang="en-US" sz="6700" dirty="0"/>
              <a:t>Python Booleans</a:t>
            </a:r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5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91587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Thomas R. Caldwell (2025), 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Agentic AI Bible: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The Complete and Up-to-Date Guide to Design, Build, and Scale Goal-Driven,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LLM-Powered Agents that Think, Execute and Evolve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Independently published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59161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https://www.amazon.com/Agentic-Bible-Up-Date-Goal-Driven/dp/B0FL21R86Q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82CF-DC39-C9F1-1F03-8656AEA0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60" y="2041070"/>
            <a:ext cx="3553279" cy="45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93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14300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Numa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Dhamani</a:t>
            </a:r>
            <a:r>
              <a:rPr lang="en-US" sz="2400" dirty="0">
                <a:solidFill>
                  <a:schemeClr val="accent1"/>
                </a:solidFill>
              </a:rPr>
              <a:t> and Maggie Engler (2024),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Introduction to Generative AI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Manning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443602"/>
            <a:ext cx="698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Numa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Dhamani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Maggie Engler (2024), Introduction to Generative AI, Manning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https://www.amazon.com/Introduction-Generative-AI-Numa-Dhamani/dp/1633437191/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3F78-F0A6-87BF-BA44-F90B0D9A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84" y="1406115"/>
            <a:ext cx="3904632" cy="48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6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550821"/>
          </a:xfrm>
        </p:spPr>
        <p:txBody>
          <a:bodyPr>
            <a:noAutofit/>
          </a:bodyPr>
          <a:lstStyle/>
          <a:p>
            <a:r>
              <a:rPr lang="en-US" sz="2400" dirty="0"/>
              <a:t>Denis Rothman (2024), </a:t>
            </a:r>
            <a:br>
              <a:rPr lang="en-US" sz="2400" dirty="0"/>
            </a:br>
            <a:r>
              <a:rPr lang="en-US" sz="3000" dirty="0">
                <a:solidFill>
                  <a:srgbClr val="C00000"/>
                </a:solidFill>
              </a:rPr>
              <a:t>Transformers for Natural Language Processing and Computer Vision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Explore Generative AI and Large Language Models with Hugging Face, </a:t>
            </a:r>
            <a:r>
              <a:rPr lang="en-US" sz="2000" dirty="0" err="1">
                <a:solidFill>
                  <a:srgbClr val="C00000"/>
                </a:solidFill>
              </a:rPr>
              <a:t>ChatGPT</a:t>
            </a:r>
            <a:r>
              <a:rPr lang="en-US" sz="2000" dirty="0">
                <a:solidFill>
                  <a:srgbClr val="C00000"/>
                </a:solidFill>
              </a:rPr>
              <a:t>, GPT-4V, and DALL-E 3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3rd Edition, </a:t>
            </a:r>
            <a:r>
              <a:rPr lang="en-US" sz="2000" dirty="0" err="1"/>
              <a:t>Packt</a:t>
            </a:r>
            <a:r>
              <a:rPr lang="en-US" sz="2000" dirty="0"/>
              <a:t>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https://www.amazon.com/Transformers-Natural-Language-Processing-Computer/dp/1805128728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BD5C-4054-67E8-8EB3-0473E083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12" y="1786590"/>
            <a:ext cx="3855776" cy="47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br>
              <a:rPr lang="en-US" sz="3800" dirty="0"/>
            </a:br>
            <a:r>
              <a:rPr lang="en-US" sz="3800" dirty="0">
                <a:solidFill>
                  <a:srgbClr val="FF0000"/>
                </a:solidFill>
              </a:rPr>
              <a:t>Python for Accounting Applications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Python for Accounting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Python Programming and Data Science,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Foundations of Python Programming,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Structures,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Control Logic and Loops,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Functions and Modules,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Files and Exception Handling,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Analytics and Visualization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Obtaining Data From the Web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Statistical Analysis with Python,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Machine Learning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Analytics with Generative AI and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Accounting Data Analytics with Python, and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ESG Data Analytics with Python.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Aurélien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Géron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Hands-On Machine Learning with Scikit-Learn, </a:t>
            </a:r>
            <a:r>
              <a:rPr lang="en-US" altLang="zh-TW" sz="3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and TensorFlow: </a:t>
            </a: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Concepts, Tools, and Techniques to Build Intelligent Systems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3rd Edition, O’Reilly Media.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4BC0C-7A61-2DD5-6389-299D61B6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21" y="1875051"/>
            <a:ext cx="3617557" cy="47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Data Analytics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68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72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659625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502457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104104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9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2025/09/10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2025/09/17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2025/09/24 Foundations of Python Programming</a:t>
            </a:r>
          </a:p>
          <a:p>
            <a:pPr marL="0" indent="0">
              <a:buNone/>
            </a:pPr>
            <a:r>
              <a:rPr lang="en-US" sz="2800" dirty="0"/>
              <a:t>4 2025/10/01 Data Structures</a:t>
            </a:r>
          </a:p>
          <a:p>
            <a:pPr marL="0" indent="0">
              <a:buNone/>
            </a:pPr>
            <a:r>
              <a:rPr lang="en-US" sz="2800" dirty="0"/>
              <a:t>5 2025/10/08 Control Logic and Loops</a:t>
            </a:r>
          </a:p>
          <a:p>
            <a:pPr marL="0" indent="0">
              <a:buNone/>
            </a:pPr>
            <a:r>
              <a:rPr lang="en-US" sz="2800" dirty="0"/>
              <a:t>6 2025/10/15 Functions and Modules; Files and Exception Handling</a:t>
            </a:r>
          </a:p>
          <a:p>
            <a:pPr marL="0" indent="0">
              <a:buNone/>
            </a:pPr>
            <a:r>
              <a:rPr lang="en-US" sz="2800" dirty="0"/>
              <a:t>7 2025/10/22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2880422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3709331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69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26395996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2553442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7502881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22638389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38731557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2546442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9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/>
              <a:t>10 2025/11/12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2025/11/19 Statistical Analysis with Python</a:t>
            </a:r>
          </a:p>
          <a:p>
            <a:pPr marL="0" indent="0">
              <a:buNone/>
            </a:pPr>
            <a:r>
              <a:rPr lang="en-US" sz="2800" dirty="0"/>
              <a:t>12 2025/11/26 Machine Learning with Python</a:t>
            </a:r>
          </a:p>
          <a:p>
            <a:pPr marL="0" indent="0">
              <a:buNone/>
            </a:pPr>
            <a:r>
              <a:rPr lang="en-US" sz="2800" dirty="0"/>
              <a:t>13 2025/12/03 Text Analytics with Generative AI and Python</a:t>
            </a:r>
          </a:p>
          <a:p>
            <a:pPr marL="0" indent="0">
              <a:buNone/>
            </a:pPr>
            <a:r>
              <a:rPr lang="en-US" sz="2800" dirty="0"/>
              <a:t>14 2025/12/10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2025/12/17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2025/12/24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903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932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72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70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119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3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3356322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218243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11596275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32869084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9170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699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7748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13192455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48866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https://lmarena.ai/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92833-1CB4-F112-36B3-638B69EE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33" y="779297"/>
            <a:ext cx="10591791" cy="57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991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</a:t>
            </a:r>
            <a:r>
              <a:rPr lang="en-US" dirty="0"/>
              <a:t>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2267279" y="6497405"/>
            <a:ext cx="774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https://huggingface.co/spaces/lmarena-ai/lmarena-leaderboard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646C5-C2BE-CD15-CC0D-C67283A2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7" y="693607"/>
            <a:ext cx="11312207" cy="57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678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502229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Intelligence, Speed, Price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13F60-FE4C-748C-AD7E-FF03D680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9" y="1782832"/>
            <a:ext cx="3987720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DDD3A-13A0-5C97-4A8F-299DE1B6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59" y="1782832"/>
            <a:ext cx="3922113" cy="33912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DB9AE-7204-C44E-ECEE-E9DC221F8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708" y="1783290"/>
            <a:ext cx="3922114" cy="3390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44987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1354067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Analysis Intelligence Index</a:t>
            </a:r>
            <a:br>
              <a:rPr lang="en-US" dirty="0"/>
            </a:br>
            <a:r>
              <a:rPr lang="en-US" dirty="0"/>
              <a:t>2022-2025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363B6-5FB1-2FCA-8301-30746A47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" y="1427226"/>
            <a:ext cx="12025628" cy="506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E346B3-68C0-2E2C-8D03-1DB6393F5E9A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https://artificialanalysis.ai/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664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12426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27B</a:t>
            </a:r>
            <a:br>
              <a:rPr lang="en-US" dirty="0"/>
            </a:br>
            <a:r>
              <a:rPr lang="en-US" sz="3600" dirty="0"/>
              <a:t>The most capable model you can run on a single GPU or TPU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https://blog.google/technology/developers/gemma-3/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B9941-5E26-0792-1427-027577BF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7" y="1244184"/>
            <a:ext cx="10972800" cy="53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67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 Multimodality </a:t>
            </a:r>
            <a:br>
              <a:rPr lang="en-US" dirty="0"/>
            </a:br>
            <a:r>
              <a:rPr lang="en-US" dirty="0"/>
              <a:t>(vision-language input and text outputs)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9EDA1-D19E-A02A-F714-27164699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53" y="1341774"/>
            <a:ext cx="10619493" cy="5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69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0"/>
            <a:ext cx="11222181" cy="1332451"/>
          </a:xfrm>
        </p:spPr>
        <p:txBody>
          <a:bodyPr>
            <a:normAutofit fontScale="90000"/>
          </a:bodyPr>
          <a:lstStyle/>
          <a:p>
            <a:r>
              <a:rPr lang="en-US" dirty="0"/>
              <a:t>Google Gemma 3: Pre-training and Post-training</a:t>
            </a:r>
            <a:br>
              <a:rPr lang="en-US" dirty="0"/>
            </a:br>
            <a:r>
              <a:rPr lang="en-US" sz="3100" dirty="0"/>
              <a:t>(distillation, reinforcement learning, and model merging)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https://developers.googleblog.com/en/introducing-gemma3/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8BA3-C0DF-7D3A-73E7-2B2C26BF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90" y="1332451"/>
            <a:ext cx="11123220" cy="52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18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30 %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30 %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20 %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Google AI Studio (Gemma 3 27B)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https://aistudio.google.com/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995D-BA35-167C-47FF-191B9740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8" y="914400"/>
            <a:ext cx="10977012" cy="56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592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/>
              <a:t>Grok 3 Deep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https://grok.com/chat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7F56A-130B-4CD2-F553-9677D934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79" y="741729"/>
            <a:ext cx="7772400" cy="5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854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3F68-42E4-2C4E-D224-99D12E9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"/>
            <a:ext cx="11222181" cy="914400"/>
          </a:xfrm>
        </p:spPr>
        <p:txBody>
          <a:bodyPr>
            <a:normAutofit/>
          </a:bodyPr>
          <a:lstStyle/>
          <a:p>
            <a:r>
              <a:rPr lang="en-US" dirty="0" err="1"/>
              <a:t>Perplexity.ai</a:t>
            </a:r>
            <a:r>
              <a:rPr lang="en-US" dirty="0"/>
              <a:t> Deep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D9D2B-0EEC-9D44-8EBE-448D4201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D8468-9185-4370-8082-BBD6AC9D6009}"/>
              </a:ext>
            </a:extLst>
          </p:cNvPr>
          <p:cNvSpPr txBox="1"/>
          <p:nvPr/>
        </p:nvSpPr>
        <p:spPr>
          <a:xfrm>
            <a:off x="3097479" y="6593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https://www.perplexity.ai/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E6862-5036-7922-9ED1-FAC20B56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819808"/>
            <a:ext cx="2750426" cy="380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A538C-9A8F-ACED-F0D7-F944D6B6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64" y="819808"/>
            <a:ext cx="7518301" cy="58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38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85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7933667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141834"/>
            <a:ext cx="11292113" cy="540098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2021, Fall 2022, Fall 2024, Fall 2025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Sustainability and ESG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2024, Fall 2024, Fall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Fall, 2021, Spring 2022, Spring 2023, Spring 2024, Spring 2025</a:t>
            </a:r>
            <a:endParaRPr lang="en-US" altLang="zh-TW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</a:rPr>
              <a:t>Generative AI Innovative Applications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2025</a:t>
            </a:r>
            <a:endParaRPr lang="en-US" sz="1800" dirty="0">
              <a:solidFill>
                <a:srgbClr val="C00000"/>
              </a:solidFill>
            </a:endParaRPr>
          </a:p>
          <a:p>
            <a:pPr>
              <a:spcAft>
                <a:spcPts val="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2400" dirty="0">
              <a:solidFill>
                <a:srgbClr val="C00000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2021, Fall 2022, Fall 2023, Spring 2025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Fall 2020, Spring 2023, Spring 2024</a:t>
            </a:r>
          </a:p>
          <a:p>
            <a:pPr>
              <a:spcAft>
                <a:spcPts val="0"/>
              </a:spcAft>
            </a:pPr>
            <a:r>
              <a:rPr lang="en-US" altLang="zh-TW" sz="18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Spring 2022, Fall 2023</a:t>
            </a: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 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Fall 2023, Fall 2024, ,Fall 2025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2023, Spring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40779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2471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Generative AI Multi-Agent Systems with LLM-Based RAG for ESG Reporting Automation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(E4104), NSTC 114-2221-E-305-002-, 2025/08/01~2026/07/31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Innovative Agentic AI Technology for Autonomous ESG Report Generation</a:t>
            </a:r>
            <a:endParaRPr lang="en-US" altLang="zh-TW" sz="2200" dirty="0"/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Industrial Technology Research Institute (ITRI), Fintech and Green Finance Center (FGFC, NTPU), NTPU-114A513E01, 2025/03/01~2025/12/31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Digital Support, Unimpeded Communication: The Development, Support and Promotion of AI-assisted Communication Assistive Devices for Speech Impairment(3/3),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  <a:r>
              <a:rPr lang="en-US" altLang="zh-TW" sz="22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(HZZ22), NSTC 114-2425-H-305-003-, 3 Years (2023/05/01-2026/04/30) Year 3: 2025/05/01~2026/04/30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disabilities, Sub-project 3: </a:t>
            </a:r>
            <a:r>
              <a:rPr lang="en-US" altLang="zh-TW" sz="2200" dirty="0">
                <a:solidFill>
                  <a:schemeClr val="accent1"/>
                </a:solidFill>
              </a:rPr>
              <a:t>Multimodal Cross-lingual Task-Oriented Dialogue System</a:t>
            </a:r>
            <a:r>
              <a:rPr lang="en-US" altLang="zh-TW" sz="2200" dirty="0"/>
              <a:t>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114-NTPU_ORDA-F-004, 3 Years (2023/01/01-2025/12/31) Year 3: 2025/01/01~2025/12/31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Development of a Deep Learning for Dental Implant Detection in Panoramic Radiographs</a:t>
            </a:r>
            <a:r>
              <a:rPr lang="en-US" altLang="zh-TW" sz="1800" dirty="0"/>
              <a:t>, 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University System of Taipei Joint Research Program (NTPU, TMU), USTP-NTPU-TMU-114-02, 2025/01/01~2025/12/31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US" altLang="zh-TW" sz="18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70B01-86A2-90D0-029A-E626AA26A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5AC93-1719-B192-7A12-9F55357D9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pic>
        <p:nvPicPr>
          <p:cNvPr id="10" name="Picture 4" descr="http://mail.tku.edu.tw/myday/images/Myday_Photo.jpg">
            <a:extLst>
              <a:ext uri="{FF2B5EF4-FFF2-40B4-BE49-F238E27FC236}">
                <a16:creationId xmlns:a16="http://schemas.microsoft.com/office/drawing/2014/main" id="{2A0917E5-EE0B-E694-C965-91897965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5363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14414"/>
            <a:ext cx="11222181" cy="57335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This course introduces the </a:t>
            </a:r>
            <a:r>
              <a:rPr lang="en-US" sz="3800" dirty="0">
                <a:solidFill>
                  <a:srgbClr val="C00000"/>
                </a:solidFill>
              </a:rPr>
              <a:t>fundamental concepts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C00000"/>
                </a:solidFill>
              </a:rPr>
              <a:t>hands-on practices </a:t>
            </a:r>
            <a:r>
              <a:rPr lang="en-US" sz="3800" dirty="0"/>
              <a:t>of </a:t>
            </a:r>
            <a:br>
              <a:rPr lang="en-US" sz="3800" dirty="0"/>
            </a:br>
            <a:r>
              <a:rPr lang="en-US" sz="3800" dirty="0">
                <a:solidFill>
                  <a:srgbClr val="FF0000"/>
                </a:solidFill>
              </a:rPr>
              <a:t>Python for Accounting Applications</a:t>
            </a:r>
            <a:r>
              <a:rPr lang="en-US" sz="38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800" dirty="0"/>
              <a:t>Topics include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Introduction to Python for Accounting Applications,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Python Programming and Data Science,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Foundations of Python Programming,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Structures,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Control Logic and Loops,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Functions and Modules,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Files and Exception Handling,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Data Analytics and Visualization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Obtaining Data From the Web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Statistical Analysis with Python,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Machine Learning with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Text Analytics with Generative AI and Python,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Accounting Data Analytics with Python, and 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Applications of ESG Data Analytics with Python.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46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12610</TotalTime>
  <Words>3485</Words>
  <Application>Microsoft Macintosh PowerPoint</Application>
  <PresentationFormat>Widescreen</PresentationFormat>
  <Paragraphs>479</Paragraphs>
  <Slides>100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6" baseType="lpstr">
      <vt:lpstr>Arial</vt:lpstr>
      <vt:lpstr>Barlow</vt:lpstr>
      <vt:lpstr>Calibri</vt:lpstr>
      <vt:lpstr>Courier</vt:lpstr>
      <vt:lpstr>Source Sans Pro</vt:lpstr>
      <vt:lpstr>Office Theme</vt:lpstr>
      <vt:lpstr>Introduction to  Python for Accounting Applications</vt:lpstr>
      <vt:lpstr>Prof. Min-Yuh Day</vt:lpstr>
      <vt:lpstr>Course Syllabus National Taipei University Academic Year 114, 1st Semester (Fall 2025)</vt:lpstr>
      <vt:lpstr>Course Objectives</vt:lpstr>
      <vt:lpstr>Course Outline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Python Ecosystem for Data Science</vt:lpstr>
      <vt:lpstr>Python Ecosystem for Data Science</vt:lpstr>
      <vt:lpstr>The Quant Finance PyData Stack</vt:lpstr>
      <vt:lpstr>Python Programming</vt:lpstr>
      <vt:lpstr>Top Programming Languages</vt:lpstr>
      <vt:lpstr>Python is an  interpreted,  object-oriented,  high-level  programming language  with  dynamic semantics.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Python Programming</vt:lpstr>
      <vt:lpstr>Foundations of Python Programming</vt:lpstr>
      <vt:lpstr>Thomas R. Caldwell (2025),  The Agentic AI Bible:  The Complete and Up-to-Date Guide to Design, Build, and Scale Goal-Driven,  LLM-Powered Agents that Think, Execute and Evolve,  Independently published</vt:lpstr>
      <vt:lpstr>Numa Dhamani and Maggie Engler (2024),  Introduction to Generative AI,  Manning</vt:lpstr>
      <vt:lpstr>Denis Rothman (2024),  Transformers for Natural Language Processing and Computer Vision:  Explore Generative AI and Large Language Models with Hugging Face, ChatGPT, GPT-4V, and DALL-E 3,  3rd Edition, Packt Publishing</vt:lpstr>
      <vt:lpstr>Aurélien Géron (2022),  Hands-On Machine Learning with Scikit-Learn, Keras, and TensorFlow: Concepts, Tools, and Techniques to Build Intelligent Systems,  3rd Edition, O’Reilly Media.</vt:lpstr>
      <vt:lpstr>SASB (Sustainability Accounting Standards Board)</vt:lpstr>
      <vt:lpstr>ISSB (International Sustainability Standards Board)</vt:lpstr>
      <vt:lpstr>Sustainability  and  ESG Data Analytics</vt:lpstr>
      <vt:lpstr>Sustainable Development Goals (SDGs)</vt:lpstr>
      <vt:lpstr>Evolution of Sustainable Finance Research</vt:lpstr>
      <vt:lpstr>Green Finance  and  Sustainable Finance </vt:lpstr>
      <vt:lpstr>AI for  Environmental,  Social, and  Governance (AI4ESG)</vt:lpstr>
      <vt:lpstr>AI for  Social Good (AI4SG)</vt:lpstr>
      <vt:lpstr>Sustainability SDGs CSR ESG</vt:lpstr>
      <vt:lpstr>Sustainable Development Goals (SDGs) and 5P</vt:lpstr>
      <vt:lpstr>ESG to 17 SDGs</vt:lpstr>
      <vt:lpstr>ESG to 17 SDGs</vt:lpstr>
      <vt:lpstr>AI, ML, DL, Generative AI</vt:lpstr>
      <vt:lpstr>Generative AI, Agentic AI, Physical AI</vt:lpstr>
      <vt:lpstr>Generative AI</vt:lpstr>
      <vt:lpstr>From Generative AI to Agentic AI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Four Paradigms in NLP (LM)</vt:lpstr>
      <vt:lpstr>LMArena Leaderboard</vt:lpstr>
      <vt:lpstr>LMArena Leaderboard</vt:lpstr>
      <vt:lpstr>Artificial Analysis Intelligence Index Intelligence, Speed, Price</vt:lpstr>
      <vt:lpstr>Artificial Analysis Intelligence Index 2022-2025</vt:lpstr>
      <vt:lpstr>Google Gemma 3 27B The most capable model you can run on a single GPU or TPU</vt:lpstr>
      <vt:lpstr>Google Gemma 3 Multimodality  (vision-language input and text outputs)</vt:lpstr>
      <vt:lpstr>Google Gemma 3: Pre-training and Post-training (distillation, reinforcement learning, and model merging)</vt:lpstr>
      <vt:lpstr>Google AI Studio (Gemma 3 27B)</vt:lpstr>
      <vt:lpstr>Grok 3 Deep Search</vt:lpstr>
      <vt:lpstr>Perplexity.ai Deep Research</vt:lpstr>
      <vt:lpstr>Generative AI and LLMs for Sustainability and  ESG Data Analytics</vt:lpstr>
      <vt:lpstr>Sustainability and ESG Data Analytics</vt:lpstr>
      <vt:lpstr>Generative AI for ESG Rating and Reporting Generation</vt:lpstr>
      <vt:lpstr>PowerPoint Presentation</vt:lpstr>
      <vt:lpstr>Teaching</vt:lpstr>
      <vt:lpstr>Research Projects</vt:lpstr>
      <vt:lpstr>Summary</vt:lpstr>
      <vt:lpstr>Python for Accounting Applications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734</cp:revision>
  <cp:lastPrinted>2020-12-23T14:44:17Z</cp:lastPrinted>
  <dcterms:created xsi:type="dcterms:W3CDTF">2019-09-12T03:09:52Z</dcterms:created>
  <dcterms:modified xsi:type="dcterms:W3CDTF">2025-09-09T23:39:44Z</dcterms:modified>
  <cp:category/>
</cp:coreProperties>
</file>