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3462" r:id="rId2"/>
    <p:sldId id="3780" r:id="rId3"/>
    <p:sldId id="5544" r:id="rId4"/>
    <p:sldId id="4651" r:id="rId5"/>
    <p:sldId id="5552" r:id="rId6"/>
    <p:sldId id="5553" r:id="rId7"/>
    <p:sldId id="5554" r:id="rId8"/>
    <p:sldId id="5555" r:id="rId9"/>
    <p:sldId id="5556" r:id="rId10"/>
    <p:sldId id="5557" r:id="rId11"/>
    <p:sldId id="5558" r:id="rId12"/>
    <p:sldId id="5559" r:id="rId13"/>
    <p:sldId id="5560" r:id="rId14"/>
    <p:sldId id="5561" r:id="rId15"/>
    <p:sldId id="5562" r:id="rId16"/>
    <p:sldId id="5563" r:id="rId17"/>
    <p:sldId id="5564" r:id="rId18"/>
    <p:sldId id="5565" r:id="rId19"/>
    <p:sldId id="5566" r:id="rId20"/>
    <p:sldId id="5567" r:id="rId21"/>
    <p:sldId id="5568" r:id="rId22"/>
    <p:sldId id="5569" r:id="rId23"/>
    <p:sldId id="5570" r:id="rId24"/>
    <p:sldId id="5571" r:id="rId25"/>
    <p:sldId id="5572" r:id="rId26"/>
    <p:sldId id="5573" r:id="rId27"/>
    <p:sldId id="5574" r:id="rId28"/>
    <p:sldId id="5575" r:id="rId29"/>
    <p:sldId id="5576" r:id="rId30"/>
    <p:sldId id="5577" r:id="rId31"/>
    <p:sldId id="5578" r:id="rId32"/>
    <p:sldId id="5579" r:id="rId33"/>
    <p:sldId id="5580" r:id="rId34"/>
    <p:sldId id="5581" r:id="rId35"/>
    <p:sldId id="5582" r:id="rId36"/>
    <p:sldId id="5583" r:id="rId37"/>
    <p:sldId id="5584" r:id="rId38"/>
    <p:sldId id="2396" r:id="rId39"/>
    <p:sldId id="2397" r:id="rId40"/>
    <p:sldId id="2398" r:id="rId41"/>
    <p:sldId id="2683" r:id="rId42"/>
    <p:sldId id="2399" r:id="rId43"/>
    <p:sldId id="3856" r:id="rId44"/>
    <p:sldId id="3222" r:id="rId45"/>
    <p:sldId id="4831" r:id="rId46"/>
    <p:sldId id="1749" r:id="rId47"/>
    <p:sldId id="1750" r:id="rId48"/>
    <p:sldId id="4835" r:id="rId49"/>
    <p:sldId id="4836" r:id="rId50"/>
    <p:sldId id="4837" r:id="rId51"/>
    <p:sldId id="4838" r:id="rId52"/>
    <p:sldId id="4839" r:id="rId53"/>
    <p:sldId id="1766" r:id="rId54"/>
    <p:sldId id="1767" r:id="rId55"/>
    <p:sldId id="1768" r:id="rId56"/>
    <p:sldId id="1769" r:id="rId57"/>
    <p:sldId id="1770" r:id="rId58"/>
    <p:sldId id="1752" r:id="rId59"/>
    <p:sldId id="948" r:id="rId60"/>
    <p:sldId id="949" r:id="rId61"/>
    <p:sldId id="2681" r:id="rId62"/>
    <p:sldId id="2682" r:id="rId63"/>
    <p:sldId id="3263" r:id="rId64"/>
    <p:sldId id="2684" r:id="rId65"/>
    <p:sldId id="2685" r:id="rId66"/>
    <p:sldId id="2686" r:id="rId67"/>
    <p:sldId id="2687" r:id="rId68"/>
    <p:sldId id="2688" r:id="rId69"/>
    <p:sldId id="3742" r:id="rId70"/>
    <p:sldId id="3743" r:id="rId71"/>
    <p:sldId id="5781" r:id="rId72"/>
    <p:sldId id="5755" r:id="rId73"/>
    <p:sldId id="5759" r:id="rId74"/>
    <p:sldId id="5760" r:id="rId75"/>
    <p:sldId id="5762" r:id="rId76"/>
    <p:sldId id="5775" r:id="rId77"/>
    <p:sldId id="5763" r:id="rId78"/>
    <p:sldId id="5250" r:id="rId79"/>
    <p:sldId id="5547" r:id="rId80"/>
    <p:sldId id="4991" r:id="rId81"/>
    <p:sldId id="4992" r:id="rId82"/>
    <p:sldId id="4260" r:id="rId83"/>
    <p:sldId id="4258" r:id="rId84"/>
    <p:sldId id="3483" r:id="rId85"/>
    <p:sldId id="4840" r:id="rId86"/>
    <p:sldId id="4822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584"/>
    <p:restoredTop sz="90714"/>
  </p:normalViewPr>
  <p:slideViewPr>
    <p:cSldViewPr snapToGrid="0" snapToObjects="1">
      <p:cViewPr varScale="1">
        <p:scale>
          <a:sx n="56" d="100"/>
          <a:sy n="56" d="100"/>
        </p:scale>
        <p:origin x="21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29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</a:p>
          <a:p>
            <a:pPr eaLnBrk="1" hangingPunct="1"/>
            <a:endParaRPr lang="fr-FR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4F81BD"/>
              </a:solidFill>
              <a:latin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66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fiddle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text-input-and-outp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pythonprogramminglanguage.com/text-input-and-output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Python Programming and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Data Science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1141PAA02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652623-5908-8A19-DCAB-BBD9A298D7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A2DF57-0310-D47E-9666-90717C27E154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F9243-A187-59C0-0D52-D1AECB1668C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4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0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35298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00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5673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02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796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2025/09/10 Introduction to Python for Accounting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2025/09/17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2025/09/24 Foundations of Python Programming</a:t>
            </a:r>
          </a:p>
          <a:p>
            <a:pPr marL="0" indent="0">
              <a:buNone/>
            </a:pPr>
            <a:r>
              <a:rPr lang="en-US" sz="2800" dirty="0"/>
              <a:t>4 2025/10/01 Data Structures</a:t>
            </a:r>
          </a:p>
          <a:p>
            <a:pPr marL="0" indent="0">
              <a:buNone/>
            </a:pPr>
            <a:r>
              <a:rPr lang="en-US" sz="2800" dirty="0"/>
              <a:t>5 2025/10/08 Control Logic and Loops</a:t>
            </a:r>
          </a:p>
          <a:p>
            <a:pPr marL="0" indent="0">
              <a:buNone/>
            </a:pPr>
            <a:r>
              <a:rPr lang="en-US" sz="2800" dirty="0"/>
              <a:t>6 2025/10/15 Functions and Modules; Files and Exception Handling</a:t>
            </a:r>
          </a:p>
          <a:p>
            <a:pPr marL="0" indent="0">
              <a:buNone/>
            </a:pPr>
            <a:r>
              <a:rPr lang="en-US" sz="2800" dirty="0"/>
              <a:t>7 2025/10/22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1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67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45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2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9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4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2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222973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07073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/>
              <a:t>10 2025/11/12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2025/11/19 Statistical Analysis with Python</a:t>
            </a:r>
          </a:p>
          <a:p>
            <a:pPr marL="0" indent="0">
              <a:buNone/>
            </a:pPr>
            <a:r>
              <a:rPr lang="en-US" sz="2800" dirty="0"/>
              <a:t>12 2025/11/26 Machine Learning with Python</a:t>
            </a:r>
          </a:p>
          <a:p>
            <a:pPr marL="0" indent="0">
              <a:buNone/>
            </a:pPr>
            <a:r>
              <a:rPr lang="en-US" sz="2800" dirty="0"/>
              <a:t>13 2025/12/03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2025/12/10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2025/12/17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2025/12/24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0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27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5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468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02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61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3048147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9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8050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Python Fiddle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21719"/>
            <a:ext cx="9144000" cy="560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1033" y="648028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http://pythonfiddle.com/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6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Programming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6BEE47-845C-9B4F-BD4B-7ABBEDFDED9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2279650" y="465296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name = input("Enter a name: ")</a:t>
            </a:r>
          </a:p>
        </p:txBody>
      </p:sp>
      <p:sp>
        <p:nvSpPr>
          <p:cNvPr id="100357" name="Rectangle 6"/>
          <p:cNvSpPr>
            <a:spLocks noChangeArrowheads="1"/>
          </p:cNvSpPr>
          <p:nvPr/>
        </p:nvSpPr>
        <p:spPr bwMode="auto">
          <a:xfrm>
            <a:off x="2279650" y="53736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int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(input("What is x? "))</a:t>
            </a:r>
          </a:p>
        </p:txBody>
      </p:sp>
      <p:sp>
        <p:nvSpPr>
          <p:cNvPr id="100358" name="Rectangle 7"/>
          <p:cNvSpPr>
            <a:spLocks noChangeArrowheads="1"/>
          </p:cNvSpPr>
          <p:nvPr/>
        </p:nvSpPr>
        <p:spPr bwMode="auto">
          <a:xfrm>
            <a:off x="2279650" y="3213100"/>
            <a:ext cx="7704138" cy="1200150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y = 3</a:t>
            </a:r>
          </a:p>
          <a:p>
            <a:pPr eaLnBrk="1" hangingPunct="1"/>
            <a:r>
              <a:rPr lang="nl-NL" altLang="en-US" dirty="0">
                <a:solidFill>
                  <a:srgbClr val="4F81BD"/>
                </a:solidFill>
                <a:latin typeface="Courier" charset="0"/>
              </a:rPr>
              <a:t>print(x, ' ', y)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2279650" y="2133601"/>
            <a:ext cx="7704138" cy="830263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x = 3</a:t>
            </a:r>
          </a:p>
          <a:p>
            <a:pPr eaLnBrk="1" hangingPunct="1"/>
            <a:r>
              <a:rPr lang="fr-FR" altLang="en-US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fr-FR" altLang="en-US" dirty="0">
                <a:solidFill>
                  <a:srgbClr val="4F81BD"/>
                </a:solidFill>
                <a:latin typeface="Courier" charset="0"/>
              </a:rPr>
              <a:t>(x)</a:t>
            </a:r>
            <a:endParaRPr lang="en-US" altLang="en-US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0360" name="Rectangle 9"/>
          <p:cNvSpPr>
            <a:spLocks noChangeArrowheads="1"/>
          </p:cNvSpPr>
          <p:nvPr/>
        </p:nvSpPr>
        <p:spPr bwMode="auto">
          <a:xfrm>
            <a:off x="2279650" y="8366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World")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>
            <a:off x="2279650" y="1484313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print("Hello World\</a:t>
            </a:r>
            <a:r>
              <a:rPr lang="en-US" altLang="en-US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 is a message")</a:t>
            </a:r>
          </a:p>
        </p:txBody>
      </p:sp>
      <p:sp>
        <p:nvSpPr>
          <p:cNvPr id="100362" name="Rectangle 11"/>
          <p:cNvSpPr>
            <a:spLocks noChangeArrowheads="1"/>
          </p:cNvSpPr>
          <p:nvPr/>
        </p:nvSpPr>
        <p:spPr bwMode="auto">
          <a:xfrm>
            <a:off x="2279650" y="6021388"/>
            <a:ext cx="7704138" cy="46196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F81BD"/>
                </a:solidFill>
                <a:latin typeface="Courier" charset="0"/>
              </a:rPr>
              <a:t>x = float(input("Write a number "))</a:t>
            </a: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1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63941"/>
            <a:ext cx="9144000" cy="554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D0DF9-2BB0-7F42-A886-EEF82DEEE42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213178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3" y="924827"/>
            <a:ext cx="6163587" cy="562292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451" y="6581776"/>
            <a:ext cx="624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4"/>
              </a:rPr>
              <a:t>http://pythonprogramminglanguage.com/text-input-and-output/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9526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Text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63507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The Development of Big Data Analytics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3D2-D881-F94B-A3B0-4F82BF5B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520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5BEC-CDBF-FB4D-B0B8-84670AB1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166183"/>
          </a:xfrm>
        </p:spPr>
        <p:txBody>
          <a:bodyPr>
            <a:noAutofit/>
          </a:bodyPr>
          <a:lstStyle/>
          <a:p>
            <a:r>
              <a:rPr lang="en-US" sz="4000" dirty="0"/>
              <a:t>Data analyst is just another term for professionals who were doing </a:t>
            </a:r>
            <a:r>
              <a:rPr lang="en-US" sz="4000" dirty="0">
                <a:solidFill>
                  <a:srgbClr val="C00000"/>
                </a:solidFill>
              </a:rPr>
              <a:t>BI</a:t>
            </a:r>
            <a:r>
              <a:rPr lang="en-US" sz="4000" dirty="0"/>
              <a:t> in the form of </a:t>
            </a:r>
            <a:r>
              <a:rPr lang="en-US" sz="4000" dirty="0">
                <a:solidFill>
                  <a:srgbClr val="C00000"/>
                </a:solidFill>
              </a:rPr>
              <a:t>data compilation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cleaning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reporting</a:t>
            </a:r>
            <a:r>
              <a:rPr lang="en-US" sz="4000" dirty="0"/>
              <a:t>, and perhaps some </a:t>
            </a:r>
            <a:r>
              <a:rPr lang="en-US" sz="4000" dirty="0">
                <a:solidFill>
                  <a:srgbClr val="C00000"/>
                </a:solidFill>
              </a:rPr>
              <a:t>visualization</a:t>
            </a:r>
            <a:r>
              <a:rPr lang="en-US" sz="4000" dirty="0"/>
              <a:t>. </a:t>
            </a:r>
          </a:p>
          <a:p>
            <a:r>
              <a:rPr lang="en-US" sz="4000" dirty="0"/>
              <a:t>Their skill sets included Excel, some SQL knowledge, and reporting. </a:t>
            </a:r>
          </a:p>
          <a:p>
            <a:r>
              <a:rPr lang="en-US" sz="4000" dirty="0"/>
              <a:t>You would recognize those capabilities as </a:t>
            </a:r>
            <a:r>
              <a:rPr lang="en-US" sz="4000" dirty="0">
                <a:solidFill>
                  <a:srgbClr val="C00000"/>
                </a:solidFill>
              </a:rPr>
              <a:t>descriptive</a:t>
            </a:r>
            <a:r>
              <a:rPr lang="en-US" sz="4000" dirty="0"/>
              <a:t> or </a:t>
            </a:r>
            <a:r>
              <a:rPr lang="en-US" sz="4000" dirty="0">
                <a:solidFill>
                  <a:srgbClr val="C00000"/>
                </a:solidFill>
              </a:rPr>
              <a:t>reporting analytics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E8E29-1F01-DA4E-B1F1-61940AD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40EA63D-04CF-A541-BA08-E4D805DC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0129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841-6B15-DC45-BA71-91CCFF06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22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F1C4-91CA-8C4A-9B35-99034956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1267326"/>
            <a:ext cx="10951758" cy="5165558"/>
          </a:xfrm>
        </p:spPr>
        <p:txBody>
          <a:bodyPr>
            <a:noAutofit/>
          </a:bodyPr>
          <a:lstStyle/>
          <a:p>
            <a:r>
              <a:rPr lang="en-US" sz="2800" dirty="0"/>
              <a:t>Data scientist is responsible for </a:t>
            </a:r>
            <a:r>
              <a:rPr lang="en-US" sz="2800" dirty="0">
                <a:solidFill>
                  <a:srgbClr val="C00000"/>
                </a:solidFill>
              </a:rPr>
              <a:t>predictive analysis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C00000"/>
                </a:solidFill>
              </a:rPr>
              <a:t>statistical analysis</a:t>
            </a:r>
            <a:r>
              <a:rPr lang="en-US" sz="2800" dirty="0"/>
              <a:t>, and more </a:t>
            </a:r>
            <a:r>
              <a:rPr lang="en-US" sz="2800" dirty="0">
                <a:solidFill>
                  <a:srgbClr val="C00000"/>
                </a:solidFill>
              </a:rPr>
              <a:t>advanced analytical tools and algorithms</a:t>
            </a:r>
            <a:r>
              <a:rPr lang="en-US" sz="2800" dirty="0"/>
              <a:t>.</a:t>
            </a:r>
          </a:p>
          <a:p>
            <a:r>
              <a:rPr lang="en-US" sz="2800" dirty="0"/>
              <a:t>They may have a deeper knowledge of algorithms and may recognize them under various labels—</a:t>
            </a:r>
            <a:r>
              <a:rPr lang="en-US" sz="2800" dirty="0">
                <a:solidFill>
                  <a:srgbClr val="C00000"/>
                </a:solidFill>
              </a:rPr>
              <a:t>data mining, knowledge discovery, or machine learning</a:t>
            </a:r>
            <a:r>
              <a:rPr lang="en-US" sz="2800" dirty="0"/>
              <a:t>. </a:t>
            </a:r>
          </a:p>
          <a:p>
            <a:r>
              <a:rPr lang="en-US" sz="2800" dirty="0"/>
              <a:t>Some of these professionals may also need deeper programming knowledge to be able to write code for data cleaning/analysis in current Web-oriented languages such as Java or Python and statistical languages such as R. </a:t>
            </a:r>
          </a:p>
          <a:p>
            <a:r>
              <a:rPr lang="en-US" sz="2800" dirty="0"/>
              <a:t>Many analytics professionals also need to build significant expertise in </a:t>
            </a:r>
            <a:r>
              <a:rPr lang="en-US" sz="2800" dirty="0">
                <a:solidFill>
                  <a:srgbClr val="C00000"/>
                </a:solidFill>
              </a:rPr>
              <a:t>statistical modeling, experimentation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C00000"/>
                </a:solidFill>
              </a:rPr>
              <a:t>analysis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B385E-F02F-FF4E-84F0-E8A760C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E71C3C9F-BB2D-884D-8627-61826C50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0070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4583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2317142" y="1556227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3752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0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73639" y="3068961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6000" dirty="0"/>
              <a:t>Python Programming</a:t>
            </a:r>
          </a:p>
          <a:p>
            <a:pPr indent="-411480"/>
            <a:r>
              <a:rPr lang="en-US" sz="6000" dirty="0"/>
              <a:t>Data Science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44720" y="43880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1844720" y="4124245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1844720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1844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55747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261"/>
            <a:ext cx="8229600" cy="922337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 dirty="0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74" y="1196976"/>
            <a:ext cx="10258926" cy="5220493"/>
          </a:xfrm>
        </p:spPr>
        <p:txBody>
          <a:bodyPr>
            <a:normAutofit lnSpcReduction="10000"/>
          </a:bodyPr>
          <a:lstStyle/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 dirty="0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017640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688816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Creative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6240463" y="464185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and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Collaborative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575050" y="4652964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Skeptical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285591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</a:rPr>
              <a:t>Technical</a:t>
            </a:r>
            <a:endParaRPr lang="zh-TW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929188" y="981076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</a:rPr>
              <a:t>Quantitative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6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6659564" y="3463926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6240464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4989514" y="4641851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4268789" y="3463926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5757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397774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2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412876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042057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1" y="1052514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8770543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6. Operationalize</a:t>
            </a:r>
            <a:endParaRPr lang="zh-TW" altLang="en-US" sz="4000" dirty="0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212964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4141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6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910861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842-A296-054D-A4E1-32928FE2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Analytics Applications in a Retail Value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73A2-55D4-3744-BBE5-23560301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D733-521B-6D4D-9495-C9A92A66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2181944"/>
            <a:ext cx="8597900" cy="434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9880A-01CF-5A43-945F-CC5FD5AB524D}"/>
              </a:ext>
            </a:extLst>
          </p:cNvPr>
          <p:cNvSpPr/>
          <p:nvPr/>
        </p:nvSpPr>
        <p:spPr>
          <a:xfrm>
            <a:off x="2423593" y="1394192"/>
            <a:ext cx="75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Retail Value Chain</a:t>
            </a:r>
          </a:p>
          <a:p>
            <a:pPr algn="ctr"/>
            <a:r>
              <a:rPr lang="en-US" dirty="0"/>
              <a:t>Critical needs at every touch point of the Retail Value Chain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AB1-85BA-C24A-8D26-AAB220C3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62513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09" y="891228"/>
            <a:ext cx="6499183" cy="5522182"/>
          </a:xfrm>
          <a:prstGeom prst="rect">
            <a:avLst/>
          </a:prstGeom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DF9BF247-672B-404C-8FB7-A56839E9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2055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0352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08" y="908721"/>
            <a:ext cx="5222856" cy="550670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7779582-4E9D-8E45-94A6-322D3C16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95036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54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2408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90" y="847674"/>
            <a:ext cx="7554809" cy="574967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0900948-7DBA-9B44-A816-95184498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47483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Taxonomy of 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63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F4035-B352-D54B-B826-FFC09E2D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052737"/>
            <a:ext cx="8576490" cy="5219145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AEA7C4-29CC-9143-B896-8A1C515C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08975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49" y="0"/>
            <a:ext cx="8348133" cy="66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Preprocessing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64</a:t>
            </a:fld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E2942-5476-4D4D-BF4F-1271CDAE3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605" y="711202"/>
            <a:ext cx="1840197" cy="589505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C2264C70-0355-5B44-81E5-49012E7A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7716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88"/>
            <a:ext cx="8229600" cy="4366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An Analytics Approach to Predicting Student Attrition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2AE06-1F68-3E49-AE00-0B37BFC1B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34" y="674548"/>
            <a:ext cx="3124334" cy="588494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30D8102-1AAC-D24F-A002-1D07FC67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51359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284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Graphical Depiction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 Imbalance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816DA-671F-9641-8D33-378161E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8" y="1396559"/>
            <a:ext cx="11127164" cy="5165685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73483EC-A847-654B-A037-C4F44508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59397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1792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Statistics and Descriptive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14881-5972-6E49-BF36-2D980E5A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8" y="1179250"/>
            <a:ext cx="7002279" cy="527864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A6DB48A7-24DF-9B45-AB14-F26EF209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75272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Understanding the Specifics about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Box-and-Whiskers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D3B1-2A66-3043-93BE-6E6BE0E681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22" y="817686"/>
            <a:ext cx="4685282" cy="577186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090A2F12-C146-3249-88F9-0F24696A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248844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30556"/>
            <a:ext cx="11557788" cy="1302206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Classification Tasks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6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975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8" y="56101"/>
            <a:ext cx="11988541" cy="1364736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Machine Learning Data Splitting and Model Assessment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8" y="1772529"/>
            <a:ext cx="11419323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2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Data Science for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Sustainability and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0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 Science and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Collection and Analysis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Implementing 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27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Fundamentals of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Definition of Data Science: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Interdisciplinary field using </a:t>
            </a:r>
            <a:r>
              <a:rPr lang="en-US" sz="3600" dirty="0">
                <a:solidFill>
                  <a:srgbClr val="C00000"/>
                </a:solidFill>
              </a:rPr>
              <a:t>scientific methods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processes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algorithms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systems</a:t>
            </a:r>
            <a:r>
              <a:rPr lang="en-US" sz="3600" dirty="0"/>
              <a:t> to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extract knowledge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structured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unstructured data</a:t>
            </a:r>
            <a:r>
              <a:rPr lang="en-US" sz="3600" dirty="0"/>
              <a:t>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Key components: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Statistics, Machine Learning, Data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89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Business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Preparation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Modeling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Evaluation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Deployment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72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Sustainability: Meeting present needs without compromising future generations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ESG: Environmental, Social, and Governance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Environmental: Climate change, resource depletion, waste, pollution, deforestation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Social: Human rights, labor standards, workplace safety, community relations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Governance: Board diversity, executive compensation, ethics,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1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ESG: Business 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Risk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Cost savings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Innovation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Brand value 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Investor attraction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178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Intersection of Data Science with 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 initiatives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analytics for environmental impact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Machine learning for optimizing resource usage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Big data analysis for social impact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AI-powered governance risk management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4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Interconnectedness of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Data, Sustainability &amp;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Sustainability encompasses environmental, social, and governance concerns.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ESG provides a framework for measuring and reporting sustainability performance.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Data science offers the tools to collect, analyze, and use ESG data for decision-making.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75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87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7950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846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939305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4091964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12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ESG Reporting Frameworks and Standards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GRI (Global Report Initiative): 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https://www.globalreporting.org/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CDP (Carbon Disclosure Project): 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https://www.cdp.net/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SASB (Sustainability Accounting Standards Board): </a:t>
            </a:r>
            <a:br>
              <a:rPr lang="en-US" sz="2800" dirty="0"/>
            </a:br>
            <a:r>
              <a:rPr lang="en-US" sz="2800" dirty="0">
                <a:hlinkClick r:id="rId4"/>
              </a:rPr>
              <a:t>https://sasb.org/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ISSB (International Sustainability Standards Board):</a:t>
            </a:r>
            <a:br>
              <a:rPr lang="en-US" sz="2800" dirty="0"/>
            </a:br>
            <a:r>
              <a:rPr lang="en-US" sz="2400" dirty="0">
                <a:hlinkClick r:id="rId5"/>
              </a:rPr>
              <a:t>https://www.ifrs.org/groups/international-sustainability-standards-board/</a:t>
            </a:r>
            <a:endParaRPr lang="en-US" sz="24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TCFD (Task Force on Climate-related Financial Disclosures): </a:t>
            </a:r>
            <a:br>
              <a:rPr lang="en-US" sz="2800" dirty="0"/>
            </a:br>
            <a:r>
              <a:rPr lang="en-US" sz="2800" dirty="0">
                <a:hlinkClick r:id="rId6"/>
              </a:rPr>
              <a:t>https://www.fsb-tcfd.org/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6000" dirty="0"/>
              <a:t>Python Programming</a:t>
            </a:r>
          </a:p>
          <a:p>
            <a:pPr indent="-411480"/>
            <a:r>
              <a:rPr lang="en-US" sz="6000" dirty="0"/>
              <a:t>Data Science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514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0"/>
              </a:spcAft>
            </a:pPr>
            <a:r>
              <a:rPr lang="en-US" altLang="zh-TW" sz="1300" b="0" dirty="0"/>
              <a:t>Wes McKinney (2022), "Python for Data Analysis: Data Wrangling with pandas, NumPy, and </a:t>
            </a:r>
            <a:r>
              <a:rPr lang="en-US" altLang="zh-TW" sz="1300" b="0" dirty="0" err="1"/>
              <a:t>Jupyter</a:t>
            </a:r>
            <a:r>
              <a:rPr lang="en-US" altLang="zh-TW" sz="1300" b="0" dirty="0"/>
              <a:t>", 3rd Edition, O'Reilly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300" b="0" dirty="0" err="1"/>
              <a:t>Aurélien</a:t>
            </a:r>
            <a:r>
              <a:rPr lang="en-US" altLang="zh-TW" sz="1300" b="0" dirty="0"/>
              <a:t> </a:t>
            </a:r>
            <a:r>
              <a:rPr lang="en-US" altLang="zh-TW" sz="1300" b="0" dirty="0" err="1"/>
              <a:t>Géron</a:t>
            </a:r>
            <a:r>
              <a:rPr lang="en-US" altLang="zh-TW" sz="1300" b="0" dirty="0"/>
              <a:t> (2023), Hands-On Machine Learning with Scikit-Learn, </a:t>
            </a:r>
            <a:r>
              <a:rPr lang="en-US" altLang="zh-TW" sz="1300" b="0" dirty="0" err="1"/>
              <a:t>Keras</a:t>
            </a:r>
            <a:r>
              <a:rPr lang="en-US" altLang="zh-TW" sz="13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Steven </a:t>
            </a:r>
            <a:r>
              <a:rPr lang="en-US" sz="1300" b="0" dirty="0" err="1"/>
              <a:t>D'Ascoli</a:t>
            </a:r>
            <a:r>
              <a:rPr lang="en-US" sz="13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3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0"/>
              </a:spcAft>
            </a:pPr>
            <a:r>
              <a:rPr lang="en-US" altLang="zh-TW" sz="13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300" b="0" dirty="0" err="1"/>
              <a:t>ChatGPT</a:t>
            </a:r>
            <a:r>
              <a:rPr lang="en-US" altLang="zh-TW" sz="1300" b="0" dirty="0"/>
              <a:t>, GPT-4V, and DALL-E 3, 3rd ed. Edition, </a:t>
            </a:r>
            <a:r>
              <a:rPr lang="en-US" altLang="zh-TW" sz="1300" b="0" dirty="0" err="1"/>
              <a:t>Packt</a:t>
            </a:r>
            <a:r>
              <a:rPr lang="en-US" altLang="zh-TW" sz="1300" b="0" dirty="0"/>
              <a:t> Publishing</a:t>
            </a:r>
          </a:p>
          <a:p>
            <a:pPr>
              <a:spcAft>
                <a:spcPts val="0"/>
              </a:spcAft>
            </a:pPr>
            <a:r>
              <a:rPr lang="en-US" altLang="zh-TW" sz="1300" b="0" dirty="0"/>
              <a:t>Ben </a:t>
            </a:r>
            <a:r>
              <a:rPr lang="en-US" altLang="zh-TW" sz="1300" b="0" dirty="0" err="1"/>
              <a:t>Auffarth</a:t>
            </a:r>
            <a:r>
              <a:rPr lang="en-US" altLang="zh-TW" sz="1300" b="0" dirty="0"/>
              <a:t> (2023), Generative AI with </a:t>
            </a:r>
            <a:r>
              <a:rPr lang="en-US" altLang="zh-TW" sz="1300" b="0" dirty="0" err="1"/>
              <a:t>LangChain</a:t>
            </a:r>
            <a:r>
              <a:rPr lang="en-US" altLang="zh-TW" sz="1300" b="0" dirty="0"/>
              <a:t>: Build large language model (LLM) apps with Python, </a:t>
            </a:r>
            <a:r>
              <a:rPr lang="en-US" altLang="zh-TW" sz="1300" b="0" dirty="0" err="1"/>
              <a:t>ChatGPT</a:t>
            </a:r>
            <a:r>
              <a:rPr lang="en-US" altLang="zh-TW" sz="1300" b="0" dirty="0"/>
              <a:t> and other LLMs, </a:t>
            </a:r>
            <a:r>
              <a:rPr lang="en-US" altLang="zh-TW" sz="1300" b="0" dirty="0" err="1"/>
              <a:t>Packt</a:t>
            </a:r>
            <a:r>
              <a:rPr lang="en-US" altLang="zh-TW" sz="1300" b="0" dirty="0"/>
              <a:t> Publishing.</a:t>
            </a:r>
          </a:p>
          <a:p>
            <a:pPr>
              <a:spcAft>
                <a:spcPts val="0"/>
              </a:spcAft>
            </a:pPr>
            <a:r>
              <a:rPr lang="en-US" altLang="zh-TW" sz="1300" b="0" dirty="0"/>
              <a:t>Varun Grover, Roger HL Chiang, Ting-Peng Liang, and </a:t>
            </a:r>
            <a:r>
              <a:rPr lang="en-US" altLang="zh-TW" sz="1300" b="0" dirty="0" err="1"/>
              <a:t>Dongsong</a:t>
            </a:r>
            <a:r>
              <a:rPr lang="en-US" altLang="zh-TW" sz="13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 err="1"/>
              <a:t>Junliang</a:t>
            </a:r>
            <a:r>
              <a:rPr lang="en-US" sz="1300" b="0" dirty="0"/>
              <a:t> Wang, </a:t>
            </a:r>
            <a:r>
              <a:rPr lang="en-US" sz="1300" b="0" dirty="0" err="1"/>
              <a:t>Chuqiao</a:t>
            </a:r>
            <a:r>
              <a:rPr lang="en-US" sz="1300" b="0" dirty="0"/>
              <a:t> Xu, </a:t>
            </a:r>
            <a:r>
              <a:rPr lang="en-US" sz="1300" b="0" dirty="0" err="1"/>
              <a:t>Jie</a:t>
            </a:r>
            <a:r>
              <a:rPr lang="en-US" sz="13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Ramesh Sharda, Dursun Delen, and Efraim Turban (2017),  Business Intelligence, Analytics, and Data Science: A Managerial Perspective, 4th Edition, Pearson</a:t>
            </a:r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Python Programming, </a:t>
            </a:r>
            <a:r>
              <a:rPr lang="en-US" sz="1300" b="0" dirty="0">
                <a:hlinkClick r:id="rId2"/>
              </a:rPr>
              <a:t>https://pythonprogramming.net/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Python, </a:t>
            </a:r>
            <a:r>
              <a:rPr lang="en-US" sz="1300" b="0" dirty="0">
                <a:hlinkClick r:id="rId3"/>
              </a:rPr>
              <a:t>https://www.python.org/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Python Programming Language, </a:t>
            </a:r>
            <a:r>
              <a:rPr lang="en-US" sz="1300" b="0" dirty="0">
                <a:hlinkClick r:id="rId4"/>
              </a:rPr>
              <a:t>http://pythonprogramminglanguage.com/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Numpy</a:t>
            </a:r>
            <a:r>
              <a:rPr lang="en-US" sz="1300" b="0" dirty="0"/>
              <a:t>, </a:t>
            </a:r>
            <a:r>
              <a:rPr lang="en-US" sz="1300" b="0" dirty="0">
                <a:hlinkClick r:id="rId5"/>
              </a:rPr>
              <a:t>http://www.numpy.org/</a:t>
            </a: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Pandas, </a:t>
            </a:r>
            <a:r>
              <a:rPr lang="en-US" sz="1300" b="0" dirty="0">
                <a:hlinkClick r:id="rId6"/>
              </a:rPr>
              <a:t>http://pandas.pydata.org/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 err="1"/>
              <a:t>Skikit</a:t>
            </a:r>
            <a:r>
              <a:rPr lang="en-US" sz="1300" b="0" dirty="0"/>
              <a:t>-learn, </a:t>
            </a:r>
            <a:r>
              <a:rPr lang="en-US" sz="1300" b="0" dirty="0">
                <a:hlinkClick r:id="rId7"/>
              </a:rPr>
              <a:t>http://scikit-learn.org/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W3Schools Python, </a:t>
            </a:r>
            <a:r>
              <a:rPr lang="en-US" sz="1300" b="0" dirty="0">
                <a:hlinkClick r:id="rId8"/>
              </a:rPr>
              <a:t>https://www.w3schools.com/python/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Learn Python, </a:t>
            </a:r>
            <a:r>
              <a:rPr lang="en-US" sz="1300" b="0" dirty="0">
                <a:hlinkClick r:id="rId9"/>
              </a:rPr>
              <a:t>https://www.learnpython.org/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Google’s Python Class, </a:t>
            </a:r>
            <a:r>
              <a:rPr lang="en-US" sz="1300" b="0" dirty="0">
                <a:hlinkClick r:id="rId10"/>
              </a:rPr>
              <a:t>https://developers.google.com/edu/python</a:t>
            </a:r>
            <a:endParaRPr lang="en-US" sz="1300" b="0" dirty="0"/>
          </a:p>
          <a:p>
            <a:pPr marL="228600" indent="-228600">
              <a:spcAft>
                <a:spcPts val="0"/>
              </a:spcAft>
            </a:pPr>
            <a:r>
              <a:rPr lang="en-US" sz="1300" b="0" dirty="0"/>
              <a:t>Min-Yuh Day (2025), Python 101, </a:t>
            </a:r>
            <a:r>
              <a:rPr lang="en-US" sz="1300" b="0" dirty="0">
                <a:hlinkClick r:id="rId11"/>
              </a:rPr>
              <a:t>https://tinyurl.com/aintpupython101</a:t>
            </a:r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00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12637</TotalTime>
  <Words>3127</Words>
  <Application>Microsoft Macintosh PowerPoint</Application>
  <PresentationFormat>Widescreen</PresentationFormat>
  <Paragraphs>429</Paragraphs>
  <Slides>86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標楷體</vt:lpstr>
      <vt:lpstr>Heiti TC Medium</vt:lpstr>
      <vt:lpstr>新細明體</vt:lpstr>
      <vt:lpstr>Arial</vt:lpstr>
      <vt:lpstr>Calibri</vt:lpstr>
      <vt:lpstr>Courier</vt:lpstr>
      <vt:lpstr>Office Theme</vt:lpstr>
      <vt:lpstr>Python Programming and  Data Science</vt:lpstr>
      <vt:lpstr>Syllabus</vt:lpstr>
      <vt:lpstr>Syllabus</vt:lpstr>
      <vt:lpstr>Python Programming  and  Data Science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Fiddle</vt:lpstr>
      <vt:lpstr>Text input and output</vt:lpstr>
      <vt:lpstr>Python in Google Colab</vt:lpstr>
      <vt:lpstr>Text input and output</vt:lpstr>
      <vt:lpstr>Data Science</vt:lpstr>
      <vt:lpstr>AI, Big Data, Cloud Computing Evolution of Decision Support, Business Intelligence, and Analytics</vt:lpstr>
      <vt:lpstr>The Development of Big Data Analytics</vt:lpstr>
      <vt:lpstr>Data Analyst</vt:lpstr>
      <vt:lpstr>Data Scientist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Example of Analytics Applications in a Retail Value Chain</vt:lpstr>
      <vt:lpstr>Analytics Ecosystem</vt:lpstr>
      <vt:lpstr>Job Titles of Analytics</vt:lpstr>
      <vt:lpstr>Three Types of Analytics </vt:lpstr>
      <vt:lpstr>A Data to Knowledge Continuum</vt:lpstr>
      <vt:lpstr>A Simple Taxonomy of Data</vt:lpstr>
      <vt:lpstr>Data Preprocessing Steps</vt:lpstr>
      <vt:lpstr>An Analytics Approach to Predicting Student Attrition</vt:lpstr>
      <vt:lpstr>A Graphical Depiction of the  Class Imbalance Problem</vt:lpstr>
      <vt:lpstr>Relationship between Statistics and Descriptive Analytics</vt:lpstr>
      <vt:lpstr>Understanding the Specifics about  Box-and-Whiskers Plots</vt:lpstr>
      <vt:lpstr>Estimation Methodologies for  Machine Learning Classification Tasks</vt:lpstr>
      <vt:lpstr>k-Fold Cross-Validation: Machine Learning Data Splitting and Model Assessment</vt:lpstr>
      <vt:lpstr>Data Science for  Sustainability and ESG</vt:lpstr>
      <vt:lpstr>Data Science for  Sustainability and ESG</vt:lpstr>
      <vt:lpstr>Fundamentals of Data Science</vt:lpstr>
      <vt:lpstr>Data Science Process</vt:lpstr>
      <vt:lpstr>Sustainability and ESG</vt:lpstr>
      <vt:lpstr>Sustainability and ESG: Business case </vt:lpstr>
      <vt:lpstr>Intersection of Data Science with Sustainability and ESG</vt:lpstr>
      <vt:lpstr>The Interconnectedness of  Data, Sustainability &amp; ESG</vt:lpstr>
      <vt:lpstr>ESG: Environmental Social Governance</vt:lpstr>
      <vt:lpstr>Sustainable Development Goals (SDGs)</vt:lpstr>
      <vt:lpstr>Sustainable Development Goals (SDGs) and 5P</vt:lpstr>
      <vt:lpstr>ESG to 17 SDGs</vt:lpstr>
      <vt:lpstr>ESG to 17 SDGs</vt:lpstr>
      <vt:lpstr>ESG Reporting Frameworks and Standards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MYDAY</cp:lastModifiedBy>
  <cp:revision>739</cp:revision>
  <cp:lastPrinted>2020-12-23T14:44:17Z</cp:lastPrinted>
  <dcterms:created xsi:type="dcterms:W3CDTF">2019-09-12T03:09:52Z</dcterms:created>
  <dcterms:modified xsi:type="dcterms:W3CDTF">2025-09-16T23:53:49Z</dcterms:modified>
  <cp:category/>
</cp:coreProperties>
</file>