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3462" r:id="rId2"/>
    <p:sldId id="3780" r:id="rId3"/>
    <p:sldId id="5544" r:id="rId4"/>
    <p:sldId id="5545" r:id="rId5"/>
    <p:sldId id="3720" r:id="rId6"/>
    <p:sldId id="5546" r:id="rId7"/>
    <p:sldId id="5782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5548" r:id="rId16"/>
    <p:sldId id="4843" r:id="rId17"/>
    <p:sldId id="4844" r:id="rId18"/>
    <p:sldId id="4845" r:id="rId19"/>
    <p:sldId id="936" r:id="rId20"/>
    <p:sldId id="2612" r:id="rId21"/>
    <p:sldId id="2627" r:id="rId22"/>
    <p:sldId id="2628" r:id="rId23"/>
    <p:sldId id="2629" r:id="rId24"/>
    <p:sldId id="2630" r:id="rId25"/>
    <p:sldId id="2631" r:id="rId26"/>
    <p:sldId id="2632" r:id="rId27"/>
    <p:sldId id="2633" r:id="rId28"/>
    <p:sldId id="2649" r:id="rId29"/>
    <p:sldId id="3256" r:id="rId30"/>
    <p:sldId id="2383" r:id="rId31"/>
    <p:sldId id="2373" r:id="rId32"/>
    <p:sldId id="2389" r:id="rId33"/>
    <p:sldId id="2381" r:id="rId34"/>
    <p:sldId id="2376" r:id="rId35"/>
    <p:sldId id="2378" r:id="rId36"/>
    <p:sldId id="2379" r:id="rId37"/>
    <p:sldId id="2380" r:id="rId38"/>
    <p:sldId id="5549" r:id="rId39"/>
    <p:sldId id="2420" r:id="rId40"/>
    <p:sldId id="4854" r:id="rId41"/>
    <p:sldId id="4870" r:id="rId42"/>
    <p:sldId id="4856" r:id="rId43"/>
    <p:sldId id="4855" r:id="rId44"/>
    <p:sldId id="4869" r:id="rId45"/>
    <p:sldId id="4858" r:id="rId46"/>
    <p:sldId id="4872" r:id="rId47"/>
    <p:sldId id="4873" r:id="rId48"/>
    <p:sldId id="4859" r:id="rId49"/>
    <p:sldId id="4860" r:id="rId50"/>
    <p:sldId id="4861" r:id="rId51"/>
    <p:sldId id="4857" r:id="rId52"/>
    <p:sldId id="4874" r:id="rId53"/>
    <p:sldId id="4868" r:id="rId54"/>
    <p:sldId id="4867" r:id="rId55"/>
    <p:sldId id="2404" r:id="rId56"/>
    <p:sldId id="4862" r:id="rId57"/>
    <p:sldId id="4863" r:id="rId58"/>
    <p:sldId id="4864" r:id="rId59"/>
    <p:sldId id="4875" r:id="rId60"/>
    <p:sldId id="5783" r:id="rId61"/>
    <p:sldId id="5352" r:id="rId62"/>
    <p:sldId id="4881" r:id="rId63"/>
    <p:sldId id="4888" r:id="rId64"/>
    <p:sldId id="4890" r:id="rId65"/>
    <p:sldId id="4891" r:id="rId66"/>
    <p:sldId id="4877" r:id="rId67"/>
    <p:sldId id="4892" r:id="rId68"/>
    <p:sldId id="4899" r:id="rId69"/>
    <p:sldId id="4878" r:id="rId70"/>
    <p:sldId id="4880" r:id="rId71"/>
    <p:sldId id="4879" r:id="rId72"/>
    <p:sldId id="4889" r:id="rId73"/>
    <p:sldId id="5727" r:id="rId74"/>
    <p:sldId id="578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9"/>
    <p:restoredTop sz="90670"/>
  </p:normalViewPr>
  <p:slideViewPr>
    <p:cSldViewPr snapToGrid="0" snapToObjects="1">
      <p:cViewPr varScale="1">
        <p:scale>
          <a:sx n="97" d="100"/>
          <a:sy n="97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9/23/25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9/23/25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Foundations of Python Programming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1141PAA03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2025-09-24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652623-5908-8A19-DCAB-BBD9A298D7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A2DF57-0310-D47E-9666-90717C27E154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2F9243-A187-59C0-0D52-D1AECB1668C5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2025/09/10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2025/09/17 Python Programming and Data Science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3 2025/09/24 Foundations of Python Programming</a:t>
            </a:r>
          </a:p>
          <a:p>
            <a:pPr marL="0" indent="0">
              <a:buNone/>
            </a:pPr>
            <a:r>
              <a:rPr lang="en-US" sz="2800" dirty="0"/>
              <a:t>4 2025/10/01 Data Structures</a:t>
            </a:r>
          </a:p>
          <a:p>
            <a:pPr marL="0" indent="0">
              <a:buNone/>
            </a:pPr>
            <a:r>
              <a:rPr lang="en-US" sz="2800" dirty="0"/>
              <a:t>5 2025/10/08 Control Logic and Loops</a:t>
            </a:r>
          </a:p>
          <a:p>
            <a:pPr marL="0" indent="0">
              <a:buNone/>
            </a:pPr>
            <a:r>
              <a:rPr lang="en-US" sz="2800" dirty="0"/>
              <a:t>6 2025/10/15 Functions and Modules; Files and Exception Handling</a:t>
            </a:r>
          </a:p>
          <a:p>
            <a:pPr marL="0" indent="0">
              <a:buNone/>
            </a:pPr>
            <a:r>
              <a:rPr lang="en-US" sz="2800" dirty="0"/>
              <a:t>7 2025/10/22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8 2025/10/29 Self-Learning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9 2025/11/05 Midterm Project Report</a:t>
            </a:r>
          </a:p>
          <a:p>
            <a:pPr marL="0" indent="0">
              <a:buNone/>
            </a:pPr>
            <a:r>
              <a:rPr lang="en-US" sz="2800" dirty="0"/>
              <a:t>10 2025/11/12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2025/11/19 Statistical Analysis with Python</a:t>
            </a:r>
          </a:p>
          <a:p>
            <a:pPr marL="0" indent="0">
              <a:buNone/>
            </a:pPr>
            <a:r>
              <a:rPr lang="en-US" sz="2800" dirty="0"/>
              <a:t>12 2025/11/26 Machine Learning with Python</a:t>
            </a:r>
          </a:p>
          <a:p>
            <a:pPr marL="0" indent="0">
              <a:buNone/>
            </a:pPr>
            <a:r>
              <a:rPr lang="en-US" sz="2800" dirty="0"/>
              <a:t>13 2025/12/03 Text Analytics with Generative AI and Python</a:t>
            </a:r>
          </a:p>
          <a:p>
            <a:pPr marL="0" indent="0">
              <a:buNone/>
            </a:pPr>
            <a:r>
              <a:rPr lang="en-US" sz="2800" dirty="0"/>
              <a:t>14 2025/12/10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2025/12/17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2025/12/24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5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292336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74524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Foundations of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Programming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811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</a:p>
          <a:p>
            <a:pPr indent="-411480"/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5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45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3850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47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70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670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791541"/>
            <a:ext cx="11518232" cy="6021835"/>
          </a:xfrm>
        </p:spPr>
        <p:txBody>
          <a:bodyPr>
            <a:no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Wes McKinney (2022), "Python for Data Analysis: Data Wrangling with pandas, NumPy, and </a:t>
            </a:r>
            <a:r>
              <a:rPr lang="en-US" altLang="zh-TW" sz="1300" b="0" dirty="0" err="1"/>
              <a:t>Jupyter</a:t>
            </a:r>
            <a:r>
              <a:rPr lang="en-US" altLang="zh-TW" sz="1300" b="0" dirty="0"/>
              <a:t>", 3rd Edition, O'Reilly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 err="1"/>
              <a:t>Aurélien</a:t>
            </a:r>
            <a:r>
              <a:rPr lang="en-US" altLang="zh-TW" sz="1300" b="0" dirty="0"/>
              <a:t> </a:t>
            </a:r>
            <a:r>
              <a:rPr lang="en-US" altLang="zh-TW" sz="1300" b="0" dirty="0" err="1"/>
              <a:t>Géron</a:t>
            </a:r>
            <a:r>
              <a:rPr lang="en-US" altLang="zh-TW" sz="1300" b="0" dirty="0"/>
              <a:t> (2023), Hands-On Machine Learning with Scikit-Learn, </a:t>
            </a:r>
            <a:r>
              <a:rPr lang="en-US" altLang="zh-TW" sz="1300" b="0" dirty="0" err="1"/>
              <a:t>Keras</a:t>
            </a:r>
            <a:r>
              <a:rPr lang="en-US" altLang="zh-TW" sz="13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Steven </a:t>
            </a:r>
            <a:r>
              <a:rPr lang="en-US" sz="1300" b="0" dirty="0" err="1"/>
              <a:t>D'Ascoli</a:t>
            </a:r>
            <a:r>
              <a:rPr lang="en-US" sz="13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, GPT-4V, and DALL-E 3, 3rd ed. Edition,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Ben </a:t>
            </a:r>
            <a:r>
              <a:rPr lang="en-US" altLang="zh-TW" sz="1300" b="0" dirty="0" err="1"/>
              <a:t>Auffarth</a:t>
            </a:r>
            <a:r>
              <a:rPr lang="en-US" altLang="zh-TW" sz="1300" b="0" dirty="0"/>
              <a:t> (2023), Generative AI with </a:t>
            </a:r>
            <a:r>
              <a:rPr lang="en-US" altLang="zh-TW" sz="1300" b="0" dirty="0" err="1"/>
              <a:t>LangChain</a:t>
            </a:r>
            <a:r>
              <a:rPr lang="en-US" altLang="zh-TW" sz="1300" b="0" dirty="0"/>
              <a:t>: Build large language model (LLM) apps with Python,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 and other LLMs,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Varun Grover, Roger HL Chiang, Ting-Peng Liang, and </a:t>
            </a:r>
            <a:r>
              <a:rPr lang="en-US" altLang="zh-TW" sz="1300" b="0" dirty="0" err="1"/>
              <a:t>Dongsong</a:t>
            </a:r>
            <a:r>
              <a:rPr lang="en-US" altLang="zh-TW" sz="13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Junliang</a:t>
            </a:r>
            <a:r>
              <a:rPr lang="en-US" sz="1300" b="0" dirty="0"/>
              <a:t> Wang, </a:t>
            </a:r>
            <a:r>
              <a:rPr lang="en-US" sz="1300" b="0" dirty="0" err="1"/>
              <a:t>Chuqiao</a:t>
            </a:r>
            <a:r>
              <a:rPr lang="en-US" sz="1300" b="0" dirty="0"/>
              <a:t> Xu, </a:t>
            </a:r>
            <a:r>
              <a:rPr lang="en-US" sz="1300" b="0" dirty="0" err="1"/>
              <a:t>Jie</a:t>
            </a:r>
            <a:r>
              <a:rPr lang="en-US" sz="13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Ramesh Sharda, Dursun Delen, and Efraim Turban (2017),  Business Intelligence, Analytics, and Data Science: A Managerial Perspective, 4th Edition, Pearson</a:t>
            </a:r>
          </a:p>
          <a:p>
            <a:pPr>
              <a:spcAft>
                <a:spcPts val="0"/>
              </a:spcAft>
            </a:pPr>
            <a:r>
              <a:rPr lang="en-US" sz="1300" b="0" dirty="0"/>
              <a:t>Thomas R. Caldwell (2025), The Agentic AI Bible: The Complete and Up-to-Date Guide to Design, Build, and Scale Goal-Driven, LLM-Powered Agents that Think, Execute and Evolve, Independently published.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Programming, </a:t>
            </a:r>
            <a:r>
              <a:rPr lang="en-US" sz="1300" b="0" dirty="0">
                <a:hlinkClick r:id="rId2"/>
              </a:rPr>
              <a:t>https://pythonprogramming.net/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Python, </a:t>
            </a:r>
            <a:r>
              <a:rPr lang="en-US" sz="1300" b="0" dirty="0">
                <a:hlinkClick r:id="rId3"/>
              </a:rPr>
              <a:t>https://www.python.org/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 Language, </a:t>
            </a:r>
            <a:r>
              <a:rPr lang="en-US" sz="1300" b="0" dirty="0">
                <a:hlinkClick r:id="rId4"/>
              </a:rPr>
              <a:t>http://pythonprogramminglanguage.com/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 err="1"/>
              <a:t>Numpy</a:t>
            </a:r>
            <a:r>
              <a:rPr lang="en-US" sz="1300" b="0" dirty="0"/>
              <a:t>, </a:t>
            </a:r>
            <a:r>
              <a:rPr lang="en-US" sz="1300" b="0" dirty="0">
                <a:hlinkClick r:id="rId5"/>
              </a:rPr>
              <a:t>http://www.numpy.org/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Pandas, </a:t>
            </a:r>
            <a:r>
              <a:rPr lang="en-US" sz="1300" b="0" dirty="0">
                <a:hlinkClick r:id="rId6"/>
              </a:rPr>
              <a:t>http://pandas.pydata.org/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Skikit</a:t>
            </a:r>
            <a:r>
              <a:rPr lang="en-US" sz="1300" b="0" dirty="0"/>
              <a:t>-learn, </a:t>
            </a:r>
            <a:r>
              <a:rPr lang="en-US" sz="1300" b="0" dirty="0">
                <a:hlinkClick r:id="rId7"/>
              </a:rPr>
              <a:t>http://scikit-learn.org/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W3Schools Python, </a:t>
            </a:r>
            <a:r>
              <a:rPr lang="en-US" sz="1300" b="0" dirty="0">
                <a:hlinkClick r:id="rId8"/>
              </a:rPr>
              <a:t>https://www.w3schools.com/python/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Learn Python, </a:t>
            </a:r>
            <a:r>
              <a:rPr lang="en-US" sz="1300" b="0" dirty="0">
                <a:hlinkClick r:id="rId9"/>
              </a:rPr>
              <a:t>https://www.learnpython.org/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Google’s Python Class, </a:t>
            </a:r>
            <a:r>
              <a:rPr lang="en-US" sz="1300" b="0" dirty="0">
                <a:hlinkClick r:id="rId10"/>
              </a:rPr>
              <a:t>https://developers.google.com/edu/python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Min-Yuh Day (2025), Python 101, </a:t>
            </a:r>
            <a:r>
              <a:rPr lang="en-US" sz="1300" b="0" dirty="0">
                <a:hlinkClick r:id="rId11"/>
              </a:rPr>
              <a:t>https://tinyurl.com/aintpupython101</a:t>
            </a:r>
            <a:endParaRPr lang="en-US" sz="1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61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2712</Words>
  <Application>Microsoft Macintosh PowerPoint</Application>
  <PresentationFormat>Widescreen</PresentationFormat>
  <Paragraphs>439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新細明體</vt:lpstr>
      <vt:lpstr>Arial</vt:lpstr>
      <vt:lpstr>Calibri</vt:lpstr>
      <vt:lpstr>Courier</vt:lpstr>
      <vt:lpstr>Courier New</vt:lpstr>
      <vt:lpstr>Office Theme</vt:lpstr>
      <vt:lpstr>Foundations of Python Programming</vt:lpstr>
      <vt:lpstr>Syllabus</vt:lpstr>
      <vt:lpstr>Syllabus</vt:lpstr>
      <vt:lpstr>Foundations of  Python Programming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Summary</vt:lpstr>
      <vt:lpstr>Python  Data Structures</vt:lpstr>
      <vt:lpstr>Python Data Structures</vt:lpstr>
      <vt:lpstr>Python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MYDAY</cp:lastModifiedBy>
  <cp:revision>740</cp:revision>
  <cp:lastPrinted>2020-12-23T14:44:17Z</cp:lastPrinted>
  <dcterms:created xsi:type="dcterms:W3CDTF">2019-09-12T03:09:52Z</dcterms:created>
  <dcterms:modified xsi:type="dcterms:W3CDTF">2025-09-23T15:05:03Z</dcterms:modified>
  <cp:category/>
</cp:coreProperties>
</file>