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3462" r:id="rId2"/>
    <p:sldId id="3780" r:id="rId3"/>
    <p:sldId id="5544" r:id="rId4"/>
    <p:sldId id="5785" r:id="rId5"/>
    <p:sldId id="5786" r:id="rId6"/>
    <p:sldId id="5546" r:id="rId7"/>
    <p:sldId id="5782" r:id="rId8"/>
    <p:sldId id="2384" r:id="rId9"/>
    <p:sldId id="3257" r:id="rId10"/>
    <p:sldId id="3260" r:id="rId11"/>
    <p:sldId id="2452" r:id="rId12"/>
    <p:sldId id="2718" r:id="rId13"/>
    <p:sldId id="1781" r:id="rId14"/>
    <p:sldId id="2583" r:id="rId15"/>
    <p:sldId id="5548" r:id="rId16"/>
    <p:sldId id="4843" r:id="rId17"/>
    <p:sldId id="4844" r:id="rId18"/>
    <p:sldId id="4845" r:id="rId19"/>
    <p:sldId id="936" r:id="rId20"/>
    <p:sldId id="2612" r:id="rId21"/>
    <p:sldId id="2627" r:id="rId22"/>
    <p:sldId id="2628" r:id="rId23"/>
    <p:sldId id="2629" r:id="rId24"/>
    <p:sldId id="2630" r:id="rId25"/>
    <p:sldId id="2631" r:id="rId26"/>
    <p:sldId id="2632" r:id="rId27"/>
    <p:sldId id="2633" r:id="rId28"/>
    <p:sldId id="2649" r:id="rId29"/>
    <p:sldId id="3256" r:id="rId30"/>
    <p:sldId id="2383" r:id="rId31"/>
    <p:sldId id="2373" r:id="rId32"/>
    <p:sldId id="2389" r:id="rId33"/>
    <p:sldId id="2381" r:id="rId34"/>
    <p:sldId id="2376" r:id="rId35"/>
    <p:sldId id="2378" r:id="rId36"/>
    <p:sldId id="2379" r:id="rId37"/>
    <p:sldId id="2380" r:id="rId38"/>
    <p:sldId id="5549" r:id="rId39"/>
    <p:sldId id="2420" r:id="rId40"/>
    <p:sldId id="4854" r:id="rId41"/>
    <p:sldId id="4870" r:id="rId42"/>
    <p:sldId id="4856" r:id="rId43"/>
    <p:sldId id="4855" r:id="rId44"/>
    <p:sldId id="4869" r:id="rId45"/>
    <p:sldId id="4858" r:id="rId46"/>
    <p:sldId id="4872" r:id="rId47"/>
    <p:sldId id="4873" r:id="rId48"/>
    <p:sldId id="4859" r:id="rId49"/>
    <p:sldId id="4860" r:id="rId50"/>
    <p:sldId id="4861" r:id="rId51"/>
    <p:sldId id="4857" r:id="rId52"/>
    <p:sldId id="4874" r:id="rId53"/>
    <p:sldId id="4868" r:id="rId54"/>
    <p:sldId id="4867" r:id="rId55"/>
    <p:sldId id="2404" r:id="rId56"/>
    <p:sldId id="4862" r:id="rId57"/>
    <p:sldId id="4863" r:id="rId58"/>
    <p:sldId id="4864" r:id="rId59"/>
    <p:sldId id="5783" r:id="rId60"/>
    <p:sldId id="5352" r:id="rId61"/>
    <p:sldId id="4881" r:id="rId62"/>
    <p:sldId id="4888" r:id="rId63"/>
    <p:sldId id="4890" r:id="rId64"/>
    <p:sldId id="4891" r:id="rId65"/>
    <p:sldId id="4877" r:id="rId66"/>
    <p:sldId id="4892" r:id="rId67"/>
    <p:sldId id="4899" r:id="rId68"/>
    <p:sldId id="4878" r:id="rId69"/>
    <p:sldId id="4880" r:id="rId70"/>
    <p:sldId id="4879" r:id="rId71"/>
    <p:sldId id="4889" r:id="rId72"/>
    <p:sldId id="5787" r:id="rId73"/>
    <p:sldId id="5784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49"/>
    <p:restoredTop sz="90665"/>
  </p:normalViewPr>
  <p:slideViewPr>
    <p:cSldViewPr snapToGrid="0" snapToObjects="1">
      <p:cViewPr>
        <p:scale>
          <a:sx n="100" d="100"/>
          <a:sy n="100" d="100"/>
        </p:scale>
        <p:origin x="-104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print("hello, 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conda.com/downloa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C00000"/>
                </a:solidFill>
              </a:rPr>
              <a:t>Data Structures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 and Director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1141PAA04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(U2004) (Fall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2025-10-01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652623-5908-8A19-DCAB-BBD9A298D7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A2DF57-0310-D47E-9666-90717C27E154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2F9243-A187-59C0-0D52-D1AECB1668C5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2025/09/10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2025/09/17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2025/09/24 Foundations of Python Programming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4 2025/10/01 Data Structures</a:t>
            </a:r>
          </a:p>
          <a:p>
            <a:pPr marL="0" indent="0">
              <a:buNone/>
            </a:pPr>
            <a:r>
              <a:rPr lang="en-US" sz="2800" dirty="0"/>
              <a:t>5 2025/10/08 Control Logic and Loops</a:t>
            </a:r>
          </a:p>
          <a:p>
            <a:pPr marL="0" indent="0">
              <a:buNone/>
            </a:pPr>
            <a:r>
              <a:rPr lang="en-US" sz="2800" dirty="0"/>
              <a:t>6 2025/10/15 Functions and Modules; Files and Exception Handling</a:t>
            </a:r>
          </a:p>
          <a:p>
            <a:pPr marL="0" indent="0">
              <a:buNone/>
            </a:pPr>
            <a:r>
              <a:rPr lang="en-US" sz="2800" dirty="0"/>
              <a:t>7 2025/10/22 Data Analytics and Visualization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8 2025/10/29 Self-Learning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9 2025/11/05 Midterm Project Report</a:t>
            </a:r>
          </a:p>
          <a:p>
            <a:pPr marL="0" indent="0">
              <a:buNone/>
            </a:pPr>
            <a:r>
              <a:rPr lang="en-US" sz="2800" dirty="0"/>
              <a:t>10 2025/11/12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2025/11/19 Statistical Analysis with Python</a:t>
            </a:r>
          </a:p>
          <a:p>
            <a:pPr marL="0" indent="0">
              <a:buNone/>
            </a:pPr>
            <a:r>
              <a:rPr lang="en-US" sz="2800" dirty="0"/>
              <a:t>12 2025/11/26 Machine Learning with Python</a:t>
            </a:r>
          </a:p>
          <a:p>
            <a:pPr marL="0" indent="0">
              <a:buNone/>
            </a:pPr>
            <a:r>
              <a:rPr lang="en-US" sz="2800" dirty="0"/>
              <a:t>13 2025/12/03 Text Analytics with Generative AI and Python</a:t>
            </a:r>
          </a:p>
          <a:p>
            <a:pPr marL="0" indent="0">
              <a:buNone/>
            </a:pPr>
            <a:r>
              <a:rPr lang="en-US" sz="2800" dirty="0"/>
              <a:t>14 2025/12/10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2025/12/17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2025/12/24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84" y="1218655"/>
            <a:ext cx="8229600" cy="5416695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rgbClr val="00B050"/>
                </a:solidFill>
              </a:rPr>
              <a:t>Anaconda</a:t>
            </a:r>
            <a:br>
              <a:rPr lang="en-US" altLang="zh-TW" sz="7200" dirty="0"/>
            </a:br>
            <a:r>
              <a:rPr lang="en-US" altLang="zh-TW" sz="7200" dirty="0"/>
              <a:t>The Most Popular </a:t>
            </a:r>
            <a:r>
              <a:rPr lang="en-US" altLang="zh-TW" sz="7200" dirty="0">
                <a:solidFill>
                  <a:srgbClr val="FF0000"/>
                </a:solidFill>
              </a:rPr>
              <a:t>Python</a:t>
            </a:r>
            <a:r>
              <a:rPr lang="en-US" altLang="zh-TW" sz="7200" dirty="0"/>
              <a:t> </a:t>
            </a:r>
            <a:br>
              <a:rPr lang="en-US" altLang="zh-TW" sz="7200" dirty="0"/>
            </a:br>
            <a:r>
              <a:rPr lang="en-US" altLang="zh-TW" sz="7200" dirty="0">
                <a:solidFill>
                  <a:srgbClr val="FF0000"/>
                </a:solidFill>
              </a:rPr>
              <a:t>Data Science </a:t>
            </a:r>
            <a:r>
              <a:rPr lang="en-US" altLang="zh-TW" sz="7200" dirty="0"/>
              <a:t>Platform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032249" y="6635351"/>
            <a:ext cx="2127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www.anaconda.com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0AB8-990B-2B46-92A2-56126843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12568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8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00735-01A2-4644-B113-7B82B17F9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54" y="1052736"/>
            <a:ext cx="9584092" cy="51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43729-F8ED-3B46-B6C2-B37E786C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44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Download Anaconda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741-35C4-884E-B598-4955D09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6DBB-69ED-E146-9214-AE6090E0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718592"/>
            <a:ext cx="2736850" cy="82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76E002-95A8-D94D-96E4-12B597FF5FAB}"/>
              </a:ext>
            </a:extLst>
          </p:cNvPr>
          <p:cNvSpPr/>
          <p:nvPr/>
        </p:nvSpPr>
        <p:spPr>
          <a:xfrm>
            <a:off x="4063263" y="6488668"/>
            <a:ext cx="39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https://www.anaconda.com/download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D76563-B4A8-AA4C-B987-0CD5B9C5F85F}"/>
              </a:ext>
            </a:extLst>
          </p:cNvPr>
          <p:cNvSpPr/>
          <p:nvPr/>
        </p:nvSpPr>
        <p:spPr>
          <a:xfrm>
            <a:off x="4295800" y="5057234"/>
            <a:ext cx="3528392" cy="1431433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12000" dirty="0">
                <a:solidFill>
                  <a:srgbClr val="FF0000"/>
                </a:solidFill>
              </a:rPr>
              <a:t>HelloWorld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5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/>
                </a:solidFill>
              </a:rPr>
              <a:t>Anaconda-Navigator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758950"/>
            <a:ext cx="76327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3672" y="5733256"/>
            <a:ext cx="360040" cy="402082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690" y="53207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Launchpad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1137" y="1803368"/>
            <a:ext cx="1890767" cy="1337600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8D8-78D9-0040-B8CA-A1B3B02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Anaconda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5B3B-071C-1643-96E1-AE2D91A7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4909-8328-514D-85A3-E159472B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92697"/>
            <a:ext cx="9144000" cy="59220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892E1-A944-0243-B192-CC293BC2D8A9}"/>
              </a:ext>
            </a:extLst>
          </p:cNvPr>
          <p:cNvSpPr/>
          <p:nvPr/>
        </p:nvSpPr>
        <p:spPr>
          <a:xfrm>
            <a:off x="5519936" y="1844824"/>
            <a:ext cx="2160240" cy="2448272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F4ABD-9683-C946-85FD-5F9D703DB9CF}"/>
              </a:ext>
            </a:extLst>
          </p:cNvPr>
          <p:cNvSpPr/>
          <p:nvPr/>
        </p:nvSpPr>
        <p:spPr>
          <a:xfrm>
            <a:off x="6168008" y="3789040"/>
            <a:ext cx="792088" cy="504056"/>
          </a:xfrm>
          <a:prstGeom prst="roundRect">
            <a:avLst>
              <a:gd name="adj" fmla="val 17840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5FA-6C4E-074B-886D-47705D01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079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478-CB80-C448-8837-AFA666BC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5D52-103B-A747-B924-B8072A0D9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30" y="707993"/>
            <a:ext cx="8892480" cy="58118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DB0BF-8F54-A14A-87BE-13CF7D4628FD}"/>
              </a:ext>
            </a:extLst>
          </p:cNvPr>
          <p:cNvSpPr/>
          <p:nvPr/>
        </p:nvSpPr>
        <p:spPr>
          <a:xfrm>
            <a:off x="1981200" y="2852936"/>
            <a:ext cx="5698976" cy="1080120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780A3-83D8-8E43-B6D0-ED28D4AB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03BB4-3A25-1448-BABF-5C1DD8BA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18"/>
          <a:stretch/>
        </p:blipFill>
        <p:spPr>
          <a:xfrm>
            <a:off x="1524000" y="1772817"/>
            <a:ext cx="9144000" cy="47470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B98C78-AE8D-5F46-984F-F49960B409BF}"/>
              </a:ext>
            </a:extLst>
          </p:cNvPr>
          <p:cNvSpPr/>
          <p:nvPr/>
        </p:nvSpPr>
        <p:spPr>
          <a:xfrm>
            <a:off x="8256240" y="4149080"/>
            <a:ext cx="1728192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5422B-DF4E-5645-B664-9066C384189C}"/>
              </a:ext>
            </a:extLst>
          </p:cNvPr>
          <p:cNvSpPr/>
          <p:nvPr/>
        </p:nvSpPr>
        <p:spPr>
          <a:xfrm>
            <a:off x="9480376" y="3677242"/>
            <a:ext cx="504056" cy="327822"/>
          </a:xfrm>
          <a:prstGeom prst="roundRect">
            <a:avLst>
              <a:gd name="adj" fmla="val 26527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CEBA32-E209-7240-822A-46D681E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231"/>
            <a:ext cx="8229600" cy="1655995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Jupyter</a:t>
            </a:r>
            <a:r>
              <a:rPr lang="en-US" sz="6000" dirty="0">
                <a:solidFill>
                  <a:schemeClr val="accent1"/>
                </a:solidFill>
              </a:rPr>
              <a:t> Notebook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New Python 3</a:t>
            </a:r>
          </a:p>
        </p:txBody>
      </p:sp>
    </p:spTree>
    <p:extLst>
      <p:ext uri="{BB962C8B-B14F-4D97-AF65-F5344CB8AC3E}">
        <p14:creationId xmlns:p14="http://schemas.microsoft.com/office/powerpoint/2010/main" val="2923366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CD37-0483-3B4A-881C-CCA2BC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7863"/>
            <a:ext cx="8229600" cy="830997"/>
          </a:xfr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en-US" dirty="0">
                <a:solidFill>
                  <a:srgbClr val="4F81BD"/>
                </a:solidFill>
                <a:latin typeface="Courier" charset="0"/>
                <a:ea typeface="新細明體" charset="-120"/>
              </a:rPr>
              <a:t>print("hello,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D15F-233D-1741-B106-A8805905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29932-E85F-454F-9111-76A521E80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18" y="1052737"/>
            <a:ext cx="8347442" cy="5452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FF5865-F0F8-214E-A2C3-BFDB892E13B8}"/>
              </a:ext>
            </a:extLst>
          </p:cNvPr>
          <p:cNvSpPr/>
          <p:nvPr/>
        </p:nvSpPr>
        <p:spPr>
          <a:xfrm>
            <a:off x="3431704" y="3284984"/>
            <a:ext cx="1872208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4968EC-2283-2E47-AFDB-503BAA224278}"/>
              </a:ext>
            </a:extLst>
          </p:cNvPr>
          <p:cNvSpPr/>
          <p:nvPr/>
        </p:nvSpPr>
        <p:spPr>
          <a:xfrm>
            <a:off x="4511824" y="2564904"/>
            <a:ext cx="648072" cy="288032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174524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F24F8-2BB2-0636-DF86-2D6D7579E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0402-017D-7C2C-6A1A-B3C608B5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A5B57-D940-5979-9E0E-974466CF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710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84FD-559B-27CF-9010-6A264488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1CD8-53B6-CB31-326C-E8BC9883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AAE6-D91A-6993-9CBA-7C7716CB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768-5555-8A38-A659-D289286E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82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3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45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4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7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70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24134-4486-143F-2B01-792C3BAC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CEA2-A32D-F75C-5394-3E496FBB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7810-111E-48E6-8F9C-214C4C80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84E1-D5B8-C42C-B900-7EFC0673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13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791541"/>
            <a:ext cx="11518232" cy="6021835"/>
          </a:xfrm>
        </p:spPr>
        <p:txBody>
          <a:bodyPr>
            <a:no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altLang="zh-TW" sz="1300" b="0" dirty="0"/>
              <a:t>Wes McKinney (2022), "Python for Data Analysis: Data Wrangling with pandas, NumPy, and </a:t>
            </a:r>
            <a:r>
              <a:rPr lang="en-US" altLang="zh-TW" sz="1300" b="0" dirty="0" err="1"/>
              <a:t>Jupyter</a:t>
            </a:r>
            <a:r>
              <a:rPr lang="en-US" altLang="zh-TW" sz="1300" b="0" dirty="0"/>
              <a:t>", 3rd Edition, O'Reilly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300" b="0" dirty="0" err="1"/>
              <a:t>Aurélien</a:t>
            </a:r>
            <a:r>
              <a:rPr lang="en-US" altLang="zh-TW" sz="1300" b="0" dirty="0"/>
              <a:t> </a:t>
            </a:r>
            <a:r>
              <a:rPr lang="en-US" altLang="zh-TW" sz="1300" b="0" dirty="0" err="1"/>
              <a:t>Géron</a:t>
            </a:r>
            <a:r>
              <a:rPr lang="en-US" altLang="zh-TW" sz="1300" b="0" dirty="0"/>
              <a:t> (2023), Hands-On Machine Learning with Scikit-Learn, </a:t>
            </a:r>
            <a:r>
              <a:rPr lang="en-US" altLang="zh-TW" sz="1300" b="0" dirty="0" err="1"/>
              <a:t>Keras</a:t>
            </a:r>
            <a:r>
              <a:rPr lang="en-US" altLang="zh-TW" sz="13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Steven </a:t>
            </a:r>
            <a:r>
              <a:rPr lang="en-US" sz="1300" b="0" dirty="0" err="1"/>
              <a:t>D'Ascoli</a:t>
            </a:r>
            <a:r>
              <a:rPr lang="en-US" sz="13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3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Denis Rothman (2024), Transformers for Natural Language Processing and Computer Vision - Third Edition: Explore Generative AI and Large Language Models with Hugging Face, </a:t>
            </a:r>
            <a:r>
              <a:rPr lang="en-US" altLang="zh-TW" sz="1300" b="0" dirty="0" err="1"/>
              <a:t>ChatGPT</a:t>
            </a:r>
            <a:r>
              <a:rPr lang="en-US" altLang="zh-TW" sz="1300" b="0" dirty="0"/>
              <a:t>, GPT-4V, and DALL-E 3, 3rd ed. Edition, </a:t>
            </a:r>
            <a:r>
              <a:rPr lang="en-US" altLang="zh-TW" sz="1300" b="0" dirty="0" err="1"/>
              <a:t>Packt</a:t>
            </a:r>
            <a:r>
              <a:rPr lang="en-US" altLang="zh-TW" sz="1300" b="0" dirty="0"/>
              <a:t> Publishing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Ben </a:t>
            </a:r>
            <a:r>
              <a:rPr lang="en-US" altLang="zh-TW" sz="1300" b="0" dirty="0" err="1"/>
              <a:t>Auffarth</a:t>
            </a:r>
            <a:r>
              <a:rPr lang="en-US" altLang="zh-TW" sz="1300" b="0" dirty="0"/>
              <a:t> (2023), Generative AI with </a:t>
            </a:r>
            <a:r>
              <a:rPr lang="en-US" altLang="zh-TW" sz="1300" b="0" dirty="0" err="1"/>
              <a:t>LangChain</a:t>
            </a:r>
            <a:r>
              <a:rPr lang="en-US" altLang="zh-TW" sz="1300" b="0" dirty="0"/>
              <a:t>: Build large language model (LLM) apps with Python, </a:t>
            </a:r>
            <a:r>
              <a:rPr lang="en-US" altLang="zh-TW" sz="1300" b="0" dirty="0" err="1"/>
              <a:t>ChatGPT</a:t>
            </a:r>
            <a:r>
              <a:rPr lang="en-US" altLang="zh-TW" sz="1300" b="0" dirty="0"/>
              <a:t> and other LLMs, </a:t>
            </a:r>
            <a:r>
              <a:rPr lang="en-US" altLang="zh-TW" sz="1300" b="0" dirty="0" err="1"/>
              <a:t>Packt</a:t>
            </a:r>
            <a:r>
              <a:rPr lang="en-US" altLang="zh-TW" sz="1300" b="0" dirty="0"/>
              <a:t> Publishing.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Varun Grover, Roger HL Chiang, Ting-Peng Liang, and </a:t>
            </a:r>
            <a:r>
              <a:rPr lang="en-US" altLang="zh-TW" sz="1300" b="0" dirty="0" err="1"/>
              <a:t>Dongsong</a:t>
            </a:r>
            <a:r>
              <a:rPr lang="en-US" altLang="zh-TW" sz="13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 err="1"/>
              <a:t>Junliang</a:t>
            </a:r>
            <a:r>
              <a:rPr lang="en-US" sz="1300" b="0" dirty="0"/>
              <a:t> Wang, </a:t>
            </a:r>
            <a:r>
              <a:rPr lang="en-US" sz="1300" b="0" dirty="0" err="1"/>
              <a:t>Chuqiao</a:t>
            </a:r>
            <a:r>
              <a:rPr lang="en-US" sz="1300" b="0" dirty="0"/>
              <a:t> Xu, </a:t>
            </a:r>
            <a:r>
              <a:rPr lang="en-US" sz="1300" b="0" dirty="0" err="1"/>
              <a:t>Jie</a:t>
            </a:r>
            <a:r>
              <a:rPr lang="en-US" sz="13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Ramesh Sharda, Dursun Delen, and Efraim Turban (2017),  Business Intelligence, Analytics, and Data Science: A Managerial Perspective, 4th Edition, Pearson</a:t>
            </a:r>
          </a:p>
          <a:p>
            <a:pPr>
              <a:spcAft>
                <a:spcPts val="0"/>
              </a:spcAft>
            </a:pPr>
            <a:r>
              <a:rPr lang="en-US" sz="1300" b="0" dirty="0"/>
              <a:t>Thomas R. Caldwell (2025), The Agentic AI Bible: The Complete and Up-to-Date Guide to Design, Build, and Scale Goal-Driven, LLM-Powered Agents that Think, Execute and Evolve, Independently published.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 Programming, </a:t>
            </a:r>
            <a:r>
              <a:rPr lang="en-US" sz="1300" b="0" dirty="0">
                <a:hlinkClick r:id="rId2"/>
              </a:rPr>
              <a:t>https://pythonprogramming.net/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Python, </a:t>
            </a:r>
            <a:r>
              <a:rPr lang="en-US" sz="1300" b="0" dirty="0">
                <a:hlinkClick r:id="rId3"/>
              </a:rPr>
              <a:t>https://www.python.org/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 Programming Language, </a:t>
            </a:r>
            <a:r>
              <a:rPr lang="en-US" sz="1300" b="0" dirty="0">
                <a:hlinkClick r:id="rId4"/>
              </a:rPr>
              <a:t>http://pythonprogramminglanguage.com/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 err="1"/>
              <a:t>Numpy</a:t>
            </a:r>
            <a:r>
              <a:rPr lang="en-US" sz="1300" b="0" dirty="0"/>
              <a:t>, </a:t>
            </a:r>
            <a:r>
              <a:rPr lang="en-US" sz="1300" b="0" dirty="0">
                <a:hlinkClick r:id="rId5"/>
              </a:rPr>
              <a:t>http://www.numpy.org/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Pandas, </a:t>
            </a:r>
            <a:r>
              <a:rPr lang="en-US" sz="1300" b="0" dirty="0">
                <a:hlinkClick r:id="rId6"/>
              </a:rPr>
              <a:t>http://pandas.pydata.org/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 err="1"/>
              <a:t>Skikit</a:t>
            </a:r>
            <a:r>
              <a:rPr lang="en-US" sz="1300" b="0" dirty="0"/>
              <a:t>-learn, </a:t>
            </a:r>
            <a:r>
              <a:rPr lang="en-US" sz="1300" b="0" dirty="0">
                <a:hlinkClick r:id="rId7"/>
              </a:rPr>
              <a:t>http://scikit-learn.org/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W3Schools Python, </a:t>
            </a:r>
            <a:r>
              <a:rPr lang="en-US" sz="1300" b="0" dirty="0">
                <a:hlinkClick r:id="rId8"/>
              </a:rPr>
              <a:t>https://www.w3schools.com/python/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Learn Python, </a:t>
            </a:r>
            <a:r>
              <a:rPr lang="en-US" sz="1300" b="0" dirty="0">
                <a:hlinkClick r:id="rId9"/>
              </a:rPr>
              <a:t>https://www.learnpython.org/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Google’s Python Class, </a:t>
            </a:r>
            <a:r>
              <a:rPr lang="en-US" sz="1300" b="0" dirty="0">
                <a:hlinkClick r:id="rId10"/>
              </a:rPr>
              <a:t>https://developers.google.com/edu/python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Min-Yuh Day (2025), Python 101, </a:t>
            </a:r>
            <a:r>
              <a:rPr lang="en-US" sz="1300" b="0" dirty="0">
                <a:hlinkClick r:id="rId11"/>
              </a:rPr>
              <a:t>https://tinyurl.com/aintpupython101</a:t>
            </a:r>
            <a:endParaRPr lang="en-US" sz="13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61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12651</TotalTime>
  <Words>2682</Words>
  <Application>Microsoft Macintosh PowerPoint</Application>
  <PresentationFormat>Widescreen</PresentationFormat>
  <Paragraphs>418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新細明體</vt:lpstr>
      <vt:lpstr>Arial</vt:lpstr>
      <vt:lpstr>Calibri</vt:lpstr>
      <vt:lpstr>Courier</vt:lpstr>
      <vt:lpstr>Courier New</vt:lpstr>
      <vt:lpstr>Office Theme</vt:lpstr>
      <vt:lpstr>Data Structures</vt:lpstr>
      <vt:lpstr>Syllabus</vt:lpstr>
      <vt:lpstr>Syllabus</vt:lpstr>
      <vt:lpstr>Python  Data Structures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Anaconda The Most Popular Python  Data Science Platform</vt:lpstr>
      <vt:lpstr>Download Anaconda</vt:lpstr>
      <vt:lpstr>Python HelloWorld</vt:lpstr>
      <vt:lpstr>Anaconda-Navigator</vt:lpstr>
      <vt:lpstr>Anaconda Navigator</vt:lpstr>
      <vt:lpstr>Jupyter Notebook</vt:lpstr>
      <vt:lpstr>Jupyter Notebook New Python 3</vt:lpstr>
      <vt:lpstr>print("hello, world")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Structures</vt:lpstr>
      <vt:lpstr>Python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MYDAY</cp:lastModifiedBy>
  <cp:revision>743</cp:revision>
  <cp:lastPrinted>2020-12-23T14:44:17Z</cp:lastPrinted>
  <dcterms:created xsi:type="dcterms:W3CDTF">2019-09-12T03:09:52Z</dcterms:created>
  <dcterms:modified xsi:type="dcterms:W3CDTF">2025-09-30T23:45:22Z</dcterms:modified>
  <cp:category/>
</cp:coreProperties>
</file>