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3462" r:id="rId2"/>
    <p:sldId id="3780" r:id="rId3"/>
    <p:sldId id="5544" r:id="rId4"/>
    <p:sldId id="5785" r:id="rId5"/>
    <p:sldId id="5728" r:id="rId6"/>
    <p:sldId id="5546" r:id="rId7"/>
    <p:sldId id="578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5548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83" r:id="rId31"/>
    <p:sldId id="2373" r:id="rId32"/>
    <p:sldId id="2389" r:id="rId33"/>
    <p:sldId id="2381" r:id="rId34"/>
    <p:sldId id="2376" r:id="rId35"/>
    <p:sldId id="2378" r:id="rId36"/>
    <p:sldId id="2379" r:id="rId37"/>
    <p:sldId id="2380" r:id="rId38"/>
    <p:sldId id="5549" r:id="rId39"/>
    <p:sldId id="2420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5783" r:id="rId60"/>
    <p:sldId id="5352" r:id="rId61"/>
    <p:sldId id="4881" r:id="rId62"/>
    <p:sldId id="4888" r:id="rId63"/>
    <p:sldId id="4890" r:id="rId64"/>
    <p:sldId id="4891" r:id="rId65"/>
    <p:sldId id="4877" r:id="rId66"/>
    <p:sldId id="4892" r:id="rId67"/>
    <p:sldId id="4899" r:id="rId68"/>
    <p:sldId id="4878" r:id="rId69"/>
    <p:sldId id="4880" r:id="rId70"/>
    <p:sldId id="4879" r:id="rId71"/>
    <p:sldId id="4889" r:id="rId72"/>
    <p:sldId id="5400" r:id="rId73"/>
    <p:sldId id="4920" r:id="rId74"/>
    <p:sldId id="4918" r:id="rId75"/>
    <p:sldId id="4911" r:id="rId76"/>
    <p:sldId id="4922" r:id="rId77"/>
    <p:sldId id="4921" r:id="rId78"/>
    <p:sldId id="4914" r:id="rId79"/>
    <p:sldId id="4900" r:id="rId80"/>
    <p:sldId id="4912" r:id="rId81"/>
    <p:sldId id="4915" r:id="rId82"/>
    <p:sldId id="4901" r:id="rId83"/>
    <p:sldId id="4902" r:id="rId84"/>
    <p:sldId id="4919" r:id="rId85"/>
    <p:sldId id="4903" r:id="rId86"/>
    <p:sldId id="4916" r:id="rId87"/>
    <p:sldId id="5784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679"/>
  </p:normalViewPr>
  <p:slideViewPr>
    <p:cSldViewPr snapToGrid="0" snapToObjects="1">
      <p:cViewPr varScale="1">
        <p:scale>
          <a:sx n="84" d="100"/>
          <a:sy n="84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solidFill>
                  <a:srgbClr val="C00000"/>
                </a:solidFill>
              </a:rPr>
              <a:t>Control Logic and Loops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1141PAA05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2025-10-08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52623-5908-8A19-DCAB-BBD9A298D7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A2DF57-0310-D47E-9666-90717C27E15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F9243-A187-59C0-0D52-D1AECB1668C5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2025/09/10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2025/09/17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2025/09/24 Foundations of Python Programming</a:t>
            </a:r>
          </a:p>
          <a:p>
            <a:pPr marL="0" indent="0">
              <a:buNone/>
            </a:pPr>
            <a:r>
              <a:rPr lang="en-US" sz="2800" dirty="0"/>
              <a:t>4 2025/10/01 Data Structures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5 2025/10/08 Control Logic and Loops</a:t>
            </a:r>
          </a:p>
          <a:p>
            <a:pPr marL="0" indent="0">
              <a:buNone/>
            </a:pPr>
            <a:r>
              <a:rPr lang="en-US" sz="2800" dirty="0"/>
              <a:t>6 2025/10/15 Functions and Modules; Files and Exception Handling</a:t>
            </a:r>
          </a:p>
          <a:p>
            <a:pPr marL="0" indent="0">
              <a:buNone/>
            </a:pPr>
            <a:r>
              <a:rPr lang="en-US" sz="2800" dirty="0"/>
              <a:t>7 2025/10/22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 2025/10/29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9 2025/11/05 Midterm Project Report</a:t>
            </a:r>
          </a:p>
          <a:p>
            <a:pPr marL="0" indent="0">
              <a:buNone/>
            </a:pPr>
            <a:r>
              <a:rPr lang="en-US" sz="2800" dirty="0"/>
              <a:t>10 2025/11/12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2025/11/19 Statistical Analysis with Python</a:t>
            </a:r>
          </a:p>
          <a:p>
            <a:pPr marL="0" indent="0">
              <a:buNone/>
            </a:pPr>
            <a:r>
              <a:rPr lang="en-US" sz="2800" dirty="0"/>
              <a:t>12 2025/11/26 Machine Learning with Python</a:t>
            </a:r>
          </a:p>
          <a:p>
            <a:pPr marL="0" indent="0">
              <a:buNone/>
            </a:pPr>
            <a:r>
              <a:rPr lang="en-US" sz="2800" dirty="0"/>
              <a:t>13 2025/12/03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2025/12/10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2025/12/17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2025/12/24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F24F8-2BB2-0636-DF86-2D6D7579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0402-017D-7C2C-6A1A-B3C608B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B57-D940-5979-9E0E-974466CF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710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3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0000" lnSpcReduction="20000"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 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for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for</a:t>
            </a:r>
            <a:endParaRPr lang="en-US" sz="4800" b="1" dirty="0"/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while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While</a:t>
            </a:r>
          </a:p>
          <a:p>
            <a:pPr lvl="3" indent="-411480"/>
            <a:r>
              <a:rPr lang="en-US" sz="3800" b="1" dirty="0"/>
              <a:t>break </a:t>
            </a:r>
          </a:p>
          <a:p>
            <a:pPr lvl="3" indent="-411480"/>
            <a:r>
              <a:rPr lang="en-US" sz="38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824B8-6E42-7611-CD99-33AAA630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791541"/>
            <a:ext cx="11518232" cy="6021835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Wes McKinney (2022), "Python for Data Analysis: Data Wrangling with pandas, NumPy, and </a:t>
            </a:r>
            <a:r>
              <a:rPr lang="en-US" altLang="zh-TW" sz="1300" b="0" dirty="0" err="1"/>
              <a:t>Jupyter</a:t>
            </a:r>
            <a:r>
              <a:rPr lang="en-US" altLang="zh-TW" sz="13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 err="1"/>
              <a:t>Aurélien</a:t>
            </a:r>
            <a:r>
              <a:rPr lang="en-US" altLang="zh-TW" sz="1300" b="0" dirty="0"/>
              <a:t> </a:t>
            </a:r>
            <a:r>
              <a:rPr lang="en-US" altLang="zh-TW" sz="1300" b="0" dirty="0" err="1"/>
              <a:t>Géron</a:t>
            </a:r>
            <a:r>
              <a:rPr lang="en-US" altLang="zh-TW" sz="1300" b="0" dirty="0"/>
              <a:t> (2023), Hands-On Machine Learning with Scikit-Learn, </a:t>
            </a:r>
            <a:r>
              <a:rPr lang="en-US" altLang="zh-TW" sz="1300" b="0" dirty="0" err="1"/>
              <a:t>Keras</a:t>
            </a:r>
            <a:r>
              <a:rPr lang="en-US" altLang="zh-TW" sz="13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Steven </a:t>
            </a:r>
            <a:r>
              <a:rPr lang="en-US" sz="1300" b="0" dirty="0" err="1"/>
              <a:t>D'Ascoli</a:t>
            </a:r>
            <a:r>
              <a:rPr lang="en-US" sz="13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, GPT-4V, and DALL-E 3, 3rd ed. Edition,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Ben </a:t>
            </a:r>
            <a:r>
              <a:rPr lang="en-US" altLang="zh-TW" sz="1300" b="0" dirty="0" err="1"/>
              <a:t>Auffarth</a:t>
            </a:r>
            <a:r>
              <a:rPr lang="en-US" altLang="zh-TW" sz="1300" b="0" dirty="0"/>
              <a:t> (2023), Generative AI with </a:t>
            </a:r>
            <a:r>
              <a:rPr lang="en-US" altLang="zh-TW" sz="1300" b="0" dirty="0" err="1"/>
              <a:t>LangChain</a:t>
            </a:r>
            <a:r>
              <a:rPr lang="en-US" altLang="zh-TW" sz="1300" b="0" dirty="0"/>
              <a:t>: Build large language model (LLM) apps with Python,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 and other LLMs,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Varun Grover, Roger HL Chiang, Ting-Peng Liang, and </a:t>
            </a:r>
            <a:r>
              <a:rPr lang="en-US" altLang="zh-TW" sz="1300" b="0" dirty="0" err="1"/>
              <a:t>Dongsong</a:t>
            </a:r>
            <a:r>
              <a:rPr lang="en-US" altLang="zh-TW" sz="13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Junliang</a:t>
            </a:r>
            <a:r>
              <a:rPr lang="en-US" sz="1300" b="0" dirty="0"/>
              <a:t> Wang, </a:t>
            </a:r>
            <a:r>
              <a:rPr lang="en-US" sz="1300" b="0" dirty="0" err="1"/>
              <a:t>Chuqiao</a:t>
            </a:r>
            <a:r>
              <a:rPr lang="en-US" sz="1300" b="0" dirty="0"/>
              <a:t> Xu, </a:t>
            </a:r>
            <a:r>
              <a:rPr lang="en-US" sz="1300" b="0" dirty="0" err="1"/>
              <a:t>Jie</a:t>
            </a:r>
            <a:r>
              <a:rPr lang="en-US" sz="13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Ramesh Sharda, Dursun Delen, and Efraim Turban (2017),  Business Intelligence, Analytics, and Data Science: A Managerial Perspective, 4th Edition, Pearson</a:t>
            </a:r>
          </a:p>
          <a:p>
            <a:pPr>
              <a:spcAft>
                <a:spcPts val="0"/>
              </a:spcAft>
            </a:pPr>
            <a:r>
              <a:rPr lang="en-US" sz="1300" b="0" dirty="0"/>
              <a:t>Thomas R. Caldwell (2025), The Agentic AI Bible: The Complete and Up-to-Date Guide to Design, Build, and Scale Goal-Driven, LLM-Powered Agents that Think, Execute and Evolve, Independently published.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Programming, </a:t>
            </a:r>
            <a:r>
              <a:rPr lang="en-US" sz="1300" b="0" dirty="0">
                <a:hlinkClick r:id="rId2"/>
              </a:rPr>
              <a:t>https://pythonprogramming.net/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Python, </a:t>
            </a:r>
            <a:r>
              <a:rPr lang="en-US" sz="1300" b="0" dirty="0">
                <a:hlinkClick r:id="rId3"/>
              </a:rPr>
              <a:t>https://www.python.org/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 Language, </a:t>
            </a:r>
            <a:r>
              <a:rPr lang="en-US" sz="1300" b="0" dirty="0">
                <a:hlinkClick r:id="rId4"/>
              </a:rPr>
              <a:t>http://pythonprogramminglanguage.com/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 err="1"/>
              <a:t>Numpy</a:t>
            </a:r>
            <a:r>
              <a:rPr lang="en-US" sz="1300" b="0" dirty="0"/>
              <a:t>, </a:t>
            </a:r>
            <a:r>
              <a:rPr lang="en-US" sz="1300" b="0" dirty="0">
                <a:hlinkClick r:id="rId5"/>
              </a:rPr>
              <a:t>http://www.numpy.org/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Pandas, </a:t>
            </a:r>
            <a:r>
              <a:rPr lang="en-US" sz="1300" b="0" dirty="0">
                <a:hlinkClick r:id="rId6"/>
              </a:rPr>
              <a:t>http://pandas.pydata.org/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Skikit</a:t>
            </a:r>
            <a:r>
              <a:rPr lang="en-US" sz="1300" b="0" dirty="0"/>
              <a:t>-learn, </a:t>
            </a:r>
            <a:r>
              <a:rPr lang="en-US" sz="1300" b="0" dirty="0">
                <a:hlinkClick r:id="rId7"/>
              </a:rPr>
              <a:t>http://scikit-learn.org/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W3Schools Python, </a:t>
            </a:r>
            <a:r>
              <a:rPr lang="en-US" sz="1300" b="0" dirty="0">
                <a:hlinkClick r:id="rId8"/>
              </a:rPr>
              <a:t>https://www.w3schools.com/python/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Learn Python, </a:t>
            </a:r>
            <a:r>
              <a:rPr lang="en-US" sz="1300" b="0" dirty="0">
                <a:hlinkClick r:id="rId9"/>
              </a:rPr>
              <a:t>https://www.learnpython.org/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Google’s Python Class, </a:t>
            </a:r>
            <a:r>
              <a:rPr lang="en-US" sz="1300" b="0" dirty="0">
                <a:hlinkClick r:id="rId10"/>
              </a:rPr>
              <a:t>https://developers.google.com/edu/python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Min-Yuh Day (2025), Python 101, </a:t>
            </a:r>
            <a:r>
              <a:rPr lang="en-US" sz="1300" b="0" dirty="0">
                <a:hlinkClick r:id="rId11"/>
              </a:rPr>
              <a:t>https://tinyurl.com/aintpupython101</a:t>
            </a:r>
            <a:endParaRPr lang="en-US" sz="1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61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12654</TotalTime>
  <Words>3285</Words>
  <Application>Microsoft Macintosh PowerPoint</Application>
  <PresentationFormat>Widescreen</PresentationFormat>
  <Paragraphs>569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Heiti TC Medium</vt:lpstr>
      <vt:lpstr>新細明體</vt:lpstr>
      <vt:lpstr>Arial</vt:lpstr>
      <vt:lpstr>Calibri</vt:lpstr>
      <vt:lpstr>Courier</vt:lpstr>
      <vt:lpstr>Courier New</vt:lpstr>
      <vt:lpstr>Verdana</vt:lpstr>
      <vt:lpstr>Office Theme</vt:lpstr>
      <vt:lpstr>Control Logic and Loops</vt:lpstr>
      <vt:lpstr>Syllabus</vt:lpstr>
      <vt:lpstr>Syllabus</vt:lpstr>
      <vt:lpstr>Python  Control Logic  and  Loops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MYDAY</cp:lastModifiedBy>
  <cp:revision>745</cp:revision>
  <cp:lastPrinted>2020-12-23T14:44:17Z</cp:lastPrinted>
  <dcterms:created xsi:type="dcterms:W3CDTF">2019-09-12T03:09:52Z</dcterms:created>
  <dcterms:modified xsi:type="dcterms:W3CDTF">2025-10-08T00:04:01Z</dcterms:modified>
  <cp:category/>
</cp:coreProperties>
</file>