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5"/>
  </p:notesMasterIdLst>
  <p:sldIdLst>
    <p:sldId id="3462" r:id="rId2"/>
    <p:sldId id="3780" r:id="rId3"/>
    <p:sldId id="5544" r:id="rId4"/>
    <p:sldId id="5734" r:id="rId5"/>
    <p:sldId id="5735" r:id="rId6"/>
    <p:sldId id="5786" r:id="rId7"/>
    <p:sldId id="5547" r:id="rId8"/>
    <p:sldId id="5787" r:id="rId9"/>
    <p:sldId id="5788" r:id="rId10"/>
    <p:sldId id="5789" r:id="rId11"/>
    <p:sldId id="5790" r:id="rId12"/>
    <p:sldId id="5791" r:id="rId13"/>
    <p:sldId id="5792" r:id="rId14"/>
    <p:sldId id="5793" r:id="rId15"/>
    <p:sldId id="5794" r:id="rId16"/>
    <p:sldId id="5795" r:id="rId17"/>
    <p:sldId id="5796" r:id="rId18"/>
    <p:sldId id="5797" r:id="rId19"/>
    <p:sldId id="5798" r:id="rId20"/>
    <p:sldId id="5799" r:id="rId21"/>
    <p:sldId id="5800" r:id="rId22"/>
    <p:sldId id="5801" r:id="rId23"/>
    <p:sldId id="5802" r:id="rId24"/>
    <p:sldId id="5803" r:id="rId25"/>
    <p:sldId id="5804" r:id="rId26"/>
    <p:sldId id="5805" r:id="rId27"/>
    <p:sldId id="5806" r:id="rId28"/>
    <p:sldId id="5807" r:id="rId29"/>
    <p:sldId id="5808" r:id="rId30"/>
    <p:sldId id="5809" r:id="rId31"/>
    <p:sldId id="5810" r:id="rId32"/>
    <p:sldId id="5811" r:id="rId33"/>
    <p:sldId id="5812" r:id="rId34"/>
    <p:sldId id="5813" r:id="rId35"/>
    <p:sldId id="5814" r:id="rId36"/>
    <p:sldId id="5815" r:id="rId37"/>
    <p:sldId id="5816" r:id="rId38"/>
    <p:sldId id="5817" r:id="rId39"/>
    <p:sldId id="5818" r:id="rId40"/>
    <p:sldId id="4875" r:id="rId41"/>
    <p:sldId id="5819" r:id="rId42"/>
    <p:sldId id="5820" r:id="rId43"/>
    <p:sldId id="5821" r:id="rId44"/>
    <p:sldId id="5822" r:id="rId45"/>
    <p:sldId id="5823" r:id="rId46"/>
    <p:sldId id="5824" r:id="rId47"/>
    <p:sldId id="5825" r:id="rId48"/>
    <p:sldId id="5826" r:id="rId49"/>
    <p:sldId id="5827" r:id="rId50"/>
    <p:sldId id="5828" r:id="rId51"/>
    <p:sldId id="5829" r:id="rId52"/>
    <p:sldId id="5830" r:id="rId53"/>
    <p:sldId id="5831" r:id="rId54"/>
    <p:sldId id="5832" r:id="rId55"/>
    <p:sldId id="5833" r:id="rId56"/>
    <p:sldId id="5834" r:id="rId57"/>
    <p:sldId id="5835" r:id="rId58"/>
    <p:sldId id="5836" r:id="rId59"/>
    <p:sldId id="5837" r:id="rId60"/>
    <p:sldId id="4651" r:id="rId61"/>
    <p:sldId id="5838" r:id="rId62"/>
    <p:sldId id="5839" r:id="rId63"/>
    <p:sldId id="5840" r:id="rId64"/>
    <p:sldId id="5841" r:id="rId65"/>
    <p:sldId id="5842" r:id="rId66"/>
    <p:sldId id="5843" r:id="rId67"/>
    <p:sldId id="5844" r:id="rId68"/>
    <p:sldId id="5845" r:id="rId69"/>
    <p:sldId id="5846" r:id="rId70"/>
    <p:sldId id="5847" r:id="rId71"/>
    <p:sldId id="5848" r:id="rId72"/>
    <p:sldId id="5849" r:id="rId73"/>
    <p:sldId id="5850" r:id="rId74"/>
    <p:sldId id="5851" r:id="rId75"/>
    <p:sldId id="5852" r:id="rId76"/>
    <p:sldId id="5853" r:id="rId77"/>
    <p:sldId id="5854" r:id="rId78"/>
    <p:sldId id="5855" r:id="rId79"/>
    <p:sldId id="5856" r:id="rId80"/>
    <p:sldId id="5857" r:id="rId81"/>
    <p:sldId id="5858" r:id="rId82"/>
    <p:sldId id="5859" r:id="rId83"/>
    <p:sldId id="5860" r:id="rId84"/>
    <p:sldId id="5861" r:id="rId85"/>
    <p:sldId id="5862" r:id="rId86"/>
    <p:sldId id="5863" r:id="rId87"/>
    <p:sldId id="4930" r:id="rId88"/>
    <p:sldId id="3720" r:id="rId89"/>
    <p:sldId id="4931" r:id="rId90"/>
    <p:sldId id="4945" r:id="rId91"/>
    <p:sldId id="4924" r:id="rId92"/>
    <p:sldId id="4925" r:id="rId93"/>
    <p:sldId id="4926" r:id="rId94"/>
    <p:sldId id="4927" r:id="rId95"/>
    <p:sldId id="4928" r:id="rId96"/>
    <p:sldId id="4929" r:id="rId97"/>
    <p:sldId id="4939" r:id="rId98"/>
    <p:sldId id="4946" r:id="rId99"/>
    <p:sldId id="4932" r:id="rId100"/>
    <p:sldId id="4933" r:id="rId101"/>
    <p:sldId id="4934" r:id="rId102"/>
    <p:sldId id="4937" r:id="rId103"/>
    <p:sldId id="4936" r:id="rId104"/>
    <p:sldId id="4938" r:id="rId105"/>
    <p:sldId id="4944" r:id="rId106"/>
    <p:sldId id="4947" r:id="rId107"/>
    <p:sldId id="4940" r:id="rId108"/>
    <p:sldId id="4941" r:id="rId109"/>
    <p:sldId id="4942" r:id="rId110"/>
    <p:sldId id="4943" r:id="rId111"/>
    <p:sldId id="4949" r:id="rId112"/>
    <p:sldId id="4950" r:id="rId113"/>
    <p:sldId id="4951" r:id="rId114"/>
    <p:sldId id="4994" r:id="rId115"/>
    <p:sldId id="4935" r:id="rId116"/>
    <p:sldId id="4995" r:id="rId117"/>
    <p:sldId id="4952" r:id="rId118"/>
    <p:sldId id="4966" r:id="rId119"/>
    <p:sldId id="4967" r:id="rId120"/>
    <p:sldId id="4968" r:id="rId121"/>
    <p:sldId id="4969" r:id="rId122"/>
    <p:sldId id="4970" r:id="rId123"/>
    <p:sldId id="4971" r:id="rId124"/>
    <p:sldId id="4972" r:id="rId125"/>
    <p:sldId id="4997" r:id="rId126"/>
    <p:sldId id="4998" r:id="rId127"/>
    <p:sldId id="4996" r:id="rId128"/>
    <p:sldId id="4973" r:id="rId129"/>
    <p:sldId id="4980" r:id="rId130"/>
    <p:sldId id="4974" r:id="rId131"/>
    <p:sldId id="4989" r:id="rId132"/>
    <p:sldId id="4981" r:id="rId133"/>
    <p:sldId id="4990" r:id="rId134"/>
    <p:sldId id="4991" r:id="rId135"/>
    <p:sldId id="4993" r:id="rId136"/>
    <p:sldId id="5002" r:id="rId137"/>
    <p:sldId id="5003" r:id="rId138"/>
    <p:sldId id="5054" r:id="rId139"/>
    <p:sldId id="5055" r:id="rId140"/>
    <p:sldId id="5056" r:id="rId141"/>
    <p:sldId id="5004" r:id="rId142"/>
    <p:sldId id="5057" r:id="rId143"/>
    <p:sldId id="5675" r:id="rId144"/>
    <p:sldId id="5676" r:id="rId145"/>
    <p:sldId id="5677" r:id="rId146"/>
    <p:sldId id="5678" r:id="rId147"/>
    <p:sldId id="5679" r:id="rId148"/>
    <p:sldId id="5680" r:id="rId149"/>
    <p:sldId id="5681" r:id="rId150"/>
    <p:sldId id="5682" r:id="rId151"/>
    <p:sldId id="5683" r:id="rId152"/>
    <p:sldId id="5684" r:id="rId153"/>
    <p:sldId id="5685" r:id="rId154"/>
    <p:sldId id="5686" r:id="rId155"/>
    <p:sldId id="5687" r:id="rId156"/>
    <p:sldId id="5688" r:id="rId157"/>
    <p:sldId id="5689" r:id="rId158"/>
    <p:sldId id="5690" r:id="rId159"/>
    <p:sldId id="5691" r:id="rId160"/>
    <p:sldId id="5692" r:id="rId161"/>
    <p:sldId id="5693" r:id="rId162"/>
    <p:sldId id="5694" r:id="rId163"/>
    <p:sldId id="5695" r:id="rId164"/>
    <p:sldId id="5696" r:id="rId165"/>
    <p:sldId id="5697" r:id="rId166"/>
    <p:sldId id="5698" r:id="rId167"/>
    <p:sldId id="5699" r:id="rId168"/>
    <p:sldId id="5700" r:id="rId169"/>
    <p:sldId id="5701" r:id="rId170"/>
    <p:sldId id="5702" r:id="rId171"/>
    <p:sldId id="5703" r:id="rId172"/>
    <p:sldId id="5704" r:id="rId173"/>
    <p:sldId id="5705" r:id="rId174"/>
    <p:sldId id="5706" r:id="rId175"/>
    <p:sldId id="5707" r:id="rId176"/>
    <p:sldId id="5708" r:id="rId177"/>
    <p:sldId id="5709" r:id="rId178"/>
    <p:sldId id="5710" r:id="rId179"/>
    <p:sldId id="5711" r:id="rId180"/>
    <p:sldId id="5010" r:id="rId181"/>
    <p:sldId id="5011" r:id="rId182"/>
    <p:sldId id="5012" r:id="rId183"/>
    <p:sldId id="5013" r:id="rId184"/>
    <p:sldId id="5014" r:id="rId185"/>
    <p:sldId id="5015" r:id="rId186"/>
    <p:sldId id="5017" r:id="rId187"/>
    <p:sldId id="5018" r:id="rId188"/>
    <p:sldId id="5019" r:id="rId189"/>
    <p:sldId id="5020" r:id="rId190"/>
    <p:sldId id="5021" r:id="rId191"/>
    <p:sldId id="5022" r:id="rId192"/>
    <p:sldId id="5023" r:id="rId193"/>
    <p:sldId id="5024" r:id="rId194"/>
    <p:sldId id="5025" r:id="rId195"/>
    <p:sldId id="5027" r:id="rId196"/>
    <p:sldId id="5028" r:id="rId197"/>
    <p:sldId id="5029" r:id="rId198"/>
    <p:sldId id="5030" r:id="rId199"/>
    <p:sldId id="5031" r:id="rId200"/>
    <p:sldId id="5043" r:id="rId201"/>
    <p:sldId id="5044" r:id="rId202"/>
    <p:sldId id="5045" r:id="rId203"/>
    <p:sldId id="5046" r:id="rId204"/>
    <p:sldId id="5047" r:id="rId205"/>
    <p:sldId id="5048" r:id="rId206"/>
    <p:sldId id="5049" r:id="rId207"/>
    <p:sldId id="5050" r:id="rId208"/>
    <p:sldId id="5051" r:id="rId209"/>
    <p:sldId id="5052" r:id="rId210"/>
    <p:sldId id="5053" r:id="rId211"/>
    <p:sldId id="5712" r:id="rId212"/>
    <p:sldId id="5713" r:id="rId213"/>
    <p:sldId id="5714" r:id="rId214"/>
    <p:sldId id="5715" r:id="rId215"/>
    <p:sldId id="5738" r:id="rId216"/>
    <p:sldId id="5622" r:id="rId217"/>
    <p:sldId id="5625" r:id="rId218"/>
    <p:sldId id="5620" r:id="rId219"/>
    <p:sldId id="5621" r:id="rId220"/>
    <p:sldId id="5624" r:id="rId221"/>
    <p:sldId id="5716" r:id="rId222"/>
    <p:sldId id="5736" r:id="rId223"/>
    <p:sldId id="5784" r:id="rId2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52"/>
    <p:restoredTop sz="90685"/>
  </p:normalViewPr>
  <p:slideViewPr>
    <p:cSldViewPr snapToGrid="0" snapToObjects="1">
      <p:cViewPr varScale="1">
        <p:scale>
          <a:sx n="78" d="100"/>
          <a:sy n="78" d="100"/>
        </p:scale>
        <p:origin x="208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viewProps" Target="view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theme" Target="theme/theme1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tableStyles" Target="tableStyles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10/22/25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python-numpy-tutorial/" TargetMode="External"/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scipy.org/doc/numpy-dev/user/quickstart.html" TargetMode="External"/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8152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print("hello, world")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7971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 pip3 install </a:t>
            </a:r>
            <a:r>
              <a:rPr lang="en-US" dirty="0" err="1"/>
              <a:t>numpy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 pip install </a:t>
            </a:r>
            <a:r>
              <a:rPr lang="en-US" dirty="0" err="1"/>
              <a:t>numpy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 </a:t>
            </a:r>
            <a:r>
              <a:rPr lang="en-US" dirty="0" err="1"/>
              <a:t>sudo</a:t>
            </a:r>
            <a:r>
              <a:rPr lang="en-US" dirty="0"/>
              <a:t> pip3 install </a:t>
            </a:r>
            <a:r>
              <a:rPr lang="en-US" dirty="0" err="1"/>
              <a:t>numpy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altLang="en-US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147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8275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import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as np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np.zeros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((2,2))  # Create an array of all zeros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print(a)             # Prints "[[ 0.  0.]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#          [ 0.  0.]]"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b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((1,2))   # Create an array of all ones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print(b)             # Prints "[[ 1.  1.]]"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c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np.full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((2,2), 7) # Create a constant array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print(c)              # Prints "[[ 7.  7.]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#          [ 7.  7.]]"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np.eye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(2)        # Create a 2x2 identity matrix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print(d)             # Prints "[[ 1.  0.]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#          [ 0.  1.]]"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e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np.random.random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((2,2)) # Create an array filled with random values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print(e)                    # Might print "[[ 0.91940167  0.08143941]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      #               [ 0.68744134  0.87236687]]”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http://cs231n.github.io/python-numpy-tutorial/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152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0402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Tutorial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Source: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  <a:hlinkClick r:id="rId3"/>
              </a:rPr>
              <a:t>https://docs.scipy.org/doc/numpy-dev/user/quickstart.html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[1]:</a:t>
            </a:r>
          </a:p>
          <a:p>
            <a:pPr latinLnBrk="1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import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np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np.arange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(15).reshape(3, 5)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Out[1]: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array([[ 0,  1,  2,  3,  4],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[ 5,  6,  7,  8,  9],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[10, 11, 12, 13, 14]])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[2]: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a.shape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(3, 5)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[3]: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a.ndim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Out[3]: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2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[4]: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a.dtype.name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Out[4]: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'int64'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[5]: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a.itemsize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Out[5]: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8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[6]: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a.size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Out[6]: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15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[7]: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type(a)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Out[7]:</a:t>
            </a:r>
          </a:p>
          <a:p>
            <a:pPr fontAlgn="base"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numpy.ndarray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[8]: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b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np.array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([1, 2, 3])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[9]: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b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Out[9]: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array([1, 2, 3])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[10]: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type(b)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Out[10]:</a:t>
            </a:r>
          </a:p>
          <a:p>
            <a:pPr fontAlgn="base"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numpy.ndarray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153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9243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kumimoji="1" lang="en-US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sz="12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pt-BR" sz="12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([[0, 1, 2, 3], [10, 11, 12, 13], </a:t>
            </a:r>
            <a:b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[20, 21, 22, 23]])</a:t>
            </a:r>
          </a:p>
          <a:p>
            <a:pPr algn="l"/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</a:t>
            </a:r>
            <a:endParaRPr kumimoji="1" lang="en-US" sz="1200" dirty="0">
              <a:latin typeface="Courier" charset="0"/>
              <a:ea typeface="標楷體" charset="-12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159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0808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import </a:t>
            </a:r>
            <a:r>
              <a:rPr lang="en-US" dirty="0" err="1"/>
              <a:t>numpy</a:t>
            </a:r>
            <a:r>
              <a:rPr lang="en-US" dirty="0"/>
              <a:t> as np</a:t>
            </a:r>
          </a:p>
          <a:p>
            <a:r>
              <a:rPr lang="en-US" dirty="0"/>
              <a:t>import pandas as </a:t>
            </a:r>
            <a:r>
              <a:rPr lang="en-US" dirty="0" err="1"/>
              <a:t>pd</a:t>
            </a:r>
            <a:endParaRPr lang="en-US" dirty="0"/>
          </a:p>
          <a:p>
            <a:r>
              <a:rPr lang="en-US" dirty="0" err="1"/>
              <a:t>df</a:t>
            </a:r>
            <a:r>
              <a:rPr lang="en-US" dirty="0"/>
              <a:t> = </a:t>
            </a:r>
            <a:r>
              <a:rPr lang="en-US" dirty="0" err="1"/>
              <a:t>pd.DataFrame</a:t>
            </a:r>
            <a:r>
              <a:rPr lang="en-US" dirty="0"/>
              <a:t>({"a": [4, 5, 6],</a:t>
            </a:r>
          </a:p>
          <a:p>
            <a:r>
              <a:rPr lang="en-US" dirty="0"/>
              <a:t>                   "b": [7, 8, 9],</a:t>
            </a:r>
          </a:p>
          <a:p>
            <a:r>
              <a:rPr lang="en-US" dirty="0"/>
              <a:t>                   "c": [10, 11, 12]},</a:t>
            </a:r>
          </a:p>
          <a:p>
            <a:r>
              <a:rPr lang="en-US" dirty="0"/>
              <a:t>                  index = [1, 2, 3])</a:t>
            </a:r>
          </a:p>
          <a:p>
            <a:r>
              <a:rPr lang="en-US" dirty="0" err="1"/>
              <a:t>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172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77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205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0164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10/22/25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10/22/25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10/22/25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10/22/25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10/22/25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10/22/25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10/22/25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10/22/25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10/22/25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10/22/25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10/22/25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10/22/25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earnpython.org/en/Classes_and_Objects" TargetMode="Externa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atplotlib.org/" TargetMode="External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w3schools.com/python/numpy/default.as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w3schools.com/python/pandas/default.as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pandas.pydata.org/" TargetMode="External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w3schools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python/pandas/default.asp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github.com/wesm/pydata-boo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python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hyperlink" Target="http://cs231n.github.io/python-numpy-tutorial/" TargetMode="Externa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cs.scipy.org/doc/numpy-dev/user/quickstart.html" TargetMode="Externa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python/trypython.asp?filename=demo_default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afaribooksonline.com/library/view/python-for-data/9781449323592/ch04.html" TargetMode="Externa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faribooksonline.com/library/view/python-for-data/9781449323592/ch04.html" TargetMode="External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faribooksonline.com/library/view/python-for-data/9781449323592/ch04.html" TargetMode="External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www.tensorflow.org/" TargetMode="Externa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learnpython.org/" TargetMode="Externa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andas-dev/pandas/blob/master/doc/cheatsheet/Pandas_Cheat_Sheet.pdf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hyperlink" Target="https://github.com/pandas-dev/pandas/blob/master/doc/cheatsheet/Pandas_Cheat_Sheet.pdf" TargetMode="Externa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developers.google.com/edu/python" TargetMode="External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://pandas.pydata.org/" TargetMode="External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hyperlink" Target="https://matplotlib.org/" TargetMode="External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seaborn.pydata.org/" TargetMode="External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bokeh.org/" TargetMode="External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s://matplotlib.org/" TargetMode="External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https://seaborn.pydata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notebooks/welcome.ipynb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hyperlink" Target="https://bokeh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iff"/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tiff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tiff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f"/><Relationship Id="rId2" Type="http://schemas.openxmlformats.org/officeDocument/2006/relationships/hyperlink" Target="https://archive.ics.uci.edu/ml/machine-learning-databases/iris/iris.dat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tiff"/><Relationship Id="rId4" Type="http://schemas.openxmlformats.org/officeDocument/2006/relationships/image" Target="../media/image96.tiff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tiff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tiff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github.com/wesm/pydata-boo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hyperlink" Target="https://github.com/wesm/pydata-book/blob/3rd-edition/ch04.ipynb" TargetMode="External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hyperlink" Target="https://tinyurl.com/imtkupython101" TargetMode="Externa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hyperlink" Target="https://www.kaggle.com/datasets?search=ESG" TargetMode="External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hyperlink" Target="https://www.kaggle.com/datasets?search=credit+card&amp;sort=votes" TargetMode="External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hyperlink" Target="https://www.kaggle.com/datasets/mlg-ulb/creditcardfraud" TargetMode="External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hyperlink" Target="https://www.kaggle.com/datasets/mlg-ulb/creditcardfraud/code?datasetId=310&amp;sortBy=voteCount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hyperlink" Target="https://www.kaggle.com/code/janiobachmann/credit-fraud-dealing-with-imbalanced-datasets" TargetMode="External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hyperlink" Target="https://paperswithcode.com/sota" TargetMode="External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3schools.com/python/" TargetMode="External"/><Relationship Id="rId3" Type="http://schemas.openxmlformats.org/officeDocument/2006/relationships/hyperlink" Target="https://www.python.org/" TargetMode="External"/><Relationship Id="rId7" Type="http://schemas.openxmlformats.org/officeDocument/2006/relationships/hyperlink" Target="http://scikit-learn.org/" TargetMode="External"/><Relationship Id="rId2" Type="http://schemas.openxmlformats.org/officeDocument/2006/relationships/hyperlink" Target="https://pythonprogramming.ne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andas.pydata.org/" TargetMode="External"/><Relationship Id="rId11" Type="http://schemas.openxmlformats.org/officeDocument/2006/relationships/hyperlink" Target="https://tinyurl.com/aintpupython101" TargetMode="External"/><Relationship Id="rId5" Type="http://schemas.openxmlformats.org/officeDocument/2006/relationships/hyperlink" Target="http://www.numpy.org/" TargetMode="External"/><Relationship Id="rId10" Type="http://schemas.openxmlformats.org/officeDocument/2006/relationships/hyperlink" Target="https://developers.google.com/edu/python" TargetMode="External"/><Relationship Id="rId4" Type="http://schemas.openxmlformats.org/officeDocument/2006/relationships/hyperlink" Target="http://pythonprogramminglanguage.com/" TargetMode="External"/><Relationship Id="rId9" Type="http://schemas.openxmlformats.org/officeDocument/2006/relationships/hyperlink" Target="https://www.learnpython.org/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naconda.com/download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3resource.com/python-exercises/python-basic-exercise-39.php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3schools.com/python/python_lists_methods.asp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spectrum.ieee.org/the-top-programming-languages-2023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python-numpy-tutorial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pythonprogramminglanguage.com/dictionary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3resource.com/python-exercises/python-basic-exercise-39.php" TargetMode="Externa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3schools.com/python/python_classes.asp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819066" cy="191306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C00000"/>
                </a:solidFill>
              </a:rPr>
              <a:t>Data Analytics and Visualization with Python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002"/>
            <a:ext cx="9144000" cy="82760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Python for Accounting Applications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 and Director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1141PAA07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ACC2, NTPU (U2004) (Fall 2025)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Wed 6, 7, 8, (14:10-17:00) (9:10-12:00) (B3F10)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2025-10-22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7652623-5908-8A19-DCAB-BBD9A298D74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5165" y="4277777"/>
            <a:ext cx="1011475" cy="22099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2A2DF57-0310-D47E-9666-90717C27E154}"/>
              </a:ext>
            </a:extLst>
          </p:cNvPr>
          <p:cNvSpPr txBox="1"/>
          <p:nvPr/>
        </p:nvSpPr>
        <p:spPr>
          <a:xfrm>
            <a:off x="257065" y="4511299"/>
            <a:ext cx="935665" cy="115416"/>
          </a:xfrm>
          <a:prstGeom prst="rect">
            <a:avLst/>
          </a:prstGeom>
          <a:solidFill>
            <a:srgbClr val="76B900"/>
          </a:solidFill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750" dirty="0">
                <a:solidFill>
                  <a:schemeClr val="bg1"/>
                </a:solidFill>
              </a:rPr>
              <a:t>University Ambassador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2F9243-A187-59C0-0D52-D1AECB1668C5}"/>
              </a:ext>
            </a:extLst>
          </p:cNvPr>
          <p:cNvSpPr txBox="1"/>
          <p:nvPr/>
        </p:nvSpPr>
        <p:spPr>
          <a:xfrm>
            <a:off x="225165" y="4614903"/>
            <a:ext cx="1011475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900" b="1" dirty="0"/>
              <a:t>Certified Instructor</a:t>
            </a:r>
          </a:p>
        </p:txBody>
      </p:sp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0"/>
            <a:ext cx="8640960" cy="846138"/>
          </a:xfrm>
        </p:spPr>
        <p:txBody>
          <a:bodyPr/>
          <a:lstStyle/>
          <a:p>
            <a:r>
              <a:rPr lang="en-US" sz="4200" dirty="0">
                <a:solidFill>
                  <a:schemeClr val="accent1"/>
                </a:solidFill>
              </a:rPr>
              <a:t>Python Ecosystem for Data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Source:https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duchesnay.github.io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pystatsml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/introduction/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python_ecosystem.html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2A03E9-E294-AB4D-9416-984401124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7608" y="804138"/>
            <a:ext cx="6890612" cy="58652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D49DB0-BA50-A847-8E48-0E4E0600F9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0136" y="4163482"/>
            <a:ext cx="1008112" cy="20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6354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72061"/>
          </a:xfrm>
        </p:spPr>
        <p:txBody>
          <a:bodyPr>
            <a:normAutofit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Classes/Objects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62712"/>
            <a:ext cx="9802307" cy="50783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Person:</a:t>
            </a:r>
          </a:p>
          <a:p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	def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init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name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age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.name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name</a:t>
            </a:r>
          </a:p>
          <a:p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.age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age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p1 = Person(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"Alan"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(p1.name)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(p1.age)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EE85AC-74FD-51E4-DCAB-E80CC5429A53}"/>
              </a:ext>
            </a:extLst>
          </p:cNvPr>
          <p:cNvSpPr txBox="1"/>
          <p:nvPr/>
        </p:nvSpPr>
        <p:spPr>
          <a:xfrm>
            <a:off x="10399280" y="5109577"/>
            <a:ext cx="155418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Alan</a:t>
            </a:r>
          </a:p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20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8929214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05800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Classes/Objects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83403" y="950679"/>
            <a:ext cx="11222181" cy="56323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Person:</a:t>
            </a:r>
          </a:p>
          <a:p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	def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init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name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age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.name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name</a:t>
            </a:r>
          </a:p>
          <a:p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.age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age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myfunc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	</a:t>
            </a:r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 my name is 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sz="28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.name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p1 = Person(</a:t>
            </a:r>
            <a:r>
              <a:rPr lang="en-US" sz="3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"Alan"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0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20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p1.myfunc()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185090430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05800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Classes/Objects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337629" y="960453"/>
            <a:ext cx="11418941" cy="52629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Person:</a:t>
            </a:r>
          </a:p>
          <a:p>
            <a:r>
              <a:rPr lang="en-US" sz="28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	def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28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init</a:t>
            </a:r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name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age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28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28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.name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name</a:t>
            </a:r>
          </a:p>
          <a:p>
            <a:r>
              <a:rPr lang="en-US" sz="28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28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.age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age</a:t>
            </a:r>
          </a:p>
          <a:p>
            <a:b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28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8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myfunc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	print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 my name is 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sz="28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.name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p1 = Person(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"Alan"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20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p1.myfunc()</a:t>
            </a:r>
          </a:p>
          <a:p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(p1.name)</a:t>
            </a:r>
          </a:p>
          <a:p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(p1.age)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03C09A-E231-52EA-A050-3A558E86AB23}"/>
              </a:ext>
            </a:extLst>
          </p:cNvPr>
          <p:cNvSpPr txBox="1"/>
          <p:nvPr/>
        </p:nvSpPr>
        <p:spPr>
          <a:xfrm>
            <a:off x="6838122" y="4857985"/>
            <a:ext cx="4918448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Hello my name is Alan</a:t>
            </a:r>
          </a:p>
          <a:p>
            <a:r>
              <a:rPr lang="en-US" sz="28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Alan</a:t>
            </a:r>
          </a:p>
          <a:p>
            <a:r>
              <a:rPr lang="en-US" sz="28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20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908373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Classes and </a:t>
            </a:r>
            <a:r>
              <a:rPr lang="en-US" dirty="0" err="1">
                <a:solidFill>
                  <a:srgbClr val="C00000"/>
                </a:solidFill>
              </a:rPr>
              <a:t>Obects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653043"/>
            <a:ext cx="11222181" cy="38472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Vehicle:</a:t>
            </a: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name =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""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kind =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"car"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color =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""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value = </a:t>
            </a:r>
            <a:r>
              <a:rPr lang="en-US" sz="28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100.00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	def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description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	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desc_str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"%s is a %s %s worth $%.2f."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% (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.name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.color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.kind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.value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		</a:t>
            </a:r>
            <a:r>
              <a:rPr lang="en-US" sz="28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return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desc_str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78778478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3120"/>
          </a:xfrm>
        </p:spPr>
        <p:txBody>
          <a:bodyPr>
            <a:normAutofit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Classes and Objects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83403" y="1041460"/>
            <a:ext cx="5135519" cy="5509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car1 = Vehicle()</a:t>
            </a:r>
          </a:p>
          <a:p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car1.name = 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"Fer"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car1.color = 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"red"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car1.kind = 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"convertible"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car1.value = </a:t>
            </a:r>
            <a:r>
              <a:rPr lang="en-US" sz="22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60000.00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b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car2 = Vehicle()</a:t>
            </a:r>
          </a:p>
          <a:p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car2.name = 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"Jump"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car2.color = 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"blue"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car2.kind = 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"van"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car2.value = </a:t>
            </a:r>
            <a:r>
              <a:rPr lang="en-US" sz="22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10000.00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b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(car1.description())</a:t>
            </a:r>
          </a:p>
          <a:p>
            <a:r>
              <a:rPr lang="en-US" sz="2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(car1.name)</a:t>
            </a:r>
          </a:p>
          <a:p>
            <a:r>
              <a:rPr lang="en-US" sz="2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(car2.description())</a:t>
            </a:r>
          </a:p>
          <a:p>
            <a:r>
              <a:rPr lang="en-US" sz="2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(car2.name)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283549" y="6550660"/>
            <a:ext cx="36218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https://www.learnpython.org/en/Classes_and_Objects</a:t>
            </a:r>
            <a:endParaRPr lang="en-US" altLang="zh-TW" sz="1200" dirty="0">
              <a:latin typeface="Calibri" charset="0"/>
              <a:ea typeface="標楷體" charset="-12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76080B-E141-DEAD-248C-AC090553C869}"/>
              </a:ext>
            </a:extLst>
          </p:cNvPr>
          <p:cNvSpPr txBox="1"/>
          <p:nvPr/>
        </p:nvSpPr>
        <p:spPr>
          <a:xfrm>
            <a:off x="6096000" y="5197682"/>
            <a:ext cx="5860991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Fer is a red convertible worth $60000.00.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Fer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Jump is a blue van worth $10000.00.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Jump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514410-E218-0E24-5110-5C8F61432A70}"/>
              </a:ext>
            </a:extLst>
          </p:cNvPr>
          <p:cNvSpPr txBox="1"/>
          <p:nvPr/>
        </p:nvSpPr>
        <p:spPr>
          <a:xfrm>
            <a:off x="5724940" y="1035899"/>
            <a:ext cx="6232052" cy="31700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Vehicle: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name = 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""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kind = 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"car"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color = 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""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value = </a:t>
            </a:r>
            <a:r>
              <a:rPr lang="en-US" sz="20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100.00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	def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description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	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desc_str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"%s is a %s %s worth $%.2f."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% (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.name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.color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.kind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.value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		return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desc_str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78724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Python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Modules 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114895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F34A0-D868-F4B0-14E5-E67311D53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Modules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5C1E6B-5247-7FC5-57EC-23E7BFCFB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Consider a </a:t>
            </a:r>
            <a:r>
              <a:rPr lang="en-US" dirty="0">
                <a:solidFill>
                  <a:srgbClr val="C00000"/>
                </a:solidFill>
              </a:rPr>
              <a:t>module</a:t>
            </a:r>
            <a:r>
              <a:rPr lang="en-US" dirty="0"/>
              <a:t> to be the same as a </a:t>
            </a:r>
            <a:r>
              <a:rPr lang="en-US" dirty="0">
                <a:solidFill>
                  <a:srgbClr val="C00000"/>
                </a:solidFill>
              </a:rPr>
              <a:t>code library</a:t>
            </a:r>
            <a:r>
              <a:rPr lang="en-US" dirty="0"/>
              <a:t>.</a:t>
            </a:r>
          </a:p>
          <a:p>
            <a:r>
              <a:rPr lang="en-US" dirty="0"/>
              <a:t>A file containing a set of functions you want to include in your application.</a:t>
            </a:r>
          </a:p>
          <a:p>
            <a:r>
              <a:rPr lang="en-US" dirty="0"/>
              <a:t>Create a Module</a:t>
            </a:r>
          </a:p>
          <a:p>
            <a:pPr lvl="1"/>
            <a:r>
              <a:rPr lang="en-US" dirty="0"/>
              <a:t>To create a </a:t>
            </a:r>
            <a:r>
              <a:rPr lang="en-US" dirty="0">
                <a:solidFill>
                  <a:srgbClr val="C00000"/>
                </a:solidFill>
              </a:rPr>
              <a:t>module</a:t>
            </a:r>
            <a:r>
              <a:rPr lang="en-US" dirty="0"/>
              <a:t> just save the code you want in a </a:t>
            </a:r>
            <a:r>
              <a:rPr lang="en-US" dirty="0">
                <a:solidFill>
                  <a:srgbClr val="C00000"/>
                </a:solidFill>
              </a:rPr>
              <a:t>file</a:t>
            </a:r>
            <a:r>
              <a:rPr lang="en-US" dirty="0"/>
              <a:t> with the file extension </a:t>
            </a:r>
            <a:r>
              <a:rPr lang="en-US" dirty="0">
                <a:solidFill>
                  <a:srgbClr val="C00000"/>
                </a:solidFill>
              </a:rPr>
              <a:t>.</a:t>
            </a:r>
            <a:r>
              <a:rPr lang="en-US" dirty="0" err="1">
                <a:solidFill>
                  <a:srgbClr val="C00000"/>
                </a:solidFill>
              </a:rPr>
              <a:t>py</a:t>
            </a:r>
            <a:r>
              <a:rPr lang="en-US" dirty="0"/>
              <a:t>:</a:t>
            </a:r>
          </a:p>
          <a:p>
            <a:r>
              <a:rPr lang="en-US" dirty="0"/>
              <a:t>Use a Module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import</a:t>
            </a:r>
            <a:r>
              <a:rPr lang="en-US" dirty="0"/>
              <a:t> module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B4382-0666-37F7-ADFD-82F25CA70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67591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05800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Modules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680162" y="3593766"/>
            <a:ext cx="11222181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mymodule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mymodule.greeting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"Alan"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5C1831-9EA5-F2AC-2073-5037FD39E90E}"/>
              </a:ext>
            </a:extLst>
          </p:cNvPr>
          <p:cNvSpPr txBox="1"/>
          <p:nvPr/>
        </p:nvSpPr>
        <p:spPr>
          <a:xfrm>
            <a:off x="680163" y="1294788"/>
            <a:ext cx="11222181" cy="17543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</a:t>
            </a:r>
            <a:r>
              <a:rPr lang="en-US" sz="36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mymodule.py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greeting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name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"Hello, 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name)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57B264-FDC0-2209-F9B6-B9D96A3B766B}"/>
              </a:ext>
            </a:extLst>
          </p:cNvPr>
          <p:cNvSpPr txBox="1"/>
          <p:nvPr/>
        </p:nvSpPr>
        <p:spPr>
          <a:xfrm>
            <a:off x="680162" y="5072213"/>
            <a:ext cx="100010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mymodule.py</a:t>
            </a:r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def greeting(name):</a:t>
            </a:r>
          </a:p>
          <a:p>
            <a:r>
              <a:rPr lang="en-US" sz="2400" dirty="0">
                <a:solidFill>
                  <a:srgbClr val="212121"/>
                </a:solidFill>
                <a:latin typeface="Courier New" panose="02070309020205020404" pitchFamily="49" charset="0"/>
              </a:rPr>
              <a:t>	</a:t>
            </a:r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print("Hello, " + name)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1013270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05800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File Input / Output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108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5C1831-9EA5-F2AC-2073-5037FD39E90E}"/>
              </a:ext>
            </a:extLst>
          </p:cNvPr>
          <p:cNvSpPr txBox="1"/>
          <p:nvPr/>
        </p:nvSpPr>
        <p:spPr>
          <a:xfrm>
            <a:off x="534389" y="1443841"/>
            <a:ext cx="11222181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File Input / Output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with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'w'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.write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Hello World\</a:t>
            </a:r>
            <a:r>
              <a:rPr lang="en-US" sz="1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nThis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is Python File Input Output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with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'r'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text = 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.read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(text)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7B8E71-487B-A5A1-B66D-2B1667A56C78}"/>
              </a:ext>
            </a:extLst>
          </p:cNvPr>
          <p:cNvSpPr txBox="1"/>
          <p:nvPr/>
        </p:nvSpPr>
        <p:spPr>
          <a:xfrm>
            <a:off x="534388" y="5823581"/>
            <a:ext cx="100010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Hello World This is Python File Input Output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7307292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05800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File Input / Output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109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5C1831-9EA5-F2AC-2073-5037FD39E90E}"/>
              </a:ext>
            </a:extLst>
          </p:cNvPr>
          <p:cNvSpPr txBox="1"/>
          <p:nvPr/>
        </p:nvSpPr>
        <p:spPr>
          <a:xfrm>
            <a:off x="534389" y="914401"/>
            <a:ext cx="11222181" cy="4524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File Input / Output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filename =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mymodule.py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with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(filename,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'w'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2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text =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'''def greeting(name):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	print("Hello, " + name)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	'''</a:t>
            </a:r>
          </a:p>
          <a:p>
            <a:r>
              <a:rPr lang="en-US" sz="24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.write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(text)</a:t>
            </a:r>
          </a:p>
          <a:p>
            <a:b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with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(filename,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'r'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2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text = 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.read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(filename)</a:t>
            </a:r>
          </a:p>
          <a:p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(text)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7B8E71-487B-A5A1-B66D-2B1667A56C78}"/>
              </a:ext>
            </a:extLst>
          </p:cNvPr>
          <p:cNvSpPr txBox="1"/>
          <p:nvPr/>
        </p:nvSpPr>
        <p:spPr>
          <a:xfrm>
            <a:off x="538067" y="5434058"/>
            <a:ext cx="100010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mymodule.py</a:t>
            </a:r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def greeting(name):</a:t>
            </a:r>
          </a:p>
          <a:p>
            <a:r>
              <a:rPr lang="en-US" sz="2400" dirty="0">
                <a:solidFill>
                  <a:srgbClr val="212121"/>
                </a:solidFill>
                <a:latin typeface="Courier New" panose="02070309020205020404" pitchFamily="49" charset="0"/>
              </a:rPr>
              <a:t>	</a:t>
            </a:r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print("Hello, " + name)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65946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461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Quant Finance </a:t>
            </a:r>
            <a:r>
              <a:rPr lang="en-US" dirty="0" err="1">
                <a:solidFill>
                  <a:schemeClr val="accent1"/>
                </a:solidFill>
              </a:rPr>
              <a:t>PyData</a:t>
            </a:r>
            <a:r>
              <a:rPr lang="en-US" dirty="0">
                <a:solidFill>
                  <a:schemeClr val="accent1"/>
                </a:solidFill>
              </a:rPr>
              <a:t>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000" y="846138"/>
            <a:ext cx="7658000" cy="57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nbviewer.jupyter.org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/format/slides/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quantopian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overview_slides.ipynb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#/5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81C073-5E47-274F-B8E8-15D06F1705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3303" y="3185406"/>
            <a:ext cx="857934" cy="1715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41320B-DE46-864A-AE2A-9F6A0A4392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682" y="2891634"/>
            <a:ext cx="857934" cy="19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2471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59683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Modules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sz="480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mymodule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680162" y="3593766"/>
            <a:ext cx="11222181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mymodule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mymodule.greeting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"Alan"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5C1831-9EA5-F2AC-2073-5037FD39E90E}"/>
              </a:ext>
            </a:extLst>
          </p:cNvPr>
          <p:cNvSpPr txBox="1"/>
          <p:nvPr/>
        </p:nvSpPr>
        <p:spPr>
          <a:xfrm>
            <a:off x="680163" y="1440560"/>
            <a:ext cx="11222181" cy="17543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</a:t>
            </a:r>
            <a:r>
              <a:rPr lang="en-US" sz="36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mymodule.py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greeting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name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"Hello, 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name)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86BB7C-009A-4A86-76D6-75B4A75C1A33}"/>
              </a:ext>
            </a:extLst>
          </p:cNvPr>
          <p:cNvSpPr txBox="1"/>
          <p:nvPr/>
        </p:nvSpPr>
        <p:spPr>
          <a:xfrm>
            <a:off x="680162" y="518158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Hello, Alan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1120182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main() </a:t>
            </a:r>
            <a:r>
              <a:rPr lang="en-US" dirty="0"/>
              <a:t>function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653043"/>
            <a:ext cx="11222181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#Python main() function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main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 World!"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__name__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==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"__main__"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main()</a:t>
            </a:r>
          </a:p>
          <a:p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58742573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Files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and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Exception Handling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60800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Files and Exception Handling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113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9A4AC-FAC6-76AB-9EEC-596AF1B50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080655"/>
            <a:ext cx="11222181" cy="5611090"/>
          </a:xfrm>
        </p:spPr>
        <p:txBody>
          <a:bodyPr>
            <a:normAutofit/>
          </a:bodyPr>
          <a:lstStyle/>
          <a:p>
            <a:pPr indent="-411480"/>
            <a:r>
              <a:rPr lang="en-US" sz="4000" b="1" dirty="0"/>
              <a:t>Python Files (File Handling)</a:t>
            </a:r>
          </a:p>
          <a:p>
            <a:pPr lvl="1" indent="-411480"/>
            <a:r>
              <a:rPr lang="en-US" sz="3800" dirty="0">
                <a:solidFill>
                  <a:srgbClr val="C00000"/>
                </a:solidFill>
              </a:rPr>
              <a:t>open()</a:t>
            </a:r>
          </a:p>
          <a:p>
            <a:pPr lvl="1" indent="-411480"/>
            <a:r>
              <a:rPr lang="en-US" sz="3800" b="1" dirty="0"/>
              <a:t>f = open("</a:t>
            </a:r>
            <a:r>
              <a:rPr lang="en-US" sz="3800" b="1" dirty="0" err="1"/>
              <a:t>myfile.txt</a:t>
            </a:r>
            <a:r>
              <a:rPr lang="en-US" sz="3800" b="1" dirty="0"/>
              <a:t>")</a:t>
            </a:r>
          </a:p>
          <a:p>
            <a:pPr indent="-411480"/>
            <a:r>
              <a:rPr lang="en-US" sz="4000" b="1" dirty="0"/>
              <a:t>Python Try Except (Exception Handling)</a:t>
            </a:r>
          </a:p>
          <a:p>
            <a:pPr lvl="1" indent="-411480"/>
            <a:r>
              <a:rPr lang="en-US" sz="3800" dirty="0">
                <a:solidFill>
                  <a:srgbClr val="C00000"/>
                </a:solidFill>
              </a:rPr>
              <a:t>try: </a:t>
            </a:r>
            <a:br>
              <a:rPr lang="en-US" sz="3800" dirty="0">
                <a:solidFill>
                  <a:srgbClr val="C00000"/>
                </a:solidFill>
              </a:rPr>
            </a:br>
            <a:r>
              <a:rPr lang="en-US" sz="3800" dirty="0">
                <a:solidFill>
                  <a:srgbClr val="C00000"/>
                </a:solidFill>
              </a:rPr>
              <a:t>except:</a:t>
            </a:r>
            <a:br>
              <a:rPr lang="en-US" sz="3800" dirty="0">
                <a:solidFill>
                  <a:srgbClr val="C00000"/>
                </a:solidFill>
              </a:rPr>
            </a:br>
            <a:r>
              <a:rPr lang="en-US" sz="3800" dirty="0">
                <a:solidFill>
                  <a:srgbClr val="C00000"/>
                </a:solidFill>
              </a:rPr>
              <a:t>else:</a:t>
            </a:r>
            <a:br>
              <a:rPr lang="en-US" sz="3800" dirty="0">
                <a:solidFill>
                  <a:srgbClr val="C00000"/>
                </a:solidFill>
              </a:rPr>
            </a:br>
            <a:r>
              <a:rPr lang="en-US" sz="3800" dirty="0">
                <a:solidFill>
                  <a:srgbClr val="C00000"/>
                </a:solidFill>
              </a:rPr>
              <a:t>finally:</a:t>
            </a:r>
            <a:endParaRPr lang="en-US" sz="3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21614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9CE60-12AF-D141-C44A-34B9C5BB3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84678"/>
          </a:xfrm>
        </p:spPr>
        <p:txBody>
          <a:bodyPr>
            <a:normAutofit/>
          </a:bodyPr>
          <a:lstStyle/>
          <a:p>
            <a:r>
              <a:rPr lang="en-US" dirty="0"/>
              <a:t>File Handling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14C6D-598E-5B5D-F461-2D1191403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28726"/>
            <a:ext cx="11222181" cy="512457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key function for working with files in Python is the </a:t>
            </a:r>
            <a:r>
              <a:rPr lang="en-US" dirty="0">
                <a:solidFill>
                  <a:srgbClr val="C00000"/>
                </a:solidFill>
              </a:rPr>
              <a:t>open() </a:t>
            </a:r>
            <a:r>
              <a:rPr lang="en-US" dirty="0"/>
              <a:t>function.</a:t>
            </a:r>
          </a:p>
          <a:p>
            <a:r>
              <a:rPr lang="en-US" dirty="0"/>
              <a:t>The open() function takes two parameters; </a:t>
            </a:r>
            <a:r>
              <a:rPr lang="en-US" dirty="0">
                <a:solidFill>
                  <a:srgbClr val="C00000"/>
                </a:solidFill>
              </a:rPr>
              <a:t>filename</a:t>
            </a:r>
            <a:r>
              <a:rPr lang="en-US" dirty="0"/>
              <a:t>, and </a:t>
            </a:r>
            <a:r>
              <a:rPr lang="en-US" dirty="0">
                <a:solidFill>
                  <a:srgbClr val="C00000"/>
                </a:solidFill>
              </a:rPr>
              <a:t>mode</a:t>
            </a:r>
            <a:r>
              <a:rPr lang="en-US" dirty="0"/>
              <a:t>.</a:t>
            </a:r>
          </a:p>
          <a:p>
            <a:r>
              <a:rPr lang="en-US" dirty="0"/>
              <a:t>There are four different methods (modes) for opening a file: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"r" - Read </a:t>
            </a:r>
            <a:r>
              <a:rPr lang="en-US" dirty="0"/>
              <a:t>- Default value. Opens a file for reading, error if the file does not exist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"a" - Append </a:t>
            </a:r>
            <a:r>
              <a:rPr lang="en-US" dirty="0"/>
              <a:t>- Opens a file for appending, creates the file if it does not exist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"w" - Write </a:t>
            </a:r>
            <a:r>
              <a:rPr lang="en-US" dirty="0"/>
              <a:t>- Opens a file for writing, creates the file if it does not exist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"x" - Create </a:t>
            </a:r>
            <a:r>
              <a:rPr lang="en-US" dirty="0"/>
              <a:t>- Creates the specified file, returns an error if the file exists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A7384E-EA11-A7D8-A75F-43DFDCDE2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30679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5313"/>
          </a:xfrm>
        </p:spPr>
        <p:txBody>
          <a:bodyPr>
            <a:normAutofit/>
          </a:bodyPr>
          <a:lstStyle/>
          <a:p>
            <a:r>
              <a:rPr lang="en-US" dirty="0"/>
              <a:t>Python Files (File Handling)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23029" y="1155461"/>
            <a:ext cx="11222181" cy="4524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 =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"w"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f.write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 World"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f.close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 =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"r"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text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f.read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(text)</a:t>
            </a: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f.close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E6A9B6-1417-4239-E228-4795AC046736}"/>
              </a:ext>
            </a:extLst>
          </p:cNvPr>
          <p:cNvSpPr txBox="1"/>
          <p:nvPr/>
        </p:nvSpPr>
        <p:spPr>
          <a:xfrm>
            <a:off x="523029" y="569168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Hello World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8118688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5313"/>
          </a:xfrm>
        </p:spPr>
        <p:txBody>
          <a:bodyPr>
            <a:normAutofit/>
          </a:bodyPr>
          <a:lstStyle/>
          <a:p>
            <a:r>
              <a:rPr lang="en-US" dirty="0"/>
              <a:t>Python Files (File Handling)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23029" y="1255477"/>
            <a:ext cx="11222181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File Input / Output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with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'w'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.write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'Hello World'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with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'r'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text = 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.read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(text)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E6A9B6-1417-4239-E228-4795AC046736}"/>
              </a:ext>
            </a:extLst>
          </p:cNvPr>
          <p:cNvSpPr txBox="1"/>
          <p:nvPr/>
        </p:nvSpPr>
        <p:spPr>
          <a:xfrm>
            <a:off x="534389" y="546085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Hello World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432653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dirty="0"/>
              <a:t>Python Files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27882"/>
            <a:ext cx="11222181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File Input / Output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with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'w'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.write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'Hello World\</a:t>
            </a:r>
            <a:r>
              <a:rPr lang="en-US" sz="28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nPython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File IO'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with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'r'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text = 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.read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(text)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C81480-1815-D402-E53B-E6583402BA59}"/>
              </a:ext>
            </a:extLst>
          </p:cNvPr>
          <p:cNvSpPr txBox="1"/>
          <p:nvPr/>
        </p:nvSpPr>
        <p:spPr>
          <a:xfrm>
            <a:off x="534388" y="5338699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Hello World</a:t>
            </a:r>
          </a:p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Python File IO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057577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dirty="0"/>
              <a:t>Python Files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27882"/>
            <a:ext cx="11222181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File Input / Output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with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'a+'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.write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'\n'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'New line'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with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'r'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text = 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.read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(text)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DE56B4-6C63-C7BB-DECC-D7025C506AD0}"/>
              </a:ext>
            </a:extLst>
          </p:cNvPr>
          <p:cNvSpPr txBox="1"/>
          <p:nvPr/>
        </p:nvSpPr>
        <p:spPr>
          <a:xfrm>
            <a:off x="534388" y="5191509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Hello World</a:t>
            </a:r>
          </a:p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Python File IO</a:t>
            </a:r>
          </a:p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New line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2756291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dirty="0"/>
              <a:t>Python Files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27882"/>
            <a:ext cx="11222181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!ls list files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!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CB8064-F973-1A06-6764-6E893E670ABC}"/>
              </a:ext>
            </a:extLst>
          </p:cNvPr>
          <p:cNvSpPr txBox="1"/>
          <p:nvPr/>
        </p:nvSpPr>
        <p:spPr>
          <a:xfrm>
            <a:off x="534388" y="2829307"/>
            <a:ext cx="61007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2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sample_data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D4119C-D71E-36A5-0EF2-9AF561031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3385" y="2368678"/>
            <a:ext cx="5213184" cy="396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83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270E4FD-5655-7346-92B9-AF4FA9ED5C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1841396"/>
          </a:xfrm>
        </p:spPr>
        <p:txBody>
          <a:bodyPr>
            <a:normAutofit fontScale="90000"/>
          </a:bodyPr>
          <a:lstStyle/>
          <a:p>
            <a:r>
              <a:rPr lang="en-US" altLang="en-US" sz="15000" dirty="0" err="1">
                <a:solidFill>
                  <a:srgbClr val="C00000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sz="150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160" y="2116035"/>
            <a:ext cx="1691680" cy="16916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35660" y="3933057"/>
            <a:ext cx="61206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chemeClr val="accent1"/>
                </a:solidFill>
              </a:rPr>
              <a:t>NumPy</a:t>
            </a:r>
            <a:endParaRPr lang="en-US" sz="4000" dirty="0">
              <a:solidFill>
                <a:schemeClr val="accent1"/>
              </a:solidFill>
            </a:endParaRPr>
          </a:p>
          <a:p>
            <a:pPr algn="ctr"/>
            <a:r>
              <a:rPr lang="en-US" sz="4000" dirty="0">
                <a:solidFill>
                  <a:schemeClr val="accent1"/>
                </a:solidFill>
              </a:rPr>
              <a:t>Base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b="1" dirty="0">
                <a:solidFill>
                  <a:schemeClr val="accent1"/>
                </a:solidFill>
              </a:rPr>
              <a:t>N-dimensional array </a:t>
            </a:r>
            <a:r>
              <a:rPr lang="en-US" sz="4000" dirty="0">
                <a:solidFill>
                  <a:schemeClr val="accent1"/>
                </a:solidFill>
              </a:rPr>
              <a:t>package</a:t>
            </a:r>
          </a:p>
        </p:txBody>
      </p:sp>
    </p:spTree>
    <p:extLst>
      <p:ext uri="{BB962C8B-B14F-4D97-AF65-F5344CB8AC3E}">
        <p14:creationId xmlns:p14="http://schemas.microsoft.com/office/powerpoint/2010/main" val="222206744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dirty="0"/>
              <a:t>Python OS, IO, files, and Google Drive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27882"/>
            <a:ext cx="11222181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cwd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os.getcwd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cwd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41A454-CECB-C314-6F29-B087A731BAFA}"/>
              </a:ext>
            </a:extLst>
          </p:cNvPr>
          <p:cNvSpPr txBox="1"/>
          <p:nvPr/>
        </p:nvSpPr>
        <p:spPr>
          <a:xfrm>
            <a:off x="534388" y="3733226"/>
            <a:ext cx="6100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/content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4864208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sz="48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os.listdir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27882"/>
            <a:ext cx="1122218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os.listdir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cwd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29DDB2-2675-B96F-9747-1FB25C4AF3E1}"/>
              </a:ext>
            </a:extLst>
          </p:cNvPr>
          <p:cNvSpPr txBox="1"/>
          <p:nvPr/>
        </p:nvSpPr>
        <p:spPr>
          <a:xfrm>
            <a:off x="534388" y="2244208"/>
            <a:ext cx="61007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['.config', '</a:t>
            </a:r>
            <a:r>
              <a:rPr lang="en-US" sz="36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', '</a:t>
            </a:r>
            <a:r>
              <a:rPr lang="en-US" sz="36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sample_data</a:t>
            </a:r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']</a:t>
            </a:r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0B2580-5F4E-CD6F-9258-B32E975CB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3385" y="2368678"/>
            <a:ext cx="5213184" cy="396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6909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sz="48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os.path.join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27882"/>
            <a:ext cx="11222181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path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os.path.join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cwd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sample_data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(path)</a:t>
            </a: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os.listdir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(path)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C92584-D4A1-30E9-846D-53C9E95839A1}"/>
              </a:ext>
            </a:extLst>
          </p:cNvPr>
          <p:cNvSpPr txBox="1"/>
          <p:nvPr/>
        </p:nvSpPr>
        <p:spPr>
          <a:xfrm>
            <a:off x="534388" y="3278539"/>
            <a:ext cx="833815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/content/</a:t>
            </a:r>
            <a:r>
              <a:rPr lang="en-US" sz="32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sample_data</a:t>
            </a:r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pPr algn="l"/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['</a:t>
            </a:r>
            <a:r>
              <a:rPr lang="en-US" sz="32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README.md</a:t>
            </a:r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', '</a:t>
            </a:r>
            <a:r>
              <a:rPr lang="en-US" sz="32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anscombe.json</a:t>
            </a:r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', '</a:t>
            </a:r>
            <a:r>
              <a:rPr lang="en-US" sz="32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mnist_train_small.csv</a:t>
            </a:r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', '</a:t>
            </a:r>
            <a:r>
              <a:rPr lang="en-US" sz="32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mnist_test.csv</a:t>
            </a:r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', '</a:t>
            </a:r>
            <a:r>
              <a:rPr lang="en-US" sz="32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california_housing_train.csv</a:t>
            </a:r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', '</a:t>
            </a:r>
            <a:r>
              <a:rPr lang="en-US" sz="32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california_housing_test.csv</a:t>
            </a:r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']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E3CF18-AF4B-2F5E-4F12-419810D212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2896" y="2922675"/>
            <a:ext cx="36576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9913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google.colab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480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files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27882"/>
            <a:ext cx="11222181" cy="44012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google.colab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8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files</a:t>
            </a:r>
          </a:p>
          <a:p>
            <a:b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8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with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8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io_file_myday.txt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'w'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28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f:</a:t>
            </a: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f.write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'Google 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Colab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File Write Text some content 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Myday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8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time</a:t>
            </a:r>
          </a:p>
          <a:p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time.sleep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time sleep 1 second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b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files.download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8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io_file_myday.txt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'downloaded'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2CD812-7808-E302-6730-758015CA6FC9}"/>
              </a:ext>
            </a:extLst>
          </p:cNvPr>
          <p:cNvSpPr txBox="1"/>
          <p:nvPr/>
        </p:nvSpPr>
        <p:spPr>
          <a:xfrm>
            <a:off x="534388" y="5730118"/>
            <a:ext cx="6100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downloaded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75324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dirty="0"/>
              <a:t>Python Files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27882"/>
            <a:ext cx="11222181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google.colab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files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uploaded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files.upload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for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uploaded.keys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'User uploaded file "{name}" with length {length} 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bytes'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format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name=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length=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len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(uploaded[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])))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56EFFF-FD42-AFD5-EC92-96AF6FF9295F}"/>
              </a:ext>
            </a:extLst>
          </p:cNvPr>
          <p:cNvSpPr txBox="1"/>
          <p:nvPr/>
        </p:nvSpPr>
        <p:spPr>
          <a:xfrm>
            <a:off x="534387" y="5368556"/>
            <a:ext cx="112221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User uploaded file "io_file_myday2.txt" with length 47 bytes</a:t>
            </a:r>
          </a:p>
        </p:txBody>
      </p:sp>
    </p:spTree>
    <p:extLst>
      <p:ext uri="{BB962C8B-B14F-4D97-AF65-F5344CB8AC3E}">
        <p14:creationId xmlns:p14="http://schemas.microsoft.com/office/powerpoint/2010/main" val="53203394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sz="48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os.remove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27882"/>
            <a:ext cx="11222181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os.path.exists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os.remove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removed"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else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"The file does not exist"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F09191-9385-0909-80B5-41DB42A61562}"/>
              </a:ext>
            </a:extLst>
          </p:cNvPr>
          <p:cNvSpPr txBox="1"/>
          <p:nvPr/>
        </p:nvSpPr>
        <p:spPr>
          <a:xfrm>
            <a:off x="678656" y="4993433"/>
            <a:ext cx="6100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 removed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8784073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79370"/>
          </a:xfrm>
        </p:spPr>
        <p:txBody>
          <a:bodyPr>
            <a:normAutofit fontScale="90000"/>
          </a:bodyPr>
          <a:lstStyle/>
          <a:p>
            <a:r>
              <a:rPr lang="en-US" sz="48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os.mkdir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480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"myfolder1"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  <a:b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48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os.rmdir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480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"myfolder1"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642236"/>
            <a:ext cx="11222181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os.listdir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os.mkdir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"myfolder1"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os.listdir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os.rmdir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"myfolder1"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os.listdir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38509658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F6E63-6F7C-730B-12D1-405507065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Try Except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35036-63A7-D586-8DE8-D8CA0389B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The </a:t>
            </a:r>
            <a:r>
              <a:rPr lang="en-US" b="0" i="0" dirty="0">
                <a:solidFill>
                  <a:srgbClr val="C00000"/>
                </a:solidFill>
                <a:effectLst/>
                <a:latin typeface="Verdana" panose="020B0604030504040204" pitchFamily="34" charset="0"/>
              </a:rPr>
              <a:t>try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block lets you test a block of code for errors.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The </a:t>
            </a:r>
            <a:r>
              <a:rPr lang="en-US" b="0" i="0" dirty="0">
                <a:solidFill>
                  <a:srgbClr val="C00000"/>
                </a:solidFill>
                <a:effectLst/>
                <a:latin typeface="Verdana" panose="020B0604030504040204" pitchFamily="34" charset="0"/>
              </a:rPr>
              <a:t>except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block lets you handle the error.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The </a:t>
            </a:r>
            <a:r>
              <a:rPr lang="en-US" b="0" i="0" dirty="0">
                <a:solidFill>
                  <a:srgbClr val="C00000"/>
                </a:solidFill>
                <a:effectLst/>
                <a:latin typeface="Verdana" panose="020B0604030504040204" pitchFamily="34" charset="0"/>
              </a:rPr>
              <a:t>else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block lets you execute code when there is no error.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The </a:t>
            </a:r>
            <a:r>
              <a:rPr lang="en-US" b="0" i="0" dirty="0">
                <a:solidFill>
                  <a:srgbClr val="C00000"/>
                </a:solidFill>
                <a:effectLst/>
                <a:latin typeface="Verdana" panose="020B0604030504040204" pitchFamily="34" charset="0"/>
              </a:rPr>
              <a:t>finally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block lets you execute code, regardless of the result of the try- and except blocks.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CEFC9C-D812-AD01-22C7-407A86D98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8897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22220"/>
          </a:xfrm>
        </p:spPr>
        <p:txBody>
          <a:bodyPr>
            <a:normAutofit fontScale="90000"/>
          </a:bodyPr>
          <a:lstStyle/>
          <a:p>
            <a:r>
              <a:rPr lang="en-US" sz="4800" b="1" dirty="0"/>
              <a:t>Python Try Except (Exception Handling)</a:t>
            </a:r>
            <a:br>
              <a:rPr lang="en-US" sz="4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</a:br>
            <a:r>
              <a:rPr lang="en-US" sz="480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try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480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except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83403" y="1720840"/>
            <a:ext cx="11222181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#Python try except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try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except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"Exception Error"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193253821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sz="4800" b="1" dirty="0"/>
              <a:t>Python </a:t>
            </a:r>
            <a:r>
              <a:rPr lang="en-US" sz="4800" b="1" dirty="0">
                <a:solidFill>
                  <a:srgbClr val="7030A0"/>
                </a:solidFill>
              </a:rPr>
              <a:t>try: except: finally: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27882"/>
            <a:ext cx="11222181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#Python try except finally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try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except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"Exception Error"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finally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"Finally process"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82CBD1-7F4E-D4C6-CB18-74A144690EB9}"/>
              </a:ext>
            </a:extLst>
          </p:cNvPr>
          <p:cNvSpPr txBox="1"/>
          <p:nvPr/>
        </p:nvSpPr>
        <p:spPr>
          <a:xfrm>
            <a:off x="534388" y="536078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Hello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Finally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461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matplotlib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14680E-A239-E847-A451-41BD74875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281" y="3956298"/>
            <a:ext cx="7889436" cy="1892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5035358" y="6558777"/>
            <a:ext cx="21212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https://matplotlib.org/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86689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sz="4800" b="1" dirty="0"/>
              <a:t>Python </a:t>
            </a:r>
            <a:r>
              <a:rPr lang="en-US" sz="4800" b="1" dirty="0">
                <a:solidFill>
                  <a:srgbClr val="7030A0"/>
                </a:solidFill>
              </a:rPr>
              <a:t>try: except: else: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27882"/>
            <a:ext cx="11222181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#Python try except else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try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except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"Exception Error"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else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"No exception"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8A7E46-9417-0510-94EB-906D750B9B3C}"/>
              </a:ext>
            </a:extLst>
          </p:cNvPr>
          <p:cNvSpPr txBox="1"/>
          <p:nvPr/>
        </p:nvSpPr>
        <p:spPr>
          <a:xfrm>
            <a:off x="534388" y="5224265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Hello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No exception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7787925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sz="4800" b="1" dirty="0"/>
              <a:t>Python </a:t>
            </a:r>
            <a:r>
              <a:rPr lang="en-US" sz="4800" b="1" dirty="0">
                <a:solidFill>
                  <a:srgbClr val="7030A0"/>
                </a:solidFill>
              </a:rPr>
              <a:t>try: except: else: finally: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17965" y="1127882"/>
            <a:ext cx="11222181" cy="4524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try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except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"Exception Error"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else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"No exception"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finally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"Finally process"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976B8C-5A17-7C72-FF10-947E1BBFBB82}"/>
              </a:ext>
            </a:extLst>
          </p:cNvPr>
          <p:cNvSpPr txBox="1"/>
          <p:nvPr/>
        </p:nvSpPr>
        <p:spPr>
          <a:xfrm>
            <a:off x="534389" y="5692664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Hello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No exception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Finally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08561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045277"/>
            <a:ext cx="11222181" cy="40318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try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price = </a:t>
            </a:r>
            <a:r>
              <a:rPr lang="en-US" sz="20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float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input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"Enter the price of the stock (e.g. 10):"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shares = </a:t>
            </a:r>
            <a:r>
              <a:rPr lang="en-US" sz="20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input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"Enter the number of shares (e.g. 2):"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total = price * shares</a:t>
            </a:r>
          </a:p>
          <a:p>
            <a:r>
              <a:rPr lang="en-US" sz="28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except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Exception </a:t>
            </a:r>
            <a:r>
              <a:rPr lang="en-US" sz="28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e:</a:t>
            </a:r>
          </a:p>
          <a:p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"Exception error:"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str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(e))</a:t>
            </a:r>
          </a:p>
          <a:p>
            <a:r>
              <a:rPr lang="en-US" sz="28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else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"The total value of the shares is:"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total)</a:t>
            </a:r>
          </a:p>
          <a:p>
            <a:r>
              <a:rPr lang="en-US" sz="28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finally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"Thank you."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CF0C60-19DC-8517-8335-AE363A488C6B}"/>
              </a:ext>
            </a:extLst>
          </p:cNvPr>
          <p:cNvSpPr txBox="1"/>
          <p:nvPr/>
        </p:nvSpPr>
        <p:spPr>
          <a:xfrm>
            <a:off x="534389" y="5270655"/>
            <a:ext cx="80537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Enter the price of the stock (e.g. 10):10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Enter the number of shares (e.g. 2):2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The total value of the shares is: 20.0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Thank you.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79F375-48E7-62AD-BACE-E9444D7CA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sz="4800" b="1" dirty="0"/>
              <a:t>Python </a:t>
            </a:r>
            <a:r>
              <a:rPr lang="en-US" sz="4800" b="1" dirty="0">
                <a:solidFill>
                  <a:srgbClr val="7030A0"/>
                </a:solidFill>
              </a:rPr>
              <a:t>try: except: else: finally: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45809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sz="4800" b="1" dirty="0"/>
              <a:t>Python </a:t>
            </a:r>
            <a:r>
              <a:rPr lang="en-US" sz="4800" b="1" dirty="0">
                <a:solidFill>
                  <a:srgbClr val="7030A0"/>
                </a:solidFill>
              </a:rPr>
              <a:t>try: except: else: finally: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17965" y="1127882"/>
            <a:ext cx="11222181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try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file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.write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"Python write file"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"file saved"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except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"Exception file Error"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2085B6-CD70-D442-5E7E-25E9906E8270}"/>
              </a:ext>
            </a:extLst>
          </p:cNvPr>
          <p:cNvSpPr txBox="1"/>
          <p:nvPr/>
        </p:nvSpPr>
        <p:spPr>
          <a:xfrm>
            <a:off x="534389" y="4962655"/>
            <a:ext cx="61007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Exception file Error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2837813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sz="4800" b="1" dirty="0"/>
              <a:t>Python </a:t>
            </a:r>
            <a:r>
              <a:rPr lang="en-US" sz="4800" b="1" dirty="0">
                <a:solidFill>
                  <a:srgbClr val="7030A0"/>
                </a:solidFill>
              </a:rPr>
              <a:t>try: except: else: finally: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17965" y="1127882"/>
            <a:ext cx="11222181" cy="42473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try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0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file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0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0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.write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"Python write file"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"file saved"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except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"Exception file Error"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finally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0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0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.close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3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"Finally process"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1D1B7E-B855-A4D9-123C-C0F670844237}"/>
              </a:ext>
            </a:extLst>
          </p:cNvPr>
          <p:cNvSpPr txBox="1"/>
          <p:nvPr/>
        </p:nvSpPr>
        <p:spPr>
          <a:xfrm>
            <a:off x="417965" y="5415666"/>
            <a:ext cx="61007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Exception file Error </a:t>
            </a:r>
          </a:p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Finally process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4545764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sz="4800" b="1" dirty="0"/>
              <a:t>Python </a:t>
            </a:r>
            <a:r>
              <a:rPr lang="en-US" sz="4800" b="1" dirty="0">
                <a:solidFill>
                  <a:srgbClr val="7030A0"/>
                </a:solidFill>
              </a:rPr>
              <a:t>try: except: else: finally: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17965" y="1127882"/>
            <a:ext cx="11222181" cy="4524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try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2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file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2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'w’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2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2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.write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"Python write file"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"file saved"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2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except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"Exception file Error"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2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finally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2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2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.close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3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"Finally process"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D01AFA-F020-C4FF-0816-C0547EB28E0E}"/>
              </a:ext>
            </a:extLst>
          </p:cNvPr>
          <p:cNvSpPr txBox="1"/>
          <p:nvPr/>
        </p:nvSpPr>
        <p:spPr>
          <a:xfrm>
            <a:off x="417965" y="5730118"/>
            <a:ext cx="61007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file saved </a:t>
            </a:r>
          </a:p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Finally process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5518484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Data Analytics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and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Visualization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with Python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040376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7"/>
            <a:ext cx="11222181" cy="1639935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Data Analytics and Visualization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with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137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9A4AC-FAC6-76AB-9EEC-596AF1B50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669143"/>
            <a:ext cx="11222181" cy="5022601"/>
          </a:xfrm>
        </p:spPr>
        <p:txBody>
          <a:bodyPr>
            <a:noAutofit/>
          </a:bodyPr>
          <a:lstStyle/>
          <a:p>
            <a:pPr indent="-411480">
              <a:spcAft>
                <a:spcPts val="600"/>
              </a:spcAft>
            </a:pPr>
            <a:r>
              <a:rPr lang="en-US" sz="3600" b="1" dirty="0"/>
              <a:t>NumPy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Numerical Python N-dimensional array </a:t>
            </a:r>
          </a:p>
          <a:p>
            <a:pPr indent="-411480">
              <a:spcAft>
                <a:spcPts val="600"/>
              </a:spcAft>
            </a:pPr>
            <a:r>
              <a:rPr lang="en-US" sz="3600" b="1" dirty="0"/>
              <a:t>Pandas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Data Analytics</a:t>
            </a:r>
          </a:p>
          <a:p>
            <a:pPr indent="-411480">
              <a:spcAft>
                <a:spcPts val="600"/>
              </a:spcAft>
            </a:pPr>
            <a:r>
              <a:rPr lang="en-US" sz="3600" b="1" dirty="0"/>
              <a:t>Matplotlib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Basic Data Visualization</a:t>
            </a:r>
          </a:p>
          <a:p>
            <a:pPr indent="-411480">
              <a:spcAft>
                <a:spcPts val="600"/>
              </a:spcAft>
            </a:pPr>
            <a:r>
              <a:rPr lang="en-US" sz="3600" b="1" dirty="0"/>
              <a:t>Seaborn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Advanced Visualization</a:t>
            </a:r>
          </a:p>
        </p:txBody>
      </p:sp>
    </p:spTree>
    <p:extLst>
      <p:ext uri="{BB962C8B-B14F-4D97-AF65-F5344CB8AC3E}">
        <p14:creationId xmlns:p14="http://schemas.microsoft.com/office/powerpoint/2010/main" val="103859109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 </a:t>
            </a:r>
            <a:r>
              <a:rPr lang="en-US" dirty="0" err="1"/>
              <a:t>Numpy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3097479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https://www.w3schools.com/python/numpy/default.asp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DA339-125F-66EA-90CA-EF7108C8C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D2C6EA-8064-534F-2A27-B0A09D4F515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3506" y="1175240"/>
            <a:ext cx="9353064" cy="53870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014F5F-2572-77D5-5678-531C5FFFD0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71" y="1512942"/>
            <a:ext cx="1944502" cy="151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5300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 Pandas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3097479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https://www.w3schools.com/python/pandas/default.asp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DA339-125F-66EA-90CA-EF7108C8C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014F5F-2572-77D5-5678-531C5FFFD0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71" y="1512942"/>
            <a:ext cx="1944502" cy="1516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94C3FB-13B8-5984-FFAC-2C1646CB43A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742" y="1008804"/>
            <a:ext cx="9477828" cy="55970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20757D-D33A-3DF1-A6B2-852393265076}"/>
              </a:ext>
            </a:extLst>
          </p:cNvPr>
          <p:cNvSpPr txBox="1"/>
          <p:nvPr/>
        </p:nvSpPr>
        <p:spPr>
          <a:xfrm>
            <a:off x="7750630" y="747938"/>
            <a:ext cx="41655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Pandas Tutorial</a:t>
            </a:r>
          </a:p>
        </p:txBody>
      </p:sp>
    </p:spTree>
    <p:extLst>
      <p:ext uri="{BB962C8B-B14F-4D97-AF65-F5344CB8AC3E}">
        <p14:creationId xmlns:p14="http://schemas.microsoft.com/office/powerpoint/2010/main" val="1893101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182881"/>
            <a:ext cx="8229600" cy="4171248"/>
          </a:xfrm>
        </p:spPr>
        <p:txBody>
          <a:bodyPr>
            <a:norm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Pandas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89" y="4262689"/>
            <a:ext cx="7812218" cy="16275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B1D976-1C78-3B44-8AEF-5E58B6A61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8" y="6488114"/>
            <a:ext cx="274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3"/>
              </a:rPr>
              <a:t>http://pandas.pydata.org/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09444161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3097479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https://www.w3schools.com/python/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DA339-125F-66EA-90CA-EF7108C8C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A77FD8-FCF1-C6B0-4C15-50B2A13D5B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721" y="1122719"/>
            <a:ext cx="9632557" cy="533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1823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/>
              <a:t>Pandas: </a:t>
            </a:r>
            <a:r>
              <a:rPr lang="en-US" sz="4900" dirty="0"/>
              <a:t>Data Analytics and 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C0690A-1106-1B24-B8F8-CB57F0FAE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631" y="1103614"/>
            <a:ext cx="8474737" cy="54083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3D0389-B069-5882-920B-CFD99F0A7BA2}"/>
              </a:ext>
            </a:extLst>
          </p:cNvPr>
          <p:cNvSpPr txBox="1"/>
          <p:nvPr/>
        </p:nvSpPr>
        <p:spPr>
          <a:xfrm>
            <a:off x="2801257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https://www.w3schools.com/python/pandas/default.asp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57614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9482" y="141621"/>
            <a:ext cx="10613036" cy="626165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Wes McKinney (2022), "Python for Data Analysis: Data Wrangling with pandas, NumPy, and </a:t>
            </a:r>
            <a:r>
              <a:rPr lang="en-US" sz="2400" dirty="0" err="1">
                <a:solidFill>
                  <a:schemeClr val="accent1"/>
                </a:solidFill>
              </a:rPr>
              <a:t>Jupyter</a:t>
            </a:r>
            <a:r>
              <a:rPr lang="en-US" sz="2400" dirty="0">
                <a:solidFill>
                  <a:schemeClr val="accent1"/>
                </a:solidFill>
              </a:rPr>
              <a:t>", 3rd Edition, O'Reilly Media.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142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4092888" y="6539914"/>
            <a:ext cx="4006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https://github.com/wesm/pydata-book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389A3A-F008-254C-A990-68055EEBF0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912" y="980514"/>
            <a:ext cx="9569859" cy="55817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118A9F-4E58-9AFF-FDAA-4819DC262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9113" y="3033314"/>
            <a:ext cx="2716658" cy="356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9093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270E4FD-5655-7346-92B9-AF4FA9ED5C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143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1841396"/>
          </a:xfrm>
        </p:spPr>
        <p:txBody>
          <a:bodyPr>
            <a:normAutofit fontScale="90000"/>
          </a:bodyPr>
          <a:lstStyle/>
          <a:p>
            <a:r>
              <a:rPr lang="en-US" altLang="en-US" sz="150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sz="15000" dirty="0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160" y="2116035"/>
            <a:ext cx="1691680" cy="16916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35660" y="3933057"/>
            <a:ext cx="61206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chemeClr val="accent1"/>
                </a:solidFill>
              </a:rPr>
              <a:t>NumPy</a:t>
            </a:r>
            <a:endParaRPr lang="en-US" sz="4000" dirty="0">
              <a:solidFill>
                <a:schemeClr val="accent1"/>
              </a:solidFill>
            </a:endParaRPr>
          </a:p>
          <a:p>
            <a:pPr algn="ctr"/>
            <a:r>
              <a:rPr lang="en-US" sz="4000" dirty="0">
                <a:solidFill>
                  <a:schemeClr val="accent1"/>
                </a:solidFill>
              </a:rPr>
              <a:t>Base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b="1" dirty="0">
                <a:solidFill>
                  <a:schemeClr val="accent1"/>
                </a:solidFill>
              </a:rPr>
              <a:t>N-dimensional array </a:t>
            </a:r>
            <a:r>
              <a:rPr lang="en-US" sz="4000" dirty="0">
                <a:solidFill>
                  <a:schemeClr val="accent1"/>
                </a:solidFill>
              </a:rPr>
              <a:t>package</a:t>
            </a:r>
          </a:p>
        </p:txBody>
      </p:sp>
    </p:spTree>
    <p:extLst>
      <p:ext uri="{BB962C8B-B14F-4D97-AF65-F5344CB8AC3E}">
        <p14:creationId xmlns:p14="http://schemas.microsoft.com/office/powerpoint/2010/main" val="9560194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7112"/>
          </a:xfrm>
        </p:spPr>
        <p:txBody>
          <a:bodyPr/>
          <a:lstStyle/>
          <a:p>
            <a:r>
              <a:rPr lang="en-US" altLang="en-US" sz="9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is the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fundamental package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for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scientific computing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with Python.</a:t>
            </a:r>
          </a:p>
        </p:txBody>
      </p:sp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4570CDE-B5E7-E346-88A9-6EB6C9742514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144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60939" y="6583363"/>
            <a:ext cx="2270125" cy="277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www.numpy.org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50697920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968424"/>
          </a:xfrm>
        </p:spPr>
        <p:txBody>
          <a:bodyPr/>
          <a:lstStyle/>
          <a:p>
            <a:r>
              <a:rPr lang="en-US" altLang="en-US" dirty="0" err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12642" name="Content Placeholder 2"/>
          <p:cNvSpPr>
            <a:spLocks noGrp="1"/>
          </p:cNvSpPr>
          <p:nvPr>
            <p:ph idx="1"/>
          </p:nvPr>
        </p:nvSpPr>
        <p:spPr>
          <a:xfrm>
            <a:off x="869430" y="1439481"/>
            <a:ext cx="10290367" cy="4929411"/>
          </a:xfrm>
        </p:spPr>
        <p:txBody>
          <a:bodyPr>
            <a:normAutofit lnSpcReduction="10000"/>
          </a:bodyPr>
          <a:lstStyle/>
          <a:p>
            <a:r>
              <a:rPr lang="en-US" altLang="en-US" sz="44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r>
              <a:rPr lang="en-US" altLang="en-US" sz="4400" dirty="0">
                <a:latin typeface="Calibri" charset="0"/>
                <a:ea typeface="標楷體" charset="-120"/>
              </a:rPr>
              <a:t> provides a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multidimensional array </a:t>
            </a:r>
            <a:r>
              <a:rPr lang="en-US" altLang="en-US" sz="4400" dirty="0">
                <a:latin typeface="Calibri" charset="0"/>
                <a:ea typeface="標楷體" charset="-120"/>
              </a:rPr>
              <a:t>object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latin typeface="Calibri" charset="0"/>
                <a:ea typeface="標楷體" charset="-120"/>
              </a:rPr>
              <a:t>to store homogenous or heterogeneous data;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latin typeface="Calibri" charset="0"/>
                <a:ea typeface="標楷體" charset="-120"/>
              </a:rPr>
              <a:t>it also provides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optimized functions/methods </a:t>
            </a:r>
            <a:r>
              <a:rPr lang="en-US" altLang="en-US" sz="4400" dirty="0">
                <a:latin typeface="Calibri" charset="0"/>
                <a:ea typeface="標楷體" charset="-120"/>
              </a:rPr>
              <a:t>to operate on this array object.</a:t>
            </a:r>
          </a:p>
          <a:p>
            <a:endParaRPr lang="en-US" altLang="en-US" sz="4400" dirty="0">
              <a:latin typeface="Calibri" charset="0"/>
              <a:ea typeface="標楷體" charset="-120"/>
            </a:endParaRPr>
          </a:p>
        </p:txBody>
      </p:sp>
      <p:sp>
        <p:nvSpPr>
          <p:cNvPr id="11264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025A1CA-6427-CB40-A093-4311FE745C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145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63864" y="6567488"/>
            <a:ext cx="626427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Yves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Hilpisch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(2014), Python for Finance: Analyze Big Financial Data, O'Reilly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974335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146</a:t>
            </a:fld>
            <a:endParaRPr lang="zh-TW" alt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060050" y="2149402"/>
          <a:ext cx="4071900" cy="1002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u="none" strike="noStrike" dirty="0">
                          <a:effectLst/>
                        </a:rPr>
                        <a:t>n-1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404286" y="794983"/>
            <a:ext cx="57202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One-dimensional Array </a:t>
            </a:r>
            <a:b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(1-D Array)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215680" y="4699018"/>
          <a:ext cx="4953000" cy="1860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>
                          <a:effectLst/>
                        </a:rPr>
                        <a:t>n-1</a:t>
                      </a:r>
                      <a:endParaRPr lang="mr-IN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>
                          <a:effectLst/>
                        </a:rPr>
                        <a:t>2</a:t>
                      </a:r>
                      <a:endParaRPr lang="is-I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5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9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u="none" strike="noStrike">
                          <a:effectLst/>
                        </a:rPr>
                        <a:t>11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13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m-1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16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17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u="none" strike="noStrike" dirty="0">
                          <a:effectLst/>
                        </a:rPr>
                        <a:t>18</a:t>
                      </a:r>
                      <a:endParaRPr lang="fi-F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431704" y="3252468"/>
            <a:ext cx="5733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Two-dimensional </a:t>
            </a: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Array </a:t>
            </a:r>
            <a:b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2-D Array)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981200" y="40879"/>
            <a:ext cx="8229600" cy="754104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NumPy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ndarray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13943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1"/>
          <p:cNvSpPr>
            <a:spLocks noGrp="1"/>
          </p:cNvSpPr>
          <p:nvPr>
            <p:ph type="title"/>
          </p:nvPr>
        </p:nvSpPr>
        <p:spPr>
          <a:xfrm>
            <a:off x="1919288" y="1484314"/>
            <a:ext cx="8229600" cy="4752975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kumimoji="1" lang="en-US" altLang="en-US" dirty="0">
                <a:latin typeface="Courier" charset="0"/>
                <a:ea typeface="標楷體" charset="-120"/>
              </a:rPr>
              <a:t>v = list(range(1, 6))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v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2 * v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altLang="en-US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v = </a:t>
            </a:r>
            <a:r>
              <a:rPr kumimoji="1" lang="en-US" altLang="en-US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np.arange</a:t>
            </a: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(1, 6)</a:t>
            </a:r>
            <a:b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v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2 * v</a:t>
            </a:r>
          </a:p>
        </p:txBody>
      </p:sp>
      <p:sp>
        <p:nvSpPr>
          <p:cNvPr id="11366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A281269-D46F-2041-8FC4-7D60A8B4DFF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147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3667" name="Title 1"/>
          <p:cNvSpPr txBox="1">
            <a:spLocks/>
          </p:cNvSpPr>
          <p:nvPr/>
        </p:nvSpPr>
        <p:spPr bwMode="auto">
          <a:xfrm>
            <a:off x="1981200" y="260350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</a:p>
        </p:txBody>
      </p:sp>
      <p:sp>
        <p:nvSpPr>
          <p:cNvPr id="5" name="Rectangle 4"/>
          <p:cNvSpPr/>
          <p:nvPr/>
        </p:nvSpPr>
        <p:spPr>
          <a:xfrm>
            <a:off x="2963864" y="6567488"/>
            <a:ext cx="626427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Yves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Hilpisch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(2014), Python for Finance: Analyze Big Financial Data, O'Reilly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49487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787C31C-A142-074A-80A7-9DBDD665755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148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1" y="804481"/>
            <a:ext cx="12049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sz="1200" dirty="0">
                <a:solidFill>
                  <a:schemeClr val="accent1"/>
                </a:solidFill>
              </a:rPr>
              <a:t>Base </a:t>
            </a:r>
            <a:br>
              <a:rPr lang="en-US" sz="1200" dirty="0">
                <a:solidFill>
                  <a:schemeClr val="accent1"/>
                </a:solidFill>
              </a:rPr>
            </a:br>
            <a:r>
              <a:rPr lang="en-US" sz="1200" dirty="0">
                <a:solidFill>
                  <a:schemeClr val="accent1"/>
                </a:solidFill>
              </a:rPr>
              <a:t>N-dimensional array package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0DB78A-F186-E843-AEE8-032F12050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600" y="300716"/>
            <a:ext cx="4775200" cy="614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36622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Data Structures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fruits = [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"apple"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"banana"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"cherry"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#lists []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colors = 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"red"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"green"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"blue"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#tuples ()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animals = {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'cat'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'dog'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#sets {}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person = {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"name"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"Tom"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"age"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28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20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2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#dictionaries {}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875637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A647CE-2D98-C494-4512-DC22076F8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1164599"/>
            <a:ext cx="9702800" cy="5397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3097479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https://www.w3schools.com/python/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DA339-125F-66EA-90CA-EF7108C8C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84442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27269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Lists </a:t>
            </a:r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[]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353858"/>
            <a:ext cx="6842804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80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90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len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(x))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-1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F52174-4889-7A4C-6F05-074B0E623868}"/>
              </a:ext>
            </a:extLst>
          </p:cNvPr>
          <p:cNvSpPr txBox="1"/>
          <p:nvPr/>
        </p:nvSpPr>
        <p:spPr>
          <a:xfrm>
            <a:off x="7625166" y="1892358"/>
            <a:ext cx="368195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4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60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70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90</a:t>
            </a:r>
            <a:endParaRPr lang="en-US" sz="3600" dirty="0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3C91350F-B4AF-4F08-C75A-9B2849A01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984" y="104108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708813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151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729" y="4452832"/>
            <a:ext cx="3306725" cy="20081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981200" y="260350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 dirty="0">
                <a:solidFill>
                  <a:srgbClr val="4F81BD"/>
                </a:solidFill>
                <a:latin typeface="Calibri" charset="0"/>
                <a:ea typeface="標楷體" charset="-120"/>
              </a:rPr>
              <a:t>NumPy Create Array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21013" y="1367700"/>
            <a:ext cx="7857727" cy="3096344"/>
          </a:xfr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([1, 2, 3])</a:t>
            </a:r>
            <a:b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sz="4000" dirty="0">
                <a:latin typeface="Courier" charset="0"/>
                <a:ea typeface="標楷體" charset="-120"/>
              </a:rPr>
              <a:t>b = </a:t>
            </a:r>
            <a:r>
              <a:rPr kumimoji="1" lang="en-US" sz="4000" dirty="0" err="1">
                <a:latin typeface="Courier" charset="0"/>
                <a:ea typeface="標楷體" charset="-120"/>
              </a:rPr>
              <a:t>np.array</a:t>
            </a:r>
            <a:r>
              <a:rPr kumimoji="1" lang="en-US" sz="4000" dirty="0">
                <a:latin typeface="Courier" charset="0"/>
                <a:ea typeface="標楷體" charset="-120"/>
              </a:rPr>
              <a:t>([4, 5, 6])</a:t>
            </a:r>
            <a:br>
              <a:rPr kumimoji="1" lang="en-US" sz="4000" dirty="0">
                <a:latin typeface="Courier" charset="0"/>
                <a:ea typeface="標楷體" charset="-120"/>
              </a:rPr>
            </a:br>
            <a:r>
              <a:rPr kumimoji="1" lang="en-US" sz="4000" dirty="0">
                <a:latin typeface="Courier" charset="0"/>
                <a:ea typeface="標楷體" charset="-120"/>
              </a:rPr>
              <a:t>c = a * b</a:t>
            </a:r>
            <a:br>
              <a:rPr kumimoji="1" lang="en-US" sz="4000" dirty="0">
                <a:latin typeface="Courier" charset="0"/>
                <a:ea typeface="標楷體" charset="-120"/>
              </a:rPr>
            </a:br>
            <a:r>
              <a:rPr kumimoji="1" lang="en-US" sz="4000" dirty="0">
                <a:latin typeface="Courier" charset="0"/>
                <a:ea typeface="標楷體" charset="-120"/>
              </a:rPr>
              <a:t>c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63864" y="6567488"/>
            <a:ext cx="626427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Yves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Hilpisch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(2014), Python for Finance: Analyze Big Financial Data, O'Reilly</a:t>
            </a:r>
          </a:p>
        </p:txBody>
      </p:sp>
    </p:spTree>
    <p:extLst>
      <p:ext uri="{BB962C8B-B14F-4D97-AF65-F5344CB8AC3E}">
        <p14:creationId xmlns:p14="http://schemas.microsoft.com/office/powerpoint/2010/main" val="51260740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152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981200" y="44624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sz="4400" b="1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16796" y="6579315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4"/>
              </a:rPr>
              <a:t>http://cs231n.github.io/python-numpy-tutorial/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260D92-535A-654B-8D13-F2945AEFDD9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6650" y="880681"/>
            <a:ext cx="7378700" cy="554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3075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24" y="1456711"/>
            <a:ext cx="4176464" cy="49465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0000" y="6597353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mr-IN" sz="1000" dirty="0" err="1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Source</a:t>
            </a:r>
            <a:r>
              <a:rPr lang="mr-IN" sz="1000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: </a:t>
            </a:r>
            <a:r>
              <a:rPr lang="mr-IN" sz="1000" u="sng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  <a:hlinkClick r:id="rId4"/>
              </a:rPr>
              <a:t>https://docs.scipy.org/doc/numpy-dev/user/quickstart.html</a:t>
            </a:r>
            <a:endParaRPr lang="en-US" sz="1000" dirty="0">
              <a:solidFill>
                <a:schemeClr val="bg1">
                  <a:lumMod val="75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2021012" y="46858"/>
            <a:ext cx="8189788" cy="13707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</a:p>
          <a:p>
            <a:pPr algn="l"/>
            <a:r>
              <a:rPr lang="en-US" sz="3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en-US" sz="32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np.arange</a:t>
            </a:r>
            <a:r>
              <a:rPr lang="en-US" sz="3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(15).reshape(3, 5)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958856" y="1737389"/>
            <a:ext cx="3826768" cy="14875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en-US" sz="3200" dirty="0" err="1">
                <a:latin typeface="Courier" pitchFamily="2" charset="0"/>
              </a:rPr>
              <a:t>a.shape</a:t>
            </a:r>
            <a:endParaRPr lang="en-US" sz="3200" dirty="0">
              <a:latin typeface="Courier" pitchFamily="2" charset="0"/>
            </a:endParaRPr>
          </a:p>
          <a:p>
            <a:pPr algn="l"/>
            <a:r>
              <a:rPr lang="en-US" sz="3200" dirty="0" err="1">
                <a:latin typeface="Courier" pitchFamily="2" charset="0"/>
              </a:rPr>
              <a:t>a.ndim</a:t>
            </a:r>
            <a:endParaRPr lang="en-US" sz="3200" dirty="0">
              <a:latin typeface="Courier" pitchFamily="2" charset="0"/>
            </a:endParaRPr>
          </a:p>
          <a:p>
            <a:pPr algn="l"/>
            <a:r>
              <a:rPr lang="en-US" sz="3200" dirty="0" err="1">
                <a:latin typeface="Courier" pitchFamily="2" charset="0"/>
              </a:rPr>
              <a:t>a.dtype.name</a:t>
            </a:r>
            <a:endParaRPr lang="en-US" sz="3200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90355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606871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chemeClr val="accent1"/>
                </a:solidFill>
              </a:rPr>
              <a:t>Matrix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450" y="973412"/>
            <a:ext cx="6517100" cy="55012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35546" y="6581002"/>
            <a:ext cx="53209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simple.wikipedia.org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/wiki/Matrix_(mathematics)</a:t>
            </a:r>
          </a:p>
        </p:txBody>
      </p:sp>
    </p:spTree>
    <p:extLst>
      <p:ext uri="{BB962C8B-B14F-4D97-AF65-F5344CB8AC3E}">
        <p14:creationId xmlns:p14="http://schemas.microsoft.com/office/powerpoint/2010/main" val="27929511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6690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ndarray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Multidimensional Array Object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241633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156</a:t>
            </a:fld>
            <a:endParaRPr lang="zh-TW" alt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060050" y="2149402"/>
          <a:ext cx="4071900" cy="1002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u="none" strike="noStrike" dirty="0">
                          <a:effectLst/>
                        </a:rPr>
                        <a:t>n-1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404286" y="794983"/>
            <a:ext cx="57202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One-dimensional Array </a:t>
            </a:r>
            <a:b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(1-D Array)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215680" y="4699018"/>
          <a:ext cx="4953000" cy="1860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>
                          <a:effectLst/>
                        </a:rPr>
                        <a:t>n-1</a:t>
                      </a:r>
                      <a:endParaRPr lang="mr-IN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>
                          <a:effectLst/>
                        </a:rPr>
                        <a:t>2</a:t>
                      </a:r>
                      <a:endParaRPr lang="is-I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5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9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u="none" strike="noStrike">
                          <a:effectLst/>
                        </a:rPr>
                        <a:t>11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13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m-1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16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17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u="none" strike="noStrike" dirty="0">
                          <a:effectLst/>
                        </a:rPr>
                        <a:t>18</a:t>
                      </a:r>
                      <a:endParaRPr lang="fi-F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431704" y="3252468"/>
            <a:ext cx="5733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Two-dimensional </a:t>
            </a: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Array </a:t>
            </a:r>
            <a:b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2-D Array)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981200" y="40879"/>
            <a:ext cx="8229600" cy="754104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NumPy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ndarray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26153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157</a:t>
            </a:fld>
            <a:endParaRPr lang="zh-TW" alt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060050" y="2888414"/>
          <a:ext cx="4071900" cy="1002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u="none" strike="noStrike" dirty="0">
                          <a:effectLst/>
                        </a:rPr>
                        <a:t>n-1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350884" y="1447919"/>
            <a:ext cx="57202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One-dimensional Array </a:t>
            </a:r>
            <a:b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(1-D Array)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9736" y="4221088"/>
            <a:ext cx="4982580" cy="17281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703512" y="72008"/>
            <a:ext cx="8784976" cy="126876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alt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kumimoji="1" lang="en-US" alt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([1,2,3,4,5])</a:t>
            </a:r>
          </a:p>
        </p:txBody>
      </p:sp>
    </p:spTree>
    <p:extLst>
      <p:ext uri="{BB962C8B-B14F-4D97-AF65-F5344CB8AC3E}">
        <p14:creationId xmlns:p14="http://schemas.microsoft.com/office/powerpoint/2010/main" val="2880831387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158</a:t>
            </a:fld>
            <a:endParaRPr lang="zh-TW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4128" y="4869160"/>
            <a:ext cx="7983744" cy="1584176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215680" y="2803282"/>
          <a:ext cx="4953000" cy="1860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>
                          <a:effectLst/>
                        </a:rPr>
                        <a:t>n-1</a:t>
                      </a:r>
                      <a:endParaRPr lang="mr-IN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>
                          <a:effectLst/>
                        </a:rPr>
                        <a:t>2</a:t>
                      </a:r>
                      <a:endParaRPr lang="is-I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5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9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u="none" strike="noStrike">
                          <a:effectLst/>
                        </a:rPr>
                        <a:t>11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13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m-1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16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u="none" strike="noStrike" dirty="0">
                          <a:effectLst/>
                        </a:rPr>
                        <a:t>18</a:t>
                      </a:r>
                      <a:endParaRPr lang="fi-F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431704" y="1356732"/>
            <a:ext cx="5733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Two-dimensional </a:t>
            </a: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Array </a:t>
            </a:r>
            <a:b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2-D Array)</a:t>
            </a:r>
          </a:p>
        </p:txBody>
      </p:sp>
      <p:sp>
        <p:nvSpPr>
          <p:cNvPr id="7" name="Rectangle 6"/>
          <p:cNvSpPr/>
          <p:nvPr/>
        </p:nvSpPr>
        <p:spPr>
          <a:xfrm>
            <a:off x="1775520" y="94047"/>
            <a:ext cx="8712968" cy="8866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a = </a:t>
            </a:r>
            <a:r>
              <a:rPr lang="en-US" sz="2600" b="1" dirty="0" err="1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np.array</a:t>
            </a:r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([</a:t>
            </a:r>
            <a:r>
              <a:rPr lang="en-US" sz="12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[1,2,3,4,5],[6,7,8,9,10],[11,12,13,14,15],[16,17,18,19,20]</a:t>
            </a:r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])</a:t>
            </a:r>
          </a:p>
        </p:txBody>
      </p:sp>
    </p:spTree>
    <p:extLst>
      <p:ext uri="{BB962C8B-B14F-4D97-AF65-F5344CB8AC3E}">
        <p14:creationId xmlns:p14="http://schemas.microsoft.com/office/powerpoint/2010/main" val="1190942133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159</a:t>
            </a:fld>
            <a:endParaRPr lang="zh-TW" alt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847528" y="567644"/>
            <a:ext cx="8496944" cy="28613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pt-BR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([[0, 1, 2, 3], [10, 11, 12, 13], </a:t>
            </a:r>
            <a:b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[20, 21, 22, 23]])</a:t>
            </a:r>
          </a:p>
          <a:p>
            <a:pPr algn="l"/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</a:t>
            </a:r>
            <a:endParaRPr kumimoji="1" lang="en-US" sz="4000" dirty="0">
              <a:latin typeface="Courier" charset="0"/>
              <a:ea typeface="標楷體" charset="-12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096000" y="3583323"/>
          <a:ext cx="3903084" cy="29365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5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0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3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10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11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13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20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21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22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23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6550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Python: Try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D013D4-6103-B090-9113-AE487E0BA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1921565" y="6497405"/>
            <a:ext cx="8653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https://www.w3schools.com/python/trypython.asp?filename=demo_default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1419D6-D62B-EC59-6542-0D49853FA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880" y="1512142"/>
            <a:ext cx="11316239" cy="491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2157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160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216" y="2110826"/>
            <a:ext cx="8670264" cy="3966685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225364" y="3501009"/>
          <a:ext cx="3903084" cy="29365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5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0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3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10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11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13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20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21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22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23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 bwMode="auto">
          <a:xfrm>
            <a:off x="1746216" y="629839"/>
            <a:ext cx="8886858" cy="11382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pt-BR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([[0, 1, 2, 3], [10, 11, 12, 13], [20, 21, 22, 23]])</a:t>
            </a:r>
          </a:p>
        </p:txBody>
      </p:sp>
    </p:spTree>
    <p:extLst>
      <p:ext uri="{BB962C8B-B14F-4D97-AF65-F5344CB8AC3E}">
        <p14:creationId xmlns:p14="http://schemas.microsoft.com/office/powerpoint/2010/main" val="1241368894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sz="6600" dirty="0" err="1">
                <a:solidFill>
                  <a:schemeClr val="accent1"/>
                </a:solidFill>
              </a:rPr>
              <a:t>NumPy</a:t>
            </a:r>
            <a:r>
              <a:rPr lang="en-US" sz="6600" dirty="0">
                <a:solidFill>
                  <a:schemeClr val="accent1"/>
                </a:solidFill>
              </a:rPr>
              <a:t> Basics: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Arrays and </a:t>
            </a:r>
            <a:r>
              <a:rPr lang="en-US" sz="6600" dirty="0" err="1">
                <a:solidFill>
                  <a:schemeClr val="accent1"/>
                </a:solidFill>
              </a:rPr>
              <a:t>Vectorized</a:t>
            </a:r>
            <a:r>
              <a:rPr lang="en-US" sz="6600" dirty="0">
                <a:solidFill>
                  <a:schemeClr val="accent1"/>
                </a:solidFill>
              </a:rPr>
              <a:t> Computation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207568" y="6603980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https://www.safaribooksonline.com/library/view/python-for-data/9781449323592/ch04.html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592776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1440"/>
            <a:ext cx="8229600" cy="785273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Array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315" y="820062"/>
            <a:ext cx="6301371" cy="56077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07568" y="6603980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https://www.safaribooksonline.com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hlinkClick r:id="rId3"/>
              </a:rPr>
              <a:t>/library/view/python-for-data/9781449323592/ch04.html</a:t>
            </a:r>
            <a:endParaRPr lang="en-US" sz="10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639412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11776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Array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2492" y="589840"/>
            <a:ext cx="4577724" cy="60075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07568" y="6603980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https://www.safaribooksonline.com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hlinkClick r:id="rId3"/>
              </a:rPr>
              <a:t>/library/view/python-for-data/9781449323592/ch04.html</a:t>
            </a:r>
            <a:endParaRPr lang="en-US" sz="10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799350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sz="6600" dirty="0">
                <a:solidFill>
                  <a:schemeClr val="accent1"/>
                </a:solidFill>
              </a:rPr>
              <a:t>Tensor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5790" y="1417639"/>
            <a:ext cx="9210261" cy="510222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3</a:t>
            </a:r>
            <a:r>
              <a:rPr lang="en-US" dirty="0">
                <a:solidFill>
                  <a:schemeClr val="accent1"/>
                </a:solidFill>
              </a:rPr>
              <a:t> </a:t>
            </a:r>
          </a:p>
          <a:p>
            <a:pPr lvl="1"/>
            <a:r>
              <a:rPr lang="en-US" dirty="0"/>
              <a:t>a rank 0 tensor; this is a </a:t>
            </a:r>
            <a:r>
              <a:rPr lang="en-US" b="1" dirty="0">
                <a:solidFill>
                  <a:srgbClr val="FF0000"/>
                </a:solidFill>
              </a:rPr>
              <a:t>scalar</a:t>
            </a:r>
            <a:r>
              <a:rPr lang="en-US" dirty="0"/>
              <a:t> with shape []</a:t>
            </a:r>
          </a:p>
          <a:p>
            <a:r>
              <a:rPr lang="en-US" b="1" dirty="0">
                <a:solidFill>
                  <a:schemeClr val="accent1"/>
                </a:solidFill>
              </a:rPr>
              <a:t>[1. ,2., 3.] </a:t>
            </a:r>
          </a:p>
          <a:p>
            <a:pPr lvl="1"/>
            <a:r>
              <a:rPr lang="en-US" dirty="0"/>
              <a:t>a rank 1 tensor; this is a </a:t>
            </a:r>
            <a:r>
              <a:rPr lang="en-US" b="1" dirty="0">
                <a:solidFill>
                  <a:srgbClr val="FF0000"/>
                </a:solidFill>
              </a:rPr>
              <a:t>vector</a:t>
            </a:r>
            <a:r>
              <a:rPr lang="en-US" dirty="0"/>
              <a:t> with shape [3]</a:t>
            </a:r>
          </a:p>
          <a:p>
            <a:r>
              <a:rPr lang="en-US" b="1" dirty="0">
                <a:solidFill>
                  <a:srgbClr val="FF0000"/>
                </a:solidFill>
              </a:rPr>
              <a:t>[[1., 2., 3.], [4., 5., 6.]] </a:t>
            </a:r>
          </a:p>
          <a:p>
            <a:pPr lvl="1"/>
            <a:r>
              <a:rPr lang="en-US" dirty="0"/>
              <a:t>a rank 2 tensor; a </a:t>
            </a:r>
            <a:r>
              <a:rPr lang="en-US" b="1" dirty="0">
                <a:solidFill>
                  <a:srgbClr val="FF0000"/>
                </a:solidFill>
              </a:rPr>
              <a:t>matrix</a:t>
            </a:r>
            <a:r>
              <a:rPr lang="en-US" dirty="0"/>
              <a:t> with shape [2, 3]</a:t>
            </a:r>
          </a:p>
          <a:p>
            <a:r>
              <a:rPr lang="en-US" sz="2800" dirty="0">
                <a:solidFill>
                  <a:srgbClr val="C00000"/>
                </a:solidFill>
              </a:rPr>
              <a:t>[[[1., 2., 3.]], [[7., 8., 9.]]] </a:t>
            </a:r>
          </a:p>
          <a:p>
            <a:pPr lvl="1"/>
            <a:r>
              <a:rPr lang="en-US" dirty="0"/>
              <a:t>a rank 3 </a:t>
            </a:r>
            <a:r>
              <a:rPr lang="en-US" b="1" dirty="0">
                <a:solidFill>
                  <a:srgbClr val="FF0000"/>
                </a:solidFill>
              </a:rPr>
              <a:t>tensor</a:t>
            </a:r>
            <a:r>
              <a:rPr lang="en-US" dirty="0"/>
              <a:t> with shape [2, 1, 3]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164</a:t>
            </a:fld>
            <a:endParaRPr lang="zh-TW" alt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83114" y="6477000"/>
            <a:ext cx="2943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2"/>
              </a:rPr>
              <a:t>https://</a:t>
            </a:r>
            <a:r>
              <a:rPr lang="en-US" altLang="en-US" sz="1800" dirty="0">
                <a:hlinkClick r:id="rId2"/>
              </a:rPr>
              <a:t>www.tensorflow.org/</a:t>
            </a:r>
            <a:endParaRPr lang="en-US" altLang="en-US" sz="1800" dirty="0"/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6538" y="44624"/>
            <a:ext cx="773113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0298305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A9220-A70E-3C44-A346-5359ADA19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165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D74398-FF68-494F-96BF-77BD010FDDA3}"/>
              </a:ext>
            </a:extLst>
          </p:cNvPr>
          <p:cNvSpPr/>
          <p:nvPr/>
        </p:nvSpPr>
        <p:spPr>
          <a:xfrm>
            <a:off x="7443828" y="492784"/>
            <a:ext cx="7393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80</a:t>
            </a:r>
            <a:endParaRPr lang="en-US" sz="3600" b="1" dirty="0">
              <a:latin typeface="Courier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C78592-C4F5-B54E-9087-CC9CF2B7FEB9}"/>
              </a:ext>
            </a:extLst>
          </p:cNvPr>
          <p:cNvSpPr/>
          <p:nvPr/>
        </p:nvSpPr>
        <p:spPr>
          <a:xfrm>
            <a:off x="6354873" y="1700809"/>
            <a:ext cx="29578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[50 60 70]</a:t>
            </a:r>
            <a:endParaRPr lang="en-US" sz="3600" b="1" dirty="0">
              <a:latin typeface="Courier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14213E-99F0-CC46-A688-B0292D0F7EFA}"/>
              </a:ext>
            </a:extLst>
          </p:cNvPr>
          <p:cNvSpPr/>
          <p:nvPr/>
        </p:nvSpPr>
        <p:spPr>
          <a:xfrm>
            <a:off x="6611869" y="3082186"/>
            <a:ext cx="240322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50 60 70</a:t>
            </a:r>
          </a:p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55 65 75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DA0188-3510-0246-AAA5-7036317EC854}"/>
              </a:ext>
            </a:extLst>
          </p:cNvPr>
          <p:cNvSpPr/>
          <p:nvPr/>
        </p:nvSpPr>
        <p:spPr>
          <a:xfrm>
            <a:off x="4439639" y="4869161"/>
            <a:ext cx="600837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[50 60 70] [70 80 90]</a:t>
            </a:r>
          </a:p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[55 65 75] [75 85 95]</a:t>
            </a:r>
          </a:p>
        </p:txBody>
      </p:sp>
      <p:sp>
        <p:nvSpPr>
          <p:cNvPr id="12" name="Right Bracket 11">
            <a:extLst>
              <a:ext uri="{FF2B5EF4-FFF2-40B4-BE49-F238E27FC236}">
                <a16:creationId xmlns:a16="http://schemas.microsoft.com/office/drawing/2014/main" id="{53CD109D-1531-7B4B-895A-A93FC709125C}"/>
              </a:ext>
            </a:extLst>
          </p:cNvPr>
          <p:cNvSpPr/>
          <p:nvPr/>
        </p:nvSpPr>
        <p:spPr>
          <a:xfrm>
            <a:off x="10200456" y="4869160"/>
            <a:ext cx="216024" cy="117057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ket 12">
            <a:extLst>
              <a:ext uri="{FF2B5EF4-FFF2-40B4-BE49-F238E27FC236}">
                <a16:creationId xmlns:a16="http://schemas.microsoft.com/office/drawing/2014/main" id="{A70AE9E4-70EA-0740-AFAF-17A8A21FD37D}"/>
              </a:ext>
            </a:extLst>
          </p:cNvPr>
          <p:cNvSpPr/>
          <p:nvPr/>
        </p:nvSpPr>
        <p:spPr>
          <a:xfrm>
            <a:off x="4439816" y="4894113"/>
            <a:ext cx="288032" cy="1206307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ket 13">
            <a:extLst>
              <a:ext uri="{FF2B5EF4-FFF2-40B4-BE49-F238E27FC236}">
                <a16:creationId xmlns:a16="http://schemas.microsoft.com/office/drawing/2014/main" id="{2008507E-35BE-E545-BA3A-F7E51E297088}"/>
              </a:ext>
            </a:extLst>
          </p:cNvPr>
          <p:cNvSpPr/>
          <p:nvPr/>
        </p:nvSpPr>
        <p:spPr>
          <a:xfrm>
            <a:off x="6524346" y="3068961"/>
            <a:ext cx="271410" cy="1143549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ket 14">
            <a:extLst>
              <a:ext uri="{FF2B5EF4-FFF2-40B4-BE49-F238E27FC236}">
                <a16:creationId xmlns:a16="http://schemas.microsoft.com/office/drawing/2014/main" id="{DFADBA74-BD77-9547-B6D9-F1F595C5EBEB}"/>
              </a:ext>
            </a:extLst>
          </p:cNvPr>
          <p:cNvSpPr/>
          <p:nvPr/>
        </p:nvSpPr>
        <p:spPr>
          <a:xfrm>
            <a:off x="8837838" y="3068961"/>
            <a:ext cx="210491" cy="1140809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C9E1E4-4C0F-3C41-AF8B-08A24A5C1C60}"/>
              </a:ext>
            </a:extLst>
          </p:cNvPr>
          <p:cNvSpPr/>
          <p:nvPr/>
        </p:nvSpPr>
        <p:spPr>
          <a:xfrm>
            <a:off x="1944008" y="369674"/>
            <a:ext cx="15791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Scalar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45DBD9-92D7-D24F-8D58-5BAC062705FF}"/>
              </a:ext>
            </a:extLst>
          </p:cNvPr>
          <p:cNvSpPr/>
          <p:nvPr/>
        </p:nvSpPr>
        <p:spPr>
          <a:xfrm>
            <a:off x="1929133" y="1639253"/>
            <a:ext cx="17019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Vector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1440790-6A62-904F-A0E8-1F6641A6A4CC}"/>
              </a:ext>
            </a:extLst>
          </p:cNvPr>
          <p:cNvSpPr/>
          <p:nvPr/>
        </p:nvSpPr>
        <p:spPr>
          <a:xfrm>
            <a:off x="1960839" y="3206923"/>
            <a:ext cx="17455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Matrix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0408944-620F-AD42-9531-05474BFD33D3}"/>
              </a:ext>
            </a:extLst>
          </p:cNvPr>
          <p:cNvSpPr/>
          <p:nvPr/>
        </p:nvSpPr>
        <p:spPr>
          <a:xfrm>
            <a:off x="1871969" y="5112545"/>
            <a:ext cx="17292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Tensor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246821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1981200" y="188913"/>
            <a:ext cx="8229600" cy="6330950"/>
          </a:xfrm>
        </p:spPr>
        <p:txBody>
          <a:bodyPr/>
          <a:lstStyle/>
          <a:p>
            <a:r>
              <a:rPr lang="en-US" altLang="en-US" sz="1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pandas</a:t>
            </a:r>
            <a:br>
              <a:rPr lang="en-US" altLang="en-US" sz="140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Python Data Analysis Library</a:t>
            </a:r>
            <a:br>
              <a:rPr lang="en-US" altLang="en-US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providing high-performance, easy-to-use </a:t>
            </a:r>
            <a:br>
              <a:rPr lang="en-US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data structures and data analysis tools </a:t>
            </a:r>
            <a:br>
              <a:rPr lang="en-US" altLang="en-US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for the Python programming language.</a:t>
            </a: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44D93CC-45B2-7F41-B034-2E622F6BA5C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166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60939" y="6583364"/>
            <a:ext cx="23244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pandas.pydata.org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D73C80-AA54-6F72-42CE-61E0DA4DD7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79591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9351" y="1600201"/>
            <a:ext cx="10463134" cy="491966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3000" dirty="0">
                <a:solidFill>
                  <a:srgbClr val="FF0000"/>
                </a:solidFill>
              </a:rPr>
              <a:t>Tabular data </a:t>
            </a:r>
            <a:r>
              <a:rPr lang="en-US" sz="3000" dirty="0"/>
              <a:t>with </a:t>
            </a:r>
            <a:br>
              <a:rPr lang="en-US" sz="3000" dirty="0"/>
            </a:br>
            <a:r>
              <a:rPr lang="en-US" sz="3000" dirty="0">
                <a:solidFill>
                  <a:srgbClr val="FF0000"/>
                </a:solidFill>
              </a:rPr>
              <a:t>heterogeneously-typed columns</a:t>
            </a:r>
            <a:r>
              <a:rPr lang="en-US" sz="3000" dirty="0"/>
              <a:t>, </a:t>
            </a:r>
            <a:br>
              <a:rPr lang="en-US" sz="3000" dirty="0"/>
            </a:br>
            <a:r>
              <a:rPr lang="en-US" sz="3000" dirty="0"/>
              <a:t>as in an </a:t>
            </a:r>
            <a:r>
              <a:rPr lang="en-US" sz="3000" dirty="0">
                <a:solidFill>
                  <a:srgbClr val="FF0000"/>
                </a:solidFill>
              </a:rPr>
              <a:t>SQL table</a:t>
            </a:r>
            <a:r>
              <a:rPr lang="en-US" sz="3000" dirty="0"/>
              <a:t> or </a:t>
            </a:r>
            <a:r>
              <a:rPr lang="en-US" sz="3000" dirty="0">
                <a:solidFill>
                  <a:srgbClr val="FF0000"/>
                </a:solidFill>
              </a:rPr>
              <a:t>Excel spreadsheet</a:t>
            </a:r>
          </a:p>
          <a:p>
            <a:pPr>
              <a:defRPr/>
            </a:pPr>
            <a:r>
              <a:rPr lang="en-US" sz="3000" dirty="0"/>
              <a:t>Ordered and unordered (not necessarily fixed-frequency) </a:t>
            </a:r>
            <a:r>
              <a:rPr lang="en-US" sz="3000" dirty="0">
                <a:solidFill>
                  <a:srgbClr val="FF0000"/>
                </a:solidFill>
              </a:rPr>
              <a:t>time series data</a:t>
            </a:r>
            <a:r>
              <a:rPr lang="en-US" sz="3000" dirty="0"/>
              <a:t>.</a:t>
            </a:r>
          </a:p>
          <a:p>
            <a:pPr>
              <a:defRPr/>
            </a:pPr>
            <a:r>
              <a:rPr lang="en-US" sz="3000" dirty="0">
                <a:solidFill>
                  <a:srgbClr val="FF0000"/>
                </a:solidFill>
              </a:rPr>
              <a:t>Arbitrary matrix data </a:t>
            </a:r>
            <a:r>
              <a:rPr lang="en-US" sz="3000" dirty="0"/>
              <a:t>(homogeneously typed or heterogeneous) </a:t>
            </a:r>
            <a:r>
              <a:rPr lang="en-US" sz="3000" dirty="0">
                <a:solidFill>
                  <a:srgbClr val="FF0000"/>
                </a:solidFill>
              </a:rPr>
              <a:t>with row and column labels</a:t>
            </a:r>
          </a:p>
          <a:p>
            <a:pPr>
              <a:defRPr/>
            </a:pPr>
            <a:r>
              <a:rPr lang="en-US" sz="3000" dirty="0"/>
              <a:t>Any other form of observational / statistical data sets. The data actually need not be labeled at all to be placed into a pandas data structure</a:t>
            </a:r>
          </a:p>
          <a:p>
            <a:pPr marL="0" indent="0">
              <a:buNone/>
              <a:defRPr/>
            </a:pPr>
            <a:endParaRPr lang="en-US" sz="3000" dirty="0"/>
          </a:p>
        </p:txBody>
      </p:sp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B7EBE4A-0642-D94A-98D5-6F77E04EABF0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167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0723" name="Title 1"/>
          <p:cNvSpPr>
            <a:spLocks noGrp="1"/>
          </p:cNvSpPr>
          <p:nvPr>
            <p:ph type="title"/>
          </p:nvPr>
        </p:nvSpPr>
        <p:spPr>
          <a:xfrm>
            <a:off x="1558925" y="115889"/>
            <a:ext cx="9037638" cy="1296987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pandas: </a:t>
            </a:r>
            <a:b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powerful Python data analysis toolkit</a:t>
            </a:r>
          </a:p>
        </p:txBody>
      </p:sp>
      <p:sp>
        <p:nvSpPr>
          <p:cNvPr id="7" name="Rectangle 6"/>
          <p:cNvSpPr/>
          <p:nvPr/>
        </p:nvSpPr>
        <p:spPr>
          <a:xfrm>
            <a:off x="3251200" y="6608764"/>
            <a:ext cx="56896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pandas.pydata.org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/pandas-docs/stable/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15C1DE-8DBA-F1BE-2EEA-65F2FC2DFF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194620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1981200" y="44451"/>
            <a:ext cx="8229600" cy="1584325"/>
          </a:xfrm>
        </p:spPr>
        <p:txBody>
          <a:bodyPr>
            <a:normAutofit fontScale="90000"/>
          </a:bodyPr>
          <a:lstStyle/>
          <a:p>
            <a: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Series </a:t>
            </a:r>
            <a:b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DataFrame</a:t>
            </a:r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1049311" y="1700213"/>
            <a:ext cx="10388184" cy="4824412"/>
          </a:xfrm>
        </p:spPr>
        <p:txBody>
          <a:bodyPr/>
          <a:lstStyle/>
          <a:p>
            <a:r>
              <a:rPr lang="en-US" altLang="en-US" sz="4000" dirty="0">
                <a:latin typeface="Calibri" charset="0"/>
                <a:ea typeface="標楷體" charset="-120"/>
              </a:rPr>
              <a:t>Primary data structures of pandas</a:t>
            </a:r>
          </a:p>
          <a:p>
            <a:pPr lvl="1"/>
            <a:r>
              <a:rPr lang="en-US" altLang="en-US" sz="36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Series (1-dimensional)</a:t>
            </a:r>
            <a:r>
              <a:rPr lang="en-US" altLang="en-US" sz="3600" dirty="0">
                <a:latin typeface="Calibri" charset="0"/>
                <a:ea typeface="標楷體" charset="-120"/>
              </a:rPr>
              <a:t> </a:t>
            </a:r>
          </a:p>
          <a:p>
            <a:pPr lvl="1"/>
            <a:r>
              <a:rPr lang="en-US" altLang="en-US" sz="36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DataFrame</a:t>
            </a:r>
            <a:r>
              <a:rPr lang="en-US" altLang="en-US" sz="36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(2-dimensional)</a:t>
            </a:r>
            <a:r>
              <a:rPr lang="en-US" altLang="en-US" sz="3600" dirty="0">
                <a:latin typeface="Calibri" charset="0"/>
                <a:ea typeface="標楷體" charset="-120"/>
              </a:rPr>
              <a:t> </a:t>
            </a:r>
          </a:p>
          <a:p>
            <a:r>
              <a:rPr lang="en-US" altLang="en-US" sz="4000" dirty="0">
                <a:latin typeface="Calibri" charset="0"/>
                <a:ea typeface="標楷體" charset="-120"/>
              </a:rPr>
              <a:t>Handle the vast majority of typical use cases in </a:t>
            </a:r>
            <a:r>
              <a:rPr lang="en-US" altLang="en-US" sz="4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finance</a:t>
            </a:r>
            <a:r>
              <a:rPr lang="en-US" altLang="en-US" sz="4000" dirty="0">
                <a:latin typeface="Calibri" charset="0"/>
                <a:ea typeface="標楷體" charset="-120"/>
              </a:rPr>
              <a:t>, statistics, social science, and many areas of engineering. 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4A5EEE5-9A0C-C042-A74A-DD7746D05DE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168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51200" y="6608764"/>
            <a:ext cx="56896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pandas.pydata.org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/pandas-docs/stable/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56AAC0-890A-19F3-797D-05B55F685C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123078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pandas DataFrame</a:t>
            </a:r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xfrm>
            <a:off x="944380" y="1600201"/>
            <a:ext cx="10553075" cy="4708525"/>
          </a:xfrm>
        </p:spPr>
        <p:txBody>
          <a:bodyPr/>
          <a:lstStyle/>
          <a:p>
            <a:r>
              <a:rPr lang="en-US" altLang="en-US" sz="40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DataFrame</a:t>
            </a:r>
            <a:r>
              <a:rPr lang="en-US" altLang="en-US" sz="4000" dirty="0">
                <a:latin typeface="Calibri" charset="0"/>
                <a:ea typeface="標楷體" charset="-120"/>
              </a:rPr>
              <a:t> provides everything that R’s </a:t>
            </a:r>
            <a:r>
              <a:rPr lang="en-US" altLang="en-US" sz="4000" dirty="0" err="1">
                <a:latin typeface="Calibri" charset="0"/>
                <a:ea typeface="標楷體" charset="-120"/>
              </a:rPr>
              <a:t>data.frame</a:t>
            </a:r>
            <a:r>
              <a:rPr lang="en-US" altLang="en-US" sz="4000" dirty="0">
                <a:latin typeface="Calibri" charset="0"/>
                <a:ea typeface="標楷體" charset="-120"/>
              </a:rPr>
              <a:t> provides and much more. </a:t>
            </a:r>
          </a:p>
          <a:p>
            <a:r>
              <a:rPr lang="en-US" altLang="en-US" sz="4000" dirty="0">
                <a:latin typeface="Calibri" charset="0"/>
                <a:ea typeface="標楷體" charset="-120"/>
              </a:rPr>
              <a:t>pandas is built on top of </a:t>
            </a:r>
            <a:r>
              <a:rPr lang="en-US" altLang="en-US" sz="4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NumPy </a:t>
            </a:r>
            <a:r>
              <a:rPr lang="en-US" altLang="en-US" sz="4000" dirty="0">
                <a:latin typeface="Calibri" charset="0"/>
                <a:ea typeface="標楷體" charset="-120"/>
              </a:rPr>
              <a:t>and is intended to integrate well within a scientific computing environment with many other 3rd party libraries.</a:t>
            </a: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FD62953-D7A0-5A4E-9FF8-F89E96B4EB4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169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36B85B-9ED5-C872-A66B-871483A604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598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3804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LearnPython.org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1921565" y="6497405"/>
            <a:ext cx="8653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https://www.learnpython.org/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336EFE-A64B-076C-83FD-7B996ED29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437" y="873146"/>
            <a:ext cx="9040083" cy="568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307301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1981200" y="188914"/>
            <a:ext cx="8229600" cy="1228725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pandas </a:t>
            </a:r>
            <a:b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Comparison with SAS 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349115" y="1773238"/>
          <a:ext cx="9548734" cy="46125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743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43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8762">
                <a:tc>
                  <a:txBody>
                    <a:bodyPr/>
                    <a:lstStyle/>
                    <a:p>
                      <a:r>
                        <a:rPr lang="en-US" sz="4000" dirty="0"/>
                        <a:t>pandas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SAS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8762">
                <a:tc>
                  <a:txBody>
                    <a:bodyPr/>
                    <a:lstStyle/>
                    <a:p>
                      <a:r>
                        <a:rPr lang="en-US" sz="4000" dirty="0" err="1"/>
                        <a:t>DataFrame</a:t>
                      </a:r>
                      <a:endParaRPr lang="en-US" sz="4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data set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8762">
                <a:tc>
                  <a:txBody>
                    <a:bodyPr/>
                    <a:lstStyle/>
                    <a:p>
                      <a:r>
                        <a:rPr lang="en-US" sz="4000" dirty="0"/>
                        <a:t>column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variable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8762">
                <a:tc>
                  <a:txBody>
                    <a:bodyPr/>
                    <a:lstStyle/>
                    <a:p>
                      <a:r>
                        <a:rPr lang="en-US" sz="4000" dirty="0"/>
                        <a:t>row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observation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8762">
                <a:tc>
                  <a:txBody>
                    <a:bodyPr/>
                    <a:lstStyle/>
                    <a:p>
                      <a:r>
                        <a:rPr lang="en-US" sz="4000" dirty="0" err="1"/>
                        <a:t>groupby</a:t>
                      </a:r>
                      <a:endParaRPr lang="en-US" sz="4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BY-group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8762">
                <a:tc>
                  <a:txBody>
                    <a:bodyPr/>
                    <a:lstStyle/>
                    <a:p>
                      <a:r>
                        <a:rPr lang="en-US" sz="4000" dirty="0" err="1"/>
                        <a:t>NaN</a:t>
                      </a:r>
                      <a:endParaRPr lang="en-US" sz="4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.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381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AB14394-A8F1-3941-B143-714DB529B0F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170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3818" name="Rectangle 5"/>
          <p:cNvSpPr>
            <a:spLocks noChangeArrowheads="1"/>
          </p:cNvSpPr>
          <p:nvPr/>
        </p:nvSpPr>
        <p:spPr bwMode="auto">
          <a:xfrm>
            <a:off x="3251200" y="6597651"/>
            <a:ext cx="5689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http://pandas.pydata.org/pandas-docs/stable/comparison_with_sas.html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1D324D-A95B-AC20-2CC2-59AB5D07B4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96738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49401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Pandas Cheat Sheet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171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560" y="692697"/>
            <a:ext cx="7720978" cy="59644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42048" y="6669544"/>
            <a:ext cx="53285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https://github.com/pandas-dev/pandas/blob/master/doc/cheatsheet/Pandas_Cheat_Sheet.pdf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893C98-0992-AB35-AE40-DE40B71FE55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72278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-1"/>
            <a:ext cx="8229600" cy="96266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Creating </a:t>
            </a:r>
            <a:r>
              <a:rPr lang="en-US" dirty="0" err="1">
                <a:solidFill>
                  <a:schemeClr val="accent1"/>
                </a:solidFill>
              </a:rPr>
              <a:t>pd.DataFrame</a:t>
            </a:r>
            <a:endParaRPr lang="en-US" dirty="0">
              <a:solidFill>
                <a:schemeClr val="accent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2135560" y="1437719"/>
          <a:ext cx="3610744" cy="2151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26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2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26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26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4726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7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47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0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172</a:t>
            </a:fld>
            <a:endParaRPr lang="zh-TW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7968" y="1419815"/>
            <a:ext cx="4698624" cy="2935320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135560" y="4450080"/>
            <a:ext cx="7919847" cy="20733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pd.DataFrame</a:t>
            </a:r>
            <a:r>
              <a:rPr lang="en-US" altLang="en-US" b="1" dirty="0">
                <a:latin typeface="Courier" charset="0"/>
                <a:ea typeface="標楷體" charset="-120"/>
              </a:rPr>
              <a:t>({"a": [4, 5, 6],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               "b": [7, 8, 9],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               "c": [10, 11, 12]},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              index = [1, 2, 3])</a:t>
            </a:r>
          </a:p>
        </p:txBody>
      </p:sp>
      <p:sp>
        <p:nvSpPr>
          <p:cNvPr id="9" name="Rectangle 8"/>
          <p:cNvSpPr/>
          <p:nvPr/>
        </p:nvSpPr>
        <p:spPr>
          <a:xfrm>
            <a:off x="3442048" y="6669544"/>
            <a:ext cx="53285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4"/>
              </a:rPr>
              <a:t>https://github.com/pandas-dev/pandas/blob/master/doc/cheatsheet/Pandas_Cheat_Sheet.pdf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A7731E-19D4-E33B-4B6A-3A77190827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977335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173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08" y="3356992"/>
            <a:ext cx="7370464" cy="1842616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711624" y="2228416"/>
            <a:ext cx="6013016" cy="9368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>
                <a:latin typeface="Courier" charset="0"/>
                <a:ea typeface="標楷體" charset="-120"/>
              </a:rPr>
              <a:t>type(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)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19536" y="-1"/>
            <a:ext cx="8229600" cy="96266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Pandas </a:t>
            </a:r>
            <a:r>
              <a:rPr lang="en-US" dirty="0" err="1">
                <a:solidFill>
                  <a:schemeClr val="accent1"/>
                </a:solidFill>
              </a:rPr>
              <a:t>DataFrame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43EDBC-9A77-0C53-D52F-B0F7046697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60559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A2ACAF3-D326-7342-8345-CAAB2D0A4BC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174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9154" name="Rectangle 4"/>
          <p:cNvSpPr>
            <a:spLocks noChangeArrowheads="1"/>
          </p:cNvSpPr>
          <p:nvPr/>
        </p:nvSpPr>
        <p:spPr bwMode="auto">
          <a:xfrm>
            <a:off x="1992313" y="549276"/>
            <a:ext cx="8388350" cy="20161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numpy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 as np</a:t>
            </a:r>
          </a:p>
          <a:p>
            <a:r>
              <a:rPr lang="en-US" altLang="en-US" sz="3200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pd</a:t>
            </a:r>
            <a:endParaRPr lang="en-US" altLang="en-US" sz="3200" b="1" dirty="0">
              <a:latin typeface="Courier" charset="0"/>
              <a:ea typeface="標楷體" charset="-120"/>
            </a:endParaRPr>
          </a:p>
          <a:p>
            <a:r>
              <a:rPr lang="en-US" altLang="en-US" sz="32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matplotlib.pyplot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 as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plt</a:t>
            </a:r>
            <a:endParaRPr lang="en-US" altLang="en-US" sz="3200" b="1" dirty="0">
              <a:latin typeface="Courier" charset="0"/>
              <a:ea typeface="標楷體" charset="-120"/>
            </a:endParaRPr>
          </a:p>
          <a:p>
            <a:r>
              <a:rPr lang="en-US" altLang="en-US" sz="3200" b="1" dirty="0">
                <a:latin typeface="Courier" charset="0"/>
                <a:ea typeface="標楷體" charset="-120"/>
              </a:rPr>
              <a:t>print('pandas imported')</a:t>
            </a:r>
          </a:p>
        </p:txBody>
      </p:sp>
      <p:sp>
        <p:nvSpPr>
          <p:cNvPr id="49155" name="Rectangle 5"/>
          <p:cNvSpPr>
            <a:spLocks noChangeArrowheads="1"/>
          </p:cNvSpPr>
          <p:nvPr/>
        </p:nvSpPr>
        <p:spPr bwMode="auto">
          <a:xfrm>
            <a:off x="1992314" y="3213101"/>
            <a:ext cx="8351837" cy="12239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pl-PL" altLang="en-US" sz="2800" b="1" dirty="0">
                <a:latin typeface="Courier" charset="0"/>
                <a:ea typeface="標楷體" charset="-120"/>
              </a:rPr>
              <a:t>s = </a:t>
            </a:r>
            <a:r>
              <a:rPr lang="pl-PL" altLang="en-US" sz="2800" b="1" dirty="0" err="1">
                <a:latin typeface="Courier" charset="0"/>
                <a:ea typeface="標楷體" charset="-120"/>
              </a:rPr>
              <a:t>pd.Series</a:t>
            </a:r>
            <a:r>
              <a:rPr lang="pl-PL" altLang="en-US" sz="2800" b="1" dirty="0">
                <a:latin typeface="Courier" charset="0"/>
                <a:ea typeface="標楷體" charset="-120"/>
              </a:rPr>
              <a:t>([1,3,5,np.nan,6,8])</a:t>
            </a:r>
          </a:p>
          <a:p>
            <a:r>
              <a:rPr lang="pl-PL" altLang="en-US" sz="2800" b="1" dirty="0">
                <a:latin typeface="Courier" charset="0"/>
                <a:ea typeface="標楷體" charset="-120"/>
              </a:rPr>
              <a:t>s</a:t>
            </a:r>
            <a:endParaRPr lang="en-US" altLang="en-US" sz="2800" b="1" dirty="0">
              <a:latin typeface="Courier" charset="0"/>
              <a:ea typeface="標楷體" charset="-120"/>
            </a:endParaRPr>
          </a:p>
        </p:txBody>
      </p:sp>
      <p:sp>
        <p:nvSpPr>
          <p:cNvPr id="49156" name="Rectangle 6"/>
          <p:cNvSpPr>
            <a:spLocks noChangeArrowheads="1"/>
          </p:cNvSpPr>
          <p:nvPr/>
        </p:nvSpPr>
        <p:spPr bwMode="auto">
          <a:xfrm>
            <a:off x="2063750" y="4710113"/>
            <a:ext cx="8280400" cy="18145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>
                <a:latin typeface="Courier" charset="0"/>
                <a:ea typeface="標楷體" charset="-120"/>
              </a:rPr>
              <a:t>dates =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pd.date_range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('20181001', periods=6)</a:t>
            </a:r>
          </a:p>
          <a:p>
            <a:r>
              <a:rPr lang="en-US" altLang="en-US" sz="2800" b="1" dirty="0">
                <a:latin typeface="Courier" charset="0"/>
                <a:ea typeface="標楷體" charset="-120"/>
              </a:rPr>
              <a:t>dates</a:t>
            </a:r>
          </a:p>
        </p:txBody>
      </p:sp>
      <p:sp>
        <p:nvSpPr>
          <p:cNvPr id="49157" name="Rectangle 4"/>
          <p:cNvSpPr>
            <a:spLocks noChangeArrowheads="1"/>
          </p:cNvSpPr>
          <p:nvPr/>
        </p:nvSpPr>
        <p:spPr bwMode="auto">
          <a:xfrm>
            <a:off x="3810000" y="6567489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BFBFBF"/>
                </a:solidFill>
              </a:rPr>
              <a:t>Source: http://pandas.pydata.org/pandas-docs/stable/10min.html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1B2B8E-8894-2199-0ADE-58E9208067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19256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B2AE744-CA1A-F24D-9D9C-714DDD061B75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175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798D0D-DBD5-734A-BBC0-CE934F56A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390" y="426720"/>
            <a:ext cx="8409460" cy="59131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9784FB-F29B-94DC-F045-B9A7D2326B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358690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9620314-EC7D-CD45-8332-A74F8FDBD8C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176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1203" name="Rectangle 1"/>
          <p:cNvSpPr>
            <a:spLocks noChangeArrowheads="1"/>
          </p:cNvSpPr>
          <p:nvPr/>
        </p:nvSpPr>
        <p:spPr bwMode="auto">
          <a:xfrm>
            <a:off x="1703389" y="188914"/>
            <a:ext cx="8785225" cy="18002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pd.DataFrame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np.random.randn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(6,4), index=dates, columns=list('ABCD'))</a:t>
            </a:r>
          </a:p>
          <a:p>
            <a:r>
              <a:rPr lang="en-US" altLang="en-US" sz="2800" b="1" dirty="0" err="1">
                <a:latin typeface="Courier" charset="0"/>
                <a:ea typeface="標楷體" charset="-120"/>
              </a:rPr>
              <a:t>df</a:t>
            </a:r>
            <a:endParaRPr lang="en-US" altLang="en-US" sz="2800" b="1" dirty="0">
              <a:latin typeface="Courier" charset="0"/>
              <a:ea typeface="標楷體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BDB83C-05FE-3040-867C-68F4C3779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307" y="2494280"/>
            <a:ext cx="7912100" cy="3454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CFEED4-B799-43B3-F10D-8712182977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870600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2E3FF23-50FD-5443-B1BF-F274B2A475B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177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03389" y="188914"/>
            <a:ext cx="8785225" cy="18002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df</a:t>
            </a:r>
            <a:r>
              <a:rPr lang="en-US" sz="2800" b="1" dirty="0">
                <a:latin typeface="Courier" charset="0"/>
                <a:ea typeface="標楷體" charset="0"/>
                <a:cs typeface="標楷體" charset="0"/>
              </a:rPr>
              <a:t> = </a:t>
            </a: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pd.DataFrame</a:t>
            </a:r>
            <a:r>
              <a:rPr lang="en-US" sz="2800" b="1" dirty="0">
                <a:latin typeface="Courier" charset="0"/>
                <a:ea typeface="標楷體" charset="0"/>
                <a:cs typeface="標楷體" charset="0"/>
              </a:rPr>
              <a:t>(</a:t>
            </a: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np.random.randn</a:t>
            </a:r>
            <a:r>
              <a:rPr lang="en-US" sz="2800" b="1" dirty="0">
                <a:latin typeface="Courier" charset="0"/>
                <a:ea typeface="標楷體" charset="0"/>
                <a:cs typeface="標楷體" charset="0"/>
              </a:rPr>
              <a:t>(3,5), index=['student1','student2','student3'], columns=list('ABCDE'))</a:t>
            </a:r>
          </a:p>
          <a:p>
            <a:pPr eaLnBrk="0" hangingPunct="0">
              <a:defRPr/>
            </a:pP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df</a:t>
            </a:r>
            <a:endParaRPr lang="en-US" sz="2800" b="1" dirty="0">
              <a:latin typeface="Courier" charset="0"/>
              <a:ea typeface="標楷體" charset="0"/>
              <a:cs typeface="標楷體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10A645-A192-8043-9D5C-9960BF9B4C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296" y="2697481"/>
            <a:ext cx="8977744" cy="18633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87AB9E-B8A5-DF5D-2EE7-4DCB54EE6E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57237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5C1146C-5F00-E14F-8274-92DA09B8361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178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3251" name="Rectangle 1"/>
          <p:cNvSpPr>
            <a:spLocks noChangeArrowheads="1"/>
          </p:cNvSpPr>
          <p:nvPr/>
        </p:nvSpPr>
        <p:spPr bwMode="auto">
          <a:xfrm>
            <a:off x="1919288" y="260350"/>
            <a:ext cx="8424862" cy="20891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df2 =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pd.DataFrame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({ 'A' : 1.,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'B'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pd.Timestamp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('20181001'),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'C'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pd.Series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(2.5,index=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list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range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(4)),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dtype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='float32'),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'D'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np.array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([3] * 4,dtype='int32'),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'E'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pd.Categorical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(["test","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train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","test","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train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"]),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'F' : '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foo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' })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df2</a:t>
            </a:r>
            <a:endParaRPr lang="en-US" altLang="en-US" sz="1800" b="1" dirty="0">
              <a:latin typeface="Courier" charset="0"/>
              <a:ea typeface="標楷體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CB28D5-71E7-194E-BF73-91C4EB10D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389" y="2484121"/>
            <a:ext cx="7134180" cy="39425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6A08F4-EAAA-0006-D990-829383B868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184490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D8521D9-AA6C-9145-BDDE-A0465552B71A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179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4275" name="Rectangle 1"/>
          <p:cNvSpPr>
            <a:spLocks noChangeArrowheads="1"/>
          </p:cNvSpPr>
          <p:nvPr/>
        </p:nvSpPr>
        <p:spPr bwMode="auto">
          <a:xfrm>
            <a:off x="2351088" y="476250"/>
            <a:ext cx="7632700" cy="7699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4400" b="1" dirty="0">
                <a:latin typeface="Courier" charset="0"/>
                <a:ea typeface="標楷體" charset="-120"/>
              </a:rPr>
              <a:t>df2.dtypes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7689" y="1844824"/>
            <a:ext cx="4326055" cy="3456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869BD0-35E1-9F15-ADC2-7B3BA8B259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7357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38042"/>
          </a:xfrm>
        </p:spPr>
        <p:txBody>
          <a:bodyPr>
            <a:normAutofit fontScale="90000"/>
          </a:bodyPr>
          <a:lstStyle/>
          <a:p>
            <a:r>
              <a:rPr lang="en-US"/>
              <a:t>Google’s </a:t>
            </a:r>
            <a:r>
              <a:rPr lang="en-US" dirty="0"/>
              <a:t>Python Class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1921565" y="6497405"/>
            <a:ext cx="8653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https://developers.google.com/edu/python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52CCE9-85CF-89D3-97B7-857016977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339" y="873146"/>
            <a:ext cx="10288279" cy="562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53446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E9DF4-24F3-C143-8F4F-D4671A8C9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947" y="145891"/>
            <a:ext cx="10508105" cy="1525656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Python Data Analysis and 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C80835-8F0D-F84F-AA74-6E6BBDBCF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180</a:t>
            </a:fld>
            <a:endParaRPr lang="zh-TW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7BB5-4AB2-FD48-9A54-AB44B2232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7101" y="3429001"/>
            <a:ext cx="3213392" cy="921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E820E4-C697-3543-A896-8C520C5092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45" y="3443600"/>
            <a:ext cx="3839603" cy="921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928087-D3E4-F543-9811-1D6B73EB4D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787" y="4869161"/>
            <a:ext cx="3672408" cy="10464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F03166-39CA-3249-9E39-3A8A8598381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788" y="1758052"/>
            <a:ext cx="3784941" cy="15269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D88AD4-8C66-D749-879C-FF7E3B5D6F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4275" y="1924128"/>
            <a:ext cx="3784939" cy="136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53299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181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182881"/>
            <a:ext cx="8229600" cy="4171248"/>
          </a:xfrm>
        </p:spPr>
        <p:txBody>
          <a:bodyPr>
            <a:norm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Pandas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B1D976-1C78-3B44-8AEF-5E58B6A61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8" y="6488114"/>
            <a:ext cx="274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2"/>
              </a:rPr>
              <a:t>http://pandas.pydata.org/</a:t>
            </a:r>
            <a:endParaRPr lang="en-US" alt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44A110-2F37-984E-85E5-FAA77A166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672" y="4149081"/>
            <a:ext cx="5797964" cy="233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6535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matplotlib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14680E-A239-E847-A451-41BD74875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281" y="3956298"/>
            <a:ext cx="7889436" cy="1892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5035358" y="6558777"/>
            <a:ext cx="21212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https://matplotlib.org/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665218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seaborn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5056516" y="6563926"/>
            <a:ext cx="24393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https://seaborn.pydata.org/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8F144F-174B-3448-8396-EF31F0A02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9217" y="3753626"/>
            <a:ext cx="7833925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75852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12000" dirty="0" err="1">
                <a:solidFill>
                  <a:srgbClr val="C00000"/>
                </a:solidFill>
              </a:rPr>
              <a:t>plotly</a:t>
            </a:r>
            <a:endParaRPr lang="en-US" sz="120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4872845" y="6519864"/>
            <a:ext cx="24463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https://plotly.com/python/</a:t>
            </a:r>
            <a:endParaRPr lang="en-US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810263-F1C8-2C4B-A35E-4028BCD2D4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7649" y="3861048"/>
            <a:ext cx="6145323" cy="220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9474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bokeh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5035357" y="6558777"/>
            <a:ext cx="18596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https://bokeh.org/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957D93-31DA-194C-91FC-69F0A3FBF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270" y="4163520"/>
            <a:ext cx="5879461" cy="168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39165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matplotlib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474505" y="6474542"/>
            <a:ext cx="3242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https://matplotlib.org/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AA96E0-9EF6-5144-ABA3-7E73A510D7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59509"/>
            <a:ext cx="9144000" cy="493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1590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Seaborn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474505" y="6474542"/>
            <a:ext cx="3242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https://seaborn.pydata.org/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CD6BE5-7DFB-4249-BB2F-205CB9610A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52736"/>
            <a:ext cx="9144000" cy="53867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D201B5-96CD-EB4C-9407-B065C04FBE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504" y="95550"/>
            <a:ext cx="2402790" cy="68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735986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08034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1DEAC7-1E5B-9B47-A66A-E7F49ACF29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9341" y="1412777"/>
            <a:ext cx="9144000" cy="48841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8E94BC-993D-0945-ABD2-428E0C11AE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526321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E9358B-74F1-3949-A833-B229447B13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0364" y="980729"/>
            <a:ext cx="8348084" cy="5507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62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9CDA4-3594-E341-ADD2-EFE8A7915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7001"/>
            <a:ext cx="8229600" cy="79768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47BC2-F6DC-5349-9A08-C081E906F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F8BDCD-A161-484D-9DFD-78BB79EE88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850746"/>
            <a:ext cx="9144000" cy="56815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1CE3A4-FE65-9740-867D-1B6C751548E7}"/>
              </a:ext>
            </a:extLst>
          </p:cNvPr>
          <p:cNvSpPr/>
          <p:nvPr/>
        </p:nvSpPr>
        <p:spPr>
          <a:xfrm>
            <a:off x="2578100" y="6572672"/>
            <a:ext cx="66929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https://colab.research.google.com/notebooks/welcome.ipynb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57190793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DD6AC7-3A7C-B840-A7DE-58A961036AA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08720"/>
            <a:ext cx="9144000" cy="557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54529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BBFE3C-6346-6F43-88A5-6CD141A0AB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5763" y="878546"/>
            <a:ext cx="8820472" cy="561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85270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7BF3F4-8B6A-784F-82CD-93BE35A559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759" y="845382"/>
            <a:ext cx="8892480" cy="567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90013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4E5352-AC88-F447-8D63-44AF0D565B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6707" y="908721"/>
            <a:ext cx="6278587" cy="554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19976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Bokeh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474505" y="6474542"/>
            <a:ext cx="3242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https://bokeh.org/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28EBF8-72A0-6D4B-8F5E-60E23847C6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217958"/>
            <a:ext cx="9144000" cy="4875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69EC0A-C01A-0B40-9053-AE389C5815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3" y="195923"/>
            <a:ext cx="2075635" cy="59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61626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64870-74C4-1144-9E9E-6F0C5B9B5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Iris</a:t>
            </a:r>
            <a:r>
              <a:rPr lang="en-US" sz="7200" dirty="0">
                <a:solidFill>
                  <a:schemeClr val="accent1"/>
                </a:solidFill>
              </a:rPr>
              <a:t> flower data 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D95A-204F-1E47-9AEB-0230C1D8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E68F82-A7A3-E441-86F3-676F328E0223}"/>
              </a:ext>
            </a:extLst>
          </p:cNvPr>
          <p:cNvSpPr/>
          <p:nvPr/>
        </p:nvSpPr>
        <p:spPr>
          <a:xfrm>
            <a:off x="3116796" y="6597353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suruchifialoke.com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/2016-10-13-machine-learning-tutorial-iris-classification/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0B2EA8-7D93-2D41-94AB-19C3725798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9796" y="2487082"/>
            <a:ext cx="2794000" cy="28861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290481-F8B7-1944-93D5-5A02212FC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846" y="2464696"/>
            <a:ext cx="2794000" cy="2095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96A392-343E-6246-8C9C-A482F3C42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1896" y="2487008"/>
            <a:ext cx="2794000" cy="2273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D731EC-8282-BB4F-83AE-C97A2A1B3C89}"/>
              </a:ext>
            </a:extLst>
          </p:cNvPr>
          <p:cNvSpPr/>
          <p:nvPr/>
        </p:nvSpPr>
        <p:spPr>
          <a:xfrm>
            <a:off x="2211741" y="1646086"/>
            <a:ext cx="15515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setosa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4C5E59-436E-5B4C-83DE-81AEAA787921}"/>
              </a:ext>
            </a:extLst>
          </p:cNvPr>
          <p:cNvSpPr/>
          <p:nvPr/>
        </p:nvSpPr>
        <p:spPr>
          <a:xfrm>
            <a:off x="4777371" y="1646086"/>
            <a:ext cx="22614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versicolor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6ACB85-4270-3140-B979-1B05F4B3A227}"/>
              </a:ext>
            </a:extLst>
          </p:cNvPr>
          <p:cNvSpPr/>
          <p:nvPr/>
        </p:nvSpPr>
        <p:spPr>
          <a:xfrm>
            <a:off x="7991788" y="1667587"/>
            <a:ext cx="19677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virginica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75E02F-4188-3648-8431-05EA9D7588DC}"/>
              </a:ext>
            </a:extLst>
          </p:cNvPr>
          <p:cNvSpPr/>
          <p:nvPr/>
        </p:nvSpPr>
        <p:spPr>
          <a:xfrm>
            <a:off x="3180488" y="6392325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en.wikipedia.org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/wiki/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Iris_flower_data_set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631768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D95A-204F-1E47-9AEB-0230C1D8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196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85BCCD-D8D0-8A4A-B7AE-293D0DB74E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8943" y="1124745"/>
            <a:ext cx="5734115" cy="55208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D7508CE-92C5-2F46-B018-8A7A29D95C40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10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sz="7200" dirty="0">
                <a:solidFill>
                  <a:srgbClr val="FF0000"/>
                </a:solidFill>
              </a:rPr>
              <a:t>Iris</a:t>
            </a:r>
            <a:r>
              <a:rPr lang="en-US" sz="7200" dirty="0">
                <a:solidFill>
                  <a:schemeClr val="accent1"/>
                </a:solidFill>
              </a:rPr>
              <a:t> </a:t>
            </a:r>
            <a:r>
              <a:rPr lang="en-US" sz="7200" dirty="0" err="1">
                <a:solidFill>
                  <a:schemeClr val="accent1"/>
                </a:solidFill>
              </a:rPr>
              <a:t>Classfication</a:t>
            </a:r>
            <a:endParaRPr lang="en-US" sz="7200" dirty="0">
              <a:solidFill>
                <a:schemeClr val="accent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6FA0F1-EEE5-6A43-A722-F7E563C4A653}"/>
              </a:ext>
            </a:extLst>
          </p:cNvPr>
          <p:cNvSpPr/>
          <p:nvPr/>
        </p:nvSpPr>
        <p:spPr>
          <a:xfrm>
            <a:off x="3116796" y="6638768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suruchifialoke.com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/2016-10-13-machine-learning-tutorial-iris-classification/</a:t>
            </a:r>
          </a:p>
        </p:txBody>
      </p:sp>
    </p:spTree>
    <p:extLst>
      <p:ext uri="{BB962C8B-B14F-4D97-AF65-F5344CB8AC3E}">
        <p14:creationId xmlns:p14="http://schemas.microsoft.com/office/powerpoint/2010/main" val="3600075660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C247F-9E61-1B4C-A18C-9C9239F84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3120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iris.data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7BEA4-7E98-A040-AC6D-C2060D53B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3E2CB2-AC24-FD40-A47C-BB69FA95848B}"/>
              </a:ext>
            </a:extLst>
          </p:cNvPr>
          <p:cNvSpPr/>
          <p:nvPr/>
        </p:nvSpPr>
        <p:spPr>
          <a:xfrm>
            <a:off x="2023927" y="706681"/>
            <a:ext cx="8031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>
                <a:latin typeface="Calibri" panose="020F0502020204030204" pitchFamily="34" charset="0"/>
                <a:ea typeface="標楷體" charset="-120"/>
                <a:cs typeface="Calibri" panose="020F0502020204030204" pitchFamily="34" charset="0"/>
                <a:hlinkClick r:id="rId2"/>
              </a:rPr>
              <a:t>https://archive.ics.uci.edu/ml/machine-learning-databases/iris/iris.data</a:t>
            </a:r>
            <a:endParaRPr lang="en-US" altLang="en-US" sz="2000" dirty="0">
              <a:latin typeface="Calibri" panose="020F0502020204030204" pitchFamily="34" charset="0"/>
              <a:ea typeface="標楷體" charset="-12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1F7574-566A-AC4E-8F44-F576210E1CAA}"/>
              </a:ext>
            </a:extLst>
          </p:cNvPr>
          <p:cNvSpPr/>
          <p:nvPr/>
        </p:nvSpPr>
        <p:spPr>
          <a:xfrm>
            <a:off x="2101624" y="1192060"/>
            <a:ext cx="3706344" cy="326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urier" pitchFamily="2" charset="0"/>
              </a:rPr>
              <a:t>5.1,3.5,1.4,0.2,Iris-setosa 4.9,3.0,1.4,0.2,Iris-setosa 4.7,3.2,1.3,0.2,Iris-setosa 4.6,3.1,1.5,0.2,Iris-setosa 5.0,3.6,1.4,0.2,Iris-setosa 5.4,3.9,1.7,0.4,Iris-setosa 4.6,3.4,1.4,0.3,Iris-setosa 5.0,3.4,1.5,0.2,Iris-setosa 4.4,2.9,1.4,0.2,Iris-setosa 4.9,3.1,1.5,0.1,Iris-setosa 5.4,3.7,1.5,0.2,Iris-setosa 4.8,3.4,1.6,0.2,Iris-setosa 4.8,3.0,1.4,0.1,Iris-setosa 4.3,3.0,1.1,0.1,Iris-setosa 5.8,4.0,1.2,0.2,Iris-setosa 5.7,4.4,1.5,0.4,Iris-setosa 5.4,3.9,1.3,0.4,Iris-setosa 5.1,3.5,1.4,0.3,Iris-setosa 5.7,3.8,1.7,0.3,Iris-setosa 5.1,3.8,1.5,0.3,Iris-setosa 5.4,3.4,1.7,0.2,Iris-setosa 5.1,3.7,1.5,0.4,Iris-setosa 4.6,3.6,1.0,0.2,Iris-setosa 5.1,3.3,1.7,0.5,Iris-setosa 4.8,3.4,1.9,0.2,Iris-setosa 5.0,3.0,1.6,0.2,Iris-setosa 5.0,3.4,1.6,0.4,Iris-setosa 5.2,3.5,1.5,0.2,Iris-setosa 5.2,3.4,1.4,0.2,Iris-setosa 4.7,3.2,1.6,0.2,Iris-setosa 4.8,3.1,1.6,0.2,Iris-setosa 5.4,3.4,1.5,0.4,Iris-setosa 5.2,4.1,1.5,0.1,Iris-setosa 5.5,4.2,1.4,0.2,Iris-setosa 4.9,3.1,1.5,0.1,Iris-setosa 5.0,3.2,1.2,0.2,Iris-setosa 5.5,3.5,1.3,0.2,Iris-setosa 4.9,3.1,1.5,0.1,Iris-setosa 4.4,3.0,1.3,0.2,Iris-setosa 5.1,3.4,1.5,0.2,Iris-setosa 5.0,3.5,1.3,0.3,Iris-setosa 4.5,2.3,1.3,0.3,Iris-setosa 4.4,3.2,1.3,0.2,Iris-setosa 5.0,3.5,1.6,0.6,Iris-setosa 5.1,3.8,1.9,0.4,Iris-setosa 4.8,3.0,1.4,0.3,Iris-setosa 5.1,3.8,1.6,0.2,Iris-setosa 4.6,3.2,1.4,0.2,Iris-setosa 5.3,3.7,1.5,0.2,Iris-setosa 5.0,3.3,1.4,0.2,Iris-setosa 7.0,3.2,4.7,1.4,Iris-versicolor 6.4,3.2,4.5,1.5,Iris-versicolor 6.9,3.1,4.9,1.5,Iris-versicolor 5.5,2.3,4.0,1.3,Iris-versicolor 6.5,2.8,4.6,1.5,Iris-versicolor 5.7,2.8,4.5,1.3,Iris-versicolor 6.3,3.3,4.7,1.6,Iris-versicolor 4.9,2.4,3.3,1.0,Iris-versicolor 6.6,2.9,4.6,1.3,Iris-versicolor 5.2,2.7,3.9,1.4,Iris-versicolor 5.0,2.0,3.5,1.0,Iris-versicolor 5.9,3.0,4.2,1.5,Iris-versicolor 6.0,2.2,4.0,1.0,Iris-versicolor 6.1,2.9,4.7,1.4,Iris-versicolor 5.6,2.9,3.6,1.3,Iris-versicolor 6.7,3.1,4.4,1.4,Iris-versicolor 5.6,3.0,4.5,1.5,Iris-versicolor 5.8,2.7,4.1,1.0,Iris-versicolor 6.2,2.2,4.5,1.5,Iris-versicolor 5.6,2.5,3.9,1.1,Iris-versicolor 5.9,3.2,4.8,1.8,Iris-versicolor 6.1,2.8,4.0,1.3,Iris-versicolor 6.3,2.5,4.9,1.5,Iris-versicolor 6.1,2.8,4.7,1.2,Iris-versicolor 6.4,2.9,4.3,1.3,Iris-versicolor 6.6,3.0,4.4,1.4,Iris-versicolor 6.8,2.8,4.8,1.4,Iris-versicolor 6.7,3.0,5.0,1.7,Iris-versicolor 6.0,2.9,4.5,1.5,Iris-versicolor 5.7,2.6,3.5,1.0,Iris-versicolor 5.5,2.4,3.8,1.1,Iris-versicolor 5.5,2.4,3.7,1.0,Iris-versicolor 5.8,2.7,3.9,1.2,Iris-versicolor 6.0,2.7,5.1,1.6,Iris-versicolor 5.4,3.0,4.5,1.5,Iris-versicolor 6.0,3.4,4.5,1.6,Iris-versicolor 6.7,3.1,4.7,1.5,Iris-versicolor 6.3,2.3,4.4,1.3,Iris-versicolor 5.6,3.0,4.1,1.3,Iris-versicolor 5.5,2.5,4.0,1.3,Iris-versicolor 5.5,2.6,4.4,1.2,Iris-versicolor 6.1,3.0,4.6,1.4,Iris-versicolor 5.8,2.6,4.0,1.2,Iris-versicolor 5.0,2.3,3.3,1.0,Iris-versicolor 5.6,2.7,4.2,1.3,Iris-versicolor 5.7,3.0,4.2,1.2,Iris-versicolor 5.7,2.9,4.2,1.3,Iris-versicolor 6.2,2.9,4.3,1.3,Iris-versicolor 5.1,2.5,3.0,1.1,Iris-versicolor 5.7,2.8,4.1,1.3,Iris-versicolor 6.3,3.3,6.0,2.5,Iris-virginica 5.8,2.7,5.1,1.9,Iris-virginica 7.1,3.0,5.9,2.1,Iris-virginica 6.3,2.9,5.6,1.8,Iris-virginica 6.5,3.0,5.8,2.2,Iris-virginica 7.6,3.0,6.6,2.1,Iris-virginica 4.9,2.5,4.5,1.7,Iris-virginica 7.3,2.9,6.3,1.8,Iris-virginica 6.7,2.5,5.8,1.8,Iris-virginica 7.2,3.6,6.1,2.5,Iris-virginica 6.5,3.2,5.1,2.0,Iris-virginica 6.4,2.7,5.3,1.9,Iris-virginica 6.8,3.0,5.5,2.1,Iris-virginica 5.7,2.5,5.0,2.0,Iris-virginica 5.8,2.8,5.1,2.4,Iris-virginica 6.4,3.2,5.3,2.3,Iris-virginica 6.5,3.0,5.5,1.8,Iris-virginica 7.7,3.8,6.7,2.2,Iris-virginica 7.7,2.6,6.9,2.3,Iris-virginica 6.0,2.2,5.0,1.5,Iris-virginica 6.9,3.2,5.7,2.3,Iris-virginica 5.6,2.8,4.9,2.0,Iris-virginica 7.7,2.8,6.7,2.0,Iris-virginica 6.3,2.7,4.9,1.8,Iris-virginica 6.7,3.3,5.7,2.1,Iris-virginica 7.2,3.2,6.0,1.8,Iris-virginica 6.2,2.8,4.8,1.8,Iris-virginica 6.1,3.0,4.9,1.8,Iris-virginica 6.4,2.8,5.6,2.1,Iris-virginica 7.2,3.0,5.8,1.6,Iris-virginica 7.4,2.8,6.1,1.9,Iris-virginica 7.9,3.8,6.4,2.0,Iris-virginica 6.4,2.8,5.6,2.2,Iris-virginica 6.3,2.8,5.1,1.5,Iris-virginica 6.1,2.6,5.6,1.4,Iris-virginica 7.7,3.0,6.1,2.3,Iris-virginica 6.3,3.4,5.6,2.4,Iris-virginica 6.4,3.1,5.5,1.8,Iris-virginica 6.0,3.0,4.8,1.8,Iris-virginica 6.9,3.1,5.4,2.1,Iris-virginica 6.7,3.1,5.6,2.4,Iris-virginica 6.9,3.1,5.1,2.3,Iris-virginica 5.8,2.7,5.1,1.9,Iris-virginica 6.8,3.2,5.9,2.3,Iris-virginica 6.7,3.3,5.7,2.5,Iris-virginica 6.7,3.0,5.2,2.3,Iris-virginica 6.3,2.5,5.0,1.9,Iris-virginica 6.5,3.0,5.2,2.0,Iris-virginica 6.2,3.4,5.4,2.3,Iris-virginica 5.9,3.0,5.1,1.8,Iris-virginica </a:t>
            </a:r>
            <a:br>
              <a:rPr lang="en-US" sz="1400" dirty="0">
                <a:latin typeface="Courier" pitchFamily="2" charset="0"/>
              </a:rPr>
            </a:br>
            <a:endParaRPr lang="en-US" sz="1400" dirty="0">
              <a:latin typeface="Courier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096D3D-A2A0-144E-A01C-A98157FD10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4368" y="1586596"/>
            <a:ext cx="1713880" cy="17703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369393C-01C4-FE4A-A8C6-82F02F691B72}"/>
              </a:ext>
            </a:extLst>
          </p:cNvPr>
          <p:cNvSpPr/>
          <p:nvPr/>
        </p:nvSpPr>
        <p:spPr>
          <a:xfrm>
            <a:off x="6614369" y="1097487"/>
            <a:ext cx="17138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setosa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708F82-0E28-B943-828A-2ADF753E6B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6523" y="5373217"/>
            <a:ext cx="1691724" cy="126879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AF794B3-B48F-974B-923E-DC5A7890EF7D}"/>
              </a:ext>
            </a:extLst>
          </p:cNvPr>
          <p:cNvSpPr/>
          <p:nvPr/>
        </p:nvSpPr>
        <p:spPr>
          <a:xfrm>
            <a:off x="6613527" y="4911552"/>
            <a:ext cx="1691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versicolor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01ABD-F6C2-034D-AAEB-67C0FAA9FC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3214" y="3607496"/>
            <a:ext cx="2042770" cy="166207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B8BFEA5-F2DA-5242-B574-AD57F7169AA0}"/>
              </a:ext>
            </a:extLst>
          </p:cNvPr>
          <p:cNvSpPr/>
          <p:nvPr/>
        </p:nvSpPr>
        <p:spPr>
          <a:xfrm>
            <a:off x="8463214" y="3140969"/>
            <a:ext cx="2042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virginica</a:t>
            </a:r>
          </a:p>
        </p:txBody>
      </p:sp>
    </p:spTree>
    <p:extLst>
      <p:ext uri="{BB962C8B-B14F-4D97-AF65-F5344CB8AC3E}">
        <p14:creationId xmlns:p14="http://schemas.microsoft.com/office/powerpoint/2010/main" val="595060702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0582F9-C8E5-F74D-851F-6F32FB8A8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1BF3A-E4FF-434B-BC46-A8B4CACDF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121" y="1101721"/>
            <a:ext cx="6146799" cy="55227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F77BDE-90DC-A944-B944-9F9AA1E93E4A}"/>
              </a:ext>
            </a:extLst>
          </p:cNvPr>
          <p:cNvSpPr/>
          <p:nvPr/>
        </p:nvSpPr>
        <p:spPr>
          <a:xfrm>
            <a:off x="2960596" y="6624480"/>
            <a:ext cx="62454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seaborn.pydata.org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/generated/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seaborn.pairplot.html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716478-2288-404C-A930-69774911F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88901"/>
            <a:ext cx="8229600" cy="70893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Iris Data Visualization</a:t>
            </a:r>
          </a:p>
        </p:txBody>
      </p:sp>
    </p:spTree>
    <p:extLst>
      <p:ext uri="{BB962C8B-B14F-4D97-AF65-F5344CB8AC3E}">
        <p14:creationId xmlns:p14="http://schemas.microsoft.com/office/powerpoint/2010/main" val="1499301932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709C4-191E-1149-B08A-5AB413140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21" y="137446"/>
            <a:ext cx="9866026" cy="70893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Data Visualization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3E3DE-70DA-A044-A5A2-CF19F26D9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199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1D4238-9D8C-6F44-A7E3-645512A5FE48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F1E040-55EF-5E41-B7BC-F9EB85FA77E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512" y="1169746"/>
            <a:ext cx="8902976" cy="499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596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2025/09/10 Introduction to Python for Accounting Applications</a:t>
            </a:r>
          </a:p>
          <a:p>
            <a:pPr marL="0" indent="0">
              <a:buNone/>
            </a:pPr>
            <a:r>
              <a:rPr lang="en-US" sz="2800" dirty="0"/>
              <a:t>2 2025/09/17 Python Programming and Data Science</a:t>
            </a:r>
          </a:p>
          <a:p>
            <a:pPr marL="0" indent="0">
              <a:buNone/>
            </a:pPr>
            <a:r>
              <a:rPr lang="en-US" sz="2800" dirty="0"/>
              <a:t>3 2025/09/24 Foundations of Python Programming</a:t>
            </a:r>
          </a:p>
          <a:p>
            <a:pPr marL="0" indent="0">
              <a:buNone/>
            </a:pPr>
            <a:r>
              <a:rPr lang="en-US" sz="2800" dirty="0"/>
              <a:t>4 2025/10/01 Data Structures</a:t>
            </a:r>
          </a:p>
          <a:p>
            <a:pPr marL="0" indent="0">
              <a:buNone/>
            </a:pPr>
            <a:r>
              <a:rPr lang="en-US" sz="2800" dirty="0"/>
              <a:t>5 2025/10/08 Control Logic and Loops</a:t>
            </a:r>
          </a:p>
          <a:p>
            <a:pPr marL="0" indent="0">
              <a:buNone/>
            </a:pPr>
            <a:r>
              <a:rPr lang="en-US" sz="2800" dirty="0"/>
              <a:t>6 2025/10/15 Functions and Modules; Files and Exception Handling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7 2025/10/22 Data Analytics and Visualization with Python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8 2025/10/29 Self-Learning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04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4974" y="0"/>
            <a:ext cx="9303026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Connect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in Google Drive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C8A506-C614-2445-A5E4-05CBE0A8CF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795339"/>
            <a:ext cx="9144000" cy="5664679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4ADDD96-A1E2-CF49-BE64-7EF830E51C73}"/>
              </a:ext>
            </a:extLst>
          </p:cNvPr>
          <p:cNvSpPr/>
          <p:nvPr/>
        </p:nvSpPr>
        <p:spPr>
          <a:xfrm>
            <a:off x="1524000" y="2458996"/>
            <a:ext cx="1804086" cy="36040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F71598C-A3BE-7F4E-B7FA-F339BB56DE6F}"/>
              </a:ext>
            </a:extLst>
          </p:cNvPr>
          <p:cNvSpPr/>
          <p:nvPr/>
        </p:nvSpPr>
        <p:spPr>
          <a:xfrm>
            <a:off x="2603156" y="4576120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833A1DC-3FBE-4E46-84CD-26F3D9A83A1A}"/>
              </a:ext>
            </a:extLst>
          </p:cNvPr>
          <p:cNvSpPr/>
          <p:nvPr/>
        </p:nvSpPr>
        <p:spPr>
          <a:xfrm>
            <a:off x="5128053" y="5865341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46781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B5D78-FBA5-224C-A6CA-BE0E31F07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EF84E7-2573-2E43-9842-3F294B65297E}"/>
              </a:ext>
            </a:extLst>
          </p:cNvPr>
          <p:cNvSpPr/>
          <p:nvPr/>
        </p:nvSpPr>
        <p:spPr>
          <a:xfrm>
            <a:off x="2033373" y="111037"/>
            <a:ext cx="8140357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ourier" pitchFamily="2" charset="0"/>
              </a:rPr>
              <a:t>import seaborn as </a:t>
            </a:r>
            <a:r>
              <a:rPr lang="en-US" dirty="0" err="1">
                <a:latin typeface="Courier" pitchFamily="2" charset="0"/>
              </a:rPr>
              <a:t>sns</a:t>
            </a:r>
            <a:endParaRPr lang="en-US" dirty="0">
              <a:latin typeface="Courier" pitchFamily="2" charset="0"/>
            </a:endParaRPr>
          </a:p>
          <a:p>
            <a:r>
              <a:rPr lang="en-US" dirty="0" err="1">
                <a:latin typeface="Courier" pitchFamily="2" charset="0"/>
              </a:rPr>
              <a:t>sns.set</a:t>
            </a:r>
            <a:r>
              <a:rPr lang="en-US" dirty="0">
                <a:latin typeface="Courier" pitchFamily="2" charset="0"/>
              </a:rPr>
              <a:t>(style="ticks", </a:t>
            </a:r>
            <a:r>
              <a:rPr lang="en-US" dirty="0" err="1">
                <a:latin typeface="Courier" pitchFamily="2" charset="0"/>
              </a:rPr>
              <a:t>color_codes</a:t>
            </a:r>
            <a:r>
              <a:rPr lang="en-US" dirty="0">
                <a:latin typeface="Courier" pitchFamily="2" charset="0"/>
              </a:rPr>
              <a:t>=True)</a:t>
            </a:r>
          </a:p>
          <a:p>
            <a:r>
              <a:rPr lang="en-US" dirty="0">
                <a:latin typeface="Courier" pitchFamily="2" charset="0"/>
              </a:rPr>
              <a:t>iris = </a:t>
            </a:r>
            <a:r>
              <a:rPr lang="en-US" dirty="0" err="1">
                <a:latin typeface="Courier" pitchFamily="2" charset="0"/>
              </a:rPr>
              <a:t>sns.load_dataset</a:t>
            </a:r>
            <a:r>
              <a:rPr lang="en-US" dirty="0">
                <a:latin typeface="Courier" pitchFamily="2" charset="0"/>
              </a:rPr>
              <a:t>("iris")</a:t>
            </a:r>
          </a:p>
          <a:p>
            <a:r>
              <a:rPr lang="en-US" dirty="0">
                <a:latin typeface="Courier" pitchFamily="2" charset="0"/>
              </a:rPr>
              <a:t>g = </a:t>
            </a:r>
            <a:r>
              <a:rPr lang="en-US" dirty="0" err="1">
                <a:latin typeface="Courier" pitchFamily="2" charset="0"/>
              </a:rPr>
              <a:t>sns.pairplot</a:t>
            </a:r>
            <a:r>
              <a:rPr lang="en-US" dirty="0">
                <a:latin typeface="Courier" pitchFamily="2" charset="0"/>
              </a:rPr>
              <a:t>(iris, hue="species")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C08010-AF94-5240-A91E-B7EB9BB4C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807" y="1373477"/>
            <a:ext cx="5879069" cy="52822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6A597D6-2F37-7B43-A5E1-87896D7BA4E4}"/>
              </a:ext>
            </a:extLst>
          </p:cNvPr>
          <p:cNvSpPr/>
          <p:nvPr/>
        </p:nvSpPr>
        <p:spPr>
          <a:xfrm>
            <a:off x="2960596" y="6624480"/>
            <a:ext cx="62454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seaborn.pydata.org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/generated/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seaborn.pairplot.html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782048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8B7AC0-268C-F841-ABE7-98FF1F741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130" y="2746868"/>
            <a:ext cx="8232569" cy="358140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8D103D1B-0409-0E4D-B8E1-5C8EFC018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23522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numpy</a:t>
            </a:r>
            <a:r>
              <a:rPr lang="en-US" altLang="en-US" b="1" dirty="0">
                <a:latin typeface="Courier" charset="0"/>
                <a:ea typeface="標楷體" charset="-120"/>
              </a:rPr>
              <a:t> as np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%matplotlib inline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matplotlib.pyplot</a:t>
            </a:r>
            <a:r>
              <a:rPr lang="en-US" altLang="en-US" b="1" dirty="0">
                <a:latin typeface="Courier" charset="0"/>
                <a:ea typeface="標楷體" charset="-120"/>
              </a:rPr>
              <a:t>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plt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seaborn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sns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from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pandas.plotting</a:t>
            </a:r>
            <a:r>
              <a:rPr lang="en-US" altLang="en-US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scatter_matrix</a:t>
            </a:r>
            <a:endParaRPr lang="en-US" altLang="en-US" b="1" dirty="0">
              <a:latin typeface="Courier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83877165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C40B19-5280-074F-A879-54A901C19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730" y="2390140"/>
            <a:ext cx="8681578" cy="390398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D49F613-1A16-9948-8B11-9B7FAA9C9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429" y="116633"/>
            <a:ext cx="10682514" cy="19613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"https://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archive.ics.uci.edu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/ml/machine-learning-databases/iris/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iris.data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"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names = [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'sepal-length', 'sepal-width', 'petal-length', 'petal-width', 'class'</a:t>
            </a:r>
            <a:r>
              <a:rPr lang="en-US" altLang="en-US" b="1" dirty="0">
                <a:latin typeface="Courier" charset="0"/>
                <a:ea typeface="標楷體" charset="-120"/>
              </a:rPr>
              <a:t>]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pd.read_csv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b="1" dirty="0">
                <a:latin typeface="Courier" charset="0"/>
                <a:ea typeface="標楷體" charset="-120"/>
              </a:rPr>
              <a:t>, names=names)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df.head</a:t>
            </a:r>
            <a:r>
              <a:rPr lang="en-US" altLang="en-US" b="1" dirty="0">
                <a:latin typeface="Courier" charset="0"/>
                <a:ea typeface="標楷體" charset="-120"/>
              </a:rPr>
              <a:t>(10))</a:t>
            </a:r>
          </a:p>
        </p:txBody>
      </p:sp>
    </p:spTree>
    <p:extLst>
      <p:ext uri="{BB962C8B-B14F-4D97-AF65-F5344CB8AC3E}">
        <p14:creationId xmlns:p14="http://schemas.microsoft.com/office/powerpoint/2010/main" val="1676169492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8939CB-C7ED-164D-B681-03C132F83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120" y="1905000"/>
            <a:ext cx="8621166" cy="309372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8A50662A-4510-2B48-84C4-F4E106159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771" y="116632"/>
            <a:ext cx="10755086" cy="12702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6000" b="1" dirty="0" err="1">
                <a:latin typeface="Courier" charset="0"/>
                <a:ea typeface="標楷體" charset="-120"/>
              </a:rPr>
              <a:t>df.tail</a:t>
            </a:r>
            <a:r>
              <a:rPr lang="en-US" altLang="en-US" sz="6000" b="1" dirty="0">
                <a:latin typeface="Courier" charset="0"/>
                <a:ea typeface="標楷體" charset="-120"/>
              </a:rPr>
              <a:t>(10)</a:t>
            </a:r>
          </a:p>
        </p:txBody>
      </p:sp>
    </p:spTree>
    <p:extLst>
      <p:ext uri="{BB962C8B-B14F-4D97-AF65-F5344CB8AC3E}">
        <p14:creationId xmlns:p14="http://schemas.microsoft.com/office/powerpoint/2010/main" val="3320182847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0EA6AE-7849-2046-A22D-386B6D8FE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830" y="2087880"/>
            <a:ext cx="8592715" cy="327660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A8BB3A47-17C0-424E-B0DA-877C9F01D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199" y="116632"/>
            <a:ext cx="10448597" cy="12854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7200" b="1" dirty="0" err="1">
                <a:latin typeface="Courier" charset="0"/>
                <a:ea typeface="標楷體" charset="-120"/>
              </a:rPr>
              <a:t>df.describe</a:t>
            </a:r>
            <a:r>
              <a:rPr lang="en-US" altLang="en-US" sz="7200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999803297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5B27F-6646-1A4F-8921-42F3F3E0B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470584"/>
            <a:ext cx="5528310" cy="5113272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AFB27F4-0D43-FE4A-829B-F37CCD126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5040" y="116632"/>
            <a:ext cx="8713788" cy="12521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df.info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())</a:t>
            </a:r>
          </a:p>
          <a:p>
            <a:r>
              <a:rPr lang="en-US" altLang="en-US" sz="28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df.shape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3476396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06655D-2FB9-FC48-A532-4F1B79DAD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586" y="1554480"/>
            <a:ext cx="8038214" cy="384048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E45D67A-BFA5-A441-9BA9-2ED62FFE4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7572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 err="1">
                <a:latin typeface="Courier" charset="0"/>
                <a:ea typeface="標楷體" charset="-120"/>
              </a:rPr>
              <a:t>df.groupby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('class').size()</a:t>
            </a:r>
          </a:p>
        </p:txBody>
      </p:sp>
    </p:spTree>
    <p:extLst>
      <p:ext uri="{BB962C8B-B14F-4D97-AF65-F5344CB8AC3E}">
        <p14:creationId xmlns:p14="http://schemas.microsoft.com/office/powerpoint/2010/main" val="2676189251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B3596C-6942-5248-A650-3E1491BE6B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6590" y="1417320"/>
            <a:ext cx="6058602" cy="5348148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1775553-45B7-B24D-AE5F-AAA48C790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12244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plt.rcParams</a:t>
            </a:r>
            <a:r>
              <a:rPr lang="en-US" altLang="en-US" b="1" dirty="0">
                <a:latin typeface="Courier" charset="0"/>
                <a:ea typeface="標楷體" charset="-120"/>
              </a:rPr>
              <a:t>["</a:t>
            </a:r>
            <a:r>
              <a:rPr lang="en-US" altLang="en-US" b="1" dirty="0" err="1">
                <a:latin typeface="Courier" charset="0"/>
                <a:ea typeface="標楷體" charset="-120"/>
              </a:rPr>
              <a:t>figure.figsize</a:t>
            </a:r>
            <a:r>
              <a:rPr lang="en-US" altLang="en-US" b="1" dirty="0">
                <a:latin typeface="Courier" charset="0"/>
                <a:ea typeface="標楷體" charset="-120"/>
              </a:rPr>
              <a:t>"] = (10,8)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df.plot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kind='box', subplots=True, layout=(2,2),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sharex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=False,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sharey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=False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850045368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D04890-335A-AC4A-B8D5-E7499E8838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2761" y="932474"/>
            <a:ext cx="6505423" cy="578854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EF9A5AD-5AFC-1D4F-A832-6FEB2D5E0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7572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df.hist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518383597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6691EC-E98E-0643-AEE0-DBFDB73418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953041"/>
            <a:ext cx="6450330" cy="5653216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583C3DC-C0F2-5E49-BB10-753D70A13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7572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scatter_matrix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078032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46E397-4BAA-4042-A411-973FC18E81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49842"/>
            <a:ext cx="9144000" cy="5650302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1F047D9-4999-934B-BCAA-CA5CFBDF9FB6}"/>
              </a:ext>
            </a:extLst>
          </p:cNvPr>
          <p:cNvSpPr/>
          <p:nvPr/>
        </p:nvSpPr>
        <p:spPr>
          <a:xfrm>
            <a:off x="7084541" y="2627874"/>
            <a:ext cx="1820560" cy="25125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7647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0C6471-7BF5-E443-9879-80E5EA7AD7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601" y="707955"/>
            <a:ext cx="6115709" cy="589830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9E22607-2ED6-6846-97F3-3191C08DE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5065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sns.pairplot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, hue="class", size=2)</a:t>
            </a:r>
          </a:p>
        </p:txBody>
      </p:sp>
    </p:spTree>
    <p:extLst>
      <p:ext uri="{BB962C8B-B14F-4D97-AF65-F5344CB8AC3E}">
        <p14:creationId xmlns:p14="http://schemas.microsoft.com/office/powerpoint/2010/main" val="3805398776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9482" y="141621"/>
            <a:ext cx="10613036" cy="626165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Wes McKinney (2022), "Python for Data Analysis: Data Wrangling with pandas, NumPy, and </a:t>
            </a:r>
            <a:r>
              <a:rPr lang="en-US" sz="2400" dirty="0" err="1">
                <a:solidFill>
                  <a:schemeClr val="accent1"/>
                </a:solidFill>
              </a:rPr>
              <a:t>Jupyter</a:t>
            </a:r>
            <a:r>
              <a:rPr lang="en-US" sz="2400" dirty="0">
                <a:solidFill>
                  <a:schemeClr val="accent1"/>
                </a:solidFill>
              </a:rPr>
              <a:t>", 3rd Edition, O'Reilly Media.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211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4092888" y="6539914"/>
            <a:ext cx="4006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https://github.com/wesm/pydata-book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389A3A-F008-254C-A990-68055EEBF0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912" y="980514"/>
            <a:ext cx="9569859" cy="55817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118A9F-4E58-9AFF-FDAA-4819DC262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9113" y="3033314"/>
            <a:ext cx="2716658" cy="356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09961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212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1778832" y="6581002"/>
            <a:ext cx="90440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https://github.com/wesm/pydata-book/blob/3rd-edition/ch04.ipynb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602C61-7649-5FA5-FB4C-16EA227B4B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4042" y="779148"/>
            <a:ext cx="9148997" cy="585873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50B1ECD-0033-10BA-71DB-602F0677C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482" y="126631"/>
            <a:ext cx="10613036" cy="626165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Wes McKinney (2022), "Python for Data Analysis: Data Wrangling with pandas, NumPy, and </a:t>
            </a:r>
            <a:r>
              <a:rPr lang="en-US" sz="2400" dirty="0" err="1">
                <a:solidFill>
                  <a:schemeClr val="accent1"/>
                </a:solidFill>
              </a:rPr>
              <a:t>Jupyter</a:t>
            </a:r>
            <a:r>
              <a:rPr lang="en-US" sz="2400" dirty="0">
                <a:solidFill>
                  <a:schemeClr val="accent1"/>
                </a:solidFill>
              </a:rPr>
              <a:t>", 3rd Edition, O'Reilly Media.</a:t>
            </a:r>
          </a:p>
        </p:txBody>
      </p:sp>
    </p:spTree>
    <p:extLst>
      <p:ext uri="{BB962C8B-B14F-4D97-AF65-F5344CB8AC3E}">
        <p14:creationId xmlns:p14="http://schemas.microsoft.com/office/powerpoint/2010/main" val="3285419359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3908759854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214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B0A7F-7E07-7F4F-898D-F291B7B663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512" y="1169746"/>
            <a:ext cx="8902976" cy="499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54105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305877"/>
            <a:ext cx="11286308" cy="4392888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Kaggle Datasets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for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Data Science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215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D6111C-88B8-F902-C625-91A92487E3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92" b="7283"/>
          <a:stretch/>
        </p:blipFill>
        <p:spPr>
          <a:xfrm>
            <a:off x="2743200" y="99390"/>
            <a:ext cx="6705600" cy="252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53345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E2B88-65F4-DC89-7B73-8FFE45C93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37" y="56101"/>
            <a:ext cx="11742124" cy="639540"/>
          </a:xfrm>
        </p:spPr>
        <p:txBody>
          <a:bodyPr>
            <a:normAutofit fontScale="90000"/>
          </a:bodyPr>
          <a:lstStyle/>
          <a:p>
            <a:r>
              <a:rPr lang="en-US" dirty="0"/>
              <a:t>Kaggle Datasets for Machine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16594-52A1-4E8F-29BF-CBD884A4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7F7CEB-C86A-58F1-66DA-7451F2883CF3}"/>
              </a:ext>
            </a:extLst>
          </p:cNvPr>
          <p:cNvSpPr/>
          <p:nvPr/>
        </p:nvSpPr>
        <p:spPr>
          <a:xfrm>
            <a:off x="128797" y="6595631"/>
            <a:ext cx="1159214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sz="9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  <a:hlinkClick r:id="rId2"/>
              </a:rPr>
              <a:t>https://www.kaggle.com/datasets?search=ESG</a:t>
            </a:r>
            <a:endParaRPr lang="en-US" altLang="zh-TW" sz="900" dirty="0">
              <a:solidFill>
                <a:schemeClr val="bg1">
                  <a:lumMod val="75000"/>
                </a:schemeClr>
              </a:solidFill>
              <a:latin typeface="Calibri" charset="0"/>
              <a:ea typeface="標楷體" charset="0"/>
              <a:cs typeface="標楷體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9EB658-5AC7-F4B9-C937-ACD6550ED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81" y="834960"/>
            <a:ext cx="10210635" cy="572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51752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E2B88-65F4-DC89-7B73-8FFE45C93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37" y="56101"/>
            <a:ext cx="11742124" cy="639540"/>
          </a:xfrm>
        </p:spPr>
        <p:txBody>
          <a:bodyPr>
            <a:normAutofit fontScale="90000"/>
          </a:bodyPr>
          <a:lstStyle/>
          <a:p>
            <a:r>
              <a:rPr lang="en-US" dirty="0"/>
              <a:t>Kaggle Datasets for Machine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16594-52A1-4E8F-29BF-CBD884A4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7F7CEB-C86A-58F1-66DA-7451F2883CF3}"/>
              </a:ext>
            </a:extLst>
          </p:cNvPr>
          <p:cNvSpPr/>
          <p:nvPr/>
        </p:nvSpPr>
        <p:spPr>
          <a:xfrm>
            <a:off x="128797" y="6595631"/>
            <a:ext cx="1159214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sz="9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  <a:hlinkClick r:id="rId2"/>
              </a:rPr>
              <a:t>https://www.kaggle.com/datasets?search=credit+card&amp;sort=votes</a:t>
            </a:r>
            <a:endParaRPr lang="en-US" altLang="zh-TW" sz="900" dirty="0">
              <a:solidFill>
                <a:schemeClr val="bg1">
                  <a:lumMod val="75000"/>
                </a:schemeClr>
              </a:solidFill>
              <a:latin typeface="Calibri" charset="0"/>
              <a:ea typeface="標楷體" charset="0"/>
              <a:cs typeface="標楷體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9E2C3B-A34B-4839-28D0-6DCE10EA5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313" y="730648"/>
            <a:ext cx="10195371" cy="586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00309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E2B88-65F4-DC89-7B73-8FFE45C93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37" y="56101"/>
            <a:ext cx="11742124" cy="639540"/>
          </a:xfrm>
        </p:spPr>
        <p:txBody>
          <a:bodyPr>
            <a:normAutofit fontScale="90000"/>
          </a:bodyPr>
          <a:lstStyle/>
          <a:p>
            <a:r>
              <a:rPr lang="en-US" dirty="0"/>
              <a:t>Kaggle Datasets: Credit Card Fraud Detection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16594-52A1-4E8F-29BF-CBD884A4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7F7CEB-C86A-58F1-66DA-7451F2883CF3}"/>
              </a:ext>
            </a:extLst>
          </p:cNvPr>
          <p:cNvSpPr/>
          <p:nvPr/>
        </p:nvSpPr>
        <p:spPr>
          <a:xfrm>
            <a:off x="128797" y="6595631"/>
            <a:ext cx="1159214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sz="9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  <a:hlinkClick r:id="rId2"/>
              </a:rPr>
              <a:t>https://www.kaggle.com/datasets/mlg-ulb/creditcardfraud</a:t>
            </a:r>
            <a:endParaRPr lang="en-US" altLang="zh-TW" sz="900" dirty="0">
              <a:solidFill>
                <a:schemeClr val="bg1">
                  <a:lumMod val="75000"/>
                </a:schemeClr>
              </a:solidFill>
              <a:latin typeface="Calibri" charset="0"/>
              <a:ea typeface="標楷體" charset="0"/>
              <a:cs typeface="標楷體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87647B-4875-F7EB-D87E-04E5D4725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97" y="962865"/>
            <a:ext cx="10892403" cy="5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166412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E2B88-65F4-DC89-7B73-8FFE45C93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37" y="56101"/>
            <a:ext cx="11742124" cy="639540"/>
          </a:xfrm>
        </p:spPr>
        <p:txBody>
          <a:bodyPr>
            <a:normAutofit fontScale="90000"/>
          </a:bodyPr>
          <a:lstStyle/>
          <a:p>
            <a:r>
              <a:rPr lang="en-US" dirty="0"/>
              <a:t>Kaggle Code: Credit Card Fraud Detection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16594-52A1-4E8F-29BF-CBD884A4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7F7CEB-C86A-58F1-66DA-7451F2883CF3}"/>
              </a:ext>
            </a:extLst>
          </p:cNvPr>
          <p:cNvSpPr/>
          <p:nvPr/>
        </p:nvSpPr>
        <p:spPr>
          <a:xfrm>
            <a:off x="128797" y="6595631"/>
            <a:ext cx="1159214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sz="9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  <a:hlinkClick r:id="rId2"/>
              </a:rPr>
              <a:t>https://www.kaggle.com/datasets/mlg-ulb/creditcardfraud/code?datasetId=310&amp;sortBy=voteCount</a:t>
            </a:r>
            <a:endParaRPr lang="en-US" altLang="zh-TW" sz="900" dirty="0">
              <a:solidFill>
                <a:schemeClr val="bg1">
                  <a:lumMod val="75000"/>
                </a:schemeClr>
              </a:solidFill>
              <a:latin typeface="Calibri" charset="0"/>
              <a:ea typeface="標楷體" charset="0"/>
              <a:cs typeface="標楷體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4F6E67-B54B-F357-2D70-C7886CCBF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01" y="1140931"/>
            <a:ext cx="11450795" cy="531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6431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CDC766-FBF7-8845-9FCB-FBEEDB6085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04110"/>
            <a:ext cx="9144000" cy="559119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D953698-332C-DA47-BF1C-154E8F8004D8}"/>
              </a:ext>
            </a:extLst>
          </p:cNvPr>
          <p:cNvSpPr/>
          <p:nvPr/>
        </p:nvSpPr>
        <p:spPr>
          <a:xfrm>
            <a:off x="7764162" y="3035646"/>
            <a:ext cx="992658" cy="26360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9ADB802-CD27-D54F-B82D-461CF5C138EC}"/>
              </a:ext>
            </a:extLst>
          </p:cNvPr>
          <p:cNvSpPr/>
          <p:nvPr/>
        </p:nvSpPr>
        <p:spPr>
          <a:xfrm>
            <a:off x="3216877" y="2879129"/>
            <a:ext cx="5688225" cy="1025607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170822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E2B88-65F4-DC89-7B73-8FFE45C93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37" y="56101"/>
            <a:ext cx="11742124" cy="639540"/>
          </a:xfrm>
        </p:spPr>
        <p:txBody>
          <a:bodyPr>
            <a:normAutofit fontScale="90000"/>
          </a:bodyPr>
          <a:lstStyle/>
          <a:p>
            <a:r>
              <a:rPr lang="en-US" dirty="0"/>
              <a:t>Kaggle Code: Credit Card Fraud Detection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16594-52A1-4E8F-29BF-CBD884A4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7F7CEB-C86A-58F1-66DA-7451F2883CF3}"/>
              </a:ext>
            </a:extLst>
          </p:cNvPr>
          <p:cNvSpPr/>
          <p:nvPr/>
        </p:nvSpPr>
        <p:spPr>
          <a:xfrm>
            <a:off x="128797" y="6595631"/>
            <a:ext cx="1159214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sz="9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  <a:hlinkClick r:id="rId2"/>
              </a:rPr>
              <a:t>https://www.kaggle.com/code/janiobachmann/credit-fraud-dealing-with-imbalanced-datasets</a:t>
            </a:r>
            <a:endParaRPr lang="en-US" altLang="zh-TW" sz="900" dirty="0">
              <a:solidFill>
                <a:schemeClr val="bg1">
                  <a:lumMod val="75000"/>
                </a:schemeClr>
              </a:solidFill>
              <a:latin typeface="Calibri" charset="0"/>
              <a:ea typeface="標楷體" charset="0"/>
              <a:cs typeface="標楷體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0A641B-CDDE-1135-C702-F620CFD80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132" y="675997"/>
            <a:ext cx="9131120" cy="588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9284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24A9F-4664-D544-A4A6-2A5485706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19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Papers with Code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State-of-the-Art (SOTA)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BF997-E09C-484C-8C9B-0387329E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3B1D34-4357-0D4E-AB86-D0B0FD219162}"/>
              </a:ext>
            </a:extLst>
          </p:cNvPr>
          <p:cNvSpPr/>
          <p:nvPr/>
        </p:nvSpPr>
        <p:spPr>
          <a:xfrm>
            <a:off x="4418457" y="6536350"/>
            <a:ext cx="3355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https://paperswithcode.com/sota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883DEA-C0D0-FD98-E32C-48E67F8976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0078" y="1481470"/>
            <a:ext cx="9331844" cy="508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16130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43002"/>
          </a:xfrm>
        </p:spPr>
        <p:txBody>
          <a:bodyPr>
            <a:normAutofit/>
          </a:bodyPr>
          <a:lstStyle/>
          <a:p>
            <a:r>
              <a:rPr lang="en-US" sz="6000" dirty="0"/>
              <a:t>Summary</a:t>
            </a:r>
            <a:endParaRPr lang="en-US" sz="60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222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9A4AC-FAC6-76AB-9EEC-596AF1B50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272209"/>
            <a:ext cx="11222181" cy="5419535"/>
          </a:xfrm>
        </p:spPr>
        <p:txBody>
          <a:bodyPr>
            <a:noAutofit/>
          </a:bodyPr>
          <a:lstStyle/>
          <a:p>
            <a:pPr indent="-411480">
              <a:spcAft>
                <a:spcPts val="600"/>
              </a:spcAft>
            </a:pPr>
            <a:r>
              <a:rPr lang="en-US" sz="3600" b="1" dirty="0"/>
              <a:t>NumPy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Numerical Python N-dimensional array </a:t>
            </a:r>
          </a:p>
          <a:p>
            <a:pPr indent="-411480">
              <a:spcAft>
                <a:spcPts val="600"/>
              </a:spcAft>
            </a:pPr>
            <a:r>
              <a:rPr lang="en-US" sz="3600" b="1" dirty="0"/>
              <a:t>Pandas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Data Analytics</a:t>
            </a:r>
          </a:p>
          <a:p>
            <a:pPr indent="-411480">
              <a:spcAft>
                <a:spcPts val="600"/>
              </a:spcAft>
            </a:pPr>
            <a:r>
              <a:rPr lang="en-US" sz="3600" b="1" dirty="0"/>
              <a:t>Matplotlib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Basic Data Visualization</a:t>
            </a:r>
          </a:p>
          <a:p>
            <a:pPr indent="-411480">
              <a:spcAft>
                <a:spcPts val="600"/>
              </a:spcAft>
            </a:pPr>
            <a:r>
              <a:rPr lang="en-US" sz="3600" b="1" dirty="0"/>
              <a:t>Seaborn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Advanced Visualization</a:t>
            </a:r>
          </a:p>
        </p:txBody>
      </p:sp>
    </p:spTree>
    <p:extLst>
      <p:ext uri="{BB962C8B-B14F-4D97-AF65-F5344CB8AC3E}">
        <p14:creationId xmlns:p14="http://schemas.microsoft.com/office/powerpoint/2010/main" val="2459722890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16F70-8938-FB4A-954F-072E275BE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695" y="44624"/>
            <a:ext cx="10133102" cy="907306"/>
          </a:xfrm>
        </p:spPr>
        <p:txBody>
          <a:bodyPr/>
          <a:lstStyle/>
          <a:p>
            <a:r>
              <a:rPr lang="en-US" altLang="zh-TW" dirty="0">
                <a:solidFill>
                  <a:schemeClr val="tx2"/>
                </a:solidFill>
              </a:rPr>
              <a:t>References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9B6D8-C75A-8144-8E1A-6A08EAB1D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926" y="791541"/>
            <a:ext cx="11518232" cy="6021835"/>
          </a:xfrm>
        </p:spPr>
        <p:txBody>
          <a:bodyPr>
            <a:noAutofit/>
          </a:bodyPr>
          <a:lstStyle/>
          <a:p>
            <a:pPr marL="228600" indent="-228600">
              <a:spcAft>
                <a:spcPts val="0"/>
              </a:spcAft>
            </a:pPr>
            <a:r>
              <a:rPr lang="en-US" altLang="zh-TW" sz="1300" b="0" dirty="0"/>
              <a:t>Wes McKinney (2022), "Python for Data Analysis: Data Wrangling with pandas, NumPy, and </a:t>
            </a:r>
            <a:r>
              <a:rPr lang="en-US" altLang="zh-TW" sz="1300" b="0" dirty="0" err="1"/>
              <a:t>Jupyter</a:t>
            </a:r>
            <a:r>
              <a:rPr lang="en-US" altLang="zh-TW" sz="1300" b="0" dirty="0"/>
              <a:t>", 3rd Edition, O'Reilly Media.</a:t>
            </a:r>
          </a:p>
          <a:p>
            <a:pPr marL="228600" indent="-228600">
              <a:spcAft>
                <a:spcPts val="0"/>
              </a:spcAft>
            </a:pPr>
            <a:r>
              <a:rPr lang="en-US" altLang="zh-TW" sz="1300" b="0" dirty="0" err="1"/>
              <a:t>Aurélien</a:t>
            </a:r>
            <a:r>
              <a:rPr lang="en-US" altLang="zh-TW" sz="1300" b="0" dirty="0"/>
              <a:t> </a:t>
            </a:r>
            <a:r>
              <a:rPr lang="en-US" altLang="zh-TW" sz="1300" b="0" dirty="0" err="1"/>
              <a:t>Géron</a:t>
            </a:r>
            <a:r>
              <a:rPr lang="en-US" altLang="zh-TW" sz="1300" b="0" dirty="0"/>
              <a:t> (2023), Hands-On Machine Learning with Scikit-Learn, </a:t>
            </a:r>
            <a:r>
              <a:rPr lang="en-US" altLang="zh-TW" sz="1300" b="0" dirty="0" err="1"/>
              <a:t>Keras</a:t>
            </a:r>
            <a:r>
              <a:rPr lang="en-US" altLang="zh-TW" sz="1300" b="0" dirty="0"/>
              <a:t>, and TensorFlow: Concepts, Tools, and Techniques to Build Intelligent Systems, 3rd Edition, O’Reilly Media.</a:t>
            </a:r>
          </a:p>
          <a:p>
            <a:pPr marL="228600" indent="-228600">
              <a:spcAft>
                <a:spcPts val="0"/>
              </a:spcAft>
            </a:pPr>
            <a:r>
              <a:rPr lang="en-US" sz="1300" b="0" dirty="0"/>
              <a:t>Steven </a:t>
            </a:r>
            <a:r>
              <a:rPr lang="en-US" sz="1300" b="0" dirty="0" err="1"/>
              <a:t>D'Ascoli</a:t>
            </a:r>
            <a:r>
              <a:rPr lang="en-US" sz="1300" b="0" dirty="0"/>
              <a:t> (2022), Artificial Intelligence and Deep Learning with Python:  Every Line of Code Explained For Readers New to AI and New to Python, Independently published.</a:t>
            </a:r>
          </a:p>
          <a:p>
            <a:pPr marL="228600" indent="-228600">
              <a:spcAft>
                <a:spcPts val="0"/>
              </a:spcAft>
            </a:pPr>
            <a:r>
              <a:rPr lang="en-US" altLang="zh-TW" sz="1300" b="0" dirty="0"/>
              <a:t>Stuart Russell and Peter Norvig (2020), Artificial Intelligence: A Modern Approach, 4th Edition, Pearson.</a:t>
            </a:r>
          </a:p>
          <a:p>
            <a:pPr>
              <a:spcAft>
                <a:spcPts val="0"/>
              </a:spcAft>
            </a:pPr>
            <a:r>
              <a:rPr lang="en-US" altLang="zh-TW" sz="1300" b="0" dirty="0"/>
              <a:t>Denis Rothman (2024), Transformers for Natural Language Processing and Computer Vision - Third Edition: Explore Generative AI and Large Language Models with Hugging Face, </a:t>
            </a:r>
            <a:r>
              <a:rPr lang="en-US" altLang="zh-TW" sz="1300" b="0" dirty="0" err="1"/>
              <a:t>ChatGPT</a:t>
            </a:r>
            <a:r>
              <a:rPr lang="en-US" altLang="zh-TW" sz="1300" b="0" dirty="0"/>
              <a:t>, GPT-4V, and DALL-E 3, 3rd ed. Edition, </a:t>
            </a:r>
            <a:r>
              <a:rPr lang="en-US" altLang="zh-TW" sz="1300" b="0" dirty="0" err="1"/>
              <a:t>Packt</a:t>
            </a:r>
            <a:r>
              <a:rPr lang="en-US" altLang="zh-TW" sz="1300" b="0" dirty="0"/>
              <a:t> Publishing</a:t>
            </a:r>
          </a:p>
          <a:p>
            <a:pPr>
              <a:spcAft>
                <a:spcPts val="0"/>
              </a:spcAft>
            </a:pPr>
            <a:r>
              <a:rPr lang="en-US" altLang="zh-TW" sz="1300" b="0" dirty="0"/>
              <a:t>Ben </a:t>
            </a:r>
            <a:r>
              <a:rPr lang="en-US" altLang="zh-TW" sz="1300" b="0" dirty="0" err="1"/>
              <a:t>Auffarth</a:t>
            </a:r>
            <a:r>
              <a:rPr lang="en-US" altLang="zh-TW" sz="1300" b="0" dirty="0"/>
              <a:t> (2023), Generative AI with </a:t>
            </a:r>
            <a:r>
              <a:rPr lang="en-US" altLang="zh-TW" sz="1300" b="0" dirty="0" err="1"/>
              <a:t>LangChain</a:t>
            </a:r>
            <a:r>
              <a:rPr lang="en-US" altLang="zh-TW" sz="1300" b="0" dirty="0"/>
              <a:t>: Build large language model (LLM) apps with Python, </a:t>
            </a:r>
            <a:r>
              <a:rPr lang="en-US" altLang="zh-TW" sz="1300" b="0" dirty="0" err="1"/>
              <a:t>ChatGPT</a:t>
            </a:r>
            <a:r>
              <a:rPr lang="en-US" altLang="zh-TW" sz="1300" b="0" dirty="0"/>
              <a:t> and other LLMs, </a:t>
            </a:r>
            <a:r>
              <a:rPr lang="en-US" altLang="zh-TW" sz="1300" b="0" dirty="0" err="1"/>
              <a:t>Packt</a:t>
            </a:r>
            <a:r>
              <a:rPr lang="en-US" altLang="zh-TW" sz="1300" b="0" dirty="0"/>
              <a:t> Publishing.</a:t>
            </a:r>
          </a:p>
          <a:p>
            <a:pPr>
              <a:spcAft>
                <a:spcPts val="0"/>
              </a:spcAft>
            </a:pPr>
            <a:r>
              <a:rPr lang="en-US" altLang="zh-TW" sz="1300" b="0" dirty="0"/>
              <a:t>Varun Grover, Roger HL Chiang, Ting-Peng Liang, and </a:t>
            </a:r>
            <a:r>
              <a:rPr lang="en-US" altLang="zh-TW" sz="1300" b="0" dirty="0" err="1"/>
              <a:t>Dongsong</a:t>
            </a:r>
            <a:r>
              <a:rPr lang="en-US" altLang="zh-TW" sz="1300" b="0" dirty="0"/>
              <a:t> Zhang (2018), "Creating Strategic Business Value from Big Data Analytics: A Research Framework", Journal of Management Information Systems, 35, no. 2, pp. 388-423.</a:t>
            </a:r>
          </a:p>
          <a:p>
            <a:pPr marL="228600" indent="-228600">
              <a:spcAft>
                <a:spcPts val="0"/>
              </a:spcAft>
            </a:pPr>
            <a:r>
              <a:rPr lang="en-US" sz="1300" b="0" dirty="0" err="1"/>
              <a:t>Junliang</a:t>
            </a:r>
            <a:r>
              <a:rPr lang="en-US" sz="1300" b="0" dirty="0"/>
              <a:t> Wang, </a:t>
            </a:r>
            <a:r>
              <a:rPr lang="en-US" sz="1300" b="0" dirty="0" err="1"/>
              <a:t>Chuqiao</a:t>
            </a:r>
            <a:r>
              <a:rPr lang="en-US" sz="1300" b="0" dirty="0"/>
              <a:t> Xu, </a:t>
            </a:r>
            <a:r>
              <a:rPr lang="en-US" sz="1300" b="0" dirty="0" err="1"/>
              <a:t>Jie</a:t>
            </a:r>
            <a:r>
              <a:rPr lang="en-US" sz="1300" b="0" dirty="0"/>
              <a:t> Zhang, and Ray Zhong (2022). "Big data analytics for intelligent manufacturing systems: A review." Journal of Manufacturing Systems 62 (2022): 738-752.</a:t>
            </a:r>
          </a:p>
          <a:p>
            <a:pPr marL="228600" indent="-228600">
              <a:spcAft>
                <a:spcPts val="0"/>
              </a:spcAft>
            </a:pPr>
            <a:r>
              <a:rPr lang="en-US" sz="1300" b="0" dirty="0"/>
              <a:t>Ramesh Sharda, Dursun Delen, and Efraim Turban (2017),  Business Intelligence, Analytics, and Data Science: A Managerial Perspective, 4th Edition, Pearson</a:t>
            </a:r>
          </a:p>
          <a:p>
            <a:pPr>
              <a:spcAft>
                <a:spcPts val="0"/>
              </a:spcAft>
            </a:pPr>
            <a:r>
              <a:rPr lang="en-US" sz="1300" b="0" dirty="0"/>
              <a:t>Thomas R. Caldwell (2025), The Agentic AI Bible: The Complete and Up-to-Date Guide to Design, Build, and Scale Goal-Driven, LLM-Powered Agents that Think, Execute and Evolve, Independently published.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300" b="0" dirty="0"/>
              <a:t>Python Programming, </a:t>
            </a:r>
            <a:r>
              <a:rPr lang="en-US" sz="1300" b="0" dirty="0">
                <a:hlinkClick r:id="rId2"/>
              </a:rPr>
              <a:t>https://pythonprogramming.net/</a:t>
            </a:r>
            <a:endParaRPr lang="en-US" sz="13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300" b="0" dirty="0"/>
              <a:t>Python, </a:t>
            </a:r>
            <a:r>
              <a:rPr lang="en-US" sz="1300" b="0" dirty="0">
                <a:hlinkClick r:id="rId3"/>
              </a:rPr>
              <a:t>https://www.python.org/</a:t>
            </a:r>
            <a:endParaRPr lang="en-US" sz="13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300" b="0" dirty="0"/>
              <a:t>Python Programming Language, </a:t>
            </a:r>
            <a:r>
              <a:rPr lang="en-US" sz="1300" b="0" dirty="0">
                <a:hlinkClick r:id="rId4"/>
              </a:rPr>
              <a:t>http://pythonprogramminglanguage.com/</a:t>
            </a:r>
            <a:endParaRPr lang="en-US" sz="13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300" b="0" dirty="0" err="1"/>
              <a:t>Numpy</a:t>
            </a:r>
            <a:r>
              <a:rPr lang="en-US" sz="1300" b="0" dirty="0"/>
              <a:t>, </a:t>
            </a:r>
            <a:r>
              <a:rPr lang="en-US" sz="1300" b="0" dirty="0">
                <a:hlinkClick r:id="rId5"/>
              </a:rPr>
              <a:t>http://www.numpy.org/</a:t>
            </a:r>
            <a:endParaRPr lang="en-US" sz="13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300" b="0" dirty="0"/>
              <a:t>Pandas, </a:t>
            </a:r>
            <a:r>
              <a:rPr lang="en-US" sz="1300" b="0" dirty="0">
                <a:hlinkClick r:id="rId6"/>
              </a:rPr>
              <a:t>http://pandas.pydata.org/</a:t>
            </a:r>
            <a:endParaRPr lang="en-US" sz="1300" b="0" dirty="0"/>
          </a:p>
          <a:p>
            <a:pPr marL="228600" indent="-228600">
              <a:spcAft>
                <a:spcPts val="0"/>
              </a:spcAft>
            </a:pPr>
            <a:r>
              <a:rPr lang="en-US" sz="1300" b="0" dirty="0" err="1"/>
              <a:t>Skikit</a:t>
            </a:r>
            <a:r>
              <a:rPr lang="en-US" sz="1300" b="0" dirty="0"/>
              <a:t>-learn, </a:t>
            </a:r>
            <a:r>
              <a:rPr lang="en-US" sz="1300" b="0" dirty="0">
                <a:hlinkClick r:id="rId7"/>
              </a:rPr>
              <a:t>http://scikit-learn.org/</a:t>
            </a:r>
            <a:endParaRPr lang="en-US" sz="1300" b="0" dirty="0"/>
          </a:p>
          <a:p>
            <a:pPr marL="228600" indent="-228600">
              <a:spcAft>
                <a:spcPts val="0"/>
              </a:spcAft>
            </a:pPr>
            <a:r>
              <a:rPr lang="en-US" sz="1300" b="0" dirty="0"/>
              <a:t>W3Schools Python, </a:t>
            </a:r>
            <a:r>
              <a:rPr lang="en-US" sz="1300" b="0" dirty="0">
                <a:hlinkClick r:id="rId8"/>
              </a:rPr>
              <a:t>https://www.w3schools.com/python/</a:t>
            </a:r>
            <a:endParaRPr lang="en-US" sz="1300" b="0" dirty="0"/>
          </a:p>
          <a:p>
            <a:pPr marL="228600" indent="-228600">
              <a:spcAft>
                <a:spcPts val="0"/>
              </a:spcAft>
            </a:pPr>
            <a:r>
              <a:rPr lang="en-US" sz="1300" b="0" dirty="0"/>
              <a:t>Learn Python, </a:t>
            </a:r>
            <a:r>
              <a:rPr lang="en-US" sz="1300" b="0" dirty="0">
                <a:hlinkClick r:id="rId9"/>
              </a:rPr>
              <a:t>https://www.learnpython.org/</a:t>
            </a:r>
            <a:endParaRPr lang="en-US" sz="1300" b="0" dirty="0"/>
          </a:p>
          <a:p>
            <a:pPr marL="228600" indent="-228600">
              <a:spcAft>
                <a:spcPts val="0"/>
              </a:spcAft>
            </a:pPr>
            <a:r>
              <a:rPr lang="en-US" sz="1300" b="0" dirty="0"/>
              <a:t>Google’s Python Class, </a:t>
            </a:r>
            <a:r>
              <a:rPr lang="en-US" sz="1300" b="0" dirty="0">
                <a:hlinkClick r:id="rId10"/>
              </a:rPr>
              <a:t>https://developers.google.com/edu/python</a:t>
            </a:r>
            <a:endParaRPr lang="en-US" sz="1300" b="0" dirty="0"/>
          </a:p>
          <a:p>
            <a:pPr marL="228600" indent="-228600">
              <a:spcAft>
                <a:spcPts val="0"/>
              </a:spcAft>
            </a:pPr>
            <a:r>
              <a:rPr lang="en-US" sz="1300" b="0" dirty="0"/>
              <a:t>Min-Yuh Day (2025), Python 101, </a:t>
            </a:r>
            <a:r>
              <a:rPr lang="en-US" sz="1300" b="0" dirty="0">
                <a:hlinkClick r:id="rId11"/>
              </a:rPr>
              <a:t>https://tinyurl.com/aintpupython101</a:t>
            </a:r>
            <a:endParaRPr lang="en-US" sz="13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8DDE3-DE9A-684D-A2C4-2DDE871B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46177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722" y="0"/>
            <a:ext cx="9475304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Connect </a:t>
            </a:r>
            <a:r>
              <a:rPr lang="en-US" dirty="0" err="1">
                <a:solidFill>
                  <a:schemeClr val="accent1"/>
                </a:solidFill>
              </a:rPr>
              <a:t>Colaboratory</a:t>
            </a:r>
            <a:r>
              <a:rPr lang="en-US" dirty="0">
                <a:solidFill>
                  <a:schemeClr val="accent1"/>
                </a:solidFill>
              </a:rPr>
              <a:t> to Google Drive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5E735C-38EF-E547-BAF5-541818DD83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743" y="961457"/>
            <a:ext cx="9144000" cy="56448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A637FCA-EAD0-DD4F-8CEA-237E262C1C7B}"/>
              </a:ext>
            </a:extLst>
          </p:cNvPr>
          <p:cNvSpPr/>
          <p:nvPr/>
        </p:nvSpPr>
        <p:spPr>
          <a:xfrm>
            <a:off x="7232823" y="4695568"/>
            <a:ext cx="547813" cy="23477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2587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F80714-7C0A-1444-9836-FDA6130CD7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05436"/>
            <a:ext cx="9144000" cy="5687209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1846EB2-F7BC-C94C-BFC8-3AFE130A97D7}"/>
              </a:ext>
            </a:extLst>
          </p:cNvPr>
          <p:cNvSpPr/>
          <p:nvPr/>
        </p:nvSpPr>
        <p:spPr>
          <a:xfrm>
            <a:off x="1524000" y="2580916"/>
            <a:ext cx="1804086" cy="36040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F9A470A-706C-1845-8AE5-A9507E8B596D}"/>
              </a:ext>
            </a:extLst>
          </p:cNvPr>
          <p:cNvSpPr/>
          <p:nvPr/>
        </p:nvSpPr>
        <p:spPr>
          <a:xfrm>
            <a:off x="2496476" y="4698040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858FDE7-A53B-8348-9677-6CBAC738B92C}"/>
              </a:ext>
            </a:extLst>
          </p:cNvPr>
          <p:cNvSpPr/>
          <p:nvPr/>
        </p:nvSpPr>
        <p:spPr>
          <a:xfrm>
            <a:off x="5128053" y="5865341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0660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E37B79-5323-9743-BF52-F0654A7873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571513"/>
            <a:ext cx="9144000" cy="371497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F21E05B-C4B6-9743-91FE-FA26C14D1A55}"/>
              </a:ext>
            </a:extLst>
          </p:cNvPr>
          <p:cNvSpPr/>
          <p:nvPr/>
        </p:nvSpPr>
        <p:spPr>
          <a:xfrm>
            <a:off x="1524000" y="1828800"/>
            <a:ext cx="9106029" cy="150876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37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E83CE9-77F5-DF4F-942B-BBE7A675B1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562583"/>
            <a:ext cx="9144000" cy="3732835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002058C-9D67-894E-AB87-A529EAFBDC8F}"/>
              </a:ext>
            </a:extLst>
          </p:cNvPr>
          <p:cNvSpPr/>
          <p:nvPr/>
        </p:nvSpPr>
        <p:spPr>
          <a:xfrm>
            <a:off x="3207813" y="2344901"/>
            <a:ext cx="434548" cy="1849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6D469E4-264F-C440-8179-74DFE057578F}"/>
              </a:ext>
            </a:extLst>
          </p:cNvPr>
          <p:cNvSpPr/>
          <p:nvPr/>
        </p:nvSpPr>
        <p:spPr>
          <a:xfrm>
            <a:off x="3207813" y="4478501"/>
            <a:ext cx="1851867" cy="23065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7806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223294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Run </a:t>
            </a:r>
            <a:r>
              <a:rPr lang="en-US" dirty="0" err="1">
                <a:solidFill>
                  <a:schemeClr val="accent1"/>
                </a:solidFill>
              </a:rPr>
              <a:t>Jupyter</a:t>
            </a:r>
            <a:r>
              <a:rPr lang="en-US" dirty="0">
                <a:solidFill>
                  <a:schemeClr val="accent1"/>
                </a:solidFill>
              </a:rPr>
              <a:t> Notebook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Python3 GPU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ADD6BC-A96F-A94D-955A-FC404C7B86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264897"/>
            <a:ext cx="9144000" cy="4309407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8826843-CE29-1845-98B5-AB6573BCAFEF}"/>
              </a:ext>
            </a:extLst>
          </p:cNvPr>
          <p:cNvSpPr/>
          <p:nvPr/>
        </p:nvSpPr>
        <p:spPr>
          <a:xfrm>
            <a:off x="4785361" y="4935700"/>
            <a:ext cx="1539240" cy="3373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E74607F-01BB-0643-AD3A-61157C72CF04}"/>
              </a:ext>
            </a:extLst>
          </p:cNvPr>
          <p:cNvSpPr/>
          <p:nvPr/>
        </p:nvSpPr>
        <p:spPr>
          <a:xfrm>
            <a:off x="4785361" y="5414658"/>
            <a:ext cx="1539240" cy="3373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5006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C23074-2897-874E-BF1C-CF7ED7B66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F43B4D-AF5A-C049-8819-EED1AC408A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543780"/>
            <a:ext cx="9144000" cy="189236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B4CCAE2-E50A-E640-B265-5BFB51F2A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79702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Python Hello World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print('Hello World')</a:t>
            </a:r>
          </a:p>
        </p:txBody>
      </p:sp>
    </p:spTree>
    <p:extLst>
      <p:ext uri="{BB962C8B-B14F-4D97-AF65-F5344CB8AC3E}">
        <p14:creationId xmlns:p14="http://schemas.microsoft.com/office/powerpoint/2010/main" val="21560063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75843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/>
                </a:solidFill>
              </a:rPr>
              <a:t>9 2025/11/05 Midterm Project Report</a:t>
            </a:r>
          </a:p>
          <a:p>
            <a:pPr marL="0" indent="0">
              <a:buNone/>
            </a:pPr>
            <a:r>
              <a:rPr lang="en-US" sz="2800" dirty="0"/>
              <a:t>10 2025/11/12 Obtaining Data From the Web with Python</a:t>
            </a:r>
          </a:p>
          <a:p>
            <a:pPr marL="0" indent="0">
              <a:buNone/>
            </a:pPr>
            <a:r>
              <a:rPr lang="en-US" sz="2800" dirty="0"/>
              <a:t>11 2025/11/19 Statistical Analysis with Python</a:t>
            </a:r>
          </a:p>
          <a:p>
            <a:pPr marL="0" indent="0">
              <a:buNone/>
            </a:pPr>
            <a:r>
              <a:rPr lang="en-US" sz="2800" dirty="0"/>
              <a:t>12 2025/11/26 Machine Learning with Python</a:t>
            </a:r>
          </a:p>
          <a:p>
            <a:pPr marL="0" indent="0">
              <a:buNone/>
            </a:pPr>
            <a:r>
              <a:rPr lang="en-US" sz="2800" dirty="0"/>
              <a:t>13 2025/12/03 Text Analytics with Generative AI and Python</a:t>
            </a:r>
          </a:p>
          <a:p>
            <a:pPr marL="0" indent="0">
              <a:buNone/>
            </a:pPr>
            <a:r>
              <a:rPr lang="en-US" sz="2800" dirty="0"/>
              <a:t>14 2025/12/10 Applications of Accounting Data Analytics with Python</a:t>
            </a:r>
          </a:p>
          <a:p>
            <a:pPr marL="0" indent="0">
              <a:buNone/>
            </a:pPr>
            <a:r>
              <a:rPr lang="en-US" sz="2800" dirty="0"/>
              <a:t>15 2025/12/17 Applications of ESG Data Analytics with Python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/>
                </a:solidFill>
              </a:rPr>
              <a:t>16 2025/12/24 Final Project Report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903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84" y="1218655"/>
            <a:ext cx="8229600" cy="5416695"/>
          </a:xfrm>
        </p:spPr>
        <p:txBody>
          <a:bodyPr>
            <a:normAutofit fontScale="90000"/>
          </a:bodyPr>
          <a:lstStyle/>
          <a:p>
            <a:r>
              <a:rPr lang="en-US" altLang="zh-TW" sz="7200" dirty="0">
                <a:solidFill>
                  <a:srgbClr val="00B050"/>
                </a:solidFill>
              </a:rPr>
              <a:t>Anaconda</a:t>
            </a:r>
            <a:br>
              <a:rPr lang="en-US" altLang="zh-TW" sz="7200" dirty="0"/>
            </a:br>
            <a:r>
              <a:rPr lang="en-US" altLang="zh-TW" sz="7200" dirty="0"/>
              <a:t>The Most Popular </a:t>
            </a:r>
            <a:r>
              <a:rPr lang="en-US" altLang="zh-TW" sz="7200" dirty="0">
                <a:solidFill>
                  <a:srgbClr val="FF0000"/>
                </a:solidFill>
              </a:rPr>
              <a:t>Python</a:t>
            </a:r>
            <a:r>
              <a:rPr lang="en-US" altLang="zh-TW" sz="7200" dirty="0"/>
              <a:t> </a:t>
            </a:r>
            <a:br>
              <a:rPr lang="en-US" altLang="zh-TW" sz="7200" dirty="0"/>
            </a:br>
            <a:r>
              <a:rPr lang="en-US" altLang="zh-TW" sz="7200" dirty="0">
                <a:solidFill>
                  <a:srgbClr val="FF0000"/>
                </a:solidFill>
              </a:rPr>
              <a:t>Data Science </a:t>
            </a:r>
            <a:r>
              <a:rPr lang="en-US" altLang="zh-TW" sz="7200" dirty="0"/>
              <a:t>Platform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30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5032249" y="6635351"/>
            <a:ext cx="21275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www.anaconda.com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700AB8-990B-2B46-92A2-56126843B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150" y="112568"/>
            <a:ext cx="29337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9054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EE00735-01A2-4644-B113-7B82B17F9C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3954" y="1052736"/>
            <a:ext cx="9584092" cy="51213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143729-F8ED-3B46-B6C2-B37E786CE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6440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Download Anaconda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E4741-35C4-884E-B598-4955D0951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206DBB-69ED-E146-9214-AE6090E09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800" y="5718592"/>
            <a:ext cx="2736850" cy="8248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976E002-95A8-D94D-96E4-12B597FF5FAB}"/>
              </a:ext>
            </a:extLst>
          </p:cNvPr>
          <p:cNvSpPr/>
          <p:nvPr/>
        </p:nvSpPr>
        <p:spPr>
          <a:xfrm>
            <a:off x="4063263" y="6488668"/>
            <a:ext cx="3993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https://www.anaconda.com/download</a:t>
            </a:r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AD76563-B4A8-AA4C-B987-0CD5B9C5F85F}"/>
              </a:ext>
            </a:extLst>
          </p:cNvPr>
          <p:cNvSpPr/>
          <p:nvPr/>
        </p:nvSpPr>
        <p:spPr>
          <a:xfrm>
            <a:off x="4295800" y="5057234"/>
            <a:ext cx="3528392" cy="1431433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9377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18000" dirty="0">
                <a:solidFill>
                  <a:srgbClr val="FF0000"/>
                </a:solidFill>
              </a:rPr>
              <a:t>Python</a:t>
            </a:r>
            <a:br>
              <a:rPr lang="en-US" sz="18000" dirty="0">
                <a:solidFill>
                  <a:srgbClr val="FF0000"/>
                </a:solidFill>
              </a:rPr>
            </a:br>
            <a:r>
              <a:rPr lang="en-US" sz="12000" dirty="0">
                <a:solidFill>
                  <a:srgbClr val="FF0000"/>
                </a:solidFill>
              </a:rPr>
              <a:t>HelloWorld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5740" y="0"/>
            <a:ext cx="4680520" cy="15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30375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>
                <a:solidFill>
                  <a:schemeClr val="accent1"/>
                </a:solidFill>
              </a:rPr>
              <a:t>Anaconda-Navigator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33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650" y="1758950"/>
            <a:ext cx="7632700" cy="4419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143672" y="5733256"/>
            <a:ext cx="360040" cy="402082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60690" y="5320712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Launchpad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341137" y="1803368"/>
            <a:ext cx="1890767" cy="1337600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9303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188D8-78D9-0040-B8CA-A1B3B0223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Anaconda Navigator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F25B3B-071C-1643-96E1-AE2D91A75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A24909-8328-514D-85A3-E159472B23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692697"/>
            <a:ext cx="9144000" cy="5922065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E6892E1-A944-0243-B192-CC293BC2D8A9}"/>
              </a:ext>
            </a:extLst>
          </p:cNvPr>
          <p:cNvSpPr/>
          <p:nvPr/>
        </p:nvSpPr>
        <p:spPr>
          <a:xfrm>
            <a:off x="5519936" y="1844824"/>
            <a:ext cx="2160240" cy="2448272"/>
          </a:xfrm>
          <a:prstGeom prst="roundRect">
            <a:avLst>
              <a:gd name="adj" fmla="val 5065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E1F4ABD-9683-C946-85FD-5F9D703DB9CF}"/>
              </a:ext>
            </a:extLst>
          </p:cNvPr>
          <p:cNvSpPr/>
          <p:nvPr/>
        </p:nvSpPr>
        <p:spPr>
          <a:xfrm>
            <a:off x="6168008" y="3789040"/>
            <a:ext cx="792088" cy="504056"/>
          </a:xfrm>
          <a:prstGeom prst="roundRect">
            <a:avLst>
              <a:gd name="adj" fmla="val 17840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4094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DC5FA-6C4E-074B-886D-47705D014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0799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Jupyter</a:t>
            </a:r>
            <a:r>
              <a:rPr lang="en-US" dirty="0">
                <a:solidFill>
                  <a:schemeClr val="accent1"/>
                </a:solidFill>
              </a:rPr>
              <a:t> Notebook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67A478-CB80-C448-8837-AFA666BC3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1F5D52-103B-A747-B924-B8072A0D92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6430" y="707993"/>
            <a:ext cx="8892480" cy="5811871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B1DB0BF-8F54-A14A-87BE-13CF7D4628FD}"/>
              </a:ext>
            </a:extLst>
          </p:cNvPr>
          <p:cNvSpPr/>
          <p:nvPr/>
        </p:nvSpPr>
        <p:spPr>
          <a:xfrm>
            <a:off x="1981200" y="2852936"/>
            <a:ext cx="5698976" cy="1080120"/>
          </a:xfrm>
          <a:prstGeom prst="roundRect">
            <a:avLst>
              <a:gd name="adj" fmla="val 5065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234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7780A3-83D8-8E43-B6D0-ED28D4ABA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803BB4-3A25-1448-BABF-5C1DD8BA1F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518"/>
          <a:stretch/>
        </p:blipFill>
        <p:spPr>
          <a:xfrm>
            <a:off x="1524000" y="1772817"/>
            <a:ext cx="9144000" cy="4747047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6B98C78-AE8D-5F46-984F-F49960B409BF}"/>
              </a:ext>
            </a:extLst>
          </p:cNvPr>
          <p:cNvSpPr/>
          <p:nvPr/>
        </p:nvSpPr>
        <p:spPr>
          <a:xfrm>
            <a:off x="8256240" y="4149080"/>
            <a:ext cx="1728192" cy="360040"/>
          </a:xfrm>
          <a:prstGeom prst="roundRect">
            <a:avLst>
              <a:gd name="adj" fmla="val 30104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5E5422B-DF4E-5645-B664-9066C384189C}"/>
              </a:ext>
            </a:extLst>
          </p:cNvPr>
          <p:cNvSpPr/>
          <p:nvPr/>
        </p:nvSpPr>
        <p:spPr>
          <a:xfrm>
            <a:off x="9480376" y="3677242"/>
            <a:ext cx="504056" cy="327822"/>
          </a:xfrm>
          <a:prstGeom prst="roundRect">
            <a:avLst>
              <a:gd name="adj" fmla="val 26527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ACEBA32-E209-7240-822A-46D681E17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17231"/>
            <a:ext cx="8229600" cy="1655995"/>
          </a:xfrm>
        </p:spPr>
        <p:txBody>
          <a:bodyPr>
            <a:normAutofit fontScale="90000"/>
          </a:bodyPr>
          <a:lstStyle/>
          <a:p>
            <a:r>
              <a:rPr lang="en-US" sz="6000" dirty="0" err="1">
                <a:solidFill>
                  <a:schemeClr val="accent1"/>
                </a:solidFill>
              </a:rPr>
              <a:t>Jupyter</a:t>
            </a:r>
            <a:r>
              <a:rPr lang="en-US" sz="6000" dirty="0">
                <a:solidFill>
                  <a:schemeClr val="accent1"/>
                </a:solidFill>
              </a:rPr>
              <a:t> Notebook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New Python 3</a:t>
            </a:r>
          </a:p>
        </p:txBody>
      </p:sp>
    </p:spTree>
    <p:extLst>
      <p:ext uri="{BB962C8B-B14F-4D97-AF65-F5344CB8AC3E}">
        <p14:creationId xmlns:p14="http://schemas.microsoft.com/office/powerpoint/2010/main" val="777571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7CD37-0483-3B4A-881C-CCA2BC9AD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57863"/>
            <a:ext cx="8229600" cy="830997"/>
          </a:xfr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kumimoji="1" lang="en-US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print("hello, world")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AD15F-233D-1741-B106-A88059050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B29932-E85F-454F-9111-76A521E806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0518" y="1052737"/>
            <a:ext cx="8347442" cy="5452203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2FF5865-F0F8-214E-A2C3-BFDB892E13B8}"/>
              </a:ext>
            </a:extLst>
          </p:cNvPr>
          <p:cNvSpPr/>
          <p:nvPr/>
        </p:nvSpPr>
        <p:spPr>
          <a:xfrm>
            <a:off x="3431704" y="3284984"/>
            <a:ext cx="1872208" cy="360040"/>
          </a:xfrm>
          <a:prstGeom prst="roundRect">
            <a:avLst>
              <a:gd name="adj" fmla="val 30104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B4968EC-2283-2E47-AFDB-503BAA224278}"/>
              </a:ext>
            </a:extLst>
          </p:cNvPr>
          <p:cNvSpPr/>
          <p:nvPr/>
        </p:nvSpPr>
        <p:spPr>
          <a:xfrm>
            <a:off x="4511824" y="2564904"/>
            <a:ext cx="648072" cy="288032"/>
          </a:xfrm>
          <a:prstGeom prst="roundRect">
            <a:avLst>
              <a:gd name="adj" fmla="val 30104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5166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CADB4DB-4E0F-D64A-9C21-7356ECF10C8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9933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826" y="2205039"/>
            <a:ext cx="852646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ctangle 5"/>
          <p:cNvSpPr>
            <a:spLocks noChangeArrowheads="1"/>
          </p:cNvSpPr>
          <p:nvPr/>
        </p:nvSpPr>
        <p:spPr bwMode="auto">
          <a:xfrm>
            <a:off x="4319588" y="6561138"/>
            <a:ext cx="35544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https://www.python.org/community/logos/</a:t>
            </a:r>
          </a:p>
        </p:txBody>
      </p:sp>
    </p:spTree>
    <p:extLst>
      <p:ext uri="{BB962C8B-B14F-4D97-AF65-F5344CB8AC3E}">
        <p14:creationId xmlns:p14="http://schemas.microsoft.com/office/powerpoint/2010/main" val="18902641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18000" dirty="0">
                <a:solidFill>
                  <a:srgbClr val="FF0000"/>
                </a:solidFill>
              </a:rPr>
              <a:t>Python</a:t>
            </a:r>
            <a:br>
              <a:rPr lang="en-US" sz="18000" dirty="0">
                <a:solidFill>
                  <a:srgbClr val="FF0000"/>
                </a:solidFill>
              </a:rPr>
            </a:br>
            <a:r>
              <a:rPr lang="en-US" sz="9600" dirty="0">
                <a:solidFill>
                  <a:srgbClr val="FF0000"/>
                </a:solidFill>
              </a:rPr>
              <a:t>Programming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5740" y="0"/>
            <a:ext cx="4680520" cy="15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9233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Data Analytics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and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Visualization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with Python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46325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Foundations of Python Programming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239864"/>
            <a:ext cx="11222181" cy="5217907"/>
          </a:xfrm>
        </p:spPr>
        <p:txBody>
          <a:bodyPr>
            <a:normAutofit fontScale="47500" lnSpcReduction="20000"/>
          </a:bodyPr>
          <a:lstStyle/>
          <a:p>
            <a:pPr indent="-411480"/>
            <a:r>
              <a:rPr lang="en-US" sz="6700" dirty="0"/>
              <a:t>Python Syntax</a:t>
            </a:r>
          </a:p>
          <a:p>
            <a:pPr lvl="1" indent="-411480"/>
            <a:r>
              <a:rPr lang="en-US" sz="6700" dirty="0"/>
              <a:t>Python Comments</a:t>
            </a:r>
          </a:p>
          <a:p>
            <a:pPr indent="-411480"/>
            <a:r>
              <a:rPr lang="en-US" sz="6700" dirty="0"/>
              <a:t>Python Variables</a:t>
            </a:r>
          </a:p>
          <a:p>
            <a:pPr indent="-411480"/>
            <a:r>
              <a:rPr lang="en-US" sz="6700" dirty="0"/>
              <a:t>Python Data Types</a:t>
            </a:r>
          </a:p>
          <a:p>
            <a:pPr lvl="1" indent="-411480"/>
            <a:r>
              <a:rPr lang="en-US" sz="6700" dirty="0"/>
              <a:t>Python Numbers</a:t>
            </a:r>
          </a:p>
          <a:p>
            <a:pPr lvl="1" indent="-411480"/>
            <a:r>
              <a:rPr lang="en-US" sz="6700" dirty="0"/>
              <a:t>Python Casting</a:t>
            </a:r>
          </a:p>
          <a:p>
            <a:pPr lvl="1" indent="-411480"/>
            <a:r>
              <a:rPr lang="en-US" sz="6700" dirty="0"/>
              <a:t>Python Strings</a:t>
            </a:r>
          </a:p>
          <a:p>
            <a:pPr indent="-411480"/>
            <a:r>
              <a:rPr lang="en-US" sz="6700" dirty="0"/>
              <a:t>Python Operators</a:t>
            </a:r>
          </a:p>
          <a:p>
            <a:pPr indent="-411480"/>
            <a:r>
              <a:rPr lang="en-US" sz="6700" dirty="0"/>
              <a:t>Python Booleans</a:t>
            </a:r>
            <a:endParaRPr lang="en-US" sz="4400" dirty="0"/>
          </a:p>
          <a:p>
            <a:pPr indent="-411480"/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5126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37208"/>
          </a:xfrm>
        </p:spPr>
        <p:txBody>
          <a:bodyPr>
            <a:normAutofit/>
          </a:bodyPr>
          <a:lstStyle/>
          <a:p>
            <a:r>
              <a:rPr lang="en-US" dirty="0"/>
              <a:t>Python Hello World</a:t>
            </a:r>
            <a:br>
              <a:rPr lang="en-US" dirty="0"/>
            </a:br>
            <a:r>
              <a:rPr lang="en-US" dirty="0"/>
              <a:t>print("Hello World")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2011967"/>
            <a:ext cx="1122218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 World"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054918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969718"/>
          </a:xfrm>
        </p:spPr>
        <p:txBody>
          <a:bodyPr>
            <a:normAutofit/>
          </a:bodyPr>
          <a:lstStyle/>
          <a:p>
            <a:r>
              <a:rPr lang="en-US" dirty="0"/>
              <a:t>Python Syntax</a:t>
            </a:r>
            <a:br>
              <a:rPr lang="en-US" dirty="0"/>
            </a:br>
            <a:r>
              <a:rPr lang="en-US" sz="480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comment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2104822"/>
            <a:ext cx="1122218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comment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2961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2220169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Syntax</a:t>
            </a:r>
            <a:br>
              <a:rPr lang="en-US" dirty="0"/>
            </a:br>
            <a:r>
              <a:rPr lang="en-US" dirty="0"/>
              <a:t>Indentation </a:t>
            </a:r>
            <a:br>
              <a:rPr lang="en-US" dirty="0"/>
            </a:br>
            <a:r>
              <a:rPr lang="en-US" sz="3600" b="0" dirty="0"/>
              <a:t>the spaces at the beginning of a code line</a:t>
            </a:r>
            <a:br>
              <a:rPr lang="en-US" sz="3600" b="0" dirty="0"/>
            </a:br>
            <a:r>
              <a:rPr lang="en-US" sz="3600" b="0" dirty="0"/>
              <a:t>4 spaces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2575875"/>
            <a:ext cx="11222181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score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80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score &gt;=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    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"Pass"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164167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Variables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4524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Variables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price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2.5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word =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'Hello'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word =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'Hello'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word =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"Hello"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word =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'''Hello'''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358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Variables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y = x +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5103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python_version</a:t>
            </a:r>
            <a:r>
              <a:rPr lang="en-US" dirty="0"/>
              <a:t>()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16927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comment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platform </a:t>
            </a: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python_version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"Python Version:"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python_version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D7E94D-A98E-F37B-795D-0166DA20902F}"/>
              </a:ext>
            </a:extLst>
          </p:cNvPr>
          <p:cNvSpPr txBox="1"/>
          <p:nvPr/>
        </p:nvSpPr>
        <p:spPr>
          <a:xfrm>
            <a:off x="534389" y="4574361"/>
            <a:ext cx="73203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Python Version: 3.10.12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554992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Data Types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 World"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#str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            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#int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2.5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          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#float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7j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           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#complex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137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Data Types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39087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[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"apple"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"banana"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"cherry"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#list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"apple"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"banana"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"cherry"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#tuple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range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#range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{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"name"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"Tom"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"age"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</a:t>
            </a:r>
            <a:r>
              <a:rPr lang="en-US" sz="36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dict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{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"apple"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"banana"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"cherry"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#set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200" b="0" dirty="0" err="1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frozenset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({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"apple"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"banana"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"cherry"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}) </a:t>
            </a:r>
            <a:r>
              <a:rPr lang="en-US" sz="3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</a:t>
            </a:r>
            <a:r>
              <a:rPr lang="en-US" sz="32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frozenset</a:t>
            </a:r>
            <a:r>
              <a:rPr lang="en-US" sz="3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 </a:t>
            </a:r>
            <a:endParaRPr lang="en-US" sz="3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3038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Data Types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#bool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#bytes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 err="1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bytearray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5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</a:t>
            </a:r>
            <a:r>
              <a:rPr lang="en-US" sz="36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bytearray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memoryview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bytes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5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</a:t>
            </a:r>
            <a:r>
              <a:rPr lang="en-US" sz="36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memoryview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None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</a:t>
            </a:r>
            <a:r>
              <a:rPr lang="en-US" sz="36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NoneType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608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43002"/>
          </a:xfrm>
        </p:spPr>
        <p:txBody>
          <a:bodyPr>
            <a:normAutofit/>
          </a:bodyPr>
          <a:lstStyle/>
          <a:p>
            <a:r>
              <a:rPr lang="en-US" sz="6000" dirty="0"/>
              <a:t>Outline</a:t>
            </a:r>
            <a:endParaRPr lang="en-US" sz="60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9A4AC-FAC6-76AB-9EEC-596AF1B50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272209"/>
            <a:ext cx="11222181" cy="5419535"/>
          </a:xfrm>
        </p:spPr>
        <p:txBody>
          <a:bodyPr>
            <a:noAutofit/>
          </a:bodyPr>
          <a:lstStyle/>
          <a:p>
            <a:pPr indent="-411480">
              <a:spcAft>
                <a:spcPts val="600"/>
              </a:spcAft>
            </a:pPr>
            <a:r>
              <a:rPr lang="en-US" sz="3600" b="1" dirty="0"/>
              <a:t>NumPy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Numerical Python N-dimensional array </a:t>
            </a:r>
          </a:p>
          <a:p>
            <a:pPr indent="-411480">
              <a:spcAft>
                <a:spcPts val="600"/>
              </a:spcAft>
            </a:pPr>
            <a:r>
              <a:rPr lang="en-US" sz="3600" b="1" dirty="0"/>
              <a:t>Pandas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Data Analytics</a:t>
            </a:r>
          </a:p>
          <a:p>
            <a:pPr indent="-411480">
              <a:spcAft>
                <a:spcPts val="600"/>
              </a:spcAft>
            </a:pPr>
            <a:r>
              <a:rPr lang="en-US" sz="3600" b="1" dirty="0"/>
              <a:t>Matplotlib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Basic Data Visualization</a:t>
            </a:r>
          </a:p>
          <a:p>
            <a:pPr indent="-411480">
              <a:spcAft>
                <a:spcPts val="600"/>
              </a:spcAft>
            </a:pPr>
            <a:r>
              <a:rPr lang="en-US" sz="3600" b="1" dirty="0"/>
              <a:t>Seaborn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Advanced Visualization</a:t>
            </a:r>
          </a:p>
        </p:txBody>
      </p:sp>
    </p:spTree>
    <p:extLst>
      <p:ext uri="{BB962C8B-B14F-4D97-AF65-F5344CB8AC3E}">
        <p14:creationId xmlns:p14="http://schemas.microsoft.com/office/powerpoint/2010/main" val="25225064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Casting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339931"/>
            <a:ext cx="11222181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str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x will be '3'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y = </a:t>
            </a:r>
            <a:r>
              <a:rPr lang="en-US" sz="36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y will be 3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z = </a:t>
            </a:r>
            <a:r>
              <a:rPr lang="en-US" sz="36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float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z will be 3.0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(x, </a:t>
            </a:r>
            <a:r>
              <a:rPr lang="en-US" sz="36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type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(x))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(y, </a:t>
            </a:r>
            <a:r>
              <a:rPr lang="en-US" sz="36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type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(y))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(z, </a:t>
            </a:r>
            <a:r>
              <a:rPr lang="en-US" sz="36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type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(z))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821790-927B-D992-4E0E-8D912EAF4E9B}"/>
              </a:ext>
            </a:extLst>
          </p:cNvPr>
          <p:cNvSpPr txBox="1"/>
          <p:nvPr/>
        </p:nvSpPr>
        <p:spPr>
          <a:xfrm>
            <a:off x="680605" y="5097158"/>
            <a:ext cx="60994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3 &lt;class 'str’&gt; </a:t>
            </a:r>
          </a:p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3 &lt;class 'int’&gt; </a:t>
            </a:r>
          </a:p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3.0 &lt;class 'float'&gt;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678751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Numbers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606056"/>
            <a:ext cx="11222181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int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y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3.4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float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z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7j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#complex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(x, </a:t>
            </a:r>
            <a:r>
              <a:rPr lang="en-US" sz="36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type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(x))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(y, </a:t>
            </a:r>
            <a:r>
              <a:rPr lang="en-US" sz="36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type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(y))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(z, </a:t>
            </a:r>
            <a:r>
              <a:rPr lang="en-US" sz="36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type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(z))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B47F6B-97B0-810B-3647-6AECB9D5F133}"/>
              </a:ext>
            </a:extLst>
          </p:cNvPr>
          <p:cNvSpPr txBox="1"/>
          <p:nvPr/>
        </p:nvSpPr>
        <p:spPr>
          <a:xfrm>
            <a:off x="562098" y="5216441"/>
            <a:ext cx="60994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2 &lt;class 'int’&gt; </a:t>
            </a:r>
          </a:p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3.4 &lt;class 'float’&gt; </a:t>
            </a:r>
          </a:p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7j &lt;class 'complex'&gt;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681465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Arithmetic Operators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17965" y="1460667"/>
            <a:ext cx="11222181" cy="45243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Operator Name Example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+ Addition 7 + 2 = 9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- Subtraction 7 - 2 = 5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* Multiplication 7 * 2 = 14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/ Division 7 / 2 = 3.5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// Floor division 7 // 2 = 3  (Quotient)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% Modulus 7 % 2 = 1          (Remainder)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** Exponentiation 7 ** 2 = 49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5304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Basic Operators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90" y="1772312"/>
            <a:ext cx="7321138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'7 + 2 ='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'7 - 2 ='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-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'7 * 2 ='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'7 / 2 ='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/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'7 // 2 ='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//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'7 % 2 ='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%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'7 ** 2 ='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**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5415A6-1D34-632D-5AF5-70527D435ED5}"/>
              </a:ext>
            </a:extLst>
          </p:cNvPr>
          <p:cNvSpPr txBox="1"/>
          <p:nvPr/>
        </p:nvSpPr>
        <p:spPr>
          <a:xfrm>
            <a:off x="8341768" y="1798951"/>
            <a:ext cx="341480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 + 2 = 9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7 - 2 = 5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 * 2 = 14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 / 2 = 3.5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 // 2 = 3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7 % 2 = 1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 ** 2 = 49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022881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880732"/>
          </a:xfrm>
        </p:spPr>
        <p:txBody>
          <a:bodyPr>
            <a:normAutofit/>
          </a:bodyPr>
          <a:lstStyle/>
          <a:p>
            <a:r>
              <a:rPr lang="en-US" dirty="0"/>
              <a:t>Python Booleans: </a:t>
            </a:r>
            <a:br>
              <a:rPr lang="en-US" dirty="0"/>
            </a:br>
            <a:r>
              <a:rPr lang="en-US" dirty="0"/>
              <a:t>True or False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2255358"/>
            <a:ext cx="11222181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Booleans: True or False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&gt;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&lt;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745087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BMI Calculator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700644" y="1460667"/>
            <a:ext cx="11222181" cy="39087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BMI Calculator in Python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height_cm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170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weight_kg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60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height_m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height_cm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/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BMI = 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weight_kg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/(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height_m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**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"Your BMI is: "</a:t>
            </a:r>
            <a:r>
              <a:rPr lang="en-US" sz="3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sz="34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str</a:t>
            </a:r>
            <a:r>
              <a:rPr lang="en-US" sz="3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3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(BMI,</a:t>
            </a:r>
            <a:r>
              <a:rPr lang="en-US" sz="3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3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ACDD42-7570-6F81-F125-5C5DBD8C9A42}"/>
              </a:ext>
            </a:extLst>
          </p:cNvPr>
          <p:cNvSpPr txBox="1"/>
          <p:nvPr/>
        </p:nvSpPr>
        <p:spPr>
          <a:xfrm>
            <a:off x="700644" y="5704226"/>
            <a:ext cx="60994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Your BMI is: 20.8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289720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60648"/>
            <a:ext cx="8229600" cy="6232227"/>
          </a:xfrm>
        </p:spPr>
        <p:txBody>
          <a:bodyPr/>
          <a:lstStyle/>
          <a:p>
            <a:r>
              <a:rPr lang="en-US" sz="6600" dirty="0">
                <a:solidFill>
                  <a:srgbClr val="FF0000"/>
                </a:solidFill>
              </a:rPr>
              <a:t>Future value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of a specified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principal </a:t>
            </a:r>
            <a:r>
              <a:rPr lang="en-US" sz="6600" dirty="0">
                <a:solidFill>
                  <a:srgbClr val="FF0000"/>
                </a:solidFill>
              </a:rPr>
              <a:t>amount</a:t>
            </a:r>
            <a:r>
              <a:rPr lang="en-US" sz="6600" dirty="0">
                <a:solidFill>
                  <a:schemeClr val="accent1"/>
                </a:solidFill>
              </a:rPr>
              <a:t>,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rgbClr val="FF0000"/>
                </a:solidFill>
              </a:rPr>
              <a:t>rate of interest</a:t>
            </a:r>
            <a:r>
              <a:rPr lang="en-US" sz="6600" dirty="0">
                <a:solidFill>
                  <a:schemeClr val="accent1"/>
                </a:solidFill>
              </a:rPr>
              <a:t>, and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a number of </a:t>
            </a:r>
            <a:r>
              <a:rPr lang="en-US" sz="6600" dirty="0">
                <a:solidFill>
                  <a:srgbClr val="FF0000"/>
                </a:solidFill>
              </a:rPr>
              <a:t>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224808" y="6611780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https://www.w3resource.com/python-exercises/python-basic-exercise-39.php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1522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much is your $100 worth </a:t>
            </a:r>
            <a:br>
              <a:rPr lang="en-US" dirty="0"/>
            </a:br>
            <a:r>
              <a:rPr lang="en-US" dirty="0"/>
              <a:t>after 7 years?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22467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How much is your $100 worth after 7 years?</a:t>
            </a:r>
            <a:endParaRPr lang="en-US" sz="3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1.1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**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= 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output = 194.87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8DE1C2-0F56-D057-1AF3-718F23F73A8C}"/>
              </a:ext>
            </a:extLst>
          </p:cNvPr>
          <p:cNvSpPr txBox="1"/>
          <p:nvPr/>
        </p:nvSpPr>
        <p:spPr>
          <a:xfrm>
            <a:off x="534389" y="4705887"/>
            <a:ext cx="61030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 = 194.87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205316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Future Value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Future Value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0.1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 ((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(r)) ** n)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B7FE5D-15F6-D5FA-22A0-7B8342526FAD}"/>
              </a:ext>
            </a:extLst>
          </p:cNvPr>
          <p:cNvSpPr txBox="1"/>
          <p:nvPr/>
        </p:nvSpPr>
        <p:spPr>
          <a:xfrm>
            <a:off x="534389" y="5583050"/>
            <a:ext cx="61030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194.87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242045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Future Value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37856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Future Value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amount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interest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#10% = 0.01 * 10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years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future_value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amount * ((</a:t>
            </a:r>
            <a:r>
              <a:rPr lang="en-US" sz="2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(</a:t>
            </a:r>
            <a:r>
              <a:rPr lang="en-US" sz="2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0.01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 interest)) ** years)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future_value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5B4BDE-F92E-4576-BAAD-C189613DB9A1}"/>
              </a:ext>
            </a:extLst>
          </p:cNvPr>
          <p:cNvSpPr txBox="1"/>
          <p:nvPr/>
        </p:nvSpPr>
        <p:spPr>
          <a:xfrm>
            <a:off x="534389" y="5583050"/>
            <a:ext cx="61030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194.87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77586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18000" dirty="0">
                <a:solidFill>
                  <a:srgbClr val="FF0000"/>
                </a:solidFill>
              </a:rPr>
              <a:t>Python</a:t>
            </a:r>
            <a:br>
              <a:rPr lang="en-US" sz="18000" dirty="0">
                <a:solidFill>
                  <a:srgbClr val="FF0000"/>
                </a:solidFill>
              </a:rPr>
            </a:br>
            <a:r>
              <a:rPr lang="en-US" sz="9600" dirty="0">
                <a:solidFill>
                  <a:srgbClr val="FF0000"/>
                </a:solidFill>
              </a:rPr>
              <a:t>Programming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5740" y="0"/>
            <a:ext cx="4680520" cy="15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42006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Python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Data Structures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48737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/>
              <a:t>Python Data Structures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239864"/>
            <a:ext cx="11222181" cy="5217907"/>
          </a:xfrm>
        </p:spPr>
        <p:txBody>
          <a:bodyPr>
            <a:normAutofit/>
          </a:bodyPr>
          <a:lstStyle/>
          <a:p>
            <a:pPr lvl="1" indent="-411480"/>
            <a:r>
              <a:rPr lang="en-US" sz="4800" b="1" dirty="0"/>
              <a:t>Python Lists </a:t>
            </a:r>
            <a:r>
              <a:rPr lang="en-US" sz="4800" b="1" dirty="0">
                <a:solidFill>
                  <a:srgbClr val="C00000"/>
                </a:solidFill>
              </a:rPr>
              <a:t>[]</a:t>
            </a:r>
          </a:p>
          <a:p>
            <a:pPr lvl="1" indent="-411480"/>
            <a:r>
              <a:rPr lang="en-US" sz="4800" b="1" dirty="0"/>
              <a:t>Python Tuples </a:t>
            </a:r>
            <a:r>
              <a:rPr lang="en-US" sz="4800" b="1" dirty="0">
                <a:solidFill>
                  <a:srgbClr val="C00000"/>
                </a:solidFill>
              </a:rPr>
              <a:t>()</a:t>
            </a:r>
          </a:p>
          <a:p>
            <a:pPr lvl="1" indent="-411480"/>
            <a:r>
              <a:rPr lang="en-US" sz="4800" b="1" dirty="0"/>
              <a:t>Python Sets </a:t>
            </a:r>
            <a:r>
              <a:rPr lang="en-US" sz="4800" b="1" dirty="0">
                <a:solidFill>
                  <a:srgbClr val="C00000"/>
                </a:solidFill>
              </a:rPr>
              <a:t>{}</a:t>
            </a:r>
          </a:p>
          <a:p>
            <a:pPr lvl="1" indent="-411480"/>
            <a:r>
              <a:rPr lang="en-US" sz="4800" b="1" dirty="0"/>
              <a:t>Python Dictionaries </a:t>
            </a:r>
            <a:r>
              <a:rPr lang="en-US" sz="4800" b="1" dirty="0">
                <a:solidFill>
                  <a:srgbClr val="C00000"/>
                </a:solidFill>
              </a:rPr>
              <a:t>{</a:t>
            </a:r>
            <a:r>
              <a:rPr lang="en-US" sz="4800" b="1" dirty="0" err="1">
                <a:solidFill>
                  <a:srgbClr val="C00000"/>
                </a:solidFill>
              </a:rPr>
              <a:t>k:v</a:t>
            </a:r>
            <a:r>
              <a:rPr lang="en-US" sz="4800" b="1" dirty="0">
                <a:solidFill>
                  <a:srgbClr val="C00000"/>
                </a:solidFill>
              </a:rPr>
              <a:t>}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559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Data Structures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fruits = [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"apple"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"banana"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"cherry"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#lists []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colors = 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"red"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"green"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"blue"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#tuples ()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animals = {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'cat'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'dog'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#sets {}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person = {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"name"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"Tom"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"age"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28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20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2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#dictionaries {}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5497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Data Types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[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"apple"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"banana"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"cherry"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#list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"apple"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"banana"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"cherry"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#tuple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{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"name"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"Tom"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"age"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</a:t>
            </a:r>
            <a:r>
              <a:rPr lang="en-US" sz="36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dict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{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"apple"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"banana"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"cherry"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#set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570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CC392-F8B7-C0D6-8FB6-6970A9262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11600"/>
          </a:xfrm>
        </p:spPr>
        <p:txBody>
          <a:bodyPr>
            <a:normAutofit/>
          </a:bodyPr>
          <a:lstStyle/>
          <a:p>
            <a:r>
              <a:rPr lang="en-US" dirty="0"/>
              <a:t>Python Collections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70BB1-2DBC-4D8B-B41B-0566E1088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86359"/>
            <a:ext cx="11222181" cy="527588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800" dirty="0"/>
              <a:t>There are four collection data types in the Python programming language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List []</a:t>
            </a:r>
          </a:p>
          <a:p>
            <a:pPr lvl="1">
              <a:spcAft>
                <a:spcPts val="600"/>
              </a:spcAft>
            </a:pPr>
            <a:r>
              <a:rPr lang="en-US" sz="2600" dirty="0"/>
              <a:t>a collection which is ordered and changeable. Allows duplicate members.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Tuple ()</a:t>
            </a:r>
          </a:p>
          <a:p>
            <a:pPr lvl="1">
              <a:spcAft>
                <a:spcPts val="600"/>
              </a:spcAft>
            </a:pPr>
            <a:r>
              <a:rPr lang="en-US" sz="2600" dirty="0"/>
              <a:t>a collection which is ordered and unchangeable. Allows duplicate members.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Set {}</a:t>
            </a:r>
          </a:p>
          <a:p>
            <a:pPr lvl="1">
              <a:spcAft>
                <a:spcPts val="600"/>
              </a:spcAft>
            </a:pPr>
            <a:r>
              <a:rPr lang="en-US" sz="2600" dirty="0"/>
              <a:t>a collection which is unordered, unchangeable, and unindexed. No duplicate members.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Dictionary {</a:t>
            </a:r>
            <a:r>
              <a:rPr lang="en-US" sz="2800" dirty="0" err="1"/>
              <a:t>k:v</a:t>
            </a:r>
            <a:r>
              <a:rPr lang="en-US" sz="2800" dirty="0"/>
              <a:t>}</a:t>
            </a:r>
          </a:p>
          <a:p>
            <a:pPr lvl="1">
              <a:spcAft>
                <a:spcPts val="600"/>
              </a:spcAft>
            </a:pPr>
            <a:r>
              <a:rPr lang="en-US" sz="2600" dirty="0"/>
              <a:t>a collection which is ordered and changeable. No duplicate members.</a:t>
            </a:r>
          </a:p>
          <a:p>
            <a:pPr lvl="1">
              <a:spcAft>
                <a:spcPts val="600"/>
              </a:spcAft>
            </a:pPr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E0A0A9-273C-6BCB-E179-5131318CC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082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288ED-1C89-8EF9-2CB0-638BD5C34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Dictionaries {</a:t>
            </a:r>
            <a:r>
              <a:rPr lang="en-US" dirty="0" err="1"/>
              <a:t>k:v</a:t>
            </a:r>
            <a:r>
              <a:rPr lang="en-US" dirty="0"/>
              <a:t>}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DD72B-8ADE-B50B-A5B0-E8D133F3A8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of Python version 3.7, dictionaries are ordered. </a:t>
            </a:r>
          </a:p>
          <a:p>
            <a:r>
              <a:rPr lang="en-US" dirty="0"/>
              <a:t>In Python 3.6 and earlier, dictionaries are unordered.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2336A6-4F79-FC6E-658B-3DDE0FCCE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5212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27269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Lists </a:t>
            </a:r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[]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353858"/>
            <a:ext cx="6842804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80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90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len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(x))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-1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F52174-4889-7A4C-6F05-074B0E623868}"/>
              </a:ext>
            </a:extLst>
          </p:cNvPr>
          <p:cNvSpPr txBox="1"/>
          <p:nvPr/>
        </p:nvSpPr>
        <p:spPr>
          <a:xfrm>
            <a:off x="7625166" y="1892358"/>
            <a:ext cx="368195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4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60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70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90</a:t>
            </a:r>
            <a:endParaRPr lang="en-US" sz="3600" dirty="0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3C91350F-B4AF-4F08-C75A-9B2849A01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984" y="104108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13213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A87BD-354F-A962-C385-F864E6D6C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len</a:t>
            </a:r>
            <a:r>
              <a:rPr lang="en-US" dirty="0"/>
              <a:t>(): how many items </a:t>
            </a:r>
          </a:p>
          <a:p>
            <a:r>
              <a:rPr lang="en-US" dirty="0"/>
              <a:t>type(): data type</a:t>
            </a:r>
          </a:p>
          <a:p>
            <a:r>
              <a:rPr lang="en-US" dirty="0"/>
              <a:t>list() constructor: creating a new list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DE06A-DE37-BD7B-2925-7960B0AEE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67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F53A442-586D-7E74-D3A5-BD1FA7809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27269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Lists </a:t>
            </a:r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[]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E866B30F-04E7-7CDA-12BA-12FAC6806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984" y="104108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49277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0615E-E678-CE14-3559-92292B8E6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33159"/>
          </a:xfrm>
        </p:spPr>
        <p:txBody>
          <a:bodyPr/>
          <a:lstStyle/>
          <a:p>
            <a:r>
              <a:rPr lang="en-US" dirty="0"/>
              <a:t>Python List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DCDD2-6C3A-283B-DCA3-70C607036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39864"/>
            <a:ext cx="11222181" cy="511343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Method	Description</a:t>
            </a:r>
          </a:p>
          <a:p>
            <a:r>
              <a:rPr lang="en-US" b="0" dirty="0"/>
              <a:t>append()	Adds an element at the end of the list</a:t>
            </a:r>
          </a:p>
          <a:p>
            <a:r>
              <a:rPr lang="en-US" b="0" dirty="0"/>
              <a:t>clear()	Removes all the elements from the list</a:t>
            </a:r>
          </a:p>
          <a:p>
            <a:r>
              <a:rPr lang="en-US" b="0" dirty="0"/>
              <a:t>copy()	Returns a copy of the list</a:t>
            </a:r>
          </a:p>
          <a:p>
            <a:r>
              <a:rPr lang="en-US" b="0" dirty="0"/>
              <a:t>count()	Returns the number of elements with the specified value</a:t>
            </a:r>
          </a:p>
          <a:p>
            <a:r>
              <a:rPr lang="en-US" b="0" dirty="0"/>
              <a:t>extend()	Add the elements of a list (or any </a:t>
            </a:r>
            <a:r>
              <a:rPr lang="en-US" b="0" dirty="0" err="1"/>
              <a:t>iterable</a:t>
            </a:r>
            <a:r>
              <a:rPr lang="en-US" b="0" dirty="0"/>
              <a:t>), to the end of the current list</a:t>
            </a:r>
          </a:p>
          <a:p>
            <a:r>
              <a:rPr lang="en-US" b="0" dirty="0"/>
              <a:t>index()	Returns the index of the first element with the specified value</a:t>
            </a:r>
          </a:p>
          <a:p>
            <a:r>
              <a:rPr lang="en-US" b="0" dirty="0"/>
              <a:t>insert()	Adds an element at the specified position</a:t>
            </a:r>
          </a:p>
          <a:p>
            <a:r>
              <a:rPr lang="en-US" b="0" dirty="0"/>
              <a:t>pop()		Removes the element at the specified position</a:t>
            </a:r>
          </a:p>
          <a:p>
            <a:r>
              <a:rPr lang="en-US" b="0" dirty="0"/>
              <a:t>remove()	Removes the item with the specified value</a:t>
            </a:r>
          </a:p>
          <a:p>
            <a:r>
              <a:rPr lang="en-US" b="0" dirty="0"/>
              <a:t>reverse()	Reverses the order of the list</a:t>
            </a:r>
          </a:p>
          <a:p>
            <a:r>
              <a:rPr lang="en-US" b="0" dirty="0"/>
              <a:t>sort()		Sorts the list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76647-44D8-79D0-ED4A-8C5FE1C92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693070-77AE-14C5-2C1F-F73A35838A89}"/>
              </a:ext>
            </a:extLst>
          </p:cNvPr>
          <p:cNvSpPr txBox="1"/>
          <p:nvPr/>
        </p:nvSpPr>
        <p:spPr>
          <a:xfrm>
            <a:off x="2646336" y="6524900"/>
            <a:ext cx="6098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2"/>
              </a:rPr>
              <a:t>https://www.w3schools.com/python/python_lists_methods.asp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785909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90435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Tuples </a:t>
            </a:r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()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00407" y="2451102"/>
            <a:ext cx="6938779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40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50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-1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CEEF2B1D-B3E2-4406-3D7E-FD2F23A7C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390" y="1125539"/>
            <a:ext cx="11222180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latin typeface="Calibri"/>
                <a:ea typeface="新細明體" charset="0"/>
                <a:cs typeface="Calibri"/>
              </a:rPr>
              <a:t>A </a:t>
            </a:r>
            <a:r>
              <a:rPr lang="en-US" sz="3600" dirty="0">
                <a:solidFill>
                  <a:srgbClr val="FF0000"/>
                </a:solidFill>
                <a:latin typeface="Calibri"/>
                <a:ea typeface="新細明體" charset="0"/>
                <a:cs typeface="Calibri"/>
              </a:rPr>
              <a:t>tuple</a:t>
            </a:r>
            <a:r>
              <a:rPr lang="en-US" sz="3600" dirty="0">
                <a:latin typeface="Calibri"/>
                <a:ea typeface="新細明體" charset="0"/>
                <a:cs typeface="Calibri"/>
              </a:rPr>
              <a:t> in Python is a collection that </a:t>
            </a:r>
            <a:r>
              <a:rPr lang="en-US" sz="3600" dirty="0">
                <a:solidFill>
                  <a:srgbClr val="FF0000"/>
                </a:solidFill>
                <a:latin typeface="Calibri"/>
                <a:ea typeface="新細明體" charset="0"/>
                <a:cs typeface="Calibri"/>
              </a:rPr>
              <a:t>cannot be modified</a:t>
            </a:r>
            <a:r>
              <a:rPr lang="en-US" sz="3600" dirty="0">
                <a:latin typeface="Calibri"/>
                <a:ea typeface="新細明體" charset="0"/>
                <a:cs typeface="Calibri"/>
              </a:rPr>
              <a:t>. </a:t>
            </a:r>
            <a:br>
              <a:rPr lang="en-US" sz="3600" dirty="0">
                <a:latin typeface="Calibri"/>
                <a:ea typeface="新細明體" charset="0"/>
                <a:cs typeface="Calibri"/>
              </a:rPr>
            </a:br>
            <a:r>
              <a:rPr lang="en-US" sz="3600" dirty="0">
                <a:latin typeface="Calibri"/>
                <a:ea typeface="新細明體" charset="0"/>
                <a:cs typeface="Calibri"/>
              </a:rPr>
              <a:t>A tuple is defined using </a:t>
            </a:r>
            <a:r>
              <a:rPr lang="en-US" sz="3600" dirty="0">
                <a:solidFill>
                  <a:srgbClr val="FF0000"/>
                </a:solidFill>
                <a:latin typeface="Calibri"/>
                <a:ea typeface="新細明體" charset="0"/>
                <a:cs typeface="Calibri"/>
              </a:rPr>
              <a:t>parenthesis</a:t>
            </a:r>
            <a:r>
              <a:rPr lang="en-US" sz="3600" dirty="0">
                <a:latin typeface="Calibri"/>
                <a:ea typeface="新細明體" charset="0"/>
                <a:cs typeface="Calibri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1987DC-1FA6-0ADE-3B6B-E3FE78A4E94F}"/>
              </a:ext>
            </a:extLst>
          </p:cNvPr>
          <p:cNvSpPr txBox="1"/>
          <p:nvPr/>
        </p:nvSpPr>
        <p:spPr>
          <a:xfrm>
            <a:off x="7896113" y="3005100"/>
            <a:ext cx="379548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10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20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30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50</a:t>
            </a:r>
            <a:endParaRPr lang="en-US" sz="3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A1B167-EADA-BA0C-E3F4-5015ED4ACA36}"/>
              </a:ext>
            </a:extLst>
          </p:cNvPr>
          <p:cNvSpPr/>
          <p:nvPr/>
        </p:nvSpPr>
        <p:spPr>
          <a:xfrm>
            <a:off x="3287713" y="6524626"/>
            <a:ext cx="5580062" cy="2778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pythonprogramminglanguage.com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/tuples/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CDB28BE4-50C8-9790-E75C-1B98901D6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984" y="104108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0979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Top Programming Languages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2246243" y="6445819"/>
            <a:ext cx="76995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https://spectrum.ieee.org/the-top-programming-languages-2023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C6B7C6-6099-02AB-DF14-59AF0D601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29" y="1226152"/>
            <a:ext cx="11344816" cy="49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77401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34279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accent1"/>
                </a:solidFill>
              </a:rPr>
              <a:t>Sets </a:t>
            </a:r>
            <a:r>
              <a:rPr lang="en-US" sz="4800" dirty="0">
                <a:solidFill>
                  <a:srgbClr val="FF0000"/>
                </a:solidFill>
              </a:rPr>
              <a:t>{}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35430" y="987768"/>
            <a:ext cx="7013286" cy="56323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animals = {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'cat'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'dog'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'cat'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animals)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'fish'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animals)</a:t>
            </a: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animals.add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'fish'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'fish'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animals)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len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(animals))</a:t>
            </a: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animals.add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'cat’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len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(animals))</a:t>
            </a: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animals.remove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'cat'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len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(animals))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11002E-FC12-276E-441A-AA1E23820ED2}"/>
              </a:ext>
            </a:extLst>
          </p:cNvPr>
          <p:cNvSpPr txBox="1"/>
          <p:nvPr/>
        </p:nvSpPr>
        <p:spPr>
          <a:xfrm>
            <a:off x="7826644" y="1551143"/>
            <a:ext cx="392992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True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False </a:t>
            </a:r>
          </a:p>
          <a:p>
            <a:endParaRPr lang="en-US" sz="3600" b="0" i="0" dirty="0">
              <a:solidFill>
                <a:srgbClr val="212121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True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3 </a:t>
            </a:r>
          </a:p>
          <a:p>
            <a:endParaRPr lang="en-US" sz="3600" b="0" i="0" dirty="0">
              <a:solidFill>
                <a:srgbClr val="212121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3 </a:t>
            </a:r>
          </a:p>
          <a:p>
            <a:endParaRPr lang="en-US" sz="3600" b="0" i="0" dirty="0">
              <a:solidFill>
                <a:srgbClr val="212121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2</a:t>
            </a:r>
            <a:endParaRPr lang="en-US" sz="3600" dirty="0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0E783E52-0EA1-1737-C3C2-862031414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984" y="104108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849081-8891-2B5F-963B-6C5B44EA7392}"/>
              </a:ext>
            </a:extLst>
          </p:cNvPr>
          <p:cNvSpPr/>
          <p:nvPr/>
        </p:nvSpPr>
        <p:spPr>
          <a:xfrm>
            <a:off x="3116796" y="6579315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http://cs231n.github.io/python-numpy-tutorial/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4457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Dictionary </a:t>
            </a:r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{key : value}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93653" y="3913272"/>
            <a:ext cx="11222181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 = {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EN'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'English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FR'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'French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}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(k[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'EN'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0CA73F-F621-D351-64F5-98A1E63B3657}"/>
              </a:ext>
            </a:extLst>
          </p:cNvPr>
          <p:cNvSpPr txBox="1"/>
          <p:nvPr/>
        </p:nvSpPr>
        <p:spPr>
          <a:xfrm>
            <a:off x="534389" y="529560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English</a:t>
            </a:r>
            <a:endParaRPr lang="en-US" sz="3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0A4372-6A14-2882-EB15-02F52E5D96E1}"/>
              </a:ext>
            </a:extLst>
          </p:cNvPr>
          <p:cNvSpPr/>
          <p:nvPr/>
        </p:nvSpPr>
        <p:spPr>
          <a:xfrm>
            <a:off x="3004344" y="6623865"/>
            <a:ext cx="6400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http://pythonprogramminglanguage.com/dictionary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F7D8B4-90C2-10F3-4FCA-9C8036FB58EE}"/>
              </a:ext>
            </a:extLst>
          </p:cNvPr>
          <p:cNvSpPr txBox="1"/>
          <p:nvPr/>
        </p:nvSpPr>
        <p:spPr>
          <a:xfrm>
            <a:off x="593653" y="1310467"/>
            <a:ext cx="11162917" cy="2308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Python Dictionary </a:t>
            </a:r>
          </a:p>
          <a:p>
            <a:r>
              <a:rPr lang="en-US" sz="36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Key  </a:t>
            </a:r>
            <a:r>
              <a:rPr lang="en-US" sz="36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  <a:sym typeface="Wingdings" pitchFamily="2" charset="2"/>
              </a:rPr>
              <a:t> Value</a:t>
            </a:r>
            <a:endParaRPr lang="en-US" sz="3600" b="1" dirty="0">
              <a:solidFill>
                <a:srgbClr val="A31515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'EN’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  <a:sym typeface="Wingdings" pitchFamily="2" charset="2"/>
              </a:rPr>
              <a:t>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'English’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'FR’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  <a:sym typeface="Wingdings" pitchFamily="2" charset="2"/>
              </a:rPr>
              <a:t>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'French'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endParaRPr lang="en-US" sz="3600" dirty="0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312B29EC-7776-9D1E-E039-6C342D60D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984" y="104108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9191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Data Structures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fruits = [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"apple"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"banana"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"cherry"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#lists []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colors = 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"red"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"green"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"blue"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#tuples ()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animals = {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'cat'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'dog'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#sets {}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person = {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"name"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"Tom"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"age"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28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20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2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#dictionaries {}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21605609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Python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Control Logic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and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Loops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260342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/>
              <a:t>Python Control Logic and Loops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74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8023750-73E5-FE18-003B-33758DF67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239864"/>
            <a:ext cx="11222181" cy="5322380"/>
          </a:xfrm>
        </p:spPr>
        <p:txBody>
          <a:bodyPr>
            <a:normAutofit fontScale="70000" lnSpcReduction="20000"/>
          </a:bodyPr>
          <a:lstStyle/>
          <a:p>
            <a:pPr lvl="1" indent="-411480"/>
            <a:r>
              <a:rPr lang="en-US" sz="4800" b="1" dirty="0"/>
              <a:t>Python </a:t>
            </a:r>
            <a:r>
              <a:rPr lang="en-US" sz="4800" b="1" dirty="0">
                <a:solidFill>
                  <a:srgbClr val="C00000"/>
                </a:solidFill>
              </a:rPr>
              <a:t>if else</a:t>
            </a:r>
          </a:p>
          <a:p>
            <a:pPr lvl="2" indent="-411480"/>
            <a:r>
              <a:rPr lang="en-US" sz="4400" b="1" dirty="0">
                <a:solidFill>
                  <a:srgbClr val="C00000"/>
                </a:solidFill>
              </a:rPr>
              <a:t>if </a:t>
            </a:r>
            <a:r>
              <a:rPr lang="en-US" sz="4400" b="1" dirty="0" err="1">
                <a:solidFill>
                  <a:srgbClr val="C00000"/>
                </a:solidFill>
              </a:rPr>
              <a:t>elif</a:t>
            </a:r>
            <a:r>
              <a:rPr lang="en-US" sz="4400" b="1" dirty="0">
                <a:solidFill>
                  <a:srgbClr val="C00000"/>
                </a:solidFill>
              </a:rPr>
              <a:t> else</a:t>
            </a:r>
          </a:p>
          <a:p>
            <a:pPr lvl="2" indent="-411480"/>
            <a:r>
              <a:rPr lang="en-US" sz="4000" b="1" dirty="0"/>
              <a:t>Booleans: True, False</a:t>
            </a:r>
          </a:p>
          <a:p>
            <a:pPr lvl="2" indent="-411480"/>
            <a:r>
              <a:rPr lang="en-US" sz="4000" b="1" dirty="0"/>
              <a:t>Operators: ==, !=, &gt;, &lt;, &gt;=, &lt;=, and, or, not</a:t>
            </a:r>
            <a:endParaRPr lang="en-US" sz="4400" b="1" dirty="0">
              <a:solidFill>
                <a:srgbClr val="C00000"/>
              </a:solidFill>
            </a:endParaRPr>
          </a:p>
          <a:p>
            <a:pPr lvl="1" indent="-411480"/>
            <a:r>
              <a:rPr lang="en-US" sz="4800" b="1" dirty="0"/>
              <a:t>Python </a:t>
            </a:r>
            <a:r>
              <a:rPr lang="en-US" sz="4800" b="1" dirty="0">
                <a:solidFill>
                  <a:srgbClr val="C00000"/>
                </a:solidFill>
              </a:rPr>
              <a:t>for</a:t>
            </a:r>
            <a:r>
              <a:rPr lang="en-US" sz="4800" b="1" dirty="0"/>
              <a:t> Loops</a:t>
            </a:r>
          </a:p>
          <a:p>
            <a:pPr lvl="2" indent="-411480"/>
            <a:r>
              <a:rPr lang="en-US" sz="4400" b="1" dirty="0">
                <a:solidFill>
                  <a:srgbClr val="C00000"/>
                </a:solidFill>
              </a:rPr>
              <a:t>for</a:t>
            </a:r>
            <a:endParaRPr lang="en-US" sz="4800" b="1" dirty="0"/>
          </a:p>
          <a:p>
            <a:pPr lvl="1" indent="-411480"/>
            <a:r>
              <a:rPr lang="en-US" sz="4800" b="1" dirty="0"/>
              <a:t>Python </a:t>
            </a:r>
            <a:r>
              <a:rPr lang="en-US" sz="4800" b="1" dirty="0">
                <a:solidFill>
                  <a:srgbClr val="C00000"/>
                </a:solidFill>
              </a:rPr>
              <a:t>while</a:t>
            </a:r>
            <a:r>
              <a:rPr lang="en-US" sz="4800" b="1" dirty="0"/>
              <a:t> Loops</a:t>
            </a:r>
          </a:p>
          <a:p>
            <a:pPr lvl="2" indent="-411480"/>
            <a:r>
              <a:rPr lang="en-US" sz="4400" b="1" dirty="0">
                <a:solidFill>
                  <a:srgbClr val="C00000"/>
                </a:solidFill>
              </a:rPr>
              <a:t>While</a:t>
            </a:r>
          </a:p>
          <a:p>
            <a:pPr lvl="3" indent="-411480"/>
            <a:r>
              <a:rPr lang="en-US" sz="3800" b="1" dirty="0"/>
              <a:t>break </a:t>
            </a:r>
          </a:p>
          <a:p>
            <a:pPr lvl="3" indent="-411480"/>
            <a:r>
              <a:rPr lang="en-US" sz="3800" b="1" dirty="0"/>
              <a:t>continue</a:t>
            </a:r>
          </a:p>
        </p:txBody>
      </p:sp>
    </p:spTree>
    <p:extLst>
      <p:ext uri="{BB962C8B-B14F-4D97-AF65-F5344CB8AC3E}">
        <p14:creationId xmlns:p14="http://schemas.microsoft.com/office/powerpoint/2010/main" val="132484978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/>
              <a:t>Python </a:t>
            </a:r>
            <a:r>
              <a:rPr lang="en-US" sz="6000" dirty="0">
                <a:solidFill>
                  <a:srgbClr val="C00000"/>
                </a:solidFill>
              </a:rPr>
              <a:t>if...else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75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8023750-73E5-FE18-003B-33758DF67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427018"/>
            <a:ext cx="11222181" cy="5155554"/>
          </a:xfrm>
        </p:spPr>
        <p:txBody>
          <a:bodyPr>
            <a:normAutofit/>
          </a:bodyPr>
          <a:lstStyle/>
          <a:p>
            <a:pPr lvl="1" indent="-411480"/>
            <a:r>
              <a:rPr lang="en-US" sz="4800" b="1" dirty="0"/>
              <a:t>Python </a:t>
            </a:r>
            <a:r>
              <a:rPr lang="en-US" sz="4800" b="1" dirty="0">
                <a:solidFill>
                  <a:srgbClr val="C00000"/>
                </a:solidFill>
              </a:rPr>
              <a:t>if...else</a:t>
            </a:r>
          </a:p>
          <a:p>
            <a:pPr lvl="2" indent="-411480"/>
            <a:r>
              <a:rPr lang="en-US" sz="4400" b="1" dirty="0">
                <a:solidFill>
                  <a:srgbClr val="C00000"/>
                </a:solidFill>
              </a:rPr>
              <a:t>if </a:t>
            </a:r>
            <a:r>
              <a:rPr lang="en-US" sz="4400" b="1" dirty="0" err="1">
                <a:solidFill>
                  <a:srgbClr val="C00000"/>
                </a:solidFill>
              </a:rPr>
              <a:t>elif</a:t>
            </a:r>
            <a:r>
              <a:rPr lang="en-US" sz="4400" b="1" dirty="0">
                <a:solidFill>
                  <a:srgbClr val="C00000"/>
                </a:solidFill>
              </a:rPr>
              <a:t>  else</a:t>
            </a:r>
          </a:p>
          <a:p>
            <a:pPr lvl="2" indent="-411480"/>
            <a:r>
              <a:rPr lang="en-US" sz="4000" b="1" dirty="0"/>
              <a:t>Booleans: True, False</a:t>
            </a:r>
          </a:p>
          <a:p>
            <a:pPr lvl="2" indent="-411480"/>
            <a:r>
              <a:rPr lang="en-US" sz="4000" b="1" dirty="0"/>
              <a:t>Operators: ==, !=, &gt;, &lt;, &gt;=, &lt;=, and, or, not</a:t>
            </a:r>
            <a:endParaRPr lang="en-US" sz="4400" b="1" dirty="0">
              <a:solidFill>
                <a:srgbClr val="C00000"/>
              </a:solidFill>
            </a:endParaRPr>
          </a:p>
          <a:p>
            <a:pPr lvl="3" indent="-411480"/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98296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8BCB6-A7D3-B76A-DE78-41612A16B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Conditions and </a:t>
            </a:r>
            <a:r>
              <a:rPr lang="en-US" dirty="0">
                <a:solidFill>
                  <a:srgbClr val="C00000"/>
                </a:solidFill>
              </a:rPr>
              <a:t>If</a:t>
            </a:r>
            <a:r>
              <a:rPr lang="en-US" dirty="0"/>
              <a:t> statements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8911B-0633-B567-35BF-616336BA3D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supports the usual </a:t>
            </a:r>
            <a:r>
              <a:rPr lang="en-US" dirty="0">
                <a:solidFill>
                  <a:srgbClr val="C00000"/>
                </a:solidFill>
              </a:rPr>
              <a:t>logical conditions </a:t>
            </a:r>
            <a:r>
              <a:rPr lang="en-US" dirty="0"/>
              <a:t>from mathematics:</a:t>
            </a:r>
          </a:p>
          <a:p>
            <a:pPr lvl="1"/>
            <a:r>
              <a:rPr lang="en-US" sz="3200" dirty="0"/>
              <a:t>Equals: a </a:t>
            </a:r>
            <a:r>
              <a:rPr lang="en-US" sz="3200" dirty="0">
                <a:solidFill>
                  <a:srgbClr val="C00000"/>
                </a:solidFill>
              </a:rPr>
              <a:t>==</a:t>
            </a:r>
            <a:r>
              <a:rPr lang="en-US" sz="3200" dirty="0"/>
              <a:t> b</a:t>
            </a:r>
          </a:p>
          <a:p>
            <a:pPr lvl="1"/>
            <a:r>
              <a:rPr lang="en-US" sz="3200" dirty="0"/>
              <a:t>Not Equals: a </a:t>
            </a:r>
            <a:r>
              <a:rPr lang="en-US" sz="3200" dirty="0">
                <a:solidFill>
                  <a:srgbClr val="C00000"/>
                </a:solidFill>
              </a:rPr>
              <a:t>!=</a:t>
            </a:r>
            <a:r>
              <a:rPr lang="en-US" sz="3200" dirty="0"/>
              <a:t> b</a:t>
            </a:r>
          </a:p>
          <a:p>
            <a:pPr lvl="1"/>
            <a:r>
              <a:rPr lang="en-US" sz="3200" dirty="0"/>
              <a:t>Less than: a </a:t>
            </a:r>
            <a:r>
              <a:rPr lang="en-US" sz="3200" dirty="0">
                <a:solidFill>
                  <a:srgbClr val="C00000"/>
                </a:solidFill>
              </a:rPr>
              <a:t>&lt;</a:t>
            </a:r>
            <a:r>
              <a:rPr lang="en-US" sz="3200" dirty="0"/>
              <a:t> b</a:t>
            </a:r>
          </a:p>
          <a:p>
            <a:pPr lvl="1"/>
            <a:r>
              <a:rPr lang="en-US" sz="3200" dirty="0"/>
              <a:t>Less than or equal to: a </a:t>
            </a:r>
            <a:r>
              <a:rPr lang="en-US" sz="3200" dirty="0">
                <a:solidFill>
                  <a:srgbClr val="C00000"/>
                </a:solidFill>
              </a:rPr>
              <a:t>&lt;=</a:t>
            </a:r>
            <a:r>
              <a:rPr lang="en-US" sz="3200" dirty="0"/>
              <a:t> b</a:t>
            </a:r>
          </a:p>
          <a:p>
            <a:pPr lvl="1"/>
            <a:r>
              <a:rPr lang="en-US" sz="3200" dirty="0"/>
              <a:t>Greater than: a </a:t>
            </a:r>
            <a:r>
              <a:rPr lang="en-US" sz="3200" dirty="0">
                <a:solidFill>
                  <a:srgbClr val="C00000"/>
                </a:solidFill>
              </a:rPr>
              <a:t>&gt;</a:t>
            </a:r>
            <a:r>
              <a:rPr lang="en-US" sz="3200" dirty="0"/>
              <a:t> b</a:t>
            </a:r>
          </a:p>
          <a:p>
            <a:pPr lvl="1"/>
            <a:r>
              <a:rPr lang="en-US" sz="3200" dirty="0"/>
              <a:t>Greater than or equal to: a </a:t>
            </a:r>
            <a:r>
              <a:rPr lang="en-US" sz="3200" dirty="0">
                <a:solidFill>
                  <a:srgbClr val="C00000"/>
                </a:solidFill>
              </a:rPr>
              <a:t>&gt;=</a:t>
            </a:r>
            <a:r>
              <a:rPr lang="en-US" sz="3200" dirty="0"/>
              <a:t> 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C57FFE-6B5C-B774-81D8-E389B854D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26167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D6689-EE53-6D06-468A-1566E33D1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Comparison Operators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CF392C8-4148-21AF-A6A7-E04BCFC04C2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07531" y="1720724"/>
          <a:ext cx="10452266" cy="43376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04010">
                  <a:extLst>
                    <a:ext uri="{9D8B030D-6E8A-4147-A177-3AD203B41FA5}">
                      <a16:colId xmlns:a16="http://schemas.microsoft.com/office/drawing/2014/main" val="3034444930"/>
                    </a:ext>
                  </a:extLst>
                </a:gridCol>
                <a:gridCol w="4456622">
                  <a:extLst>
                    <a:ext uri="{9D8B030D-6E8A-4147-A177-3AD203B41FA5}">
                      <a16:colId xmlns:a16="http://schemas.microsoft.com/office/drawing/2014/main" val="801379384"/>
                    </a:ext>
                  </a:extLst>
                </a:gridCol>
                <a:gridCol w="4091634">
                  <a:extLst>
                    <a:ext uri="{9D8B030D-6E8A-4147-A177-3AD203B41FA5}">
                      <a16:colId xmlns:a16="http://schemas.microsoft.com/office/drawing/2014/main" val="2352127533"/>
                    </a:ext>
                  </a:extLst>
                </a:gridCol>
              </a:tblGrid>
              <a:tr h="3328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</a:rPr>
                        <a:t>Operator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</a:rPr>
                        <a:t>Name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</a:rPr>
                        <a:t>Example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89093661"/>
                  </a:ext>
                </a:extLst>
              </a:tr>
              <a:tr h="525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==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</a:rPr>
                        <a:t>Equal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x </a:t>
                      </a:r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==</a:t>
                      </a:r>
                      <a:r>
                        <a:rPr lang="en-US" sz="3200" u="none" strike="noStrike" dirty="0">
                          <a:effectLst/>
                        </a:rPr>
                        <a:t> y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extLst>
                  <a:ext uri="{0D108BD9-81ED-4DB2-BD59-A6C34878D82A}">
                    <a16:rowId xmlns:a16="http://schemas.microsoft.com/office/drawing/2014/main" val="3560714945"/>
                  </a:ext>
                </a:extLst>
              </a:tr>
              <a:tr h="525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!=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</a:rPr>
                        <a:t>Not equal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x </a:t>
                      </a:r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!=</a:t>
                      </a:r>
                      <a:r>
                        <a:rPr lang="en-US" sz="3200" u="none" strike="noStrike" dirty="0">
                          <a:effectLst/>
                        </a:rPr>
                        <a:t> y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extLst>
                  <a:ext uri="{0D108BD9-81ED-4DB2-BD59-A6C34878D82A}">
                    <a16:rowId xmlns:a16="http://schemas.microsoft.com/office/drawing/2014/main" val="2778774773"/>
                  </a:ext>
                </a:extLst>
              </a:tr>
              <a:tr h="525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&gt;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</a:rPr>
                        <a:t>Greater than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x </a:t>
                      </a:r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&gt;</a:t>
                      </a:r>
                      <a:r>
                        <a:rPr lang="en-US" sz="3200" u="none" strike="noStrike" dirty="0">
                          <a:effectLst/>
                        </a:rPr>
                        <a:t> y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extLst>
                  <a:ext uri="{0D108BD9-81ED-4DB2-BD59-A6C34878D82A}">
                    <a16:rowId xmlns:a16="http://schemas.microsoft.com/office/drawing/2014/main" val="3150892236"/>
                  </a:ext>
                </a:extLst>
              </a:tr>
              <a:tr h="525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&lt;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</a:rPr>
                        <a:t>Less than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x </a:t>
                      </a:r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&lt;</a:t>
                      </a:r>
                      <a:r>
                        <a:rPr lang="en-US" sz="3200" u="none" strike="noStrike" dirty="0">
                          <a:effectLst/>
                        </a:rPr>
                        <a:t> y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extLst>
                  <a:ext uri="{0D108BD9-81ED-4DB2-BD59-A6C34878D82A}">
                    <a16:rowId xmlns:a16="http://schemas.microsoft.com/office/drawing/2014/main" val="898798147"/>
                  </a:ext>
                </a:extLst>
              </a:tr>
              <a:tr h="525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&gt;=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</a:rPr>
                        <a:t>Greater than or equal to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x </a:t>
                      </a:r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&gt;=</a:t>
                      </a:r>
                      <a:r>
                        <a:rPr lang="en-US" sz="3200" u="none" strike="noStrike" dirty="0">
                          <a:effectLst/>
                        </a:rPr>
                        <a:t> y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extLst>
                  <a:ext uri="{0D108BD9-81ED-4DB2-BD59-A6C34878D82A}">
                    <a16:rowId xmlns:a16="http://schemas.microsoft.com/office/drawing/2014/main" val="2835547097"/>
                  </a:ext>
                </a:extLst>
              </a:tr>
              <a:tr h="525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&lt;=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</a:rPr>
                        <a:t>Less than or equal to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x </a:t>
                      </a:r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&lt;=</a:t>
                      </a:r>
                      <a:r>
                        <a:rPr lang="en-US" sz="3200" u="none" strike="noStrike" dirty="0">
                          <a:effectLst/>
                        </a:rPr>
                        <a:t> y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extLst>
                  <a:ext uri="{0D108BD9-81ED-4DB2-BD59-A6C34878D82A}">
                    <a16:rowId xmlns:a16="http://schemas.microsoft.com/office/drawing/2014/main" val="186186218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076933-D92C-C0BD-D020-EC1599F76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1B8076-7D6D-3E3C-3A43-FDB762A7BE47}"/>
              </a:ext>
            </a:extLst>
          </p:cNvPr>
          <p:cNvSpPr txBox="1"/>
          <p:nvPr/>
        </p:nvSpPr>
        <p:spPr>
          <a:xfrm>
            <a:off x="3048000" y="6599785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https://www.w3schools.com/python/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python_operators.asp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8896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D6689-EE53-6D06-468A-1566E33D1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Logical Operators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076933-D92C-C0BD-D020-EC1599F76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C6E860-3975-3D3C-F3F7-1946EABE55D3}"/>
              </a:ext>
            </a:extLst>
          </p:cNvPr>
          <p:cNvSpPr txBox="1"/>
          <p:nvPr/>
        </p:nvSpPr>
        <p:spPr>
          <a:xfrm>
            <a:off x="3048000" y="6599785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https://www.w3schools.com/python/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python_operators.asp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FBE5A37D-D67A-EACD-8BF9-14B3D9649FB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48145" y="1460667"/>
          <a:ext cx="11008425" cy="48352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04151">
                  <a:extLst>
                    <a:ext uri="{9D8B030D-6E8A-4147-A177-3AD203B41FA5}">
                      <a16:colId xmlns:a16="http://schemas.microsoft.com/office/drawing/2014/main" val="464004786"/>
                    </a:ext>
                  </a:extLst>
                </a:gridCol>
                <a:gridCol w="4994927">
                  <a:extLst>
                    <a:ext uri="{9D8B030D-6E8A-4147-A177-3AD203B41FA5}">
                      <a16:colId xmlns:a16="http://schemas.microsoft.com/office/drawing/2014/main" val="118338084"/>
                    </a:ext>
                  </a:extLst>
                </a:gridCol>
                <a:gridCol w="4309347">
                  <a:extLst>
                    <a:ext uri="{9D8B030D-6E8A-4147-A177-3AD203B41FA5}">
                      <a16:colId xmlns:a16="http://schemas.microsoft.com/office/drawing/2014/main" val="3458559952"/>
                    </a:ext>
                  </a:extLst>
                </a:gridCol>
              </a:tblGrid>
              <a:tr h="6195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Operator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</a:rPr>
                        <a:t>Description</a:t>
                      </a:r>
                      <a:endParaRPr lang="en-US" sz="3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</a:rPr>
                        <a:t>Example</a:t>
                      </a:r>
                      <a:endParaRPr lang="en-US" sz="3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55920975"/>
                  </a:ext>
                </a:extLst>
              </a:tr>
              <a:tr h="1405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and 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Returns True if both statements are true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x &lt; 5 </a:t>
                      </a:r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and</a:t>
                      </a:r>
                      <a:r>
                        <a:rPr lang="en-US" sz="3200" u="none" strike="noStrike" dirty="0">
                          <a:effectLst/>
                        </a:rPr>
                        <a:t>  x &lt; 10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ctr"/>
                </a:tc>
                <a:extLst>
                  <a:ext uri="{0D108BD9-81ED-4DB2-BD59-A6C34878D82A}">
                    <a16:rowId xmlns:a16="http://schemas.microsoft.com/office/drawing/2014/main" val="1303621667"/>
                  </a:ext>
                </a:extLst>
              </a:tr>
              <a:tr h="1405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or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Returns True if one of the statements is true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x &lt; 5 </a:t>
                      </a:r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or</a:t>
                      </a:r>
                      <a:r>
                        <a:rPr lang="en-US" sz="3200" u="none" strike="noStrike" dirty="0">
                          <a:effectLst/>
                        </a:rPr>
                        <a:t> x &lt; 4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ctr"/>
                </a:tc>
                <a:extLst>
                  <a:ext uri="{0D108BD9-81ED-4DB2-BD59-A6C34878D82A}">
                    <a16:rowId xmlns:a16="http://schemas.microsoft.com/office/drawing/2014/main" val="4024127801"/>
                  </a:ext>
                </a:extLst>
              </a:tr>
              <a:tr h="1405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not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</a:rPr>
                        <a:t>Reverse the result, returns False if the result is true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not</a:t>
                      </a:r>
                      <a:r>
                        <a:rPr lang="en-US" sz="3200" u="none" strike="noStrike" dirty="0">
                          <a:effectLst/>
                        </a:rPr>
                        <a:t>(x &lt; 5 and x &lt; 10)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ctr"/>
                </a:tc>
                <a:extLst>
                  <a:ext uri="{0D108BD9-81ED-4DB2-BD59-A6C34878D82A}">
                    <a16:rowId xmlns:a16="http://schemas.microsoft.com/office/drawing/2014/main" val="2074669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872114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if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356675"/>
            <a:ext cx="11222181" cy="41549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6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if </a:t>
            </a:r>
          </a:p>
          <a:p>
            <a:r>
              <a:rPr lang="en-US" sz="6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score = </a:t>
            </a:r>
            <a:r>
              <a:rPr lang="en-US" sz="6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80</a:t>
            </a:r>
            <a:endParaRPr lang="en-US" sz="6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6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sz="6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score &gt;=</a:t>
            </a:r>
            <a:r>
              <a:rPr lang="en-US" sz="6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60</a:t>
            </a:r>
            <a:r>
              <a:rPr lang="en-US" sz="6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</a:t>
            </a:r>
          </a:p>
          <a:p>
            <a:r>
              <a:rPr lang="en-US" sz="6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6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6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"Pass"</a:t>
            </a:r>
            <a:r>
              <a:rPr lang="en-US" sz="6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617599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2063750" y="333376"/>
            <a:ext cx="8229600" cy="6119813"/>
          </a:xfrm>
        </p:spPr>
        <p:txBody>
          <a:bodyPr>
            <a:normAutofit fontScale="90000"/>
          </a:bodyPr>
          <a:lstStyle/>
          <a:p>
            <a:r>
              <a:rPr lang="en-US" altLang="en-US" sz="7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Python</a:t>
            </a:r>
            <a:r>
              <a:rPr lang="en-US" altLang="en-US" sz="5400" dirty="0">
                <a:latin typeface="Calibri" charset="0"/>
                <a:ea typeface="標楷體" charset="-120"/>
              </a:rPr>
              <a:t> is an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interpreted, </a:t>
            </a:r>
            <a:b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object-oriented, </a:t>
            </a:r>
            <a:b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high-level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programming language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latin typeface="Calibri" charset="0"/>
                <a:ea typeface="標楷體" charset="-120"/>
              </a:rPr>
              <a:t>with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dynamic semantics</a:t>
            </a:r>
            <a:r>
              <a:rPr lang="en-US" altLang="en-US" sz="5400" dirty="0">
                <a:latin typeface="Calibri" charset="0"/>
                <a:ea typeface="標楷體" charset="-120"/>
              </a:rPr>
              <a:t>.</a:t>
            </a: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5BB7546-F9C2-5A4E-B2EC-FB08DC6BB16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91719" y="6550026"/>
            <a:ext cx="34085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www.python.org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/doc/essays/blurb/</a:t>
            </a:r>
          </a:p>
        </p:txBody>
      </p:sp>
      <p:pic>
        <p:nvPicPr>
          <p:cNvPr id="2867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5589" y="1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85959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if else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356675"/>
            <a:ext cx="11222181" cy="4524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if else</a:t>
            </a:r>
            <a:endParaRPr lang="en-US" sz="4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score = </a:t>
            </a:r>
            <a:r>
              <a:rPr lang="en-US" sz="4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80</a:t>
            </a:r>
            <a:endParaRPr lang="en-US" sz="4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4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score &gt;=</a:t>
            </a:r>
            <a:r>
              <a:rPr lang="en-US" sz="4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60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</a:t>
            </a:r>
          </a:p>
          <a:p>
            <a:r>
              <a:rPr lang="en-US" sz="4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4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"Pass"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4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else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4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4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"Fail"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154772265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83212-0C7A-7AE8-B1EF-C73BB6F09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if </a:t>
            </a:r>
            <a:r>
              <a:rPr lang="en-US" dirty="0" err="1">
                <a:solidFill>
                  <a:srgbClr val="C00000"/>
                </a:solidFill>
              </a:rPr>
              <a:t>elif</a:t>
            </a:r>
            <a:r>
              <a:rPr lang="en-US" dirty="0">
                <a:solidFill>
                  <a:srgbClr val="C00000"/>
                </a:solidFill>
              </a:rPr>
              <a:t> else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8EA654-E636-CA00-6258-CB18A2C4E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5E90DD-9688-4ECB-2481-7ECB3CF8363A}"/>
              </a:ext>
            </a:extLst>
          </p:cNvPr>
          <p:cNvSpPr txBox="1"/>
          <p:nvPr/>
        </p:nvSpPr>
        <p:spPr>
          <a:xfrm>
            <a:off x="534389" y="1356675"/>
            <a:ext cx="11222181" cy="48320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score = </a:t>
            </a:r>
            <a:r>
              <a:rPr lang="en-US" sz="4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95</a:t>
            </a:r>
            <a:endParaRPr lang="en-US" sz="4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4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score &gt;= </a:t>
            </a:r>
            <a:r>
              <a:rPr lang="en-US" sz="4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90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</a:t>
            </a:r>
          </a:p>
          <a:p>
            <a:r>
              <a:rPr lang="en-US" sz="4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4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"A"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4400" b="0" dirty="0" err="1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elif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score &gt;=</a:t>
            </a:r>
            <a:r>
              <a:rPr lang="en-US" sz="4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60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</a:t>
            </a:r>
          </a:p>
          <a:p>
            <a:r>
              <a:rPr lang="en-US" sz="4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4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"Pass"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4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else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4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4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"Fail"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8359261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83212-0C7A-7AE8-B1EF-C73BB6F09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if </a:t>
            </a:r>
            <a:r>
              <a:rPr lang="en-US" dirty="0" err="1">
                <a:solidFill>
                  <a:srgbClr val="C00000"/>
                </a:solidFill>
              </a:rPr>
              <a:t>elif</a:t>
            </a:r>
            <a:r>
              <a:rPr lang="en-US" dirty="0">
                <a:solidFill>
                  <a:srgbClr val="C00000"/>
                </a:solidFill>
              </a:rPr>
              <a:t> else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8EA654-E636-CA00-6258-CB18A2C4E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5E90DD-9688-4ECB-2481-7ECB3CF8363A}"/>
              </a:ext>
            </a:extLst>
          </p:cNvPr>
          <p:cNvSpPr txBox="1"/>
          <p:nvPr/>
        </p:nvSpPr>
        <p:spPr>
          <a:xfrm>
            <a:off x="534389" y="1356675"/>
            <a:ext cx="11222181" cy="52629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if </a:t>
            </a:r>
            <a:r>
              <a:rPr lang="en-US" sz="24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elif</a:t>
            </a:r>
            <a:r>
              <a:rPr lang="en-US" sz="2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 else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score = </a:t>
            </a:r>
            <a:r>
              <a:rPr lang="en-US" sz="2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90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grade =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""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score &gt;=</a:t>
            </a:r>
            <a:r>
              <a:rPr lang="en-US" sz="2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90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grade =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"A"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 err="1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elif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score &gt;= </a:t>
            </a:r>
            <a:r>
              <a:rPr lang="en-US" sz="2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80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grade =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"B"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 err="1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elif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score &gt;= </a:t>
            </a:r>
            <a:r>
              <a:rPr lang="en-US" sz="2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70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grade =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"C"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 err="1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elif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score &gt;= </a:t>
            </a:r>
            <a:r>
              <a:rPr lang="en-US" sz="2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60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grade =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"D"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else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grade =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"E"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(grade)</a:t>
            </a:r>
          </a:p>
        </p:txBody>
      </p:sp>
    </p:spTree>
    <p:extLst>
      <p:ext uri="{BB962C8B-B14F-4D97-AF65-F5344CB8AC3E}">
        <p14:creationId xmlns:p14="http://schemas.microsoft.com/office/powerpoint/2010/main" val="249706280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for </a:t>
            </a:r>
            <a:r>
              <a:rPr lang="en-US" dirty="0"/>
              <a:t>Loops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6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for</a:t>
            </a:r>
            <a:r>
              <a:rPr lang="en-US" sz="6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6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</a:t>
            </a:r>
            <a:r>
              <a:rPr lang="en-US" sz="6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60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6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6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range</a:t>
            </a:r>
            <a:r>
              <a:rPr lang="en-US" sz="6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60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6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lang="en-US" sz="60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</a:t>
            </a:r>
            <a:r>
              <a:rPr lang="en-US" sz="6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6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6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6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</a:t>
            </a:r>
            <a:r>
              <a:rPr lang="en-US" sz="6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8CAD93-D38F-952D-A2A5-91D60FD5C8D2}"/>
              </a:ext>
            </a:extLst>
          </p:cNvPr>
          <p:cNvSpPr txBox="1"/>
          <p:nvPr/>
        </p:nvSpPr>
        <p:spPr>
          <a:xfrm>
            <a:off x="698085" y="3853709"/>
            <a:ext cx="6096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 </a:t>
            </a:r>
          </a:p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2 </a:t>
            </a:r>
          </a:p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3 </a:t>
            </a:r>
          </a:p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4 </a:t>
            </a:r>
          </a:p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41147469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for</a:t>
            </a:r>
            <a:r>
              <a:rPr lang="en-US" dirty="0"/>
              <a:t> loops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2062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for loops</a:t>
            </a:r>
            <a:endParaRPr lang="en-US" sz="3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2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for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2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range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lang="en-US" sz="32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32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	for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j </a:t>
            </a:r>
            <a:r>
              <a:rPr lang="en-US" sz="32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range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lang="en-US" sz="32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3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 * '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, j , 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 = '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*j)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416301596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/>
              <a:t>Python </a:t>
            </a:r>
            <a:r>
              <a:rPr lang="en-US" sz="6000" dirty="0">
                <a:solidFill>
                  <a:srgbClr val="C00000"/>
                </a:solidFill>
              </a:rPr>
              <a:t>while</a:t>
            </a:r>
            <a:r>
              <a:rPr lang="en-US" sz="6000" dirty="0"/>
              <a:t> Loops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85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64FD827-92E5-6254-3E10-57F721579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136073"/>
            <a:ext cx="11222181" cy="5446499"/>
          </a:xfrm>
        </p:spPr>
        <p:txBody>
          <a:bodyPr>
            <a:normAutofit/>
          </a:bodyPr>
          <a:lstStyle/>
          <a:p>
            <a:pPr lvl="1" indent="-411480"/>
            <a:r>
              <a:rPr lang="en-US" sz="4800" b="1" dirty="0">
                <a:solidFill>
                  <a:srgbClr val="C00000"/>
                </a:solidFill>
              </a:rPr>
              <a:t>while</a:t>
            </a:r>
          </a:p>
          <a:p>
            <a:pPr lvl="2" indent="-411480"/>
            <a:r>
              <a:rPr lang="en-US" sz="4200" b="1" dirty="0"/>
              <a:t>break </a:t>
            </a:r>
          </a:p>
          <a:p>
            <a:pPr lvl="2" indent="-411480"/>
            <a:r>
              <a:rPr lang="en-US" sz="4200" b="1" dirty="0"/>
              <a:t>continue</a:t>
            </a:r>
          </a:p>
        </p:txBody>
      </p:sp>
    </p:spTree>
    <p:extLst>
      <p:ext uri="{BB962C8B-B14F-4D97-AF65-F5344CB8AC3E}">
        <p14:creationId xmlns:p14="http://schemas.microsoft.com/office/powerpoint/2010/main" val="195956549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while</a:t>
            </a:r>
            <a:r>
              <a:rPr lang="en-US" dirty="0"/>
              <a:t> loops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while loops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age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while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age &lt;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(age)</a:t>
            </a:r>
          </a:p>
          <a:p>
            <a:r>
              <a:rPr lang="en-US" sz="3600" dirty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age = age +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113821254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Python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Functions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and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Modules 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148253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/>
              <a:t>Python Functions and Modules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88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9A4AC-FAC6-76AB-9EEC-596AF1B50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080655"/>
            <a:ext cx="11222181" cy="5611090"/>
          </a:xfrm>
        </p:spPr>
        <p:txBody>
          <a:bodyPr>
            <a:normAutofit/>
          </a:bodyPr>
          <a:lstStyle/>
          <a:p>
            <a:pPr indent="-411480"/>
            <a:r>
              <a:rPr lang="en-US" sz="4000" b="1" dirty="0"/>
              <a:t>Python Functions</a:t>
            </a:r>
          </a:p>
          <a:p>
            <a:pPr lvl="1" indent="-411480"/>
            <a:r>
              <a:rPr lang="en-US" sz="3600" dirty="0">
                <a:solidFill>
                  <a:srgbClr val="C00000"/>
                </a:solidFill>
              </a:rPr>
              <a:t>def</a:t>
            </a:r>
            <a:r>
              <a:rPr lang="en-US" sz="3600" dirty="0"/>
              <a:t> </a:t>
            </a:r>
            <a:r>
              <a:rPr lang="en-US" sz="3600" dirty="0" err="1"/>
              <a:t>myfunction</a:t>
            </a:r>
            <a:r>
              <a:rPr lang="en-US" sz="3600" dirty="0"/>
              <a:t>():</a:t>
            </a:r>
            <a:endParaRPr lang="en-US" sz="3600" b="1" dirty="0"/>
          </a:p>
          <a:p>
            <a:pPr indent="-411480"/>
            <a:r>
              <a:rPr lang="en-US" sz="4000" b="1" dirty="0"/>
              <a:t>Python Classes/Objects</a:t>
            </a:r>
          </a:p>
          <a:p>
            <a:pPr lvl="1" indent="-411480"/>
            <a:r>
              <a:rPr lang="en-US" sz="3600" dirty="0">
                <a:solidFill>
                  <a:srgbClr val="C00000"/>
                </a:solidFill>
              </a:rPr>
              <a:t>class</a:t>
            </a:r>
            <a:r>
              <a:rPr lang="en-US" sz="3600" dirty="0"/>
              <a:t> </a:t>
            </a:r>
            <a:r>
              <a:rPr lang="en-US" sz="3600" dirty="0" err="1"/>
              <a:t>MyClass</a:t>
            </a:r>
            <a:r>
              <a:rPr lang="en-US" sz="3600" dirty="0"/>
              <a:t>:</a:t>
            </a:r>
            <a:endParaRPr lang="en-US" sz="3600" b="1" dirty="0"/>
          </a:p>
          <a:p>
            <a:pPr indent="-411480"/>
            <a:r>
              <a:rPr lang="en-US" sz="4000" b="1" dirty="0"/>
              <a:t>Python Modules</a:t>
            </a:r>
          </a:p>
          <a:p>
            <a:pPr lvl="1" indent="-411480"/>
            <a:r>
              <a:rPr lang="en-US" sz="3600" b="1" dirty="0" err="1"/>
              <a:t>mymodule.py</a:t>
            </a:r>
            <a:endParaRPr lang="en-US" sz="3600" b="1" dirty="0"/>
          </a:p>
          <a:p>
            <a:pPr lvl="1" indent="-411480"/>
            <a:r>
              <a:rPr lang="en-US" sz="3600" b="1" dirty="0">
                <a:solidFill>
                  <a:srgbClr val="C00000"/>
                </a:solidFill>
              </a:rPr>
              <a:t>import</a:t>
            </a:r>
            <a:r>
              <a:rPr lang="en-US" sz="3600" b="1" dirty="0"/>
              <a:t> </a:t>
            </a:r>
            <a:r>
              <a:rPr lang="en-US" sz="3600" b="1" dirty="0" err="1"/>
              <a:t>mymodule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91123592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Python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Functions 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0884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0"/>
            <a:ext cx="8640960" cy="846138"/>
          </a:xfrm>
        </p:spPr>
        <p:txBody>
          <a:bodyPr/>
          <a:lstStyle/>
          <a:p>
            <a:r>
              <a:rPr lang="en-US" sz="4200" dirty="0">
                <a:solidFill>
                  <a:schemeClr val="accent1"/>
                </a:solidFill>
              </a:rPr>
              <a:t>Python Ecosystem for Data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pyfinance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/why-python-is-best-choice-for-financial-data-modeling-in-2019-c0d0d1858c45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D46150-4286-0841-8417-BA1580E85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2175" y="885931"/>
            <a:ext cx="9307650" cy="571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90348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CED9A-D1FD-BF6E-ABC8-BD3043A8E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C266B-52DF-DC45-FF65-6A8C435231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function is a block of code which only runs when it is called.</a:t>
            </a:r>
          </a:p>
          <a:p>
            <a:r>
              <a:rPr lang="en-US" dirty="0"/>
              <a:t>You can pass data, known as parameters, into a function.</a:t>
            </a:r>
          </a:p>
          <a:p>
            <a:r>
              <a:rPr lang="en-US" dirty="0"/>
              <a:t>A function can return data as a result.</a:t>
            </a:r>
          </a:p>
          <a:p>
            <a:r>
              <a:rPr lang="en-US" dirty="0"/>
              <a:t>Creating a Function</a:t>
            </a:r>
          </a:p>
          <a:p>
            <a:pPr lvl="1"/>
            <a:r>
              <a:rPr lang="en-US" sz="3200" dirty="0"/>
              <a:t>In Python a function is defined using the </a:t>
            </a:r>
            <a:r>
              <a:rPr lang="en-US" sz="3200" dirty="0">
                <a:solidFill>
                  <a:srgbClr val="C00000"/>
                </a:solidFill>
              </a:rPr>
              <a:t>def</a:t>
            </a:r>
            <a:r>
              <a:rPr lang="en-US" sz="3200" dirty="0"/>
              <a:t> keyword: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0BCDD6-F78F-0C73-AC39-E19439520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2052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Function def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653043"/>
            <a:ext cx="11222181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Function def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indentation for blocks. four spaces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getfv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pv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r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 ((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(r)) ** n)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	return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getfv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0.1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F0E638-75C8-5A92-F82A-9D3A531266E8}"/>
              </a:ext>
            </a:extLst>
          </p:cNvPr>
          <p:cNvSpPr txBox="1"/>
          <p:nvPr/>
        </p:nvSpPr>
        <p:spPr>
          <a:xfrm>
            <a:off x="554204" y="581573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194.87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4061258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60648"/>
            <a:ext cx="8229600" cy="6232227"/>
          </a:xfrm>
        </p:spPr>
        <p:txBody>
          <a:bodyPr/>
          <a:lstStyle/>
          <a:p>
            <a:r>
              <a:rPr lang="en-US" sz="6600" dirty="0">
                <a:solidFill>
                  <a:srgbClr val="FF0000"/>
                </a:solidFill>
              </a:rPr>
              <a:t>Future value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of a specified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principal </a:t>
            </a:r>
            <a:r>
              <a:rPr lang="en-US" sz="6600" dirty="0">
                <a:solidFill>
                  <a:srgbClr val="FF0000"/>
                </a:solidFill>
              </a:rPr>
              <a:t>amount</a:t>
            </a:r>
            <a:r>
              <a:rPr lang="en-US" sz="6600" dirty="0">
                <a:solidFill>
                  <a:schemeClr val="accent1"/>
                </a:solidFill>
              </a:rPr>
              <a:t>,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rgbClr val="FF0000"/>
                </a:solidFill>
              </a:rPr>
              <a:t>rate of interest</a:t>
            </a:r>
            <a:r>
              <a:rPr lang="en-US" sz="6600" dirty="0">
                <a:solidFill>
                  <a:schemeClr val="accent1"/>
                </a:solidFill>
              </a:rPr>
              <a:t>, and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a number of </a:t>
            </a:r>
            <a:r>
              <a:rPr lang="en-US" sz="6600" dirty="0">
                <a:solidFill>
                  <a:srgbClr val="FF0000"/>
                </a:solidFill>
              </a:rPr>
              <a:t>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224808" y="6611780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https://www.w3resource.com/python-exercises/python-basic-exercise-39.php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60794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much is your $100 worth </a:t>
            </a:r>
            <a:br>
              <a:rPr lang="en-US" dirty="0"/>
            </a:br>
            <a:r>
              <a:rPr lang="en-US" dirty="0"/>
              <a:t>after 7 years?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22467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How much is your $100 worth after 7 years?</a:t>
            </a:r>
            <a:endParaRPr lang="en-US" sz="3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1.1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**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= 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output = 194.87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8DE1C2-0F56-D057-1AF3-718F23F73A8C}"/>
              </a:ext>
            </a:extLst>
          </p:cNvPr>
          <p:cNvSpPr txBox="1"/>
          <p:nvPr/>
        </p:nvSpPr>
        <p:spPr>
          <a:xfrm>
            <a:off x="534389" y="4705887"/>
            <a:ext cx="61030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 = 194.87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2312370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Future Value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Future Value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0.1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 ((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(r)) ** n)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B7FE5D-15F6-D5FA-22A0-7B8342526FAD}"/>
              </a:ext>
            </a:extLst>
          </p:cNvPr>
          <p:cNvSpPr txBox="1"/>
          <p:nvPr/>
        </p:nvSpPr>
        <p:spPr>
          <a:xfrm>
            <a:off x="534389" y="5583050"/>
            <a:ext cx="61030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194.87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6319043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Future Value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37856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Future Value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amount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interest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#10% = 0.01 * 10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years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future_value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amount * ((</a:t>
            </a:r>
            <a:r>
              <a:rPr lang="en-US" sz="2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(</a:t>
            </a:r>
            <a:r>
              <a:rPr lang="en-US" sz="2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0.01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 interest)) ** years)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future_value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5B4BDE-F92E-4576-BAAD-C189613DB9A1}"/>
              </a:ext>
            </a:extLst>
          </p:cNvPr>
          <p:cNvSpPr txBox="1"/>
          <p:nvPr/>
        </p:nvSpPr>
        <p:spPr>
          <a:xfrm>
            <a:off x="534389" y="5583050"/>
            <a:ext cx="61030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194.87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9115360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Function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sz="4000" b="0" dirty="0">
                <a:solidFill>
                  <a:srgbClr val="0000FF"/>
                </a:solidFill>
                <a:latin typeface="Courier New" panose="02070309020205020404" pitchFamily="49" charset="0"/>
                <a:ea typeface="+mn-ea"/>
                <a:cs typeface="+mn-cs"/>
              </a:rPr>
              <a:t>def </a:t>
            </a:r>
            <a:r>
              <a:rPr lang="en-US" sz="40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getfv</a:t>
            </a:r>
            <a:r>
              <a:rPr lang="en-US" sz="4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  <a:r>
              <a:rPr lang="en-US" dirty="0">
                <a:solidFill>
                  <a:srgbClr val="C00000"/>
                </a:solidFill>
              </a:rPr>
              <a:t> define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get future value </a:t>
            </a:r>
            <a:r>
              <a:rPr lang="en-US" dirty="0">
                <a:solidFill>
                  <a:srgbClr val="C00000"/>
                </a:solidFill>
              </a:rPr>
              <a:t>function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653043"/>
            <a:ext cx="11222181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Function def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indentation for blocks. four spaces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getfv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pv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r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 ((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(r)) ** n)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	return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getfv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0.1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F0E638-75C8-5A92-F82A-9D3A531266E8}"/>
              </a:ext>
            </a:extLst>
          </p:cNvPr>
          <p:cNvSpPr txBox="1"/>
          <p:nvPr/>
        </p:nvSpPr>
        <p:spPr>
          <a:xfrm>
            <a:off x="554204" y="581573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194.87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1594895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Python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Classes/Objects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sz="880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sz="8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88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MyClass</a:t>
            </a:r>
            <a:r>
              <a:rPr lang="en-US" sz="8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458642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4101B-4A31-EFCA-38AB-92D7345A2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Classes/Objects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DE7F3-FF64-F7F0-5FC7-78AF8E08B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is an object oriented programming language.</a:t>
            </a:r>
          </a:p>
          <a:p>
            <a:r>
              <a:rPr lang="en-US" dirty="0"/>
              <a:t>Almost everything in Python is an object, with its properties and methods.</a:t>
            </a:r>
          </a:p>
          <a:p>
            <a:r>
              <a:rPr lang="en-US" dirty="0"/>
              <a:t>A Class is like an object constructor, or a "blueprint" for creating objects.</a:t>
            </a:r>
          </a:p>
          <a:p>
            <a:r>
              <a:rPr lang="en-US" dirty="0"/>
              <a:t>Create a Class:</a:t>
            </a:r>
          </a:p>
          <a:p>
            <a:pPr lvl="1"/>
            <a:r>
              <a:rPr lang="en-US" dirty="0"/>
              <a:t>To create a class, use the keyword </a:t>
            </a:r>
            <a:r>
              <a:rPr lang="en-US" dirty="0">
                <a:solidFill>
                  <a:srgbClr val="C00000"/>
                </a:solidFill>
              </a:rPr>
              <a:t>class</a:t>
            </a:r>
            <a:r>
              <a:rPr lang="en-US" dirty="0"/>
              <a:t>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E3FA0-2579-A3B1-D4CE-136E7B28D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9683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Classes/Objects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sz="480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MyClass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653043"/>
            <a:ext cx="11222181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class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MyClass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5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c1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MyClass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(c1.x)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218147" y="6550660"/>
            <a:ext cx="37526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https://www.w3schools.com/python/python_classes.asp</a:t>
            </a:r>
            <a:endParaRPr lang="en-US" altLang="zh-TW" sz="1200" dirty="0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822895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12669</TotalTime>
  <Words>9569</Words>
  <Application>Microsoft Macintosh PowerPoint</Application>
  <PresentationFormat>Widescreen</PresentationFormat>
  <Paragraphs>1623</Paragraphs>
  <Slides>223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223</vt:i4>
      </vt:variant>
    </vt:vector>
  </HeadingPairs>
  <TitlesOfParts>
    <vt:vector size="231" baseType="lpstr">
      <vt:lpstr>新細明體</vt:lpstr>
      <vt:lpstr>Arial</vt:lpstr>
      <vt:lpstr>Calibri</vt:lpstr>
      <vt:lpstr>Courier</vt:lpstr>
      <vt:lpstr>Courier New</vt:lpstr>
      <vt:lpstr>Roboto</vt:lpstr>
      <vt:lpstr>Verdana</vt:lpstr>
      <vt:lpstr>Office Theme</vt:lpstr>
      <vt:lpstr>Data Analytics and Visualization with Python</vt:lpstr>
      <vt:lpstr>Syllabus</vt:lpstr>
      <vt:lpstr>Syllabus</vt:lpstr>
      <vt:lpstr>Data Analytics  and  Visualization  with Python</vt:lpstr>
      <vt:lpstr>Outline</vt:lpstr>
      <vt:lpstr>Python Programming</vt:lpstr>
      <vt:lpstr>Top Programming Languages</vt:lpstr>
      <vt:lpstr>Python is an  interpreted,  object-oriented,  high-level  programming language  with  dynamic semantics.</vt:lpstr>
      <vt:lpstr>Python Ecosystem for Data Science</vt:lpstr>
      <vt:lpstr>Python Ecosystem for Data Science</vt:lpstr>
      <vt:lpstr>The Quant Finance PyData Stack</vt:lpstr>
      <vt:lpstr>Numpy</vt:lpstr>
      <vt:lpstr>Python matplotlib</vt:lpstr>
      <vt:lpstr>Python Pandas</vt:lpstr>
      <vt:lpstr>W3Schools Python</vt:lpstr>
      <vt:lpstr>W3Schools Python: Try Python</vt:lpstr>
      <vt:lpstr>LearnPython.org</vt:lpstr>
      <vt:lpstr>Google’s Python Class</vt:lpstr>
      <vt:lpstr>Google Colab</vt:lpstr>
      <vt:lpstr>Connect Google Colab in Google Drive</vt:lpstr>
      <vt:lpstr>Google Colab</vt:lpstr>
      <vt:lpstr>Google Colab</vt:lpstr>
      <vt:lpstr>Connect Colaboratory to Google Drive</vt:lpstr>
      <vt:lpstr>Google Colab</vt:lpstr>
      <vt:lpstr>Google Colab</vt:lpstr>
      <vt:lpstr>Google Colab</vt:lpstr>
      <vt:lpstr>Run Jupyter Notebook  Python3 GPU Google Colab</vt:lpstr>
      <vt:lpstr>Google Colab Python Hello World print('Hello World')</vt:lpstr>
      <vt:lpstr>PowerPoint Presentation</vt:lpstr>
      <vt:lpstr>Anaconda The Most Popular Python  Data Science Platform</vt:lpstr>
      <vt:lpstr>Download Anaconda</vt:lpstr>
      <vt:lpstr>Python HelloWorld</vt:lpstr>
      <vt:lpstr>Anaconda-Navigator</vt:lpstr>
      <vt:lpstr>Anaconda Navigator</vt:lpstr>
      <vt:lpstr>Jupyter Notebook</vt:lpstr>
      <vt:lpstr>Jupyter Notebook New Python 3</vt:lpstr>
      <vt:lpstr>print("hello, world")</vt:lpstr>
      <vt:lpstr>PowerPoint Presentation</vt:lpstr>
      <vt:lpstr>Python Programming</vt:lpstr>
      <vt:lpstr>Foundations of Python Programming</vt:lpstr>
      <vt:lpstr>Python Hello World print("Hello World")</vt:lpstr>
      <vt:lpstr>Python Syntax # comment</vt:lpstr>
      <vt:lpstr>Python Syntax Indentation  the spaces at the beginning of a code line 4 spaces</vt:lpstr>
      <vt:lpstr>Python Variables</vt:lpstr>
      <vt:lpstr>Python Variables</vt:lpstr>
      <vt:lpstr>python_version()</vt:lpstr>
      <vt:lpstr>Python Data Types</vt:lpstr>
      <vt:lpstr>Python Data Types</vt:lpstr>
      <vt:lpstr>Python Data Types</vt:lpstr>
      <vt:lpstr>Python Casting</vt:lpstr>
      <vt:lpstr>Python Numbers</vt:lpstr>
      <vt:lpstr>Python Arithmetic Operators</vt:lpstr>
      <vt:lpstr>Python Basic Operators</vt:lpstr>
      <vt:lpstr>Python Booleans:  True or False</vt:lpstr>
      <vt:lpstr>Python BMI Calculator</vt:lpstr>
      <vt:lpstr>Future value  of a specified  principal amount,  rate of interest, and  a number of years</vt:lpstr>
      <vt:lpstr>How much is your $100 worth  after 7 years?</vt:lpstr>
      <vt:lpstr>Future Value</vt:lpstr>
      <vt:lpstr>Future Value</vt:lpstr>
      <vt:lpstr>Python  Data Structures</vt:lpstr>
      <vt:lpstr>Python Data Structures</vt:lpstr>
      <vt:lpstr>Python Data Structures</vt:lpstr>
      <vt:lpstr>Python Data Types</vt:lpstr>
      <vt:lpstr>Python Collections</vt:lpstr>
      <vt:lpstr>Python Dictionaries {k:v}</vt:lpstr>
      <vt:lpstr>Lists []</vt:lpstr>
      <vt:lpstr>Lists []</vt:lpstr>
      <vt:lpstr>Python List Methods</vt:lpstr>
      <vt:lpstr>Tuples ()</vt:lpstr>
      <vt:lpstr>Sets {}</vt:lpstr>
      <vt:lpstr>Dictionary {key : value}</vt:lpstr>
      <vt:lpstr>Python Data Structures</vt:lpstr>
      <vt:lpstr>Python  Control Logic  and  Loops</vt:lpstr>
      <vt:lpstr>Python Control Logic and Loops</vt:lpstr>
      <vt:lpstr>Python if...else</vt:lpstr>
      <vt:lpstr>Python Conditions and If statements</vt:lpstr>
      <vt:lpstr>Python Comparison Operators</vt:lpstr>
      <vt:lpstr>Python Logical Operators</vt:lpstr>
      <vt:lpstr>Python if</vt:lpstr>
      <vt:lpstr>Python if else</vt:lpstr>
      <vt:lpstr>Python if elif else</vt:lpstr>
      <vt:lpstr>Python if elif else</vt:lpstr>
      <vt:lpstr>Python for Loops </vt:lpstr>
      <vt:lpstr>Python for loops</vt:lpstr>
      <vt:lpstr>Python while Loops</vt:lpstr>
      <vt:lpstr>Python while loops</vt:lpstr>
      <vt:lpstr>Python  Functions  and  Modules </vt:lpstr>
      <vt:lpstr>Python Functions and Modules </vt:lpstr>
      <vt:lpstr>Python  Functions </vt:lpstr>
      <vt:lpstr>Python Functions</vt:lpstr>
      <vt:lpstr>Python Function def</vt:lpstr>
      <vt:lpstr>Future value  of a specified  principal amount,  rate of interest, and  a number of years</vt:lpstr>
      <vt:lpstr>How much is your $100 worth  after 7 years?</vt:lpstr>
      <vt:lpstr>Future Value</vt:lpstr>
      <vt:lpstr>Future Value</vt:lpstr>
      <vt:lpstr>Python Function  def getfv() define get future value function</vt:lpstr>
      <vt:lpstr>Python Classes/Objects class MyClass:</vt:lpstr>
      <vt:lpstr>Python Classes/Objects</vt:lpstr>
      <vt:lpstr>Python Classes/Objects class MyClass:</vt:lpstr>
      <vt:lpstr>Python Classes/Objects</vt:lpstr>
      <vt:lpstr>Python Classes/Objects</vt:lpstr>
      <vt:lpstr>Python Classes/Objects</vt:lpstr>
      <vt:lpstr>Python Classes and Obects</vt:lpstr>
      <vt:lpstr>Python Classes and Objects</vt:lpstr>
      <vt:lpstr>Python  Modules </vt:lpstr>
      <vt:lpstr>Python Modules</vt:lpstr>
      <vt:lpstr>Python Modules</vt:lpstr>
      <vt:lpstr>Python File Input / Output</vt:lpstr>
      <vt:lpstr>Python File Input / Output</vt:lpstr>
      <vt:lpstr>Python Modules import mymodule</vt:lpstr>
      <vt:lpstr>Python main() function</vt:lpstr>
      <vt:lpstr>Files  and  Exception Handling</vt:lpstr>
      <vt:lpstr>Files and Exception Handling</vt:lpstr>
      <vt:lpstr>File Handling</vt:lpstr>
      <vt:lpstr>Python Files (File Handling)</vt:lpstr>
      <vt:lpstr>Python Files (File Handling)</vt:lpstr>
      <vt:lpstr>Python Files</vt:lpstr>
      <vt:lpstr>Python Files</vt:lpstr>
      <vt:lpstr>Python Files</vt:lpstr>
      <vt:lpstr>Python OS, IO, files, and Google Drive</vt:lpstr>
      <vt:lpstr>os.listdir()</vt:lpstr>
      <vt:lpstr>os.path.join()</vt:lpstr>
      <vt:lpstr>from google.colab import files</vt:lpstr>
      <vt:lpstr>Python Files</vt:lpstr>
      <vt:lpstr>os.remove()</vt:lpstr>
      <vt:lpstr>os.mkdir("myfolder1") os.rmdir("myfolder1")</vt:lpstr>
      <vt:lpstr>Python Try Except</vt:lpstr>
      <vt:lpstr>Python Try Except (Exception Handling) try: except:</vt:lpstr>
      <vt:lpstr>Python try: except: finally:</vt:lpstr>
      <vt:lpstr>Python try: except: else:</vt:lpstr>
      <vt:lpstr>Python try: except: else: finally:</vt:lpstr>
      <vt:lpstr>Python try: except: else: finally:</vt:lpstr>
      <vt:lpstr>Python try: except: else: finally:</vt:lpstr>
      <vt:lpstr>Python try: except: else: finally:</vt:lpstr>
      <vt:lpstr>Python try: except: else: finally:</vt:lpstr>
      <vt:lpstr>Data Analytics  and  Visualization  with Python</vt:lpstr>
      <vt:lpstr>Data Analytics and Visualization  with Python</vt:lpstr>
      <vt:lpstr>W3Schools Python Numpy</vt:lpstr>
      <vt:lpstr>W3Schools Python Pandas</vt:lpstr>
      <vt:lpstr>W3Schools Python</vt:lpstr>
      <vt:lpstr>Pandas: Data Analytics and Visualization</vt:lpstr>
      <vt:lpstr>Wes McKinney (2022), "Python for Data Analysis: Data Wrangling with pandas, NumPy, and Jupyter", 3rd Edition, O'Reilly Media.</vt:lpstr>
      <vt:lpstr>Numpy</vt:lpstr>
      <vt:lpstr>NumPy  is the  fundamental package  for  scientific computing  with Python.</vt:lpstr>
      <vt:lpstr>NumPy</vt:lpstr>
      <vt:lpstr>NumPy ndarray</vt:lpstr>
      <vt:lpstr>v = list(range(1, 6)) v 2 * v import numpy as np v = np.arange(1, 6) v 2 * v</vt:lpstr>
      <vt:lpstr>PowerPoint Presentation</vt:lpstr>
      <vt:lpstr>Python Data Structures</vt:lpstr>
      <vt:lpstr>Lists []</vt:lpstr>
      <vt:lpstr>import numpy as np a = np.array([1, 2, 3]) b = np.array([4, 5, 6]) c = a * b c</vt:lpstr>
      <vt:lpstr>PowerPoint Presentation</vt:lpstr>
      <vt:lpstr>PowerPoint Presentation</vt:lpstr>
      <vt:lpstr>Matrix</vt:lpstr>
      <vt:lpstr>NumPy ndarray:  Multidimensional Array Object</vt:lpstr>
      <vt:lpstr>NumPy ndarray</vt:lpstr>
      <vt:lpstr>import numpy as np a = np.array([1,2,3,4,5])</vt:lpstr>
      <vt:lpstr>PowerPoint Presentation</vt:lpstr>
      <vt:lpstr>PowerPoint Presentation</vt:lpstr>
      <vt:lpstr>PowerPoint Presentation</vt:lpstr>
      <vt:lpstr>NumPy Basics:  Arrays and Vectorized Computation</vt:lpstr>
      <vt:lpstr>NumPy Array</vt:lpstr>
      <vt:lpstr>Numpy Array</vt:lpstr>
      <vt:lpstr>Tensor</vt:lpstr>
      <vt:lpstr>PowerPoint Presentation</vt:lpstr>
      <vt:lpstr>pandas Python Data Analysis Library providing high-performance, easy-to-use  data structures and data analysis tools  for the Python programming language.</vt:lpstr>
      <vt:lpstr>pandas:  powerful Python data analysis toolkit</vt:lpstr>
      <vt:lpstr>Series  DataFrame</vt:lpstr>
      <vt:lpstr>pandas DataFrame</vt:lpstr>
      <vt:lpstr>pandas  Comparison with SAS </vt:lpstr>
      <vt:lpstr>Python Pandas Cheat Sheet</vt:lpstr>
      <vt:lpstr>Creating pd.DataFrame</vt:lpstr>
      <vt:lpstr>Pandas DataFrame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Python Data Analysis and Visualization</vt:lpstr>
      <vt:lpstr>Python Pandas</vt:lpstr>
      <vt:lpstr>Python matplotlib</vt:lpstr>
      <vt:lpstr>Python  seaborn</vt:lpstr>
      <vt:lpstr>Python  plotly</vt:lpstr>
      <vt:lpstr>Python  bokeh</vt:lpstr>
      <vt:lpstr>Python matplotlib</vt:lpstr>
      <vt:lpstr>Python Seaborn</vt:lpstr>
      <vt:lpstr>Python Plotly Graphing Library</vt:lpstr>
      <vt:lpstr>Python Plotly Graphing Library</vt:lpstr>
      <vt:lpstr>Python Plotly Graphing Library</vt:lpstr>
      <vt:lpstr>Python Plotly Graphing Library</vt:lpstr>
      <vt:lpstr>Python Plotly Graphing Library</vt:lpstr>
      <vt:lpstr>Python Plotly Graphing Library</vt:lpstr>
      <vt:lpstr>Python Bokeh</vt:lpstr>
      <vt:lpstr>Iris flower data set</vt:lpstr>
      <vt:lpstr>PowerPoint Presentation</vt:lpstr>
      <vt:lpstr>iris.data</vt:lpstr>
      <vt:lpstr>Iris Data Visualization</vt:lpstr>
      <vt:lpstr>Data Visualization in Google Colab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Wes McKinney (2022), "Python for Data Analysis: Data Wrangling with pandas, NumPy, and Jupyter", 3rd Edition, O'Reilly Media.</vt:lpstr>
      <vt:lpstr>Wes McKinney (2022), "Python for Data Analysis: Data Wrangling with pandas, NumPy, and Jupyter", 3rd Edition, O'Reilly Media.</vt:lpstr>
      <vt:lpstr>PowerPoint Presentation</vt:lpstr>
      <vt:lpstr>PowerPoint Presentation</vt:lpstr>
      <vt:lpstr>Kaggle Datasets  for  Data Science</vt:lpstr>
      <vt:lpstr>Kaggle Datasets for Machine Learning</vt:lpstr>
      <vt:lpstr>Kaggle Datasets for Machine Learning</vt:lpstr>
      <vt:lpstr>Kaggle Datasets: Credit Card Fraud Detection</vt:lpstr>
      <vt:lpstr>Kaggle Code: Credit Card Fraud Detection</vt:lpstr>
      <vt:lpstr>Kaggle Code: Credit Card Fraud Detection</vt:lpstr>
      <vt:lpstr>Papers with Code State-of-the-Art (SOTA)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Python for Accounting Applications</dc:title>
  <dc:subject/>
  <dc:creator>Min-Yuh Day</dc:creator>
  <cp:keywords>Python, Accounting, Applications, PAA</cp:keywords>
  <dc:description>Python for Accounting Applications</dc:description>
  <cp:lastModifiedBy>MYDAY</cp:lastModifiedBy>
  <cp:revision>748</cp:revision>
  <cp:lastPrinted>2020-12-23T14:44:17Z</cp:lastPrinted>
  <dcterms:created xsi:type="dcterms:W3CDTF">2019-09-12T03:09:52Z</dcterms:created>
  <dcterms:modified xsi:type="dcterms:W3CDTF">2025-10-21T22:51:05Z</dcterms:modified>
  <cp:category/>
</cp:coreProperties>
</file>