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2"/>
  </p:notesMasterIdLst>
  <p:handoutMasterIdLst>
    <p:handoutMasterId r:id="rId143"/>
  </p:handoutMasterIdLst>
  <p:sldIdLst>
    <p:sldId id="848" r:id="rId2"/>
    <p:sldId id="1563" r:id="rId3"/>
    <p:sldId id="1219" r:id="rId4"/>
    <p:sldId id="1568" r:id="rId5"/>
    <p:sldId id="1569" r:id="rId6"/>
    <p:sldId id="1570" r:id="rId7"/>
    <p:sldId id="1571" r:id="rId8"/>
    <p:sldId id="1572" r:id="rId9"/>
    <p:sldId id="1583" r:id="rId10"/>
    <p:sldId id="1584" r:id="rId11"/>
    <p:sldId id="1585" r:id="rId12"/>
    <p:sldId id="1586" r:id="rId13"/>
    <p:sldId id="1587" r:id="rId14"/>
    <p:sldId id="1588" r:id="rId15"/>
    <p:sldId id="1589" r:id="rId16"/>
    <p:sldId id="1590" r:id="rId17"/>
    <p:sldId id="1591" r:id="rId18"/>
    <p:sldId id="1669" r:id="rId19"/>
    <p:sldId id="1560" r:id="rId20"/>
    <p:sldId id="1464" r:id="rId21"/>
    <p:sldId id="1558" r:id="rId22"/>
    <p:sldId id="1552" r:id="rId23"/>
    <p:sldId id="1553" r:id="rId24"/>
    <p:sldId id="1561" r:id="rId25"/>
    <p:sldId id="1554" r:id="rId26"/>
    <p:sldId id="1555" r:id="rId27"/>
    <p:sldId id="1564" r:id="rId28"/>
    <p:sldId id="1647" r:id="rId29"/>
    <p:sldId id="1556" r:id="rId30"/>
    <p:sldId id="1557" r:id="rId31"/>
    <p:sldId id="1471" r:id="rId32"/>
    <p:sldId id="1671" r:id="rId33"/>
    <p:sldId id="1465" r:id="rId34"/>
    <p:sldId id="1468" r:id="rId35"/>
    <p:sldId id="1565" r:id="rId36"/>
    <p:sldId id="1499" r:id="rId37"/>
    <p:sldId id="1500" r:id="rId38"/>
    <p:sldId id="1501" r:id="rId39"/>
    <p:sldId id="1502" r:id="rId40"/>
    <p:sldId id="1503" r:id="rId41"/>
    <p:sldId id="1504" r:id="rId42"/>
    <p:sldId id="1505" r:id="rId43"/>
    <p:sldId id="1506" r:id="rId44"/>
    <p:sldId id="1507" r:id="rId45"/>
    <p:sldId id="1667" r:id="rId46"/>
    <p:sldId id="1670" r:id="rId47"/>
    <p:sldId id="1668" r:id="rId48"/>
    <p:sldId id="1527" r:id="rId49"/>
    <p:sldId id="1162" r:id="rId50"/>
    <p:sldId id="1163" r:id="rId51"/>
    <p:sldId id="1164" r:id="rId52"/>
    <p:sldId id="1165" r:id="rId53"/>
    <p:sldId id="1169" r:id="rId54"/>
    <p:sldId id="1170" r:id="rId55"/>
    <p:sldId id="1171" r:id="rId56"/>
    <p:sldId id="1172" r:id="rId57"/>
    <p:sldId id="1173" r:id="rId58"/>
    <p:sldId id="1174" r:id="rId59"/>
    <p:sldId id="1175" r:id="rId60"/>
    <p:sldId id="1176" r:id="rId61"/>
    <p:sldId id="1177" r:id="rId62"/>
    <p:sldId id="1662" r:id="rId63"/>
    <p:sldId id="1180" r:id="rId64"/>
    <p:sldId id="1181" r:id="rId65"/>
    <p:sldId id="1663" r:id="rId66"/>
    <p:sldId id="1184" r:id="rId67"/>
    <p:sldId id="1185" r:id="rId68"/>
    <p:sldId id="1186" r:id="rId69"/>
    <p:sldId id="1187" r:id="rId70"/>
    <p:sldId id="1188" r:id="rId71"/>
    <p:sldId id="1189" r:id="rId72"/>
    <p:sldId id="1190" r:id="rId73"/>
    <p:sldId id="1191" r:id="rId74"/>
    <p:sldId id="1192" r:id="rId75"/>
    <p:sldId id="1193" r:id="rId76"/>
    <p:sldId id="1665" r:id="rId77"/>
    <p:sldId id="1196" r:id="rId78"/>
    <p:sldId id="1197" r:id="rId79"/>
    <p:sldId id="1198" r:id="rId80"/>
    <p:sldId id="1199" r:id="rId81"/>
    <p:sldId id="1146" r:id="rId82"/>
    <p:sldId id="1648" r:id="rId83"/>
    <p:sldId id="1649" r:id="rId84"/>
    <p:sldId id="1650" r:id="rId85"/>
    <p:sldId id="1651" r:id="rId86"/>
    <p:sldId id="1652" r:id="rId87"/>
    <p:sldId id="1653" r:id="rId88"/>
    <p:sldId id="1654" r:id="rId89"/>
    <p:sldId id="1655" r:id="rId90"/>
    <p:sldId id="1656" r:id="rId91"/>
    <p:sldId id="1657" r:id="rId92"/>
    <p:sldId id="1658" r:id="rId93"/>
    <p:sldId id="1659" r:id="rId94"/>
    <p:sldId id="1660" r:id="rId95"/>
    <p:sldId id="1661" r:id="rId96"/>
    <p:sldId id="1666" r:id="rId97"/>
    <p:sldId id="1681" r:id="rId98"/>
    <p:sldId id="1682" r:id="rId99"/>
    <p:sldId id="1683" r:id="rId100"/>
    <p:sldId id="1684" r:id="rId101"/>
    <p:sldId id="1685" r:id="rId102"/>
    <p:sldId id="1686" r:id="rId103"/>
    <p:sldId id="1695" r:id="rId104"/>
    <p:sldId id="1692" r:id="rId105"/>
    <p:sldId id="1693" r:id="rId106"/>
    <p:sldId id="1694" r:id="rId107"/>
    <p:sldId id="1696" r:id="rId108"/>
    <p:sldId id="1697" r:id="rId109"/>
    <p:sldId id="1698" r:id="rId110"/>
    <p:sldId id="1699" r:id="rId111"/>
    <p:sldId id="1700" r:id="rId112"/>
    <p:sldId id="1701" r:id="rId113"/>
    <p:sldId id="1702" r:id="rId114"/>
    <p:sldId id="1703" r:id="rId115"/>
    <p:sldId id="1704" r:id="rId116"/>
    <p:sldId id="1705" r:id="rId117"/>
    <p:sldId id="1706" r:id="rId118"/>
    <p:sldId id="1707" r:id="rId119"/>
    <p:sldId id="1708" r:id="rId120"/>
    <p:sldId id="1709" r:id="rId121"/>
    <p:sldId id="1710" r:id="rId122"/>
    <p:sldId id="1711" r:id="rId123"/>
    <p:sldId id="1712" r:id="rId124"/>
    <p:sldId id="1713" r:id="rId125"/>
    <p:sldId id="1714" r:id="rId126"/>
    <p:sldId id="1715" r:id="rId127"/>
    <p:sldId id="1716" r:id="rId128"/>
    <p:sldId id="1635" r:id="rId129"/>
    <p:sldId id="1636" r:id="rId130"/>
    <p:sldId id="1687" r:id="rId131"/>
    <p:sldId id="1688" r:id="rId132"/>
    <p:sldId id="1689" r:id="rId133"/>
    <p:sldId id="1690" r:id="rId134"/>
    <p:sldId id="1639" r:id="rId135"/>
    <p:sldId id="1640" r:id="rId136"/>
    <p:sldId id="1677" r:id="rId137"/>
    <p:sldId id="1691" r:id="rId138"/>
    <p:sldId id="1528" r:id="rId139"/>
    <p:sldId id="1474" r:id="rId140"/>
    <p:sldId id="1717" r:id="rId141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0000"/>
    <a:srgbClr val="FF9900"/>
    <a:srgbClr val="FFFFCC"/>
    <a:srgbClr val="FFFFFF"/>
    <a:srgbClr val="FFCC66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32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9885767A-C623-46A4-B13C-E7AB4BE2AAA1}" type="datetimeFigureOut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82F38916-3C70-4399-BBDA-E571E984BD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8560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 smtClean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 smtClean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38A6E0A4-D608-4B10-8681-116270263EA3}" type="datetimeFigureOut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 smtClean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 smtClean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640A4C9-1F42-453C-8780-1676D3818BF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6988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F039AF0-80DA-4B9C-A8EB-17A4DC126A24}" type="slidenum">
              <a:rPr lang="en-US" altLang="zh-TW" sz="1300"/>
              <a:pPr eaLnBrk="1" hangingPunct="1">
                <a:spcBef>
                  <a:spcPct val="0"/>
                </a:spcBef>
              </a:pPr>
              <a:t>30</a:t>
            </a:fld>
            <a:endParaRPr lang="en-US" altLang="zh-TW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898E57-0869-429C-AFA2-641099BC028A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5E85A1-4EC2-4236-9F02-91F269537BF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63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DBCE-BCB2-41C1-8851-6EF1068D4838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414F5-0963-4149-81CC-8EA1047B134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16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F6101-3FB0-43C5-ABF3-14B6A42E4706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785C2-477F-44A9-B0DC-248E1DF215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692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5EE3C0-C885-4546-A268-7EA35D5A2BB9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8809F5-A27F-4139-8A34-0456750D04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01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9A018-D275-4C9E-91C3-435089028131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A5751-2214-42AE-AD3A-A6979CE584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37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D57FC-8857-4B08-8CB0-CD6956389146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78106-49F7-4D36-AC9A-0A4A9D2919C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813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9E9F8-FBA7-40A1-8EFE-E28933A8FAEE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71C0A-5128-46F6-8039-AF6C1375675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8249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83681-08C2-48F6-9AD2-DCD28CEF7FC2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45460-8132-44A9-B86F-4A77E1DA2A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33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4FA45-5E9A-409E-ACF5-2F74A2901856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BD2-EDFB-40B2-B3B6-4A4AB3D7C98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61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920AD-B461-4852-A524-7AE989C1717B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3537A-27EA-4945-9914-6F521FFC124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092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C4059-659F-4447-A670-64B3054FD919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38752-3E47-4E6B-887B-F068885F66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393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 smtClean="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117066F0-CC4A-444D-B180-851479D7DDB3}" type="datetime1">
              <a:rPr lang="zh-TW" altLang="en-US"/>
              <a:pPr>
                <a:defRPr/>
              </a:pPr>
              <a:t>2015/12/25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 smtClean="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69C08C2-9C72-4DB7-A8C4-923E7026EE2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5.gif"/><Relationship Id="rId3" Type="http://schemas.openxmlformats.org/officeDocument/2006/relationships/hyperlink" Target="http://mail.tku.edu.tw/myday/cindex.htm" TargetMode="External"/><Relationship Id="rId7" Type="http://schemas.openxmlformats.org/officeDocument/2006/relationships/hyperlink" Target="http://www.im.tku.edu.tw/" TargetMode="External"/><Relationship Id="rId12" Type="http://schemas.openxmlformats.org/officeDocument/2006/relationships/image" Target="../media/image4.jpeg"/><Relationship Id="rId2" Type="http://schemas.openxmlformats.org/officeDocument/2006/relationships/hyperlink" Target="http://mail.tku.edu.tw/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k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english.tku.edu.tw/index.asp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www.im.tku.edu.tw/en_index.html" TargetMode="External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nii.ac.jp/ntcir/ntcir-12/index.html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nii.ac.jp/ntcir/ntcir-12/index.html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nii.ac.jp/ntcir/ntcir-12/tasks.html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nii.ac.jp/ntcir/ntcir-12/dates.html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nii.ac.jp/ntcir/ntcir-12/tasks.html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nii.ac.jp/ntcir/workshop/OnlineProceedings10/pdf/NTCIR/RITE/01-NTCIR10-RITE2-overview-slides.pdf" TargetMode="Externa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Yasunari_Kawabata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myday@mail.tku.edu.tw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mailto:myday@mail.tku.edu.tw" TargetMode="External"/><Relationship Id="rId7" Type="http://schemas.openxmlformats.org/officeDocument/2006/relationships/image" Target="../media/image9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.jpeg"/><Relationship Id="rId9" Type="http://schemas.openxmlformats.org/officeDocument/2006/relationships/image" Target="../media/image4.jpe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94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g"/><Relationship Id="rId18" Type="http://schemas.openxmlformats.org/officeDocument/2006/relationships/image" Target="../media/image120.png"/><Relationship Id="rId3" Type="http://schemas.openxmlformats.org/officeDocument/2006/relationships/image" Target="../media/image4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g"/><Relationship Id="rId17" Type="http://schemas.openxmlformats.org/officeDocument/2006/relationships/image" Target="../media/image119.jpeg"/><Relationship Id="rId2" Type="http://schemas.openxmlformats.org/officeDocument/2006/relationships/image" Target="../media/image94.jpeg"/><Relationship Id="rId16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../media/image113.jpg"/><Relationship Id="rId5" Type="http://schemas.openxmlformats.org/officeDocument/2006/relationships/image" Target="../media/image107.jpeg"/><Relationship Id="rId15" Type="http://schemas.openxmlformats.org/officeDocument/2006/relationships/image" Target="../media/image117.jpg"/><Relationship Id="rId10" Type="http://schemas.openxmlformats.org/officeDocument/2006/relationships/image" Target="../media/image112.jpg"/><Relationship Id="rId4" Type="http://schemas.openxmlformats.org/officeDocument/2006/relationships/image" Target="../media/image106.jpg"/><Relationship Id="rId9" Type="http://schemas.openxmlformats.org/officeDocument/2006/relationships/image" Target="../media/image111.png"/><Relationship Id="rId14" Type="http://schemas.openxmlformats.org/officeDocument/2006/relationships/image" Target="../media/image116.jp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2.jpeg"/><Relationship Id="rId4" Type="http://schemas.openxmlformats.org/officeDocument/2006/relationships/image" Target="../media/image121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2.jpeg"/><Relationship Id="rId4" Type="http://schemas.openxmlformats.org/officeDocument/2006/relationships/image" Target="../media/image123.emf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5.gif"/><Relationship Id="rId3" Type="http://schemas.openxmlformats.org/officeDocument/2006/relationships/hyperlink" Target="http://mail.tku.edu.tw/myday/cindex.htm" TargetMode="External"/><Relationship Id="rId7" Type="http://schemas.openxmlformats.org/officeDocument/2006/relationships/hyperlink" Target="http://www.im.tku.edu.tw/" TargetMode="External"/><Relationship Id="rId12" Type="http://schemas.openxmlformats.org/officeDocument/2006/relationships/image" Target="../media/image4.jpeg"/><Relationship Id="rId2" Type="http://schemas.openxmlformats.org/officeDocument/2006/relationships/hyperlink" Target="http://mail.tku.edu.tw/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k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english.tku.edu.tw/index.asp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www.im.tku.edu.tw/en_index.html" TargetMode="External"/><Relationship Id="rId9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2.alcatel-lucent.com/techzine/iot-internet-of-things-next-step-evolution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product/1466568704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Social-Data-Mining-Hiroshi-Ishikawa/dp/149871093X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Data-Mining-Concepts-Techniques-Management/dp/0123814790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ks.com.tw/products/0010646676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Data-Mining-Machine-Learning-Practitioners/dp/1118618041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vlab.org/events/deep-learning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Analytics-Turning-Money/dp/1118147596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Revolution-Transform-Mayer-Schonberger/dp/B00D81X2YE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era-technologies.com/big-data-solution.html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hortonworks.com/hdp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spectrum.ieee.org/computing/software/the-2015-top-ten-programming-languages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dnuggets.com/2015/05/poll-r-rapidminer-python-big-data-spark.html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Analyzing-Social-Web-Jennifer-Golbeck/dp/0124055311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fmsasg.com/SocialNetworkAnalysis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5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5.w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Socialnomics-Social-Media-Transforms-Business/dp/111823265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atik.uni-trier.de/~ley/db/conf/iri/iri2010.html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nii.ac.jp/qalab/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nii.ac.jp/ntcir/index-en.html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hyperlink" Target="http://www.nii.ac.jp/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BCD7043-B330-48E4-8EE2-7E44DAD3FD6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099" name="文字方塊 5"/>
          <p:cNvSpPr txBox="1">
            <a:spLocks noChangeArrowheads="1"/>
          </p:cNvSpPr>
          <p:nvPr/>
        </p:nvSpPr>
        <p:spPr bwMode="auto">
          <a:xfrm>
            <a:off x="1376645" y="692696"/>
            <a:ext cx="63907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 dirty="0" smtClean="0">
                <a:solidFill>
                  <a:schemeClr val="accent1"/>
                </a:solidFill>
                <a:ea typeface="標楷體" panose="03000509000000000000" pitchFamily="65" charset="-120"/>
              </a:rPr>
              <a:t>李御璽  教授</a:t>
            </a:r>
            <a:endParaRPr kumimoji="0" lang="en-US" altLang="zh-TW" sz="2800" b="1" dirty="0" smtClean="0">
              <a:solidFill>
                <a:schemeClr val="accent1"/>
              </a:solidFill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 dirty="0" smtClean="0">
                <a:solidFill>
                  <a:schemeClr val="accent1"/>
                </a:solidFill>
                <a:ea typeface="標楷體" panose="03000509000000000000" pitchFamily="65" charset="-120"/>
              </a:rPr>
              <a:t>銘傳大學資訊工程學系</a:t>
            </a:r>
            <a:endParaRPr kumimoji="0" lang="en-US" altLang="zh-TW" sz="2800" b="1" dirty="0" smtClean="0">
              <a:solidFill>
                <a:schemeClr val="accent1"/>
              </a:solidFill>
              <a:ea typeface="標楷體" panose="03000509000000000000" pitchFamily="65" charset="-120"/>
            </a:endParaRPr>
          </a:p>
        </p:txBody>
      </p:sp>
      <p:sp>
        <p:nvSpPr>
          <p:cNvPr id="4100" name="標題 1"/>
          <p:cNvSpPr txBox="1">
            <a:spLocks/>
          </p:cNvSpPr>
          <p:nvPr/>
        </p:nvSpPr>
        <p:spPr bwMode="auto">
          <a:xfrm>
            <a:off x="251520" y="1628800"/>
            <a:ext cx="8640960" cy="14398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Big Data Analytics on Social Media</a:t>
            </a:r>
            <a:endParaRPr lang="en-US" altLang="zh-TW" sz="4000" b="1" dirty="0" smtClean="0">
              <a:solidFill>
                <a:srgbClr val="FF0000"/>
              </a:solidFill>
              <a:latin typeface="Arial" charset="0"/>
              <a:ea typeface="標楷體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800" b="1" dirty="0" smtClean="0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(</a:t>
            </a:r>
            <a:r>
              <a:rPr lang="zh-TW" altLang="en-US" sz="4800" b="1" dirty="0" smtClean="0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社</a:t>
            </a:r>
            <a:r>
              <a:rPr lang="zh-TW" altLang="en-US" sz="4800" b="1" dirty="0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群媒體大數據</a:t>
            </a:r>
            <a:r>
              <a:rPr lang="zh-TW" altLang="en-US" sz="4800" b="1" dirty="0" smtClean="0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分析</a:t>
            </a:r>
            <a:r>
              <a:rPr lang="en-US" altLang="zh-TW" sz="4800" b="1" dirty="0" smtClean="0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)</a:t>
            </a:r>
            <a:endParaRPr lang="en-US" altLang="zh-TW" sz="4000" b="1" dirty="0">
              <a:solidFill>
                <a:srgbClr val="FF0000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4101" name="副標題 2"/>
          <p:cNvSpPr txBox="1">
            <a:spLocks/>
          </p:cNvSpPr>
          <p:nvPr/>
        </p:nvSpPr>
        <p:spPr bwMode="auto">
          <a:xfrm>
            <a:off x="468313" y="4076700"/>
            <a:ext cx="82073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3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Tamkang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http://mail. tku.edu.tw/</a:t>
            </a:r>
            <a:r>
              <a:rPr kumimoji="0" lang="en-US" altLang="zh-TW" sz="12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myday</a:t>
            </a: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kumimoji="0" lang="en-US" altLang="zh-TW" sz="12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  <a:cs typeface="Times New Roman" pitchFamily="18" charset="0"/>
              </a:rPr>
              <a:t>2015-12-25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4102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076700"/>
            <a:ext cx="11350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5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5"/>
          <p:cNvSpPr txBox="1">
            <a:spLocks noChangeArrowheads="1"/>
          </p:cNvSpPr>
          <p:nvPr/>
        </p:nvSpPr>
        <p:spPr bwMode="auto">
          <a:xfrm>
            <a:off x="1781690" y="3212976"/>
            <a:ext cx="55806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 dirty="0" smtClean="0">
                <a:solidFill>
                  <a:srgbClr val="7F7F7F"/>
                </a:solidFill>
              </a:rPr>
              <a:t>Time:  2015/12/25 (14:00-15:30</a:t>
            </a:r>
            <a:r>
              <a:rPr kumimoji="0" lang="en-US" altLang="zh-TW" sz="2400" dirty="0">
                <a:solidFill>
                  <a:srgbClr val="7F7F7F"/>
                </a:solidFill>
              </a:rPr>
              <a:t>)</a:t>
            </a:r>
            <a:r>
              <a:rPr kumimoji="0" lang="zh-TW" altLang="en-US" sz="2400" dirty="0">
                <a:solidFill>
                  <a:srgbClr val="7F7F7F"/>
                </a:solidFill>
              </a:rPr>
              <a:t> </a:t>
            </a:r>
            <a:r>
              <a:rPr kumimoji="0" lang="en-US" altLang="zh-TW" sz="2400" dirty="0">
                <a:solidFill>
                  <a:srgbClr val="7F7F7F"/>
                </a:solidFill>
              </a:rPr>
              <a:t> </a:t>
            </a:r>
            <a:r>
              <a:rPr kumimoji="0" lang="en-US" altLang="zh-TW" sz="2400" dirty="0" smtClean="0">
                <a:solidFill>
                  <a:srgbClr val="7F7F7F"/>
                </a:solidFill>
              </a:rPr>
              <a:t/>
            </a:r>
            <a:br>
              <a:rPr kumimoji="0" lang="en-US" altLang="zh-TW" sz="2400" dirty="0" smtClean="0">
                <a:solidFill>
                  <a:srgbClr val="7F7F7F"/>
                </a:solidFill>
              </a:rPr>
            </a:br>
            <a:r>
              <a:rPr kumimoji="0" lang="en-US" altLang="zh-TW" sz="2400" dirty="0" smtClean="0">
                <a:solidFill>
                  <a:srgbClr val="7F7F7F"/>
                </a:solidFill>
              </a:rPr>
              <a:t>Place: S402,</a:t>
            </a:r>
            <a:r>
              <a:rPr kumimoji="0" lang="zh-TW" altLang="en-US" sz="2400" dirty="0" smtClean="0">
                <a:solidFill>
                  <a:srgbClr val="7F7F7F"/>
                </a:solidFill>
              </a:rPr>
              <a:t> </a:t>
            </a:r>
            <a:r>
              <a:rPr kumimoji="0" lang="en-US" altLang="zh-TW" sz="2400" dirty="0" smtClean="0">
                <a:solidFill>
                  <a:srgbClr val="7F7F7F"/>
                </a:solidFill>
              </a:rPr>
              <a:t>Ming </a:t>
            </a:r>
            <a:r>
              <a:rPr kumimoji="0" lang="en-US" altLang="zh-TW" sz="2400" dirty="0" err="1" smtClean="0">
                <a:solidFill>
                  <a:srgbClr val="7F7F7F"/>
                </a:solidFill>
              </a:rPr>
              <a:t>Chuan</a:t>
            </a:r>
            <a:r>
              <a:rPr kumimoji="0" lang="en-US" altLang="zh-TW" sz="2400" dirty="0" smtClean="0">
                <a:solidFill>
                  <a:srgbClr val="7F7F7F"/>
                </a:solidFill>
              </a:rPr>
              <a:t> University</a:t>
            </a:r>
            <a:endParaRPr kumimoji="0" lang="en-US" altLang="ja-JP" sz="2400" dirty="0">
              <a:solidFill>
                <a:srgbClr val="7F7F7F"/>
              </a:solidFill>
            </a:endParaRPr>
          </a:p>
        </p:txBody>
      </p:sp>
      <p:pic>
        <p:nvPicPr>
          <p:cNvPr id="1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7534" y="332656"/>
            <a:ext cx="1386154" cy="36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4"/>
          <p:cNvSpPr txBox="1">
            <a:spLocks noChangeArrowheads="1"/>
          </p:cNvSpPr>
          <p:nvPr/>
        </p:nvSpPr>
        <p:spPr bwMode="auto">
          <a:xfrm>
            <a:off x="-36511" y="-27384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0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0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52962" name="Picture 2" descr="http://mcu.edu.tw/~david/MCULogo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83" y="3284984"/>
            <a:ext cx="704948" cy="7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Maslow</a:t>
            </a:r>
            <a:r>
              <a:rPr lang="en-US" altLang="en-US" smtClean="0">
                <a:solidFill>
                  <a:schemeClr val="accent1"/>
                </a:solidFill>
              </a:rPr>
              <a:t>’</a:t>
            </a:r>
            <a:r>
              <a:rPr lang="en-US" altLang="zh-TW" smtClean="0">
                <a:solidFill>
                  <a:schemeClr val="accent1"/>
                </a:solidFill>
              </a:rPr>
              <a:t>s Hierarchy of Needs</a:t>
            </a: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BC4EA0C-EB9C-4739-976F-4799A86DF4F8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10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84313"/>
            <a:ext cx="5373688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  <p:pic>
        <p:nvPicPr>
          <p:cNvPr id="194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18002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3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057203"/>
          </a:xfrm>
        </p:spPr>
        <p:txBody>
          <a:bodyPr/>
          <a:lstStyle/>
          <a:p>
            <a:r>
              <a:rPr lang="en-US" altLang="zh-TW" dirty="0" smtClean="0"/>
              <a:t>A series of evaluation workshops designed to enhance research in information-access technologies by providing an infrastructure </a:t>
            </a:r>
            <a:br>
              <a:rPr lang="en-US" altLang="zh-TW" dirty="0" smtClean="0"/>
            </a:br>
            <a:r>
              <a:rPr lang="en-US" altLang="zh-TW" dirty="0" smtClean="0"/>
              <a:t>for large-scale evaluations. </a:t>
            </a:r>
          </a:p>
          <a:p>
            <a:r>
              <a:rPr lang="en-US" altLang="zh-TW" dirty="0" smtClean="0"/>
              <a:t>Data sets, evaluation methodologies, forum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827584" y="1700808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華康楷書體注音" pitchFamily="18" charset="-120"/>
              </a:rPr>
              <a:t>Research Infrastructure for </a:t>
            </a:r>
            <a:br>
              <a:rPr lang="en-US" altLang="zh-TW" sz="32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華康楷書體注音" pitchFamily="18" charset="-120"/>
              </a:rPr>
            </a:br>
            <a:r>
              <a:rPr lang="en-US" altLang="zh-TW" sz="32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華康楷書體注音" pitchFamily="18" charset="-120"/>
              </a:rPr>
              <a:t>Evaluating Information Access</a:t>
            </a:r>
            <a:endParaRPr lang="zh-TW" altLang="en-US" sz="3200" b="1" dirty="0">
              <a:solidFill>
                <a:schemeClr val="accent3">
                  <a:lumMod val="75000"/>
                </a:schemeClr>
              </a:solidFill>
              <a:latin typeface="+mn-lt"/>
              <a:ea typeface="華康楷書體注音" pitchFamily="18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NTCIR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7985"/>
            <a:ext cx="1656184" cy="74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6444208" y="0"/>
            <a:ext cx="269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TW" sz="1200" b="1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altLang="zh-TW" sz="1200" b="1" dirty="0" smtClean="0"/>
              <a:t>II </a:t>
            </a:r>
            <a:r>
              <a:rPr lang="en-US" altLang="zh-TW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altLang="zh-TW" sz="1200" b="1" dirty="0" err="1" smtClean="0"/>
              <a:t>estbeds</a:t>
            </a:r>
            <a:r>
              <a:rPr lang="en-US" altLang="zh-TW" sz="1200" b="1" dirty="0" smtClean="0"/>
              <a:t> and </a:t>
            </a:r>
            <a:r>
              <a:rPr lang="en-US" altLang="zh-TW" sz="1200" b="1" dirty="0" smtClean="0">
                <a:solidFill>
                  <a:srgbClr val="00B050"/>
                </a:solidFill>
              </a:rPr>
              <a:t>C</a:t>
            </a:r>
            <a:r>
              <a:rPr lang="en-US" altLang="zh-TW" sz="1200" b="1" dirty="0" smtClean="0"/>
              <a:t>ommunity for </a:t>
            </a:r>
            <a:br>
              <a:rPr lang="en-US" altLang="zh-TW" sz="1200" b="1" dirty="0" smtClean="0"/>
            </a:br>
            <a:r>
              <a:rPr lang="en-US" altLang="zh-TW" sz="1200" b="1" dirty="0" smtClean="0">
                <a:solidFill>
                  <a:srgbClr val="FF0000"/>
                </a:solidFill>
              </a:rPr>
              <a:t>I</a:t>
            </a:r>
            <a:r>
              <a:rPr lang="en-US" altLang="zh-TW" sz="1200" b="1" dirty="0" smtClean="0"/>
              <a:t>nformation access </a:t>
            </a:r>
            <a:r>
              <a:rPr lang="en-US" altLang="zh-TW" sz="1200" b="1" dirty="0" smtClean="0">
                <a:solidFill>
                  <a:srgbClr val="FF00FF"/>
                </a:solidFill>
              </a:rPr>
              <a:t>R</a:t>
            </a:r>
            <a:r>
              <a:rPr lang="en-US" altLang="zh-TW" sz="1200" b="1" dirty="0" smtClean="0"/>
              <a:t>esearch</a:t>
            </a:r>
            <a:endParaRPr lang="zh-TW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3570765" y="6608385"/>
            <a:ext cx="2002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altLang="zh-TW" sz="1200" dirty="0" err="1" smtClean="0">
                <a:solidFill>
                  <a:schemeClr val="bg1">
                    <a:lumMod val="65000"/>
                  </a:schemeClr>
                </a:solidFill>
              </a:rPr>
              <a:t>Kando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 et al., 2013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started in late 1997</a:t>
            </a:r>
          </a:p>
          <a:p>
            <a:pPr lvl="1"/>
            <a:r>
              <a:rPr lang="en-US" altLang="zh-TW" dirty="0" smtClean="0"/>
              <a:t>18 months Cycle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NTCIR</a:t>
            </a:r>
            <a:endParaRPr lang="zh-TW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7985"/>
            <a:ext cx="1656184" cy="74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6444208" y="0"/>
            <a:ext cx="269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TW" sz="1200" b="1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altLang="zh-TW" sz="1200" b="1" dirty="0" smtClean="0"/>
              <a:t>II </a:t>
            </a:r>
            <a:r>
              <a:rPr lang="en-US" altLang="zh-TW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altLang="zh-TW" sz="1200" b="1" dirty="0" err="1" smtClean="0"/>
              <a:t>estbeds</a:t>
            </a:r>
            <a:r>
              <a:rPr lang="en-US" altLang="zh-TW" sz="1200" b="1" dirty="0" smtClean="0"/>
              <a:t> and </a:t>
            </a:r>
            <a:r>
              <a:rPr lang="en-US" altLang="zh-TW" sz="1200" b="1" dirty="0" smtClean="0">
                <a:solidFill>
                  <a:srgbClr val="00B050"/>
                </a:solidFill>
              </a:rPr>
              <a:t>C</a:t>
            </a:r>
            <a:r>
              <a:rPr lang="en-US" altLang="zh-TW" sz="1200" b="1" dirty="0" smtClean="0"/>
              <a:t>ommunity for </a:t>
            </a:r>
            <a:br>
              <a:rPr lang="en-US" altLang="zh-TW" sz="1200" b="1" dirty="0" smtClean="0"/>
            </a:br>
            <a:r>
              <a:rPr lang="en-US" altLang="zh-TW" sz="1200" b="1" dirty="0" smtClean="0">
                <a:solidFill>
                  <a:srgbClr val="FF0000"/>
                </a:solidFill>
              </a:rPr>
              <a:t>I</a:t>
            </a:r>
            <a:r>
              <a:rPr lang="en-US" altLang="zh-TW" sz="1200" b="1" dirty="0" smtClean="0"/>
              <a:t>nformation access </a:t>
            </a:r>
            <a:r>
              <a:rPr lang="en-US" altLang="zh-TW" sz="1200" b="1" dirty="0" smtClean="0">
                <a:solidFill>
                  <a:srgbClr val="FF00FF"/>
                </a:solidFill>
              </a:rPr>
              <a:t>R</a:t>
            </a:r>
            <a:r>
              <a:rPr lang="en-US" altLang="zh-TW" sz="1200" b="1" dirty="0" smtClean="0"/>
              <a:t>esearch</a:t>
            </a:r>
            <a:endParaRPr lang="zh-TW" altLang="en-US" sz="1200" dirty="0"/>
          </a:p>
        </p:txBody>
      </p:sp>
      <p:sp>
        <p:nvSpPr>
          <p:cNvPr id="8" name="矩形 7"/>
          <p:cNvSpPr/>
          <p:nvPr/>
        </p:nvSpPr>
        <p:spPr>
          <a:xfrm>
            <a:off x="3570765" y="6608385"/>
            <a:ext cx="2002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altLang="zh-TW" sz="1200" dirty="0" err="1" smtClean="0">
                <a:solidFill>
                  <a:schemeClr val="bg1">
                    <a:lumMod val="65000"/>
                  </a:schemeClr>
                </a:solidFill>
              </a:rPr>
              <a:t>Kando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 et al., 2013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5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r>
              <a:rPr lang="en-US" altLang="zh-TW" sz="5000" dirty="0">
                <a:solidFill>
                  <a:srgbClr val="FF0000"/>
                </a:solidFill>
              </a:rPr>
              <a:t>The 12th NTCIR (2015 - 2016)</a:t>
            </a:r>
            <a:r>
              <a:rPr lang="en-US" altLang="zh-TW" dirty="0">
                <a:solidFill>
                  <a:schemeClr val="accent1"/>
                </a:solidFill>
              </a:rPr>
              <a:t/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Evaluation of </a:t>
            </a:r>
            <a:r>
              <a:rPr lang="en-US" altLang="zh-TW" dirty="0" smtClean="0">
                <a:solidFill>
                  <a:schemeClr val="accent1"/>
                </a:solidFill>
              </a:rPr>
              <a:t/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dirty="0" smtClean="0">
                <a:solidFill>
                  <a:schemeClr val="accent1"/>
                </a:solidFill>
              </a:rPr>
              <a:t>Information </a:t>
            </a:r>
            <a:r>
              <a:rPr lang="en-US" altLang="zh-TW" dirty="0">
                <a:solidFill>
                  <a:schemeClr val="accent1"/>
                </a:solidFill>
              </a:rPr>
              <a:t>Access Technologies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 smtClean="0">
                <a:solidFill>
                  <a:schemeClr val="accent1"/>
                </a:solidFill>
              </a:rPr>
              <a:t/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dirty="0" smtClean="0"/>
              <a:t>January </a:t>
            </a:r>
            <a:r>
              <a:rPr lang="en-US" altLang="zh-TW" dirty="0"/>
              <a:t>2015 - June 2016</a:t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dirty="0" smtClean="0"/>
              <a:t>Conference</a:t>
            </a:r>
            <a:r>
              <a:rPr lang="en-US" altLang="zh-TW" sz="3200" dirty="0"/>
              <a:t>: </a:t>
            </a:r>
            <a:r>
              <a:rPr lang="en-US" altLang="zh-TW" sz="3200" dirty="0" smtClean="0"/>
              <a:t>June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7-10</a:t>
            </a:r>
            <a:r>
              <a:rPr lang="en-US" altLang="zh-TW" sz="3200" dirty="0"/>
              <a:t>, </a:t>
            </a:r>
            <a:r>
              <a:rPr lang="en-US" altLang="zh-TW" sz="3200" dirty="0" smtClean="0"/>
              <a:t>2016, </a:t>
            </a:r>
            <a:r>
              <a:rPr lang="en-US" altLang="zh-TW" sz="3200" dirty="0"/>
              <a:t>NII, Tokyo, Japan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7985"/>
            <a:ext cx="1656184" cy="74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6444208" y="0"/>
            <a:ext cx="269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TW" sz="1200" b="1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altLang="zh-TW" sz="1200" b="1" dirty="0" smtClean="0"/>
              <a:t>II </a:t>
            </a:r>
            <a:r>
              <a:rPr lang="en-US" altLang="zh-TW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altLang="zh-TW" sz="1200" b="1" dirty="0" err="1" smtClean="0"/>
              <a:t>estbeds</a:t>
            </a:r>
            <a:r>
              <a:rPr lang="en-US" altLang="zh-TW" sz="1200" b="1" dirty="0" smtClean="0"/>
              <a:t> and </a:t>
            </a:r>
            <a:r>
              <a:rPr lang="en-US" altLang="zh-TW" sz="1200" b="1" dirty="0" smtClean="0">
                <a:solidFill>
                  <a:srgbClr val="00B050"/>
                </a:solidFill>
              </a:rPr>
              <a:t>C</a:t>
            </a:r>
            <a:r>
              <a:rPr lang="en-US" altLang="zh-TW" sz="1200" b="1" dirty="0" smtClean="0"/>
              <a:t>ommunity for </a:t>
            </a:r>
            <a:br>
              <a:rPr lang="en-US" altLang="zh-TW" sz="1200" b="1" dirty="0" smtClean="0"/>
            </a:br>
            <a:r>
              <a:rPr lang="en-US" altLang="zh-TW" sz="1200" b="1" dirty="0" smtClean="0">
                <a:solidFill>
                  <a:srgbClr val="FF0000"/>
                </a:solidFill>
              </a:rPr>
              <a:t>I</a:t>
            </a:r>
            <a:r>
              <a:rPr lang="en-US" altLang="zh-TW" sz="1200" b="1" dirty="0" smtClean="0"/>
              <a:t>nformation access </a:t>
            </a:r>
            <a:r>
              <a:rPr lang="en-US" altLang="zh-TW" sz="1200" b="1" dirty="0" smtClean="0">
                <a:solidFill>
                  <a:srgbClr val="FF00FF"/>
                </a:solidFill>
              </a:rPr>
              <a:t>R</a:t>
            </a:r>
            <a:r>
              <a:rPr lang="en-US" altLang="zh-TW" sz="1200" b="1" dirty="0" smtClean="0"/>
              <a:t>esearch</a:t>
            </a:r>
            <a:endParaRPr lang="zh-TW" altLang="en-US" sz="1200" dirty="0"/>
          </a:p>
        </p:txBody>
      </p:sp>
      <p:sp>
        <p:nvSpPr>
          <p:cNvPr id="7" name="矩形 6"/>
          <p:cNvSpPr/>
          <p:nvPr/>
        </p:nvSpPr>
        <p:spPr>
          <a:xfrm>
            <a:off x="1583668" y="6488668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hlinkClick r:id="rId3"/>
              </a:rPr>
              <a:t>http://</a:t>
            </a:r>
            <a:r>
              <a:rPr lang="en-US" altLang="zh-TW" dirty="0" smtClean="0">
                <a:hlinkClick r:id="rId3"/>
              </a:rPr>
              <a:t>research.nii.ac.jp/ntcir/ntcir-12/index.html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4231733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pic>
        <p:nvPicPr>
          <p:cNvPr id="551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897713" cy="529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583668" y="6488668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hlinkClick r:id="rId3"/>
              </a:rPr>
              <a:t>http://</a:t>
            </a:r>
            <a:r>
              <a:rPr lang="en-US" altLang="zh-TW" dirty="0" smtClean="0">
                <a:hlinkClick r:id="rId3"/>
              </a:rPr>
              <a:t>research.nii.ac.jp/ntcir/ntcir-12/index.html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4483782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22114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NTCIR 12 (2015-2016) Tasks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/>
          <a:lstStyle/>
          <a:p>
            <a:r>
              <a:rPr lang="en-US" altLang="zh-TW" dirty="0" err="1"/>
              <a:t>IMine</a:t>
            </a:r>
            <a:r>
              <a:rPr lang="en-US" altLang="zh-TW" dirty="0"/>
              <a:t>    </a:t>
            </a:r>
          </a:p>
          <a:p>
            <a:r>
              <a:rPr lang="en-US" altLang="zh-TW" dirty="0" err="1"/>
              <a:t>MedNLPDoc</a:t>
            </a:r>
            <a:r>
              <a:rPr lang="en-US" altLang="zh-TW" dirty="0"/>
              <a:t>    </a:t>
            </a:r>
          </a:p>
          <a:p>
            <a:r>
              <a:rPr lang="en-US" altLang="zh-TW" dirty="0" err="1"/>
              <a:t>MobileClick</a:t>
            </a:r>
            <a:r>
              <a:rPr lang="en-US" altLang="zh-TW" dirty="0"/>
              <a:t>    </a:t>
            </a:r>
          </a:p>
          <a:p>
            <a:r>
              <a:rPr lang="en-US" altLang="zh-TW" dirty="0" err="1"/>
              <a:t>SpokenQuery&amp;Doc</a:t>
            </a:r>
            <a:r>
              <a:rPr lang="en-US" altLang="zh-TW" dirty="0"/>
              <a:t>    </a:t>
            </a:r>
          </a:p>
          <a:p>
            <a:r>
              <a:rPr lang="en-US" altLang="zh-TW" dirty="0" err="1"/>
              <a:t>Temporalia</a:t>
            </a:r>
            <a:r>
              <a:rPr lang="en-US" altLang="zh-TW" dirty="0"/>
              <a:t>    </a:t>
            </a:r>
          </a:p>
          <a:p>
            <a:r>
              <a:rPr lang="en-US" altLang="zh-TW" dirty="0" err="1"/>
              <a:t>MathIRNEW</a:t>
            </a:r>
            <a:r>
              <a:rPr lang="en-US" altLang="zh-TW" dirty="0"/>
              <a:t>    </a:t>
            </a:r>
          </a:p>
          <a:p>
            <a:r>
              <a:rPr lang="en-US" altLang="zh-TW" dirty="0"/>
              <a:t>Lifelog    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QA Lab (QA Lab for Entrance </a:t>
            </a:r>
            <a:r>
              <a:rPr lang="en-US" altLang="zh-TW" dirty="0" smtClean="0">
                <a:solidFill>
                  <a:srgbClr val="FF0000"/>
                </a:solidFill>
              </a:rPr>
              <a:t>Exam; QALab-2)    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/>
              <a:t>STC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7985"/>
            <a:ext cx="1656184" cy="74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6444208" y="0"/>
            <a:ext cx="269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TW" sz="1200" b="1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altLang="zh-TW" sz="1200" b="1" dirty="0" smtClean="0"/>
              <a:t>II </a:t>
            </a:r>
            <a:r>
              <a:rPr lang="en-US" altLang="zh-TW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altLang="zh-TW" sz="1200" b="1" dirty="0" err="1" smtClean="0"/>
              <a:t>estbeds</a:t>
            </a:r>
            <a:r>
              <a:rPr lang="en-US" altLang="zh-TW" sz="1200" b="1" dirty="0" smtClean="0"/>
              <a:t> and </a:t>
            </a:r>
            <a:r>
              <a:rPr lang="en-US" altLang="zh-TW" sz="1200" b="1" dirty="0" smtClean="0">
                <a:solidFill>
                  <a:srgbClr val="00B050"/>
                </a:solidFill>
              </a:rPr>
              <a:t>C</a:t>
            </a:r>
            <a:r>
              <a:rPr lang="en-US" altLang="zh-TW" sz="1200" b="1" dirty="0" smtClean="0"/>
              <a:t>ommunity for </a:t>
            </a:r>
            <a:br>
              <a:rPr lang="en-US" altLang="zh-TW" sz="1200" b="1" dirty="0" smtClean="0"/>
            </a:br>
            <a:r>
              <a:rPr lang="en-US" altLang="zh-TW" sz="1200" b="1" dirty="0" smtClean="0">
                <a:solidFill>
                  <a:srgbClr val="FF0000"/>
                </a:solidFill>
              </a:rPr>
              <a:t>I</a:t>
            </a:r>
            <a:r>
              <a:rPr lang="en-US" altLang="zh-TW" sz="1200" b="1" dirty="0" smtClean="0"/>
              <a:t>nformation access </a:t>
            </a:r>
            <a:r>
              <a:rPr lang="en-US" altLang="zh-TW" sz="1200" b="1" dirty="0" smtClean="0">
                <a:solidFill>
                  <a:srgbClr val="FF00FF"/>
                </a:solidFill>
              </a:rPr>
              <a:t>R</a:t>
            </a:r>
            <a:r>
              <a:rPr lang="en-US" altLang="zh-TW" sz="1200" b="1" dirty="0" smtClean="0"/>
              <a:t>esearch</a:t>
            </a:r>
            <a:endParaRPr lang="zh-TW" altLang="en-US" sz="1200" dirty="0"/>
          </a:p>
        </p:txBody>
      </p:sp>
      <p:sp>
        <p:nvSpPr>
          <p:cNvPr id="7" name="矩形 6"/>
          <p:cNvSpPr/>
          <p:nvPr/>
        </p:nvSpPr>
        <p:spPr>
          <a:xfrm>
            <a:off x="1600943" y="648377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hlinkClick r:id="rId3"/>
              </a:rPr>
              <a:t>http://</a:t>
            </a:r>
            <a:r>
              <a:rPr lang="en-US" altLang="zh-TW" dirty="0" smtClean="0">
                <a:hlinkClick r:id="rId3"/>
              </a:rPr>
              <a:t>research.nii.ac.jp/ntcir/ntcir-12/tasks.html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198332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752528"/>
          </a:xfrm>
        </p:spPr>
        <p:txBody>
          <a:bodyPr/>
          <a:lstStyle/>
          <a:p>
            <a:r>
              <a:rPr lang="en-US" altLang="zh-TW" sz="2400" dirty="0"/>
              <a:t>31/July302015: Task Registration Due (extended deadline. Registration is still possible in each task. Please see here.)</a:t>
            </a:r>
          </a:p>
          <a:p>
            <a:r>
              <a:rPr lang="en-US" altLang="zh-TW" sz="2400" dirty="0"/>
              <a:t>01/July/2015</a:t>
            </a:r>
            <a:r>
              <a:rPr lang="en-US" altLang="zh-TW" sz="2400" dirty="0" smtClean="0"/>
              <a:t>: Document </a:t>
            </a:r>
            <a:r>
              <a:rPr lang="en-US" altLang="zh-TW" sz="2400" dirty="0"/>
              <a:t>Set Release *</a:t>
            </a:r>
          </a:p>
          <a:p>
            <a:r>
              <a:rPr lang="en-US" altLang="zh-TW" sz="2400" dirty="0"/>
              <a:t>July-Dec./2015</a:t>
            </a:r>
            <a:r>
              <a:rPr lang="en-US" altLang="zh-TW" sz="2400" dirty="0" smtClean="0"/>
              <a:t>: Dry </a:t>
            </a:r>
            <a:r>
              <a:rPr lang="en-US" altLang="zh-TW" sz="2400" dirty="0"/>
              <a:t>Run *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Sep./2015-Feb./2016:Formal Run *</a:t>
            </a:r>
          </a:p>
          <a:p>
            <a:r>
              <a:rPr lang="en-US" altLang="zh-TW" sz="2400" dirty="0"/>
              <a:t>01/Feb./2016</a:t>
            </a:r>
            <a:r>
              <a:rPr lang="en-US" altLang="zh-TW" sz="2400" dirty="0" smtClean="0"/>
              <a:t>: Evaluation </a:t>
            </a:r>
            <a:r>
              <a:rPr lang="en-US" altLang="zh-TW" sz="2400" dirty="0"/>
              <a:t>Results Return</a:t>
            </a:r>
          </a:p>
          <a:p>
            <a:r>
              <a:rPr lang="en-US" altLang="zh-TW" sz="2400" dirty="0"/>
              <a:t>01/Feb./2016</a:t>
            </a:r>
            <a:r>
              <a:rPr lang="en-US" altLang="zh-TW" sz="2400" dirty="0" smtClean="0"/>
              <a:t>: Early </a:t>
            </a:r>
            <a:r>
              <a:rPr lang="en-US" altLang="zh-TW" sz="2400" dirty="0"/>
              <a:t>draft Task Overview Release</a:t>
            </a:r>
          </a:p>
          <a:p>
            <a:r>
              <a:rPr lang="en-US" altLang="zh-TW" sz="2400" dirty="0"/>
              <a:t>01/Mar./2016</a:t>
            </a:r>
            <a:r>
              <a:rPr lang="en-US" altLang="zh-TW" sz="2400" dirty="0" smtClean="0"/>
              <a:t>: Draft </a:t>
            </a:r>
            <a:r>
              <a:rPr lang="en-US" altLang="zh-TW" sz="2400" dirty="0"/>
              <a:t>participant paper submission Due</a:t>
            </a:r>
          </a:p>
          <a:p>
            <a:r>
              <a:rPr lang="en-US" altLang="zh-TW" sz="2400" dirty="0"/>
              <a:t>01/May/2016</a:t>
            </a:r>
            <a:r>
              <a:rPr lang="en-US" altLang="zh-TW" sz="2400" dirty="0" smtClean="0"/>
              <a:t>: All </a:t>
            </a:r>
            <a:r>
              <a:rPr lang="en-US" altLang="zh-TW" sz="2400" dirty="0"/>
              <a:t>camera-ready paper for the Proceedings Due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07-10/June/2016:NTCIR-12 Conference &amp; EVIA 2016 in NII, Tokyo, Japan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22114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NTCIR 12 (2015-2016) Schedule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7985"/>
            <a:ext cx="1656184" cy="74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6444208" y="0"/>
            <a:ext cx="269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TW" sz="1200" b="1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altLang="zh-TW" sz="1200" b="1" dirty="0" smtClean="0"/>
              <a:t>II </a:t>
            </a:r>
            <a:r>
              <a:rPr lang="en-US" altLang="zh-TW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altLang="zh-TW" sz="1200" b="1" dirty="0" err="1" smtClean="0"/>
              <a:t>estbeds</a:t>
            </a:r>
            <a:r>
              <a:rPr lang="en-US" altLang="zh-TW" sz="1200" b="1" dirty="0" smtClean="0"/>
              <a:t> and </a:t>
            </a:r>
            <a:r>
              <a:rPr lang="en-US" altLang="zh-TW" sz="1200" b="1" dirty="0" smtClean="0">
                <a:solidFill>
                  <a:srgbClr val="00B050"/>
                </a:solidFill>
              </a:rPr>
              <a:t>C</a:t>
            </a:r>
            <a:r>
              <a:rPr lang="en-US" altLang="zh-TW" sz="1200" b="1" dirty="0" smtClean="0"/>
              <a:t>ommunity for </a:t>
            </a:r>
            <a:br>
              <a:rPr lang="en-US" altLang="zh-TW" sz="1200" b="1" dirty="0" smtClean="0"/>
            </a:br>
            <a:r>
              <a:rPr lang="en-US" altLang="zh-TW" sz="1200" b="1" dirty="0" smtClean="0">
                <a:solidFill>
                  <a:srgbClr val="FF0000"/>
                </a:solidFill>
              </a:rPr>
              <a:t>I</a:t>
            </a:r>
            <a:r>
              <a:rPr lang="en-US" altLang="zh-TW" sz="1200" b="1" dirty="0" smtClean="0"/>
              <a:t>nformation access </a:t>
            </a:r>
            <a:r>
              <a:rPr lang="en-US" altLang="zh-TW" sz="1200" b="1" dirty="0" smtClean="0">
                <a:solidFill>
                  <a:srgbClr val="FF00FF"/>
                </a:solidFill>
              </a:rPr>
              <a:t>R</a:t>
            </a:r>
            <a:r>
              <a:rPr lang="en-US" altLang="zh-TW" sz="1200" b="1" dirty="0" smtClean="0"/>
              <a:t>esearch</a:t>
            </a:r>
            <a:endParaRPr lang="zh-TW" altLang="en-US" sz="1200" dirty="0"/>
          </a:p>
        </p:txBody>
      </p:sp>
      <p:sp>
        <p:nvSpPr>
          <p:cNvPr id="8" name="矩形 7"/>
          <p:cNvSpPr/>
          <p:nvPr/>
        </p:nvSpPr>
        <p:spPr>
          <a:xfrm>
            <a:off x="1817440" y="6489893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hlinkClick r:id="rId3"/>
              </a:rPr>
              <a:t>http://</a:t>
            </a:r>
            <a:r>
              <a:rPr lang="en-US" altLang="zh-TW" dirty="0" smtClean="0">
                <a:hlinkClick r:id="rId3"/>
              </a:rPr>
              <a:t>research.nii.ac.jp/ntcir/ntcir-12/dates.html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9923964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29600" cy="114300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QA Lab for Entrance Exam </a:t>
            </a:r>
            <a:r>
              <a:rPr lang="en-US" altLang="zh-TW" dirty="0" smtClean="0">
                <a:solidFill>
                  <a:schemeClr val="accent1"/>
                </a:solidFill>
              </a:rPr>
              <a:t/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dirty="0" smtClean="0">
                <a:solidFill>
                  <a:schemeClr val="accent1"/>
                </a:solidFill>
              </a:rPr>
              <a:t>(QALab-2)(2015-2016)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/>
          <a:lstStyle/>
          <a:p>
            <a:r>
              <a:rPr lang="en-US" altLang="zh-TW" sz="2800" dirty="0" smtClean="0"/>
              <a:t>The </a:t>
            </a:r>
            <a:r>
              <a:rPr lang="en-US" altLang="zh-TW" sz="2800" dirty="0"/>
              <a:t>goal is investigate the real-world complex Question Answering (QA) technologies using Japanese university entrance exams and their English translation on the subject of "World History (</a:t>
            </a:r>
            <a:r>
              <a:rPr lang="zh-TW" altLang="en-US" sz="2800" dirty="0"/>
              <a:t>世界史</a:t>
            </a:r>
            <a:r>
              <a:rPr lang="en-US" altLang="zh-TW" sz="2800" dirty="0"/>
              <a:t>)". </a:t>
            </a:r>
            <a:endParaRPr lang="en-US" altLang="zh-TW" sz="2800" dirty="0" smtClean="0"/>
          </a:p>
          <a:p>
            <a:r>
              <a:rPr lang="en-US" altLang="zh-TW" sz="2800" dirty="0" smtClean="0"/>
              <a:t>The </a:t>
            </a:r>
            <a:r>
              <a:rPr lang="en-US" altLang="zh-TW" sz="2800" dirty="0"/>
              <a:t>questions were selected from two different stages - The National Center Test for University Admissions (</a:t>
            </a:r>
            <a:r>
              <a:rPr lang="ja-JP" altLang="en-US" sz="2800" dirty="0"/>
              <a:t>センター</a:t>
            </a:r>
            <a:r>
              <a:rPr lang="zh-TW" altLang="en-US" sz="2800" dirty="0"/>
              <a:t>試験</a:t>
            </a:r>
            <a:r>
              <a:rPr lang="en-US" altLang="zh-TW" sz="2800" dirty="0"/>
              <a:t>, multiple choice-type questions) and from secondary exams at multiple universities (</a:t>
            </a:r>
            <a:r>
              <a:rPr lang="zh-TW" altLang="en-US" sz="2800" dirty="0"/>
              <a:t>二次試験</a:t>
            </a:r>
            <a:r>
              <a:rPr lang="en-US" altLang="zh-TW" sz="2800" dirty="0"/>
              <a:t>, complex questions including essays). </a:t>
            </a:r>
            <a:endParaRPr lang="zh-TW" altLang="en-US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600943" y="648377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hlinkClick r:id="rId2"/>
              </a:rPr>
              <a:t>http://</a:t>
            </a:r>
            <a:r>
              <a:rPr lang="en-US" altLang="zh-TW" dirty="0" smtClean="0">
                <a:hlinkClick r:id="rId2"/>
              </a:rPr>
              <a:t>research.nii.ac.jp/ntcir/ntcir-12/tasks.html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5580419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77688" y="692696"/>
            <a:ext cx="8686800" cy="5544616"/>
          </a:xfrm>
        </p:spPr>
        <p:txBody>
          <a:bodyPr/>
          <a:lstStyle/>
          <a:p>
            <a:r>
              <a:rPr lang="en-US" altLang="zh-TW" sz="6000" b="1" dirty="0" smtClean="0">
                <a:solidFill>
                  <a:schemeClr val="accent1">
                    <a:lumMod val="75000"/>
                  </a:schemeClr>
                </a:solidFill>
              </a:rPr>
              <a:t>RITE</a:t>
            </a:r>
            <a:r>
              <a:rPr lang="en-US" altLang="zh-TW" sz="7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sz="7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altLang="zh-TW" sz="4800" b="1" dirty="0" smtClean="0">
                <a:solidFill>
                  <a:srgbClr val="FF0000"/>
                </a:solidFill>
              </a:rPr>
              <a:t>R</a:t>
            </a:r>
            <a:r>
              <a:rPr lang="en-US" altLang="zh-TW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ecognizing </a:t>
            </a:r>
            <a:r>
              <a:rPr lang="en-US" altLang="zh-TW" sz="4800" b="1" dirty="0" smtClean="0">
                <a:solidFill>
                  <a:srgbClr val="FF0000"/>
                </a:solidFill>
              </a:rPr>
              <a:t>I</a:t>
            </a:r>
            <a:r>
              <a:rPr lang="en-US" altLang="zh-TW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nference in </a:t>
            </a:r>
            <a:r>
              <a:rPr lang="en-US" altLang="zh-TW" sz="4800" b="1" dirty="0" smtClean="0">
                <a:solidFill>
                  <a:srgbClr val="FF0000"/>
                </a:solidFill>
              </a:rPr>
              <a:t>Te</a:t>
            </a:r>
            <a:r>
              <a:rPr lang="en-US" altLang="zh-TW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xt)</a:t>
            </a:r>
            <a:r>
              <a:rPr lang="en-US" altLang="zh-TW" sz="7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sz="7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7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sz="7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</a:rPr>
              <a:t>NTCIR-9 RITE (2010-2011)</a:t>
            </a:r>
            <a:b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</a:rPr>
              <a:t>NTCIR-10 RITE-2 (2012-2013)</a:t>
            </a:r>
            <a:b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</a:rPr>
              <a:t>NTCIR-11 RITE-VAL (2013-2014)</a:t>
            </a:r>
            <a:r>
              <a:rPr lang="en-US" altLang="zh-TW" sz="3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zh-TW" altLang="en-US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1844824"/>
          </a:xfrm>
        </p:spPr>
        <p:txBody>
          <a:bodyPr/>
          <a:lstStyle/>
          <a:p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</a:rPr>
              <a:t>Overview of the Recognizing Inference in </a:t>
            </a:r>
            <a:r>
              <a:rPr lang="en-US" altLang="zh-TW" sz="4000" b="1" dirty="0" err="1" smtClean="0">
                <a:solidFill>
                  <a:schemeClr val="accent1">
                    <a:lumMod val="75000"/>
                  </a:schemeClr>
                </a:solidFill>
              </a:rPr>
              <a:t>TExt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</a:rPr>
              <a:t> (RITE-2) at</a:t>
            </a:r>
            <a:b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</a:rPr>
              <a:t>NTCIR-10</a:t>
            </a:r>
            <a:endParaRPr lang="zh-TW" alt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7263780" cy="422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0" y="72008"/>
            <a:ext cx="1517964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39552" y="6150114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Yotaro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Watanabe, Yusuke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Miyao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, Junta Mizuno,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Tomohide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Shibata, Hiroshi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Kanayama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, Cheng-Wei Lee, Chuan-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Lin,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Shuming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Shi, Teruko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Mitamura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, Noriko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Kando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, Hideki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Shima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Kohichi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Takeda, Overview of the Recognizing Inference in Text (RITE-2) at NTCIR-10, Proceedings of NTCIR-10, 2013, </a:t>
            </a:r>
            <a:b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http://research.nii.ac.jp/ntcir/workshop/OnlineProceedings10/pdf/NTCIR/RITE/01-NTCIR10-RITE2-overview-slides.pdf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3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79512" y="3212976"/>
            <a:ext cx="8784976" cy="30963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Overview of RITE-2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1728192"/>
          </a:xfrm>
        </p:spPr>
        <p:txBody>
          <a:bodyPr/>
          <a:lstStyle/>
          <a:p>
            <a:r>
              <a:rPr lang="en-US" altLang="zh-TW" b="1" dirty="0" smtClean="0"/>
              <a:t>RITE-2 is a generic benchmark task that addresses a common semantic inference required in various NLP/IA applications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0" y="3266981"/>
            <a:ext cx="882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800" dirty="0" smtClean="0">
                <a:latin typeface="+mj-lt"/>
              </a:rPr>
              <a:t>t</a:t>
            </a:r>
            <a:r>
              <a:rPr lang="en-US" altLang="zh-TW" sz="2800" baseline="-25000" dirty="0" smtClean="0">
                <a:latin typeface="+mj-lt"/>
              </a:rPr>
              <a:t>1</a:t>
            </a:r>
            <a:r>
              <a:rPr lang="en-US" altLang="zh-TW" sz="2800" dirty="0" smtClean="0">
                <a:latin typeface="+mj-lt"/>
              </a:rPr>
              <a:t>: </a:t>
            </a:r>
            <a:r>
              <a:rPr lang="en-US" altLang="zh-TW" sz="28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Yasunari</a:t>
            </a:r>
            <a:r>
              <a:rPr lang="en-US" altLang="zh-TW" sz="28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Kawabata </a:t>
            </a:r>
            <a:r>
              <a:rPr lang="en-US" altLang="zh-TW" sz="2800" dirty="0" smtClean="0">
                <a:latin typeface="+mj-lt"/>
              </a:rPr>
              <a:t>won the Nobel Prize in Literature </a:t>
            </a:r>
            <a:br>
              <a:rPr lang="en-US" altLang="zh-TW" sz="2800" dirty="0" smtClean="0">
                <a:latin typeface="+mj-lt"/>
              </a:rPr>
            </a:br>
            <a:r>
              <a:rPr lang="en-US" altLang="zh-TW" sz="2800" dirty="0" smtClean="0">
                <a:latin typeface="+mj-lt"/>
              </a:rPr>
              <a:t>     for his novel “</a:t>
            </a:r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Snow Country</a:t>
            </a:r>
            <a:r>
              <a:rPr lang="en-US" altLang="zh-TW" sz="2800" dirty="0" smtClean="0">
                <a:latin typeface="+mj-lt"/>
              </a:rPr>
              <a:t>.”</a:t>
            </a:r>
          </a:p>
        </p:txBody>
      </p:sp>
      <p:sp>
        <p:nvSpPr>
          <p:cNvPr id="7" name="矩形 6"/>
          <p:cNvSpPr/>
          <p:nvPr/>
        </p:nvSpPr>
        <p:spPr>
          <a:xfrm>
            <a:off x="-36512" y="5373216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800" dirty="0" smtClean="0">
                <a:latin typeface="+mj-lt"/>
              </a:rPr>
              <a:t>t</a:t>
            </a:r>
            <a:r>
              <a:rPr lang="en-US" altLang="zh-TW" sz="2800" baseline="-25000" dirty="0" smtClean="0">
                <a:latin typeface="+mj-lt"/>
              </a:rPr>
              <a:t>2</a:t>
            </a:r>
            <a:r>
              <a:rPr lang="en-US" altLang="zh-TW" sz="2800" dirty="0" smtClean="0">
                <a:latin typeface="+mj-lt"/>
              </a:rPr>
              <a:t>: </a:t>
            </a:r>
            <a:r>
              <a:rPr lang="en-US" altLang="zh-TW" sz="28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Yasunari</a:t>
            </a:r>
            <a:r>
              <a:rPr lang="en-US" altLang="zh-TW" sz="28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Kawabata </a:t>
            </a:r>
            <a:r>
              <a:rPr lang="en-US" altLang="zh-TW" sz="2800" dirty="0" smtClean="0">
                <a:latin typeface="+mj-lt"/>
              </a:rPr>
              <a:t>is the writer of “</a:t>
            </a:r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Snow Country</a:t>
            </a:r>
            <a:r>
              <a:rPr lang="en-US" altLang="zh-TW" sz="2800" dirty="0" smtClean="0">
                <a:latin typeface="+mj-lt"/>
              </a:rPr>
              <a:t>.”</a:t>
            </a:r>
          </a:p>
        </p:txBody>
      </p:sp>
      <p:sp>
        <p:nvSpPr>
          <p:cNvPr id="8" name="矩形 7"/>
          <p:cNvSpPr/>
          <p:nvPr/>
        </p:nvSpPr>
        <p:spPr>
          <a:xfrm>
            <a:off x="3419872" y="4275093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Can t</a:t>
            </a:r>
            <a:r>
              <a:rPr lang="en-US" altLang="zh-TW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2</a:t>
            </a:r>
            <a:r>
              <a:rPr lang="en-US" altLang="zh-TW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zh-TW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be inferred from t</a:t>
            </a:r>
            <a:r>
              <a:rPr lang="en-US" altLang="zh-TW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1</a:t>
            </a:r>
            <a:r>
              <a:rPr lang="en-US" altLang="zh-TW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zh-TW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?</a:t>
            </a:r>
          </a:p>
          <a:p>
            <a:r>
              <a:rPr lang="en-US" altLang="zh-TW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(entailment?)</a:t>
            </a:r>
            <a:endParaRPr lang="zh-TW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" name="向下箭號 8"/>
          <p:cNvSpPr/>
          <p:nvPr/>
        </p:nvSpPr>
        <p:spPr>
          <a:xfrm>
            <a:off x="2051720" y="4221088"/>
            <a:ext cx="1008112" cy="122413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7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smtClean="0">
                <a:solidFill>
                  <a:schemeClr val="accent1"/>
                </a:solidFill>
              </a:rPr>
              <a:t>Maslow’s hierarchy of human needs </a:t>
            </a:r>
            <a:br>
              <a:rPr lang="en-US" altLang="zh-TW" sz="4000" smtClean="0">
                <a:solidFill>
                  <a:schemeClr val="accent1"/>
                </a:solidFill>
              </a:rPr>
            </a:br>
            <a:r>
              <a:rPr lang="en-US" altLang="zh-TW" sz="2400" smtClean="0">
                <a:solidFill>
                  <a:schemeClr val="accent1"/>
                </a:solidFill>
              </a:rPr>
              <a:t>(Maslow, 1943)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204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8C6712D6-FFF6-4A06-B780-72ABDFCDA50B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11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557338"/>
            <a:ext cx="642143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339975" y="6597650"/>
            <a:ext cx="489585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1000">
                <a:solidFill>
                  <a:srgbClr val="898989"/>
                </a:solidFill>
                <a:latin typeface="Calibri" pitchFamily="34" charset="0"/>
              </a:rPr>
              <a:t>Source: Backer &amp; Saren (2009), Marketing Theory: A Student Text, 2</a:t>
            </a:r>
            <a:r>
              <a:rPr kumimoji="0" lang="en-US" altLang="zh-TW" sz="1000" baseline="30000">
                <a:solidFill>
                  <a:srgbClr val="898989"/>
                </a:solidFill>
                <a:latin typeface="Calibri" pitchFamily="34" charset="0"/>
              </a:rPr>
              <a:t>nd</a:t>
            </a:r>
            <a:r>
              <a:rPr kumimoji="0" lang="en-US" altLang="zh-TW" sz="1000">
                <a:solidFill>
                  <a:srgbClr val="898989"/>
                </a:solidFill>
                <a:latin typeface="Calibri" pitchFamily="34" charset="0"/>
              </a:rPr>
              <a:t>  Edition, Sage</a:t>
            </a:r>
            <a:endParaRPr kumimoji="0" lang="es-ES" altLang="zh-TW" sz="10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04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18002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7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  <p:sp>
        <p:nvSpPr>
          <p:cNvPr id="103426" name="AutoShape 2" descr="data:image/jpeg;base64,/9j/4AAQSkZJRgABAQAAAQABAAD/2wCEAAkGBwgHBgkIBwgKCgkLDRYPDQwMDRsUFRAWIB0iIiAdHx8kKDQsJCYxJx8fLT0tMTU3Ojo6Iys/RD84QzQ5OjcBCgoKDQwNGg8PGjclHyU3Nzc3Nzc3Nzc3Nzc3Nzc3Nzc3Nzc3Nzc3Nzc3Nzc3Nzc3Nzc3Nzc3Nzc3Nzc3Nzc3N//AABEIALoAnQMBIgACEQEDEQH/xAAcAAACAwEBAQEAAAAAAAAAAAAEBQIDBgcBAAj/xAA9EAACAQMCAgcFBgYBBAMAAAABAgMABBEFIRIxBhMiQVFhcRQjMoGRB1KhscHwFSQzQnLR4TVEgvEWYnP/xAAUAQEAAAAAAAAAAAAAAAAAAAAA/8QAFBEBAAAAAAAAAAAAAAAAAAAAAP/aAAwDAQACEQMRAD8AbahN7pfHNKJ7j+Y591EalIQq70mnl9/mgdWMvFFMD4VRLJx2gNU2E2IJj4ih5ZsW670BdoxCEUQG/kW9aW2kuVJzyFOdP0y7vrIdSq9okjibBx44oE82/CBRIyJQ4BK7b42rUR9CuKMSPc8Z6slQBgMcbYrTxaTbtCGEKp1saiRVUY4h34+ePpQc5ige8vYYVyA2QWxkUyfQkQF5EkuJIwC46wIkXfgnmx8hW5tdNgt+r6pFWPB4gANz4/hUbqyjmt9gFSTJbbmM5/Sg52+jiYdZClq4cnh7TrncDmc95AGedVGzkso5kmjZMDZWIOPmNjXRbbTURLVgvejAdwIyc/jS+w6PQm5mmftRo7FImXslycliO/ngelBgEP8ALjzq6zJ/GtRqWk3Ut0Y7fTYIoFBPXu6o3qFAIx60ia0kgc9uGYI2C8DhgPXHI0ErR956rEmIz6VC2bDXHzqoPlAPGgYWsg9n+dMJHxbRHzpPbti3HrTCV/5WIDxoC4ZAZgaGL7n1NTiO4xzwaFYk7555oM3fz54N6VTze+O9XXsm4HhSyWXEhoHFrMRby70PLN7hN++hYZ+G1mNVrKZDEmM5PId9Br+iWnLdsktwuVbPCpbAwO810i30awZYmEYBjwUZCVKHypD0Wt0gskVYszuq8fDyQfdJwa0U95FbREHjRsZBIyB8x+tAyDJHsdgTnP6171ihTj4c5+dZy0vWv5eGIMw5k5rQQQhVwd6D0TAJg/eIP1oQSslskZHwH6/vNGvArqR4171CFcEUA4nAiiBGN/yrxJFcBi2xxgedESwoVxjlSq7RoVVVzwAb+dAFrCXWvPJY25SGyXaSbmZT4AeHrWTu+gt1pdz7ZpUi8S8uNSTjzxz9MGt7Z3cXAvCAE7qrvr0XKNHaX8EUyc1kQP8AhmgwTWs0cbzyw9WXHbUHIDd+PL1pYknIeFam5lu4pDDqkFvJbTHgW8tSQAT95e4eYrIvxQTvE5BZGKk+lAZDKOp4fBqYo5aFQO6kkMnYP+VM45CsSgHFAfC+GOPumhg+1RilOHY9ymqkfI+VBkNSJBUjlSaSQ9aab3wJIU8hSWQYkOKAqKT+Tlo/oxALjUIZZSBBGdy22TzGKVKeGzlzTTRZlhsjNjL8RES45HAyfxoOtaHqMR2ijlaMcpGbs/p+tX6tI07cTIgRVzxE91ZDoveTzFUi4QgAALYLMPHfkPP6VoNalW3sHbO7NhmbmT/qgdaSkVva9aCMsMliMU1inB8azOmXyyw9W2BwjbfnTOC6UYBIHhg70DxX251LjoBZuzkh/pXxnPcJG9BQHM44aDuOrdCGGcioPKxXHAQP/s4H60PO5EJz2fPORQKzN1UzQLKodScKRkEVK6v0W1aLUrFREdg8fL8dxWf1m7eK4S7UIYlOJGzuN+dTk19DGY7luID4ZDt6fvzHpQKdXspoZXvNBnIKjPs8u2fLzHr9aUXF0LuUzhDG0gDMjc1OBkfWtFcujBJYAUZRthRhgfvDOD+HrWd1CVJrkMsYj2wwBzvQfQv2CPOmSyARKc8qSwthXNFpJmEb0B0M20vhw17FJhflQMLdiT0oiFgVoEd6MvSaZMO1Ob346Tznc0HhUfw5/Wq7GTE6Rnh4XBADHYVNiRp7+ZpexPWKPCg6PoVzHBIYY5AYwcsfvt3/AOh4V9r2sPdzJbx8JUEkjy5D9axljqTW74LZPBgD9aOtLoy6mwDKC47JPd5UGy0WYm8VBkDg3JNbSzFs8a8N1GADjsEbmuRa/cX0UaJZYHEvaI/LPOstDJqLS8EdzcHhbJEPEeH6UH6bQqgAMhA9a+MsQOzg55b1xTo70huLQJHeXtxJxbe9OcVsB0iQ2hJPEByYHv8AGgf9I+lWkdHojLcOrzt8EKLxMTXO5PtL1XUNUj6q36q33AQDOaXXntGs30pgQSsD2TJ3fOmthBJpMaC6vNHZxuLcS8L+mTQNrLUBq1tLG6MkvJoyuMenlWYvJHtLiayfJjGy5/tB/wCfzrQabq8d3ct7poXzjZcUp6Z2jca3MQxxdkkCgr6MXNzqEjW8KMxTIRQeTd49OVR1C1nsrkxXUfC5GdiCPkRQ+lyzNcRadYSezmReKaSMYY/OmF/pT6XaBHZWXrMqSxLbigBjO0goiM4hoaDBMnpVyP8Ay7CguhPu2omJezQUBxGaKikwDQKb1u2fKk9wctimt6d3pS4z9KCE/ZsfVqBf+qPTNMLtT7Gn+VAuvvR6UDnT3vY40itliMb7uHX4j61RBND7XHJHH1ZVirqPHNM9Akimia2b+pHuvjwk91LkspV1SSSNR1CsS+9A51VHESSSA9X4KNyPAetefxzWbLSxcW0aWsCEYtoY/ecJyM8R2/Ct1pNhaanosXAw41XKjng1m9RtVsi8Qub6Ns5MSx5BPiKDOKvSDXYS9/ZPxY40maPgx5E1v+jmhdfokizPg45Y35UPpCX7QddcCQQsOz1nakb1zy9K1ugxcEbgbBt+Gg53e9G723uJYra6S3tZN1kLYJHh+e/dSvUujEE15EkN0Fs2KtJb2ylzIw2znHM+JrpWpLCF9nnkwC+ATsQd+VLF0/Vrdx7NfQyRsfjZe2o+QoCOivRqG3jXKOkagEROchPKvemFpbtbOhwMjA9aLt71NNtBDEeM4y0nie+sd0m10z3EcIfmw4qCfRvo1Naag11PMONJQFBGxHhUum12rS29spGUUu2PM7fhT7TrZ1tevF31clwvHxbNsRufkK59q177dqM8+ezxcK5PcNhQSgYHj9KsjbELUHbP2z/jVhk4QR3UBkbAIPOrus8KASVeFc550RG44dqAO9GeI+dAMBwnFNbtOwfWlxXsmghdD3EQ8TQEi+/+VNrqP3cIpeV9+aCMUj217HLGSGHh3itZFGt5a+1xsqE9pgXADbbn/iss6gyDartPnMJlSROthznq2/Sga6BrktmeFHYRhsDuGK6DYaitzFxzSM3eAcHNcuuru3u3R4IXTgHaBPP0pxp1+1unDlsH8KDS63qBE1tbrL1MTtiWQbcK8zTHS+lOjLG/st9HKIjjPHWal05tSgZWdu0O81nLjodCr4s5ZEbkcDb50Gt6Q9N9FS6e0MDX3WgFzGARGD51doOoTQRrHJ1rxHtRM+xK+dUdFujVnplpmWATzvuzyd/yp9flRaExqiSIPdl+Wf8AVADq9ybiNYoxwF9tu6srPZW9jfRGSQyxqQ0hO+Rnem3tZZesl4GmUdvgGwNINYYogcneTl6UDa+6Q6eOK10e2ERlUrJNw47PgKygbHEPOqUY+2Jj516c8T+tATav2x/jREjArQVscSgeVXynfGaCbPjhHhRlux6ulbN2wKPgOIloGV9FiHPnSsx86e6gp6laVmM8G476Cq5XPVr4Cl/VjrWzTW6XHCPKlzDmaCt0AZSKhCPeTDuxV03NPSo2zAvICO7nQBxe7p1aPD7L1rNgJuR6UqKc8VdZytCHYKHAO6HkaBlBr9xaxiOe2nMz9qOONc8Qztnw2qhdQ6QX7mRr+10yIf2gjb1pxowi1GyBuJGS5JJMikDG/LHhRl50a0uVBLfOzIvMjbNBm5kiuSX1LpiXlxskIA/M1Xa2l86MLDVbw2+f+4UMG9OVaWHSNBj4QtpDj+3izvTBo9Pt0Dqyose5APKgQLbLpcMXW3BMzj3gYY4vBhn8RSzWxc31pdajaKGtLBkWRRzwTgsPIEipdKdet9TuI7e3QSOp7JP9p8q2HQjSFl0PUYZFBt5LVomH3id6DnEEiS3CSR/CcVcT71x50mtneCYMp3B3plHOkrFs8OTyNARB/XUVbcbPVNucXSeGauul7XzoK32kHpR0J90tL5tpPlR8B9ytBptUUcMY8qVyYCgedNdWU4j9KVshLDPLNBTejtL5CgXXssaPvPjx3UE4PA3rQVT4HD6VTbj3khH3avnHuwT4V5ZJkufKgGHKvYh2ZBUZ5IoVJlcL86UT6uyh1thw5/vIoG0ckyIDaSFJlJ5HmBvVdx0h1OMYmO3w7j4qv6B26ar/ABOAgvfpELiF/vKDh1/EGq9Yto52UsSHVeyO7zoFg1e7LbTNjuU7gUPdard3K9U8zFc8s7V81t1ahyc4r7TLM3F2kajiJIAUd+aA7o7p9xdX8McCM8jEBVA3JJru7QRdGOhd52gWhgZnb7zkY/MgUJ0F6JRaJbi6nAa9ddyeUY8B+tCfbFfi16Nx2SntXcwz/iu/5gUHE05/MUUkR4M45GqUjOQuOX+6NRTuDn0yfAUE4WYMr7ZUZ3okuZh2iOLPdQkABUN6Z+lFwnhCkkA4GNqD3qTJISD8jTCG3cRKOHJHhXkYVm7iNsYoq3ZVByCSQOdA61QcTReOKWsMMPWm2oJ74DwFL+DMg9aAC73lPjQsi9hufOmF8gEpxzpTPd4BWMHHjQTvWWBF6w8JxypLLqUkWRAeHuzzzXl0zysTI/EfE0BNjfANAPcSNIcnnQ5Bq8jeoMpoHPQLU/4R0u024Y4R5epf0bb88V03p10OeZJL3TI+LO8kK8x3kr/quKniR0dSQQwII7iK/Ua39ta6H/Er1wkEUHWyOd8DFB+dvZrm4m9mSJ3lbICAdri8MV2PoD0Gh0VVvb1RJftvvyi25Dz86xNr9oUP/wAtXVDo9ulpI5iyq5nCnHaznBP/AKzXa9Mu7a/tYrqxlSa3kGUdTsRQEqmF+Vca+1e99u6SG1De6s4QgGf7jkt+ldmupo7W1luJThIkLt6AV+d9Ru5tQvJ7uc+8uGZ+7vJ/LOPlQALENgMHcY+oq2NPiB2GN8DHcK+kHC7brsdsE+J/1VpB4/LIOMHyoK0jCoAApA3yTnFTRQuDjGxxwrjflUImfbcj4c7ee/dRAJPGBxswyO4D8KAmL4hhWYee9WRv4kDYc2oYEYwvCGzkg5aioVLDAYqABtjy86DU6gD7QR5UFGhMq58ab30De0uTyxQcMOZVHnQJdbPV9YRz4c1nSqiMYycgHNaDXCZbiWPIwFxSCEF4VG+Rt+/pQBTKM0DImSedMrld98nHjQTjwA+tAIVA518wBUYqbxuXGAAM75qTL93kB4UAU4wue7Ndo6V+0X/QzTdNtc+/AaX/AARe/wCeK45eriEYB3Ndy6O3tq/Q6XUZmHDbWxy5PIBMnHzNBw9jiwTftrOeZB7vXy8K6R9jMmuWs0s8aM+kyv71G73+8nnyz44rnMaxzQkcN2STxlEUEZ5/lXdvshukueiSWzRBJ7NjFIveRzDfPP4UDL7RtSW16LOE53TCJQDgkcz+VcZyJTgnIzsy958f3+Fb77XLovqFlZow91GX8uJv+BWCRcAkczyPp30HwVuII5JDKMN3HbmPHma9By2AeY+/g/h617GqucOSr8wfXlSu8/ibXLRKqxKMkEEbj1xQHKAWlAkGDxfPbI/OrwMEsxOC3Inb4fOhLCJoIwGftd5O/wClE5HDGQ2SAM7edAVD8CBfAd23hRKyrGBxg7gb+OPnQlqcRgEltueccj5Va6LLhSVXhJ5nP5ig6he2TGWQgDcUsmt/ZoXmccKopOa6U9pA3OJfpSXpPp0H8EuQkag4/Wg43fFZczK2eKk1quJ5UHIHbNMr/jsLh4ZlPAx7J8KARgt/Gy44XU5zQQuIj3/hQbREZ3I/8acTQljsFOdsZxVclrgZAI78UClIuIBQNydzUjbgHBNGwRdtxwnY99SkjPhQI9WhKWqNg7tttWvbVuH7Ilt4uy00wt3wO5WyfqAKzuuxFbKM4785qm3uuLopc2nESUvUmUeRUqfyoFtpG0k6II5pAxxwq3Dnu/LNdN+yO8ax1z2ZreOCK/jwB1/ExcLxDb0zvXM4o+M7Ru5x448vzrQ6TNJpN7b30NhbxyQycS5n4mBJ4dhnyb60D7pjejUOkd9OGzH1hjQjfZez+lKQucZI8djzFSHE7Fic8XaJ8fWrADHnPLme8UEfZ8EScm/tH75D6V9dBVtm64EADYkc9/3+zRluAxXfAzjH658f3vS/WZRc3UdlHgIuGk8PIfl9KCuAKVBbgHIgY8av4GIGWPDnPw4A386tii4cAbbHBK7eVWmLLEYJznH0z3UEUUuo7O2Tuc9/1FLry4HWDLIpxvgj/dMLhkiQjsjcfMH1xWbv5WMvPx/fOg/WdLtej6zSrgeCZplQmqf9Ouf/AMz+VByPXNKS7hIZcnxzWDeOazvo0lB4Q2FJrqmpfBWI6Sgdamw+KgsWJmAIHzxVbw8+ED/xonTjm2Gd9/8AdTwOq5UCiGLF0/HncZ7VSmi3wMgjy51f/wB6PQ1O6/qj1oE2vRE6fkALw9/kd6zSErE69zgVs9Z/6U3+IrGv8J9aD6FcnDIXH3QcZpxpsKtPCDaxRgHPWB8nIXH03FKI+dOOj4HtEhwMiMY+ooHKR8JGwAz8s/vv/Gi4YdwAeH97+lStwOKTYbHbyou2A4pxjZSgHkDzoBL6RbCze4dQu2ETx8vLP75Us0a2k6ppZCTJIeNtu/8AeKJ6XbT2aD4etI4e7kKMtlHUnYfCfzoPOpYMpfYDxFeBAMMQxIAPfjwqc7MJAASBvtmpoitExZQTjvFAq1J41TCkLtw89/pmspeSEy95rTXpyN/P8qy11/VPrQf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3428" name="AutoShape 4" descr="data:image/jpeg;base64,/9j/4AAQSkZJRgABAQAAAQABAAD/2wCEAAkGBwgHBgkIBwgKCgkLDRYPDQwMDRsUFRAWIB0iIiAdHx8kKDQsJCYxJx8fLT0tMTU3Ojo6Iys/RD84QzQ5OjcBCgoKDQwNGg8PGjclHyU3Nzc3Nzc3Nzc3Nzc3Nzc3Nzc3Nzc3Nzc3Nzc3Nzc3Nzc3Nzc3Nzc3Nzc3Nzc3Nzc3N//AABEIALoAnQMBIgACEQEDEQH/xAAcAAACAwEBAQEAAAAAAAAAAAAEBQIDBgcBAAj/xAA9EAACAQMCAgcFBgYBBAMAAAABAgMABBEFIRIxBhMiQVFhcRQjMoGRB1KhscHwFSQzQnLR4TVEgvEWYnP/xAAUAQEAAAAAAAAAAAAAAAAAAAAA/8QAFBEBAAAAAAAAAAAAAAAAAAAAAP/aAAwDAQACEQMRAD8AbahN7pfHNKJ7j+Y591EalIQq70mnl9/mgdWMvFFMD4VRLJx2gNU2E2IJj4ih5ZsW670BdoxCEUQG/kW9aW2kuVJzyFOdP0y7vrIdSq9okjibBx44oE82/CBRIyJQ4BK7b42rUR9CuKMSPc8Z6slQBgMcbYrTxaTbtCGEKp1saiRVUY4h34+ePpQc5ige8vYYVyA2QWxkUyfQkQF5EkuJIwC46wIkXfgnmx8hW5tdNgt+r6pFWPB4gANz4/hUbqyjmt9gFSTJbbmM5/Sg52+jiYdZClq4cnh7TrncDmc95AGedVGzkso5kmjZMDZWIOPmNjXRbbTURLVgvejAdwIyc/jS+w6PQm5mmftRo7FImXslycliO/ngelBgEP8ALjzq6zJ/GtRqWk3Ut0Y7fTYIoFBPXu6o3qFAIx60ia0kgc9uGYI2C8DhgPXHI0ErR956rEmIz6VC2bDXHzqoPlAPGgYWsg9n+dMJHxbRHzpPbti3HrTCV/5WIDxoC4ZAZgaGL7n1NTiO4xzwaFYk7555oM3fz54N6VTze+O9XXsm4HhSyWXEhoHFrMRby70PLN7hN++hYZ+G1mNVrKZDEmM5PId9Br+iWnLdsktwuVbPCpbAwO810i30awZYmEYBjwUZCVKHypD0Wt0gskVYszuq8fDyQfdJwa0U95FbREHjRsZBIyB8x+tAyDJHsdgTnP6171ihTj4c5+dZy0vWv5eGIMw5k5rQQQhVwd6D0TAJg/eIP1oQSslskZHwH6/vNGvArqR4171CFcEUA4nAiiBGN/yrxJFcBi2xxgedESwoVxjlSq7RoVVVzwAb+dAFrCXWvPJY25SGyXaSbmZT4AeHrWTu+gt1pdz7ZpUi8S8uNSTjzxz9MGt7Z3cXAvCAE7qrvr0XKNHaX8EUyc1kQP8AhmgwTWs0cbzyw9WXHbUHIDd+PL1pYknIeFam5lu4pDDqkFvJbTHgW8tSQAT95e4eYrIvxQTvE5BZGKk+lAZDKOp4fBqYo5aFQO6kkMnYP+VM45CsSgHFAfC+GOPumhg+1RilOHY9ymqkfI+VBkNSJBUjlSaSQ9aab3wJIU8hSWQYkOKAqKT+Tlo/oxALjUIZZSBBGdy22TzGKVKeGzlzTTRZlhsjNjL8RES45HAyfxoOtaHqMR2ijlaMcpGbs/p+tX6tI07cTIgRVzxE91ZDoveTzFUi4QgAALYLMPHfkPP6VoNalW3sHbO7NhmbmT/qgdaSkVva9aCMsMliMU1inB8azOmXyyw9W2BwjbfnTOC6UYBIHhg70DxX251LjoBZuzkh/pXxnPcJG9BQHM44aDuOrdCGGcioPKxXHAQP/s4H60PO5EJz2fPORQKzN1UzQLKodScKRkEVK6v0W1aLUrFREdg8fL8dxWf1m7eK4S7UIYlOJGzuN+dTk19DGY7luID4ZDt6fvzHpQKdXspoZXvNBnIKjPs8u2fLzHr9aUXF0LuUzhDG0gDMjc1OBkfWtFcujBJYAUZRthRhgfvDOD+HrWd1CVJrkMsYj2wwBzvQfQv2CPOmSyARKc8qSwthXNFpJmEb0B0M20vhw17FJhflQMLdiT0oiFgVoEd6MvSaZMO1Ob346Tznc0HhUfw5/Wq7GTE6Rnh4XBADHYVNiRp7+ZpexPWKPCg6PoVzHBIYY5AYwcsfvt3/AOh4V9r2sPdzJbx8JUEkjy5D9axljqTW74LZPBgD9aOtLoy6mwDKC47JPd5UGy0WYm8VBkDg3JNbSzFs8a8N1GADjsEbmuRa/cX0UaJZYHEvaI/LPOstDJqLS8EdzcHhbJEPEeH6UH6bQqgAMhA9a+MsQOzg55b1xTo70huLQJHeXtxJxbe9OcVsB0iQ2hJPEByYHv8AGgf9I+lWkdHojLcOrzt8EKLxMTXO5PtL1XUNUj6q36q33AQDOaXXntGs30pgQSsD2TJ3fOmthBJpMaC6vNHZxuLcS8L+mTQNrLUBq1tLG6MkvJoyuMenlWYvJHtLiayfJjGy5/tB/wCfzrQabq8d3ct7poXzjZcUp6Z2jca3MQxxdkkCgr6MXNzqEjW8KMxTIRQeTd49OVR1C1nsrkxXUfC5GdiCPkRQ+lyzNcRadYSezmReKaSMYY/OmF/pT6XaBHZWXrMqSxLbigBjO0goiM4hoaDBMnpVyP8Ay7CguhPu2omJezQUBxGaKikwDQKb1u2fKk9wctimt6d3pS4z9KCE/ZsfVqBf+qPTNMLtT7Gn+VAuvvR6UDnT3vY40itliMb7uHX4j61RBND7XHJHH1ZVirqPHNM9Akimia2b+pHuvjwk91LkspV1SSSNR1CsS+9A51VHESSSA9X4KNyPAetefxzWbLSxcW0aWsCEYtoY/ecJyM8R2/Ct1pNhaanosXAw41XKjng1m9RtVsi8Qub6Ns5MSx5BPiKDOKvSDXYS9/ZPxY40maPgx5E1v+jmhdfokizPg45Y35UPpCX7QddcCQQsOz1nakb1zy9K1ugxcEbgbBt+Gg53e9G723uJYra6S3tZN1kLYJHh+e/dSvUujEE15EkN0Fs2KtJb2ylzIw2znHM+JrpWpLCF9nnkwC+ATsQd+VLF0/Vrdx7NfQyRsfjZe2o+QoCOivRqG3jXKOkagEROchPKvemFpbtbOhwMjA9aLt71NNtBDEeM4y0nie+sd0m10z3EcIfmw4qCfRvo1Naag11PMONJQFBGxHhUum12rS29spGUUu2PM7fhT7TrZ1tevF31clwvHxbNsRufkK59q177dqM8+ezxcK5PcNhQSgYHj9KsjbELUHbP2z/jVhk4QR3UBkbAIPOrus8KASVeFc550RG44dqAO9GeI+dAMBwnFNbtOwfWlxXsmghdD3EQ8TQEi+/+VNrqP3cIpeV9+aCMUj217HLGSGHh3itZFGt5a+1xsqE9pgXADbbn/iss6gyDartPnMJlSROthznq2/Sga6BrktmeFHYRhsDuGK6DYaitzFxzSM3eAcHNcuuru3u3R4IXTgHaBPP0pxp1+1unDlsH8KDS63qBE1tbrL1MTtiWQbcK8zTHS+lOjLG/st9HKIjjPHWal05tSgZWdu0O81nLjodCr4s5ZEbkcDb50Gt6Q9N9FS6e0MDX3WgFzGARGD51doOoTQRrHJ1rxHtRM+xK+dUdFujVnplpmWATzvuzyd/yp9flRaExqiSIPdl+Wf8AVADq9ybiNYoxwF9tu6srPZW9jfRGSQyxqQ0hO+Rnem3tZZesl4GmUdvgGwNINYYogcneTl6UDa+6Q6eOK10e2ERlUrJNw47PgKygbHEPOqUY+2Jj516c8T+tATav2x/jREjArQVscSgeVXynfGaCbPjhHhRlux6ulbN2wKPgOIloGV9FiHPnSsx86e6gp6laVmM8G476Cq5XPVr4Cl/VjrWzTW6XHCPKlzDmaCt0AZSKhCPeTDuxV03NPSo2zAvICO7nQBxe7p1aPD7L1rNgJuR6UqKc8VdZytCHYKHAO6HkaBlBr9xaxiOe2nMz9qOONc8Qztnw2qhdQ6QX7mRr+10yIf2gjb1pxowi1GyBuJGS5JJMikDG/LHhRl50a0uVBLfOzIvMjbNBm5kiuSX1LpiXlxskIA/M1Xa2l86MLDVbw2+f+4UMG9OVaWHSNBj4QtpDj+3izvTBo9Pt0Dqyose5APKgQLbLpcMXW3BMzj3gYY4vBhn8RSzWxc31pdajaKGtLBkWRRzwTgsPIEipdKdet9TuI7e3QSOp7JP9p8q2HQjSFl0PUYZFBt5LVomH3id6DnEEiS3CSR/CcVcT71x50mtneCYMp3B3plHOkrFs8OTyNARB/XUVbcbPVNucXSeGauul7XzoK32kHpR0J90tL5tpPlR8B9ytBptUUcMY8qVyYCgedNdWU4j9KVshLDPLNBTejtL5CgXXssaPvPjx3UE4PA3rQVT4HD6VTbj3khH3avnHuwT4V5ZJkufKgGHKvYh2ZBUZ5IoVJlcL86UT6uyh1thw5/vIoG0ckyIDaSFJlJ5HmBvVdx0h1OMYmO3w7j4qv6B26ar/ABOAgvfpELiF/vKDh1/EGq9Yto52UsSHVeyO7zoFg1e7LbTNjuU7gUPdard3K9U8zFc8s7V81t1ahyc4r7TLM3F2kajiJIAUd+aA7o7p9xdX8McCM8jEBVA3JJru7QRdGOhd52gWhgZnb7zkY/MgUJ0F6JRaJbi6nAa9ddyeUY8B+tCfbFfi16Nx2SntXcwz/iu/5gUHE05/MUUkR4M45GqUjOQuOX+6NRTuDn0yfAUE4WYMr7ZUZ3okuZh2iOLPdQkABUN6Z+lFwnhCkkA4GNqD3qTJISD8jTCG3cRKOHJHhXkYVm7iNsYoq3ZVByCSQOdA61QcTReOKWsMMPWm2oJ74DwFL+DMg9aAC73lPjQsi9hufOmF8gEpxzpTPd4BWMHHjQTvWWBF6w8JxypLLqUkWRAeHuzzzXl0zysTI/EfE0BNjfANAPcSNIcnnQ5Bq8jeoMpoHPQLU/4R0u024Y4R5epf0bb88V03p10OeZJL3TI+LO8kK8x3kr/quKniR0dSQQwII7iK/Ua39ta6H/Er1wkEUHWyOd8DFB+dvZrm4m9mSJ3lbICAdri8MV2PoD0Gh0VVvb1RJftvvyi25Dz86xNr9oUP/wAtXVDo9ulpI5iyq5nCnHaznBP/AKzXa9Mu7a/tYrqxlSa3kGUdTsRQEqmF+Vca+1e99u6SG1De6s4QgGf7jkt+ldmupo7W1luJThIkLt6AV+d9Ru5tQvJ7uc+8uGZ+7vJ/LOPlQALENgMHcY+oq2NPiB2GN8DHcK+kHC7brsdsE+J/1VpB4/LIOMHyoK0jCoAApA3yTnFTRQuDjGxxwrjflUImfbcj4c7ee/dRAJPGBxswyO4D8KAmL4hhWYee9WRv4kDYc2oYEYwvCGzkg5aioVLDAYqABtjy86DU6gD7QR5UFGhMq58ab30De0uTyxQcMOZVHnQJdbPV9YRz4c1nSqiMYycgHNaDXCZbiWPIwFxSCEF4VG+Rt+/pQBTKM0DImSedMrld98nHjQTjwA+tAIVA518wBUYqbxuXGAAM75qTL93kB4UAU4wue7Ndo6V+0X/QzTdNtc+/AaX/AARe/wCeK45eriEYB3Ndy6O3tq/Q6XUZmHDbWxy5PIBMnHzNBw9jiwTftrOeZB7vXy8K6R9jMmuWs0s8aM+kyv71G73+8nnyz44rnMaxzQkcN2STxlEUEZ5/lXdvshukueiSWzRBJ7NjFIveRzDfPP4UDL7RtSW16LOE53TCJQDgkcz+VcZyJTgnIzsy958f3+Fb77XLovqFlZow91GX8uJv+BWCRcAkczyPp30HwVuII5JDKMN3HbmPHma9By2AeY+/g/h617GqucOSr8wfXlSu8/ibXLRKqxKMkEEbj1xQHKAWlAkGDxfPbI/OrwMEsxOC3Inb4fOhLCJoIwGftd5O/wClE5HDGQ2SAM7edAVD8CBfAd23hRKyrGBxg7gb+OPnQlqcRgEltueccj5Va6LLhSVXhJ5nP5ig6he2TGWQgDcUsmt/ZoXmccKopOa6U9pA3OJfpSXpPp0H8EuQkag4/Wg43fFZczK2eKk1quJ5UHIHbNMr/jsLh4ZlPAx7J8KARgt/Gy44XU5zQQuIj3/hQbREZ3I/8acTQljsFOdsZxVclrgZAI78UClIuIBQNydzUjbgHBNGwRdtxwnY99SkjPhQI9WhKWqNg7tttWvbVuH7Ilt4uy00wt3wO5WyfqAKzuuxFbKM4785qm3uuLopc2nESUvUmUeRUqfyoFtpG0k6II5pAxxwq3Dnu/LNdN+yO8ax1z2ZreOCK/jwB1/ExcLxDb0zvXM4o+M7Ru5x448vzrQ6TNJpN7b30NhbxyQycS5n4mBJ4dhnyb60D7pjejUOkd9OGzH1hjQjfZez+lKQucZI8djzFSHE7Fic8XaJ8fWrADHnPLme8UEfZ8EScm/tH75D6V9dBVtm64EADYkc9/3+zRluAxXfAzjH658f3vS/WZRc3UdlHgIuGk8PIfl9KCuAKVBbgHIgY8av4GIGWPDnPw4A386tii4cAbbHBK7eVWmLLEYJznH0z3UEUUuo7O2Tuc9/1FLry4HWDLIpxvgj/dMLhkiQjsjcfMH1xWbv5WMvPx/fOg/WdLtej6zSrgeCZplQmqf9Ouf/AMz+VByPXNKS7hIZcnxzWDeOazvo0lB4Q2FJrqmpfBWI6Sgdamw+KgsWJmAIHzxVbw8+ED/xonTjm2Gd9/8AdTwOq5UCiGLF0/HncZ7VSmi3wMgjy51f/wB6PQ1O6/qj1oE2vRE6fkALw9/kd6zSErE69zgVs9Z/6U3+IrGv8J9aD6FcnDIXH3QcZpxpsKtPCDaxRgHPWB8nIXH03FKI+dOOj4HtEhwMiMY+ooHKR8JGwAz8s/vv/Gi4YdwAeH97+lStwOKTYbHbyou2A4pxjZSgHkDzoBL6RbCze4dQu2ETx8vLP75Us0a2k6ppZCTJIeNtu/8AeKJ6XbT2aD4etI4e7kKMtlHUnYfCfzoPOpYMpfYDxFeBAMMQxIAPfjwqc7MJAASBvtmpoitExZQTjvFAq1J41TCkLtw89/pmspeSEy95rTXpyN/P8qy11/VPrQf/2Q=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430" name="Picture 6" descr="http://img2.blogs.yahoo.co.jp/ybi/1/3e/50/phntj852/folder/657633/img_657633_2480491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1585916" cy="1865784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2267744" y="980728"/>
            <a:ext cx="58143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 err="1" smtClean="0">
                <a:solidFill>
                  <a:schemeClr val="tx2"/>
                </a:solidFill>
              </a:rPr>
              <a:t>Yasunari</a:t>
            </a:r>
            <a:r>
              <a:rPr lang="en-US" altLang="zh-TW" sz="4400" b="1" dirty="0" smtClean="0">
                <a:solidFill>
                  <a:schemeClr val="tx2"/>
                </a:solidFill>
              </a:rPr>
              <a:t> Kawabata</a:t>
            </a:r>
          </a:p>
          <a:p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Writer</a:t>
            </a:r>
          </a:p>
          <a:p>
            <a:r>
              <a:rPr lang="en-US" altLang="zh-TW" sz="3200" dirty="0" err="1" smtClean="0"/>
              <a:t>Yasunari</a:t>
            </a:r>
            <a:r>
              <a:rPr lang="en-US" altLang="zh-TW" sz="3200" dirty="0" smtClean="0"/>
              <a:t> Kawabata was a Japanese short story writer and novelist whose spare, lyrical, subtly-shaded prose works won him the Nobel Prize for Literature in 1968, the first Japanese author to receive the award. </a:t>
            </a:r>
          </a:p>
        </p:txBody>
      </p:sp>
      <p:sp>
        <p:nvSpPr>
          <p:cNvPr id="9" name="矩形 8"/>
          <p:cNvSpPr/>
          <p:nvPr/>
        </p:nvSpPr>
        <p:spPr>
          <a:xfrm>
            <a:off x="1187624" y="6525344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 smtClean="0">
                <a:hlinkClick r:id="rId3"/>
              </a:rPr>
              <a:t>http://en.wikipedia.org/wiki/Yasunari_Kawabata</a:t>
            </a:r>
            <a:endParaRPr lang="en-US" altLang="zh-TW" sz="1200" dirty="0" smtClean="0"/>
          </a:p>
        </p:txBody>
      </p:sp>
      <p:sp>
        <p:nvSpPr>
          <p:cNvPr id="103436" name="AutoShape 12" descr="Yasunari Kawabata 1938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28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836712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RITE vs. RITE-2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973619"/>
            <a:ext cx="8820472" cy="556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78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Motivation of RITE-2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184576"/>
          </a:xfrm>
        </p:spPr>
        <p:txBody>
          <a:bodyPr/>
          <a:lstStyle/>
          <a:p>
            <a:r>
              <a:rPr lang="en-US" altLang="zh-TW" sz="2800" dirty="0" smtClean="0"/>
              <a:t>Natural Language Processing (NLP) /  </a:t>
            </a:r>
            <a:br>
              <a:rPr lang="en-US" altLang="zh-TW" sz="2800" dirty="0" smtClean="0"/>
            </a:br>
            <a:r>
              <a:rPr lang="en-US" altLang="zh-TW" sz="2800" dirty="0" smtClean="0"/>
              <a:t>Information Access (IA) applications </a:t>
            </a:r>
          </a:p>
          <a:p>
            <a:pPr lvl="1"/>
            <a:r>
              <a:rPr lang="en-US" altLang="zh-TW" sz="2400" dirty="0" smtClean="0"/>
              <a:t>Question Answering, Information Retrieval, </a:t>
            </a:r>
            <a:br>
              <a:rPr lang="en-US" altLang="zh-TW" sz="2400" dirty="0" smtClean="0"/>
            </a:br>
            <a:r>
              <a:rPr lang="en-US" altLang="zh-TW" sz="2400" dirty="0" smtClean="0"/>
              <a:t>Information Extraction, Text Summarization, </a:t>
            </a:r>
            <a:br>
              <a:rPr lang="en-US" altLang="zh-TW" sz="2400" dirty="0" smtClean="0"/>
            </a:br>
            <a:r>
              <a:rPr lang="en-US" altLang="zh-TW" sz="2400" dirty="0" smtClean="0"/>
              <a:t>Automatic evaluation for Machine Translation, </a:t>
            </a:r>
            <a:br>
              <a:rPr lang="en-US" altLang="zh-TW" sz="2400" dirty="0" smtClean="0"/>
            </a:br>
            <a:r>
              <a:rPr lang="en-US" altLang="zh-TW" sz="2400" dirty="0" smtClean="0"/>
              <a:t>Complex Question Answering </a:t>
            </a:r>
          </a:p>
          <a:p>
            <a:r>
              <a:rPr lang="en-US" altLang="zh-TW" sz="2800" dirty="0" smtClean="0"/>
              <a:t>The current entailment recognition systems have not been mature enough </a:t>
            </a:r>
          </a:p>
          <a:p>
            <a:pPr lvl="1"/>
            <a:r>
              <a:rPr lang="en-US" altLang="zh-TW" sz="2400" dirty="0" smtClean="0"/>
              <a:t>The highest accuracy on Japanese BC subtask in NTCIR-9 RITE was only 58%</a:t>
            </a:r>
          </a:p>
          <a:p>
            <a:pPr lvl="1"/>
            <a:r>
              <a:rPr lang="en-US" altLang="zh-TW" sz="2400" dirty="0" smtClean="0"/>
              <a:t>There is still enough room to address the task to advance entailment recognition technologies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41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BC and MC subtasks in RITE-2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2564904"/>
            <a:ext cx="8640960" cy="3921299"/>
          </a:xfrm>
        </p:spPr>
        <p:txBody>
          <a:bodyPr/>
          <a:lstStyle/>
          <a:p>
            <a:r>
              <a:rPr lang="en-US" altLang="zh-TW" sz="2400" b="1" dirty="0" smtClean="0"/>
              <a:t>BC subtask</a:t>
            </a:r>
          </a:p>
          <a:p>
            <a:pPr lvl="1"/>
            <a:r>
              <a:rPr lang="fr-FR" altLang="zh-TW" sz="2400" dirty="0" smtClean="0"/>
              <a:t>Entailment (t</a:t>
            </a:r>
            <a:r>
              <a:rPr lang="fr-FR" altLang="zh-TW" sz="2400" baseline="-25000" dirty="0" smtClean="0"/>
              <a:t>1</a:t>
            </a:r>
            <a:r>
              <a:rPr lang="fr-FR" altLang="zh-TW" sz="2400" dirty="0" smtClean="0"/>
              <a:t> entails t</a:t>
            </a:r>
            <a:r>
              <a:rPr lang="fr-FR" altLang="zh-TW" sz="2400" baseline="-25000" dirty="0" smtClean="0"/>
              <a:t>2</a:t>
            </a:r>
            <a:r>
              <a:rPr lang="fr-FR" altLang="zh-TW" sz="2400" dirty="0" smtClean="0"/>
              <a:t>) or Non-Entailment (otherwise)</a:t>
            </a:r>
          </a:p>
          <a:p>
            <a:endParaRPr lang="en-US" altLang="zh-TW" sz="2400" b="1" dirty="0" smtClean="0"/>
          </a:p>
          <a:p>
            <a:r>
              <a:rPr lang="en-US" altLang="zh-TW" sz="2400" b="1" dirty="0" smtClean="0"/>
              <a:t>MC subtask</a:t>
            </a:r>
          </a:p>
          <a:p>
            <a:pPr lvl="1"/>
            <a:r>
              <a:rPr lang="fr-FR" altLang="zh-TW" sz="2400" dirty="0" smtClean="0"/>
              <a:t>Bi-directional Entailment (t</a:t>
            </a:r>
            <a:r>
              <a:rPr lang="fr-FR" altLang="zh-TW" sz="2400" baseline="-25000" dirty="0" smtClean="0"/>
              <a:t>1</a:t>
            </a:r>
            <a:r>
              <a:rPr lang="fr-FR" altLang="zh-TW" sz="2400" dirty="0" smtClean="0"/>
              <a:t> entails t</a:t>
            </a:r>
            <a:r>
              <a:rPr lang="fr-FR" altLang="zh-TW" sz="2400" baseline="-25000" dirty="0" smtClean="0"/>
              <a:t>2</a:t>
            </a:r>
            <a:r>
              <a:rPr lang="fr-FR" altLang="zh-TW" sz="2400" dirty="0" smtClean="0"/>
              <a:t> &amp; t</a:t>
            </a:r>
            <a:r>
              <a:rPr lang="fr-FR" altLang="zh-TW" sz="2400" baseline="-25000" dirty="0" smtClean="0"/>
              <a:t>2</a:t>
            </a:r>
            <a:r>
              <a:rPr lang="fr-FR" altLang="zh-TW" sz="2400" dirty="0" smtClean="0"/>
              <a:t> entails t</a:t>
            </a:r>
            <a:r>
              <a:rPr lang="fr-FR" altLang="zh-TW" sz="2400" baseline="-25000" dirty="0" smtClean="0"/>
              <a:t>1</a:t>
            </a:r>
            <a:r>
              <a:rPr lang="fr-FR" altLang="zh-TW" sz="2400" dirty="0" smtClean="0"/>
              <a:t>)</a:t>
            </a:r>
          </a:p>
          <a:p>
            <a:pPr lvl="1"/>
            <a:r>
              <a:rPr lang="fr-FR" altLang="zh-TW" sz="2400" dirty="0" smtClean="0"/>
              <a:t>Forward Entailment (t</a:t>
            </a:r>
            <a:r>
              <a:rPr lang="fr-FR" altLang="zh-TW" sz="2400" baseline="-25000" dirty="0" smtClean="0"/>
              <a:t>1</a:t>
            </a:r>
            <a:r>
              <a:rPr lang="fr-FR" altLang="zh-TW" sz="2400" dirty="0" smtClean="0"/>
              <a:t> entails t</a:t>
            </a:r>
            <a:r>
              <a:rPr lang="fr-FR" altLang="zh-TW" sz="2400" baseline="-25000" dirty="0" smtClean="0"/>
              <a:t>2</a:t>
            </a:r>
            <a:r>
              <a:rPr lang="fr-FR" altLang="zh-TW" sz="2400" dirty="0" smtClean="0"/>
              <a:t> &amp; t</a:t>
            </a:r>
            <a:r>
              <a:rPr lang="fr-FR" altLang="zh-TW" sz="2400" baseline="-25000" dirty="0" smtClean="0"/>
              <a:t>2</a:t>
            </a:r>
            <a:r>
              <a:rPr lang="fr-FR" altLang="zh-TW" sz="2400" dirty="0" smtClean="0"/>
              <a:t> does not entail t</a:t>
            </a:r>
            <a:r>
              <a:rPr lang="fr-FR" altLang="zh-TW" sz="2400" baseline="-25000" dirty="0" smtClean="0"/>
              <a:t>1</a:t>
            </a:r>
            <a:r>
              <a:rPr lang="fr-FR" altLang="zh-TW" sz="2400" dirty="0" smtClean="0"/>
              <a:t>)</a:t>
            </a:r>
          </a:p>
          <a:p>
            <a:pPr lvl="1"/>
            <a:r>
              <a:rPr lang="en-US" altLang="zh-TW" sz="2400" dirty="0" smtClean="0"/>
              <a:t>Contradiction (</a:t>
            </a:r>
            <a:r>
              <a:rPr lang="fr-FR" altLang="zh-TW" sz="2400" dirty="0" smtClean="0"/>
              <a:t>t</a:t>
            </a:r>
            <a:r>
              <a:rPr lang="fr-FR" altLang="zh-TW" sz="2400" baseline="-25000" dirty="0" smtClean="0"/>
              <a:t>1</a:t>
            </a:r>
            <a:r>
              <a:rPr lang="en-US" altLang="zh-TW" sz="2400" dirty="0" smtClean="0"/>
              <a:t> contradicts </a:t>
            </a:r>
            <a:r>
              <a:rPr lang="fr-FR" altLang="zh-TW" sz="2400" dirty="0" smtClean="0"/>
              <a:t>t</a:t>
            </a:r>
            <a:r>
              <a:rPr lang="fr-FR" altLang="zh-TW" sz="2400" baseline="-25000" dirty="0" smtClean="0"/>
              <a:t>2</a:t>
            </a:r>
            <a:r>
              <a:rPr lang="en-US" altLang="zh-TW" sz="2400" dirty="0" smtClean="0"/>
              <a:t> or cannot be true at the same time) </a:t>
            </a:r>
          </a:p>
          <a:p>
            <a:pPr lvl="1"/>
            <a:r>
              <a:rPr lang="en-US" altLang="zh-TW" sz="2400" dirty="0" smtClean="0"/>
              <a:t>Independence (otherwise)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51520" y="1052736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400" dirty="0" smtClean="0">
                <a:latin typeface="+mj-lt"/>
              </a:rPr>
              <a:t>t</a:t>
            </a:r>
            <a:r>
              <a:rPr lang="en-US" altLang="zh-TW" sz="2400" baseline="-25000" dirty="0" smtClean="0">
                <a:latin typeface="+mj-lt"/>
              </a:rPr>
              <a:t>1</a:t>
            </a:r>
            <a:r>
              <a:rPr lang="en-US" altLang="zh-TW" sz="2400" dirty="0" smtClean="0">
                <a:latin typeface="+mj-lt"/>
              </a:rPr>
              <a:t>: </a:t>
            </a:r>
            <a:r>
              <a:rPr lang="en-US" altLang="zh-TW" sz="24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Yasunari</a:t>
            </a:r>
            <a:r>
              <a:rPr lang="en-US" altLang="zh-TW" sz="24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Kawabata </a:t>
            </a:r>
            <a:r>
              <a:rPr lang="en-US" altLang="zh-TW" sz="2400" dirty="0" smtClean="0">
                <a:latin typeface="+mj-lt"/>
              </a:rPr>
              <a:t>won the Nobel Prize in Literature</a:t>
            </a:r>
            <a:br>
              <a:rPr lang="en-US" altLang="zh-TW" sz="2400" dirty="0" smtClean="0">
                <a:latin typeface="+mj-lt"/>
              </a:rPr>
            </a:br>
            <a:r>
              <a:rPr lang="en-US" altLang="zh-TW" sz="2400" dirty="0" smtClean="0">
                <a:latin typeface="+mj-lt"/>
              </a:rPr>
              <a:t>for his novel “</a:t>
            </a:r>
            <a:r>
              <a:rPr lang="en-US" altLang="zh-TW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Snow Country</a:t>
            </a:r>
            <a:r>
              <a:rPr lang="en-US" altLang="zh-TW" sz="2400" dirty="0" smtClean="0">
                <a:latin typeface="+mj-lt"/>
              </a:rPr>
              <a:t>.”</a:t>
            </a:r>
          </a:p>
          <a:p>
            <a:pPr lvl="1"/>
            <a:r>
              <a:rPr lang="en-US" altLang="zh-TW" sz="2400" dirty="0" smtClean="0">
                <a:latin typeface="+mj-lt"/>
              </a:rPr>
              <a:t>t</a:t>
            </a:r>
            <a:r>
              <a:rPr lang="en-US" altLang="zh-TW" sz="2400" baseline="-25000" dirty="0" smtClean="0">
                <a:latin typeface="+mj-lt"/>
              </a:rPr>
              <a:t>2</a:t>
            </a:r>
            <a:r>
              <a:rPr lang="en-US" altLang="zh-TW" sz="2400" dirty="0" smtClean="0">
                <a:latin typeface="+mj-lt"/>
              </a:rPr>
              <a:t>: </a:t>
            </a:r>
            <a:r>
              <a:rPr lang="en-US" altLang="zh-TW" sz="24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Yasunari</a:t>
            </a:r>
            <a:r>
              <a:rPr lang="en-US" altLang="zh-TW" sz="24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Kawabata </a:t>
            </a:r>
            <a:r>
              <a:rPr lang="en-US" altLang="zh-TW" sz="2400" dirty="0" smtClean="0">
                <a:latin typeface="+mj-lt"/>
              </a:rPr>
              <a:t>is the writer of “</a:t>
            </a:r>
            <a:r>
              <a:rPr lang="en-US" altLang="zh-TW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Snow Country</a:t>
            </a:r>
            <a:r>
              <a:rPr lang="en-US" altLang="zh-TW" sz="2400" dirty="0" smtClean="0">
                <a:latin typeface="+mj-lt"/>
              </a:rPr>
              <a:t>.”</a:t>
            </a:r>
          </a:p>
        </p:txBody>
      </p:sp>
      <p:sp>
        <p:nvSpPr>
          <p:cNvPr id="7" name="矩形 6"/>
          <p:cNvSpPr/>
          <p:nvPr/>
        </p:nvSpPr>
        <p:spPr>
          <a:xfrm>
            <a:off x="4211960" y="2348880"/>
            <a:ext cx="934790" cy="5765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dirty="0"/>
              <a:t>YES</a:t>
            </a:r>
            <a:endParaRPr kumimoji="0" lang="zh-TW" altLang="en-US" sz="4000" b="1" dirty="0"/>
          </a:p>
        </p:txBody>
      </p:sp>
      <p:sp>
        <p:nvSpPr>
          <p:cNvPr id="8" name="向右箭號圖說文字 7"/>
          <p:cNvSpPr/>
          <p:nvPr/>
        </p:nvSpPr>
        <p:spPr>
          <a:xfrm>
            <a:off x="2483768" y="3645024"/>
            <a:ext cx="1584176" cy="720080"/>
          </a:xfrm>
          <a:prstGeom prst="rightArrowCallout">
            <a:avLst>
              <a:gd name="adj1" fmla="val 31460"/>
              <a:gd name="adj2" fmla="val 33650"/>
              <a:gd name="adj3" fmla="val 50710"/>
              <a:gd name="adj4" fmla="val 61425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dirty="0"/>
              <a:t>MC</a:t>
            </a:r>
            <a:endParaRPr kumimoji="0" lang="zh-TW" altLang="en-US" sz="4000" b="1" dirty="0"/>
          </a:p>
        </p:txBody>
      </p:sp>
      <p:sp>
        <p:nvSpPr>
          <p:cNvPr id="9" name="向右箭號圖說文字 8"/>
          <p:cNvSpPr/>
          <p:nvPr/>
        </p:nvSpPr>
        <p:spPr>
          <a:xfrm>
            <a:off x="2483768" y="2276872"/>
            <a:ext cx="1584176" cy="720080"/>
          </a:xfrm>
          <a:prstGeom prst="rightArrowCallout">
            <a:avLst>
              <a:gd name="adj1" fmla="val 31460"/>
              <a:gd name="adj2" fmla="val 33650"/>
              <a:gd name="adj3" fmla="val 50710"/>
              <a:gd name="adj4" fmla="val 6142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dirty="0" smtClean="0"/>
              <a:t>BC</a:t>
            </a:r>
            <a:endParaRPr kumimoji="0" lang="zh-TW" altLang="en-US" sz="4000" b="1" dirty="0"/>
          </a:p>
        </p:txBody>
      </p:sp>
      <p:sp>
        <p:nvSpPr>
          <p:cNvPr id="10" name="矩形 9"/>
          <p:cNvSpPr/>
          <p:nvPr/>
        </p:nvSpPr>
        <p:spPr>
          <a:xfrm>
            <a:off x="5364088" y="2348880"/>
            <a:ext cx="934790" cy="5765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dirty="0" smtClean="0"/>
              <a:t>No</a:t>
            </a:r>
            <a:endParaRPr kumimoji="0" lang="zh-TW" altLang="en-US" sz="4000" b="1" dirty="0"/>
          </a:p>
        </p:txBody>
      </p:sp>
      <p:sp>
        <p:nvSpPr>
          <p:cNvPr id="11" name="矩形 10"/>
          <p:cNvSpPr/>
          <p:nvPr/>
        </p:nvSpPr>
        <p:spPr>
          <a:xfrm>
            <a:off x="4139952" y="3717032"/>
            <a:ext cx="934790" cy="5765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dirty="0" smtClean="0"/>
              <a:t>B</a:t>
            </a:r>
            <a:endParaRPr kumimoji="0" lang="zh-TW" altLang="en-US" sz="4000" b="1" dirty="0"/>
          </a:p>
        </p:txBody>
      </p:sp>
      <p:sp>
        <p:nvSpPr>
          <p:cNvPr id="12" name="矩形 11"/>
          <p:cNvSpPr/>
          <p:nvPr/>
        </p:nvSpPr>
        <p:spPr>
          <a:xfrm>
            <a:off x="5292080" y="3717032"/>
            <a:ext cx="934790" cy="5765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dirty="0" smtClean="0"/>
              <a:t>F</a:t>
            </a:r>
            <a:endParaRPr kumimoji="0" lang="zh-TW" altLang="en-US" sz="4000" b="1" dirty="0"/>
          </a:p>
        </p:txBody>
      </p:sp>
      <p:sp>
        <p:nvSpPr>
          <p:cNvPr id="13" name="矩形 12"/>
          <p:cNvSpPr/>
          <p:nvPr/>
        </p:nvSpPr>
        <p:spPr>
          <a:xfrm>
            <a:off x="6444208" y="3717032"/>
            <a:ext cx="934790" cy="5765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dirty="0" smtClean="0"/>
              <a:t>C</a:t>
            </a:r>
            <a:endParaRPr kumimoji="0" lang="zh-TW" altLang="en-US" sz="4000" b="1" dirty="0"/>
          </a:p>
        </p:txBody>
      </p:sp>
      <p:sp>
        <p:nvSpPr>
          <p:cNvPr id="14" name="矩形 13"/>
          <p:cNvSpPr/>
          <p:nvPr/>
        </p:nvSpPr>
        <p:spPr>
          <a:xfrm>
            <a:off x="7596336" y="3717032"/>
            <a:ext cx="934790" cy="5765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dirty="0" smtClean="0"/>
              <a:t>I</a:t>
            </a:r>
            <a:endParaRPr kumimoji="0" lang="zh-TW" altLang="en-US" sz="4000" b="1" dirty="0"/>
          </a:p>
        </p:txBody>
      </p:sp>
      <p:sp>
        <p:nvSpPr>
          <p:cNvPr id="15" name="矩形 14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97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Development of BC and MC data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4296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90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640"/>
            <a:ext cx="8892480" cy="936104"/>
          </a:xfrm>
        </p:spPr>
        <p:txBody>
          <a:bodyPr/>
          <a:lstStyle/>
          <a:p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</a:rPr>
              <a:t>Entrance Exam subtasks </a:t>
            </a:r>
            <a:b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</a:rPr>
              <a:t>(Japanese only)</a:t>
            </a:r>
            <a:endParaRPr lang="zh-TW" alt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323701" cy="537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91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Entrance Exam subtask: </a:t>
            </a:r>
            <a:b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BC and Search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700808"/>
            <a:ext cx="8568952" cy="4425355"/>
          </a:xfrm>
        </p:spPr>
        <p:txBody>
          <a:bodyPr/>
          <a:lstStyle/>
          <a:p>
            <a:r>
              <a:rPr lang="en-US" altLang="zh-TW" sz="2800" b="1" dirty="0" smtClean="0"/>
              <a:t>Entrance Exam BC</a:t>
            </a:r>
          </a:p>
          <a:p>
            <a:pPr lvl="1"/>
            <a:r>
              <a:rPr lang="en-US" altLang="zh-TW" sz="2400" dirty="0" smtClean="0"/>
              <a:t>Binary-classification problem ( Entailment or </a:t>
            </a:r>
            <a:r>
              <a:rPr lang="en-US" altLang="zh-TW" sz="2400" dirty="0" err="1" smtClean="0"/>
              <a:t>Nonentailment</a:t>
            </a:r>
            <a:r>
              <a:rPr lang="en-US" altLang="zh-TW" sz="2400" dirty="0" smtClean="0"/>
              <a:t>)</a:t>
            </a:r>
          </a:p>
          <a:p>
            <a:pPr lvl="1"/>
            <a:r>
              <a:rPr lang="en-US" altLang="zh-TW" sz="2400" dirty="0" smtClean="0"/>
              <a:t>t1 and t2 are given</a:t>
            </a:r>
          </a:p>
          <a:p>
            <a:r>
              <a:rPr lang="en-US" altLang="zh-TW" sz="2800" b="1" dirty="0" smtClean="0"/>
              <a:t>Entrance Exam Search</a:t>
            </a:r>
          </a:p>
          <a:p>
            <a:pPr lvl="1"/>
            <a:r>
              <a:rPr lang="en-US" altLang="zh-TW" sz="2400" dirty="0" smtClean="0"/>
              <a:t>Binary-classification problem ( Entailment or </a:t>
            </a:r>
            <a:r>
              <a:rPr lang="en-US" altLang="zh-TW" sz="2400" dirty="0" err="1" smtClean="0"/>
              <a:t>Nonentailment</a:t>
            </a:r>
            <a:r>
              <a:rPr lang="en-US" altLang="zh-TW" sz="2400" dirty="0" smtClean="0"/>
              <a:t>)</a:t>
            </a:r>
          </a:p>
          <a:p>
            <a:pPr lvl="1"/>
            <a:r>
              <a:rPr lang="en-US" altLang="zh-TW" sz="2400" dirty="0" smtClean="0"/>
              <a:t>t2 and a set of documents are given</a:t>
            </a:r>
          </a:p>
          <a:p>
            <a:pPr lvl="2"/>
            <a:r>
              <a:rPr lang="en-US" altLang="zh-TW" dirty="0" smtClean="0"/>
              <a:t>Systems are required to search sentences in Wikipedia and textbooks to decide semantic labels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err="1" smtClean="0">
                <a:solidFill>
                  <a:schemeClr val="accent1">
                    <a:lumMod val="75000"/>
                  </a:schemeClr>
                </a:solidFill>
              </a:rPr>
              <a:t>UnitTest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 ( Japanese only)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Motivation</a:t>
            </a:r>
          </a:p>
          <a:p>
            <a:pPr lvl="1"/>
            <a:r>
              <a:rPr lang="en-US" altLang="zh-TW" dirty="0" smtClean="0"/>
              <a:t>Evaluate how systems can handle linguistic</a:t>
            </a:r>
          </a:p>
          <a:p>
            <a:pPr lvl="1"/>
            <a:r>
              <a:rPr lang="en-US" altLang="zh-TW" dirty="0" smtClean="0"/>
              <a:t>phenomena that affects entailment relations</a:t>
            </a:r>
          </a:p>
          <a:p>
            <a:r>
              <a:rPr lang="en-US" altLang="zh-TW" b="1" dirty="0" smtClean="0"/>
              <a:t>Task definition</a:t>
            </a:r>
          </a:p>
          <a:p>
            <a:pPr lvl="1"/>
            <a:r>
              <a:rPr lang="en-US" altLang="zh-TW" dirty="0" smtClean="0"/>
              <a:t>Binary classification problem (same as BC subtask)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94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RITE4QA (Chinese only)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en-US" altLang="zh-TW" b="1" dirty="0" smtClean="0"/>
              <a:t>Motivation</a:t>
            </a:r>
          </a:p>
          <a:p>
            <a:pPr lvl="1"/>
            <a:r>
              <a:rPr lang="en-US" altLang="zh-TW" dirty="0" smtClean="0"/>
              <a:t>Can an entailment recognition system rank a set of unordered answer candidates in QA?</a:t>
            </a:r>
          </a:p>
          <a:p>
            <a:r>
              <a:rPr lang="en-US" altLang="zh-TW" b="1" dirty="0" smtClean="0"/>
              <a:t>Dataset</a:t>
            </a:r>
          </a:p>
          <a:p>
            <a:pPr lvl="1"/>
            <a:r>
              <a:rPr lang="en-US" altLang="zh-TW" dirty="0" smtClean="0"/>
              <a:t>Developed from NTCIR-7 and NTCIR-8 CLQA data</a:t>
            </a:r>
          </a:p>
          <a:p>
            <a:pPr lvl="2"/>
            <a:r>
              <a:rPr lang="en-US" altLang="zh-TW" dirty="0" smtClean="0"/>
              <a:t>t1: answer-candidate-bearing sentence</a:t>
            </a:r>
          </a:p>
          <a:p>
            <a:pPr lvl="2"/>
            <a:r>
              <a:rPr lang="en-US" altLang="zh-TW" dirty="0" smtClean="0"/>
              <a:t>t2: a question in an affirmative form</a:t>
            </a:r>
          </a:p>
          <a:p>
            <a:r>
              <a:rPr lang="en-US" altLang="zh-TW" b="1" dirty="0" smtClean="0"/>
              <a:t>Requirements</a:t>
            </a:r>
          </a:p>
          <a:p>
            <a:pPr lvl="1"/>
            <a:r>
              <a:rPr lang="en-US" altLang="zh-TW" dirty="0" smtClean="0"/>
              <a:t>Generate confidence scores for ranking process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118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28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908720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Evaluation Metrics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n-US" altLang="zh-TW" b="1" dirty="0" smtClean="0"/>
              <a:t>Macro F1 and Accuracy </a:t>
            </a:r>
            <a:br>
              <a:rPr lang="en-US" altLang="zh-TW" b="1" dirty="0" smtClean="0"/>
            </a:br>
            <a:r>
              <a:rPr lang="en-US" altLang="zh-TW" b="1" dirty="0" smtClean="0"/>
              <a:t>(BC, MC, </a:t>
            </a:r>
            <a:r>
              <a:rPr lang="en-US" altLang="zh-TW" b="1" dirty="0" err="1" smtClean="0"/>
              <a:t>ExamBC</a:t>
            </a:r>
            <a:r>
              <a:rPr lang="en-US" altLang="zh-TW" b="1" dirty="0" smtClean="0"/>
              <a:t>, </a:t>
            </a:r>
            <a:r>
              <a:rPr lang="en-US" altLang="zh-TW" b="1" dirty="0" err="1" smtClean="0"/>
              <a:t>ExamSearch</a:t>
            </a:r>
            <a:r>
              <a:rPr lang="en-US" altLang="zh-TW" b="1" dirty="0" smtClean="0"/>
              <a:t> and </a:t>
            </a:r>
            <a:r>
              <a:rPr lang="en-US" altLang="zh-TW" b="1" dirty="0" err="1" smtClean="0"/>
              <a:t>UnitTest</a:t>
            </a:r>
            <a:r>
              <a:rPr lang="en-US" altLang="zh-TW" b="1" dirty="0" smtClean="0"/>
              <a:t>)</a:t>
            </a:r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en-US" altLang="zh-TW" b="1" dirty="0" smtClean="0"/>
              <a:t>Correct Answer Ratio (Entrance Exam)</a:t>
            </a:r>
          </a:p>
          <a:p>
            <a:pPr lvl="1"/>
            <a:r>
              <a:rPr lang="en-US" altLang="zh-TW" dirty="0" smtClean="0"/>
              <a:t>Y/N labels are mapped into selections of answers and calculate accuracy of the answers</a:t>
            </a:r>
          </a:p>
          <a:p>
            <a:r>
              <a:rPr lang="en-US" altLang="zh-TW" b="1" dirty="0" smtClean="0"/>
              <a:t>Top1 and MRR (RITE4QA)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691" y="2348880"/>
            <a:ext cx="73247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1241" y="5591894"/>
            <a:ext cx="71151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51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D64591EA-AC12-4116-9E0E-086293CB449F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13"/>
            <a:ext cx="7632700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1908175" y="6607175"/>
            <a:ext cx="5597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BFBFBF"/>
                </a:solidFill>
              </a:rPr>
              <a:t>Source: http://sixstoriesup.com/social-psyche-what-makes-us-go-social/</a:t>
            </a:r>
          </a:p>
        </p:txBody>
      </p:sp>
      <p:sp>
        <p:nvSpPr>
          <p:cNvPr id="21508" name="標題 1"/>
          <p:cNvSpPr txBox="1">
            <a:spLocks/>
          </p:cNvSpPr>
          <p:nvPr/>
        </p:nvSpPr>
        <p:spPr bwMode="auto">
          <a:xfrm>
            <a:off x="457200" y="44450"/>
            <a:ext cx="8229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4400" b="1">
                <a:solidFill>
                  <a:srgbClr val="4F81BD"/>
                </a:solidFill>
                <a:latin typeface="Calibri" pitchFamily="34" charset="0"/>
                <a:ea typeface="標楷體" pitchFamily="65" charset="-120"/>
              </a:rPr>
              <a:t>Maslow’s Hierarchy of Needs</a:t>
            </a:r>
            <a:endParaRPr lang="zh-TW" altLang="en-US" sz="4400" b="1">
              <a:solidFill>
                <a:srgbClr val="4F81BD"/>
              </a:solidFill>
              <a:latin typeface="Calibri" pitchFamily="34" charset="0"/>
              <a:ea typeface="標楷體" pitchFamily="65" charset="-120"/>
            </a:endParaRPr>
          </a:p>
        </p:txBody>
      </p:sp>
      <p:pic>
        <p:nvPicPr>
          <p:cNvPr id="2150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18002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9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Countries/Regions of Participants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41057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67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507288" cy="1143000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Formal Run Results: BC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(Japanese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1340768"/>
            <a:ext cx="85248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899592" y="4941168"/>
            <a:ext cx="77048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b="1" dirty="0" smtClean="0"/>
              <a:t> The </a:t>
            </a:r>
            <a:r>
              <a:rPr lang="en-US" altLang="zh-TW" sz="2000" b="1" dirty="0"/>
              <a:t>best system achieved over 80% of </a:t>
            </a:r>
            <a:r>
              <a:rPr lang="en-US" altLang="zh-TW" sz="2000" b="1" dirty="0" smtClean="0"/>
              <a:t>accuracy</a:t>
            </a:r>
            <a:br>
              <a:rPr lang="en-US" altLang="zh-TW" sz="2000" b="1" dirty="0" smtClean="0"/>
            </a:br>
            <a:r>
              <a:rPr lang="en-US" altLang="zh-TW" sz="2000" b="1" dirty="0" smtClean="0"/>
              <a:t>   (The </a:t>
            </a:r>
            <a:r>
              <a:rPr lang="en-US" altLang="zh-TW" sz="2000" b="1" dirty="0"/>
              <a:t>highest score in BC subtask at RITE was 58%)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b="1" dirty="0" smtClean="0"/>
              <a:t> The </a:t>
            </a:r>
            <a:r>
              <a:rPr lang="en-US" altLang="zh-TW" sz="2000" b="1" dirty="0"/>
              <a:t>difference is caused by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TW" sz="2000" dirty="0" smtClean="0"/>
              <a:t>  Advancement </a:t>
            </a:r>
            <a:r>
              <a:rPr lang="en-US" altLang="zh-TW" sz="2000" dirty="0"/>
              <a:t>of entailment recognition technologies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TW" sz="2000" dirty="0" smtClean="0"/>
              <a:t>  Strict </a:t>
            </a:r>
            <a:r>
              <a:rPr lang="en-US" altLang="zh-TW" sz="2000" dirty="0"/>
              <a:t>data filtering in the data development</a:t>
            </a:r>
            <a:endParaRPr lang="zh-TW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34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9208" y="44624"/>
            <a:ext cx="8507288" cy="850106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BC (Traditional/Simplified Chinese)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46" y="1412776"/>
            <a:ext cx="88963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95536" y="6053226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/>
              <a:t>The top scores are almost the same as those </a:t>
            </a:r>
            <a:r>
              <a:rPr lang="en-US" altLang="zh-TW" sz="2000" b="1" dirty="0" smtClean="0"/>
              <a:t>in NTCIR-9 </a:t>
            </a:r>
            <a:r>
              <a:rPr lang="en-US" altLang="zh-TW" sz="2000" b="1" dirty="0"/>
              <a:t>RITE</a:t>
            </a:r>
            <a:endParaRPr lang="zh-TW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22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RITE4QA</a:t>
            </a:r>
            <a:b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(Traditional/Simplified Chinese)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71178"/>
            <a:ext cx="841057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298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Participant’s approaches in RITE-2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Category</a:t>
            </a:r>
          </a:p>
          <a:p>
            <a:pPr lvl="1"/>
            <a:r>
              <a:rPr lang="en-US" altLang="zh-TW" dirty="0" smtClean="0"/>
              <a:t>Statistical (50%)</a:t>
            </a:r>
          </a:p>
          <a:p>
            <a:pPr lvl="1"/>
            <a:r>
              <a:rPr lang="en-US" altLang="zh-TW" dirty="0" smtClean="0"/>
              <a:t>Hybrid (27%)</a:t>
            </a:r>
          </a:p>
          <a:p>
            <a:pPr lvl="1"/>
            <a:r>
              <a:rPr lang="en-US" altLang="zh-TW" dirty="0" smtClean="0"/>
              <a:t>Rule-based (23%)</a:t>
            </a:r>
          </a:p>
          <a:p>
            <a:r>
              <a:rPr lang="en-US" altLang="zh-TW" b="1" dirty="0" smtClean="0"/>
              <a:t>Fundamental approach</a:t>
            </a:r>
          </a:p>
          <a:p>
            <a:pPr lvl="1"/>
            <a:r>
              <a:rPr lang="en-US" altLang="zh-TW" dirty="0" smtClean="0"/>
              <a:t>Overlap-based (77%)</a:t>
            </a:r>
          </a:p>
          <a:p>
            <a:pPr lvl="1"/>
            <a:r>
              <a:rPr lang="en-US" altLang="zh-TW" dirty="0" smtClean="0"/>
              <a:t>Alignment-based (63%)</a:t>
            </a:r>
          </a:p>
          <a:p>
            <a:pPr lvl="1"/>
            <a:r>
              <a:rPr lang="en-US" altLang="zh-TW" dirty="0" smtClean="0"/>
              <a:t>Transformation-based (23%)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77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Summary of types of </a:t>
            </a:r>
            <a:b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information explored in RITE-2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/>
          <a:lstStyle/>
          <a:p>
            <a:r>
              <a:rPr lang="en-US" altLang="zh-TW" dirty="0" smtClean="0"/>
              <a:t>Character/word overlap (85%)</a:t>
            </a:r>
          </a:p>
          <a:p>
            <a:r>
              <a:rPr lang="en-US" altLang="zh-TW" dirty="0" smtClean="0"/>
              <a:t>Syntactic information (67%)</a:t>
            </a:r>
          </a:p>
          <a:p>
            <a:r>
              <a:rPr lang="en-US" altLang="zh-TW" dirty="0" smtClean="0"/>
              <a:t>Temporal/numerical information (63%)</a:t>
            </a:r>
          </a:p>
          <a:p>
            <a:r>
              <a:rPr lang="en-US" altLang="zh-TW" dirty="0" smtClean="0"/>
              <a:t>Named entity information (56%)</a:t>
            </a:r>
          </a:p>
          <a:p>
            <a:r>
              <a:rPr lang="en-US" altLang="zh-TW" dirty="0" smtClean="0"/>
              <a:t>Predicate-argument structure (44%)</a:t>
            </a:r>
          </a:p>
          <a:p>
            <a:r>
              <a:rPr lang="en-US" altLang="zh-TW" dirty="0" smtClean="0"/>
              <a:t>Entailment relations (30%)</a:t>
            </a:r>
          </a:p>
          <a:p>
            <a:r>
              <a:rPr lang="en-US" altLang="zh-TW" dirty="0" smtClean="0"/>
              <a:t>Polarity information (7%)</a:t>
            </a:r>
          </a:p>
          <a:p>
            <a:r>
              <a:rPr lang="en-US" altLang="zh-TW" dirty="0" smtClean="0"/>
              <a:t>Modality information (4%)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19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Summary of </a:t>
            </a:r>
            <a:b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Resources Explored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in RITE-2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/>
          <a:lstStyle/>
          <a:p>
            <a:r>
              <a:rPr lang="en-US" altLang="zh-TW" sz="2800" b="1" dirty="0" smtClean="0"/>
              <a:t>Japanese</a:t>
            </a:r>
          </a:p>
          <a:p>
            <a:pPr lvl="1"/>
            <a:r>
              <a:rPr lang="en-US" altLang="zh-TW" sz="2400" dirty="0" smtClean="0"/>
              <a:t>Wikipedia (10)</a:t>
            </a:r>
          </a:p>
          <a:p>
            <a:pPr lvl="1"/>
            <a:r>
              <a:rPr lang="en-US" altLang="zh-TW" sz="2400" dirty="0" smtClean="0"/>
              <a:t>Japanese </a:t>
            </a:r>
            <a:r>
              <a:rPr lang="en-US" altLang="zh-TW" sz="2400" dirty="0" err="1" smtClean="0"/>
              <a:t>WordNet</a:t>
            </a:r>
            <a:r>
              <a:rPr lang="en-US" altLang="zh-TW" sz="2400" dirty="0" smtClean="0"/>
              <a:t> (9)</a:t>
            </a:r>
          </a:p>
          <a:p>
            <a:pPr lvl="1"/>
            <a:r>
              <a:rPr lang="fi-FI" altLang="zh-TW" sz="2400" dirty="0" smtClean="0"/>
              <a:t>ALAGIN Entailment DB (5)</a:t>
            </a:r>
          </a:p>
          <a:p>
            <a:pPr lvl="1"/>
            <a:r>
              <a:rPr lang="en-US" altLang="zh-TW" sz="2400" dirty="0" err="1" smtClean="0"/>
              <a:t>Nihongo</a:t>
            </a:r>
            <a:r>
              <a:rPr lang="en-US" altLang="zh-TW" sz="2400" dirty="0" smtClean="0"/>
              <a:t> </a:t>
            </a:r>
            <a:r>
              <a:rPr lang="en-US" altLang="zh-TW" sz="2400" dirty="0" err="1" smtClean="0"/>
              <a:t>Goi-Taikei</a:t>
            </a:r>
            <a:r>
              <a:rPr lang="en-US" altLang="zh-TW" sz="2400" dirty="0" smtClean="0"/>
              <a:t> (2)</a:t>
            </a:r>
          </a:p>
          <a:p>
            <a:pPr lvl="1"/>
            <a:r>
              <a:rPr lang="en-US" altLang="zh-TW" sz="2400" dirty="0" err="1" smtClean="0"/>
              <a:t>Bunruigoihyo</a:t>
            </a:r>
            <a:r>
              <a:rPr lang="en-US" altLang="zh-TW" sz="2400" dirty="0" smtClean="0"/>
              <a:t> (2)</a:t>
            </a:r>
          </a:p>
          <a:p>
            <a:pPr lvl="1"/>
            <a:r>
              <a:rPr lang="en-US" altLang="zh-TW" sz="2400" dirty="0" smtClean="0"/>
              <a:t>Iwanami Dictionary (2)</a:t>
            </a:r>
          </a:p>
          <a:p>
            <a:r>
              <a:rPr lang="en-US" altLang="zh-TW" sz="2800" b="1" dirty="0" smtClean="0"/>
              <a:t>Chinese</a:t>
            </a:r>
          </a:p>
          <a:p>
            <a:pPr lvl="1"/>
            <a:r>
              <a:rPr lang="en-US" altLang="zh-TW" sz="2400" dirty="0" smtClean="0"/>
              <a:t>Chinese </a:t>
            </a:r>
            <a:r>
              <a:rPr lang="en-US" altLang="zh-TW" sz="2400" dirty="0" err="1" smtClean="0"/>
              <a:t>WordNet</a:t>
            </a:r>
            <a:r>
              <a:rPr lang="en-US" altLang="zh-TW" sz="2400" dirty="0" smtClean="0"/>
              <a:t> (3)</a:t>
            </a:r>
          </a:p>
          <a:p>
            <a:pPr lvl="1"/>
            <a:r>
              <a:rPr lang="en-US" altLang="zh-TW" sz="2400" dirty="0" err="1" smtClean="0"/>
              <a:t>TongYiCi</a:t>
            </a:r>
            <a:r>
              <a:rPr lang="en-US" altLang="zh-TW" sz="2400" dirty="0" smtClean="0"/>
              <a:t> </a:t>
            </a:r>
            <a:r>
              <a:rPr lang="en-US" altLang="zh-TW" sz="2400" dirty="0" err="1" smtClean="0"/>
              <a:t>CiLin</a:t>
            </a:r>
            <a:r>
              <a:rPr lang="en-US" altLang="zh-TW" sz="2400" dirty="0" smtClean="0"/>
              <a:t> (3)</a:t>
            </a:r>
          </a:p>
          <a:p>
            <a:pPr lvl="1"/>
            <a:r>
              <a:rPr lang="en-US" altLang="zh-TW" sz="2400" dirty="0" err="1" smtClean="0"/>
              <a:t>HowNet</a:t>
            </a:r>
            <a:r>
              <a:rPr lang="en-US" altLang="zh-TW" sz="2400" dirty="0" smtClean="0"/>
              <a:t> (2)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279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Advanced approaches in RITE-2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/>
          <a:lstStyle/>
          <a:p>
            <a:r>
              <a:rPr lang="en-US" altLang="zh-TW" sz="2400" dirty="0" smtClean="0"/>
              <a:t> </a:t>
            </a:r>
            <a:r>
              <a:rPr lang="en-US" altLang="zh-TW" sz="2400" b="1" dirty="0" smtClean="0"/>
              <a:t>Logical approaches</a:t>
            </a:r>
          </a:p>
          <a:p>
            <a:pPr lvl="1"/>
            <a:r>
              <a:rPr lang="en-US" altLang="zh-TW" sz="2000" dirty="0" smtClean="0"/>
              <a:t>Dependency-based Compositional Semantics (DCS) [</a:t>
            </a:r>
            <a:r>
              <a:rPr lang="en-US" altLang="zh-TW" sz="2000" dirty="0" err="1" smtClean="0"/>
              <a:t>BnO</a:t>
            </a:r>
            <a:r>
              <a:rPr lang="en-US" altLang="zh-TW" sz="2000" dirty="0" smtClean="0"/>
              <a:t>], </a:t>
            </a:r>
            <a:br>
              <a:rPr lang="en-US" altLang="zh-TW" sz="2000" dirty="0" smtClean="0"/>
            </a:br>
            <a:r>
              <a:rPr lang="en-US" altLang="zh-TW" sz="2400" dirty="0" smtClean="0"/>
              <a:t>Markov Logic [EHIME], Natural Logic [THK]</a:t>
            </a:r>
          </a:p>
          <a:p>
            <a:r>
              <a:rPr lang="en-US" altLang="zh-TW" sz="2400" b="1" dirty="0" smtClean="0"/>
              <a:t>Alignment</a:t>
            </a:r>
          </a:p>
          <a:p>
            <a:pPr lvl="1"/>
            <a:r>
              <a:rPr lang="en-US" altLang="zh-TW" sz="2000" dirty="0" smtClean="0"/>
              <a:t>GIZA [CYUT], ILP [FLL], Labeled Alignment [</a:t>
            </a:r>
            <a:r>
              <a:rPr lang="en-US" altLang="zh-TW" sz="2000" dirty="0" err="1" smtClean="0"/>
              <a:t>bcNLP</a:t>
            </a:r>
            <a:r>
              <a:rPr lang="en-US" altLang="zh-TW" sz="2000" dirty="0" smtClean="0"/>
              <a:t>, THK]</a:t>
            </a:r>
          </a:p>
          <a:p>
            <a:r>
              <a:rPr lang="en-US" altLang="zh-TW" sz="2400" b="1" dirty="0" smtClean="0"/>
              <a:t>Search Engine</a:t>
            </a:r>
          </a:p>
          <a:p>
            <a:pPr lvl="1"/>
            <a:r>
              <a:rPr lang="en-US" altLang="zh-TW" sz="2000" dirty="0" smtClean="0"/>
              <a:t>Google and Yahoo [DCUMT]</a:t>
            </a:r>
          </a:p>
          <a:p>
            <a:r>
              <a:rPr lang="en-US" altLang="zh-TW" sz="2400" b="1" dirty="0" smtClean="0"/>
              <a:t>Deep Learning</a:t>
            </a:r>
          </a:p>
          <a:p>
            <a:pPr lvl="1"/>
            <a:r>
              <a:rPr lang="en-US" altLang="zh-TW" sz="2000" dirty="0" smtClean="0"/>
              <a:t>RNN language models [DCUMT]</a:t>
            </a:r>
          </a:p>
          <a:p>
            <a:r>
              <a:rPr lang="en-US" altLang="zh-TW" sz="2400" b="1" dirty="0" smtClean="0"/>
              <a:t>Probabilistic Models</a:t>
            </a:r>
          </a:p>
          <a:p>
            <a:pPr lvl="1"/>
            <a:r>
              <a:rPr lang="pt-BR" altLang="zh-TW" sz="2000" dirty="0" smtClean="0"/>
              <a:t>N-gram HMM [DCUMT], LDA [FLL]</a:t>
            </a:r>
          </a:p>
          <a:p>
            <a:r>
              <a:rPr lang="en-US" altLang="zh-TW" sz="2400" b="1" dirty="0" smtClean="0"/>
              <a:t>Machine Translation</a:t>
            </a:r>
          </a:p>
          <a:p>
            <a:pPr lvl="1"/>
            <a:r>
              <a:rPr lang="en-US" altLang="zh-TW" sz="2000" dirty="0" smtClean="0"/>
              <a:t>[ JUNLP, JAIST, KC99]</a:t>
            </a:r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605019" y="6639163"/>
            <a:ext cx="19030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Watanabe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0" y="72008"/>
            <a:ext cx="48732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00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RITE-VAL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128</a:t>
            </a:fld>
            <a:endParaRPr lang="zh-TW" alt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4819"/>
            <a:ext cx="9108504" cy="571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605019" y="6639163"/>
            <a:ext cx="19688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Matsuyoshi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2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Main two tasks of RITE-VAL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129</a:t>
            </a:fld>
            <a:endParaRPr lang="zh-TW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764704"/>
            <a:ext cx="8892480" cy="561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605019" y="6639163"/>
            <a:ext cx="19688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Matsuyoshi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et al., 2013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35000"/>
          </a:xfrm>
        </p:spPr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</a:rPr>
              <a:t>Social Media Hierarchy of Needs</a:t>
            </a:r>
          </a:p>
        </p:txBody>
      </p:sp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1180FBD-A5F5-4BA1-AD52-CEF5C8E11018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253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840105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00113" y="6597650"/>
            <a:ext cx="7488237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Source: http://2.bp.blogspot.com/_Rta1VZltiMk/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TPavcanFtfI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AAAAAAAAACo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/OBGnRL5arSU/s1600/social-media-heirarchy-of-needs1.jpg</a:t>
            </a:r>
          </a:p>
        </p:txBody>
      </p:sp>
    </p:spTree>
    <p:extLst>
      <p:ext uri="{BB962C8B-B14F-4D97-AF65-F5344CB8AC3E}">
        <p14:creationId xmlns:p14="http://schemas.microsoft.com/office/powerpoint/2010/main" val="123055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600" y="6453336"/>
            <a:ext cx="7488832" cy="432048"/>
          </a:xfrm>
        </p:spPr>
        <p:txBody>
          <a:bodyPr>
            <a:noAutofit/>
          </a:bodyPr>
          <a:lstStyle/>
          <a:p>
            <a:r>
              <a:rPr lang="en-US" altLang="zh-TW" sz="1800" dirty="0" smtClean="0"/>
              <a:t>NTCIR-9 Workshop, December 6-9, 2011, Tokyo, Japan</a:t>
            </a:r>
          </a:p>
        </p:txBody>
      </p:sp>
      <p:sp>
        <p:nvSpPr>
          <p:cNvPr id="12" name="副標題 2"/>
          <p:cNvSpPr txBox="1">
            <a:spLocks/>
          </p:cNvSpPr>
          <p:nvPr/>
        </p:nvSpPr>
        <p:spPr>
          <a:xfrm>
            <a:off x="2195736" y="6165304"/>
            <a:ext cx="5112568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myday@mail.tku.edu.tw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3" cstate="print"/>
          <a:srcRect l="10527" t="1544" r="10527" b="25148"/>
          <a:stretch>
            <a:fillRect/>
          </a:stretch>
        </p:blipFill>
        <p:spPr bwMode="auto">
          <a:xfrm>
            <a:off x="3059833" y="3933056"/>
            <a:ext cx="1512168" cy="1872208"/>
          </a:xfrm>
          <a:prstGeom prst="rect">
            <a:avLst/>
          </a:prstGeom>
          <a:noFill/>
        </p:spPr>
      </p:pic>
      <p:sp>
        <p:nvSpPr>
          <p:cNvPr id="14" name="副標題 2"/>
          <p:cNvSpPr txBox="1">
            <a:spLocks/>
          </p:cNvSpPr>
          <p:nvPr/>
        </p:nvSpPr>
        <p:spPr>
          <a:xfrm>
            <a:off x="395536" y="2780928"/>
            <a:ext cx="849694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Department</a:t>
            </a:r>
            <a:r>
              <a:rPr kumimoji="0" lang="en-US" altLang="zh-TW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Information Management </a:t>
            </a:r>
            <a:b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zh-TW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Tamkang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University, Taiwan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副標題 2"/>
          <p:cNvSpPr txBox="1">
            <a:spLocks/>
          </p:cNvSpPr>
          <p:nvPr/>
        </p:nvSpPr>
        <p:spPr>
          <a:xfrm>
            <a:off x="4788025" y="5805264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Chun </a:t>
            </a:r>
            <a:r>
              <a:rPr kumimoji="0" lang="en-US" altLang="zh-TW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endParaRPr kumimoji="0" lang="en-US" altLang="zh-TW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3933056"/>
            <a:ext cx="148485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副標題 2"/>
          <p:cNvSpPr txBox="1">
            <a:spLocks/>
          </p:cNvSpPr>
          <p:nvPr/>
        </p:nvSpPr>
        <p:spPr>
          <a:xfrm>
            <a:off x="2987824" y="5805264"/>
            <a:ext cx="158417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Min-</a:t>
            </a:r>
            <a:r>
              <a:rPr kumimoji="0" lang="en-US" altLang="zh-TW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Yuh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Day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 bwMode="auto">
          <a:xfrm>
            <a:off x="467544" y="908720"/>
            <a:ext cx="8424936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zh-TW" sz="3800" dirty="0" smtClean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kumimoji="0" lang="en-US" altLang="zh-TW" sz="3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kumimoji="0" lang="en-US" altLang="zh-TW" sz="3800" dirty="0" smtClean="0">
                <a:solidFill>
                  <a:schemeClr val="accent1">
                    <a:lumMod val="75000"/>
                  </a:schemeClr>
                </a:solidFill>
              </a:rPr>
              <a:t>Recognizing Inference in Text </a:t>
            </a:r>
            <a:br>
              <a:rPr kumimoji="0" lang="en-US" altLang="zh-TW" sz="3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kumimoji="0" lang="en-US" altLang="zh-TW" sz="3800" dirty="0" smtClean="0">
                <a:solidFill>
                  <a:schemeClr val="accent1">
                    <a:lumMod val="75000"/>
                  </a:schemeClr>
                </a:solidFill>
              </a:rPr>
              <a:t>at NTCIR-9 RITE</a:t>
            </a:r>
            <a:endParaRPr kumimoji="0" lang="zh-TW" altLang="en-US" sz="8000" dirty="0">
              <a:solidFill>
                <a:srgbClr val="C00000"/>
              </a:solidFill>
            </a:endParaRPr>
          </a:p>
        </p:txBody>
      </p:sp>
      <p:pic>
        <p:nvPicPr>
          <p:cNvPr id="2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044" y="72008"/>
            <a:ext cx="76803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字方塊 14"/>
          <p:cNvSpPr txBox="1">
            <a:spLocks noChangeArrowheads="1"/>
          </p:cNvSpPr>
          <p:nvPr/>
        </p:nvSpPr>
        <p:spPr bwMode="auto">
          <a:xfrm>
            <a:off x="7632080" y="42391"/>
            <a:ext cx="147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sz="2400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sz="2400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2400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AutoShape 2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8" name="AutoShape 4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AutoShape 6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607" y="467254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文字方塊 14"/>
          <p:cNvSpPr txBox="1">
            <a:spLocks noChangeArrowheads="1"/>
          </p:cNvSpPr>
          <p:nvPr/>
        </p:nvSpPr>
        <p:spPr bwMode="auto">
          <a:xfrm>
            <a:off x="155575" y="72008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563888" y="81035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 smtClean="0">
                <a:solidFill>
                  <a:srgbClr val="C00000"/>
                </a:solidFill>
              </a:rPr>
              <a:t>2011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424936" cy="1944215"/>
          </a:xfrm>
        </p:spPr>
        <p:txBody>
          <a:bodyPr>
            <a:normAutofit/>
          </a:bodyPr>
          <a:lstStyle/>
          <a:p>
            <a:r>
              <a:rPr lang="en-US" altLang="zh-TW" sz="3800" b="1" dirty="0" smtClean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lang="en-US" altLang="zh-TW" sz="3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b="1" dirty="0" smtClean="0">
                <a:solidFill>
                  <a:schemeClr val="accent1">
                    <a:lumMod val="75000"/>
                  </a:schemeClr>
                </a:solidFill>
              </a:rPr>
              <a:t>Recognizing Inference in Text </a:t>
            </a:r>
            <a:br>
              <a:rPr lang="en-US" altLang="zh-TW" sz="3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b="1" dirty="0" smtClean="0">
                <a:solidFill>
                  <a:schemeClr val="accent1">
                    <a:lumMod val="75000"/>
                  </a:schemeClr>
                </a:solidFill>
              </a:rPr>
              <a:t>at NTCIR-10 RITE-2</a:t>
            </a:r>
            <a:endParaRPr lang="zh-TW" altLang="en-US" sz="8000" b="1" dirty="0">
              <a:solidFill>
                <a:srgbClr val="C00000"/>
              </a:solidFill>
            </a:endParaRPr>
          </a:p>
        </p:txBody>
      </p:sp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044" y="72008"/>
            <a:ext cx="76803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14"/>
          <p:cNvSpPr txBox="1">
            <a:spLocks noChangeArrowheads="1"/>
          </p:cNvSpPr>
          <p:nvPr/>
        </p:nvSpPr>
        <p:spPr bwMode="auto">
          <a:xfrm>
            <a:off x="7632080" y="42391"/>
            <a:ext cx="147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sz="2400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sz="2400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2400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副標題 2"/>
          <p:cNvSpPr txBox="1">
            <a:spLocks/>
          </p:cNvSpPr>
          <p:nvPr/>
        </p:nvSpPr>
        <p:spPr>
          <a:xfrm>
            <a:off x="2195736" y="6381328"/>
            <a:ext cx="5112568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myday@mail.tku.edu.tw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副標題 2"/>
          <p:cNvSpPr txBox="1">
            <a:spLocks/>
          </p:cNvSpPr>
          <p:nvPr/>
        </p:nvSpPr>
        <p:spPr>
          <a:xfrm>
            <a:off x="2483768" y="6597352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NTCIR-10 Conference, June 18-21, 2013, Tokyo, Japan</a:t>
            </a:r>
          </a:p>
        </p:txBody>
      </p:sp>
      <p:pic>
        <p:nvPicPr>
          <p:cNvPr id="1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4" cstate="print"/>
          <a:srcRect l="10527" t="1544" r="10527" b="25148"/>
          <a:stretch>
            <a:fillRect/>
          </a:stretch>
        </p:blipFill>
        <p:spPr bwMode="auto">
          <a:xfrm>
            <a:off x="251520" y="4149080"/>
            <a:ext cx="1512168" cy="1872208"/>
          </a:xfrm>
          <a:prstGeom prst="rect">
            <a:avLst/>
          </a:prstGeom>
          <a:noFill/>
        </p:spPr>
      </p:pic>
      <p:sp>
        <p:nvSpPr>
          <p:cNvPr id="35842" name="AutoShape 2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844" name="AutoShape 4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846" name="AutoShape 6" descr="http://rite.im.tku.edu.tw/img/t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7" name="副標題 2"/>
          <p:cNvSpPr txBox="1">
            <a:spLocks/>
          </p:cNvSpPr>
          <p:nvPr/>
        </p:nvSpPr>
        <p:spPr>
          <a:xfrm>
            <a:off x="395536" y="2996952"/>
            <a:ext cx="849694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Department</a:t>
            </a:r>
            <a:r>
              <a:rPr kumimoji="0" lang="en-US" altLang="zh-TW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Information Management </a:t>
            </a:r>
            <a:b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zh-TW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Tamkang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University, Taiwan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 cstate="print"/>
          <a:srcRect b="7877"/>
          <a:stretch>
            <a:fillRect/>
          </a:stretch>
        </p:blipFill>
        <p:spPr bwMode="auto">
          <a:xfrm>
            <a:off x="7419120" y="4149081"/>
            <a:ext cx="141787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6" cstate="print"/>
          <a:srcRect b="5272"/>
          <a:stretch>
            <a:fillRect/>
          </a:stretch>
        </p:blipFill>
        <p:spPr bwMode="auto">
          <a:xfrm>
            <a:off x="5652120" y="4149080"/>
            <a:ext cx="151172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7" cstate="print"/>
          <a:srcRect b="7216"/>
          <a:stretch>
            <a:fillRect/>
          </a:stretch>
        </p:blipFill>
        <p:spPr bwMode="auto">
          <a:xfrm>
            <a:off x="3851919" y="4149080"/>
            <a:ext cx="1513809" cy="182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副標題 2"/>
          <p:cNvSpPr txBox="1">
            <a:spLocks/>
          </p:cNvSpPr>
          <p:nvPr/>
        </p:nvSpPr>
        <p:spPr>
          <a:xfrm>
            <a:off x="1979712" y="6021288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Chun </a:t>
            </a:r>
            <a:r>
              <a:rPr kumimoji="0" lang="en-US" altLang="zh-TW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Tu</a:t>
            </a:r>
            <a:endParaRPr kumimoji="0" lang="en-US" altLang="zh-TW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副標題 2"/>
          <p:cNvSpPr txBox="1">
            <a:spLocks/>
          </p:cNvSpPr>
          <p:nvPr/>
        </p:nvSpPr>
        <p:spPr>
          <a:xfrm>
            <a:off x="3563888" y="6021288"/>
            <a:ext cx="21602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Hou</a:t>
            </a:r>
            <a:r>
              <a:rPr kumimoji="0" lang="en-US" altLang="zh-TW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-Cheng </a:t>
            </a:r>
            <a:r>
              <a:rPr kumimoji="0" lang="en-US" altLang="zh-TW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Vong</a:t>
            </a:r>
            <a:endParaRPr kumimoji="0" lang="en-US" altLang="zh-TW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副標題 2"/>
          <p:cNvSpPr txBox="1">
            <a:spLocks/>
          </p:cNvSpPr>
          <p:nvPr/>
        </p:nvSpPr>
        <p:spPr>
          <a:xfrm>
            <a:off x="5580113" y="6021288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Shih-Wei Wu</a:t>
            </a:r>
          </a:p>
        </p:txBody>
      </p:sp>
      <p:sp>
        <p:nvSpPr>
          <p:cNvPr id="27" name="副標題 2"/>
          <p:cNvSpPr txBox="1">
            <a:spLocks/>
          </p:cNvSpPr>
          <p:nvPr/>
        </p:nvSpPr>
        <p:spPr>
          <a:xfrm>
            <a:off x="7236296" y="6021288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Shih-</a:t>
            </a:r>
            <a:r>
              <a:rPr kumimoji="0" lang="en-US" altLang="zh-TW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Jhen</a:t>
            </a:r>
            <a:r>
              <a:rPr kumimoji="0" lang="en-US" altLang="zh-TW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Huang</a:t>
            </a: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149080"/>
            <a:ext cx="148485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副標題 2"/>
          <p:cNvSpPr txBox="1">
            <a:spLocks/>
          </p:cNvSpPr>
          <p:nvPr/>
        </p:nvSpPr>
        <p:spPr>
          <a:xfrm>
            <a:off x="179511" y="6021288"/>
            <a:ext cx="158417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Min-</a:t>
            </a:r>
            <a:r>
              <a:rPr kumimoji="0" lang="en-US" altLang="zh-TW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Yuh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Day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607" y="467254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文字方塊 14"/>
          <p:cNvSpPr txBox="1">
            <a:spLocks noChangeArrowheads="1"/>
          </p:cNvSpPr>
          <p:nvPr/>
        </p:nvSpPr>
        <p:spPr bwMode="auto">
          <a:xfrm>
            <a:off x="155575" y="72008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63888" y="81035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 smtClean="0">
                <a:solidFill>
                  <a:srgbClr val="C00000"/>
                </a:solidFill>
              </a:rPr>
              <a:t>2013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1259062" y="1845618"/>
            <a:ext cx="15113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副標題 2"/>
          <p:cNvSpPr txBox="1">
            <a:spLocks/>
          </p:cNvSpPr>
          <p:nvPr/>
        </p:nvSpPr>
        <p:spPr bwMode="auto">
          <a:xfrm>
            <a:off x="2915816" y="3680743"/>
            <a:ext cx="178942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kumimoji="0" lang="en-US" altLang="zh-TW" sz="2000" b="1" dirty="0" err="1"/>
              <a:t>Ya</a:t>
            </a:r>
            <a:r>
              <a:rPr kumimoji="0" lang="en-US" altLang="zh-TW" sz="2000" b="1" dirty="0"/>
              <a:t>-Jung Wang</a:t>
            </a:r>
          </a:p>
        </p:txBody>
      </p:sp>
      <p:sp>
        <p:nvSpPr>
          <p:cNvPr id="10" name="副標題 2"/>
          <p:cNvSpPr txBox="1">
            <a:spLocks/>
          </p:cNvSpPr>
          <p:nvPr/>
        </p:nvSpPr>
        <p:spPr bwMode="auto">
          <a:xfrm>
            <a:off x="1187624" y="3645024"/>
            <a:ext cx="15827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kumimoji="0" lang="en-US" altLang="zh-TW" sz="2000" b="1" dirty="0"/>
              <a:t>Min-</a:t>
            </a:r>
            <a:r>
              <a:rPr kumimoji="0" lang="en-US" altLang="zh-TW" sz="2000" b="1" dirty="0" err="1"/>
              <a:t>Yuh</a:t>
            </a:r>
            <a:r>
              <a:rPr kumimoji="0" lang="en-US" altLang="zh-TW" sz="2000" b="1" dirty="0"/>
              <a:t> Day</a:t>
            </a:r>
            <a:endParaRPr kumimoji="0" lang="en-US" altLang="zh-TW" sz="2000" dirty="0"/>
          </a:p>
        </p:txBody>
      </p:sp>
      <p:pic>
        <p:nvPicPr>
          <p:cNvPr id="11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23" y="1845618"/>
            <a:ext cx="15049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http://rite.im.tku.edu.tw/img/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3" t="2631" r="29690" b="52115"/>
          <a:stretch/>
        </p:blipFill>
        <p:spPr bwMode="auto">
          <a:xfrm>
            <a:off x="6508300" y="1845618"/>
            <a:ext cx="1522943" cy="19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rite.im.tku.edu.tw/img/Kum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13602" r="-1" b="10871"/>
          <a:stretch/>
        </p:blipFill>
        <p:spPr bwMode="auto">
          <a:xfrm>
            <a:off x="4842046" y="1845618"/>
            <a:ext cx="1400206" cy="1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4557574" y="3660869"/>
            <a:ext cx="1873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err="1"/>
              <a:t>Che</a:t>
            </a:r>
            <a:r>
              <a:rPr lang="en-US" altLang="zh-TW" b="1" dirty="0"/>
              <a:t>-Wei Hsu</a:t>
            </a:r>
            <a:endParaRPr lang="zh-TW" altLang="en-US" dirty="0"/>
          </a:p>
        </p:txBody>
      </p:sp>
      <p:pic>
        <p:nvPicPr>
          <p:cNvPr id="26630" name="Picture 6" descr="http://rite.im.tku.edu.tw/img/w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-1" r="33581" b="41531"/>
          <a:stretch/>
        </p:blipFill>
        <p:spPr bwMode="auto">
          <a:xfrm>
            <a:off x="3869160" y="4373343"/>
            <a:ext cx="1512147" cy="18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rite.im.tku.edu.tw/img/kevi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5" r="9105" b="28546"/>
          <a:stretch/>
        </p:blipFill>
        <p:spPr bwMode="auto">
          <a:xfrm>
            <a:off x="395536" y="4370661"/>
            <a:ext cx="1511300" cy="18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://rite.im.tku.edu.tw/img/Lin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3" t="1433" r="25959" b="57208"/>
          <a:stretch/>
        </p:blipFill>
        <p:spPr bwMode="auto">
          <a:xfrm>
            <a:off x="2109871" y="4370661"/>
            <a:ext cx="1539381" cy="18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://rite.im.tku.edu.tw/img/Pau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 t="3006" r="26386" b="56617"/>
          <a:stretch/>
        </p:blipFill>
        <p:spPr bwMode="auto">
          <a:xfrm>
            <a:off x="5694921" y="4429916"/>
            <a:ext cx="1472793" cy="18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rite.im.tku.edu.tw/img/Tsai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5" t="8820" b="24904"/>
          <a:stretch/>
        </p:blipFill>
        <p:spPr bwMode="auto">
          <a:xfrm>
            <a:off x="7369419" y="4372927"/>
            <a:ext cx="1511300" cy="18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副標題 2"/>
          <p:cNvSpPr txBox="1">
            <a:spLocks/>
          </p:cNvSpPr>
          <p:nvPr/>
        </p:nvSpPr>
        <p:spPr>
          <a:xfrm>
            <a:off x="274629" y="6309320"/>
            <a:ext cx="1633075" cy="341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 err="1"/>
              <a:t>Huai</a:t>
            </a:r>
            <a:r>
              <a:rPr lang="en-US" altLang="zh-TW" sz="2000" b="1" dirty="0"/>
              <a:t>-Wen </a:t>
            </a:r>
            <a:r>
              <a:rPr lang="en-US" altLang="zh-TW" sz="2000" b="1" dirty="0" smtClean="0"/>
              <a:t>Hsu</a:t>
            </a:r>
          </a:p>
        </p:txBody>
      </p:sp>
      <p:sp>
        <p:nvSpPr>
          <p:cNvPr id="22" name="副標題 2"/>
          <p:cNvSpPr txBox="1">
            <a:spLocks/>
          </p:cNvSpPr>
          <p:nvPr/>
        </p:nvSpPr>
        <p:spPr bwMode="auto">
          <a:xfrm>
            <a:off x="6508151" y="3680743"/>
            <a:ext cx="15843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buNone/>
            </a:pPr>
            <a:r>
              <a:rPr lang="en-US" altLang="zh-TW" sz="2000" b="1" dirty="0" err="1"/>
              <a:t>En</a:t>
            </a:r>
            <a:r>
              <a:rPr lang="en-US" altLang="zh-TW" sz="2000" b="1" dirty="0"/>
              <a:t>-Chun </a:t>
            </a:r>
            <a:r>
              <a:rPr lang="en-US" altLang="zh-TW" sz="2000" b="1" dirty="0" err="1"/>
              <a:t>Tu</a:t>
            </a:r>
            <a:endParaRPr lang="en-US" altLang="zh-TW" sz="2000" b="1" dirty="0"/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>
            <a:off x="36512" y="1"/>
            <a:ext cx="9144000" cy="148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400" b="1" dirty="0" smtClean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lang="en-US" altLang="zh-TW" sz="3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400" b="1" dirty="0" smtClean="0">
                <a:solidFill>
                  <a:schemeClr val="accent1">
                    <a:lumMod val="75000"/>
                  </a:schemeClr>
                </a:solidFill>
              </a:rPr>
              <a:t>Recognizing Inference in Text at NTCIR-11 RITE-VAL</a:t>
            </a:r>
            <a:r>
              <a:rPr lang="zh-TW" altLang="en-US" sz="3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zh-TW" altLang="en-US" sz="3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8000" b="1" dirty="0" smtClean="0">
                <a:solidFill>
                  <a:srgbClr val="C00000"/>
                </a:solidFill>
              </a:rPr>
              <a:t>2014</a:t>
            </a:r>
            <a:endParaRPr lang="zh-TW" altLang="en-US" sz="8000" b="1" dirty="0">
              <a:solidFill>
                <a:srgbClr val="C00000"/>
              </a:solidFill>
            </a:endParaRPr>
          </a:p>
        </p:txBody>
      </p:sp>
      <p:sp>
        <p:nvSpPr>
          <p:cNvPr id="25" name="副標題 2"/>
          <p:cNvSpPr txBox="1">
            <a:spLocks/>
          </p:cNvSpPr>
          <p:nvPr/>
        </p:nvSpPr>
        <p:spPr>
          <a:xfrm>
            <a:off x="5652120" y="6237312"/>
            <a:ext cx="1529451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 smtClean="0"/>
              <a:t>Yu-</a:t>
            </a:r>
            <a:r>
              <a:rPr lang="en-US" altLang="zh-TW" sz="2000" b="1" dirty="0" err="1" smtClean="0"/>
              <a:t>Hsuan</a:t>
            </a:r>
            <a:r>
              <a:rPr lang="en-US" altLang="zh-TW" sz="2000" b="1" dirty="0" smtClean="0"/>
              <a:t> Tai</a:t>
            </a:r>
          </a:p>
        </p:txBody>
      </p:sp>
      <p:sp>
        <p:nvSpPr>
          <p:cNvPr id="26" name="副標題 2"/>
          <p:cNvSpPr txBox="1">
            <a:spLocks/>
          </p:cNvSpPr>
          <p:nvPr/>
        </p:nvSpPr>
        <p:spPr>
          <a:xfrm>
            <a:off x="3851920" y="6215050"/>
            <a:ext cx="1529387" cy="382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 smtClean="0"/>
              <a:t>Shang-Yu Wu</a:t>
            </a:r>
          </a:p>
        </p:txBody>
      </p:sp>
      <p:sp>
        <p:nvSpPr>
          <p:cNvPr id="27" name="副標題 2"/>
          <p:cNvSpPr txBox="1">
            <a:spLocks/>
          </p:cNvSpPr>
          <p:nvPr/>
        </p:nvSpPr>
        <p:spPr>
          <a:xfrm>
            <a:off x="7181571" y="6219707"/>
            <a:ext cx="2016224" cy="377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800" b="1" dirty="0" smtClean="0"/>
              <a:t>Cheng-Chia Tsai</a:t>
            </a:r>
          </a:p>
        </p:txBody>
      </p:sp>
      <p:sp>
        <p:nvSpPr>
          <p:cNvPr id="28" name="副標題 2"/>
          <p:cNvSpPr txBox="1">
            <a:spLocks/>
          </p:cNvSpPr>
          <p:nvPr/>
        </p:nvSpPr>
        <p:spPr>
          <a:xfrm>
            <a:off x="359532" y="6597352"/>
            <a:ext cx="8496944" cy="23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NTCIR-11 Conference, December 8-12, 2014, Tokyo, Japan</a:t>
            </a:r>
          </a:p>
        </p:txBody>
      </p:sp>
      <p:pic>
        <p:nvPicPr>
          <p:cNvPr id="29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7622" y="764704"/>
            <a:ext cx="9401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4235" y="1174679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文字方塊 14"/>
          <p:cNvSpPr txBox="1">
            <a:spLocks noChangeArrowheads="1"/>
          </p:cNvSpPr>
          <p:nvPr/>
        </p:nvSpPr>
        <p:spPr bwMode="auto">
          <a:xfrm>
            <a:off x="598203" y="779433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副標題 2"/>
          <p:cNvSpPr txBox="1">
            <a:spLocks/>
          </p:cNvSpPr>
          <p:nvPr/>
        </p:nvSpPr>
        <p:spPr>
          <a:xfrm>
            <a:off x="2057029" y="6237312"/>
            <a:ext cx="1633075" cy="341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Yu-An Lin</a:t>
            </a:r>
            <a:endParaRPr lang="en-US" altLang="zh-TW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7752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標題 1"/>
          <p:cNvSpPr txBox="1">
            <a:spLocks/>
          </p:cNvSpPr>
          <p:nvPr/>
        </p:nvSpPr>
        <p:spPr>
          <a:xfrm>
            <a:off x="36512" y="1"/>
            <a:ext cx="9144000" cy="1556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700" b="1" dirty="0" smtClean="0">
                <a:solidFill>
                  <a:schemeClr val="accent1">
                    <a:lumMod val="75000"/>
                  </a:schemeClr>
                </a:solidFill>
              </a:rPr>
              <a:t>IMTKU Question Answering System </a:t>
            </a:r>
            <a:r>
              <a:rPr lang="en-US" altLang="zh-TW" sz="4700" b="1" dirty="0" smtClean="0">
                <a:solidFill>
                  <a:schemeClr val="accent1">
                    <a:lumMod val="75000"/>
                  </a:schemeClr>
                </a:solidFill>
              </a:rPr>
              <a:t>for </a:t>
            </a:r>
            <a:br>
              <a:rPr lang="en-US" altLang="zh-TW" sz="4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700" b="1" dirty="0" smtClean="0">
                <a:solidFill>
                  <a:schemeClr val="accent1">
                    <a:lumMod val="75000"/>
                  </a:schemeClr>
                </a:solidFill>
              </a:rPr>
              <a:t>Entrance Exam at </a:t>
            </a:r>
            <a:r>
              <a:rPr lang="en-US" altLang="zh-TW" sz="4700" b="1" dirty="0">
                <a:solidFill>
                  <a:schemeClr val="accent1">
                    <a:lumMod val="75000"/>
                  </a:schemeClr>
                </a:solidFill>
              </a:rPr>
              <a:t>NTCIR-12 QALab-2</a:t>
            </a:r>
            <a:r>
              <a:rPr lang="en-US" altLang="zh-TW" sz="3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sz="3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10000" b="1" dirty="0" smtClean="0">
                <a:solidFill>
                  <a:srgbClr val="C00000"/>
                </a:solidFill>
              </a:rPr>
              <a:t>2016</a:t>
            </a:r>
            <a:endParaRPr lang="zh-TW" altLang="en-US" sz="10000" b="1" dirty="0">
              <a:solidFill>
                <a:srgbClr val="C00000"/>
              </a:solidFill>
            </a:endParaRPr>
          </a:p>
        </p:txBody>
      </p:sp>
      <p:pic>
        <p:nvPicPr>
          <p:cNvPr id="29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622" y="764704"/>
            <a:ext cx="9401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 descr="C:\Users\myday\Downloads\TKU-title15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235" y="1174679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文字方塊 14"/>
          <p:cNvSpPr txBox="1">
            <a:spLocks noChangeArrowheads="1"/>
          </p:cNvSpPr>
          <p:nvPr/>
        </p:nvSpPr>
        <p:spPr bwMode="auto">
          <a:xfrm>
            <a:off x="598203" y="779433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51520" y="3994991"/>
            <a:ext cx="1071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lang="en-US" altLang="zh-TW" sz="1200" dirty="0" err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lang="en-US" altLang="zh-TW" sz="12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Day</a:t>
            </a:r>
            <a:endParaRPr lang="zh-TW" altLang="en-US" sz="12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33" name="圖片 3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0" y="2507416"/>
            <a:ext cx="1080000" cy="1440000"/>
          </a:xfrm>
          <a:prstGeom prst="rect">
            <a:avLst/>
          </a:prstGeom>
        </p:spPr>
      </p:pic>
      <p:pic>
        <p:nvPicPr>
          <p:cNvPr id="34" name="圖片 3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28" y="2544276"/>
            <a:ext cx="1080000" cy="144000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1376780" y="4016866"/>
            <a:ext cx="1334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Cheng-Chia Tsai</a:t>
            </a:r>
            <a:endParaRPr lang="zh-TW" altLang="en-US" sz="12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36" name="圖片 3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77" y="2530302"/>
            <a:ext cx="1080000" cy="1440000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2630428" y="4002892"/>
            <a:ext cx="1359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Wei-Chun Chung</a:t>
            </a:r>
            <a:endParaRPr lang="zh-TW" altLang="en-US" sz="12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38" name="圖片 37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16866"/>
            <a:ext cx="1080000" cy="144000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3949994" y="4002892"/>
            <a:ext cx="13933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err="1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Hsiu</a:t>
            </a:r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-Yuan Chang</a:t>
            </a:r>
            <a:endParaRPr lang="zh-TW" altLang="en-US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0" name="圖片 39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513743"/>
            <a:ext cx="1080000" cy="14400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489782" y="4002892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Yuan-</a:t>
            </a:r>
            <a:r>
              <a:rPr lang="en-US" altLang="zh-TW" sz="1200" dirty="0" err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Jie</a:t>
            </a:r>
            <a:r>
              <a:rPr lang="en-US" altLang="zh-TW" sz="12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Tsai</a:t>
            </a:r>
            <a:endParaRPr lang="zh-TW" altLang="en-US" sz="12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42" name="圖片 4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07416"/>
            <a:ext cx="1080000" cy="1440000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5364088" y="4013736"/>
            <a:ext cx="950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Lin-Jin Kun</a:t>
            </a:r>
            <a:endParaRPr lang="zh-TW" altLang="en-US" sz="12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44" name="圖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90" y="4863636"/>
            <a:ext cx="1080000" cy="1440000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1280398" y="6309328"/>
            <a:ext cx="994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Yue-Da Lin </a:t>
            </a: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867194"/>
            <a:ext cx="1080000" cy="144000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2348474" y="6320353"/>
            <a:ext cx="12410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Wei-Ming Chen</a:t>
            </a:r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837974"/>
            <a:ext cx="1080000" cy="1439999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3627235" y="6320353"/>
            <a:ext cx="1037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Yun-Da Tsai</a:t>
            </a:r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837974"/>
            <a:ext cx="1080000" cy="1440000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4697955" y="6306806"/>
            <a:ext cx="12907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Cheng-Jhih Han</a:t>
            </a:r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849806"/>
            <a:ext cx="965856" cy="1440000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5922277" y="6297838"/>
            <a:ext cx="899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Yi-Jing Lin</a:t>
            </a:r>
          </a:p>
        </p:txBody>
      </p:sp>
      <p:pic>
        <p:nvPicPr>
          <p:cNvPr id="54" name="圖片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" y="4855080"/>
            <a:ext cx="1080000" cy="144000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40135" y="6320353"/>
            <a:ext cx="1088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Yu-Ming Guo</a:t>
            </a:r>
          </a:p>
        </p:txBody>
      </p:sp>
      <p:sp>
        <p:nvSpPr>
          <p:cNvPr id="56" name="矩形 55"/>
          <p:cNvSpPr/>
          <p:nvPr/>
        </p:nvSpPr>
        <p:spPr>
          <a:xfrm>
            <a:off x="7816671" y="3933056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rgbClr val="0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Tzu-</a:t>
            </a:r>
            <a:r>
              <a:rPr lang="en-US" altLang="zh-TW" sz="1200" dirty="0" err="1">
                <a:solidFill>
                  <a:srgbClr val="0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Jui</a:t>
            </a:r>
            <a:r>
              <a:rPr lang="en-US" altLang="zh-TW" sz="1200" dirty="0">
                <a:solidFill>
                  <a:srgbClr val="0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1200" dirty="0" smtClean="0">
                <a:solidFill>
                  <a:srgbClr val="0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Sun</a:t>
            </a:r>
            <a:endParaRPr lang="zh-TW" altLang="en-US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57" name="Picture 2" descr="https://fbcdn-sphotos-d-a.akamaihd.net/hphotos-ak-xap1/t31.0-8/s960x960/10682436_859895694028060_3678546601285226052_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568" y="2507416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https://fbcdn-sphotos-e-a.akamaihd.net/hphotos-ak-xat1/v/t1.0-9/10653680_927965103886140_3822137357988105762_n.jpg?oh=4a231328ff17d9a55ef5cfd476859fea&amp;oe=567E37DF&amp;__gda__=1447281152_1918301775dd02e18d3faa0d47c1572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40" y="4842820"/>
            <a:ext cx="105673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矩形 58"/>
          <p:cNvSpPr/>
          <p:nvPr/>
        </p:nvSpPr>
        <p:spPr>
          <a:xfrm>
            <a:off x="6720013" y="6284927"/>
            <a:ext cx="13083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Yi-</a:t>
            </a:r>
            <a:r>
              <a:rPr lang="en-US" altLang="zh-TW" sz="1200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Heng</a:t>
            </a:r>
            <a:r>
              <a:rPr lang="en-US" altLang="zh-TW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Chiang </a:t>
            </a:r>
            <a:endParaRPr lang="zh-TW" altLang="en-US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00392" y="4858604"/>
            <a:ext cx="997673" cy="1440000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7884368" y="6291382"/>
            <a:ext cx="1417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dirty="0" err="1">
                <a:solidFill>
                  <a:srgbClr val="0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Ching</a:t>
            </a:r>
            <a:r>
              <a:rPr lang="en-US" altLang="zh-TW" sz="1100" dirty="0">
                <a:solidFill>
                  <a:srgbClr val="0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-Yuan</a:t>
            </a:r>
            <a:r>
              <a:rPr lang="en-US" altLang="zh-TW" sz="1200" dirty="0">
                <a:solidFill>
                  <a:srgbClr val="0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1200" dirty="0" err="1">
                <a:solidFill>
                  <a:srgbClr val="0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Chien</a:t>
            </a:r>
            <a:r>
              <a:rPr lang="en-US" altLang="zh-TW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lang="zh-TW" altLang="en-US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2" name="副標題 2"/>
          <p:cNvSpPr txBox="1">
            <a:spLocks/>
          </p:cNvSpPr>
          <p:nvPr/>
        </p:nvSpPr>
        <p:spPr>
          <a:xfrm>
            <a:off x="359532" y="6597352"/>
            <a:ext cx="8496944" cy="23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NTCIR-12 Conference, June 7-10, 2016, Tokyo, Japan</a:t>
            </a:r>
          </a:p>
        </p:txBody>
      </p:sp>
    </p:spTree>
    <p:extLst>
      <p:ext uri="{BB962C8B-B14F-4D97-AF65-F5344CB8AC3E}">
        <p14:creationId xmlns:p14="http://schemas.microsoft.com/office/powerpoint/2010/main" val="25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graphicFrame>
        <p:nvGraphicFramePr>
          <p:cNvPr id="3074" name="Object 158"/>
          <p:cNvGraphicFramePr>
            <a:graphicFrameLocks noChangeAspect="1"/>
          </p:cNvGraphicFramePr>
          <p:nvPr/>
        </p:nvGraphicFramePr>
        <p:xfrm>
          <a:off x="250825" y="404813"/>
          <a:ext cx="8642350" cy="647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28" name="投影片" r:id="rId3" imgW="4525416" imgH="3393240" progId="PowerPoint.Template.12">
                  <p:embed/>
                </p:oleObj>
              </mc:Choice>
              <mc:Fallback>
                <p:oleObj name="投影片" r:id="rId3" imgW="4525416" imgH="3393240" progId="PowerPoint.Templat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04813"/>
                        <a:ext cx="8642350" cy="6475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>
          <a:xfrm>
            <a:off x="0" y="0"/>
            <a:ext cx="9144000" cy="62071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IMTKU System Architecture for NTCIR-9 RITE</a:t>
            </a:r>
            <a:endParaRPr kumimoji="0" lang="zh-TW" altLang="en-US" sz="32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5DC7F-44FA-415B-B9CA-B24BD86AF5B5}" type="slidenum">
              <a:rPr lang="zh-TW" altLang="en-US"/>
              <a:pPr>
                <a:defRPr/>
              </a:pPr>
              <a:t>134</a:t>
            </a:fld>
            <a:endParaRPr lang="zh-TW" altLang="en-US"/>
          </a:p>
        </p:txBody>
      </p:sp>
      <p:pic>
        <p:nvPicPr>
          <p:cNvPr id="3080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6381750"/>
            <a:ext cx="479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61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72"/>
          <p:cNvGraphicFramePr>
            <a:graphicFrameLocks noChangeAspect="1"/>
          </p:cNvGraphicFramePr>
          <p:nvPr/>
        </p:nvGraphicFramePr>
        <p:xfrm>
          <a:off x="641350" y="692696"/>
          <a:ext cx="7962900" cy="597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852" name="投影片" r:id="rId3" imgW="4463163" imgH="3347522" progId="PowerPoint.Template.12">
                  <p:embed/>
                </p:oleObj>
              </mc:Choice>
              <mc:Fallback>
                <p:oleObj name="投影片" r:id="rId3" imgW="4463163" imgH="3347522" progId="PowerPoint.Templat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350" y="692696"/>
                        <a:ext cx="7962900" cy="597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9144000" cy="76517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IMTKU System Architecture for NTCIR-10 RITE-2</a:t>
            </a:r>
            <a:endParaRPr kumimoji="0" lang="zh-TW" altLang="en-US" sz="32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8E6922-A0F2-4D67-B944-3612FA43019E}" type="slidenum">
              <a:rPr lang="zh-TW" altLang="en-US"/>
              <a:pPr>
                <a:defRPr/>
              </a:pPr>
              <a:t>135</a:t>
            </a:fld>
            <a:endParaRPr lang="zh-TW" altLang="en-US"/>
          </a:p>
        </p:txBody>
      </p:sp>
      <p:pic>
        <p:nvPicPr>
          <p:cNvPr id="205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6381750"/>
            <a:ext cx="479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副標題 2"/>
          <p:cNvSpPr txBox="1">
            <a:spLocks/>
          </p:cNvSpPr>
          <p:nvPr/>
        </p:nvSpPr>
        <p:spPr>
          <a:xfrm>
            <a:off x="971550" y="6553200"/>
            <a:ext cx="7200900" cy="26035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it-IT" altLang="zh-TW" sz="14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IEEE EM-RITE 2013, IEEE IRI 2013, August 14-16, 2013, San Francisco, California, USA</a:t>
            </a:r>
            <a:endParaRPr kumimoji="0" lang="en-US" altLang="zh-TW" sz="14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683568" y="764703"/>
            <a:ext cx="5112568" cy="5832649"/>
            <a:chOff x="683568" y="764703"/>
            <a:chExt cx="5112568" cy="5832649"/>
          </a:xfrm>
        </p:grpSpPr>
        <p:sp>
          <p:nvSpPr>
            <p:cNvPr id="9" name="手繪多邊形 8"/>
            <p:cNvSpPr/>
            <p:nvPr/>
          </p:nvSpPr>
          <p:spPr>
            <a:xfrm>
              <a:off x="683568" y="764703"/>
              <a:ext cx="5112568" cy="5832649"/>
            </a:xfrm>
            <a:custGeom>
              <a:avLst/>
              <a:gdLst>
                <a:gd name="connsiteX0" fmla="*/ 0 w 4108862"/>
                <a:gd name="connsiteY0" fmla="*/ 0 h 5415148"/>
                <a:gd name="connsiteX1" fmla="*/ 11875 w 4108862"/>
                <a:gd name="connsiteY1" fmla="*/ 5391398 h 5415148"/>
                <a:gd name="connsiteX2" fmla="*/ 4096987 w 4108862"/>
                <a:gd name="connsiteY2" fmla="*/ 5415148 h 5415148"/>
                <a:gd name="connsiteX3" fmla="*/ 4108862 w 4108862"/>
                <a:gd name="connsiteY3" fmla="*/ 843148 h 5415148"/>
                <a:gd name="connsiteX4" fmla="*/ 2945080 w 4108862"/>
                <a:gd name="connsiteY4" fmla="*/ 855024 h 5415148"/>
                <a:gd name="connsiteX5" fmla="*/ 2945080 w 4108862"/>
                <a:gd name="connsiteY5" fmla="*/ 0 h 5415148"/>
                <a:gd name="connsiteX6" fmla="*/ 0 w 4108862"/>
                <a:gd name="connsiteY6" fmla="*/ 0 h 5415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08862" h="5415148">
                  <a:moveTo>
                    <a:pt x="0" y="0"/>
                  </a:moveTo>
                  <a:cubicBezTo>
                    <a:pt x="3958" y="1797133"/>
                    <a:pt x="7917" y="3594265"/>
                    <a:pt x="11875" y="5391398"/>
                  </a:cubicBezTo>
                  <a:lnTo>
                    <a:pt x="4096987" y="5415148"/>
                  </a:lnTo>
                  <a:cubicBezTo>
                    <a:pt x="4100945" y="3891148"/>
                    <a:pt x="4104904" y="2367148"/>
                    <a:pt x="4108862" y="843148"/>
                  </a:cubicBezTo>
                  <a:lnTo>
                    <a:pt x="2945080" y="855024"/>
                  </a:lnTo>
                  <a:lnTo>
                    <a:pt x="294508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solidFill>
                  <a:srgbClr val="FF0000"/>
                </a:solidFill>
                <a:latin typeface="Arial Unicode MS" pitchFamily="34" charset="-120"/>
                <a:ea typeface="標楷體" pitchFamily="65" charset="-120"/>
              </a:endParaRPr>
            </a:p>
          </p:txBody>
        </p:sp>
        <p:sp>
          <p:nvSpPr>
            <p:cNvPr id="12" name="文字方塊 11"/>
            <p:cNvSpPr txBox="1">
              <a:spLocks noChangeArrowheads="1"/>
            </p:cNvSpPr>
            <p:nvPr/>
          </p:nvSpPr>
          <p:spPr bwMode="auto">
            <a:xfrm>
              <a:off x="827584" y="1628800"/>
              <a:ext cx="10436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TW" sz="2400" b="1" dirty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0"/>
                  <a:ea typeface="標楷體" pitchFamily="65" charset="-120"/>
                </a:rPr>
                <a:t>Train</a:t>
              </a:r>
              <a:endParaRPr kumimoji="0" lang="zh-TW" altLang="en-US" sz="24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563938" y="764704"/>
            <a:ext cx="4896494" cy="5832647"/>
            <a:chOff x="3563938" y="764704"/>
            <a:chExt cx="4896494" cy="5832647"/>
          </a:xfrm>
        </p:grpSpPr>
        <p:sp>
          <p:nvSpPr>
            <p:cNvPr id="11" name="手繪多邊形 10"/>
            <p:cNvSpPr/>
            <p:nvPr/>
          </p:nvSpPr>
          <p:spPr>
            <a:xfrm flipH="1">
              <a:off x="3563938" y="764704"/>
              <a:ext cx="4896494" cy="5832647"/>
            </a:xfrm>
            <a:custGeom>
              <a:avLst/>
              <a:gdLst>
                <a:gd name="connsiteX0" fmla="*/ 0 w 4108862"/>
                <a:gd name="connsiteY0" fmla="*/ 0 h 5415148"/>
                <a:gd name="connsiteX1" fmla="*/ 11875 w 4108862"/>
                <a:gd name="connsiteY1" fmla="*/ 5391398 h 5415148"/>
                <a:gd name="connsiteX2" fmla="*/ 4096987 w 4108862"/>
                <a:gd name="connsiteY2" fmla="*/ 5415148 h 5415148"/>
                <a:gd name="connsiteX3" fmla="*/ 4108862 w 4108862"/>
                <a:gd name="connsiteY3" fmla="*/ 843148 h 5415148"/>
                <a:gd name="connsiteX4" fmla="*/ 2945080 w 4108862"/>
                <a:gd name="connsiteY4" fmla="*/ 855024 h 5415148"/>
                <a:gd name="connsiteX5" fmla="*/ 2945080 w 4108862"/>
                <a:gd name="connsiteY5" fmla="*/ 0 h 5415148"/>
                <a:gd name="connsiteX6" fmla="*/ 0 w 4108862"/>
                <a:gd name="connsiteY6" fmla="*/ 0 h 5415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08862" h="5415148">
                  <a:moveTo>
                    <a:pt x="0" y="0"/>
                  </a:moveTo>
                  <a:cubicBezTo>
                    <a:pt x="3958" y="1797133"/>
                    <a:pt x="7917" y="3594265"/>
                    <a:pt x="11875" y="5391398"/>
                  </a:cubicBezTo>
                  <a:lnTo>
                    <a:pt x="4096987" y="5415148"/>
                  </a:lnTo>
                  <a:cubicBezTo>
                    <a:pt x="4100945" y="3891148"/>
                    <a:pt x="4104904" y="2367148"/>
                    <a:pt x="4108862" y="843148"/>
                  </a:cubicBezTo>
                  <a:lnTo>
                    <a:pt x="2945080" y="855024"/>
                  </a:lnTo>
                  <a:lnTo>
                    <a:pt x="294508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solidFill>
                  <a:srgbClr val="FF0000"/>
                </a:solidFill>
                <a:latin typeface="Arial Unicode MS" pitchFamily="34" charset="-120"/>
                <a:ea typeface="標楷體" pitchFamily="65" charset="-120"/>
              </a:endParaRPr>
            </a:p>
          </p:txBody>
        </p:sp>
        <p:sp>
          <p:nvSpPr>
            <p:cNvPr id="13" name="文字方塊 12"/>
            <p:cNvSpPr txBox="1">
              <a:spLocks noChangeArrowheads="1"/>
            </p:cNvSpPr>
            <p:nvPr/>
          </p:nvSpPr>
          <p:spPr bwMode="auto">
            <a:xfrm>
              <a:off x="7164288" y="1700808"/>
              <a:ext cx="12288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TW" sz="2400" b="1" dirty="0">
                  <a:solidFill>
                    <a:schemeClr val="accent1">
                      <a:lumMod val="75000"/>
                    </a:schemeClr>
                  </a:solidFill>
                  <a:latin typeface="Arial Unicode MS" pitchFamily="34" charset="-120"/>
                  <a:ea typeface="標楷體" pitchFamily="65" charset="-120"/>
                </a:rPr>
                <a:t>Predict</a:t>
              </a:r>
              <a:endParaRPr kumimoji="0" lang="zh-TW" altLang="en-US" sz="24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1" y="692696"/>
            <a:ext cx="7051719" cy="5904656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-27384"/>
            <a:ext cx="9159897" cy="72008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200" b="1" dirty="0" smtClean="0">
                <a:solidFill>
                  <a:srgbClr val="C00000"/>
                </a:solidFill>
                <a:latin typeface="+mj-lt"/>
                <a:ea typeface="標楷體" pitchFamily="65" charset="-120"/>
              </a:rPr>
              <a:t>IMTKU System Framework for NTCIR -11 RITE-VAL</a:t>
            </a:r>
            <a:endParaRPr lang="zh-TW" altLang="en-US" sz="3200" b="1" dirty="0" smtClean="0">
              <a:solidFill>
                <a:srgbClr val="C000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359532" y="6597352"/>
            <a:ext cx="8496944" cy="23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NTCIR-11 Conference, December 8-12, 2014, Tokyo, Japan</a:t>
            </a:r>
          </a:p>
        </p:txBody>
      </p:sp>
    </p:spTree>
    <p:extLst>
      <p:ext uri="{BB962C8B-B14F-4D97-AF65-F5344CB8AC3E}">
        <p14:creationId xmlns:p14="http://schemas.microsoft.com/office/powerpoint/2010/main" val="30075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IMTKU at NTCIR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The first place in the CS-RITE4QA subtask of the NTCIR-10 Recognizing Inference in </a:t>
            </a:r>
            <a:r>
              <a:rPr lang="en-US" altLang="zh-TW" sz="2400" dirty="0" err="1"/>
              <a:t>TExt</a:t>
            </a:r>
            <a:r>
              <a:rPr lang="en-US" altLang="zh-TW" sz="2400" dirty="0"/>
              <a:t> (RITE) task. (2013) </a:t>
            </a:r>
          </a:p>
          <a:p>
            <a:r>
              <a:rPr lang="en-US" altLang="zh-TW" sz="2400" dirty="0"/>
              <a:t>The second place in the CT-RITE4QA subtask of the NTCIR-10 Recognizing Inference in </a:t>
            </a:r>
            <a:r>
              <a:rPr lang="en-US" altLang="zh-TW" sz="2400" dirty="0" err="1"/>
              <a:t>TExt</a:t>
            </a:r>
            <a:r>
              <a:rPr lang="en-US" altLang="zh-TW" sz="2400" dirty="0"/>
              <a:t> (RITE) task. (2013)</a:t>
            </a:r>
          </a:p>
          <a:p>
            <a:r>
              <a:rPr lang="en-US" altLang="zh-TW" sz="2400" dirty="0"/>
              <a:t>The first place in the CT-RITE4QA subtask of the NTCIR-9 Recognizing Inference in </a:t>
            </a:r>
            <a:r>
              <a:rPr lang="en-US" altLang="zh-TW" sz="2400" dirty="0" err="1"/>
              <a:t>TExt</a:t>
            </a:r>
            <a:r>
              <a:rPr lang="en-US" altLang="zh-TW" sz="2400" dirty="0"/>
              <a:t> (RITE) task. (2011) </a:t>
            </a:r>
          </a:p>
          <a:p>
            <a:r>
              <a:rPr lang="en-US" altLang="zh-TW" sz="2400" dirty="0"/>
              <a:t>The first place in the CS-RITE4QA subtask of the NTCIR-9 Recognizing Inference in </a:t>
            </a:r>
            <a:r>
              <a:rPr lang="en-US" altLang="zh-TW" sz="2400" dirty="0" err="1"/>
              <a:t>TExt</a:t>
            </a:r>
            <a:r>
              <a:rPr lang="en-US" altLang="zh-TW" sz="2400" dirty="0"/>
              <a:t> (RITE) task. (2011) </a:t>
            </a:r>
          </a:p>
          <a:p>
            <a:r>
              <a:rPr lang="en-US" altLang="zh-TW" sz="2400" dirty="0"/>
              <a:t>The second place in the CT-MC subtask of the NTCIR-9 Recognizing Inference in </a:t>
            </a:r>
            <a:r>
              <a:rPr lang="en-US" altLang="zh-TW" sz="2400" dirty="0" err="1"/>
              <a:t>TExt</a:t>
            </a:r>
            <a:r>
              <a:rPr lang="en-US" altLang="zh-TW" sz="2400" dirty="0"/>
              <a:t> (RITE) task. (2011) 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1463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Summary</a:t>
            </a:r>
            <a:endParaRPr lang="zh-TW" altLang="en-US" dirty="0" smtClean="0">
              <a:solidFill>
                <a:schemeClr val="accent1"/>
              </a:solidFill>
            </a:endParaRP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395288" y="1556793"/>
            <a:ext cx="8229600" cy="4597946"/>
          </a:xfrm>
        </p:spPr>
        <p:txBody>
          <a:bodyPr/>
          <a:lstStyle/>
          <a:p>
            <a:r>
              <a:rPr lang="en-US" altLang="zh-TW" sz="4000" dirty="0"/>
              <a:t>Big Data Analytics on Social Media</a:t>
            </a:r>
          </a:p>
          <a:p>
            <a:endParaRPr lang="en-US" altLang="zh-TW" sz="4000" dirty="0" smtClean="0"/>
          </a:p>
          <a:p>
            <a:r>
              <a:rPr lang="en-US" altLang="zh-TW" sz="4000" dirty="0" smtClean="0"/>
              <a:t>Analyzing </a:t>
            </a:r>
            <a:r>
              <a:rPr lang="en-US" altLang="zh-TW" sz="4000" dirty="0"/>
              <a:t>the Social Web: </a:t>
            </a:r>
            <a:br>
              <a:rPr lang="en-US" altLang="zh-TW" sz="4000" dirty="0"/>
            </a:br>
            <a:r>
              <a:rPr lang="en-US" altLang="zh-TW" sz="4000" dirty="0"/>
              <a:t>Social Network Analysis</a:t>
            </a:r>
          </a:p>
          <a:p>
            <a:endParaRPr lang="en-US" altLang="zh-TW" sz="4000" dirty="0" smtClean="0"/>
          </a:p>
          <a:p>
            <a:r>
              <a:rPr lang="en-US" altLang="zh-TW" sz="4000" dirty="0" smtClean="0"/>
              <a:t>NTCIR </a:t>
            </a:r>
            <a:r>
              <a:rPr lang="en-US" altLang="zh-TW" sz="4000" dirty="0"/>
              <a:t>12 QALab-2 Task</a:t>
            </a:r>
            <a:endParaRPr lang="zh-TW" altLang="en-US" sz="4000" dirty="0" smtClean="0"/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1D03E8-FF17-4F01-A2FF-4ABF1F4BD2CF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138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8601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References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en-US" altLang="zh-TW" sz="2400" dirty="0" smtClean="0"/>
              <a:t>Jiawei </a:t>
            </a:r>
            <a:r>
              <a:rPr lang="en-US" altLang="zh-TW" sz="2400" dirty="0"/>
              <a:t>Han and Micheline </a:t>
            </a:r>
            <a:r>
              <a:rPr lang="en-US" altLang="zh-TW" sz="2400" dirty="0" err="1"/>
              <a:t>Kamber</a:t>
            </a:r>
            <a:r>
              <a:rPr lang="en-US" altLang="zh-TW" sz="2400" dirty="0"/>
              <a:t> (</a:t>
            </a:r>
            <a:r>
              <a:rPr lang="en-US" altLang="zh-TW" sz="2400" dirty="0" smtClean="0"/>
              <a:t>2011), </a:t>
            </a:r>
            <a:br>
              <a:rPr lang="en-US" altLang="zh-TW" sz="2400" dirty="0" smtClean="0"/>
            </a:br>
            <a:r>
              <a:rPr lang="en-US" altLang="zh-TW" sz="2400" dirty="0" smtClean="0"/>
              <a:t>Data </a:t>
            </a:r>
            <a:r>
              <a:rPr lang="en-US" altLang="zh-TW" sz="2400" dirty="0"/>
              <a:t>Mining: Concepts and Techniques, </a:t>
            </a:r>
            <a:r>
              <a:rPr lang="en-US" altLang="zh-TW" sz="2400" dirty="0" smtClean="0"/>
              <a:t>Third </a:t>
            </a:r>
            <a:r>
              <a:rPr lang="en-US" altLang="zh-TW" sz="2400" dirty="0"/>
              <a:t>Edition, </a:t>
            </a:r>
            <a:r>
              <a:rPr lang="en-US" altLang="zh-TW" sz="2400" dirty="0" smtClean="0"/>
              <a:t>Elsevier</a:t>
            </a:r>
          </a:p>
          <a:p>
            <a:r>
              <a:rPr lang="en-US" altLang="zh-TW" sz="2400" dirty="0"/>
              <a:t>Jennifer </a:t>
            </a:r>
            <a:r>
              <a:rPr lang="en-US" altLang="zh-TW" sz="2400" dirty="0" err="1"/>
              <a:t>Golbeck</a:t>
            </a:r>
            <a:r>
              <a:rPr lang="en-US" altLang="zh-TW" sz="2400" dirty="0"/>
              <a:t> (2013), 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>Analyzing </a:t>
            </a:r>
            <a:r>
              <a:rPr lang="en-US" altLang="zh-TW" sz="2400" dirty="0"/>
              <a:t>the Social Web, Morgan Kaufmann</a:t>
            </a:r>
          </a:p>
          <a:p>
            <a:r>
              <a:rPr lang="en-US" altLang="zh-TW" sz="2400" dirty="0" smtClean="0"/>
              <a:t>Stephan </a:t>
            </a:r>
            <a:r>
              <a:rPr lang="en-US" altLang="zh-TW" sz="2400" dirty="0" err="1"/>
              <a:t>Kudyba</a:t>
            </a:r>
            <a:r>
              <a:rPr lang="en-US" altLang="zh-TW" sz="2400" dirty="0"/>
              <a:t> (2014), 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>Big </a:t>
            </a:r>
            <a:r>
              <a:rPr lang="en-US" altLang="zh-TW" sz="2400" dirty="0"/>
              <a:t>Data, Mining, and Analytics: Components of Strategic Decision Making, </a:t>
            </a:r>
            <a:r>
              <a:rPr lang="en-US" altLang="zh-TW" sz="2400" dirty="0" err="1"/>
              <a:t>Auerbach</a:t>
            </a:r>
            <a:r>
              <a:rPr lang="en-US" altLang="zh-TW" sz="2400" dirty="0"/>
              <a:t> </a:t>
            </a:r>
            <a:r>
              <a:rPr lang="en-US" altLang="zh-TW" sz="2400" dirty="0" smtClean="0"/>
              <a:t>Publications</a:t>
            </a:r>
          </a:p>
          <a:p>
            <a:r>
              <a:rPr lang="en-US" altLang="zh-TW" sz="2400" dirty="0"/>
              <a:t>Hiroshi Ishikawa (2015), </a:t>
            </a:r>
            <a:br>
              <a:rPr lang="en-US" altLang="zh-TW" sz="2400" dirty="0"/>
            </a:br>
            <a:r>
              <a:rPr lang="en-US" altLang="zh-TW" sz="2400" dirty="0"/>
              <a:t>Social Big Data Mining, CRC </a:t>
            </a:r>
            <a:r>
              <a:rPr lang="en-US" altLang="zh-TW" sz="2400" dirty="0" smtClean="0"/>
              <a:t>Press</a:t>
            </a:r>
            <a:endParaRPr lang="en-US" altLang="zh-TW" sz="2400" dirty="0"/>
          </a:p>
          <a:p>
            <a:endParaRPr lang="en-US" altLang="zh-TW" sz="2400" dirty="0" smtClean="0"/>
          </a:p>
          <a:p>
            <a:endParaRPr lang="en-US" altLang="zh-TW" sz="2400" dirty="0"/>
          </a:p>
          <a:p>
            <a:endParaRPr lang="en-US" altLang="zh-TW" sz="2400" dirty="0" smtClean="0"/>
          </a:p>
          <a:p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855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86F06F90-B55C-445B-9FA0-FB4353BF0C28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20713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476375" y="6608763"/>
            <a:ext cx="6461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pl-PL" altLang="zh-TW" sz="1200">
                <a:solidFill>
                  <a:srgbClr val="BFBFBF"/>
                </a:solidFill>
              </a:rPr>
              <a:t>Source: http://www.pinterest.com/pin/18647785930903585/</a:t>
            </a:r>
            <a:endParaRPr lang="en-US" altLang="zh-TW" sz="1200">
              <a:solidFill>
                <a:srgbClr val="BFBFBF"/>
              </a:solidFill>
            </a:endParaRPr>
          </a:p>
        </p:txBody>
      </p:sp>
      <p:sp>
        <p:nvSpPr>
          <p:cNvPr id="23557" name="Title 1"/>
          <p:cNvSpPr txBox="1">
            <a:spLocks/>
          </p:cNvSpPr>
          <p:nvPr/>
        </p:nvSpPr>
        <p:spPr bwMode="auto">
          <a:xfrm>
            <a:off x="457200" y="1158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4400" b="1">
                <a:solidFill>
                  <a:srgbClr val="4F81BD"/>
                </a:solidFill>
                <a:latin typeface="Calibri" pitchFamily="34" charset="0"/>
                <a:ea typeface="標楷體" pitchFamily="65" charset="-120"/>
              </a:rPr>
              <a:t>Social Media Hierarchy of Needs</a:t>
            </a:r>
          </a:p>
        </p:txBody>
      </p:sp>
      <p:pic>
        <p:nvPicPr>
          <p:cNvPr id="2355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4166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708275"/>
            <a:ext cx="13223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0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BCD7043-B330-48E4-8EE2-7E44DAD3FD6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099" name="文字方塊 5"/>
          <p:cNvSpPr txBox="1">
            <a:spLocks noChangeArrowheads="1"/>
          </p:cNvSpPr>
          <p:nvPr/>
        </p:nvSpPr>
        <p:spPr bwMode="auto">
          <a:xfrm>
            <a:off x="2843808" y="332656"/>
            <a:ext cx="34563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72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Q &amp; A</a:t>
            </a:r>
            <a:endParaRPr kumimoji="0" lang="en-US" altLang="zh-TW" sz="7200" b="1" dirty="0" smtClean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4100" name="標題 1"/>
          <p:cNvSpPr txBox="1">
            <a:spLocks/>
          </p:cNvSpPr>
          <p:nvPr/>
        </p:nvSpPr>
        <p:spPr bwMode="auto">
          <a:xfrm>
            <a:off x="251520" y="1628800"/>
            <a:ext cx="8640960" cy="14398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chemeClr val="accent1"/>
                </a:solidFill>
                <a:latin typeface="Arial" charset="0"/>
                <a:ea typeface="標楷體" pitchFamily="65" charset="-120"/>
              </a:rPr>
              <a:t>Big Data Analytics on Social Media</a:t>
            </a:r>
            <a:endParaRPr lang="en-US" altLang="zh-TW" sz="4000" b="1" dirty="0" smtClean="0">
              <a:solidFill>
                <a:schemeClr val="accent1"/>
              </a:solidFill>
              <a:latin typeface="Arial" charset="0"/>
              <a:ea typeface="標楷體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800" b="1" dirty="0" smtClean="0">
                <a:solidFill>
                  <a:schemeClr val="accent1"/>
                </a:solidFill>
                <a:latin typeface="Arial" charset="0"/>
                <a:ea typeface="標楷體" pitchFamily="65" charset="-120"/>
              </a:rPr>
              <a:t>(</a:t>
            </a:r>
            <a:r>
              <a:rPr lang="zh-TW" altLang="en-US" sz="4800" b="1" dirty="0" smtClean="0">
                <a:solidFill>
                  <a:schemeClr val="accent1"/>
                </a:solidFill>
                <a:latin typeface="Arial" charset="0"/>
                <a:ea typeface="標楷體" pitchFamily="65" charset="-120"/>
              </a:rPr>
              <a:t>社</a:t>
            </a:r>
            <a:r>
              <a:rPr lang="zh-TW" altLang="en-US" sz="4800" b="1" dirty="0">
                <a:solidFill>
                  <a:schemeClr val="accent1"/>
                </a:solidFill>
                <a:latin typeface="Arial" charset="0"/>
                <a:ea typeface="標楷體" pitchFamily="65" charset="-120"/>
              </a:rPr>
              <a:t>群媒體大數據</a:t>
            </a:r>
            <a:r>
              <a:rPr lang="zh-TW" altLang="en-US" sz="4800" b="1" dirty="0" smtClean="0">
                <a:solidFill>
                  <a:schemeClr val="accent1"/>
                </a:solidFill>
                <a:latin typeface="Arial" charset="0"/>
                <a:ea typeface="標楷體" pitchFamily="65" charset="-120"/>
              </a:rPr>
              <a:t>分析</a:t>
            </a:r>
            <a:r>
              <a:rPr lang="en-US" altLang="zh-TW" sz="4800" b="1" dirty="0" smtClean="0">
                <a:solidFill>
                  <a:schemeClr val="accent1"/>
                </a:solidFill>
                <a:latin typeface="Arial" charset="0"/>
                <a:ea typeface="標楷體" pitchFamily="65" charset="-120"/>
              </a:rPr>
              <a:t>)</a:t>
            </a:r>
            <a:endParaRPr lang="en-US" altLang="zh-TW" sz="4000" b="1" dirty="0">
              <a:solidFill>
                <a:schemeClr val="accent1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4101" name="副標題 2"/>
          <p:cNvSpPr txBox="1">
            <a:spLocks/>
          </p:cNvSpPr>
          <p:nvPr/>
        </p:nvSpPr>
        <p:spPr bwMode="auto">
          <a:xfrm>
            <a:off x="468313" y="4076700"/>
            <a:ext cx="82073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3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Tamkang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http://mail. tku.edu.tw/</a:t>
            </a:r>
            <a:r>
              <a:rPr kumimoji="0" lang="en-US" altLang="zh-TW" sz="12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myday</a:t>
            </a: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kumimoji="0" lang="en-US" altLang="zh-TW" sz="12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  <a:cs typeface="Times New Roman" pitchFamily="18" charset="0"/>
              </a:rPr>
              <a:t>2015-12-25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4102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076700"/>
            <a:ext cx="11350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5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5"/>
          <p:cNvSpPr txBox="1">
            <a:spLocks noChangeArrowheads="1"/>
          </p:cNvSpPr>
          <p:nvPr/>
        </p:nvSpPr>
        <p:spPr bwMode="auto">
          <a:xfrm>
            <a:off x="1781690" y="3212976"/>
            <a:ext cx="55806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 dirty="0" smtClean="0">
                <a:solidFill>
                  <a:srgbClr val="7F7F7F"/>
                </a:solidFill>
              </a:rPr>
              <a:t>Time:  2015/12/25 (14:00-15:30</a:t>
            </a:r>
            <a:r>
              <a:rPr kumimoji="0" lang="en-US" altLang="zh-TW" sz="2400" dirty="0">
                <a:solidFill>
                  <a:srgbClr val="7F7F7F"/>
                </a:solidFill>
              </a:rPr>
              <a:t>)</a:t>
            </a:r>
            <a:r>
              <a:rPr kumimoji="0" lang="zh-TW" altLang="en-US" sz="2400" dirty="0">
                <a:solidFill>
                  <a:srgbClr val="7F7F7F"/>
                </a:solidFill>
              </a:rPr>
              <a:t> </a:t>
            </a:r>
            <a:r>
              <a:rPr kumimoji="0" lang="en-US" altLang="zh-TW" sz="2400" dirty="0">
                <a:solidFill>
                  <a:srgbClr val="7F7F7F"/>
                </a:solidFill>
              </a:rPr>
              <a:t> </a:t>
            </a:r>
            <a:r>
              <a:rPr kumimoji="0" lang="en-US" altLang="zh-TW" sz="2400" dirty="0" smtClean="0">
                <a:solidFill>
                  <a:srgbClr val="7F7F7F"/>
                </a:solidFill>
              </a:rPr>
              <a:t/>
            </a:r>
            <a:br>
              <a:rPr kumimoji="0" lang="en-US" altLang="zh-TW" sz="2400" dirty="0" smtClean="0">
                <a:solidFill>
                  <a:srgbClr val="7F7F7F"/>
                </a:solidFill>
              </a:rPr>
            </a:br>
            <a:r>
              <a:rPr kumimoji="0" lang="en-US" altLang="zh-TW" sz="2400" dirty="0" smtClean="0">
                <a:solidFill>
                  <a:srgbClr val="7F7F7F"/>
                </a:solidFill>
              </a:rPr>
              <a:t>Place: S402,</a:t>
            </a:r>
            <a:r>
              <a:rPr kumimoji="0" lang="zh-TW" altLang="en-US" sz="2400" dirty="0" smtClean="0">
                <a:solidFill>
                  <a:srgbClr val="7F7F7F"/>
                </a:solidFill>
              </a:rPr>
              <a:t> </a:t>
            </a:r>
            <a:r>
              <a:rPr kumimoji="0" lang="en-US" altLang="zh-TW" sz="2400" dirty="0" smtClean="0">
                <a:solidFill>
                  <a:srgbClr val="7F7F7F"/>
                </a:solidFill>
              </a:rPr>
              <a:t>Ming </a:t>
            </a:r>
            <a:r>
              <a:rPr kumimoji="0" lang="en-US" altLang="zh-TW" sz="2400" dirty="0" err="1" smtClean="0">
                <a:solidFill>
                  <a:srgbClr val="7F7F7F"/>
                </a:solidFill>
              </a:rPr>
              <a:t>Chuan</a:t>
            </a:r>
            <a:r>
              <a:rPr kumimoji="0" lang="en-US" altLang="zh-TW" sz="2400" dirty="0" smtClean="0">
                <a:solidFill>
                  <a:srgbClr val="7F7F7F"/>
                </a:solidFill>
              </a:rPr>
              <a:t> University</a:t>
            </a:r>
            <a:endParaRPr kumimoji="0" lang="en-US" altLang="ja-JP" sz="2400" dirty="0">
              <a:solidFill>
                <a:srgbClr val="7F7F7F"/>
              </a:solidFill>
            </a:endParaRPr>
          </a:p>
        </p:txBody>
      </p:sp>
      <p:pic>
        <p:nvPicPr>
          <p:cNvPr id="1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7534" y="332656"/>
            <a:ext cx="1386154" cy="36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4"/>
          <p:cNvSpPr txBox="1">
            <a:spLocks noChangeArrowheads="1"/>
          </p:cNvSpPr>
          <p:nvPr/>
        </p:nvSpPr>
        <p:spPr bwMode="auto">
          <a:xfrm>
            <a:off x="-36511" y="-27384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0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20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52962" name="Picture 2" descr="http://mcu.edu.tw/~david/MCULogo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83" y="3284984"/>
            <a:ext cx="704948" cy="7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>
            <a:spLocks noChangeArrowheads="1"/>
          </p:cNvSpPr>
          <p:nvPr/>
        </p:nvSpPr>
        <p:spPr bwMode="auto">
          <a:xfrm>
            <a:off x="4716463" y="2133600"/>
            <a:ext cx="3311525" cy="2159000"/>
          </a:xfrm>
          <a:prstGeom prst="roundRect">
            <a:avLst>
              <a:gd name="adj" fmla="val 7694"/>
            </a:avLst>
          </a:prstGeom>
          <a:noFill/>
          <a:ln w="28575">
            <a:solidFill>
              <a:srgbClr val="604A7B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Rounded Rectangle 36"/>
          <p:cNvSpPr>
            <a:spLocks noChangeArrowheads="1"/>
          </p:cNvSpPr>
          <p:nvPr/>
        </p:nvSpPr>
        <p:spPr bwMode="auto">
          <a:xfrm>
            <a:off x="468313" y="2133600"/>
            <a:ext cx="4032250" cy="2159000"/>
          </a:xfrm>
          <a:prstGeom prst="roundRect">
            <a:avLst>
              <a:gd name="adj" fmla="val 7694"/>
            </a:avLst>
          </a:prstGeom>
          <a:noFill/>
          <a:ln w="28575">
            <a:solidFill>
              <a:srgbClr val="604A7B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348038" y="3644900"/>
            <a:ext cx="1368425" cy="1368425"/>
          </a:xfrm>
          <a:prstGeom prst="ellipse">
            <a:avLst/>
          </a:prstGeom>
          <a:solidFill>
            <a:srgbClr val="B9CDE5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r>
              <a:rPr lang="en-US" altLang="zh-TW" sz="4000" smtClean="0">
                <a:solidFill>
                  <a:srgbClr val="4F81BD"/>
                </a:solidFill>
              </a:rPr>
              <a:t>The Social Feedback Cycle</a:t>
            </a:r>
            <a:br>
              <a:rPr lang="en-US" altLang="zh-TW" sz="4000" smtClean="0">
                <a:solidFill>
                  <a:srgbClr val="4F81BD"/>
                </a:solidFill>
              </a:rPr>
            </a:br>
            <a:r>
              <a:rPr lang="en-US" altLang="zh-TW" sz="4000" smtClean="0">
                <a:solidFill>
                  <a:srgbClr val="4F81BD"/>
                </a:solidFill>
              </a:rPr>
              <a:t>Consumer Behavior on Social Media</a:t>
            </a:r>
          </a:p>
        </p:txBody>
      </p:sp>
      <p:sp>
        <p:nvSpPr>
          <p:cNvPr id="2458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28566D3C-EA0A-407D-AA30-9F45953AAB96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15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" name="Trapezoid 2"/>
          <p:cNvSpPr>
            <a:spLocks/>
          </p:cNvSpPr>
          <p:nvPr/>
        </p:nvSpPr>
        <p:spPr bwMode="auto">
          <a:xfrm rot="5400000">
            <a:off x="107156" y="3645695"/>
            <a:ext cx="2016125" cy="1439862"/>
          </a:xfrm>
          <a:custGeom>
            <a:avLst/>
            <a:gdLst>
              <a:gd name="T0" fmla="*/ 0 w 2016125"/>
              <a:gd name="T1" fmla="*/ 1439862 h 1439862"/>
              <a:gd name="T2" fmla="*/ 359966 w 2016125"/>
              <a:gd name="T3" fmla="*/ 0 h 1439862"/>
              <a:gd name="T4" fmla="*/ 1656160 w 2016125"/>
              <a:gd name="T5" fmla="*/ 0 h 1439862"/>
              <a:gd name="T6" fmla="*/ 2016125 w 2016125"/>
              <a:gd name="T7" fmla="*/ 1439862 h 1439862"/>
              <a:gd name="T8" fmla="*/ 0 w 2016125"/>
              <a:gd name="T9" fmla="*/ 1439862 h 1439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16125" h="1439862">
                <a:moveTo>
                  <a:pt x="0" y="1439862"/>
                </a:moveTo>
                <a:lnTo>
                  <a:pt x="359966" y="0"/>
                </a:lnTo>
                <a:lnTo>
                  <a:pt x="1656160" y="0"/>
                </a:lnTo>
                <a:lnTo>
                  <a:pt x="2016125" y="1439862"/>
                </a:lnTo>
                <a:lnTo>
                  <a:pt x="0" y="1439862"/>
                </a:lnTo>
                <a:close/>
              </a:path>
            </a:pathLst>
          </a:custGeom>
          <a:solidFill>
            <a:srgbClr val="FDEADA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395288" y="4221163"/>
            <a:ext cx="1439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2000" b="1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Awareness</a:t>
            </a:r>
            <a:endParaRPr lang="en-US" altLang="zh-TW" sz="2000" b="1">
              <a:solidFill>
                <a:schemeClr val="accent1"/>
              </a:solidFill>
              <a:ea typeface="標楷體" pitchFamily="65" charset="-120"/>
            </a:endParaRPr>
          </a:p>
        </p:txBody>
      </p:sp>
      <p:sp>
        <p:nvSpPr>
          <p:cNvPr id="7" name="Trapezoid 6"/>
          <p:cNvSpPr>
            <a:spLocks/>
          </p:cNvSpPr>
          <p:nvPr/>
        </p:nvSpPr>
        <p:spPr bwMode="auto">
          <a:xfrm rot="5400000">
            <a:off x="1978819" y="3572669"/>
            <a:ext cx="1296987" cy="1584325"/>
          </a:xfrm>
          <a:custGeom>
            <a:avLst/>
            <a:gdLst>
              <a:gd name="T0" fmla="*/ 0 w 1296987"/>
              <a:gd name="T1" fmla="*/ 1584325 h 1584325"/>
              <a:gd name="T2" fmla="*/ 324247 w 1296987"/>
              <a:gd name="T3" fmla="*/ 0 h 1584325"/>
              <a:gd name="T4" fmla="*/ 972740 w 1296987"/>
              <a:gd name="T5" fmla="*/ 0 h 1584325"/>
              <a:gd name="T6" fmla="*/ 1296987 w 1296987"/>
              <a:gd name="T7" fmla="*/ 1584325 h 1584325"/>
              <a:gd name="T8" fmla="*/ 0 w 1296987"/>
              <a:gd name="T9" fmla="*/ 1584325 h 15843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96987" h="1584325">
                <a:moveTo>
                  <a:pt x="0" y="1584325"/>
                </a:moveTo>
                <a:lnTo>
                  <a:pt x="324247" y="0"/>
                </a:lnTo>
                <a:lnTo>
                  <a:pt x="972740" y="0"/>
                </a:lnTo>
                <a:lnTo>
                  <a:pt x="1296987" y="1584325"/>
                </a:lnTo>
                <a:lnTo>
                  <a:pt x="0" y="1584325"/>
                </a:lnTo>
                <a:close/>
              </a:path>
            </a:pathLst>
          </a:custGeom>
          <a:solidFill>
            <a:srgbClr val="FCD5B5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1835150" y="4221163"/>
            <a:ext cx="1598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2000" b="1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Consideration</a:t>
            </a:r>
            <a:endParaRPr lang="en-US" altLang="zh-TW" sz="2000" b="1">
              <a:solidFill>
                <a:schemeClr val="accent1"/>
              </a:solidFill>
              <a:ea typeface="標楷體" pitchFamily="65" charset="-120"/>
            </a:endParaRPr>
          </a:p>
        </p:txBody>
      </p:sp>
      <p:sp>
        <p:nvSpPr>
          <p:cNvPr id="9" name="Trapezoid 8"/>
          <p:cNvSpPr>
            <a:spLocks/>
          </p:cNvSpPr>
          <p:nvPr/>
        </p:nvSpPr>
        <p:spPr bwMode="auto">
          <a:xfrm rot="-5400000">
            <a:off x="4606926" y="3752850"/>
            <a:ext cx="1225550" cy="1152525"/>
          </a:xfrm>
          <a:custGeom>
            <a:avLst/>
            <a:gdLst>
              <a:gd name="T0" fmla="*/ 0 w 1225550"/>
              <a:gd name="T1" fmla="*/ 1152525 h 1152525"/>
              <a:gd name="T2" fmla="*/ 288131 w 1225550"/>
              <a:gd name="T3" fmla="*/ 0 h 1152525"/>
              <a:gd name="T4" fmla="*/ 937419 w 1225550"/>
              <a:gd name="T5" fmla="*/ 0 h 1152525"/>
              <a:gd name="T6" fmla="*/ 1225550 w 1225550"/>
              <a:gd name="T7" fmla="*/ 1152525 h 1152525"/>
              <a:gd name="T8" fmla="*/ 0 w 1225550"/>
              <a:gd name="T9" fmla="*/ 1152525 h 11525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25550" h="1152525">
                <a:moveTo>
                  <a:pt x="0" y="1152525"/>
                </a:moveTo>
                <a:lnTo>
                  <a:pt x="288131" y="0"/>
                </a:lnTo>
                <a:lnTo>
                  <a:pt x="937419" y="0"/>
                </a:lnTo>
                <a:lnTo>
                  <a:pt x="1225550" y="1152525"/>
                </a:lnTo>
                <a:lnTo>
                  <a:pt x="0" y="1152525"/>
                </a:lnTo>
                <a:close/>
              </a:path>
            </a:pathLst>
          </a:custGeom>
          <a:solidFill>
            <a:srgbClr val="DBEEF4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643438" y="4202113"/>
            <a:ext cx="10080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2000" b="1">
                <a:solidFill>
                  <a:schemeClr val="accent1"/>
                </a:solidFill>
              </a:rPr>
              <a:t>Use</a:t>
            </a:r>
          </a:p>
        </p:txBody>
      </p:sp>
      <p:sp>
        <p:nvSpPr>
          <p:cNvPr id="11" name="Trapezoid 10"/>
          <p:cNvSpPr>
            <a:spLocks/>
          </p:cNvSpPr>
          <p:nvPr/>
        </p:nvSpPr>
        <p:spPr bwMode="auto">
          <a:xfrm rot="-5400000">
            <a:off x="5508626" y="3644900"/>
            <a:ext cx="1943100" cy="1368425"/>
          </a:xfrm>
          <a:custGeom>
            <a:avLst/>
            <a:gdLst>
              <a:gd name="T0" fmla="*/ 0 w 1943100"/>
              <a:gd name="T1" fmla="*/ 1368425 h 1368425"/>
              <a:gd name="T2" fmla="*/ 342106 w 1943100"/>
              <a:gd name="T3" fmla="*/ 0 h 1368425"/>
              <a:gd name="T4" fmla="*/ 1600994 w 1943100"/>
              <a:gd name="T5" fmla="*/ 0 h 1368425"/>
              <a:gd name="T6" fmla="*/ 1943100 w 1943100"/>
              <a:gd name="T7" fmla="*/ 1368425 h 1368425"/>
              <a:gd name="T8" fmla="*/ 0 w 1943100"/>
              <a:gd name="T9" fmla="*/ 1368425 h 13684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43100" h="1368425">
                <a:moveTo>
                  <a:pt x="0" y="1368425"/>
                </a:moveTo>
                <a:lnTo>
                  <a:pt x="342106" y="0"/>
                </a:lnTo>
                <a:lnTo>
                  <a:pt x="1600994" y="0"/>
                </a:lnTo>
                <a:lnTo>
                  <a:pt x="1943100" y="1368425"/>
                </a:lnTo>
                <a:lnTo>
                  <a:pt x="0" y="1368425"/>
                </a:lnTo>
                <a:close/>
              </a:path>
            </a:pathLst>
          </a:custGeom>
          <a:solidFill>
            <a:srgbClr val="B7DEE8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4589" name="Rectangle 11"/>
          <p:cNvSpPr>
            <a:spLocks noChangeArrowheads="1"/>
          </p:cNvSpPr>
          <p:nvPr/>
        </p:nvSpPr>
        <p:spPr bwMode="auto">
          <a:xfrm>
            <a:off x="5795963" y="4005263"/>
            <a:ext cx="13684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2000" b="1">
                <a:solidFill>
                  <a:schemeClr val="accent1"/>
                </a:solidFill>
              </a:rPr>
              <a:t>Form </a:t>
            </a:r>
            <a:br>
              <a:rPr lang="en-US" altLang="zh-TW" sz="2000" b="1">
                <a:solidFill>
                  <a:schemeClr val="accent1"/>
                </a:solidFill>
              </a:rPr>
            </a:br>
            <a:r>
              <a:rPr lang="en-US" altLang="zh-TW" sz="2000" b="1">
                <a:solidFill>
                  <a:schemeClr val="accent1"/>
                </a:solidFill>
              </a:rPr>
              <a:t>Opinion</a:t>
            </a:r>
          </a:p>
        </p:txBody>
      </p:sp>
      <p:sp>
        <p:nvSpPr>
          <p:cNvPr id="24590" name="Rectangle 11"/>
          <p:cNvSpPr>
            <a:spLocks noChangeArrowheads="1"/>
          </p:cNvSpPr>
          <p:nvPr/>
        </p:nvSpPr>
        <p:spPr bwMode="auto">
          <a:xfrm>
            <a:off x="3492500" y="4221163"/>
            <a:ext cx="11509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800" b="1">
                <a:solidFill>
                  <a:srgbClr val="FF0000"/>
                </a:solidFill>
              </a:rPr>
              <a:t>Purchase</a:t>
            </a:r>
          </a:p>
        </p:txBody>
      </p:sp>
      <p:sp>
        <p:nvSpPr>
          <p:cNvPr id="36" name="Trapezoid 35"/>
          <p:cNvSpPr>
            <a:spLocks/>
          </p:cNvSpPr>
          <p:nvPr/>
        </p:nvSpPr>
        <p:spPr bwMode="auto">
          <a:xfrm rot="-5400000">
            <a:off x="6372226" y="3860800"/>
            <a:ext cx="2520950" cy="936625"/>
          </a:xfrm>
          <a:custGeom>
            <a:avLst/>
            <a:gdLst>
              <a:gd name="T0" fmla="*/ 0 w 2520950"/>
              <a:gd name="T1" fmla="*/ 936625 h 936625"/>
              <a:gd name="T2" fmla="*/ 234156 w 2520950"/>
              <a:gd name="T3" fmla="*/ 0 h 936625"/>
              <a:gd name="T4" fmla="*/ 2286794 w 2520950"/>
              <a:gd name="T5" fmla="*/ 0 h 936625"/>
              <a:gd name="T6" fmla="*/ 2520950 w 2520950"/>
              <a:gd name="T7" fmla="*/ 936625 h 936625"/>
              <a:gd name="T8" fmla="*/ 0 w 2520950"/>
              <a:gd name="T9" fmla="*/ 936625 h 936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0950" h="936625">
                <a:moveTo>
                  <a:pt x="0" y="936625"/>
                </a:moveTo>
                <a:lnTo>
                  <a:pt x="234156" y="0"/>
                </a:lnTo>
                <a:lnTo>
                  <a:pt x="2286794" y="0"/>
                </a:lnTo>
                <a:lnTo>
                  <a:pt x="2520950" y="936625"/>
                </a:lnTo>
                <a:lnTo>
                  <a:pt x="0" y="936625"/>
                </a:lnTo>
                <a:close/>
              </a:path>
            </a:pathLst>
          </a:custGeom>
          <a:solidFill>
            <a:srgbClr val="93CDDD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4592" name="Rectangle 11"/>
          <p:cNvSpPr>
            <a:spLocks noChangeArrowheads="1"/>
          </p:cNvSpPr>
          <p:nvPr/>
        </p:nvSpPr>
        <p:spPr bwMode="auto">
          <a:xfrm>
            <a:off x="7235825" y="4149725"/>
            <a:ext cx="792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2000" b="1">
                <a:solidFill>
                  <a:schemeClr val="accent1"/>
                </a:solidFill>
              </a:rPr>
              <a:t>Talk</a:t>
            </a:r>
          </a:p>
        </p:txBody>
      </p:sp>
      <p:sp>
        <p:nvSpPr>
          <p:cNvPr id="31" name="Arc 30"/>
          <p:cNvSpPr>
            <a:spLocks/>
          </p:cNvSpPr>
          <p:nvPr/>
        </p:nvSpPr>
        <p:spPr bwMode="auto">
          <a:xfrm>
            <a:off x="2771775" y="3716338"/>
            <a:ext cx="5688013" cy="2592387"/>
          </a:xfrm>
          <a:custGeom>
            <a:avLst/>
            <a:gdLst>
              <a:gd name="T0" fmla="*/ 5349260 w 5688013"/>
              <a:gd name="T1" fmla="*/ 682675 h 2592387"/>
              <a:gd name="T2" fmla="*/ 3847170 w 5688013"/>
              <a:gd name="T3" fmla="*/ 2509076 h 2592387"/>
              <a:gd name="T4" fmla="*/ 2263772 w 5688013"/>
              <a:gd name="T5" fmla="*/ 2565125 h 2592387"/>
              <a:gd name="T6" fmla="*/ 3308 w 5688013"/>
              <a:gd name="T7" fmla="*/ 1358698 h 25923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88013" h="2592387" stroke="0">
                <a:moveTo>
                  <a:pt x="5349260" y="682675"/>
                </a:moveTo>
                <a:cubicBezTo>
                  <a:pt x="6163400" y="1373235"/>
                  <a:pt x="5456665" y="2232559"/>
                  <a:pt x="3847170" y="2509076"/>
                </a:cubicBezTo>
                <a:cubicBezTo>
                  <a:pt x="3341757" y="2595908"/>
                  <a:pt x="2792541" y="2615349"/>
                  <a:pt x="2263772" y="2565125"/>
                </a:cubicBezTo>
                <a:cubicBezTo>
                  <a:pt x="995247" y="2444637"/>
                  <a:pt x="65792" y="1948580"/>
                  <a:pt x="3308" y="1358698"/>
                </a:cubicBezTo>
                <a:lnTo>
                  <a:pt x="2844007" y="1296194"/>
                </a:lnTo>
                <a:lnTo>
                  <a:pt x="5349260" y="682675"/>
                </a:lnTo>
                <a:close/>
              </a:path>
              <a:path w="5688013" h="2592387" fill="none">
                <a:moveTo>
                  <a:pt x="5349260" y="682675"/>
                </a:moveTo>
                <a:cubicBezTo>
                  <a:pt x="6163400" y="1373235"/>
                  <a:pt x="5456665" y="2232559"/>
                  <a:pt x="3847170" y="2509076"/>
                </a:cubicBezTo>
                <a:cubicBezTo>
                  <a:pt x="3341757" y="2595908"/>
                  <a:pt x="2792541" y="2615349"/>
                  <a:pt x="2263772" y="2565125"/>
                </a:cubicBezTo>
                <a:cubicBezTo>
                  <a:pt x="995247" y="2444637"/>
                  <a:pt x="65792" y="1948580"/>
                  <a:pt x="3308" y="1358698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35" name="Arc 34"/>
          <p:cNvSpPr>
            <a:spLocks/>
          </p:cNvSpPr>
          <p:nvPr/>
        </p:nvSpPr>
        <p:spPr bwMode="auto">
          <a:xfrm flipV="1">
            <a:off x="2843213" y="2276475"/>
            <a:ext cx="5689600" cy="2736850"/>
          </a:xfrm>
          <a:custGeom>
            <a:avLst/>
            <a:gdLst>
              <a:gd name="T0" fmla="*/ 5274681 w 5689600"/>
              <a:gd name="T1" fmla="*/ 656804 h 2736850"/>
              <a:gd name="T2" fmla="*/ 3942494 w 5689600"/>
              <a:gd name="T3" fmla="*/ 2630876 h 2736850"/>
              <a:gd name="T4" fmla="*/ 2240747 w 5689600"/>
              <a:gd name="T5" fmla="*/ 2705646 h 2736850"/>
              <a:gd name="T6" fmla="*/ 262 w 5689600"/>
              <a:gd name="T7" fmla="*/ 1386977 h 27368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89600" h="2736850" stroke="0">
                <a:moveTo>
                  <a:pt x="5274681" y="656804"/>
                </a:moveTo>
                <a:cubicBezTo>
                  <a:pt x="6180234" y="1372270"/>
                  <a:pt x="5548990" y="2307666"/>
                  <a:pt x="3942494" y="2630876"/>
                </a:cubicBezTo>
                <a:cubicBezTo>
                  <a:pt x="3404578" y="2739099"/>
                  <a:pt x="2810522" y="2765200"/>
                  <a:pt x="2240747" y="2705646"/>
                </a:cubicBezTo>
                <a:cubicBezTo>
                  <a:pt x="947008" y="2570421"/>
                  <a:pt x="18210" y="2023764"/>
                  <a:pt x="262" y="1386977"/>
                </a:cubicBezTo>
                <a:lnTo>
                  <a:pt x="2844800" y="1368425"/>
                </a:lnTo>
                <a:lnTo>
                  <a:pt x="5274681" y="656804"/>
                </a:lnTo>
                <a:close/>
              </a:path>
              <a:path w="5689600" h="2736850" fill="none">
                <a:moveTo>
                  <a:pt x="5274681" y="656804"/>
                </a:moveTo>
                <a:cubicBezTo>
                  <a:pt x="6180234" y="1372270"/>
                  <a:pt x="5548990" y="2307666"/>
                  <a:pt x="3942494" y="2630876"/>
                </a:cubicBezTo>
                <a:cubicBezTo>
                  <a:pt x="3404578" y="2739099"/>
                  <a:pt x="2810522" y="2765200"/>
                  <a:pt x="2240747" y="2705646"/>
                </a:cubicBezTo>
                <a:cubicBezTo>
                  <a:pt x="947008" y="2570421"/>
                  <a:pt x="18210" y="2023764"/>
                  <a:pt x="262" y="138697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4595" name="Rectangle 38"/>
          <p:cNvSpPr>
            <a:spLocks noChangeArrowheads="1"/>
          </p:cNvSpPr>
          <p:nvPr/>
        </p:nvSpPr>
        <p:spPr bwMode="auto">
          <a:xfrm>
            <a:off x="5219700" y="1700213"/>
            <a:ext cx="2376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chemeClr val="accent1"/>
                </a:solidFill>
              </a:rPr>
              <a:t>User-Generated</a:t>
            </a:r>
          </a:p>
        </p:txBody>
      </p:sp>
      <p:sp>
        <p:nvSpPr>
          <p:cNvPr id="24596" name="Rectangle 39"/>
          <p:cNvSpPr>
            <a:spLocks noChangeArrowheads="1"/>
          </p:cNvSpPr>
          <p:nvPr/>
        </p:nvSpPr>
        <p:spPr bwMode="auto">
          <a:xfrm>
            <a:off x="900113" y="17002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chemeClr val="accent1"/>
                </a:solidFill>
              </a:rPr>
              <a:t>Marketer-Generated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47813" y="6638925"/>
            <a:ext cx="62468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Source: Evans et al. (2010), Social Media Marketing: The Next Generation of Business Engagement</a:t>
            </a:r>
          </a:p>
        </p:txBody>
      </p:sp>
    </p:spTree>
    <p:extLst>
      <p:ext uri="{BB962C8B-B14F-4D97-AF65-F5344CB8AC3E}">
        <p14:creationId xmlns:p14="http://schemas.microsoft.com/office/powerpoint/2010/main" val="20310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>
            <a:spLocks/>
          </p:cNvSpPr>
          <p:nvPr/>
        </p:nvSpPr>
        <p:spPr bwMode="auto">
          <a:xfrm>
            <a:off x="1187450" y="2205038"/>
            <a:ext cx="7632700" cy="3527425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2147483647 w 43200"/>
              <a:gd name="T7" fmla="*/ 2147483647 h 43200"/>
              <a:gd name="T8" fmla="*/ 2147483647 w 43200"/>
              <a:gd name="T9" fmla="*/ 2147483647 h 43200"/>
              <a:gd name="T10" fmla="*/ 2147483647 w 43200"/>
              <a:gd name="T11" fmla="*/ 2147483647 h 43200"/>
              <a:gd name="T12" fmla="*/ 2147483647 w 43200"/>
              <a:gd name="T13" fmla="*/ 2147483647 h 43200"/>
              <a:gd name="T14" fmla="*/ 2147483647 w 43200"/>
              <a:gd name="T15" fmla="*/ 2147483647 h 43200"/>
              <a:gd name="T16" fmla="*/ 2147483647 w 43200"/>
              <a:gd name="T17" fmla="*/ 2147483647 h 43200"/>
              <a:gd name="T18" fmla="*/ 2147483647 w 43200"/>
              <a:gd name="T19" fmla="*/ 2147483647 h 43200"/>
              <a:gd name="T20" fmla="*/ 2147483647 w 43200"/>
              <a:gd name="T21" fmla="*/ 2147483647 h 43200"/>
              <a:gd name="T22" fmla="*/ 2147483647 w 43200"/>
              <a:gd name="T23" fmla="*/ 2147483647 h 43200"/>
              <a:gd name="T24" fmla="*/ 2147483647 w 43200"/>
              <a:gd name="T25" fmla="*/ 2147483647 h 43200"/>
              <a:gd name="T26" fmla="*/ 2147483647 w 43200"/>
              <a:gd name="T27" fmla="*/ 2147483647 h 43200"/>
              <a:gd name="T28" fmla="*/ 2147483647 w 43200"/>
              <a:gd name="T29" fmla="*/ 2147483647 h 43200"/>
              <a:gd name="T30" fmla="*/ 2147483647 w 43200"/>
              <a:gd name="T31" fmla="*/ 1273908717 h 43200"/>
              <a:gd name="T32" fmla="*/ 2147483647 w 43200"/>
              <a:gd name="T33" fmla="*/ 2147483647 h 43200"/>
              <a:gd name="T34" fmla="*/ 2147483647 w 43200"/>
              <a:gd name="T35" fmla="*/ 1812870923 h 43200"/>
              <a:gd name="T36" fmla="*/ 2147483647 w 43200"/>
              <a:gd name="T37" fmla="*/ 2147483647 h 43200"/>
              <a:gd name="T38" fmla="*/ 2147483647 w 43200"/>
              <a:gd name="T39" fmla="*/ 2147483647 h 43200"/>
              <a:gd name="T40" fmla="*/ 2147483647 w 43200"/>
              <a:gd name="T41" fmla="*/ 2147483647 h 43200"/>
              <a:gd name="T42" fmla="*/ 2147483647 w 43200"/>
              <a:gd name="T43" fmla="*/ 2147483647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noFill/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</a:rPr>
              <a:t>The New Customer Influence Path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5BABA99C-F6F6-4CCC-8F8D-3F71E9B47918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16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348038" y="3644900"/>
            <a:ext cx="1368425" cy="1368425"/>
          </a:xfrm>
          <a:prstGeom prst="ellipse">
            <a:avLst/>
          </a:prstGeom>
          <a:solidFill>
            <a:srgbClr val="B9CDE5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Trapezoid 8"/>
          <p:cNvSpPr>
            <a:spLocks/>
          </p:cNvSpPr>
          <p:nvPr/>
        </p:nvSpPr>
        <p:spPr bwMode="auto">
          <a:xfrm rot="5400000">
            <a:off x="107156" y="3645695"/>
            <a:ext cx="2016125" cy="1439862"/>
          </a:xfrm>
          <a:custGeom>
            <a:avLst/>
            <a:gdLst>
              <a:gd name="T0" fmla="*/ 0 w 2016125"/>
              <a:gd name="T1" fmla="*/ 1439862 h 1439862"/>
              <a:gd name="T2" fmla="*/ 359966 w 2016125"/>
              <a:gd name="T3" fmla="*/ 0 h 1439862"/>
              <a:gd name="T4" fmla="*/ 1656160 w 2016125"/>
              <a:gd name="T5" fmla="*/ 0 h 1439862"/>
              <a:gd name="T6" fmla="*/ 2016125 w 2016125"/>
              <a:gd name="T7" fmla="*/ 1439862 h 1439862"/>
              <a:gd name="T8" fmla="*/ 0 w 2016125"/>
              <a:gd name="T9" fmla="*/ 1439862 h 1439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16125" h="1439862">
                <a:moveTo>
                  <a:pt x="0" y="1439862"/>
                </a:moveTo>
                <a:lnTo>
                  <a:pt x="359966" y="0"/>
                </a:lnTo>
                <a:lnTo>
                  <a:pt x="1656160" y="0"/>
                </a:lnTo>
                <a:lnTo>
                  <a:pt x="2016125" y="1439862"/>
                </a:lnTo>
                <a:lnTo>
                  <a:pt x="0" y="1439862"/>
                </a:lnTo>
                <a:close/>
              </a:path>
            </a:pathLst>
          </a:custGeom>
          <a:solidFill>
            <a:srgbClr val="FDEADA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395288" y="4221163"/>
            <a:ext cx="1439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2000" b="1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Awareness</a:t>
            </a:r>
            <a:endParaRPr lang="en-US" altLang="zh-TW" sz="2000" b="1">
              <a:solidFill>
                <a:schemeClr val="accent1"/>
              </a:solidFill>
              <a:ea typeface="標楷體" pitchFamily="65" charset="-120"/>
            </a:endParaRPr>
          </a:p>
        </p:txBody>
      </p:sp>
      <p:sp>
        <p:nvSpPr>
          <p:cNvPr id="11" name="Trapezoid 10"/>
          <p:cNvSpPr>
            <a:spLocks/>
          </p:cNvSpPr>
          <p:nvPr/>
        </p:nvSpPr>
        <p:spPr bwMode="auto">
          <a:xfrm rot="5400000">
            <a:off x="1978819" y="3572669"/>
            <a:ext cx="1296987" cy="1584325"/>
          </a:xfrm>
          <a:custGeom>
            <a:avLst/>
            <a:gdLst>
              <a:gd name="T0" fmla="*/ 0 w 1296987"/>
              <a:gd name="T1" fmla="*/ 1584325 h 1584325"/>
              <a:gd name="T2" fmla="*/ 324247 w 1296987"/>
              <a:gd name="T3" fmla="*/ 0 h 1584325"/>
              <a:gd name="T4" fmla="*/ 972740 w 1296987"/>
              <a:gd name="T5" fmla="*/ 0 h 1584325"/>
              <a:gd name="T6" fmla="*/ 1296987 w 1296987"/>
              <a:gd name="T7" fmla="*/ 1584325 h 1584325"/>
              <a:gd name="T8" fmla="*/ 0 w 1296987"/>
              <a:gd name="T9" fmla="*/ 1584325 h 15843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96987" h="1584325">
                <a:moveTo>
                  <a:pt x="0" y="1584325"/>
                </a:moveTo>
                <a:lnTo>
                  <a:pt x="324247" y="0"/>
                </a:lnTo>
                <a:lnTo>
                  <a:pt x="972740" y="0"/>
                </a:lnTo>
                <a:lnTo>
                  <a:pt x="1296987" y="1584325"/>
                </a:lnTo>
                <a:lnTo>
                  <a:pt x="0" y="1584325"/>
                </a:lnTo>
                <a:close/>
              </a:path>
            </a:pathLst>
          </a:custGeom>
          <a:solidFill>
            <a:srgbClr val="FCD5B5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5608" name="Rectangle 11"/>
          <p:cNvSpPr>
            <a:spLocks noChangeArrowheads="1"/>
          </p:cNvSpPr>
          <p:nvPr/>
        </p:nvSpPr>
        <p:spPr bwMode="auto">
          <a:xfrm>
            <a:off x="1835150" y="4221163"/>
            <a:ext cx="1598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2000" b="1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Consideration</a:t>
            </a:r>
            <a:endParaRPr lang="en-US" altLang="zh-TW" sz="2000" b="1">
              <a:solidFill>
                <a:schemeClr val="accent1"/>
              </a:solidFill>
              <a:ea typeface="標楷體" pitchFamily="65" charset="-120"/>
            </a:endParaRP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3492500" y="4221163"/>
            <a:ext cx="11509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800" b="1">
                <a:solidFill>
                  <a:srgbClr val="FF0000"/>
                </a:solidFill>
              </a:rPr>
              <a:t>Purchase</a:t>
            </a:r>
          </a:p>
        </p:txBody>
      </p:sp>
      <p:pic>
        <p:nvPicPr>
          <p:cNvPr id="25610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636838"/>
            <a:ext cx="9779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36838"/>
            <a:ext cx="692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0438"/>
            <a:ext cx="6921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2211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211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068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3106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565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29638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rc 21"/>
          <p:cNvSpPr>
            <a:spLocks/>
          </p:cNvSpPr>
          <p:nvPr/>
        </p:nvSpPr>
        <p:spPr bwMode="auto">
          <a:xfrm>
            <a:off x="2771775" y="3716338"/>
            <a:ext cx="5688013" cy="2592387"/>
          </a:xfrm>
          <a:custGeom>
            <a:avLst/>
            <a:gdLst>
              <a:gd name="T0" fmla="*/ 5349260 w 5688013"/>
              <a:gd name="T1" fmla="*/ 682675 h 2592387"/>
              <a:gd name="T2" fmla="*/ 3847170 w 5688013"/>
              <a:gd name="T3" fmla="*/ 2509076 h 2592387"/>
              <a:gd name="T4" fmla="*/ 2263772 w 5688013"/>
              <a:gd name="T5" fmla="*/ 2565125 h 2592387"/>
              <a:gd name="T6" fmla="*/ 3308 w 5688013"/>
              <a:gd name="T7" fmla="*/ 1358698 h 25923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88013" h="2592387" stroke="0">
                <a:moveTo>
                  <a:pt x="5349260" y="682675"/>
                </a:moveTo>
                <a:cubicBezTo>
                  <a:pt x="6163400" y="1373235"/>
                  <a:pt x="5456665" y="2232559"/>
                  <a:pt x="3847170" y="2509076"/>
                </a:cubicBezTo>
                <a:cubicBezTo>
                  <a:pt x="3341757" y="2595908"/>
                  <a:pt x="2792541" y="2615349"/>
                  <a:pt x="2263772" y="2565125"/>
                </a:cubicBezTo>
                <a:cubicBezTo>
                  <a:pt x="995247" y="2444637"/>
                  <a:pt x="65792" y="1948580"/>
                  <a:pt x="3308" y="1358698"/>
                </a:cubicBezTo>
                <a:lnTo>
                  <a:pt x="2844007" y="1296194"/>
                </a:lnTo>
                <a:lnTo>
                  <a:pt x="5349260" y="682675"/>
                </a:lnTo>
                <a:close/>
              </a:path>
              <a:path w="5688013" h="2592387" fill="none">
                <a:moveTo>
                  <a:pt x="5349260" y="682675"/>
                </a:moveTo>
                <a:cubicBezTo>
                  <a:pt x="6163400" y="1373235"/>
                  <a:pt x="5456665" y="2232559"/>
                  <a:pt x="3847170" y="2509076"/>
                </a:cubicBezTo>
                <a:cubicBezTo>
                  <a:pt x="3341757" y="2595908"/>
                  <a:pt x="2792541" y="2615349"/>
                  <a:pt x="2263772" y="2565125"/>
                </a:cubicBezTo>
                <a:cubicBezTo>
                  <a:pt x="995247" y="2444637"/>
                  <a:pt x="65792" y="1948580"/>
                  <a:pt x="3308" y="1358698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dash"/>
            <a:round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pic>
        <p:nvPicPr>
          <p:cNvPr id="25621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068638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547813" y="6638925"/>
            <a:ext cx="62468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Source: Evans et al. (2010), Social Media Marketing: The Next Generation of Business Engagement</a:t>
            </a:r>
          </a:p>
        </p:txBody>
      </p:sp>
    </p:spTree>
    <p:extLst>
      <p:ext uri="{BB962C8B-B14F-4D97-AF65-F5344CB8AC3E}">
        <p14:creationId xmlns:p14="http://schemas.microsoft.com/office/powerpoint/2010/main" val="272182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Google Trends on Social Media</a:t>
            </a:r>
          </a:p>
        </p:txBody>
      </p:sp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F772D266-9E81-42F6-B94C-73498ECE6BD8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17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2988" y="6581775"/>
            <a:ext cx="6858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www.google.com.tw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/trends/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explore#q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=Social%20Media%2C%20Big%20Data</a:t>
            </a:r>
          </a:p>
        </p:txBody>
      </p:sp>
      <p:pic>
        <p:nvPicPr>
          <p:cNvPr id="5068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8604448" cy="34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0" y="1412776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56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001837"/>
          </a:xfrm>
        </p:spPr>
        <p:txBody>
          <a:bodyPr/>
          <a:lstStyle/>
          <a:p>
            <a:r>
              <a:rPr lang="en-US" altLang="zh-TW" sz="7200" dirty="0" smtClean="0">
                <a:solidFill>
                  <a:schemeClr val="accent1"/>
                </a:solidFill>
              </a:rPr>
              <a:t>Internet Evolution</a:t>
            </a:r>
            <a:br>
              <a:rPr lang="en-US" altLang="zh-TW" sz="7200" dirty="0" smtClean="0">
                <a:solidFill>
                  <a:schemeClr val="accent1"/>
                </a:solidFill>
              </a:rPr>
            </a:br>
            <a:r>
              <a:rPr lang="en-US" altLang="zh-TW" sz="3200" dirty="0" smtClean="0">
                <a:solidFill>
                  <a:schemeClr val="accent1"/>
                </a:solidFill>
              </a:rPr>
              <a:t>Internet of People (</a:t>
            </a:r>
            <a:r>
              <a:rPr lang="en-US" altLang="zh-TW" sz="3200" dirty="0" err="1" smtClean="0">
                <a:solidFill>
                  <a:schemeClr val="accent1"/>
                </a:solidFill>
              </a:rPr>
              <a:t>IoP</a:t>
            </a:r>
            <a:r>
              <a:rPr lang="en-US" altLang="zh-TW" sz="3200" dirty="0" smtClean="0">
                <a:solidFill>
                  <a:schemeClr val="accent1"/>
                </a:solidFill>
              </a:rPr>
              <a:t>): Social Media</a:t>
            </a:r>
            <a:br>
              <a:rPr lang="en-US" altLang="zh-TW" sz="3200" dirty="0" smtClean="0">
                <a:solidFill>
                  <a:schemeClr val="accent1"/>
                </a:solidFill>
              </a:rPr>
            </a:br>
            <a:r>
              <a:rPr lang="en-US" altLang="zh-TW" sz="3200" dirty="0" smtClean="0">
                <a:solidFill>
                  <a:schemeClr val="accent1"/>
                </a:solidFill>
              </a:rPr>
              <a:t>Internet of Things (</a:t>
            </a:r>
            <a:r>
              <a:rPr lang="en-US" altLang="zh-TW" sz="3200" dirty="0" err="1" smtClean="0">
                <a:solidFill>
                  <a:schemeClr val="accent1"/>
                </a:solidFill>
              </a:rPr>
              <a:t>IoT</a:t>
            </a:r>
            <a:r>
              <a:rPr lang="en-US" altLang="zh-TW" sz="3200" dirty="0" smtClean="0">
                <a:solidFill>
                  <a:schemeClr val="accent1"/>
                </a:solidFill>
              </a:rPr>
              <a:t>): Machine to Machine</a:t>
            </a:r>
            <a:endParaRPr lang="zh-TW" altLang="en-US" sz="3200" dirty="0" smtClean="0">
              <a:solidFill>
                <a:schemeClr val="accent1"/>
              </a:solidFill>
            </a:endParaRPr>
          </a:p>
        </p:txBody>
      </p:sp>
      <p:sp>
        <p:nvSpPr>
          <p:cNvPr id="174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46BCEE-4332-41AC-BEFA-A398CA04435A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68425" y="6423025"/>
            <a:ext cx="68040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Source: Marc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Jadoul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 (2015), The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IoT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: The next step in internet evolution, March 11, 2015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hlinkClick r:id="rId2"/>
              </a:rPr>
              <a:t>http://www2.alcatel-lucent.com/techzine/iot-internet-of-things-next-step-evolution/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17413" name="Picture 2" descr="The next step in internet 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51163"/>
            <a:ext cx="882967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927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8800" dirty="0" smtClean="0">
                <a:solidFill>
                  <a:schemeClr val="accent1"/>
                </a:solidFill>
              </a:rPr>
              <a:t>Business Insights </a:t>
            </a:r>
            <a:r>
              <a:rPr lang="en-US" altLang="zh-TW" sz="9600" dirty="0" smtClean="0">
                <a:solidFill>
                  <a:schemeClr val="accent1"/>
                </a:solidFill>
              </a:rPr>
              <a:t/>
            </a:r>
            <a:br>
              <a:rPr lang="en-US" altLang="zh-TW" sz="9600" dirty="0" smtClean="0">
                <a:solidFill>
                  <a:schemeClr val="accent1"/>
                </a:solidFill>
              </a:rPr>
            </a:br>
            <a:r>
              <a:rPr lang="en-US" altLang="zh-TW" sz="9600" dirty="0" smtClean="0">
                <a:solidFill>
                  <a:schemeClr val="accent1"/>
                </a:solidFill>
              </a:rPr>
              <a:t>with </a:t>
            </a:r>
            <a:br>
              <a:rPr lang="en-US" altLang="zh-TW" sz="9600" dirty="0" smtClean="0">
                <a:solidFill>
                  <a:schemeClr val="accent1"/>
                </a:solidFill>
              </a:rPr>
            </a:br>
            <a:r>
              <a:rPr lang="en-US" altLang="zh-TW" sz="9600" dirty="0" smtClean="0">
                <a:solidFill>
                  <a:srgbClr val="FF0000"/>
                </a:solidFill>
              </a:rPr>
              <a:t>Social </a:t>
            </a:r>
            <a:r>
              <a:rPr lang="en-US" altLang="zh-TW" sz="9600" dirty="0">
                <a:solidFill>
                  <a:srgbClr val="FF0000"/>
                </a:solidFill>
              </a:rPr>
              <a:t>A</a:t>
            </a:r>
            <a:r>
              <a:rPr lang="en-US" altLang="zh-TW" sz="9600" dirty="0" smtClean="0">
                <a:solidFill>
                  <a:srgbClr val="FF0000"/>
                </a:solidFill>
              </a:rPr>
              <a:t>nalytics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072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accent1"/>
                </a:solidFill>
              </a:rPr>
              <a:t>戴敏育 博士 </a:t>
            </a:r>
            <a:r>
              <a:rPr lang="en-US" altLang="zh-TW" smtClean="0">
                <a:solidFill>
                  <a:schemeClr val="accent1"/>
                </a:solidFill>
              </a:rPr>
              <a:t/>
            </a:r>
            <a:br>
              <a:rPr lang="en-US" altLang="zh-TW" smtClean="0">
                <a:solidFill>
                  <a:schemeClr val="accent1"/>
                </a:solidFill>
              </a:rPr>
            </a:br>
            <a:r>
              <a:rPr lang="en-US" altLang="zh-TW" smtClean="0">
                <a:solidFill>
                  <a:schemeClr val="accent1"/>
                </a:solidFill>
              </a:rPr>
              <a:t>(Min-Yuh Day, Ph.D.)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 smtClean="0">
                <a:solidFill>
                  <a:srgbClr val="FF0000"/>
                </a:solidFill>
              </a:rPr>
              <a:t>淡江大學資管系專任助理教授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 smtClean="0">
                <a:solidFill>
                  <a:schemeClr val="tx2"/>
                </a:solidFill>
              </a:rPr>
              <a:t>中央研究院資訊科學研究所訪問學人</a:t>
            </a:r>
            <a:endParaRPr lang="en-US" altLang="zh-TW" sz="2800" dirty="0" smtClean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 smtClean="0">
                <a:solidFill>
                  <a:srgbClr val="984807"/>
                </a:solidFill>
              </a:rPr>
              <a:t>國立台灣大學資訊管理博士</a:t>
            </a:r>
            <a:endParaRPr lang="en-US" altLang="zh-TW" sz="2800" dirty="0" smtClean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 smtClean="0">
                <a:solidFill>
                  <a:srgbClr val="17375E"/>
                </a:solidFill>
              </a:rPr>
              <a:t>Publications </a:t>
            </a:r>
            <a:r>
              <a:rPr lang="en-US" altLang="zh-TW" sz="2000" dirty="0">
                <a:solidFill>
                  <a:srgbClr val="17375E"/>
                </a:solidFill>
              </a:rPr>
              <a:t>Co-Chairs, </a:t>
            </a:r>
            <a:r>
              <a:rPr lang="en-US" altLang="zh-TW" sz="2000" dirty="0" smtClean="0">
                <a:solidFill>
                  <a:srgbClr val="17375E"/>
                </a:solidFill>
              </a:rPr>
              <a:t>IEEE/ACM </a:t>
            </a:r>
            <a:r>
              <a:rPr lang="en-US" altLang="zh-TW" sz="2000" dirty="0">
                <a:solidFill>
                  <a:srgbClr val="17375E"/>
                </a:solidFill>
              </a:rPr>
              <a:t>International Conference on </a:t>
            </a:r>
            <a:r>
              <a:rPr lang="en-US" altLang="zh-TW" sz="2000" dirty="0" smtClean="0">
                <a:solidFill>
                  <a:srgbClr val="17375E"/>
                </a:solidFill>
              </a:rPr>
              <a:t/>
            </a:r>
            <a:br>
              <a:rPr lang="en-US" altLang="zh-TW" sz="2000" dirty="0" smtClean="0">
                <a:solidFill>
                  <a:srgbClr val="17375E"/>
                </a:solidFill>
              </a:rPr>
            </a:br>
            <a:r>
              <a:rPr lang="en-US" altLang="zh-TW" sz="2000" dirty="0" smtClean="0">
                <a:solidFill>
                  <a:srgbClr val="17375E"/>
                </a:solidFill>
              </a:rPr>
              <a:t>Advances </a:t>
            </a:r>
            <a:r>
              <a:rPr lang="en-US" altLang="zh-TW" sz="2000" dirty="0">
                <a:solidFill>
                  <a:srgbClr val="17375E"/>
                </a:solidFill>
              </a:rPr>
              <a:t>in Social Networks Analysis and Mining </a:t>
            </a:r>
            <a:r>
              <a:rPr lang="en-US" altLang="zh-TW" sz="2000" dirty="0" smtClean="0">
                <a:solidFill>
                  <a:srgbClr val="17375E"/>
                </a:solidFill>
              </a:rPr>
              <a:t>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</a:t>
            </a:r>
            <a:r>
              <a:rPr lang="en-US" altLang="zh-TW" sz="2000" dirty="0" smtClean="0">
                <a:solidFill>
                  <a:srgbClr val="17375E"/>
                </a:solidFill>
              </a:rPr>
              <a:t>IEEE </a:t>
            </a:r>
            <a:r>
              <a:rPr lang="en-US" altLang="zh-TW" sz="2000" dirty="0">
                <a:solidFill>
                  <a:srgbClr val="17375E"/>
                </a:solidFill>
              </a:rPr>
              <a:t>International Workshop on </a:t>
            </a:r>
            <a:r>
              <a:rPr lang="en-US" altLang="zh-TW" sz="2000" dirty="0" smtClean="0">
                <a:solidFill>
                  <a:srgbClr val="17375E"/>
                </a:solidFill>
              </a:rPr>
              <a:t/>
            </a:r>
            <a:br>
              <a:rPr lang="en-US" altLang="zh-TW" sz="2000" dirty="0" smtClean="0">
                <a:solidFill>
                  <a:srgbClr val="17375E"/>
                </a:solidFill>
              </a:rPr>
            </a:br>
            <a:r>
              <a:rPr lang="en-US" altLang="zh-TW" sz="2000" dirty="0" smtClean="0">
                <a:solidFill>
                  <a:srgbClr val="17375E"/>
                </a:solidFill>
              </a:rPr>
              <a:t>Empirical </a:t>
            </a:r>
            <a:r>
              <a:rPr lang="en-US" altLang="zh-TW" sz="2000" dirty="0">
                <a:solidFill>
                  <a:srgbClr val="17375E"/>
                </a:solidFill>
              </a:rPr>
              <a:t>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</a:t>
            </a:r>
            <a:r>
              <a:rPr lang="en-US" altLang="zh-TW" sz="2000" dirty="0" smtClean="0">
                <a:solidFill>
                  <a:srgbClr val="17375E"/>
                </a:solidFill>
              </a:rPr>
              <a:t>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 smtClean="0">
                <a:solidFill>
                  <a:srgbClr val="17375E"/>
                </a:solidFill>
              </a:rPr>
              <a:t>Workshop Chair, </a:t>
            </a:r>
            <a:r>
              <a:rPr lang="en-US" altLang="zh-TW" sz="2000" dirty="0">
                <a:solidFill>
                  <a:srgbClr val="17375E"/>
                </a:solidFill>
              </a:rPr>
              <a:t>The </a:t>
            </a:r>
            <a:r>
              <a:rPr lang="en-US" altLang="zh-TW" sz="2000" dirty="0" smtClean="0">
                <a:solidFill>
                  <a:srgbClr val="17375E"/>
                </a:solidFill>
              </a:rPr>
              <a:t>IEEE </a:t>
            </a:r>
            <a:r>
              <a:rPr lang="en-US" altLang="zh-TW" sz="2000" dirty="0">
                <a:solidFill>
                  <a:srgbClr val="17375E"/>
                </a:solidFill>
              </a:rPr>
              <a:t>International Conference on </a:t>
            </a:r>
            <a:r>
              <a:rPr lang="en-US" altLang="zh-TW" sz="2000" dirty="0" smtClean="0">
                <a:solidFill>
                  <a:srgbClr val="17375E"/>
                </a:solidFill>
              </a:rPr>
              <a:t/>
            </a:r>
            <a:br>
              <a:rPr lang="en-US" altLang="zh-TW" sz="2000" dirty="0" smtClean="0">
                <a:solidFill>
                  <a:srgbClr val="17375E"/>
                </a:solidFill>
              </a:rPr>
            </a:br>
            <a:r>
              <a:rPr lang="en-US" altLang="zh-TW" sz="2000" dirty="0" smtClean="0">
                <a:solidFill>
                  <a:srgbClr val="17375E"/>
                </a:solidFill>
              </a:rPr>
              <a:t>Information </a:t>
            </a:r>
            <a:r>
              <a:rPr lang="en-US" altLang="zh-TW" sz="2000" dirty="0">
                <a:solidFill>
                  <a:srgbClr val="17375E"/>
                </a:solidFill>
              </a:rPr>
              <a:t>Reuse and Integration (IEEE </a:t>
            </a:r>
            <a:r>
              <a:rPr lang="en-US" altLang="zh-TW" sz="2000" dirty="0" smtClean="0">
                <a:solidFill>
                  <a:srgbClr val="17375E"/>
                </a:solidFill>
              </a:rPr>
              <a:t>IRI)</a:t>
            </a:r>
            <a:endParaRPr lang="zh-TW" altLang="en-US" sz="2000" dirty="0" smtClean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5076081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http://mail.tku.edu.tw/myday/images/TKU_logo_1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76081"/>
            <a:ext cx="1662112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147518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21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5225"/>
          </a:xfrm>
        </p:spPr>
        <p:txBody>
          <a:bodyPr/>
          <a:lstStyle/>
          <a:p>
            <a:r>
              <a:rPr lang="en-US" altLang="zh-TW" sz="9600" dirty="0" smtClean="0">
                <a:solidFill>
                  <a:srgbClr val="FF0000"/>
                </a:solidFill>
              </a:rPr>
              <a:t>Big Data Analytics </a:t>
            </a:r>
            <a:r>
              <a:rPr lang="en-US" altLang="zh-TW" sz="9600" dirty="0" smtClean="0">
                <a:solidFill>
                  <a:schemeClr val="accent1"/>
                </a:solidFill>
              </a:rPr>
              <a:t/>
            </a:r>
            <a:br>
              <a:rPr lang="en-US" altLang="zh-TW" sz="9600" dirty="0" smtClean="0">
                <a:solidFill>
                  <a:schemeClr val="accent1"/>
                </a:solidFill>
              </a:rPr>
            </a:br>
            <a:r>
              <a:rPr lang="en-US" altLang="zh-TW" sz="9600" dirty="0">
                <a:solidFill>
                  <a:srgbClr val="FF0000"/>
                </a:solidFill>
              </a:rPr>
              <a:t> </a:t>
            </a:r>
            <a:r>
              <a:rPr lang="en-US" altLang="zh-TW" sz="9600" dirty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en-US" altLang="zh-TW" sz="9600" dirty="0">
                <a:solidFill>
                  <a:srgbClr val="FF0000"/>
                </a:solidFill>
              </a:rPr>
              <a:t> </a:t>
            </a:r>
            <a:r>
              <a:rPr lang="en-US" altLang="zh-TW" sz="9600" dirty="0" smtClean="0">
                <a:solidFill>
                  <a:srgbClr val="FF0000"/>
                </a:solidFill>
              </a:rPr>
              <a:t/>
            </a:r>
            <a:br>
              <a:rPr lang="en-US" altLang="zh-TW" sz="9600" dirty="0" smtClean="0">
                <a:solidFill>
                  <a:srgbClr val="FF0000"/>
                </a:solidFill>
              </a:rPr>
            </a:br>
            <a:r>
              <a:rPr lang="en-US" altLang="zh-TW" sz="9600" dirty="0" smtClean="0">
                <a:solidFill>
                  <a:schemeClr val="accent1"/>
                </a:solidFill>
              </a:rPr>
              <a:t>Data Mining</a:t>
            </a:r>
            <a:endParaRPr lang="zh-TW" altLang="en-US" sz="9600" dirty="0" smtClean="0">
              <a:solidFill>
                <a:schemeClr val="accent1"/>
              </a:solidFill>
            </a:endParaRPr>
          </a:p>
        </p:txBody>
      </p:sp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0F676D-C9E1-4619-8CDF-E67387369B84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82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4964" y="0"/>
            <a:ext cx="8229600" cy="1143000"/>
          </a:xfrm>
        </p:spPr>
        <p:txBody>
          <a:bodyPr/>
          <a:lstStyle/>
          <a:p>
            <a:r>
              <a:rPr lang="en-US" altLang="zh-TW" sz="1800" dirty="0"/>
              <a:t>Stephan </a:t>
            </a:r>
            <a:r>
              <a:rPr lang="en-US" altLang="zh-TW" sz="1800" dirty="0" err="1"/>
              <a:t>Kudyba</a:t>
            </a:r>
            <a:r>
              <a:rPr lang="en-US" altLang="zh-TW" sz="1800" dirty="0"/>
              <a:t> (2014), 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>
                <a:solidFill>
                  <a:schemeClr val="accent1"/>
                </a:solidFill>
              </a:rPr>
              <a:t>Big </a:t>
            </a:r>
            <a:r>
              <a:rPr lang="en-US" altLang="zh-TW" sz="2400" dirty="0">
                <a:solidFill>
                  <a:schemeClr val="accent1"/>
                </a:solidFill>
              </a:rPr>
              <a:t>Data, Mining, and Analytics: </a:t>
            </a:r>
            <a:r>
              <a:rPr lang="en-US" altLang="zh-TW" sz="2400" dirty="0" smtClean="0">
                <a:solidFill>
                  <a:schemeClr val="accent1"/>
                </a:solidFill>
              </a:rPr>
              <a:t/>
            </a:r>
            <a:br>
              <a:rPr lang="en-US" altLang="zh-TW" sz="2400" dirty="0" smtClean="0">
                <a:solidFill>
                  <a:schemeClr val="accent1"/>
                </a:solidFill>
              </a:rPr>
            </a:br>
            <a:r>
              <a:rPr lang="en-US" altLang="zh-TW" sz="2400" dirty="0" smtClean="0">
                <a:solidFill>
                  <a:schemeClr val="accent1"/>
                </a:solidFill>
              </a:rPr>
              <a:t>Components </a:t>
            </a:r>
            <a:r>
              <a:rPr lang="en-US" altLang="zh-TW" sz="2400" dirty="0">
                <a:solidFill>
                  <a:schemeClr val="accent1"/>
                </a:solidFill>
              </a:rPr>
              <a:t>of Strategic Decision Making</a:t>
            </a:r>
            <a:r>
              <a:rPr lang="en-US" altLang="zh-TW" sz="1800" dirty="0"/>
              <a:t>, </a:t>
            </a:r>
            <a:r>
              <a:rPr lang="en-US" altLang="zh-TW" sz="1800" dirty="0" err="1"/>
              <a:t>Auerbach</a:t>
            </a:r>
            <a:r>
              <a:rPr lang="en-US" altLang="zh-TW" sz="1800" dirty="0"/>
              <a:t> Publications</a:t>
            </a: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344" y="1268760"/>
            <a:ext cx="3536840" cy="517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113706" y="65383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http://www.amazon.com/gp/product/1466568704</a:t>
            </a:r>
            <a:endParaRPr lang="en-US" altLang="zh-TW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31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Architecture of Big Data Analytics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22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712356" y="6597352"/>
            <a:ext cx="7618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Stephan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Kudyba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(2014), Big Data, Mining, and Analytics: Components of Strategic Decision Making,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Auerbach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7903" y="5515299"/>
            <a:ext cx="900608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 smtClean="0">
                <a:solidFill>
                  <a:srgbClr val="FF0000"/>
                </a:solidFill>
              </a:rPr>
              <a:t>Data Mining</a:t>
            </a:r>
            <a:endParaRPr lang="en-US" altLang="zh-TW" sz="2000" b="1" dirty="0">
              <a:solidFill>
                <a:srgbClr val="FF0000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617903" y="4365104"/>
            <a:ext cx="900608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 smtClean="0">
                <a:solidFill>
                  <a:schemeClr val="tx1"/>
                </a:solidFill>
              </a:rPr>
              <a:t>OLAP</a:t>
            </a:r>
            <a:endParaRPr lang="en-US" altLang="zh-TW" sz="2000" dirty="0">
              <a:solidFill>
                <a:schemeClr val="tx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7617903" y="3316089"/>
            <a:ext cx="900608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Reports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617903" y="2204864"/>
            <a:ext cx="900608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Queries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4860032" y="2204863"/>
            <a:ext cx="1350912" cy="3999411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 smtClean="0">
                <a:solidFill>
                  <a:schemeClr val="tx1"/>
                </a:solidFill>
              </a:rPr>
              <a:t>Jaql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 smtClean="0">
                <a:solidFill>
                  <a:schemeClr val="tx1"/>
                </a:solidFill>
              </a:rPr>
              <a:t>Hbase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 smtClean="0">
                <a:solidFill>
                  <a:schemeClr val="tx1"/>
                </a:solidFill>
              </a:rPr>
              <a:t>Oozie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Others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2420001" y="2204863"/>
            <a:ext cx="1224136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Middleware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2420001" y="3212976"/>
            <a:ext cx="1224136" cy="88966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Extract Transform Load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420001" y="4293096"/>
            <a:ext cx="1224136" cy="88966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Data Warehouse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2420001" y="5363224"/>
            <a:ext cx="1224136" cy="88966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Traditional Format </a:t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>CSV, Tables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40768" y="2204863"/>
            <a:ext cx="1350912" cy="3999411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* Multiple </a:t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8" name="Straight Arrow Connector 32"/>
          <p:cNvCxnSpPr>
            <a:cxnSpLocks noChangeShapeType="1"/>
          </p:cNvCxnSpPr>
          <p:nvPr/>
        </p:nvCxnSpPr>
        <p:spPr bwMode="auto">
          <a:xfrm>
            <a:off x="6210944" y="3645024"/>
            <a:ext cx="140695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288" y="3645024"/>
            <a:ext cx="453615" cy="106456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288" y="3660576"/>
            <a:ext cx="453615" cy="219921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288" y="2549352"/>
            <a:ext cx="453615" cy="10956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137" y="3657810"/>
            <a:ext cx="121589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1680" y="3657810"/>
            <a:ext cx="728321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7544" y="1433064"/>
            <a:ext cx="1034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Big Data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Sources</a:t>
            </a:r>
            <a:endParaRPr lang="zh-TW" altLang="en-US" b="1" dirty="0">
              <a:latin typeface="+mn-lt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399" y="1469947"/>
            <a:ext cx="1647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Big Data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Transformation</a:t>
            </a:r>
            <a:endParaRPr lang="zh-TW" altLang="en-US" b="1" dirty="0">
              <a:latin typeface="+mn-lt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317" y="1469946"/>
            <a:ext cx="1866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Big Data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Platforms &amp; Tools</a:t>
            </a:r>
            <a:endParaRPr lang="zh-TW" altLang="en-US" b="1" dirty="0">
              <a:latin typeface="+mn-lt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100" y="1281534"/>
            <a:ext cx="1364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Big Data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Analytics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Applications</a:t>
            </a:r>
            <a:endParaRPr lang="zh-TW" altLang="en-US" b="1" dirty="0">
              <a:latin typeface="+mn-lt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8184" y="2852936"/>
            <a:ext cx="110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Big Data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Analytics </a:t>
            </a:r>
            <a:endParaRPr lang="zh-TW" altLang="en-US" b="1" dirty="0">
              <a:latin typeface="+mn-lt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294" y="2852936"/>
            <a:ext cx="1444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Transformed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Data</a:t>
            </a:r>
            <a:endParaRPr lang="zh-TW" altLang="en-US" b="1" dirty="0">
              <a:latin typeface="+mn-lt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3748" y="2944579"/>
            <a:ext cx="650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Raw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Data</a:t>
            </a:r>
            <a:endParaRPr lang="zh-TW" altLang="en-US" b="1" dirty="0">
              <a:latin typeface="+mn-lt"/>
            </a:endParaRPr>
          </a:p>
        </p:txBody>
      </p:sp>
      <p:cxnSp>
        <p:nvCxnSpPr>
          <p:cNvPr id="56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069" y="2893838"/>
            <a:ext cx="0" cy="3191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069" y="4102644"/>
            <a:ext cx="0" cy="19045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069" y="5182764"/>
            <a:ext cx="0" cy="18046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74266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Architecture of Big Data Analytics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23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712356" y="6597352"/>
            <a:ext cx="7618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Source: Stephan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Kudyba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(2014), Big Data, Mining, and Analytics: Components of Strategic Decision Making, </a:t>
            </a:r>
            <a:r>
              <a:rPr lang="en-US" altLang="zh-TW" sz="1000" dirty="0" err="1" smtClean="0">
                <a:solidFill>
                  <a:schemeClr val="bg1">
                    <a:lumMod val="65000"/>
                  </a:schemeClr>
                </a:solidFill>
              </a:rPr>
              <a:t>Auerbach</a:t>
            </a:r>
            <a:r>
              <a:rPr lang="en-US" altLang="zh-TW" sz="1000" dirty="0" smtClean="0">
                <a:solidFill>
                  <a:schemeClr val="bg1">
                    <a:lumMod val="65000"/>
                  </a:schemeClr>
                </a:solidFill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7903" y="5515299"/>
            <a:ext cx="900608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 smtClean="0">
                <a:solidFill>
                  <a:srgbClr val="FF0000"/>
                </a:solidFill>
              </a:rPr>
              <a:t>Data Mining</a:t>
            </a:r>
            <a:endParaRPr lang="en-US" altLang="zh-TW" sz="2000" b="1" dirty="0">
              <a:solidFill>
                <a:srgbClr val="FF0000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617903" y="4365104"/>
            <a:ext cx="900608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 smtClean="0">
                <a:solidFill>
                  <a:schemeClr val="tx1"/>
                </a:solidFill>
              </a:rPr>
              <a:t>OLAP</a:t>
            </a:r>
            <a:endParaRPr lang="en-US" altLang="zh-TW" sz="2000" dirty="0">
              <a:solidFill>
                <a:schemeClr val="tx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7617903" y="3316089"/>
            <a:ext cx="900608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Reports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617903" y="2204864"/>
            <a:ext cx="900608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Queries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4860032" y="2204863"/>
            <a:ext cx="1350912" cy="3999411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 smtClean="0">
                <a:solidFill>
                  <a:schemeClr val="tx1"/>
                </a:solidFill>
              </a:rPr>
              <a:t>Jaql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 smtClean="0">
                <a:solidFill>
                  <a:schemeClr val="tx1"/>
                </a:solidFill>
              </a:rPr>
              <a:t>Hbase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 smtClean="0">
                <a:solidFill>
                  <a:schemeClr val="tx1"/>
                </a:solidFill>
              </a:rPr>
              <a:t>Oozie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Others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2420001" y="2204863"/>
            <a:ext cx="1224136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Middleware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2420001" y="3212976"/>
            <a:ext cx="1224136" cy="88966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Extract Transform Load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420001" y="4293096"/>
            <a:ext cx="1224136" cy="88966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Data Warehouse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2420001" y="5363224"/>
            <a:ext cx="1224136" cy="88966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Traditional Format </a:t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>CSV, Tables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40768" y="2204863"/>
            <a:ext cx="1350912" cy="3999411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* Multiple </a:t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8" name="Straight Arrow Connector 32"/>
          <p:cNvCxnSpPr>
            <a:cxnSpLocks noChangeShapeType="1"/>
          </p:cNvCxnSpPr>
          <p:nvPr/>
        </p:nvCxnSpPr>
        <p:spPr bwMode="auto">
          <a:xfrm>
            <a:off x="6210944" y="3645024"/>
            <a:ext cx="140695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288" y="3645024"/>
            <a:ext cx="453615" cy="106456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288" y="3660576"/>
            <a:ext cx="453615" cy="219921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288" y="2549352"/>
            <a:ext cx="453615" cy="10956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137" y="3657810"/>
            <a:ext cx="121589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1680" y="3657810"/>
            <a:ext cx="728321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7544" y="1433064"/>
            <a:ext cx="1034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Big Data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Sources</a:t>
            </a:r>
            <a:endParaRPr lang="zh-TW" altLang="en-US" b="1" dirty="0">
              <a:latin typeface="+mn-lt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399" y="1469947"/>
            <a:ext cx="1647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Big Data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Transformation</a:t>
            </a:r>
            <a:endParaRPr lang="zh-TW" altLang="en-US" b="1" dirty="0">
              <a:latin typeface="+mn-lt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317" y="1469946"/>
            <a:ext cx="1866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Big Data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Platforms &amp; Tools</a:t>
            </a:r>
            <a:endParaRPr lang="zh-TW" altLang="en-US" b="1" dirty="0">
              <a:latin typeface="+mn-lt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100" y="1281534"/>
            <a:ext cx="1364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Big Data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Analytics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Applications</a:t>
            </a:r>
            <a:endParaRPr lang="zh-TW" altLang="en-US" b="1" dirty="0">
              <a:latin typeface="+mn-lt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8184" y="2852936"/>
            <a:ext cx="110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Big Data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Analytics </a:t>
            </a:r>
            <a:endParaRPr lang="zh-TW" altLang="en-US" b="1" dirty="0">
              <a:latin typeface="+mn-lt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294" y="2852936"/>
            <a:ext cx="1444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Transformed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Data</a:t>
            </a:r>
            <a:endParaRPr lang="zh-TW" altLang="en-US" b="1" dirty="0">
              <a:latin typeface="+mn-lt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3748" y="2944579"/>
            <a:ext cx="650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Raw </a:t>
            </a:r>
            <a:br>
              <a:rPr lang="en-US" altLang="zh-TW" b="1" dirty="0" smtClean="0">
                <a:latin typeface="+mn-lt"/>
              </a:rPr>
            </a:br>
            <a:r>
              <a:rPr lang="en-US" altLang="zh-TW" b="1" dirty="0" smtClean="0">
                <a:latin typeface="+mn-lt"/>
              </a:rPr>
              <a:t>Data</a:t>
            </a:r>
            <a:endParaRPr lang="zh-TW" altLang="en-US" b="1" dirty="0">
              <a:latin typeface="+mn-lt"/>
            </a:endParaRPr>
          </a:p>
        </p:txBody>
      </p:sp>
      <p:cxnSp>
        <p:nvCxnSpPr>
          <p:cNvPr id="56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069" y="2893838"/>
            <a:ext cx="0" cy="3191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069" y="4102644"/>
            <a:ext cx="0" cy="19045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069" y="5182764"/>
            <a:ext cx="0" cy="18046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圓角矩形 30"/>
          <p:cNvSpPr/>
          <p:nvPr/>
        </p:nvSpPr>
        <p:spPr>
          <a:xfrm>
            <a:off x="1619672" y="2163103"/>
            <a:ext cx="5888844" cy="4362241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7200" b="1" dirty="0" smtClean="0">
                <a:solidFill>
                  <a:srgbClr val="FF0000"/>
                </a:solidFill>
              </a:rPr>
              <a:t>Data Mining</a:t>
            </a:r>
          </a:p>
          <a:p>
            <a:pPr algn="ctr">
              <a:defRPr/>
            </a:pPr>
            <a:r>
              <a:rPr lang="en-US" altLang="zh-TW" sz="7200" b="1" dirty="0" smtClean="0">
                <a:solidFill>
                  <a:schemeClr val="accent1"/>
                </a:solidFill>
              </a:rPr>
              <a:t>Big Data Analytics Applications</a:t>
            </a:r>
            <a:endParaRPr lang="en-US" altLang="zh-TW" sz="7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86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980728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Social Big </a:t>
            </a:r>
            <a:r>
              <a:rPr lang="en-US" altLang="zh-TW" dirty="0">
                <a:solidFill>
                  <a:schemeClr val="accent1"/>
                </a:solidFill>
              </a:rPr>
              <a:t>Data Mining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19167"/>
            <a:ext cx="3528392" cy="53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63688" y="6519694"/>
            <a:ext cx="61641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http://www.amazon.com/Social-Data-Mining-Hiroshi-Ishikawa/dp/149871093X</a:t>
            </a:r>
            <a:endParaRPr lang="en-US" altLang="zh-TW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10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/>
          <p:nvPr/>
        </p:nvSpPr>
        <p:spPr>
          <a:xfrm>
            <a:off x="2558446" y="5156488"/>
            <a:ext cx="4317810" cy="1228408"/>
          </a:xfrm>
          <a:prstGeom prst="parallelogram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584176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Architecture </a:t>
            </a:r>
            <a:r>
              <a:rPr lang="en-US" altLang="zh-TW" dirty="0">
                <a:solidFill>
                  <a:schemeClr val="accent1"/>
                </a:solidFill>
              </a:rPr>
              <a:t>for </a:t>
            </a:r>
            <a:r>
              <a:rPr lang="en-US" altLang="zh-TW" dirty="0" smtClean="0">
                <a:solidFill>
                  <a:schemeClr val="accent1"/>
                </a:solidFill>
              </a:rPr>
              <a:t/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dirty="0" smtClean="0">
                <a:solidFill>
                  <a:schemeClr val="accent1"/>
                </a:solidFill>
              </a:rPr>
              <a:t>Social </a:t>
            </a:r>
            <a:r>
              <a:rPr lang="en-US" altLang="zh-TW" dirty="0">
                <a:solidFill>
                  <a:schemeClr val="accent1"/>
                </a:solidFill>
              </a:rPr>
              <a:t>Big Data </a:t>
            </a:r>
            <a:r>
              <a:rPr lang="en-US" altLang="zh-TW" dirty="0" smtClean="0">
                <a:solidFill>
                  <a:schemeClr val="accent1"/>
                </a:solidFill>
              </a:rPr>
              <a:t>Mining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流程圖: 磁碟 4"/>
          <p:cNvSpPr/>
          <p:nvPr/>
        </p:nvSpPr>
        <p:spPr>
          <a:xfrm>
            <a:off x="2663788" y="5445224"/>
            <a:ext cx="360040" cy="432048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流程圖: 磁碟 6"/>
          <p:cNvSpPr/>
          <p:nvPr/>
        </p:nvSpPr>
        <p:spPr>
          <a:xfrm>
            <a:off x="2555776" y="5661248"/>
            <a:ext cx="360040" cy="432048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磁碟 7"/>
          <p:cNvSpPr/>
          <p:nvPr/>
        </p:nvSpPr>
        <p:spPr>
          <a:xfrm>
            <a:off x="2411760" y="5877272"/>
            <a:ext cx="360040" cy="432048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流程圖: 磁碟 8"/>
          <p:cNvSpPr/>
          <p:nvPr/>
        </p:nvSpPr>
        <p:spPr>
          <a:xfrm>
            <a:off x="6696236" y="5301208"/>
            <a:ext cx="360040" cy="432048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流程圖: 磁碟 9"/>
          <p:cNvSpPr/>
          <p:nvPr/>
        </p:nvSpPr>
        <p:spPr>
          <a:xfrm>
            <a:off x="6590894" y="5517232"/>
            <a:ext cx="360040" cy="432048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磁碟 10"/>
          <p:cNvSpPr/>
          <p:nvPr/>
        </p:nvSpPr>
        <p:spPr>
          <a:xfrm>
            <a:off x="6446878" y="5733256"/>
            <a:ext cx="360040" cy="432048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平行四邊形 12"/>
          <p:cNvSpPr/>
          <p:nvPr/>
        </p:nvSpPr>
        <p:spPr>
          <a:xfrm>
            <a:off x="2846478" y="1844824"/>
            <a:ext cx="4317810" cy="1368152"/>
          </a:xfrm>
          <a:prstGeom prst="parallelogram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平行四邊形 14"/>
          <p:cNvSpPr/>
          <p:nvPr/>
        </p:nvSpPr>
        <p:spPr>
          <a:xfrm>
            <a:off x="2654340" y="3429000"/>
            <a:ext cx="4317810" cy="1548172"/>
          </a:xfrm>
          <a:prstGeom prst="parallelogram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平行四邊形 16"/>
          <p:cNvSpPr/>
          <p:nvPr/>
        </p:nvSpPr>
        <p:spPr>
          <a:xfrm>
            <a:off x="4463988" y="5661248"/>
            <a:ext cx="1633125" cy="396748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/>
              <a:t>Hardware</a:t>
            </a:r>
            <a:endParaRPr lang="zh-TW" altLang="en-US" sz="2000" dirty="0"/>
          </a:p>
        </p:txBody>
      </p:sp>
      <p:sp>
        <p:nvSpPr>
          <p:cNvPr id="18" name="平行四邊形 17"/>
          <p:cNvSpPr/>
          <p:nvPr/>
        </p:nvSpPr>
        <p:spPr>
          <a:xfrm>
            <a:off x="3334919" y="5301208"/>
            <a:ext cx="1633125" cy="396748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/>
              <a:t>Software</a:t>
            </a:r>
            <a:endParaRPr lang="zh-TW" altLang="en-US" sz="20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5291127" y="5229200"/>
            <a:ext cx="124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Social Data</a:t>
            </a:r>
            <a:endParaRPr lang="zh-TW" altLang="en-US" b="1" dirty="0">
              <a:latin typeface="+mn-lt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113173" y="6084004"/>
            <a:ext cx="151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Physical Layer</a:t>
            </a:r>
            <a:endParaRPr lang="zh-TW" altLang="en-US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292080" y="4653136"/>
            <a:ext cx="139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tx2"/>
                </a:solidFill>
                <a:latin typeface="+mn-lt"/>
              </a:rPr>
              <a:t>Logical Layer</a:t>
            </a:r>
            <a:endParaRPr lang="zh-TW" altLang="en-US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167844" y="1952836"/>
            <a:ext cx="3364778" cy="9314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dirty="0" smtClean="0"/>
              <a:t>Integrated analysis</a:t>
            </a:r>
            <a:endParaRPr lang="zh-TW" altLang="en-US" dirty="0"/>
          </a:p>
        </p:txBody>
      </p:sp>
      <p:sp>
        <p:nvSpPr>
          <p:cNvPr id="24" name="橢圓 23"/>
          <p:cNvSpPr/>
          <p:nvPr/>
        </p:nvSpPr>
        <p:spPr>
          <a:xfrm>
            <a:off x="2879812" y="4214174"/>
            <a:ext cx="1327036" cy="58297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400" dirty="0" smtClean="0"/>
              <a:t>Multivariate analysis</a:t>
            </a:r>
            <a:endParaRPr lang="zh-TW" altLang="en-US" sz="1400" dirty="0"/>
          </a:p>
        </p:txBody>
      </p:sp>
      <p:sp>
        <p:nvSpPr>
          <p:cNvPr id="25" name="橢圓 24"/>
          <p:cNvSpPr/>
          <p:nvPr/>
        </p:nvSpPr>
        <p:spPr>
          <a:xfrm>
            <a:off x="4294912" y="4149080"/>
            <a:ext cx="1327036" cy="58297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400" dirty="0" smtClean="0"/>
              <a:t>Application specific task</a:t>
            </a:r>
            <a:endParaRPr lang="zh-TW" altLang="en-US" sz="1400" dirty="0"/>
          </a:p>
        </p:txBody>
      </p:sp>
      <p:sp>
        <p:nvSpPr>
          <p:cNvPr id="28" name="橢圓 27"/>
          <p:cNvSpPr/>
          <p:nvPr/>
        </p:nvSpPr>
        <p:spPr>
          <a:xfrm>
            <a:off x="5834027" y="2273415"/>
            <a:ext cx="430161" cy="29148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zh-TW" altLang="en-US" sz="1400" dirty="0"/>
          </a:p>
        </p:txBody>
      </p:sp>
      <p:sp>
        <p:nvSpPr>
          <p:cNvPr id="30" name="橢圓 29"/>
          <p:cNvSpPr/>
          <p:nvPr/>
        </p:nvSpPr>
        <p:spPr>
          <a:xfrm>
            <a:off x="3827132" y="2160128"/>
            <a:ext cx="2006895" cy="539499"/>
          </a:xfrm>
          <a:prstGeom prst="ellipse">
            <a:avLst/>
          </a:prstGeom>
          <a:noFill/>
          <a:ln w="28575"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zh-TW" altLang="en-US" sz="1400" dirty="0"/>
          </a:p>
        </p:txBody>
      </p:sp>
      <p:sp>
        <p:nvSpPr>
          <p:cNvPr id="31" name="橢圓 30"/>
          <p:cNvSpPr/>
          <p:nvPr/>
        </p:nvSpPr>
        <p:spPr>
          <a:xfrm>
            <a:off x="4598164" y="2564904"/>
            <a:ext cx="430161" cy="29148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zh-TW" altLang="en-US" sz="1400" dirty="0"/>
          </a:p>
        </p:txBody>
      </p:sp>
      <p:sp>
        <p:nvSpPr>
          <p:cNvPr id="32" name="橢圓 31"/>
          <p:cNvSpPr/>
          <p:nvPr/>
        </p:nvSpPr>
        <p:spPr>
          <a:xfrm>
            <a:off x="3396971" y="2273415"/>
            <a:ext cx="430161" cy="29148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zh-TW" altLang="en-US" sz="1400" dirty="0"/>
          </a:p>
        </p:txBody>
      </p:sp>
      <p:cxnSp>
        <p:nvCxnSpPr>
          <p:cNvPr id="33" name="直線接點 32"/>
          <p:cNvCxnSpPr>
            <a:stCxn id="32" idx="2"/>
            <a:endCxn id="24" idx="2"/>
          </p:cNvCxnSpPr>
          <p:nvPr/>
        </p:nvCxnSpPr>
        <p:spPr>
          <a:xfrm flipH="1">
            <a:off x="2879812" y="2419160"/>
            <a:ext cx="517159" cy="208650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stCxn id="32" idx="6"/>
            <a:endCxn id="24" idx="6"/>
          </p:cNvCxnSpPr>
          <p:nvPr/>
        </p:nvCxnSpPr>
        <p:spPr>
          <a:xfrm>
            <a:off x="3827132" y="2419160"/>
            <a:ext cx="379716" cy="208650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31" idx="2"/>
            <a:endCxn id="25" idx="2"/>
          </p:cNvCxnSpPr>
          <p:nvPr/>
        </p:nvCxnSpPr>
        <p:spPr>
          <a:xfrm flipH="1">
            <a:off x="4294912" y="2710649"/>
            <a:ext cx="303252" cy="17299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1" idx="6"/>
            <a:endCxn id="25" idx="6"/>
          </p:cNvCxnSpPr>
          <p:nvPr/>
        </p:nvCxnSpPr>
        <p:spPr>
          <a:xfrm>
            <a:off x="5028325" y="2710649"/>
            <a:ext cx="593623" cy="172992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/>
          <p:nvPr/>
        </p:nvSpPr>
        <p:spPr>
          <a:xfrm>
            <a:off x="5291127" y="3573016"/>
            <a:ext cx="1327036" cy="58297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b="1" dirty="0" smtClean="0">
                <a:solidFill>
                  <a:srgbClr val="FF0000"/>
                </a:solidFill>
              </a:rPr>
              <a:t>Data </a:t>
            </a:r>
            <a:br>
              <a:rPr lang="en-US" altLang="zh-TW" b="1" dirty="0" smtClean="0">
                <a:solidFill>
                  <a:srgbClr val="FF0000"/>
                </a:solidFill>
              </a:rPr>
            </a:br>
            <a:r>
              <a:rPr lang="en-US" altLang="zh-TW" b="1" dirty="0" smtClean="0">
                <a:solidFill>
                  <a:srgbClr val="FF0000"/>
                </a:solidFill>
              </a:rPr>
              <a:t>Mining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cxnSp>
        <p:nvCxnSpPr>
          <p:cNvPr id="45" name="直線接點 44"/>
          <p:cNvCxnSpPr>
            <a:stCxn id="28" idx="6"/>
            <a:endCxn id="26" idx="6"/>
          </p:cNvCxnSpPr>
          <p:nvPr/>
        </p:nvCxnSpPr>
        <p:spPr>
          <a:xfrm>
            <a:off x="6264188" y="2419160"/>
            <a:ext cx="353975" cy="144534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>
            <a:stCxn id="28" idx="2"/>
          </p:cNvCxnSpPr>
          <p:nvPr/>
        </p:nvCxnSpPr>
        <p:spPr>
          <a:xfrm flipH="1">
            <a:off x="5280550" y="2419160"/>
            <a:ext cx="553477" cy="144534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5087337" y="2915652"/>
            <a:ext cx="18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Conceptual Layer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79512" y="1763524"/>
            <a:ext cx="228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Enabling Technologies</a:t>
            </a:r>
            <a:endParaRPr lang="zh-TW" altLang="en-US" b="1" dirty="0">
              <a:latin typeface="+mn-lt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32838" y="1763524"/>
            <a:ext cx="98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</a:rPr>
              <a:t>Analysts</a:t>
            </a:r>
            <a:endParaRPr lang="zh-TW" altLang="en-US" b="1" dirty="0">
              <a:latin typeface="+mn-lt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7092280" y="2132856"/>
            <a:ext cx="195463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+mn-lt"/>
              </a:rPr>
              <a:t>Model Construction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+mn-lt"/>
              </a:rPr>
              <a:t>Explanation by Model </a:t>
            </a:r>
            <a:endParaRPr lang="zh-TW" altLang="en-US" sz="1400" b="1" dirty="0">
              <a:latin typeface="+mn-lt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115714" y="3356992"/>
            <a:ext cx="182479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+mn-lt"/>
              </a:rPr>
              <a:t>Construction and </a:t>
            </a:r>
            <a:br>
              <a:rPr lang="en-US" altLang="zh-TW" sz="1400" b="1" dirty="0" smtClean="0">
                <a:latin typeface="+mn-lt"/>
              </a:rPr>
            </a:br>
            <a:r>
              <a:rPr lang="en-US" altLang="zh-TW" sz="1400" b="1" dirty="0" smtClean="0">
                <a:latin typeface="+mn-lt"/>
              </a:rPr>
              <a:t>confirmation </a:t>
            </a:r>
            <a:br>
              <a:rPr lang="en-US" altLang="zh-TW" sz="1400" b="1" dirty="0" smtClean="0">
                <a:latin typeface="+mn-lt"/>
              </a:rPr>
            </a:br>
            <a:r>
              <a:rPr lang="en-US" altLang="zh-TW" sz="1400" b="1" dirty="0" smtClean="0">
                <a:latin typeface="+mn-lt"/>
              </a:rPr>
              <a:t>of individual </a:t>
            </a:r>
            <a:br>
              <a:rPr lang="en-US" altLang="zh-TW" sz="1400" b="1" dirty="0" smtClean="0">
                <a:latin typeface="+mn-lt"/>
              </a:rPr>
            </a:br>
            <a:r>
              <a:rPr lang="en-US" altLang="zh-TW" sz="1400" b="1" dirty="0" smtClean="0">
                <a:latin typeface="+mn-lt"/>
              </a:rPr>
              <a:t>hypothesis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+mn-lt"/>
              </a:rPr>
              <a:t>Description and </a:t>
            </a:r>
            <a:br>
              <a:rPr lang="en-US" altLang="zh-TW" sz="1400" b="1" dirty="0" smtClean="0">
                <a:latin typeface="+mn-lt"/>
              </a:rPr>
            </a:br>
            <a:r>
              <a:rPr lang="en-US" altLang="zh-TW" sz="1400" b="1" dirty="0" smtClean="0">
                <a:latin typeface="+mn-lt"/>
              </a:rPr>
              <a:t>execution of </a:t>
            </a:r>
            <a:br>
              <a:rPr lang="en-US" altLang="zh-TW" sz="1400" b="1" dirty="0" smtClean="0">
                <a:latin typeface="+mn-lt"/>
              </a:rPr>
            </a:br>
            <a:r>
              <a:rPr lang="en-US" altLang="zh-TW" sz="1400" b="1" dirty="0" smtClean="0">
                <a:latin typeface="+mn-lt"/>
              </a:rPr>
              <a:t>application-specific </a:t>
            </a:r>
            <a:br>
              <a:rPr lang="en-US" altLang="zh-TW" sz="1400" b="1" dirty="0" smtClean="0">
                <a:latin typeface="+mn-lt"/>
              </a:rPr>
            </a:br>
            <a:r>
              <a:rPr lang="en-US" altLang="zh-TW" sz="1400" b="1" dirty="0" smtClean="0">
                <a:latin typeface="+mn-lt"/>
              </a:rPr>
              <a:t>task</a:t>
            </a:r>
            <a:endParaRPr lang="zh-TW" altLang="en-US" sz="1400" b="1" dirty="0">
              <a:latin typeface="+mn-lt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79804" y="2192377"/>
            <a:ext cx="22025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+mn-lt"/>
              </a:rPr>
              <a:t>Integrated analysis model</a:t>
            </a:r>
            <a:endParaRPr lang="zh-TW" altLang="en-US" sz="1400" b="1" dirty="0">
              <a:latin typeface="+mn-lt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79804" y="3486722"/>
            <a:ext cx="2417200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+mn-lt"/>
              </a:rPr>
              <a:t>Natural Language Processing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+mn-lt"/>
              </a:rPr>
              <a:t>Information Extraction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+mn-lt"/>
              </a:rPr>
              <a:t>Anomaly Detection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+mn-lt"/>
              </a:rPr>
              <a:t>Discovery of relationships </a:t>
            </a:r>
            <a:br>
              <a:rPr lang="en-US" altLang="zh-TW" sz="1400" b="1" dirty="0" smtClean="0">
                <a:latin typeface="+mn-lt"/>
              </a:rPr>
            </a:br>
            <a:r>
              <a:rPr lang="en-US" altLang="zh-TW" sz="1400" b="1" dirty="0" smtClean="0">
                <a:latin typeface="+mn-lt"/>
              </a:rPr>
              <a:t>among heterogeneous data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+mn-lt"/>
              </a:rPr>
              <a:t>Large-scale visualization</a:t>
            </a:r>
            <a:endParaRPr lang="zh-TW" altLang="en-US" sz="1400" b="1" dirty="0">
              <a:latin typeface="+mn-lt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68594" y="2132856"/>
            <a:ext cx="2525856" cy="3637836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 smtClean="0">
              <a:solidFill>
                <a:schemeClr val="tx1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79804" y="5283263"/>
            <a:ext cx="246240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+mn-lt"/>
              </a:rPr>
              <a:t>Parallel distrusted processing</a:t>
            </a:r>
            <a:endParaRPr lang="zh-TW" altLang="en-US" sz="1400" b="1" dirty="0">
              <a:latin typeface="+mn-lt"/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7121958" y="2095420"/>
            <a:ext cx="1924960" cy="3637836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 smtClean="0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84276" y="663916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Source: Hiroshi Ishikawa (2015), Social Big Data Mining, CRC Press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6197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312738" y="115888"/>
            <a:ext cx="8580437" cy="792162"/>
          </a:xfrm>
        </p:spPr>
        <p:txBody>
          <a:bodyPr/>
          <a:lstStyle/>
          <a:p>
            <a:r>
              <a:rPr lang="en-US" altLang="zh-TW" sz="4000" dirty="0" smtClean="0">
                <a:solidFill>
                  <a:schemeClr val="accent1"/>
                </a:solidFill>
              </a:rPr>
              <a:t>Business Intelligence (BI) Infrastructure</a:t>
            </a:r>
            <a:endParaRPr lang="zh-TW" altLang="en-US" sz="4000" dirty="0" smtClean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0188C-7959-439C-8FAA-9E050CC604C0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pic>
        <p:nvPicPr>
          <p:cNvPr id="30724" name="Picture Placeholder 1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466" y="908720"/>
            <a:ext cx="7989069" cy="5477799"/>
          </a:xfrm>
          <a:noFill/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  <p:sp>
        <p:nvSpPr>
          <p:cNvPr id="6" name="圓角矩形 5"/>
          <p:cNvSpPr/>
          <p:nvPr/>
        </p:nvSpPr>
        <p:spPr>
          <a:xfrm>
            <a:off x="7308304" y="5733257"/>
            <a:ext cx="1189484" cy="327372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6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Data Mining 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487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14" y="1124744"/>
            <a:ext cx="4595226" cy="535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547665" y="6597352"/>
            <a:ext cx="59046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Source: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  <a:latin typeface="+mn-lt"/>
                <a:hlinkClick r:id="rId3"/>
              </a:rPr>
              <a:t>http://www.amazon.com/Data-Mining-Concepts-Techniques-Management/dp/0123814790</a:t>
            </a:r>
            <a:endParaRPr lang="en-US" altLang="zh-TW" sz="100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6869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32482" name="Picture 2" descr="http://gau-lih.ge-light.com.tw/tier/ezcatfiles/gau-lih/img/pictures/5/5124A5_L_5124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888432" cy="529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952370" y="663916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85000"/>
                  </a:schemeClr>
                </a:solidFill>
              </a:rPr>
              <a:t>Source: </a:t>
            </a:r>
            <a:r>
              <a:rPr lang="en-US" altLang="zh-TW" sz="10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http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  <a:hlinkClick r:id="rId3"/>
              </a:rPr>
              <a:t>://</a:t>
            </a:r>
            <a:r>
              <a:rPr lang="en-US" altLang="zh-TW" sz="1000" dirty="0" smtClean="0">
                <a:solidFill>
                  <a:schemeClr val="bg1">
                    <a:lumMod val="85000"/>
                  </a:schemeClr>
                </a:solidFill>
                <a:hlinkClick r:id="rId3"/>
              </a:rPr>
              <a:t>www.books.com.tw/products/0010646676</a:t>
            </a:r>
            <a:endParaRPr lang="en-US" altLang="zh-TW" sz="10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504" y="44624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郝沛毅</a:t>
            </a:r>
            <a:r>
              <a:rPr lang="en-US" altLang="zh-TW" sz="3600" dirty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, </a:t>
            </a:r>
            <a:r>
              <a:rPr lang="zh-TW" altLang="en-US" sz="3600" dirty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李御璽</a:t>
            </a:r>
            <a:r>
              <a:rPr lang="en-US" altLang="zh-TW" sz="3600" dirty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, </a:t>
            </a:r>
            <a:r>
              <a:rPr lang="zh-TW" altLang="en-US" sz="3600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黃嘉彥 編譯</a:t>
            </a:r>
            <a:r>
              <a:rPr lang="en-US" altLang="zh-TW" sz="3600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,</a:t>
            </a:r>
            <a:r>
              <a:rPr lang="zh-TW" altLang="en-US" sz="3600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600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資料</a:t>
            </a:r>
            <a:r>
              <a:rPr lang="zh-TW" altLang="en-US" sz="3600" dirty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探勘 </a:t>
            </a:r>
            <a:r>
              <a:rPr lang="en-US" altLang="zh-TW" sz="3600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/>
            </a:r>
            <a:br>
              <a:rPr lang="en-US" altLang="zh-TW" sz="3600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</a:br>
            <a:r>
              <a:rPr lang="en-US" altLang="zh-TW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(Jiawei Han, Micheline </a:t>
            </a:r>
            <a:r>
              <a:rPr lang="en-US" altLang="zh-TW" dirty="0" err="1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Kamber</a:t>
            </a:r>
            <a:r>
              <a:rPr lang="en-US" altLang="zh-TW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, Jian Pei, Data Mining - Concepts 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and Techniques </a:t>
            </a:r>
            <a:r>
              <a:rPr lang="en-US" altLang="zh-TW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3/e), </a:t>
            </a:r>
            <a:br>
              <a:rPr lang="en-US" altLang="zh-TW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高</a:t>
            </a:r>
            <a:r>
              <a:rPr lang="zh-TW" altLang="en-US" dirty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立圖書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, 2014</a:t>
            </a:r>
            <a:endParaRPr lang="zh-TW" altLang="en-US" dirty="0">
              <a:solidFill>
                <a:schemeClr val="accent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328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88913"/>
            <a:ext cx="8686800" cy="936625"/>
          </a:xfrm>
        </p:spPr>
        <p:txBody>
          <a:bodyPr lIns="92075" tIns="46038" rIns="92075" bIns="46038"/>
          <a:lstStyle/>
          <a:p>
            <a:r>
              <a:rPr lang="en-US" altLang="zh-TW" sz="4000" smtClean="0">
                <a:solidFill>
                  <a:srgbClr val="17375E"/>
                </a:solidFill>
              </a:rPr>
              <a:t>Data Warehouse</a:t>
            </a:r>
            <a:r>
              <a:rPr lang="en-US" altLang="zh-TW" sz="4000" smtClean="0"/>
              <a:t/>
            </a:r>
            <a:br>
              <a:rPr lang="en-US" altLang="zh-TW" sz="4000" smtClean="0"/>
            </a:br>
            <a:r>
              <a:rPr lang="en-US" altLang="zh-TW" sz="4000" smtClean="0">
                <a:solidFill>
                  <a:srgbClr val="FF0000"/>
                </a:solidFill>
              </a:rPr>
              <a:t>Data Mining </a:t>
            </a:r>
            <a:r>
              <a:rPr lang="en-US" altLang="zh-TW" sz="4000" smtClean="0"/>
              <a:t>and </a:t>
            </a:r>
            <a:r>
              <a:rPr lang="en-US" altLang="zh-TW" sz="4000" smtClean="0">
                <a:solidFill>
                  <a:srgbClr val="FFC000"/>
                </a:solidFill>
              </a:rPr>
              <a:t>Business Intelligence </a:t>
            </a:r>
          </a:p>
        </p:txBody>
      </p:sp>
      <p:sp>
        <p:nvSpPr>
          <p:cNvPr id="17411" name="AutoShape 1027"/>
          <p:cNvSpPr>
            <a:spLocks noChangeArrowheads="1"/>
          </p:cNvSpPr>
          <p:nvPr/>
        </p:nvSpPr>
        <p:spPr bwMode="auto">
          <a:xfrm>
            <a:off x="762000" y="1447800"/>
            <a:ext cx="7467600" cy="50292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en-US" altLang="zh-TW" sz="2400">
              <a:latin typeface="Times New Roman" pitchFamily="18" charset="0"/>
            </a:endParaRPr>
          </a:p>
        </p:txBody>
      </p:sp>
      <p:sp>
        <p:nvSpPr>
          <p:cNvPr id="17412" name="Line 1028"/>
          <p:cNvSpPr>
            <a:spLocks noChangeShapeType="1"/>
          </p:cNvSpPr>
          <p:nvPr/>
        </p:nvSpPr>
        <p:spPr bwMode="auto">
          <a:xfrm>
            <a:off x="1219200" y="586740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13" name="Line 1029"/>
          <p:cNvSpPr>
            <a:spLocks noChangeShapeType="1"/>
          </p:cNvSpPr>
          <p:nvPr/>
        </p:nvSpPr>
        <p:spPr bwMode="auto">
          <a:xfrm>
            <a:off x="1676400" y="52578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14" name="Line 1030"/>
          <p:cNvSpPr>
            <a:spLocks noChangeShapeType="1"/>
          </p:cNvSpPr>
          <p:nvPr/>
        </p:nvSpPr>
        <p:spPr bwMode="auto">
          <a:xfrm>
            <a:off x="2209800" y="44958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15" name="Line 1031"/>
          <p:cNvSpPr>
            <a:spLocks noChangeShapeType="1"/>
          </p:cNvSpPr>
          <p:nvPr/>
        </p:nvSpPr>
        <p:spPr bwMode="auto">
          <a:xfrm>
            <a:off x="2819400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16" name="Line 1032"/>
          <p:cNvSpPr>
            <a:spLocks noChangeShapeType="1"/>
          </p:cNvSpPr>
          <p:nvPr/>
        </p:nvSpPr>
        <p:spPr bwMode="auto">
          <a:xfrm>
            <a:off x="3429000" y="2895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17" name="Line 1033"/>
          <p:cNvSpPr>
            <a:spLocks noChangeShapeType="1"/>
          </p:cNvSpPr>
          <p:nvPr/>
        </p:nvSpPr>
        <p:spPr bwMode="auto">
          <a:xfrm flipV="1">
            <a:off x="5334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18" name="Line 1034"/>
          <p:cNvSpPr>
            <a:spLocks noChangeShapeType="1"/>
          </p:cNvSpPr>
          <p:nvPr/>
        </p:nvSpPr>
        <p:spPr bwMode="auto">
          <a:xfrm flipV="1">
            <a:off x="88392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19" name="Text Box 1035"/>
          <p:cNvSpPr txBox="1">
            <a:spLocks noChangeArrowheads="1"/>
          </p:cNvSpPr>
          <p:nvPr/>
        </p:nvSpPr>
        <p:spPr bwMode="auto">
          <a:xfrm>
            <a:off x="593725" y="1509713"/>
            <a:ext cx="1920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pitchFamily="18" charset="0"/>
              </a:rPr>
              <a:t>Increasing potential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pitchFamily="18" charset="0"/>
              </a:rPr>
              <a:t>to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pitchFamily="18" charset="0"/>
              </a:rPr>
              <a:t>business decisions</a:t>
            </a:r>
          </a:p>
        </p:txBody>
      </p:sp>
      <p:sp>
        <p:nvSpPr>
          <p:cNvPr id="17420" name="Text Box 1036"/>
          <p:cNvSpPr txBox="1">
            <a:spLocks noChangeArrowheads="1"/>
          </p:cNvSpPr>
          <p:nvPr/>
        </p:nvSpPr>
        <p:spPr bwMode="auto">
          <a:xfrm>
            <a:off x="7748588" y="1955800"/>
            <a:ext cx="100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pitchFamily="18" charset="0"/>
              </a:rPr>
              <a:t>End User</a:t>
            </a:r>
            <a:endParaRPr kumimoji="0" lang="en-US" altLang="zh-TW" sz="1600">
              <a:latin typeface="Times New Roman" pitchFamily="18" charset="0"/>
            </a:endParaRPr>
          </a:p>
        </p:txBody>
      </p:sp>
      <p:sp>
        <p:nvSpPr>
          <p:cNvPr id="17421" name="Text Box 1037"/>
          <p:cNvSpPr txBox="1">
            <a:spLocks noChangeArrowheads="1"/>
          </p:cNvSpPr>
          <p:nvPr/>
        </p:nvSpPr>
        <p:spPr bwMode="auto">
          <a:xfrm>
            <a:off x="7751763" y="2946400"/>
            <a:ext cx="95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pitchFamily="18" charset="0"/>
              </a:rPr>
              <a:t>Business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pitchFamily="18" charset="0"/>
              </a:rPr>
              <a:t>  Analyst</a:t>
            </a:r>
          </a:p>
        </p:txBody>
      </p:sp>
      <p:sp>
        <p:nvSpPr>
          <p:cNvPr id="17422" name="Text Box 1038"/>
          <p:cNvSpPr txBox="1">
            <a:spLocks noChangeArrowheads="1"/>
          </p:cNvSpPr>
          <p:nvPr/>
        </p:nvSpPr>
        <p:spPr bwMode="auto">
          <a:xfrm>
            <a:off x="7840663" y="3784600"/>
            <a:ext cx="85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pitchFamily="18" charset="0"/>
              </a:rPr>
              <a:t>     Data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pitchFamily="18" charset="0"/>
              </a:rPr>
              <a:t>Analyst</a:t>
            </a:r>
          </a:p>
        </p:txBody>
      </p:sp>
      <p:sp>
        <p:nvSpPr>
          <p:cNvPr id="17423" name="Text Box 1039"/>
          <p:cNvSpPr txBox="1">
            <a:spLocks noChangeArrowheads="1"/>
          </p:cNvSpPr>
          <p:nvPr/>
        </p:nvSpPr>
        <p:spPr bwMode="auto">
          <a:xfrm>
            <a:off x="8102600" y="5689600"/>
            <a:ext cx="611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pitchFamily="18" charset="0"/>
              </a:rPr>
              <a:t>DBA</a:t>
            </a:r>
          </a:p>
        </p:txBody>
      </p:sp>
      <p:sp>
        <p:nvSpPr>
          <p:cNvPr id="17424" name="Text Box 1040"/>
          <p:cNvSpPr txBox="1">
            <a:spLocks noChangeArrowheads="1"/>
          </p:cNvSpPr>
          <p:nvPr/>
        </p:nvSpPr>
        <p:spPr bwMode="auto">
          <a:xfrm>
            <a:off x="3886200" y="217805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C000"/>
                </a:solidFill>
              </a:rPr>
              <a:t>Decision</a:t>
            </a:r>
            <a:r>
              <a:rPr kumimoji="0" lang="en-US" altLang="zh-TW" sz="1800">
                <a:solidFill>
                  <a:srgbClr val="FFC000"/>
                </a:solidFill>
              </a:rPr>
              <a:t> </a:t>
            </a:r>
            <a:r>
              <a:rPr kumimoji="0" lang="en-US" altLang="zh-TW" sz="1800" b="1">
                <a:solidFill>
                  <a:srgbClr val="FFC000"/>
                </a:solidFill>
              </a:rPr>
              <a:t>Making</a:t>
            </a:r>
          </a:p>
        </p:txBody>
      </p:sp>
      <p:sp>
        <p:nvSpPr>
          <p:cNvPr id="17425" name="Text Box 1041"/>
          <p:cNvSpPr txBox="1">
            <a:spLocks noChangeArrowheads="1"/>
          </p:cNvSpPr>
          <p:nvPr/>
        </p:nvSpPr>
        <p:spPr bwMode="auto">
          <a:xfrm>
            <a:off x="3352800" y="2992438"/>
            <a:ext cx="226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Presentation</a:t>
            </a:r>
          </a:p>
        </p:txBody>
      </p:sp>
      <p:sp>
        <p:nvSpPr>
          <p:cNvPr id="17426" name="Text Box 1042"/>
          <p:cNvSpPr txBox="1">
            <a:spLocks noChangeArrowheads="1"/>
          </p:cNvSpPr>
          <p:nvPr/>
        </p:nvSpPr>
        <p:spPr bwMode="auto">
          <a:xfrm>
            <a:off x="3276600" y="3352800"/>
            <a:ext cx="257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pitchFamily="18" charset="0"/>
              </a:rPr>
              <a:t>Visualization Techniques</a:t>
            </a:r>
          </a:p>
        </p:txBody>
      </p:sp>
      <p:sp>
        <p:nvSpPr>
          <p:cNvPr id="17427" name="Text Box 1043"/>
          <p:cNvSpPr txBox="1">
            <a:spLocks noChangeArrowheads="1"/>
          </p:cNvSpPr>
          <p:nvPr/>
        </p:nvSpPr>
        <p:spPr bwMode="auto">
          <a:xfrm>
            <a:off x="3657600" y="3765550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17428" name="Text Box 1044"/>
          <p:cNvSpPr txBox="1">
            <a:spLocks noChangeArrowheads="1"/>
          </p:cNvSpPr>
          <p:nvPr/>
        </p:nvSpPr>
        <p:spPr bwMode="auto">
          <a:xfrm>
            <a:off x="3581400" y="4038600"/>
            <a:ext cx="232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 dirty="0">
                <a:latin typeface="Times New Roman" pitchFamily="18" charset="0"/>
              </a:rPr>
              <a:t>Information Discovery</a:t>
            </a:r>
          </a:p>
        </p:txBody>
      </p:sp>
      <p:sp>
        <p:nvSpPr>
          <p:cNvPr id="17429" name="Text Box 1045"/>
          <p:cNvSpPr txBox="1">
            <a:spLocks noChangeArrowheads="1"/>
          </p:cNvSpPr>
          <p:nvPr/>
        </p:nvSpPr>
        <p:spPr bwMode="auto">
          <a:xfrm>
            <a:off x="3368675" y="45720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Exploration</a:t>
            </a:r>
          </a:p>
        </p:txBody>
      </p:sp>
      <p:sp>
        <p:nvSpPr>
          <p:cNvPr id="17430" name="Text Box 1047"/>
          <p:cNvSpPr txBox="1">
            <a:spLocks noChangeArrowheads="1"/>
          </p:cNvSpPr>
          <p:nvPr/>
        </p:nvSpPr>
        <p:spPr bwMode="auto">
          <a:xfrm>
            <a:off x="2133600" y="48768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pitchFamily="18" charset="0"/>
              </a:rPr>
              <a:t>Statistical Summary, Querying, and Reporting</a:t>
            </a:r>
            <a:endParaRPr kumimoji="0" lang="en-US" altLang="zh-TW" sz="1800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239" name="Text Box 1048"/>
          <p:cNvSpPr txBox="1">
            <a:spLocks noChangeArrowheads="1"/>
          </p:cNvSpPr>
          <p:nvPr/>
        </p:nvSpPr>
        <p:spPr bwMode="auto">
          <a:xfrm>
            <a:off x="1600200" y="541020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zh-TW" b="1" dirty="0">
                <a:latin typeface="Calibri" pitchFamily="34" charset="0"/>
              </a:rPr>
              <a:t>Data Preprocessing/Integration, </a:t>
            </a:r>
            <a:r>
              <a:rPr kumimoji="0" lang="en-US" altLang="zh-TW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Data Warehouses</a:t>
            </a:r>
          </a:p>
        </p:txBody>
      </p:sp>
      <p:sp>
        <p:nvSpPr>
          <p:cNvPr id="17432" name="Text Box 1049"/>
          <p:cNvSpPr txBox="1">
            <a:spLocks noChangeArrowheads="1"/>
          </p:cNvSpPr>
          <p:nvPr/>
        </p:nvSpPr>
        <p:spPr bwMode="auto">
          <a:xfrm>
            <a:off x="3581400" y="5791200"/>
            <a:ext cx="1697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Sources</a:t>
            </a:r>
            <a:endParaRPr kumimoji="0" lang="en-US" altLang="zh-TW" sz="1800" b="1">
              <a:solidFill>
                <a:schemeClr val="bg1"/>
              </a:solidFill>
            </a:endParaRPr>
          </a:p>
        </p:txBody>
      </p:sp>
      <p:sp>
        <p:nvSpPr>
          <p:cNvPr id="17433" name="Text Box 1050"/>
          <p:cNvSpPr txBox="1">
            <a:spLocks noChangeArrowheads="1"/>
          </p:cNvSpPr>
          <p:nvPr/>
        </p:nvSpPr>
        <p:spPr bwMode="auto">
          <a:xfrm>
            <a:off x="1066800" y="6096000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pitchFamily="18" charset="0"/>
              </a:rPr>
              <a:t>Paper, Files, Web documents, Scientific experiments, Database Systems</a:t>
            </a:r>
          </a:p>
        </p:txBody>
      </p:sp>
      <p:sp>
        <p:nvSpPr>
          <p:cNvPr id="17434" name="Line 1051"/>
          <p:cNvSpPr>
            <a:spLocks noChangeShapeType="1"/>
          </p:cNvSpPr>
          <p:nvPr/>
        </p:nvSpPr>
        <p:spPr bwMode="auto">
          <a:xfrm>
            <a:off x="457200" y="64770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35" name="投影片編號版面配置區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CDD4F66-0796-483C-A256-AA0BB831037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7436" name="文字方塊 32"/>
          <p:cNvSpPr txBox="1">
            <a:spLocks noChangeArrowheads="1"/>
          </p:cNvSpPr>
          <p:nvPr/>
        </p:nvSpPr>
        <p:spPr bwMode="auto">
          <a:xfrm>
            <a:off x="899592" y="6597650"/>
            <a:ext cx="75086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kumimoji="0"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Jiawei Han and Micheline </a:t>
            </a:r>
            <a:r>
              <a:rPr kumimoji="0" lang="en-US" altLang="zh-TW" sz="1200" dirty="0" err="1" smtClean="0">
                <a:solidFill>
                  <a:schemeClr val="bg1">
                    <a:lumMod val="65000"/>
                  </a:schemeClr>
                </a:solidFill>
              </a:rPr>
              <a:t>Kamber</a:t>
            </a:r>
            <a:r>
              <a:rPr kumimoji="0"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 (2006), Data Mining: Concepts and Techniques, Second Edition, Elsevier</a:t>
            </a:r>
            <a:endParaRPr kumimoji="0"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987825" y="3750567"/>
            <a:ext cx="2917676" cy="65474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18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Outline</a:t>
            </a:r>
            <a:endParaRPr lang="zh-TW" altLang="en-US" dirty="0" smtClean="0">
              <a:solidFill>
                <a:schemeClr val="accent1"/>
              </a:solidFill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1D03E8-FF17-4F01-A2FF-4ABF1F4BD2CF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395288" y="1556793"/>
            <a:ext cx="8229600" cy="4597946"/>
          </a:xfrm>
        </p:spPr>
        <p:txBody>
          <a:bodyPr/>
          <a:lstStyle/>
          <a:p>
            <a:r>
              <a:rPr lang="en-US" altLang="zh-TW" sz="4000" dirty="0"/>
              <a:t>Big Data Analytics on Social Media</a:t>
            </a:r>
          </a:p>
          <a:p>
            <a:endParaRPr lang="en-US" altLang="zh-TW" sz="4000" dirty="0" smtClean="0"/>
          </a:p>
          <a:p>
            <a:r>
              <a:rPr lang="en-US" altLang="zh-TW" sz="4000" dirty="0" smtClean="0"/>
              <a:t>Analyzing </a:t>
            </a:r>
            <a:r>
              <a:rPr lang="en-US" altLang="zh-TW" sz="4000" dirty="0"/>
              <a:t>the Social Web: </a:t>
            </a:r>
            <a:br>
              <a:rPr lang="en-US" altLang="zh-TW" sz="4000" dirty="0"/>
            </a:br>
            <a:r>
              <a:rPr lang="en-US" altLang="zh-TW" sz="4000" dirty="0"/>
              <a:t>Social Network Analysis</a:t>
            </a:r>
          </a:p>
          <a:p>
            <a:endParaRPr lang="en-US" altLang="zh-TW" sz="4000" dirty="0" smtClean="0"/>
          </a:p>
          <a:p>
            <a:r>
              <a:rPr lang="en-US" altLang="zh-TW" sz="4000" dirty="0" smtClean="0"/>
              <a:t>NTCIR </a:t>
            </a:r>
            <a:r>
              <a:rPr lang="en-US" altLang="zh-TW" sz="4000" dirty="0"/>
              <a:t>12 QALab-2 Task</a:t>
            </a:r>
            <a:endParaRPr lang="zh-TW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981396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solidFill>
                  <a:schemeClr val="accent1"/>
                </a:solidFill>
              </a:rPr>
              <a:t>The Evolution of BI Capabilities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87" y="926994"/>
            <a:ext cx="6130026" cy="567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1946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7C63CBF-DC8A-4112-9C62-76E151E9B9B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195736" y="5942905"/>
            <a:ext cx="1152128" cy="510431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57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3D9E39-89BF-4E42-BA3C-D6941F9805A2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94" y="633830"/>
            <a:ext cx="4761074" cy="597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95288" y="6608763"/>
            <a:ext cx="7777162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hlinkClick r:id="rId3"/>
              </a:rPr>
              <a:t>http://www.amazon.com/Data-Mining-Machine-Learning-Practitioners/dp/1118618041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25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/>
          <a:lstStyle/>
          <a:p>
            <a:r>
              <a:rPr lang="en-US" altLang="zh-TW" sz="8800" dirty="0" smtClean="0">
                <a:solidFill>
                  <a:schemeClr val="accent1"/>
                </a:solidFill>
              </a:rPr>
              <a:t>Deep Learning</a:t>
            </a:r>
            <a:br>
              <a:rPr lang="en-US" altLang="zh-TW" sz="8800" dirty="0" smtClean="0">
                <a:solidFill>
                  <a:schemeClr val="accent1"/>
                </a:solidFill>
              </a:rPr>
            </a:br>
            <a:r>
              <a:rPr lang="en-US" altLang="zh-TW" sz="4800" dirty="0" smtClean="0">
                <a:solidFill>
                  <a:schemeClr val="accent1"/>
                </a:solidFill>
              </a:rPr>
              <a:t>Intelligence from Big Data</a:t>
            </a:r>
            <a:endParaRPr lang="zh-TW" altLang="en-US" sz="48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347864" y="6565167"/>
            <a:ext cx="30684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://www.vlab.org/events/deep-learning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/</a:t>
            </a:r>
            <a:endParaRPr lang="en-US" altLang="zh-TW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50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52" y="2708920"/>
            <a:ext cx="3932564" cy="347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77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F7E9EF-F665-473A-B586-21F0E4A4073A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04813"/>
            <a:ext cx="41370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446213" y="6581775"/>
            <a:ext cx="625157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hlinkClick r:id="rId3"/>
              </a:rPr>
              <a:t>http://www.amazon.com/Big-Data-Analytics-Turning-Money/dp/1118147596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81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C67D83-DF93-4219-A53C-D0D35FDD87CA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41288"/>
            <a:ext cx="4217988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39750" y="6597352"/>
            <a:ext cx="8208963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hlinkClick r:id="rId3"/>
              </a:rPr>
              <a:t>http://www.amazon.com/Big-Data-Revolution-Transform-Mayer-Schonberger/dp/B00D81X2YE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78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500738" name="Picture 2" descr="https://www.thalesgroup.com/sites/default/files/styles/original/public/assets/images/big_data_0.png?itok=nwyPBe1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3" y="314448"/>
            <a:ext cx="8202823" cy="61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73633" y="6597352"/>
            <a:ext cx="8202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85000"/>
                  </a:schemeClr>
                </a:solidFill>
              </a:rPr>
              <a:t>Source: https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://</a:t>
            </a:r>
            <a:r>
              <a:rPr lang="en-US" altLang="zh-TW" sz="1000" dirty="0" smtClean="0">
                <a:solidFill>
                  <a:schemeClr val="bg1">
                    <a:lumMod val="85000"/>
                  </a:schemeClr>
                </a:solidFill>
              </a:rPr>
              <a:t>www.thalesgroup.com/en/worldwide/big-data/big-data-big-analytics-visual-analytics-what-does-it-all-mean</a:t>
            </a:r>
          </a:p>
        </p:txBody>
      </p:sp>
    </p:spTree>
    <p:extLst>
      <p:ext uri="{BB962C8B-B14F-4D97-AF65-F5344CB8AC3E}">
        <p14:creationId xmlns:p14="http://schemas.microsoft.com/office/powerpoint/2010/main" val="3862252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647700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Big Data with Hadoop Architecture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3584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74E3212-5F58-4ED3-9A7E-B94684154671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78486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2510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CE4363AC-3B11-4A84-8757-C7F2BAC9C210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37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65313"/>
            <a:ext cx="7561263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606550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</a:rPr>
              <a:t>Logical Architecture</a:t>
            </a:r>
            <a:r>
              <a:rPr lang="en-US" altLang="zh-TW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200" dirty="0" smtClean="0">
                <a:solidFill>
                  <a:schemeClr val="accent1">
                    <a:lumMod val="75000"/>
                  </a:schemeClr>
                </a:solidFill>
              </a:rPr>
              <a:t>Processing: </a:t>
            </a:r>
            <a:r>
              <a:rPr lang="en-US" altLang="zh-TW" sz="3200" dirty="0" err="1" smtClean="0">
                <a:solidFill>
                  <a:schemeClr val="accent1">
                    <a:lumMod val="75000"/>
                  </a:schemeClr>
                </a:solidFill>
              </a:rPr>
              <a:t>MapReduce</a:t>
            </a:r>
            <a:endParaRPr lang="zh-TW" altLang="en-US" sz="3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5516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9F9A9EBB-D185-4760-8D39-7F61E1E35A72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38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843088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</a:rPr>
              <a:t>Logical Architecture</a:t>
            </a:r>
            <a:r>
              <a:rPr lang="en-US" altLang="zh-TW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200" dirty="0" smtClean="0">
                <a:solidFill>
                  <a:schemeClr val="accent1">
                    <a:lumMod val="75000"/>
                  </a:schemeClr>
                </a:solidFill>
              </a:rPr>
              <a:t>Storage: HDFS</a:t>
            </a:r>
            <a:endParaRPr lang="zh-TW" altLang="en-US" sz="3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ea typeface="新細明體" charset="-120"/>
            </a:endParaRP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271713"/>
            <a:ext cx="87312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674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5028502F-E87A-4329-B355-8AC7C0539332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39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58975"/>
            <a:ext cx="83153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843088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</a:rPr>
              <a:t>Process Flow</a:t>
            </a:r>
            <a:endParaRPr lang="zh-TW" altLang="en-US" sz="3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3551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en-US" altLang="zh-TW" sz="9600" dirty="0" smtClean="0">
                <a:solidFill>
                  <a:srgbClr val="FF0000"/>
                </a:solidFill>
              </a:rPr>
              <a:t>Social Media</a:t>
            </a:r>
          </a:p>
        </p:txBody>
      </p:sp>
      <p:sp>
        <p:nvSpPr>
          <p:cNvPr id="1413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23681DE1-5433-455D-9B15-3EC28A998CFE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4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4" name="Picture 2" descr="Christmas tree with social media 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28" y="1988840"/>
            <a:ext cx="3968872" cy="453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976280" y="6611779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://www.dreamstime.com/royalty-free-stock-images-christmas-tree-social-media-icons-image21457239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30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F772E8C1-C257-43FB-B4BA-324AFCA5A958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40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704532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319213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</a:rPr>
              <a:t>Hadoop Cluster</a:t>
            </a:r>
            <a:endParaRPr lang="zh-TW" altLang="en-US" sz="3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7489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Traditional ETL Architecture</a:t>
            </a:r>
            <a:endParaRPr lang="zh-TW" altLang="en-US" smtClean="0"/>
          </a:p>
        </p:txBody>
      </p:sp>
      <p:sp>
        <p:nvSpPr>
          <p:cNvPr id="409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C1AC439F-F1EC-495B-BCDC-B4682DB8F655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41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86296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1569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436F2FC6-7914-4FF1-B339-E465953AD2EE}" type="slidenum">
              <a:rPr kumimoji="0" lang="zh-TW" alt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42</a:t>
            </a:fld>
            <a:endParaRPr kumimoji="0" lang="zh-TW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ea typeface="新細明體" charset="-120"/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ea typeface="新細明體" charset="-120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71663"/>
            <a:ext cx="877093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Offload ETL with Hadoop </a:t>
            </a:r>
            <a:br>
              <a:rPr lang="en-US" altLang="zh-TW" smtClean="0">
                <a:solidFill>
                  <a:schemeClr val="accent1"/>
                </a:solidFill>
              </a:rPr>
            </a:br>
            <a:r>
              <a:rPr lang="en-US" altLang="zh-TW" smtClean="0">
                <a:solidFill>
                  <a:schemeClr val="accent1"/>
                </a:solidFill>
              </a:rPr>
              <a:t>(Big Data Architecture)</a:t>
            </a: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025797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Big Data Solution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9ABBB9D-AECC-4E69-B36D-36AB74354E02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pic>
        <p:nvPicPr>
          <p:cNvPr id="43012" name="Picture 2" descr="Big Data S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00100"/>
            <a:ext cx="8277225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154113" y="6608763"/>
            <a:ext cx="683577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hlinkClick r:id="rId3"/>
              </a:rPr>
              <a:t>http://www.newera-technologies.com/big-data-solution.html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358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HDP</a:t>
            </a:r>
            <a:b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altLang="zh-TW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Complete Enterprise Hadoop Data Platform</a:t>
            </a:r>
            <a:endParaRPr lang="zh-TW" altLang="en-US" sz="3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0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D1DC0E-E00D-4014-8478-3067EA51020F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87852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244850" y="6608763"/>
            <a:ext cx="26543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hlinkClick r:id="rId3"/>
              </a:rPr>
              <a:t>http://hortonworks.com/hdp/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832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altLang="zh-TW" dirty="0" smtClean="0"/>
              <a:t>Python for Big Data Analytics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956375" y="6519863"/>
            <a:ext cx="1152699" cy="365125"/>
          </a:xfrm>
        </p:spPr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 dirty="0"/>
          </a:p>
        </p:txBody>
      </p:sp>
      <p:pic>
        <p:nvPicPr>
          <p:cNvPr id="498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6448"/>
            <a:ext cx="8482678" cy="503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123728" y="908720"/>
            <a:ext cx="75963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/>
              <a:t>(The column on the left is the 2015 ranking; the column on the right is the 2014 ranking for comparison</a:t>
            </a:r>
            <a:endParaRPr lang="zh-TW" altLang="en-US" sz="1100" dirty="0"/>
          </a:p>
        </p:txBody>
      </p:sp>
      <p:sp>
        <p:nvSpPr>
          <p:cNvPr id="6" name="矩形 5"/>
          <p:cNvSpPr/>
          <p:nvPr/>
        </p:nvSpPr>
        <p:spPr>
          <a:xfrm>
            <a:off x="1693675" y="6630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spectrum.ieee.org/computing/software/the-2015-top-ten-programming-languages</a:t>
            </a:r>
            <a:endParaRPr lang="en-US" altLang="zh-TW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76464" y="1154061"/>
            <a:ext cx="1619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rgbClr val="FF0000"/>
                </a:solidFill>
              </a:rPr>
              <a:t>2015</a:t>
            </a:r>
            <a:endParaRPr lang="zh-TW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76256" y="1152572"/>
            <a:ext cx="1619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 smtClean="0"/>
              <a:t>2014</a:t>
            </a:r>
            <a:endParaRPr lang="zh-TW" altLang="en-US" sz="1400" b="1" dirty="0"/>
          </a:p>
        </p:txBody>
      </p:sp>
      <p:sp>
        <p:nvSpPr>
          <p:cNvPr id="3" name="圓角矩形 2"/>
          <p:cNvSpPr/>
          <p:nvPr/>
        </p:nvSpPr>
        <p:spPr>
          <a:xfrm>
            <a:off x="193778" y="3068960"/>
            <a:ext cx="8698702" cy="50405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1576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pic>
        <p:nvPicPr>
          <p:cNvPr id="548866" name="Picture 2" descr="Top10 Analytics Data Mining Software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0876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979712" y="6611779"/>
            <a:ext cx="62345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www.kdnuggets.com/2015/05/poll-r-rapidminer-python-big-data-spark.html</a:t>
            </a:r>
            <a:endParaRPr lang="en-US" altLang="zh-TW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93778" y="3501008"/>
            <a:ext cx="8698702" cy="36004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3769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</a:rPr>
              <a:t>, </a:t>
            </a:r>
            <a:r>
              <a:rPr lang="en-US" altLang="zh-TW" sz="3200" dirty="0" smtClean="0">
                <a:solidFill>
                  <a:schemeClr val="accent1"/>
                </a:solidFill>
              </a:rPr>
              <a:t/>
            </a:r>
            <a:br>
              <a:rPr lang="en-US" altLang="zh-TW" sz="3200" dirty="0" smtClean="0">
                <a:solidFill>
                  <a:schemeClr val="accent1"/>
                </a:solidFill>
              </a:rPr>
            </a:br>
            <a:r>
              <a:rPr lang="en-US" altLang="zh-TW" sz="3200" dirty="0" smtClean="0">
                <a:solidFill>
                  <a:schemeClr val="accent1"/>
                </a:solidFill>
              </a:rPr>
              <a:t>Python </a:t>
            </a:r>
            <a:r>
              <a:rPr lang="en-US" altLang="zh-TW" sz="3200" dirty="0">
                <a:solidFill>
                  <a:schemeClr val="accent1"/>
                </a:solidFill>
              </a:rPr>
              <a:t>for Finance: Analyze Big Financial Data, O'Reilly, 2014</a:t>
            </a:r>
            <a:endParaRPr lang="zh-TW" altLang="en-US" sz="32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123728" y="6611779"/>
            <a:ext cx="53041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://www.amazon.com/Python-Finance-Analyze-Financial-Data/dp/1491945281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33506" name="Picture 2" descr="http://ecx.images-amazon.com/images/I/51z0TqkzP6L._SX379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119" y="1556792"/>
            <a:ext cx="3807097" cy="498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043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altLang="zh-TW" sz="5400" dirty="0">
                <a:solidFill>
                  <a:schemeClr val="accent1"/>
                </a:solidFill>
              </a:rPr>
              <a:t>Analyzing the </a:t>
            </a:r>
            <a:r>
              <a:rPr lang="en-US" altLang="zh-TW" sz="5400" dirty="0" smtClean="0">
                <a:solidFill>
                  <a:schemeClr val="accent1"/>
                </a:solidFill>
              </a:rPr>
              <a:t>Social Web:</a:t>
            </a:r>
            <a:r>
              <a:rPr lang="en-US" altLang="zh-TW" sz="6000" dirty="0">
                <a:solidFill>
                  <a:srgbClr val="FF0000"/>
                </a:solidFill>
              </a:rPr>
              <a:t/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Social </a:t>
            </a:r>
            <a:r>
              <a:rPr lang="en-US" altLang="zh-TW" sz="6000" dirty="0" smtClean="0">
                <a:solidFill>
                  <a:srgbClr val="FF0000"/>
                </a:solidFill>
              </a:rPr>
              <a:t>Network Analysis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6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DC38DB-AF25-4F34-A6A2-877CEFFD9E64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pic>
        <p:nvPicPr>
          <p:cNvPr id="81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836613"/>
            <a:ext cx="4556125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1331913" y="6630988"/>
            <a:ext cx="6553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  <a:ea typeface="MS PGothic" pitchFamily="34" charset="-128"/>
              </a:rPr>
              <a:t>Source: </a:t>
            </a:r>
            <a:r>
              <a:rPr lang="en-US" altLang="zh-TW" sz="1200">
                <a:solidFill>
                  <a:srgbClr val="A6A6A6"/>
                </a:solidFill>
                <a:latin typeface="Arial" charset="0"/>
                <a:ea typeface="MS PGothic" pitchFamily="34" charset="-128"/>
                <a:hlinkClick r:id="rId3"/>
              </a:rPr>
              <a:t>http://www.amazon.com/Analyzing-Social-Web-Jennifer-Golbeck/dp/0124055311</a:t>
            </a:r>
            <a:endParaRPr lang="en-US" altLang="zh-TW" sz="1200">
              <a:solidFill>
                <a:srgbClr val="A6A6A6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144463" y="231775"/>
            <a:ext cx="8964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solidFill>
                  <a:schemeClr val="accent1"/>
                </a:solidFill>
                <a:ea typeface="標楷體" pitchFamily="65" charset="-120"/>
              </a:rPr>
              <a:t>Jennifer </a:t>
            </a:r>
            <a:r>
              <a:rPr lang="en-US" altLang="zh-TW" sz="2400" dirty="0" err="1">
                <a:solidFill>
                  <a:schemeClr val="accent1"/>
                </a:solidFill>
                <a:ea typeface="標楷體" pitchFamily="65" charset="-120"/>
              </a:rPr>
              <a:t>Golbeck</a:t>
            </a:r>
            <a:r>
              <a:rPr lang="en-US" altLang="zh-TW" sz="2400" dirty="0">
                <a:solidFill>
                  <a:schemeClr val="accent1"/>
                </a:solidFill>
                <a:ea typeface="標楷體" pitchFamily="65" charset="-120"/>
              </a:rPr>
              <a:t> (2013), </a:t>
            </a:r>
            <a:r>
              <a:rPr lang="en-US" altLang="zh-TW" sz="2400" b="1" dirty="0">
                <a:solidFill>
                  <a:schemeClr val="accent1"/>
                </a:solidFill>
                <a:ea typeface="標楷體" pitchFamily="65" charset="-120"/>
              </a:rPr>
              <a:t>Analyzing the Social Web</a:t>
            </a:r>
            <a:r>
              <a:rPr lang="en-US" altLang="zh-TW" sz="2400" dirty="0">
                <a:solidFill>
                  <a:schemeClr val="accent1"/>
                </a:solidFill>
                <a:ea typeface="標楷體" pitchFamily="65" charset="-120"/>
              </a:rPr>
              <a:t>, Morgan Kaufmann</a:t>
            </a:r>
            <a:endParaRPr lang="en-US" altLang="zh-TW" sz="2400" dirty="0">
              <a:solidFill>
                <a:schemeClr val="accent1"/>
              </a:solidFill>
              <a:latin typeface="Arial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4553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200" smtClean="0">
                <a:solidFill>
                  <a:schemeClr val="accent1"/>
                </a:solidFill>
              </a:rPr>
              <a:t>Social Media</a:t>
            </a:r>
          </a:p>
        </p:txBody>
      </p:sp>
      <p:sp>
        <p:nvSpPr>
          <p:cNvPr id="1423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25B09CD7-135B-430A-8F79-D608838FA2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5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423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84582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773238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2755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00113" y="6638925"/>
            <a:ext cx="73437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hungrywolfmarketing.com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/2013/09/09/what-are-your-social-marketing-goals/</a:t>
            </a:r>
          </a:p>
        </p:txBody>
      </p:sp>
      <p:pic>
        <p:nvPicPr>
          <p:cNvPr id="142346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16113"/>
            <a:ext cx="28797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44675"/>
            <a:ext cx="1289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93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8229600" cy="1143000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Social Network Analysis (SNA) </a:t>
            </a:r>
            <a:br>
              <a:rPr lang="en-US" altLang="zh-TW" smtClean="0">
                <a:solidFill>
                  <a:schemeClr val="accent1"/>
                </a:solidFill>
              </a:rPr>
            </a:br>
            <a:r>
              <a:rPr lang="en-US" altLang="zh-TW" smtClean="0">
                <a:solidFill>
                  <a:schemeClr val="accent1"/>
                </a:solidFill>
              </a:rPr>
              <a:t>Facebook TouchGraph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921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4786208-E1CD-420D-9C0A-D5D116DC79F6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368425"/>
            <a:ext cx="9172575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967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</a:rPr>
              <a:t>Social Network Analysis</a:t>
            </a:r>
            <a:br>
              <a:rPr lang="en-US" altLang="zh-TW" smtClean="0">
                <a:solidFill>
                  <a:srgbClr val="4F81BD"/>
                </a:solidFill>
              </a:rPr>
            </a:br>
            <a:endParaRPr lang="zh-TW" altLang="en-US" smtClean="0">
              <a:solidFill>
                <a:srgbClr val="4F81BD"/>
              </a:solidFill>
            </a:endParaRPr>
          </a:p>
        </p:txBody>
      </p:sp>
      <p:sp>
        <p:nvSpPr>
          <p:cNvPr id="1024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13181B-4A92-4BE7-B275-5CD068C8F812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10244" name="矩形 4"/>
          <p:cNvSpPr>
            <a:spLocks noChangeArrowheads="1"/>
          </p:cNvSpPr>
          <p:nvPr/>
        </p:nvSpPr>
        <p:spPr bwMode="auto">
          <a:xfrm>
            <a:off x="1763713" y="6581775"/>
            <a:ext cx="5976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  <a:ea typeface="MS PGothic" pitchFamily="34" charset="-128"/>
              </a:rPr>
              <a:t>Source: </a:t>
            </a:r>
            <a:r>
              <a:rPr lang="en-US" altLang="zh-TW" sz="1200">
                <a:solidFill>
                  <a:srgbClr val="A6A6A6"/>
                </a:solidFill>
                <a:latin typeface="Arial" charset="0"/>
                <a:ea typeface="MS PGothic" pitchFamily="34" charset="-128"/>
                <a:hlinkClick r:id="rId2"/>
              </a:rPr>
              <a:t>http://www.fmsasg.com/SocialNetworkAnalysis/</a:t>
            </a:r>
            <a:endParaRPr lang="zh-TW" altLang="en-US" sz="1200">
              <a:solidFill>
                <a:srgbClr val="A6A6A6"/>
              </a:solidFill>
              <a:latin typeface="Arial" charset="0"/>
              <a:ea typeface="MS PGothic" pitchFamily="34" charset="-128"/>
            </a:endParaRPr>
          </a:p>
        </p:txBody>
      </p:sp>
      <p:pic>
        <p:nvPicPr>
          <p:cNvPr id="10245" name="Picture 2" descr="Link Analysis Diagram of the Al Qaeda Terrorist 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765175"/>
            <a:ext cx="558323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814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</a:rPr>
              <a:t>Social Network Analysis</a:t>
            </a:r>
            <a:endParaRPr lang="zh-TW" altLang="en-US" smtClean="0">
              <a:solidFill>
                <a:srgbClr val="4F81BD"/>
              </a:solidFill>
            </a:endParaRP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A </a:t>
            </a:r>
            <a:r>
              <a:rPr lang="en-US" altLang="zh-TW" b="1" smtClean="0"/>
              <a:t>social network </a:t>
            </a:r>
            <a:r>
              <a:rPr lang="en-US" altLang="zh-TW" smtClean="0"/>
              <a:t>is a social structure of people, related (directly or indirectly) to each other through a common relation or interest</a:t>
            </a:r>
          </a:p>
          <a:p>
            <a:r>
              <a:rPr lang="en-US" altLang="zh-TW" b="1" smtClean="0"/>
              <a:t>Social network analysis (SNA) </a:t>
            </a:r>
            <a:r>
              <a:rPr lang="en-US" altLang="zh-TW" smtClean="0"/>
              <a:t>is the study of social networks to understand their structure and behavior</a:t>
            </a:r>
          </a:p>
          <a:p>
            <a:endParaRPr lang="en-US" altLang="zh-TW" smtClean="0"/>
          </a:p>
          <a:p>
            <a:endParaRPr lang="zh-TW" altLang="en-US" smtClean="0"/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508BFC-3D32-44C5-ADFE-995F6AFF2950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979613" y="6597650"/>
            <a:ext cx="5113337" cy="260350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Source: (c) </a:t>
            </a:r>
            <a:r>
              <a:rPr lang="en-US" altLang="zh-TW" sz="10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Jaideep</a:t>
            </a:r>
            <a:r>
              <a:rPr lang="en-US" altLang="zh-TW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TW" sz="10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Srivastava</a:t>
            </a:r>
            <a:r>
              <a:rPr lang="en-US" altLang="zh-TW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, srivasta@cs.umn.edu, Data Mining for Social Network Analysis </a:t>
            </a:r>
          </a:p>
        </p:txBody>
      </p:sp>
    </p:spTree>
    <p:extLst>
      <p:ext uri="{BB962C8B-B14F-4D97-AF65-F5344CB8AC3E}">
        <p14:creationId xmlns:p14="http://schemas.microsoft.com/office/powerpoint/2010/main" val="755201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457200" y="1270000"/>
            <a:ext cx="8229600" cy="4584700"/>
          </a:xfrm>
        </p:spPr>
        <p:txBody>
          <a:bodyPr/>
          <a:lstStyle/>
          <a:p>
            <a:r>
              <a:rPr lang="en-US" altLang="zh-TW" sz="7200" smtClean="0">
                <a:solidFill>
                  <a:srgbClr val="FF0000"/>
                </a:solidFill>
              </a:rPr>
              <a:t>Centrality </a:t>
            </a:r>
            <a:br>
              <a:rPr lang="en-US" altLang="zh-TW" sz="7200" smtClean="0">
                <a:solidFill>
                  <a:srgbClr val="FF0000"/>
                </a:solidFill>
              </a:rPr>
            </a:br>
            <a:r>
              <a:rPr lang="en-US" altLang="zh-TW" sz="7200" smtClean="0">
                <a:solidFill>
                  <a:srgbClr val="FF0000"/>
                </a:solidFill>
              </a:rPr>
              <a:t/>
            </a:r>
            <a:br>
              <a:rPr lang="en-US" altLang="zh-TW" sz="7200" smtClean="0">
                <a:solidFill>
                  <a:srgbClr val="FF0000"/>
                </a:solidFill>
              </a:rPr>
            </a:br>
            <a:r>
              <a:rPr lang="en-US" altLang="zh-TW" sz="7200" smtClean="0">
                <a:solidFill>
                  <a:srgbClr val="FF0000"/>
                </a:solidFill>
              </a:rPr>
              <a:t>Prestige</a:t>
            </a:r>
            <a:endParaRPr lang="zh-TW" altLang="en-US" sz="7200" smtClean="0">
              <a:solidFill>
                <a:srgbClr val="FF0000"/>
              </a:solidFill>
            </a:endParaRPr>
          </a:p>
        </p:txBody>
      </p:sp>
      <p:sp>
        <p:nvSpPr>
          <p:cNvPr id="153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CAB45F1-4F9F-4E6B-9785-55D4004953CB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15364" name="標題 1"/>
          <p:cNvSpPr txBox="1">
            <a:spLocks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4400" b="1">
                <a:solidFill>
                  <a:srgbClr val="4F81BD"/>
                </a:solidFill>
                <a:ea typeface="標楷體" pitchFamily="65" charset="-120"/>
              </a:rPr>
              <a:t>Social Network Analysis (SNA)</a:t>
            </a:r>
            <a:endParaRPr kumimoji="0" lang="zh-TW" altLang="en-US" sz="4400" b="1">
              <a:solidFill>
                <a:srgbClr val="4F81BD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5023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Degree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8CD8673-EFB6-4976-91D4-DC8B745B7240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375" y="6642100"/>
            <a:ext cx="611981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=89mxOdwPfxA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331913" y="2636838"/>
            <a:ext cx="719137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92275" y="4005263"/>
            <a:ext cx="719138" cy="719137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067175" y="3068638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635375" y="4581525"/>
            <a:ext cx="720725" cy="719138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843213" y="1700213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cxnSp>
        <p:nvCxnSpPr>
          <p:cNvPr id="12" name="Straight Connector 11"/>
          <p:cNvCxnSpPr>
            <a:cxnSpLocks noChangeShapeType="1"/>
            <a:stCxn id="6" idx="4"/>
            <a:endCxn id="7" idx="0"/>
          </p:cNvCxnSpPr>
          <p:nvPr/>
        </p:nvCxnSpPr>
        <p:spPr bwMode="auto">
          <a:xfrm>
            <a:off x="1692275" y="3357563"/>
            <a:ext cx="358775" cy="64770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  <a:stCxn id="6" idx="7"/>
            <a:endCxn id="10" idx="2"/>
          </p:cNvCxnSpPr>
          <p:nvPr/>
        </p:nvCxnSpPr>
        <p:spPr bwMode="auto">
          <a:xfrm flipV="1">
            <a:off x="1946275" y="2060575"/>
            <a:ext cx="896938" cy="681038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7" idx="7"/>
            <a:endCxn id="10" idx="3"/>
          </p:cNvCxnSpPr>
          <p:nvPr/>
        </p:nvCxnSpPr>
        <p:spPr bwMode="auto">
          <a:xfrm flipV="1">
            <a:off x="2306638" y="2314575"/>
            <a:ext cx="642937" cy="1795463"/>
          </a:xfrm>
          <a:prstGeom prst="line">
            <a:avLst/>
          </a:prstGeom>
          <a:noFill/>
          <a:ln w="762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7" idx="6"/>
            <a:endCxn id="8" idx="2"/>
          </p:cNvCxnSpPr>
          <p:nvPr/>
        </p:nvCxnSpPr>
        <p:spPr bwMode="auto">
          <a:xfrm flipV="1">
            <a:off x="2411413" y="3429000"/>
            <a:ext cx="1655762" cy="936625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7" idx="6"/>
            <a:endCxn id="9" idx="2"/>
          </p:cNvCxnSpPr>
          <p:nvPr/>
        </p:nvCxnSpPr>
        <p:spPr bwMode="auto">
          <a:xfrm>
            <a:off x="2411413" y="4365625"/>
            <a:ext cx="1223962" cy="576263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52264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Degree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29AEB3F-24C6-41E3-AA7B-E0F9713A531C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375" y="6642100"/>
            <a:ext cx="611981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=89mxOdwPfxA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331913" y="2636838"/>
            <a:ext cx="719137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92275" y="4005263"/>
            <a:ext cx="719138" cy="719137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067175" y="3068638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635375" y="4581525"/>
            <a:ext cx="720725" cy="719138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843213" y="1700213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cxnSp>
        <p:nvCxnSpPr>
          <p:cNvPr id="12" name="Straight Connector 11"/>
          <p:cNvCxnSpPr>
            <a:cxnSpLocks noChangeShapeType="1"/>
            <a:stCxn id="6" idx="4"/>
            <a:endCxn id="7" idx="0"/>
          </p:cNvCxnSpPr>
          <p:nvPr/>
        </p:nvCxnSpPr>
        <p:spPr bwMode="auto">
          <a:xfrm>
            <a:off x="1692275" y="3357563"/>
            <a:ext cx="358775" cy="64770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  <a:stCxn id="6" idx="7"/>
            <a:endCxn id="10" idx="2"/>
          </p:cNvCxnSpPr>
          <p:nvPr/>
        </p:nvCxnSpPr>
        <p:spPr bwMode="auto">
          <a:xfrm flipV="1">
            <a:off x="1946275" y="2060575"/>
            <a:ext cx="896938" cy="681038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7" idx="7"/>
            <a:endCxn id="10" idx="3"/>
          </p:cNvCxnSpPr>
          <p:nvPr/>
        </p:nvCxnSpPr>
        <p:spPr bwMode="auto">
          <a:xfrm flipV="1">
            <a:off x="2306638" y="2314575"/>
            <a:ext cx="642937" cy="1795463"/>
          </a:xfrm>
          <a:prstGeom prst="line">
            <a:avLst/>
          </a:prstGeom>
          <a:noFill/>
          <a:ln w="762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7" idx="6"/>
            <a:endCxn id="8" idx="2"/>
          </p:cNvCxnSpPr>
          <p:nvPr/>
        </p:nvCxnSpPr>
        <p:spPr bwMode="auto">
          <a:xfrm flipV="1">
            <a:off x="2411413" y="3429000"/>
            <a:ext cx="1655762" cy="936625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7" idx="6"/>
            <a:endCxn id="9" idx="2"/>
          </p:cNvCxnSpPr>
          <p:nvPr/>
        </p:nvCxnSpPr>
        <p:spPr bwMode="auto">
          <a:xfrm>
            <a:off x="2411413" y="4365625"/>
            <a:ext cx="1223962" cy="576263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7019925" y="2420938"/>
            <a:ext cx="960438" cy="2554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A: 2</a:t>
            </a:r>
          </a:p>
          <a:p>
            <a:pPr>
              <a:defRPr/>
            </a:pPr>
            <a:r>
              <a:rPr lang="en-US" sz="3200" b="1" u="sng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B: 4</a:t>
            </a:r>
          </a:p>
          <a:p>
            <a:pPr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C: 2</a:t>
            </a:r>
          </a:p>
          <a:p>
            <a:pPr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D:1</a:t>
            </a:r>
          </a:p>
          <a:p>
            <a:pPr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1</a:t>
            </a:r>
          </a:p>
        </p:txBody>
      </p:sp>
    </p:spTree>
    <p:extLst>
      <p:ext uri="{BB962C8B-B14F-4D97-AF65-F5344CB8AC3E}">
        <p14:creationId xmlns:p14="http://schemas.microsoft.com/office/powerpoint/2010/main" val="11734420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Density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FB046B-1CA5-4421-9B73-0EF913532472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375" y="6642100"/>
            <a:ext cx="611981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=89mxOdwPfxA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716463" y="3213100"/>
            <a:ext cx="719137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076825" y="4581525"/>
            <a:ext cx="719138" cy="719138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451725" y="3644900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019925" y="5157788"/>
            <a:ext cx="720725" cy="719137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227763" y="2276475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cxnSp>
        <p:nvCxnSpPr>
          <p:cNvPr id="12" name="Straight Connector 11"/>
          <p:cNvCxnSpPr>
            <a:cxnSpLocks noChangeShapeType="1"/>
            <a:stCxn id="6" idx="4"/>
            <a:endCxn id="7" idx="0"/>
          </p:cNvCxnSpPr>
          <p:nvPr/>
        </p:nvCxnSpPr>
        <p:spPr bwMode="auto">
          <a:xfrm>
            <a:off x="5076825" y="3933825"/>
            <a:ext cx="358775" cy="64770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  <a:stCxn id="6" idx="7"/>
            <a:endCxn id="10" idx="2"/>
          </p:cNvCxnSpPr>
          <p:nvPr/>
        </p:nvCxnSpPr>
        <p:spPr bwMode="auto">
          <a:xfrm flipV="1">
            <a:off x="5330825" y="2636838"/>
            <a:ext cx="896938" cy="681037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7" idx="7"/>
            <a:endCxn id="10" idx="3"/>
          </p:cNvCxnSpPr>
          <p:nvPr/>
        </p:nvCxnSpPr>
        <p:spPr bwMode="auto">
          <a:xfrm flipV="1">
            <a:off x="5691188" y="2890838"/>
            <a:ext cx="642937" cy="1795462"/>
          </a:xfrm>
          <a:prstGeom prst="line">
            <a:avLst/>
          </a:prstGeom>
          <a:noFill/>
          <a:ln w="762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7" idx="6"/>
            <a:endCxn id="8" idx="2"/>
          </p:cNvCxnSpPr>
          <p:nvPr/>
        </p:nvCxnSpPr>
        <p:spPr bwMode="auto">
          <a:xfrm flipV="1">
            <a:off x="5795963" y="4005263"/>
            <a:ext cx="1655762" cy="936625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7" idx="6"/>
            <a:endCxn id="9" idx="2"/>
          </p:cNvCxnSpPr>
          <p:nvPr/>
        </p:nvCxnSpPr>
        <p:spPr bwMode="auto">
          <a:xfrm>
            <a:off x="5795963" y="4941888"/>
            <a:ext cx="1223962" cy="574675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  <a:stCxn id="6" idx="6"/>
            <a:endCxn id="8" idx="2"/>
          </p:cNvCxnSpPr>
          <p:nvPr/>
        </p:nvCxnSpPr>
        <p:spPr bwMode="auto">
          <a:xfrm>
            <a:off x="5435600" y="3573463"/>
            <a:ext cx="2016125" cy="431800"/>
          </a:xfrm>
          <a:prstGeom prst="line">
            <a:avLst/>
          </a:prstGeom>
          <a:noFill/>
          <a:ln w="38100">
            <a:solidFill>
              <a:srgbClr val="BFBFB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  <a:endCxn id="8" idx="1"/>
          </p:cNvCxnSpPr>
          <p:nvPr/>
        </p:nvCxnSpPr>
        <p:spPr bwMode="auto">
          <a:xfrm>
            <a:off x="6732588" y="2997200"/>
            <a:ext cx="825500" cy="754063"/>
          </a:xfrm>
          <a:prstGeom prst="line">
            <a:avLst/>
          </a:prstGeom>
          <a:noFill/>
          <a:ln w="38100">
            <a:solidFill>
              <a:srgbClr val="BFBFB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0" idx="4"/>
            <a:endCxn id="9" idx="0"/>
          </p:cNvCxnSpPr>
          <p:nvPr/>
        </p:nvCxnSpPr>
        <p:spPr bwMode="auto">
          <a:xfrm>
            <a:off x="6588125" y="2997200"/>
            <a:ext cx="792163" cy="2160588"/>
          </a:xfrm>
          <a:prstGeom prst="line">
            <a:avLst/>
          </a:prstGeom>
          <a:noFill/>
          <a:ln w="38100">
            <a:solidFill>
              <a:srgbClr val="BFBFB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  <a:stCxn id="6" idx="6"/>
            <a:endCxn id="9" idx="0"/>
          </p:cNvCxnSpPr>
          <p:nvPr/>
        </p:nvCxnSpPr>
        <p:spPr bwMode="auto">
          <a:xfrm>
            <a:off x="5435600" y="3573463"/>
            <a:ext cx="1944688" cy="1584325"/>
          </a:xfrm>
          <a:prstGeom prst="line">
            <a:avLst/>
          </a:prstGeom>
          <a:noFill/>
          <a:ln w="38100">
            <a:solidFill>
              <a:srgbClr val="BFBFB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/>
          <p:cNvCxnSpPr>
            <a:cxnSpLocks noChangeShapeType="1"/>
            <a:stCxn id="8" idx="4"/>
            <a:endCxn id="9" idx="0"/>
          </p:cNvCxnSpPr>
          <p:nvPr/>
        </p:nvCxnSpPr>
        <p:spPr bwMode="auto">
          <a:xfrm flipH="1">
            <a:off x="7380288" y="4365625"/>
            <a:ext cx="431800" cy="792163"/>
          </a:xfrm>
          <a:prstGeom prst="line">
            <a:avLst/>
          </a:prstGeom>
          <a:noFill/>
          <a:ln w="38100">
            <a:solidFill>
              <a:srgbClr val="BFBFB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457684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Density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084175-DA42-4678-917A-411B49316979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375" y="6642100"/>
            <a:ext cx="611981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=89mxOdwPfxA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716463" y="3213100"/>
            <a:ext cx="719137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076825" y="4581525"/>
            <a:ext cx="719138" cy="719138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451725" y="3644900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019925" y="5157788"/>
            <a:ext cx="720725" cy="719137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227763" y="2276475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cxnSp>
        <p:nvCxnSpPr>
          <p:cNvPr id="12" name="Straight Connector 11"/>
          <p:cNvCxnSpPr>
            <a:cxnSpLocks noChangeShapeType="1"/>
            <a:stCxn id="6" idx="4"/>
            <a:endCxn id="7" idx="0"/>
          </p:cNvCxnSpPr>
          <p:nvPr/>
        </p:nvCxnSpPr>
        <p:spPr bwMode="auto">
          <a:xfrm>
            <a:off x="5076825" y="3933825"/>
            <a:ext cx="358775" cy="64770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  <a:stCxn id="6" idx="7"/>
            <a:endCxn id="10" idx="2"/>
          </p:cNvCxnSpPr>
          <p:nvPr/>
        </p:nvCxnSpPr>
        <p:spPr bwMode="auto">
          <a:xfrm flipV="1">
            <a:off x="5330825" y="2636838"/>
            <a:ext cx="896938" cy="681037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7" idx="7"/>
            <a:endCxn id="10" idx="3"/>
          </p:cNvCxnSpPr>
          <p:nvPr/>
        </p:nvCxnSpPr>
        <p:spPr bwMode="auto">
          <a:xfrm flipV="1">
            <a:off x="5691188" y="2890838"/>
            <a:ext cx="642937" cy="1795462"/>
          </a:xfrm>
          <a:prstGeom prst="line">
            <a:avLst/>
          </a:prstGeom>
          <a:noFill/>
          <a:ln w="762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7" idx="6"/>
            <a:endCxn id="8" idx="2"/>
          </p:cNvCxnSpPr>
          <p:nvPr/>
        </p:nvCxnSpPr>
        <p:spPr bwMode="auto">
          <a:xfrm flipV="1">
            <a:off x="5795963" y="4005263"/>
            <a:ext cx="1655762" cy="936625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7" idx="6"/>
            <a:endCxn id="9" idx="2"/>
          </p:cNvCxnSpPr>
          <p:nvPr/>
        </p:nvCxnSpPr>
        <p:spPr bwMode="auto">
          <a:xfrm>
            <a:off x="5795963" y="4941888"/>
            <a:ext cx="1223962" cy="574675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109538" y="1484313"/>
            <a:ext cx="4792662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Edges (Links): 5</a:t>
            </a:r>
          </a:p>
          <a:p>
            <a:pPr>
              <a:defRPr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Total Possible Edges: 10</a:t>
            </a:r>
          </a:p>
          <a:p>
            <a:pPr>
              <a:defRPr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Density: 5/10 = 0.5</a:t>
            </a:r>
          </a:p>
        </p:txBody>
      </p:sp>
      <p:cxnSp>
        <p:nvCxnSpPr>
          <p:cNvPr id="16" name="Straight Connector 15"/>
          <p:cNvCxnSpPr>
            <a:cxnSpLocks noChangeShapeType="1"/>
            <a:stCxn id="6" idx="6"/>
            <a:endCxn id="8" idx="2"/>
          </p:cNvCxnSpPr>
          <p:nvPr/>
        </p:nvCxnSpPr>
        <p:spPr bwMode="auto">
          <a:xfrm>
            <a:off x="5435600" y="3573463"/>
            <a:ext cx="2016125" cy="431800"/>
          </a:xfrm>
          <a:prstGeom prst="line">
            <a:avLst/>
          </a:prstGeom>
          <a:noFill/>
          <a:ln w="38100">
            <a:solidFill>
              <a:srgbClr val="BFBFB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  <a:endCxn id="8" idx="1"/>
          </p:cNvCxnSpPr>
          <p:nvPr/>
        </p:nvCxnSpPr>
        <p:spPr bwMode="auto">
          <a:xfrm>
            <a:off x="6732588" y="2997200"/>
            <a:ext cx="825500" cy="754063"/>
          </a:xfrm>
          <a:prstGeom prst="line">
            <a:avLst/>
          </a:prstGeom>
          <a:noFill/>
          <a:ln w="38100">
            <a:solidFill>
              <a:srgbClr val="BFBFB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0" idx="4"/>
            <a:endCxn id="9" idx="0"/>
          </p:cNvCxnSpPr>
          <p:nvPr/>
        </p:nvCxnSpPr>
        <p:spPr bwMode="auto">
          <a:xfrm>
            <a:off x="6588125" y="2997200"/>
            <a:ext cx="792163" cy="2160588"/>
          </a:xfrm>
          <a:prstGeom prst="line">
            <a:avLst/>
          </a:prstGeom>
          <a:noFill/>
          <a:ln w="38100">
            <a:solidFill>
              <a:srgbClr val="BFBFB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  <a:stCxn id="6" idx="6"/>
            <a:endCxn id="9" idx="0"/>
          </p:cNvCxnSpPr>
          <p:nvPr/>
        </p:nvCxnSpPr>
        <p:spPr bwMode="auto">
          <a:xfrm>
            <a:off x="5435600" y="3573463"/>
            <a:ext cx="1944688" cy="1584325"/>
          </a:xfrm>
          <a:prstGeom prst="line">
            <a:avLst/>
          </a:prstGeom>
          <a:noFill/>
          <a:ln w="38100">
            <a:solidFill>
              <a:srgbClr val="BFBFB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/>
          <p:cNvCxnSpPr>
            <a:cxnSpLocks noChangeShapeType="1"/>
            <a:stCxn id="8" idx="4"/>
            <a:endCxn id="9" idx="0"/>
          </p:cNvCxnSpPr>
          <p:nvPr/>
        </p:nvCxnSpPr>
        <p:spPr bwMode="auto">
          <a:xfrm flipH="1">
            <a:off x="7380288" y="4365625"/>
            <a:ext cx="431800" cy="792163"/>
          </a:xfrm>
          <a:prstGeom prst="line">
            <a:avLst/>
          </a:prstGeom>
          <a:noFill/>
          <a:ln w="38100">
            <a:solidFill>
              <a:srgbClr val="BFBFB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803183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Density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2E0E9A5-530A-4A2E-83D3-2AE416364D9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20484" name="TextBox 69"/>
          <p:cNvSpPr txBox="1">
            <a:spLocks noChangeArrowheads="1"/>
          </p:cNvSpPr>
          <p:nvPr/>
        </p:nvSpPr>
        <p:spPr bwMode="auto">
          <a:xfrm>
            <a:off x="179388" y="4652963"/>
            <a:ext cx="74390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tx2"/>
                </a:solidFill>
                <a:latin typeface="Arial" charset="0"/>
                <a:ea typeface="MS PGothic" pitchFamily="34" charset="-128"/>
              </a:rPr>
              <a:t>Nodes (n):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tx2"/>
                </a:solidFill>
                <a:latin typeface="Arial" charset="0"/>
                <a:ea typeface="MS PGothic" pitchFamily="34" charset="-128"/>
              </a:rPr>
              <a:t>Edges (Links): 13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tx2"/>
                </a:solidFill>
                <a:latin typeface="Arial" charset="0"/>
                <a:ea typeface="MS PGothic" pitchFamily="34" charset="-128"/>
              </a:rPr>
              <a:t>Total Possible Edges: (n * (n-1)) / 2 = (10 * 9) / 2 = 45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tx2"/>
                </a:solidFill>
                <a:latin typeface="Arial" charset="0"/>
                <a:ea typeface="MS PGothic" pitchFamily="34" charset="-128"/>
              </a:rPr>
              <a:t>Density: 13/45 = 0.29</a:t>
            </a: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539750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539750" y="32845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1763713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763713" y="27813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2771775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76" name="Oval 75"/>
          <p:cNvSpPr>
            <a:spLocks noChangeArrowheads="1"/>
          </p:cNvSpPr>
          <p:nvPr/>
        </p:nvSpPr>
        <p:spPr bwMode="auto">
          <a:xfrm>
            <a:off x="2916238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3635375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</a:t>
            </a:r>
          </a:p>
        </p:txBody>
      </p:sp>
      <p:sp>
        <p:nvSpPr>
          <p:cNvPr id="78" name="Oval 77"/>
          <p:cNvSpPr>
            <a:spLocks noChangeArrowheads="1"/>
          </p:cNvSpPr>
          <p:nvPr/>
        </p:nvSpPr>
        <p:spPr bwMode="auto">
          <a:xfrm>
            <a:off x="5003800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5940425" y="2133600"/>
            <a:ext cx="360363" cy="35877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</a:t>
            </a:r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5940425" y="357346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cxnSp>
        <p:nvCxnSpPr>
          <p:cNvPr id="81" name="Straight Connector 80"/>
          <p:cNvCxnSpPr>
            <a:cxnSpLocks noChangeShapeType="1"/>
            <a:stCxn id="74" idx="6"/>
            <a:endCxn id="77" idx="2"/>
          </p:cNvCxnSpPr>
          <p:nvPr/>
        </p:nvCxnSpPr>
        <p:spPr bwMode="auto">
          <a:xfrm flipV="1">
            <a:off x="2124075" y="2960688"/>
            <a:ext cx="1511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Straight Connector 81"/>
          <p:cNvCxnSpPr>
            <a:cxnSpLocks noChangeShapeType="1"/>
            <a:stCxn id="74" idx="7"/>
            <a:endCxn id="75" idx="3"/>
          </p:cNvCxnSpPr>
          <p:nvPr/>
        </p:nvCxnSpPr>
        <p:spPr bwMode="auto">
          <a:xfrm flipV="1">
            <a:off x="2071688" y="2224088"/>
            <a:ext cx="752475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Connector 82"/>
          <p:cNvCxnSpPr>
            <a:cxnSpLocks noChangeShapeType="1"/>
            <a:stCxn id="74" idx="1"/>
            <a:endCxn id="71" idx="5"/>
          </p:cNvCxnSpPr>
          <p:nvPr/>
        </p:nvCxnSpPr>
        <p:spPr bwMode="auto">
          <a:xfrm flipH="1" flipV="1">
            <a:off x="846138" y="2224088"/>
            <a:ext cx="969962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83"/>
          <p:cNvCxnSpPr>
            <a:cxnSpLocks noChangeShapeType="1"/>
            <a:stCxn id="74" idx="3"/>
            <a:endCxn id="72" idx="6"/>
          </p:cNvCxnSpPr>
          <p:nvPr/>
        </p:nvCxnSpPr>
        <p:spPr bwMode="auto">
          <a:xfrm flipH="1">
            <a:off x="900113" y="3087688"/>
            <a:ext cx="915987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Straight Connector 84"/>
          <p:cNvCxnSpPr>
            <a:cxnSpLocks noChangeShapeType="1"/>
            <a:stCxn id="73" idx="2"/>
            <a:endCxn id="72" idx="5"/>
          </p:cNvCxnSpPr>
          <p:nvPr/>
        </p:nvCxnSpPr>
        <p:spPr bwMode="auto">
          <a:xfrm flipH="1" flipV="1">
            <a:off x="846138" y="3592513"/>
            <a:ext cx="917575" cy="449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Straight Connector 85"/>
          <p:cNvCxnSpPr>
            <a:cxnSpLocks noChangeShapeType="1"/>
            <a:stCxn id="73" idx="0"/>
            <a:endCxn id="74" idx="4"/>
          </p:cNvCxnSpPr>
          <p:nvPr/>
        </p:nvCxnSpPr>
        <p:spPr bwMode="auto">
          <a:xfrm flipV="1">
            <a:off x="1943100" y="3141663"/>
            <a:ext cx="0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Straight Connector 86"/>
          <p:cNvCxnSpPr>
            <a:cxnSpLocks noChangeShapeType="1"/>
            <a:stCxn id="73" idx="6"/>
            <a:endCxn id="76" idx="2"/>
          </p:cNvCxnSpPr>
          <p:nvPr/>
        </p:nvCxnSpPr>
        <p:spPr bwMode="auto">
          <a:xfrm>
            <a:off x="2124075" y="4041775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traight Connector 87"/>
          <p:cNvCxnSpPr>
            <a:cxnSpLocks noChangeShapeType="1"/>
            <a:stCxn id="76" idx="7"/>
            <a:endCxn id="77" idx="3"/>
          </p:cNvCxnSpPr>
          <p:nvPr/>
        </p:nvCxnSpPr>
        <p:spPr bwMode="auto">
          <a:xfrm flipV="1">
            <a:off x="3222625" y="3087688"/>
            <a:ext cx="466725" cy="825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Connector 88"/>
          <p:cNvCxnSpPr>
            <a:cxnSpLocks noChangeShapeType="1"/>
            <a:endCxn id="75" idx="5"/>
          </p:cNvCxnSpPr>
          <p:nvPr/>
        </p:nvCxnSpPr>
        <p:spPr bwMode="auto">
          <a:xfrm flipH="1" flipV="1">
            <a:off x="3079750" y="2224088"/>
            <a:ext cx="609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Straight Connector 89"/>
          <p:cNvCxnSpPr>
            <a:cxnSpLocks noChangeShapeType="1"/>
            <a:stCxn id="71" idx="6"/>
            <a:endCxn id="75" idx="2"/>
          </p:cNvCxnSpPr>
          <p:nvPr/>
        </p:nvCxnSpPr>
        <p:spPr bwMode="auto">
          <a:xfrm>
            <a:off x="900113" y="2097088"/>
            <a:ext cx="18716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90"/>
          <p:cNvCxnSpPr>
            <a:cxnSpLocks noChangeShapeType="1"/>
            <a:stCxn id="77" idx="6"/>
            <a:endCxn id="78" idx="2"/>
          </p:cNvCxnSpPr>
          <p:nvPr/>
        </p:nvCxnSpPr>
        <p:spPr bwMode="auto">
          <a:xfrm>
            <a:off x="3995738" y="2960688"/>
            <a:ext cx="1008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Straight Connector 91"/>
          <p:cNvCxnSpPr>
            <a:cxnSpLocks noChangeShapeType="1"/>
            <a:stCxn id="78" idx="7"/>
            <a:endCxn id="79" idx="2"/>
          </p:cNvCxnSpPr>
          <p:nvPr/>
        </p:nvCxnSpPr>
        <p:spPr bwMode="auto">
          <a:xfrm flipV="1">
            <a:off x="5311775" y="2312988"/>
            <a:ext cx="628650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92"/>
          <p:cNvCxnSpPr>
            <a:cxnSpLocks noChangeShapeType="1"/>
            <a:stCxn id="78" idx="5"/>
            <a:endCxn id="80" idx="1"/>
          </p:cNvCxnSpPr>
          <p:nvPr/>
        </p:nvCxnSpPr>
        <p:spPr bwMode="auto">
          <a:xfrm>
            <a:off x="5311775" y="3087688"/>
            <a:ext cx="681038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440613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Which Node is Most </a:t>
            </a:r>
            <a:r>
              <a:rPr lang="en-US" altLang="zh-TW" smtClean="0">
                <a:solidFill>
                  <a:srgbClr val="FF0000"/>
                </a:solidFill>
              </a:rPr>
              <a:t>Important</a:t>
            </a:r>
            <a:r>
              <a:rPr lang="en-US" altLang="zh-TW" smtClean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2C90747-415C-4F06-AD86-8BAE03F08DDB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403350" y="26368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403350" y="400526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627313" y="4581525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627313" y="3500438"/>
            <a:ext cx="360362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635375" y="26368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779838" y="4581525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500563" y="3500438"/>
            <a:ext cx="358775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867400" y="35004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804025" y="28527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804025" y="42926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cxnSp>
        <p:nvCxnSpPr>
          <p:cNvPr id="15" name="Straight Connector 14"/>
          <p:cNvCxnSpPr>
            <a:cxnSpLocks noChangeShapeType="1"/>
            <a:stCxn id="8" idx="6"/>
            <a:endCxn id="11" idx="2"/>
          </p:cNvCxnSpPr>
          <p:nvPr/>
        </p:nvCxnSpPr>
        <p:spPr bwMode="auto">
          <a:xfrm flipV="1">
            <a:off x="2987675" y="3681413"/>
            <a:ext cx="15128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  <a:stCxn id="8" idx="7"/>
            <a:endCxn id="9" idx="3"/>
          </p:cNvCxnSpPr>
          <p:nvPr/>
        </p:nvCxnSpPr>
        <p:spPr bwMode="auto">
          <a:xfrm flipV="1">
            <a:off x="2935288" y="2944813"/>
            <a:ext cx="754062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8" idx="1"/>
            <a:endCxn id="5" idx="5"/>
          </p:cNvCxnSpPr>
          <p:nvPr/>
        </p:nvCxnSpPr>
        <p:spPr bwMode="auto">
          <a:xfrm flipH="1" flipV="1">
            <a:off x="1711325" y="2944813"/>
            <a:ext cx="969963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  <a:stCxn id="8" idx="3"/>
            <a:endCxn id="6" idx="6"/>
          </p:cNvCxnSpPr>
          <p:nvPr/>
        </p:nvCxnSpPr>
        <p:spPr bwMode="auto">
          <a:xfrm flipH="1">
            <a:off x="1763713" y="3808413"/>
            <a:ext cx="917575" cy="376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  <a:stCxn id="7" idx="2"/>
            <a:endCxn id="6" idx="5"/>
          </p:cNvCxnSpPr>
          <p:nvPr/>
        </p:nvCxnSpPr>
        <p:spPr bwMode="auto">
          <a:xfrm flipH="1" flipV="1">
            <a:off x="1711325" y="4311650"/>
            <a:ext cx="915988" cy="449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  <a:stCxn id="7" idx="0"/>
            <a:endCxn id="8" idx="4"/>
          </p:cNvCxnSpPr>
          <p:nvPr/>
        </p:nvCxnSpPr>
        <p:spPr bwMode="auto">
          <a:xfrm flipV="1">
            <a:off x="2808288" y="3860800"/>
            <a:ext cx="0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  <a:stCxn id="7" idx="6"/>
            <a:endCxn id="10" idx="2"/>
          </p:cNvCxnSpPr>
          <p:nvPr/>
        </p:nvCxnSpPr>
        <p:spPr bwMode="auto">
          <a:xfrm>
            <a:off x="2987675" y="4760913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10" idx="7"/>
            <a:endCxn id="11" idx="3"/>
          </p:cNvCxnSpPr>
          <p:nvPr/>
        </p:nvCxnSpPr>
        <p:spPr bwMode="auto">
          <a:xfrm flipV="1">
            <a:off x="4087813" y="3808413"/>
            <a:ext cx="465137" cy="825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endCxn id="9" idx="5"/>
          </p:cNvCxnSpPr>
          <p:nvPr/>
        </p:nvCxnSpPr>
        <p:spPr bwMode="auto">
          <a:xfrm flipH="1" flipV="1">
            <a:off x="3943350" y="2944813"/>
            <a:ext cx="609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  <a:stCxn id="5" idx="6"/>
            <a:endCxn id="9" idx="2"/>
          </p:cNvCxnSpPr>
          <p:nvPr/>
        </p:nvCxnSpPr>
        <p:spPr bwMode="auto">
          <a:xfrm>
            <a:off x="1763713" y="2816225"/>
            <a:ext cx="18716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11" idx="6"/>
            <a:endCxn id="12" idx="2"/>
          </p:cNvCxnSpPr>
          <p:nvPr/>
        </p:nvCxnSpPr>
        <p:spPr bwMode="auto">
          <a:xfrm>
            <a:off x="4859338" y="3681413"/>
            <a:ext cx="1008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  <a:stCxn id="12" idx="7"/>
            <a:endCxn id="13" idx="2"/>
          </p:cNvCxnSpPr>
          <p:nvPr/>
        </p:nvCxnSpPr>
        <p:spPr bwMode="auto">
          <a:xfrm flipV="1">
            <a:off x="6175375" y="3033713"/>
            <a:ext cx="628650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  <a:stCxn id="12" idx="5"/>
            <a:endCxn id="14" idx="1"/>
          </p:cNvCxnSpPr>
          <p:nvPr/>
        </p:nvCxnSpPr>
        <p:spPr bwMode="auto">
          <a:xfrm>
            <a:off x="6175375" y="3808413"/>
            <a:ext cx="681038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55503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FD6DCC0E-9E0D-4398-B5E6-66F4DD3258E7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6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450" y="6611938"/>
            <a:ext cx="67691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blog.contentfrog.com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wp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-content/uploads/2012/09/New-Social-Media-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Icons.jpg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grpSp>
        <p:nvGrpSpPr>
          <p:cNvPr id="143363" name="Group 9"/>
          <p:cNvGrpSpPr>
            <a:grpSpLocks/>
          </p:cNvGrpSpPr>
          <p:nvPr/>
        </p:nvGrpSpPr>
        <p:grpSpPr bwMode="auto">
          <a:xfrm>
            <a:off x="436563" y="744538"/>
            <a:ext cx="8456612" cy="5708650"/>
            <a:chOff x="436240" y="600164"/>
            <a:chExt cx="8456240" cy="5709156"/>
          </a:xfrm>
        </p:grpSpPr>
        <p:pic>
          <p:nvPicPr>
            <p:cNvPr id="14336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0" y="600164"/>
              <a:ext cx="8456240" cy="5709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66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5229200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67" name="TextBox 8"/>
            <p:cNvSpPr txBox="1">
              <a:spLocks noChangeArrowheads="1"/>
            </p:cNvSpPr>
            <p:nvPr/>
          </p:nvSpPr>
          <p:spPr bwMode="auto">
            <a:xfrm>
              <a:off x="6012160" y="6021288"/>
              <a:ext cx="4756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1200"/>
                <a:t>Line</a:t>
              </a:r>
            </a:p>
          </p:txBody>
        </p:sp>
      </p:grpSp>
      <p:sp>
        <p:nvSpPr>
          <p:cNvPr id="143364" name="Title 1"/>
          <p:cNvSpPr>
            <a:spLocks noGrp="1"/>
          </p:cNvSpPr>
          <p:nvPr>
            <p:ph type="title"/>
          </p:nvPr>
        </p:nvSpPr>
        <p:spPr>
          <a:xfrm>
            <a:off x="755650" y="4763"/>
            <a:ext cx="7488238" cy="615950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22755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  <a:ea typeface="新細明體" pitchFamily="18" charset="-120"/>
              </a:rPr>
              <a:t>Centrality</a:t>
            </a:r>
            <a:endParaRPr lang="zh-TW" altLang="en-US" smtClean="0">
              <a:solidFill>
                <a:schemeClr val="accent1"/>
              </a:solidFill>
            </a:endParaRPr>
          </a:p>
        </p:txBody>
      </p:sp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457200" y="1268413"/>
            <a:ext cx="8362950" cy="5113337"/>
          </a:xfrm>
        </p:spPr>
        <p:txBody>
          <a:bodyPr/>
          <a:lstStyle/>
          <a:p>
            <a:pPr eaLnBrk="1" hangingPunct="1"/>
            <a:r>
              <a:rPr lang="en-US" altLang="ja-JP" smtClean="0">
                <a:solidFill>
                  <a:srgbClr val="3333CC"/>
                </a:solidFill>
                <a:ea typeface="MS PGothic" pitchFamily="34" charset="-128"/>
              </a:rPr>
              <a:t>Important or prominent actors</a:t>
            </a:r>
            <a:r>
              <a:rPr lang="en-US" altLang="ja-JP" smtClean="0">
                <a:ea typeface="MS PGothic" pitchFamily="34" charset="-128"/>
              </a:rPr>
              <a:t> are those that are linked or involved with other actors extensively. </a:t>
            </a:r>
          </a:p>
          <a:p>
            <a:pPr eaLnBrk="1" hangingPunct="1"/>
            <a:r>
              <a:rPr lang="en-US" altLang="ja-JP" smtClean="0">
                <a:ea typeface="MS PGothic" pitchFamily="34" charset="-128"/>
              </a:rPr>
              <a:t>A person with extensive contacts (links) or communications with many other people in the organization is considered more important than a person with relatively fewer contacts. </a:t>
            </a:r>
          </a:p>
          <a:p>
            <a:pPr eaLnBrk="1" hangingPunct="1"/>
            <a:r>
              <a:rPr lang="en-US" altLang="ja-JP" smtClean="0">
                <a:ea typeface="MS PGothic" pitchFamily="34" charset="-128"/>
              </a:rPr>
              <a:t>The links can also be called </a:t>
            </a:r>
            <a:r>
              <a:rPr lang="en-US" altLang="ja-JP" b="1" smtClean="0">
                <a:ea typeface="MS PGothic" pitchFamily="34" charset="-128"/>
              </a:rPr>
              <a:t>ties</a:t>
            </a:r>
            <a:r>
              <a:rPr lang="en-US" altLang="ja-JP" smtClean="0">
                <a:ea typeface="MS PGothic" pitchFamily="34" charset="-128"/>
              </a:rPr>
              <a:t>. </a:t>
            </a:r>
            <a:br>
              <a:rPr lang="en-US" altLang="ja-JP" smtClean="0">
                <a:ea typeface="MS PGothic" pitchFamily="34" charset="-128"/>
              </a:rPr>
            </a:br>
            <a:r>
              <a:rPr lang="en-US" altLang="ja-JP" smtClean="0">
                <a:ea typeface="MS PGothic" pitchFamily="34" charset="-128"/>
              </a:rPr>
              <a:t>A </a:t>
            </a:r>
            <a:r>
              <a:rPr lang="en-US" altLang="ja-JP" smtClean="0">
                <a:solidFill>
                  <a:srgbClr val="FF0000"/>
                </a:solidFill>
                <a:ea typeface="MS PGothic" pitchFamily="34" charset="-128"/>
              </a:rPr>
              <a:t>central actor</a:t>
            </a:r>
            <a:r>
              <a:rPr lang="en-US" altLang="ja-JP" smtClean="0">
                <a:ea typeface="MS PGothic" pitchFamily="34" charset="-128"/>
              </a:rPr>
              <a:t> is one involved in many ties. </a:t>
            </a:r>
            <a:endParaRPr lang="zh-TW" altLang="en-US" smtClean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597650"/>
            <a:ext cx="8651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78A2B2A-0960-4395-9CBA-799993A76BC6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22533" name="矩形 4"/>
          <p:cNvSpPr>
            <a:spLocks noChangeArrowheads="1"/>
          </p:cNvSpPr>
          <p:nvPr/>
        </p:nvSpPr>
        <p:spPr bwMode="auto">
          <a:xfrm>
            <a:off x="971550" y="6535738"/>
            <a:ext cx="70564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  <a:ea typeface="MS PGothic" pitchFamily="34" charset="-128"/>
              </a:rPr>
              <a:t>Source: Bing Liu (2011) , “Web Data Mining: Exploring Hyperlinks, Contents, and Usage Data”</a:t>
            </a:r>
            <a:endParaRPr lang="zh-TW" altLang="en-US" sz="1200">
              <a:solidFill>
                <a:srgbClr val="A6A6A6"/>
              </a:solidFill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98817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Social Network Analysis (SNA)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000" smtClean="0"/>
              <a:t>Degree Centrality </a:t>
            </a:r>
          </a:p>
          <a:p>
            <a:r>
              <a:rPr lang="en-US" altLang="zh-TW" sz="4000" smtClean="0"/>
              <a:t>Betweenness Centrality</a:t>
            </a:r>
          </a:p>
          <a:p>
            <a:r>
              <a:rPr lang="en-US" altLang="zh-TW" sz="4000" smtClean="0"/>
              <a:t>Closeness Centrality</a:t>
            </a:r>
          </a:p>
          <a:p>
            <a:endParaRPr lang="en-US" altLang="zh-TW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AA90C5-3D42-44D2-AE45-115867E1D46D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95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altLang="zh-TW" sz="8000" dirty="0">
                <a:solidFill>
                  <a:srgbClr val="FF0000"/>
                </a:solidFill>
              </a:rPr>
              <a:t>Degree </a:t>
            </a:r>
            <a:r>
              <a:rPr lang="en-US" altLang="zh-TW" sz="8000" dirty="0" smtClean="0">
                <a:solidFill>
                  <a:srgbClr val="FF0000"/>
                </a:solidFill>
              </a:rPr>
              <a:t/>
            </a:r>
            <a:br>
              <a:rPr lang="en-US" altLang="zh-TW" sz="8000" dirty="0" smtClean="0">
                <a:solidFill>
                  <a:srgbClr val="FF0000"/>
                </a:solidFill>
              </a:rPr>
            </a:br>
            <a:r>
              <a:rPr lang="en-US" altLang="zh-TW" sz="8000" dirty="0" smtClean="0">
                <a:solidFill>
                  <a:srgbClr val="FF0000"/>
                </a:solidFill>
              </a:rPr>
              <a:t>Centrality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11956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EEDC7D-62FA-4879-A9CF-2E67A9E89C99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26627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r>
              <a:rPr lang="en-US" altLang="zh-TW" dirty="0" smtClean="0">
                <a:solidFill>
                  <a:srgbClr val="4F81BD"/>
                </a:solidFill>
              </a:rPr>
              <a:t>Social Network Analysis:</a:t>
            </a:r>
            <a:br>
              <a:rPr lang="en-US" altLang="zh-TW" dirty="0" smtClean="0">
                <a:solidFill>
                  <a:srgbClr val="4F81BD"/>
                </a:solidFill>
              </a:rPr>
            </a:br>
            <a:r>
              <a:rPr lang="en-US" altLang="zh-TW" dirty="0" smtClean="0">
                <a:solidFill>
                  <a:srgbClr val="4F81BD"/>
                </a:solidFill>
              </a:rPr>
              <a:t>Degree Centrality</a:t>
            </a:r>
            <a:endParaRPr lang="zh-TW" altLang="en-US" dirty="0" smtClean="0">
              <a:solidFill>
                <a:srgbClr val="4F81BD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9750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39750" y="32845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763713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763713" y="27813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71775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16238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35375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03800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940425" y="2133600"/>
            <a:ext cx="360363" cy="35877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940425" y="357346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cxnSp>
        <p:nvCxnSpPr>
          <p:cNvPr id="16" name="Straight Connector 15"/>
          <p:cNvCxnSpPr>
            <a:cxnSpLocks noChangeShapeType="1"/>
            <a:stCxn id="9" idx="6"/>
            <a:endCxn id="12" idx="2"/>
          </p:cNvCxnSpPr>
          <p:nvPr/>
        </p:nvCxnSpPr>
        <p:spPr bwMode="auto">
          <a:xfrm flipV="1">
            <a:off x="2124075" y="2960688"/>
            <a:ext cx="1511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9" idx="7"/>
            <a:endCxn id="10" idx="3"/>
          </p:cNvCxnSpPr>
          <p:nvPr/>
        </p:nvCxnSpPr>
        <p:spPr bwMode="auto">
          <a:xfrm flipV="1">
            <a:off x="2071688" y="2224088"/>
            <a:ext cx="752475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  <a:stCxn id="9" idx="1"/>
            <a:endCxn id="6" idx="5"/>
          </p:cNvCxnSpPr>
          <p:nvPr/>
        </p:nvCxnSpPr>
        <p:spPr bwMode="auto">
          <a:xfrm flipH="1" flipV="1">
            <a:off x="846138" y="2224088"/>
            <a:ext cx="969962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  <a:stCxn id="9" idx="3"/>
            <a:endCxn id="7" idx="6"/>
          </p:cNvCxnSpPr>
          <p:nvPr/>
        </p:nvCxnSpPr>
        <p:spPr bwMode="auto">
          <a:xfrm flipH="1">
            <a:off x="900113" y="3087688"/>
            <a:ext cx="915987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  <a:stCxn id="8" idx="2"/>
            <a:endCxn id="7" idx="5"/>
          </p:cNvCxnSpPr>
          <p:nvPr/>
        </p:nvCxnSpPr>
        <p:spPr bwMode="auto">
          <a:xfrm flipH="1" flipV="1">
            <a:off x="846138" y="3592513"/>
            <a:ext cx="917575" cy="449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  <a:stCxn id="8" idx="0"/>
            <a:endCxn id="9" idx="4"/>
          </p:cNvCxnSpPr>
          <p:nvPr/>
        </p:nvCxnSpPr>
        <p:spPr bwMode="auto">
          <a:xfrm flipV="1">
            <a:off x="1943100" y="3141663"/>
            <a:ext cx="0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8" idx="6"/>
            <a:endCxn id="11" idx="2"/>
          </p:cNvCxnSpPr>
          <p:nvPr/>
        </p:nvCxnSpPr>
        <p:spPr bwMode="auto">
          <a:xfrm>
            <a:off x="2124075" y="4041775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1" idx="7"/>
            <a:endCxn id="12" idx="3"/>
          </p:cNvCxnSpPr>
          <p:nvPr/>
        </p:nvCxnSpPr>
        <p:spPr bwMode="auto">
          <a:xfrm flipV="1">
            <a:off x="3222625" y="3087688"/>
            <a:ext cx="466725" cy="825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  <a:endCxn id="10" idx="5"/>
          </p:cNvCxnSpPr>
          <p:nvPr/>
        </p:nvCxnSpPr>
        <p:spPr bwMode="auto">
          <a:xfrm flipH="1" flipV="1">
            <a:off x="3079750" y="2224088"/>
            <a:ext cx="609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6" idx="6"/>
            <a:endCxn id="10" idx="2"/>
          </p:cNvCxnSpPr>
          <p:nvPr/>
        </p:nvCxnSpPr>
        <p:spPr bwMode="auto">
          <a:xfrm>
            <a:off x="900113" y="2097088"/>
            <a:ext cx="18716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  <a:stCxn id="12" idx="6"/>
            <a:endCxn id="13" idx="2"/>
          </p:cNvCxnSpPr>
          <p:nvPr/>
        </p:nvCxnSpPr>
        <p:spPr bwMode="auto">
          <a:xfrm>
            <a:off x="3995738" y="2960688"/>
            <a:ext cx="1008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  <a:stCxn id="13" idx="7"/>
            <a:endCxn id="14" idx="2"/>
          </p:cNvCxnSpPr>
          <p:nvPr/>
        </p:nvCxnSpPr>
        <p:spPr bwMode="auto">
          <a:xfrm flipV="1">
            <a:off x="5311775" y="2312988"/>
            <a:ext cx="628650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  <a:stCxn id="13" idx="5"/>
            <a:endCxn id="15" idx="1"/>
          </p:cNvCxnSpPr>
          <p:nvPr/>
        </p:nvCxnSpPr>
        <p:spPr bwMode="auto">
          <a:xfrm>
            <a:off x="5311775" y="3087688"/>
            <a:ext cx="681038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827454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3348038" y="2565400"/>
            <a:ext cx="863600" cy="8636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A6A6A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1547813" y="2565400"/>
            <a:ext cx="863600" cy="863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A6A6A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228D7F-50D5-4DAE-9BF0-C74A527B3E73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276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</a:rPr>
              <a:t>Social Network Analysis:</a:t>
            </a:r>
            <a:br>
              <a:rPr lang="en-US" altLang="zh-TW" smtClean="0">
                <a:solidFill>
                  <a:srgbClr val="4F81BD"/>
                </a:solidFill>
              </a:rPr>
            </a:br>
            <a:r>
              <a:rPr lang="en-US" altLang="zh-TW" smtClean="0">
                <a:solidFill>
                  <a:srgbClr val="4F81BD"/>
                </a:solidFill>
              </a:rPr>
              <a:t>Degree Centrality</a:t>
            </a:r>
            <a:endParaRPr lang="zh-TW" altLang="en-US" smtClean="0">
              <a:solidFill>
                <a:srgbClr val="4F81BD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9750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39750" y="32845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763713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763713" y="27813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71775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16238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35375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03800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940425" y="2133600"/>
            <a:ext cx="360363" cy="35877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940425" y="357346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cxnSp>
        <p:nvCxnSpPr>
          <p:cNvPr id="16" name="Straight Connector 15"/>
          <p:cNvCxnSpPr>
            <a:cxnSpLocks noChangeShapeType="1"/>
            <a:stCxn id="9" idx="6"/>
            <a:endCxn id="12" idx="2"/>
          </p:cNvCxnSpPr>
          <p:nvPr/>
        </p:nvCxnSpPr>
        <p:spPr bwMode="auto">
          <a:xfrm flipV="1">
            <a:off x="2124075" y="2960688"/>
            <a:ext cx="1511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9" idx="7"/>
            <a:endCxn id="10" idx="3"/>
          </p:cNvCxnSpPr>
          <p:nvPr/>
        </p:nvCxnSpPr>
        <p:spPr bwMode="auto">
          <a:xfrm flipV="1">
            <a:off x="2071688" y="2224088"/>
            <a:ext cx="752475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  <a:stCxn id="9" idx="1"/>
            <a:endCxn id="6" idx="5"/>
          </p:cNvCxnSpPr>
          <p:nvPr/>
        </p:nvCxnSpPr>
        <p:spPr bwMode="auto">
          <a:xfrm flipH="1" flipV="1">
            <a:off x="846138" y="2224088"/>
            <a:ext cx="969962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  <a:stCxn id="9" idx="3"/>
            <a:endCxn id="7" idx="6"/>
          </p:cNvCxnSpPr>
          <p:nvPr/>
        </p:nvCxnSpPr>
        <p:spPr bwMode="auto">
          <a:xfrm flipH="1">
            <a:off x="900113" y="3087688"/>
            <a:ext cx="915987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  <a:stCxn id="8" idx="2"/>
            <a:endCxn id="7" idx="5"/>
          </p:cNvCxnSpPr>
          <p:nvPr/>
        </p:nvCxnSpPr>
        <p:spPr bwMode="auto">
          <a:xfrm flipH="1" flipV="1">
            <a:off x="846138" y="3592513"/>
            <a:ext cx="917575" cy="449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  <a:stCxn id="8" idx="0"/>
            <a:endCxn id="9" idx="4"/>
          </p:cNvCxnSpPr>
          <p:nvPr/>
        </p:nvCxnSpPr>
        <p:spPr bwMode="auto">
          <a:xfrm flipV="1">
            <a:off x="1943100" y="3141663"/>
            <a:ext cx="0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8" idx="6"/>
            <a:endCxn id="11" idx="2"/>
          </p:cNvCxnSpPr>
          <p:nvPr/>
        </p:nvCxnSpPr>
        <p:spPr bwMode="auto">
          <a:xfrm>
            <a:off x="2124075" y="4041775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1" idx="7"/>
            <a:endCxn id="12" idx="3"/>
          </p:cNvCxnSpPr>
          <p:nvPr/>
        </p:nvCxnSpPr>
        <p:spPr bwMode="auto">
          <a:xfrm flipV="1">
            <a:off x="3222625" y="3087688"/>
            <a:ext cx="466725" cy="825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  <a:endCxn id="10" idx="5"/>
          </p:cNvCxnSpPr>
          <p:nvPr/>
        </p:nvCxnSpPr>
        <p:spPr bwMode="auto">
          <a:xfrm flipH="1" flipV="1">
            <a:off x="3079750" y="2224088"/>
            <a:ext cx="609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6" idx="6"/>
            <a:endCxn id="10" idx="2"/>
          </p:cNvCxnSpPr>
          <p:nvPr/>
        </p:nvCxnSpPr>
        <p:spPr bwMode="auto">
          <a:xfrm>
            <a:off x="900113" y="2097088"/>
            <a:ext cx="18716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  <a:stCxn id="12" idx="6"/>
            <a:endCxn id="13" idx="2"/>
          </p:cNvCxnSpPr>
          <p:nvPr/>
        </p:nvCxnSpPr>
        <p:spPr bwMode="auto">
          <a:xfrm>
            <a:off x="3995738" y="2960688"/>
            <a:ext cx="1008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  <a:stCxn id="13" idx="7"/>
            <a:endCxn id="14" idx="2"/>
          </p:cNvCxnSpPr>
          <p:nvPr/>
        </p:nvCxnSpPr>
        <p:spPr bwMode="auto">
          <a:xfrm flipV="1">
            <a:off x="5311775" y="2312988"/>
            <a:ext cx="628650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  <a:stCxn id="13" idx="5"/>
            <a:endCxn id="15" idx="1"/>
          </p:cNvCxnSpPr>
          <p:nvPr/>
        </p:nvCxnSpPr>
        <p:spPr bwMode="auto">
          <a:xfrm>
            <a:off x="5311775" y="3087688"/>
            <a:ext cx="681038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588125" y="1412875"/>
          <a:ext cx="2338388" cy="5089764"/>
        </p:xfrm>
        <a:graphic>
          <a:graphicData uri="http://schemas.openxmlformats.org/drawingml/2006/table">
            <a:tbl>
              <a:tblPr/>
              <a:tblGrid>
                <a:gridCol w="576263"/>
                <a:gridCol w="647700"/>
                <a:gridCol w="1114425"/>
              </a:tblGrid>
              <a:tr h="5180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Node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Score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Standardized Score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4571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2/10 = 0.2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2/10 = 0.2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endParaRPr kumimoji="0" lang="en-US" altLang="zh-TW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en-US" altLang="zh-TW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5/10 = 0.5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</a:tr>
              <a:tr h="4571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3/10 = 0.3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3/10 = 0.3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F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2/10 = 0.2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G</a:t>
                      </a:r>
                      <a:endParaRPr kumimoji="0" lang="en-US" altLang="zh-TW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en-US" altLang="zh-TW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4/10 = 0.4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4571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H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3/10 = 0.3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I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1/10 = 0.1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J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Typewriter" pitchFamily="49" charset="0"/>
                        <a:ea typeface="新細明體" pitchFamily="18" charset="-120"/>
                      </a:endParaRP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1/10 = 0.1</a:t>
                      </a:r>
                    </a:p>
                  </a:txBody>
                  <a:tcPr marL="36000" marR="36000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04798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altLang="zh-TW" sz="8000" dirty="0" err="1">
                <a:solidFill>
                  <a:srgbClr val="FF0000"/>
                </a:solidFill>
              </a:rPr>
              <a:t>Betweenness</a:t>
            </a:r>
            <a:r>
              <a:rPr lang="en-US" altLang="zh-TW" sz="8000" dirty="0" smtClean="0">
                <a:solidFill>
                  <a:srgbClr val="FF0000"/>
                </a:solidFill>
              </a:rPr>
              <a:t> </a:t>
            </a:r>
            <a:r>
              <a:rPr lang="en-US" altLang="zh-TW" sz="8000" dirty="0">
                <a:solidFill>
                  <a:srgbClr val="FF0000"/>
                </a:solidFill>
              </a:rPr>
              <a:t>Centrality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4449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altLang="zh-TW" sz="4800" b="1" dirty="0" err="1" smtClean="0">
                <a:solidFill>
                  <a:srgbClr val="C00000"/>
                </a:solidFill>
              </a:rPr>
              <a:t>Betweenness</a:t>
            </a:r>
            <a:r>
              <a:rPr lang="en-US" altLang="zh-TW" sz="4800" b="1" dirty="0" smtClean="0">
                <a:solidFill>
                  <a:srgbClr val="C00000"/>
                </a:solidFill>
              </a:rPr>
              <a:t> centrality:</a:t>
            </a:r>
          </a:p>
          <a:p>
            <a:pPr marL="0" indent="0" algn="ctr">
              <a:buFont typeface="Arial" charset="0"/>
              <a:buNone/>
            </a:pPr>
            <a:r>
              <a:rPr lang="en-US" altLang="zh-TW" sz="7200" b="1" dirty="0" smtClean="0">
                <a:solidFill>
                  <a:srgbClr val="FF0000"/>
                </a:solidFill>
              </a:rPr>
              <a:t>Connectivity</a:t>
            </a:r>
          </a:p>
          <a:p>
            <a:pPr marL="0" indent="0" algn="ctr">
              <a:buFont typeface="Arial" charset="0"/>
              <a:buNone/>
            </a:pPr>
            <a:endParaRPr lang="en-US" altLang="zh-TW" sz="4800" dirty="0" smtClean="0">
              <a:solidFill>
                <a:srgbClr val="C00000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en-US" altLang="zh-TW" sz="4800" dirty="0" smtClean="0">
                <a:solidFill>
                  <a:srgbClr val="C00000"/>
                </a:solidFill>
              </a:rPr>
              <a:t>Number of shortest paths </a:t>
            </a:r>
            <a:br>
              <a:rPr lang="en-US" altLang="zh-TW" sz="4800" dirty="0" smtClean="0">
                <a:solidFill>
                  <a:srgbClr val="C00000"/>
                </a:solidFill>
              </a:rPr>
            </a:br>
            <a:r>
              <a:rPr lang="en-US" altLang="zh-TW" sz="4800" dirty="0" smtClean="0">
                <a:solidFill>
                  <a:srgbClr val="C00000"/>
                </a:solidFill>
              </a:rPr>
              <a:t>going through the actor</a:t>
            </a:r>
            <a:endParaRPr lang="zh-TW" altLang="en-US" sz="4800" dirty="0" smtClean="0">
              <a:solidFill>
                <a:srgbClr val="C00000"/>
              </a:solidFill>
            </a:endParaRPr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67A294-D2C4-4298-93F0-29E8299D2B55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873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Betweenness Centrality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BEDDA93-6FD4-4F35-88DE-81F8EC4A7A5A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graphicFrame>
        <p:nvGraphicFramePr>
          <p:cNvPr id="31748" name="物件 1"/>
          <p:cNvGraphicFramePr>
            <a:graphicFrameLocks noChangeAspect="1"/>
          </p:cNvGraphicFramePr>
          <p:nvPr/>
        </p:nvGraphicFramePr>
        <p:xfrm>
          <a:off x="2268538" y="1628775"/>
          <a:ext cx="4310062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2" name="方程式" r:id="rId3" imgW="1294838" imgH="355446" progId="Equation.3">
                  <p:embed/>
                </p:oleObj>
              </mc:Choice>
              <mc:Fallback>
                <p:oleObj name="方程式" r:id="rId3" imgW="1294838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628775"/>
                        <a:ext cx="4310062" cy="118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物件 2"/>
          <p:cNvGraphicFramePr>
            <a:graphicFrameLocks noChangeAspect="1"/>
          </p:cNvGraphicFramePr>
          <p:nvPr/>
        </p:nvGraphicFramePr>
        <p:xfrm>
          <a:off x="1533525" y="4724400"/>
          <a:ext cx="6507163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3" name="方程式" r:id="rId5" imgW="1954951" imgH="215806" progId="Equation.3">
                  <p:embed/>
                </p:oleObj>
              </mc:Choice>
              <mc:Fallback>
                <p:oleObj name="方程式" r:id="rId5" imgW="1954951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3525" y="4724400"/>
                        <a:ext cx="6507163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文字方塊 3"/>
          <p:cNvSpPr txBox="1">
            <a:spLocks noChangeArrowheads="1"/>
          </p:cNvSpPr>
          <p:nvPr/>
        </p:nvSpPr>
        <p:spPr bwMode="auto">
          <a:xfrm>
            <a:off x="1258888" y="2997200"/>
            <a:ext cx="7026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pitchFamily="18" charset="0"/>
                <a:cs typeface="Times New Roman" pitchFamily="18" charset="0"/>
              </a:rPr>
              <a:t>Where </a:t>
            </a:r>
            <a:r>
              <a:rPr lang="en-US" altLang="zh-TW" sz="2400" i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zh-TW" sz="2400" i="1" baseline="-25000">
                <a:latin typeface="Times New Roman" pitchFamily="18" charset="0"/>
                <a:cs typeface="Times New Roman" pitchFamily="18" charset="0"/>
              </a:rPr>
              <a:t>jk</a:t>
            </a:r>
            <a:r>
              <a:rPr lang="en-US" altLang="zh-TW" sz="2400">
                <a:latin typeface="Times New Roman" pitchFamily="18" charset="0"/>
                <a:cs typeface="Times New Roman" pitchFamily="18" charset="0"/>
              </a:rPr>
              <a:t> = the number of shortest paths connecting </a:t>
            </a:r>
            <a:r>
              <a:rPr lang="en-US" altLang="zh-TW" sz="2400" i="1">
                <a:latin typeface="Times New Roman" pitchFamily="18" charset="0"/>
                <a:cs typeface="Times New Roman" pitchFamily="18" charset="0"/>
              </a:rPr>
              <a:t>jk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zh-TW" sz="2400" i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zh-TW" sz="2400" i="1" baseline="-25000">
                <a:latin typeface="Times New Roman" pitchFamily="18" charset="0"/>
                <a:cs typeface="Times New Roman" pitchFamily="18" charset="0"/>
              </a:rPr>
              <a:t>jk</a:t>
            </a:r>
            <a:r>
              <a:rPr lang="en-US" altLang="zh-TW" sz="2400" i="1">
                <a:latin typeface="Times New Roman" pitchFamily="18" charset="0"/>
                <a:cs typeface="Times New Roman" pitchFamily="18" charset="0"/>
              </a:rPr>
              <a:t>(i) </a:t>
            </a:r>
            <a:r>
              <a:rPr lang="en-US" altLang="zh-TW" sz="2400">
                <a:latin typeface="Times New Roman" pitchFamily="18" charset="0"/>
                <a:cs typeface="Times New Roman" pitchFamily="18" charset="0"/>
              </a:rPr>
              <a:t>= the number that actor </a:t>
            </a:r>
            <a:r>
              <a:rPr lang="en-US" altLang="zh-TW" sz="2400" i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TW" sz="2400">
                <a:latin typeface="Times New Roman" pitchFamily="18" charset="0"/>
                <a:cs typeface="Times New Roman" pitchFamily="18" charset="0"/>
              </a:rPr>
              <a:t> is on.</a:t>
            </a:r>
            <a:endParaRPr lang="zh-TW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471613" y="4005263"/>
            <a:ext cx="62563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200" b="1" dirty="0">
                <a:latin typeface="+mn-lt"/>
                <a:ea typeface="Arial Unicode MS" panose="020B0604020202020204" pitchFamily="34" charset="-120"/>
                <a:cs typeface="Arial" panose="020B0604020202020204" pitchFamily="34" charset="0"/>
              </a:rPr>
              <a:t>Normalized </a:t>
            </a:r>
            <a:r>
              <a:rPr lang="en-US" altLang="zh-TW" sz="3200" b="1" dirty="0" err="1">
                <a:latin typeface="+mn-lt"/>
                <a:ea typeface="Arial Unicode MS" panose="020B0604020202020204" pitchFamily="34" charset="-120"/>
                <a:cs typeface="Arial" panose="020B0604020202020204" pitchFamily="34" charset="0"/>
              </a:rPr>
              <a:t>Betweenness</a:t>
            </a:r>
            <a:r>
              <a:rPr lang="en-US" altLang="zh-TW" sz="3200" b="1" dirty="0">
                <a:latin typeface="+mn-lt"/>
                <a:ea typeface="Arial Unicode MS" panose="020B0604020202020204" pitchFamily="34" charset="-120"/>
                <a:cs typeface="Arial" panose="020B0604020202020204" pitchFamily="34" charset="0"/>
              </a:rPr>
              <a:t> Centrality</a:t>
            </a:r>
            <a:endParaRPr lang="zh-TW" altLang="en-US" sz="3200" b="1" dirty="0">
              <a:latin typeface="+mn-lt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500563" y="5549900"/>
            <a:ext cx="3719512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Arial Unicode MS" panose="020B0604020202020204" pitchFamily="34" charset="-120"/>
                <a:cs typeface="Arial" panose="020B0604020202020204" pitchFamily="34" charset="0"/>
              </a:rPr>
              <a:t>Number of pairs of vertices </a:t>
            </a:r>
            <a:br>
              <a:rPr lang="en-US" altLang="zh-TW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Arial Unicode MS" panose="020B0604020202020204" pitchFamily="34" charset="-120"/>
                <a:cs typeface="Arial" panose="020B0604020202020204" pitchFamily="34" charset="0"/>
              </a:rPr>
              <a:t>excluding the vertex itself</a:t>
            </a:r>
            <a:endParaRPr lang="zh-TW" alt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72000" y="4724400"/>
            <a:ext cx="3529013" cy="68262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286000" y="6604000"/>
            <a:ext cx="4572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https://www.youtube.com/watch?v=RXohUeNCJiU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632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Betweenness Centrality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3516534-ED3A-42D4-BBDB-A8932241986F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9750" y="2894013"/>
            <a:ext cx="719138" cy="720725"/>
          </a:xfrm>
          <a:prstGeom prst="ellipse">
            <a:avLst/>
          </a:prstGeom>
          <a:solidFill>
            <a:srgbClr val="C0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00113" y="4262438"/>
            <a:ext cx="719137" cy="71913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75013" y="3325813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843213" y="4838700"/>
            <a:ext cx="720725" cy="719138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051050" y="1957388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cxnSp>
        <p:nvCxnSpPr>
          <p:cNvPr id="12" name="Straight Connector 11"/>
          <p:cNvCxnSpPr>
            <a:cxnSpLocks noChangeShapeType="1"/>
            <a:stCxn id="6" idx="4"/>
            <a:endCxn id="7" idx="0"/>
          </p:cNvCxnSpPr>
          <p:nvPr/>
        </p:nvCxnSpPr>
        <p:spPr bwMode="auto">
          <a:xfrm>
            <a:off x="900113" y="3614738"/>
            <a:ext cx="358775" cy="64770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  <a:stCxn id="6" idx="7"/>
            <a:endCxn id="10" idx="2"/>
          </p:cNvCxnSpPr>
          <p:nvPr/>
        </p:nvCxnSpPr>
        <p:spPr bwMode="auto">
          <a:xfrm flipV="1">
            <a:off x="1154113" y="2317750"/>
            <a:ext cx="896937" cy="681038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7" idx="7"/>
            <a:endCxn id="10" idx="3"/>
          </p:cNvCxnSpPr>
          <p:nvPr/>
        </p:nvCxnSpPr>
        <p:spPr bwMode="auto">
          <a:xfrm flipV="1">
            <a:off x="1514475" y="2571750"/>
            <a:ext cx="642938" cy="1795463"/>
          </a:xfrm>
          <a:prstGeom prst="line">
            <a:avLst/>
          </a:prstGeom>
          <a:noFill/>
          <a:ln w="762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7" idx="6"/>
            <a:endCxn id="8" idx="2"/>
          </p:cNvCxnSpPr>
          <p:nvPr/>
        </p:nvCxnSpPr>
        <p:spPr bwMode="auto">
          <a:xfrm flipV="1">
            <a:off x="1619250" y="3686175"/>
            <a:ext cx="1655763" cy="936625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7" idx="6"/>
            <a:endCxn id="9" idx="2"/>
          </p:cNvCxnSpPr>
          <p:nvPr/>
        </p:nvCxnSpPr>
        <p:spPr bwMode="auto">
          <a:xfrm>
            <a:off x="1619250" y="4622800"/>
            <a:ext cx="1223963" cy="576263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5468938" y="1844675"/>
            <a:ext cx="2436812" cy="3970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A: 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                   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Total:           0</a:t>
            </a:r>
          </a:p>
        </p:txBody>
      </p:sp>
      <p:cxnSp>
        <p:nvCxnSpPr>
          <p:cNvPr id="18" name="Straight Connector 29"/>
          <p:cNvCxnSpPr>
            <a:cxnSpLocks noChangeShapeType="1"/>
          </p:cNvCxnSpPr>
          <p:nvPr/>
        </p:nvCxnSpPr>
        <p:spPr bwMode="auto">
          <a:xfrm>
            <a:off x="7091363" y="5053013"/>
            <a:ext cx="649287" cy="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4" name="TextBox 31"/>
          <p:cNvSpPr txBox="1">
            <a:spLocks noChangeArrowheads="1"/>
          </p:cNvSpPr>
          <p:nvPr/>
        </p:nvSpPr>
        <p:spPr bwMode="auto">
          <a:xfrm>
            <a:off x="900113" y="5949950"/>
            <a:ext cx="741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A: Betweenness Centrality = 0</a:t>
            </a:r>
          </a:p>
        </p:txBody>
      </p:sp>
    </p:spTree>
    <p:extLst>
      <p:ext uri="{BB962C8B-B14F-4D97-AF65-F5344CB8AC3E}">
        <p14:creationId xmlns:p14="http://schemas.microsoft.com/office/powerpoint/2010/main" val="20652659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Betweenness Centrality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F229BDA-6C67-4485-A05B-404187DB5521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9750" y="2884488"/>
            <a:ext cx="719138" cy="7207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00113" y="4252913"/>
            <a:ext cx="719137" cy="719137"/>
          </a:xfrm>
          <a:prstGeom prst="ellipse">
            <a:avLst/>
          </a:prstGeom>
          <a:solidFill>
            <a:srgbClr val="C0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75013" y="3316288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843213" y="4829175"/>
            <a:ext cx="720725" cy="719138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051050" y="1947863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cxnSp>
        <p:nvCxnSpPr>
          <p:cNvPr id="12" name="Straight Connector 11"/>
          <p:cNvCxnSpPr>
            <a:cxnSpLocks noChangeShapeType="1"/>
            <a:stCxn id="6" idx="4"/>
            <a:endCxn id="7" idx="0"/>
          </p:cNvCxnSpPr>
          <p:nvPr/>
        </p:nvCxnSpPr>
        <p:spPr bwMode="auto">
          <a:xfrm>
            <a:off x="900113" y="3605213"/>
            <a:ext cx="358775" cy="64770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  <a:stCxn id="6" idx="7"/>
            <a:endCxn id="10" idx="2"/>
          </p:cNvCxnSpPr>
          <p:nvPr/>
        </p:nvCxnSpPr>
        <p:spPr bwMode="auto">
          <a:xfrm flipV="1">
            <a:off x="1154113" y="2308225"/>
            <a:ext cx="896937" cy="681038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7" idx="7"/>
            <a:endCxn id="10" idx="3"/>
          </p:cNvCxnSpPr>
          <p:nvPr/>
        </p:nvCxnSpPr>
        <p:spPr bwMode="auto">
          <a:xfrm flipV="1">
            <a:off x="1514475" y="2562225"/>
            <a:ext cx="642938" cy="1795463"/>
          </a:xfrm>
          <a:prstGeom prst="line">
            <a:avLst/>
          </a:prstGeom>
          <a:noFill/>
          <a:ln w="762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7" idx="6"/>
            <a:endCxn id="8" idx="2"/>
          </p:cNvCxnSpPr>
          <p:nvPr/>
        </p:nvCxnSpPr>
        <p:spPr bwMode="auto">
          <a:xfrm flipV="1">
            <a:off x="1619250" y="3676650"/>
            <a:ext cx="1655763" cy="936625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7" idx="6"/>
            <a:endCxn id="9" idx="2"/>
          </p:cNvCxnSpPr>
          <p:nvPr/>
        </p:nvCxnSpPr>
        <p:spPr bwMode="auto">
          <a:xfrm>
            <a:off x="1619250" y="4613275"/>
            <a:ext cx="1223963" cy="576263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5468938" y="1835150"/>
            <a:ext cx="2436812" cy="3970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B: 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D: 1/1 = 1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1/1 = 1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C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D: 1/1 = 1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1/1 = 1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1/1 = 1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                   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Total:           5</a:t>
            </a:r>
          </a:p>
        </p:txBody>
      </p:sp>
      <p:cxnSp>
        <p:nvCxnSpPr>
          <p:cNvPr id="18" name="Straight Connector 29"/>
          <p:cNvCxnSpPr>
            <a:cxnSpLocks noChangeShapeType="1"/>
          </p:cNvCxnSpPr>
          <p:nvPr/>
        </p:nvCxnSpPr>
        <p:spPr bwMode="auto">
          <a:xfrm>
            <a:off x="7091363" y="5043488"/>
            <a:ext cx="649287" cy="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8" name="TextBox 31"/>
          <p:cNvSpPr txBox="1">
            <a:spLocks noChangeArrowheads="1"/>
          </p:cNvSpPr>
          <p:nvPr/>
        </p:nvSpPr>
        <p:spPr bwMode="auto">
          <a:xfrm>
            <a:off x="900113" y="5949950"/>
            <a:ext cx="741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B: Betweenness Centrality = 5</a:t>
            </a:r>
          </a:p>
        </p:txBody>
      </p:sp>
    </p:spTree>
    <p:extLst>
      <p:ext uri="{BB962C8B-B14F-4D97-AF65-F5344CB8AC3E}">
        <p14:creationId xmlns:p14="http://schemas.microsoft.com/office/powerpoint/2010/main" val="180199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7DE8C9A8-6D59-442D-B91E-30C4ABBDC952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443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465138"/>
            <a:ext cx="5024438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67138" y="6638925"/>
            <a:ext cx="1609725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line.me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/en/</a:t>
            </a:r>
          </a:p>
        </p:txBody>
      </p:sp>
      <p:pic>
        <p:nvPicPr>
          <p:cNvPr id="144389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8732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0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Betweenness Centrality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95AD1-0BFB-4491-B6F1-61F31EA94DAD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9750" y="2894013"/>
            <a:ext cx="719138" cy="7207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00113" y="4262438"/>
            <a:ext cx="719137" cy="71913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75013" y="3325813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843213" y="4838700"/>
            <a:ext cx="720725" cy="719138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051050" y="1957388"/>
            <a:ext cx="720725" cy="720725"/>
          </a:xfrm>
          <a:prstGeom prst="ellipse">
            <a:avLst/>
          </a:prstGeom>
          <a:solidFill>
            <a:srgbClr val="C0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cxnSp>
        <p:nvCxnSpPr>
          <p:cNvPr id="12" name="Straight Connector 11"/>
          <p:cNvCxnSpPr>
            <a:cxnSpLocks noChangeShapeType="1"/>
            <a:stCxn id="6" idx="4"/>
            <a:endCxn id="7" idx="0"/>
          </p:cNvCxnSpPr>
          <p:nvPr/>
        </p:nvCxnSpPr>
        <p:spPr bwMode="auto">
          <a:xfrm>
            <a:off x="900113" y="3614738"/>
            <a:ext cx="358775" cy="64770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  <a:stCxn id="6" idx="7"/>
            <a:endCxn id="10" idx="2"/>
          </p:cNvCxnSpPr>
          <p:nvPr/>
        </p:nvCxnSpPr>
        <p:spPr bwMode="auto">
          <a:xfrm flipV="1">
            <a:off x="1154113" y="2317750"/>
            <a:ext cx="896937" cy="681038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7" idx="7"/>
            <a:endCxn id="10" idx="3"/>
          </p:cNvCxnSpPr>
          <p:nvPr/>
        </p:nvCxnSpPr>
        <p:spPr bwMode="auto">
          <a:xfrm flipV="1">
            <a:off x="1514475" y="2571750"/>
            <a:ext cx="642938" cy="1795463"/>
          </a:xfrm>
          <a:prstGeom prst="line">
            <a:avLst/>
          </a:prstGeom>
          <a:noFill/>
          <a:ln w="762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7" idx="6"/>
            <a:endCxn id="8" idx="2"/>
          </p:cNvCxnSpPr>
          <p:nvPr/>
        </p:nvCxnSpPr>
        <p:spPr bwMode="auto">
          <a:xfrm flipV="1">
            <a:off x="1619250" y="3686175"/>
            <a:ext cx="1655763" cy="936625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7" idx="6"/>
            <a:endCxn id="9" idx="2"/>
          </p:cNvCxnSpPr>
          <p:nvPr/>
        </p:nvCxnSpPr>
        <p:spPr bwMode="auto">
          <a:xfrm>
            <a:off x="1619250" y="4622800"/>
            <a:ext cx="1223963" cy="576263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5468938" y="1844675"/>
            <a:ext cx="2436812" cy="3970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C: 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                   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Total:           0</a:t>
            </a:r>
          </a:p>
        </p:txBody>
      </p:sp>
      <p:cxnSp>
        <p:nvCxnSpPr>
          <p:cNvPr id="18" name="Straight Connector 29"/>
          <p:cNvCxnSpPr>
            <a:cxnSpLocks noChangeShapeType="1"/>
          </p:cNvCxnSpPr>
          <p:nvPr/>
        </p:nvCxnSpPr>
        <p:spPr bwMode="auto">
          <a:xfrm>
            <a:off x="7091363" y="5053013"/>
            <a:ext cx="649287" cy="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2" name="TextBox 31"/>
          <p:cNvSpPr txBox="1">
            <a:spLocks noChangeArrowheads="1"/>
          </p:cNvSpPr>
          <p:nvPr/>
        </p:nvSpPr>
        <p:spPr bwMode="auto">
          <a:xfrm>
            <a:off x="900113" y="5949950"/>
            <a:ext cx="741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C: Betweenness Centrality = 0</a:t>
            </a:r>
          </a:p>
        </p:txBody>
      </p:sp>
    </p:spTree>
    <p:extLst>
      <p:ext uri="{BB962C8B-B14F-4D97-AF65-F5344CB8AC3E}">
        <p14:creationId xmlns:p14="http://schemas.microsoft.com/office/powerpoint/2010/main" val="4383442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Betweenness Centrality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F2A411-41A4-4A07-B9EC-44DF874853B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1331913" y="2636838"/>
            <a:ext cx="719137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1692275" y="4005263"/>
            <a:ext cx="719138" cy="719137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4067175" y="3068638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24" name="Oval 8"/>
          <p:cNvSpPr>
            <a:spLocks noChangeArrowheads="1"/>
          </p:cNvSpPr>
          <p:nvPr/>
        </p:nvSpPr>
        <p:spPr bwMode="auto">
          <a:xfrm>
            <a:off x="3635375" y="4581525"/>
            <a:ext cx="720725" cy="719138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2843213" y="1700213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cxnSp>
        <p:nvCxnSpPr>
          <p:cNvPr id="27" name="Straight Connector 11"/>
          <p:cNvCxnSpPr>
            <a:cxnSpLocks noChangeShapeType="1"/>
            <a:stCxn id="20" idx="4"/>
            <a:endCxn id="21" idx="0"/>
          </p:cNvCxnSpPr>
          <p:nvPr/>
        </p:nvCxnSpPr>
        <p:spPr bwMode="auto">
          <a:xfrm>
            <a:off x="1692275" y="3357563"/>
            <a:ext cx="358775" cy="64770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13"/>
          <p:cNvCxnSpPr>
            <a:cxnSpLocks noChangeShapeType="1"/>
            <a:stCxn id="20" idx="7"/>
            <a:endCxn id="26" idx="2"/>
          </p:cNvCxnSpPr>
          <p:nvPr/>
        </p:nvCxnSpPr>
        <p:spPr bwMode="auto">
          <a:xfrm flipV="1">
            <a:off x="1946275" y="2060575"/>
            <a:ext cx="896938" cy="681038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16"/>
          <p:cNvCxnSpPr>
            <a:cxnSpLocks noChangeShapeType="1"/>
            <a:stCxn id="21" idx="7"/>
            <a:endCxn id="26" idx="3"/>
          </p:cNvCxnSpPr>
          <p:nvPr/>
        </p:nvCxnSpPr>
        <p:spPr bwMode="auto">
          <a:xfrm flipV="1">
            <a:off x="2306638" y="2314575"/>
            <a:ext cx="642937" cy="1795463"/>
          </a:xfrm>
          <a:prstGeom prst="line">
            <a:avLst/>
          </a:prstGeom>
          <a:noFill/>
          <a:ln w="762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21"/>
          <p:cNvCxnSpPr>
            <a:cxnSpLocks noChangeShapeType="1"/>
            <a:stCxn id="21" idx="6"/>
            <a:endCxn id="23" idx="2"/>
          </p:cNvCxnSpPr>
          <p:nvPr/>
        </p:nvCxnSpPr>
        <p:spPr bwMode="auto">
          <a:xfrm flipV="1">
            <a:off x="2411413" y="3429000"/>
            <a:ext cx="1655762" cy="936625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24"/>
          <p:cNvCxnSpPr>
            <a:cxnSpLocks noChangeShapeType="1"/>
            <a:stCxn id="21" idx="6"/>
            <a:endCxn id="24" idx="2"/>
          </p:cNvCxnSpPr>
          <p:nvPr/>
        </p:nvCxnSpPr>
        <p:spPr bwMode="auto">
          <a:xfrm>
            <a:off x="2411413" y="4365625"/>
            <a:ext cx="1223962" cy="576263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28"/>
          <p:cNvSpPr txBox="1"/>
          <p:nvPr/>
        </p:nvSpPr>
        <p:spPr>
          <a:xfrm>
            <a:off x="7019925" y="2420938"/>
            <a:ext cx="958850" cy="2554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A: 0</a:t>
            </a:r>
          </a:p>
          <a:p>
            <a:pPr>
              <a:defRPr/>
            </a:pPr>
            <a:r>
              <a:rPr lang="en-US" sz="3200" b="1" u="sng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B: 5</a:t>
            </a:r>
          </a:p>
          <a:p>
            <a:pPr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C: 0</a:t>
            </a:r>
          </a:p>
          <a:p>
            <a:pPr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D: 0</a:t>
            </a:r>
          </a:p>
          <a:p>
            <a:pPr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0</a:t>
            </a:r>
          </a:p>
        </p:txBody>
      </p:sp>
    </p:spTree>
    <p:extLst>
      <p:ext uri="{BB962C8B-B14F-4D97-AF65-F5344CB8AC3E}">
        <p14:creationId xmlns:p14="http://schemas.microsoft.com/office/powerpoint/2010/main" val="171091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87A6951-4D63-4999-BF1D-29423337CFF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275013" y="2276475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787900" y="981075"/>
            <a:ext cx="360363" cy="3603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140200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140200" y="17732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940425" y="29972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003800" y="2276475"/>
            <a:ext cx="358775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867400" y="14843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227763" y="2276475"/>
            <a:ext cx="360362" cy="3603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</a:t>
            </a:r>
          </a:p>
        </p:txBody>
      </p:sp>
      <p:cxnSp>
        <p:nvCxnSpPr>
          <p:cNvPr id="15" name="Straight Connector 14"/>
          <p:cNvCxnSpPr>
            <a:cxnSpLocks noChangeShapeType="1"/>
            <a:stCxn id="8" idx="6"/>
            <a:endCxn id="11" idx="3"/>
          </p:cNvCxnSpPr>
          <p:nvPr/>
        </p:nvCxnSpPr>
        <p:spPr bwMode="auto">
          <a:xfrm flipV="1">
            <a:off x="4500563" y="2584450"/>
            <a:ext cx="555625" cy="376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  <a:stCxn id="8" idx="0"/>
            <a:endCxn id="9" idx="4"/>
          </p:cNvCxnSpPr>
          <p:nvPr/>
        </p:nvCxnSpPr>
        <p:spPr bwMode="auto">
          <a:xfrm flipV="1">
            <a:off x="4319588" y="2133600"/>
            <a:ext cx="0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8" idx="2"/>
            <a:endCxn id="5" idx="5"/>
          </p:cNvCxnSpPr>
          <p:nvPr/>
        </p:nvCxnSpPr>
        <p:spPr bwMode="auto">
          <a:xfrm flipH="1" flipV="1">
            <a:off x="3582988" y="2584450"/>
            <a:ext cx="557212" cy="376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  <a:stCxn id="9" idx="1"/>
            <a:endCxn id="38" idx="5"/>
          </p:cNvCxnSpPr>
          <p:nvPr/>
        </p:nvCxnSpPr>
        <p:spPr bwMode="auto">
          <a:xfrm flipH="1" flipV="1">
            <a:off x="3656013" y="1287463"/>
            <a:ext cx="536575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  <a:stCxn id="7" idx="3"/>
            <a:endCxn id="9" idx="7"/>
          </p:cNvCxnSpPr>
          <p:nvPr/>
        </p:nvCxnSpPr>
        <p:spPr bwMode="auto">
          <a:xfrm flipH="1">
            <a:off x="4448175" y="1287463"/>
            <a:ext cx="392113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10" idx="1"/>
            <a:endCxn id="11" idx="5"/>
          </p:cNvCxnSpPr>
          <p:nvPr/>
        </p:nvCxnSpPr>
        <p:spPr bwMode="auto">
          <a:xfrm flipH="1" flipV="1">
            <a:off x="5310188" y="2584450"/>
            <a:ext cx="682625" cy="465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1" idx="1"/>
            <a:endCxn id="9" idx="6"/>
          </p:cNvCxnSpPr>
          <p:nvPr/>
        </p:nvCxnSpPr>
        <p:spPr bwMode="auto">
          <a:xfrm flipH="1" flipV="1">
            <a:off x="4500563" y="1952625"/>
            <a:ext cx="555625" cy="376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  <a:stCxn id="5" idx="7"/>
            <a:endCxn id="9" idx="2"/>
          </p:cNvCxnSpPr>
          <p:nvPr/>
        </p:nvCxnSpPr>
        <p:spPr bwMode="auto">
          <a:xfrm flipV="1">
            <a:off x="3582988" y="1952625"/>
            <a:ext cx="557212" cy="376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34" idx="6"/>
            <a:endCxn id="5" idx="2"/>
          </p:cNvCxnSpPr>
          <p:nvPr/>
        </p:nvCxnSpPr>
        <p:spPr bwMode="auto">
          <a:xfrm>
            <a:off x="2771775" y="2455863"/>
            <a:ext cx="503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  <a:stCxn id="11" idx="7"/>
            <a:endCxn id="13" idx="3"/>
          </p:cNvCxnSpPr>
          <p:nvPr/>
        </p:nvCxnSpPr>
        <p:spPr bwMode="auto">
          <a:xfrm flipV="1">
            <a:off x="5310188" y="1792288"/>
            <a:ext cx="609600" cy="536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  <a:stCxn id="11" idx="6"/>
            <a:endCxn id="14" idx="2"/>
          </p:cNvCxnSpPr>
          <p:nvPr/>
        </p:nvCxnSpPr>
        <p:spPr bwMode="auto">
          <a:xfrm>
            <a:off x="5362575" y="2455863"/>
            <a:ext cx="8651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Oval 5"/>
          <p:cNvSpPr>
            <a:spLocks noChangeArrowheads="1"/>
          </p:cNvSpPr>
          <p:nvPr/>
        </p:nvSpPr>
        <p:spPr bwMode="auto">
          <a:xfrm>
            <a:off x="2411413" y="2276475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3348038" y="981075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427413" y="53721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4292600" y="5876925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32" name="Oval 8"/>
          <p:cNvSpPr>
            <a:spLocks noChangeArrowheads="1"/>
          </p:cNvSpPr>
          <p:nvPr/>
        </p:nvSpPr>
        <p:spPr bwMode="auto">
          <a:xfrm>
            <a:off x="4292600" y="486886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6092825" y="6092825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sp>
        <p:nvSpPr>
          <p:cNvPr id="35" name="Oval 10"/>
          <p:cNvSpPr>
            <a:spLocks noChangeArrowheads="1"/>
          </p:cNvSpPr>
          <p:nvPr/>
        </p:nvSpPr>
        <p:spPr bwMode="auto">
          <a:xfrm>
            <a:off x="5156200" y="5372100"/>
            <a:ext cx="358775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36" name="Oval 12"/>
          <p:cNvSpPr>
            <a:spLocks noChangeArrowheads="1"/>
          </p:cNvSpPr>
          <p:nvPr/>
        </p:nvSpPr>
        <p:spPr bwMode="auto">
          <a:xfrm>
            <a:off x="6019800" y="4581525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cxnSp>
        <p:nvCxnSpPr>
          <p:cNvPr id="39" name="Straight Connector 14"/>
          <p:cNvCxnSpPr>
            <a:cxnSpLocks noChangeShapeType="1"/>
            <a:stCxn id="31" idx="6"/>
            <a:endCxn id="35" idx="3"/>
          </p:cNvCxnSpPr>
          <p:nvPr/>
        </p:nvCxnSpPr>
        <p:spPr bwMode="auto">
          <a:xfrm flipV="1">
            <a:off x="4652963" y="5680075"/>
            <a:ext cx="555625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15"/>
          <p:cNvCxnSpPr>
            <a:cxnSpLocks noChangeShapeType="1"/>
            <a:stCxn id="31" idx="0"/>
            <a:endCxn id="32" idx="4"/>
          </p:cNvCxnSpPr>
          <p:nvPr/>
        </p:nvCxnSpPr>
        <p:spPr bwMode="auto">
          <a:xfrm flipV="1">
            <a:off x="4471988" y="5229225"/>
            <a:ext cx="0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16"/>
          <p:cNvCxnSpPr>
            <a:cxnSpLocks noChangeShapeType="1"/>
            <a:stCxn id="31" idx="2"/>
            <a:endCxn id="29" idx="5"/>
          </p:cNvCxnSpPr>
          <p:nvPr/>
        </p:nvCxnSpPr>
        <p:spPr bwMode="auto">
          <a:xfrm flipH="1" flipV="1">
            <a:off x="3735388" y="5680075"/>
            <a:ext cx="557212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17"/>
          <p:cNvCxnSpPr>
            <a:cxnSpLocks noChangeShapeType="1"/>
            <a:stCxn id="32" idx="1"/>
            <a:endCxn id="51" idx="5"/>
          </p:cNvCxnSpPr>
          <p:nvPr/>
        </p:nvCxnSpPr>
        <p:spPr bwMode="auto">
          <a:xfrm flipH="1" flipV="1">
            <a:off x="3808413" y="4384675"/>
            <a:ext cx="536575" cy="536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21"/>
          <p:cNvCxnSpPr>
            <a:cxnSpLocks noChangeShapeType="1"/>
            <a:stCxn id="33" idx="1"/>
            <a:endCxn id="35" idx="5"/>
          </p:cNvCxnSpPr>
          <p:nvPr/>
        </p:nvCxnSpPr>
        <p:spPr bwMode="auto">
          <a:xfrm flipH="1" flipV="1">
            <a:off x="5462588" y="5680075"/>
            <a:ext cx="682625" cy="465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22"/>
          <p:cNvCxnSpPr>
            <a:cxnSpLocks noChangeShapeType="1"/>
            <a:stCxn id="35" idx="1"/>
            <a:endCxn id="32" idx="6"/>
          </p:cNvCxnSpPr>
          <p:nvPr/>
        </p:nvCxnSpPr>
        <p:spPr bwMode="auto">
          <a:xfrm flipH="1" flipV="1">
            <a:off x="4652963" y="5048250"/>
            <a:ext cx="555625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23"/>
          <p:cNvCxnSpPr>
            <a:cxnSpLocks noChangeShapeType="1"/>
            <a:stCxn id="29" idx="7"/>
            <a:endCxn id="32" idx="2"/>
          </p:cNvCxnSpPr>
          <p:nvPr/>
        </p:nvCxnSpPr>
        <p:spPr bwMode="auto">
          <a:xfrm flipV="1">
            <a:off x="3735388" y="5048250"/>
            <a:ext cx="557212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24"/>
          <p:cNvCxnSpPr>
            <a:cxnSpLocks noChangeShapeType="1"/>
            <a:stCxn id="50" idx="6"/>
            <a:endCxn id="29" idx="2"/>
          </p:cNvCxnSpPr>
          <p:nvPr/>
        </p:nvCxnSpPr>
        <p:spPr bwMode="auto">
          <a:xfrm>
            <a:off x="2924175" y="5553075"/>
            <a:ext cx="503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Connector 25"/>
          <p:cNvCxnSpPr>
            <a:cxnSpLocks noChangeShapeType="1"/>
            <a:stCxn id="35" idx="7"/>
            <a:endCxn id="36" idx="3"/>
          </p:cNvCxnSpPr>
          <p:nvPr/>
        </p:nvCxnSpPr>
        <p:spPr bwMode="auto">
          <a:xfrm flipV="1">
            <a:off x="5462588" y="4887913"/>
            <a:ext cx="609600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Oval 5"/>
          <p:cNvSpPr>
            <a:spLocks noChangeArrowheads="1"/>
          </p:cNvSpPr>
          <p:nvPr/>
        </p:nvSpPr>
        <p:spPr bwMode="auto">
          <a:xfrm>
            <a:off x="2563813" y="53721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51" name="Oval 5"/>
          <p:cNvSpPr>
            <a:spLocks noChangeArrowheads="1"/>
          </p:cNvSpPr>
          <p:nvPr/>
        </p:nvSpPr>
        <p:spPr bwMode="auto">
          <a:xfrm>
            <a:off x="3500438" y="40767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52" name="圓角矩形 51"/>
          <p:cNvSpPr/>
          <p:nvPr/>
        </p:nvSpPr>
        <p:spPr>
          <a:xfrm>
            <a:off x="1908175" y="765175"/>
            <a:ext cx="5040313" cy="2735263"/>
          </a:xfrm>
          <a:prstGeom prst="roundRect">
            <a:avLst>
              <a:gd name="adj" fmla="val 6992"/>
            </a:avLst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" name="圓角矩形 52"/>
          <p:cNvSpPr/>
          <p:nvPr/>
        </p:nvSpPr>
        <p:spPr>
          <a:xfrm>
            <a:off x="1908175" y="3860800"/>
            <a:ext cx="5040313" cy="2736850"/>
          </a:xfrm>
          <a:prstGeom prst="roundRect">
            <a:avLst>
              <a:gd name="adj" fmla="val 6992"/>
            </a:avLst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907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075613" cy="647700"/>
          </a:xfrm>
        </p:spPr>
        <p:txBody>
          <a:bodyPr/>
          <a:lstStyle/>
          <a:p>
            <a:r>
              <a:rPr lang="en-US" altLang="zh-TW" sz="3200" smtClean="0">
                <a:solidFill>
                  <a:schemeClr val="accent1"/>
                </a:solidFill>
              </a:rPr>
              <a:t>Which Node is Most </a:t>
            </a:r>
            <a:r>
              <a:rPr lang="en-US" altLang="zh-TW" sz="3200" smtClean="0">
                <a:solidFill>
                  <a:srgbClr val="FF0000"/>
                </a:solidFill>
              </a:rPr>
              <a:t>Important</a:t>
            </a:r>
            <a:r>
              <a:rPr lang="en-US" altLang="zh-TW" sz="3200" smtClean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55" name="弧形箭號 (左彎) 54"/>
          <p:cNvSpPr/>
          <p:nvPr/>
        </p:nvSpPr>
        <p:spPr>
          <a:xfrm>
            <a:off x="7019925" y="2771775"/>
            <a:ext cx="1008063" cy="1989138"/>
          </a:xfrm>
          <a:prstGeom prst="curved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5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15BE778-F5B2-4DAB-A0DE-05753B4FAB19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275013" y="2276475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787900" y="981075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140200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140200" y="1773238"/>
            <a:ext cx="360363" cy="3603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940425" y="29972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003800" y="2276475"/>
            <a:ext cx="358775" cy="3603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867400" y="14843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227763" y="2276475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</a:t>
            </a:r>
          </a:p>
        </p:txBody>
      </p:sp>
      <p:cxnSp>
        <p:nvCxnSpPr>
          <p:cNvPr id="15" name="Straight Connector 14"/>
          <p:cNvCxnSpPr>
            <a:cxnSpLocks noChangeShapeType="1"/>
            <a:stCxn id="8" idx="6"/>
            <a:endCxn id="11" idx="3"/>
          </p:cNvCxnSpPr>
          <p:nvPr/>
        </p:nvCxnSpPr>
        <p:spPr bwMode="auto">
          <a:xfrm flipV="1">
            <a:off x="4500563" y="2584450"/>
            <a:ext cx="555625" cy="376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  <a:stCxn id="8" idx="0"/>
            <a:endCxn id="9" idx="4"/>
          </p:cNvCxnSpPr>
          <p:nvPr/>
        </p:nvCxnSpPr>
        <p:spPr bwMode="auto">
          <a:xfrm flipV="1">
            <a:off x="4319588" y="2133600"/>
            <a:ext cx="0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8" idx="2"/>
            <a:endCxn id="5" idx="5"/>
          </p:cNvCxnSpPr>
          <p:nvPr/>
        </p:nvCxnSpPr>
        <p:spPr bwMode="auto">
          <a:xfrm flipH="1" flipV="1">
            <a:off x="3582988" y="2584450"/>
            <a:ext cx="557212" cy="376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  <a:stCxn id="9" idx="1"/>
            <a:endCxn id="38" idx="5"/>
          </p:cNvCxnSpPr>
          <p:nvPr/>
        </p:nvCxnSpPr>
        <p:spPr bwMode="auto">
          <a:xfrm flipH="1" flipV="1">
            <a:off x="3656013" y="1287463"/>
            <a:ext cx="536575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  <a:stCxn id="7" idx="3"/>
            <a:endCxn id="9" idx="7"/>
          </p:cNvCxnSpPr>
          <p:nvPr/>
        </p:nvCxnSpPr>
        <p:spPr bwMode="auto">
          <a:xfrm flipH="1">
            <a:off x="4448175" y="1287463"/>
            <a:ext cx="392113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10" idx="1"/>
            <a:endCxn id="11" idx="5"/>
          </p:cNvCxnSpPr>
          <p:nvPr/>
        </p:nvCxnSpPr>
        <p:spPr bwMode="auto">
          <a:xfrm flipH="1" flipV="1">
            <a:off x="5310188" y="2584450"/>
            <a:ext cx="682625" cy="465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1" idx="1"/>
            <a:endCxn id="9" idx="6"/>
          </p:cNvCxnSpPr>
          <p:nvPr/>
        </p:nvCxnSpPr>
        <p:spPr bwMode="auto">
          <a:xfrm flipH="1" flipV="1">
            <a:off x="4500563" y="1952625"/>
            <a:ext cx="555625" cy="376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  <a:stCxn id="5" idx="7"/>
            <a:endCxn id="9" idx="2"/>
          </p:cNvCxnSpPr>
          <p:nvPr/>
        </p:nvCxnSpPr>
        <p:spPr bwMode="auto">
          <a:xfrm flipV="1">
            <a:off x="3582988" y="1952625"/>
            <a:ext cx="557212" cy="376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34" idx="6"/>
            <a:endCxn id="5" idx="2"/>
          </p:cNvCxnSpPr>
          <p:nvPr/>
        </p:nvCxnSpPr>
        <p:spPr bwMode="auto">
          <a:xfrm>
            <a:off x="2771775" y="2455863"/>
            <a:ext cx="503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  <a:stCxn id="11" idx="7"/>
            <a:endCxn id="13" idx="3"/>
          </p:cNvCxnSpPr>
          <p:nvPr/>
        </p:nvCxnSpPr>
        <p:spPr bwMode="auto">
          <a:xfrm flipV="1">
            <a:off x="5310188" y="1792288"/>
            <a:ext cx="609600" cy="536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  <a:stCxn id="11" idx="6"/>
            <a:endCxn id="14" idx="2"/>
          </p:cNvCxnSpPr>
          <p:nvPr/>
        </p:nvCxnSpPr>
        <p:spPr bwMode="auto">
          <a:xfrm>
            <a:off x="5362575" y="2455863"/>
            <a:ext cx="8651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Oval 5"/>
          <p:cNvSpPr>
            <a:spLocks noChangeArrowheads="1"/>
          </p:cNvSpPr>
          <p:nvPr/>
        </p:nvSpPr>
        <p:spPr bwMode="auto">
          <a:xfrm>
            <a:off x="2411413" y="2276475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3348038" y="981075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427413" y="53721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4940300" y="40767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4292600" y="5876925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6092825" y="6092825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sp>
        <p:nvSpPr>
          <p:cNvPr id="36" name="Oval 12"/>
          <p:cNvSpPr>
            <a:spLocks noChangeArrowheads="1"/>
          </p:cNvSpPr>
          <p:nvPr/>
        </p:nvSpPr>
        <p:spPr bwMode="auto">
          <a:xfrm>
            <a:off x="6019800" y="4581525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sp>
        <p:nvSpPr>
          <p:cNvPr id="37" name="Oval 13"/>
          <p:cNvSpPr>
            <a:spLocks noChangeArrowheads="1"/>
          </p:cNvSpPr>
          <p:nvPr/>
        </p:nvSpPr>
        <p:spPr bwMode="auto">
          <a:xfrm>
            <a:off x="6380163" y="53721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</a:t>
            </a:r>
          </a:p>
        </p:txBody>
      </p:sp>
      <p:cxnSp>
        <p:nvCxnSpPr>
          <p:cNvPr id="41" name="Straight Connector 16"/>
          <p:cNvCxnSpPr>
            <a:cxnSpLocks noChangeShapeType="1"/>
            <a:stCxn id="31" idx="2"/>
            <a:endCxn id="29" idx="5"/>
          </p:cNvCxnSpPr>
          <p:nvPr/>
        </p:nvCxnSpPr>
        <p:spPr bwMode="auto">
          <a:xfrm flipH="1" flipV="1">
            <a:off x="3735388" y="5680075"/>
            <a:ext cx="557212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24"/>
          <p:cNvCxnSpPr>
            <a:cxnSpLocks noChangeShapeType="1"/>
            <a:stCxn id="50" idx="6"/>
            <a:endCxn id="29" idx="2"/>
          </p:cNvCxnSpPr>
          <p:nvPr/>
        </p:nvCxnSpPr>
        <p:spPr bwMode="auto">
          <a:xfrm>
            <a:off x="2924175" y="5553075"/>
            <a:ext cx="503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Oval 5"/>
          <p:cNvSpPr>
            <a:spLocks noChangeArrowheads="1"/>
          </p:cNvSpPr>
          <p:nvPr/>
        </p:nvSpPr>
        <p:spPr bwMode="auto">
          <a:xfrm>
            <a:off x="2563813" y="53721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51" name="Oval 5"/>
          <p:cNvSpPr>
            <a:spLocks noChangeArrowheads="1"/>
          </p:cNvSpPr>
          <p:nvPr/>
        </p:nvSpPr>
        <p:spPr bwMode="auto">
          <a:xfrm>
            <a:off x="3500438" y="40767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908175" y="765175"/>
            <a:ext cx="5040313" cy="2735263"/>
          </a:xfrm>
          <a:prstGeom prst="roundRect">
            <a:avLst>
              <a:gd name="adj" fmla="val 6992"/>
            </a:avLst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4" name="圓角矩形 53"/>
          <p:cNvSpPr/>
          <p:nvPr/>
        </p:nvSpPr>
        <p:spPr>
          <a:xfrm>
            <a:off x="1908175" y="3860800"/>
            <a:ext cx="5040313" cy="2736850"/>
          </a:xfrm>
          <a:prstGeom prst="roundRect">
            <a:avLst>
              <a:gd name="adj" fmla="val 6992"/>
            </a:avLst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92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075613" cy="647700"/>
          </a:xfrm>
        </p:spPr>
        <p:txBody>
          <a:bodyPr/>
          <a:lstStyle/>
          <a:p>
            <a:r>
              <a:rPr lang="en-US" altLang="zh-TW" sz="3200" smtClean="0">
                <a:solidFill>
                  <a:schemeClr val="accent1"/>
                </a:solidFill>
              </a:rPr>
              <a:t>Which Node is Most </a:t>
            </a:r>
            <a:r>
              <a:rPr lang="en-US" altLang="zh-TW" sz="3200" smtClean="0">
                <a:solidFill>
                  <a:srgbClr val="FF0000"/>
                </a:solidFill>
              </a:rPr>
              <a:t>Important</a:t>
            </a:r>
            <a:r>
              <a:rPr lang="en-US" altLang="zh-TW" sz="3200" smtClean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4" name="弧形箭號 (左彎) 3"/>
          <p:cNvSpPr/>
          <p:nvPr/>
        </p:nvSpPr>
        <p:spPr>
          <a:xfrm>
            <a:off x="7019925" y="2771775"/>
            <a:ext cx="1008063" cy="1989138"/>
          </a:xfrm>
          <a:prstGeom prst="curved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4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65453E-F11D-409D-9262-EC74ADC5F66F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340100" y="4033837"/>
            <a:ext cx="471488" cy="469900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468813" y="4692649"/>
            <a:ext cx="471487" cy="469900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468813" y="3375024"/>
            <a:ext cx="471487" cy="471488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597525" y="4033837"/>
            <a:ext cx="468313" cy="469900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cxnSp>
        <p:nvCxnSpPr>
          <p:cNvPr id="15" name="Straight Connector 14"/>
          <p:cNvCxnSpPr>
            <a:cxnSpLocks noChangeShapeType="1"/>
            <a:stCxn id="8" idx="6"/>
            <a:endCxn id="11" idx="3"/>
          </p:cNvCxnSpPr>
          <p:nvPr/>
        </p:nvCxnSpPr>
        <p:spPr bwMode="auto">
          <a:xfrm flipV="1">
            <a:off x="4940300" y="4435474"/>
            <a:ext cx="725488" cy="492125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  <a:stCxn id="8" idx="0"/>
            <a:endCxn id="9" idx="4"/>
          </p:cNvCxnSpPr>
          <p:nvPr/>
        </p:nvCxnSpPr>
        <p:spPr bwMode="auto">
          <a:xfrm flipV="1">
            <a:off x="4703763" y="3846512"/>
            <a:ext cx="0" cy="846137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8" idx="2"/>
            <a:endCxn id="5" idx="5"/>
          </p:cNvCxnSpPr>
          <p:nvPr/>
        </p:nvCxnSpPr>
        <p:spPr bwMode="auto">
          <a:xfrm flipH="1" flipV="1">
            <a:off x="3741738" y="4435474"/>
            <a:ext cx="727075" cy="492125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1" idx="1"/>
            <a:endCxn id="9" idx="6"/>
          </p:cNvCxnSpPr>
          <p:nvPr/>
        </p:nvCxnSpPr>
        <p:spPr bwMode="auto">
          <a:xfrm flipH="1" flipV="1">
            <a:off x="4940300" y="3611562"/>
            <a:ext cx="725488" cy="490537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  <a:stCxn id="5" idx="7"/>
            <a:endCxn id="9" idx="2"/>
          </p:cNvCxnSpPr>
          <p:nvPr/>
        </p:nvCxnSpPr>
        <p:spPr bwMode="auto">
          <a:xfrm flipV="1">
            <a:off x="3741738" y="3611562"/>
            <a:ext cx="727075" cy="490537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34" idx="6"/>
            <a:endCxn id="5" idx="2"/>
          </p:cNvCxnSpPr>
          <p:nvPr/>
        </p:nvCxnSpPr>
        <p:spPr bwMode="auto">
          <a:xfrm>
            <a:off x="2682875" y="4268787"/>
            <a:ext cx="657225" cy="0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Oval 5"/>
          <p:cNvSpPr>
            <a:spLocks noChangeArrowheads="1"/>
          </p:cNvSpPr>
          <p:nvPr/>
        </p:nvSpPr>
        <p:spPr bwMode="auto">
          <a:xfrm>
            <a:off x="2211388" y="4033837"/>
            <a:ext cx="471487" cy="469900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389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Betweenness Centrality</a:t>
            </a:r>
          </a:p>
        </p:txBody>
      </p:sp>
      <p:graphicFrame>
        <p:nvGraphicFramePr>
          <p:cNvPr id="38927" name="物件 2"/>
          <p:cNvGraphicFramePr>
            <a:graphicFrameLocks noChangeAspect="1"/>
          </p:cNvGraphicFramePr>
          <p:nvPr/>
        </p:nvGraphicFramePr>
        <p:xfrm>
          <a:off x="2311400" y="1341438"/>
          <a:ext cx="4310063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4" name="方程式" r:id="rId3" imgW="1294838" imgH="355446" progId="Equation.3">
                  <p:embed/>
                </p:oleObj>
              </mc:Choice>
              <mc:Fallback>
                <p:oleObj name="方程式" r:id="rId3" imgW="1294838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400" y="1341438"/>
                        <a:ext cx="4310063" cy="1182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375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Betweenness Centrality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EA1D99-678C-44D7-A457-B39A789908D0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9750" y="2894013"/>
            <a:ext cx="719138" cy="720725"/>
          </a:xfrm>
          <a:prstGeom prst="ellipse">
            <a:avLst/>
          </a:prstGeom>
          <a:solidFill>
            <a:srgbClr val="C0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00113" y="4262438"/>
            <a:ext cx="719137" cy="71913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75013" y="3325813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843213" y="4838700"/>
            <a:ext cx="720725" cy="719138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051050" y="1957388"/>
            <a:ext cx="720725" cy="72072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cxnSp>
        <p:nvCxnSpPr>
          <p:cNvPr id="12" name="Straight Connector 11"/>
          <p:cNvCxnSpPr>
            <a:cxnSpLocks noChangeShapeType="1"/>
            <a:stCxn id="6" idx="4"/>
            <a:endCxn id="7" idx="0"/>
          </p:cNvCxnSpPr>
          <p:nvPr/>
        </p:nvCxnSpPr>
        <p:spPr bwMode="auto">
          <a:xfrm>
            <a:off x="900113" y="3614738"/>
            <a:ext cx="358775" cy="64770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  <a:stCxn id="6" idx="7"/>
            <a:endCxn id="10" idx="2"/>
          </p:cNvCxnSpPr>
          <p:nvPr/>
        </p:nvCxnSpPr>
        <p:spPr bwMode="auto">
          <a:xfrm flipV="1">
            <a:off x="1154113" y="2317750"/>
            <a:ext cx="896937" cy="681038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7" idx="7"/>
            <a:endCxn id="10" idx="3"/>
          </p:cNvCxnSpPr>
          <p:nvPr/>
        </p:nvCxnSpPr>
        <p:spPr bwMode="auto">
          <a:xfrm flipV="1">
            <a:off x="1514475" y="2571750"/>
            <a:ext cx="642938" cy="1795463"/>
          </a:xfrm>
          <a:prstGeom prst="line">
            <a:avLst/>
          </a:prstGeom>
          <a:noFill/>
          <a:ln w="762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7" idx="6"/>
            <a:endCxn id="8" idx="2"/>
          </p:cNvCxnSpPr>
          <p:nvPr/>
        </p:nvCxnSpPr>
        <p:spPr bwMode="auto">
          <a:xfrm flipV="1">
            <a:off x="1619250" y="3686175"/>
            <a:ext cx="1655763" cy="936625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7" idx="6"/>
            <a:endCxn id="9" idx="2"/>
          </p:cNvCxnSpPr>
          <p:nvPr/>
        </p:nvCxnSpPr>
        <p:spPr bwMode="auto">
          <a:xfrm>
            <a:off x="1619250" y="4622800"/>
            <a:ext cx="1223963" cy="576263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5468938" y="1844675"/>
            <a:ext cx="2436812" cy="3970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A: 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E: 0/1 = 0</a:t>
            </a:r>
          </a:p>
          <a:p>
            <a:pPr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                   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Total:           0</a:t>
            </a:r>
          </a:p>
        </p:txBody>
      </p:sp>
      <p:cxnSp>
        <p:nvCxnSpPr>
          <p:cNvPr id="18" name="Straight Connector 29"/>
          <p:cNvCxnSpPr>
            <a:cxnSpLocks noChangeShapeType="1"/>
          </p:cNvCxnSpPr>
          <p:nvPr/>
        </p:nvCxnSpPr>
        <p:spPr bwMode="auto">
          <a:xfrm>
            <a:off x="7091363" y="5053013"/>
            <a:ext cx="649287" cy="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88" name="TextBox 31"/>
          <p:cNvSpPr txBox="1">
            <a:spLocks noChangeArrowheads="1"/>
          </p:cNvSpPr>
          <p:nvPr/>
        </p:nvSpPr>
        <p:spPr bwMode="auto">
          <a:xfrm>
            <a:off x="900113" y="5949950"/>
            <a:ext cx="741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A: Betweenness Centrality = 0</a:t>
            </a:r>
          </a:p>
        </p:txBody>
      </p:sp>
    </p:spTree>
    <p:extLst>
      <p:ext uri="{BB962C8B-B14F-4D97-AF65-F5344CB8AC3E}">
        <p14:creationId xmlns:p14="http://schemas.microsoft.com/office/powerpoint/2010/main" val="37643993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altLang="zh-TW" sz="8000" dirty="0">
                <a:solidFill>
                  <a:srgbClr val="FF0000"/>
                </a:solidFill>
              </a:rPr>
              <a:t>Closeness Centrality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03557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EF64A2-36F2-468F-84E5-45AF35C9FF30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7347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r>
              <a:rPr lang="en-US" altLang="zh-TW" dirty="0" smtClean="0">
                <a:solidFill>
                  <a:srgbClr val="4F81BD"/>
                </a:solidFill>
              </a:rPr>
              <a:t>Social Network Analysis:</a:t>
            </a:r>
            <a:br>
              <a:rPr lang="en-US" altLang="zh-TW" dirty="0" smtClean="0">
                <a:solidFill>
                  <a:srgbClr val="4F81BD"/>
                </a:solidFill>
              </a:rPr>
            </a:br>
            <a:r>
              <a:rPr lang="en-US" altLang="zh-TW" dirty="0" smtClean="0">
                <a:solidFill>
                  <a:srgbClr val="4F81BD"/>
                </a:solidFill>
              </a:rPr>
              <a:t>Closeness Centrality</a:t>
            </a:r>
            <a:endParaRPr lang="zh-TW" altLang="en-US" dirty="0" smtClean="0">
              <a:solidFill>
                <a:srgbClr val="4F81BD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9750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39750" y="32845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763713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763713" y="2781300"/>
            <a:ext cx="360362" cy="360363"/>
          </a:xfrm>
          <a:prstGeom prst="ellipse">
            <a:avLst/>
          </a:prstGeom>
          <a:solidFill>
            <a:srgbClr val="984807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71775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16238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35375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03800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940425" y="2133600"/>
            <a:ext cx="360363" cy="35877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940425" y="357346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cxnSp>
        <p:nvCxnSpPr>
          <p:cNvPr id="16" name="Straight Connector 15"/>
          <p:cNvCxnSpPr>
            <a:cxnSpLocks noChangeShapeType="1"/>
            <a:stCxn id="9" idx="6"/>
            <a:endCxn id="12" idx="2"/>
          </p:cNvCxnSpPr>
          <p:nvPr/>
        </p:nvCxnSpPr>
        <p:spPr bwMode="auto">
          <a:xfrm flipV="1">
            <a:off x="2124075" y="2960688"/>
            <a:ext cx="1511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9" idx="7"/>
            <a:endCxn id="10" idx="3"/>
          </p:cNvCxnSpPr>
          <p:nvPr/>
        </p:nvCxnSpPr>
        <p:spPr bwMode="auto">
          <a:xfrm flipV="1">
            <a:off x="2071688" y="2224088"/>
            <a:ext cx="752475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  <a:stCxn id="9" idx="1"/>
            <a:endCxn id="6" idx="5"/>
          </p:cNvCxnSpPr>
          <p:nvPr/>
        </p:nvCxnSpPr>
        <p:spPr bwMode="auto">
          <a:xfrm flipH="1" flipV="1">
            <a:off x="846138" y="2224088"/>
            <a:ext cx="969962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  <a:stCxn id="9" idx="3"/>
            <a:endCxn id="7" idx="6"/>
          </p:cNvCxnSpPr>
          <p:nvPr/>
        </p:nvCxnSpPr>
        <p:spPr bwMode="auto">
          <a:xfrm flipH="1">
            <a:off x="900113" y="3087688"/>
            <a:ext cx="915987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  <a:stCxn id="8" idx="2"/>
            <a:endCxn id="7" idx="5"/>
          </p:cNvCxnSpPr>
          <p:nvPr/>
        </p:nvCxnSpPr>
        <p:spPr bwMode="auto">
          <a:xfrm flipH="1" flipV="1">
            <a:off x="846138" y="3592513"/>
            <a:ext cx="917575" cy="449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  <a:stCxn id="8" idx="0"/>
            <a:endCxn id="9" idx="4"/>
          </p:cNvCxnSpPr>
          <p:nvPr/>
        </p:nvCxnSpPr>
        <p:spPr bwMode="auto">
          <a:xfrm flipV="1">
            <a:off x="1943100" y="3141663"/>
            <a:ext cx="0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8" idx="6"/>
            <a:endCxn id="11" idx="2"/>
          </p:cNvCxnSpPr>
          <p:nvPr/>
        </p:nvCxnSpPr>
        <p:spPr bwMode="auto">
          <a:xfrm>
            <a:off x="2124075" y="4041775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1" idx="7"/>
            <a:endCxn id="12" idx="3"/>
          </p:cNvCxnSpPr>
          <p:nvPr/>
        </p:nvCxnSpPr>
        <p:spPr bwMode="auto">
          <a:xfrm flipV="1">
            <a:off x="3222625" y="3087688"/>
            <a:ext cx="466725" cy="825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  <a:endCxn id="10" idx="5"/>
          </p:cNvCxnSpPr>
          <p:nvPr/>
        </p:nvCxnSpPr>
        <p:spPr bwMode="auto">
          <a:xfrm flipH="1" flipV="1">
            <a:off x="3079750" y="2224088"/>
            <a:ext cx="609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6" idx="6"/>
            <a:endCxn id="10" idx="2"/>
          </p:cNvCxnSpPr>
          <p:nvPr/>
        </p:nvCxnSpPr>
        <p:spPr bwMode="auto">
          <a:xfrm>
            <a:off x="900113" y="2097088"/>
            <a:ext cx="18716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  <a:stCxn id="12" idx="6"/>
            <a:endCxn id="13" idx="2"/>
          </p:cNvCxnSpPr>
          <p:nvPr/>
        </p:nvCxnSpPr>
        <p:spPr bwMode="auto">
          <a:xfrm>
            <a:off x="3995738" y="2960688"/>
            <a:ext cx="1008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  <a:stCxn id="13" idx="7"/>
            <a:endCxn id="14" idx="2"/>
          </p:cNvCxnSpPr>
          <p:nvPr/>
        </p:nvCxnSpPr>
        <p:spPr bwMode="auto">
          <a:xfrm flipV="1">
            <a:off x="5311775" y="2312988"/>
            <a:ext cx="628650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  <a:stCxn id="13" idx="5"/>
            <a:endCxn id="15" idx="1"/>
          </p:cNvCxnSpPr>
          <p:nvPr/>
        </p:nvCxnSpPr>
        <p:spPr bwMode="auto">
          <a:xfrm>
            <a:off x="5311775" y="3087688"/>
            <a:ext cx="681038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71" name="TextBox 28"/>
          <p:cNvSpPr txBox="1">
            <a:spLocks noChangeArrowheads="1"/>
          </p:cNvSpPr>
          <p:nvPr/>
        </p:nvSpPr>
        <p:spPr bwMode="auto">
          <a:xfrm>
            <a:off x="6659563" y="1557338"/>
            <a:ext cx="230505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A: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B: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D: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E: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F: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I: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J: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400">
              <a:solidFill>
                <a:schemeClr val="accent2"/>
              </a:solidFill>
              <a:latin typeface="Lucida Sans Typewriter" pitchFamily="49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Total=15 </a:t>
            </a:r>
          </a:p>
        </p:txBody>
      </p: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>
            <a:off x="7667625" y="5013325"/>
            <a:ext cx="649288" cy="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73" name="TextBox 31"/>
          <p:cNvSpPr txBox="1">
            <a:spLocks noChangeArrowheads="1"/>
          </p:cNvSpPr>
          <p:nvPr/>
        </p:nvSpPr>
        <p:spPr bwMode="auto">
          <a:xfrm>
            <a:off x="684213" y="5848350"/>
            <a:ext cx="741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C: Closeness Centrality = 15/9 = 1.67</a:t>
            </a:r>
          </a:p>
        </p:txBody>
      </p:sp>
    </p:spTree>
    <p:extLst>
      <p:ext uri="{BB962C8B-B14F-4D97-AF65-F5344CB8AC3E}">
        <p14:creationId xmlns:p14="http://schemas.microsoft.com/office/powerpoint/2010/main" val="33807709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8C2FADF-2AE1-44DC-808C-F4C35B4B5838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8371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</a:rPr>
              <a:t>Social Network Analysis:</a:t>
            </a:r>
            <a:br>
              <a:rPr lang="en-US" altLang="zh-TW" smtClean="0">
                <a:solidFill>
                  <a:srgbClr val="4F81BD"/>
                </a:solidFill>
              </a:rPr>
            </a:br>
            <a:r>
              <a:rPr lang="en-US" altLang="zh-TW" smtClean="0">
                <a:solidFill>
                  <a:srgbClr val="4F81BD"/>
                </a:solidFill>
              </a:rPr>
              <a:t>Closeness Centrality</a:t>
            </a:r>
            <a:endParaRPr lang="zh-TW" altLang="en-US" smtClean="0">
              <a:solidFill>
                <a:srgbClr val="4F81BD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9750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39750" y="32845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763713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763713" y="27813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71775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16238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35375" y="2781300"/>
            <a:ext cx="360363" cy="360363"/>
          </a:xfrm>
          <a:prstGeom prst="ellipse">
            <a:avLst/>
          </a:prstGeom>
          <a:solidFill>
            <a:srgbClr val="984807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03800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940425" y="2133600"/>
            <a:ext cx="360363" cy="35877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940425" y="357346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cxnSp>
        <p:nvCxnSpPr>
          <p:cNvPr id="16" name="Straight Connector 15"/>
          <p:cNvCxnSpPr>
            <a:cxnSpLocks noChangeShapeType="1"/>
            <a:stCxn id="9" idx="6"/>
            <a:endCxn id="12" idx="2"/>
          </p:cNvCxnSpPr>
          <p:nvPr/>
        </p:nvCxnSpPr>
        <p:spPr bwMode="auto">
          <a:xfrm flipV="1">
            <a:off x="2124075" y="2960688"/>
            <a:ext cx="1511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9" idx="7"/>
            <a:endCxn id="10" idx="3"/>
          </p:cNvCxnSpPr>
          <p:nvPr/>
        </p:nvCxnSpPr>
        <p:spPr bwMode="auto">
          <a:xfrm flipV="1">
            <a:off x="2071688" y="2224088"/>
            <a:ext cx="752475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  <a:stCxn id="9" idx="1"/>
            <a:endCxn id="6" idx="5"/>
          </p:cNvCxnSpPr>
          <p:nvPr/>
        </p:nvCxnSpPr>
        <p:spPr bwMode="auto">
          <a:xfrm flipH="1" flipV="1">
            <a:off x="846138" y="2224088"/>
            <a:ext cx="969962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  <a:stCxn id="9" idx="3"/>
            <a:endCxn id="7" idx="6"/>
          </p:cNvCxnSpPr>
          <p:nvPr/>
        </p:nvCxnSpPr>
        <p:spPr bwMode="auto">
          <a:xfrm flipH="1">
            <a:off x="900113" y="3087688"/>
            <a:ext cx="915987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  <a:stCxn id="8" idx="2"/>
            <a:endCxn id="7" idx="5"/>
          </p:cNvCxnSpPr>
          <p:nvPr/>
        </p:nvCxnSpPr>
        <p:spPr bwMode="auto">
          <a:xfrm flipH="1" flipV="1">
            <a:off x="846138" y="3592513"/>
            <a:ext cx="917575" cy="449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  <a:stCxn id="8" idx="0"/>
            <a:endCxn id="9" idx="4"/>
          </p:cNvCxnSpPr>
          <p:nvPr/>
        </p:nvCxnSpPr>
        <p:spPr bwMode="auto">
          <a:xfrm flipV="1">
            <a:off x="1943100" y="3141663"/>
            <a:ext cx="0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8" idx="6"/>
            <a:endCxn id="11" idx="2"/>
          </p:cNvCxnSpPr>
          <p:nvPr/>
        </p:nvCxnSpPr>
        <p:spPr bwMode="auto">
          <a:xfrm>
            <a:off x="2124075" y="4041775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1" idx="7"/>
            <a:endCxn id="12" idx="3"/>
          </p:cNvCxnSpPr>
          <p:nvPr/>
        </p:nvCxnSpPr>
        <p:spPr bwMode="auto">
          <a:xfrm flipV="1">
            <a:off x="3222625" y="3087688"/>
            <a:ext cx="466725" cy="825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  <a:endCxn id="10" idx="5"/>
          </p:cNvCxnSpPr>
          <p:nvPr/>
        </p:nvCxnSpPr>
        <p:spPr bwMode="auto">
          <a:xfrm flipH="1" flipV="1">
            <a:off x="3079750" y="2224088"/>
            <a:ext cx="609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6" idx="6"/>
            <a:endCxn id="10" idx="2"/>
          </p:cNvCxnSpPr>
          <p:nvPr/>
        </p:nvCxnSpPr>
        <p:spPr bwMode="auto">
          <a:xfrm>
            <a:off x="900113" y="2097088"/>
            <a:ext cx="18716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  <a:stCxn id="12" idx="6"/>
            <a:endCxn id="13" idx="2"/>
          </p:cNvCxnSpPr>
          <p:nvPr/>
        </p:nvCxnSpPr>
        <p:spPr bwMode="auto">
          <a:xfrm>
            <a:off x="3995738" y="2960688"/>
            <a:ext cx="1008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  <a:stCxn id="13" idx="7"/>
            <a:endCxn id="14" idx="2"/>
          </p:cNvCxnSpPr>
          <p:nvPr/>
        </p:nvCxnSpPr>
        <p:spPr bwMode="auto">
          <a:xfrm flipV="1">
            <a:off x="5311775" y="2312988"/>
            <a:ext cx="628650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  <a:stCxn id="13" idx="5"/>
            <a:endCxn id="15" idx="1"/>
          </p:cNvCxnSpPr>
          <p:nvPr/>
        </p:nvCxnSpPr>
        <p:spPr bwMode="auto">
          <a:xfrm>
            <a:off x="5311775" y="3087688"/>
            <a:ext cx="681038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395" name="TextBox 28"/>
          <p:cNvSpPr txBox="1">
            <a:spLocks noChangeArrowheads="1"/>
          </p:cNvSpPr>
          <p:nvPr/>
        </p:nvSpPr>
        <p:spPr bwMode="auto">
          <a:xfrm>
            <a:off x="6659563" y="1557338"/>
            <a:ext cx="230505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A: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B: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D: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E: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F: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I: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J: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400">
              <a:solidFill>
                <a:schemeClr val="accent2"/>
              </a:solidFill>
              <a:latin typeface="Lucida Sans Typewriter" pitchFamily="49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Total=14 </a:t>
            </a:r>
          </a:p>
        </p:txBody>
      </p: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>
            <a:off x="7667625" y="5013325"/>
            <a:ext cx="649288" cy="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397" name="TextBox 31"/>
          <p:cNvSpPr txBox="1">
            <a:spLocks noChangeArrowheads="1"/>
          </p:cNvSpPr>
          <p:nvPr/>
        </p:nvSpPr>
        <p:spPr bwMode="auto">
          <a:xfrm>
            <a:off x="684213" y="5848350"/>
            <a:ext cx="741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G: Closeness Centrality = 14/9 = 1.56</a:t>
            </a:r>
          </a:p>
        </p:txBody>
      </p:sp>
    </p:spTree>
    <p:extLst>
      <p:ext uri="{BB962C8B-B14F-4D97-AF65-F5344CB8AC3E}">
        <p14:creationId xmlns:p14="http://schemas.microsoft.com/office/powerpoint/2010/main" val="36742949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30EE76-C0AF-4956-A77B-4D9E61E2FBA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59395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</a:rPr>
              <a:t>Social Network Analysis:</a:t>
            </a:r>
            <a:br>
              <a:rPr lang="en-US" altLang="zh-TW" smtClean="0">
                <a:solidFill>
                  <a:srgbClr val="4F81BD"/>
                </a:solidFill>
              </a:rPr>
            </a:br>
            <a:r>
              <a:rPr lang="en-US" altLang="zh-TW" smtClean="0">
                <a:solidFill>
                  <a:srgbClr val="4F81BD"/>
                </a:solidFill>
              </a:rPr>
              <a:t>Closeness Centrality</a:t>
            </a:r>
            <a:endParaRPr lang="zh-TW" altLang="en-US" smtClean="0">
              <a:solidFill>
                <a:srgbClr val="4F81BD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9750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39750" y="32845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763713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763713" y="27813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71775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16238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35375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03800" y="2781300"/>
            <a:ext cx="360363" cy="360363"/>
          </a:xfrm>
          <a:prstGeom prst="ellipse">
            <a:avLst/>
          </a:prstGeom>
          <a:solidFill>
            <a:srgbClr val="984807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940425" y="2133600"/>
            <a:ext cx="360363" cy="35877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940425" y="357346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cxnSp>
        <p:nvCxnSpPr>
          <p:cNvPr id="16" name="Straight Connector 15"/>
          <p:cNvCxnSpPr>
            <a:cxnSpLocks noChangeShapeType="1"/>
            <a:stCxn id="9" idx="6"/>
            <a:endCxn id="12" idx="2"/>
          </p:cNvCxnSpPr>
          <p:nvPr/>
        </p:nvCxnSpPr>
        <p:spPr bwMode="auto">
          <a:xfrm flipV="1">
            <a:off x="2124075" y="2960688"/>
            <a:ext cx="1511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9" idx="7"/>
            <a:endCxn id="10" idx="3"/>
          </p:cNvCxnSpPr>
          <p:nvPr/>
        </p:nvCxnSpPr>
        <p:spPr bwMode="auto">
          <a:xfrm flipV="1">
            <a:off x="2071688" y="2224088"/>
            <a:ext cx="752475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  <a:stCxn id="9" idx="1"/>
            <a:endCxn id="6" idx="5"/>
          </p:cNvCxnSpPr>
          <p:nvPr/>
        </p:nvCxnSpPr>
        <p:spPr bwMode="auto">
          <a:xfrm flipH="1" flipV="1">
            <a:off x="846138" y="2224088"/>
            <a:ext cx="969962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  <a:stCxn id="9" idx="3"/>
            <a:endCxn id="7" idx="6"/>
          </p:cNvCxnSpPr>
          <p:nvPr/>
        </p:nvCxnSpPr>
        <p:spPr bwMode="auto">
          <a:xfrm flipH="1">
            <a:off x="900113" y="3087688"/>
            <a:ext cx="915987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  <a:stCxn id="8" idx="2"/>
            <a:endCxn id="7" idx="5"/>
          </p:cNvCxnSpPr>
          <p:nvPr/>
        </p:nvCxnSpPr>
        <p:spPr bwMode="auto">
          <a:xfrm flipH="1" flipV="1">
            <a:off x="846138" y="3592513"/>
            <a:ext cx="917575" cy="449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  <a:stCxn id="8" idx="0"/>
            <a:endCxn id="9" idx="4"/>
          </p:cNvCxnSpPr>
          <p:nvPr/>
        </p:nvCxnSpPr>
        <p:spPr bwMode="auto">
          <a:xfrm flipV="1">
            <a:off x="1943100" y="3141663"/>
            <a:ext cx="0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8" idx="6"/>
            <a:endCxn id="11" idx="2"/>
          </p:cNvCxnSpPr>
          <p:nvPr/>
        </p:nvCxnSpPr>
        <p:spPr bwMode="auto">
          <a:xfrm>
            <a:off x="2124075" y="4041775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1" idx="7"/>
            <a:endCxn id="12" idx="3"/>
          </p:cNvCxnSpPr>
          <p:nvPr/>
        </p:nvCxnSpPr>
        <p:spPr bwMode="auto">
          <a:xfrm flipV="1">
            <a:off x="3222625" y="3087688"/>
            <a:ext cx="466725" cy="825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  <a:endCxn id="10" idx="5"/>
          </p:cNvCxnSpPr>
          <p:nvPr/>
        </p:nvCxnSpPr>
        <p:spPr bwMode="auto">
          <a:xfrm flipH="1" flipV="1">
            <a:off x="3079750" y="2224088"/>
            <a:ext cx="609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6" idx="6"/>
            <a:endCxn id="10" idx="2"/>
          </p:cNvCxnSpPr>
          <p:nvPr/>
        </p:nvCxnSpPr>
        <p:spPr bwMode="auto">
          <a:xfrm>
            <a:off x="900113" y="2097088"/>
            <a:ext cx="18716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  <a:stCxn id="12" idx="6"/>
            <a:endCxn id="13" idx="2"/>
          </p:cNvCxnSpPr>
          <p:nvPr/>
        </p:nvCxnSpPr>
        <p:spPr bwMode="auto">
          <a:xfrm>
            <a:off x="3995738" y="2960688"/>
            <a:ext cx="1008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  <a:stCxn id="13" idx="7"/>
            <a:endCxn id="14" idx="2"/>
          </p:cNvCxnSpPr>
          <p:nvPr/>
        </p:nvCxnSpPr>
        <p:spPr bwMode="auto">
          <a:xfrm flipV="1">
            <a:off x="5311775" y="2312988"/>
            <a:ext cx="628650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  <a:stCxn id="13" idx="5"/>
            <a:endCxn id="15" idx="1"/>
          </p:cNvCxnSpPr>
          <p:nvPr/>
        </p:nvCxnSpPr>
        <p:spPr bwMode="auto">
          <a:xfrm>
            <a:off x="5311775" y="3087688"/>
            <a:ext cx="681038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19" name="TextBox 28"/>
          <p:cNvSpPr txBox="1">
            <a:spLocks noChangeArrowheads="1"/>
          </p:cNvSpPr>
          <p:nvPr/>
        </p:nvSpPr>
        <p:spPr bwMode="auto">
          <a:xfrm>
            <a:off x="6659563" y="1557338"/>
            <a:ext cx="230505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A: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B: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D: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E: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F: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H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I: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  <a:sym typeface="Wingdings" pitchFamily="2" charset="2"/>
              </a:rPr>
              <a:t></a:t>
            </a: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J: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400">
              <a:solidFill>
                <a:schemeClr val="accent2"/>
              </a:solidFill>
              <a:latin typeface="Lucida Sans Typewriter" pitchFamily="49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Total=17 </a:t>
            </a:r>
          </a:p>
        </p:txBody>
      </p: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>
            <a:off x="7667625" y="5013325"/>
            <a:ext cx="649288" cy="0"/>
          </a:xfrm>
          <a:prstGeom prst="line">
            <a:avLst/>
          </a:prstGeom>
          <a:noFill/>
          <a:ln w="38100">
            <a:solidFill>
              <a:srgbClr val="98480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21" name="TextBox 31"/>
          <p:cNvSpPr txBox="1">
            <a:spLocks noChangeArrowheads="1"/>
          </p:cNvSpPr>
          <p:nvPr/>
        </p:nvSpPr>
        <p:spPr bwMode="auto">
          <a:xfrm>
            <a:off x="684213" y="5848350"/>
            <a:ext cx="741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H: Closeness Centrality = 17/9 = 1.89</a:t>
            </a:r>
          </a:p>
        </p:txBody>
      </p:sp>
    </p:spTree>
    <p:extLst>
      <p:ext uri="{BB962C8B-B14F-4D97-AF65-F5344CB8AC3E}">
        <p14:creationId xmlns:p14="http://schemas.microsoft.com/office/powerpoint/2010/main" val="3854495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</a:rPr>
              <a:t>Socialnomics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93B741C-C3E6-4FB2-839A-4B083D0B8D5D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836613"/>
            <a:ext cx="3686175" cy="56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1042988" y="6597650"/>
            <a:ext cx="70389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A6A6A6"/>
                </a:solidFill>
              </a:rPr>
              <a:t>Source: </a:t>
            </a:r>
            <a:r>
              <a:rPr lang="en-US" altLang="zh-TW" sz="1000">
                <a:solidFill>
                  <a:srgbClr val="A6A6A6"/>
                </a:solidFill>
                <a:hlinkClick r:id="rId3"/>
              </a:rPr>
              <a:t>http://www.amazon.com/Socialnomics-Social-Media-Transforms-Business/dp/1118232658</a:t>
            </a:r>
            <a:endParaRPr lang="en-US" altLang="zh-TW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1547813" y="2565400"/>
            <a:ext cx="863600" cy="8636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A6A6A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419475" y="2565400"/>
            <a:ext cx="865188" cy="863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A6A6A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716463" y="2565400"/>
            <a:ext cx="863600" cy="8636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A6A6A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4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1A2165-14B7-40AA-9AEB-9D95BF1AF381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 smtClean="0">
              <a:solidFill>
                <a:srgbClr val="898989"/>
              </a:solidFill>
            </a:endParaRPr>
          </a:p>
        </p:txBody>
      </p:sp>
      <p:sp>
        <p:nvSpPr>
          <p:cNvPr id="6042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</a:rPr>
              <a:t>Social Network Analysis:</a:t>
            </a:r>
            <a:br>
              <a:rPr lang="en-US" altLang="zh-TW" smtClean="0">
                <a:solidFill>
                  <a:srgbClr val="4F81BD"/>
                </a:solidFill>
              </a:rPr>
            </a:br>
            <a:r>
              <a:rPr lang="en-US" altLang="zh-TW" smtClean="0">
                <a:solidFill>
                  <a:srgbClr val="4F81BD"/>
                </a:solidFill>
              </a:rPr>
              <a:t>Closeness Centrality</a:t>
            </a:r>
            <a:endParaRPr lang="zh-TW" altLang="en-US" smtClean="0">
              <a:solidFill>
                <a:srgbClr val="4F81BD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39750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A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39750" y="3284538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763713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D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763713" y="27813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71775" y="191611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E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16238" y="3860800"/>
            <a:ext cx="360362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F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35375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G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03800" y="2781300"/>
            <a:ext cx="360363" cy="360363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940425" y="2133600"/>
            <a:ext cx="360363" cy="358775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940425" y="3573463"/>
            <a:ext cx="360363" cy="360362"/>
          </a:xfrm>
          <a:prstGeom prst="ellipse">
            <a:avLst/>
          </a:prstGeom>
          <a:solidFill>
            <a:srgbClr val="77933C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J</a:t>
            </a:r>
          </a:p>
        </p:txBody>
      </p:sp>
      <p:cxnSp>
        <p:nvCxnSpPr>
          <p:cNvPr id="16" name="Straight Connector 15"/>
          <p:cNvCxnSpPr>
            <a:cxnSpLocks noChangeShapeType="1"/>
            <a:stCxn id="9" idx="6"/>
            <a:endCxn id="12" idx="2"/>
          </p:cNvCxnSpPr>
          <p:nvPr/>
        </p:nvCxnSpPr>
        <p:spPr bwMode="auto">
          <a:xfrm flipV="1">
            <a:off x="2124075" y="2960688"/>
            <a:ext cx="1511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  <a:stCxn id="9" idx="7"/>
            <a:endCxn id="10" idx="3"/>
          </p:cNvCxnSpPr>
          <p:nvPr/>
        </p:nvCxnSpPr>
        <p:spPr bwMode="auto">
          <a:xfrm flipV="1">
            <a:off x="2071688" y="2224088"/>
            <a:ext cx="752475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  <a:stCxn id="9" idx="1"/>
            <a:endCxn id="6" idx="5"/>
          </p:cNvCxnSpPr>
          <p:nvPr/>
        </p:nvCxnSpPr>
        <p:spPr bwMode="auto">
          <a:xfrm flipH="1" flipV="1">
            <a:off x="846138" y="2224088"/>
            <a:ext cx="969962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  <a:stCxn id="9" idx="3"/>
            <a:endCxn id="7" idx="6"/>
          </p:cNvCxnSpPr>
          <p:nvPr/>
        </p:nvCxnSpPr>
        <p:spPr bwMode="auto">
          <a:xfrm flipH="1">
            <a:off x="900113" y="3087688"/>
            <a:ext cx="915987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  <a:stCxn id="8" idx="2"/>
            <a:endCxn id="7" idx="5"/>
          </p:cNvCxnSpPr>
          <p:nvPr/>
        </p:nvCxnSpPr>
        <p:spPr bwMode="auto">
          <a:xfrm flipH="1" flipV="1">
            <a:off x="846138" y="3592513"/>
            <a:ext cx="917575" cy="449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  <a:stCxn id="8" idx="0"/>
            <a:endCxn id="9" idx="4"/>
          </p:cNvCxnSpPr>
          <p:nvPr/>
        </p:nvCxnSpPr>
        <p:spPr bwMode="auto">
          <a:xfrm flipV="1">
            <a:off x="1943100" y="3141663"/>
            <a:ext cx="0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stCxn id="8" idx="6"/>
            <a:endCxn id="11" idx="2"/>
          </p:cNvCxnSpPr>
          <p:nvPr/>
        </p:nvCxnSpPr>
        <p:spPr bwMode="auto">
          <a:xfrm>
            <a:off x="2124075" y="4041775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1" idx="7"/>
            <a:endCxn id="12" idx="3"/>
          </p:cNvCxnSpPr>
          <p:nvPr/>
        </p:nvCxnSpPr>
        <p:spPr bwMode="auto">
          <a:xfrm flipV="1">
            <a:off x="3222625" y="3087688"/>
            <a:ext cx="466725" cy="825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  <a:endCxn id="10" idx="5"/>
          </p:cNvCxnSpPr>
          <p:nvPr/>
        </p:nvCxnSpPr>
        <p:spPr bwMode="auto">
          <a:xfrm flipH="1" flipV="1">
            <a:off x="3079750" y="2224088"/>
            <a:ext cx="609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6" idx="6"/>
            <a:endCxn id="10" idx="2"/>
          </p:cNvCxnSpPr>
          <p:nvPr/>
        </p:nvCxnSpPr>
        <p:spPr bwMode="auto">
          <a:xfrm>
            <a:off x="900113" y="2097088"/>
            <a:ext cx="18716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  <a:stCxn id="12" idx="6"/>
            <a:endCxn id="13" idx="2"/>
          </p:cNvCxnSpPr>
          <p:nvPr/>
        </p:nvCxnSpPr>
        <p:spPr bwMode="auto">
          <a:xfrm>
            <a:off x="3995738" y="2960688"/>
            <a:ext cx="1008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  <a:stCxn id="13" idx="7"/>
            <a:endCxn id="14" idx="2"/>
          </p:cNvCxnSpPr>
          <p:nvPr/>
        </p:nvCxnSpPr>
        <p:spPr bwMode="auto">
          <a:xfrm flipV="1">
            <a:off x="5311775" y="2312988"/>
            <a:ext cx="628650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  <a:stCxn id="13" idx="5"/>
            <a:endCxn id="15" idx="1"/>
          </p:cNvCxnSpPr>
          <p:nvPr/>
        </p:nvCxnSpPr>
        <p:spPr bwMode="auto">
          <a:xfrm>
            <a:off x="5311775" y="3087688"/>
            <a:ext cx="681038" cy="538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46" name="TextBox 31"/>
          <p:cNvSpPr txBox="1">
            <a:spLocks noChangeArrowheads="1"/>
          </p:cNvSpPr>
          <p:nvPr/>
        </p:nvSpPr>
        <p:spPr bwMode="auto">
          <a:xfrm>
            <a:off x="684213" y="6021388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H: Closeness Centrality = 17/9 = 1.89</a:t>
            </a:r>
          </a:p>
        </p:txBody>
      </p:sp>
      <p:sp>
        <p:nvSpPr>
          <p:cNvPr id="60447" name="TextBox 30"/>
          <p:cNvSpPr txBox="1">
            <a:spLocks noChangeArrowheads="1"/>
          </p:cNvSpPr>
          <p:nvPr/>
        </p:nvSpPr>
        <p:spPr bwMode="auto">
          <a:xfrm>
            <a:off x="684213" y="5414963"/>
            <a:ext cx="741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C: Closeness Centrality = 15/9 = 1.67</a:t>
            </a:r>
          </a:p>
        </p:txBody>
      </p:sp>
      <p:sp>
        <p:nvSpPr>
          <p:cNvPr id="60448" name="TextBox 32"/>
          <p:cNvSpPr txBox="1">
            <a:spLocks noChangeArrowheads="1"/>
          </p:cNvSpPr>
          <p:nvPr/>
        </p:nvSpPr>
        <p:spPr bwMode="auto">
          <a:xfrm>
            <a:off x="684213" y="4797425"/>
            <a:ext cx="741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 u="sng">
                <a:solidFill>
                  <a:schemeClr val="accent2"/>
                </a:solidFill>
                <a:latin typeface="Lucida Sans Typewriter" pitchFamily="49" charset="0"/>
                <a:ea typeface="MS PGothic" pitchFamily="34" charset="-128"/>
              </a:rPr>
              <a:t>G: Closeness Centrality = 14/9 = 1.56</a:t>
            </a: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7704138" y="4797425"/>
            <a:ext cx="396875" cy="379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1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704138" y="5445125"/>
            <a:ext cx="396875" cy="379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2</a:t>
            </a: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704138" y="6073775"/>
            <a:ext cx="396875" cy="379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82064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/>
          <a:lstStyle/>
          <a:p>
            <a:r>
              <a:rPr lang="en-US" altLang="zh-TW" sz="6000" dirty="0" smtClean="0">
                <a:solidFill>
                  <a:schemeClr val="accent1"/>
                </a:solidFill>
                <a:cs typeface="新細明體" pitchFamily="18" charset="-120"/>
              </a:rPr>
              <a:t>Social Network Analysis (SNA) Tools</a:t>
            </a:r>
            <a:endParaRPr lang="zh-TW" altLang="en-US" sz="6000" dirty="0" smtClean="0">
              <a:solidFill>
                <a:schemeClr val="accent1"/>
              </a:solidFill>
              <a:cs typeface="新細明體" pitchFamily="18" charset="-120"/>
            </a:endParaRPr>
          </a:p>
        </p:txBody>
      </p:sp>
      <p:sp>
        <p:nvSpPr>
          <p:cNvPr id="48131" name="內容版面配置區 2"/>
          <p:cNvSpPr>
            <a:spLocks noGrp="1"/>
          </p:cNvSpPr>
          <p:nvPr>
            <p:ph idx="1"/>
          </p:nvPr>
        </p:nvSpPr>
        <p:spPr>
          <a:xfrm>
            <a:off x="468313" y="3500438"/>
            <a:ext cx="8229600" cy="2592387"/>
          </a:xfrm>
        </p:spPr>
        <p:txBody>
          <a:bodyPr/>
          <a:lstStyle/>
          <a:p>
            <a:pPr algn="ctr"/>
            <a:r>
              <a:rPr lang="en-US" altLang="zh-TW" sz="6000" b="1" smtClean="0">
                <a:solidFill>
                  <a:srgbClr val="FF0000"/>
                </a:solidFill>
                <a:cs typeface="新細明體" pitchFamily="18" charset="-120"/>
              </a:rPr>
              <a:t>UCINet</a:t>
            </a:r>
          </a:p>
          <a:p>
            <a:pPr algn="ctr"/>
            <a:r>
              <a:rPr lang="en-US" altLang="zh-TW" sz="6000" b="1" smtClean="0">
                <a:solidFill>
                  <a:srgbClr val="FF0000"/>
                </a:solidFill>
                <a:cs typeface="新細明體" pitchFamily="18" charset="-120"/>
              </a:rPr>
              <a:t>Pajek</a:t>
            </a:r>
            <a:endParaRPr lang="zh-TW" altLang="en-US" sz="6000" b="1" smtClean="0">
              <a:solidFill>
                <a:srgbClr val="FF0000"/>
              </a:solidFill>
              <a:cs typeface="新細明體" pitchFamily="18" charset="-120"/>
            </a:endParaRP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5B53AE05-C41F-4844-9706-D8992D5A3EB0}" type="slidenum">
              <a:rPr kumimoji="0" lang="zh-TW" altLang="en-US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rPr>
              <a:pPr eaLnBrk="1" hangingPunct="1"/>
              <a:t>81</a:t>
            </a:fld>
            <a:endParaRPr kumimoji="0" lang="zh-TW" altLang="en-US">
              <a:solidFill>
                <a:srgbClr val="898989"/>
              </a:solidFill>
              <a:latin typeface="Calibri" pitchFamily="34" charset="0"/>
              <a:ea typeface="新細明體" pitchFamily="18" charset="-120"/>
            </a:endParaRPr>
          </a:p>
        </p:txBody>
      </p:sp>
      <p:pic>
        <p:nvPicPr>
          <p:cNvPr id="48133" name="Picture 4" descr="https://sites.google.com/site/ucinetsoftware/_/rsrc/1349147830777/news/newbookonsna/cover.jpg?height=200&amp;width=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141663"/>
            <a:ext cx="172878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2" descr="http://vlado.fmf.uni-lj.si/pub/networks/pajek/paje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613150"/>
            <a:ext cx="2473325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olidFill>
                  <a:schemeClr val="accent1"/>
                </a:solidFill>
                <a:cs typeface="新細明體" pitchFamily="18" charset="-120"/>
              </a:rPr>
              <a:t>Application of SNA</a:t>
            </a:r>
            <a:endParaRPr lang="zh-TW" altLang="en-US" smtClean="0">
              <a:solidFill>
                <a:schemeClr val="accent1"/>
              </a:solidFill>
              <a:cs typeface="新細明體" pitchFamily="18" charset="-120"/>
            </a:endParaRPr>
          </a:p>
        </p:txBody>
      </p:sp>
      <p:sp>
        <p:nvSpPr>
          <p:cNvPr id="5427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en-US" altLang="zh-TW" sz="6000" b="1" dirty="0" smtClean="0">
                <a:solidFill>
                  <a:srgbClr val="FF0000"/>
                </a:solidFill>
                <a:cs typeface="新細明體" pitchFamily="18" charset="-120"/>
              </a:rPr>
              <a:t>Social Network Analysis </a:t>
            </a:r>
            <a:br>
              <a:rPr lang="en-US" altLang="zh-TW" sz="6000" b="1" dirty="0" smtClean="0">
                <a:solidFill>
                  <a:srgbClr val="FF0000"/>
                </a:solidFill>
                <a:cs typeface="新細明體" pitchFamily="18" charset="-120"/>
              </a:rPr>
            </a:br>
            <a:r>
              <a:rPr lang="en-US" altLang="zh-TW" sz="6000" b="1" dirty="0" smtClean="0">
                <a:cs typeface="新細明體" pitchFamily="18" charset="-120"/>
              </a:rPr>
              <a:t>of </a:t>
            </a:r>
            <a:br>
              <a:rPr lang="en-US" altLang="zh-TW" sz="6000" b="1" dirty="0" smtClean="0">
                <a:cs typeface="新細明體" pitchFamily="18" charset="-120"/>
              </a:rPr>
            </a:br>
            <a:r>
              <a:rPr lang="en-US" altLang="zh-TW" sz="6000" b="1" dirty="0" smtClean="0">
                <a:solidFill>
                  <a:srgbClr val="FF0000"/>
                </a:solidFill>
                <a:cs typeface="新細明體" pitchFamily="18" charset="-120"/>
              </a:rPr>
              <a:t>Research Collaboration </a:t>
            </a:r>
            <a:br>
              <a:rPr lang="en-US" altLang="zh-TW" sz="6000" b="1" dirty="0" smtClean="0">
                <a:solidFill>
                  <a:srgbClr val="FF0000"/>
                </a:solidFill>
                <a:cs typeface="新細明體" pitchFamily="18" charset="-120"/>
              </a:rPr>
            </a:br>
            <a:r>
              <a:rPr lang="en-US" altLang="zh-TW" sz="6000" b="1" dirty="0" smtClean="0">
                <a:cs typeface="新細明體" pitchFamily="18" charset="-120"/>
              </a:rPr>
              <a:t>in </a:t>
            </a:r>
            <a:br>
              <a:rPr lang="en-US" altLang="zh-TW" sz="6000" b="1" dirty="0" smtClean="0">
                <a:cs typeface="新細明體" pitchFamily="18" charset="-120"/>
              </a:rPr>
            </a:br>
            <a:r>
              <a:rPr lang="en-US" altLang="zh-TW" sz="4000" b="1" dirty="0" smtClean="0">
                <a:cs typeface="新細明體" pitchFamily="18" charset="-120"/>
              </a:rPr>
              <a:t>Information Reuse and Integration</a:t>
            </a:r>
            <a:endParaRPr lang="zh-TW" altLang="en-US" sz="4000" b="1" dirty="0" smtClean="0">
              <a:cs typeface="新細明體" pitchFamily="18" charset="-120"/>
            </a:endParaRPr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196F09C-850B-400A-9F6C-26DB697521B5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sp>
        <p:nvSpPr>
          <p:cNvPr id="54277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358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  <a:cs typeface="新細明體" pitchFamily="18" charset="-120"/>
              </a:rPr>
              <a:t>Example of SNA Data Source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8ED995-73C3-420D-87F0-01E7A1408C08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pic>
        <p:nvPicPr>
          <p:cNvPr id="553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68413"/>
            <a:ext cx="8748713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971550" y="6488113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pitchFamily="34" charset="0"/>
              </a:rPr>
              <a:t>Source: </a:t>
            </a:r>
            <a:r>
              <a:rPr lang="en-US" altLang="zh-TW" sz="1800">
                <a:latin typeface="Arial" pitchFamily="34" charset="0"/>
                <a:hlinkClick r:id="rId3"/>
              </a:rPr>
              <a:t>http://www.informatik.uni-trier.de/~ley/db/conf/iri/iri2010.html</a:t>
            </a:r>
            <a:endParaRPr lang="en-US" altLang="zh-TW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825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cs typeface="新細明體" pitchFamily="18" charset="-120"/>
              </a:rPr>
              <a:t>Research Question</a:t>
            </a:r>
            <a:endParaRPr lang="zh-TW" altLang="en-US" smtClean="0">
              <a:cs typeface="新細明體" pitchFamily="18" charset="-120"/>
            </a:endParaRPr>
          </a:p>
        </p:txBody>
      </p:sp>
      <p:sp>
        <p:nvSpPr>
          <p:cNvPr id="563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>
                <a:cs typeface="新細明體" pitchFamily="18" charset="-120"/>
              </a:rPr>
              <a:t>RQ1: What are the </a:t>
            </a:r>
            <a:br>
              <a:rPr lang="en-US" altLang="zh-TW" smtClean="0">
                <a:cs typeface="新細明體" pitchFamily="18" charset="-120"/>
              </a:rPr>
            </a:br>
            <a:r>
              <a:rPr lang="en-US" altLang="zh-TW" smtClean="0">
                <a:cs typeface="新細明體" pitchFamily="18" charset="-120"/>
              </a:rPr>
              <a:t>scientific </a:t>
            </a:r>
            <a:r>
              <a:rPr lang="en-US" altLang="zh-TW" smtClean="0">
                <a:solidFill>
                  <a:srgbClr val="FF0000"/>
                </a:solidFill>
                <a:cs typeface="新細明體" pitchFamily="18" charset="-120"/>
              </a:rPr>
              <a:t>collaboration patterns </a:t>
            </a:r>
            <a:r>
              <a:rPr lang="en-US" altLang="zh-TW" smtClean="0">
                <a:cs typeface="新細明體" pitchFamily="18" charset="-120"/>
              </a:rPr>
              <a:t/>
            </a:r>
            <a:br>
              <a:rPr lang="en-US" altLang="zh-TW" smtClean="0">
                <a:cs typeface="新細明體" pitchFamily="18" charset="-120"/>
              </a:rPr>
            </a:br>
            <a:r>
              <a:rPr lang="en-US" altLang="zh-TW" smtClean="0">
                <a:cs typeface="新細明體" pitchFamily="18" charset="-120"/>
              </a:rPr>
              <a:t>in the IRI research community?</a:t>
            </a:r>
          </a:p>
          <a:p>
            <a:endParaRPr lang="en-US" altLang="zh-TW" smtClean="0">
              <a:cs typeface="新細明體" pitchFamily="18" charset="-120"/>
            </a:endParaRPr>
          </a:p>
          <a:p>
            <a:r>
              <a:rPr lang="en-US" altLang="zh-TW" smtClean="0">
                <a:cs typeface="新細明體" pitchFamily="18" charset="-120"/>
              </a:rPr>
              <a:t>RQ2: Who are the </a:t>
            </a:r>
            <a:br>
              <a:rPr lang="en-US" altLang="zh-TW" smtClean="0">
                <a:cs typeface="新細明體" pitchFamily="18" charset="-120"/>
              </a:rPr>
            </a:br>
            <a:r>
              <a:rPr lang="en-US" altLang="zh-TW" smtClean="0">
                <a:solidFill>
                  <a:srgbClr val="FF0000"/>
                </a:solidFill>
                <a:cs typeface="新細明體" pitchFamily="18" charset="-120"/>
              </a:rPr>
              <a:t>prominent researchers </a:t>
            </a:r>
            <a:r>
              <a:rPr lang="en-US" altLang="zh-TW" smtClean="0">
                <a:cs typeface="新細明體" pitchFamily="18" charset="-120"/>
              </a:rPr>
              <a:t/>
            </a:r>
            <a:br>
              <a:rPr lang="en-US" altLang="zh-TW" smtClean="0">
                <a:cs typeface="新細明體" pitchFamily="18" charset="-120"/>
              </a:rPr>
            </a:br>
            <a:r>
              <a:rPr lang="en-US" altLang="zh-TW" smtClean="0">
                <a:cs typeface="新細明體" pitchFamily="18" charset="-120"/>
              </a:rPr>
              <a:t>in the IRI community?</a:t>
            </a:r>
          </a:p>
          <a:p>
            <a:endParaRPr lang="zh-TW" altLang="en-US" smtClean="0">
              <a:cs typeface="新細明體" pitchFamily="18" charset="-120"/>
            </a:endParaRPr>
          </a:p>
        </p:txBody>
      </p:sp>
      <p:sp>
        <p:nvSpPr>
          <p:cNvPr id="56324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5170F6B-6969-43D5-833E-1679B395DAF3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sp>
        <p:nvSpPr>
          <p:cNvPr id="56325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070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cs typeface="新細明體" pitchFamily="18" charset="-120"/>
              </a:rPr>
              <a:t>Methodology</a:t>
            </a:r>
            <a:endParaRPr lang="zh-TW" altLang="en-US" smtClean="0">
              <a:cs typeface="新細明體" pitchFamily="18" charset="-120"/>
            </a:endParaRPr>
          </a:p>
        </p:txBody>
      </p:sp>
      <p:sp>
        <p:nvSpPr>
          <p:cNvPr id="57347" name="內容版面配置區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eaLnBrk="1" hangingPunct="1"/>
            <a:r>
              <a:rPr lang="en-US" altLang="zh-TW" sz="2800" smtClean="0">
                <a:cs typeface="新細明體" pitchFamily="18" charset="-120"/>
              </a:rPr>
              <a:t>Developed a simple </a:t>
            </a:r>
            <a:r>
              <a:rPr lang="en-US" altLang="zh-TW" sz="2800" smtClean="0">
                <a:solidFill>
                  <a:srgbClr val="FF0000"/>
                </a:solidFill>
                <a:cs typeface="新細明體" pitchFamily="18" charset="-120"/>
              </a:rPr>
              <a:t>web focused crawler </a:t>
            </a:r>
            <a:r>
              <a:rPr lang="en-US" altLang="zh-TW" sz="2800" smtClean="0">
                <a:cs typeface="新細明體" pitchFamily="18" charset="-120"/>
              </a:rPr>
              <a:t>program to download literature information about all IRI papers published between </a:t>
            </a:r>
            <a:r>
              <a:rPr lang="en-US" altLang="zh-TW" sz="2800" smtClean="0">
                <a:solidFill>
                  <a:srgbClr val="FF0000"/>
                </a:solidFill>
                <a:cs typeface="新細明體" pitchFamily="18" charset="-120"/>
              </a:rPr>
              <a:t>2003 and 2010 </a:t>
            </a:r>
            <a:r>
              <a:rPr lang="en-US" altLang="zh-TW" sz="2800" smtClean="0">
                <a:cs typeface="新細明體" pitchFamily="18" charset="-120"/>
              </a:rPr>
              <a:t>from </a:t>
            </a:r>
            <a:r>
              <a:rPr lang="en-US" altLang="zh-TW" sz="2800" smtClean="0">
                <a:solidFill>
                  <a:srgbClr val="FF0000"/>
                </a:solidFill>
                <a:cs typeface="新細明體" pitchFamily="18" charset="-120"/>
              </a:rPr>
              <a:t>IEEE Xplore</a:t>
            </a:r>
            <a:r>
              <a:rPr lang="en-US" altLang="zh-TW" sz="2800" smtClean="0">
                <a:cs typeface="新細明體" pitchFamily="18" charset="-120"/>
              </a:rPr>
              <a:t> and </a:t>
            </a:r>
            <a:r>
              <a:rPr lang="en-US" altLang="zh-TW" sz="2800" smtClean="0">
                <a:solidFill>
                  <a:srgbClr val="FF0000"/>
                </a:solidFill>
                <a:cs typeface="新細明體" pitchFamily="18" charset="-120"/>
              </a:rPr>
              <a:t>DBLP</a:t>
            </a:r>
            <a:r>
              <a:rPr lang="en-US" altLang="zh-TW" sz="2800" smtClean="0">
                <a:cs typeface="新細明體" pitchFamily="18" charset="-120"/>
              </a:rPr>
              <a:t>.</a:t>
            </a:r>
          </a:p>
          <a:p>
            <a:pPr lvl="1"/>
            <a:r>
              <a:rPr lang="en-US" altLang="zh-TW" smtClean="0">
                <a:solidFill>
                  <a:srgbClr val="FF0000"/>
                </a:solidFill>
                <a:cs typeface="新細明體" pitchFamily="18" charset="-120"/>
              </a:rPr>
              <a:t>767</a:t>
            </a:r>
            <a:r>
              <a:rPr lang="en-US" altLang="zh-TW" smtClean="0">
                <a:cs typeface="新細明體" pitchFamily="18" charset="-120"/>
              </a:rPr>
              <a:t> paper</a:t>
            </a:r>
          </a:p>
          <a:p>
            <a:pPr lvl="1"/>
            <a:r>
              <a:rPr lang="en-US" altLang="zh-TW" smtClean="0">
                <a:solidFill>
                  <a:srgbClr val="FF0000"/>
                </a:solidFill>
                <a:cs typeface="新細明體" pitchFamily="18" charset="-120"/>
              </a:rPr>
              <a:t>1599</a:t>
            </a:r>
            <a:r>
              <a:rPr lang="en-US" altLang="zh-TW" smtClean="0">
                <a:cs typeface="新細明體" pitchFamily="18" charset="-120"/>
              </a:rPr>
              <a:t> distinct author</a:t>
            </a:r>
          </a:p>
          <a:p>
            <a:pPr eaLnBrk="1" hangingPunct="1"/>
            <a:r>
              <a:rPr lang="en-US" altLang="zh-TW" sz="2800" smtClean="0">
                <a:cs typeface="新細明體" pitchFamily="18" charset="-120"/>
              </a:rPr>
              <a:t>Developed a program to convert the list of coauthors into the </a:t>
            </a:r>
            <a:r>
              <a:rPr lang="en-US" altLang="zh-TW" sz="2800" smtClean="0">
                <a:solidFill>
                  <a:srgbClr val="FF0000"/>
                </a:solidFill>
                <a:cs typeface="新細明體" pitchFamily="18" charset="-120"/>
              </a:rPr>
              <a:t>format of a network file </a:t>
            </a:r>
            <a:r>
              <a:rPr lang="en-US" altLang="zh-TW" sz="2800" smtClean="0">
                <a:cs typeface="新細明體" pitchFamily="18" charset="-120"/>
              </a:rPr>
              <a:t>which can be readable by social network analysis software. </a:t>
            </a:r>
          </a:p>
          <a:p>
            <a:pPr eaLnBrk="1" hangingPunct="1"/>
            <a:r>
              <a:rPr lang="en-US" altLang="zh-TW" sz="2800" i="1" smtClean="0">
                <a:solidFill>
                  <a:srgbClr val="FF0000"/>
                </a:solidFill>
                <a:cs typeface="新細明體" pitchFamily="18" charset="-120"/>
              </a:rPr>
              <a:t>UCINet</a:t>
            </a:r>
            <a:r>
              <a:rPr lang="en-US" altLang="zh-TW" sz="2800" smtClean="0">
                <a:cs typeface="新細明體" pitchFamily="18" charset="-120"/>
              </a:rPr>
              <a:t> and </a:t>
            </a:r>
            <a:r>
              <a:rPr lang="en-US" altLang="zh-TW" sz="2800" i="1" smtClean="0">
                <a:solidFill>
                  <a:srgbClr val="FF0000"/>
                </a:solidFill>
                <a:cs typeface="新細明體" pitchFamily="18" charset="-120"/>
              </a:rPr>
              <a:t>Pajek</a:t>
            </a:r>
            <a:r>
              <a:rPr lang="en-US" altLang="zh-TW" sz="2800" smtClean="0">
                <a:cs typeface="新細明體" pitchFamily="18" charset="-120"/>
              </a:rPr>
              <a:t> were used in this study for the social network analysis.</a:t>
            </a:r>
            <a:endParaRPr lang="zh-TW" altLang="en-US" sz="2800" smtClean="0">
              <a:cs typeface="新細明體" pitchFamily="18" charset="-120"/>
            </a:endParaRPr>
          </a:p>
          <a:p>
            <a:endParaRPr lang="en-US" altLang="zh-TW" sz="2800" smtClean="0">
              <a:cs typeface="新細明體" pitchFamily="18" charset="-120"/>
            </a:endParaRPr>
          </a:p>
        </p:txBody>
      </p:sp>
      <p:sp>
        <p:nvSpPr>
          <p:cNvPr id="57348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95841D-EFE4-425E-9041-B98A029E6CA8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sp>
        <p:nvSpPr>
          <p:cNvPr id="57349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829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>
          <a:xfrm>
            <a:off x="468313" y="44450"/>
            <a:ext cx="8229600" cy="1143000"/>
          </a:xfrm>
        </p:spPr>
        <p:txBody>
          <a:bodyPr/>
          <a:lstStyle/>
          <a:p>
            <a:r>
              <a:rPr lang="en-US" altLang="zh-TW" smtClean="0">
                <a:cs typeface="新細明體" pitchFamily="18" charset="-120"/>
              </a:rPr>
              <a:t>Top10 prolific authors</a:t>
            </a:r>
            <a:br>
              <a:rPr lang="en-US" altLang="zh-TW" smtClean="0">
                <a:cs typeface="新細明體" pitchFamily="18" charset="-120"/>
              </a:rPr>
            </a:br>
            <a:r>
              <a:rPr lang="en-US" altLang="zh-TW" smtClean="0">
                <a:cs typeface="新細明體" pitchFamily="18" charset="-120"/>
              </a:rPr>
              <a:t>(IRI 2003-2010)</a:t>
            </a:r>
            <a:endParaRPr lang="zh-TW" altLang="en-US" smtClean="0">
              <a:cs typeface="新細明體" pitchFamily="18" charset="-120"/>
            </a:endParaRP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040312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altLang="zh-TW" sz="2800" smtClean="0">
                <a:cs typeface="新細明體" pitchFamily="18" charset="-120"/>
              </a:rPr>
              <a:t>Stuart Harvey Rubin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altLang="zh-TW" sz="2800" smtClean="0">
                <a:cs typeface="新細明體" pitchFamily="18" charset="-120"/>
              </a:rPr>
              <a:t>Taghi M. Khoshgoftaar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altLang="zh-TW" sz="2800" smtClean="0">
                <a:cs typeface="新細明體" pitchFamily="18" charset="-120"/>
              </a:rPr>
              <a:t>Shu-Ching Chen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altLang="zh-TW" sz="2800" smtClean="0">
                <a:cs typeface="新細明體" pitchFamily="18" charset="-120"/>
              </a:rPr>
              <a:t>Mei-Ling Shyu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altLang="zh-TW" sz="2800" smtClean="0">
                <a:cs typeface="新細明體" pitchFamily="18" charset="-120"/>
              </a:rPr>
              <a:t>Mohamed E. Fayad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altLang="zh-TW" sz="2800" smtClean="0">
                <a:cs typeface="新細明體" pitchFamily="18" charset="-120"/>
              </a:rPr>
              <a:t>Reda Alhajj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altLang="zh-TW" sz="2800" smtClean="0">
                <a:cs typeface="新細明體" pitchFamily="18" charset="-120"/>
              </a:rPr>
              <a:t>Du Zhang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altLang="zh-TW" sz="2800" smtClean="0">
                <a:cs typeface="新細明體" pitchFamily="18" charset="-120"/>
              </a:rPr>
              <a:t>Wen-Lian Hsu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altLang="zh-TW" sz="2800" smtClean="0">
                <a:cs typeface="新細明體" pitchFamily="18" charset="-120"/>
              </a:rPr>
              <a:t>Jason Van Hulse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altLang="zh-TW" sz="2800" smtClean="0">
                <a:cs typeface="新細明體" pitchFamily="18" charset="-120"/>
              </a:rPr>
              <a:t>Min-Yuh Day</a:t>
            </a:r>
            <a:endParaRPr lang="zh-TW" altLang="en-US" sz="2800" smtClean="0">
              <a:cs typeface="新細明體" pitchFamily="18" charset="-120"/>
            </a:endParaRPr>
          </a:p>
        </p:txBody>
      </p:sp>
      <p:sp>
        <p:nvSpPr>
          <p:cNvPr id="5837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C048343-74C6-4FD2-84BF-C2EF00DBB12C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sp>
        <p:nvSpPr>
          <p:cNvPr id="58373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5916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cs typeface="新細明體" pitchFamily="18" charset="-120"/>
              </a:rPr>
              <a:t>Data Analysis and Discussion</a:t>
            </a:r>
            <a:endParaRPr lang="zh-TW" altLang="en-US" smtClean="0">
              <a:cs typeface="新細明體" pitchFamily="18" charset="-120"/>
            </a:endParaRPr>
          </a:p>
        </p:txBody>
      </p:sp>
      <p:sp>
        <p:nvSpPr>
          <p:cNvPr id="59395" name="內容版面配置區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897437"/>
          </a:xfrm>
        </p:spPr>
        <p:txBody>
          <a:bodyPr/>
          <a:lstStyle/>
          <a:p>
            <a:pPr eaLnBrk="1" hangingPunct="1"/>
            <a:r>
              <a:rPr lang="en-US" altLang="zh-TW" b="1" smtClean="0">
                <a:cs typeface="新細明體" pitchFamily="18" charset="-120"/>
              </a:rPr>
              <a:t>Closeness Centrality</a:t>
            </a:r>
          </a:p>
          <a:p>
            <a:pPr lvl="1" eaLnBrk="1" hangingPunct="1"/>
            <a:r>
              <a:rPr lang="en-US" altLang="zh-TW" smtClean="0">
                <a:cs typeface="新細明體" pitchFamily="18" charset="-120"/>
              </a:rPr>
              <a:t>Collaborated widely</a:t>
            </a:r>
            <a:endParaRPr lang="en-US" altLang="zh-TW" b="1" smtClean="0">
              <a:cs typeface="新細明體" pitchFamily="18" charset="-120"/>
            </a:endParaRPr>
          </a:p>
          <a:p>
            <a:pPr eaLnBrk="1" hangingPunct="1"/>
            <a:r>
              <a:rPr lang="en-US" altLang="zh-TW" b="1" smtClean="0">
                <a:cs typeface="新細明體" pitchFamily="18" charset="-120"/>
              </a:rPr>
              <a:t>Betweenness Centrality</a:t>
            </a:r>
          </a:p>
          <a:p>
            <a:pPr lvl="1" eaLnBrk="1" hangingPunct="1"/>
            <a:r>
              <a:rPr lang="en-US" altLang="zh-TW" smtClean="0">
                <a:cs typeface="新細明體" pitchFamily="18" charset="-120"/>
              </a:rPr>
              <a:t>Collaborated diversely</a:t>
            </a:r>
            <a:endParaRPr lang="en-US" altLang="zh-TW" b="1" smtClean="0">
              <a:cs typeface="新細明體" pitchFamily="18" charset="-120"/>
            </a:endParaRPr>
          </a:p>
          <a:p>
            <a:pPr eaLnBrk="1" hangingPunct="1"/>
            <a:r>
              <a:rPr lang="en-US" altLang="zh-TW" b="1" smtClean="0">
                <a:cs typeface="新細明體" pitchFamily="18" charset="-120"/>
              </a:rPr>
              <a:t>Degree Centrality</a:t>
            </a:r>
          </a:p>
          <a:p>
            <a:pPr lvl="1" eaLnBrk="1" hangingPunct="1"/>
            <a:r>
              <a:rPr lang="en-US" altLang="zh-TW" smtClean="0">
                <a:cs typeface="新細明體" pitchFamily="18" charset="-120"/>
              </a:rPr>
              <a:t>Collaborated frequently</a:t>
            </a:r>
            <a:endParaRPr lang="en-US" altLang="zh-TW" b="1" smtClean="0">
              <a:cs typeface="新細明體" pitchFamily="18" charset="-120"/>
            </a:endParaRPr>
          </a:p>
          <a:p>
            <a:pPr eaLnBrk="1" hangingPunct="1"/>
            <a:r>
              <a:rPr lang="en-US" altLang="zh-TW" b="1" smtClean="0">
                <a:cs typeface="新細明體" pitchFamily="18" charset="-120"/>
              </a:rPr>
              <a:t>Visualization of Social Network Analysis</a:t>
            </a:r>
          </a:p>
          <a:p>
            <a:pPr lvl="1" eaLnBrk="1" hangingPunct="1"/>
            <a:r>
              <a:rPr lang="en-US" altLang="zh-TW" smtClean="0">
                <a:cs typeface="新細明體" pitchFamily="18" charset="-120"/>
              </a:rPr>
              <a:t>Insight into the structural characteristics of research collaboration networks</a:t>
            </a:r>
            <a:endParaRPr lang="en-US" altLang="zh-TW" b="1" smtClean="0">
              <a:cs typeface="新細明體" pitchFamily="18" charset="-120"/>
            </a:endParaRPr>
          </a:p>
          <a:p>
            <a:endParaRPr lang="zh-TW" altLang="en-US" smtClean="0">
              <a:cs typeface="新細明體" pitchFamily="18" charset="-120"/>
            </a:endParaRPr>
          </a:p>
        </p:txBody>
      </p:sp>
      <p:sp>
        <p:nvSpPr>
          <p:cNvPr id="59396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7EE8D37-76A3-4BE9-9D11-E836B9F6274D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87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sp>
        <p:nvSpPr>
          <p:cNvPr id="59397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105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>
          <a:xfrm>
            <a:off x="323850" y="44450"/>
            <a:ext cx="8229600" cy="635000"/>
          </a:xfrm>
        </p:spPr>
        <p:txBody>
          <a:bodyPr/>
          <a:lstStyle/>
          <a:p>
            <a:r>
              <a:rPr lang="en-US" altLang="zh-TW" sz="2800" smtClean="0">
                <a:cs typeface="新細明體" pitchFamily="18" charset="-120"/>
              </a:rPr>
              <a:t>Top 20 authors with the highest </a:t>
            </a:r>
            <a:r>
              <a:rPr lang="en-US" altLang="zh-TW" sz="2800" smtClean="0">
                <a:solidFill>
                  <a:srgbClr val="FF0000"/>
                </a:solidFill>
                <a:cs typeface="新細明體" pitchFamily="18" charset="-120"/>
              </a:rPr>
              <a:t>closeness</a:t>
            </a:r>
            <a:r>
              <a:rPr lang="en-US" altLang="zh-TW" sz="2800" smtClean="0">
                <a:cs typeface="新細明體" pitchFamily="18" charset="-120"/>
              </a:rPr>
              <a:t> scores</a:t>
            </a:r>
            <a:endParaRPr lang="zh-TW" altLang="en-US" sz="2800" smtClean="0">
              <a:cs typeface="新細明體" pitchFamily="18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468313" y="620713"/>
          <a:ext cx="8353425" cy="5767377"/>
        </p:xfrm>
        <a:graphic>
          <a:graphicData uri="http://schemas.openxmlformats.org/drawingml/2006/table">
            <a:tbl>
              <a:tblPr/>
              <a:tblGrid>
                <a:gridCol w="1141412"/>
                <a:gridCol w="1108075"/>
                <a:gridCol w="1827213"/>
                <a:gridCol w="4276725"/>
              </a:tblGrid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Rank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ID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Closeness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Author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0.024675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Shu-Ching Chen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0.022830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Stuart Harvey Rubin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0.022207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Mei-Ling Shyu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0.020013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Reda Alhajj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0.019700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Na Zhao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260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0.018936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Min Chen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0.018230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Gordon K. Lee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0.017962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Chengcui Zhang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1043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0.017962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Isai Michel Lombera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1027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0.017962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Michael Armella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443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0.017448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James B. Law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0.017082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Keqi Zhang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0.016731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Shahid Hamid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1038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0.016618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Walter Z. Tang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959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0.016285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Chengjun Zhan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957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0.016285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Lin Luo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956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0.016285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Guo Chen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955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0.016285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Xin Huang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943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0.016285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Sneh Gulati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960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0.016071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Sheng-Tun Li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0507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089A570-8031-4472-A8AD-0002D15AD0F4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sp>
        <p:nvSpPr>
          <p:cNvPr id="60508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92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>
          <a:xfrm>
            <a:off x="179388" y="44450"/>
            <a:ext cx="8507412" cy="417513"/>
          </a:xfrm>
        </p:spPr>
        <p:txBody>
          <a:bodyPr/>
          <a:lstStyle/>
          <a:p>
            <a:r>
              <a:rPr lang="en-US" altLang="zh-TW" sz="2800" smtClean="0">
                <a:cs typeface="新細明體" pitchFamily="18" charset="-120"/>
              </a:rPr>
              <a:t>Top 20 authors with the highest </a:t>
            </a:r>
            <a:r>
              <a:rPr lang="en-US" altLang="zh-TW" sz="2800" smtClean="0">
                <a:solidFill>
                  <a:srgbClr val="FF0000"/>
                </a:solidFill>
                <a:cs typeface="新細明體" pitchFamily="18" charset="-120"/>
              </a:rPr>
              <a:t>betweeness</a:t>
            </a:r>
            <a:r>
              <a:rPr lang="en-US" altLang="zh-TW" sz="2800" smtClean="0">
                <a:cs typeface="新細明體" pitchFamily="18" charset="-120"/>
              </a:rPr>
              <a:t> scores</a:t>
            </a:r>
            <a:endParaRPr lang="zh-TW" altLang="en-US" sz="2800" smtClean="0">
              <a:cs typeface="新細明體" pitchFamily="18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468313" y="620713"/>
          <a:ext cx="8424862" cy="5767377"/>
        </p:xfrm>
        <a:graphic>
          <a:graphicData uri="http://schemas.openxmlformats.org/drawingml/2006/table">
            <a:tbl>
              <a:tblPr/>
              <a:tblGrid>
                <a:gridCol w="963612"/>
                <a:gridCol w="965200"/>
                <a:gridCol w="1971675"/>
                <a:gridCol w="4524375"/>
              </a:tblGrid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Rank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ID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Betweenness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Author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0.000752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Stuart Harvey Rubin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0.000741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Shu-Ching Chen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0.000406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Taghi M. Khoshgoftaar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0.000385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Xingquan Zhu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0.000376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Mei-Ling Shyu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0.000296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Reda Alhajj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0.000256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Xindong Wu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0.000194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Chengcui Zhang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0.000185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Wei Dai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0.000107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Narayan C. Debnath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0.000094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Qianhui Althea Liang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0.000094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Gordon K. Lee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0.000085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Du Zhang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0.000072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Baowen Xu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0.000067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Hongji Yang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270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0.000060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Zhiwei Xu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0.000043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Mohamed E. Fayad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0.000042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Abhijit S. Pandya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0.000042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Sam Hsu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0.000042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Wen-Lian Hsu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53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BCE7244-F0CC-447C-9547-400C10EBFE7C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89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sp>
        <p:nvSpPr>
          <p:cNvPr id="61532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92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 smtClean="0">
                <a:solidFill>
                  <a:srgbClr val="4F81BD"/>
                </a:solidFill>
              </a:rPr>
              <a:t>Emotions</a:t>
            </a:r>
            <a:endParaRPr lang="zh-TW" altLang="en-US" smtClean="0">
              <a:solidFill>
                <a:srgbClr val="4F81BD"/>
              </a:solidFill>
            </a:endParaRPr>
          </a:p>
        </p:txBody>
      </p:sp>
      <p:sp>
        <p:nvSpPr>
          <p:cNvPr id="184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F2A16C9-7672-43C5-9072-846EAAAB8228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9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8435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200">
                <a:solidFill>
                  <a:srgbClr val="A6A6A6"/>
                </a:solidFill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75656" y="2204864"/>
            <a:ext cx="2592288" cy="936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Love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47664" y="3573016"/>
            <a:ext cx="2592288" cy="9361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Joy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47664" y="4941168"/>
            <a:ext cx="2592288" cy="9361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Surprise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4859338" y="2205038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Anger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859338" y="3573463"/>
            <a:ext cx="2592387" cy="9350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Sadness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859338" y="5013325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Fear</a:t>
            </a:r>
          </a:p>
        </p:txBody>
      </p:sp>
    </p:spTree>
    <p:extLst>
      <p:ext uri="{BB962C8B-B14F-4D97-AF65-F5344CB8AC3E}">
        <p14:creationId xmlns:p14="http://schemas.microsoft.com/office/powerpoint/2010/main" val="26776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en-US" altLang="zh-TW" sz="2800" smtClean="0">
                <a:cs typeface="新細明體" pitchFamily="18" charset="-120"/>
              </a:rPr>
              <a:t>Top 20 authors with the highest </a:t>
            </a:r>
            <a:r>
              <a:rPr lang="en-US" altLang="zh-TW" sz="2800" smtClean="0">
                <a:solidFill>
                  <a:srgbClr val="FF0000"/>
                </a:solidFill>
                <a:cs typeface="新細明體" pitchFamily="18" charset="-120"/>
              </a:rPr>
              <a:t>degree</a:t>
            </a:r>
            <a:r>
              <a:rPr lang="en-US" altLang="zh-TW" sz="2800" smtClean="0">
                <a:cs typeface="新細明體" pitchFamily="18" charset="-120"/>
              </a:rPr>
              <a:t> scores</a:t>
            </a:r>
            <a:endParaRPr lang="zh-TW" altLang="en-US" sz="2800" smtClean="0">
              <a:cs typeface="新細明體" pitchFamily="18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468313" y="549275"/>
          <a:ext cx="8280400" cy="5767398"/>
        </p:xfrm>
        <a:graphic>
          <a:graphicData uri="http://schemas.openxmlformats.org/drawingml/2006/table">
            <a:tbl>
              <a:tblPr/>
              <a:tblGrid>
                <a:gridCol w="1255712"/>
                <a:gridCol w="1003300"/>
                <a:gridCol w="1757363"/>
                <a:gridCol w="4264025"/>
              </a:tblGrid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Rank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ID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Degree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Author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0.035044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Shu-Ching Chen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0.034418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Stuart Harvey Rubin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0.030663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Taghi M. Khoshgoftaar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0.028786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Reda Alhajj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0.028786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Wen-Lian Hsu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0.024406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Min-Yuh Day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0.022528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Mei-Ling Shyu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0.021277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Richard Tzong-Han Tsai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0.017522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Eduardo Santana de Almeida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0.017522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Roumen Kountchev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0.016896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Hong-Jie Dai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12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0.015645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Narayan C. Debnath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0.015019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Jason Van Hulse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0.013767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Roumiana Kountcheva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0.013141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Silvio Romero de Lemos Meira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0.013141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Vladimir Todorov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17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0.013141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Mariofanna G. Milanova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0.013141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Mohamed E. Fayad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19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0.012516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Chengcui Zhang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18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0.011890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  <a:cs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Waleed W. Smari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555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192501-0A3D-4D3A-B9C9-64644F50A82A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90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sp>
        <p:nvSpPr>
          <p:cNvPr id="62556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9794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smtClean="0">
                <a:cs typeface="新細明體" pitchFamily="18" charset="-120"/>
              </a:rPr>
              <a:t>Visualization of IRI </a:t>
            </a:r>
            <a:r>
              <a:rPr lang="en-US" altLang="zh-TW" sz="1800" smtClean="0">
                <a:cs typeface="新細明體" pitchFamily="18" charset="-120"/>
              </a:rPr>
              <a:t>(IEEE IRI 2003-2010) </a:t>
            </a:r>
            <a:r>
              <a:rPr lang="en-US" altLang="zh-TW" sz="3600" smtClean="0">
                <a:cs typeface="新細明體" pitchFamily="18" charset="-120"/>
              </a:rPr>
              <a:t/>
            </a:r>
            <a:br>
              <a:rPr lang="en-US" altLang="zh-TW" sz="3600" smtClean="0">
                <a:cs typeface="新細明體" pitchFamily="18" charset="-120"/>
              </a:rPr>
            </a:br>
            <a:r>
              <a:rPr lang="en-US" altLang="zh-TW" sz="3600" smtClean="0">
                <a:cs typeface="新細明體" pitchFamily="18" charset="-120"/>
              </a:rPr>
              <a:t>co-authorship network (global view)</a:t>
            </a:r>
            <a:br>
              <a:rPr lang="en-US" altLang="zh-TW" sz="3600" smtClean="0">
                <a:cs typeface="新細明體" pitchFamily="18" charset="-120"/>
              </a:rPr>
            </a:br>
            <a:endParaRPr lang="zh-TW" altLang="en-US" sz="1600" smtClean="0">
              <a:cs typeface="新細明體" pitchFamily="18" charset="-120"/>
            </a:endParaRPr>
          </a:p>
        </p:txBody>
      </p:sp>
      <p:sp>
        <p:nvSpPr>
          <p:cNvPr id="6349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A93AA1-1279-42C5-A622-9BD1C4FC3B55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pic>
        <p:nvPicPr>
          <p:cNvPr id="63493" name="Picture 2" descr="IEEEIRI2003-2010Coauthorship_n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1991" r="3458" b="8484"/>
          <a:stretch>
            <a:fillRect/>
          </a:stretch>
        </p:blipFill>
        <p:spPr bwMode="auto">
          <a:xfrm>
            <a:off x="107950" y="1944688"/>
            <a:ext cx="89058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1981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FCEB89-7944-4F2C-90BE-674E39076E3C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92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pic>
        <p:nvPicPr>
          <p:cNvPr id="64517" name="Picture 2" descr="IEEEIRI2003-2010Coauthorship_n_P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r="29347" b="7843"/>
          <a:stretch>
            <a:fillRect/>
          </a:stretch>
        </p:blipFill>
        <p:spPr bwMode="auto">
          <a:xfrm>
            <a:off x="827088" y="-26988"/>
            <a:ext cx="771525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131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561975"/>
          </a:xfrm>
        </p:spPr>
        <p:txBody>
          <a:bodyPr/>
          <a:lstStyle/>
          <a:p>
            <a:r>
              <a:rPr lang="en-US" altLang="zh-TW" sz="3600" smtClean="0">
                <a:cs typeface="新細明體" pitchFamily="18" charset="-120"/>
              </a:rPr>
              <a:t>Visualization of Social Network Analysis</a:t>
            </a:r>
            <a:endParaRPr lang="zh-TW" altLang="en-US" sz="3600" smtClean="0">
              <a:cs typeface="新細明體" pitchFamily="18" charset="-120"/>
            </a:endParaRPr>
          </a:p>
        </p:txBody>
      </p:sp>
      <p:sp>
        <p:nvSpPr>
          <p:cNvPr id="655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>
              <a:cs typeface="新細明體" pitchFamily="18" charset="-120"/>
            </a:endParaRPr>
          </a:p>
        </p:txBody>
      </p:sp>
      <p:sp>
        <p:nvSpPr>
          <p:cNvPr id="65540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1DD26A-D0AB-41BC-99BA-CE56B6BA207E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908050"/>
            <a:ext cx="922178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174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>
              <a:cs typeface="新細明體" pitchFamily="18" charset="-120"/>
            </a:endParaRPr>
          </a:p>
        </p:txBody>
      </p:sp>
      <p:sp>
        <p:nvSpPr>
          <p:cNvPr id="66563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11B44E-BF62-42E0-A426-3DF7D8604387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94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981075"/>
            <a:ext cx="9132887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  <p:sp>
        <p:nvSpPr>
          <p:cNvPr id="66566" name="標題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561975"/>
          </a:xfrm>
        </p:spPr>
        <p:txBody>
          <a:bodyPr/>
          <a:lstStyle/>
          <a:p>
            <a:r>
              <a:rPr lang="en-US" altLang="zh-TW" sz="3600" smtClean="0">
                <a:cs typeface="新細明體" pitchFamily="18" charset="-120"/>
              </a:rPr>
              <a:t>Visualization of Social Network Analysis</a:t>
            </a:r>
            <a:endParaRPr lang="zh-TW" altLang="en-US" sz="3600" smtClean="0"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69129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>
              <a:cs typeface="新細明體" pitchFamily="18" charset="-120"/>
            </a:endParaRPr>
          </a:p>
        </p:txBody>
      </p:sp>
      <p:sp>
        <p:nvSpPr>
          <p:cNvPr id="67587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FE5BD0-8635-447C-A3D3-33DFFFD7C255}" type="slidenum">
              <a:rPr lang="zh-TW" altLang="en-US" sz="1200">
                <a:solidFill>
                  <a:srgbClr val="898989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95</a:t>
            </a:fld>
            <a:endParaRPr lang="zh-TW" altLang="en-US" sz="1200">
              <a:solidFill>
                <a:srgbClr val="898989"/>
              </a:solidFill>
              <a:ea typeface="新細明體" pitchFamily="18" charset="-120"/>
            </a:endParaRP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矩形 6"/>
          <p:cNvSpPr>
            <a:spLocks noChangeArrowheads="1"/>
          </p:cNvSpPr>
          <p:nvPr/>
        </p:nvSpPr>
        <p:spPr bwMode="auto">
          <a:xfrm>
            <a:off x="684213" y="64849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Source: Min-Yuh Day, Sheng-Pao Shih, Weide Chang (2011), </a:t>
            </a:r>
            <a:br>
              <a:rPr lang="en-US" altLang="zh-TW" sz="1000">
                <a:solidFill>
                  <a:srgbClr val="A6A6A6"/>
                </a:solidFill>
                <a:latin typeface="Arial" pitchFamily="34" charset="0"/>
              </a:rPr>
            </a:br>
            <a:r>
              <a:rPr lang="en-US" altLang="zh-TW" sz="1000">
                <a:solidFill>
                  <a:srgbClr val="A6A6A6"/>
                </a:solidFill>
                <a:latin typeface="Arial" pitchFamily="34" charset="0"/>
              </a:rPr>
              <a:t>"Social Network Analysis of Research Collaboration in Information Reuse and Integration"</a:t>
            </a:r>
            <a:endParaRPr lang="zh-TW" altLang="en-US" sz="1000">
              <a:solidFill>
                <a:srgbClr val="A6A6A6"/>
              </a:solidFill>
              <a:latin typeface="Arial" pitchFamily="34" charset="0"/>
            </a:endParaRPr>
          </a:p>
        </p:txBody>
      </p:sp>
      <p:sp>
        <p:nvSpPr>
          <p:cNvPr id="67590" name="標題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561975"/>
          </a:xfrm>
        </p:spPr>
        <p:txBody>
          <a:bodyPr/>
          <a:lstStyle/>
          <a:p>
            <a:r>
              <a:rPr lang="en-US" altLang="zh-TW" sz="3600" smtClean="0">
                <a:cs typeface="新細明體" pitchFamily="18" charset="-120"/>
              </a:rPr>
              <a:t>Visualization of Social Network Analysis</a:t>
            </a:r>
            <a:endParaRPr lang="zh-TW" altLang="en-US" sz="3600" smtClean="0"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4589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altLang="zh-TW" sz="9600" dirty="0">
                <a:solidFill>
                  <a:srgbClr val="FF0000"/>
                </a:solidFill>
              </a:rPr>
              <a:t>NTCIR 12 </a:t>
            </a:r>
            <a:r>
              <a:rPr lang="en-US" altLang="zh-TW" sz="9600" dirty="0" smtClean="0">
                <a:solidFill>
                  <a:srgbClr val="FF0000"/>
                </a:solidFill>
              </a:rPr>
              <a:t/>
            </a:r>
            <a:br>
              <a:rPr lang="en-US" altLang="zh-TW" sz="9600" dirty="0" smtClean="0">
                <a:solidFill>
                  <a:srgbClr val="FF0000"/>
                </a:solidFill>
              </a:rPr>
            </a:br>
            <a:r>
              <a:rPr lang="en-US" altLang="zh-TW" sz="9600" dirty="0" smtClean="0">
                <a:solidFill>
                  <a:srgbClr val="FF0000"/>
                </a:solidFill>
              </a:rPr>
              <a:t>QALab-2 </a:t>
            </a:r>
            <a:r>
              <a:rPr lang="en-US" altLang="zh-TW" sz="9600" dirty="0">
                <a:solidFill>
                  <a:srgbClr val="FF0000"/>
                </a:solidFill>
              </a:rPr>
              <a:t>Task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491880" y="6581001"/>
            <a:ext cx="2190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 smtClean="0">
                <a:hlinkClick r:id="rId2"/>
              </a:rPr>
              <a:t>http</a:t>
            </a:r>
            <a:r>
              <a:rPr lang="en-US" altLang="zh-TW" sz="1200" dirty="0">
                <a:hlinkClick r:id="rId2"/>
              </a:rPr>
              <a:t>://</a:t>
            </a:r>
            <a:r>
              <a:rPr lang="en-US" altLang="zh-TW" sz="1200" dirty="0" smtClean="0">
                <a:hlinkClick r:id="rId2"/>
              </a:rPr>
              <a:t>research.nii.ac.jp/qalab/</a:t>
            </a:r>
            <a:endParaRPr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967059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Overview of </a:t>
            </a:r>
            <a:b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NTCIR </a:t>
            </a:r>
            <a:b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Evaluation Activities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692696"/>
            <a:ext cx="2765795" cy="124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248536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3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NTCIR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2913187"/>
          </a:xfrm>
        </p:spPr>
        <p:txBody>
          <a:bodyPr/>
          <a:lstStyle/>
          <a:p>
            <a:pPr algn="ctr">
              <a:buNone/>
            </a:pPr>
            <a:r>
              <a:rPr lang="en-US" altLang="zh-TW" sz="4400" b="1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altLang="zh-TW" sz="4400" b="1" dirty="0" smtClean="0"/>
              <a:t>II </a:t>
            </a:r>
            <a:r>
              <a:rPr lang="en-US" altLang="zh-TW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altLang="zh-TW" sz="4400" b="1" dirty="0" err="1" smtClean="0"/>
              <a:t>estbeds</a:t>
            </a:r>
            <a:r>
              <a:rPr lang="en-US" altLang="zh-TW" sz="4400" b="1" dirty="0" smtClean="0"/>
              <a:t> and </a:t>
            </a:r>
            <a:r>
              <a:rPr lang="en-US" altLang="zh-TW" sz="4400" b="1" dirty="0" smtClean="0">
                <a:solidFill>
                  <a:srgbClr val="00B050"/>
                </a:solidFill>
              </a:rPr>
              <a:t>C</a:t>
            </a:r>
            <a:r>
              <a:rPr lang="en-US" altLang="zh-TW" sz="4400" b="1" dirty="0" smtClean="0"/>
              <a:t>ommunity for </a:t>
            </a:r>
            <a:br>
              <a:rPr lang="en-US" altLang="zh-TW" sz="4400" b="1" dirty="0" smtClean="0"/>
            </a:br>
            <a:r>
              <a:rPr lang="en-US" altLang="zh-TW" sz="4400" b="1" dirty="0" smtClean="0">
                <a:solidFill>
                  <a:srgbClr val="FF0000"/>
                </a:solidFill>
              </a:rPr>
              <a:t>I</a:t>
            </a:r>
            <a:r>
              <a:rPr lang="en-US" altLang="zh-TW" sz="4400" b="1" dirty="0" smtClean="0"/>
              <a:t>nformation access </a:t>
            </a:r>
            <a:r>
              <a:rPr lang="en-US" altLang="zh-TW" sz="4400" b="1" dirty="0" smtClean="0">
                <a:solidFill>
                  <a:srgbClr val="FF00FF"/>
                </a:solidFill>
              </a:rPr>
              <a:t>R</a:t>
            </a:r>
            <a:r>
              <a:rPr lang="en-US" altLang="zh-TW" sz="4400" b="1" dirty="0" smtClean="0"/>
              <a:t>esearch</a:t>
            </a:r>
            <a:endParaRPr lang="zh-TW" altLang="en-US" sz="4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60648"/>
            <a:ext cx="2765795" cy="124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058605" y="6536377"/>
            <a:ext cx="3026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hlinkClick r:id="rId3"/>
              </a:rPr>
              <a:t>http://research.nii.ac.jp/ntcir/index-en.html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3636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368152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NII</a:t>
            </a:r>
            <a:r>
              <a:rPr lang="en-US" altLang="zh-TW" b="1" dirty="0" smtClean="0"/>
              <a:t>: </a:t>
            </a:r>
            <a:br>
              <a:rPr lang="en-US" altLang="zh-TW" b="1" dirty="0" smtClean="0"/>
            </a:b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en-US" altLang="zh-TW" b="1" dirty="0" smtClean="0"/>
              <a:t>ational 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en-US" altLang="zh-TW" b="1" dirty="0" smtClean="0"/>
              <a:t>nstitute of 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en-US" altLang="zh-TW" b="1" dirty="0" smtClean="0"/>
              <a:t>nformatics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A1AAF-BC77-46BB-BC35-0FE2E0537A4B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687408" y="6597352"/>
            <a:ext cx="14606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>
                <a:hlinkClick r:id="rId2"/>
              </a:rPr>
              <a:t>http://www.nii.ac.jp/en/</a:t>
            </a:r>
            <a:endParaRPr lang="zh-TW" altLang="en-US" sz="1000" dirty="0"/>
          </a:p>
        </p:txBody>
      </p:sp>
      <p:pic>
        <p:nvPicPr>
          <p:cNvPr id="96258" name="Picture 2" descr="NII 大学協同利用機関法人 情報・システム研究機構 国立情報学研究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429000"/>
            <a:ext cx="6037578" cy="1109381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7985"/>
            <a:ext cx="720080" cy="32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610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13794</TotalTime>
  <Words>4221</Words>
  <Application>Microsoft Office PowerPoint</Application>
  <PresentationFormat>如螢幕大小 (4:3)</PresentationFormat>
  <Paragraphs>1335</Paragraphs>
  <Slides>140</Slides>
  <Notes>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140</vt:i4>
      </vt:variant>
    </vt:vector>
  </HeadingPairs>
  <TitlesOfParts>
    <vt:vector size="143" baseType="lpstr">
      <vt:lpstr>Office 佈景主題</vt:lpstr>
      <vt:lpstr>方程式</vt:lpstr>
      <vt:lpstr>投影片</vt:lpstr>
      <vt:lpstr>PowerPoint 簡報</vt:lpstr>
      <vt:lpstr>戴敏育 博士  (Min-Yuh Day, Ph.D.)</vt:lpstr>
      <vt:lpstr>Outline</vt:lpstr>
      <vt:lpstr>Social Media</vt:lpstr>
      <vt:lpstr>Social Media</vt:lpstr>
      <vt:lpstr>Social Media</vt:lpstr>
      <vt:lpstr>PowerPoint 簡報</vt:lpstr>
      <vt:lpstr>Socialnomics</vt:lpstr>
      <vt:lpstr>Emotions</vt:lpstr>
      <vt:lpstr>Maslow’s Hierarchy of Needs</vt:lpstr>
      <vt:lpstr>Maslow’s hierarchy of human needs  (Maslow, 1943)</vt:lpstr>
      <vt:lpstr>PowerPoint 簡報</vt:lpstr>
      <vt:lpstr>Social Media Hierarchy of Needs</vt:lpstr>
      <vt:lpstr>PowerPoint 簡報</vt:lpstr>
      <vt:lpstr>The Social Feedback Cycle Consumer Behavior on Social Media</vt:lpstr>
      <vt:lpstr>The New Customer Influence Path</vt:lpstr>
      <vt:lpstr>Google Trends on Social Media</vt:lpstr>
      <vt:lpstr>Internet Evolution Internet of People (IoP): Social Media Internet of Things (IoT): Machine to Machine</vt:lpstr>
      <vt:lpstr>Business Insights  with  Social Analytics</vt:lpstr>
      <vt:lpstr>Big Data Analytics   and  Data Mining</vt:lpstr>
      <vt:lpstr>Stephan Kudyba (2014),  Big Data, Mining, and Analytics:  Components of Strategic Decision Making, Auerbach Publications</vt:lpstr>
      <vt:lpstr>Architecture of Big Data Analytics</vt:lpstr>
      <vt:lpstr>Architecture of Big Data Analytics</vt:lpstr>
      <vt:lpstr>Social Big Data Mining (Hiroshi Ishikawa, 2015)</vt:lpstr>
      <vt:lpstr>Architecture for  Social Big Data Mining (Hiroshi Ishikawa, 2015)</vt:lpstr>
      <vt:lpstr>Business Intelligence (BI) Infrastructure</vt:lpstr>
      <vt:lpstr>Data Mining </vt:lpstr>
      <vt:lpstr>PowerPoint 簡報</vt:lpstr>
      <vt:lpstr>Data Warehouse Data Mining and Business Intelligence </vt:lpstr>
      <vt:lpstr>The Evolution of BI Capabilities</vt:lpstr>
      <vt:lpstr>PowerPoint 簡報</vt:lpstr>
      <vt:lpstr>Deep Learning Intelligence from Big Data</vt:lpstr>
      <vt:lpstr>PowerPoint 簡報</vt:lpstr>
      <vt:lpstr>PowerPoint 簡報</vt:lpstr>
      <vt:lpstr>PowerPoint 簡報</vt:lpstr>
      <vt:lpstr>Big Data with Hadoop Architecture</vt:lpstr>
      <vt:lpstr>Big Data with Hadoop Architecture Logical Architecture Processing: MapReduce</vt:lpstr>
      <vt:lpstr>Big Data with Hadoop Architecture Logical Architecture Storage: HDFS</vt:lpstr>
      <vt:lpstr>Big Data with Hadoop Architecture Process Flow</vt:lpstr>
      <vt:lpstr>Big Data with Hadoop Architecture Hadoop Cluster</vt:lpstr>
      <vt:lpstr>Traditional ETL Architecture</vt:lpstr>
      <vt:lpstr>Offload ETL with Hadoop  (Big Data Architecture)</vt:lpstr>
      <vt:lpstr>Big Data Solution</vt:lpstr>
      <vt:lpstr>HDP A Complete Enterprise Hadoop Data Platform</vt:lpstr>
      <vt:lpstr>Python for Big Data Analytics</vt:lpstr>
      <vt:lpstr>PowerPoint 簡報</vt:lpstr>
      <vt:lpstr>Yves Hilpisch,  Python for Finance: Analyze Big Financial Data, O'Reilly, 2014</vt:lpstr>
      <vt:lpstr>Analyzing the Social Web: Social Network Analysis</vt:lpstr>
      <vt:lpstr>PowerPoint 簡報</vt:lpstr>
      <vt:lpstr>Social Network Analysis (SNA)  Facebook TouchGraph</vt:lpstr>
      <vt:lpstr>Social Network Analysis </vt:lpstr>
      <vt:lpstr>Social Network Analysis</vt:lpstr>
      <vt:lpstr>Centrality   Prestige</vt:lpstr>
      <vt:lpstr>Degree</vt:lpstr>
      <vt:lpstr>Degree</vt:lpstr>
      <vt:lpstr>Density</vt:lpstr>
      <vt:lpstr>Density</vt:lpstr>
      <vt:lpstr>Density</vt:lpstr>
      <vt:lpstr>Which Node is Most Important?</vt:lpstr>
      <vt:lpstr>Centrality</vt:lpstr>
      <vt:lpstr>Social Network Analysis (SNA)</vt:lpstr>
      <vt:lpstr>Degree  Centrality</vt:lpstr>
      <vt:lpstr>Social Network Analysis: Degree Centrality</vt:lpstr>
      <vt:lpstr>Social Network Analysis: Degree Centrality</vt:lpstr>
      <vt:lpstr>Betweenness Centrality</vt:lpstr>
      <vt:lpstr>PowerPoint 簡報</vt:lpstr>
      <vt:lpstr>Betweenness Centrality</vt:lpstr>
      <vt:lpstr>Betweenness Centrality</vt:lpstr>
      <vt:lpstr>Betweenness Centrality</vt:lpstr>
      <vt:lpstr>Betweenness Centrality</vt:lpstr>
      <vt:lpstr>Betweenness Centrality</vt:lpstr>
      <vt:lpstr>Which Node is Most Important?</vt:lpstr>
      <vt:lpstr>Which Node is Most Important?</vt:lpstr>
      <vt:lpstr>Betweenness Centrality</vt:lpstr>
      <vt:lpstr>Betweenness Centrality</vt:lpstr>
      <vt:lpstr>Closeness Centrality</vt:lpstr>
      <vt:lpstr>Social Network Analysis: Closeness Centrality</vt:lpstr>
      <vt:lpstr>Social Network Analysis: Closeness Centrality</vt:lpstr>
      <vt:lpstr>Social Network Analysis: Closeness Centrality</vt:lpstr>
      <vt:lpstr>Social Network Analysis: Closeness Centrality</vt:lpstr>
      <vt:lpstr>Social Network Analysis (SNA) Tools</vt:lpstr>
      <vt:lpstr>Application of SNA</vt:lpstr>
      <vt:lpstr>Example of SNA Data Source</vt:lpstr>
      <vt:lpstr>Research Question</vt:lpstr>
      <vt:lpstr>Methodology</vt:lpstr>
      <vt:lpstr>Top10 prolific authors (IRI 2003-2010)</vt:lpstr>
      <vt:lpstr>Data Analysis and Discussion</vt:lpstr>
      <vt:lpstr>Top 20 authors with the highest closeness scores</vt:lpstr>
      <vt:lpstr>Top 20 authors with the highest betweeness scores</vt:lpstr>
      <vt:lpstr>Top 20 authors with the highest degree scores</vt:lpstr>
      <vt:lpstr>Visualization of IRI (IEEE IRI 2003-2010)  co-authorship network (global view) </vt:lpstr>
      <vt:lpstr>PowerPoint 簡報</vt:lpstr>
      <vt:lpstr>Visualization of Social Network Analysis</vt:lpstr>
      <vt:lpstr>Visualization of Social Network Analysis</vt:lpstr>
      <vt:lpstr>Visualization of Social Network Analysis</vt:lpstr>
      <vt:lpstr>NTCIR 12  QALab-2 Task</vt:lpstr>
      <vt:lpstr>Overview of  NTCIR  Evaluation Activities</vt:lpstr>
      <vt:lpstr>NTCIR</vt:lpstr>
      <vt:lpstr>NII:  National Institute of Informatics</vt:lpstr>
      <vt:lpstr>PowerPoint 簡報</vt:lpstr>
      <vt:lpstr>NTCIR</vt:lpstr>
      <vt:lpstr>The 12th NTCIR (2015 - 2016) Evaluation of  Information Access Technologies  January 2015 - June 2016  Conference: June 7-10, 2016, NII, Tokyo, Japan</vt:lpstr>
      <vt:lpstr>PowerPoint 簡報</vt:lpstr>
      <vt:lpstr>NTCIR 12 (2015-2016) Tasks</vt:lpstr>
      <vt:lpstr>NTCIR 12 (2015-2016) Schedule</vt:lpstr>
      <vt:lpstr>QA Lab for Entrance Exam  (QALab-2)(2015-2016)</vt:lpstr>
      <vt:lpstr>RITE (Recognizing Inference in Text)  NTCIR-9 RITE (2010-2011) NTCIR-10 RITE-2 (2012-2013) NTCIR-11 RITE-VAL (2013-2014) </vt:lpstr>
      <vt:lpstr>Overview of the Recognizing Inference in TExt (RITE-2) at NTCIR-10</vt:lpstr>
      <vt:lpstr>Overview of RITE-2</vt:lpstr>
      <vt:lpstr>PowerPoint 簡報</vt:lpstr>
      <vt:lpstr>RITE vs. RITE-2</vt:lpstr>
      <vt:lpstr>Motivation of RITE-2</vt:lpstr>
      <vt:lpstr>BC and MC subtasks in RITE-2</vt:lpstr>
      <vt:lpstr>Development of BC and MC data</vt:lpstr>
      <vt:lpstr>Entrance Exam subtasks  (Japanese only)</vt:lpstr>
      <vt:lpstr>Entrance Exam subtask:  BC and Search</vt:lpstr>
      <vt:lpstr>UnitTest ( Japanese only)</vt:lpstr>
      <vt:lpstr>RITE4QA (Chinese only)</vt:lpstr>
      <vt:lpstr>Evaluation Metrics</vt:lpstr>
      <vt:lpstr>Countries/Regions of Participants</vt:lpstr>
      <vt:lpstr>Formal Run Results: BC (Japanese)</vt:lpstr>
      <vt:lpstr>BC (Traditional/Simplified Chinese)</vt:lpstr>
      <vt:lpstr>RITE4QA (Traditional/Simplified Chinese)</vt:lpstr>
      <vt:lpstr>Participant’s approaches in RITE-2</vt:lpstr>
      <vt:lpstr>Summary of types of  information explored in RITE-2</vt:lpstr>
      <vt:lpstr>Summary of  Resources Explored in RITE-2</vt:lpstr>
      <vt:lpstr>Advanced approaches in RITE-2</vt:lpstr>
      <vt:lpstr>RITE-VAL</vt:lpstr>
      <vt:lpstr>Main two tasks of RITE-VAL</vt:lpstr>
      <vt:lpstr>PowerPoint 簡報</vt:lpstr>
      <vt:lpstr>IMTKU Textual Entailment System for  Recognizing Inference in Text  at NTCIR-10 RITE-2</vt:lpstr>
      <vt:lpstr>PowerPoint 簡報</vt:lpstr>
      <vt:lpstr>PowerPoint 簡報</vt:lpstr>
      <vt:lpstr>PowerPoint 簡報</vt:lpstr>
      <vt:lpstr>PowerPoint 簡報</vt:lpstr>
      <vt:lpstr>IMTKU System Framework for NTCIR -11 RITE-VAL</vt:lpstr>
      <vt:lpstr>IMTKU at NTCIR</vt:lpstr>
      <vt:lpstr>Summary</vt:lpstr>
      <vt:lpstr>References</vt:lpstr>
      <vt:lpstr>PowerPoint 簡報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Analytics on Social Media (社群媒體大數據分析)</dc:title>
  <dc:creator>myday</dc:creator>
  <cp:keywords>Big Data Analytics on Social Media (社群媒體大數據分析)</cp:keywords>
  <dc:description>商業智慧實務 (Practices of Business Intelligence)</dc:description>
  <cp:lastModifiedBy>myday</cp:lastModifiedBy>
  <cp:revision>652</cp:revision>
  <dcterms:created xsi:type="dcterms:W3CDTF">2011-02-14T23:24:00Z</dcterms:created>
  <dcterms:modified xsi:type="dcterms:W3CDTF">2015-12-25T09:20:54Z</dcterms:modified>
</cp:coreProperties>
</file>