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5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8"/>
  </p:notesMasterIdLst>
  <p:handoutMasterIdLst>
    <p:handoutMasterId r:id="rId259"/>
  </p:handoutMasterIdLst>
  <p:sldIdLst>
    <p:sldId id="848" r:id="rId2"/>
    <p:sldId id="1219" r:id="rId3"/>
    <p:sldId id="1464" r:id="rId4"/>
    <p:sldId id="1456" r:id="rId5"/>
    <p:sldId id="1472" r:id="rId6"/>
    <p:sldId id="1471" r:id="rId7"/>
    <p:sldId id="1475" r:id="rId8"/>
    <p:sldId id="1476" r:id="rId9"/>
    <p:sldId id="1478" r:id="rId10"/>
    <p:sldId id="1477" r:id="rId11"/>
    <p:sldId id="1465" r:id="rId12"/>
    <p:sldId id="1467" r:id="rId13"/>
    <p:sldId id="1468" r:id="rId14"/>
    <p:sldId id="1469" r:id="rId15"/>
    <p:sldId id="1497" r:id="rId16"/>
    <p:sldId id="1496" r:id="rId17"/>
    <p:sldId id="1455" r:id="rId18"/>
    <p:sldId id="1461" r:id="rId19"/>
    <p:sldId id="1473" r:id="rId20"/>
    <p:sldId id="1515" r:id="rId21"/>
    <p:sldId id="1489" r:id="rId22"/>
    <p:sldId id="1493" r:id="rId23"/>
    <p:sldId id="1494" r:id="rId24"/>
    <p:sldId id="1495" r:id="rId25"/>
    <p:sldId id="1508" r:id="rId26"/>
    <p:sldId id="1509" r:id="rId27"/>
    <p:sldId id="1510" r:id="rId28"/>
    <p:sldId id="1511" r:id="rId29"/>
    <p:sldId id="1512" r:id="rId30"/>
    <p:sldId id="1513" r:id="rId31"/>
    <p:sldId id="1514" r:id="rId32"/>
    <p:sldId id="1499" r:id="rId33"/>
    <p:sldId id="1500" r:id="rId34"/>
    <p:sldId id="1501" r:id="rId35"/>
    <p:sldId id="1502" r:id="rId36"/>
    <p:sldId id="1503" r:id="rId37"/>
    <p:sldId id="1504" r:id="rId38"/>
    <p:sldId id="1505" r:id="rId39"/>
    <p:sldId id="1506" r:id="rId40"/>
    <p:sldId id="1507" r:id="rId41"/>
    <p:sldId id="1490" r:id="rId42"/>
    <p:sldId id="1491" r:id="rId43"/>
    <p:sldId id="1498" r:id="rId44"/>
    <p:sldId id="1436" r:id="rId45"/>
    <p:sldId id="1486" r:id="rId46"/>
    <p:sldId id="1492" r:id="rId47"/>
    <p:sldId id="1550" r:id="rId48"/>
    <p:sldId id="1449" r:id="rId49"/>
    <p:sldId id="1448" r:id="rId50"/>
    <p:sldId id="1453" r:id="rId51"/>
    <p:sldId id="1452" r:id="rId52"/>
    <p:sldId id="1454" r:id="rId53"/>
    <p:sldId id="1483" r:id="rId54"/>
    <p:sldId id="1519" r:id="rId55"/>
    <p:sldId id="1520" r:id="rId56"/>
    <p:sldId id="1521" r:id="rId57"/>
    <p:sldId id="1522" r:id="rId58"/>
    <p:sldId id="1488" r:id="rId59"/>
    <p:sldId id="1364" r:id="rId60"/>
    <p:sldId id="1365" r:id="rId61"/>
    <p:sldId id="1366" r:id="rId62"/>
    <p:sldId id="1367" r:id="rId63"/>
    <p:sldId id="1368" r:id="rId64"/>
    <p:sldId id="1369" r:id="rId65"/>
    <p:sldId id="1370" r:id="rId66"/>
    <p:sldId id="1371" r:id="rId67"/>
    <p:sldId id="1372" r:id="rId68"/>
    <p:sldId id="1373" r:id="rId69"/>
    <p:sldId id="1374" r:id="rId70"/>
    <p:sldId id="1375" r:id="rId71"/>
    <p:sldId id="1376" r:id="rId72"/>
    <p:sldId id="1378" r:id="rId73"/>
    <p:sldId id="1377" r:id="rId74"/>
    <p:sldId id="1379" r:id="rId75"/>
    <p:sldId id="1380" r:id="rId76"/>
    <p:sldId id="1381" r:id="rId77"/>
    <p:sldId id="1382" r:id="rId78"/>
    <p:sldId id="1383" r:id="rId79"/>
    <p:sldId id="1517" r:id="rId80"/>
    <p:sldId id="1516" r:id="rId81"/>
    <p:sldId id="1223" r:id="rId82"/>
    <p:sldId id="1224" r:id="rId83"/>
    <p:sldId id="1225" r:id="rId84"/>
    <p:sldId id="1226" r:id="rId85"/>
    <p:sldId id="1227" r:id="rId86"/>
    <p:sldId id="1228" r:id="rId87"/>
    <p:sldId id="1229" r:id="rId88"/>
    <p:sldId id="1230" r:id="rId89"/>
    <p:sldId id="1231" r:id="rId90"/>
    <p:sldId id="1526" r:id="rId91"/>
    <p:sldId id="1237" r:id="rId92"/>
    <p:sldId id="1238" r:id="rId93"/>
    <p:sldId id="1239" r:id="rId94"/>
    <p:sldId id="1240" r:id="rId95"/>
    <p:sldId id="1241" r:id="rId96"/>
    <p:sldId id="1242" r:id="rId97"/>
    <p:sldId id="1243" r:id="rId98"/>
    <p:sldId id="1244" r:id="rId99"/>
    <p:sldId id="1245" r:id="rId100"/>
    <p:sldId id="1246" r:id="rId101"/>
    <p:sldId id="1247" r:id="rId102"/>
    <p:sldId id="1248" r:id="rId103"/>
    <p:sldId id="1249" r:id="rId104"/>
    <p:sldId id="1250" r:id="rId105"/>
    <p:sldId id="1251" r:id="rId106"/>
    <p:sldId id="1252" r:id="rId107"/>
    <p:sldId id="1253" r:id="rId108"/>
    <p:sldId id="1254" r:id="rId109"/>
    <p:sldId id="1255" r:id="rId110"/>
    <p:sldId id="1256" r:id="rId111"/>
    <p:sldId id="1257" r:id="rId112"/>
    <p:sldId id="1258" r:id="rId113"/>
    <p:sldId id="1259" r:id="rId114"/>
    <p:sldId id="1260" r:id="rId115"/>
    <p:sldId id="1261" r:id="rId116"/>
    <p:sldId id="1262" r:id="rId117"/>
    <p:sldId id="1263" r:id="rId118"/>
    <p:sldId id="1210" r:id="rId119"/>
    <p:sldId id="1524" r:id="rId120"/>
    <p:sldId id="1523" r:id="rId121"/>
    <p:sldId id="1212" r:id="rId122"/>
    <p:sldId id="1213" r:id="rId123"/>
    <p:sldId id="1214" r:id="rId124"/>
    <p:sldId id="1215" r:id="rId125"/>
    <p:sldId id="1216" r:id="rId126"/>
    <p:sldId id="1217" r:id="rId127"/>
    <p:sldId id="1218" r:id="rId128"/>
    <p:sldId id="1549" r:id="rId129"/>
    <p:sldId id="1293" r:id="rId130"/>
    <p:sldId id="1294" r:id="rId131"/>
    <p:sldId id="1295" r:id="rId132"/>
    <p:sldId id="1296" r:id="rId133"/>
    <p:sldId id="1297" r:id="rId134"/>
    <p:sldId id="1298" r:id="rId135"/>
    <p:sldId id="1299" r:id="rId136"/>
    <p:sldId id="1300" r:id="rId137"/>
    <p:sldId id="1301" r:id="rId138"/>
    <p:sldId id="1302" r:id="rId139"/>
    <p:sldId id="1303" r:id="rId140"/>
    <p:sldId id="1304" r:id="rId141"/>
    <p:sldId id="1305" r:id="rId142"/>
    <p:sldId id="1306" r:id="rId143"/>
    <p:sldId id="1307" r:id="rId144"/>
    <p:sldId id="1308" r:id="rId145"/>
    <p:sldId id="1309" r:id="rId146"/>
    <p:sldId id="1310" r:id="rId147"/>
    <p:sldId id="1311" r:id="rId148"/>
    <p:sldId id="1312" r:id="rId149"/>
    <p:sldId id="1313" r:id="rId150"/>
    <p:sldId id="1314" r:id="rId151"/>
    <p:sldId id="1315" r:id="rId152"/>
    <p:sldId id="1316" r:id="rId153"/>
    <p:sldId id="1317" r:id="rId154"/>
    <p:sldId id="1283" r:id="rId155"/>
    <p:sldId id="1525" r:id="rId156"/>
    <p:sldId id="1284" r:id="rId157"/>
    <p:sldId id="1285" r:id="rId158"/>
    <p:sldId id="1286" r:id="rId159"/>
    <p:sldId id="1287" r:id="rId160"/>
    <p:sldId id="1288" r:id="rId161"/>
    <p:sldId id="1289" r:id="rId162"/>
    <p:sldId id="1290" r:id="rId163"/>
    <p:sldId id="1291" r:id="rId164"/>
    <p:sldId id="1292" r:id="rId165"/>
    <p:sldId id="1341" r:id="rId166"/>
    <p:sldId id="1343" r:id="rId167"/>
    <p:sldId id="1344" r:id="rId168"/>
    <p:sldId id="1345" r:id="rId169"/>
    <p:sldId id="1346" r:id="rId170"/>
    <p:sldId id="1347" r:id="rId171"/>
    <p:sldId id="1348" r:id="rId172"/>
    <p:sldId id="1349" r:id="rId173"/>
    <p:sldId id="1350" r:id="rId174"/>
    <p:sldId id="1351" r:id="rId175"/>
    <p:sldId id="1352" r:id="rId176"/>
    <p:sldId id="1353" r:id="rId177"/>
    <p:sldId id="1354" r:id="rId178"/>
    <p:sldId id="1355" r:id="rId179"/>
    <p:sldId id="1356" r:id="rId180"/>
    <p:sldId id="1357" r:id="rId181"/>
    <p:sldId id="1358" r:id="rId182"/>
    <p:sldId id="1359" r:id="rId183"/>
    <p:sldId id="1360" r:id="rId184"/>
    <p:sldId id="1361" r:id="rId185"/>
    <p:sldId id="1362" r:id="rId186"/>
    <p:sldId id="1529" r:id="rId187"/>
    <p:sldId id="1530" r:id="rId188"/>
    <p:sldId id="1531" r:id="rId189"/>
    <p:sldId id="1532" r:id="rId190"/>
    <p:sldId id="1533" r:id="rId191"/>
    <p:sldId id="1534" r:id="rId192"/>
    <p:sldId id="1535" r:id="rId193"/>
    <p:sldId id="1536" r:id="rId194"/>
    <p:sldId id="1537" r:id="rId195"/>
    <p:sldId id="1538" r:id="rId196"/>
    <p:sldId id="1539" r:id="rId197"/>
    <p:sldId id="1540" r:id="rId198"/>
    <p:sldId id="1541" r:id="rId199"/>
    <p:sldId id="1542" r:id="rId200"/>
    <p:sldId id="1543" r:id="rId201"/>
    <p:sldId id="1544" r:id="rId202"/>
    <p:sldId id="1545" r:id="rId203"/>
    <p:sldId id="1546" r:id="rId204"/>
    <p:sldId id="1547" r:id="rId205"/>
    <p:sldId id="1548" r:id="rId206"/>
    <p:sldId id="1527" r:id="rId207"/>
    <p:sldId id="1162" r:id="rId208"/>
    <p:sldId id="1163" r:id="rId209"/>
    <p:sldId id="1164" r:id="rId210"/>
    <p:sldId id="1165" r:id="rId211"/>
    <p:sldId id="1166" r:id="rId212"/>
    <p:sldId id="1167" r:id="rId213"/>
    <p:sldId id="1168" r:id="rId214"/>
    <p:sldId id="1169" r:id="rId215"/>
    <p:sldId id="1170" r:id="rId216"/>
    <p:sldId id="1171" r:id="rId217"/>
    <p:sldId id="1172" r:id="rId218"/>
    <p:sldId id="1173" r:id="rId219"/>
    <p:sldId id="1174" r:id="rId220"/>
    <p:sldId id="1175" r:id="rId221"/>
    <p:sldId id="1176" r:id="rId222"/>
    <p:sldId id="1177" r:id="rId223"/>
    <p:sldId id="1178" r:id="rId224"/>
    <p:sldId id="1179" r:id="rId225"/>
    <p:sldId id="1180" r:id="rId226"/>
    <p:sldId id="1181" r:id="rId227"/>
    <p:sldId id="1182" r:id="rId228"/>
    <p:sldId id="1183" r:id="rId229"/>
    <p:sldId id="1184" r:id="rId230"/>
    <p:sldId id="1185" r:id="rId231"/>
    <p:sldId id="1186" r:id="rId232"/>
    <p:sldId id="1187" r:id="rId233"/>
    <p:sldId id="1188" r:id="rId234"/>
    <p:sldId id="1189" r:id="rId235"/>
    <p:sldId id="1190" r:id="rId236"/>
    <p:sldId id="1191" r:id="rId237"/>
    <p:sldId id="1192" r:id="rId238"/>
    <p:sldId id="1193" r:id="rId239"/>
    <p:sldId id="1194" r:id="rId240"/>
    <p:sldId id="1195" r:id="rId241"/>
    <p:sldId id="1196" r:id="rId242"/>
    <p:sldId id="1197" r:id="rId243"/>
    <p:sldId id="1198" r:id="rId244"/>
    <p:sldId id="1199" r:id="rId245"/>
    <p:sldId id="1200" r:id="rId246"/>
    <p:sldId id="1201" r:id="rId247"/>
    <p:sldId id="1202" r:id="rId248"/>
    <p:sldId id="1203" r:id="rId249"/>
    <p:sldId id="1204" r:id="rId250"/>
    <p:sldId id="1205" r:id="rId251"/>
    <p:sldId id="1206" r:id="rId252"/>
    <p:sldId id="1207" r:id="rId253"/>
    <p:sldId id="1208" r:id="rId254"/>
    <p:sldId id="1146" r:id="rId255"/>
    <p:sldId id="1528" r:id="rId256"/>
    <p:sldId id="1474" r:id="rId257"/>
  </p:sldIdLst>
  <p:sldSz cx="9144000" cy="6858000" type="screen4x3"/>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MS PGothic" pitchFamily="34" charset="-128"/>
        <a:cs typeface="+mn-cs"/>
      </a:defRPr>
    </a:lvl1pPr>
    <a:lvl2pPr marL="457200" algn="l" rtl="0" fontAlgn="base">
      <a:spcBef>
        <a:spcPct val="0"/>
      </a:spcBef>
      <a:spcAft>
        <a:spcPct val="0"/>
      </a:spcAft>
      <a:defRPr kumimoji="1" kern="1200">
        <a:solidFill>
          <a:schemeClr val="tx1"/>
        </a:solidFill>
        <a:latin typeface="Arial" charset="0"/>
        <a:ea typeface="MS PGothic" pitchFamily="34" charset="-128"/>
        <a:cs typeface="+mn-cs"/>
      </a:defRPr>
    </a:lvl2pPr>
    <a:lvl3pPr marL="914400" algn="l" rtl="0" fontAlgn="base">
      <a:spcBef>
        <a:spcPct val="0"/>
      </a:spcBef>
      <a:spcAft>
        <a:spcPct val="0"/>
      </a:spcAft>
      <a:defRPr kumimoji="1" kern="1200">
        <a:solidFill>
          <a:schemeClr val="tx1"/>
        </a:solidFill>
        <a:latin typeface="Arial" charset="0"/>
        <a:ea typeface="MS PGothic" pitchFamily="34" charset="-128"/>
        <a:cs typeface="+mn-cs"/>
      </a:defRPr>
    </a:lvl3pPr>
    <a:lvl4pPr marL="1371600" algn="l" rtl="0" fontAlgn="base">
      <a:spcBef>
        <a:spcPct val="0"/>
      </a:spcBef>
      <a:spcAft>
        <a:spcPct val="0"/>
      </a:spcAft>
      <a:defRPr kumimoji="1" kern="1200">
        <a:solidFill>
          <a:schemeClr val="tx1"/>
        </a:solidFill>
        <a:latin typeface="Arial" charset="0"/>
        <a:ea typeface="MS PGothic" pitchFamily="34" charset="-128"/>
        <a:cs typeface="+mn-cs"/>
      </a:defRPr>
    </a:lvl4pPr>
    <a:lvl5pPr marL="1828800" algn="l" rtl="0" fontAlgn="base">
      <a:spcBef>
        <a:spcPct val="0"/>
      </a:spcBef>
      <a:spcAft>
        <a:spcPct val="0"/>
      </a:spcAft>
      <a:defRPr kumimoji="1" kern="1200">
        <a:solidFill>
          <a:schemeClr val="tx1"/>
        </a:solidFill>
        <a:latin typeface="Arial" charset="0"/>
        <a:ea typeface="MS PGothic" pitchFamily="34" charset="-128"/>
        <a:cs typeface="+mn-cs"/>
      </a:defRPr>
    </a:lvl5pPr>
    <a:lvl6pPr marL="2286000" algn="l" defTabSz="914400" rtl="0" eaLnBrk="1" latinLnBrk="0" hangingPunct="1">
      <a:defRPr kumimoji="1" kern="1200">
        <a:solidFill>
          <a:schemeClr val="tx1"/>
        </a:solidFill>
        <a:latin typeface="Arial" charset="0"/>
        <a:ea typeface="MS PGothic" pitchFamily="34" charset="-128"/>
        <a:cs typeface="+mn-cs"/>
      </a:defRPr>
    </a:lvl6pPr>
    <a:lvl7pPr marL="2743200" algn="l" defTabSz="914400" rtl="0" eaLnBrk="1" latinLnBrk="0" hangingPunct="1">
      <a:defRPr kumimoji="1" kern="1200">
        <a:solidFill>
          <a:schemeClr val="tx1"/>
        </a:solidFill>
        <a:latin typeface="Arial" charset="0"/>
        <a:ea typeface="MS PGothic" pitchFamily="34" charset="-128"/>
        <a:cs typeface="+mn-cs"/>
      </a:defRPr>
    </a:lvl7pPr>
    <a:lvl8pPr marL="3200400" algn="l" defTabSz="914400" rtl="0" eaLnBrk="1" latinLnBrk="0" hangingPunct="1">
      <a:defRPr kumimoji="1" kern="1200">
        <a:solidFill>
          <a:schemeClr val="tx1"/>
        </a:solidFill>
        <a:latin typeface="Arial" charset="0"/>
        <a:ea typeface="MS PGothic" pitchFamily="34" charset="-128"/>
        <a:cs typeface="+mn-cs"/>
      </a:defRPr>
    </a:lvl8pPr>
    <a:lvl9pPr marL="3657600" algn="l" defTabSz="914400" rtl="0" eaLnBrk="1" latinLnBrk="0" hangingPunct="1">
      <a:defRPr kumimoji="1"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9900"/>
    <a:srgbClr val="FFFFCC"/>
    <a:srgbClr val="FFFFFF"/>
    <a:srgbClr val="FFCC6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14" y="-102"/>
      </p:cViewPr>
      <p:guideLst>
        <p:guide orient="horz" pos="2160"/>
        <p:guide pos="2880"/>
      </p:guideLst>
    </p:cSldViewPr>
  </p:slideViewPr>
  <p:outlineViewPr>
    <p:cViewPr>
      <p:scale>
        <a:sx n="33" d="100"/>
        <a:sy n="33" d="100"/>
      </p:scale>
      <p:origin x="78" y="14448"/>
    </p:cViewPr>
    <p:sldLst>
      <p:sld r:id="rId1" collapse="1"/>
    </p:sldLst>
  </p:outlineViewPr>
  <p:notesTextViewPr>
    <p:cViewPr>
      <p:scale>
        <a:sx n="100" d="100"/>
        <a:sy n="100" d="100"/>
      </p:scale>
      <p:origin x="0" y="0"/>
    </p:cViewPr>
  </p:notesTextViewPr>
  <p:notesViewPr>
    <p:cSldViewPr>
      <p:cViewPr varScale="1">
        <p:scale>
          <a:sx n="48" d="100"/>
          <a:sy n="48" d="100"/>
        </p:scale>
        <p:origin x="-136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handoutMaster" Target="handoutMasters/handout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viewProps" Target="view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_rels/viewProps.xml.rels><?xml version="1.0" encoding="UTF-8" standalone="yes"?>
<Relationships xmlns="http://schemas.openxmlformats.org/package/2006/relationships"><Relationship Id="rId1" Type="http://schemas.openxmlformats.org/officeDocument/2006/relationships/slide" Target="slides/slide9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yday\Documents\My%20Dropbox\MydayDoc\TKU\TKU1001\1001_Data_Warehousing\K-mean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yday\Documents\My%20Dropbox\MydayDoc\TKU\TKU1001\1001_Data_Warehousing\K-mean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yday\Documents\My%20Dropbox\MydayDoc\TKU\TKU1001\1001_Data_Warehousing\K-mean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yday\Documents\My%20Dropbox\MydayDoc\TKU\TKU1001\1001_Data_Warehousing\K-means.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yday\Documents\My%20Dropbox\MydayDoc\TKU\TKU1001\1001_Data_Warehousing\K-means.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yday\Documents\My%20Dropbox\MydayDoc\TKU\TKU1001\1001_Data_Warehousing\K-means.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myday\Documents\My%20Dropbox\MydayDoc\TKU\TKU1001\1001_Data_Warehousing\K-means.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yday\Documents\My%20Dropbox\MydayDoc\TKU\TKU1001\1001_Data_Warehousing\K-means.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myday\Documents\My%20Dropbox\MydayDoc\TKU\TKU1001\1001_Data_Warehousing\K-means.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diamond"/>
            <c:size val="14"/>
            <c:spPr>
              <a:solidFill>
                <a:schemeClr val="accent1">
                  <a:lumMod val="40000"/>
                  <a:lumOff val="60000"/>
                </a:schemeClr>
              </a:solidFill>
              <a:ln>
                <a:solidFill>
                  <a:schemeClr val="tx2">
                    <a:lumMod val="60000"/>
                    <a:lumOff val="40000"/>
                  </a:schemeClr>
                </a:solidFill>
              </a:ln>
            </c:spPr>
          </c:marker>
          <c:xVal>
            <c:numRef>
              <c:f>Sheet1!$B$2:$B$11</c:f>
              <c:numCache>
                <c:formatCode>General</c:formatCode>
                <c:ptCount val="10"/>
                <c:pt idx="0">
                  <c:v>3</c:v>
                </c:pt>
                <c:pt idx="1">
                  <c:v>3</c:v>
                </c:pt>
                <c:pt idx="2">
                  <c:v>3</c:v>
                </c:pt>
                <c:pt idx="3">
                  <c:v>4</c:v>
                </c:pt>
                <c:pt idx="4">
                  <c:v>4</c:v>
                </c:pt>
                <c:pt idx="5">
                  <c:v>5</c:v>
                </c:pt>
                <c:pt idx="6">
                  <c:v>5</c:v>
                </c:pt>
                <c:pt idx="7">
                  <c:v>7</c:v>
                </c:pt>
                <c:pt idx="8">
                  <c:v>7</c:v>
                </c:pt>
                <c:pt idx="9">
                  <c:v>8</c:v>
                </c:pt>
              </c:numCache>
            </c:numRef>
          </c:xVal>
          <c:yVal>
            <c:numRef>
              <c:f>Sheet1!$C$2:$C$11</c:f>
              <c:numCache>
                <c:formatCode>General</c:formatCode>
                <c:ptCount val="10"/>
                <c:pt idx="0">
                  <c:v>4</c:v>
                </c:pt>
                <c:pt idx="1">
                  <c:v>6</c:v>
                </c:pt>
                <c:pt idx="2">
                  <c:v>8</c:v>
                </c:pt>
                <c:pt idx="3">
                  <c:v>5</c:v>
                </c:pt>
                <c:pt idx="4">
                  <c:v>7</c:v>
                </c:pt>
                <c:pt idx="5">
                  <c:v>1</c:v>
                </c:pt>
                <c:pt idx="6">
                  <c:v>5</c:v>
                </c:pt>
                <c:pt idx="7">
                  <c:v>3</c:v>
                </c:pt>
                <c:pt idx="8">
                  <c:v>5</c:v>
                </c:pt>
                <c:pt idx="9">
                  <c:v>5</c:v>
                </c:pt>
              </c:numCache>
            </c:numRef>
          </c:yVal>
          <c:smooth val="0"/>
        </c:ser>
        <c:dLbls>
          <c:showLegendKey val="0"/>
          <c:showVal val="0"/>
          <c:showCatName val="0"/>
          <c:showSerName val="0"/>
          <c:showPercent val="0"/>
          <c:showBubbleSize val="0"/>
        </c:dLbls>
        <c:axId val="238447232"/>
        <c:axId val="242470912"/>
      </c:scatterChart>
      <c:valAx>
        <c:axId val="238447232"/>
        <c:scaling>
          <c:orientation val="minMax"/>
          <c:max val="10"/>
          <c:min val="0"/>
        </c:scaling>
        <c:delete val="0"/>
        <c:axPos val="b"/>
        <c:majorGridlines/>
        <c:numFmt formatCode="General" sourceLinked="1"/>
        <c:majorTickMark val="out"/>
        <c:minorTickMark val="none"/>
        <c:tickLblPos val="nextTo"/>
        <c:txPr>
          <a:bodyPr/>
          <a:lstStyle/>
          <a:p>
            <a:pPr>
              <a:defRPr sz="1800"/>
            </a:pPr>
            <a:endParaRPr lang="zh-TW"/>
          </a:p>
        </c:txPr>
        <c:crossAx val="242470912"/>
        <c:crosses val="autoZero"/>
        <c:crossBetween val="midCat"/>
        <c:majorUnit val="1"/>
      </c:valAx>
      <c:valAx>
        <c:axId val="242470912"/>
        <c:scaling>
          <c:orientation val="minMax"/>
          <c:max val="10"/>
          <c:min val="0"/>
        </c:scaling>
        <c:delete val="0"/>
        <c:axPos val="l"/>
        <c:majorGridlines/>
        <c:numFmt formatCode="General" sourceLinked="1"/>
        <c:majorTickMark val="out"/>
        <c:minorTickMark val="none"/>
        <c:tickLblPos val="nextTo"/>
        <c:txPr>
          <a:bodyPr/>
          <a:lstStyle/>
          <a:p>
            <a:pPr>
              <a:defRPr sz="1800"/>
            </a:pPr>
            <a:endParaRPr lang="zh-TW"/>
          </a:p>
        </c:txPr>
        <c:crossAx val="238447232"/>
        <c:crosses val="autoZero"/>
        <c:crossBetween val="midCat"/>
        <c:majorUnit val="1"/>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diamond"/>
            <c:size val="14"/>
            <c:spPr>
              <a:solidFill>
                <a:schemeClr val="accent1">
                  <a:lumMod val="40000"/>
                  <a:lumOff val="60000"/>
                </a:schemeClr>
              </a:solidFill>
              <a:ln>
                <a:solidFill>
                  <a:schemeClr val="tx2">
                    <a:lumMod val="60000"/>
                    <a:lumOff val="40000"/>
                  </a:schemeClr>
                </a:solidFill>
              </a:ln>
            </c:spPr>
          </c:marker>
          <c:xVal>
            <c:numRef>
              <c:f>Sheet1!$B$2:$B$11</c:f>
              <c:numCache>
                <c:formatCode>General</c:formatCode>
                <c:ptCount val="10"/>
                <c:pt idx="0">
                  <c:v>3</c:v>
                </c:pt>
                <c:pt idx="1">
                  <c:v>3</c:v>
                </c:pt>
                <c:pt idx="2">
                  <c:v>3</c:v>
                </c:pt>
                <c:pt idx="3">
                  <c:v>4</c:v>
                </c:pt>
                <c:pt idx="4">
                  <c:v>4</c:v>
                </c:pt>
                <c:pt idx="5">
                  <c:v>5</c:v>
                </c:pt>
                <c:pt idx="6">
                  <c:v>5</c:v>
                </c:pt>
                <c:pt idx="7">
                  <c:v>7</c:v>
                </c:pt>
                <c:pt idx="8">
                  <c:v>7</c:v>
                </c:pt>
                <c:pt idx="9">
                  <c:v>8</c:v>
                </c:pt>
              </c:numCache>
            </c:numRef>
          </c:xVal>
          <c:yVal>
            <c:numRef>
              <c:f>Sheet1!$C$2:$C$11</c:f>
              <c:numCache>
                <c:formatCode>General</c:formatCode>
                <c:ptCount val="10"/>
                <c:pt idx="0">
                  <c:v>4</c:v>
                </c:pt>
                <c:pt idx="1">
                  <c:v>6</c:v>
                </c:pt>
                <c:pt idx="2">
                  <c:v>8</c:v>
                </c:pt>
                <c:pt idx="3">
                  <c:v>5</c:v>
                </c:pt>
                <c:pt idx="4">
                  <c:v>7</c:v>
                </c:pt>
                <c:pt idx="5">
                  <c:v>1</c:v>
                </c:pt>
                <c:pt idx="6">
                  <c:v>5</c:v>
                </c:pt>
                <c:pt idx="7">
                  <c:v>3</c:v>
                </c:pt>
                <c:pt idx="8">
                  <c:v>5</c:v>
                </c:pt>
                <c:pt idx="9">
                  <c:v>5</c:v>
                </c:pt>
              </c:numCache>
            </c:numRef>
          </c:yVal>
          <c:smooth val="0"/>
        </c:ser>
        <c:dLbls>
          <c:showLegendKey val="0"/>
          <c:showVal val="0"/>
          <c:showCatName val="0"/>
          <c:showSerName val="0"/>
          <c:showPercent val="0"/>
          <c:showBubbleSize val="0"/>
        </c:dLbls>
        <c:axId val="366330624"/>
        <c:axId val="366332544"/>
      </c:scatterChart>
      <c:valAx>
        <c:axId val="366330624"/>
        <c:scaling>
          <c:orientation val="minMax"/>
          <c:max val="10"/>
          <c:min val="0"/>
        </c:scaling>
        <c:delete val="0"/>
        <c:axPos val="b"/>
        <c:majorGridlines/>
        <c:numFmt formatCode="General" sourceLinked="1"/>
        <c:majorTickMark val="out"/>
        <c:minorTickMark val="none"/>
        <c:tickLblPos val="nextTo"/>
        <c:txPr>
          <a:bodyPr/>
          <a:lstStyle/>
          <a:p>
            <a:pPr>
              <a:defRPr sz="1800"/>
            </a:pPr>
            <a:endParaRPr lang="zh-TW"/>
          </a:p>
        </c:txPr>
        <c:crossAx val="366332544"/>
        <c:crosses val="autoZero"/>
        <c:crossBetween val="midCat"/>
        <c:majorUnit val="1"/>
      </c:valAx>
      <c:valAx>
        <c:axId val="366332544"/>
        <c:scaling>
          <c:orientation val="minMax"/>
          <c:max val="10"/>
          <c:min val="0"/>
        </c:scaling>
        <c:delete val="0"/>
        <c:axPos val="l"/>
        <c:majorGridlines/>
        <c:numFmt formatCode="General" sourceLinked="1"/>
        <c:majorTickMark val="out"/>
        <c:minorTickMark val="none"/>
        <c:tickLblPos val="nextTo"/>
        <c:txPr>
          <a:bodyPr/>
          <a:lstStyle/>
          <a:p>
            <a:pPr>
              <a:defRPr sz="1800"/>
            </a:pPr>
            <a:endParaRPr lang="zh-TW"/>
          </a:p>
        </c:txPr>
        <c:crossAx val="366330624"/>
        <c:crosses val="autoZero"/>
        <c:crossBetween val="midCat"/>
        <c:majorUnit val="1"/>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diamond"/>
            <c:size val="14"/>
            <c:spPr>
              <a:solidFill>
                <a:schemeClr val="accent1">
                  <a:lumMod val="40000"/>
                  <a:lumOff val="60000"/>
                </a:schemeClr>
              </a:solidFill>
              <a:ln>
                <a:solidFill>
                  <a:schemeClr val="tx2">
                    <a:lumMod val="60000"/>
                    <a:lumOff val="40000"/>
                  </a:schemeClr>
                </a:solidFill>
              </a:ln>
            </c:spPr>
          </c:marker>
          <c:xVal>
            <c:numRef>
              <c:f>Sheet1!$B$2:$B$11</c:f>
              <c:numCache>
                <c:formatCode>General</c:formatCode>
                <c:ptCount val="10"/>
                <c:pt idx="0">
                  <c:v>3</c:v>
                </c:pt>
                <c:pt idx="1">
                  <c:v>3</c:v>
                </c:pt>
                <c:pt idx="2">
                  <c:v>3</c:v>
                </c:pt>
                <c:pt idx="3">
                  <c:v>4</c:v>
                </c:pt>
                <c:pt idx="4">
                  <c:v>4</c:v>
                </c:pt>
                <c:pt idx="5">
                  <c:v>5</c:v>
                </c:pt>
                <c:pt idx="6">
                  <c:v>5</c:v>
                </c:pt>
                <c:pt idx="7">
                  <c:v>7</c:v>
                </c:pt>
                <c:pt idx="8">
                  <c:v>7</c:v>
                </c:pt>
                <c:pt idx="9">
                  <c:v>8</c:v>
                </c:pt>
              </c:numCache>
            </c:numRef>
          </c:xVal>
          <c:yVal>
            <c:numRef>
              <c:f>Sheet1!$C$2:$C$11</c:f>
              <c:numCache>
                <c:formatCode>General</c:formatCode>
                <c:ptCount val="10"/>
                <c:pt idx="0">
                  <c:v>4</c:v>
                </c:pt>
                <c:pt idx="1">
                  <c:v>6</c:v>
                </c:pt>
                <c:pt idx="2">
                  <c:v>8</c:v>
                </c:pt>
                <c:pt idx="3">
                  <c:v>5</c:v>
                </c:pt>
                <c:pt idx="4">
                  <c:v>7</c:v>
                </c:pt>
                <c:pt idx="5">
                  <c:v>1</c:v>
                </c:pt>
                <c:pt idx="6">
                  <c:v>5</c:v>
                </c:pt>
                <c:pt idx="7">
                  <c:v>3</c:v>
                </c:pt>
                <c:pt idx="8">
                  <c:v>5</c:v>
                </c:pt>
                <c:pt idx="9">
                  <c:v>5</c:v>
                </c:pt>
              </c:numCache>
            </c:numRef>
          </c:yVal>
          <c:smooth val="0"/>
        </c:ser>
        <c:dLbls>
          <c:showLegendKey val="0"/>
          <c:showVal val="0"/>
          <c:showCatName val="0"/>
          <c:showSerName val="0"/>
          <c:showPercent val="0"/>
          <c:showBubbleSize val="0"/>
        </c:dLbls>
        <c:axId val="367532672"/>
        <c:axId val="344843008"/>
      </c:scatterChart>
      <c:valAx>
        <c:axId val="367532672"/>
        <c:scaling>
          <c:orientation val="minMax"/>
          <c:max val="10"/>
          <c:min val="0"/>
        </c:scaling>
        <c:delete val="0"/>
        <c:axPos val="b"/>
        <c:majorGridlines/>
        <c:numFmt formatCode="General" sourceLinked="1"/>
        <c:majorTickMark val="out"/>
        <c:minorTickMark val="none"/>
        <c:tickLblPos val="nextTo"/>
        <c:txPr>
          <a:bodyPr/>
          <a:lstStyle/>
          <a:p>
            <a:pPr>
              <a:defRPr sz="1800"/>
            </a:pPr>
            <a:endParaRPr lang="zh-TW"/>
          </a:p>
        </c:txPr>
        <c:crossAx val="344843008"/>
        <c:crosses val="autoZero"/>
        <c:crossBetween val="midCat"/>
        <c:majorUnit val="1"/>
      </c:valAx>
      <c:valAx>
        <c:axId val="344843008"/>
        <c:scaling>
          <c:orientation val="minMax"/>
          <c:max val="10"/>
          <c:min val="0"/>
        </c:scaling>
        <c:delete val="0"/>
        <c:axPos val="l"/>
        <c:majorGridlines/>
        <c:numFmt formatCode="General" sourceLinked="1"/>
        <c:majorTickMark val="out"/>
        <c:minorTickMark val="none"/>
        <c:tickLblPos val="nextTo"/>
        <c:txPr>
          <a:bodyPr/>
          <a:lstStyle/>
          <a:p>
            <a:pPr>
              <a:defRPr sz="1800"/>
            </a:pPr>
            <a:endParaRPr lang="zh-TW"/>
          </a:p>
        </c:txPr>
        <c:crossAx val="367532672"/>
        <c:crosses val="autoZero"/>
        <c:crossBetween val="midCat"/>
        <c:majorUnit val="1"/>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diamond"/>
            <c:size val="14"/>
            <c:spPr>
              <a:solidFill>
                <a:schemeClr val="accent1">
                  <a:lumMod val="40000"/>
                  <a:lumOff val="60000"/>
                </a:schemeClr>
              </a:solidFill>
              <a:ln>
                <a:solidFill>
                  <a:schemeClr val="tx2">
                    <a:lumMod val="60000"/>
                    <a:lumOff val="40000"/>
                  </a:schemeClr>
                </a:solidFill>
              </a:ln>
            </c:spPr>
          </c:marker>
          <c:xVal>
            <c:numRef>
              <c:f>Sheet1!$B$2:$B$11</c:f>
              <c:numCache>
                <c:formatCode>General</c:formatCode>
                <c:ptCount val="10"/>
                <c:pt idx="0">
                  <c:v>3</c:v>
                </c:pt>
                <c:pt idx="1">
                  <c:v>3</c:v>
                </c:pt>
                <c:pt idx="2">
                  <c:v>3</c:v>
                </c:pt>
                <c:pt idx="3">
                  <c:v>4</c:v>
                </c:pt>
                <c:pt idx="4">
                  <c:v>4</c:v>
                </c:pt>
                <c:pt idx="5">
                  <c:v>5</c:v>
                </c:pt>
                <c:pt idx="6">
                  <c:v>5</c:v>
                </c:pt>
                <c:pt idx="7">
                  <c:v>7</c:v>
                </c:pt>
                <c:pt idx="8">
                  <c:v>7</c:v>
                </c:pt>
                <c:pt idx="9">
                  <c:v>8</c:v>
                </c:pt>
              </c:numCache>
            </c:numRef>
          </c:xVal>
          <c:yVal>
            <c:numRef>
              <c:f>Sheet1!$C$2:$C$11</c:f>
              <c:numCache>
                <c:formatCode>General</c:formatCode>
                <c:ptCount val="10"/>
                <c:pt idx="0">
                  <c:v>4</c:v>
                </c:pt>
                <c:pt idx="1">
                  <c:v>6</c:v>
                </c:pt>
                <c:pt idx="2">
                  <c:v>8</c:v>
                </c:pt>
                <c:pt idx="3">
                  <c:v>5</c:v>
                </c:pt>
                <c:pt idx="4">
                  <c:v>7</c:v>
                </c:pt>
                <c:pt idx="5">
                  <c:v>1</c:v>
                </c:pt>
                <c:pt idx="6">
                  <c:v>5</c:v>
                </c:pt>
                <c:pt idx="7">
                  <c:v>3</c:v>
                </c:pt>
                <c:pt idx="8">
                  <c:v>5</c:v>
                </c:pt>
                <c:pt idx="9">
                  <c:v>5</c:v>
                </c:pt>
              </c:numCache>
            </c:numRef>
          </c:yVal>
          <c:smooth val="0"/>
        </c:ser>
        <c:dLbls>
          <c:showLegendKey val="0"/>
          <c:showVal val="0"/>
          <c:showCatName val="0"/>
          <c:showSerName val="0"/>
          <c:showPercent val="0"/>
          <c:showBubbleSize val="0"/>
        </c:dLbls>
        <c:axId val="368392832"/>
        <c:axId val="372912896"/>
      </c:scatterChart>
      <c:valAx>
        <c:axId val="368392832"/>
        <c:scaling>
          <c:orientation val="minMax"/>
          <c:max val="10"/>
          <c:min val="0"/>
        </c:scaling>
        <c:delete val="0"/>
        <c:axPos val="b"/>
        <c:majorGridlines/>
        <c:numFmt formatCode="General" sourceLinked="1"/>
        <c:majorTickMark val="out"/>
        <c:minorTickMark val="none"/>
        <c:tickLblPos val="nextTo"/>
        <c:txPr>
          <a:bodyPr/>
          <a:lstStyle/>
          <a:p>
            <a:pPr>
              <a:defRPr sz="1800"/>
            </a:pPr>
            <a:endParaRPr lang="zh-TW"/>
          </a:p>
        </c:txPr>
        <c:crossAx val="372912896"/>
        <c:crosses val="autoZero"/>
        <c:crossBetween val="midCat"/>
        <c:majorUnit val="1"/>
      </c:valAx>
      <c:valAx>
        <c:axId val="372912896"/>
        <c:scaling>
          <c:orientation val="minMax"/>
          <c:max val="10"/>
          <c:min val="0"/>
        </c:scaling>
        <c:delete val="0"/>
        <c:axPos val="l"/>
        <c:majorGridlines/>
        <c:numFmt formatCode="General" sourceLinked="1"/>
        <c:majorTickMark val="out"/>
        <c:minorTickMark val="none"/>
        <c:tickLblPos val="nextTo"/>
        <c:txPr>
          <a:bodyPr/>
          <a:lstStyle/>
          <a:p>
            <a:pPr>
              <a:defRPr sz="1800"/>
            </a:pPr>
            <a:endParaRPr lang="zh-TW"/>
          </a:p>
        </c:txPr>
        <c:crossAx val="368392832"/>
        <c:crosses val="autoZero"/>
        <c:crossBetween val="midCat"/>
        <c:majorUnit val="1"/>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diamond"/>
            <c:size val="14"/>
            <c:spPr>
              <a:solidFill>
                <a:schemeClr val="accent1">
                  <a:lumMod val="40000"/>
                  <a:lumOff val="60000"/>
                </a:schemeClr>
              </a:solidFill>
              <a:ln>
                <a:solidFill>
                  <a:schemeClr val="tx2">
                    <a:lumMod val="60000"/>
                    <a:lumOff val="40000"/>
                  </a:schemeClr>
                </a:solidFill>
              </a:ln>
            </c:spPr>
          </c:marker>
          <c:xVal>
            <c:numRef>
              <c:f>Sheet1!$B$2:$B$11</c:f>
              <c:numCache>
                <c:formatCode>General</c:formatCode>
                <c:ptCount val="10"/>
                <c:pt idx="0">
                  <c:v>3</c:v>
                </c:pt>
                <c:pt idx="1">
                  <c:v>3</c:v>
                </c:pt>
                <c:pt idx="2">
                  <c:v>3</c:v>
                </c:pt>
                <c:pt idx="3">
                  <c:v>4</c:v>
                </c:pt>
                <c:pt idx="4">
                  <c:v>4</c:v>
                </c:pt>
                <c:pt idx="5">
                  <c:v>5</c:v>
                </c:pt>
                <c:pt idx="6">
                  <c:v>5</c:v>
                </c:pt>
                <c:pt idx="7">
                  <c:v>7</c:v>
                </c:pt>
                <c:pt idx="8">
                  <c:v>7</c:v>
                </c:pt>
                <c:pt idx="9">
                  <c:v>8</c:v>
                </c:pt>
              </c:numCache>
            </c:numRef>
          </c:xVal>
          <c:yVal>
            <c:numRef>
              <c:f>Sheet1!$C$2:$C$11</c:f>
              <c:numCache>
                <c:formatCode>General</c:formatCode>
                <c:ptCount val="10"/>
                <c:pt idx="0">
                  <c:v>4</c:v>
                </c:pt>
                <c:pt idx="1">
                  <c:v>6</c:v>
                </c:pt>
                <c:pt idx="2">
                  <c:v>8</c:v>
                </c:pt>
                <c:pt idx="3">
                  <c:v>5</c:v>
                </c:pt>
                <c:pt idx="4">
                  <c:v>7</c:v>
                </c:pt>
                <c:pt idx="5">
                  <c:v>1</c:v>
                </c:pt>
                <c:pt idx="6">
                  <c:v>5</c:v>
                </c:pt>
                <c:pt idx="7">
                  <c:v>3</c:v>
                </c:pt>
                <c:pt idx="8">
                  <c:v>5</c:v>
                </c:pt>
                <c:pt idx="9">
                  <c:v>5</c:v>
                </c:pt>
              </c:numCache>
            </c:numRef>
          </c:yVal>
          <c:smooth val="0"/>
        </c:ser>
        <c:dLbls>
          <c:showLegendKey val="0"/>
          <c:showVal val="0"/>
          <c:showCatName val="0"/>
          <c:showSerName val="0"/>
          <c:showPercent val="0"/>
          <c:showBubbleSize val="0"/>
        </c:dLbls>
        <c:axId val="368196992"/>
        <c:axId val="396514816"/>
      </c:scatterChart>
      <c:valAx>
        <c:axId val="368196992"/>
        <c:scaling>
          <c:orientation val="minMax"/>
          <c:max val="10"/>
          <c:min val="0"/>
        </c:scaling>
        <c:delete val="0"/>
        <c:axPos val="b"/>
        <c:majorGridlines/>
        <c:numFmt formatCode="General" sourceLinked="1"/>
        <c:majorTickMark val="out"/>
        <c:minorTickMark val="none"/>
        <c:tickLblPos val="nextTo"/>
        <c:txPr>
          <a:bodyPr/>
          <a:lstStyle/>
          <a:p>
            <a:pPr>
              <a:defRPr sz="1800"/>
            </a:pPr>
            <a:endParaRPr lang="zh-TW"/>
          </a:p>
        </c:txPr>
        <c:crossAx val="396514816"/>
        <c:crosses val="autoZero"/>
        <c:crossBetween val="midCat"/>
        <c:majorUnit val="1"/>
      </c:valAx>
      <c:valAx>
        <c:axId val="396514816"/>
        <c:scaling>
          <c:orientation val="minMax"/>
          <c:max val="10"/>
          <c:min val="0"/>
        </c:scaling>
        <c:delete val="0"/>
        <c:axPos val="l"/>
        <c:majorGridlines/>
        <c:numFmt formatCode="General" sourceLinked="1"/>
        <c:majorTickMark val="out"/>
        <c:minorTickMark val="none"/>
        <c:tickLblPos val="nextTo"/>
        <c:txPr>
          <a:bodyPr/>
          <a:lstStyle/>
          <a:p>
            <a:pPr>
              <a:defRPr sz="1800"/>
            </a:pPr>
            <a:endParaRPr lang="zh-TW"/>
          </a:p>
        </c:txPr>
        <c:crossAx val="368196992"/>
        <c:crosses val="autoZero"/>
        <c:crossBetween val="midCat"/>
        <c:majorUnit val="1"/>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diamond"/>
            <c:size val="14"/>
            <c:spPr>
              <a:solidFill>
                <a:schemeClr val="accent1">
                  <a:lumMod val="40000"/>
                  <a:lumOff val="60000"/>
                </a:schemeClr>
              </a:solidFill>
              <a:ln>
                <a:solidFill>
                  <a:schemeClr val="tx2">
                    <a:lumMod val="60000"/>
                    <a:lumOff val="40000"/>
                  </a:schemeClr>
                </a:solidFill>
              </a:ln>
            </c:spPr>
          </c:marker>
          <c:xVal>
            <c:numRef>
              <c:f>Sheet1!$B$2:$B$11</c:f>
              <c:numCache>
                <c:formatCode>General</c:formatCode>
                <c:ptCount val="10"/>
                <c:pt idx="0">
                  <c:v>3</c:v>
                </c:pt>
                <c:pt idx="1">
                  <c:v>3</c:v>
                </c:pt>
                <c:pt idx="2">
                  <c:v>3</c:v>
                </c:pt>
                <c:pt idx="3">
                  <c:v>4</c:v>
                </c:pt>
                <c:pt idx="4">
                  <c:v>4</c:v>
                </c:pt>
                <c:pt idx="5">
                  <c:v>5</c:v>
                </c:pt>
                <c:pt idx="6">
                  <c:v>5</c:v>
                </c:pt>
                <c:pt idx="7">
                  <c:v>7</c:v>
                </c:pt>
                <c:pt idx="8">
                  <c:v>7</c:v>
                </c:pt>
                <c:pt idx="9">
                  <c:v>8</c:v>
                </c:pt>
              </c:numCache>
            </c:numRef>
          </c:xVal>
          <c:yVal>
            <c:numRef>
              <c:f>Sheet1!$C$2:$C$11</c:f>
              <c:numCache>
                <c:formatCode>General</c:formatCode>
                <c:ptCount val="10"/>
                <c:pt idx="0">
                  <c:v>4</c:v>
                </c:pt>
                <c:pt idx="1">
                  <c:v>6</c:v>
                </c:pt>
                <c:pt idx="2">
                  <c:v>8</c:v>
                </c:pt>
                <c:pt idx="3">
                  <c:v>5</c:v>
                </c:pt>
                <c:pt idx="4">
                  <c:v>7</c:v>
                </c:pt>
                <c:pt idx="5">
                  <c:v>1</c:v>
                </c:pt>
                <c:pt idx="6">
                  <c:v>5</c:v>
                </c:pt>
                <c:pt idx="7">
                  <c:v>3</c:v>
                </c:pt>
                <c:pt idx="8">
                  <c:v>5</c:v>
                </c:pt>
                <c:pt idx="9">
                  <c:v>5</c:v>
                </c:pt>
              </c:numCache>
            </c:numRef>
          </c:yVal>
          <c:smooth val="0"/>
        </c:ser>
        <c:dLbls>
          <c:showLegendKey val="0"/>
          <c:showVal val="0"/>
          <c:showCatName val="0"/>
          <c:showSerName val="0"/>
          <c:showPercent val="0"/>
          <c:showBubbleSize val="0"/>
        </c:dLbls>
        <c:axId val="396532736"/>
        <c:axId val="396739712"/>
      </c:scatterChart>
      <c:valAx>
        <c:axId val="396532736"/>
        <c:scaling>
          <c:orientation val="minMax"/>
          <c:max val="10"/>
          <c:min val="0"/>
        </c:scaling>
        <c:delete val="0"/>
        <c:axPos val="b"/>
        <c:majorGridlines/>
        <c:numFmt formatCode="General" sourceLinked="1"/>
        <c:majorTickMark val="out"/>
        <c:minorTickMark val="none"/>
        <c:tickLblPos val="nextTo"/>
        <c:txPr>
          <a:bodyPr/>
          <a:lstStyle/>
          <a:p>
            <a:pPr>
              <a:defRPr sz="1800"/>
            </a:pPr>
            <a:endParaRPr lang="zh-TW"/>
          </a:p>
        </c:txPr>
        <c:crossAx val="396739712"/>
        <c:crosses val="autoZero"/>
        <c:crossBetween val="midCat"/>
        <c:majorUnit val="1"/>
      </c:valAx>
      <c:valAx>
        <c:axId val="396739712"/>
        <c:scaling>
          <c:orientation val="minMax"/>
          <c:max val="10"/>
          <c:min val="0"/>
        </c:scaling>
        <c:delete val="0"/>
        <c:axPos val="l"/>
        <c:majorGridlines/>
        <c:numFmt formatCode="General" sourceLinked="1"/>
        <c:majorTickMark val="out"/>
        <c:minorTickMark val="none"/>
        <c:tickLblPos val="nextTo"/>
        <c:txPr>
          <a:bodyPr/>
          <a:lstStyle/>
          <a:p>
            <a:pPr>
              <a:defRPr sz="1800"/>
            </a:pPr>
            <a:endParaRPr lang="zh-TW"/>
          </a:p>
        </c:txPr>
        <c:crossAx val="396532736"/>
        <c:crosses val="autoZero"/>
        <c:crossBetween val="midCat"/>
        <c:majorUnit val="1"/>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diamond"/>
            <c:size val="14"/>
            <c:spPr>
              <a:solidFill>
                <a:schemeClr val="accent1">
                  <a:lumMod val="40000"/>
                  <a:lumOff val="60000"/>
                </a:schemeClr>
              </a:solidFill>
              <a:ln>
                <a:solidFill>
                  <a:schemeClr val="tx2">
                    <a:lumMod val="60000"/>
                    <a:lumOff val="40000"/>
                  </a:schemeClr>
                </a:solidFill>
              </a:ln>
            </c:spPr>
          </c:marker>
          <c:xVal>
            <c:numRef>
              <c:f>Sheet1!$B$2:$B$11</c:f>
              <c:numCache>
                <c:formatCode>General</c:formatCode>
                <c:ptCount val="10"/>
                <c:pt idx="0">
                  <c:v>3</c:v>
                </c:pt>
                <c:pt idx="1">
                  <c:v>3</c:v>
                </c:pt>
                <c:pt idx="2">
                  <c:v>3</c:v>
                </c:pt>
                <c:pt idx="3">
                  <c:v>4</c:v>
                </c:pt>
                <c:pt idx="4">
                  <c:v>4</c:v>
                </c:pt>
                <c:pt idx="5">
                  <c:v>5</c:v>
                </c:pt>
                <c:pt idx="6">
                  <c:v>5</c:v>
                </c:pt>
                <c:pt idx="7">
                  <c:v>7</c:v>
                </c:pt>
                <c:pt idx="8">
                  <c:v>7</c:v>
                </c:pt>
                <c:pt idx="9">
                  <c:v>8</c:v>
                </c:pt>
              </c:numCache>
            </c:numRef>
          </c:xVal>
          <c:yVal>
            <c:numRef>
              <c:f>Sheet1!$C$2:$C$11</c:f>
              <c:numCache>
                <c:formatCode>General</c:formatCode>
                <c:ptCount val="10"/>
                <c:pt idx="0">
                  <c:v>4</c:v>
                </c:pt>
                <c:pt idx="1">
                  <c:v>6</c:v>
                </c:pt>
                <c:pt idx="2">
                  <c:v>8</c:v>
                </c:pt>
                <c:pt idx="3">
                  <c:v>5</c:v>
                </c:pt>
                <c:pt idx="4">
                  <c:v>7</c:v>
                </c:pt>
                <c:pt idx="5">
                  <c:v>1</c:v>
                </c:pt>
                <c:pt idx="6">
                  <c:v>5</c:v>
                </c:pt>
                <c:pt idx="7">
                  <c:v>3</c:v>
                </c:pt>
                <c:pt idx="8">
                  <c:v>5</c:v>
                </c:pt>
                <c:pt idx="9">
                  <c:v>5</c:v>
                </c:pt>
              </c:numCache>
            </c:numRef>
          </c:yVal>
          <c:smooth val="0"/>
        </c:ser>
        <c:dLbls>
          <c:showLegendKey val="0"/>
          <c:showVal val="0"/>
          <c:showCatName val="0"/>
          <c:showSerName val="0"/>
          <c:showPercent val="0"/>
          <c:showBubbleSize val="0"/>
        </c:dLbls>
        <c:axId val="396933760"/>
        <c:axId val="396944128"/>
      </c:scatterChart>
      <c:valAx>
        <c:axId val="396933760"/>
        <c:scaling>
          <c:orientation val="minMax"/>
          <c:max val="10"/>
          <c:min val="0"/>
        </c:scaling>
        <c:delete val="0"/>
        <c:axPos val="b"/>
        <c:majorGridlines/>
        <c:numFmt formatCode="General" sourceLinked="1"/>
        <c:majorTickMark val="out"/>
        <c:minorTickMark val="none"/>
        <c:tickLblPos val="nextTo"/>
        <c:txPr>
          <a:bodyPr/>
          <a:lstStyle/>
          <a:p>
            <a:pPr>
              <a:defRPr sz="1800"/>
            </a:pPr>
            <a:endParaRPr lang="zh-TW"/>
          </a:p>
        </c:txPr>
        <c:crossAx val="396944128"/>
        <c:crosses val="autoZero"/>
        <c:crossBetween val="midCat"/>
        <c:majorUnit val="1"/>
      </c:valAx>
      <c:valAx>
        <c:axId val="396944128"/>
        <c:scaling>
          <c:orientation val="minMax"/>
          <c:max val="10"/>
          <c:min val="0"/>
        </c:scaling>
        <c:delete val="0"/>
        <c:axPos val="l"/>
        <c:majorGridlines/>
        <c:numFmt formatCode="General" sourceLinked="1"/>
        <c:majorTickMark val="out"/>
        <c:minorTickMark val="none"/>
        <c:tickLblPos val="nextTo"/>
        <c:txPr>
          <a:bodyPr/>
          <a:lstStyle/>
          <a:p>
            <a:pPr>
              <a:defRPr sz="1800"/>
            </a:pPr>
            <a:endParaRPr lang="zh-TW"/>
          </a:p>
        </c:txPr>
        <c:crossAx val="396933760"/>
        <c:crosses val="autoZero"/>
        <c:crossBetween val="midCat"/>
        <c:majorUnit val="1"/>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diamond"/>
            <c:size val="14"/>
            <c:spPr>
              <a:solidFill>
                <a:schemeClr val="accent1">
                  <a:lumMod val="40000"/>
                  <a:lumOff val="60000"/>
                </a:schemeClr>
              </a:solidFill>
              <a:ln>
                <a:solidFill>
                  <a:schemeClr val="tx2">
                    <a:lumMod val="60000"/>
                    <a:lumOff val="40000"/>
                  </a:schemeClr>
                </a:solidFill>
              </a:ln>
            </c:spPr>
          </c:marker>
          <c:xVal>
            <c:numRef>
              <c:f>Sheet1!$B$2:$B$11</c:f>
              <c:numCache>
                <c:formatCode>General</c:formatCode>
                <c:ptCount val="10"/>
                <c:pt idx="0">
                  <c:v>3</c:v>
                </c:pt>
                <c:pt idx="1">
                  <c:v>3</c:v>
                </c:pt>
                <c:pt idx="2">
                  <c:v>3</c:v>
                </c:pt>
                <c:pt idx="3">
                  <c:v>4</c:v>
                </c:pt>
                <c:pt idx="4">
                  <c:v>4</c:v>
                </c:pt>
                <c:pt idx="5">
                  <c:v>5</c:v>
                </c:pt>
                <c:pt idx="6">
                  <c:v>5</c:v>
                </c:pt>
                <c:pt idx="7">
                  <c:v>7</c:v>
                </c:pt>
                <c:pt idx="8">
                  <c:v>7</c:v>
                </c:pt>
                <c:pt idx="9">
                  <c:v>8</c:v>
                </c:pt>
              </c:numCache>
            </c:numRef>
          </c:xVal>
          <c:yVal>
            <c:numRef>
              <c:f>Sheet1!$C$2:$C$11</c:f>
              <c:numCache>
                <c:formatCode>General</c:formatCode>
                <c:ptCount val="10"/>
                <c:pt idx="0">
                  <c:v>4</c:v>
                </c:pt>
                <c:pt idx="1">
                  <c:v>6</c:v>
                </c:pt>
                <c:pt idx="2">
                  <c:v>8</c:v>
                </c:pt>
                <c:pt idx="3">
                  <c:v>5</c:v>
                </c:pt>
                <c:pt idx="4">
                  <c:v>7</c:v>
                </c:pt>
                <c:pt idx="5">
                  <c:v>1</c:v>
                </c:pt>
                <c:pt idx="6">
                  <c:v>5</c:v>
                </c:pt>
                <c:pt idx="7">
                  <c:v>3</c:v>
                </c:pt>
                <c:pt idx="8">
                  <c:v>5</c:v>
                </c:pt>
                <c:pt idx="9">
                  <c:v>5</c:v>
                </c:pt>
              </c:numCache>
            </c:numRef>
          </c:yVal>
          <c:smooth val="0"/>
        </c:ser>
        <c:dLbls>
          <c:showLegendKey val="0"/>
          <c:showVal val="0"/>
          <c:showCatName val="0"/>
          <c:showSerName val="0"/>
          <c:showPercent val="0"/>
          <c:showBubbleSize val="0"/>
        </c:dLbls>
        <c:axId val="397061504"/>
        <c:axId val="397153792"/>
      </c:scatterChart>
      <c:valAx>
        <c:axId val="397061504"/>
        <c:scaling>
          <c:orientation val="minMax"/>
          <c:max val="10"/>
          <c:min val="0"/>
        </c:scaling>
        <c:delete val="0"/>
        <c:axPos val="b"/>
        <c:majorGridlines/>
        <c:numFmt formatCode="General" sourceLinked="1"/>
        <c:majorTickMark val="out"/>
        <c:minorTickMark val="none"/>
        <c:tickLblPos val="nextTo"/>
        <c:txPr>
          <a:bodyPr/>
          <a:lstStyle/>
          <a:p>
            <a:pPr>
              <a:defRPr sz="1800"/>
            </a:pPr>
            <a:endParaRPr lang="zh-TW"/>
          </a:p>
        </c:txPr>
        <c:crossAx val="397153792"/>
        <c:crosses val="autoZero"/>
        <c:crossBetween val="midCat"/>
        <c:majorUnit val="1"/>
      </c:valAx>
      <c:valAx>
        <c:axId val="397153792"/>
        <c:scaling>
          <c:orientation val="minMax"/>
          <c:max val="10"/>
          <c:min val="0"/>
        </c:scaling>
        <c:delete val="0"/>
        <c:axPos val="l"/>
        <c:majorGridlines/>
        <c:numFmt formatCode="General" sourceLinked="1"/>
        <c:majorTickMark val="out"/>
        <c:minorTickMark val="none"/>
        <c:tickLblPos val="nextTo"/>
        <c:txPr>
          <a:bodyPr/>
          <a:lstStyle/>
          <a:p>
            <a:pPr>
              <a:defRPr sz="1800"/>
            </a:pPr>
            <a:endParaRPr lang="zh-TW"/>
          </a:p>
        </c:txPr>
        <c:crossAx val="397061504"/>
        <c:crosses val="autoZero"/>
        <c:crossBetween val="midCat"/>
        <c:majorUnit val="1"/>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diamond"/>
            <c:size val="14"/>
            <c:spPr>
              <a:solidFill>
                <a:schemeClr val="accent1">
                  <a:lumMod val="40000"/>
                  <a:lumOff val="60000"/>
                </a:schemeClr>
              </a:solidFill>
              <a:ln>
                <a:solidFill>
                  <a:schemeClr val="tx2">
                    <a:lumMod val="60000"/>
                    <a:lumOff val="40000"/>
                  </a:schemeClr>
                </a:solidFill>
              </a:ln>
            </c:spPr>
          </c:marker>
          <c:xVal>
            <c:numRef>
              <c:f>Sheet1!$B$2:$B$11</c:f>
              <c:numCache>
                <c:formatCode>General</c:formatCode>
                <c:ptCount val="10"/>
                <c:pt idx="0">
                  <c:v>3</c:v>
                </c:pt>
                <c:pt idx="1">
                  <c:v>3</c:v>
                </c:pt>
                <c:pt idx="2">
                  <c:v>3</c:v>
                </c:pt>
                <c:pt idx="3">
                  <c:v>4</c:v>
                </c:pt>
                <c:pt idx="4">
                  <c:v>4</c:v>
                </c:pt>
                <c:pt idx="5">
                  <c:v>5</c:v>
                </c:pt>
                <c:pt idx="6">
                  <c:v>5</c:v>
                </c:pt>
                <c:pt idx="7">
                  <c:v>7</c:v>
                </c:pt>
                <c:pt idx="8">
                  <c:v>7</c:v>
                </c:pt>
                <c:pt idx="9">
                  <c:v>8</c:v>
                </c:pt>
              </c:numCache>
            </c:numRef>
          </c:xVal>
          <c:yVal>
            <c:numRef>
              <c:f>Sheet1!$C$2:$C$11</c:f>
              <c:numCache>
                <c:formatCode>General</c:formatCode>
                <c:ptCount val="10"/>
                <c:pt idx="0">
                  <c:v>4</c:v>
                </c:pt>
                <c:pt idx="1">
                  <c:v>6</c:v>
                </c:pt>
                <c:pt idx="2">
                  <c:v>8</c:v>
                </c:pt>
                <c:pt idx="3">
                  <c:v>5</c:v>
                </c:pt>
                <c:pt idx="4">
                  <c:v>7</c:v>
                </c:pt>
                <c:pt idx="5">
                  <c:v>1</c:v>
                </c:pt>
                <c:pt idx="6">
                  <c:v>5</c:v>
                </c:pt>
                <c:pt idx="7">
                  <c:v>3</c:v>
                </c:pt>
                <c:pt idx="8">
                  <c:v>5</c:v>
                </c:pt>
                <c:pt idx="9">
                  <c:v>5</c:v>
                </c:pt>
              </c:numCache>
            </c:numRef>
          </c:yVal>
          <c:smooth val="0"/>
        </c:ser>
        <c:dLbls>
          <c:showLegendKey val="0"/>
          <c:showVal val="0"/>
          <c:showCatName val="0"/>
          <c:showSerName val="0"/>
          <c:showPercent val="0"/>
          <c:showBubbleSize val="0"/>
        </c:dLbls>
        <c:axId val="397291520"/>
        <c:axId val="397293440"/>
      </c:scatterChart>
      <c:valAx>
        <c:axId val="397291520"/>
        <c:scaling>
          <c:orientation val="minMax"/>
          <c:max val="10"/>
          <c:min val="0"/>
        </c:scaling>
        <c:delete val="0"/>
        <c:axPos val="b"/>
        <c:majorGridlines/>
        <c:numFmt formatCode="General" sourceLinked="1"/>
        <c:majorTickMark val="out"/>
        <c:minorTickMark val="none"/>
        <c:tickLblPos val="nextTo"/>
        <c:txPr>
          <a:bodyPr/>
          <a:lstStyle/>
          <a:p>
            <a:pPr>
              <a:defRPr sz="1800"/>
            </a:pPr>
            <a:endParaRPr lang="zh-TW"/>
          </a:p>
        </c:txPr>
        <c:crossAx val="397293440"/>
        <c:crosses val="autoZero"/>
        <c:crossBetween val="midCat"/>
        <c:majorUnit val="1"/>
      </c:valAx>
      <c:valAx>
        <c:axId val="397293440"/>
        <c:scaling>
          <c:orientation val="minMax"/>
          <c:max val="10"/>
          <c:min val="0"/>
        </c:scaling>
        <c:delete val="0"/>
        <c:axPos val="l"/>
        <c:majorGridlines/>
        <c:numFmt formatCode="General" sourceLinked="1"/>
        <c:majorTickMark val="out"/>
        <c:minorTickMark val="none"/>
        <c:tickLblPos val="nextTo"/>
        <c:txPr>
          <a:bodyPr/>
          <a:lstStyle/>
          <a:p>
            <a:pPr>
              <a:defRPr sz="1800"/>
            </a:pPr>
            <a:endParaRPr lang="zh-TW"/>
          </a:p>
        </c:txPr>
        <c:crossAx val="397291520"/>
        <c:crosses val="autoZero"/>
        <c:crossBetween val="midCat"/>
        <c:majorUnit val="1"/>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90.wmf"/><Relationship Id="rId2" Type="http://schemas.openxmlformats.org/officeDocument/2006/relationships/image" Target="../media/image70.wmf"/><Relationship Id="rId1" Type="http://schemas.openxmlformats.org/officeDocument/2006/relationships/image" Target="../media/image72.wmf"/><Relationship Id="rId6" Type="http://schemas.openxmlformats.org/officeDocument/2006/relationships/image" Target="../media/image81.wmf"/><Relationship Id="rId5" Type="http://schemas.openxmlformats.org/officeDocument/2006/relationships/image" Target="../media/image89.wmf"/><Relationship Id="rId4" Type="http://schemas.openxmlformats.org/officeDocument/2006/relationships/image" Target="../media/image8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9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5" Type="http://schemas.openxmlformats.org/officeDocument/2006/relationships/image" Target="../media/image103.wmf"/><Relationship Id="rId4" Type="http://schemas.openxmlformats.org/officeDocument/2006/relationships/image" Target="../media/image102.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1.wmf"/><Relationship Id="rId7" Type="http://schemas.openxmlformats.org/officeDocument/2006/relationships/image" Target="../media/image109.wmf"/><Relationship Id="rId2" Type="http://schemas.openxmlformats.org/officeDocument/2006/relationships/image" Target="../media/image100.wmf"/><Relationship Id="rId1" Type="http://schemas.openxmlformats.org/officeDocument/2006/relationships/image" Target="../media/image107.wmf"/><Relationship Id="rId6" Type="http://schemas.openxmlformats.org/officeDocument/2006/relationships/image" Target="../media/image108.wmf"/><Relationship Id="rId5" Type="http://schemas.openxmlformats.org/officeDocument/2006/relationships/image" Target="../media/image103.wmf"/><Relationship Id="rId4" Type="http://schemas.openxmlformats.org/officeDocument/2006/relationships/image" Target="../media/image102.wmf"/><Relationship Id="rId9" Type="http://schemas.openxmlformats.org/officeDocument/2006/relationships/image" Target="../media/image11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03.wmf"/><Relationship Id="rId1" Type="http://schemas.openxmlformats.org/officeDocument/2006/relationships/image" Target="../media/image10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4.wmf"/><Relationship Id="rId1" Type="http://schemas.openxmlformats.org/officeDocument/2006/relationships/image" Target="../media/image11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03.wmf"/><Relationship Id="rId1" Type="http://schemas.openxmlformats.org/officeDocument/2006/relationships/image" Target="../media/image10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11.wmf"/><Relationship Id="rId5" Type="http://schemas.openxmlformats.org/officeDocument/2006/relationships/image" Target="../media/image114.wmf"/><Relationship Id="rId4"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1.wmf"/><Relationship Id="rId7" Type="http://schemas.openxmlformats.org/officeDocument/2006/relationships/image" Target="../media/image78.wmf"/><Relationship Id="rId2" Type="http://schemas.openxmlformats.org/officeDocument/2006/relationships/image" Target="../media/image70.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83.wmf"/><Relationship Id="rId2" Type="http://schemas.openxmlformats.org/officeDocument/2006/relationships/image" Target="../media/image70.wmf"/><Relationship Id="rId1" Type="http://schemas.openxmlformats.org/officeDocument/2006/relationships/image" Target="../media/image72.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87.wmf"/><Relationship Id="rId2" Type="http://schemas.openxmlformats.org/officeDocument/2006/relationships/image" Target="../media/image70.wmf"/><Relationship Id="rId1" Type="http://schemas.openxmlformats.org/officeDocument/2006/relationships/image" Target="../media/image72.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smtClean="0">
                <a:latin typeface="Arial" pitchFamily="34"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ea typeface="新細明體" pitchFamily="18" charset="-120"/>
              </a:defRPr>
            </a:lvl1pPr>
          </a:lstStyle>
          <a:p>
            <a:pPr>
              <a:defRPr/>
            </a:pPr>
            <a:fld id="{9885767A-C623-46A4-B13C-E7AB4BE2AAA1}" type="datetimeFigureOut">
              <a:rPr lang="zh-TW" altLang="en-US"/>
              <a:pPr>
                <a:defRPr/>
              </a:pPr>
              <a:t>2015/10/11</a:t>
            </a:fld>
            <a:endParaRPr lang="zh-TW" altLang="en-US"/>
          </a:p>
        </p:txBody>
      </p:sp>
      <p:sp>
        <p:nvSpPr>
          <p:cNvPr id="4" name="頁尾版面配置區 3"/>
          <p:cNvSpPr>
            <a:spLocks noGrp="1"/>
          </p:cNvSpPr>
          <p:nvPr>
            <p:ph type="ftr" sz="quarter" idx="2"/>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smtClean="0">
                <a:latin typeface="Arial" pitchFamily="34"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ea typeface="新細明體" pitchFamily="18" charset="-120"/>
              </a:defRPr>
            </a:lvl1pPr>
          </a:lstStyle>
          <a:p>
            <a:pPr>
              <a:defRPr/>
            </a:pPr>
            <a:fld id="{82F38916-3C70-4399-BBDA-E571E984BDB1}" type="slidenum">
              <a:rPr lang="zh-TW" altLang="en-US"/>
              <a:pPr>
                <a:defRPr/>
              </a:pPr>
              <a:t>‹#›</a:t>
            </a:fld>
            <a:endParaRPr lang="zh-TW" altLang="en-US"/>
          </a:p>
        </p:txBody>
      </p:sp>
    </p:spTree>
    <p:extLst>
      <p:ext uri="{BB962C8B-B14F-4D97-AF65-F5344CB8AC3E}">
        <p14:creationId xmlns:p14="http://schemas.microsoft.com/office/powerpoint/2010/main" val="2298560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kumimoji="0" sz="1300" smtClean="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kumimoji="0" sz="1300" smtClean="0">
                <a:latin typeface="Calibri" pitchFamily="34" charset="0"/>
                <a:ea typeface="新細明體" pitchFamily="18" charset="-120"/>
              </a:defRPr>
            </a:lvl1pPr>
          </a:lstStyle>
          <a:p>
            <a:pPr>
              <a:defRPr/>
            </a:pPr>
            <a:fld id="{38A6E0A4-D608-4B10-8681-116270263EA3}" type="datetimeFigureOut">
              <a:rPr lang="zh-TW" altLang="en-US"/>
              <a:pPr>
                <a:defRPr/>
              </a:pPr>
              <a:t>2015/10/11</a:t>
            </a:fld>
            <a:endParaRPr lang="zh-TW" altLang="en-US"/>
          </a:p>
        </p:txBody>
      </p:sp>
      <p:sp>
        <p:nvSpPr>
          <p:cNvPr id="4" name="投影片圖像版面配置區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zh-TW" altLang="en-US" noProof="0" smtClean="0"/>
          </a:p>
        </p:txBody>
      </p:sp>
      <p:sp>
        <p:nvSpPr>
          <p:cNvPr id="5" name="備忘稿版面配置區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kumimoji="0" sz="1300" smtClean="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kumimoji="0" sz="1300" smtClean="0">
                <a:latin typeface="Calibri" pitchFamily="34" charset="0"/>
                <a:ea typeface="新細明體" pitchFamily="18" charset="-120"/>
              </a:defRPr>
            </a:lvl1pPr>
          </a:lstStyle>
          <a:p>
            <a:pPr>
              <a:defRPr/>
            </a:pPr>
            <a:fld id="{D640A4C9-1F42-453C-8780-1676D3818BF2}" type="slidenum">
              <a:rPr lang="zh-TW" altLang="en-US"/>
              <a:pPr>
                <a:defRPr/>
              </a:pPr>
              <a:t>‹#›</a:t>
            </a:fld>
            <a:endParaRPr lang="zh-TW" altLang="en-US"/>
          </a:p>
        </p:txBody>
      </p:sp>
    </p:spTree>
    <p:extLst>
      <p:ext uri="{BB962C8B-B14F-4D97-AF65-F5344CB8AC3E}">
        <p14:creationId xmlns:p14="http://schemas.microsoft.com/office/powerpoint/2010/main" val="1336988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新細明體" charset="0"/>
      </a:defRPr>
    </a:lvl1pPr>
    <a:lvl2pPr marL="457200" algn="l" rtl="0" eaLnBrk="0" fontAlgn="base" hangingPunct="0">
      <a:spcBef>
        <a:spcPct val="30000"/>
      </a:spcBef>
      <a:spcAft>
        <a:spcPct val="0"/>
      </a:spcAft>
      <a:defRPr sz="1200" kern="1200">
        <a:solidFill>
          <a:schemeClr val="tx1"/>
        </a:solidFill>
        <a:latin typeface="+mn-lt"/>
        <a:ea typeface="+mn-ea"/>
        <a:cs typeface="新細明體" charset="0"/>
      </a:defRPr>
    </a:lvl2pPr>
    <a:lvl3pPr marL="914400" algn="l" rtl="0" eaLnBrk="0" fontAlgn="base" hangingPunct="0">
      <a:spcBef>
        <a:spcPct val="30000"/>
      </a:spcBef>
      <a:spcAft>
        <a:spcPct val="0"/>
      </a:spcAft>
      <a:defRPr sz="1200" kern="1200">
        <a:solidFill>
          <a:schemeClr val="tx1"/>
        </a:solidFill>
        <a:latin typeface="+mn-lt"/>
        <a:ea typeface="+mn-ea"/>
        <a:cs typeface="新細明體" charset="0"/>
      </a:defRPr>
    </a:lvl3pPr>
    <a:lvl4pPr marL="1371600" algn="l" rtl="0" eaLnBrk="0" fontAlgn="base" hangingPunct="0">
      <a:spcBef>
        <a:spcPct val="30000"/>
      </a:spcBef>
      <a:spcAft>
        <a:spcPct val="0"/>
      </a:spcAft>
      <a:defRPr sz="1200" kern="1200">
        <a:solidFill>
          <a:schemeClr val="tx1"/>
        </a:solidFill>
        <a:latin typeface="+mn-lt"/>
        <a:ea typeface="+mn-ea"/>
        <a:cs typeface="新細明體" charset="0"/>
      </a:defRPr>
    </a:lvl4pPr>
    <a:lvl5pPr marL="1828800" algn="l" rtl="0" eaLnBrk="0" fontAlgn="base" hangingPunct="0">
      <a:spcBef>
        <a:spcPct val="30000"/>
      </a:spcBef>
      <a:spcAft>
        <a:spcPct val="0"/>
      </a:spcAft>
      <a:defRPr sz="1200" kern="1200">
        <a:solidFill>
          <a:schemeClr val="tx1"/>
        </a:solidFill>
        <a:latin typeface="+mn-lt"/>
        <a:ea typeface="+mn-ea"/>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F039AF0-80DA-4B9C-A8EB-17A4DC126A24}" type="slidenum">
              <a:rPr lang="en-US" altLang="zh-TW" sz="1300"/>
              <a:pPr eaLnBrk="1" hangingPunct="1">
                <a:spcBef>
                  <a:spcPct val="0"/>
                </a:spcBef>
              </a:pPr>
              <a:t>22</a:t>
            </a:fld>
            <a:endParaRPr lang="en-US" altLang="zh-TW"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FEEEB1D-604E-48FC-B090-7EE2E78C9363}" type="slidenum">
              <a:rPr lang="en-US" altLang="zh-TW" sz="1300" smtClean="0">
                <a:ea typeface="MS PGothic" pitchFamily="34" charset="-128"/>
              </a:rPr>
              <a:pPr eaLnBrk="1" hangingPunct="1">
                <a:spcBef>
                  <a:spcPct val="0"/>
                </a:spcBef>
              </a:pPr>
              <a:t>75</a:t>
            </a:fld>
            <a:endParaRPr lang="en-US" altLang="zh-TW" sz="1300" smtClean="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B7D766B-4901-43BE-A21D-6C72BDB60C0E}" type="slidenum">
              <a:rPr lang="en-US" altLang="zh-TW" sz="1300" smtClean="0">
                <a:ea typeface="MS PGothic" pitchFamily="34" charset="-128"/>
              </a:rPr>
              <a:pPr eaLnBrk="1" hangingPunct="1">
                <a:spcBef>
                  <a:spcPct val="0"/>
                </a:spcBef>
              </a:pPr>
              <a:t>76</a:t>
            </a:fld>
            <a:endParaRPr lang="en-US" altLang="zh-TW" sz="1300" smtClean="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5B0DA2BB-320C-4B8F-9D54-562287C317D5}" type="slidenum">
              <a:rPr lang="en-US" altLang="zh-TW" sz="1300" smtClean="0">
                <a:ea typeface="MS PGothic" pitchFamily="34" charset="-128"/>
              </a:rPr>
              <a:pPr eaLnBrk="1" hangingPunct="1">
                <a:spcBef>
                  <a:spcPct val="0"/>
                </a:spcBef>
              </a:pPr>
              <a:t>77</a:t>
            </a:fld>
            <a:endParaRPr lang="en-US" altLang="zh-TW" sz="1300" smtClean="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92ACD91-9785-4AA9-86A2-88E011587B53}" type="slidenum">
              <a:rPr lang="en-US" altLang="zh-TW" sz="1300" smtClean="0">
                <a:ea typeface="MS PGothic" pitchFamily="34" charset="-128"/>
              </a:rPr>
              <a:pPr eaLnBrk="1" hangingPunct="1">
                <a:spcBef>
                  <a:spcPct val="0"/>
                </a:spcBef>
              </a:pPr>
              <a:t>78</a:t>
            </a:fld>
            <a:endParaRPr lang="en-US" altLang="zh-TW" sz="1300" smtClean="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9FC58A9D-46C6-4D9E-BECD-132753DAFB5F}" type="slidenum">
              <a:rPr lang="en-US" altLang="zh-TW" sz="1300"/>
              <a:pPr eaLnBrk="1" hangingPunct="1">
                <a:spcBef>
                  <a:spcPct val="0"/>
                </a:spcBef>
              </a:pPr>
              <a:t>80</a:t>
            </a:fld>
            <a:endParaRPr lang="en-US" altLang="zh-TW"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1D060C23-A742-4499-86D7-6BF28809E7A2}" type="slidenum">
              <a:rPr lang="en-US" altLang="zh-TW" sz="1300" smtClean="0"/>
              <a:pPr eaLnBrk="1" hangingPunct="1">
                <a:spcBef>
                  <a:spcPct val="0"/>
                </a:spcBef>
              </a:pPr>
              <a:t>81</a:t>
            </a:fld>
            <a:endParaRPr lang="en-US" altLang="zh-TW" sz="13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1B592AC-4FC2-47A6-973D-6CA2B07E4C01}" type="slidenum">
              <a:rPr lang="en-US" altLang="zh-TW" sz="1300" smtClean="0"/>
              <a:pPr eaLnBrk="1" hangingPunct="1">
                <a:spcBef>
                  <a:spcPct val="0"/>
                </a:spcBef>
              </a:pPr>
              <a:t>82</a:t>
            </a:fld>
            <a:endParaRPr lang="en-US" altLang="zh-TW" sz="13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35CBDB66-B20C-432B-B099-418DDB2E9CFE}" type="slidenum">
              <a:rPr lang="en-US" altLang="zh-TW" sz="1300" smtClean="0"/>
              <a:pPr eaLnBrk="1" hangingPunct="1">
                <a:spcBef>
                  <a:spcPct val="0"/>
                </a:spcBef>
              </a:pPr>
              <a:t>83</a:t>
            </a:fld>
            <a:endParaRPr lang="en-US" altLang="zh-TW" sz="13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06C3E2F2-F6F5-441D-A59D-8A0EC1C93132}" type="slidenum">
              <a:rPr lang="en-US" altLang="zh-TW" sz="1300" smtClean="0"/>
              <a:pPr eaLnBrk="1" hangingPunct="1">
                <a:spcBef>
                  <a:spcPct val="0"/>
                </a:spcBef>
              </a:pPr>
              <a:t>84</a:t>
            </a:fld>
            <a:endParaRPr lang="en-US" altLang="zh-TW" sz="13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08697F8-DA2D-4BFD-9A70-421D31F35AB5}" type="slidenum">
              <a:rPr lang="en-US" altLang="zh-TW" sz="1300" smtClean="0"/>
              <a:pPr eaLnBrk="1" hangingPunct="1">
                <a:spcBef>
                  <a:spcPct val="0"/>
                </a:spcBef>
              </a:pPr>
              <a:t>85</a:t>
            </a:fld>
            <a:endParaRPr lang="en-US" altLang="zh-TW"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5641BBDC-5BF5-4F66-8E6E-5075F0A53D66}" type="slidenum">
              <a:rPr lang="en-US" altLang="zh-TW" sz="1300"/>
              <a:pPr eaLnBrk="1" hangingPunct="1">
                <a:spcBef>
                  <a:spcPct val="0"/>
                </a:spcBef>
              </a:pPr>
              <a:t>44</a:t>
            </a:fld>
            <a:endParaRPr lang="en-US" altLang="zh-TW"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3F3F90C7-1B4B-4B3F-9A05-4CCE82079D9E}" type="slidenum">
              <a:rPr lang="en-US" altLang="zh-TW" sz="1300" smtClean="0"/>
              <a:pPr eaLnBrk="1" hangingPunct="1">
                <a:spcBef>
                  <a:spcPct val="0"/>
                </a:spcBef>
              </a:pPr>
              <a:t>86</a:t>
            </a:fld>
            <a:endParaRPr lang="en-US" altLang="zh-TW" sz="13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3EA7A684-2404-4358-A93E-D880F01C7ED3}" type="slidenum">
              <a:rPr lang="en-US" altLang="zh-TW" sz="1300" smtClean="0"/>
              <a:pPr eaLnBrk="1" hangingPunct="1">
                <a:spcBef>
                  <a:spcPct val="0"/>
                </a:spcBef>
              </a:pPr>
              <a:t>87</a:t>
            </a:fld>
            <a:endParaRPr lang="en-US" altLang="zh-TW" sz="13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6D0A37A-30B2-4315-AF64-68D578A568F7}" type="slidenum">
              <a:rPr lang="en-US" altLang="zh-TW" sz="1300" smtClean="0"/>
              <a:pPr eaLnBrk="1" hangingPunct="1">
                <a:spcBef>
                  <a:spcPct val="0"/>
                </a:spcBef>
              </a:pPr>
              <a:t>88</a:t>
            </a:fld>
            <a:endParaRPr lang="en-US" altLang="zh-TW" sz="13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530E855-1DE8-4575-B159-96BD9ACF4A0F}" type="slidenum">
              <a:rPr lang="en-US" altLang="zh-TW" sz="1300" smtClean="0"/>
              <a:pPr eaLnBrk="1" hangingPunct="1">
                <a:spcBef>
                  <a:spcPct val="0"/>
                </a:spcBef>
              </a:pPr>
              <a:t>89</a:t>
            </a:fld>
            <a:endParaRPr lang="en-US" altLang="zh-TW" sz="13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DBB0434-A490-43C5-96FF-408125713D05}" type="slidenum">
              <a:rPr lang="en-US" altLang="zh-TW" sz="1300" smtClean="0"/>
              <a:pPr eaLnBrk="1" hangingPunct="1">
                <a:spcBef>
                  <a:spcPct val="0"/>
                </a:spcBef>
              </a:pPr>
              <a:t>90</a:t>
            </a:fld>
            <a:endParaRPr lang="en-US" altLang="zh-TW" sz="13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CF87F60-2871-4934-A162-28700DA13E44}" type="slidenum">
              <a:rPr lang="en-US" altLang="zh-TW" sz="1300" smtClean="0"/>
              <a:pPr eaLnBrk="1" hangingPunct="1">
                <a:spcBef>
                  <a:spcPct val="0"/>
                </a:spcBef>
              </a:pPr>
              <a:t>93</a:t>
            </a:fld>
            <a:endParaRPr lang="en-US" altLang="zh-TW" sz="13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6E20979-28FE-4DDE-9B6C-4F8092504B57}" type="slidenum">
              <a:rPr lang="en-US" altLang="zh-TW" sz="1300" smtClean="0"/>
              <a:pPr eaLnBrk="1" hangingPunct="1">
                <a:spcBef>
                  <a:spcPct val="0"/>
                </a:spcBef>
              </a:pPr>
              <a:t>94</a:t>
            </a:fld>
            <a:endParaRPr lang="en-US" altLang="zh-TW" sz="13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BE0F79AD-64DC-4D54-B7C2-6094F0ED4203}" type="slidenum">
              <a:rPr lang="en-US" altLang="zh-TW" sz="1300" smtClean="0"/>
              <a:pPr eaLnBrk="1" hangingPunct="1">
                <a:spcBef>
                  <a:spcPct val="0"/>
                </a:spcBef>
              </a:pPr>
              <a:t>95</a:t>
            </a:fld>
            <a:endParaRPr lang="en-US" altLang="zh-TW" sz="13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9C15BD59-60DD-4108-8766-85813A25E620}" type="slidenum">
              <a:rPr lang="en-US" altLang="zh-TW" sz="1300" smtClean="0"/>
              <a:pPr eaLnBrk="1" hangingPunct="1">
                <a:spcBef>
                  <a:spcPct val="0"/>
                </a:spcBef>
              </a:pPr>
              <a:t>96</a:t>
            </a:fld>
            <a:endParaRPr lang="en-US" altLang="zh-TW" sz="13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D0D0CB5-B8B2-4FE0-8D68-CEFE742EB49C}" type="slidenum">
              <a:rPr lang="en-US" altLang="zh-TW" sz="1300" smtClean="0"/>
              <a:pPr eaLnBrk="1" hangingPunct="1">
                <a:spcBef>
                  <a:spcPct val="0"/>
                </a:spcBef>
              </a:pPr>
              <a:t>97</a:t>
            </a:fld>
            <a:endParaRPr lang="en-US" altLang="zh-TW"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BA9A1120-B29F-494B-9D3C-F1B6C8C0D047}" type="slidenum">
              <a:rPr lang="en-US" altLang="zh-TW" sz="1300" smtClean="0"/>
              <a:pPr eaLnBrk="1" hangingPunct="1">
                <a:spcBef>
                  <a:spcPct val="0"/>
                </a:spcBef>
              </a:pPr>
              <a:t>47</a:t>
            </a:fld>
            <a:endParaRPr lang="en-US" altLang="zh-TW" sz="13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B55FA0FB-7103-4300-BCF1-94D6602E1EC3}" type="slidenum">
              <a:rPr lang="en-US" altLang="zh-TW" sz="1300" smtClean="0"/>
              <a:pPr eaLnBrk="1" hangingPunct="1">
                <a:spcBef>
                  <a:spcPct val="0"/>
                </a:spcBef>
              </a:pPr>
              <a:t>98</a:t>
            </a:fld>
            <a:endParaRPr lang="en-US" altLang="zh-TW" sz="13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BA50AD78-23C6-41ED-9E8D-15CBD9D7E016}" type="slidenum">
              <a:rPr lang="en-US" altLang="zh-TW" sz="1300" smtClean="0"/>
              <a:pPr eaLnBrk="1" hangingPunct="1">
                <a:spcBef>
                  <a:spcPct val="0"/>
                </a:spcBef>
              </a:pPr>
              <a:t>99</a:t>
            </a:fld>
            <a:endParaRPr lang="en-US" altLang="zh-TW" sz="13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DBB0434-A490-43C5-96FF-408125713D05}" type="slidenum">
              <a:rPr lang="en-US" altLang="zh-TW" sz="1300" smtClean="0"/>
              <a:pPr eaLnBrk="1" hangingPunct="1">
                <a:spcBef>
                  <a:spcPct val="0"/>
                </a:spcBef>
              </a:pPr>
              <a:t>128</a:t>
            </a:fld>
            <a:endParaRPr lang="en-US" altLang="zh-TW" sz="13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B858219-DD9F-4828-B949-937EE4E2A0F6}" type="slidenum">
              <a:rPr lang="en-US" altLang="zh-TW" sz="1300" smtClean="0"/>
              <a:pPr eaLnBrk="1" hangingPunct="1">
                <a:spcBef>
                  <a:spcPct val="0"/>
                </a:spcBef>
              </a:pPr>
              <a:t>129</a:t>
            </a:fld>
            <a:endParaRPr lang="en-US" altLang="zh-TW" sz="1300" smtClean="0"/>
          </a:p>
        </p:txBody>
      </p:sp>
      <p:sp>
        <p:nvSpPr>
          <p:cNvPr id="94211" name="Rectangle 2"/>
          <p:cNvSpPr>
            <a:spLocks noChangeArrowheads="1" noTextEdit="1"/>
          </p:cNvSpPr>
          <p:nvPr>
            <p:ph type="sldImg"/>
          </p:nvPr>
        </p:nvSpPr>
        <p:spPr bwMode="auto">
          <a:xfrm>
            <a:off x="1268413" y="727075"/>
            <a:ext cx="4783137" cy="358616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ChangeArrowheads="1"/>
          </p:cNvSpPr>
          <p:nvPr>
            <p:ph type="body" idx="1"/>
          </p:nvPr>
        </p:nvSpPr>
        <p:spPr bwMode="auto">
          <a:xfrm>
            <a:off x="974725" y="4560888"/>
            <a:ext cx="5365750" cy="4322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2" tIns="45730" rIns="91462" bIns="45730"/>
          <a:lstStyle/>
          <a:p>
            <a:endParaRPr lang="zh-TW" altLang="zh-TW"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56C3041C-0418-4455-B288-8C47F1CB94A1}" type="slidenum">
              <a:rPr lang="en-US" altLang="zh-TW" sz="1300" smtClean="0"/>
              <a:pPr eaLnBrk="1" hangingPunct="1">
                <a:spcBef>
                  <a:spcPct val="0"/>
                </a:spcBef>
              </a:pPr>
              <a:t>130</a:t>
            </a:fld>
            <a:endParaRPr lang="en-US" altLang="zh-TW" sz="13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CA39DA3-97DA-4488-A1E3-FF93C26C2CE4}" type="slidenum">
              <a:rPr lang="en-US" altLang="zh-TW" sz="1300" smtClean="0"/>
              <a:pPr eaLnBrk="1" hangingPunct="1">
                <a:spcBef>
                  <a:spcPct val="0"/>
                </a:spcBef>
              </a:pPr>
              <a:t>131</a:t>
            </a:fld>
            <a:endParaRPr lang="en-US" altLang="zh-TW" sz="13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3592DD30-6D49-4A82-80C9-A2A4822DCB32}" type="slidenum">
              <a:rPr lang="en-US" altLang="zh-TW" sz="1300" smtClean="0"/>
              <a:pPr eaLnBrk="1" hangingPunct="1">
                <a:spcBef>
                  <a:spcPct val="0"/>
                </a:spcBef>
              </a:pPr>
              <a:t>137</a:t>
            </a:fld>
            <a:endParaRPr lang="en-US" altLang="zh-TW" sz="1300" smtClean="0"/>
          </a:p>
        </p:txBody>
      </p:sp>
      <p:sp>
        <p:nvSpPr>
          <p:cNvPr id="97283" name="Rectangle 2"/>
          <p:cNvSpPr>
            <a:spLocks noChangeArrowheads="1" noTextEdit="1"/>
          </p:cNvSpPr>
          <p:nvPr>
            <p:ph type="sldImg"/>
          </p:nvPr>
        </p:nvSpPr>
        <p:spPr bwMode="auto">
          <a:xfrm>
            <a:off x="1268413" y="727075"/>
            <a:ext cx="4783137" cy="358616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ChangeArrowheads="1"/>
          </p:cNvSpPr>
          <p:nvPr>
            <p:ph type="body" idx="1"/>
          </p:nvPr>
        </p:nvSpPr>
        <p:spPr bwMode="auto">
          <a:xfrm>
            <a:off x="974725" y="4560888"/>
            <a:ext cx="5365750" cy="4322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2" tIns="45730" rIns="91462" bIns="45730"/>
          <a:lstStyle/>
          <a:p>
            <a:endParaRPr lang="en-US" altLang="zh-TW"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360481C4-25C8-4CD9-958E-CEB44E6CF0BC}" type="slidenum">
              <a:rPr lang="en-US" altLang="zh-TW" sz="1300" smtClean="0"/>
              <a:pPr eaLnBrk="1" hangingPunct="1">
                <a:spcBef>
                  <a:spcPct val="0"/>
                </a:spcBef>
              </a:pPr>
              <a:t>138</a:t>
            </a:fld>
            <a:endParaRPr lang="en-US" altLang="zh-TW" sz="1300" smtClean="0"/>
          </a:p>
        </p:txBody>
      </p:sp>
      <p:sp>
        <p:nvSpPr>
          <p:cNvPr id="98307" name="Rectangle 2"/>
          <p:cNvSpPr>
            <a:spLocks noChangeArrowheads="1" noTextEdit="1"/>
          </p:cNvSpPr>
          <p:nvPr>
            <p:ph type="sldImg"/>
          </p:nvPr>
        </p:nvSpPr>
        <p:spPr bwMode="auto">
          <a:xfrm>
            <a:off x="1268413" y="727075"/>
            <a:ext cx="4783137" cy="358616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ChangeArrowheads="1"/>
          </p:cNvSpPr>
          <p:nvPr>
            <p:ph type="body" idx="1"/>
          </p:nvPr>
        </p:nvSpPr>
        <p:spPr bwMode="auto">
          <a:xfrm>
            <a:off x="974725" y="4560888"/>
            <a:ext cx="5365750" cy="4322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2" tIns="45730" rIns="91462" bIns="45730"/>
          <a:lstStyle/>
          <a:p>
            <a:endParaRPr lang="en-US" altLang="zh-TW"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97D887C9-C417-47B0-80DF-8366CFEE5347}" type="slidenum">
              <a:rPr lang="en-US" altLang="zh-TW" sz="1300" smtClean="0"/>
              <a:pPr eaLnBrk="1" hangingPunct="1">
                <a:spcBef>
                  <a:spcPct val="0"/>
                </a:spcBef>
              </a:pPr>
              <a:t>139</a:t>
            </a:fld>
            <a:endParaRPr lang="en-US" altLang="zh-TW" sz="1300" smtClean="0"/>
          </a:p>
        </p:txBody>
      </p:sp>
      <p:sp>
        <p:nvSpPr>
          <p:cNvPr id="99331" name="Rectangle 2"/>
          <p:cNvSpPr>
            <a:spLocks noChangeArrowheads="1" noTextEdit="1"/>
          </p:cNvSpPr>
          <p:nvPr>
            <p:ph type="sldImg"/>
          </p:nvPr>
        </p:nvSpPr>
        <p:spPr bwMode="auto">
          <a:xfrm>
            <a:off x="1268413" y="727075"/>
            <a:ext cx="4783137" cy="358616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ChangeArrowheads="1"/>
          </p:cNvSpPr>
          <p:nvPr>
            <p:ph type="body" idx="1"/>
          </p:nvPr>
        </p:nvSpPr>
        <p:spPr bwMode="auto">
          <a:xfrm>
            <a:off x="974725" y="4560888"/>
            <a:ext cx="5365750" cy="4322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2" tIns="45730" rIns="91462" bIns="45730"/>
          <a:lstStyle/>
          <a:p>
            <a:endParaRPr lang="en-US" altLang="zh-TW"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AD65BC9-FAA3-4FD2-8A6A-903642700E60}" type="slidenum">
              <a:rPr lang="en-US" altLang="zh-TW" sz="1300" smtClean="0"/>
              <a:pPr eaLnBrk="1" hangingPunct="1">
                <a:spcBef>
                  <a:spcPct val="0"/>
                </a:spcBef>
              </a:pPr>
              <a:t>145</a:t>
            </a:fld>
            <a:endParaRPr lang="en-US" altLang="zh-TW"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904CAE1F-D55B-4F00-9521-AA6EA08EAB07}" type="slidenum">
              <a:rPr lang="en-US" altLang="zh-TW" sz="1300" smtClean="0"/>
              <a:pPr eaLnBrk="1" hangingPunct="1">
                <a:spcBef>
                  <a:spcPct val="0"/>
                </a:spcBef>
              </a:pPr>
              <a:t>54</a:t>
            </a:fld>
            <a:endParaRPr lang="en-US" altLang="zh-TW" sz="13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0F047F47-C60A-406C-831C-E40B139C8B09}" type="slidenum">
              <a:rPr lang="en-US" altLang="zh-TW" sz="1300" smtClean="0"/>
              <a:pPr eaLnBrk="1" hangingPunct="1">
                <a:spcBef>
                  <a:spcPct val="0"/>
                </a:spcBef>
              </a:pPr>
              <a:t>146</a:t>
            </a:fld>
            <a:endParaRPr lang="en-US" altLang="zh-TW" sz="13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1134E5C-9322-4C17-A443-3C933A2F004E}" type="slidenum">
              <a:rPr lang="en-US" altLang="zh-TW" sz="1300" smtClean="0"/>
              <a:pPr eaLnBrk="1" hangingPunct="1">
                <a:spcBef>
                  <a:spcPct val="0"/>
                </a:spcBef>
              </a:pPr>
              <a:t>147</a:t>
            </a:fld>
            <a:endParaRPr lang="en-US" altLang="zh-TW" sz="13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778EFED-222B-4402-975C-D2CFA694D3DA}" type="slidenum">
              <a:rPr lang="en-US" altLang="zh-TW" sz="1300" smtClean="0"/>
              <a:pPr eaLnBrk="1" hangingPunct="1">
                <a:spcBef>
                  <a:spcPct val="0"/>
                </a:spcBef>
              </a:pPr>
              <a:t>153</a:t>
            </a:fld>
            <a:endParaRPr lang="en-US" altLang="zh-TW" sz="1300" smtClean="0"/>
          </a:p>
        </p:txBody>
      </p:sp>
      <p:sp>
        <p:nvSpPr>
          <p:cNvPr id="1034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I : the expected information needed to classify a given sample</a:t>
            </a:r>
          </a:p>
          <a:p>
            <a:r>
              <a:rPr lang="en-US" altLang="zh-TW" smtClean="0"/>
              <a:t>E (entropy) : expected information based on the partitioning into subsets by A</a:t>
            </a:r>
          </a:p>
          <a:p>
            <a:r>
              <a:rPr lang="en-US" altLang="zh-TW"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E24EEA6A-4C70-44F5-8FC4-A21DA093C87C}" type="slidenum">
              <a:rPr lang="en-US" altLang="zh-TW" sz="1300" smtClean="0"/>
              <a:pPr eaLnBrk="1" hangingPunct="1">
                <a:spcBef>
                  <a:spcPct val="0"/>
                </a:spcBef>
              </a:pPr>
              <a:t>157</a:t>
            </a:fld>
            <a:endParaRPr lang="en-US" altLang="zh-TW" sz="1300" smtClean="0"/>
          </a:p>
        </p:txBody>
      </p:sp>
      <p:sp>
        <p:nvSpPr>
          <p:cNvPr id="11366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I : the expected information needed to classify a given sample</a:t>
            </a:r>
          </a:p>
          <a:p>
            <a:r>
              <a:rPr lang="en-US" altLang="zh-TW" smtClean="0"/>
              <a:t>E (entropy) : expected information based on the partitioning into subsets by A</a:t>
            </a:r>
          </a:p>
          <a:p>
            <a:r>
              <a:rPr lang="en-US" altLang="zh-TW" smtClean="0"/>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146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2CCEB638-4F9A-4696-B337-B2EDC4FA2006}" type="slidenum">
              <a:rPr kumimoji="0" lang="zh-TW" altLang="en-US" smtClean="0">
                <a:latin typeface="Calibri" pitchFamily="34" charset="0"/>
              </a:rPr>
              <a:pPr eaLnBrk="1" hangingPunct="1"/>
              <a:t>164</a:t>
            </a:fld>
            <a:endParaRPr kumimoji="0" lang="zh-TW" altLang="en-US"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DBB0434-A490-43C5-96FF-408125713D05}" type="slidenum">
              <a:rPr lang="en-US" altLang="zh-TW" sz="1300" smtClean="0"/>
              <a:pPr eaLnBrk="1" hangingPunct="1">
                <a:spcBef>
                  <a:spcPct val="0"/>
                </a:spcBef>
              </a:pPr>
              <a:t>165</a:t>
            </a:fld>
            <a:endParaRPr lang="en-US" altLang="zh-TW" sz="13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1CB1AE3C-947F-4CA2-AE6C-F634095E2FB0}" type="slidenum">
              <a:rPr lang="en-US" altLang="zh-TW" sz="1300" smtClean="0"/>
              <a:pPr eaLnBrk="1" hangingPunct="1">
                <a:spcBef>
                  <a:spcPct val="0"/>
                </a:spcBef>
              </a:pPr>
              <a:t>166</a:t>
            </a:fld>
            <a:endParaRPr lang="en-US" altLang="zh-TW" sz="13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68C724D3-1A10-4B26-87CC-7360A7113DEB}" type="slidenum">
              <a:rPr lang="en-US" altLang="zh-TW" sz="1300" smtClean="0"/>
              <a:pPr eaLnBrk="1" hangingPunct="1">
                <a:spcBef>
                  <a:spcPct val="0"/>
                </a:spcBef>
              </a:pPr>
              <a:t>168</a:t>
            </a:fld>
            <a:endParaRPr lang="en-US" altLang="zh-TW" sz="13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A100D78-4B87-44D7-85C2-2CEFACB74575}" type="slidenum">
              <a:rPr lang="en-US" altLang="zh-TW" sz="1300" smtClean="0"/>
              <a:pPr eaLnBrk="1" hangingPunct="1">
                <a:spcBef>
                  <a:spcPct val="0"/>
                </a:spcBef>
              </a:pPr>
              <a:t>170</a:t>
            </a:fld>
            <a:endParaRPr lang="en-US" altLang="zh-TW" sz="13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A05878F-4746-4730-8F80-6B75BDC9C740}" type="slidenum">
              <a:rPr lang="en-US" altLang="zh-TW" sz="1300" smtClean="0"/>
              <a:pPr eaLnBrk="1" hangingPunct="1">
                <a:spcBef>
                  <a:spcPct val="0"/>
                </a:spcBef>
              </a:pPr>
              <a:t>171</a:t>
            </a:fld>
            <a:endParaRPr lang="en-US" altLang="zh-TW"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1FDF6D6-5C61-4FAC-B521-1995958E1B82}" type="slidenum">
              <a:rPr lang="en-US" altLang="zh-TW" sz="1300" smtClean="0"/>
              <a:pPr eaLnBrk="1" hangingPunct="1">
                <a:spcBef>
                  <a:spcPct val="0"/>
                </a:spcBef>
              </a:pPr>
              <a:t>55</a:t>
            </a:fld>
            <a:endParaRPr lang="en-US" altLang="zh-TW" sz="13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1500D981-9A83-49C4-A6C0-22A3E970E21C}" type="slidenum">
              <a:rPr lang="en-US" altLang="zh-TW" sz="1300" smtClean="0"/>
              <a:pPr eaLnBrk="1" hangingPunct="1">
                <a:spcBef>
                  <a:spcPct val="0"/>
                </a:spcBef>
              </a:pPr>
              <a:t>172</a:t>
            </a:fld>
            <a:endParaRPr lang="en-US" altLang="zh-TW" sz="13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A86B788-D852-4F3D-970F-B6469CC98821}" type="slidenum">
              <a:rPr lang="en-US" altLang="zh-TW" sz="1300" smtClean="0"/>
              <a:pPr eaLnBrk="1" hangingPunct="1">
                <a:spcBef>
                  <a:spcPct val="0"/>
                </a:spcBef>
              </a:pPr>
              <a:t>173</a:t>
            </a:fld>
            <a:endParaRPr lang="en-US" altLang="zh-TW" sz="13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09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56C48EED-53FF-4BFC-A696-FBCBF8AFA0BA}" type="slidenum">
              <a:rPr lang="zh-TW" altLang="en-US" sz="1300" smtClean="0"/>
              <a:pPr eaLnBrk="1" hangingPunct="1">
                <a:spcBef>
                  <a:spcPct val="0"/>
                </a:spcBef>
              </a:pPr>
              <a:t>176</a:t>
            </a:fld>
            <a:endParaRPr lang="zh-TW" altLang="en-US" sz="13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19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6DB5C389-136B-46AA-A050-E869421888DD}" type="slidenum">
              <a:rPr lang="zh-TW" altLang="en-US" sz="1300" smtClean="0"/>
              <a:pPr eaLnBrk="1" hangingPunct="1">
                <a:spcBef>
                  <a:spcPct val="0"/>
                </a:spcBef>
              </a:pPr>
              <a:t>182</a:t>
            </a:fld>
            <a:endParaRPr lang="zh-TW" altLang="en-US" sz="13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C121264-D7E0-427C-944F-675285A84578}" type="slidenum">
              <a:rPr lang="en-US" altLang="zh-TW" sz="1300" smtClean="0"/>
              <a:pPr eaLnBrk="1" hangingPunct="1">
                <a:spcBef>
                  <a:spcPct val="0"/>
                </a:spcBef>
              </a:pPr>
              <a:t>188</a:t>
            </a:fld>
            <a:endParaRPr lang="en-US" altLang="zh-TW" sz="13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6DE9D273-A2F1-4774-8289-D4B4471B39DC}" type="slidenum">
              <a:rPr lang="en-US" altLang="zh-TW" sz="1300" smtClean="0"/>
              <a:pPr eaLnBrk="1" hangingPunct="1">
                <a:spcBef>
                  <a:spcPct val="0"/>
                </a:spcBef>
              </a:pPr>
              <a:t>194</a:t>
            </a:fld>
            <a:endParaRPr lang="en-US" altLang="zh-TW" sz="13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8E46022-CF95-4EEE-9FE4-B6570481A1F0}" type="slidenum">
              <a:rPr lang="en-US" altLang="zh-TW" sz="1300" smtClean="0"/>
              <a:pPr eaLnBrk="1" hangingPunct="1">
                <a:spcBef>
                  <a:spcPct val="0"/>
                </a:spcBef>
              </a:pPr>
              <a:t>195</a:t>
            </a:fld>
            <a:endParaRPr lang="en-US" altLang="zh-TW" sz="13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E4AFA414-0BF0-44A6-8394-F80DC88C861C}" type="slidenum">
              <a:rPr lang="en-US" altLang="zh-TW" sz="1300" smtClean="0"/>
              <a:pPr eaLnBrk="1" hangingPunct="1">
                <a:spcBef>
                  <a:spcPct val="0"/>
                </a:spcBef>
              </a:pPr>
              <a:t>196</a:t>
            </a:fld>
            <a:endParaRPr lang="en-US" altLang="zh-TW" sz="13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B6B900A8-0EC9-4A32-966F-54EF755F7B7A}" type="slidenum">
              <a:rPr lang="en-US" altLang="zh-TW" sz="1300" smtClean="0"/>
              <a:pPr eaLnBrk="1" hangingPunct="1">
                <a:spcBef>
                  <a:spcPct val="0"/>
                </a:spcBef>
              </a:pPr>
              <a:t>197</a:t>
            </a:fld>
            <a:endParaRPr lang="en-US" altLang="zh-TW"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6A37E684-7172-4D21-815E-3CA9D2940CA2}" type="slidenum">
              <a:rPr lang="en-US" altLang="zh-TW" sz="1300" smtClean="0"/>
              <a:pPr eaLnBrk="1" hangingPunct="1">
                <a:spcBef>
                  <a:spcPct val="0"/>
                </a:spcBef>
              </a:pPr>
              <a:t>56</a:t>
            </a:fld>
            <a:endParaRPr lang="en-US" altLang="zh-TW" sz="13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F2F64740-7581-4A01-A289-993851CC41C5}" type="slidenum">
              <a:rPr lang="en-US" altLang="zh-TW" sz="1300" smtClean="0"/>
              <a:pPr eaLnBrk="1" hangingPunct="1">
                <a:spcBef>
                  <a:spcPct val="0"/>
                </a:spcBef>
              </a:pPr>
              <a:t>57</a:t>
            </a:fld>
            <a:endParaRPr lang="en-US" altLang="zh-TW"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2398CBF-44E5-4D6B-9714-6E16EBF1B500}" type="slidenum">
              <a:rPr lang="en-US" altLang="zh-TW" sz="1300" smtClean="0">
                <a:ea typeface="MS PGothic" pitchFamily="34" charset="-128"/>
              </a:rPr>
              <a:pPr eaLnBrk="1" hangingPunct="1">
                <a:spcBef>
                  <a:spcPct val="0"/>
                </a:spcBef>
              </a:pPr>
              <a:t>72</a:t>
            </a:fld>
            <a:endParaRPr lang="en-US" altLang="zh-TW" sz="1300" smtClean="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037E3D0B-0341-42BB-8E47-57F52D849055}" type="slidenum">
              <a:rPr lang="en-US" altLang="zh-TW" sz="1300" smtClean="0">
                <a:ea typeface="MS PGothic" pitchFamily="34" charset="-128"/>
              </a:rPr>
              <a:pPr eaLnBrk="1" hangingPunct="1">
                <a:spcBef>
                  <a:spcPct val="0"/>
                </a:spcBef>
              </a:pPr>
              <a:t>74</a:t>
            </a:fld>
            <a:endParaRPr lang="en-US" altLang="zh-TW" sz="1300"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1" baseline="0">
                <a:latin typeface="Calibri" pitchFamily="34" charset="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b="1" baseline="0">
                <a:solidFill>
                  <a:schemeClr val="tx1">
                    <a:tint val="75000"/>
                  </a:schemeClr>
                </a:solidFill>
                <a:latin typeface="Calibri" pitchFamily="34" charset="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a:xfrm>
            <a:off x="-36513" y="6519863"/>
            <a:ext cx="2133601" cy="365125"/>
          </a:xfrm>
        </p:spPr>
        <p:txBody>
          <a:bodyPr/>
          <a:lstStyle>
            <a:lvl1pPr>
              <a:defRPr smtClean="0"/>
            </a:lvl1pPr>
          </a:lstStyle>
          <a:p>
            <a:pPr>
              <a:defRPr/>
            </a:pPr>
            <a:fld id="{27898E57-0869-429C-AFA2-641099BC028A}" type="datetime1">
              <a:rPr lang="zh-TW" altLang="en-US"/>
              <a:pPr>
                <a:defRPr/>
              </a:pPr>
              <a:t>2015/10/11</a:t>
            </a:fld>
            <a:endParaRPr lang="zh-TW" altLang="en-US"/>
          </a:p>
        </p:txBody>
      </p:sp>
      <p:sp>
        <p:nvSpPr>
          <p:cNvPr id="5" name="頁尾版面配置區 4"/>
          <p:cNvSpPr>
            <a:spLocks noGrp="1"/>
          </p:cNvSpPr>
          <p:nvPr>
            <p:ph type="ftr" sz="quarter" idx="11"/>
          </p:nvPr>
        </p:nvSpPr>
        <p:spPr>
          <a:xfrm>
            <a:off x="2987675" y="6519863"/>
            <a:ext cx="2895600" cy="365125"/>
          </a:xfrm>
        </p:spPr>
        <p:txBody>
          <a:bodyPr/>
          <a:lstStyle>
            <a:lvl1pPr>
              <a:defRPr smtClean="0"/>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smtClean="0"/>
            </a:lvl1pPr>
          </a:lstStyle>
          <a:p>
            <a:pPr>
              <a:defRPr/>
            </a:pPr>
            <a:fld id="{865E85A1-4EC2-4236-9F02-91F269537BFA}" type="slidenum">
              <a:rPr lang="zh-TW" altLang="en-US"/>
              <a:pPr>
                <a:defRPr/>
              </a:pPr>
              <a:t>‹#›</a:t>
            </a:fld>
            <a:endParaRPr lang="zh-TW" altLang="en-US"/>
          </a:p>
        </p:txBody>
      </p:sp>
    </p:spTree>
    <p:extLst>
      <p:ext uri="{BB962C8B-B14F-4D97-AF65-F5344CB8AC3E}">
        <p14:creationId xmlns:p14="http://schemas.microsoft.com/office/powerpoint/2010/main" val="176563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611DBCE-BCB2-41C1-8851-6EF1068D4838}" type="datetime1">
              <a:rPr lang="zh-TW" altLang="en-US"/>
              <a:pPr>
                <a:defRPr/>
              </a:pPr>
              <a:t>2015/10/11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09414F5-0963-4149-81CC-8EA1047B134F}" type="slidenum">
              <a:rPr lang="zh-TW" altLang="en-US"/>
              <a:pPr>
                <a:defRPr/>
              </a:pPr>
              <a:t>‹#›</a:t>
            </a:fld>
            <a:endParaRPr lang="zh-TW" altLang="en-US"/>
          </a:p>
        </p:txBody>
      </p:sp>
    </p:spTree>
    <p:extLst>
      <p:ext uri="{BB962C8B-B14F-4D97-AF65-F5344CB8AC3E}">
        <p14:creationId xmlns:p14="http://schemas.microsoft.com/office/powerpoint/2010/main" val="378816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49F6101-3FB0-43C5-ABF3-14B6A42E4706}" type="datetime1">
              <a:rPr lang="zh-TW" altLang="en-US"/>
              <a:pPr>
                <a:defRPr/>
              </a:pPr>
              <a:t>2015/10/11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30785C2-477F-44A9-B0DC-248E1DF21596}" type="slidenum">
              <a:rPr lang="zh-TW" altLang="en-US"/>
              <a:pPr>
                <a:defRPr/>
              </a:pPr>
              <a:t>‹#›</a:t>
            </a:fld>
            <a:endParaRPr lang="zh-TW" altLang="en-US"/>
          </a:p>
        </p:txBody>
      </p:sp>
    </p:spTree>
    <p:extLst>
      <p:ext uri="{BB962C8B-B14F-4D97-AF65-F5344CB8AC3E}">
        <p14:creationId xmlns:p14="http://schemas.microsoft.com/office/powerpoint/2010/main" val="3743692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381000"/>
            <a:ext cx="7793038" cy="6858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81000" y="1447800"/>
            <a:ext cx="4114800" cy="5029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47800"/>
            <a:ext cx="4114800" cy="5029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152400" y="6324600"/>
            <a:ext cx="1905000" cy="533400"/>
          </a:xfrm>
        </p:spPr>
        <p:txBody>
          <a:bodyPr/>
          <a:lstStyle>
            <a:lvl1pPr>
              <a:defRPr/>
            </a:lvl1pPr>
          </a:lstStyle>
          <a:p>
            <a:pPr>
              <a:defRPr/>
            </a:pPr>
            <a:fld id="{BB5F85DE-CA18-4B91-8110-1051CE9977B0}" type="datetime1">
              <a:rPr lang="en-US" altLang="zh-TW"/>
              <a:pPr>
                <a:defRPr/>
              </a:pPr>
              <a:t>10/11/2015</a:t>
            </a:fld>
            <a:endParaRPr lang="en-US" altLang="zh-CN">
              <a:ea typeface="SimSun" pitchFamily="2" charset="-122"/>
            </a:endParaRPr>
          </a:p>
        </p:txBody>
      </p:sp>
      <p:sp>
        <p:nvSpPr>
          <p:cNvPr id="6" name="頁尾版面配置區 5"/>
          <p:cNvSpPr>
            <a:spLocks noGrp="1"/>
          </p:cNvSpPr>
          <p:nvPr>
            <p:ph type="ftr" sz="quarter" idx="11"/>
          </p:nvPr>
        </p:nvSpPr>
        <p:spPr>
          <a:xfrm>
            <a:off x="3200400" y="6324600"/>
            <a:ext cx="2895600" cy="533400"/>
          </a:xfrm>
        </p:spPr>
        <p:txBody>
          <a:bodyPr/>
          <a:lstStyle>
            <a:lvl1pPr>
              <a:defRPr>
                <a:ea typeface="SimSun" pitchFamily="2" charset="-122"/>
              </a:defRPr>
            </a:lvl1pPr>
          </a:lstStyle>
          <a:p>
            <a:pPr>
              <a:defRPr/>
            </a:pPr>
            <a:r>
              <a:rPr lang="zh-CN" altLang="en-US"/>
              <a:t>Data Mining: Concepts and Techniques</a:t>
            </a:r>
            <a:endParaRPr lang="en-US" altLang="zh-CN"/>
          </a:p>
        </p:txBody>
      </p:sp>
      <p:sp>
        <p:nvSpPr>
          <p:cNvPr id="7" name="投影片編號版面配置區 6"/>
          <p:cNvSpPr>
            <a:spLocks noGrp="1"/>
          </p:cNvSpPr>
          <p:nvPr>
            <p:ph type="sldNum" sz="quarter" idx="12"/>
          </p:nvPr>
        </p:nvSpPr>
        <p:spPr>
          <a:xfrm>
            <a:off x="7239000" y="6400800"/>
            <a:ext cx="1905000" cy="457200"/>
          </a:xfrm>
        </p:spPr>
        <p:txBody>
          <a:bodyPr/>
          <a:lstStyle>
            <a:lvl1pPr>
              <a:defRPr>
                <a:ea typeface="SimSun" pitchFamily="2" charset="-122"/>
              </a:defRPr>
            </a:lvl1pPr>
          </a:lstStyle>
          <a:p>
            <a:pPr>
              <a:defRPr/>
            </a:pPr>
            <a:fld id="{F2C36208-10D2-43B4-9DD7-C3C2205E3532}" type="slidenum">
              <a:rPr lang="zh-CN" altLang="en-US"/>
              <a:pPr>
                <a:defRPr/>
              </a:pPr>
              <a:t>‹#›</a:t>
            </a:fld>
            <a:endParaRPr lang="en-US" altLang="zh-CN"/>
          </a:p>
        </p:txBody>
      </p:sp>
    </p:spTree>
    <p:extLst>
      <p:ext uri="{BB962C8B-B14F-4D97-AF65-F5344CB8AC3E}">
        <p14:creationId xmlns:p14="http://schemas.microsoft.com/office/powerpoint/2010/main" val="292537930"/>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04800" y="381000"/>
            <a:ext cx="8402638" cy="609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04800" y="1371600"/>
            <a:ext cx="4152900" cy="5105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10100" y="1371600"/>
            <a:ext cx="4152900" cy="24765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10100" y="4000500"/>
            <a:ext cx="4152900" cy="24765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304800" y="6477000"/>
            <a:ext cx="1905000" cy="381000"/>
          </a:xfrm>
        </p:spPr>
        <p:txBody>
          <a:bodyPr/>
          <a:lstStyle>
            <a:lvl1pPr>
              <a:defRPr/>
            </a:lvl1pPr>
          </a:lstStyle>
          <a:p>
            <a:pPr>
              <a:defRPr/>
            </a:pPr>
            <a:fld id="{416F5B61-44A2-4480-9C15-24562A284272}" type="datetime4">
              <a:rPr lang="en-US" altLang="zh-TW"/>
              <a:pPr>
                <a:defRPr/>
              </a:pPr>
              <a:t>October 11, 2015</a:t>
            </a:fld>
            <a:endParaRPr lang="en-US" altLang="zh-TW"/>
          </a:p>
        </p:txBody>
      </p:sp>
      <p:sp>
        <p:nvSpPr>
          <p:cNvPr id="7" name="頁尾版面配置區 6"/>
          <p:cNvSpPr>
            <a:spLocks noGrp="1"/>
          </p:cNvSpPr>
          <p:nvPr>
            <p:ph type="ftr" sz="quarter" idx="11"/>
          </p:nvPr>
        </p:nvSpPr>
        <p:spPr>
          <a:xfrm>
            <a:off x="3352800" y="6477000"/>
            <a:ext cx="2895600" cy="38100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en-US" altLang="zh-TW"/>
              <a:t>Data Mining: Concepts and Techniques</a:t>
            </a:r>
          </a:p>
        </p:txBody>
      </p:sp>
      <p:sp>
        <p:nvSpPr>
          <p:cNvPr id="8" name="投影片編號版面配置區 7"/>
          <p:cNvSpPr>
            <a:spLocks noGrp="1"/>
          </p:cNvSpPr>
          <p:nvPr>
            <p:ph type="sldNum" sz="quarter" idx="12"/>
          </p:nvPr>
        </p:nvSpPr>
        <p:spPr>
          <a:xfrm>
            <a:off x="7239000" y="6477000"/>
            <a:ext cx="1905000" cy="381000"/>
          </a:xfrm>
        </p:spPr>
        <p:txBody>
          <a:bodyPr/>
          <a:lstStyle>
            <a:lvl1pPr>
              <a:defRPr/>
            </a:lvl1pPr>
          </a:lstStyle>
          <a:p>
            <a:pPr>
              <a:defRPr/>
            </a:pPr>
            <a:fld id="{6504FC02-208A-4D73-BC65-B1A860ACD8F4}" type="slidenum">
              <a:rPr lang="en-US" altLang="zh-TW"/>
              <a:pPr>
                <a:defRPr/>
              </a:pPr>
              <a:t>‹#›</a:t>
            </a:fld>
            <a:endParaRPr lang="en-US" altLang="zh-TW"/>
          </a:p>
        </p:txBody>
      </p:sp>
    </p:spTree>
    <p:extLst>
      <p:ext uri="{BB962C8B-B14F-4D97-AF65-F5344CB8AC3E}">
        <p14:creationId xmlns:p14="http://schemas.microsoft.com/office/powerpoint/2010/main" val="1661442102"/>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baseline="0">
                <a:latin typeface="Calibri" pitchFamily="34" charset="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baseline="0">
                <a:latin typeface="Calibri" pitchFamily="34" charset="0"/>
                <a:ea typeface="標楷體" pitchFamily="65" charset="-120"/>
              </a:defRPr>
            </a:lvl1pPr>
            <a:lvl2pPr>
              <a:defRPr baseline="0">
                <a:latin typeface="Calibri" pitchFamily="34" charset="0"/>
                <a:ea typeface="標楷體" pitchFamily="65" charset="-120"/>
              </a:defRPr>
            </a:lvl2pPr>
            <a:lvl3pPr>
              <a:defRPr baseline="0">
                <a:latin typeface="Calibri" pitchFamily="34" charset="0"/>
                <a:ea typeface="標楷體" pitchFamily="65" charset="-120"/>
              </a:defRPr>
            </a:lvl3pPr>
            <a:lvl4pPr>
              <a:defRPr baseline="0">
                <a:latin typeface="Calibri" pitchFamily="34" charset="0"/>
                <a:ea typeface="標楷體" pitchFamily="65" charset="-120"/>
              </a:defRPr>
            </a:lvl4pPr>
            <a:lvl5pPr>
              <a:defRPr baseline="0">
                <a:latin typeface="Calibri" pitchFamily="34" charset="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36513" y="6519863"/>
            <a:ext cx="2133601" cy="365125"/>
          </a:xfrm>
        </p:spPr>
        <p:txBody>
          <a:bodyPr/>
          <a:lstStyle>
            <a:lvl1pPr>
              <a:defRPr smtClean="0"/>
            </a:lvl1pPr>
          </a:lstStyle>
          <a:p>
            <a:pPr>
              <a:defRPr/>
            </a:pPr>
            <a:fld id="{BC5EE3C0-C885-4546-A268-7EA35D5A2BB9}" type="datetime1">
              <a:rPr lang="zh-TW" altLang="en-US"/>
              <a:pPr>
                <a:defRPr/>
              </a:pPr>
              <a:t>2015/10/11</a:t>
            </a:fld>
            <a:endParaRPr lang="zh-TW" altLang="en-US"/>
          </a:p>
        </p:txBody>
      </p:sp>
      <p:sp>
        <p:nvSpPr>
          <p:cNvPr id="5" name="頁尾版面配置區 4"/>
          <p:cNvSpPr>
            <a:spLocks noGrp="1"/>
          </p:cNvSpPr>
          <p:nvPr>
            <p:ph type="ftr" sz="quarter" idx="11"/>
          </p:nvPr>
        </p:nvSpPr>
        <p:spPr>
          <a:xfrm>
            <a:off x="3124200" y="6519863"/>
            <a:ext cx="2895600" cy="365125"/>
          </a:xfrm>
        </p:spPr>
        <p:txBody>
          <a:bodyPr/>
          <a:lstStyle>
            <a:lvl1pPr>
              <a:defRPr smtClean="0"/>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smtClean="0"/>
            </a:lvl1pPr>
          </a:lstStyle>
          <a:p>
            <a:pPr>
              <a:defRPr/>
            </a:pPr>
            <a:fld id="{9B8809F5-A27F-4139-8A34-0456750D047B}" type="slidenum">
              <a:rPr lang="zh-TW" altLang="en-US"/>
              <a:pPr>
                <a:defRPr/>
              </a:pPr>
              <a:t>‹#›</a:t>
            </a:fld>
            <a:endParaRPr lang="zh-TW" altLang="en-US"/>
          </a:p>
        </p:txBody>
      </p:sp>
    </p:spTree>
    <p:extLst>
      <p:ext uri="{BB962C8B-B14F-4D97-AF65-F5344CB8AC3E}">
        <p14:creationId xmlns:p14="http://schemas.microsoft.com/office/powerpoint/2010/main" val="420101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D289A018-D275-4C9E-91C3-435089028131}" type="datetime1">
              <a:rPr lang="zh-TW" altLang="en-US"/>
              <a:pPr>
                <a:defRPr/>
              </a:pPr>
              <a:t>2015/10/11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2A5751-2214-42AE-AD3A-A6979CE5843A}" type="slidenum">
              <a:rPr lang="zh-TW" altLang="en-US"/>
              <a:pPr>
                <a:defRPr/>
              </a:pPr>
              <a:t>‹#›</a:t>
            </a:fld>
            <a:endParaRPr lang="zh-TW" altLang="en-US"/>
          </a:p>
        </p:txBody>
      </p:sp>
    </p:spTree>
    <p:extLst>
      <p:ext uri="{BB962C8B-B14F-4D97-AF65-F5344CB8AC3E}">
        <p14:creationId xmlns:p14="http://schemas.microsoft.com/office/powerpoint/2010/main" val="267037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B8D57FC-8857-4B08-8CB0-CD6956389146}" type="datetime1">
              <a:rPr lang="zh-TW" altLang="en-US"/>
              <a:pPr>
                <a:defRPr/>
              </a:pPr>
              <a:t>2015/10/11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A978106-49F7-4D36-AC9A-0A4A9D2919CF}" type="slidenum">
              <a:rPr lang="zh-TW" altLang="en-US"/>
              <a:pPr>
                <a:defRPr/>
              </a:pPr>
              <a:t>‹#›</a:t>
            </a:fld>
            <a:endParaRPr lang="zh-TW" altLang="en-US"/>
          </a:p>
        </p:txBody>
      </p:sp>
    </p:spTree>
    <p:extLst>
      <p:ext uri="{BB962C8B-B14F-4D97-AF65-F5344CB8AC3E}">
        <p14:creationId xmlns:p14="http://schemas.microsoft.com/office/powerpoint/2010/main" val="348813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4E39E9F8-FBA7-40A1-8EFE-E28933A8FAEE}" type="datetime1">
              <a:rPr lang="zh-TW" altLang="en-US"/>
              <a:pPr>
                <a:defRPr/>
              </a:pPr>
              <a:t>2015/10/11</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66271C0A-5128-46F6-8039-AF6C13756751}" type="slidenum">
              <a:rPr lang="zh-TW" altLang="en-US"/>
              <a:pPr>
                <a:defRPr/>
              </a:pPr>
              <a:t>‹#›</a:t>
            </a:fld>
            <a:endParaRPr lang="zh-TW" altLang="en-US"/>
          </a:p>
        </p:txBody>
      </p:sp>
    </p:spTree>
    <p:extLst>
      <p:ext uri="{BB962C8B-B14F-4D97-AF65-F5344CB8AC3E}">
        <p14:creationId xmlns:p14="http://schemas.microsoft.com/office/powerpoint/2010/main" val="205824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2CB83681-08C2-48F6-9AD2-DCD28CEF7FC2}" type="datetime1">
              <a:rPr lang="zh-TW" altLang="en-US"/>
              <a:pPr>
                <a:defRPr/>
              </a:pPr>
              <a:t>2015/10/11</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FF145460-8132-44A9-B86F-4A77E1DA2A2F}" type="slidenum">
              <a:rPr lang="zh-TW" altLang="en-US"/>
              <a:pPr>
                <a:defRPr/>
              </a:pPr>
              <a:t>‹#›</a:t>
            </a:fld>
            <a:endParaRPr lang="zh-TW" altLang="en-US"/>
          </a:p>
        </p:txBody>
      </p:sp>
    </p:spTree>
    <p:extLst>
      <p:ext uri="{BB962C8B-B14F-4D97-AF65-F5344CB8AC3E}">
        <p14:creationId xmlns:p14="http://schemas.microsoft.com/office/powerpoint/2010/main" val="311633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094FA45-5E9A-409E-ACF5-2F74A2901856}" type="datetime1">
              <a:rPr lang="zh-TW" altLang="en-US"/>
              <a:pPr>
                <a:defRPr/>
              </a:pPr>
              <a:t>2015/10/11</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94CFEBD2-EDFB-40B2-B3B6-4A4AB3D7C98A}" type="slidenum">
              <a:rPr lang="zh-TW" altLang="en-US"/>
              <a:pPr>
                <a:defRPr/>
              </a:pPr>
              <a:t>‹#›</a:t>
            </a:fld>
            <a:endParaRPr lang="zh-TW" altLang="en-US"/>
          </a:p>
        </p:txBody>
      </p:sp>
    </p:spTree>
    <p:extLst>
      <p:ext uri="{BB962C8B-B14F-4D97-AF65-F5344CB8AC3E}">
        <p14:creationId xmlns:p14="http://schemas.microsoft.com/office/powerpoint/2010/main" val="19061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EF920AD-B461-4852-A524-7AE989C1717B}" type="datetime1">
              <a:rPr lang="zh-TW" altLang="en-US"/>
              <a:pPr>
                <a:defRPr/>
              </a:pPr>
              <a:t>2015/10/11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563537A-27EA-4945-9914-6F521FFC1249}" type="slidenum">
              <a:rPr lang="zh-TW" altLang="en-US"/>
              <a:pPr>
                <a:defRPr/>
              </a:pPr>
              <a:t>‹#›</a:t>
            </a:fld>
            <a:endParaRPr lang="zh-TW" altLang="en-US"/>
          </a:p>
        </p:txBody>
      </p:sp>
    </p:spTree>
    <p:extLst>
      <p:ext uri="{BB962C8B-B14F-4D97-AF65-F5344CB8AC3E}">
        <p14:creationId xmlns:p14="http://schemas.microsoft.com/office/powerpoint/2010/main" val="3910928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44C4059-659F-4447-A670-64B3054FD919}" type="datetime1">
              <a:rPr lang="zh-TW" altLang="en-US"/>
              <a:pPr>
                <a:defRPr/>
              </a:pPr>
              <a:t>2015/10/11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D138752-3E47-4E6B-887B-F068885F66C2}" type="slidenum">
              <a:rPr lang="zh-TW" altLang="en-US"/>
              <a:pPr>
                <a:defRPr/>
              </a:pPr>
              <a:t>‹#›</a:t>
            </a:fld>
            <a:endParaRPr lang="zh-TW" altLang="en-US"/>
          </a:p>
        </p:txBody>
      </p:sp>
    </p:spTree>
    <p:extLst>
      <p:ext uri="{BB962C8B-B14F-4D97-AF65-F5344CB8AC3E}">
        <p14:creationId xmlns:p14="http://schemas.microsoft.com/office/powerpoint/2010/main" val="112393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smtClean="0">
                <a:solidFill>
                  <a:srgbClr val="898989"/>
                </a:solidFill>
                <a:latin typeface="Calibri" pitchFamily="34" charset="0"/>
                <a:ea typeface="新細明體" pitchFamily="18" charset="-120"/>
              </a:defRPr>
            </a:lvl1pPr>
          </a:lstStyle>
          <a:p>
            <a:pPr>
              <a:defRPr/>
            </a:pPr>
            <a:fld id="{117066F0-CC4A-444D-B180-851479D7DDB3}" type="datetime1">
              <a:rPr lang="zh-TW" altLang="en-US"/>
              <a:pPr>
                <a:defRPr/>
              </a:pPr>
              <a:t>2015/10/11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smtClean="0">
                <a:solidFill>
                  <a:srgbClr val="898989"/>
                </a:solidFill>
                <a:latin typeface="Calibri" pitchFamily="34"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smtClean="0">
                <a:solidFill>
                  <a:srgbClr val="898989"/>
                </a:solidFill>
                <a:latin typeface="Calibri" pitchFamily="34" charset="0"/>
                <a:ea typeface="新細明體" pitchFamily="18" charset="-120"/>
              </a:defRPr>
            </a:lvl1pPr>
          </a:lstStyle>
          <a:p>
            <a:pPr>
              <a:defRPr/>
            </a:pPr>
            <a:fld id="{069C08C2-9C72-4DB7-A8C4-923E7026EE2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494" r:id="rId1"/>
    <p:sldLayoutId id="2147484495"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 id="2147484496" r:id="rId12"/>
    <p:sldLayoutId id="214748449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新細明體"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新細明體"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新細明體"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ail.im.tku.edu.tw/~myday/" TargetMode="External"/><Relationship Id="rId3" Type="http://schemas.openxmlformats.org/officeDocument/2006/relationships/hyperlink" Target="http://mail.tku.edu.tw/myday/cindex.htm" TargetMode="External"/><Relationship Id="rId7" Type="http://schemas.openxmlformats.org/officeDocument/2006/relationships/hyperlink" Target="http://www.im.tku.edu.tw/" TargetMode="External"/><Relationship Id="rId2" Type="http://schemas.openxmlformats.org/officeDocument/2006/relationships/hyperlink" Target="http://mail.tku.edu.tw/myday/" TargetMode="External"/><Relationship Id="rId1" Type="http://schemas.openxmlformats.org/officeDocument/2006/relationships/slideLayout" Target="../slideLayouts/slideLayout1.xml"/><Relationship Id="rId6" Type="http://schemas.openxmlformats.org/officeDocument/2006/relationships/hyperlink" Target="http://www.tku.edu.tw/" TargetMode="External"/><Relationship Id="rId11" Type="http://schemas.openxmlformats.org/officeDocument/2006/relationships/image" Target="../media/image3.png"/><Relationship Id="rId5" Type="http://schemas.openxmlformats.org/officeDocument/2006/relationships/hyperlink" Target="http://english.tku.edu.tw/index.asp" TargetMode="External"/><Relationship Id="rId10" Type="http://schemas.openxmlformats.org/officeDocument/2006/relationships/image" Target="../media/image2.jpeg"/><Relationship Id="rId4" Type="http://schemas.openxmlformats.org/officeDocument/2006/relationships/hyperlink" Target="http://www.im.tku.edu.tw/en_index.html" TargetMode="Externa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amazon.com/Mining-Social-Web-Analyzing-Facebook/dp/1449388345"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mazon.com/Big-Data-Analytics-Turning-Money/dp/1118147596"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mazon.com/Predictive-Analytics-Power-Predict-Click/dp/1118356853"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mazon.com/Big-Data-Revolution-Transform-Mayer-Schonberger/dp/B00D81X2Y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mazon.com/Big-Data-Analytics-Intelligence-Businesses/dp/111814760X"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1.wmf"/><Relationship Id="rId5" Type="http://schemas.openxmlformats.org/officeDocument/2006/relationships/image" Target="../media/image59.wmf"/><Relationship Id="rId4" Type="http://schemas.openxmlformats.org/officeDocument/2006/relationships/oleObject" Target="../embeddings/Microsoft_Excel_97-2003_Worksheet1.xls"/></Relationships>
</file>

<file path=ppt/slides/_rels/slide143.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2.wmf"/><Relationship Id="rId5" Type="http://schemas.openxmlformats.org/officeDocument/2006/relationships/oleObject" Target="../embeddings/Microsoft_Excel_97-2003_Worksheet2.xls"/><Relationship Id="rId4" Type="http://schemas.openxmlformats.org/officeDocument/2006/relationships/image" Target="../media/image64.w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7.em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amazon.com/Enterprise-Analytics-Performance-Operations-Management/dp/0133039439"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2.xml"/><Relationship Id="rId7"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image" Target="../media/image69.wmf"/><Relationship Id="rId4" Type="http://schemas.openxmlformats.org/officeDocument/2006/relationships/oleObject" Target="../embeddings/oleObject1.bin"/><Relationship Id="rId9" Type="http://schemas.openxmlformats.org/officeDocument/2006/relationships/image" Target="../media/image71.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3.xml"/><Relationship Id="rId7"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69.wmf"/><Relationship Id="rId4" Type="http://schemas.openxmlformats.org/officeDocument/2006/relationships/oleObject" Target="../embeddings/oleObject4.bin"/><Relationship Id="rId9" Type="http://schemas.openxmlformats.org/officeDocument/2006/relationships/image" Target="../media/image71.wmf"/></Relationships>
</file>

<file path=ppt/slides/_rels/slide158.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3.wmf"/><Relationship Id="rId5" Type="http://schemas.openxmlformats.org/officeDocument/2006/relationships/oleObject" Target="../embeddings/oleObject8.bin"/><Relationship Id="rId4" Type="http://schemas.openxmlformats.org/officeDocument/2006/relationships/image" Target="../media/image72.w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15.bin"/><Relationship Id="rId18" Type="http://schemas.openxmlformats.org/officeDocument/2006/relationships/image" Target="../media/image79.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76.w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78.wmf"/><Relationship Id="rId1" Type="http://schemas.openxmlformats.org/officeDocument/2006/relationships/vmlDrawing" Target="../drawings/vmlDrawing7.vml"/><Relationship Id="rId6" Type="http://schemas.openxmlformats.org/officeDocument/2006/relationships/image" Target="../media/image70.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13.bin"/><Relationship Id="rId14" Type="http://schemas.openxmlformats.org/officeDocument/2006/relationships/image" Target="../media/image77.wmf"/></Relationships>
</file>

<file path=ppt/slides/_rels/slide161.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image" Target="../media/image83.wmf"/><Relationship Id="rId1" Type="http://schemas.openxmlformats.org/officeDocument/2006/relationships/vmlDrawing" Target="../drawings/vmlDrawing8.vml"/><Relationship Id="rId6" Type="http://schemas.openxmlformats.org/officeDocument/2006/relationships/image" Target="../media/image70.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80.wmf"/><Relationship Id="rId4" Type="http://schemas.openxmlformats.org/officeDocument/2006/relationships/image" Target="../media/image72.wmf"/><Relationship Id="rId9" Type="http://schemas.openxmlformats.org/officeDocument/2006/relationships/oleObject" Target="../embeddings/oleObject21.bin"/><Relationship Id="rId14" Type="http://schemas.openxmlformats.org/officeDocument/2006/relationships/image" Target="../media/image82.wmf"/></Relationships>
</file>

<file path=ppt/slides/_rels/slide162.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85.wmf"/><Relationship Id="rId2" Type="http://schemas.openxmlformats.org/officeDocument/2006/relationships/slideLayout" Target="../slideLayouts/slideLayout2.xml"/><Relationship Id="rId16" Type="http://schemas.openxmlformats.org/officeDocument/2006/relationships/image" Target="../media/image87.wmf"/><Relationship Id="rId1" Type="http://schemas.openxmlformats.org/officeDocument/2006/relationships/vmlDrawing" Target="../drawings/vmlDrawing9.vml"/><Relationship Id="rId6" Type="http://schemas.openxmlformats.org/officeDocument/2006/relationships/image" Target="../media/image70.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84.wmf"/><Relationship Id="rId4" Type="http://schemas.openxmlformats.org/officeDocument/2006/relationships/image" Target="../media/image72.wmf"/><Relationship Id="rId9" Type="http://schemas.openxmlformats.org/officeDocument/2006/relationships/oleObject" Target="../embeddings/oleObject28.bin"/><Relationship Id="rId14" Type="http://schemas.openxmlformats.org/officeDocument/2006/relationships/image" Target="../media/image86.wmf"/></Relationships>
</file>

<file path=ppt/slides/_rels/slide163.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89.wmf"/><Relationship Id="rId2" Type="http://schemas.openxmlformats.org/officeDocument/2006/relationships/slideLayout" Target="../slideLayouts/slideLayout2.xml"/><Relationship Id="rId16" Type="http://schemas.openxmlformats.org/officeDocument/2006/relationships/image" Target="../media/image90.wmf"/><Relationship Id="rId1" Type="http://schemas.openxmlformats.org/officeDocument/2006/relationships/vmlDrawing" Target="../drawings/vmlDrawing10.vml"/><Relationship Id="rId6" Type="http://schemas.openxmlformats.org/officeDocument/2006/relationships/image" Target="../media/image70.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88.wmf"/><Relationship Id="rId4" Type="http://schemas.openxmlformats.org/officeDocument/2006/relationships/image" Target="../media/image72.wmf"/><Relationship Id="rId9" Type="http://schemas.openxmlformats.org/officeDocument/2006/relationships/oleObject" Target="../embeddings/oleObject35.bin"/><Relationship Id="rId14" Type="http://schemas.openxmlformats.org/officeDocument/2006/relationships/image" Target="../media/image81.wmf"/></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94.wmf"/><Relationship Id="rId5" Type="http://schemas.openxmlformats.org/officeDocument/2006/relationships/oleObject" Target="../embeddings/oleObject40.bin"/><Relationship Id="rId4" Type="http://schemas.openxmlformats.org/officeDocument/2006/relationships/image" Target="../media/image93.w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95.wmf"/></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oleObject" Target="../embeddings/oleObject42.bin"/><Relationship Id="rId7" Type="http://schemas.openxmlformats.org/officeDocument/2006/relationships/oleObject" Target="../embeddings/Microsoft_Excel_97-2003_Worksheet4.xls"/><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7.emf"/><Relationship Id="rId5" Type="http://schemas.openxmlformats.org/officeDocument/2006/relationships/oleObject" Target="../embeddings/oleObject43.bin"/><Relationship Id="rId4" Type="http://schemas.openxmlformats.org/officeDocument/2006/relationships/image" Target="../media/image96.emf"/></Relationships>
</file>

<file path=ppt/slides/_rels/slide17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48.bin"/><Relationship Id="rId3" Type="http://schemas.openxmlformats.org/officeDocument/2006/relationships/notesSlide" Target="../notesSlides/notesSlide55.xml"/><Relationship Id="rId7" Type="http://schemas.openxmlformats.org/officeDocument/2006/relationships/oleObject" Target="../embeddings/oleObject45.bin"/><Relationship Id="rId12"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9.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101.wmf"/><Relationship Id="rId4" Type="http://schemas.openxmlformats.org/officeDocument/2006/relationships/image" Target="../media/image104.emf"/><Relationship Id="rId9" Type="http://schemas.openxmlformats.org/officeDocument/2006/relationships/oleObject" Target="../embeddings/oleObject46.bin"/><Relationship Id="rId14" Type="http://schemas.openxmlformats.org/officeDocument/2006/relationships/image" Target="../media/image103.wmf"/></Relationships>
</file>

<file path=ppt/slides/_rels/slide195.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54.bin"/><Relationship Id="rId18" Type="http://schemas.openxmlformats.org/officeDocument/2006/relationships/oleObject" Target="../embeddings/oleObject56.bin"/><Relationship Id="rId3" Type="http://schemas.openxmlformats.org/officeDocument/2006/relationships/oleObject" Target="../embeddings/oleObject49.bin"/><Relationship Id="rId21" Type="http://schemas.openxmlformats.org/officeDocument/2006/relationships/image" Target="../media/image111.wmf"/><Relationship Id="rId7" Type="http://schemas.openxmlformats.org/officeDocument/2006/relationships/oleObject" Target="../embeddings/oleObject51.bin"/><Relationship Id="rId12" Type="http://schemas.openxmlformats.org/officeDocument/2006/relationships/image" Target="../media/image103.wmf"/><Relationship Id="rId17" Type="http://schemas.openxmlformats.org/officeDocument/2006/relationships/image" Target="../media/image109.wmf"/><Relationship Id="rId2" Type="http://schemas.openxmlformats.org/officeDocument/2006/relationships/slideLayout" Target="../slideLayouts/slideLayout2.xml"/><Relationship Id="rId16" Type="http://schemas.openxmlformats.org/officeDocument/2006/relationships/oleObject" Target="../embeddings/oleObject55.bin"/><Relationship Id="rId20" Type="http://schemas.openxmlformats.org/officeDocument/2006/relationships/oleObject" Target="../embeddings/oleObject57.bin"/><Relationship Id="rId1" Type="http://schemas.openxmlformats.org/officeDocument/2006/relationships/vmlDrawing" Target="../drawings/vmlDrawing15.vml"/><Relationship Id="rId6" Type="http://schemas.openxmlformats.org/officeDocument/2006/relationships/image" Target="../media/image100.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image" Target="../media/image106.emf"/><Relationship Id="rId10" Type="http://schemas.openxmlformats.org/officeDocument/2006/relationships/image" Target="../media/image102.wmf"/><Relationship Id="rId19"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52.bin"/><Relationship Id="rId14" Type="http://schemas.openxmlformats.org/officeDocument/2006/relationships/image" Target="../media/image108.wmf"/><Relationship Id="rId22" Type="http://schemas.openxmlformats.org/officeDocument/2006/relationships/hyperlink" Target="http://en.wikipedia.org/wiki/Receiver_operating_characteristi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3.wmf"/><Relationship Id="rId5" Type="http://schemas.openxmlformats.org/officeDocument/2006/relationships/oleObject" Target="../embeddings/oleObject59.bin"/><Relationship Id="rId10" Type="http://schemas.openxmlformats.org/officeDocument/2006/relationships/hyperlink" Target="http://en.wikipedia.org/wiki/Receiver_operating_characteristic" TargetMode="External"/><Relationship Id="rId4" Type="http://schemas.openxmlformats.org/officeDocument/2006/relationships/image" Target="../media/image107.wmf"/><Relationship Id="rId9" Type="http://schemas.openxmlformats.org/officeDocument/2006/relationships/image" Target="../media/image106.emf"/></Relationships>
</file>

<file path=ppt/slides/_rels/slide201.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61.bin"/><Relationship Id="rId7" Type="http://schemas.openxmlformats.org/officeDocument/2006/relationships/image" Target="../media/image114.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2.bin"/><Relationship Id="rId5" Type="http://schemas.openxmlformats.org/officeDocument/2006/relationships/image" Target="../media/image106.emf"/><Relationship Id="rId10" Type="http://schemas.openxmlformats.org/officeDocument/2006/relationships/hyperlink" Target="http://en.wikipedia.org/wiki/Receiver_operating_characteristic" TargetMode="External"/><Relationship Id="rId4" Type="http://schemas.openxmlformats.org/officeDocument/2006/relationships/image" Target="../media/image113.wmf"/><Relationship Id="rId9" Type="http://schemas.openxmlformats.org/officeDocument/2006/relationships/image" Target="../media/image111.wmf"/></Relationships>
</file>

<file path=ppt/slides/_rels/slide202.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03.wmf"/><Relationship Id="rId5" Type="http://schemas.openxmlformats.org/officeDocument/2006/relationships/oleObject" Target="../embeddings/oleObject65.bin"/><Relationship Id="rId4" Type="http://schemas.openxmlformats.org/officeDocument/2006/relationships/image" Target="../media/image102.wmf"/><Relationship Id="rId9" Type="http://schemas.openxmlformats.org/officeDocument/2006/relationships/hyperlink" Target="http://en.wikipedia.org/wiki/Receiver_operating_characteristic" TargetMode="External"/></Relationships>
</file>

<file path=ppt/slides/_rels/slide203.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114.wmf"/><Relationship Id="rId3" Type="http://schemas.openxmlformats.org/officeDocument/2006/relationships/hyperlink" Target="http://en.wikipedia.org/wiki/Receiver_operating_characteristic" TargetMode="External"/><Relationship Id="rId7" Type="http://schemas.openxmlformats.org/officeDocument/2006/relationships/image" Target="../media/image103.wmf"/><Relationship Id="rId12"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8.bin"/><Relationship Id="rId11" Type="http://schemas.openxmlformats.org/officeDocument/2006/relationships/image" Target="../media/image101.wmf"/><Relationship Id="rId5" Type="http://schemas.openxmlformats.org/officeDocument/2006/relationships/image" Target="../media/image102.wmf"/><Relationship Id="rId15" Type="http://schemas.openxmlformats.org/officeDocument/2006/relationships/image" Target="../media/image111.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115.wmf"/><Relationship Id="rId14" Type="http://schemas.openxmlformats.org/officeDocument/2006/relationships/oleObject" Target="../embeddings/oleObject72.bin"/></Relationships>
</file>

<file path=ppt/slides/_rels/slide204.xml.rels><?xml version="1.0" encoding="UTF-8" standalone="yes"?>
<Relationships xmlns="http://schemas.openxmlformats.org/package/2006/relationships"><Relationship Id="rId3" Type="http://schemas.openxmlformats.org/officeDocument/2006/relationships/hyperlink" Target="http://en.wikipedia.org/wiki/Receiver_operating_characteristic" TargetMode="External"/><Relationship Id="rId7"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74.bin"/><Relationship Id="rId5" Type="http://schemas.openxmlformats.org/officeDocument/2006/relationships/image" Target="../media/image103.wmf"/><Relationship Id="rId4" Type="http://schemas.openxmlformats.org/officeDocument/2006/relationships/oleObject" Target="../embeddings/oleObject73.bin"/></Relationships>
</file>

<file path=ppt/slides/_rels/slide205.xml.rels><?xml version="1.0" encoding="UTF-8" standalone="yes"?>
<Relationships xmlns="http://schemas.openxmlformats.org/package/2006/relationships"><Relationship Id="rId3" Type="http://schemas.openxmlformats.org/officeDocument/2006/relationships/hyperlink" Target="http://en.wikipedia.org/wiki/Receiver_operating_characteristic" TargetMode="External"/><Relationship Id="rId7"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6.bin"/><Relationship Id="rId5" Type="http://schemas.openxmlformats.org/officeDocument/2006/relationships/image" Target="../media/image103.wmf"/><Relationship Id="rId4" Type="http://schemas.openxmlformats.org/officeDocument/2006/relationships/oleObject" Target="../embeddings/oleObject75.bin"/></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hyperlink" Target="http://www.amazon.com/Analyzing-Social-Web-Jennifer-Golbeck/dp/0124055311" TargetMode="External"/><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22.wmf"/><Relationship Id="rId5" Type="http://schemas.openxmlformats.org/officeDocument/2006/relationships/oleObject" Target="../embeddings/oleObject78.bin"/><Relationship Id="rId4" Type="http://schemas.openxmlformats.org/officeDocument/2006/relationships/image" Target="../media/image121.wmf"/></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121.wmf"/></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124.wmf"/></Relationships>
</file>

<file path=ppt/slides/_rels/slide24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25.wmf"/></Relationships>
</file>

<file path=ppt/slides/_rels/slide247.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27.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83.bin"/><Relationship Id="rId5" Type="http://schemas.openxmlformats.org/officeDocument/2006/relationships/image" Target="../media/image126.wmf"/><Relationship Id="rId4" Type="http://schemas.openxmlformats.org/officeDocument/2006/relationships/oleObject" Target="../embeddings/oleObject82.bin"/></Relationships>
</file>

<file path=ppt/slides/_rels/slide24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hyperlink" Target="http://www.fmsasg.com/SocialNetworkAnalysis/" TargetMode="Externa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oftware.intel.com/sites/default/files/article/402274/etl-big-data-with-hadoop.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oftware.intel.com/sites/default/files/article/402274/etl-big-data-with-hadoop.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oftware.intel.com/sites/default/files/article/402274/etl-big-data-with-hadoop.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oftware.intel.com/sites/default/files/article/402274/etl-big-data-with-hadoop.pdf"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oftware.intel.com/sites/default/files/article/402274/etl-big-data-with-hadoop.pd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oftware.intel.com/sites/default/files/article/402274/etl-big-data-with-hadoop.pdf"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oftware.intel.com/sites/default/files/article/402274/etl-big-data-with-hadoop.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ewera-technologies.com/big-data-solution.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mazon.com/gp/product/146656870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hortonworks.com/hdp/"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2.alcatel-lucent.com/techzine/iot-internet-of-things-next-step-evolut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kdnuggets.com/polls/2014/analytics-data-mining-data-science-methodology.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kdnuggets.com/polls/2014/analytics-data-mining-data-science-methodology.html"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hyperlink" Target="http://www.amazon.com/Social-Data-Mining-Hiroshi-Ishikawa/dp/149871093X"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mazon.com/Data-Mining-Machine-Learning-Practitioners/dp/111861804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mazon.com/Data-Mining-Concepts-Techniques-Management/dp/012381479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mazon.com/Text-Mining-Applications-Michael-Berry/dp/0470749822/"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mazon.com/Web-Mining-Social-Networking-Applications/dp/144197734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9pPr>
          </a:lstStyle>
          <a:p>
            <a:pPr eaLnBrk="1" hangingPunct="1">
              <a:spcBef>
                <a:spcPct val="0"/>
              </a:spcBef>
              <a:buFontTx/>
              <a:buNone/>
            </a:pPr>
            <a:fld id="{5BCD7043-B330-48E4-8EE2-7E44DAD3FD6D}" type="slidenum">
              <a:rPr lang="zh-TW" altLang="en-US" sz="1200">
                <a:solidFill>
                  <a:srgbClr val="898989"/>
                </a:solidFill>
              </a:rPr>
              <a:pPr eaLnBrk="1" hangingPunct="1">
                <a:spcBef>
                  <a:spcPct val="0"/>
                </a:spcBef>
                <a:buFontTx/>
                <a:buNone/>
              </a:pPr>
              <a:t>1</a:t>
            </a:fld>
            <a:endParaRPr lang="zh-TW" altLang="en-US" sz="1200">
              <a:solidFill>
                <a:srgbClr val="898989"/>
              </a:solidFill>
            </a:endParaRPr>
          </a:p>
        </p:txBody>
      </p:sp>
      <p:sp>
        <p:nvSpPr>
          <p:cNvPr id="4099" name="文字方塊 5"/>
          <p:cNvSpPr txBox="1">
            <a:spLocks noChangeArrowheads="1"/>
          </p:cNvSpPr>
          <p:nvPr/>
        </p:nvSpPr>
        <p:spPr bwMode="auto">
          <a:xfrm>
            <a:off x="1376645" y="2817"/>
            <a:ext cx="639071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9pPr>
          </a:lstStyle>
          <a:p>
            <a:pPr algn="ctr" eaLnBrk="1" hangingPunct="1">
              <a:spcBef>
                <a:spcPct val="0"/>
              </a:spcBef>
              <a:buFontTx/>
              <a:buNone/>
            </a:pPr>
            <a:r>
              <a:rPr kumimoji="0" lang="zh-TW" altLang="en-US" sz="4400" b="1" dirty="0" smtClean="0">
                <a:solidFill>
                  <a:schemeClr val="accent1"/>
                </a:solidFill>
                <a:ea typeface="標楷體" panose="03000509000000000000" pitchFamily="65" charset="-120"/>
              </a:rPr>
              <a:t>大數據分析</a:t>
            </a:r>
            <a:r>
              <a:rPr kumimoji="0" lang="zh-TW" altLang="en-US" sz="3600" b="1" dirty="0" smtClean="0">
                <a:solidFill>
                  <a:schemeClr val="accent1"/>
                </a:solidFill>
                <a:ea typeface="標楷體" panose="03000509000000000000" pitchFamily="65" charset="-120"/>
              </a:rPr>
              <a:t> </a:t>
            </a:r>
            <a:r>
              <a:rPr kumimoji="0" lang="en-US" altLang="zh-TW" sz="3600" b="1" dirty="0" smtClean="0">
                <a:solidFill>
                  <a:schemeClr val="accent1"/>
                </a:solidFill>
                <a:ea typeface="標楷體" panose="03000509000000000000" pitchFamily="65" charset="-120"/>
              </a:rPr>
              <a:t/>
            </a:r>
            <a:br>
              <a:rPr kumimoji="0" lang="en-US" altLang="zh-TW" sz="3600" b="1" dirty="0" smtClean="0">
                <a:solidFill>
                  <a:schemeClr val="accent1"/>
                </a:solidFill>
                <a:ea typeface="標楷體" panose="03000509000000000000" pitchFamily="65" charset="-120"/>
              </a:rPr>
            </a:br>
            <a:r>
              <a:rPr kumimoji="0" lang="en-US" altLang="zh-TW" b="1" dirty="0" smtClean="0">
                <a:solidFill>
                  <a:schemeClr val="accent1"/>
                </a:solidFill>
                <a:ea typeface="標楷體" panose="03000509000000000000" pitchFamily="65" charset="-120"/>
              </a:rPr>
              <a:t>Big Data Analysis (IM EMBA, TKU)</a:t>
            </a:r>
            <a:r>
              <a:rPr kumimoji="0" lang="en-US" altLang="zh-TW" sz="3600" b="1" dirty="0" smtClean="0">
                <a:solidFill>
                  <a:schemeClr val="accent1"/>
                </a:solidFill>
                <a:ea typeface="標楷體" panose="03000509000000000000" pitchFamily="65" charset="-120"/>
              </a:rPr>
              <a:t/>
            </a:r>
            <a:br>
              <a:rPr kumimoji="0" lang="en-US" altLang="zh-TW" sz="3600" b="1" dirty="0" smtClean="0">
                <a:solidFill>
                  <a:schemeClr val="accent1"/>
                </a:solidFill>
                <a:ea typeface="標楷體" panose="03000509000000000000" pitchFamily="65" charset="-120"/>
              </a:rPr>
            </a:br>
            <a:r>
              <a:rPr kumimoji="0" lang="zh-TW" altLang="en-US" sz="2800" b="1" dirty="0" smtClean="0">
                <a:solidFill>
                  <a:schemeClr val="accent1"/>
                </a:solidFill>
                <a:ea typeface="標楷體" panose="03000509000000000000" pitchFamily="65" charset="-120"/>
              </a:rPr>
              <a:t>鄭啟斌  教授</a:t>
            </a:r>
            <a:endParaRPr kumimoji="0" lang="en-US" altLang="zh-TW" sz="2800" b="1" dirty="0" smtClean="0">
              <a:solidFill>
                <a:schemeClr val="accent1"/>
              </a:solidFill>
              <a:ea typeface="標楷體" panose="03000509000000000000" pitchFamily="65" charset="-120"/>
            </a:endParaRPr>
          </a:p>
        </p:txBody>
      </p:sp>
      <p:sp>
        <p:nvSpPr>
          <p:cNvPr id="4100" name="標題 1"/>
          <p:cNvSpPr txBox="1">
            <a:spLocks/>
          </p:cNvSpPr>
          <p:nvPr/>
        </p:nvSpPr>
        <p:spPr bwMode="auto">
          <a:xfrm>
            <a:off x="503238" y="1700808"/>
            <a:ext cx="8137525" cy="1439862"/>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9pPr>
          </a:lstStyle>
          <a:p>
            <a:pPr algn="ctr" eaLnBrk="1" hangingPunct="1">
              <a:spcBef>
                <a:spcPct val="0"/>
              </a:spcBef>
              <a:buFontTx/>
              <a:buNone/>
            </a:pPr>
            <a:r>
              <a:rPr lang="zh-TW" altLang="en-US" sz="4800" b="1" dirty="0" smtClean="0">
                <a:solidFill>
                  <a:srgbClr val="FF0000"/>
                </a:solidFill>
                <a:latin typeface="Arial" charset="0"/>
                <a:ea typeface="標楷體" pitchFamily="65" charset="-120"/>
              </a:rPr>
              <a:t>資料探勘介紹</a:t>
            </a:r>
            <a:r>
              <a:rPr lang="en-US" altLang="zh-TW" sz="3600" b="1" dirty="0">
                <a:solidFill>
                  <a:srgbClr val="FF0000"/>
                </a:solidFill>
                <a:latin typeface="Arial" charset="0"/>
                <a:ea typeface="標楷體" pitchFamily="65" charset="-120"/>
              </a:rPr>
              <a:t/>
            </a:r>
            <a:br>
              <a:rPr lang="en-US" altLang="zh-TW" sz="3600" b="1" dirty="0">
                <a:solidFill>
                  <a:srgbClr val="FF0000"/>
                </a:solidFill>
                <a:latin typeface="Arial" charset="0"/>
                <a:ea typeface="標楷體" pitchFamily="65" charset="-120"/>
              </a:rPr>
            </a:br>
            <a:r>
              <a:rPr lang="en-US" altLang="zh-TW" sz="4400" b="1" dirty="0" smtClean="0">
                <a:solidFill>
                  <a:srgbClr val="FF0000"/>
                </a:solidFill>
                <a:latin typeface="Arial" charset="0"/>
                <a:ea typeface="標楷體" pitchFamily="65" charset="-120"/>
              </a:rPr>
              <a:t>(Introduction to Data Mining)</a:t>
            </a:r>
            <a:endParaRPr lang="en-US" altLang="zh-TW" sz="4400" b="1" dirty="0">
              <a:solidFill>
                <a:srgbClr val="FF0000"/>
              </a:solidFill>
              <a:latin typeface="Arial" charset="0"/>
              <a:ea typeface="標楷體" pitchFamily="65" charset="-120"/>
            </a:endParaRPr>
          </a:p>
        </p:txBody>
      </p:sp>
      <p:sp>
        <p:nvSpPr>
          <p:cNvPr id="4101" name="副標題 2"/>
          <p:cNvSpPr txBox="1">
            <a:spLocks/>
          </p:cNvSpPr>
          <p:nvPr/>
        </p:nvSpPr>
        <p:spPr bwMode="auto">
          <a:xfrm>
            <a:off x="468313" y="4076700"/>
            <a:ext cx="82073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9pPr>
          </a:lstStyle>
          <a:p>
            <a:pPr algn="ctr" eaLnBrk="1" hangingPunct="1">
              <a:lnSpc>
                <a:spcPct val="80000"/>
              </a:lnSpc>
              <a:buFont typeface="Arial" charset="0"/>
              <a:buNone/>
            </a:pPr>
            <a:r>
              <a:rPr kumimoji="0" lang="en-US" altLang="zh-TW" sz="2400" b="1" dirty="0">
                <a:solidFill>
                  <a:srgbClr val="898989"/>
                </a:solidFill>
                <a:latin typeface="Times New Roman" pitchFamily="18" charset="0"/>
                <a:cs typeface="Times New Roman" pitchFamily="18" charset="0"/>
                <a:hlinkClick r:id="rId2"/>
              </a:rPr>
              <a:t>Min-</a:t>
            </a:r>
            <a:r>
              <a:rPr kumimoji="0" lang="en-US" altLang="zh-TW" sz="2400" b="1" dirty="0" err="1">
                <a:solidFill>
                  <a:srgbClr val="898989"/>
                </a:solidFill>
                <a:latin typeface="Times New Roman" pitchFamily="18" charset="0"/>
                <a:cs typeface="Times New Roman" pitchFamily="18" charset="0"/>
                <a:hlinkClick r:id="rId2"/>
              </a:rPr>
              <a:t>Yuh</a:t>
            </a:r>
            <a:r>
              <a:rPr kumimoji="0" lang="en-US" altLang="zh-TW" sz="2400" b="1" dirty="0">
                <a:solidFill>
                  <a:srgbClr val="898989"/>
                </a:solidFill>
                <a:latin typeface="Times New Roman" pitchFamily="18" charset="0"/>
                <a:cs typeface="Times New Roman" pitchFamily="18" charset="0"/>
                <a:hlinkClick r:id="rId2"/>
              </a:rPr>
              <a:t> Day</a:t>
            </a:r>
            <a:endParaRPr kumimoji="0" lang="en-US" altLang="zh-TW" sz="2400" b="1" dirty="0">
              <a:solidFill>
                <a:srgbClr val="898989"/>
              </a:solidFill>
              <a:latin typeface="Times New Roman" pitchFamily="18" charset="0"/>
              <a:cs typeface="Times New Roman" pitchFamily="18" charset="0"/>
            </a:endParaRPr>
          </a:p>
          <a:p>
            <a:pPr algn="ctr" eaLnBrk="1" hangingPunct="1">
              <a:lnSpc>
                <a:spcPct val="80000"/>
              </a:lnSpc>
              <a:buFont typeface="Arial" charset="0"/>
              <a:buNone/>
            </a:pPr>
            <a:r>
              <a:rPr kumimoji="0" lang="zh-TW" altLang="en-US" sz="2400" b="1" dirty="0">
                <a:solidFill>
                  <a:srgbClr val="898989"/>
                </a:solidFill>
                <a:latin typeface="標楷體" pitchFamily="65" charset="-120"/>
                <a:ea typeface="標楷體" pitchFamily="65" charset="-120"/>
                <a:hlinkClick r:id="rId3"/>
              </a:rPr>
              <a:t>戴敏育</a:t>
            </a:r>
            <a:endParaRPr kumimoji="0" lang="en-US" altLang="zh-TW" sz="2400" b="1" dirty="0">
              <a:latin typeface="標楷體" pitchFamily="65" charset="-120"/>
              <a:cs typeface="Times New Roman" pitchFamily="18" charset="0"/>
            </a:endParaRPr>
          </a:p>
          <a:p>
            <a:pPr algn="ctr" eaLnBrk="1" hangingPunct="1">
              <a:lnSpc>
                <a:spcPct val="80000"/>
              </a:lnSpc>
              <a:buFont typeface="Arial" charset="0"/>
              <a:buNone/>
            </a:pPr>
            <a:r>
              <a:rPr kumimoji="0" lang="en-US" altLang="zh-TW" sz="2400" b="1" dirty="0">
                <a:solidFill>
                  <a:schemeClr val="tx2"/>
                </a:solidFill>
                <a:latin typeface="Times New Roman" pitchFamily="18" charset="0"/>
                <a:cs typeface="Times New Roman" pitchFamily="18" charset="0"/>
              </a:rPr>
              <a:t>Assistant Professor</a:t>
            </a:r>
          </a:p>
          <a:p>
            <a:pPr algn="ctr" eaLnBrk="1" hangingPunct="1">
              <a:lnSpc>
                <a:spcPct val="80000"/>
              </a:lnSpc>
              <a:buFont typeface="Arial" charset="0"/>
              <a:buNone/>
            </a:pPr>
            <a:r>
              <a:rPr kumimoji="0" lang="zh-TW" altLang="en-US" sz="2400" b="1" dirty="0">
                <a:solidFill>
                  <a:schemeClr val="tx2"/>
                </a:solidFill>
                <a:latin typeface="標楷體" pitchFamily="65" charset="-120"/>
                <a:ea typeface="標楷體" pitchFamily="65" charset="-120"/>
              </a:rPr>
              <a:t>專任助理教授</a:t>
            </a:r>
            <a:endParaRPr kumimoji="0" lang="en-US" altLang="zh-TW" sz="2400" b="1" dirty="0">
              <a:solidFill>
                <a:schemeClr val="tx2"/>
              </a:solidFill>
              <a:latin typeface="標楷體" pitchFamily="65" charset="-120"/>
              <a:cs typeface="Times New Roman" pitchFamily="18" charset="0"/>
            </a:endParaRPr>
          </a:p>
          <a:p>
            <a:pPr algn="ctr" eaLnBrk="1" hangingPunct="1">
              <a:lnSpc>
                <a:spcPct val="80000"/>
              </a:lnSpc>
              <a:buFont typeface="Arial" charset="0"/>
              <a:buNone/>
            </a:pPr>
            <a:r>
              <a:rPr kumimoji="0" lang="zh-TW" altLang="en-US" sz="2400" b="1" dirty="0">
                <a:solidFill>
                  <a:schemeClr val="tx2"/>
                </a:solidFill>
                <a:latin typeface="標楷體" pitchFamily="65" charset="-120"/>
                <a:ea typeface="標楷體" pitchFamily="65" charset="-120"/>
              </a:rPr>
              <a:t> </a:t>
            </a:r>
            <a:r>
              <a:rPr kumimoji="0" lang="en-US" altLang="zh-TW" sz="2400" b="1" dirty="0">
                <a:solidFill>
                  <a:srgbClr val="898989"/>
                </a:solidFill>
                <a:latin typeface="Times New Roman" pitchFamily="18" charset="0"/>
                <a:cs typeface="Times New Roman" pitchFamily="18" charset="0"/>
                <a:hlinkClick r:id="rId4"/>
              </a:rPr>
              <a:t>Dept. of Information Management</a:t>
            </a:r>
            <a:r>
              <a:rPr kumimoji="0" lang="en-US" altLang="zh-TW" sz="2400" b="1" dirty="0">
                <a:solidFill>
                  <a:srgbClr val="898989"/>
                </a:solidFill>
                <a:latin typeface="Times New Roman" pitchFamily="18" charset="0"/>
                <a:cs typeface="Times New Roman" pitchFamily="18" charset="0"/>
              </a:rPr>
              <a:t>, </a:t>
            </a:r>
            <a:r>
              <a:rPr kumimoji="0" lang="en-US" altLang="zh-TW" sz="2400" b="1" dirty="0" err="1">
                <a:solidFill>
                  <a:srgbClr val="898989"/>
                </a:solidFill>
                <a:latin typeface="Times New Roman" pitchFamily="18" charset="0"/>
                <a:cs typeface="Times New Roman" pitchFamily="18" charset="0"/>
                <a:hlinkClick r:id="rId5"/>
              </a:rPr>
              <a:t>Tamkang</a:t>
            </a:r>
            <a:r>
              <a:rPr kumimoji="0" lang="en-US" altLang="zh-TW" sz="2400" b="1" dirty="0">
                <a:solidFill>
                  <a:srgbClr val="898989"/>
                </a:solidFill>
                <a:latin typeface="Times New Roman" pitchFamily="18" charset="0"/>
                <a:cs typeface="Times New Roman" pitchFamily="18" charset="0"/>
                <a:hlinkClick r:id="rId5"/>
              </a:rPr>
              <a:t> University</a:t>
            </a:r>
            <a:endParaRPr kumimoji="0" lang="en-US" altLang="zh-TW" sz="2400" b="1" dirty="0">
              <a:solidFill>
                <a:srgbClr val="898989"/>
              </a:solidFill>
              <a:latin typeface="Times New Roman" pitchFamily="18" charset="0"/>
              <a:cs typeface="Times New Roman" pitchFamily="18" charset="0"/>
            </a:endParaRPr>
          </a:p>
          <a:p>
            <a:pPr algn="ctr" eaLnBrk="1" hangingPunct="1">
              <a:lnSpc>
                <a:spcPct val="80000"/>
              </a:lnSpc>
              <a:buFont typeface="Arial" charset="0"/>
              <a:buNone/>
            </a:pPr>
            <a:r>
              <a:rPr kumimoji="0" lang="zh-TW" altLang="en-US" sz="2400" b="1" dirty="0">
                <a:solidFill>
                  <a:srgbClr val="898989"/>
                </a:solidFill>
                <a:latin typeface="Times New Roman" pitchFamily="18" charset="0"/>
                <a:ea typeface="標楷體" pitchFamily="65" charset="-120"/>
                <a:hlinkClick r:id="rId6"/>
              </a:rPr>
              <a:t>淡江大學</a:t>
            </a:r>
            <a:r>
              <a:rPr kumimoji="0" lang="zh-TW" altLang="en-US" sz="2400" b="1" dirty="0">
                <a:solidFill>
                  <a:srgbClr val="898989"/>
                </a:solidFill>
                <a:latin typeface="Times New Roman" pitchFamily="18" charset="0"/>
                <a:ea typeface="標楷體" pitchFamily="65" charset="-120"/>
              </a:rPr>
              <a:t> </a:t>
            </a:r>
            <a:r>
              <a:rPr kumimoji="0" lang="zh-TW" altLang="en-US" sz="2400" b="1" dirty="0">
                <a:solidFill>
                  <a:srgbClr val="898989"/>
                </a:solidFill>
                <a:latin typeface="Times New Roman" pitchFamily="18" charset="0"/>
                <a:ea typeface="標楷體" pitchFamily="65" charset="-120"/>
                <a:hlinkClick r:id="rId7"/>
              </a:rPr>
              <a:t>資訊管理學系</a:t>
            </a:r>
            <a:endParaRPr kumimoji="0" lang="en-US" altLang="zh-TW" sz="2400" b="1" dirty="0">
              <a:solidFill>
                <a:srgbClr val="898989"/>
              </a:solidFill>
              <a:latin typeface="Times New Roman" pitchFamily="18" charset="0"/>
              <a:cs typeface="Times New Roman" pitchFamily="18" charset="0"/>
            </a:endParaRPr>
          </a:p>
          <a:p>
            <a:pPr algn="ctr" eaLnBrk="1" hangingPunct="1">
              <a:lnSpc>
                <a:spcPct val="80000"/>
              </a:lnSpc>
              <a:buFont typeface="Arial" charset="0"/>
              <a:buNone/>
            </a:pPr>
            <a:endParaRPr kumimoji="0" lang="en-US" altLang="zh-TW" sz="900" b="1" dirty="0">
              <a:solidFill>
                <a:srgbClr val="898989"/>
              </a:solidFill>
              <a:cs typeface="Times New Roman" pitchFamily="18" charset="0"/>
              <a:hlinkClick r:id="rId8"/>
            </a:endParaRPr>
          </a:p>
          <a:p>
            <a:pPr algn="ctr" eaLnBrk="1" hangingPunct="1">
              <a:lnSpc>
                <a:spcPct val="80000"/>
              </a:lnSpc>
              <a:buFont typeface="Arial" charset="0"/>
              <a:buNone/>
            </a:pPr>
            <a:r>
              <a:rPr kumimoji="0" lang="en-US" altLang="zh-TW" sz="1200" b="1" dirty="0">
                <a:solidFill>
                  <a:srgbClr val="898989"/>
                </a:solidFill>
                <a:latin typeface="Times New Roman" pitchFamily="18" charset="0"/>
                <a:cs typeface="Times New Roman" pitchFamily="18" charset="0"/>
                <a:hlinkClick r:id="rId2"/>
              </a:rPr>
              <a:t>http://mail. tku.edu.tw/</a:t>
            </a:r>
            <a:r>
              <a:rPr kumimoji="0" lang="en-US" altLang="zh-TW" sz="1200" b="1" dirty="0" err="1">
                <a:solidFill>
                  <a:srgbClr val="898989"/>
                </a:solidFill>
                <a:latin typeface="Times New Roman" pitchFamily="18" charset="0"/>
                <a:cs typeface="Times New Roman" pitchFamily="18" charset="0"/>
                <a:hlinkClick r:id="rId2"/>
              </a:rPr>
              <a:t>myday</a:t>
            </a:r>
            <a:r>
              <a:rPr kumimoji="0" lang="en-US" altLang="zh-TW" sz="1200" b="1" dirty="0">
                <a:solidFill>
                  <a:srgbClr val="898989"/>
                </a:solidFill>
                <a:latin typeface="Times New Roman" pitchFamily="18" charset="0"/>
                <a:cs typeface="Times New Roman" pitchFamily="18" charset="0"/>
                <a:hlinkClick r:id="rId2"/>
              </a:rPr>
              <a:t>/</a:t>
            </a:r>
            <a:endParaRPr kumimoji="0" lang="en-US" altLang="zh-TW" sz="1200" b="1" dirty="0">
              <a:solidFill>
                <a:srgbClr val="898989"/>
              </a:solidFill>
              <a:latin typeface="Times New Roman" pitchFamily="18" charset="0"/>
              <a:cs typeface="Times New Roman" pitchFamily="18" charset="0"/>
            </a:endParaRPr>
          </a:p>
          <a:p>
            <a:pPr algn="ctr" eaLnBrk="1" hangingPunct="1">
              <a:lnSpc>
                <a:spcPct val="80000"/>
              </a:lnSpc>
              <a:buFont typeface="Arial" charset="0"/>
              <a:buNone/>
            </a:pPr>
            <a:r>
              <a:rPr kumimoji="0" lang="en-US" altLang="zh-TW" sz="1200" b="1" dirty="0" smtClean="0">
                <a:solidFill>
                  <a:srgbClr val="898989"/>
                </a:solidFill>
                <a:cs typeface="Times New Roman" pitchFamily="18" charset="0"/>
              </a:rPr>
              <a:t>2015-10-12</a:t>
            </a:r>
            <a:endParaRPr kumimoji="0" lang="zh-TW" altLang="en-US" sz="2500" b="1" dirty="0">
              <a:solidFill>
                <a:srgbClr val="898989"/>
              </a:solidFill>
              <a:ea typeface="標楷體" pitchFamily="65" charset="-120"/>
            </a:endParaRPr>
          </a:p>
        </p:txBody>
      </p:sp>
      <p:pic>
        <p:nvPicPr>
          <p:cNvPr id="4102" name="Picture 4" descr="http://mail.tku.edu.tw/myday/images/Myday_Photo.jpg"/>
          <p:cNvPicPr>
            <a:picLocks noChangeAspect="1" noChangeArrowheads="1"/>
          </p:cNvPicPr>
          <p:nvPr/>
        </p:nvPicPr>
        <p:blipFill>
          <a:blip r:embed="rId9">
            <a:extLst>
              <a:ext uri="{28A0092B-C50C-407E-A947-70E740481C1C}">
                <a14:useLocalDpi xmlns:a14="http://schemas.microsoft.com/office/drawing/2010/main" val="0"/>
              </a:ext>
            </a:extLst>
          </a:blip>
          <a:srcRect l="10527" t="1544" r="10527" b="25148"/>
          <a:stretch>
            <a:fillRect/>
          </a:stretch>
        </p:blipFill>
        <p:spPr bwMode="auto">
          <a:xfrm>
            <a:off x="2051050" y="4076700"/>
            <a:ext cx="1135063"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descr="C:\Users\myday\Downloads\TKU-logo-12c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7425" y="26988"/>
            <a:ext cx="6334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文字方塊 14"/>
          <p:cNvSpPr txBox="1">
            <a:spLocks noChangeArrowheads="1"/>
          </p:cNvSpPr>
          <p:nvPr/>
        </p:nvSpPr>
        <p:spPr bwMode="auto">
          <a:xfrm>
            <a:off x="7970838" y="-1588"/>
            <a:ext cx="1154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9pPr>
          </a:lstStyle>
          <a:p>
            <a:pPr eaLnBrk="1" hangingPunct="1">
              <a:spcBef>
                <a:spcPct val="0"/>
              </a:spcBef>
              <a:buFontTx/>
              <a:buNone/>
            </a:pPr>
            <a:r>
              <a:rPr kumimoji="0" lang="en-US" altLang="zh-TW" sz="1800" b="1">
                <a:solidFill>
                  <a:srgbClr val="FF0000"/>
                </a:solidFill>
              </a:rPr>
              <a:t>Tamkang </a:t>
            </a:r>
            <a:br>
              <a:rPr kumimoji="0" lang="en-US" altLang="zh-TW" sz="1800" b="1">
                <a:solidFill>
                  <a:srgbClr val="FF0000"/>
                </a:solidFill>
              </a:rPr>
            </a:br>
            <a:r>
              <a:rPr kumimoji="0" lang="en-US" altLang="zh-TW" sz="1800" b="1">
                <a:solidFill>
                  <a:srgbClr val="FF0000"/>
                </a:solidFill>
              </a:rPr>
              <a:t>University</a:t>
            </a:r>
            <a:endParaRPr kumimoji="0" lang="zh-TW" altLang="en-US" sz="1800" b="1">
              <a:solidFill>
                <a:srgbClr val="FF0000"/>
              </a:solidFill>
            </a:endParaRPr>
          </a:p>
        </p:txBody>
      </p:sp>
      <p:pic>
        <p:nvPicPr>
          <p:cNvPr id="4105" name="Picture 9" descr="qrcode.myda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16913" y="6021388"/>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5"/>
          <p:cNvSpPr txBox="1">
            <a:spLocks noChangeArrowheads="1"/>
          </p:cNvSpPr>
          <p:nvPr/>
        </p:nvSpPr>
        <p:spPr bwMode="auto">
          <a:xfrm>
            <a:off x="1781690" y="3212976"/>
            <a:ext cx="55806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cs typeface="新細明體" pitchFamily="18" charset="-120"/>
              </a:defRPr>
            </a:lvl9pPr>
          </a:lstStyle>
          <a:p>
            <a:pPr algn="ctr" eaLnBrk="1" hangingPunct="1">
              <a:spcBef>
                <a:spcPct val="0"/>
              </a:spcBef>
              <a:buFontTx/>
              <a:buNone/>
            </a:pPr>
            <a:r>
              <a:rPr kumimoji="0" lang="en-US" altLang="zh-TW" sz="2400" dirty="0" smtClean="0">
                <a:solidFill>
                  <a:srgbClr val="7F7F7F"/>
                </a:solidFill>
              </a:rPr>
              <a:t>Time:  2015/10/12 (19:20-22:10</a:t>
            </a:r>
            <a:r>
              <a:rPr kumimoji="0" lang="en-US" altLang="zh-TW" sz="2400" dirty="0">
                <a:solidFill>
                  <a:srgbClr val="7F7F7F"/>
                </a:solidFill>
              </a:rPr>
              <a:t>)</a:t>
            </a:r>
            <a:r>
              <a:rPr kumimoji="0" lang="zh-TW" altLang="en-US" sz="2400" dirty="0">
                <a:solidFill>
                  <a:srgbClr val="7F7F7F"/>
                </a:solidFill>
              </a:rPr>
              <a:t> </a:t>
            </a:r>
            <a:r>
              <a:rPr kumimoji="0" lang="en-US" altLang="zh-TW" sz="2400" dirty="0">
                <a:solidFill>
                  <a:srgbClr val="7F7F7F"/>
                </a:solidFill>
              </a:rPr>
              <a:t> </a:t>
            </a:r>
            <a:r>
              <a:rPr kumimoji="0" lang="en-US" altLang="zh-TW" sz="2400" dirty="0" smtClean="0">
                <a:solidFill>
                  <a:srgbClr val="7F7F7F"/>
                </a:solidFill>
              </a:rPr>
              <a:t/>
            </a:r>
            <a:br>
              <a:rPr kumimoji="0" lang="en-US" altLang="zh-TW" sz="2400" dirty="0" smtClean="0">
                <a:solidFill>
                  <a:srgbClr val="7F7F7F"/>
                </a:solidFill>
              </a:rPr>
            </a:br>
            <a:r>
              <a:rPr kumimoji="0" lang="en-US" altLang="zh-TW" sz="2400" dirty="0" smtClean="0">
                <a:solidFill>
                  <a:srgbClr val="7F7F7F"/>
                </a:solidFill>
              </a:rPr>
              <a:t>Place: D325</a:t>
            </a:r>
            <a:endParaRPr kumimoji="0" lang="en-US" altLang="ja-JP" sz="2400" dirty="0">
              <a:solidFill>
                <a:srgbClr val="7F7F7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457200" y="188913"/>
            <a:ext cx="8229600" cy="1368425"/>
          </a:xfrm>
        </p:spPr>
        <p:txBody>
          <a:bodyPr/>
          <a:lstStyle/>
          <a:p>
            <a:r>
              <a:rPr lang="en-US" altLang="zh-TW" sz="3200" dirty="0" smtClean="0">
                <a:solidFill>
                  <a:schemeClr val="accent1"/>
                </a:solidFill>
              </a:rPr>
              <a:t>Mining the Social Web: </a:t>
            </a:r>
            <a:br>
              <a:rPr lang="en-US" altLang="zh-TW" sz="3200" dirty="0" smtClean="0">
                <a:solidFill>
                  <a:schemeClr val="accent1"/>
                </a:solidFill>
              </a:rPr>
            </a:br>
            <a:r>
              <a:rPr lang="en-US" altLang="zh-TW" sz="3200" dirty="0" smtClean="0">
                <a:solidFill>
                  <a:schemeClr val="accent1"/>
                </a:solidFill>
              </a:rPr>
              <a:t>Analyzing Data from Facebook, Twitter, LinkedIn, and Other Social Media Sites</a:t>
            </a:r>
            <a:endParaRPr lang="zh-TW" altLang="en-US" sz="3200" dirty="0" smtClean="0">
              <a:solidFill>
                <a:schemeClr val="accent1"/>
              </a:solidFill>
            </a:endParaRPr>
          </a:p>
        </p:txBody>
      </p:sp>
      <p:sp>
        <p:nvSpPr>
          <p:cNvPr id="2048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E55F743-0BF6-448E-A1E8-2AE7809EBE63}" type="slidenum">
              <a:rPr lang="zh-TW" altLang="en-US" sz="1200">
                <a:solidFill>
                  <a:srgbClr val="898989"/>
                </a:solidFill>
              </a:rPr>
              <a:pPr eaLnBrk="1" hangingPunct="1">
                <a:spcBef>
                  <a:spcPct val="0"/>
                </a:spcBef>
                <a:buFontTx/>
                <a:buNone/>
              </a:pPr>
              <a:t>10</a:t>
            </a:fld>
            <a:endParaRPr lang="zh-TW" altLang="en-US" sz="1200">
              <a:solidFill>
                <a:srgbClr val="898989"/>
              </a:solidFill>
            </a:endParaRP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700808"/>
            <a:ext cx="35321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矩形 6"/>
          <p:cNvSpPr>
            <a:spLocks noChangeArrowheads="1"/>
          </p:cNvSpPr>
          <p:nvPr/>
        </p:nvSpPr>
        <p:spPr bwMode="auto">
          <a:xfrm>
            <a:off x="1619250" y="6611938"/>
            <a:ext cx="5545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000">
                <a:solidFill>
                  <a:srgbClr val="A6A6A6"/>
                </a:solidFill>
                <a:latin typeface="Arial" charset="0"/>
              </a:rPr>
              <a:t>Source: </a:t>
            </a:r>
            <a:r>
              <a:rPr lang="en-US" altLang="zh-TW" sz="1000">
                <a:latin typeface="Arial" charset="0"/>
                <a:hlinkClick r:id="rId3"/>
              </a:rPr>
              <a:t>http://www.amazon.com/Mining-Social-Web-Analyzing-Facebook/dp/1449388345</a:t>
            </a:r>
            <a:endParaRPr lang="zh-TW" altLang="en-US" sz="1000">
              <a:latin typeface="Arial" charset="0"/>
            </a:endParaRPr>
          </a:p>
        </p:txBody>
      </p:sp>
    </p:spTree>
    <p:extLst>
      <p:ext uri="{BB962C8B-B14F-4D97-AF65-F5344CB8AC3E}">
        <p14:creationId xmlns:p14="http://schemas.microsoft.com/office/powerpoint/2010/main" val="39779934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319FD68-083B-4310-8B70-D0D706ED0B8A}" type="slidenum">
              <a:rPr lang="en-US" altLang="zh-TW" sz="1200" smtClean="0">
                <a:solidFill>
                  <a:srgbClr val="898989"/>
                </a:solidFill>
              </a:rPr>
              <a:pPr eaLnBrk="1" hangingPunct="1">
                <a:spcBef>
                  <a:spcPct val="0"/>
                </a:spcBef>
                <a:buFontTx/>
                <a:buNone/>
              </a:pPr>
              <a:t>100</a:t>
            </a:fld>
            <a:endParaRPr lang="en-US" altLang="zh-TW" sz="1200" smtClean="0">
              <a:solidFill>
                <a:srgbClr val="898989"/>
              </a:solidFill>
            </a:endParaRPr>
          </a:p>
        </p:txBody>
      </p:sp>
      <p:sp>
        <p:nvSpPr>
          <p:cNvPr id="36867" name="Rectangle 2"/>
          <p:cNvSpPr>
            <a:spLocks noGrp="1" noChangeArrowheads="1"/>
          </p:cNvSpPr>
          <p:nvPr>
            <p:ph type="title"/>
          </p:nvPr>
        </p:nvSpPr>
        <p:spPr>
          <a:xfrm>
            <a:off x="685800" y="115888"/>
            <a:ext cx="8001000" cy="914400"/>
          </a:xfrm>
        </p:spPr>
        <p:txBody>
          <a:bodyPr/>
          <a:lstStyle/>
          <a:p>
            <a:r>
              <a:rPr lang="en-US" altLang="zh-TW" sz="3200" smtClean="0">
                <a:ea typeface="新細明體" pitchFamily="18" charset="-120"/>
              </a:rPr>
              <a:t>Basic Concepts: Frequent Patterns and Association Rules</a:t>
            </a:r>
          </a:p>
        </p:txBody>
      </p:sp>
      <p:sp>
        <p:nvSpPr>
          <p:cNvPr id="36868" name="Rectangle 3"/>
          <p:cNvSpPr>
            <a:spLocks noGrp="1" noChangeArrowheads="1"/>
          </p:cNvSpPr>
          <p:nvPr>
            <p:ph type="body" idx="1"/>
          </p:nvPr>
        </p:nvSpPr>
        <p:spPr>
          <a:xfrm>
            <a:off x="4038600" y="1125538"/>
            <a:ext cx="4953000" cy="3200400"/>
          </a:xfrm>
        </p:spPr>
        <p:txBody>
          <a:bodyPr/>
          <a:lstStyle/>
          <a:p>
            <a:r>
              <a:rPr lang="en-US" altLang="zh-TW" sz="2000" smtClean="0">
                <a:ea typeface="新細明體" pitchFamily="18" charset="-120"/>
              </a:rPr>
              <a:t>Itemset X = {x</a:t>
            </a:r>
            <a:r>
              <a:rPr lang="en-US" altLang="zh-TW" sz="2000" baseline="-25000" smtClean="0">
                <a:ea typeface="新細明體" pitchFamily="18" charset="-120"/>
              </a:rPr>
              <a:t>1</a:t>
            </a:r>
            <a:r>
              <a:rPr lang="en-US" altLang="zh-TW" sz="2000" smtClean="0">
                <a:ea typeface="新細明體" pitchFamily="18" charset="-120"/>
              </a:rPr>
              <a:t>, …, x</a:t>
            </a:r>
            <a:r>
              <a:rPr lang="en-US" altLang="zh-TW" sz="2000" baseline="-25000" smtClean="0">
                <a:ea typeface="新細明體" pitchFamily="18" charset="-120"/>
              </a:rPr>
              <a:t>k</a:t>
            </a:r>
            <a:r>
              <a:rPr lang="en-US" altLang="zh-TW" sz="2000" smtClean="0">
                <a:ea typeface="新細明體" pitchFamily="18" charset="-120"/>
              </a:rPr>
              <a:t>}</a:t>
            </a:r>
          </a:p>
          <a:p>
            <a:r>
              <a:rPr lang="en-US" altLang="zh-TW" sz="2000" smtClean="0">
                <a:ea typeface="新細明體" pitchFamily="18" charset="-120"/>
              </a:rPr>
              <a:t>Find all the rules </a:t>
            </a:r>
            <a:r>
              <a:rPr lang="en-US" altLang="zh-TW" sz="2000" i="1" smtClean="0">
                <a:ea typeface="新細明體" pitchFamily="18" charset="-120"/>
              </a:rPr>
              <a:t>X </a:t>
            </a:r>
            <a:r>
              <a:rPr lang="en-US" altLang="zh-TW" sz="2000" smtClean="0">
                <a:ea typeface="新細明體" pitchFamily="18" charset="-120"/>
                <a:sym typeface="Wingdings" pitchFamily="2" charset="2"/>
              </a:rPr>
              <a:t> </a:t>
            </a:r>
            <a:r>
              <a:rPr lang="en-US" altLang="zh-TW" sz="2000" i="1" smtClean="0">
                <a:ea typeface="新細明體" pitchFamily="18" charset="-120"/>
                <a:sym typeface="Wingdings" pitchFamily="2" charset="2"/>
              </a:rPr>
              <a:t>Y</a:t>
            </a:r>
            <a:r>
              <a:rPr lang="en-US" altLang="zh-TW" sz="2400" i="1" smtClean="0">
                <a:ea typeface="新細明體" pitchFamily="18" charset="-120"/>
                <a:sym typeface="Symbol" pitchFamily="18" charset="2"/>
              </a:rPr>
              <a:t> </a:t>
            </a:r>
            <a:r>
              <a:rPr lang="en-US" altLang="zh-TW" sz="2000" smtClean="0">
                <a:ea typeface="新細明體" pitchFamily="18" charset="-120"/>
              </a:rPr>
              <a:t>with minimum support and confidence</a:t>
            </a:r>
            <a:endParaRPr lang="en-US" altLang="zh-TW" sz="2400" smtClean="0">
              <a:ea typeface="新細明體" pitchFamily="18" charset="-120"/>
              <a:sym typeface="Symbol" pitchFamily="18" charset="2"/>
            </a:endParaRPr>
          </a:p>
          <a:p>
            <a:pPr lvl="1"/>
            <a:r>
              <a:rPr lang="en-US" altLang="zh-TW" sz="2400" smtClean="0">
                <a:solidFill>
                  <a:schemeClr val="hlink"/>
                </a:solidFill>
                <a:ea typeface="新細明體" pitchFamily="18" charset="-120"/>
                <a:sym typeface="Symbol" pitchFamily="18" charset="2"/>
              </a:rPr>
              <a:t>support</a:t>
            </a:r>
            <a:r>
              <a:rPr lang="en-US" altLang="zh-TW" sz="2400" smtClean="0">
                <a:ea typeface="新細明體" pitchFamily="18" charset="-120"/>
                <a:sym typeface="Symbol" pitchFamily="18" charset="2"/>
              </a:rPr>
              <a:t>, </a:t>
            </a:r>
            <a:r>
              <a:rPr lang="en-US" altLang="zh-TW" sz="2400" i="1" smtClean="0">
                <a:ea typeface="新細明體" pitchFamily="18" charset="-120"/>
                <a:sym typeface="Symbol" pitchFamily="18" charset="2"/>
              </a:rPr>
              <a:t>s</a:t>
            </a:r>
            <a:r>
              <a:rPr lang="en-US" altLang="zh-TW" sz="2400" smtClean="0">
                <a:ea typeface="新細明體" pitchFamily="18" charset="-120"/>
                <a:sym typeface="Symbol" pitchFamily="18" charset="2"/>
              </a:rPr>
              <a:t>, </a:t>
            </a:r>
            <a:r>
              <a:rPr lang="en-US" altLang="zh-TW" sz="2400" smtClean="0">
                <a:solidFill>
                  <a:schemeClr val="tx2"/>
                </a:solidFill>
                <a:ea typeface="新細明體" pitchFamily="18" charset="-120"/>
                <a:sym typeface="Symbol" pitchFamily="18" charset="2"/>
              </a:rPr>
              <a:t>probability</a:t>
            </a:r>
            <a:r>
              <a:rPr lang="en-US" altLang="zh-TW" sz="2400" smtClean="0">
                <a:ea typeface="新細明體" pitchFamily="18" charset="-120"/>
                <a:sym typeface="Symbol" pitchFamily="18" charset="2"/>
              </a:rPr>
              <a:t> that a transaction contains X  Y</a:t>
            </a:r>
          </a:p>
          <a:p>
            <a:pPr lvl="1"/>
            <a:r>
              <a:rPr lang="en-US" altLang="zh-TW" sz="2400" smtClean="0">
                <a:solidFill>
                  <a:schemeClr val="hlink"/>
                </a:solidFill>
                <a:ea typeface="新細明體" pitchFamily="18" charset="-120"/>
                <a:sym typeface="Symbol" pitchFamily="18" charset="2"/>
              </a:rPr>
              <a:t>confidence</a:t>
            </a:r>
            <a:r>
              <a:rPr lang="en-US" altLang="zh-TW" sz="2400" smtClean="0">
                <a:ea typeface="新細明體" pitchFamily="18" charset="-120"/>
                <a:sym typeface="Symbol" pitchFamily="18" charset="2"/>
              </a:rPr>
              <a:t>, </a:t>
            </a:r>
            <a:r>
              <a:rPr lang="en-US" altLang="zh-TW" sz="2400" i="1" smtClean="0">
                <a:ea typeface="新細明體" pitchFamily="18" charset="-120"/>
                <a:sym typeface="Symbol" pitchFamily="18" charset="2"/>
              </a:rPr>
              <a:t>c,</a:t>
            </a:r>
            <a:r>
              <a:rPr lang="en-US" altLang="zh-TW" sz="2400" smtClean="0">
                <a:ea typeface="新細明體" pitchFamily="18" charset="-120"/>
                <a:sym typeface="Symbol" pitchFamily="18" charset="2"/>
              </a:rPr>
              <a:t> </a:t>
            </a:r>
            <a:r>
              <a:rPr lang="en-US" altLang="zh-TW" sz="2400" smtClean="0">
                <a:solidFill>
                  <a:schemeClr val="tx2"/>
                </a:solidFill>
                <a:ea typeface="新細明體" pitchFamily="18" charset="-120"/>
                <a:sym typeface="Symbol" pitchFamily="18" charset="2"/>
              </a:rPr>
              <a:t>conditional probability</a:t>
            </a:r>
            <a:r>
              <a:rPr lang="en-US" altLang="zh-TW" sz="2400" smtClean="0">
                <a:ea typeface="新細明體" pitchFamily="18" charset="-120"/>
                <a:sym typeface="Symbol" pitchFamily="18" charset="2"/>
              </a:rPr>
              <a:t> that a transaction having X also contains </a:t>
            </a:r>
            <a:r>
              <a:rPr lang="en-US" altLang="zh-TW" sz="2400" i="1" smtClean="0">
                <a:ea typeface="新細明體" pitchFamily="18" charset="-120"/>
                <a:sym typeface="Symbol" pitchFamily="18" charset="2"/>
              </a:rPr>
              <a:t>Y</a:t>
            </a:r>
          </a:p>
        </p:txBody>
      </p:sp>
      <p:sp>
        <p:nvSpPr>
          <p:cNvPr id="36869" name="Rectangle 4"/>
          <p:cNvSpPr>
            <a:spLocks noChangeArrowheads="1"/>
          </p:cNvSpPr>
          <p:nvPr/>
        </p:nvSpPr>
        <p:spPr bwMode="auto">
          <a:xfrm>
            <a:off x="4343400" y="4292600"/>
            <a:ext cx="457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lang="en-US" altLang="zh-TW" sz="2000" i="1">
                <a:latin typeface="Arial" charset="0"/>
              </a:rPr>
              <a:t>Let  sup</a:t>
            </a:r>
            <a:r>
              <a:rPr lang="en-US" altLang="zh-TW" sz="2000" i="1" baseline="-25000">
                <a:latin typeface="Arial" charset="0"/>
              </a:rPr>
              <a:t>min</a:t>
            </a:r>
            <a:r>
              <a:rPr lang="en-US" altLang="zh-TW" sz="2000" i="1">
                <a:latin typeface="Arial" charset="0"/>
              </a:rPr>
              <a:t> = 50%,  conf</a:t>
            </a:r>
            <a:r>
              <a:rPr lang="en-US" altLang="zh-TW" sz="2000" i="1" baseline="-25000">
                <a:latin typeface="Arial" charset="0"/>
              </a:rPr>
              <a:t>min</a:t>
            </a:r>
            <a:r>
              <a:rPr lang="en-US" altLang="zh-TW" sz="2000" i="1">
                <a:latin typeface="Arial" charset="0"/>
              </a:rPr>
              <a:t> = 50%</a:t>
            </a:r>
          </a:p>
          <a:p>
            <a:pPr eaLnBrk="1" hangingPunct="1">
              <a:lnSpc>
                <a:spcPct val="110000"/>
              </a:lnSpc>
              <a:spcBef>
                <a:spcPct val="0"/>
              </a:spcBef>
              <a:buFontTx/>
              <a:buNone/>
            </a:pPr>
            <a:r>
              <a:rPr lang="en-US" altLang="zh-TW" sz="2000" i="1">
                <a:latin typeface="Arial" charset="0"/>
              </a:rPr>
              <a:t>Freq. Pat.: </a:t>
            </a:r>
            <a:r>
              <a:rPr lang="en-US" altLang="zh-TW" sz="2000">
                <a:latin typeface="Arial" charset="0"/>
              </a:rPr>
              <a:t>{</a:t>
            </a:r>
            <a:r>
              <a:rPr lang="en-US" altLang="zh-TW" sz="2000" i="1">
                <a:latin typeface="Arial" charset="0"/>
              </a:rPr>
              <a:t>A:3, B:3, D:4, E:3, AD:3</a:t>
            </a:r>
            <a:r>
              <a:rPr lang="en-US" altLang="zh-TW" sz="2000">
                <a:latin typeface="Arial" charset="0"/>
              </a:rPr>
              <a:t>}</a:t>
            </a:r>
          </a:p>
          <a:p>
            <a:pPr eaLnBrk="1" hangingPunct="1">
              <a:lnSpc>
                <a:spcPct val="110000"/>
              </a:lnSpc>
              <a:spcBef>
                <a:spcPct val="0"/>
              </a:spcBef>
              <a:buFontTx/>
              <a:buNone/>
            </a:pPr>
            <a:r>
              <a:rPr lang="en-US" altLang="zh-TW" sz="2000">
                <a:latin typeface="Arial" charset="0"/>
              </a:rPr>
              <a:t>Association rules:</a:t>
            </a:r>
          </a:p>
          <a:p>
            <a:pPr lvl="1" eaLnBrk="1" hangingPunct="1">
              <a:lnSpc>
                <a:spcPct val="110000"/>
              </a:lnSpc>
              <a:spcBef>
                <a:spcPct val="0"/>
              </a:spcBef>
              <a:buFontTx/>
              <a:buNone/>
            </a:pPr>
            <a:r>
              <a:rPr lang="en-US" altLang="zh-TW" sz="2000" i="1">
                <a:latin typeface="Arial" charset="0"/>
              </a:rPr>
              <a:t>A </a:t>
            </a:r>
            <a:r>
              <a:rPr lang="en-US" altLang="zh-TW" sz="2000">
                <a:latin typeface="Arial" charset="0"/>
                <a:sym typeface="Wingdings" pitchFamily="2" charset="2"/>
              </a:rPr>
              <a:t></a:t>
            </a:r>
            <a:r>
              <a:rPr lang="en-US" altLang="zh-TW" sz="2000" i="1">
                <a:latin typeface="Arial" charset="0"/>
                <a:sym typeface="Symbol" pitchFamily="18" charset="2"/>
              </a:rPr>
              <a:t> D  </a:t>
            </a:r>
            <a:r>
              <a:rPr lang="en-US" altLang="zh-TW" sz="2000">
                <a:latin typeface="Arial" charset="0"/>
                <a:sym typeface="Symbol" pitchFamily="18" charset="2"/>
              </a:rPr>
              <a:t>(60%, 100%)</a:t>
            </a:r>
          </a:p>
          <a:p>
            <a:pPr lvl="1" eaLnBrk="1" hangingPunct="1">
              <a:lnSpc>
                <a:spcPct val="110000"/>
              </a:lnSpc>
              <a:spcBef>
                <a:spcPct val="0"/>
              </a:spcBef>
              <a:buFontTx/>
              <a:buNone/>
            </a:pPr>
            <a:r>
              <a:rPr lang="en-US" altLang="zh-TW" sz="2000" i="1">
                <a:latin typeface="Arial" charset="0"/>
              </a:rPr>
              <a:t>D </a:t>
            </a:r>
            <a:r>
              <a:rPr lang="en-US" altLang="zh-TW" sz="2000">
                <a:latin typeface="Arial" charset="0"/>
                <a:sym typeface="Wingdings" pitchFamily="2" charset="2"/>
              </a:rPr>
              <a:t></a:t>
            </a:r>
            <a:r>
              <a:rPr lang="en-US" altLang="zh-TW" sz="2000" i="1">
                <a:latin typeface="Arial" charset="0"/>
                <a:sym typeface="Symbol" pitchFamily="18" charset="2"/>
              </a:rPr>
              <a:t> A  </a:t>
            </a:r>
            <a:r>
              <a:rPr lang="en-US" altLang="zh-TW" sz="2000">
                <a:latin typeface="Arial" charset="0"/>
                <a:sym typeface="Symbol" pitchFamily="18" charset="2"/>
              </a:rPr>
              <a:t>(60%, 75%)</a:t>
            </a:r>
            <a:endParaRPr lang="en-US" altLang="zh-TW" sz="2000" b="1">
              <a:latin typeface="Arial" charset="0"/>
              <a:sym typeface="Symbol" pitchFamily="18" charset="2"/>
            </a:endParaRPr>
          </a:p>
          <a:p>
            <a:pPr lvl="1" eaLnBrk="1" hangingPunct="1">
              <a:spcBef>
                <a:spcPct val="0"/>
              </a:spcBef>
              <a:buFontTx/>
              <a:buNone/>
            </a:pPr>
            <a:endParaRPr lang="en-US" altLang="zh-TW" sz="2000">
              <a:latin typeface="Arial" charset="0"/>
              <a:sym typeface="Symbol" pitchFamily="18" charset="2"/>
            </a:endParaRPr>
          </a:p>
        </p:txBody>
      </p:sp>
      <p:grpSp>
        <p:nvGrpSpPr>
          <p:cNvPr id="36870" name="Group 5"/>
          <p:cNvGrpSpPr>
            <a:grpSpLocks/>
          </p:cNvGrpSpPr>
          <p:nvPr/>
        </p:nvGrpSpPr>
        <p:grpSpPr bwMode="auto">
          <a:xfrm>
            <a:off x="152400" y="3500438"/>
            <a:ext cx="3886200" cy="2630487"/>
            <a:chOff x="192" y="2400"/>
            <a:chExt cx="2448" cy="1657"/>
          </a:xfrm>
        </p:grpSpPr>
        <p:sp>
          <p:nvSpPr>
            <p:cNvPr id="36896" name="Oval 6"/>
            <p:cNvSpPr>
              <a:spLocks noChangeArrowheads="1"/>
            </p:cNvSpPr>
            <p:nvPr/>
          </p:nvSpPr>
          <p:spPr bwMode="auto">
            <a:xfrm>
              <a:off x="384" y="2736"/>
              <a:ext cx="1200" cy="864"/>
            </a:xfrm>
            <a:prstGeom prst="ellipse">
              <a:avLst/>
            </a:prstGeom>
            <a:solidFill>
              <a:srgbClr val="FFFF00"/>
            </a:solidFill>
            <a:ln w="25400">
              <a:solidFill>
                <a:schemeClr val="tx2"/>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36897" name="Oval 7"/>
            <p:cNvSpPr>
              <a:spLocks noChangeArrowheads="1"/>
            </p:cNvSpPr>
            <p:nvPr/>
          </p:nvSpPr>
          <p:spPr bwMode="auto">
            <a:xfrm>
              <a:off x="1008" y="2736"/>
              <a:ext cx="1200" cy="960"/>
            </a:xfrm>
            <a:prstGeom prst="ellipse">
              <a:avLst/>
            </a:prstGeom>
            <a:solidFill>
              <a:srgbClr val="99CCFF">
                <a:alpha val="50195"/>
              </a:srgbClr>
            </a:solidFill>
            <a:ln w="25400">
              <a:solidFill>
                <a:schemeClr val="hlink"/>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36898" name="Line 8"/>
            <p:cNvSpPr>
              <a:spLocks noChangeShapeType="1"/>
            </p:cNvSpPr>
            <p:nvPr/>
          </p:nvSpPr>
          <p:spPr bwMode="auto">
            <a:xfrm flipH="1">
              <a:off x="576" y="3168"/>
              <a:ext cx="144" cy="48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99" name="Line 9"/>
            <p:cNvSpPr>
              <a:spLocks noChangeShapeType="1"/>
            </p:cNvSpPr>
            <p:nvPr/>
          </p:nvSpPr>
          <p:spPr bwMode="auto">
            <a:xfrm flipV="1">
              <a:off x="2016" y="2832"/>
              <a:ext cx="144" cy="43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00" name="Line 10"/>
            <p:cNvSpPr>
              <a:spLocks noChangeShapeType="1"/>
            </p:cNvSpPr>
            <p:nvPr/>
          </p:nvSpPr>
          <p:spPr bwMode="auto">
            <a:xfrm flipH="1" flipV="1">
              <a:off x="1440" y="2592"/>
              <a:ext cx="0" cy="576"/>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01" name="Text Box 11"/>
            <p:cNvSpPr txBox="1">
              <a:spLocks noChangeArrowheads="1"/>
            </p:cNvSpPr>
            <p:nvPr/>
          </p:nvSpPr>
          <p:spPr bwMode="auto">
            <a:xfrm>
              <a:off x="1824" y="2448"/>
              <a:ext cx="76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nSpc>
                  <a:spcPct val="110000"/>
                </a:lnSpc>
                <a:spcBef>
                  <a:spcPct val="0"/>
                </a:spcBef>
                <a:buFontTx/>
                <a:buNone/>
              </a:pPr>
              <a:r>
                <a:rPr lang="en-US" altLang="zh-TW" sz="1600" b="1">
                  <a:solidFill>
                    <a:schemeClr val="hlink"/>
                  </a:solidFill>
                  <a:latin typeface="Times New Roman" pitchFamily="18" charset="0"/>
                </a:rPr>
                <a:t>Customer</a:t>
              </a:r>
            </a:p>
            <a:p>
              <a:pPr>
                <a:lnSpc>
                  <a:spcPct val="110000"/>
                </a:lnSpc>
                <a:spcBef>
                  <a:spcPct val="0"/>
                </a:spcBef>
                <a:buFontTx/>
                <a:buNone/>
              </a:pPr>
              <a:r>
                <a:rPr lang="en-US" altLang="zh-TW" sz="1600" b="1">
                  <a:solidFill>
                    <a:schemeClr val="hlink"/>
                  </a:solidFill>
                  <a:latin typeface="Times New Roman" pitchFamily="18" charset="0"/>
                </a:rPr>
                <a:t>buys diaper</a:t>
              </a:r>
              <a:endParaRPr lang="en-US" altLang="zh-TW" sz="1800" b="1" u="sng">
                <a:latin typeface="Times New Roman" pitchFamily="18" charset="0"/>
              </a:endParaRPr>
            </a:p>
          </p:txBody>
        </p:sp>
        <p:sp>
          <p:nvSpPr>
            <p:cNvPr id="36902" name="Text Box 12"/>
            <p:cNvSpPr txBox="1">
              <a:spLocks noChangeArrowheads="1"/>
            </p:cNvSpPr>
            <p:nvPr/>
          </p:nvSpPr>
          <p:spPr bwMode="auto">
            <a:xfrm>
              <a:off x="960" y="2400"/>
              <a:ext cx="657"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nSpc>
                  <a:spcPct val="110000"/>
                </a:lnSpc>
                <a:spcBef>
                  <a:spcPct val="0"/>
                </a:spcBef>
                <a:buFontTx/>
                <a:buNone/>
              </a:pPr>
              <a:r>
                <a:rPr lang="en-US" altLang="zh-TW" sz="1600" b="1">
                  <a:solidFill>
                    <a:srgbClr val="5FA180"/>
                  </a:solidFill>
                  <a:latin typeface="Times New Roman" pitchFamily="18" charset="0"/>
                </a:rPr>
                <a:t>Customer</a:t>
              </a:r>
            </a:p>
            <a:p>
              <a:pPr>
                <a:lnSpc>
                  <a:spcPct val="110000"/>
                </a:lnSpc>
                <a:spcBef>
                  <a:spcPct val="0"/>
                </a:spcBef>
                <a:buFontTx/>
                <a:buNone/>
              </a:pPr>
              <a:r>
                <a:rPr lang="en-US" altLang="zh-TW" sz="1600" b="1">
                  <a:solidFill>
                    <a:srgbClr val="5FA180"/>
                  </a:solidFill>
                  <a:latin typeface="Times New Roman" pitchFamily="18" charset="0"/>
                </a:rPr>
                <a:t>buys both</a:t>
              </a:r>
              <a:endParaRPr lang="en-US" altLang="zh-TW" sz="1800" b="1" u="sng">
                <a:solidFill>
                  <a:srgbClr val="5FA180"/>
                </a:solidFill>
                <a:latin typeface="Times New Roman" pitchFamily="18" charset="0"/>
              </a:endParaRPr>
            </a:p>
          </p:txBody>
        </p:sp>
        <p:sp>
          <p:nvSpPr>
            <p:cNvPr id="36903" name="Text Box 13"/>
            <p:cNvSpPr txBox="1">
              <a:spLocks noChangeArrowheads="1"/>
            </p:cNvSpPr>
            <p:nvPr/>
          </p:nvSpPr>
          <p:spPr bwMode="auto">
            <a:xfrm>
              <a:off x="384" y="3600"/>
              <a:ext cx="657"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nSpc>
                  <a:spcPct val="110000"/>
                </a:lnSpc>
                <a:spcBef>
                  <a:spcPct val="0"/>
                </a:spcBef>
                <a:buFontTx/>
                <a:buNone/>
              </a:pPr>
              <a:r>
                <a:rPr lang="en-US" altLang="zh-TW" sz="1600" b="1">
                  <a:solidFill>
                    <a:schemeClr val="tx2"/>
                  </a:solidFill>
                  <a:latin typeface="Times New Roman" pitchFamily="18" charset="0"/>
                </a:rPr>
                <a:t>Customer</a:t>
              </a:r>
            </a:p>
            <a:p>
              <a:pPr>
                <a:lnSpc>
                  <a:spcPct val="110000"/>
                </a:lnSpc>
                <a:spcBef>
                  <a:spcPct val="0"/>
                </a:spcBef>
                <a:buFontTx/>
                <a:buNone/>
              </a:pPr>
              <a:r>
                <a:rPr lang="en-US" altLang="zh-TW" sz="1600" b="1">
                  <a:solidFill>
                    <a:schemeClr val="tx2"/>
                  </a:solidFill>
                  <a:latin typeface="Times New Roman" pitchFamily="18" charset="0"/>
                </a:rPr>
                <a:t>buys beer</a:t>
              </a:r>
              <a:endParaRPr lang="en-US" altLang="zh-TW" sz="1800" b="1" u="sng">
                <a:latin typeface="Times New Roman" pitchFamily="18" charset="0"/>
              </a:endParaRPr>
            </a:p>
          </p:txBody>
        </p:sp>
        <p:sp>
          <p:nvSpPr>
            <p:cNvPr id="36904" name="Rectangle 14"/>
            <p:cNvSpPr>
              <a:spLocks noChangeArrowheads="1"/>
            </p:cNvSpPr>
            <p:nvPr/>
          </p:nvSpPr>
          <p:spPr bwMode="auto">
            <a:xfrm>
              <a:off x="192" y="2400"/>
              <a:ext cx="2448" cy="16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grpSp>
      <p:graphicFrame>
        <p:nvGraphicFramePr>
          <p:cNvPr id="1527823" name="Group 15"/>
          <p:cNvGraphicFramePr>
            <a:graphicFrameLocks noGrp="1"/>
          </p:cNvGraphicFramePr>
          <p:nvPr/>
        </p:nvGraphicFramePr>
        <p:xfrm>
          <a:off x="152400" y="1196975"/>
          <a:ext cx="3886200" cy="2130424"/>
        </p:xfrm>
        <a:graphic>
          <a:graphicData uri="http://schemas.openxmlformats.org/drawingml/2006/table">
            <a:tbl>
              <a:tblPr/>
              <a:tblGrid>
                <a:gridCol w="1943100"/>
                <a:gridCol w="1943100"/>
              </a:tblGrid>
              <a:tr h="36498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1" i="0" u="none" strike="noStrike" cap="none" normalizeH="0" baseline="0" dirty="0" smtClean="0">
                          <a:ln>
                            <a:noFill/>
                          </a:ln>
                          <a:solidFill>
                            <a:schemeClr val="hlink"/>
                          </a:solidFill>
                          <a:effectLst/>
                          <a:latin typeface="Tahoma" pitchFamily="34" charset="0"/>
                          <a:ea typeface="新細明體" charset="-120"/>
                        </a:rPr>
                        <a:t>Transaction-id</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1" i="0" u="none" strike="noStrike" cap="none" normalizeH="0" baseline="0" smtClean="0">
                          <a:ln>
                            <a:noFill/>
                          </a:ln>
                          <a:solidFill>
                            <a:schemeClr val="hlink"/>
                          </a:solidFill>
                          <a:effectLst/>
                          <a:latin typeface="Tahoma" pitchFamily="34" charset="0"/>
                          <a:ea typeface="新細明體" charset="-120"/>
                        </a:rPr>
                        <a:t>Items bought</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r>
              <a:tr h="36498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0" i="0" u="none" strike="noStrike" cap="none" normalizeH="0" baseline="0" smtClean="0">
                          <a:ln>
                            <a:noFill/>
                          </a:ln>
                          <a:solidFill>
                            <a:schemeClr val="tx1"/>
                          </a:solidFill>
                          <a:effectLst/>
                          <a:latin typeface="Tahoma" pitchFamily="34" charset="0"/>
                          <a:ea typeface="新細明體" charset="-120"/>
                        </a:rPr>
                        <a:t>10</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0" i="0" u="none" strike="noStrike" cap="none" normalizeH="0" baseline="0" smtClean="0">
                          <a:ln>
                            <a:noFill/>
                          </a:ln>
                          <a:solidFill>
                            <a:schemeClr val="tx1"/>
                          </a:solidFill>
                          <a:effectLst/>
                          <a:latin typeface="Tahoma" pitchFamily="34" charset="0"/>
                          <a:ea typeface="新細明體" charset="-120"/>
                        </a:rPr>
                        <a:t>A, B, D</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498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0" i="0" u="none" strike="noStrike" cap="none" normalizeH="0" baseline="0" smtClean="0">
                          <a:ln>
                            <a:noFill/>
                          </a:ln>
                          <a:solidFill>
                            <a:schemeClr val="tx1"/>
                          </a:solidFill>
                          <a:effectLst/>
                          <a:latin typeface="Tahoma" pitchFamily="34" charset="0"/>
                          <a:ea typeface="新細明體" charset="-120"/>
                        </a:rPr>
                        <a:t>20</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0" i="0" u="none" strike="noStrike" cap="none" normalizeH="0" baseline="0" smtClean="0">
                          <a:ln>
                            <a:noFill/>
                          </a:ln>
                          <a:solidFill>
                            <a:schemeClr val="tx1"/>
                          </a:solidFill>
                          <a:effectLst/>
                          <a:latin typeface="Tahoma" pitchFamily="34" charset="0"/>
                          <a:ea typeface="新細明體" charset="-120"/>
                        </a:rPr>
                        <a:t>A, C, D</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498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0" i="0" u="none" strike="noStrike" cap="none" normalizeH="0" baseline="0" smtClean="0">
                          <a:ln>
                            <a:noFill/>
                          </a:ln>
                          <a:solidFill>
                            <a:schemeClr val="tx1"/>
                          </a:solidFill>
                          <a:effectLst/>
                          <a:latin typeface="Tahoma" pitchFamily="34" charset="0"/>
                          <a:ea typeface="新細明體" charset="-120"/>
                        </a:rPr>
                        <a:t>30</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0" i="0" u="none" strike="noStrike" cap="none" normalizeH="0" baseline="0" smtClean="0">
                          <a:ln>
                            <a:noFill/>
                          </a:ln>
                          <a:solidFill>
                            <a:schemeClr val="tx1"/>
                          </a:solidFill>
                          <a:effectLst/>
                          <a:latin typeface="Tahoma" pitchFamily="34" charset="0"/>
                          <a:ea typeface="新細明體" charset="-120"/>
                        </a:rPr>
                        <a:t>A, D, E</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4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0" i="0" u="none" strike="noStrike" cap="none" normalizeH="0" baseline="0" dirty="0" smtClean="0">
                          <a:ln>
                            <a:noFill/>
                          </a:ln>
                          <a:solidFill>
                            <a:schemeClr val="tx1"/>
                          </a:solidFill>
                          <a:effectLst/>
                          <a:latin typeface="Tahoma" pitchFamily="34" charset="0"/>
                          <a:ea typeface="新細明體" charset="-120"/>
                        </a:rPr>
                        <a:t>40</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0" i="0" u="none" strike="noStrike" cap="none" normalizeH="0" baseline="0" dirty="0" smtClean="0">
                          <a:ln>
                            <a:noFill/>
                          </a:ln>
                          <a:solidFill>
                            <a:schemeClr val="tx1"/>
                          </a:solidFill>
                          <a:effectLst/>
                          <a:latin typeface="Tahoma" pitchFamily="34" charset="0"/>
                          <a:ea typeface="新細明體" charset="-120"/>
                        </a:rPr>
                        <a:t>B, E, F</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4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0" i="0" u="none" strike="noStrike" cap="none" normalizeH="0" baseline="0" smtClean="0">
                          <a:ln>
                            <a:noFill/>
                          </a:ln>
                          <a:solidFill>
                            <a:schemeClr val="tx1"/>
                          </a:solidFill>
                          <a:effectLst/>
                          <a:latin typeface="Tahoma" pitchFamily="34" charset="0"/>
                          <a:ea typeface="新細明體" charset="-120"/>
                        </a:rPr>
                        <a:t>50</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TW" sz="1600" b="0" i="0" u="none" strike="noStrike" cap="none" normalizeH="0" baseline="0" dirty="0" smtClean="0">
                          <a:ln>
                            <a:noFill/>
                          </a:ln>
                          <a:solidFill>
                            <a:schemeClr val="tx1"/>
                          </a:solidFill>
                          <a:effectLst/>
                          <a:latin typeface="Tahoma" pitchFamily="34" charset="0"/>
                          <a:ea typeface="新細明體" charset="-120"/>
                        </a:rPr>
                        <a:t>B, C, D, E, F</a:t>
                      </a:r>
                    </a:p>
                  </a:txBody>
                  <a:tcPr marT="45702" marB="45702"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6894" name="Rectangle 4"/>
          <p:cNvSpPr>
            <a:spLocks noChangeArrowheads="1"/>
          </p:cNvSpPr>
          <p:nvPr/>
        </p:nvSpPr>
        <p:spPr bwMode="auto">
          <a:xfrm>
            <a:off x="4716463" y="6021388"/>
            <a:ext cx="4248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lang="en-US" altLang="zh-TW" sz="1200" i="1">
                <a:solidFill>
                  <a:srgbClr val="376092"/>
                </a:solidFill>
                <a:latin typeface="Arial" charset="0"/>
              </a:rPr>
              <a:t>A </a:t>
            </a:r>
            <a:r>
              <a:rPr lang="en-US" altLang="zh-TW" sz="1200">
                <a:solidFill>
                  <a:srgbClr val="376092"/>
                </a:solidFill>
                <a:latin typeface="Arial" charset="0"/>
                <a:sym typeface="Wingdings" pitchFamily="2" charset="2"/>
              </a:rPr>
              <a:t></a:t>
            </a:r>
            <a:r>
              <a:rPr lang="en-US" altLang="zh-TW" sz="1200" i="1">
                <a:solidFill>
                  <a:srgbClr val="376092"/>
                </a:solidFill>
                <a:latin typeface="Arial" charset="0"/>
                <a:sym typeface="Symbol" pitchFamily="18" charset="2"/>
              </a:rPr>
              <a:t> D  </a:t>
            </a:r>
            <a:r>
              <a:rPr lang="en-US" altLang="zh-TW" sz="1200">
                <a:solidFill>
                  <a:srgbClr val="376092"/>
                </a:solidFill>
                <a:latin typeface="Arial" charset="0"/>
                <a:sym typeface="Symbol" pitchFamily="18" charset="2"/>
              </a:rPr>
              <a:t>(support  = 3/5 = 60%, confidence = 3/3 =100%)</a:t>
            </a:r>
          </a:p>
          <a:p>
            <a:pPr eaLnBrk="1" hangingPunct="1">
              <a:lnSpc>
                <a:spcPct val="110000"/>
              </a:lnSpc>
              <a:spcBef>
                <a:spcPct val="0"/>
              </a:spcBef>
              <a:buFontTx/>
              <a:buNone/>
            </a:pPr>
            <a:r>
              <a:rPr lang="en-US" altLang="zh-TW" sz="1200" i="1">
                <a:solidFill>
                  <a:srgbClr val="376092"/>
                </a:solidFill>
                <a:latin typeface="Arial" charset="0"/>
              </a:rPr>
              <a:t>D </a:t>
            </a:r>
            <a:r>
              <a:rPr lang="en-US" altLang="zh-TW" sz="1200">
                <a:solidFill>
                  <a:srgbClr val="376092"/>
                </a:solidFill>
                <a:latin typeface="Arial" charset="0"/>
                <a:sym typeface="Wingdings" pitchFamily="2" charset="2"/>
              </a:rPr>
              <a:t></a:t>
            </a:r>
            <a:r>
              <a:rPr lang="en-US" altLang="zh-TW" sz="1200" i="1">
                <a:solidFill>
                  <a:srgbClr val="376092"/>
                </a:solidFill>
                <a:latin typeface="Arial" charset="0"/>
                <a:sym typeface="Symbol" pitchFamily="18" charset="2"/>
              </a:rPr>
              <a:t> A  </a:t>
            </a:r>
            <a:r>
              <a:rPr lang="en-US" altLang="zh-TW" sz="1200">
                <a:solidFill>
                  <a:srgbClr val="376092"/>
                </a:solidFill>
                <a:latin typeface="Arial" charset="0"/>
                <a:sym typeface="Symbol" pitchFamily="18" charset="2"/>
              </a:rPr>
              <a:t>(support  = 3/5 = 60%, confidence = 3/4  = 75%)</a:t>
            </a:r>
            <a:endParaRPr lang="en-US" altLang="zh-TW" sz="1200" b="1">
              <a:solidFill>
                <a:srgbClr val="376092"/>
              </a:solidFill>
              <a:latin typeface="Arial" charset="0"/>
              <a:sym typeface="Symbol" pitchFamily="18" charset="2"/>
            </a:endParaRPr>
          </a:p>
          <a:p>
            <a:pPr lvl="1" eaLnBrk="1" hangingPunct="1">
              <a:spcBef>
                <a:spcPct val="0"/>
              </a:spcBef>
              <a:buFontTx/>
              <a:buNone/>
            </a:pPr>
            <a:endParaRPr lang="en-US" altLang="zh-TW" sz="1200">
              <a:solidFill>
                <a:srgbClr val="376092"/>
              </a:solidFill>
              <a:latin typeface="Arial" charset="0"/>
              <a:sym typeface="Symbol" pitchFamily="18" charset="2"/>
            </a:endParaRPr>
          </a:p>
        </p:txBody>
      </p:sp>
      <p:sp>
        <p:nvSpPr>
          <p:cNvPr id="36895"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492230034"/>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457200" y="0"/>
            <a:ext cx="8229600" cy="765175"/>
          </a:xfrm>
        </p:spPr>
        <p:txBody>
          <a:bodyPr/>
          <a:lstStyle/>
          <a:p>
            <a:r>
              <a:rPr lang="en-US" altLang="zh-TW" smtClean="0"/>
              <a:t>Market basket analysis</a:t>
            </a:r>
            <a:endParaRPr lang="zh-TW" altLang="en-US" smtClean="0"/>
          </a:p>
        </p:txBody>
      </p:sp>
      <p:sp>
        <p:nvSpPr>
          <p:cNvPr id="37891" name="內容版面配置區 2"/>
          <p:cNvSpPr>
            <a:spLocks noGrp="1"/>
          </p:cNvSpPr>
          <p:nvPr>
            <p:ph idx="1"/>
          </p:nvPr>
        </p:nvSpPr>
        <p:spPr>
          <a:xfrm>
            <a:off x="457200" y="692150"/>
            <a:ext cx="8229600" cy="5905500"/>
          </a:xfrm>
        </p:spPr>
        <p:txBody>
          <a:bodyPr/>
          <a:lstStyle/>
          <a:p>
            <a:r>
              <a:rPr lang="en-US" altLang="zh-TW" smtClean="0"/>
              <a:t>Example</a:t>
            </a:r>
          </a:p>
          <a:p>
            <a:pPr lvl="1"/>
            <a:r>
              <a:rPr lang="en-US" altLang="zh-TW" smtClean="0"/>
              <a:t>Which groups or sets of items are customers likely to purchase on a given trip to the store?</a:t>
            </a:r>
          </a:p>
          <a:p>
            <a:r>
              <a:rPr lang="en-US" altLang="zh-TW" smtClean="0"/>
              <a:t>Association Rule</a:t>
            </a:r>
          </a:p>
          <a:p>
            <a:pPr lvl="1"/>
            <a:r>
              <a:rPr lang="en-US" altLang="zh-TW" i="1" smtClean="0">
                <a:solidFill>
                  <a:srgbClr val="376092"/>
                </a:solidFill>
              </a:rPr>
              <a:t>Computer </a:t>
            </a:r>
            <a:r>
              <a:rPr lang="en-US" altLang="zh-TW" i="1" smtClean="0">
                <a:solidFill>
                  <a:srgbClr val="376092"/>
                </a:solidFill>
                <a:sym typeface="Wingdings" pitchFamily="2" charset="2"/>
              </a:rPr>
              <a:t></a:t>
            </a:r>
            <a:r>
              <a:rPr lang="en-US" altLang="zh-TW" i="1" smtClean="0">
                <a:solidFill>
                  <a:srgbClr val="376092"/>
                </a:solidFill>
              </a:rPr>
              <a:t> antivirus_software </a:t>
            </a:r>
            <a:br>
              <a:rPr lang="en-US" altLang="zh-TW" i="1" smtClean="0">
                <a:solidFill>
                  <a:srgbClr val="376092"/>
                </a:solidFill>
              </a:rPr>
            </a:br>
            <a:r>
              <a:rPr lang="en-US" altLang="zh-TW" i="1" smtClean="0">
                <a:solidFill>
                  <a:srgbClr val="376092"/>
                </a:solidFill>
              </a:rPr>
              <a:t>[support = 2%; confidence = 60%]</a:t>
            </a:r>
          </a:p>
          <a:p>
            <a:pPr lvl="2"/>
            <a:r>
              <a:rPr lang="en-US" altLang="zh-TW" smtClean="0"/>
              <a:t>A support of 2% means that 2% of all the transactions under analysis show that computer and antivirus software are purchased together.</a:t>
            </a:r>
          </a:p>
          <a:p>
            <a:pPr lvl="2"/>
            <a:r>
              <a:rPr lang="en-US" altLang="zh-TW" smtClean="0"/>
              <a:t>A confidence of 60% means that 60% of the customers who purchased a computer also bought the software.</a:t>
            </a:r>
            <a:endParaRPr lang="zh-TW" altLang="en-US" smtClean="0"/>
          </a:p>
        </p:txBody>
      </p:sp>
      <p:sp>
        <p:nvSpPr>
          <p:cNvPr id="378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B4442D2-AB53-4589-B402-39DF7CACA896}" type="slidenum">
              <a:rPr lang="zh-TW" altLang="en-US" sz="1200" smtClean="0">
                <a:solidFill>
                  <a:srgbClr val="898989"/>
                </a:solidFill>
              </a:rPr>
              <a:pPr eaLnBrk="1" hangingPunct="1">
                <a:spcBef>
                  <a:spcPct val="0"/>
                </a:spcBef>
                <a:buFontTx/>
                <a:buNone/>
              </a:pPr>
              <a:t>101</a:t>
            </a:fld>
            <a:endParaRPr lang="zh-TW" altLang="en-US" sz="1200" smtClean="0">
              <a:solidFill>
                <a:srgbClr val="898989"/>
              </a:solidFill>
            </a:endParaRPr>
          </a:p>
        </p:txBody>
      </p:sp>
      <p:sp>
        <p:nvSpPr>
          <p:cNvPr id="37893"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8391024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smtClean="0"/>
              <a:t>Association rules</a:t>
            </a:r>
            <a:endParaRPr lang="zh-TW" altLang="en-US" smtClean="0"/>
          </a:p>
        </p:txBody>
      </p:sp>
      <p:sp>
        <p:nvSpPr>
          <p:cNvPr id="38915" name="內容版面配置區 2"/>
          <p:cNvSpPr>
            <a:spLocks noGrp="1"/>
          </p:cNvSpPr>
          <p:nvPr>
            <p:ph idx="1"/>
          </p:nvPr>
        </p:nvSpPr>
        <p:spPr/>
        <p:txBody>
          <a:bodyPr/>
          <a:lstStyle/>
          <a:p>
            <a:r>
              <a:rPr lang="en-US" altLang="zh-TW" smtClean="0"/>
              <a:t>Association rules are considered interesting if they satisfy both </a:t>
            </a:r>
          </a:p>
          <a:p>
            <a:pPr lvl="1"/>
            <a:r>
              <a:rPr lang="en-US" altLang="zh-TW" smtClean="0"/>
              <a:t>a </a:t>
            </a:r>
            <a:r>
              <a:rPr lang="en-US" altLang="zh-TW" smtClean="0">
                <a:solidFill>
                  <a:srgbClr val="FF0000"/>
                </a:solidFill>
              </a:rPr>
              <a:t>minimum support  threshold </a:t>
            </a:r>
            <a:r>
              <a:rPr lang="en-US" altLang="zh-TW" smtClean="0"/>
              <a:t>and </a:t>
            </a:r>
          </a:p>
          <a:p>
            <a:pPr lvl="1"/>
            <a:r>
              <a:rPr lang="en-US" altLang="zh-TW" smtClean="0"/>
              <a:t>a </a:t>
            </a:r>
            <a:r>
              <a:rPr lang="en-US" altLang="zh-TW" smtClean="0">
                <a:solidFill>
                  <a:srgbClr val="FF0000"/>
                </a:solidFill>
              </a:rPr>
              <a:t>minimum confidence threshold</a:t>
            </a:r>
            <a:r>
              <a:rPr lang="en-US" altLang="zh-TW" smtClean="0"/>
              <a:t>.</a:t>
            </a:r>
            <a:endParaRPr lang="zh-TW" altLang="en-US" smtClean="0"/>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9E1B5D4-EABD-4F19-9260-DBF5A023DDD5}" type="slidenum">
              <a:rPr lang="zh-TW" altLang="en-US" sz="1200" smtClean="0">
                <a:solidFill>
                  <a:srgbClr val="898989"/>
                </a:solidFill>
              </a:rPr>
              <a:pPr eaLnBrk="1" hangingPunct="1">
                <a:spcBef>
                  <a:spcPct val="0"/>
                </a:spcBef>
                <a:buFontTx/>
                <a:buNone/>
              </a:pPr>
              <a:t>102</a:t>
            </a:fld>
            <a:endParaRPr lang="zh-TW" altLang="en-US" sz="1200" smtClean="0">
              <a:solidFill>
                <a:srgbClr val="898989"/>
              </a:solidFill>
            </a:endParaRPr>
          </a:p>
        </p:txBody>
      </p:sp>
      <p:sp>
        <p:nvSpPr>
          <p:cNvPr id="38917"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3720843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a:xfrm>
            <a:off x="457200" y="274638"/>
            <a:ext cx="8229600" cy="1425575"/>
          </a:xfrm>
        </p:spPr>
        <p:txBody>
          <a:bodyPr/>
          <a:lstStyle/>
          <a:p>
            <a:r>
              <a:rPr lang="en-US" altLang="zh-TW" sz="4000" smtClean="0"/>
              <a:t>Frequent Itemsets, </a:t>
            </a:r>
            <a:br>
              <a:rPr lang="en-US" altLang="zh-TW" sz="4000" smtClean="0"/>
            </a:br>
            <a:r>
              <a:rPr lang="en-US" altLang="zh-TW" sz="4000" smtClean="0"/>
              <a:t>Closed Itemsets, and </a:t>
            </a:r>
            <a:br>
              <a:rPr lang="en-US" altLang="zh-TW" sz="4000" smtClean="0"/>
            </a:br>
            <a:r>
              <a:rPr lang="en-US" altLang="zh-TW" sz="4000" smtClean="0"/>
              <a:t>Association Rules</a:t>
            </a:r>
            <a:endParaRPr lang="zh-TW" altLang="en-US" sz="4000" smtClean="0"/>
          </a:p>
        </p:txBody>
      </p:sp>
      <p:sp>
        <p:nvSpPr>
          <p:cNvPr id="3993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023562A-8749-4B9F-8278-15720454F259}" type="slidenum">
              <a:rPr lang="zh-TW" altLang="en-US" sz="1200" smtClean="0">
                <a:solidFill>
                  <a:srgbClr val="898989"/>
                </a:solidFill>
              </a:rPr>
              <a:pPr eaLnBrk="1" hangingPunct="1">
                <a:spcBef>
                  <a:spcPct val="0"/>
                </a:spcBef>
                <a:buFontTx/>
                <a:buNone/>
              </a:pPr>
              <a:t>103</a:t>
            </a:fld>
            <a:endParaRPr lang="zh-TW" altLang="en-US" sz="1200" smtClean="0">
              <a:solidFill>
                <a:srgbClr val="898989"/>
              </a:solidFill>
            </a:endParaRP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85248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內容版面配置區 2"/>
          <p:cNvSpPr>
            <a:spLocks noGrp="1"/>
          </p:cNvSpPr>
          <p:nvPr>
            <p:ph idx="1"/>
          </p:nvPr>
        </p:nvSpPr>
        <p:spPr>
          <a:xfrm>
            <a:off x="1130300" y="4941888"/>
            <a:ext cx="6537325" cy="1366837"/>
          </a:xfrm>
        </p:spPr>
        <p:txBody>
          <a:bodyPr/>
          <a:lstStyle/>
          <a:p>
            <a:pPr>
              <a:buFont typeface="Arial" charset="0"/>
              <a:buNone/>
            </a:pPr>
            <a:r>
              <a:rPr lang="en-US" altLang="zh-TW" i="1" smtClean="0"/>
              <a:t>Support (A</a:t>
            </a:r>
            <a:r>
              <a:rPr lang="en-US" altLang="zh-TW" i="1" smtClean="0">
                <a:sym typeface="Wingdings" pitchFamily="2" charset="2"/>
              </a:rPr>
              <a:t> B)       = </a:t>
            </a:r>
            <a:r>
              <a:rPr lang="en-US" altLang="zh-TW" i="1" smtClean="0"/>
              <a:t>P(A</a:t>
            </a:r>
            <a:r>
              <a:rPr lang="en-US" altLang="zh-TW" smtClean="0">
                <a:ea typeface="新細明體" pitchFamily="18" charset="-120"/>
                <a:sym typeface="Symbol" pitchFamily="18" charset="2"/>
              </a:rPr>
              <a:t>  </a:t>
            </a:r>
            <a:r>
              <a:rPr lang="en-US" altLang="zh-TW" i="1" smtClean="0"/>
              <a:t>B)</a:t>
            </a:r>
          </a:p>
          <a:p>
            <a:pPr>
              <a:buFont typeface="Arial" charset="0"/>
              <a:buNone/>
            </a:pPr>
            <a:r>
              <a:rPr lang="en-US" altLang="zh-TW" i="1" smtClean="0"/>
              <a:t>Confidence (A</a:t>
            </a:r>
            <a:r>
              <a:rPr lang="en-US" altLang="zh-TW" i="1" smtClean="0">
                <a:sym typeface="Wingdings" pitchFamily="2" charset="2"/>
              </a:rPr>
              <a:t> B) = P(B|A)</a:t>
            </a:r>
            <a:endParaRPr lang="zh-TW" altLang="en-US" smtClean="0"/>
          </a:p>
        </p:txBody>
      </p:sp>
      <p:sp>
        <p:nvSpPr>
          <p:cNvPr id="39942"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9635391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i="1" smtClean="0"/>
              <a:t>Support (A</a:t>
            </a:r>
            <a:r>
              <a:rPr lang="en-US" altLang="zh-TW" i="1" smtClean="0">
                <a:sym typeface="Wingdings" pitchFamily="2" charset="2"/>
              </a:rPr>
              <a:t> B) = </a:t>
            </a:r>
            <a:r>
              <a:rPr lang="en-US" altLang="zh-TW" i="1" smtClean="0"/>
              <a:t>P(A</a:t>
            </a:r>
            <a:r>
              <a:rPr lang="en-US" altLang="zh-TW" smtClean="0">
                <a:ea typeface="新細明體" pitchFamily="18" charset="-120"/>
                <a:sym typeface="Symbol" pitchFamily="18" charset="2"/>
              </a:rPr>
              <a:t>  </a:t>
            </a:r>
            <a:r>
              <a:rPr lang="en-US" altLang="zh-TW" i="1" smtClean="0"/>
              <a:t>B)</a:t>
            </a:r>
            <a:br>
              <a:rPr lang="en-US" altLang="zh-TW" i="1" smtClean="0"/>
            </a:br>
            <a:r>
              <a:rPr lang="en-US" altLang="zh-TW" i="1" smtClean="0"/>
              <a:t>Confidence (A</a:t>
            </a:r>
            <a:r>
              <a:rPr lang="en-US" altLang="zh-TW" i="1" smtClean="0">
                <a:sym typeface="Wingdings" pitchFamily="2" charset="2"/>
              </a:rPr>
              <a:t> B) = P(B|A)</a:t>
            </a:r>
            <a:endParaRPr lang="zh-TW" altLang="en-US" smtClean="0"/>
          </a:p>
        </p:txBody>
      </p:sp>
      <p:sp>
        <p:nvSpPr>
          <p:cNvPr id="40963" name="內容版面配置區 2"/>
          <p:cNvSpPr>
            <a:spLocks noGrp="1"/>
          </p:cNvSpPr>
          <p:nvPr>
            <p:ph idx="1"/>
          </p:nvPr>
        </p:nvSpPr>
        <p:spPr>
          <a:xfrm>
            <a:off x="457200" y="2349500"/>
            <a:ext cx="8229600" cy="3776663"/>
          </a:xfrm>
        </p:spPr>
        <p:txBody>
          <a:bodyPr/>
          <a:lstStyle/>
          <a:p>
            <a:r>
              <a:rPr lang="en-US" altLang="zh-TW" smtClean="0"/>
              <a:t>The notation </a:t>
            </a:r>
            <a:r>
              <a:rPr lang="en-US" altLang="zh-TW" i="1" smtClean="0"/>
              <a:t>P(A</a:t>
            </a:r>
            <a:r>
              <a:rPr lang="en-US" altLang="zh-TW" smtClean="0">
                <a:ea typeface="新細明體" pitchFamily="18" charset="-120"/>
                <a:sym typeface="Symbol" pitchFamily="18" charset="2"/>
              </a:rPr>
              <a:t>  </a:t>
            </a:r>
            <a:r>
              <a:rPr lang="en-US" altLang="zh-TW" i="1" smtClean="0"/>
              <a:t>B) indicates the probability that a transaction contains the union of set A and set B </a:t>
            </a:r>
          </a:p>
          <a:p>
            <a:pPr lvl="1"/>
            <a:r>
              <a:rPr lang="en-US" altLang="zh-TW" i="1" smtClean="0"/>
              <a:t>(i.e., it contains every item in A and in B). </a:t>
            </a:r>
          </a:p>
          <a:p>
            <a:r>
              <a:rPr lang="en-US" altLang="zh-TW" i="1" smtClean="0"/>
              <a:t>This should not be confused with P(A or B), </a:t>
            </a:r>
            <a:r>
              <a:rPr lang="en-US" altLang="zh-TW" smtClean="0"/>
              <a:t>which indicates the probability that a transaction contains either </a:t>
            </a:r>
            <a:r>
              <a:rPr lang="en-US" altLang="zh-TW" i="1" smtClean="0"/>
              <a:t>A or B.</a:t>
            </a:r>
            <a:endParaRPr lang="zh-TW" altLang="en-US" smtClean="0"/>
          </a:p>
        </p:txBody>
      </p:sp>
      <p:sp>
        <p:nvSpPr>
          <p:cNvPr id="4096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6355E61-4514-4D8E-A89E-2C7304A886DB}" type="slidenum">
              <a:rPr lang="zh-TW" altLang="en-US" sz="1200" smtClean="0">
                <a:solidFill>
                  <a:srgbClr val="898989"/>
                </a:solidFill>
              </a:rPr>
              <a:pPr eaLnBrk="1" hangingPunct="1">
                <a:spcBef>
                  <a:spcPct val="0"/>
                </a:spcBef>
                <a:buFontTx/>
                <a:buNone/>
              </a:pPr>
              <a:t>104</a:t>
            </a:fld>
            <a:endParaRPr lang="zh-TW" altLang="en-US" sz="1200" smtClean="0">
              <a:solidFill>
                <a:srgbClr val="898989"/>
              </a:solidFill>
            </a:endParaRPr>
          </a:p>
        </p:txBody>
      </p:sp>
      <p:sp>
        <p:nvSpPr>
          <p:cNvPr id="40965"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628178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zh-TW" sz="3200" b="1" smtClean="0"/>
              <a:t>Does diaper purchase predict beer purchase?</a:t>
            </a:r>
          </a:p>
        </p:txBody>
      </p:sp>
      <p:sp>
        <p:nvSpPr>
          <p:cNvPr id="41987" name="Rectangle 3"/>
          <p:cNvSpPr>
            <a:spLocks noGrp="1" noChangeArrowheads="1"/>
          </p:cNvSpPr>
          <p:nvPr>
            <p:ph type="body" sz="half" idx="1"/>
          </p:nvPr>
        </p:nvSpPr>
        <p:spPr>
          <a:xfrm>
            <a:off x="381000" y="1493838"/>
            <a:ext cx="8458200" cy="487362"/>
          </a:xfrm>
        </p:spPr>
        <p:txBody>
          <a:bodyPr/>
          <a:lstStyle/>
          <a:p>
            <a:pPr eaLnBrk="1" hangingPunct="1"/>
            <a:r>
              <a:rPr lang="en-US" altLang="zh-TW" sz="2800" smtClean="0"/>
              <a:t>Contingency tables</a:t>
            </a:r>
          </a:p>
        </p:txBody>
      </p:sp>
      <p:graphicFrame>
        <p:nvGraphicFramePr>
          <p:cNvPr id="7183" name="Group 15"/>
          <p:cNvGraphicFramePr>
            <a:graphicFrameLocks noGrp="1"/>
          </p:cNvGraphicFramePr>
          <p:nvPr>
            <p:ph sz="quarter" idx="2"/>
          </p:nvPr>
        </p:nvGraphicFramePr>
        <p:xfrm>
          <a:off x="1371600" y="3810000"/>
          <a:ext cx="2438400" cy="2057400"/>
        </p:xfrm>
        <a:graphic>
          <a:graphicData uri="http://schemas.openxmlformats.org/drawingml/2006/table">
            <a:tbl>
              <a:tblPr/>
              <a:tblGrid>
                <a:gridCol w="1219200"/>
                <a:gridCol w="1219200"/>
              </a:tblGrid>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    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999" name="Text Box 17"/>
          <p:cNvSpPr txBox="1">
            <a:spLocks noChangeArrowheads="1"/>
          </p:cNvSpPr>
          <p:nvPr/>
        </p:nvSpPr>
        <p:spPr bwMode="auto">
          <a:xfrm>
            <a:off x="1828800" y="3048000"/>
            <a:ext cx="162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        Beer</a:t>
            </a:r>
          </a:p>
          <a:p>
            <a:pPr eaLnBrk="1" hangingPunct="1">
              <a:spcBef>
                <a:spcPct val="0"/>
              </a:spcBef>
              <a:buFontTx/>
              <a:buNone/>
            </a:pPr>
            <a:r>
              <a:rPr lang="en-US" altLang="zh-TW" sz="1800">
                <a:latin typeface="Arial" charset="0"/>
              </a:rPr>
              <a:t>Yes           No </a:t>
            </a:r>
          </a:p>
        </p:txBody>
      </p:sp>
      <p:sp>
        <p:nvSpPr>
          <p:cNvPr id="42000" name="Text Box 18"/>
          <p:cNvSpPr txBox="1">
            <a:spLocks noChangeArrowheads="1"/>
          </p:cNvSpPr>
          <p:nvPr/>
        </p:nvSpPr>
        <p:spPr bwMode="auto">
          <a:xfrm>
            <a:off x="25400" y="3962400"/>
            <a:ext cx="12636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No diapers</a:t>
            </a:r>
          </a:p>
          <a:p>
            <a:pPr eaLnBrk="1" hangingPunct="1">
              <a:spcBef>
                <a:spcPct val="0"/>
              </a:spcBef>
              <a:buFontTx/>
              <a:buNone/>
            </a:pPr>
            <a:endParaRPr lang="en-US" altLang="zh-TW" sz="1800">
              <a:latin typeface="Arial" charset="0"/>
            </a:endParaRPr>
          </a:p>
          <a:p>
            <a:pPr eaLnBrk="1" hangingPunct="1">
              <a:spcBef>
                <a:spcPct val="0"/>
              </a:spcBef>
              <a:buFontTx/>
              <a:buNone/>
            </a:pPr>
            <a:r>
              <a:rPr lang="en-US" altLang="zh-TW" sz="1800">
                <a:latin typeface="Arial" charset="0"/>
              </a:rPr>
              <a:t>diapers</a:t>
            </a:r>
          </a:p>
          <a:p>
            <a:pPr eaLnBrk="1" hangingPunct="1">
              <a:spcBef>
                <a:spcPct val="0"/>
              </a:spcBef>
              <a:buFontTx/>
              <a:buNone/>
            </a:pPr>
            <a:endParaRPr lang="en-US" altLang="zh-TW" sz="1800">
              <a:latin typeface="Arial" charset="0"/>
            </a:endParaRPr>
          </a:p>
        </p:txBody>
      </p:sp>
      <p:sp>
        <p:nvSpPr>
          <p:cNvPr id="42001" name="Text Box 19"/>
          <p:cNvSpPr txBox="1">
            <a:spLocks noChangeArrowheads="1"/>
          </p:cNvSpPr>
          <p:nvPr/>
        </p:nvSpPr>
        <p:spPr bwMode="auto">
          <a:xfrm>
            <a:off x="3810000" y="3810000"/>
            <a:ext cx="9683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zh-TW" sz="2400">
                <a:latin typeface="Arial" charset="0"/>
              </a:rPr>
              <a:t>100</a:t>
            </a:r>
          </a:p>
          <a:p>
            <a:pPr eaLnBrk="1" hangingPunct="1">
              <a:spcBef>
                <a:spcPct val="50000"/>
              </a:spcBef>
              <a:buFontTx/>
              <a:buNone/>
            </a:pPr>
            <a:endParaRPr lang="en-US" altLang="zh-TW" sz="1800">
              <a:latin typeface="Arial" charset="0"/>
            </a:endParaRPr>
          </a:p>
          <a:p>
            <a:pPr eaLnBrk="1" hangingPunct="1">
              <a:spcBef>
                <a:spcPct val="50000"/>
              </a:spcBef>
              <a:buFontTx/>
              <a:buNone/>
            </a:pPr>
            <a:r>
              <a:rPr lang="en-US" altLang="zh-TW" sz="2400">
                <a:latin typeface="Arial" charset="0"/>
              </a:rPr>
              <a:t>100</a:t>
            </a:r>
          </a:p>
        </p:txBody>
      </p:sp>
      <p:sp>
        <p:nvSpPr>
          <p:cNvPr id="42002" name="Text Box 20"/>
          <p:cNvSpPr txBox="1">
            <a:spLocks noChangeArrowheads="1"/>
          </p:cNvSpPr>
          <p:nvPr/>
        </p:nvSpPr>
        <p:spPr bwMode="auto">
          <a:xfrm>
            <a:off x="1447800" y="6096000"/>
            <a:ext cx="225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DEPENDENT (yes)</a:t>
            </a:r>
          </a:p>
        </p:txBody>
      </p:sp>
      <p:graphicFrame>
        <p:nvGraphicFramePr>
          <p:cNvPr id="7201" name="Group 33"/>
          <p:cNvGraphicFramePr>
            <a:graphicFrameLocks noGrp="1"/>
          </p:cNvGraphicFramePr>
          <p:nvPr>
            <p:ph sz="quarter" idx="3"/>
          </p:nvPr>
        </p:nvGraphicFramePr>
        <p:xfrm>
          <a:off x="5029200" y="3810000"/>
          <a:ext cx="2438400" cy="1981200"/>
        </p:xfrm>
        <a:graphic>
          <a:graphicData uri="http://schemas.openxmlformats.org/drawingml/2006/table">
            <a:tbl>
              <a:tblPr/>
              <a:tblGrid>
                <a:gridCol w="1219200"/>
                <a:gridCol w="1219200"/>
              </a:tblGrid>
              <a:tr h="10144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  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  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6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  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  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14" name="Text Box 34"/>
          <p:cNvSpPr txBox="1">
            <a:spLocks noChangeArrowheads="1"/>
          </p:cNvSpPr>
          <p:nvPr/>
        </p:nvSpPr>
        <p:spPr bwMode="auto">
          <a:xfrm>
            <a:off x="5029200" y="6096000"/>
            <a:ext cx="3656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INDEPENDENT (no predictability)</a:t>
            </a:r>
          </a:p>
        </p:txBody>
      </p:sp>
      <p:sp>
        <p:nvSpPr>
          <p:cNvPr id="42015" name="Text Box 17"/>
          <p:cNvSpPr txBox="1">
            <a:spLocks noChangeArrowheads="1"/>
          </p:cNvSpPr>
          <p:nvPr/>
        </p:nvSpPr>
        <p:spPr bwMode="auto">
          <a:xfrm>
            <a:off x="5384800" y="3087688"/>
            <a:ext cx="162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        Beer</a:t>
            </a:r>
          </a:p>
          <a:p>
            <a:pPr eaLnBrk="1" hangingPunct="1">
              <a:spcBef>
                <a:spcPct val="0"/>
              </a:spcBef>
              <a:buFontTx/>
              <a:buNone/>
            </a:pPr>
            <a:r>
              <a:rPr lang="en-US" altLang="zh-TW" sz="1800">
                <a:latin typeface="Arial" charset="0"/>
              </a:rPr>
              <a:t>Yes           No </a:t>
            </a:r>
          </a:p>
        </p:txBody>
      </p:sp>
      <p:pic>
        <p:nvPicPr>
          <p:cNvPr id="420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5227638"/>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2200"/>
            <a:ext cx="854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25" y="2362200"/>
            <a:ext cx="8540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75" y="5126038"/>
            <a:ext cx="82232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0" name="文字方塊 32"/>
          <p:cNvSpPr txBox="1">
            <a:spLocks noChangeArrowheads="1"/>
          </p:cNvSpPr>
          <p:nvPr/>
        </p:nvSpPr>
        <p:spPr bwMode="auto">
          <a:xfrm>
            <a:off x="1619250" y="6581775"/>
            <a:ext cx="5905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Dickey (2012) http://www4.stat.ncsu.edu/~dickey/SAScode/Encore_2012.ppt</a:t>
            </a:r>
            <a:endParaRPr kumimoji="0" lang="zh-TW" altLang="en-US" sz="1200">
              <a:solidFill>
                <a:srgbClr val="A6A6A6"/>
              </a:solidFill>
            </a:endParaRPr>
          </a:p>
        </p:txBody>
      </p:sp>
    </p:spTree>
    <p:extLst>
      <p:ext uri="{BB962C8B-B14F-4D97-AF65-F5344CB8AC3E}">
        <p14:creationId xmlns:p14="http://schemas.microsoft.com/office/powerpoint/2010/main" val="163709420"/>
      </p:ext>
    </p:extLst>
  </p:cSld>
  <p:clrMapOvr>
    <a:masterClrMapping/>
  </p:clrMapOvr>
  <p:transition>
    <p:zo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BC6D5B6B-8B59-47D1-A68D-70DD28A03512}" type="slidenum">
              <a:rPr lang="zh-TW" altLang="en-US" sz="1200" smtClean="0">
                <a:solidFill>
                  <a:srgbClr val="898989"/>
                </a:solidFill>
              </a:rPr>
              <a:pPr eaLnBrk="1" hangingPunct="1">
                <a:spcBef>
                  <a:spcPct val="0"/>
                </a:spcBef>
                <a:buFontTx/>
                <a:buNone/>
              </a:pPr>
              <a:t>106</a:t>
            </a:fld>
            <a:endParaRPr lang="zh-TW" altLang="en-US" sz="1200" smtClean="0">
              <a:solidFill>
                <a:srgbClr val="898989"/>
              </a:solidFill>
            </a:endParaRPr>
          </a:p>
        </p:txBody>
      </p:sp>
      <p:sp>
        <p:nvSpPr>
          <p:cNvPr id="43011" name="標題 1"/>
          <p:cNvSpPr txBox="1">
            <a:spLocks/>
          </p:cNvSpPr>
          <p:nvPr/>
        </p:nvSpPr>
        <p:spPr bwMode="auto">
          <a:xfrm>
            <a:off x="250825" y="427038"/>
            <a:ext cx="8588375" cy="544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zh-TW" sz="4400" b="1" i="1">
                <a:ea typeface="標楷體" pitchFamily="65" charset="-120"/>
              </a:rPr>
              <a:t>Support (A</a:t>
            </a:r>
            <a:r>
              <a:rPr kumimoji="0" lang="en-US" altLang="zh-TW" sz="4400" b="1" i="1">
                <a:ea typeface="標楷體" pitchFamily="65" charset="-120"/>
                <a:sym typeface="Wingdings" pitchFamily="2" charset="2"/>
              </a:rPr>
              <a:t> B) = </a:t>
            </a:r>
            <a:r>
              <a:rPr kumimoji="0" lang="en-US" altLang="zh-TW" sz="4400" b="1" i="1">
                <a:ea typeface="標楷體" pitchFamily="65" charset="-120"/>
              </a:rPr>
              <a:t>P(A</a:t>
            </a:r>
            <a:r>
              <a:rPr kumimoji="0" lang="en-US" altLang="zh-TW" sz="4400" b="1">
                <a:ea typeface="標楷體" pitchFamily="65" charset="-120"/>
                <a:sym typeface="Symbol" pitchFamily="18" charset="2"/>
              </a:rPr>
              <a:t>  </a:t>
            </a:r>
            <a:r>
              <a:rPr kumimoji="0" lang="en-US" altLang="zh-TW" sz="4400" b="1" i="1">
                <a:ea typeface="標楷體" pitchFamily="65" charset="-120"/>
              </a:rPr>
              <a:t>B)</a:t>
            </a:r>
          </a:p>
          <a:p>
            <a:pPr algn="ctr">
              <a:spcBef>
                <a:spcPct val="0"/>
              </a:spcBef>
              <a:buFontTx/>
              <a:buNone/>
            </a:pPr>
            <a:r>
              <a:rPr kumimoji="0" lang="en-US" altLang="zh-TW" sz="4400" b="1" i="1">
                <a:ea typeface="標楷體" pitchFamily="65" charset="-120"/>
              </a:rPr>
              <a:t/>
            </a:r>
            <a:br>
              <a:rPr kumimoji="0" lang="en-US" altLang="zh-TW" sz="4400" b="1" i="1">
                <a:ea typeface="標楷體" pitchFamily="65" charset="-120"/>
              </a:rPr>
            </a:br>
            <a:r>
              <a:rPr kumimoji="0" lang="en-US" altLang="zh-TW" sz="4400" b="1" i="1">
                <a:ea typeface="標楷體" pitchFamily="65" charset="-120"/>
              </a:rPr>
              <a:t>Confidence (A</a:t>
            </a:r>
            <a:r>
              <a:rPr kumimoji="0" lang="en-US" altLang="zh-TW" sz="4400" b="1" i="1">
                <a:ea typeface="標楷體" pitchFamily="65" charset="-120"/>
                <a:sym typeface="Wingdings" pitchFamily="2" charset="2"/>
              </a:rPr>
              <a:t> B) = P(B|A)</a:t>
            </a:r>
          </a:p>
          <a:p>
            <a:pPr algn="ctr">
              <a:spcBef>
                <a:spcPct val="0"/>
              </a:spcBef>
              <a:buFontTx/>
              <a:buNone/>
            </a:pPr>
            <a:r>
              <a:rPr kumimoji="0" lang="en-US" altLang="zh-TW" sz="4000" b="1" i="1">
                <a:ea typeface="標楷體" pitchFamily="65" charset="-120"/>
                <a:sym typeface="Wingdings" pitchFamily="2" charset="2"/>
              </a:rPr>
              <a:t>Conf (A  B) = Supp (</a:t>
            </a:r>
            <a:r>
              <a:rPr kumimoji="0" lang="en-US" altLang="zh-TW" sz="4000" b="1" i="1">
                <a:ea typeface="標楷體" pitchFamily="65" charset="-120"/>
              </a:rPr>
              <a:t>A</a:t>
            </a:r>
            <a:r>
              <a:rPr kumimoji="0" lang="en-US" altLang="zh-TW" sz="4000" b="1">
                <a:ea typeface="標楷體" pitchFamily="65" charset="-120"/>
                <a:sym typeface="Symbol" pitchFamily="18" charset="2"/>
              </a:rPr>
              <a:t>  </a:t>
            </a:r>
            <a:r>
              <a:rPr kumimoji="0" lang="en-US" altLang="zh-TW" sz="4000" b="1" i="1">
                <a:ea typeface="標楷體" pitchFamily="65" charset="-120"/>
              </a:rPr>
              <a:t>B)/ Supp (A)</a:t>
            </a:r>
          </a:p>
          <a:p>
            <a:pPr algn="ctr">
              <a:spcBef>
                <a:spcPct val="0"/>
              </a:spcBef>
              <a:buFontTx/>
              <a:buNone/>
            </a:pPr>
            <a:endParaRPr kumimoji="0" lang="en-US" altLang="zh-TW" sz="4000" b="1" i="1">
              <a:ea typeface="標楷體" pitchFamily="65" charset="-120"/>
            </a:endParaRPr>
          </a:p>
          <a:p>
            <a:pPr algn="ctr">
              <a:spcBef>
                <a:spcPct val="0"/>
              </a:spcBef>
              <a:buFontTx/>
              <a:buNone/>
            </a:pPr>
            <a:r>
              <a:rPr kumimoji="0" lang="en-US" altLang="zh-TW" b="1" i="1">
                <a:solidFill>
                  <a:srgbClr val="376092"/>
                </a:solidFill>
                <a:ea typeface="標楷體" pitchFamily="65" charset="-120"/>
                <a:sym typeface="Wingdings" pitchFamily="2" charset="2"/>
              </a:rPr>
              <a:t>Lift (A  B) = Supp (</a:t>
            </a:r>
            <a:r>
              <a:rPr kumimoji="0" lang="en-US" altLang="zh-TW" b="1" i="1">
                <a:solidFill>
                  <a:srgbClr val="376092"/>
                </a:solidFill>
                <a:ea typeface="標楷體" pitchFamily="65" charset="-120"/>
              </a:rPr>
              <a:t>A</a:t>
            </a:r>
            <a:r>
              <a:rPr kumimoji="0" lang="en-US" altLang="zh-TW" b="1">
                <a:solidFill>
                  <a:srgbClr val="376092"/>
                </a:solidFill>
                <a:ea typeface="標楷體" pitchFamily="65" charset="-120"/>
                <a:sym typeface="Symbol" pitchFamily="18" charset="2"/>
              </a:rPr>
              <a:t>  </a:t>
            </a:r>
            <a:r>
              <a:rPr kumimoji="0" lang="en-US" altLang="zh-TW" b="1" i="1">
                <a:solidFill>
                  <a:srgbClr val="376092"/>
                </a:solidFill>
                <a:ea typeface="標楷體" pitchFamily="65" charset="-120"/>
              </a:rPr>
              <a:t>B) / (Supp (A) x Supp (B))</a:t>
            </a:r>
          </a:p>
          <a:p>
            <a:pPr algn="ctr">
              <a:spcBef>
                <a:spcPct val="0"/>
              </a:spcBef>
              <a:buFontTx/>
              <a:buNone/>
            </a:pPr>
            <a:r>
              <a:rPr kumimoji="0" lang="en-US" altLang="zh-TW" b="1" i="1">
                <a:solidFill>
                  <a:srgbClr val="FF0000"/>
                </a:solidFill>
                <a:ea typeface="標楷體" pitchFamily="65" charset="-120"/>
              </a:rPr>
              <a:t>Lift (Correlation) </a:t>
            </a:r>
            <a:br>
              <a:rPr kumimoji="0" lang="en-US" altLang="zh-TW" b="1" i="1">
                <a:solidFill>
                  <a:srgbClr val="FF0000"/>
                </a:solidFill>
                <a:ea typeface="標楷體" pitchFamily="65" charset="-120"/>
              </a:rPr>
            </a:br>
            <a:r>
              <a:rPr kumimoji="0" lang="en-US" altLang="zh-TW" b="1" i="1">
                <a:solidFill>
                  <a:srgbClr val="FF0000"/>
                </a:solidFill>
                <a:ea typeface="標楷體" pitchFamily="65" charset="-120"/>
              </a:rPr>
              <a:t>Lift (A</a:t>
            </a:r>
            <a:r>
              <a:rPr kumimoji="0" lang="en-US" altLang="zh-TW" b="1" i="1">
                <a:solidFill>
                  <a:srgbClr val="FF0000"/>
                </a:solidFill>
                <a:ea typeface="標楷體" pitchFamily="65" charset="-120"/>
                <a:sym typeface="Wingdings" pitchFamily="2" charset="2"/>
              </a:rPr>
              <a:t>B) </a:t>
            </a:r>
            <a:r>
              <a:rPr kumimoji="0" lang="en-US" altLang="zh-TW" b="1" i="1">
                <a:solidFill>
                  <a:srgbClr val="FF0000"/>
                </a:solidFill>
                <a:ea typeface="標楷體" pitchFamily="65" charset="-120"/>
              </a:rPr>
              <a:t>= Confidence (A</a:t>
            </a:r>
            <a:r>
              <a:rPr kumimoji="0" lang="en-US" altLang="zh-TW" b="1" i="1">
                <a:solidFill>
                  <a:srgbClr val="FF0000"/>
                </a:solidFill>
                <a:ea typeface="標楷體" pitchFamily="65" charset="-120"/>
                <a:sym typeface="Wingdings" pitchFamily="2" charset="2"/>
              </a:rPr>
              <a:t>B) / Support(B)</a:t>
            </a:r>
            <a:endParaRPr kumimoji="0" lang="zh-TW" altLang="en-US" b="1">
              <a:solidFill>
                <a:srgbClr val="FF0000"/>
              </a:solidFill>
              <a:ea typeface="標楷體" pitchFamily="65" charset="-120"/>
            </a:endParaRPr>
          </a:p>
        </p:txBody>
      </p:sp>
      <p:sp>
        <p:nvSpPr>
          <p:cNvPr id="43012" name="文字方塊 32"/>
          <p:cNvSpPr txBox="1">
            <a:spLocks noChangeArrowheads="1"/>
          </p:cNvSpPr>
          <p:nvPr/>
        </p:nvSpPr>
        <p:spPr bwMode="auto">
          <a:xfrm>
            <a:off x="1619250" y="6581775"/>
            <a:ext cx="5905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Dickey (2012) http://www4.stat.ncsu.edu/~dickey/SAScode/Encore_2012.ppt</a:t>
            </a:r>
            <a:endParaRPr kumimoji="0" lang="zh-TW" altLang="en-US" sz="1200">
              <a:solidFill>
                <a:srgbClr val="A6A6A6"/>
              </a:solidFill>
            </a:endParaRPr>
          </a:p>
        </p:txBody>
      </p:sp>
    </p:spTree>
    <p:extLst>
      <p:ext uri="{BB962C8B-B14F-4D97-AF65-F5344CB8AC3E}">
        <p14:creationId xmlns:p14="http://schemas.microsoft.com/office/powerpoint/2010/main" val="28256350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457200" y="274638"/>
            <a:ext cx="8229600" cy="922337"/>
          </a:xfrm>
        </p:spPr>
        <p:txBody>
          <a:bodyPr/>
          <a:lstStyle/>
          <a:p>
            <a:r>
              <a:rPr lang="en-US" altLang="zh-TW" smtClean="0"/>
              <a:t>Lift</a:t>
            </a:r>
            <a:endParaRPr lang="zh-TW" altLang="en-US" smtClean="0"/>
          </a:p>
        </p:txBody>
      </p:sp>
      <p:sp>
        <p:nvSpPr>
          <p:cNvPr id="44035" name="內容版面配置區 2"/>
          <p:cNvSpPr>
            <a:spLocks noGrp="1"/>
          </p:cNvSpPr>
          <p:nvPr>
            <p:ph idx="1"/>
          </p:nvPr>
        </p:nvSpPr>
        <p:spPr>
          <a:xfrm>
            <a:off x="250825" y="1268413"/>
            <a:ext cx="8569325" cy="676275"/>
          </a:xfrm>
        </p:spPr>
        <p:txBody>
          <a:bodyPr/>
          <a:lstStyle/>
          <a:p>
            <a:pPr algn="ctr">
              <a:buFont typeface="Arial" charset="0"/>
              <a:buNone/>
            </a:pPr>
            <a:r>
              <a:rPr lang="en-US" altLang="zh-TW" sz="2800" smtClean="0">
                <a:ea typeface="新細明體" pitchFamily="18" charset="-120"/>
              </a:rPr>
              <a:t>Lift = </a:t>
            </a:r>
            <a:r>
              <a:rPr lang="en-US" altLang="zh-TW" sz="2800" smtClean="0">
                <a:solidFill>
                  <a:schemeClr val="hlink"/>
                </a:solidFill>
                <a:ea typeface="新細明體" pitchFamily="18" charset="-120"/>
              </a:rPr>
              <a:t>Confidence</a:t>
            </a:r>
            <a:r>
              <a:rPr lang="en-US" altLang="zh-TW" sz="2800" smtClean="0">
                <a:ea typeface="新細明體" pitchFamily="18" charset="-120"/>
              </a:rPr>
              <a:t> / </a:t>
            </a:r>
            <a:r>
              <a:rPr lang="en-US" altLang="zh-TW" sz="2800" smtClean="0">
                <a:solidFill>
                  <a:srgbClr val="00CC00"/>
                </a:solidFill>
                <a:ea typeface="新細明體" pitchFamily="18" charset="-120"/>
              </a:rPr>
              <a:t>Expected Confidence if Independent</a:t>
            </a:r>
            <a:endParaRPr lang="zh-TW" altLang="en-US" sz="2800" smtClean="0"/>
          </a:p>
        </p:txBody>
      </p:sp>
      <p:sp>
        <p:nvSpPr>
          <p:cNvPr id="4403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F8DE59A-E341-483D-9065-EA51C001946F}" type="slidenum">
              <a:rPr lang="zh-TW" altLang="en-US" sz="1200" smtClean="0">
                <a:solidFill>
                  <a:srgbClr val="898989"/>
                </a:solidFill>
              </a:rPr>
              <a:pPr eaLnBrk="1" hangingPunct="1">
                <a:spcBef>
                  <a:spcPct val="0"/>
                </a:spcBef>
                <a:buFontTx/>
                <a:buNone/>
              </a:pPr>
              <a:t>107</a:t>
            </a:fld>
            <a:endParaRPr lang="zh-TW" altLang="en-US" sz="1200" smtClean="0">
              <a:solidFill>
                <a:srgbClr val="898989"/>
              </a:solidFill>
            </a:endParaRPr>
          </a:p>
        </p:txBody>
      </p:sp>
      <p:graphicFrame>
        <p:nvGraphicFramePr>
          <p:cNvPr id="5" name="Group 34"/>
          <p:cNvGraphicFramePr>
            <a:graphicFrameLocks noGrp="1"/>
          </p:cNvGraphicFramePr>
          <p:nvPr/>
        </p:nvGraphicFramePr>
        <p:xfrm>
          <a:off x="1371600" y="2133600"/>
          <a:ext cx="6400800" cy="1698626"/>
        </p:xfrm>
        <a:graphic>
          <a:graphicData uri="http://schemas.openxmlformats.org/drawingml/2006/table">
            <a:tbl>
              <a:tblPr/>
              <a:tblGrid>
                <a:gridCol w="1600200"/>
                <a:gridCol w="1600200"/>
                <a:gridCol w="1600200"/>
                <a:gridCol w="1600200"/>
              </a:tblGrid>
              <a:tr h="6953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rgbClr val="6B6BCF"/>
                          </a:solidFill>
                          <a:effectLst/>
                          <a:latin typeface="Arial" pitchFamily="34" charset="0"/>
                          <a:ea typeface="新細明體" pitchFamily="18" charset="-120"/>
                        </a:rPr>
                        <a:t>Checking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rgbClr val="3C8C93"/>
                          </a:solidFill>
                          <a:effectLst/>
                          <a:latin typeface="Arial" pitchFamily="34" charset="0"/>
                          <a:ea typeface="新細明體" pitchFamily="18" charset="-120"/>
                        </a:rPr>
                        <a:t>Saving</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rgbClr val="6B6BCF"/>
                          </a:solidFill>
                          <a:effectLst/>
                          <a:latin typeface="Arial" pitchFamily="34" charset="0"/>
                          <a:ea typeface="新細明體" pitchFamily="18" charset="-120"/>
                        </a:rPr>
                        <a:t>No</a:t>
                      </a:r>
                      <a:r>
                        <a:rPr kumimoji="0" lang="en-US" altLang="zh-TW" sz="1800" b="1" i="0" u="none" strike="noStrike" cap="none" normalizeH="0" baseline="0" smtClean="0">
                          <a:ln>
                            <a:noFill/>
                          </a:ln>
                          <a:solidFill>
                            <a:schemeClr val="tx1"/>
                          </a:solidFill>
                          <a:effectLst/>
                          <a:latin typeface="Arial" pitchFamily="34" charset="0"/>
                          <a:ea typeface="新細明體" pitchFamily="18" charset="-12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pitchFamily="34" charset="0"/>
                          <a:ea typeface="新細明體" pitchFamily="18" charset="-120"/>
                        </a:rPr>
                        <a:t>(1500)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rgbClr val="6B6BCF"/>
                          </a:solidFill>
                          <a:effectLst/>
                          <a:latin typeface="Arial" pitchFamily="34" charset="0"/>
                          <a:ea typeface="新細明體" pitchFamily="18" charset="-120"/>
                        </a:rPr>
                        <a:t>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pitchFamily="34" charset="0"/>
                          <a:ea typeface="新細明體" pitchFamily="18" charset="-120"/>
                        </a:rPr>
                        <a:t>(</a:t>
                      </a:r>
                      <a:r>
                        <a:rPr kumimoji="0" lang="en-US" altLang="zh-TW" sz="1800" b="1" i="0" u="none" strike="noStrike" cap="none" normalizeH="0" baseline="0" smtClean="0">
                          <a:ln>
                            <a:noFill/>
                          </a:ln>
                          <a:solidFill>
                            <a:srgbClr val="00CC00"/>
                          </a:solidFill>
                          <a:effectLst/>
                          <a:latin typeface="Arial" pitchFamily="34" charset="0"/>
                          <a:ea typeface="新細明體" pitchFamily="18" charset="-120"/>
                        </a:rPr>
                        <a:t>8500</a:t>
                      </a:r>
                      <a:r>
                        <a:rPr kumimoji="0" lang="en-US" altLang="zh-TW" sz="1800" b="1" i="0" u="none" strike="noStrike" cap="none" normalizeH="0" baseline="0" smtClean="0">
                          <a:ln>
                            <a:noFill/>
                          </a:ln>
                          <a:solidFill>
                            <a:schemeClr val="tx1"/>
                          </a:solidFill>
                          <a:effectLst/>
                          <a:latin typeface="Arial" pitchFamily="34" charset="0"/>
                          <a:ea typeface="新細明體" pitchFamily="18" charset="-120"/>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TW" sz="1800" b="1" i="0" u="none" strike="noStrike" cap="none" normalizeH="0" baseline="0" smtClean="0">
                        <a:ln>
                          <a:noFill/>
                        </a:ln>
                        <a:solidFill>
                          <a:schemeClr val="tx1"/>
                        </a:solidFill>
                        <a:effectLst/>
                        <a:latin typeface="Arial" pitchFamily="34"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pitchFamily="34" charset="0"/>
                          <a:ea typeface="新細明體" pitchFamily="18" charset="-120"/>
                        </a:rPr>
                        <a:t>(</a:t>
                      </a:r>
                      <a:r>
                        <a:rPr kumimoji="0" lang="en-US" altLang="zh-TW" sz="1800" b="1" i="0" u="none" strike="noStrike" cap="none" normalizeH="0" baseline="0" smtClean="0">
                          <a:ln>
                            <a:noFill/>
                          </a:ln>
                          <a:solidFill>
                            <a:srgbClr val="00CC00"/>
                          </a:solidFill>
                          <a:effectLst/>
                          <a:latin typeface="Arial" pitchFamily="34" charset="0"/>
                          <a:ea typeface="新細明體" pitchFamily="18" charset="-120"/>
                        </a:rPr>
                        <a:t>10000</a:t>
                      </a:r>
                      <a:r>
                        <a:rPr kumimoji="0" lang="en-US" altLang="zh-TW" sz="1800" b="1" i="0" u="none" strike="noStrike" cap="none" normalizeH="0" baseline="0" smtClean="0">
                          <a:ln>
                            <a:noFill/>
                          </a:ln>
                          <a:solidFill>
                            <a:schemeClr val="tx1"/>
                          </a:solidFill>
                          <a:effectLst/>
                          <a:latin typeface="Arial" pitchFamily="34" charset="0"/>
                          <a:ea typeface="新細明體" pitchFamily="18" charset="-120"/>
                        </a:rPr>
                        <a:t>)</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rgbClr val="3C8C93"/>
                          </a:solidFill>
                          <a:effectLst/>
                          <a:latin typeface="Arial" pitchFamily="34" charset="0"/>
                          <a:ea typeface="新細明體" pitchFamily="18" charset="-120"/>
                        </a:rPr>
                        <a:t>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pitchFamily="34" charset="0"/>
                          <a:ea typeface="新細明體" pitchFamily="18" charset="-120"/>
                        </a:rPr>
                        <a:t>500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pitchFamily="34" charset="0"/>
                          <a:ea typeface="新細明體" pitchFamily="18" charset="-120"/>
                        </a:rPr>
                        <a:t>3500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pitchFamily="34" charset="0"/>
                          <a:ea typeface="新細明體" pitchFamily="18" charset="-120"/>
                        </a:rPr>
                        <a:t>4000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rgbClr val="3C8C93"/>
                          </a:solidFill>
                          <a:effectLst/>
                          <a:latin typeface="Arial" pitchFamily="34" charset="0"/>
                          <a:ea typeface="新細明體" pitchFamily="18" charset="-120"/>
                        </a:rPr>
                        <a:t>Yes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pitchFamily="34" charset="0"/>
                          <a:ea typeface="新細明體" pitchFamily="18" charset="-120"/>
                        </a:rPr>
                        <a:t>1000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hlink"/>
                          </a:solidFill>
                          <a:effectLst/>
                          <a:latin typeface="Arial" pitchFamily="34" charset="0"/>
                          <a:ea typeface="新細明體" pitchFamily="18" charset="-120"/>
                        </a:rPr>
                        <a:t>5000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hlink"/>
                          </a:solidFill>
                          <a:effectLst/>
                          <a:latin typeface="Arial" pitchFamily="34" charset="0"/>
                          <a:ea typeface="新細明體" pitchFamily="18" charset="-120"/>
                        </a:rPr>
                        <a:t>6000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Down Arrow 11"/>
          <p:cNvSpPr/>
          <p:nvPr/>
        </p:nvSpPr>
        <p:spPr>
          <a:xfrm>
            <a:off x="2286000" y="25146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zh-TW" sz="1800" smtClean="0">
              <a:solidFill>
                <a:srgbClr val="FFFFFF"/>
              </a:solidFill>
              <a:latin typeface="Calibri" pitchFamily="34" charset="0"/>
            </a:endParaRPr>
          </a:p>
        </p:txBody>
      </p:sp>
      <p:sp>
        <p:nvSpPr>
          <p:cNvPr id="7" name="Right Arrow 12"/>
          <p:cNvSpPr/>
          <p:nvPr/>
        </p:nvSpPr>
        <p:spPr>
          <a:xfrm flipV="1">
            <a:off x="2598738" y="2224088"/>
            <a:ext cx="314325" cy="17938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zh-TW" sz="1800" smtClean="0">
              <a:solidFill>
                <a:srgbClr val="FFFFFF"/>
              </a:solidFill>
              <a:latin typeface="Calibri" pitchFamily="34" charset="0"/>
            </a:endParaRPr>
          </a:p>
        </p:txBody>
      </p:sp>
      <p:sp>
        <p:nvSpPr>
          <p:cNvPr id="44061" name="Text Box 31"/>
          <p:cNvSpPr txBox="1">
            <a:spLocks noChangeArrowheads="1"/>
          </p:cNvSpPr>
          <p:nvPr/>
        </p:nvSpPr>
        <p:spPr bwMode="auto">
          <a:xfrm>
            <a:off x="304800" y="4114800"/>
            <a:ext cx="8458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Arial" charset="0"/>
              </a:rPr>
              <a:t>SVG=&gt;CHKG  Expect   8500/10000 = </a:t>
            </a:r>
            <a:r>
              <a:rPr lang="en-US" altLang="zh-TW" sz="2400">
                <a:solidFill>
                  <a:srgbClr val="00CC00"/>
                </a:solidFill>
                <a:latin typeface="Arial" charset="0"/>
              </a:rPr>
              <a:t>85%</a:t>
            </a:r>
            <a:r>
              <a:rPr lang="en-US" altLang="zh-TW" sz="2400">
                <a:latin typeface="Arial" charset="0"/>
              </a:rPr>
              <a:t> if independent</a:t>
            </a:r>
          </a:p>
          <a:p>
            <a:pPr eaLnBrk="1" hangingPunct="1">
              <a:spcBef>
                <a:spcPct val="0"/>
              </a:spcBef>
              <a:buFontTx/>
              <a:buNone/>
            </a:pPr>
            <a:r>
              <a:rPr lang="en-US" altLang="zh-TW" sz="2400">
                <a:latin typeface="Arial" charset="0"/>
              </a:rPr>
              <a:t>Observed Confidence is 5000/6000 = </a:t>
            </a:r>
            <a:r>
              <a:rPr lang="en-US" altLang="zh-TW" sz="2400">
                <a:solidFill>
                  <a:schemeClr val="hlink"/>
                </a:solidFill>
                <a:latin typeface="Arial" charset="0"/>
              </a:rPr>
              <a:t>83%</a:t>
            </a:r>
          </a:p>
          <a:p>
            <a:pPr eaLnBrk="1" hangingPunct="1">
              <a:spcBef>
                <a:spcPct val="0"/>
              </a:spcBef>
              <a:buFontTx/>
              <a:buNone/>
            </a:pPr>
            <a:r>
              <a:rPr lang="en-US" altLang="zh-TW" sz="2400">
                <a:solidFill>
                  <a:srgbClr val="FF0000"/>
                </a:solidFill>
                <a:latin typeface="Arial" charset="0"/>
              </a:rPr>
              <a:t>Lift = 83/85 &lt; 1</a:t>
            </a:r>
            <a:r>
              <a:rPr lang="en-US" altLang="zh-TW" sz="2400">
                <a:latin typeface="Arial" charset="0"/>
              </a:rPr>
              <a:t>.  </a:t>
            </a:r>
          </a:p>
          <a:p>
            <a:pPr eaLnBrk="1" hangingPunct="1">
              <a:spcBef>
                <a:spcPct val="0"/>
              </a:spcBef>
              <a:buFontTx/>
              <a:buNone/>
            </a:pPr>
            <a:r>
              <a:rPr lang="en-US" altLang="zh-TW" sz="2400">
                <a:latin typeface="Arial" charset="0"/>
              </a:rPr>
              <a:t>Savings account holders actually LESS likely than others to have checking account !!!</a:t>
            </a:r>
          </a:p>
        </p:txBody>
      </p:sp>
      <p:sp>
        <p:nvSpPr>
          <p:cNvPr id="44062" name="文字方塊 32"/>
          <p:cNvSpPr txBox="1">
            <a:spLocks noChangeArrowheads="1"/>
          </p:cNvSpPr>
          <p:nvPr/>
        </p:nvSpPr>
        <p:spPr bwMode="auto">
          <a:xfrm>
            <a:off x="1619250" y="6581775"/>
            <a:ext cx="5905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Dickey (2012) http://www4.stat.ncsu.edu/~dickey/SAScode/Encore_2012.ppt</a:t>
            </a:r>
            <a:endParaRPr kumimoji="0" lang="zh-TW" altLang="en-US" sz="1200">
              <a:solidFill>
                <a:srgbClr val="A6A6A6"/>
              </a:solidFill>
            </a:endParaRPr>
          </a:p>
        </p:txBody>
      </p:sp>
    </p:spTree>
    <p:extLst>
      <p:ext uri="{BB962C8B-B14F-4D97-AF65-F5344CB8AC3E}">
        <p14:creationId xmlns:p14="http://schemas.microsoft.com/office/powerpoint/2010/main" val="22278093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endParaRPr lang="zh-TW" altLang="en-US" smtClean="0"/>
          </a:p>
        </p:txBody>
      </p:sp>
      <p:sp>
        <p:nvSpPr>
          <p:cNvPr id="45059" name="內容版面配置區 2"/>
          <p:cNvSpPr>
            <a:spLocks noGrp="1"/>
          </p:cNvSpPr>
          <p:nvPr>
            <p:ph idx="1"/>
          </p:nvPr>
        </p:nvSpPr>
        <p:spPr/>
        <p:txBody>
          <a:bodyPr/>
          <a:lstStyle/>
          <a:p>
            <a:r>
              <a:rPr lang="en-US" altLang="zh-TW" smtClean="0"/>
              <a:t>Rules that satisfy both a </a:t>
            </a:r>
            <a:r>
              <a:rPr lang="en-US" altLang="zh-TW" smtClean="0">
                <a:solidFill>
                  <a:srgbClr val="FF0000"/>
                </a:solidFill>
              </a:rPr>
              <a:t>minimum support threshold (</a:t>
            </a:r>
            <a:r>
              <a:rPr lang="en-US" altLang="zh-TW" i="1" smtClean="0">
                <a:solidFill>
                  <a:srgbClr val="FF0000"/>
                </a:solidFill>
              </a:rPr>
              <a:t>min_sup</a:t>
            </a:r>
            <a:r>
              <a:rPr lang="en-US" altLang="zh-TW" smtClean="0">
                <a:solidFill>
                  <a:srgbClr val="FF0000"/>
                </a:solidFill>
              </a:rPr>
              <a:t>) </a:t>
            </a:r>
            <a:r>
              <a:rPr lang="en-US" altLang="zh-TW" smtClean="0"/>
              <a:t>and a </a:t>
            </a:r>
            <a:r>
              <a:rPr lang="en-US" altLang="zh-TW" smtClean="0">
                <a:solidFill>
                  <a:srgbClr val="FF0000"/>
                </a:solidFill>
              </a:rPr>
              <a:t>minimum confidence threshold (</a:t>
            </a:r>
            <a:r>
              <a:rPr lang="en-US" altLang="zh-TW" i="1" smtClean="0">
                <a:solidFill>
                  <a:srgbClr val="FF0000"/>
                </a:solidFill>
              </a:rPr>
              <a:t>min_conf</a:t>
            </a:r>
            <a:r>
              <a:rPr lang="en-US" altLang="zh-TW" smtClean="0">
                <a:solidFill>
                  <a:srgbClr val="FF0000"/>
                </a:solidFill>
              </a:rPr>
              <a:t>) </a:t>
            </a:r>
            <a:r>
              <a:rPr lang="en-US" altLang="zh-TW" smtClean="0"/>
              <a:t>are called </a:t>
            </a:r>
            <a:r>
              <a:rPr lang="en-US" altLang="zh-TW" b="1" smtClean="0"/>
              <a:t>strong</a:t>
            </a:r>
            <a:r>
              <a:rPr lang="en-US" altLang="zh-TW" smtClean="0"/>
              <a:t>. </a:t>
            </a:r>
          </a:p>
          <a:p>
            <a:r>
              <a:rPr lang="en-US" altLang="zh-TW" smtClean="0"/>
              <a:t>By convention, we write support and confidence values so as to occur between 0% and 100%, rather than 0 to 1.0.</a:t>
            </a:r>
            <a:endParaRPr lang="zh-TW" altLang="en-US" smtClean="0"/>
          </a:p>
        </p:txBody>
      </p:sp>
      <p:sp>
        <p:nvSpPr>
          <p:cNvPr id="4506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8953993A-2203-4BA7-9723-DF24F6908DCB}" type="slidenum">
              <a:rPr lang="zh-TW" altLang="en-US" sz="1200" smtClean="0">
                <a:solidFill>
                  <a:srgbClr val="898989"/>
                </a:solidFill>
              </a:rPr>
              <a:pPr eaLnBrk="1" hangingPunct="1">
                <a:spcBef>
                  <a:spcPct val="0"/>
                </a:spcBef>
                <a:buFontTx/>
                <a:buNone/>
              </a:pPr>
              <a:t>108</a:t>
            </a:fld>
            <a:endParaRPr lang="zh-TW" altLang="en-US" sz="1200" smtClean="0">
              <a:solidFill>
                <a:srgbClr val="898989"/>
              </a:solidFill>
            </a:endParaRPr>
          </a:p>
        </p:txBody>
      </p:sp>
      <p:sp>
        <p:nvSpPr>
          <p:cNvPr id="45061"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1517899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endParaRPr lang="zh-TW" altLang="en-US" smtClean="0"/>
          </a:p>
        </p:txBody>
      </p:sp>
      <p:sp>
        <p:nvSpPr>
          <p:cNvPr id="46083" name="內容版面配置區 2"/>
          <p:cNvSpPr>
            <a:spLocks noGrp="1"/>
          </p:cNvSpPr>
          <p:nvPr>
            <p:ph idx="1"/>
          </p:nvPr>
        </p:nvSpPr>
        <p:spPr>
          <a:xfrm>
            <a:off x="250825" y="1600200"/>
            <a:ext cx="8642350" cy="4525963"/>
          </a:xfrm>
        </p:spPr>
        <p:txBody>
          <a:bodyPr/>
          <a:lstStyle/>
          <a:p>
            <a:r>
              <a:rPr lang="en-US" altLang="zh-TW" smtClean="0"/>
              <a:t>itemset</a:t>
            </a:r>
          </a:p>
          <a:p>
            <a:pPr lvl="1"/>
            <a:r>
              <a:rPr lang="en-US" altLang="zh-TW" smtClean="0"/>
              <a:t>A set of items is referred to as an </a:t>
            </a:r>
            <a:r>
              <a:rPr lang="en-US" altLang="zh-TW" smtClean="0">
                <a:solidFill>
                  <a:srgbClr val="FF0000"/>
                </a:solidFill>
              </a:rPr>
              <a:t>itemset</a:t>
            </a:r>
            <a:r>
              <a:rPr lang="en-US" altLang="zh-TW" smtClean="0"/>
              <a:t>.</a:t>
            </a:r>
          </a:p>
          <a:p>
            <a:r>
              <a:rPr lang="en-US" altLang="zh-TW" smtClean="0"/>
              <a:t>K-itemset</a:t>
            </a:r>
          </a:p>
          <a:p>
            <a:pPr lvl="1"/>
            <a:r>
              <a:rPr lang="en-US" altLang="zh-TW" smtClean="0"/>
              <a:t>An itemset that contains </a:t>
            </a:r>
            <a:r>
              <a:rPr lang="en-US" altLang="zh-TW" i="1" smtClean="0"/>
              <a:t>k items is a </a:t>
            </a:r>
            <a:r>
              <a:rPr lang="en-US" altLang="zh-TW" i="1" smtClean="0">
                <a:solidFill>
                  <a:srgbClr val="FF0000"/>
                </a:solidFill>
              </a:rPr>
              <a:t>k</a:t>
            </a:r>
            <a:r>
              <a:rPr lang="en-US" altLang="zh-TW" smtClean="0">
                <a:solidFill>
                  <a:srgbClr val="FF0000"/>
                </a:solidFill>
              </a:rPr>
              <a:t>-itemset</a:t>
            </a:r>
            <a:r>
              <a:rPr lang="en-US" altLang="zh-TW" i="1" smtClean="0"/>
              <a:t>.</a:t>
            </a:r>
          </a:p>
          <a:p>
            <a:r>
              <a:rPr lang="en-US" altLang="zh-TW" smtClean="0"/>
              <a:t>Example:</a:t>
            </a:r>
          </a:p>
          <a:p>
            <a:pPr lvl="1"/>
            <a:r>
              <a:rPr lang="en-US" altLang="zh-TW" smtClean="0"/>
              <a:t>The set {</a:t>
            </a:r>
            <a:r>
              <a:rPr lang="en-US" altLang="zh-TW" i="1" smtClean="0"/>
              <a:t>computer, antivirus software</a:t>
            </a:r>
            <a:r>
              <a:rPr lang="en-US" altLang="zh-TW" smtClean="0"/>
              <a:t>} is a </a:t>
            </a:r>
            <a:r>
              <a:rPr lang="en-US" altLang="zh-TW" smtClean="0">
                <a:solidFill>
                  <a:srgbClr val="FF0000"/>
                </a:solidFill>
              </a:rPr>
              <a:t>2-itemset</a:t>
            </a:r>
            <a:r>
              <a:rPr lang="en-US" altLang="zh-TW" smtClean="0"/>
              <a:t>.</a:t>
            </a:r>
            <a:endParaRPr lang="zh-TW" altLang="en-US" smtClean="0"/>
          </a:p>
        </p:txBody>
      </p:sp>
      <p:sp>
        <p:nvSpPr>
          <p:cNvPr id="4608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89C0BBA6-D9D4-4258-86C9-62BA4A0C7A8B}" type="slidenum">
              <a:rPr lang="zh-TW" altLang="en-US" sz="1200" smtClean="0">
                <a:solidFill>
                  <a:srgbClr val="898989"/>
                </a:solidFill>
              </a:rPr>
              <a:pPr eaLnBrk="1" hangingPunct="1">
                <a:spcBef>
                  <a:spcPct val="0"/>
                </a:spcBef>
                <a:buFontTx/>
                <a:buNone/>
              </a:pPr>
              <a:t>109</a:t>
            </a:fld>
            <a:endParaRPr lang="zh-TW" altLang="en-US" sz="1200" smtClean="0">
              <a:solidFill>
                <a:srgbClr val="898989"/>
              </a:solidFill>
            </a:endParaRPr>
          </a:p>
        </p:txBody>
      </p:sp>
      <p:sp>
        <p:nvSpPr>
          <p:cNvPr id="46085"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44520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9F7E9EF-F665-473A-B586-21F0E4A4073A}" type="slidenum">
              <a:rPr lang="zh-TW" altLang="en-US" sz="1200" smtClean="0">
                <a:solidFill>
                  <a:srgbClr val="898989"/>
                </a:solidFill>
              </a:rPr>
              <a:pPr eaLnBrk="1" hangingPunct="1">
                <a:spcBef>
                  <a:spcPct val="0"/>
                </a:spcBef>
                <a:buFontTx/>
                <a:buNone/>
              </a:pPr>
              <a:t>11</a:t>
            </a:fld>
            <a:endParaRPr lang="zh-TW" altLang="en-US" sz="1200" smtClean="0">
              <a:solidFill>
                <a:srgbClr val="898989"/>
              </a:solidFill>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404813"/>
            <a:ext cx="413702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446213" y="6581775"/>
            <a:ext cx="6251575" cy="276225"/>
          </a:xfrm>
          <a:prstGeom prst="rect">
            <a:avLst/>
          </a:prstGeom>
        </p:spPr>
        <p:txBody>
          <a:bodyPr>
            <a:spAutoFit/>
          </a:bodyPr>
          <a:lstStyle/>
          <a:p>
            <a:pPr algn="ctr">
              <a:defRPr/>
            </a:pPr>
            <a:r>
              <a:rPr lang="en-US" altLang="zh-TW" sz="1200" dirty="0">
                <a:solidFill>
                  <a:schemeClr val="bg1">
                    <a:lumMod val="75000"/>
                  </a:schemeClr>
                </a:solidFill>
                <a:latin typeface="Arial" pitchFamily="34" charset="0"/>
              </a:rPr>
              <a:t>Source: </a:t>
            </a:r>
            <a:r>
              <a:rPr lang="en-US" altLang="zh-TW" sz="1200" dirty="0">
                <a:solidFill>
                  <a:schemeClr val="bg1">
                    <a:lumMod val="75000"/>
                  </a:schemeClr>
                </a:solidFill>
                <a:latin typeface="Arial" pitchFamily="34" charset="0"/>
                <a:hlinkClick r:id="rId3"/>
              </a:rPr>
              <a:t>http://www.amazon.com/Big-Data-Analytics-Turning-Money/dp/1118147596</a:t>
            </a:r>
            <a:endParaRPr lang="en-US" altLang="zh-TW" sz="1200" dirty="0">
              <a:solidFill>
                <a:schemeClr val="bg1">
                  <a:lumMod val="75000"/>
                </a:schemeClr>
              </a:solidFill>
              <a:latin typeface="Arial" pitchFamily="34" charset="0"/>
            </a:endParaRPr>
          </a:p>
        </p:txBody>
      </p:sp>
    </p:spTree>
    <p:extLst>
      <p:ext uri="{BB962C8B-B14F-4D97-AF65-F5344CB8AC3E}">
        <p14:creationId xmlns:p14="http://schemas.microsoft.com/office/powerpoint/2010/main" val="14244810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r>
              <a:rPr lang="en-US" altLang="zh-TW" smtClean="0"/>
              <a:t>Absolute Support and</a:t>
            </a:r>
            <a:br>
              <a:rPr lang="en-US" altLang="zh-TW" smtClean="0"/>
            </a:br>
            <a:r>
              <a:rPr lang="en-US" altLang="zh-TW" smtClean="0"/>
              <a:t>Relative Support</a:t>
            </a:r>
            <a:endParaRPr lang="zh-TW" altLang="en-US" smtClean="0"/>
          </a:p>
        </p:txBody>
      </p:sp>
      <p:sp>
        <p:nvSpPr>
          <p:cNvPr id="47107" name="內容版面配置區 2"/>
          <p:cNvSpPr>
            <a:spLocks noGrp="1"/>
          </p:cNvSpPr>
          <p:nvPr>
            <p:ph idx="1"/>
          </p:nvPr>
        </p:nvSpPr>
        <p:spPr/>
        <p:txBody>
          <a:bodyPr/>
          <a:lstStyle/>
          <a:p>
            <a:r>
              <a:rPr lang="en-US" altLang="zh-TW" smtClean="0">
                <a:solidFill>
                  <a:srgbClr val="FF0000"/>
                </a:solidFill>
              </a:rPr>
              <a:t>Absolute Support </a:t>
            </a:r>
          </a:p>
          <a:p>
            <a:pPr lvl="1"/>
            <a:r>
              <a:rPr lang="en-US" altLang="zh-TW" smtClean="0"/>
              <a:t>The </a:t>
            </a:r>
            <a:r>
              <a:rPr lang="en-US" altLang="zh-TW" smtClean="0">
                <a:solidFill>
                  <a:srgbClr val="FF0000"/>
                </a:solidFill>
              </a:rPr>
              <a:t>occurrence frequency </a:t>
            </a:r>
            <a:r>
              <a:rPr lang="en-US" altLang="zh-TW" smtClean="0"/>
              <a:t>of an itemset is the number of transactions that contain the itemset</a:t>
            </a:r>
          </a:p>
          <a:p>
            <a:pPr lvl="2"/>
            <a:r>
              <a:rPr lang="en-US" altLang="zh-TW" smtClean="0"/>
              <a:t>frequency, support count, or count of the itemset</a:t>
            </a:r>
          </a:p>
          <a:p>
            <a:pPr lvl="1"/>
            <a:r>
              <a:rPr lang="en-US" altLang="zh-TW" smtClean="0"/>
              <a:t>Ex: 3</a:t>
            </a:r>
          </a:p>
          <a:p>
            <a:r>
              <a:rPr lang="en-US" altLang="zh-TW" smtClean="0">
                <a:solidFill>
                  <a:srgbClr val="FF0000"/>
                </a:solidFill>
              </a:rPr>
              <a:t>Relative support </a:t>
            </a:r>
          </a:p>
          <a:p>
            <a:pPr lvl="1"/>
            <a:r>
              <a:rPr lang="en-US" altLang="zh-TW" smtClean="0"/>
              <a:t>Ex: 60%</a:t>
            </a:r>
          </a:p>
          <a:p>
            <a:pPr lvl="1">
              <a:buFont typeface="Arial" charset="0"/>
              <a:buNone/>
            </a:pPr>
            <a:endParaRPr lang="en-US" altLang="zh-TW" smtClean="0">
              <a:solidFill>
                <a:srgbClr val="FF0000"/>
              </a:solidFill>
            </a:endParaRPr>
          </a:p>
          <a:p>
            <a:endParaRPr lang="en-US" altLang="zh-TW" smtClean="0"/>
          </a:p>
          <a:p>
            <a:endParaRPr lang="zh-TW" altLang="en-US" smtClean="0"/>
          </a:p>
        </p:txBody>
      </p:sp>
      <p:sp>
        <p:nvSpPr>
          <p:cNvPr id="471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86FBF1B-C148-4714-84A5-A8CEF2050A1B}" type="slidenum">
              <a:rPr lang="zh-TW" altLang="en-US" sz="1200" smtClean="0">
                <a:solidFill>
                  <a:srgbClr val="898989"/>
                </a:solidFill>
              </a:rPr>
              <a:pPr eaLnBrk="1" hangingPunct="1">
                <a:spcBef>
                  <a:spcPct val="0"/>
                </a:spcBef>
                <a:buFontTx/>
                <a:buNone/>
              </a:pPr>
              <a:t>110</a:t>
            </a:fld>
            <a:endParaRPr lang="zh-TW" altLang="en-US" sz="1200" smtClean="0">
              <a:solidFill>
                <a:srgbClr val="898989"/>
              </a:solidFill>
            </a:endParaRPr>
          </a:p>
        </p:txBody>
      </p:sp>
      <p:sp>
        <p:nvSpPr>
          <p:cNvPr id="47109"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8199103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endParaRPr lang="zh-TW" altLang="en-US" smtClean="0"/>
          </a:p>
        </p:txBody>
      </p:sp>
      <p:sp>
        <p:nvSpPr>
          <p:cNvPr id="48131" name="內容版面配置區 2"/>
          <p:cNvSpPr>
            <a:spLocks noGrp="1"/>
          </p:cNvSpPr>
          <p:nvPr>
            <p:ph idx="1"/>
          </p:nvPr>
        </p:nvSpPr>
        <p:spPr/>
        <p:txBody>
          <a:bodyPr/>
          <a:lstStyle/>
          <a:p>
            <a:r>
              <a:rPr lang="en-US" altLang="zh-TW" smtClean="0"/>
              <a:t>If the </a:t>
            </a:r>
            <a:r>
              <a:rPr lang="en-US" altLang="zh-TW" smtClean="0">
                <a:solidFill>
                  <a:srgbClr val="0070C0"/>
                </a:solidFill>
              </a:rPr>
              <a:t>relative support </a:t>
            </a:r>
            <a:r>
              <a:rPr lang="en-US" altLang="zh-TW" smtClean="0"/>
              <a:t>of an itemset </a:t>
            </a:r>
            <a:r>
              <a:rPr lang="en-US" altLang="zh-TW" i="1" smtClean="0"/>
              <a:t>I satisfies a prespecified </a:t>
            </a:r>
            <a:r>
              <a:rPr lang="en-US" altLang="zh-TW" i="1" smtClean="0">
                <a:solidFill>
                  <a:srgbClr val="0070C0"/>
                </a:solidFill>
              </a:rPr>
              <a:t>minimum support threshold</a:t>
            </a:r>
            <a:r>
              <a:rPr lang="en-US" altLang="zh-TW" i="1" smtClean="0"/>
              <a:t>, then I is a </a:t>
            </a:r>
            <a:r>
              <a:rPr lang="en-US" altLang="zh-TW" smtClean="0">
                <a:solidFill>
                  <a:srgbClr val="FF0000"/>
                </a:solidFill>
              </a:rPr>
              <a:t>frequent itemset</a:t>
            </a:r>
            <a:r>
              <a:rPr lang="en-US" altLang="zh-TW" smtClean="0"/>
              <a:t>.</a:t>
            </a:r>
            <a:endParaRPr lang="en-US" altLang="zh-TW" i="1" smtClean="0"/>
          </a:p>
          <a:p>
            <a:pPr lvl="1"/>
            <a:r>
              <a:rPr lang="en-US" altLang="zh-TW" i="1" smtClean="0"/>
              <a:t>i.e., the </a:t>
            </a:r>
            <a:r>
              <a:rPr lang="en-US" altLang="zh-TW" i="1" smtClean="0">
                <a:solidFill>
                  <a:srgbClr val="0070C0"/>
                </a:solidFill>
              </a:rPr>
              <a:t>absolute </a:t>
            </a:r>
            <a:r>
              <a:rPr lang="en-US" altLang="zh-TW" smtClean="0">
                <a:solidFill>
                  <a:srgbClr val="0070C0"/>
                </a:solidFill>
              </a:rPr>
              <a:t>support </a:t>
            </a:r>
            <a:r>
              <a:rPr lang="en-US" altLang="zh-TW" smtClean="0"/>
              <a:t>of </a:t>
            </a:r>
            <a:r>
              <a:rPr lang="en-US" altLang="zh-TW" i="1" smtClean="0"/>
              <a:t>I satisfies the corresponding </a:t>
            </a:r>
            <a:r>
              <a:rPr lang="en-US" altLang="zh-TW" i="1" smtClean="0">
                <a:solidFill>
                  <a:srgbClr val="0070C0"/>
                </a:solidFill>
              </a:rPr>
              <a:t>minimum support count threshold </a:t>
            </a:r>
            <a:endParaRPr lang="en-US" altLang="zh-TW" smtClean="0">
              <a:solidFill>
                <a:srgbClr val="0070C0"/>
              </a:solidFill>
            </a:endParaRPr>
          </a:p>
          <a:p>
            <a:r>
              <a:rPr lang="en-US" altLang="zh-TW" smtClean="0"/>
              <a:t>The set of </a:t>
            </a:r>
            <a:r>
              <a:rPr lang="en-US" altLang="zh-TW" smtClean="0">
                <a:solidFill>
                  <a:srgbClr val="FF0000"/>
                </a:solidFill>
              </a:rPr>
              <a:t>frequent </a:t>
            </a:r>
            <a:r>
              <a:rPr lang="en-US" altLang="zh-TW" i="1" smtClean="0">
                <a:solidFill>
                  <a:srgbClr val="FF0000"/>
                </a:solidFill>
              </a:rPr>
              <a:t>k-itemsets </a:t>
            </a:r>
            <a:r>
              <a:rPr lang="en-US" altLang="zh-TW" i="1" smtClean="0"/>
              <a:t>is commonly denoted by </a:t>
            </a:r>
            <a:r>
              <a:rPr lang="en-US" altLang="zh-TW" i="1" smtClean="0">
                <a:solidFill>
                  <a:srgbClr val="FF0000"/>
                </a:solidFill>
              </a:rPr>
              <a:t>L</a:t>
            </a:r>
            <a:r>
              <a:rPr lang="en-US" altLang="zh-TW" i="1" baseline="-25000" smtClean="0">
                <a:solidFill>
                  <a:srgbClr val="FF0000"/>
                </a:solidFill>
              </a:rPr>
              <a:t>K</a:t>
            </a:r>
            <a:endParaRPr lang="zh-TW" altLang="en-US" baseline="-25000" smtClean="0">
              <a:solidFill>
                <a:srgbClr val="FF0000"/>
              </a:solidFill>
            </a:endParaRPr>
          </a:p>
        </p:txBody>
      </p:sp>
      <p:sp>
        <p:nvSpPr>
          <p:cNvPr id="4813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AA233AE-E26F-469A-B40A-0E1DB793F42A}" type="slidenum">
              <a:rPr lang="zh-TW" altLang="en-US" sz="1200" smtClean="0">
                <a:solidFill>
                  <a:srgbClr val="898989"/>
                </a:solidFill>
              </a:rPr>
              <a:pPr eaLnBrk="1" hangingPunct="1">
                <a:spcBef>
                  <a:spcPct val="0"/>
                </a:spcBef>
                <a:buFontTx/>
                <a:buNone/>
              </a:pPr>
              <a:t>111</a:t>
            </a:fld>
            <a:endParaRPr lang="zh-TW" altLang="en-US" sz="1200" smtClean="0">
              <a:solidFill>
                <a:srgbClr val="898989"/>
              </a:solidFill>
            </a:endParaRPr>
          </a:p>
        </p:txBody>
      </p:sp>
      <p:sp>
        <p:nvSpPr>
          <p:cNvPr id="48133"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9666596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endParaRPr lang="zh-TW" altLang="en-US" smtClean="0"/>
          </a:p>
        </p:txBody>
      </p:sp>
      <p:sp>
        <p:nvSpPr>
          <p:cNvPr id="49155" name="內容版面配置區 2"/>
          <p:cNvSpPr>
            <a:spLocks noGrp="1"/>
          </p:cNvSpPr>
          <p:nvPr>
            <p:ph idx="1"/>
          </p:nvPr>
        </p:nvSpPr>
        <p:spPr>
          <a:xfrm>
            <a:off x="457200" y="2492375"/>
            <a:ext cx="8229600" cy="3960813"/>
          </a:xfrm>
        </p:spPr>
        <p:txBody>
          <a:bodyPr/>
          <a:lstStyle/>
          <a:p>
            <a:r>
              <a:rPr lang="en-US" altLang="zh-TW" sz="2800" smtClean="0"/>
              <a:t>the </a:t>
            </a:r>
            <a:r>
              <a:rPr lang="en-US" altLang="zh-TW" sz="2800" smtClean="0">
                <a:solidFill>
                  <a:srgbClr val="FF0000"/>
                </a:solidFill>
              </a:rPr>
              <a:t>confidence</a:t>
            </a:r>
            <a:r>
              <a:rPr lang="en-US" altLang="zh-TW" sz="2800" smtClean="0"/>
              <a:t> of rule </a:t>
            </a:r>
            <a:r>
              <a:rPr lang="en-US" altLang="zh-TW" sz="2800" i="1" smtClean="0"/>
              <a:t>A</a:t>
            </a:r>
            <a:r>
              <a:rPr lang="en-US" altLang="zh-TW" sz="2800" i="1" smtClean="0">
                <a:sym typeface="Wingdings" pitchFamily="2" charset="2"/>
              </a:rPr>
              <a:t></a:t>
            </a:r>
            <a:r>
              <a:rPr lang="en-US" altLang="zh-TW" sz="2800" i="1" smtClean="0"/>
              <a:t> B can be easily derived from the </a:t>
            </a:r>
            <a:r>
              <a:rPr lang="en-US" altLang="zh-TW" sz="2800" smtClean="0"/>
              <a:t>support counts of </a:t>
            </a:r>
            <a:r>
              <a:rPr lang="en-US" altLang="zh-TW" sz="2800" i="1" smtClean="0"/>
              <a:t>A and A</a:t>
            </a:r>
            <a:r>
              <a:rPr lang="en-US" altLang="zh-TW" sz="2800" smtClean="0">
                <a:ea typeface="新細明體" pitchFamily="18" charset="-120"/>
                <a:sym typeface="Symbol" pitchFamily="18" charset="2"/>
              </a:rPr>
              <a:t>  </a:t>
            </a:r>
            <a:r>
              <a:rPr lang="en-US" altLang="zh-TW" sz="2800" i="1" smtClean="0"/>
              <a:t>B.</a:t>
            </a:r>
          </a:p>
          <a:p>
            <a:r>
              <a:rPr lang="en-US" altLang="zh-TW" sz="2800" smtClean="0"/>
              <a:t>once the support counts of </a:t>
            </a:r>
            <a:r>
              <a:rPr lang="en-US" altLang="zh-TW" sz="2800" i="1" smtClean="0"/>
              <a:t>A, B, and A</a:t>
            </a:r>
            <a:r>
              <a:rPr lang="en-US" altLang="zh-TW" sz="2800" smtClean="0">
                <a:ea typeface="新細明體" pitchFamily="18" charset="-120"/>
                <a:sym typeface="Symbol" pitchFamily="18" charset="2"/>
              </a:rPr>
              <a:t>  </a:t>
            </a:r>
            <a:r>
              <a:rPr lang="en-US" altLang="zh-TW" sz="2800" i="1" smtClean="0"/>
              <a:t>B are </a:t>
            </a:r>
            <a:r>
              <a:rPr lang="en-US" altLang="zh-TW" sz="2800" smtClean="0"/>
              <a:t>found, it is straightforward to derive the corresponding association rules </a:t>
            </a:r>
            <a:r>
              <a:rPr lang="en-US" altLang="zh-TW" sz="2800" i="1" smtClean="0"/>
              <a:t>A</a:t>
            </a:r>
            <a:r>
              <a:rPr lang="en-US" altLang="zh-TW" sz="2800" i="1" smtClean="0">
                <a:sym typeface="Wingdings" pitchFamily="2" charset="2"/>
              </a:rPr>
              <a:t></a:t>
            </a:r>
            <a:r>
              <a:rPr lang="en-US" altLang="zh-TW" sz="2800" i="1" smtClean="0"/>
              <a:t>B and B</a:t>
            </a:r>
            <a:r>
              <a:rPr lang="en-US" altLang="zh-TW" sz="2800" i="1" smtClean="0">
                <a:sym typeface="Wingdings" pitchFamily="2" charset="2"/>
              </a:rPr>
              <a:t></a:t>
            </a:r>
            <a:r>
              <a:rPr lang="en-US" altLang="zh-TW" sz="2800" i="1" smtClean="0"/>
              <a:t>A </a:t>
            </a:r>
            <a:r>
              <a:rPr lang="en-US" altLang="zh-TW" sz="2800" smtClean="0"/>
              <a:t>and check whether they are strong. </a:t>
            </a:r>
          </a:p>
          <a:p>
            <a:r>
              <a:rPr lang="en-US" altLang="zh-TW" sz="2800" smtClean="0"/>
              <a:t>Thus the problem of mining association rules can be reduced to that of mining frequent itemsets.</a:t>
            </a:r>
            <a:endParaRPr lang="zh-TW" altLang="en-US" sz="2800" smtClean="0"/>
          </a:p>
        </p:txBody>
      </p:sp>
      <p:sp>
        <p:nvSpPr>
          <p:cNvPr id="4915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F099E5E-9C8D-472C-ACEC-BBE4FFEE671D}" type="slidenum">
              <a:rPr lang="zh-TW" altLang="en-US" sz="1200" smtClean="0">
                <a:solidFill>
                  <a:srgbClr val="898989"/>
                </a:solidFill>
              </a:rPr>
              <a:pPr eaLnBrk="1" hangingPunct="1">
                <a:spcBef>
                  <a:spcPct val="0"/>
                </a:spcBef>
                <a:buFontTx/>
                <a:buNone/>
              </a:pPr>
              <a:t>112</a:t>
            </a:fld>
            <a:endParaRPr lang="zh-TW" altLang="en-US" sz="1200" smtClean="0">
              <a:solidFill>
                <a:srgbClr val="898989"/>
              </a:solidFill>
            </a:endParaRPr>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8156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41283571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lstStyle/>
          <a:p>
            <a:r>
              <a:rPr lang="en-US" altLang="zh-TW" smtClean="0"/>
              <a:t>Association rule mining:</a:t>
            </a:r>
            <a:br>
              <a:rPr lang="en-US" altLang="zh-TW" smtClean="0"/>
            </a:br>
            <a:r>
              <a:rPr lang="en-US" altLang="zh-TW" smtClean="0"/>
              <a:t>Two-step process</a:t>
            </a:r>
            <a:endParaRPr lang="zh-TW" altLang="en-US" smtClean="0"/>
          </a:p>
        </p:txBody>
      </p:sp>
      <p:sp>
        <p:nvSpPr>
          <p:cNvPr id="50179" name="內容版面配置區 2"/>
          <p:cNvSpPr>
            <a:spLocks noGrp="1"/>
          </p:cNvSpPr>
          <p:nvPr>
            <p:ph idx="1"/>
          </p:nvPr>
        </p:nvSpPr>
        <p:spPr/>
        <p:txBody>
          <a:bodyPr/>
          <a:lstStyle/>
          <a:p>
            <a:pPr>
              <a:buFont typeface="Arial" charset="0"/>
              <a:buNone/>
            </a:pPr>
            <a:r>
              <a:rPr lang="en-US" altLang="zh-TW" smtClean="0"/>
              <a:t>1. </a:t>
            </a:r>
            <a:r>
              <a:rPr lang="en-US" altLang="zh-TW" smtClean="0">
                <a:solidFill>
                  <a:srgbClr val="FF0000"/>
                </a:solidFill>
              </a:rPr>
              <a:t>Find all frequent itemsets</a:t>
            </a:r>
          </a:p>
          <a:p>
            <a:pPr lvl="1"/>
            <a:r>
              <a:rPr lang="en-US" altLang="zh-TW" smtClean="0"/>
              <a:t>By definition, each of these itemsets will occur at least as frequently as a predetermined minimum support count, </a:t>
            </a:r>
            <a:r>
              <a:rPr lang="en-US" altLang="zh-TW" i="1" smtClean="0"/>
              <a:t>min_sup.</a:t>
            </a:r>
          </a:p>
          <a:p>
            <a:pPr>
              <a:buFont typeface="Arial" charset="0"/>
              <a:buNone/>
            </a:pPr>
            <a:r>
              <a:rPr lang="en-US" altLang="zh-TW" smtClean="0"/>
              <a:t>2. </a:t>
            </a:r>
            <a:r>
              <a:rPr lang="en-US" altLang="zh-TW" smtClean="0">
                <a:solidFill>
                  <a:srgbClr val="FF0000"/>
                </a:solidFill>
              </a:rPr>
              <a:t>Generate strong association rules from the frequent itemsets</a:t>
            </a:r>
          </a:p>
          <a:p>
            <a:pPr lvl="1"/>
            <a:r>
              <a:rPr lang="en-US" altLang="zh-TW" smtClean="0"/>
              <a:t>By definition, these rules must satisfy minimum support and minimum confidence.</a:t>
            </a:r>
            <a:endParaRPr lang="zh-TW" altLang="en-US" smtClean="0"/>
          </a:p>
        </p:txBody>
      </p:sp>
      <p:sp>
        <p:nvSpPr>
          <p:cNvPr id="501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48A45037-C94E-44FE-82D0-8CA6F85A0778}" type="slidenum">
              <a:rPr lang="zh-TW" altLang="en-US" sz="1200" smtClean="0">
                <a:solidFill>
                  <a:srgbClr val="898989"/>
                </a:solidFill>
              </a:rPr>
              <a:pPr eaLnBrk="1" hangingPunct="1">
                <a:spcBef>
                  <a:spcPct val="0"/>
                </a:spcBef>
                <a:buFontTx/>
                <a:buNone/>
              </a:pPr>
              <a:t>113</a:t>
            </a:fld>
            <a:endParaRPr lang="zh-TW" altLang="en-US" sz="1200" smtClean="0">
              <a:solidFill>
                <a:srgbClr val="898989"/>
              </a:solidFill>
            </a:endParaRPr>
          </a:p>
        </p:txBody>
      </p:sp>
      <p:sp>
        <p:nvSpPr>
          <p:cNvPr id="50181"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4088678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r>
              <a:rPr lang="en-US" altLang="zh-TW" smtClean="0"/>
              <a:t>Efficient and Scalable </a:t>
            </a:r>
            <a:br>
              <a:rPr lang="en-US" altLang="zh-TW" smtClean="0"/>
            </a:br>
            <a:r>
              <a:rPr lang="en-US" altLang="zh-TW" smtClean="0"/>
              <a:t>Frequent Itemset Mining Methods</a:t>
            </a:r>
            <a:endParaRPr lang="zh-TW" altLang="en-US" smtClean="0"/>
          </a:p>
        </p:txBody>
      </p:sp>
      <p:sp>
        <p:nvSpPr>
          <p:cNvPr id="51203" name="內容版面配置區 2"/>
          <p:cNvSpPr>
            <a:spLocks noGrp="1"/>
          </p:cNvSpPr>
          <p:nvPr>
            <p:ph idx="1"/>
          </p:nvPr>
        </p:nvSpPr>
        <p:spPr/>
        <p:txBody>
          <a:bodyPr/>
          <a:lstStyle/>
          <a:p>
            <a:r>
              <a:rPr lang="en-US" altLang="zh-TW" smtClean="0"/>
              <a:t>The Apriori Algorithm</a:t>
            </a:r>
          </a:p>
          <a:p>
            <a:pPr lvl="1"/>
            <a:r>
              <a:rPr lang="en-US" altLang="zh-TW" smtClean="0"/>
              <a:t>Finding Frequent Itemsets Using Candidate Generation</a:t>
            </a:r>
            <a:endParaRPr lang="zh-TW" altLang="en-US" smtClean="0"/>
          </a:p>
        </p:txBody>
      </p:sp>
      <p:sp>
        <p:nvSpPr>
          <p:cNvPr id="5120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C8038C1D-E5DA-4E16-A4BA-F431812089F6}" type="slidenum">
              <a:rPr lang="zh-TW" altLang="en-US" sz="1200" smtClean="0">
                <a:solidFill>
                  <a:srgbClr val="898989"/>
                </a:solidFill>
              </a:rPr>
              <a:pPr eaLnBrk="1" hangingPunct="1">
                <a:spcBef>
                  <a:spcPct val="0"/>
                </a:spcBef>
                <a:buFontTx/>
                <a:buNone/>
              </a:pPr>
              <a:t>114</a:t>
            </a:fld>
            <a:endParaRPr lang="zh-TW" altLang="en-US" sz="1200" smtClean="0">
              <a:solidFill>
                <a:srgbClr val="898989"/>
              </a:solidFill>
            </a:endParaRPr>
          </a:p>
        </p:txBody>
      </p:sp>
      <p:sp>
        <p:nvSpPr>
          <p:cNvPr id="51205"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9761516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r>
              <a:rPr lang="en-US" altLang="zh-TW" smtClean="0"/>
              <a:t>Apriori Algorithm</a:t>
            </a:r>
            <a:endParaRPr lang="zh-TW" altLang="en-US" smtClean="0"/>
          </a:p>
        </p:txBody>
      </p:sp>
      <p:sp>
        <p:nvSpPr>
          <p:cNvPr id="52227" name="內容版面配置區 2"/>
          <p:cNvSpPr>
            <a:spLocks noGrp="1"/>
          </p:cNvSpPr>
          <p:nvPr>
            <p:ph idx="1"/>
          </p:nvPr>
        </p:nvSpPr>
        <p:spPr/>
        <p:txBody>
          <a:bodyPr/>
          <a:lstStyle/>
          <a:p>
            <a:r>
              <a:rPr lang="en-US" altLang="zh-TW" b="1" smtClean="0">
                <a:solidFill>
                  <a:srgbClr val="FF0000"/>
                </a:solidFill>
              </a:rPr>
              <a:t>Apriori</a:t>
            </a:r>
            <a:r>
              <a:rPr lang="en-US" altLang="zh-TW" smtClean="0"/>
              <a:t> is a seminal algorithm proposed by R. Agrawal and R. Srikant in 1994 for mining frequent itemsets for Boolean association rules.</a:t>
            </a:r>
          </a:p>
          <a:p>
            <a:r>
              <a:rPr lang="en-US" altLang="zh-TW" smtClean="0"/>
              <a:t>The name of the algorithm is based on the fact that the algorithm uses </a:t>
            </a:r>
            <a:r>
              <a:rPr lang="en-US" altLang="zh-TW" i="1" smtClean="0">
                <a:solidFill>
                  <a:srgbClr val="FF0000"/>
                </a:solidFill>
              </a:rPr>
              <a:t>prior knowledge </a:t>
            </a:r>
            <a:r>
              <a:rPr lang="en-US" altLang="zh-TW" i="1" smtClean="0"/>
              <a:t>of frequent itemset properties, as we shall </a:t>
            </a:r>
            <a:r>
              <a:rPr lang="en-US" altLang="zh-TW" smtClean="0"/>
              <a:t>see following.</a:t>
            </a:r>
            <a:endParaRPr lang="zh-TW" altLang="en-US" smtClean="0"/>
          </a:p>
        </p:txBody>
      </p:sp>
      <p:sp>
        <p:nvSpPr>
          <p:cNvPr id="5222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15A8B41-2311-4C68-BA23-6FB086B45802}" type="slidenum">
              <a:rPr lang="zh-TW" altLang="en-US" sz="1200" smtClean="0">
                <a:solidFill>
                  <a:srgbClr val="898989"/>
                </a:solidFill>
              </a:rPr>
              <a:pPr eaLnBrk="1" hangingPunct="1">
                <a:spcBef>
                  <a:spcPct val="0"/>
                </a:spcBef>
                <a:buFontTx/>
                <a:buNone/>
              </a:pPr>
              <a:t>115</a:t>
            </a:fld>
            <a:endParaRPr lang="zh-TW" altLang="en-US" sz="1200" smtClean="0">
              <a:solidFill>
                <a:srgbClr val="898989"/>
              </a:solidFill>
            </a:endParaRPr>
          </a:p>
        </p:txBody>
      </p:sp>
      <p:sp>
        <p:nvSpPr>
          <p:cNvPr id="52229"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4091683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r>
              <a:rPr lang="en-US" altLang="zh-TW" smtClean="0"/>
              <a:t>Apriori Algorithm</a:t>
            </a:r>
            <a:endParaRPr lang="zh-TW" altLang="en-US" smtClean="0"/>
          </a:p>
        </p:txBody>
      </p:sp>
      <p:sp>
        <p:nvSpPr>
          <p:cNvPr id="53251" name="內容版面配置區 2"/>
          <p:cNvSpPr>
            <a:spLocks noGrp="1"/>
          </p:cNvSpPr>
          <p:nvPr>
            <p:ph idx="1"/>
          </p:nvPr>
        </p:nvSpPr>
        <p:spPr/>
        <p:txBody>
          <a:bodyPr/>
          <a:lstStyle/>
          <a:p>
            <a:r>
              <a:rPr lang="en-US" altLang="zh-TW" sz="2400" smtClean="0"/>
              <a:t>Apriori employs an iterative approach known as a </a:t>
            </a:r>
            <a:r>
              <a:rPr lang="en-US" altLang="zh-TW" sz="2400" i="1" smtClean="0"/>
              <a:t>level-wise search, where k-itemsets are used to explore (k+1)-itemsets. </a:t>
            </a:r>
          </a:p>
          <a:p>
            <a:r>
              <a:rPr lang="en-US" altLang="zh-TW" sz="2400" i="1" smtClean="0"/>
              <a:t>First, the set of frequent 1-itemsets is found </a:t>
            </a:r>
            <a:r>
              <a:rPr lang="en-US" altLang="zh-TW" sz="2400" smtClean="0"/>
              <a:t>by scanning the database to accumulate the count for each item, and collecting those items that satisfy minimum support. The resulting set is denoted </a:t>
            </a:r>
            <a:r>
              <a:rPr lang="en-US" altLang="zh-TW" sz="2400" i="1" smtClean="0"/>
              <a:t>L</a:t>
            </a:r>
            <a:r>
              <a:rPr lang="en-US" altLang="zh-TW" sz="2400" i="1" baseline="-25000" smtClean="0"/>
              <a:t>1</a:t>
            </a:r>
            <a:r>
              <a:rPr lang="en-US" altLang="zh-TW" sz="2400" i="1" smtClean="0"/>
              <a:t>. </a:t>
            </a:r>
          </a:p>
          <a:p>
            <a:r>
              <a:rPr lang="en-US" altLang="zh-TW" sz="2400" i="1" smtClean="0"/>
              <a:t>Next, L</a:t>
            </a:r>
            <a:r>
              <a:rPr lang="en-US" altLang="zh-TW" sz="2400" i="1" baseline="-25000" smtClean="0"/>
              <a:t>1</a:t>
            </a:r>
            <a:r>
              <a:rPr lang="en-US" altLang="zh-TW" sz="2400" i="1" smtClean="0"/>
              <a:t> is used to find L</a:t>
            </a:r>
            <a:r>
              <a:rPr lang="en-US" altLang="zh-TW" sz="2400" i="1" baseline="-25000" smtClean="0"/>
              <a:t>2</a:t>
            </a:r>
            <a:r>
              <a:rPr lang="en-US" altLang="zh-TW" sz="2400" i="1" smtClean="0"/>
              <a:t>, </a:t>
            </a:r>
            <a:r>
              <a:rPr lang="en-US" altLang="zh-TW" sz="2400" smtClean="0"/>
              <a:t>the set of frequent 2-itemsets, which is used to find </a:t>
            </a:r>
            <a:r>
              <a:rPr lang="en-US" altLang="zh-TW" sz="2400" i="1" smtClean="0"/>
              <a:t>L</a:t>
            </a:r>
            <a:r>
              <a:rPr lang="en-US" altLang="zh-TW" sz="2400" i="1" baseline="-25000" smtClean="0"/>
              <a:t>3</a:t>
            </a:r>
            <a:r>
              <a:rPr lang="en-US" altLang="zh-TW" sz="2400" i="1" smtClean="0"/>
              <a:t>, and so on, until no more frequent k-itemsets can be found. </a:t>
            </a:r>
          </a:p>
          <a:p>
            <a:r>
              <a:rPr lang="en-US" altLang="zh-TW" sz="2400" i="1" smtClean="0"/>
              <a:t>The finding of each L</a:t>
            </a:r>
            <a:r>
              <a:rPr lang="en-US" altLang="zh-TW" sz="2400" i="1" baseline="-25000" smtClean="0"/>
              <a:t>k</a:t>
            </a:r>
            <a:r>
              <a:rPr lang="en-US" altLang="zh-TW" sz="2400" i="1" smtClean="0"/>
              <a:t> requires one full scan of the database.</a:t>
            </a:r>
            <a:endParaRPr lang="zh-TW" altLang="en-US" sz="2400" smtClean="0"/>
          </a:p>
        </p:txBody>
      </p:sp>
      <p:sp>
        <p:nvSpPr>
          <p:cNvPr id="5325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F9AAC9B-F30E-40E9-8494-80440E135DD1}" type="slidenum">
              <a:rPr lang="zh-TW" altLang="en-US" sz="1200" smtClean="0">
                <a:solidFill>
                  <a:srgbClr val="898989"/>
                </a:solidFill>
              </a:rPr>
              <a:pPr eaLnBrk="1" hangingPunct="1">
                <a:spcBef>
                  <a:spcPct val="0"/>
                </a:spcBef>
                <a:buFontTx/>
                <a:buNone/>
              </a:pPr>
              <a:t>116</a:t>
            </a:fld>
            <a:endParaRPr lang="zh-TW" altLang="en-US" sz="1200" smtClean="0">
              <a:solidFill>
                <a:srgbClr val="898989"/>
              </a:solidFill>
            </a:endParaRPr>
          </a:p>
        </p:txBody>
      </p:sp>
      <p:sp>
        <p:nvSpPr>
          <p:cNvPr id="53253"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907286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p:txBody>
          <a:bodyPr/>
          <a:lstStyle/>
          <a:p>
            <a:r>
              <a:rPr lang="en-US" altLang="zh-TW" smtClean="0"/>
              <a:t>Apriori Algorithm</a:t>
            </a:r>
            <a:endParaRPr lang="zh-TW" altLang="en-US" smtClean="0"/>
          </a:p>
        </p:txBody>
      </p:sp>
      <p:sp>
        <p:nvSpPr>
          <p:cNvPr id="54275" name="內容版面配置區 2"/>
          <p:cNvSpPr>
            <a:spLocks noGrp="1"/>
          </p:cNvSpPr>
          <p:nvPr>
            <p:ph idx="1"/>
          </p:nvPr>
        </p:nvSpPr>
        <p:spPr/>
        <p:txBody>
          <a:bodyPr/>
          <a:lstStyle/>
          <a:p>
            <a:r>
              <a:rPr lang="en-US" altLang="zh-TW" smtClean="0"/>
              <a:t>To improve the efficiency of the level-wise generation of frequent itemsets, an important property called the </a:t>
            </a:r>
            <a:r>
              <a:rPr lang="en-US" altLang="zh-TW" smtClean="0">
                <a:solidFill>
                  <a:srgbClr val="FF0000"/>
                </a:solidFill>
              </a:rPr>
              <a:t>Apriori property</a:t>
            </a:r>
            <a:r>
              <a:rPr lang="en-US" altLang="zh-TW" smtClean="0"/>
              <a:t>.</a:t>
            </a:r>
          </a:p>
          <a:p>
            <a:r>
              <a:rPr lang="en-US" altLang="zh-TW" smtClean="0"/>
              <a:t>Apriori property</a:t>
            </a:r>
          </a:p>
          <a:p>
            <a:pPr lvl="1"/>
            <a:r>
              <a:rPr lang="en-US" altLang="zh-TW" smtClean="0"/>
              <a:t> </a:t>
            </a:r>
            <a:r>
              <a:rPr lang="en-US" altLang="zh-TW" i="1" smtClean="0"/>
              <a:t>All nonempty subsets of a frequent itemset must also be frequent.</a:t>
            </a:r>
            <a:endParaRPr lang="zh-TW" altLang="en-US" smtClean="0"/>
          </a:p>
        </p:txBody>
      </p:sp>
      <p:sp>
        <p:nvSpPr>
          <p:cNvPr id="5427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F3A9543-D487-48AB-81CC-D27D0C9D161D}" type="slidenum">
              <a:rPr lang="zh-TW" altLang="en-US" sz="1200" smtClean="0">
                <a:solidFill>
                  <a:srgbClr val="898989"/>
                </a:solidFill>
              </a:rPr>
              <a:pPr eaLnBrk="1" hangingPunct="1">
                <a:spcBef>
                  <a:spcPct val="0"/>
                </a:spcBef>
                <a:buFontTx/>
                <a:buNone/>
              </a:pPr>
              <a:t>117</a:t>
            </a:fld>
            <a:endParaRPr lang="zh-TW" altLang="en-US" sz="1200" smtClean="0">
              <a:solidFill>
                <a:srgbClr val="898989"/>
              </a:solidFill>
            </a:endParaRPr>
          </a:p>
        </p:txBody>
      </p:sp>
      <p:sp>
        <p:nvSpPr>
          <p:cNvPr id="54277"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4489434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a:xfrm>
            <a:off x="457200" y="274638"/>
            <a:ext cx="8229600" cy="6107112"/>
          </a:xfrm>
        </p:spPr>
        <p:txBody>
          <a:bodyPr/>
          <a:lstStyle/>
          <a:p>
            <a:r>
              <a:rPr lang="en-US" altLang="zh-TW" sz="6600" smtClean="0">
                <a:solidFill>
                  <a:srgbClr val="FF0000"/>
                </a:solidFill>
              </a:rPr>
              <a:t>Apriori algorithm</a:t>
            </a:r>
            <a:br>
              <a:rPr lang="en-US" altLang="zh-TW" sz="6600" smtClean="0">
                <a:solidFill>
                  <a:srgbClr val="FF0000"/>
                </a:solidFill>
              </a:rPr>
            </a:br>
            <a:r>
              <a:rPr lang="en-US" altLang="zh-TW" sz="6600" smtClean="0">
                <a:solidFill>
                  <a:srgbClr val="FF0000"/>
                </a:solidFill>
              </a:rPr>
              <a:t>(1) Frequent Itemsets</a:t>
            </a:r>
            <a:br>
              <a:rPr lang="en-US" altLang="zh-TW" sz="6600" smtClean="0">
                <a:solidFill>
                  <a:srgbClr val="FF0000"/>
                </a:solidFill>
              </a:rPr>
            </a:br>
            <a:r>
              <a:rPr lang="en-US" altLang="zh-TW" sz="6600" smtClean="0">
                <a:solidFill>
                  <a:srgbClr val="FF0000"/>
                </a:solidFill>
              </a:rPr>
              <a:t>(2) Association Rules</a:t>
            </a:r>
            <a:endParaRPr lang="zh-TW" altLang="en-US" sz="6600" smtClean="0">
              <a:solidFill>
                <a:srgbClr val="FF0000"/>
              </a:solidFill>
            </a:endParaRPr>
          </a:p>
        </p:txBody>
      </p:sp>
      <p:sp>
        <p:nvSpPr>
          <p:cNvPr id="6963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DB7D8A3-E324-4649-BA9D-A91EAA715D01}" type="slidenum">
              <a:rPr kumimoji="0" lang="zh-TW" altLang="en-US" smtClean="0">
                <a:solidFill>
                  <a:srgbClr val="898989"/>
                </a:solidFill>
                <a:latin typeface="Calibri" pitchFamily="34" charset="0"/>
              </a:rPr>
              <a:pPr eaLnBrk="1" hangingPunct="1"/>
              <a:t>118</a:t>
            </a:fld>
            <a:endParaRPr kumimoji="0" lang="zh-TW" altLang="en-US" smtClean="0">
              <a:solidFill>
                <a:srgbClr val="898989"/>
              </a:solidFill>
              <a:latin typeface="Calibri" pitchFamily="34" charset="0"/>
            </a:endParaRPr>
          </a:p>
        </p:txBody>
      </p:sp>
    </p:spTree>
    <p:extLst>
      <p:ext uri="{BB962C8B-B14F-4D97-AF65-F5344CB8AC3E}">
        <p14:creationId xmlns:p14="http://schemas.microsoft.com/office/powerpoint/2010/main" val="36331754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FFB3C9F0-157F-43D1-9130-1296AE952BDC}" type="slidenum">
              <a:rPr kumimoji="0" lang="zh-TW" altLang="en-US" smtClean="0">
                <a:solidFill>
                  <a:srgbClr val="898989"/>
                </a:solidFill>
                <a:latin typeface="Calibri" pitchFamily="34" charset="0"/>
              </a:rPr>
              <a:pPr eaLnBrk="1" hangingPunct="1"/>
              <a:t>119</a:t>
            </a:fld>
            <a:endParaRPr kumimoji="0" lang="zh-TW" altLang="en-US" smtClean="0">
              <a:solidFill>
                <a:srgbClr val="898989"/>
              </a:solidFill>
              <a:latin typeface="Calibri"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563155084"/>
              </p:ext>
            </p:extLst>
          </p:nvPr>
        </p:nvGraphicFramePr>
        <p:xfrm>
          <a:off x="1749599" y="946240"/>
          <a:ext cx="5904656" cy="5608373"/>
        </p:xfrm>
        <a:graphic>
          <a:graphicData uri="http://schemas.openxmlformats.org/drawingml/2006/table">
            <a:tbl>
              <a:tblPr firstRow="1" firstCol="1" bandRow="1">
                <a:tableStyleId>{5C22544A-7EE6-4342-B048-85BDC9FD1C3A}</a:tableStyleId>
              </a:tblPr>
              <a:tblGrid>
                <a:gridCol w="2617487"/>
                <a:gridCol w="3287169"/>
              </a:tblGrid>
              <a:tr h="731573">
                <a:tc>
                  <a:txBody>
                    <a:bodyPr/>
                    <a:lstStyle/>
                    <a:p>
                      <a:pPr>
                        <a:spcAft>
                          <a:spcPts val="0"/>
                        </a:spcAft>
                      </a:pPr>
                      <a:r>
                        <a:rPr lang="en-US" sz="3200" kern="100" dirty="0">
                          <a:effectLst/>
                        </a:rPr>
                        <a:t>Transaction ID</a:t>
                      </a:r>
                      <a:endParaRPr lang="zh-TW" sz="3200" kern="100" dirty="0">
                        <a:effectLst/>
                        <a:latin typeface="Times New Roman"/>
                        <a:ea typeface="新細明體"/>
                      </a:endParaRPr>
                    </a:p>
                  </a:txBody>
                  <a:tcPr marL="68567" marR="68567" marT="0" marB="0"/>
                </a:tc>
                <a:tc>
                  <a:txBody>
                    <a:bodyPr/>
                    <a:lstStyle/>
                    <a:p>
                      <a:pPr>
                        <a:spcAft>
                          <a:spcPts val="0"/>
                        </a:spcAft>
                      </a:pPr>
                      <a:r>
                        <a:rPr lang="en-US" sz="3200" kern="100" dirty="0">
                          <a:effectLst/>
                        </a:rPr>
                        <a:t>Items bought</a:t>
                      </a:r>
                      <a:endParaRPr lang="zh-TW" sz="3200" kern="100" dirty="0">
                        <a:effectLst/>
                        <a:latin typeface="Times New Roman"/>
                        <a:ea typeface="新細明體"/>
                      </a:endParaRPr>
                    </a:p>
                  </a:txBody>
                  <a:tcPr marL="68567" marR="68567" marT="0" marB="0"/>
                </a:tc>
              </a:tr>
              <a:tr h="365787">
                <a:tc>
                  <a:txBody>
                    <a:bodyPr/>
                    <a:lstStyle/>
                    <a:p>
                      <a:pPr>
                        <a:spcAft>
                          <a:spcPts val="0"/>
                        </a:spcAft>
                      </a:pPr>
                      <a:r>
                        <a:rPr lang="en-US" sz="3200" kern="100" dirty="0">
                          <a:effectLst/>
                        </a:rPr>
                        <a:t>T01</a:t>
                      </a:r>
                      <a:endParaRPr lang="zh-TW" sz="3200" kern="100" dirty="0">
                        <a:effectLst/>
                        <a:latin typeface="Times New Roman"/>
                        <a:ea typeface="新細明體"/>
                      </a:endParaRPr>
                    </a:p>
                  </a:txBody>
                  <a:tcPr marL="68567" marR="68567" marT="0" marB="0"/>
                </a:tc>
                <a:tc>
                  <a:txBody>
                    <a:bodyPr/>
                    <a:lstStyle/>
                    <a:p>
                      <a:pPr>
                        <a:spcAft>
                          <a:spcPts val="0"/>
                        </a:spcAft>
                      </a:pPr>
                      <a:r>
                        <a:rPr lang="en-US" sz="3200" kern="100">
                          <a:effectLst/>
                        </a:rPr>
                        <a:t>A, B, D</a:t>
                      </a:r>
                      <a:endParaRPr lang="zh-TW" sz="3200" kern="100">
                        <a:effectLst/>
                        <a:latin typeface="Times New Roman"/>
                        <a:ea typeface="新細明體"/>
                      </a:endParaRPr>
                    </a:p>
                  </a:txBody>
                  <a:tcPr marL="68567" marR="68567" marT="0" marB="0"/>
                </a:tc>
              </a:tr>
              <a:tr h="365787">
                <a:tc>
                  <a:txBody>
                    <a:bodyPr/>
                    <a:lstStyle/>
                    <a:p>
                      <a:pPr>
                        <a:spcAft>
                          <a:spcPts val="0"/>
                        </a:spcAft>
                      </a:pPr>
                      <a:r>
                        <a:rPr lang="en-US" sz="3200" kern="100">
                          <a:effectLst/>
                        </a:rPr>
                        <a:t>T02</a:t>
                      </a:r>
                      <a:endParaRPr lang="zh-TW" sz="3200" kern="100">
                        <a:effectLst/>
                        <a:latin typeface="Times New Roman"/>
                        <a:ea typeface="新細明體"/>
                      </a:endParaRPr>
                    </a:p>
                  </a:txBody>
                  <a:tcPr marL="68567" marR="68567" marT="0" marB="0"/>
                </a:tc>
                <a:tc>
                  <a:txBody>
                    <a:bodyPr/>
                    <a:lstStyle/>
                    <a:p>
                      <a:pPr>
                        <a:spcAft>
                          <a:spcPts val="0"/>
                        </a:spcAft>
                      </a:pPr>
                      <a:r>
                        <a:rPr lang="en-US" sz="3200" kern="100">
                          <a:effectLst/>
                        </a:rPr>
                        <a:t>A, C, D </a:t>
                      </a:r>
                      <a:endParaRPr lang="zh-TW" sz="3200" kern="100">
                        <a:effectLst/>
                        <a:latin typeface="Times New Roman"/>
                        <a:ea typeface="新細明體"/>
                      </a:endParaRPr>
                    </a:p>
                  </a:txBody>
                  <a:tcPr marL="68567" marR="68567" marT="0" marB="0"/>
                </a:tc>
              </a:tr>
              <a:tr h="365787">
                <a:tc>
                  <a:txBody>
                    <a:bodyPr/>
                    <a:lstStyle/>
                    <a:p>
                      <a:pPr>
                        <a:spcAft>
                          <a:spcPts val="0"/>
                        </a:spcAft>
                      </a:pPr>
                      <a:r>
                        <a:rPr lang="en-US" sz="3200" kern="100">
                          <a:effectLst/>
                        </a:rPr>
                        <a:t>T03</a:t>
                      </a:r>
                      <a:endParaRPr lang="zh-TW" sz="3200" kern="100">
                        <a:effectLst/>
                        <a:latin typeface="Times New Roman"/>
                        <a:ea typeface="新細明體"/>
                      </a:endParaRPr>
                    </a:p>
                  </a:txBody>
                  <a:tcPr marL="68567" marR="68567" marT="0" marB="0"/>
                </a:tc>
                <a:tc>
                  <a:txBody>
                    <a:bodyPr/>
                    <a:lstStyle/>
                    <a:p>
                      <a:pPr>
                        <a:spcAft>
                          <a:spcPts val="0"/>
                        </a:spcAft>
                      </a:pPr>
                      <a:r>
                        <a:rPr lang="en-US" sz="3200" kern="100">
                          <a:effectLst/>
                        </a:rPr>
                        <a:t>B, C, D, E </a:t>
                      </a:r>
                      <a:endParaRPr lang="zh-TW" sz="3200" kern="100">
                        <a:effectLst/>
                        <a:latin typeface="Times New Roman"/>
                        <a:ea typeface="新細明體"/>
                      </a:endParaRPr>
                    </a:p>
                  </a:txBody>
                  <a:tcPr marL="68567" marR="68567" marT="0" marB="0"/>
                </a:tc>
              </a:tr>
              <a:tr h="365787">
                <a:tc>
                  <a:txBody>
                    <a:bodyPr/>
                    <a:lstStyle/>
                    <a:p>
                      <a:pPr>
                        <a:spcAft>
                          <a:spcPts val="0"/>
                        </a:spcAft>
                      </a:pPr>
                      <a:r>
                        <a:rPr lang="en-US" sz="3200" kern="100">
                          <a:effectLst/>
                        </a:rPr>
                        <a:t>T04</a:t>
                      </a:r>
                      <a:endParaRPr lang="zh-TW" sz="3200" kern="100">
                        <a:effectLst/>
                        <a:latin typeface="Times New Roman"/>
                        <a:ea typeface="新細明體"/>
                      </a:endParaRPr>
                    </a:p>
                  </a:txBody>
                  <a:tcPr marL="68567" marR="68567" marT="0" marB="0"/>
                </a:tc>
                <a:tc>
                  <a:txBody>
                    <a:bodyPr/>
                    <a:lstStyle/>
                    <a:p>
                      <a:pPr>
                        <a:spcAft>
                          <a:spcPts val="0"/>
                        </a:spcAft>
                      </a:pPr>
                      <a:r>
                        <a:rPr lang="en-US" sz="3200" kern="100">
                          <a:effectLst/>
                        </a:rPr>
                        <a:t>A, B, D</a:t>
                      </a:r>
                      <a:endParaRPr lang="zh-TW" sz="3200" kern="100">
                        <a:effectLst/>
                        <a:latin typeface="Times New Roman"/>
                        <a:ea typeface="新細明體"/>
                      </a:endParaRPr>
                    </a:p>
                  </a:txBody>
                  <a:tcPr marL="68567" marR="68567" marT="0" marB="0"/>
                </a:tc>
              </a:tr>
              <a:tr h="365787">
                <a:tc>
                  <a:txBody>
                    <a:bodyPr/>
                    <a:lstStyle/>
                    <a:p>
                      <a:pPr>
                        <a:spcAft>
                          <a:spcPts val="0"/>
                        </a:spcAft>
                      </a:pPr>
                      <a:r>
                        <a:rPr lang="en-US" sz="3200" kern="100">
                          <a:effectLst/>
                        </a:rPr>
                        <a:t>T05</a:t>
                      </a:r>
                      <a:endParaRPr lang="zh-TW" sz="3200" kern="100">
                        <a:effectLst/>
                        <a:latin typeface="Times New Roman"/>
                        <a:ea typeface="新細明體"/>
                      </a:endParaRPr>
                    </a:p>
                  </a:txBody>
                  <a:tcPr marL="68567" marR="68567" marT="0" marB="0"/>
                </a:tc>
                <a:tc>
                  <a:txBody>
                    <a:bodyPr/>
                    <a:lstStyle/>
                    <a:p>
                      <a:pPr>
                        <a:spcAft>
                          <a:spcPts val="0"/>
                        </a:spcAft>
                      </a:pPr>
                      <a:r>
                        <a:rPr lang="en-US" sz="3200" kern="100">
                          <a:effectLst/>
                        </a:rPr>
                        <a:t>A, B, C, E</a:t>
                      </a:r>
                      <a:endParaRPr lang="zh-TW" sz="3200" kern="100">
                        <a:effectLst/>
                        <a:latin typeface="Times New Roman"/>
                        <a:ea typeface="新細明體"/>
                      </a:endParaRPr>
                    </a:p>
                  </a:txBody>
                  <a:tcPr marL="68567" marR="68567" marT="0" marB="0"/>
                </a:tc>
              </a:tr>
              <a:tr h="365787">
                <a:tc>
                  <a:txBody>
                    <a:bodyPr/>
                    <a:lstStyle/>
                    <a:p>
                      <a:pPr>
                        <a:spcAft>
                          <a:spcPts val="0"/>
                        </a:spcAft>
                      </a:pPr>
                      <a:r>
                        <a:rPr lang="en-US" sz="3200" kern="100">
                          <a:effectLst/>
                        </a:rPr>
                        <a:t>T06</a:t>
                      </a:r>
                      <a:endParaRPr lang="zh-TW" sz="3200" kern="100">
                        <a:effectLst/>
                        <a:latin typeface="Times New Roman"/>
                        <a:ea typeface="新細明體"/>
                      </a:endParaRPr>
                    </a:p>
                  </a:txBody>
                  <a:tcPr marL="68567" marR="68567" marT="0" marB="0"/>
                </a:tc>
                <a:tc>
                  <a:txBody>
                    <a:bodyPr/>
                    <a:lstStyle/>
                    <a:p>
                      <a:pPr>
                        <a:spcAft>
                          <a:spcPts val="0"/>
                        </a:spcAft>
                      </a:pPr>
                      <a:r>
                        <a:rPr lang="en-US" sz="3200" kern="100">
                          <a:effectLst/>
                        </a:rPr>
                        <a:t>A, C</a:t>
                      </a:r>
                      <a:endParaRPr lang="zh-TW" sz="3200" kern="100">
                        <a:effectLst/>
                        <a:latin typeface="Times New Roman"/>
                        <a:ea typeface="新細明體"/>
                      </a:endParaRPr>
                    </a:p>
                  </a:txBody>
                  <a:tcPr marL="68567" marR="68567" marT="0" marB="0"/>
                </a:tc>
              </a:tr>
              <a:tr h="365787">
                <a:tc>
                  <a:txBody>
                    <a:bodyPr/>
                    <a:lstStyle/>
                    <a:p>
                      <a:pPr>
                        <a:spcAft>
                          <a:spcPts val="0"/>
                        </a:spcAft>
                      </a:pPr>
                      <a:r>
                        <a:rPr lang="en-US" sz="3200" kern="100">
                          <a:effectLst/>
                        </a:rPr>
                        <a:t>T07</a:t>
                      </a:r>
                      <a:endParaRPr lang="zh-TW" sz="3200" kern="100">
                        <a:effectLst/>
                        <a:latin typeface="Times New Roman"/>
                        <a:ea typeface="新細明體"/>
                      </a:endParaRPr>
                    </a:p>
                  </a:txBody>
                  <a:tcPr marL="68567" marR="68567" marT="0" marB="0"/>
                </a:tc>
                <a:tc>
                  <a:txBody>
                    <a:bodyPr/>
                    <a:lstStyle/>
                    <a:p>
                      <a:pPr>
                        <a:spcAft>
                          <a:spcPts val="0"/>
                        </a:spcAft>
                      </a:pPr>
                      <a:r>
                        <a:rPr lang="en-US" sz="3200" kern="100">
                          <a:effectLst/>
                        </a:rPr>
                        <a:t>B, C, D</a:t>
                      </a:r>
                      <a:endParaRPr lang="zh-TW" sz="3200" kern="100">
                        <a:effectLst/>
                        <a:latin typeface="Times New Roman"/>
                        <a:ea typeface="新細明體"/>
                      </a:endParaRPr>
                    </a:p>
                  </a:txBody>
                  <a:tcPr marL="68567" marR="68567" marT="0" marB="0"/>
                </a:tc>
              </a:tr>
              <a:tr h="365787">
                <a:tc>
                  <a:txBody>
                    <a:bodyPr/>
                    <a:lstStyle/>
                    <a:p>
                      <a:pPr>
                        <a:spcAft>
                          <a:spcPts val="0"/>
                        </a:spcAft>
                      </a:pPr>
                      <a:r>
                        <a:rPr lang="en-US" sz="3200" kern="100">
                          <a:effectLst/>
                        </a:rPr>
                        <a:t>T08</a:t>
                      </a:r>
                      <a:endParaRPr lang="zh-TW" sz="3200" kern="100">
                        <a:effectLst/>
                        <a:latin typeface="Times New Roman"/>
                        <a:ea typeface="新細明體"/>
                      </a:endParaRPr>
                    </a:p>
                  </a:txBody>
                  <a:tcPr marL="68567" marR="68567" marT="0" marB="0"/>
                </a:tc>
                <a:tc>
                  <a:txBody>
                    <a:bodyPr/>
                    <a:lstStyle/>
                    <a:p>
                      <a:pPr>
                        <a:spcAft>
                          <a:spcPts val="0"/>
                        </a:spcAft>
                      </a:pPr>
                      <a:r>
                        <a:rPr lang="en-US" sz="3200" kern="100">
                          <a:effectLst/>
                        </a:rPr>
                        <a:t>B, D</a:t>
                      </a:r>
                      <a:endParaRPr lang="zh-TW" sz="3200" kern="100">
                        <a:effectLst/>
                        <a:latin typeface="Times New Roman"/>
                        <a:ea typeface="新細明體"/>
                      </a:endParaRPr>
                    </a:p>
                  </a:txBody>
                  <a:tcPr marL="68567" marR="68567" marT="0" marB="0"/>
                </a:tc>
              </a:tr>
              <a:tr h="365787">
                <a:tc>
                  <a:txBody>
                    <a:bodyPr/>
                    <a:lstStyle/>
                    <a:p>
                      <a:pPr>
                        <a:spcAft>
                          <a:spcPts val="0"/>
                        </a:spcAft>
                      </a:pPr>
                      <a:r>
                        <a:rPr lang="en-US" sz="3200" kern="100">
                          <a:effectLst/>
                        </a:rPr>
                        <a:t>T09</a:t>
                      </a:r>
                      <a:endParaRPr lang="zh-TW" sz="3200" kern="100">
                        <a:effectLst/>
                        <a:latin typeface="Times New Roman"/>
                        <a:ea typeface="新細明體"/>
                      </a:endParaRPr>
                    </a:p>
                  </a:txBody>
                  <a:tcPr marL="68567" marR="68567" marT="0" marB="0"/>
                </a:tc>
                <a:tc>
                  <a:txBody>
                    <a:bodyPr/>
                    <a:lstStyle/>
                    <a:p>
                      <a:pPr>
                        <a:spcAft>
                          <a:spcPts val="0"/>
                        </a:spcAft>
                      </a:pPr>
                      <a:r>
                        <a:rPr lang="en-US" sz="3200" kern="100">
                          <a:effectLst/>
                        </a:rPr>
                        <a:t>A, C, E </a:t>
                      </a:r>
                      <a:endParaRPr lang="zh-TW" sz="3200" kern="100">
                        <a:effectLst/>
                        <a:latin typeface="Times New Roman"/>
                        <a:ea typeface="新細明體"/>
                      </a:endParaRPr>
                    </a:p>
                  </a:txBody>
                  <a:tcPr marL="68567" marR="68567" marT="0" marB="0"/>
                </a:tc>
              </a:tr>
              <a:tr h="365787">
                <a:tc>
                  <a:txBody>
                    <a:bodyPr/>
                    <a:lstStyle/>
                    <a:p>
                      <a:pPr>
                        <a:spcAft>
                          <a:spcPts val="0"/>
                        </a:spcAft>
                      </a:pPr>
                      <a:r>
                        <a:rPr lang="en-US" sz="3200" kern="100" dirty="0">
                          <a:effectLst/>
                        </a:rPr>
                        <a:t>T10</a:t>
                      </a:r>
                      <a:endParaRPr lang="zh-TW" sz="3200" kern="100" dirty="0">
                        <a:effectLst/>
                        <a:latin typeface="Times New Roman"/>
                        <a:ea typeface="新細明體"/>
                      </a:endParaRPr>
                    </a:p>
                  </a:txBody>
                  <a:tcPr marL="68567" marR="68567" marT="0" marB="0"/>
                </a:tc>
                <a:tc>
                  <a:txBody>
                    <a:bodyPr/>
                    <a:lstStyle/>
                    <a:p>
                      <a:pPr>
                        <a:spcAft>
                          <a:spcPts val="0"/>
                        </a:spcAft>
                      </a:pPr>
                      <a:r>
                        <a:rPr lang="en-US" sz="3200" kern="100" dirty="0">
                          <a:effectLst/>
                        </a:rPr>
                        <a:t>B, D</a:t>
                      </a:r>
                      <a:endParaRPr lang="zh-TW" sz="3200" kern="100" dirty="0">
                        <a:effectLst/>
                        <a:latin typeface="Times New Roman"/>
                        <a:ea typeface="新細明體"/>
                      </a:endParaRPr>
                    </a:p>
                  </a:txBody>
                  <a:tcPr marL="68567" marR="68567" marT="0" marB="0"/>
                </a:tc>
              </a:tr>
            </a:tbl>
          </a:graphicData>
        </a:graphic>
      </p:graphicFrame>
      <p:sp>
        <p:nvSpPr>
          <p:cNvPr id="70698" name="矩形 6"/>
          <p:cNvSpPr>
            <a:spLocks noChangeArrowheads="1"/>
          </p:cNvSpPr>
          <p:nvPr/>
        </p:nvSpPr>
        <p:spPr bwMode="auto">
          <a:xfrm>
            <a:off x="1691680" y="116632"/>
            <a:ext cx="60204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4400" b="1" dirty="0" smtClean="0">
                <a:solidFill>
                  <a:schemeClr val="accent1"/>
                </a:solidFill>
              </a:rPr>
              <a:t>Transaction </a:t>
            </a:r>
            <a:r>
              <a:rPr lang="en-US" altLang="zh-TW" sz="4400" b="1" dirty="0">
                <a:solidFill>
                  <a:schemeClr val="accent1"/>
                </a:solidFill>
              </a:rPr>
              <a:t>Database</a:t>
            </a:r>
            <a:endParaRPr lang="zh-TW" altLang="zh-TW" sz="4400" b="1" dirty="0">
              <a:solidFill>
                <a:schemeClr val="accent1"/>
              </a:solidFill>
            </a:endParaRPr>
          </a:p>
        </p:txBody>
      </p:sp>
    </p:spTree>
    <p:extLst>
      <p:ext uri="{BB962C8B-B14F-4D97-AF65-F5344CB8AC3E}">
        <p14:creationId xmlns:p14="http://schemas.microsoft.com/office/powerpoint/2010/main" val="425029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1EE78679-EB78-4903-B6E8-EC596A8E47B1}" type="slidenum">
              <a:rPr kumimoji="0" lang="zh-TW" altLang="en-US" smtClean="0">
                <a:solidFill>
                  <a:srgbClr val="898989"/>
                </a:solidFill>
                <a:latin typeface="Calibri" pitchFamily="34" charset="0"/>
              </a:rPr>
              <a:pPr eaLnBrk="1" hangingPunct="1"/>
              <a:t>12</a:t>
            </a:fld>
            <a:endParaRPr kumimoji="0" lang="zh-TW" altLang="en-US" smtClean="0">
              <a:solidFill>
                <a:srgbClr val="898989"/>
              </a:solidFill>
              <a:latin typeface="Calibri" pitchFamily="34" charset="0"/>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60350"/>
            <a:ext cx="4133850" cy="619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414463" y="6581775"/>
            <a:ext cx="6315075" cy="276225"/>
          </a:xfrm>
          <a:prstGeom prst="rect">
            <a:avLst/>
          </a:prstGeom>
        </p:spPr>
        <p:txBody>
          <a:bodyPr>
            <a:spAutoFit/>
          </a:bodyPr>
          <a:lstStyle/>
          <a:p>
            <a:pPr>
              <a:defRPr/>
            </a:pPr>
            <a:r>
              <a:rPr lang="en-US" altLang="zh-TW" sz="1200" dirty="0">
                <a:solidFill>
                  <a:schemeClr val="bg1">
                    <a:lumMod val="75000"/>
                  </a:schemeClr>
                </a:solidFill>
                <a:ea typeface="新細明體" charset="-120"/>
              </a:rPr>
              <a:t>Source: </a:t>
            </a:r>
            <a:r>
              <a:rPr lang="en-US" altLang="zh-TW" sz="1200" dirty="0">
                <a:solidFill>
                  <a:schemeClr val="bg1">
                    <a:lumMod val="75000"/>
                  </a:schemeClr>
                </a:solidFill>
                <a:ea typeface="新細明體" charset="-120"/>
                <a:hlinkClick r:id="rId3"/>
              </a:rPr>
              <a:t>http://www.amazon.com/Predictive-Analytics-Power-Predict-Click/dp/1118356853</a:t>
            </a:r>
            <a:endParaRPr lang="en-US" altLang="zh-TW" sz="1200" dirty="0">
              <a:solidFill>
                <a:schemeClr val="bg1">
                  <a:lumMod val="75000"/>
                </a:schemeClr>
              </a:solidFill>
              <a:ea typeface="新細明體" charset="-120"/>
            </a:endParaRPr>
          </a:p>
        </p:txBody>
      </p:sp>
    </p:spTree>
    <p:extLst>
      <p:ext uri="{BB962C8B-B14F-4D97-AF65-F5344CB8AC3E}">
        <p14:creationId xmlns:p14="http://schemas.microsoft.com/office/powerpoint/2010/main" val="7741357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FFB3C9F0-157F-43D1-9130-1296AE952BDC}" type="slidenum">
              <a:rPr kumimoji="0" lang="zh-TW" altLang="en-US" smtClean="0">
                <a:solidFill>
                  <a:srgbClr val="898989"/>
                </a:solidFill>
                <a:latin typeface="Calibri" pitchFamily="34" charset="0"/>
              </a:rPr>
              <a:pPr eaLnBrk="1" hangingPunct="1"/>
              <a:t>120</a:t>
            </a:fld>
            <a:endParaRPr kumimoji="0" lang="zh-TW" altLang="en-US" smtClean="0">
              <a:solidFill>
                <a:srgbClr val="898989"/>
              </a:solidFill>
              <a:latin typeface="Calibri" pitchFamily="34" charset="0"/>
            </a:endParaRPr>
          </a:p>
        </p:txBody>
      </p:sp>
      <p:sp>
        <p:nvSpPr>
          <p:cNvPr id="70659" name="矩形 4"/>
          <p:cNvSpPr>
            <a:spLocks noChangeArrowheads="1"/>
          </p:cNvSpPr>
          <p:nvPr/>
        </p:nvSpPr>
        <p:spPr bwMode="auto">
          <a:xfrm>
            <a:off x="619125" y="234950"/>
            <a:ext cx="82010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200" dirty="0" smtClean="0"/>
              <a:t>Table </a:t>
            </a:r>
            <a:r>
              <a:rPr lang="en-US" altLang="zh-TW" sz="2200" dirty="0"/>
              <a:t>1 shows a database with 10 transactions.</a:t>
            </a:r>
            <a:br>
              <a:rPr lang="en-US" altLang="zh-TW" sz="2200" dirty="0"/>
            </a:br>
            <a:r>
              <a:rPr lang="en-US" altLang="zh-TW" sz="2200" dirty="0"/>
              <a:t>Let</a:t>
            </a:r>
            <a:r>
              <a:rPr lang="en-US" altLang="zh-TW" sz="2200" i="1" dirty="0"/>
              <a:t> minimum support = 20%</a:t>
            </a:r>
            <a:r>
              <a:rPr lang="en-US" altLang="zh-TW" sz="2200" dirty="0"/>
              <a:t> and </a:t>
            </a:r>
            <a:r>
              <a:rPr lang="en-US" altLang="zh-TW" sz="2200" i="1" dirty="0"/>
              <a:t>minimum confidence = 80%</a:t>
            </a:r>
            <a:r>
              <a:rPr lang="en-US" altLang="zh-TW" sz="2200" dirty="0"/>
              <a:t>. </a:t>
            </a:r>
            <a:br>
              <a:rPr lang="en-US" altLang="zh-TW" sz="2200" dirty="0"/>
            </a:br>
            <a:r>
              <a:rPr lang="en-US" altLang="zh-TW" sz="2200" dirty="0"/>
              <a:t>Please use </a:t>
            </a:r>
            <a:r>
              <a:rPr lang="en-US" altLang="zh-TW" sz="2200" b="1" dirty="0" err="1"/>
              <a:t>Apriori</a:t>
            </a:r>
            <a:r>
              <a:rPr lang="en-US" altLang="zh-TW" sz="2200" b="1" dirty="0"/>
              <a:t> algorithm</a:t>
            </a:r>
            <a:r>
              <a:rPr lang="en-US" altLang="zh-TW" sz="2200" dirty="0"/>
              <a:t> for generating</a:t>
            </a:r>
            <a:r>
              <a:rPr lang="en-US" altLang="zh-TW" sz="2200" b="1" dirty="0"/>
              <a:t> association rules</a:t>
            </a:r>
            <a:r>
              <a:rPr lang="en-US" altLang="zh-TW" sz="2200" dirty="0"/>
              <a:t> from frequent </a:t>
            </a:r>
            <a:r>
              <a:rPr lang="en-US" altLang="zh-TW" sz="2200" dirty="0" err="1"/>
              <a:t>itemsets</a:t>
            </a:r>
            <a:r>
              <a:rPr lang="en-US" altLang="zh-TW" sz="2200" dirty="0"/>
              <a:t>. </a:t>
            </a:r>
            <a:endParaRPr lang="zh-TW" altLang="zh-TW" sz="2200" dirty="0"/>
          </a:p>
        </p:txBody>
      </p:sp>
      <p:graphicFrame>
        <p:nvGraphicFramePr>
          <p:cNvPr id="6" name="表格 5"/>
          <p:cNvGraphicFramePr>
            <a:graphicFrameLocks noGrp="1"/>
          </p:cNvGraphicFramePr>
          <p:nvPr/>
        </p:nvGraphicFramePr>
        <p:xfrm>
          <a:off x="755650" y="2276475"/>
          <a:ext cx="3735388" cy="4389443"/>
        </p:xfrm>
        <a:graphic>
          <a:graphicData uri="http://schemas.openxmlformats.org/drawingml/2006/table">
            <a:tbl>
              <a:tblPr firstRow="1" firstCol="1" bandRow="1">
                <a:tableStyleId>{5C22544A-7EE6-4342-B048-85BDC9FD1C3A}</a:tableStyleId>
              </a:tblPr>
              <a:tblGrid>
                <a:gridCol w="1655868"/>
                <a:gridCol w="2079520"/>
              </a:tblGrid>
              <a:tr h="731573">
                <a:tc>
                  <a:txBody>
                    <a:bodyPr/>
                    <a:lstStyle/>
                    <a:p>
                      <a:pPr>
                        <a:spcAft>
                          <a:spcPts val="0"/>
                        </a:spcAft>
                      </a:pPr>
                      <a:r>
                        <a:rPr lang="en-US" sz="2400" kern="100" dirty="0">
                          <a:effectLst/>
                        </a:rPr>
                        <a:t>Transaction ID</a:t>
                      </a:r>
                      <a:endParaRPr lang="zh-TW" sz="2400" kern="100" dirty="0">
                        <a:effectLst/>
                        <a:latin typeface="Times New Roman"/>
                        <a:ea typeface="新細明體"/>
                      </a:endParaRPr>
                    </a:p>
                  </a:txBody>
                  <a:tcPr marL="68567" marR="68567" marT="0" marB="0"/>
                </a:tc>
                <a:tc>
                  <a:txBody>
                    <a:bodyPr/>
                    <a:lstStyle/>
                    <a:p>
                      <a:pPr>
                        <a:spcAft>
                          <a:spcPts val="0"/>
                        </a:spcAft>
                      </a:pPr>
                      <a:r>
                        <a:rPr lang="en-US" sz="2400" kern="100" dirty="0">
                          <a:effectLst/>
                        </a:rPr>
                        <a:t>Items bought</a:t>
                      </a:r>
                      <a:endParaRPr lang="zh-TW" sz="2400" kern="100" dirty="0">
                        <a:effectLst/>
                        <a:latin typeface="Times New Roman"/>
                        <a:ea typeface="新細明體"/>
                      </a:endParaRPr>
                    </a:p>
                  </a:txBody>
                  <a:tcPr marL="68567" marR="68567" marT="0" marB="0"/>
                </a:tc>
              </a:tr>
              <a:tr h="365787">
                <a:tc>
                  <a:txBody>
                    <a:bodyPr/>
                    <a:lstStyle/>
                    <a:p>
                      <a:pPr>
                        <a:spcAft>
                          <a:spcPts val="0"/>
                        </a:spcAft>
                      </a:pPr>
                      <a:r>
                        <a:rPr lang="en-US" sz="2400" kern="100" dirty="0">
                          <a:effectLst/>
                        </a:rPr>
                        <a:t>T01</a:t>
                      </a:r>
                      <a:endParaRPr lang="zh-TW" sz="2400" kern="100" dirty="0">
                        <a:effectLst/>
                        <a:latin typeface="Times New Roman"/>
                        <a:ea typeface="新細明體"/>
                      </a:endParaRPr>
                    </a:p>
                  </a:txBody>
                  <a:tcPr marL="68567" marR="68567" marT="0" marB="0"/>
                </a:tc>
                <a:tc>
                  <a:txBody>
                    <a:bodyPr/>
                    <a:lstStyle/>
                    <a:p>
                      <a:pPr>
                        <a:spcAft>
                          <a:spcPts val="0"/>
                        </a:spcAft>
                      </a:pPr>
                      <a:r>
                        <a:rPr lang="en-US" sz="2400" kern="100">
                          <a:effectLst/>
                        </a:rPr>
                        <a:t>A, B, D</a:t>
                      </a:r>
                      <a:endParaRPr lang="zh-TW" sz="2400" kern="100">
                        <a:effectLst/>
                        <a:latin typeface="Times New Roman"/>
                        <a:ea typeface="新細明體"/>
                      </a:endParaRPr>
                    </a:p>
                  </a:txBody>
                  <a:tcPr marL="68567" marR="68567" marT="0" marB="0"/>
                </a:tc>
              </a:tr>
              <a:tr h="365787">
                <a:tc>
                  <a:txBody>
                    <a:bodyPr/>
                    <a:lstStyle/>
                    <a:p>
                      <a:pPr>
                        <a:spcAft>
                          <a:spcPts val="0"/>
                        </a:spcAft>
                      </a:pPr>
                      <a:r>
                        <a:rPr lang="en-US" sz="2400" kern="100">
                          <a:effectLst/>
                        </a:rPr>
                        <a:t>T02</a:t>
                      </a:r>
                      <a:endParaRPr lang="zh-TW" sz="2400" kern="100">
                        <a:effectLst/>
                        <a:latin typeface="Times New Roman"/>
                        <a:ea typeface="新細明體"/>
                      </a:endParaRPr>
                    </a:p>
                  </a:txBody>
                  <a:tcPr marL="68567" marR="68567" marT="0" marB="0"/>
                </a:tc>
                <a:tc>
                  <a:txBody>
                    <a:bodyPr/>
                    <a:lstStyle/>
                    <a:p>
                      <a:pPr>
                        <a:spcAft>
                          <a:spcPts val="0"/>
                        </a:spcAft>
                      </a:pPr>
                      <a:r>
                        <a:rPr lang="en-US" sz="2400" kern="100">
                          <a:effectLst/>
                        </a:rPr>
                        <a:t>A, C, D </a:t>
                      </a:r>
                      <a:endParaRPr lang="zh-TW" sz="2400" kern="100">
                        <a:effectLst/>
                        <a:latin typeface="Times New Roman"/>
                        <a:ea typeface="新細明體"/>
                      </a:endParaRPr>
                    </a:p>
                  </a:txBody>
                  <a:tcPr marL="68567" marR="68567" marT="0" marB="0"/>
                </a:tc>
              </a:tr>
              <a:tr h="365787">
                <a:tc>
                  <a:txBody>
                    <a:bodyPr/>
                    <a:lstStyle/>
                    <a:p>
                      <a:pPr>
                        <a:spcAft>
                          <a:spcPts val="0"/>
                        </a:spcAft>
                      </a:pPr>
                      <a:r>
                        <a:rPr lang="en-US" sz="2400" kern="100">
                          <a:effectLst/>
                        </a:rPr>
                        <a:t>T03</a:t>
                      </a:r>
                      <a:endParaRPr lang="zh-TW" sz="2400" kern="100">
                        <a:effectLst/>
                        <a:latin typeface="Times New Roman"/>
                        <a:ea typeface="新細明體"/>
                      </a:endParaRPr>
                    </a:p>
                  </a:txBody>
                  <a:tcPr marL="68567" marR="68567" marT="0" marB="0"/>
                </a:tc>
                <a:tc>
                  <a:txBody>
                    <a:bodyPr/>
                    <a:lstStyle/>
                    <a:p>
                      <a:pPr>
                        <a:spcAft>
                          <a:spcPts val="0"/>
                        </a:spcAft>
                      </a:pPr>
                      <a:r>
                        <a:rPr lang="en-US" sz="2400" kern="100">
                          <a:effectLst/>
                        </a:rPr>
                        <a:t>B, C, D, E </a:t>
                      </a:r>
                      <a:endParaRPr lang="zh-TW" sz="2400" kern="100">
                        <a:effectLst/>
                        <a:latin typeface="Times New Roman"/>
                        <a:ea typeface="新細明體"/>
                      </a:endParaRPr>
                    </a:p>
                  </a:txBody>
                  <a:tcPr marL="68567" marR="68567" marT="0" marB="0"/>
                </a:tc>
              </a:tr>
              <a:tr h="365787">
                <a:tc>
                  <a:txBody>
                    <a:bodyPr/>
                    <a:lstStyle/>
                    <a:p>
                      <a:pPr>
                        <a:spcAft>
                          <a:spcPts val="0"/>
                        </a:spcAft>
                      </a:pPr>
                      <a:r>
                        <a:rPr lang="en-US" sz="2400" kern="100">
                          <a:effectLst/>
                        </a:rPr>
                        <a:t>T04</a:t>
                      </a:r>
                      <a:endParaRPr lang="zh-TW" sz="2400" kern="100">
                        <a:effectLst/>
                        <a:latin typeface="Times New Roman"/>
                        <a:ea typeface="新細明體"/>
                      </a:endParaRPr>
                    </a:p>
                  </a:txBody>
                  <a:tcPr marL="68567" marR="68567" marT="0" marB="0"/>
                </a:tc>
                <a:tc>
                  <a:txBody>
                    <a:bodyPr/>
                    <a:lstStyle/>
                    <a:p>
                      <a:pPr>
                        <a:spcAft>
                          <a:spcPts val="0"/>
                        </a:spcAft>
                      </a:pPr>
                      <a:r>
                        <a:rPr lang="en-US" sz="2400" kern="100">
                          <a:effectLst/>
                        </a:rPr>
                        <a:t>A, B, D</a:t>
                      </a:r>
                      <a:endParaRPr lang="zh-TW" sz="2400" kern="100">
                        <a:effectLst/>
                        <a:latin typeface="Times New Roman"/>
                        <a:ea typeface="新細明體"/>
                      </a:endParaRPr>
                    </a:p>
                  </a:txBody>
                  <a:tcPr marL="68567" marR="68567" marT="0" marB="0"/>
                </a:tc>
              </a:tr>
              <a:tr h="365787">
                <a:tc>
                  <a:txBody>
                    <a:bodyPr/>
                    <a:lstStyle/>
                    <a:p>
                      <a:pPr>
                        <a:spcAft>
                          <a:spcPts val="0"/>
                        </a:spcAft>
                      </a:pPr>
                      <a:r>
                        <a:rPr lang="en-US" sz="2400" kern="100">
                          <a:effectLst/>
                        </a:rPr>
                        <a:t>T05</a:t>
                      </a:r>
                      <a:endParaRPr lang="zh-TW" sz="2400" kern="100">
                        <a:effectLst/>
                        <a:latin typeface="Times New Roman"/>
                        <a:ea typeface="新細明體"/>
                      </a:endParaRPr>
                    </a:p>
                  </a:txBody>
                  <a:tcPr marL="68567" marR="68567" marT="0" marB="0"/>
                </a:tc>
                <a:tc>
                  <a:txBody>
                    <a:bodyPr/>
                    <a:lstStyle/>
                    <a:p>
                      <a:pPr>
                        <a:spcAft>
                          <a:spcPts val="0"/>
                        </a:spcAft>
                      </a:pPr>
                      <a:r>
                        <a:rPr lang="en-US" sz="2400" kern="100">
                          <a:effectLst/>
                        </a:rPr>
                        <a:t>A, B, C, E</a:t>
                      </a:r>
                      <a:endParaRPr lang="zh-TW" sz="2400" kern="100">
                        <a:effectLst/>
                        <a:latin typeface="Times New Roman"/>
                        <a:ea typeface="新細明體"/>
                      </a:endParaRPr>
                    </a:p>
                  </a:txBody>
                  <a:tcPr marL="68567" marR="68567" marT="0" marB="0"/>
                </a:tc>
              </a:tr>
              <a:tr h="365787">
                <a:tc>
                  <a:txBody>
                    <a:bodyPr/>
                    <a:lstStyle/>
                    <a:p>
                      <a:pPr>
                        <a:spcAft>
                          <a:spcPts val="0"/>
                        </a:spcAft>
                      </a:pPr>
                      <a:r>
                        <a:rPr lang="en-US" sz="2400" kern="100">
                          <a:effectLst/>
                        </a:rPr>
                        <a:t>T06</a:t>
                      </a:r>
                      <a:endParaRPr lang="zh-TW" sz="2400" kern="100">
                        <a:effectLst/>
                        <a:latin typeface="Times New Roman"/>
                        <a:ea typeface="新細明體"/>
                      </a:endParaRPr>
                    </a:p>
                  </a:txBody>
                  <a:tcPr marL="68567" marR="68567" marT="0" marB="0"/>
                </a:tc>
                <a:tc>
                  <a:txBody>
                    <a:bodyPr/>
                    <a:lstStyle/>
                    <a:p>
                      <a:pPr>
                        <a:spcAft>
                          <a:spcPts val="0"/>
                        </a:spcAft>
                      </a:pPr>
                      <a:r>
                        <a:rPr lang="en-US" sz="2400" kern="100">
                          <a:effectLst/>
                        </a:rPr>
                        <a:t>A, C</a:t>
                      </a:r>
                      <a:endParaRPr lang="zh-TW" sz="2400" kern="100">
                        <a:effectLst/>
                        <a:latin typeface="Times New Roman"/>
                        <a:ea typeface="新細明體"/>
                      </a:endParaRPr>
                    </a:p>
                  </a:txBody>
                  <a:tcPr marL="68567" marR="68567" marT="0" marB="0"/>
                </a:tc>
              </a:tr>
              <a:tr h="365787">
                <a:tc>
                  <a:txBody>
                    <a:bodyPr/>
                    <a:lstStyle/>
                    <a:p>
                      <a:pPr>
                        <a:spcAft>
                          <a:spcPts val="0"/>
                        </a:spcAft>
                      </a:pPr>
                      <a:r>
                        <a:rPr lang="en-US" sz="2400" kern="100">
                          <a:effectLst/>
                        </a:rPr>
                        <a:t>T07</a:t>
                      </a:r>
                      <a:endParaRPr lang="zh-TW" sz="2400" kern="100">
                        <a:effectLst/>
                        <a:latin typeface="Times New Roman"/>
                        <a:ea typeface="新細明體"/>
                      </a:endParaRPr>
                    </a:p>
                  </a:txBody>
                  <a:tcPr marL="68567" marR="68567" marT="0" marB="0"/>
                </a:tc>
                <a:tc>
                  <a:txBody>
                    <a:bodyPr/>
                    <a:lstStyle/>
                    <a:p>
                      <a:pPr>
                        <a:spcAft>
                          <a:spcPts val="0"/>
                        </a:spcAft>
                      </a:pPr>
                      <a:r>
                        <a:rPr lang="en-US" sz="2400" kern="100">
                          <a:effectLst/>
                        </a:rPr>
                        <a:t>B, C, D</a:t>
                      </a:r>
                      <a:endParaRPr lang="zh-TW" sz="2400" kern="100">
                        <a:effectLst/>
                        <a:latin typeface="Times New Roman"/>
                        <a:ea typeface="新細明體"/>
                      </a:endParaRPr>
                    </a:p>
                  </a:txBody>
                  <a:tcPr marL="68567" marR="68567" marT="0" marB="0"/>
                </a:tc>
              </a:tr>
              <a:tr h="365787">
                <a:tc>
                  <a:txBody>
                    <a:bodyPr/>
                    <a:lstStyle/>
                    <a:p>
                      <a:pPr>
                        <a:spcAft>
                          <a:spcPts val="0"/>
                        </a:spcAft>
                      </a:pPr>
                      <a:r>
                        <a:rPr lang="en-US" sz="2400" kern="100">
                          <a:effectLst/>
                        </a:rPr>
                        <a:t>T08</a:t>
                      </a:r>
                      <a:endParaRPr lang="zh-TW" sz="2400" kern="100">
                        <a:effectLst/>
                        <a:latin typeface="Times New Roman"/>
                        <a:ea typeface="新細明體"/>
                      </a:endParaRPr>
                    </a:p>
                  </a:txBody>
                  <a:tcPr marL="68567" marR="68567" marT="0" marB="0"/>
                </a:tc>
                <a:tc>
                  <a:txBody>
                    <a:bodyPr/>
                    <a:lstStyle/>
                    <a:p>
                      <a:pPr>
                        <a:spcAft>
                          <a:spcPts val="0"/>
                        </a:spcAft>
                      </a:pPr>
                      <a:r>
                        <a:rPr lang="en-US" sz="2400" kern="100">
                          <a:effectLst/>
                        </a:rPr>
                        <a:t>B, D</a:t>
                      </a:r>
                      <a:endParaRPr lang="zh-TW" sz="2400" kern="100">
                        <a:effectLst/>
                        <a:latin typeface="Times New Roman"/>
                        <a:ea typeface="新細明體"/>
                      </a:endParaRPr>
                    </a:p>
                  </a:txBody>
                  <a:tcPr marL="68567" marR="68567" marT="0" marB="0"/>
                </a:tc>
              </a:tr>
              <a:tr h="365787">
                <a:tc>
                  <a:txBody>
                    <a:bodyPr/>
                    <a:lstStyle/>
                    <a:p>
                      <a:pPr>
                        <a:spcAft>
                          <a:spcPts val="0"/>
                        </a:spcAft>
                      </a:pPr>
                      <a:r>
                        <a:rPr lang="en-US" sz="2400" kern="100">
                          <a:effectLst/>
                        </a:rPr>
                        <a:t>T09</a:t>
                      </a:r>
                      <a:endParaRPr lang="zh-TW" sz="2400" kern="100">
                        <a:effectLst/>
                        <a:latin typeface="Times New Roman"/>
                        <a:ea typeface="新細明體"/>
                      </a:endParaRPr>
                    </a:p>
                  </a:txBody>
                  <a:tcPr marL="68567" marR="68567" marT="0" marB="0"/>
                </a:tc>
                <a:tc>
                  <a:txBody>
                    <a:bodyPr/>
                    <a:lstStyle/>
                    <a:p>
                      <a:pPr>
                        <a:spcAft>
                          <a:spcPts val="0"/>
                        </a:spcAft>
                      </a:pPr>
                      <a:r>
                        <a:rPr lang="en-US" sz="2400" kern="100">
                          <a:effectLst/>
                        </a:rPr>
                        <a:t>A, C, E </a:t>
                      </a:r>
                      <a:endParaRPr lang="zh-TW" sz="2400" kern="100">
                        <a:effectLst/>
                        <a:latin typeface="Times New Roman"/>
                        <a:ea typeface="新細明體"/>
                      </a:endParaRPr>
                    </a:p>
                  </a:txBody>
                  <a:tcPr marL="68567" marR="68567" marT="0" marB="0"/>
                </a:tc>
              </a:tr>
              <a:tr h="365787">
                <a:tc>
                  <a:txBody>
                    <a:bodyPr/>
                    <a:lstStyle/>
                    <a:p>
                      <a:pPr>
                        <a:spcAft>
                          <a:spcPts val="0"/>
                        </a:spcAft>
                      </a:pPr>
                      <a:r>
                        <a:rPr lang="en-US" sz="2400" kern="100" dirty="0">
                          <a:effectLst/>
                        </a:rPr>
                        <a:t>T10</a:t>
                      </a:r>
                      <a:endParaRPr lang="zh-TW" sz="2400" kern="100" dirty="0">
                        <a:effectLst/>
                        <a:latin typeface="Times New Roman"/>
                        <a:ea typeface="新細明體"/>
                      </a:endParaRPr>
                    </a:p>
                  </a:txBody>
                  <a:tcPr marL="68567" marR="68567" marT="0" marB="0"/>
                </a:tc>
                <a:tc>
                  <a:txBody>
                    <a:bodyPr/>
                    <a:lstStyle/>
                    <a:p>
                      <a:pPr>
                        <a:spcAft>
                          <a:spcPts val="0"/>
                        </a:spcAft>
                      </a:pPr>
                      <a:r>
                        <a:rPr lang="en-US" sz="2400" kern="100" dirty="0">
                          <a:effectLst/>
                        </a:rPr>
                        <a:t>B, D</a:t>
                      </a:r>
                      <a:endParaRPr lang="zh-TW" sz="2400" kern="100" dirty="0">
                        <a:effectLst/>
                        <a:latin typeface="Times New Roman"/>
                        <a:ea typeface="新細明體"/>
                      </a:endParaRPr>
                    </a:p>
                  </a:txBody>
                  <a:tcPr marL="68567" marR="68567" marT="0" marB="0"/>
                </a:tc>
              </a:tr>
            </a:tbl>
          </a:graphicData>
        </a:graphic>
      </p:graphicFrame>
      <p:sp>
        <p:nvSpPr>
          <p:cNvPr id="70698" name="矩形 6"/>
          <p:cNvSpPr>
            <a:spLocks noChangeArrowheads="1"/>
          </p:cNvSpPr>
          <p:nvPr/>
        </p:nvSpPr>
        <p:spPr bwMode="auto">
          <a:xfrm>
            <a:off x="769938" y="1773238"/>
            <a:ext cx="40005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200"/>
              <a:t>Table 1: Transaction Database</a:t>
            </a:r>
            <a:endParaRPr lang="zh-TW" altLang="zh-TW" sz="2200"/>
          </a:p>
        </p:txBody>
      </p:sp>
    </p:spTree>
    <p:extLst>
      <p:ext uri="{BB962C8B-B14F-4D97-AF65-F5344CB8AC3E}">
        <p14:creationId xmlns:p14="http://schemas.microsoft.com/office/powerpoint/2010/main" val="1804563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8719335-8D05-4E8F-B7F2-E6E92E1E3503}" type="slidenum">
              <a:rPr kumimoji="0" lang="zh-TW" altLang="en-US" smtClean="0">
                <a:solidFill>
                  <a:srgbClr val="898989"/>
                </a:solidFill>
                <a:latin typeface="Calibri" pitchFamily="34" charset="0"/>
              </a:rPr>
              <a:pPr eaLnBrk="1" hangingPunct="1"/>
              <a:t>121</a:t>
            </a:fld>
            <a:endParaRPr kumimoji="0" lang="zh-TW" altLang="en-US" smtClean="0">
              <a:solidFill>
                <a:srgbClr val="898989"/>
              </a:solidFill>
              <a:latin typeface="Calibri" pitchFamily="34" charset="0"/>
            </a:endParaRPr>
          </a:p>
        </p:txBody>
      </p:sp>
      <p:graphicFrame>
        <p:nvGraphicFramePr>
          <p:cNvPr id="5" name="表格 4"/>
          <p:cNvGraphicFramePr>
            <a:graphicFrameLocks noGrp="1"/>
          </p:cNvGraphicFramePr>
          <p:nvPr/>
        </p:nvGraphicFramePr>
        <p:xfrm>
          <a:off x="179388" y="115888"/>
          <a:ext cx="2016125" cy="2605087"/>
        </p:xfrm>
        <a:graphic>
          <a:graphicData uri="http://schemas.openxmlformats.org/drawingml/2006/table">
            <a:tbl>
              <a:tblPr firstRow="1" firstCol="1" bandRow="1">
                <a:tableStyleId>{5C22544A-7EE6-4342-B048-85BDC9FD1C3A}</a:tableStyleId>
              </a:tblPr>
              <a:tblGrid>
                <a:gridCol w="936058"/>
                <a:gridCol w="1080067"/>
              </a:tblGrid>
              <a:tr h="365894">
                <a:tc>
                  <a:txBody>
                    <a:bodyPr/>
                    <a:lstStyle/>
                    <a:p>
                      <a:pPr>
                        <a:spcAft>
                          <a:spcPts val="0"/>
                        </a:spcAft>
                      </a:pPr>
                      <a:r>
                        <a:rPr lang="en-US" sz="1200" kern="100" dirty="0">
                          <a:effectLst/>
                        </a:rPr>
                        <a:t>Transaction ID</a:t>
                      </a:r>
                      <a:endParaRPr lang="zh-TW" sz="1200" kern="100" dirty="0">
                        <a:effectLst/>
                        <a:latin typeface="Times New Roman"/>
                        <a:ea typeface="新細明體"/>
                      </a:endParaRPr>
                    </a:p>
                  </a:txBody>
                  <a:tcPr marL="68577" marR="68577" marT="0" marB="0"/>
                </a:tc>
                <a:tc>
                  <a:txBody>
                    <a:bodyPr/>
                    <a:lstStyle/>
                    <a:p>
                      <a:pPr>
                        <a:spcAft>
                          <a:spcPts val="0"/>
                        </a:spcAft>
                      </a:pPr>
                      <a:r>
                        <a:rPr lang="en-US" sz="1200" kern="100" dirty="0">
                          <a:effectLst/>
                        </a:rPr>
                        <a:t>Items bought</a:t>
                      </a:r>
                      <a:endParaRPr lang="zh-TW" sz="1200" kern="100" dirty="0">
                        <a:effectLst/>
                        <a:latin typeface="Times New Roman"/>
                        <a:ea typeface="新細明體"/>
                      </a:endParaRPr>
                    </a:p>
                  </a:txBody>
                  <a:tcPr marL="68577" marR="68577" marT="0" marB="0"/>
                </a:tc>
              </a:tr>
              <a:tr h="226778">
                <a:tc>
                  <a:txBody>
                    <a:bodyPr/>
                    <a:lstStyle/>
                    <a:p>
                      <a:pPr>
                        <a:spcAft>
                          <a:spcPts val="0"/>
                        </a:spcAft>
                      </a:pPr>
                      <a:r>
                        <a:rPr lang="en-US" sz="1200" kern="100" dirty="0">
                          <a:effectLst/>
                        </a:rPr>
                        <a:t>T01</a:t>
                      </a:r>
                      <a:endParaRPr lang="zh-TW" sz="1200" kern="100" dirty="0">
                        <a:effectLst/>
                        <a:latin typeface="Times New Roman"/>
                        <a:ea typeface="新細明體"/>
                      </a:endParaRPr>
                    </a:p>
                  </a:txBody>
                  <a:tcPr marL="68577" marR="68577" marT="0" marB="0"/>
                </a:tc>
                <a:tc>
                  <a:txBody>
                    <a:bodyPr/>
                    <a:lstStyle/>
                    <a:p>
                      <a:pPr>
                        <a:spcAft>
                          <a:spcPts val="0"/>
                        </a:spcAft>
                      </a:pPr>
                      <a:r>
                        <a:rPr lang="en-US" sz="1200" kern="100">
                          <a:effectLst/>
                        </a:rPr>
                        <a:t>A, B, D</a:t>
                      </a:r>
                      <a:endParaRPr lang="zh-TW" sz="1200" kern="100">
                        <a:effectLst/>
                        <a:latin typeface="Times New Roman"/>
                        <a:ea typeface="新細明體"/>
                      </a:endParaRPr>
                    </a:p>
                  </a:txBody>
                  <a:tcPr marL="68577" marR="68577" marT="0" marB="0"/>
                </a:tc>
              </a:tr>
              <a:tr h="217249">
                <a:tc>
                  <a:txBody>
                    <a:bodyPr/>
                    <a:lstStyle/>
                    <a:p>
                      <a:pPr>
                        <a:spcAft>
                          <a:spcPts val="0"/>
                        </a:spcAft>
                      </a:pPr>
                      <a:r>
                        <a:rPr lang="en-US" sz="1200" kern="100">
                          <a:effectLst/>
                        </a:rPr>
                        <a:t>T02</a:t>
                      </a:r>
                      <a:endParaRPr lang="zh-TW" sz="1200" kern="100">
                        <a:effectLst/>
                        <a:latin typeface="Times New Roman"/>
                        <a:ea typeface="新細明體"/>
                      </a:endParaRPr>
                    </a:p>
                  </a:txBody>
                  <a:tcPr marL="68577" marR="68577" marT="0" marB="0"/>
                </a:tc>
                <a:tc>
                  <a:txBody>
                    <a:bodyPr/>
                    <a:lstStyle/>
                    <a:p>
                      <a:pPr>
                        <a:spcAft>
                          <a:spcPts val="0"/>
                        </a:spcAft>
                      </a:pPr>
                      <a:r>
                        <a:rPr lang="en-US" sz="1200" kern="100">
                          <a:effectLst/>
                        </a:rPr>
                        <a:t>A, C, D </a:t>
                      </a:r>
                      <a:endParaRPr lang="zh-TW" sz="1200" kern="100">
                        <a:effectLst/>
                        <a:latin typeface="Times New Roman"/>
                        <a:ea typeface="新細明體"/>
                      </a:endParaRPr>
                    </a:p>
                  </a:txBody>
                  <a:tcPr marL="68577" marR="68577" marT="0" marB="0"/>
                </a:tc>
              </a:tr>
              <a:tr h="226778">
                <a:tc>
                  <a:txBody>
                    <a:bodyPr/>
                    <a:lstStyle/>
                    <a:p>
                      <a:pPr>
                        <a:spcAft>
                          <a:spcPts val="0"/>
                        </a:spcAft>
                      </a:pPr>
                      <a:r>
                        <a:rPr lang="en-US" sz="1200" kern="100">
                          <a:effectLst/>
                        </a:rPr>
                        <a:t>T03</a:t>
                      </a:r>
                      <a:endParaRPr lang="zh-TW" sz="1200" kern="100">
                        <a:effectLst/>
                        <a:latin typeface="Times New Roman"/>
                        <a:ea typeface="新細明體"/>
                      </a:endParaRPr>
                    </a:p>
                  </a:txBody>
                  <a:tcPr marL="68577" marR="68577" marT="0" marB="0"/>
                </a:tc>
                <a:tc>
                  <a:txBody>
                    <a:bodyPr/>
                    <a:lstStyle/>
                    <a:p>
                      <a:pPr>
                        <a:spcAft>
                          <a:spcPts val="0"/>
                        </a:spcAft>
                      </a:pPr>
                      <a:r>
                        <a:rPr lang="en-US" sz="1200" kern="100">
                          <a:effectLst/>
                        </a:rPr>
                        <a:t>B, C, D, E </a:t>
                      </a:r>
                      <a:endParaRPr lang="zh-TW" sz="1200" kern="100">
                        <a:effectLst/>
                        <a:latin typeface="Times New Roman"/>
                        <a:ea typeface="新細明體"/>
                      </a:endParaRPr>
                    </a:p>
                  </a:txBody>
                  <a:tcPr marL="68577" marR="68577" marT="0" marB="0"/>
                </a:tc>
              </a:tr>
              <a:tr h="226778">
                <a:tc>
                  <a:txBody>
                    <a:bodyPr/>
                    <a:lstStyle/>
                    <a:p>
                      <a:pPr>
                        <a:spcAft>
                          <a:spcPts val="0"/>
                        </a:spcAft>
                      </a:pPr>
                      <a:r>
                        <a:rPr lang="en-US" sz="1200" kern="100">
                          <a:effectLst/>
                        </a:rPr>
                        <a:t>T04</a:t>
                      </a:r>
                      <a:endParaRPr lang="zh-TW" sz="1200" kern="100">
                        <a:effectLst/>
                        <a:latin typeface="Times New Roman"/>
                        <a:ea typeface="新細明體"/>
                      </a:endParaRPr>
                    </a:p>
                  </a:txBody>
                  <a:tcPr marL="68577" marR="68577" marT="0" marB="0"/>
                </a:tc>
                <a:tc>
                  <a:txBody>
                    <a:bodyPr/>
                    <a:lstStyle/>
                    <a:p>
                      <a:pPr>
                        <a:spcAft>
                          <a:spcPts val="0"/>
                        </a:spcAft>
                      </a:pPr>
                      <a:r>
                        <a:rPr lang="en-US" sz="1200" kern="100">
                          <a:effectLst/>
                        </a:rPr>
                        <a:t>A, B, D</a:t>
                      </a:r>
                      <a:endParaRPr lang="zh-TW" sz="1200" kern="100">
                        <a:effectLst/>
                        <a:latin typeface="Times New Roman"/>
                        <a:ea typeface="新細明體"/>
                      </a:endParaRPr>
                    </a:p>
                  </a:txBody>
                  <a:tcPr marL="68577" marR="68577" marT="0" marB="0"/>
                </a:tc>
              </a:tr>
              <a:tr h="217249">
                <a:tc>
                  <a:txBody>
                    <a:bodyPr/>
                    <a:lstStyle/>
                    <a:p>
                      <a:pPr>
                        <a:spcAft>
                          <a:spcPts val="0"/>
                        </a:spcAft>
                      </a:pPr>
                      <a:r>
                        <a:rPr lang="en-US" sz="1200" kern="100">
                          <a:effectLst/>
                        </a:rPr>
                        <a:t>T05</a:t>
                      </a:r>
                      <a:endParaRPr lang="zh-TW" sz="1200" kern="100">
                        <a:effectLst/>
                        <a:latin typeface="Times New Roman"/>
                        <a:ea typeface="新細明體"/>
                      </a:endParaRPr>
                    </a:p>
                  </a:txBody>
                  <a:tcPr marL="68577" marR="68577" marT="0" marB="0"/>
                </a:tc>
                <a:tc>
                  <a:txBody>
                    <a:bodyPr/>
                    <a:lstStyle/>
                    <a:p>
                      <a:pPr>
                        <a:spcAft>
                          <a:spcPts val="0"/>
                        </a:spcAft>
                      </a:pPr>
                      <a:r>
                        <a:rPr lang="en-US" sz="1200" kern="100">
                          <a:effectLst/>
                        </a:rPr>
                        <a:t>A, B, C, E</a:t>
                      </a:r>
                      <a:endParaRPr lang="zh-TW" sz="1200" kern="100">
                        <a:effectLst/>
                        <a:latin typeface="Times New Roman"/>
                        <a:ea typeface="新細明體"/>
                      </a:endParaRPr>
                    </a:p>
                  </a:txBody>
                  <a:tcPr marL="68577" marR="68577" marT="0" marB="0"/>
                </a:tc>
              </a:tr>
              <a:tr h="226778">
                <a:tc>
                  <a:txBody>
                    <a:bodyPr/>
                    <a:lstStyle/>
                    <a:p>
                      <a:pPr>
                        <a:spcAft>
                          <a:spcPts val="0"/>
                        </a:spcAft>
                      </a:pPr>
                      <a:r>
                        <a:rPr lang="en-US" sz="1200" kern="100">
                          <a:effectLst/>
                        </a:rPr>
                        <a:t>T06</a:t>
                      </a:r>
                      <a:endParaRPr lang="zh-TW" sz="1200" kern="100">
                        <a:effectLst/>
                        <a:latin typeface="Times New Roman"/>
                        <a:ea typeface="新細明體"/>
                      </a:endParaRPr>
                    </a:p>
                  </a:txBody>
                  <a:tcPr marL="68577" marR="68577" marT="0" marB="0"/>
                </a:tc>
                <a:tc>
                  <a:txBody>
                    <a:bodyPr/>
                    <a:lstStyle/>
                    <a:p>
                      <a:pPr>
                        <a:spcAft>
                          <a:spcPts val="0"/>
                        </a:spcAft>
                      </a:pPr>
                      <a:r>
                        <a:rPr lang="en-US" sz="1200" kern="100">
                          <a:effectLst/>
                        </a:rPr>
                        <a:t>A, C</a:t>
                      </a:r>
                      <a:endParaRPr lang="zh-TW" sz="1200" kern="100">
                        <a:effectLst/>
                        <a:latin typeface="Times New Roman"/>
                        <a:ea typeface="新細明體"/>
                      </a:endParaRPr>
                    </a:p>
                  </a:txBody>
                  <a:tcPr marL="68577" marR="68577" marT="0" marB="0"/>
                </a:tc>
              </a:tr>
              <a:tr h="226778">
                <a:tc>
                  <a:txBody>
                    <a:bodyPr/>
                    <a:lstStyle/>
                    <a:p>
                      <a:pPr>
                        <a:spcAft>
                          <a:spcPts val="0"/>
                        </a:spcAft>
                      </a:pPr>
                      <a:r>
                        <a:rPr lang="en-US" sz="1200" kern="100">
                          <a:effectLst/>
                        </a:rPr>
                        <a:t>T07</a:t>
                      </a:r>
                      <a:endParaRPr lang="zh-TW" sz="1200" kern="100">
                        <a:effectLst/>
                        <a:latin typeface="Times New Roman"/>
                        <a:ea typeface="新細明體"/>
                      </a:endParaRPr>
                    </a:p>
                  </a:txBody>
                  <a:tcPr marL="68577" marR="68577" marT="0" marB="0"/>
                </a:tc>
                <a:tc>
                  <a:txBody>
                    <a:bodyPr/>
                    <a:lstStyle/>
                    <a:p>
                      <a:pPr>
                        <a:spcAft>
                          <a:spcPts val="0"/>
                        </a:spcAft>
                      </a:pPr>
                      <a:r>
                        <a:rPr lang="en-US" sz="1200" kern="100">
                          <a:effectLst/>
                        </a:rPr>
                        <a:t>B, C, D</a:t>
                      </a:r>
                      <a:endParaRPr lang="zh-TW" sz="1200" kern="100">
                        <a:effectLst/>
                        <a:latin typeface="Times New Roman"/>
                        <a:ea typeface="新細明體"/>
                      </a:endParaRPr>
                    </a:p>
                  </a:txBody>
                  <a:tcPr marL="68577" marR="68577" marT="0" marB="0"/>
                </a:tc>
              </a:tr>
              <a:tr h="217249">
                <a:tc>
                  <a:txBody>
                    <a:bodyPr/>
                    <a:lstStyle/>
                    <a:p>
                      <a:pPr>
                        <a:spcAft>
                          <a:spcPts val="0"/>
                        </a:spcAft>
                      </a:pPr>
                      <a:r>
                        <a:rPr lang="en-US" sz="1200" kern="100">
                          <a:effectLst/>
                        </a:rPr>
                        <a:t>T08</a:t>
                      </a:r>
                      <a:endParaRPr lang="zh-TW" sz="1200" kern="100">
                        <a:effectLst/>
                        <a:latin typeface="Times New Roman"/>
                        <a:ea typeface="新細明體"/>
                      </a:endParaRPr>
                    </a:p>
                  </a:txBody>
                  <a:tcPr marL="68577" marR="68577" marT="0" marB="0"/>
                </a:tc>
                <a:tc>
                  <a:txBody>
                    <a:bodyPr/>
                    <a:lstStyle/>
                    <a:p>
                      <a:pPr>
                        <a:spcAft>
                          <a:spcPts val="0"/>
                        </a:spcAft>
                      </a:pPr>
                      <a:r>
                        <a:rPr lang="en-US" sz="1200" kern="100">
                          <a:effectLst/>
                        </a:rPr>
                        <a:t>B, D</a:t>
                      </a:r>
                      <a:endParaRPr lang="zh-TW" sz="1200" kern="100">
                        <a:effectLst/>
                        <a:latin typeface="Times New Roman"/>
                        <a:ea typeface="新細明體"/>
                      </a:endParaRPr>
                    </a:p>
                  </a:txBody>
                  <a:tcPr marL="68577" marR="68577" marT="0" marB="0"/>
                </a:tc>
              </a:tr>
              <a:tr h="226778">
                <a:tc>
                  <a:txBody>
                    <a:bodyPr/>
                    <a:lstStyle/>
                    <a:p>
                      <a:pPr>
                        <a:spcAft>
                          <a:spcPts val="0"/>
                        </a:spcAft>
                      </a:pPr>
                      <a:r>
                        <a:rPr lang="en-US" sz="1200" kern="100">
                          <a:effectLst/>
                        </a:rPr>
                        <a:t>T09</a:t>
                      </a:r>
                      <a:endParaRPr lang="zh-TW" sz="1200" kern="100">
                        <a:effectLst/>
                        <a:latin typeface="Times New Roman"/>
                        <a:ea typeface="新細明體"/>
                      </a:endParaRPr>
                    </a:p>
                  </a:txBody>
                  <a:tcPr marL="68577" marR="68577" marT="0" marB="0"/>
                </a:tc>
                <a:tc>
                  <a:txBody>
                    <a:bodyPr/>
                    <a:lstStyle/>
                    <a:p>
                      <a:pPr>
                        <a:spcAft>
                          <a:spcPts val="0"/>
                        </a:spcAft>
                      </a:pPr>
                      <a:r>
                        <a:rPr lang="en-US" sz="1200" kern="100">
                          <a:effectLst/>
                        </a:rPr>
                        <a:t>A, C, E </a:t>
                      </a:r>
                      <a:endParaRPr lang="zh-TW" sz="1200" kern="100">
                        <a:effectLst/>
                        <a:latin typeface="Times New Roman"/>
                        <a:ea typeface="新細明體"/>
                      </a:endParaRPr>
                    </a:p>
                  </a:txBody>
                  <a:tcPr marL="68577" marR="68577" marT="0" marB="0"/>
                </a:tc>
              </a:tr>
              <a:tr h="226778">
                <a:tc>
                  <a:txBody>
                    <a:bodyPr/>
                    <a:lstStyle/>
                    <a:p>
                      <a:pPr>
                        <a:spcAft>
                          <a:spcPts val="0"/>
                        </a:spcAft>
                      </a:pPr>
                      <a:r>
                        <a:rPr lang="en-US" sz="1200" kern="100">
                          <a:effectLst/>
                        </a:rPr>
                        <a:t>T10</a:t>
                      </a:r>
                      <a:endParaRPr lang="zh-TW" sz="1200" kern="100">
                        <a:effectLst/>
                        <a:latin typeface="Times New Roman"/>
                        <a:ea typeface="新細明體"/>
                      </a:endParaRPr>
                    </a:p>
                  </a:txBody>
                  <a:tcPr marL="68577" marR="68577" marT="0" marB="0"/>
                </a:tc>
                <a:tc>
                  <a:txBody>
                    <a:bodyPr/>
                    <a:lstStyle/>
                    <a:p>
                      <a:pPr>
                        <a:spcAft>
                          <a:spcPts val="0"/>
                        </a:spcAft>
                      </a:pPr>
                      <a:r>
                        <a:rPr lang="en-US" sz="1200" kern="100" dirty="0">
                          <a:effectLst/>
                        </a:rPr>
                        <a:t>B, D</a:t>
                      </a:r>
                      <a:endParaRPr lang="zh-TW" sz="1200" kern="100" dirty="0">
                        <a:effectLst/>
                        <a:latin typeface="Times New Roman"/>
                        <a:ea typeface="新細明體"/>
                      </a:endParaRPr>
                    </a:p>
                  </a:txBody>
                  <a:tcPr marL="68577" marR="68577" marT="0" marB="0"/>
                </a:tc>
              </a:tr>
            </a:tbl>
          </a:graphicData>
        </a:graphic>
      </p:graphicFrame>
      <p:graphicFrame>
        <p:nvGraphicFramePr>
          <p:cNvPr id="6" name="表格 5"/>
          <p:cNvGraphicFramePr>
            <a:graphicFrameLocks noGrp="1"/>
          </p:cNvGraphicFramePr>
          <p:nvPr/>
        </p:nvGraphicFramePr>
        <p:xfrm>
          <a:off x="2195513" y="3532188"/>
          <a:ext cx="2089150" cy="2495551"/>
        </p:xfrm>
        <a:graphic>
          <a:graphicData uri="http://schemas.openxmlformats.org/drawingml/2006/table">
            <a:tbl>
              <a:tblPr firstRow="1" bandRow="1">
                <a:tableStyleId>{5C22544A-7EE6-4342-B048-85BDC9FD1C3A}</a:tableStyleId>
              </a:tblPr>
              <a:tblGrid>
                <a:gridCol w="1005887"/>
                <a:gridCol w="1083263"/>
              </a:tblGrid>
              <a:tr h="640406">
                <a:tc>
                  <a:txBody>
                    <a:bodyPr/>
                    <a:lstStyle/>
                    <a:p>
                      <a:pPr algn="ctr"/>
                      <a:r>
                        <a:rPr lang="en-US" altLang="zh-TW" sz="1800" dirty="0" err="1" smtClean="0">
                          <a:solidFill>
                            <a:schemeClr val="tx1"/>
                          </a:solidFill>
                        </a:rPr>
                        <a:t>Itemset</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Support </a:t>
                      </a:r>
                      <a:br>
                        <a:rPr lang="en-US" altLang="zh-TW" sz="1800" dirty="0" smtClean="0">
                          <a:solidFill>
                            <a:schemeClr val="tx1"/>
                          </a:solidFill>
                        </a:rPr>
                      </a:br>
                      <a:r>
                        <a:rPr lang="en-US" altLang="zh-TW" sz="1800" dirty="0" smtClean="0">
                          <a:solidFill>
                            <a:schemeClr val="tx1"/>
                          </a:solidFill>
                        </a:rPr>
                        <a:t>Count</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029">
                <a:tc>
                  <a:txBody>
                    <a:bodyPr/>
                    <a:lstStyle/>
                    <a:p>
                      <a:pPr algn="ctr"/>
                      <a:r>
                        <a:rPr lang="en-US" altLang="zh-TW" sz="1800" dirty="0" smtClean="0">
                          <a:solidFill>
                            <a:schemeClr val="tx1"/>
                          </a:solidFill>
                        </a:rPr>
                        <a:t>A</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6</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029">
                <a:tc>
                  <a:txBody>
                    <a:bodyPr/>
                    <a:lstStyle/>
                    <a:p>
                      <a:pPr algn="ctr"/>
                      <a:r>
                        <a:rPr lang="en-US" altLang="zh-TW" sz="1800" dirty="0" smtClean="0">
                          <a:solidFill>
                            <a:schemeClr val="tx1"/>
                          </a:solidFill>
                        </a:rPr>
                        <a:t>B</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7</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029">
                <a:tc>
                  <a:txBody>
                    <a:bodyPr/>
                    <a:lstStyle/>
                    <a:p>
                      <a:pPr algn="ctr"/>
                      <a:r>
                        <a:rPr lang="en-US" altLang="zh-TW" sz="1800" dirty="0" smtClean="0">
                          <a:solidFill>
                            <a:schemeClr val="tx1"/>
                          </a:solidFill>
                        </a:rPr>
                        <a:t>C</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6</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029">
                <a:tc>
                  <a:txBody>
                    <a:bodyPr/>
                    <a:lstStyle/>
                    <a:p>
                      <a:pPr algn="ctr"/>
                      <a:r>
                        <a:rPr lang="en-US" altLang="zh-TW" sz="1800" dirty="0" smtClean="0">
                          <a:solidFill>
                            <a:schemeClr val="tx1"/>
                          </a:solidFill>
                        </a:rPr>
                        <a:t>D</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7</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029">
                <a:tc>
                  <a:txBody>
                    <a:bodyPr/>
                    <a:lstStyle/>
                    <a:p>
                      <a:pPr algn="ctr"/>
                      <a:r>
                        <a:rPr lang="en-US" altLang="zh-TW" sz="1800" dirty="0" smtClean="0">
                          <a:solidFill>
                            <a:schemeClr val="tx1"/>
                          </a:solidFill>
                        </a:rPr>
                        <a:t>E</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80" marR="91480"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表格 8"/>
          <p:cNvGraphicFramePr>
            <a:graphicFrameLocks noGrp="1"/>
          </p:cNvGraphicFramePr>
          <p:nvPr/>
        </p:nvGraphicFramePr>
        <p:xfrm>
          <a:off x="6300788" y="3500438"/>
          <a:ext cx="2087562" cy="2495551"/>
        </p:xfrm>
        <a:graphic>
          <a:graphicData uri="http://schemas.openxmlformats.org/drawingml/2006/table">
            <a:tbl>
              <a:tblPr firstRow="1" bandRow="1">
                <a:tableStyleId>{5C22544A-7EE6-4342-B048-85BDC9FD1C3A}</a:tableStyleId>
              </a:tblPr>
              <a:tblGrid>
                <a:gridCol w="1005122"/>
                <a:gridCol w="1082440"/>
              </a:tblGrid>
              <a:tr h="640406">
                <a:tc>
                  <a:txBody>
                    <a:bodyPr/>
                    <a:lstStyle/>
                    <a:p>
                      <a:pPr algn="ctr"/>
                      <a:r>
                        <a:rPr lang="en-US" altLang="zh-TW" sz="1800" dirty="0" err="1" smtClean="0">
                          <a:solidFill>
                            <a:schemeClr val="tx1"/>
                          </a:solidFill>
                        </a:rPr>
                        <a:t>Itemset</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Support </a:t>
                      </a:r>
                      <a:br>
                        <a:rPr lang="en-US" altLang="zh-TW" sz="1800" dirty="0" smtClean="0">
                          <a:solidFill>
                            <a:schemeClr val="tx1"/>
                          </a:solidFill>
                        </a:rPr>
                      </a:br>
                      <a:r>
                        <a:rPr lang="en-US" altLang="zh-TW" sz="1800" dirty="0" smtClean="0">
                          <a:solidFill>
                            <a:schemeClr val="tx1"/>
                          </a:solidFill>
                        </a:rPr>
                        <a:t>Count</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029">
                <a:tc>
                  <a:txBody>
                    <a:bodyPr/>
                    <a:lstStyle/>
                    <a:p>
                      <a:pPr algn="ctr"/>
                      <a:r>
                        <a:rPr lang="en-US" altLang="zh-TW" sz="1800" dirty="0" smtClean="0">
                          <a:solidFill>
                            <a:schemeClr val="tx1"/>
                          </a:solidFill>
                        </a:rPr>
                        <a:t>A</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6</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029">
                <a:tc>
                  <a:txBody>
                    <a:bodyPr/>
                    <a:lstStyle/>
                    <a:p>
                      <a:pPr algn="ctr"/>
                      <a:r>
                        <a:rPr lang="en-US" altLang="zh-TW" sz="1800" dirty="0" smtClean="0">
                          <a:solidFill>
                            <a:schemeClr val="tx1"/>
                          </a:solidFill>
                        </a:rPr>
                        <a:t>B</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7</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029">
                <a:tc>
                  <a:txBody>
                    <a:bodyPr/>
                    <a:lstStyle/>
                    <a:p>
                      <a:pPr algn="ctr"/>
                      <a:r>
                        <a:rPr lang="en-US" altLang="zh-TW" sz="1800" dirty="0" smtClean="0">
                          <a:solidFill>
                            <a:schemeClr val="tx1"/>
                          </a:solidFill>
                        </a:rPr>
                        <a:t>C</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6</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029">
                <a:tc>
                  <a:txBody>
                    <a:bodyPr/>
                    <a:lstStyle/>
                    <a:p>
                      <a:pPr algn="ctr"/>
                      <a:r>
                        <a:rPr lang="en-US" altLang="zh-TW" sz="1800" dirty="0" smtClean="0">
                          <a:solidFill>
                            <a:schemeClr val="tx1"/>
                          </a:solidFill>
                        </a:rPr>
                        <a:t>D</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7</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029">
                <a:tc>
                  <a:txBody>
                    <a:bodyPr/>
                    <a:lstStyle/>
                    <a:p>
                      <a:pPr algn="ctr"/>
                      <a:r>
                        <a:rPr lang="en-US" altLang="zh-TW" sz="1800" dirty="0" smtClean="0">
                          <a:solidFill>
                            <a:schemeClr val="tx1"/>
                          </a:solidFill>
                        </a:rPr>
                        <a:t>E</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1" marR="91411"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1767" name="文字方塊 6"/>
          <p:cNvSpPr txBox="1">
            <a:spLocks noChangeArrowheads="1"/>
          </p:cNvSpPr>
          <p:nvPr/>
        </p:nvSpPr>
        <p:spPr bwMode="auto">
          <a:xfrm>
            <a:off x="2411413" y="2852738"/>
            <a:ext cx="633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b="1">
                <a:solidFill>
                  <a:srgbClr val="FF0000"/>
                </a:solidFill>
              </a:rPr>
              <a:t>C</a:t>
            </a:r>
            <a:r>
              <a:rPr lang="en-US" altLang="zh-TW" sz="3200" b="1" baseline="-25000">
                <a:solidFill>
                  <a:srgbClr val="FF0000"/>
                </a:solidFill>
              </a:rPr>
              <a:t>1</a:t>
            </a:r>
            <a:endParaRPr lang="zh-TW" altLang="en-US" sz="3200" b="1" baseline="-25000">
              <a:solidFill>
                <a:srgbClr val="FF0000"/>
              </a:solidFill>
            </a:endParaRPr>
          </a:p>
        </p:txBody>
      </p:sp>
      <p:sp>
        <p:nvSpPr>
          <p:cNvPr id="71768" name="文字方塊 11"/>
          <p:cNvSpPr txBox="1">
            <a:spLocks noChangeArrowheads="1"/>
          </p:cNvSpPr>
          <p:nvPr/>
        </p:nvSpPr>
        <p:spPr bwMode="auto">
          <a:xfrm>
            <a:off x="6270625" y="2852738"/>
            <a:ext cx="58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b="1">
                <a:solidFill>
                  <a:srgbClr val="FF0000"/>
                </a:solidFill>
              </a:rPr>
              <a:t>L</a:t>
            </a:r>
            <a:r>
              <a:rPr lang="en-US" altLang="zh-TW" sz="3200" b="1" baseline="-25000">
                <a:solidFill>
                  <a:srgbClr val="FF0000"/>
                </a:solidFill>
              </a:rPr>
              <a:t>1</a:t>
            </a:r>
            <a:endParaRPr lang="zh-TW" altLang="en-US" sz="3200" b="1" baseline="-25000">
              <a:solidFill>
                <a:srgbClr val="FF0000"/>
              </a:solidFill>
            </a:endParaRPr>
          </a:p>
        </p:txBody>
      </p:sp>
      <p:sp>
        <p:nvSpPr>
          <p:cNvPr id="71769" name="矩形 9"/>
          <p:cNvSpPr>
            <a:spLocks noChangeArrowheads="1"/>
          </p:cNvSpPr>
          <p:nvPr/>
        </p:nvSpPr>
        <p:spPr bwMode="auto">
          <a:xfrm>
            <a:off x="4376738" y="3500438"/>
            <a:ext cx="16779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i="1"/>
              <a:t>minimum </a:t>
            </a:r>
            <a:br>
              <a:rPr lang="en-US" altLang="zh-TW" i="1"/>
            </a:br>
            <a:r>
              <a:rPr lang="en-US" altLang="zh-TW" i="1"/>
              <a:t>support = 20%</a:t>
            </a:r>
          </a:p>
          <a:p>
            <a:pPr eaLnBrk="1" hangingPunct="1"/>
            <a:r>
              <a:rPr lang="en-US" altLang="zh-TW" i="1"/>
              <a:t>= 2 / 10</a:t>
            </a:r>
            <a:r>
              <a:rPr lang="en-US" altLang="zh-TW"/>
              <a:t> </a:t>
            </a:r>
          </a:p>
          <a:p>
            <a:pPr eaLnBrk="1" hangingPunct="1"/>
            <a:r>
              <a:rPr lang="en-US" altLang="zh-TW"/>
              <a:t>Min. Support </a:t>
            </a:r>
            <a:br>
              <a:rPr lang="en-US" altLang="zh-TW"/>
            </a:br>
            <a:r>
              <a:rPr lang="en-US" altLang="zh-TW"/>
              <a:t>Count = 2</a:t>
            </a:r>
            <a:endParaRPr lang="zh-TW" altLang="en-US"/>
          </a:p>
        </p:txBody>
      </p:sp>
      <p:sp>
        <p:nvSpPr>
          <p:cNvPr id="71770" name="矩形 6"/>
          <p:cNvSpPr>
            <a:spLocks noChangeArrowheads="1"/>
          </p:cNvSpPr>
          <p:nvPr/>
        </p:nvSpPr>
        <p:spPr bwMode="auto">
          <a:xfrm>
            <a:off x="2843213" y="0"/>
            <a:ext cx="3024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latin typeface="Arial" charset="0"/>
              </a:rPr>
              <a:t>Apriori Algorithm</a:t>
            </a:r>
          </a:p>
          <a:p>
            <a:pPr algn="ctr" eaLnBrk="1" hangingPunct="1">
              <a:spcBef>
                <a:spcPct val="0"/>
              </a:spcBef>
              <a:buFontTx/>
              <a:buNone/>
            </a:pPr>
            <a:r>
              <a:rPr lang="en-US" altLang="zh-TW" sz="2400" b="1">
                <a:latin typeface="Arial" charset="0"/>
              </a:rPr>
              <a:t>C</a:t>
            </a:r>
            <a:r>
              <a:rPr lang="en-US" altLang="zh-TW" sz="2400" b="1" baseline="-25000">
                <a:latin typeface="Arial" charset="0"/>
                <a:sym typeface="Wingdings" pitchFamily="2" charset="2"/>
              </a:rPr>
              <a:t>1</a:t>
            </a:r>
            <a:r>
              <a:rPr lang="en-US" altLang="zh-TW" sz="2400" b="1">
                <a:latin typeface="Arial" charset="0"/>
              </a:rPr>
              <a:t> </a:t>
            </a:r>
            <a:r>
              <a:rPr lang="en-US" altLang="zh-TW" sz="2400" b="1">
                <a:latin typeface="Arial" charset="0"/>
                <a:sym typeface="Wingdings" pitchFamily="2" charset="2"/>
              </a:rPr>
              <a:t> L</a:t>
            </a:r>
            <a:r>
              <a:rPr lang="en-US" altLang="zh-TW" sz="2400" b="1" baseline="-25000">
                <a:latin typeface="Arial" charset="0"/>
                <a:sym typeface="Wingdings" pitchFamily="2" charset="2"/>
              </a:rPr>
              <a:t>1</a:t>
            </a:r>
            <a:endParaRPr lang="zh-TW" altLang="en-US" sz="2400" b="1" baseline="-25000">
              <a:latin typeface="Arial" charset="0"/>
            </a:endParaRPr>
          </a:p>
        </p:txBody>
      </p:sp>
      <p:cxnSp>
        <p:nvCxnSpPr>
          <p:cNvPr id="15" name="直線單箭頭接點 14"/>
          <p:cNvCxnSpPr/>
          <p:nvPr/>
        </p:nvCxnSpPr>
        <p:spPr>
          <a:xfrm>
            <a:off x="4427538" y="5084763"/>
            <a:ext cx="15367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1772" name="文字方塊 16"/>
          <p:cNvSpPr txBox="1">
            <a:spLocks noChangeArrowheads="1"/>
          </p:cNvSpPr>
          <p:nvPr/>
        </p:nvSpPr>
        <p:spPr bwMode="auto">
          <a:xfrm>
            <a:off x="7894638" y="0"/>
            <a:ext cx="1214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400" b="1">
                <a:solidFill>
                  <a:schemeClr val="accent1"/>
                </a:solidFill>
              </a:rPr>
              <a:t>Step </a:t>
            </a:r>
            <a:r>
              <a:rPr lang="en-US" altLang="zh-TW" sz="3200" b="1">
                <a:solidFill>
                  <a:schemeClr val="accent1"/>
                </a:solidFill>
              </a:rPr>
              <a:t>1-1</a:t>
            </a:r>
            <a:endParaRPr lang="zh-TW" altLang="en-US" sz="3200" b="1" baseline="-25000">
              <a:solidFill>
                <a:schemeClr val="accent1"/>
              </a:solidFill>
            </a:endParaRPr>
          </a:p>
        </p:txBody>
      </p:sp>
    </p:spTree>
    <p:extLst>
      <p:ext uri="{BB962C8B-B14F-4D97-AF65-F5344CB8AC3E}">
        <p14:creationId xmlns:p14="http://schemas.microsoft.com/office/powerpoint/2010/main" val="9724028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868CB590-3FEB-4D0C-84C4-93FA182E9777}" type="slidenum">
              <a:rPr kumimoji="0" lang="zh-TW" altLang="en-US" smtClean="0">
                <a:solidFill>
                  <a:srgbClr val="898989"/>
                </a:solidFill>
                <a:latin typeface="Calibri" pitchFamily="34" charset="0"/>
              </a:rPr>
              <a:pPr eaLnBrk="1" hangingPunct="1"/>
              <a:t>122</a:t>
            </a:fld>
            <a:endParaRPr kumimoji="0" lang="zh-TW" altLang="en-US" smtClean="0">
              <a:solidFill>
                <a:srgbClr val="898989"/>
              </a:solidFill>
              <a:latin typeface="Calibri" pitchFamily="34" charset="0"/>
            </a:endParaRPr>
          </a:p>
        </p:txBody>
      </p:sp>
      <p:graphicFrame>
        <p:nvGraphicFramePr>
          <p:cNvPr id="6" name="表格 5"/>
          <p:cNvGraphicFramePr>
            <a:graphicFrameLocks noGrp="1"/>
          </p:cNvGraphicFramePr>
          <p:nvPr/>
        </p:nvGraphicFramePr>
        <p:xfrm>
          <a:off x="2051050" y="2249488"/>
          <a:ext cx="2089150" cy="4348204"/>
        </p:xfrm>
        <a:graphic>
          <a:graphicData uri="http://schemas.openxmlformats.org/drawingml/2006/table">
            <a:tbl>
              <a:tblPr firstRow="1" bandRow="1">
                <a:tableStyleId>{5C22544A-7EE6-4342-B048-85BDC9FD1C3A}</a:tableStyleId>
              </a:tblPr>
              <a:tblGrid>
                <a:gridCol w="1005887"/>
                <a:gridCol w="1083263"/>
              </a:tblGrid>
              <a:tr h="640033">
                <a:tc>
                  <a:txBody>
                    <a:bodyPr/>
                    <a:lstStyle/>
                    <a:p>
                      <a:pPr algn="ctr"/>
                      <a:r>
                        <a:rPr lang="en-US" altLang="zh-TW" sz="1800" dirty="0" err="1" smtClean="0">
                          <a:solidFill>
                            <a:schemeClr val="tx1"/>
                          </a:solidFill>
                        </a:rPr>
                        <a:t>Itemset</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Support </a:t>
                      </a:r>
                      <a:br>
                        <a:rPr lang="en-US" altLang="zh-TW" sz="1800" dirty="0" smtClean="0">
                          <a:solidFill>
                            <a:schemeClr val="tx1"/>
                          </a:solidFill>
                        </a:rPr>
                      </a:br>
                      <a:r>
                        <a:rPr lang="en-US" altLang="zh-TW" sz="1800" dirty="0" smtClean="0">
                          <a:solidFill>
                            <a:schemeClr val="tx1"/>
                          </a:solidFill>
                        </a:rPr>
                        <a:t>Count</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13">
                <a:tc>
                  <a:txBody>
                    <a:bodyPr/>
                    <a:lstStyle/>
                    <a:p>
                      <a:pPr algn="ctr"/>
                      <a:r>
                        <a:rPr lang="en-US" altLang="zh-TW" sz="1800" dirty="0" smtClean="0">
                          <a:solidFill>
                            <a:schemeClr val="tx1"/>
                          </a:solidFill>
                        </a:rPr>
                        <a:t>A, B</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13">
                <a:tc>
                  <a:txBody>
                    <a:bodyPr/>
                    <a:lstStyle/>
                    <a:p>
                      <a:pPr algn="ctr"/>
                      <a:r>
                        <a:rPr lang="en-US" altLang="zh-TW" sz="1800" dirty="0" smtClean="0">
                          <a:solidFill>
                            <a:schemeClr val="tx1"/>
                          </a:solidFill>
                        </a:rPr>
                        <a:t>A, C</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13">
                <a:tc>
                  <a:txBody>
                    <a:bodyPr/>
                    <a:lstStyle/>
                    <a:p>
                      <a:pPr algn="ctr"/>
                      <a:r>
                        <a:rPr lang="en-US" altLang="zh-TW" sz="1800" dirty="0" smtClean="0">
                          <a:solidFill>
                            <a:schemeClr val="tx1"/>
                          </a:solidFill>
                        </a:rPr>
                        <a:t>A, D</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13">
                <a:tc>
                  <a:txBody>
                    <a:bodyPr/>
                    <a:lstStyle/>
                    <a:p>
                      <a:pPr algn="ctr"/>
                      <a:r>
                        <a:rPr lang="en-US" altLang="zh-TW" sz="1800" dirty="0" smtClean="0">
                          <a:solidFill>
                            <a:schemeClr val="tx1"/>
                          </a:solidFill>
                        </a:rPr>
                        <a:t>A, E</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13">
                <a:tc>
                  <a:txBody>
                    <a:bodyPr/>
                    <a:lstStyle/>
                    <a:p>
                      <a:pPr algn="ctr"/>
                      <a:r>
                        <a:rPr lang="en-US" altLang="zh-TW" sz="1800" dirty="0" smtClean="0">
                          <a:solidFill>
                            <a:schemeClr val="tx1"/>
                          </a:solidFill>
                        </a:rPr>
                        <a:t>B,</a:t>
                      </a:r>
                      <a:r>
                        <a:rPr lang="en-US" altLang="zh-TW" sz="1800" baseline="0" dirty="0" smtClean="0">
                          <a:solidFill>
                            <a:schemeClr val="tx1"/>
                          </a:solidFill>
                        </a:rPr>
                        <a:t> C</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13">
                <a:tc>
                  <a:txBody>
                    <a:bodyPr/>
                    <a:lstStyle/>
                    <a:p>
                      <a:pPr algn="ctr"/>
                      <a:r>
                        <a:rPr lang="en-US" altLang="zh-TW" sz="1800" dirty="0" smtClean="0">
                          <a:solidFill>
                            <a:schemeClr val="tx1"/>
                          </a:solidFill>
                        </a:rPr>
                        <a:t>B, D</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6</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13">
                <a:tc>
                  <a:txBody>
                    <a:bodyPr/>
                    <a:lstStyle/>
                    <a:p>
                      <a:pPr algn="ctr"/>
                      <a:r>
                        <a:rPr lang="en-US" altLang="zh-TW" sz="1800" dirty="0" smtClean="0">
                          <a:solidFill>
                            <a:schemeClr val="tx1"/>
                          </a:solidFill>
                        </a:rPr>
                        <a:t>B,</a:t>
                      </a:r>
                      <a:r>
                        <a:rPr lang="en-US" altLang="zh-TW" sz="1800" baseline="0" dirty="0" smtClean="0">
                          <a:solidFill>
                            <a:schemeClr val="tx1"/>
                          </a:solidFill>
                        </a:rPr>
                        <a:t> E</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13">
                <a:tc>
                  <a:txBody>
                    <a:bodyPr/>
                    <a:lstStyle/>
                    <a:p>
                      <a:pPr algn="ctr"/>
                      <a:r>
                        <a:rPr lang="en-US" altLang="zh-TW" sz="1800" dirty="0" smtClean="0">
                          <a:solidFill>
                            <a:schemeClr val="tx1"/>
                          </a:solidFill>
                        </a:rPr>
                        <a:t>C, D</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13">
                <a:tc>
                  <a:txBody>
                    <a:bodyPr/>
                    <a:lstStyle/>
                    <a:p>
                      <a:pPr algn="ctr"/>
                      <a:r>
                        <a:rPr lang="en-US" altLang="zh-TW" sz="1800" dirty="0" smtClean="0">
                          <a:solidFill>
                            <a:schemeClr val="tx1"/>
                          </a:solidFill>
                        </a:rPr>
                        <a:t>C, E</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13">
                <a:tc>
                  <a:txBody>
                    <a:bodyPr/>
                    <a:lstStyle/>
                    <a:p>
                      <a:pPr algn="ctr"/>
                      <a:r>
                        <a:rPr lang="en-US" altLang="zh-TW" sz="1800" dirty="0" smtClean="0">
                          <a:solidFill>
                            <a:schemeClr val="tx1"/>
                          </a:solidFill>
                        </a:rPr>
                        <a:t>D, E</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80" marR="9148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72745" name="文字方塊 6"/>
          <p:cNvSpPr txBox="1">
            <a:spLocks noChangeArrowheads="1"/>
          </p:cNvSpPr>
          <p:nvPr/>
        </p:nvSpPr>
        <p:spPr bwMode="auto">
          <a:xfrm>
            <a:off x="2525713" y="1557338"/>
            <a:ext cx="63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b="1">
                <a:solidFill>
                  <a:srgbClr val="FF0000"/>
                </a:solidFill>
              </a:rPr>
              <a:t>C</a:t>
            </a:r>
            <a:r>
              <a:rPr lang="en-US" altLang="zh-TW" sz="3200" b="1" baseline="-25000">
                <a:solidFill>
                  <a:srgbClr val="FF0000"/>
                </a:solidFill>
              </a:rPr>
              <a:t>2</a:t>
            </a:r>
            <a:endParaRPr lang="zh-TW" altLang="en-US" sz="3200" b="1" baseline="-25000">
              <a:solidFill>
                <a:srgbClr val="FF0000"/>
              </a:solidFill>
            </a:endParaRPr>
          </a:p>
        </p:txBody>
      </p:sp>
      <p:sp>
        <p:nvSpPr>
          <p:cNvPr id="72746" name="文字方塊 11"/>
          <p:cNvSpPr txBox="1">
            <a:spLocks noChangeArrowheads="1"/>
          </p:cNvSpPr>
          <p:nvPr/>
        </p:nvSpPr>
        <p:spPr bwMode="auto">
          <a:xfrm>
            <a:off x="6732588" y="1628775"/>
            <a:ext cx="58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b="1">
                <a:solidFill>
                  <a:srgbClr val="FF0000"/>
                </a:solidFill>
              </a:rPr>
              <a:t>L</a:t>
            </a:r>
            <a:r>
              <a:rPr lang="en-US" altLang="zh-TW" sz="3200" b="1" baseline="-25000">
                <a:solidFill>
                  <a:srgbClr val="FF0000"/>
                </a:solidFill>
              </a:rPr>
              <a:t>2</a:t>
            </a:r>
            <a:endParaRPr lang="zh-TW" altLang="en-US" sz="3200" b="1" baseline="-25000">
              <a:solidFill>
                <a:srgbClr val="FF0000"/>
              </a:solidFill>
            </a:endParaRPr>
          </a:p>
        </p:txBody>
      </p:sp>
      <p:sp>
        <p:nvSpPr>
          <p:cNvPr id="72747" name="矩形 9"/>
          <p:cNvSpPr>
            <a:spLocks noChangeArrowheads="1"/>
          </p:cNvSpPr>
          <p:nvPr/>
        </p:nvSpPr>
        <p:spPr bwMode="auto">
          <a:xfrm>
            <a:off x="4468813" y="3173413"/>
            <a:ext cx="16779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i="1"/>
              <a:t>minimum </a:t>
            </a:r>
            <a:br>
              <a:rPr lang="en-US" altLang="zh-TW" i="1"/>
            </a:br>
            <a:r>
              <a:rPr lang="en-US" altLang="zh-TW" i="1"/>
              <a:t>support = 20%</a:t>
            </a:r>
          </a:p>
          <a:p>
            <a:pPr eaLnBrk="1" hangingPunct="1"/>
            <a:r>
              <a:rPr lang="en-US" altLang="zh-TW" i="1"/>
              <a:t>= 2 / 10</a:t>
            </a:r>
            <a:r>
              <a:rPr lang="en-US" altLang="zh-TW"/>
              <a:t> </a:t>
            </a:r>
          </a:p>
          <a:p>
            <a:pPr eaLnBrk="1" hangingPunct="1"/>
            <a:r>
              <a:rPr lang="en-US" altLang="zh-TW"/>
              <a:t>Min. Support </a:t>
            </a:r>
            <a:br>
              <a:rPr lang="en-US" altLang="zh-TW"/>
            </a:br>
            <a:r>
              <a:rPr lang="en-US" altLang="zh-TW"/>
              <a:t>Count = 2</a:t>
            </a:r>
            <a:endParaRPr lang="zh-TW" altLang="en-US"/>
          </a:p>
        </p:txBody>
      </p:sp>
      <p:sp>
        <p:nvSpPr>
          <p:cNvPr id="72748" name="矩形 6"/>
          <p:cNvSpPr>
            <a:spLocks noChangeArrowheads="1"/>
          </p:cNvSpPr>
          <p:nvPr/>
        </p:nvSpPr>
        <p:spPr bwMode="auto">
          <a:xfrm>
            <a:off x="2843213" y="0"/>
            <a:ext cx="3024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latin typeface="Arial" charset="0"/>
              </a:rPr>
              <a:t>Apriori Algorithm</a:t>
            </a:r>
          </a:p>
          <a:p>
            <a:pPr algn="ctr" eaLnBrk="1" hangingPunct="1">
              <a:spcBef>
                <a:spcPct val="0"/>
              </a:spcBef>
              <a:buFontTx/>
              <a:buNone/>
            </a:pPr>
            <a:r>
              <a:rPr lang="en-US" altLang="zh-TW" sz="2400" b="1">
                <a:latin typeface="Arial" charset="0"/>
              </a:rPr>
              <a:t>C</a:t>
            </a:r>
            <a:r>
              <a:rPr lang="en-US" altLang="zh-TW" sz="2400" b="1" baseline="-25000">
                <a:latin typeface="Arial" charset="0"/>
                <a:sym typeface="Wingdings" pitchFamily="2" charset="2"/>
              </a:rPr>
              <a:t>2</a:t>
            </a:r>
            <a:r>
              <a:rPr lang="en-US" altLang="zh-TW" sz="2400" b="1">
                <a:latin typeface="Arial" charset="0"/>
              </a:rPr>
              <a:t> </a:t>
            </a:r>
            <a:r>
              <a:rPr lang="en-US" altLang="zh-TW" sz="2400" b="1">
                <a:latin typeface="Arial" charset="0"/>
                <a:sym typeface="Wingdings" pitchFamily="2" charset="2"/>
              </a:rPr>
              <a:t> L</a:t>
            </a:r>
            <a:r>
              <a:rPr lang="en-US" altLang="zh-TW" sz="2400" b="1" baseline="-25000">
                <a:latin typeface="Arial" charset="0"/>
                <a:sym typeface="Wingdings" pitchFamily="2" charset="2"/>
              </a:rPr>
              <a:t>2</a:t>
            </a:r>
            <a:endParaRPr lang="zh-TW" altLang="en-US" sz="2400" b="1" baseline="-25000">
              <a:latin typeface="Arial" charset="0"/>
            </a:endParaRPr>
          </a:p>
        </p:txBody>
      </p:sp>
      <p:cxnSp>
        <p:nvCxnSpPr>
          <p:cNvPr id="15" name="直線單箭頭接點 14"/>
          <p:cNvCxnSpPr/>
          <p:nvPr/>
        </p:nvCxnSpPr>
        <p:spPr>
          <a:xfrm>
            <a:off x="4468813" y="4724400"/>
            <a:ext cx="15367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16" name="表格 15"/>
          <p:cNvGraphicFramePr>
            <a:graphicFrameLocks noGrp="1"/>
          </p:cNvGraphicFramePr>
          <p:nvPr/>
        </p:nvGraphicFramePr>
        <p:xfrm>
          <a:off x="250825" y="3600450"/>
          <a:ext cx="1277938" cy="2249617"/>
        </p:xfrm>
        <a:graphic>
          <a:graphicData uri="http://schemas.openxmlformats.org/drawingml/2006/table">
            <a:tbl>
              <a:tblPr firstRow="1" bandRow="1">
                <a:tableStyleId>{5C22544A-7EE6-4342-B048-85BDC9FD1C3A}</a:tableStyleId>
              </a:tblPr>
              <a:tblGrid>
                <a:gridCol w="615139"/>
                <a:gridCol w="662799"/>
              </a:tblGrid>
              <a:tr h="396072">
                <a:tc>
                  <a:txBody>
                    <a:bodyPr/>
                    <a:lstStyle/>
                    <a:p>
                      <a:r>
                        <a:rPr lang="en-US" altLang="zh-TW" sz="1000" dirty="0" err="1" smtClean="0">
                          <a:solidFill>
                            <a:schemeClr val="tx1"/>
                          </a:solidFill>
                        </a:rPr>
                        <a:t>Itemset</a:t>
                      </a:r>
                      <a:endParaRPr lang="zh-TW" altLang="en-US" sz="10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rPr>
                        <a:t>Support </a:t>
                      </a:r>
                      <a:br>
                        <a:rPr lang="en-US" altLang="zh-TW" sz="1000" dirty="0" smtClean="0">
                          <a:solidFill>
                            <a:schemeClr val="tx1"/>
                          </a:solidFill>
                        </a:rPr>
                      </a:br>
                      <a:r>
                        <a:rPr lang="en-US" altLang="zh-TW" sz="1000" dirty="0" smtClean="0">
                          <a:solidFill>
                            <a:schemeClr val="tx1"/>
                          </a:solidFill>
                        </a:rPr>
                        <a:t>Count</a:t>
                      </a:r>
                      <a:endParaRPr lang="zh-TW" altLang="en-US" sz="10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683">
                <a:tc>
                  <a:txBody>
                    <a:bodyPr/>
                    <a:lstStyle/>
                    <a:p>
                      <a:pPr algn="ctr"/>
                      <a:r>
                        <a:rPr lang="en-US" altLang="zh-TW" sz="1400" dirty="0" smtClean="0">
                          <a:solidFill>
                            <a:schemeClr val="tx1"/>
                          </a:solidFill>
                        </a:rPr>
                        <a:t>A</a:t>
                      </a:r>
                      <a:endParaRPr lang="zh-TW" altLang="en-US" sz="14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6</a:t>
                      </a:r>
                      <a:endParaRPr lang="zh-TW" altLang="en-US" sz="14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683">
                <a:tc>
                  <a:txBody>
                    <a:bodyPr/>
                    <a:lstStyle/>
                    <a:p>
                      <a:pPr algn="ctr"/>
                      <a:r>
                        <a:rPr lang="en-US" altLang="zh-TW" sz="1400" dirty="0" smtClean="0">
                          <a:solidFill>
                            <a:schemeClr val="tx1"/>
                          </a:solidFill>
                        </a:rPr>
                        <a:t>B</a:t>
                      </a:r>
                      <a:endParaRPr lang="zh-TW" altLang="en-US" sz="14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7</a:t>
                      </a:r>
                      <a:endParaRPr lang="zh-TW" altLang="en-US" sz="14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683">
                <a:tc>
                  <a:txBody>
                    <a:bodyPr/>
                    <a:lstStyle/>
                    <a:p>
                      <a:pPr algn="ctr"/>
                      <a:r>
                        <a:rPr lang="en-US" altLang="zh-TW" sz="1400" dirty="0" smtClean="0">
                          <a:solidFill>
                            <a:schemeClr val="tx1"/>
                          </a:solidFill>
                        </a:rPr>
                        <a:t>C</a:t>
                      </a:r>
                      <a:endParaRPr lang="zh-TW" altLang="en-US" sz="14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6</a:t>
                      </a:r>
                      <a:endParaRPr lang="zh-TW" altLang="en-US" sz="14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683">
                <a:tc>
                  <a:txBody>
                    <a:bodyPr/>
                    <a:lstStyle/>
                    <a:p>
                      <a:pPr algn="ctr"/>
                      <a:r>
                        <a:rPr lang="en-US" altLang="zh-TW" sz="1400" dirty="0" smtClean="0">
                          <a:solidFill>
                            <a:schemeClr val="tx1"/>
                          </a:solidFill>
                        </a:rPr>
                        <a:t>D</a:t>
                      </a:r>
                      <a:endParaRPr lang="zh-TW" altLang="en-US" sz="14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7</a:t>
                      </a:r>
                      <a:endParaRPr lang="zh-TW" altLang="en-US" sz="14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683">
                <a:tc>
                  <a:txBody>
                    <a:bodyPr/>
                    <a:lstStyle/>
                    <a:p>
                      <a:pPr algn="ctr"/>
                      <a:r>
                        <a:rPr lang="en-US" altLang="zh-TW" sz="1400" dirty="0" smtClean="0">
                          <a:solidFill>
                            <a:schemeClr val="tx1"/>
                          </a:solidFill>
                        </a:rPr>
                        <a:t>E</a:t>
                      </a:r>
                      <a:endParaRPr lang="zh-TW" altLang="en-US" sz="14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3</a:t>
                      </a:r>
                      <a:endParaRPr lang="zh-TW" altLang="en-US" sz="1400" dirty="0">
                        <a:solidFill>
                          <a:schemeClr val="tx1"/>
                        </a:solidFill>
                      </a:endParaRPr>
                    </a:p>
                  </a:txBody>
                  <a:tcPr marL="91508" marR="91508"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2773" name="文字方塊 16"/>
          <p:cNvSpPr txBox="1">
            <a:spLocks noChangeArrowheads="1"/>
          </p:cNvSpPr>
          <p:nvPr/>
        </p:nvSpPr>
        <p:spPr bwMode="auto">
          <a:xfrm>
            <a:off x="250825" y="2881313"/>
            <a:ext cx="565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00B050"/>
                </a:solidFill>
              </a:rPr>
              <a:t>L</a:t>
            </a:r>
            <a:r>
              <a:rPr lang="en-US" altLang="zh-TW" sz="3200" baseline="-25000">
                <a:solidFill>
                  <a:srgbClr val="00B050"/>
                </a:solidFill>
              </a:rPr>
              <a:t>1</a:t>
            </a:r>
            <a:endParaRPr lang="zh-TW" altLang="en-US" sz="3200" baseline="-25000">
              <a:solidFill>
                <a:srgbClr val="00B050"/>
              </a:solidFill>
            </a:endParaRPr>
          </a:p>
        </p:txBody>
      </p:sp>
      <p:graphicFrame>
        <p:nvGraphicFramePr>
          <p:cNvPr id="18" name="表格 17"/>
          <p:cNvGraphicFramePr>
            <a:graphicFrameLocks noGrp="1"/>
          </p:cNvGraphicFramePr>
          <p:nvPr/>
        </p:nvGraphicFramePr>
        <p:xfrm>
          <a:off x="6227763" y="2322513"/>
          <a:ext cx="2089150" cy="3986208"/>
        </p:xfrm>
        <a:graphic>
          <a:graphicData uri="http://schemas.openxmlformats.org/drawingml/2006/table">
            <a:tbl>
              <a:tblPr firstRow="1" bandRow="1">
                <a:tableStyleId>{5C22544A-7EE6-4342-B048-85BDC9FD1C3A}</a:tableStyleId>
              </a:tblPr>
              <a:tblGrid>
                <a:gridCol w="1005887"/>
                <a:gridCol w="1083263"/>
              </a:tblGrid>
              <a:tr h="648495">
                <a:tc>
                  <a:txBody>
                    <a:bodyPr/>
                    <a:lstStyle/>
                    <a:p>
                      <a:pPr algn="ctr"/>
                      <a:r>
                        <a:rPr lang="en-US" altLang="zh-TW" sz="1800" dirty="0" err="1" smtClean="0">
                          <a:solidFill>
                            <a:schemeClr val="tx1"/>
                          </a:solidFill>
                        </a:rPr>
                        <a:t>Itemset</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Support </a:t>
                      </a:r>
                      <a:br>
                        <a:rPr lang="en-US" altLang="zh-TW" sz="1800" dirty="0" smtClean="0">
                          <a:solidFill>
                            <a:schemeClr val="tx1"/>
                          </a:solidFill>
                        </a:rPr>
                      </a:br>
                      <a:r>
                        <a:rPr lang="en-US" altLang="zh-TW" sz="1800" dirty="0" smtClean="0">
                          <a:solidFill>
                            <a:schemeClr val="tx1"/>
                          </a:solidFill>
                        </a:rPr>
                        <a:t>Count</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57">
                <a:tc>
                  <a:txBody>
                    <a:bodyPr/>
                    <a:lstStyle/>
                    <a:p>
                      <a:pPr algn="ctr"/>
                      <a:r>
                        <a:rPr lang="en-US" altLang="zh-TW" sz="1800" dirty="0" smtClean="0">
                          <a:solidFill>
                            <a:schemeClr val="tx1"/>
                          </a:solidFill>
                        </a:rPr>
                        <a:t>A, B</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57">
                <a:tc>
                  <a:txBody>
                    <a:bodyPr/>
                    <a:lstStyle/>
                    <a:p>
                      <a:pPr algn="ctr"/>
                      <a:r>
                        <a:rPr lang="en-US" altLang="zh-TW" sz="1800" dirty="0" smtClean="0">
                          <a:solidFill>
                            <a:schemeClr val="tx1"/>
                          </a:solidFill>
                        </a:rPr>
                        <a:t>A, C</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57">
                <a:tc>
                  <a:txBody>
                    <a:bodyPr/>
                    <a:lstStyle/>
                    <a:p>
                      <a:pPr algn="ctr"/>
                      <a:r>
                        <a:rPr lang="en-US" altLang="zh-TW" sz="1800" dirty="0" smtClean="0">
                          <a:solidFill>
                            <a:schemeClr val="tx1"/>
                          </a:solidFill>
                        </a:rPr>
                        <a:t>A, D</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57">
                <a:tc>
                  <a:txBody>
                    <a:bodyPr/>
                    <a:lstStyle/>
                    <a:p>
                      <a:pPr algn="ctr"/>
                      <a:r>
                        <a:rPr lang="en-US" altLang="zh-TW" sz="1800" dirty="0" smtClean="0">
                          <a:solidFill>
                            <a:schemeClr val="tx1"/>
                          </a:solidFill>
                        </a:rPr>
                        <a:t>A, E</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57">
                <a:tc>
                  <a:txBody>
                    <a:bodyPr/>
                    <a:lstStyle/>
                    <a:p>
                      <a:pPr algn="ctr"/>
                      <a:r>
                        <a:rPr lang="en-US" altLang="zh-TW" sz="1800" dirty="0" smtClean="0">
                          <a:solidFill>
                            <a:schemeClr val="tx1"/>
                          </a:solidFill>
                        </a:rPr>
                        <a:t>B,</a:t>
                      </a:r>
                      <a:r>
                        <a:rPr lang="en-US" altLang="zh-TW" sz="1800" baseline="0" dirty="0" smtClean="0">
                          <a:solidFill>
                            <a:schemeClr val="tx1"/>
                          </a:solidFill>
                        </a:rPr>
                        <a:t> C</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57">
                <a:tc>
                  <a:txBody>
                    <a:bodyPr/>
                    <a:lstStyle/>
                    <a:p>
                      <a:pPr algn="ctr"/>
                      <a:r>
                        <a:rPr lang="en-US" altLang="zh-TW" sz="1800" dirty="0" smtClean="0">
                          <a:solidFill>
                            <a:schemeClr val="tx1"/>
                          </a:solidFill>
                        </a:rPr>
                        <a:t>B, D</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6</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57">
                <a:tc>
                  <a:txBody>
                    <a:bodyPr/>
                    <a:lstStyle/>
                    <a:p>
                      <a:pPr algn="ctr"/>
                      <a:r>
                        <a:rPr lang="en-US" altLang="zh-TW" sz="1800" dirty="0" smtClean="0">
                          <a:solidFill>
                            <a:schemeClr val="tx1"/>
                          </a:solidFill>
                        </a:rPr>
                        <a:t>B,</a:t>
                      </a:r>
                      <a:r>
                        <a:rPr lang="en-US" altLang="zh-TW" sz="1800" baseline="0" dirty="0" smtClean="0">
                          <a:solidFill>
                            <a:schemeClr val="tx1"/>
                          </a:solidFill>
                        </a:rPr>
                        <a:t> E</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57">
                <a:tc>
                  <a:txBody>
                    <a:bodyPr/>
                    <a:lstStyle/>
                    <a:p>
                      <a:pPr algn="ctr"/>
                      <a:r>
                        <a:rPr lang="en-US" altLang="zh-TW" sz="1800" dirty="0" smtClean="0">
                          <a:solidFill>
                            <a:schemeClr val="tx1"/>
                          </a:solidFill>
                        </a:rPr>
                        <a:t>C, D</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57">
                <a:tc>
                  <a:txBody>
                    <a:bodyPr/>
                    <a:lstStyle/>
                    <a:p>
                      <a:pPr algn="ctr"/>
                      <a:r>
                        <a:rPr lang="en-US" altLang="zh-TW" sz="1800" dirty="0" smtClean="0">
                          <a:solidFill>
                            <a:schemeClr val="tx1"/>
                          </a:solidFill>
                        </a:rPr>
                        <a:t>C, E</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80" marR="9148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9" name="表格 18"/>
          <p:cNvGraphicFramePr>
            <a:graphicFrameLocks noGrp="1"/>
          </p:cNvGraphicFramePr>
          <p:nvPr/>
        </p:nvGraphicFramePr>
        <p:xfrm>
          <a:off x="179388" y="115888"/>
          <a:ext cx="1512887" cy="2089151"/>
        </p:xfrm>
        <a:graphic>
          <a:graphicData uri="http://schemas.openxmlformats.org/drawingml/2006/table">
            <a:tbl>
              <a:tblPr firstRow="1" firstCol="1" bandRow="1">
                <a:tableStyleId>{5C22544A-7EE6-4342-B048-85BDC9FD1C3A}</a:tableStyleId>
              </a:tblPr>
              <a:tblGrid>
                <a:gridCol w="792465"/>
                <a:gridCol w="720422"/>
              </a:tblGrid>
              <a:tr h="304927">
                <a:tc>
                  <a:txBody>
                    <a:bodyPr/>
                    <a:lstStyle/>
                    <a:p>
                      <a:pPr>
                        <a:spcAft>
                          <a:spcPts val="0"/>
                        </a:spcAft>
                      </a:pPr>
                      <a:r>
                        <a:rPr lang="en-US" sz="1000" kern="100" dirty="0">
                          <a:effectLst/>
                        </a:rPr>
                        <a:t>Transaction ID</a:t>
                      </a:r>
                      <a:endParaRPr lang="zh-TW" sz="1000" kern="100" dirty="0">
                        <a:effectLst/>
                        <a:latin typeface="Times New Roman"/>
                        <a:ea typeface="新細明體"/>
                      </a:endParaRPr>
                    </a:p>
                  </a:txBody>
                  <a:tcPr marL="68613" marR="68613" marT="0" marB="0"/>
                </a:tc>
                <a:tc>
                  <a:txBody>
                    <a:bodyPr/>
                    <a:lstStyle/>
                    <a:p>
                      <a:pPr>
                        <a:spcAft>
                          <a:spcPts val="0"/>
                        </a:spcAft>
                      </a:pPr>
                      <a:r>
                        <a:rPr lang="en-US" sz="1000" kern="100" dirty="0">
                          <a:effectLst/>
                        </a:rPr>
                        <a:t>Items bought</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dirty="0">
                          <a:effectLst/>
                        </a:rPr>
                        <a:t>T01</a:t>
                      </a:r>
                      <a:endParaRPr lang="zh-TW" sz="1000" kern="100" dirty="0">
                        <a:effectLst/>
                        <a:latin typeface="Times New Roman"/>
                        <a:ea typeface="新細明體"/>
                      </a:endParaRPr>
                    </a:p>
                  </a:txBody>
                  <a:tcPr marL="68613" marR="68613" marT="0" marB="0"/>
                </a:tc>
                <a:tc>
                  <a:txBody>
                    <a:bodyPr/>
                    <a:lstStyle/>
                    <a:p>
                      <a:pPr>
                        <a:spcAft>
                          <a:spcPts val="0"/>
                        </a:spcAft>
                      </a:pPr>
                      <a:r>
                        <a:rPr lang="en-US" sz="1000" kern="100">
                          <a:effectLst/>
                        </a:rPr>
                        <a:t>A, B, D</a:t>
                      </a:r>
                      <a:endParaRPr lang="zh-TW" sz="1000" kern="100">
                        <a:effectLst/>
                        <a:latin typeface="Times New Roman"/>
                        <a:ea typeface="新細明體"/>
                      </a:endParaRPr>
                    </a:p>
                  </a:txBody>
                  <a:tcPr marL="68613" marR="68613" marT="0" marB="0"/>
                </a:tc>
              </a:tr>
              <a:tr h="173108">
                <a:tc>
                  <a:txBody>
                    <a:bodyPr/>
                    <a:lstStyle/>
                    <a:p>
                      <a:pPr>
                        <a:spcAft>
                          <a:spcPts val="0"/>
                        </a:spcAft>
                      </a:pPr>
                      <a:r>
                        <a:rPr lang="en-US" sz="1000" kern="100">
                          <a:effectLst/>
                        </a:rPr>
                        <a:t>T02</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A, C, D </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a:effectLst/>
                        </a:rPr>
                        <a:t>T03</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B, C, D, E </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a:effectLst/>
                        </a:rPr>
                        <a:t>T04</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A, B, D</a:t>
                      </a:r>
                      <a:endParaRPr lang="zh-TW" sz="1000" kern="100" dirty="0">
                        <a:effectLst/>
                        <a:latin typeface="Times New Roman"/>
                        <a:ea typeface="新細明體"/>
                      </a:endParaRPr>
                    </a:p>
                  </a:txBody>
                  <a:tcPr marL="68613" marR="68613" marT="0" marB="0"/>
                </a:tc>
              </a:tr>
              <a:tr h="173108">
                <a:tc>
                  <a:txBody>
                    <a:bodyPr/>
                    <a:lstStyle/>
                    <a:p>
                      <a:pPr>
                        <a:spcAft>
                          <a:spcPts val="0"/>
                        </a:spcAft>
                      </a:pPr>
                      <a:r>
                        <a:rPr lang="en-US" sz="1000" kern="100">
                          <a:effectLst/>
                        </a:rPr>
                        <a:t>T05</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B, C, E</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T06</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C</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T07</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B, C, D</a:t>
                      </a:r>
                      <a:endParaRPr lang="zh-TW" sz="1000" kern="100">
                        <a:effectLst/>
                        <a:latin typeface="Times New Roman"/>
                        <a:ea typeface="新細明體"/>
                      </a:endParaRPr>
                    </a:p>
                  </a:txBody>
                  <a:tcPr marL="68613" marR="68613" marT="0" marB="0"/>
                </a:tc>
              </a:tr>
              <a:tr h="173108">
                <a:tc>
                  <a:txBody>
                    <a:bodyPr/>
                    <a:lstStyle/>
                    <a:p>
                      <a:pPr>
                        <a:spcAft>
                          <a:spcPts val="0"/>
                        </a:spcAft>
                      </a:pPr>
                      <a:r>
                        <a:rPr lang="en-US" sz="1000" kern="100">
                          <a:effectLst/>
                        </a:rPr>
                        <a:t>T08</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B, D</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T09</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C, E </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T10</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B, D</a:t>
                      </a:r>
                      <a:endParaRPr lang="zh-TW" sz="1000" kern="100" dirty="0">
                        <a:effectLst/>
                        <a:latin typeface="Times New Roman"/>
                        <a:ea typeface="新細明體"/>
                      </a:endParaRPr>
                    </a:p>
                  </a:txBody>
                  <a:tcPr marL="68613" marR="68613" marT="0" marB="0"/>
                </a:tc>
              </a:tr>
            </a:tbl>
          </a:graphicData>
        </a:graphic>
      </p:graphicFrame>
      <p:sp>
        <p:nvSpPr>
          <p:cNvPr id="72847" name="文字方塊 19"/>
          <p:cNvSpPr txBox="1">
            <a:spLocks noChangeArrowheads="1"/>
          </p:cNvSpPr>
          <p:nvPr/>
        </p:nvSpPr>
        <p:spPr bwMode="auto">
          <a:xfrm>
            <a:off x="7894638" y="0"/>
            <a:ext cx="1214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400" b="1">
                <a:solidFill>
                  <a:schemeClr val="accent1"/>
                </a:solidFill>
              </a:rPr>
              <a:t>Step </a:t>
            </a:r>
            <a:r>
              <a:rPr lang="en-US" altLang="zh-TW" sz="3200" b="1">
                <a:solidFill>
                  <a:schemeClr val="accent1"/>
                </a:solidFill>
              </a:rPr>
              <a:t>1-2</a:t>
            </a:r>
            <a:endParaRPr lang="zh-TW" altLang="en-US" sz="3200" b="1" baseline="-25000">
              <a:solidFill>
                <a:schemeClr val="accent1"/>
              </a:solidFill>
            </a:endParaRPr>
          </a:p>
        </p:txBody>
      </p:sp>
    </p:spTree>
    <p:extLst>
      <p:ext uri="{BB962C8B-B14F-4D97-AF65-F5344CB8AC3E}">
        <p14:creationId xmlns:p14="http://schemas.microsoft.com/office/powerpoint/2010/main" val="9179122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6A1255F-C515-475B-BB24-1209D304E598}" type="slidenum">
              <a:rPr kumimoji="0" lang="zh-TW" altLang="en-US" smtClean="0">
                <a:solidFill>
                  <a:srgbClr val="898989"/>
                </a:solidFill>
                <a:latin typeface="Calibri" pitchFamily="34" charset="0"/>
              </a:rPr>
              <a:pPr eaLnBrk="1" hangingPunct="1"/>
              <a:t>123</a:t>
            </a:fld>
            <a:endParaRPr kumimoji="0" lang="zh-TW" altLang="en-US" smtClean="0">
              <a:solidFill>
                <a:srgbClr val="898989"/>
              </a:solidFill>
              <a:latin typeface="Calibri" pitchFamily="34" charset="0"/>
            </a:endParaRPr>
          </a:p>
        </p:txBody>
      </p:sp>
      <p:graphicFrame>
        <p:nvGraphicFramePr>
          <p:cNvPr id="5" name="表格 4"/>
          <p:cNvGraphicFramePr>
            <a:graphicFrameLocks noGrp="1"/>
          </p:cNvGraphicFramePr>
          <p:nvPr/>
        </p:nvGraphicFramePr>
        <p:xfrm>
          <a:off x="179388" y="115888"/>
          <a:ext cx="1512887" cy="2089151"/>
        </p:xfrm>
        <a:graphic>
          <a:graphicData uri="http://schemas.openxmlformats.org/drawingml/2006/table">
            <a:tbl>
              <a:tblPr firstRow="1" firstCol="1" bandRow="1">
                <a:tableStyleId>{5C22544A-7EE6-4342-B048-85BDC9FD1C3A}</a:tableStyleId>
              </a:tblPr>
              <a:tblGrid>
                <a:gridCol w="792465"/>
                <a:gridCol w="720422"/>
              </a:tblGrid>
              <a:tr h="304927">
                <a:tc>
                  <a:txBody>
                    <a:bodyPr/>
                    <a:lstStyle/>
                    <a:p>
                      <a:pPr>
                        <a:spcAft>
                          <a:spcPts val="0"/>
                        </a:spcAft>
                      </a:pPr>
                      <a:r>
                        <a:rPr lang="en-US" sz="1000" kern="100" dirty="0">
                          <a:effectLst/>
                        </a:rPr>
                        <a:t>Transaction ID</a:t>
                      </a:r>
                      <a:endParaRPr lang="zh-TW" sz="1000" kern="100" dirty="0">
                        <a:effectLst/>
                        <a:latin typeface="Times New Roman"/>
                        <a:ea typeface="新細明體"/>
                      </a:endParaRPr>
                    </a:p>
                  </a:txBody>
                  <a:tcPr marL="68613" marR="68613" marT="0" marB="0"/>
                </a:tc>
                <a:tc>
                  <a:txBody>
                    <a:bodyPr/>
                    <a:lstStyle/>
                    <a:p>
                      <a:pPr>
                        <a:spcAft>
                          <a:spcPts val="0"/>
                        </a:spcAft>
                      </a:pPr>
                      <a:r>
                        <a:rPr lang="en-US" sz="1000" kern="100" dirty="0">
                          <a:effectLst/>
                        </a:rPr>
                        <a:t>Items bought</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dirty="0">
                          <a:effectLst/>
                        </a:rPr>
                        <a:t>T01</a:t>
                      </a:r>
                      <a:endParaRPr lang="zh-TW" sz="1000" kern="100" dirty="0">
                        <a:effectLst/>
                        <a:latin typeface="Times New Roman"/>
                        <a:ea typeface="新細明體"/>
                      </a:endParaRPr>
                    </a:p>
                  </a:txBody>
                  <a:tcPr marL="68613" marR="68613" marT="0" marB="0"/>
                </a:tc>
                <a:tc>
                  <a:txBody>
                    <a:bodyPr/>
                    <a:lstStyle/>
                    <a:p>
                      <a:pPr>
                        <a:spcAft>
                          <a:spcPts val="0"/>
                        </a:spcAft>
                      </a:pPr>
                      <a:r>
                        <a:rPr lang="en-US" sz="1000" kern="100">
                          <a:effectLst/>
                        </a:rPr>
                        <a:t>A, B, D</a:t>
                      </a:r>
                      <a:endParaRPr lang="zh-TW" sz="1000" kern="100">
                        <a:effectLst/>
                        <a:latin typeface="Times New Roman"/>
                        <a:ea typeface="新細明體"/>
                      </a:endParaRPr>
                    </a:p>
                  </a:txBody>
                  <a:tcPr marL="68613" marR="68613" marT="0" marB="0"/>
                </a:tc>
              </a:tr>
              <a:tr h="173108">
                <a:tc>
                  <a:txBody>
                    <a:bodyPr/>
                    <a:lstStyle/>
                    <a:p>
                      <a:pPr>
                        <a:spcAft>
                          <a:spcPts val="0"/>
                        </a:spcAft>
                      </a:pPr>
                      <a:r>
                        <a:rPr lang="en-US" sz="1000" kern="100">
                          <a:effectLst/>
                        </a:rPr>
                        <a:t>T02</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A, C, D </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a:effectLst/>
                        </a:rPr>
                        <a:t>T03</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B, C, D, E </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a:effectLst/>
                        </a:rPr>
                        <a:t>T04</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A, B, D</a:t>
                      </a:r>
                      <a:endParaRPr lang="zh-TW" sz="1000" kern="100" dirty="0">
                        <a:effectLst/>
                        <a:latin typeface="Times New Roman"/>
                        <a:ea typeface="新細明體"/>
                      </a:endParaRPr>
                    </a:p>
                  </a:txBody>
                  <a:tcPr marL="68613" marR="68613" marT="0" marB="0"/>
                </a:tc>
              </a:tr>
              <a:tr h="173108">
                <a:tc>
                  <a:txBody>
                    <a:bodyPr/>
                    <a:lstStyle/>
                    <a:p>
                      <a:pPr>
                        <a:spcAft>
                          <a:spcPts val="0"/>
                        </a:spcAft>
                      </a:pPr>
                      <a:r>
                        <a:rPr lang="en-US" sz="1000" kern="100">
                          <a:effectLst/>
                        </a:rPr>
                        <a:t>T05</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B, C, E</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T06</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C</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T07</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B, C, D</a:t>
                      </a:r>
                      <a:endParaRPr lang="zh-TW" sz="1000" kern="100">
                        <a:effectLst/>
                        <a:latin typeface="Times New Roman"/>
                        <a:ea typeface="新細明體"/>
                      </a:endParaRPr>
                    </a:p>
                  </a:txBody>
                  <a:tcPr marL="68613" marR="68613" marT="0" marB="0"/>
                </a:tc>
              </a:tr>
              <a:tr h="173108">
                <a:tc>
                  <a:txBody>
                    <a:bodyPr/>
                    <a:lstStyle/>
                    <a:p>
                      <a:pPr>
                        <a:spcAft>
                          <a:spcPts val="0"/>
                        </a:spcAft>
                      </a:pPr>
                      <a:r>
                        <a:rPr lang="en-US" sz="1000" kern="100">
                          <a:effectLst/>
                        </a:rPr>
                        <a:t>T08</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B, D</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T09</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C, E </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T10</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B, D</a:t>
                      </a:r>
                      <a:endParaRPr lang="zh-TW" sz="1000" kern="100" dirty="0">
                        <a:effectLst/>
                        <a:latin typeface="Times New Roman"/>
                        <a:ea typeface="新細明體"/>
                      </a:endParaRPr>
                    </a:p>
                  </a:txBody>
                  <a:tcPr marL="68613" marR="68613" marT="0" marB="0"/>
                </a:tc>
              </a:tr>
            </a:tbl>
          </a:graphicData>
        </a:graphic>
      </p:graphicFrame>
      <p:graphicFrame>
        <p:nvGraphicFramePr>
          <p:cNvPr id="6" name="表格 5"/>
          <p:cNvGraphicFramePr>
            <a:graphicFrameLocks noGrp="1"/>
          </p:cNvGraphicFramePr>
          <p:nvPr/>
        </p:nvGraphicFramePr>
        <p:xfrm>
          <a:off x="2051050" y="2249488"/>
          <a:ext cx="2089150" cy="3235431"/>
        </p:xfrm>
        <a:graphic>
          <a:graphicData uri="http://schemas.openxmlformats.org/drawingml/2006/table">
            <a:tbl>
              <a:tblPr firstRow="1" bandRow="1">
                <a:tableStyleId>{5C22544A-7EE6-4342-B048-85BDC9FD1C3A}</a:tableStyleId>
              </a:tblPr>
              <a:tblGrid>
                <a:gridCol w="1005887"/>
                <a:gridCol w="1083263"/>
              </a:tblGrid>
              <a:tr h="639954">
                <a:tc>
                  <a:txBody>
                    <a:bodyPr/>
                    <a:lstStyle/>
                    <a:p>
                      <a:pPr algn="ctr"/>
                      <a:r>
                        <a:rPr lang="en-US" altLang="zh-TW" sz="1800" dirty="0" err="1" smtClean="0">
                          <a:solidFill>
                            <a:schemeClr val="tx1"/>
                          </a:solidFill>
                        </a:rPr>
                        <a:t>Itemset</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Support </a:t>
                      </a:r>
                      <a:br>
                        <a:rPr lang="en-US" altLang="zh-TW" sz="1800" dirty="0" smtClean="0">
                          <a:solidFill>
                            <a:schemeClr val="tx1"/>
                          </a:solidFill>
                        </a:rPr>
                      </a:br>
                      <a:r>
                        <a:rPr lang="en-US" altLang="zh-TW" sz="1800" dirty="0" smtClean="0">
                          <a:solidFill>
                            <a:schemeClr val="tx1"/>
                          </a:solidFill>
                        </a:rPr>
                        <a:t>Count</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767">
                <a:tc>
                  <a:txBody>
                    <a:bodyPr/>
                    <a:lstStyle/>
                    <a:p>
                      <a:pPr algn="ctr"/>
                      <a:r>
                        <a:rPr lang="en-US" altLang="zh-TW" sz="1800" dirty="0" smtClean="0">
                          <a:solidFill>
                            <a:schemeClr val="tx1"/>
                          </a:solidFill>
                        </a:rPr>
                        <a:t>A, B, C</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767">
                <a:tc>
                  <a:txBody>
                    <a:bodyPr/>
                    <a:lstStyle/>
                    <a:p>
                      <a:pPr algn="ctr"/>
                      <a:r>
                        <a:rPr lang="en-US" altLang="zh-TW" sz="1800" dirty="0" smtClean="0">
                          <a:solidFill>
                            <a:schemeClr val="tx1"/>
                          </a:solidFill>
                        </a:rPr>
                        <a:t>A, B, D</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767">
                <a:tc>
                  <a:txBody>
                    <a:bodyPr/>
                    <a:lstStyle/>
                    <a:p>
                      <a:pPr algn="ctr"/>
                      <a:r>
                        <a:rPr lang="en-US" altLang="zh-TW" sz="1800" dirty="0" smtClean="0">
                          <a:solidFill>
                            <a:schemeClr val="tx1"/>
                          </a:solidFill>
                        </a:rPr>
                        <a:t>A, B, E</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767">
                <a:tc>
                  <a:txBody>
                    <a:bodyPr/>
                    <a:lstStyle/>
                    <a:p>
                      <a:pPr algn="ctr"/>
                      <a:r>
                        <a:rPr lang="en-US" altLang="zh-TW" sz="1800" dirty="0" smtClean="0">
                          <a:solidFill>
                            <a:schemeClr val="tx1"/>
                          </a:solidFill>
                        </a:rPr>
                        <a:t>A, C, D</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767">
                <a:tc>
                  <a:txBody>
                    <a:bodyPr/>
                    <a:lstStyle/>
                    <a:p>
                      <a:pPr algn="ctr"/>
                      <a:r>
                        <a:rPr lang="en-US" altLang="zh-TW" sz="1800" dirty="0" smtClean="0">
                          <a:solidFill>
                            <a:schemeClr val="tx1"/>
                          </a:solidFill>
                        </a:rPr>
                        <a:t>A,</a:t>
                      </a:r>
                      <a:r>
                        <a:rPr lang="en-US" altLang="zh-TW" sz="1800" baseline="0" dirty="0" smtClean="0">
                          <a:solidFill>
                            <a:schemeClr val="tx1"/>
                          </a:solidFill>
                        </a:rPr>
                        <a:t> C, E</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767">
                <a:tc>
                  <a:txBody>
                    <a:bodyPr/>
                    <a:lstStyle/>
                    <a:p>
                      <a:pPr algn="ctr"/>
                      <a:r>
                        <a:rPr lang="en-US" altLang="zh-TW" sz="1800" dirty="0" smtClean="0">
                          <a:solidFill>
                            <a:schemeClr val="tx1"/>
                          </a:solidFill>
                        </a:rPr>
                        <a:t>B, C, D</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767">
                <a:tc>
                  <a:txBody>
                    <a:bodyPr/>
                    <a:lstStyle/>
                    <a:p>
                      <a:pPr algn="ctr"/>
                      <a:r>
                        <a:rPr lang="en-US" altLang="zh-TW" sz="1800" dirty="0" smtClean="0">
                          <a:solidFill>
                            <a:schemeClr val="tx1"/>
                          </a:solidFill>
                        </a:rPr>
                        <a:t>B, C, E</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3798" name="文字方塊 6"/>
          <p:cNvSpPr txBox="1">
            <a:spLocks noChangeArrowheads="1"/>
          </p:cNvSpPr>
          <p:nvPr/>
        </p:nvSpPr>
        <p:spPr bwMode="auto">
          <a:xfrm>
            <a:off x="2484438" y="1557338"/>
            <a:ext cx="633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b="1">
                <a:solidFill>
                  <a:srgbClr val="FF0000"/>
                </a:solidFill>
              </a:rPr>
              <a:t>C</a:t>
            </a:r>
            <a:r>
              <a:rPr lang="en-US" altLang="zh-TW" sz="3200" b="1" baseline="-25000">
                <a:solidFill>
                  <a:srgbClr val="FF0000"/>
                </a:solidFill>
              </a:rPr>
              <a:t>3</a:t>
            </a:r>
            <a:endParaRPr lang="zh-TW" altLang="en-US" sz="3200" b="1" baseline="-25000">
              <a:solidFill>
                <a:srgbClr val="FF0000"/>
              </a:solidFill>
            </a:endParaRPr>
          </a:p>
        </p:txBody>
      </p:sp>
      <p:sp>
        <p:nvSpPr>
          <p:cNvPr id="73799" name="文字方塊 11"/>
          <p:cNvSpPr txBox="1">
            <a:spLocks noChangeArrowheads="1"/>
          </p:cNvSpPr>
          <p:nvPr/>
        </p:nvSpPr>
        <p:spPr bwMode="auto">
          <a:xfrm>
            <a:off x="6372225" y="1557338"/>
            <a:ext cx="58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b="1">
                <a:solidFill>
                  <a:srgbClr val="FF0000"/>
                </a:solidFill>
              </a:rPr>
              <a:t>L</a:t>
            </a:r>
            <a:r>
              <a:rPr lang="en-US" altLang="zh-TW" sz="3200" b="1" baseline="-25000">
                <a:solidFill>
                  <a:srgbClr val="FF0000"/>
                </a:solidFill>
              </a:rPr>
              <a:t>3</a:t>
            </a:r>
            <a:endParaRPr lang="zh-TW" altLang="en-US" sz="3200" b="1" baseline="-25000">
              <a:solidFill>
                <a:srgbClr val="FF0000"/>
              </a:solidFill>
            </a:endParaRPr>
          </a:p>
        </p:txBody>
      </p:sp>
      <p:sp>
        <p:nvSpPr>
          <p:cNvPr id="73800" name="矩形 9"/>
          <p:cNvSpPr>
            <a:spLocks noChangeArrowheads="1"/>
          </p:cNvSpPr>
          <p:nvPr/>
        </p:nvSpPr>
        <p:spPr bwMode="auto">
          <a:xfrm>
            <a:off x="4356100" y="2311400"/>
            <a:ext cx="16779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i="1"/>
              <a:t>minimum </a:t>
            </a:r>
            <a:br>
              <a:rPr lang="en-US" altLang="zh-TW" i="1"/>
            </a:br>
            <a:r>
              <a:rPr lang="en-US" altLang="zh-TW" i="1"/>
              <a:t>support = 20%</a:t>
            </a:r>
          </a:p>
          <a:p>
            <a:pPr eaLnBrk="1" hangingPunct="1"/>
            <a:r>
              <a:rPr lang="en-US" altLang="zh-TW" i="1"/>
              <a:t>= 2 / 10</a:t>
            </a:r>
            <a:r>
              <a:rPr lang="en-US" altLang="zh-TW"/>
              <a:t> </a:t>
            </a:r>
          </a:p>
          <a:p>
            <a:pPr eaLnBrk="1" hangingPunct="1"/>
            <a:r>
              <a:rPr lang="en-US" altLang="zh-TW"/>
              <a:t>Min. Support </a:t>
            </a:r>
            <a:br>
              <a:rPr lang="en-US" altLang="zh-TW"/>
            </a:br>
            <a:r>
              <a:rPr lang="en-US" altLang="zh-TW"/>
              <a:t>Count = 2</a:t>
            </a:r>
            <a:endParaRPr lang="zh-TW" altLang="en-US"/>
          </a:p>
        </p:txBody>
      </p:sp>
      <p:sp>
        <p:nvSpPr>
          <p:cNvPr id="73801" name="矩形 6"/>
          <p:cNvSpPr>
            <a:spLocks noChangeArrowheads="1"/>
          </p:cNvSpPr>
          <p:nvPr/>
        </p:nvSpPr>
        <p:spPr bwMode="auto">
          <a:xfrm>
            <a:off x="2843213" y="0"/>
            <a:ext cx="3024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latin typeface="Arial" charset="0"/>
              </a:rPr>
              <a:t>Apriori Algorithm</a:t>
            </a:r>
          </a:p>
          <a:p>
            <a:pPr algn="ctr" eaLnBrk="1" hangingPunct="1">
              <a:spcBef>
                <a:spcPct val="0"/>
              </a:spcBef>
              <a:buFontTx/>
              <a:buNone/>
            </a:pPr>
            <a:r>
              <a:rPr lang="en-US" altLang="zh-TW" sz="2400" b="1">
                <a:latin typeface="Arial" charset="0"/>
              </a:rPr>
              <a:t>C</a:t>
            </a:r>
            <a:r>
              <a:rPr lang="en-US" altLang="zh-TW" sz="2400" b="1" baseline="-25000">
                <a:latin typeface="Arial" charset="0"/>
                <a:sym typeface="Wingdings" pitchFamily="2" charset="2"/>
              </a:rPr>
              <a:t>3</a:t>
            </a:r>
            <a:r>
              <a:rPr lang="en-US" altLang="zh-TW" sz="2400" b="1">
                <a:latin typeface="Arial" charset="0"/>
              </a:rPr>
              <a:t> </a:t>
            </a:r>
            <a:r>
              <a:rPr lang="en-US" altLang="zh-TW" sz="2400" b="1">
                <a:latin typeface="Arial" charset="0"/>
                <a:sym typeface="Wingdings" pitchFamily="2" charset="2"/>
              </a:rPr>
              <a:t> L</a:t>
            </a:r>
            <a:r>
              <a:rPr lang="en-US" altLang="zh-TW" sz="2400" b="1" baseline="-25000">
                <a:latin typeface="Arial" charset="0"/>
                <a:sym typeface="Wingdings" pitchFamily="2" charset="2"/>
              </a:rPr>
              <a:t>3</a:t>
            </a:r>
            <a:endParaRPr lang="zh-TW" altLang="en-US" sz="2400" b="1" baseline="-25000">
              <a:latin typeface="Arial" charset="0"/>
            </a:endParaRPr>
          </a:p>
        </p:txBody>
      </p:sp>
      <p:cxnSp>
        <p:nvCxnSpPr>
          <p:cNvPr id="15" name="直線單箭頭接點 14"/>
          <p:cNvCxnSpPr/>
          <p:nvPr/>
        </p:nvCxnSpPr>
        <p:spPr>
          <a:xfrm>
            <a:off x="4468813" y="4076700"/>
            <a:ext cx="15367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13" name="表格 12"/>
          <p:cNvGraphicFramePr>
            <a:graphicFrameLocks noGrp="1"/>
          </p:cNvGraphicFramePr>
          <p:nvPr/>
        </p:nvGraphicFramePr>
        <p:xfrm>
          <a:off x="107950" y="3621088"/>
          <a:ext cx="1439863" cy="2890837"/>
        </p:xfrm>
        <a:graphic>
          <a:graphicData uri="http://schemas.openxmlformats.org/drawingml/2006/table">
            <a:tbl>
              <a:tblPr firstRow="1" bandRow="1">
                <a:tableStyleId>{5C22544A-7EE6-4342-B048-85BDC9FD1C3A}</a:tableStyleId>
              </a:tblPr>
              <a:tblGrid>
                <a:gridCol w="693267"/>
                <a:gridCol w="746596"/>
              </a:tblGrid>
              <a:tr h="421759">
                <a:tc>
                  <a:txBody>
                    <a:bodyPr/>
                    <a:lstStyle/>
                    <a:p>
                      <a:pPr algn="ctr"/>
                      <a:r>
                        <a:rPr lang="en-US" altLang="zh-TW" sz="1000" dirty="0" err="1" smtClean="0">
                          <a:solidFill>
                            <a:schemeClr val="tx1"/>
                          </a:solidFill>
                        </a:rPr>
                        <a:t>Itemset</a:t>
                      </a:r>
                      <a:endParaRPr lang="zh-TW" altLang="en-US" sz="10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Support </a:t>
                      </a:r>
                      <a:br>
                        <a:rPr lang="en-US" altLang="zh-TW" sz="1000" dirty="0" smtClean="0">
                          <a:solidFill>
                            <a:schemeClr val="tx1"/>
                          </a:solidFill>
                        </a:rPr>
                      </a:br>
                      <a:r>
                        <a:rPr lang="en-US" altLang="zh-TW" sz="1000" dirty="0" smtClean="0">
                          <a:solidFill>
                            <a:schemeClr val="tx1"/>
                          </a:solidFill>
                        </a:rPr>
                        <a:t>Count</a:t>
                      </a:r>
                      <a:endParaRPr lang="zh-TW" altLang="en-US" sz="10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42">
                <a:tc>
                  <a:txBody>
                    <a:bodyPr/>
                    <a:lstStyle/>
                    <a:p>
                      <a:pPr algn="ctr"/>
                      <a:r>
                        <a:rPr lang="en-US" altLang="zh-TW" sz="1200" dirty="0" smtClean="0">
                          <a:solidFill>
                            <a:schemeClr val="tx1"/>
                          </a:solidFill>
                        </a:rPr>
                        <a:t>A, B</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200" dirty="0" smtClean="0">
                          <a:solidFill>
                            <a:schemeClr val="tx1"/>
                          </a:solidFill>
                        </a:rPr>
                        <a:t>3</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42">
                <a:tc>
                  <a:txBody>
                    <a:bodyPr/>
                    <a:lstStyle/>
                    <a:p>
                      <a:pPr algn="ctr"/>
                      <a:r>
                        <a:rPr lang="en-US" altLang="zh-TW" sz="1200" dirty="0" smtClean="0">
                          <a:solidFill>
                            <a:schemeClr val="tx1"/>
                          </a:solidFill>
                        </a:rPr>
                        <a:t>A, C</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200" dirty="0" smtClean="0">
                          <a:solidFill>
                            <a:schemeClr val="tx1"/>
                          </a:solidFill>
                        </a:rPr>
                        <a:t>4</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42">
                <a:tc>
                  <a:txBody>
                    <a:bodyPr/>
                    <a:lstStyle/>
                    <a:p>
                      <a:pPr algn="ctr"/>
                      <a:r>
                        <a:rPr lang="en-US" altLang="zh-TW" sz="1200" dirty="0" smtClean="0">
                          <a:solidFill>
                            <a:schemeClr val="tx1"/>
                          </a:solidFill>
                        </a:rPr>
                        <a:t>A, D</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200" dirty="0" smtClean="0">
                          <a:solidFill>
                            <a:schemeClr val="tx1"/>
                          </a:solidFill>
                        </a:rPr>
                        <a:t>3</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42">
                <a:tc>
                  <a:txBody>
                    <a:bodyPr/>
                    <a:lstStyle/>
                    <a:p>
                      <a:pPr algn="ctr"/>
                      <a:r>
                        <a:rPr lang="en-US" altLang="zh-TW" sz="1200" dirty="0" smtClean="0">
                          <a:solidFill>
                            <a:schemeClr val="tx1"/>
                          </a:solidFill>
                        </a:rPr>
                        <a:t>A, E</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200" dirty="0" smtClean="0">
                          <a:solidFill>
                            <a:schemeClr val="tx1"/>
                          </a:solidFill>
                        </a:rPr>
                        <a:t>2</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42">
                <a:tc>
                  <a:txBody>
                    <a:bodyPr/>
                    <a:lstStyle/>
                    <a:p>
                      <a:pPr algn="ctr"/>
                      <a:r>
                        <a:rPr lang="en-US" altLang="zh-TW" sz="1200" dirty="0" smtClean="0">
                          <a:solidFill>
                            <a:schemeClr val="tx1"/>
                          </a:solidFill>
                        </a:rPr>
                        <a:t>B,</a:t>
                      </a:r>
                      <a:r>
                        <a:rPr lang="en-US" altLang="zh-TW" sz="1200" baseline="0" dirty="0" smtClean="0">
                          <a:solidFill>
                            <a:schemeClr val="tx1"/>
                          </a:solidFill>
                        </a:rPr>
                        <a:t> C</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200" dirty="0" smtClean="0">
                          <a:solidFill>
                            <a:schemeClr val="tx1"/>
                          </a:solidFill>
                        </a:rPr>
                        <a:t>3</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42">
                <a:tc>
                  <a:txBody>
                    <a:bodyPr/>
                    <a:lstStyle/>
                    <a:p>
                      <a:pPr algn="ctr"/>
                      <a:r>
                        <a:rPr lang="en-US" altLang="zh-TW" sz="1200" dirty="0" smtClean="0">
                          <a:solidFill>
                            <a:schemeClr val="tx1"/>
                          </a:solidFill>
                        </a:rPr>
                        <a:t>B, D</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200" dirty="0" smtClean="0">
                          <a:solidFill>
                            <a:schemeClr val="tx1"/>
                          </a:solidFill>
                        </a:rPr>
                        <a:t>6</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42">
                <a:tc>
                  <a:txBody>
                    <a:bodyPr/>
                    <a:lstStyle/>
                    <a:p>
                      <a:pPr algn="ctr"/>
                      <a:r>
                        <a:rPr lang="en-US" altLang="zh-TW" sz="1200" dirty="0" smtClean="0">
                          <a:solidFill>
                            <a:schemeClr val="tx1"/>
                          </a:solidFill>
                        </a:rPr>
                        <a:t>B,</a:t>
                      </a:r>
                      <a:r>
                        <a:rPr lang="en-US" altLang="zh-TW" sz="1200" baseline="0" dirty="0" smtClean="0">
                          <a:solidFill>
                            <a:schemeClr val="tx1"/>
                          </a:solidFill>
                        </a:rPr>
                        <a:t> E</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200" dirty="0" smtClean="0">
                          <a:solidFill>
                            <a:schemeClr val="tx1"/>
                          </a:solidFill>
                        </a:rPr>
                        <a:t>2</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42">
                <a:tc>
                  <a:txBody>
                    <a:bodyPr/>
                    <a:lstStyle/>
                    <a:p>
                      <a:pPr algn="ctr"/>
                      <a:r>
                        <a:rPr lang="en-US" altLang="zh-TW" sz="1200" dirty="0" smtClean="0">
                          <a:solidFill>
                            <a:schemeClr val="tx1"/>
                          </a:solidFill>
                        </a:rPr>
                        <a:t>C, D</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200" dirty="0" smtClean="0">
                          <a:solidFill>
                            <a:schemeClr val="tx1"/>
                          </a:solidFill>
                        </a:rPr>
                        <a:t>3</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42">
                <a:tc>
                  <a:txBody>
                    <a:bodyPr/>
                    <a:lstStyle/>
                    <a:p>
                      <a:pPr algn="ctr"/>
                      <a:r>
                        <a:rPr lang="en-US" altLang="zh-TW" sz="1200" dirty="0" smtClean="0">
                          <a:solidFill>
                            <a:schemeClr val="tx1"/>
                          </a:solidFill>
                        </a:rPr>
                        <a:t>C, E</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200" dirty="0" smtClean="0">
                          <a:solidFill>
                            <a:schemeClr val="tx1"/>
                          </a:solidFill>
                        </a:rPr>
                        <a:t>3</a:t>
                      </a:r>
                      <a:endParaRPr lang="zh-TW" altLang="en-US" sz="1200" dirty="0">
                        <a:solidFill>
                          <a:schemeClr val="tx1"/>
                        </a:solidFill>
                      </a:endParaRPr>
                    </a:p>
                  </a:txBody>
                  <a:tcPr marL="91421" marR="9142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9" name="表格 18"/>
          <p:cNvGraphicFramePr>
            <a:graphicFrameLocks noGrp="1"/>
          </p:cNvGraphicFramePr>
          <p:nvPr/>
        </p:nvGraphicFramePr>
        <p:xfrm>
          <a:off x="6227763" y="2276475"/>
          <a:ext cx="2089150" cy="2124075"/>
        </p:xfrm>
        <a:graphic>
          <a:graphicData uri="http://schemas.openxmlformats.org/drawingml/2006/table">
            <a:tbl>
              <a:tblPr firstRow="1" bandRow="1">
                <a:tableStyleId>{5C22544A-7EE6-4342-B048-85BDC9FD1C3A}</a:tableStyleId>
              </a:tblPr>
              <a:tblGrid>
                <a:gridCol w="1005887"/>
                <a:gridCol w="1083263"/>
              </a:tblGrid>
              <a:tr h="640271">
                <a:tc>
                  <a:txBody>
                    <a:bodyPr/>
                    <a:lstStyle/>
                    <a:p>
                      <a:pPr algn="ctr"/>
                      <a:r>
                        <a:rPr lang="en-US" altLang="zh-TW" sz="1800" dirty="0" err="1" smtClean="0">
                          <a:solidFill>
                            <a:schemeClr val="tx1"/>
                          </a:solidFill>
                        </a:rPr>
                        <a:t>Itemset</a:t>
                      </a:r>
                      <a:endParaRPr lang="zh-TW" altLang="en-US" sz="1800" dirty="0">
                        <a:solidFill>
                          <a:schemeClr val="tx1"/>
                        </a:solidFill>
                      </a:endParaRPr>
                    </a:p>
                  </a:txBody>
                  <a:tcPr marL="91480" marR="91480"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Support </a:t>
                      </a:r>
                      <a:br>
                        <a:rPr lang="en-US" altLang="zh-TW" sz="1800" dirty="0" smtClean="0">
                          <a:solidFill>
                            <a:schemeClr val="tx1"/>
                          </a:solidFill>
                        </a:rPr>
                      </a:br>
                      <a:r>
                        <a:rPr lang="en-US" altLang="zh-TW" sz="1800" dirty="0" smtClean="0">
                          <a:solidFill>
                            <a:schemeClr val="tx1"/>
                          </a:solidFill>
                        </a:rPr>
                        <a:t>Count</a:t>
                      </a:r>
                      <a:endParaRPr lang="zh-TW" altLang="en-US" sz="1800" dirty="0">
                        <a:solidFill>
                          <a:schemeClr val="tx1"/>
                        </a:solidFill>
                      </a:endParaRPr>
                    </a:p>
                  </a:txBody>
                  <a:tcPr marL="91480" marR="91480"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951">
                <a:tc>
                  <a:txBody>
                    <a:bodyPr/>
                    <a:lstStyle/>
                    <a:p>
                      <a:pPr algn="ctr"/>
                      <a:r>
                        <a:rPr lang="en-US" altLang="zh-TW" sz="1800" dirty="0" smtClean="0">
                          <a:solidFill>
                            <a:schemeClr val="tx1"/>
                          </a:solidFill>
                        </a:rPr>
                        <a:t>A, B, D</a:t>
                      </a:r>
                      <a:endParaRPr lang="zh-TW" altLang="en-US" sz="1800" dirty="0">
                        <a:solidFill>
                          <a:schemeClr val="tx1"/>
                        </a:solidFill>
                      </a:endParaRPr>
                    </a:p>
                  </a:txBody>
                  <a:tcPr marL="91480" marR="91480"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951">
                <a:tc>
                  <a:txBody>
                    <a:bodyPr/>
                    <a:lstStyle/>
                    <a:p>
                      <a:pPr algn="ctr"/>
                      <a:r>
                        <a:rPr lang="en-US" altLang="zh-TW" sz="1800" dirty="0" smtClean="0">
                          <a:solidFill>
                            <a:schemeClr val="tx1"/>
                          </a:solidFill>
                        </a:rPr>
                        <a:t>A,</a:t>
                      </a:r>
                      <a:r>
                        <a:rPr lang="en-US" altLang="zh-TW" sz="1800" baseline="0" dirty="0" smtClean="0">
                          <a:solidFill>
                            <a:schemeClr val="tx1"/>
                          </a:solidFill>
                        </a:rPr>
                        <a:t> C, E</a:t>
                      </a:r>
                      <a:endParaRPr lang="zh-TW" altLang="en-US" sz="1800" dirty="0">
                        <a:solidFill>
                          <a:schemeClr val="tx1"/>
                        </a:solidFill>
                      </a:endParaRPr>
                    </a:p>
                  </a:txBody>
                  <a:tcPr marL="91480" marR="91480"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951">
                <a:tc>
                  <a:txBody>
                    <a:bodyPr/>
                    <a:lstStyle/>
                    <a:p>
                      <a:pPr algn="ctr"/>
                      <a:r>
                        <a:rPr lang="en-US" altLang="zh-TW" sz="1800" dirty="0" smtClean="0">
                          <a:solidFill>
                            <a:schemeClr val="tx1"/>
                          </a:solidFill>
                        </a:rPr>
                        <a:t>B, C, D</a:t>
                      </a:r>
                      <a:endParaRPr lang="zh-TW" altLang="en-US" sz="1800" dirty="0">
                        <a:solidFill>
                          <a:schemeClr val="tx1"/>
                        </a:solidFill>
                      </a:endParaRPr>
                    </a:p>
                  </a:txBody>
                  <a:tcPr marL="91480" marR="91480"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951">
                <a:tc>
                  <a:txBody>
                    <a:bodyPr/>
                    <a:lstStyle/>
                    <a:p>
                      <a:pPr algn="ctr"/>
                      <a:r>
                        <a:rPr lang="en-US" altLang="zh-TW" sz="1800" dirty="0" smtClean="0">
                          <a:solidFill>
                            <a:schemeClr val="tx1"/>
                          </a:solidFill>
                        </a:rPr>
                        <a:t>B, C, E</a:t>
                      </a:r>
                      <a:endParaRPr lang="zh-TW" altLang="en-US" sz="1800" dirty="0">
                        <a:solidFill>
                          <a:schemeClr val="tx1"/>
                        </a:solidFill>
                      </a:endParaRPr>
                    </a:p>
                  </a:txBody>
                  <a:tcPr marL="91480" marR="91480"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80" marR="91480"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3858" name="文字方塊 19"/>
          <p:cNvSpPr txBox="1">
            <a:spLocks noChangeArrowheads="1"/>
          </p:cNvSpPr>
          <p:nvPr/>
        </p:nvSpPr>
        <p:spPr bwMode="auto">
          <a:xfrm>
            <a:off x="107950" y="2924175"/>
            <a:ext cx="563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00B050"/>
                </a:solidFill>
              </a:rPr>
              <a:t>L</a:t>
            </a:r>
            <a:r>
              <a:rPr lang="en-US" altLang="zh-TW" sz="3200" baseline="-25000">
                <a:solidFill>
                  <a:srgbClr val="00B050"/>
                </a:solidFill>
              </a:rPr>
              <a:t>2</a:t>
            </a:r>
            <a:endParaRPr lang="zh-TW" altLang="en-US" sz="3200" baseline="-25000">
              <a:solidFill>
                <a:srgbClr val="00B050"/>
              </a:solidFill>
            </a:endParaRPr>
          </a:p>
        </p:txBody>
      </p:sp>
      <p:sp>
        <p:nvSpPr>
          <p:cNvPr id="73859" name="文字方塊 20"/>
          <p:cNvSpPr txBox="1">
            <a:spLocks noChangeArrowheads="1"/>
          </p:cNvSpPr>
          <p:nvPr/>
        </p:nvSpPr>
        <p:spPr bwMode="auto">
          <a:xfrm>
            <a:off x="7894638" y="0"/>
            <a:ext cx="1214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400" b="1">
                <a:solidFill>
                  <a:schemeClr val="accent1"/>
                </a:solidFill>
              </a:rPr>
              <a:t>Step </a:t>
            </a:r>
            <a:r>
              <a:rPr lang="en-US" altLang="zh-TW" sz="3200" b="1">
                <a:solidFill>
                  <a:schemeClr val="accent1"/>
                </a:solidFill>
              </a:rPr>
              <a:t>1-3</a:t>
            </a:r>
            <a:endParaRPr lang="zh-TW" altLang="en-US" sz="3200" b="1" baseline="-25000">
              <a:solidFill>
                <a:schemeClr val="accent1"/>
              </a:solidFill>
            </a:endParaRPr>
          </a:p>
        </p:txBody>
      </p:sp>
    </p:spTree>
    <p:extLst>
      <p:ext uri="{BB962C8B-B14F-4D97-AF65-F5344CB8AC3E}">
        <p14:creationId xmlns:p14="http://schemas.microsoft.com/office/powerpoint/2010/main" val="20544905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9EE9AF6-74CD-4F73-ADA0-5326F853ED22}" type="slidenum">
              <a:rPr kumimoji="0" lang="zh-TW" altLang="en-US" smtClean="0">
                <a:solidFill>
                  <a:srgbClr val="898989"/>
                </a:solidFill>
                <a:latin typeface="Calibri" pitchFamily="34" charset="0"/>
              </a:rPr>
              <a:pPr eaLnBrk="1" hangingPunct="1"/>
              <a:t>124</a:t>
            </a:fld>
            <a:endParaRPr kumimoji="0" lang="zh-TW" altLang="en-US" smtClean="0">
              <a:solidFill>
                <a:srgbClr val="898989"/>
              </a:solidFill>
              <a:latin typeface="Calibri" pitchFamily="34" charset="0"/>
            </a:endParaRPr>
          </a:p>
        </p:txBody>
      </p:sp>
      <p:sp>
        <p:nvSpPr>
          <p:cNvPr id="74755" name="文字方塊 11"/>
          <p:cNvSpPr txBox="1">
            <a:spLocks noChangeArrowheads="1"/>
          </p:cNvSpPr>
          <p:nvPr/>
        </p:nvSpPr>
        <p:spPr bwMode="auto">
          <a:xfrm>
            <a:off x="2051050" y="2195513"/>
            <a:ext cx="565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00B050"/>
                </a:solidFill>
              </a:rPr>
              <a:t>L</a:t>
            </a:r>
            <a:r>
              <a:rPr lang="en-US" altLang="zh-TW" sz="3200" baseline="-25000">
                <a:solidFill>
                  <a:srgbClr val="00B050"/>
                </a:solidFill>
              </a:rPr>
              <a:t>2</a:t>
            </a:r>
            <a:endParaRPr lang="zh-TW" altLang="en-US" sz="3200" baseline="-25000">
              <a:solidFill>
                <a:srgbClr val="00B050"/>
              </a:solidFill>
            </a:endParaRPr>
          </a:p>
        </p:txBody>
      </p:sp>
      <p:sp>
        <p:nvSpPr>
          <p:cNvPr id="74756" name="矩形 6"/>
          <p:cNvSpPr>
            <a:spLocks noChangeArrowheads="1"/>
          </p:cNvSpPr>
          <p:nvPr/>
        </p:nvSpPr>
        <p:spPr bwMode="auto">
          <a:xfrm>
            <a:off x="1871663" y="0"/>
            <a:ext cx="540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buFont typeface="Arial" charset="0"/>
              <a:buNone/>
            </a:pPr>
            <a:r>
              <a:rPr lang="en-US" altLang="zh-TW" b="1"/>
              <a:t>Generating Association Rules</a:t>
            </a:r>
            <a:endParaRPr lang="zh-TW" altLang="en-US" b="1"/>
          </a:p>
        </p:txBody>
      </p:sp>
      <p:graphicFrame>
        <p:nvGraphicFramePr>
          <p:cNvPr id="18" name="表格 17"/>
          <p:cNvGraphicFramePr>
            <a:graphicFrameLocks noGrp="1"/>
          </p:cNvGraphicFramePr>
          <p:nvPr/>
        </p:nvGraphicFramePr>
        <p:xfrm>
          <a:off x="1547813" y="2809875"/>
          <a:ext cx="2087562" cy="3932242"/>
        </p:xfrm>
        <a:graphic>
          <a:graphicData uri="http://schemas.openxmlformats.org/drawingml/2006/table">
            <a:tbl>
              <a:tblPr firstRow="1" bandRow="1">
                <a:tableStyleId>{5C22544A-7EE6-4342-B048-85BDC9FD1C3A}</a:tableStyleId>
              </a:tblPr>
              <a:tblGrid>
                <a:gridCol w="1005122"/>
                <a:gridCol w="1082440"/>
              </a:tblGrid>
              <a:tr h="640132">
                <a:tc>
                  <a:txBody>
                    <a:bodyPr/>
                    <a:lstStyle/>
                    <a:p>
                      <a:pPr algn="ctr"/>
                      <a:r>
                        <a:rPr lang="en-US" altLang="zh-TW" sz="1800" dirty="0" err="1" smtClean="0">
                          <a:solidFill>
                            <a:schemeClr val="tx1"/>
                          </a:solidFill>
                        </a:rPr>
                        <a:t>Itemset</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Support </a:t>
                      </a:r>
                      <a:br>
                        <a:rPr lang="en-US" altLang="zh-TW" sz="1800" dirty="0" smtClean="0">
                          <a:solidFill>
                            <a:schemeClr val="tx1"/>
                          </a:solidFill>
                        </a:rPr>
                      </a:br>
                      <a:r>
                        <a:rPr lang="en-US" altLang="zh-TW" sz="1800" dirty="0" smtClean="0">
                          <a:solidFill>
                            <a:schemeClr val="tx1"/>
                          </a:solidFill>
                        </a:rPr>
                        <a:t>Count</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0">
                <a:tc>
                  <a:txBody>
                    <a:bodyPr/>
                    <a:lstStyle/>
                    <a:p>
                      <a:pPr algn="ctr"/>
                      <a:r>
                        <a:rPr lang="en-US" altLang="zh-TW" sz="1800" dirty="0" smtClean="0">
                          <a:solidFill>
                            <a:schemeClr val="tx1"/>
                          </a:solidFill>
                        </a:rPr>
                        <a:t>A, B</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0">
                <a:tc>
                  <a:txBody>
                    <a:bodyPr/>
                    <a:lstStyle/>
                    <a:p>
                      <a:pPr algn="ctr"/>
                      <a:r>
                        <a:rPr lang="en-US" altLang="zh-TW" sz="1800" dirty="0" smtClean="0">
                          <a:solidFill>
                            <a:schemeClr val="tx1"/>
                          </a:solidFill>
                        </a:rPr>
                        <a:t>A, C</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0">
                <a:tc>
                  <a:txBody>
                    <a:bodyPr/>
                    <a:lstStyle/>
                    <a:p>
                      <a:pPr algn="ctr"/>
                      <a:r>
                        <a:rPr lang="en-US" altLang="zh-TW" sz="1800" dirty="0" smtClean="0">
                          <a:solidFill>
                            <a:schemeClr val="tx1"/>
                          </a:solidFill>
                        </a:rPr>
                        <a:t>A, D</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0">
                <a:tc>
                  <a:txBody>
                    <a:bodyPr/>
                    <a:lstStyle/>
                    <a:p>
                      <a:pPr algn="ctr"/>
                      <a:r>
                        <a:rPr lang="en-US" altLang="zh-TW" sz="1800" dirty="0" smtClean="0">
                          <a:solidFill>
                            <a:schemeClr val="tx1"/>
                          </a:solidFill>
                        </a:rPr>
                        <a:t>A, E</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0">
                <a:tc>
                  <a:txBody>
                    <a:bodyPr/>
                    <a:lstStyle/>
                    <a:p>
                      <a:pPr algn="ctr"/>
                      <a:r>
                        <a:rPr lang="en-US" altLang="zh-TW" sz="1800" dirty="0" smtClean="0">
                          <a:solidFill>
                            <a:schemeClr val="tx1"/>
                          </a:solidFill>
                        </a:rPr>
                        <a:t>B,</a:t>
                      </a:r>
                      <a:r>
                        <a:rPr lang="en-US" altLang="zh-TW" sz="1800" baseline="0" dirty="0" smtClean="0">
                          <a:solidFill>
                            <a:schemeClr val="tx1"/>
                          </a:solidFill>
                        </a:rPr>
                        <a:t> C</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0">
                <a:tc>
                  <a:txBody>
                    <a:bodyPr/>
                    <a:lstStyle/>
                    <a:p>
                      <a:pPr algn="ctr"/>
                      <a:r>
                        <a:rPr lang="en-US" altLang="zh-TW" sz="1800" dirty="0" smtClean="0">
                          <a:solidFill>
                            <a:schemeClr val="tx1"/>
                          </a:solidFill>
                        </a:rPr>
                        <a:t>B, D</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6</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0">
                <a:tc>
                  <a:txBody>
                    <a:bodyPr/>
                    <a:lstStyle/>
                    <a:p>
                      <a:pPr algn="ctr"/>
                      <a:r>
                        <a:rPr lang="en-US" altLang="zh-TW" sz="1800" dirty="0" smtClean="0">
                          <a:solidFill>
                            <a:schemeClr val="tx1"/>
                          </a:solidFill>
                        </a:rPr>
                        <a:t>B,</a:t>
                      </a:r>
                      <a:r>
                        <a:rPr lang="en-US" altLang="zh-TW" sz="1800" baseline="0" dirty="0" smtClean="0">
                          <a:solidFill>
                            <a:schemeClr val="tx1"/>
                          </a:solidFill>
                        </a:rPr>
                        <a:t> E</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0">
                <a:tc>
                  <a:txBody>
                    <a:bodyPr/>
                    <a:lstStyle/>
                    <a:p>
                      <a:pPr algn="ctr"/>
                      <a:r>
                        <a:rPr lang="en-US" altLang="zh-TW" sz="1800" dirty="0" smtClean="0">
                          <a:solidFill>
                            <a:schemeClr val="tx1"/>
                          </a:solidFill>
                        </a:rPr>
                        <a:t>C, D</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0">
                <a:tc>
                  <a:txBody>
                    <a:bodyPr/>
                    <a:lstStyle/>
                    <a:p>
                      <a:pPr algn="ctr"/>
                      <a:r>
                        <a:rPr lang="en-US" altLang="zh-TW" sz="1800" dirty="0" smtClean="0">
                          <a:solidFill>
                            <a:schemeClr val="tx1"/>
                          </a:solidFill>
                        </a:rPr>
                        <a:t>C, E</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1" marR="9141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4792" name="文字方塊 19"/>
          <p:cNvSpPr txBox="1">
            <a:spLocks noChangeArrowheads="1"/>
          </p:cNvSpPr>
          <p:nvPr/>
        </p:nvSpPr>
        <p:spPr bwMode="auto">
          <a:xfrm>
            <a:off x="107950" y="2916238"/>
            <a:ext cx="563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00B050"/>
                </a:solidFill>
              </a:rPr>
              <a:t>L</a:t>
            </a:r>
            <a:r>
              <a:rPr lang="en-US" altLang="zh-TW" sz="3200" baseline="-25000">
                <a:solidFill>
                  <a:srgbClr val="00B050"/>
                </a:solidFill>
              </a:rPr>
              <a:t>1</a:t>
            </a:r>
            <a:endParaRPr lang="zh-TW" altLang="en-US" sz="3200" baseline="-25000">
              <a:solidFill>
                <a:srgbClr val="00B050"/>
              </a:solidFill>
            </a:endParaRPr>
          </a:p>
        </p:txBody>
      </p:sp>
      <p:graphicFrame>
        <p:nvGraphicFramePr>
          <p:cNvPr id="21" name="表格 20"/>
          <p:cNvGraphicFramePr>
            <a:graphicFrameLocks noGrp="1"/>
          </p:cNvGraphicFramePr>
          <p:nvPr/>
        </p:nvGraphicFramePr>
        <p:xfrm>
          <a:off x="4241800" y="3357563"/>
          <a:ext cx="4002088" cy="3336921"/>
        </p:xfrm>
        <a:graphic>
          <a:graphicData uri="http://schemas.openxmlformats.org/drawingml/2006/table">
            <a:tbl>
              <a:tblPr firstRow="1" bandRow="1">
                <a:tableStyleId>{5C22544A-7EE6-4342-B048-85BDC9FD1C3A}</a:tableStyleId>
              </a:tblPr>
              <a:tblGrid>
                <a:gridCol w="2001044"/>
                <a:gridCol w="2001044"/>
              </a:tblGrid>
              <a:tr h="370769">
                <a:tc>
                  <a:txBody>
                    <a:bodyPr/>
                    <a:lstStyle/>
                    <a:p>
                      <a:r>
                        <a:rPr lang="en-US" altLang="zh-TW" sz="1800" b="0" dirty="0" smtClean="0">
                          <a:solidFill>
                            <a:schemeClr val="tx1"/>
                          </a:solidFill>
                        </a:rPr>
                        <a:t>A</a:t>
                      </a:r>
                      <a:r>
                        <a:rPr lang="en-US" altLang="zh-TW" sz="1800" b="0" dirty="0" smtClean="0">
                          <a:solidFill>
                            <a:schemeClr val="tx1"/>
                          </a:solidFill>
                          <a:sym typeface="Wingdings" panose="05000000000000000000" pitchFamily="2" charset="2"/>
                        </a:rPr>
                        <a:t>B: 3/6</a:t>
                      </a:r>
                      <a:endParaRPr lang="zh-TW" altLang="en-US" sz="1800" b="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800" b="0" dirty="0" smtClean="0">
                          <a:solidFill>
                            <a:schemeClr val="tx1"/>
                          </a:solidFill>
                        </a:rPr>
                        <a:t>B</a:t>
                      </a:r>
                      <a:r>
                        <a:rPr lang="en-US" altLang="zh-TW" sz="1800" b="0" dirty="0" smtClean="0">
                          <a:solidFill>
                            <a:schemeClr val="tx1"/>
                          </a:solidFill>
                          <a:sym typeface="Wingdings" panose="05000000000000000000" pitchFamily="2" charset="2"/>
                        </a:rPr>
                        <a:t>A: 3/7</a:t>
                      </a:r>
                      <a:endParaRPr lang="zh-TW" altLang="en-US" sz="1800" b="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769">
                <a:tc>
                  <a:txBody>
                    <a:bodyPr/>
                    <a:lstStyle/>
                    <a:p>
                      <a:r>
                        <a:rPr lang="en-US" altLang="zh-TW" sz="1800" dirty="0" smtClean="0">
                          <a:solidFill>
                            <a:schemeClr val="tx1"/>
                          </a:solidFill>
                        </a:rPr>
                        <a:t>A</a:t>
                      </a:r>
                      <a:r>
                        <a:rPr lang="en-US" altLang="zh-TW" sz="1800" dirty="0" smtClean="0">
                          <a:solidFill>
                            <a:schemeClr val="tx1"/>
                          </a:solidFill>
                          <a:sym typeface="Wingdings" panose="05000000000000000000" pitchFamily="2" charset="2"/>
                        </a:rPr>
                        <a:t>C: 4/6</a:t>
                      </a:r>
                      <a:r>
                        <a:rPr lang="en-US" altLang="zh-TW" sz="1800" baseline="0" dirty="0" smtClean="0">
                          <a:solidFill>
                            <a:schemeClr val="tx1"/>
                          </a:solidFill>
                        </a:rPr>
                        <a:t> </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800" dirty="0" smtClean="0">
                          <a:solidFill>
                            <a:schemeClr val="tx1"/>
                          </a:solidFill>
                        </a:rPr>
                        <a:t>C</a:t>
                      </a:r>
                      <a:r>
                        <a:rPr lang="en-US" altLang="zh-TW" sz="1800" dirty="0" smtClean="0">
                          <a:solidFill>
                            <a:schemeClr val="tx1"/>
                          </a:solidFill>
                          <a:sym typeface="Wingdings" panose="05000000000000000000" pitchFamily="2" charset="2"/>
                        </a:rPr>
                        <a:t>A: 4/6</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769">
                <a:tc>
                  <a:txBody>
                    <a:bodyPr/>
                    <a:lstStyle/>
                    <a:p>
                      <a:r>
                        <a:rPr lang="en-US" altLang="zh-TW" sz="1800" dirty="0" smtClean="0">
                          <a:solidFill>
                            <a:schemeClr val="tx1"/>
                          </a:solidFill>
                        </a:rPr>
                        <a:t>A</a:t>
                      </a:r>
                      <a:r>
                        <a:rPr lang="en-US" altLang="zh-TW" sz="1800" dirty="0" smtClean="0">
                          <a:solidFill>
                            <a:schemeClr val="tx1"/>
                          </a:solidFill>
                          <a:sym typeface="Wingdings" panose="05000000000000000000" pitchFamily="2" charset="2"/>
                        </a:rPr>
                        <a:t>D: 3/6</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800" dirty="0" smtClean="0">
                          <a:solidFill>
                            <a:schemeClr val="tx1"/>
                          </a:solidFill>
                        </a:rPr>
                        <a:t>D</a:t>
                      </a:r>
                      <a:r>
                        <a:rPr lang="en-US" altLang="zh-TW" sz="1800" dirty="0" smtClean="0">
                          <a:solidFill>
                            <a:schemeClr val="tx1"/>
                          </a:solidFill>
                          <a:sym typeface="Wingdings" panose="05000000000000000000" pitchFamily="2" charset="2"/>
                        </a:rPr>
                        <a:t>A: 3/7</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769">
                <a:tc>
                  <a:txBody>
                    <a:bodyPr/>
                    <a:lstStyle/>
                    <a:p>
                      <a:r>
                        <a:rPr lang="en-US" altLang="zh-TW" sz="1800" dirty="0" smtClean="0">
                          <a:solidFill>
                            <a:schemeClr val="tx1"/>
                          </a:solidFill>
                        </a:rPr>
                        <a:t>A</a:t>
                      </a:r>
                      <a:r>
                        <a:rPr lang="en-US" altLang="zh-TW" sz="1800" dirty="0" smtClean="0">
                          <a:solidFill>
                            <a:schemeClr val="tx1"/>
                          </a:solidFill>
                          <a:sym typeface="Wingdings" panose="05000000000000000000" pitchFamily="2" charset="2"/>
                        </a:rPr>
                        <a:t>E: 2/6 </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800" dirty="0" smtClean="0">
                          <a:solidFill>
                            <a:schemeClr val="tx1"/>
                          </a:solidFill>
                        </a:rPr>
                        <a:t>E</a:t>
                      </a:r>
                      <a:r>
                        <a:rPr lang="en-US" altLang="zh-TW" sz="1800" dirty="0" smtClean="0">
                          <a:solidFill>
                            <a:schemeClr val="tx1"/>
                          </a:solidFill>
                          <a:sym typeface="Wingdings" panose="05000000000000000000" pitchFamily="2" charset="2"/>
                        </a:rPr>
                        <a:t>A: 2/3</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769">
                <a:tc>
                  <a:txBody>
                    <a:bodyPr/>
                    <a:lstStyle/>
                    <a:p>
                      <a:r>
                        <a:rPr lang="en-US" altLang="zh-TW" sz="1800" dirty="0" smtClean="0">
                          <a:solidFill>
                            <a:schemeClr val="tx1"/>
                          </a:solidFill>
                        </a:rPr>
                        <a:t>B</a:t>
                      </a:r>
                      <a:r>
                        <a:rPr lang="en-US" altLang="zh-TW" sz="1800" dirty="0" smtClean="0">
                          <a:solidFill>
                            <a:schemeClr val="tx1"/>
                          </a:solidFill>
                          <a:sym typeface="Wingdings" panose="05000000000000000000" pitchFamily="2" charset="2"/>
                        </a:rPr>
                        <a:t>C: 3/7</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800" dirty="0" smtClean="0">
                          <a:solidFill>
                            <a:schemeClr val="tx1"/>
                          </a:solidFill>
                        </a:rPr>
                        <a:t>C</a:t>
                      </a:r>
                      <a:r>
                        <a:rPr lang="en-US" altLang="zh-TW" sz="1800" dirty="0" smtClean="0">
                          <a:solidFill>
                            <a:schemeClr val="tx1"/>
                          </a:solidFill>
                          <a:sym typeface="Wingdings" panose="05000000000000000000" pitchFamily="2" charset="2"/>
                        </a:rPr>
                        <a:t>B: 3/6</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769">
                <a:tc>
                  <a:txBody>
                    <a:bodyPr/>
                    <a:lstStyle/>
                    <a:p>
                      <a:r>
                        <a:rPr lang="en-US" altLang="zh-TW" sz="1800" dirty="0" smtClean="0">
                          <a:solidFill>
                            <a:srgbClr val="FF0000"/>
                          </a:solidFill>
                        </a:rPr>
                        <a:t>B</a:t>
                      </a:r>
                      <a:r>
                        <a:rPr lang="en-US" altLang="zh-TW" sz="1800" dirty="0" smtClean="0">
                          <a:solidFill>
                            <a:srgbClr val="FF0000"/>
                          </a:solidFill>
                          <a:sym typeface="Wingdings" panose="05000000000000000000" pitchFamily="2" charset="2"/>
                        </a:rPr>
                        <a:t>D: 6/7=85.7% *</a:t>
                      </a:r>
                      <a:endParaRPr lang="zh-TW" altLang="en-US" sz="1800" dirty="0">
                        <a:solidFill>
                          <a:srgbClr val="FF0000"/>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altLang="zh-TW" sz="1800" dirty="0" smtClean="0">
                          <a:solidFill>
                            <a:srgbClr val="FF0000"/>
                          </a:solidFill>
                        </a:rPr>
                        <a:t>D</a:t>
                      </a:r>
                      <a:r>
                        <a:rPr lang="en-US" altLang="zh-TW" sz="1800" dirty="0" smtClean="0">
                          <a:solidFill>
                            <a:srgbClr val="FF0000"/>
                          </a:solidFill>
                          <a:sym typeface="Wingdings" panose="05000000000000000000" pitchFamily="2" charset="2"/>
                        </a:rPr>
                        <a:t>B: 6/7=85.7% *</a:t>
                      </a:r>
                      <a:endParaRPr lang="zh-TW" altLang="en-US" sz="1800" dirty="0">
                        <a:solidFill>
                          <a:srgbClr val="FF0000"/>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769">
                <a:tc>
                  <a:txBody>
                    <a:bodyPr/>
                    <a:lstStyle/>
                    <a:p>
                      <a:r>
                        <a:rPr lang="en-US" altLang="zh-TW" sz="1800" dirty="0" smtClean="0">
                          <a:solidFill>
                            <a:schemeClr val="tx1"/>
                          </a:solidFill>
                        </a:rPr>
                        <a:t>B</a:t>
                      </a:r>
                      <a:r>
                        <a:rPr lang="en-US" altLang="zh-TW" sz="1800" dirty="0" smtClean="0">
                          <a:solidFill>
                            <a:schemeClr val="tx1"/>
                          </a:solidFill>
                          <a:sym typeface="Wingdings" panose="05000000000000000000" pitchFamily="2" charset="2"/>
                        </a:rPr>
                        <a:t>E: 2/7</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800" dirty="0" smtClean="0">
                          <a:solidFill>
                            <a:schemeClr val="tx1"/>
                          </a:solidFill>
                        </a:rPr>
                        <a:t>E</a:t>
                      </a:r>
                      <a:r>
                        <a:rPr lang="en-US" altLang="zh-TW" sz="1800" dirty="0" smtClean="0">
                          <a:solidFill>
                            <a:schemeClr val="tx1"/>
                          </a:solidFill>
                          <a:sym typeface="Wingdings" panose="05000000000000000000" pitchFamily="2" charset="2"/>
                        </a:rPr>
                        <a:t>B: 2/3</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769">
                <a:tc>
                  <a:txBody>
                    <a:bodyPr/>
                    <a:lstStyle/>
                    <a:p>
                      <a:r>
                        <a:rPr lang="en-US" altLang="zh-TW" sz="1800" dirty="0" smtClean="0">
                          <a:solidFill>
                            <a:schemeClr val="tx1"/>
                          </a:solidFill>
                        </a:rPr>
                        <a:t>C</a:t>
                      </a:r>
                      <a:r>
                        <a:rPr lang="en-US" altLang="zh-TW" sz="1800" dirty="0" smtClean="0">
                          <a:solidFill>
                            <a:schemeClr val="tx1"/>
                          </a:solidFill>
                          <a:sym typeface="Wingdings" panose="05000000000000000000" pitchFamily="2" charset="2"/>
                        </a:rPr>
                        <a:t>D: 3/6</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800" dirty="0" smtClean="0">
                          <a:solidFill>
                            <a:schemeClr val="tx1"/>
                          </a:solidFill>
                        </a:rPr>
                        <a:t>D</a:t>
                      </a:r>
                      <a:r>
                        <a:rPr lang="en-US" altLang="zh-TW" sz="1800" dirty="0" smtClean="0">
                          <a:solidFill>
                            <a:schemeClr val="tx1"/>
                          </a:solidFill>
                          <a:sym typeface="Wingdings" panose="05000000000000000000" pitchFamily="2" charset="2"/>
                        </a:rPr>
                        <a:t>C: 2/7</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769">
                <a:tc>
                  <a:txBody>
                    <a:bodyPr/>
                    <a:lstStyle/>
                    <a:p>
                      <a:r>
                        <a:rPr lang="en-US" altLang="zh-TW" sz="1800" dirty="0" smtClean="0">
                          <a:solidFill>
                            <a:schemeClr val="tx1"/>
                          </a:solidFill>
                        </a:rPr>
                        <a:t>C</a:t>
                      </a:r>
                      <a:r>
                        <a:rPr lang="en-US" altLang="zh-TW" sz="1800" dirty="0" smtClean="0">
                          <a:solidFill>
                            <a:schemeClr val="tx1"/>
                          </a:solidFill>
                          <a:sym typeface="Wingdings" panose="05000000000000000000" pitchFamily="2" charset="2"/>
                        </a:rPr>
                        <a:t>E: 3/6</a:t>
                      </a:r>
                      <a:endParaRPr lang="zh-TW" altLang="en-US" sz="1800" dirty="0">
                        <a:solidFill>
                          <a:schemeClr val="tx1"/>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800" dirty="0" smtClean="0">
                          <a:solidFill>
                            <a:srgbClr val="FF0000"/>
                          </a:solidFill>
                        </a:rPr>
                        <a:t>E</a:t>
                      </a:r>
                      <a:r>
                        <a:rPr lang="en-US" altLang="zh-TW" sz="1800" dirty="0" smtClean="0">
                          <a:solidFill>
                            <a:srgbClr val="FF0000"/>
                          </a:solidFill>
                          <a:sym typeface="Wingdings" panose="05000000000000000000" pitchFamily="2" charset="2"/>
                        </a:rPr>
                        <a:t>C: 3/3=100% *</a:t>
                      </a:r>
                      <a:endParaRPr lang="zh-TW" altLang="en-US" sz="1800" dirty="0">
                        <a:solidFill>
                          <a:srgbClr val="FF0000"/>
                        </a:solidFill>
                      </a:endParaRPr>
                    </a:p>
                  </a:txBody>
                  <a:tcPr marL="91425" marR="9142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74825" name="文字方塊 21"/>
          <p:cNvSpPr txBox="1">
            <a:spLocks noChangeArrowheads="1"/>
          </p:cNvSpPr>
          <p:nvPr/>
        </p:nvSpPr>
        <p:spPr bwMode="auto">
          <a:xfrm>
            <a:off x="4275138" y="2306638"/>
            <a:ext cx="35575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FF0000"/>
                </a:solidFill>
              </a:rPr>
              <a:t>Association Rules </a:t>
            </a:r>
            <a:r>
              <a:rPr lang="en-US" altLang="zh-TW" sz="3200"/>
              <a:t/>
            </a:r>
            <a:br>
              <a:rPr lang="en-US" altLang="zh-TW" sz="3200"/>
            </a:br>
            <a:r>
              <a:rPr lang="en-US" altLang="zh-TW" sz="3200"/>
              <a:t>Generated from </a:t>
            </a:r>
            <a:r>
              <a:rPr lang="en-US" altLang="zh-TW" sz="3200">
                <a:solidFill>
                  <a:srgbClr val="FF0000"/>
                </a:solidFill>
              </a:rPr>
              <a:t>L</a:t>
            </a:r>
            <a:r>
              <a:rPr lang="en-US" altLang="zh-TW" sz="3200" baseline="-25000">
                <a:solidFill>
                  <a:srgbClr val="FF0000"/>
                </a:solidFill>
              </a:rPr>
              <a:t>2</a:t>
            </a:r>
            <a:endParaRPr lang="zh-TW" altLang="en-US" sz="3200" baseline="-25000">
              <a:solidFill>
                <a:srgbClr val="FF0000"/>
              </a:solidFill>
            </a:endParaRPr>
          </a:p>
        </p:txBody>
      </p:sp>
      <p:sp>
        <p:nvSpPr>
          <p:cNvPr id="74826" name="矩形 7"/>
          <p:cNvSpPr>
            <a:spLocks noChangeArrowheads="1"/>
          </p:cNvSpPr>
          <p:nvPr/>
        </p:nvSpPr>
        <p:spPr bwMode="auto">
          <a:xfrm>
            <a:off x="3059113" y="600075"/>
            <a:ext cx="302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i="1"/>
              <a:t>minimum confidence = 80%</a:t>
            </a:r>
            <a:endParaRPr lang="zh-TW" altLang="en-US"/>
          </a:p>
        </p:txBody>
      </p:sp>
      <p:sp>
        <p:nvSpPr>
          <p:cNvPr id="9" name="向右箭號 8"/>
          <p:cNvSpPr/>
          <p:nvPr/>
        </p:nvSpPr>
        <p:spPr>
          <a:xfrm>
            <a:off x="3708400" y="5157788"/>
            <a:ext cx="50323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24" name="表格 23"/>
          <p:cNvGraphicFramePr>
            <a:graphicFrameLocks noGrp="1"/>
          </p:cNvGraphicFramePr>
          <p:nvPr/>
        </p:nvGraphicFramePr>
        <p:xfrm>
          <a:off x="107950" y="3573463"/>
          <a:ext cx="1223963" cy="1919964"/>
        </p:xfrm>
        <a:graphic>
          <a:graphicData uri="http://schemas.openxmlformats.org/drawingml/2006/table">
            <a:tbl>
              <a:tblPr firstRow="1" bandRow="1">
                <a:tableStyleId>{5C22544A-7EE6-4342-B048-85BDC9FD1C3A}</a:tableStyleId>
              </a:tblPr>
              <a:tblGrid>
                <a:gridCol w="589158"/>
                <a:gridCol w="634805"/>
              </a:tblGrid>
              <a:tr h="396043">
                <a:tc>
                  <a:txBody>
                    <a:bodyPr/>
                    <a:lstStyle/>
                    <a:p>
                      <a:pPr algn="ctr"/>
                      <a:r>
                        <a:rPr lang="en-US" altLang="zh-TW" sz="1000" dirty="0" err="1" smtClean="0">
                          <a:solidFill>
                            <a:schemeClr val="tx1"/>
                          </a:solidFill>
                        </a:rPr>
                        <a:t>Itemset</a:t>
                      </a:r>
                      <a:endParaRPr lang="zh-TW" altLang="en-US" sz="10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Support </a:t>
                      </a:r>
                      <a:br>
                        <a:rPr lang="en-US" altLang="zh-TW" sz="1000" dirty="0" smtClean="0">
                          <a:solidFill>
                            <a:schemeClr val="tx1"/>
                          </a:solidFill>
                        </a:rPr>
                      </a:br>
                      <a:r>
                        <a:rPr lang="en-US" altLang="zh-TW" sz="1000" dirty="0" smtClean="0">
                          <a:solidFill>
                            <a:schemeClr val="tx1"/>
                          </a:solidFill>
                        </a:rPr>
                        <a:t>Count</a:t>
                      </a:r>
                      <a:endParaRPr lang="zh-TW" altLang="en-US" sz="10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649">
                <a:tc>
                  <a:txBody>
                    <a:bodyPr/>
                    <a:lstStyle/>
                    <a:p>
                      <a:pPr algn="ctr"/>
                      <a:r>
                        <a:rPr lang="en-US" altLang="zh-TW" sz="1400" dirty="0" smtClean="0">
                          <a:solidFill>
                            <a:schemeClr val="tx1"/>
                          </a:solidFill>
                        </a:rPr>
                        <a:t>A</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6</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649">
                <a:tc>
                  <a:txBody>
                    <a:bodyPr/>
                    <a:lstStyle/>
                    <a:p>
                      <a:pPr algn="ctr"/>
                      <a:r>
                        <a:rPr lang="en-US" altLang="zh-TW" sz="1400" dirty="0" smtClean="0">
                          <a:solidFill>
                            <a:schemeClr val="tx1"/>
                          </a:solidFill>
                        </a:rPr>
                        <a:t>B</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7</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649">
                <a:tc>
                  <a:txBody>
                    <a:bodyPr/>
                    <a:lstStyle/>
                    <a:p>
                      <a:pPr algn="ctr"/>
                      <a:r>
                        <a:rPr lang="en-US" altLang="zh-TW" sz="1400" dirty="0" smtClean="0">
                          <a:solidFill>
                            <a:schemeClr val="tx1"/>
                          </a:solidFill>
                        </a:rPr>
                        <a:t>C</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6</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649">
                <a:tc>
                  <a:txBody>
                    <a:bodyPr/>
                    <a:lstStyle/>
                    <a:p>
                      <a:pPr algn="ctr"/>
                      <a:r>
                        <a:rPr lang="en-US" altLang="zh-TW" sz="1400" dirty="0" smtClean="0">
                          <a:solidFill>
                            <a:schemeClr val="tx1"/>
                          </a:solidFill>
                        </a:rPr>
                        <a:t>D</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7</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649">
                <a:tc>
                  <a:txBody>
                    <a:bodyPr/>
                    <a:lstStyle/>
                    <a:p>
                      <a:pPr algn="ctr"/>
                      <a:r>
                        <a:rPr lang="en-US" altLang="zh-TW" sz="1400" dirty="0" smtClean="0">
                          <a:solidFill>
                            <a:schemeClr val="tx1"/>
                          </a:solidFill>
                        </a:rPr>
                        <a:t>E</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3</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5" name="表格 24"/>
          <p:cNvGraphicFramePr>
            <a:graphicFrameLocks noGrp="1"/>
          </p:cNvGraphicFramePr>
          <p:nvPr/>
        </p:nvGraphicFramePr>
        <p:xfrm>
          <a:off x="179388" y="115888"/>
          <a:ext cx="1512887" cy="2089151"/>
        </p:xfrm>
        <a:graphic>
          <a:graphicData uri="http://schemas.openxmlformats.org/drawingml/2006/table">
            <a:tbl>
              <a:tblPr firstRow="1" firstCol="1" bandRow="1">
                <a:tableStyleId>{5C22544A-7EE6-4342-B048-85BDC9FD1C3A}</a:tableStyleId>
              </a:tblPr>
              <a:tblGrid>
                <a:gridCol w="792465"/>
                <a:gridCol w="720422"/>
              </a:tblGrid>
              <a:tr h="304927">
                <a:tc>
                  <a:txBody>
                    <a:bodyPr/>
                    <a:lstStyle/>
                    <a:p>
                      <a:pPr>
                        <a:spcAft>
                          <a:spcPts val="0"/>
                        </a:spcAft>
                      </a:pPr>
                      <a:r>
                        <a:rPr lang="en-US" sz="1000" kern="100" dirty="0">
                          <a:effectLst/>
                        </a:rPr>
                        <a:t>Transaction ID</a:t>
                      </a:r>
                      <a:endParaRPr lang="zh-TW" sz="1000" kern="100" dirty="0">
                        <a:effectLst/>
                        <a:latin typeface="Times New Roman"/>
                        <a:ea typeface="新細明體"/>
                      </a:endParaRPr>
                    </a:p>
                  </a:txBody>
                  <a:tcPr marL="68613" marR="68613" marT="0" marB="0"/>
                </a:tc>
                <a:tc>
                  <a:txBody>
                    <a:bodyPr/>
                    <a:lstStyle/>
                    <a:p>
                      <a:pPr>
                        <a:spcAft>
                          <a:spcPts val="0"/>
                        </a:spcAft>
                      </a:pPr>
                      <a:r>
                        <a:rPr lang="en-US" sz="1000" kern="100" dirty="0">
                          <a:effectLst/>
                        </a:rPr>
                        <a:t>Items bought</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dirty="0">
                          <a:effectLst/>
                        </a:rPr>
                        <a:t>T01</a:t>
                      </a:r>
                      <a:endParaRPr lang="zh-TW" sz="1000" kern="100" dirty="0">
                        <a:effectLst/>
                        <a:latin typeface="Times New Roman"/>
                        <a:ea typeface="新細明體"/>
                      </a:endParaRPr>
                    </a:p>
                  </a:txBody>
                  <a:tcPr marL="68613" marR="68613" marT="0" marB="0"/>
                </a:tc>
                <a:tc>
                  <a:txBody>
                    <a:bodyPr/>
                    <a:lstStyle/>
                    <a:p>
                      <a:pPr>
                        <a:spcAft>
                          <a:spcPts val="0"/>
                        </a:spcAft>
                      </a:pPr>
                      <a:r>
                        <a:rPr lang="en-US" sz="1000" kern="100">
                          <a:effectLst/>
                        </a:rPr>
                        <a:t>A, B, D</a:t>
                      </a:r>
                      <a:endParaRPr lang="zh-TW" sz="1000" kern="100">
                        <a:effectLst/>
                        <a:latin typeface="Times New Roman"/>
                        <a:ea typeface="新細明體"/>
                      </a:endParaRPr>
                    </a:p>
                  </a:txBody>
                  <a:tcPr marL="68613" marR="68613" marT="0" marB="0"/>
                </a:tc>
              </a:tr>
              <a:tr h="173108">
                <a:tc>
                  <a:txBody>
                    <a:bodyPr/>
                    <a:lstStyle/>
                    <a:p>
                      <a:pPr>
                        <a:spcAft>
                          <a:spcPts val="0"/>
                        </a:spcAft>
                      </a:pPr>
                      <a:r>
                        <a:rPr lang="en-US" sz="1000" kern="100">
                          <a:effectLst/>
                        </a:rPr>
                        <a:t>T02</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A, C, D </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a:effectLst/>
                        </a:rPr>
                        <a:t>T03</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B, C, D, E </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a:effectLst/>
                        </a:rPr>
                        <a:t>T04</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A, B, D</a:t>
                      </a:r>
                      <a:endParaRPr lang="zh-TW" sz="1000" kern="100" dirty="0">
                        <a:effectLst/>
                        <a:latin typeface="Times New Roman"/>
                        <a:ea typeface="新細明體"/>
                      </a:endParaRPr>
                    </a:p>
                  </a:txBody>
                  <a:tcPr marL="68613" marR="68613" marT="0" marB="0"/>
                </a:tc>
              </a:tr>
              <a:tr h="173108">
                <a:tc>
                  <a:txBody>
                    <a:bodyPr/>
                    <a:lstStyle/>
                    <a:p>
                      <a:pPr>
                        <a:spcAft>
                          <a:spcPts val="0"/>
                        </a:spcAft>
                      </a:pPr>
                      <a:r>
                        <a:rPr lang="en-US" sz="1000" kern="100">
                          <a:effectLst/>
                        </a:rPr>
                        <a:t>T05</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B, C, E</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T06</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C</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T07</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B, C, D</a:t>
                      </a:r>
                      <a:endParaRPr lang="zh-TW" sz="1000" kern="100">
                        <a:effectLst/>
                        <a:latin typeface="Times New Roman"/>
                        <a:ea typeface="新細明體"/>
                      </a:endParaRPr>
                    </a:p>
                  </a:txBody>
                  <a:tcPr marL="68613" marR="68613" marT="0" marB="0"/>
                </a:tc>
              </a:tr>
              <a:tr h="173108">
                <a:tc>
                  <a:txBody>
                    <a:bodyPr/>
                    <a:lstStyle/>
                    <a:p>
                      <a:pPr>
                        <a:spcAft>
                          <a:spcPts val="0"/>
                        </a:spcAft>
                      </a:pPr>
                      <a:r>
                        <a:rPr lang="en-US" sz="1000" kern="100">
                          <a:effectLst/>
                        </a:rPr>
                        <a:t>T08</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B, D</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T09</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C, E </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T10</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B, D</a:t>
                      </a:r>
                      <a:endParaRPr lang="zh-TW" sz="1000" kern="100" dirty="0">
                        <a:effectLst/>
                        <a:latin typeface="Times New Roman"/>
                        <a:ea typeface="新細明體"/>
                      </a:endParaRPr>
                    </a:p>
                  </a:txBody>
                  <a:tcPr marL="68613" marR="68613" marT="0" marB="0"/>
                </a:tc>
              </a:tr>
            </a:tbl>
          </a:graphicData>
        </a:graphic>
      </p:graphicFrame>
      <p:sp>
        <p:nvSpPr>
          <p:cNvPr id="74889" name="文字方塊 25"/>
          <p:cNvSpPr txBox="1">
            <a:spLocks noChangeArrowheads="1"/>
          </p:cNvSpPr>
          <p:nvPr/>
        </p:nvSpPr>
        <p:spPr bwMode="auto">
          <a:xfrm>
            <a:off x="7894638" y="0"/>
            <a:ext cx="1214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400" b="1">
                <a:solidFill>
                  <a:schemeClr val="accent1"/>
                </a:solidFill>
              </a:rPr>
              <a:t>Step </a:t>
            </a:r>
            <a:r>
              <a:rPr lang="en-US" altLang="zh-TW" sz="3200" b="1">
                <a:solidFill>
                  <a:schemeClr val="accent1"/>
                </a:solidFill>
              </a:rPr>
              <a:t>2-1</a:t>
            </a:r>
            <a:endParaRPr lang="zh-TW" altLang="en-US" sz="3200" b="1" baseline="-25000">
              <a:solidFill>
                <a:schemeClr val="accent1"/>
              </a:solidFill>
            </a:endParaRPr>
          </a:p>
        </p:txBody>
      </p:sp>
    </p:spTree>
    <p:extLst>
      <p:ext uri="{BB962C8B-B14F-4D97-AF65-F5344CB8AC3E}">
        <p14:creationId xmlns:p14="http://schemas.microsoft.com/office/powerpoint/2010/main" val="37730386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9B5427F-95F3-48BC-A78F-8FF724683FB6}" type="slidenum">
              <a:rPr kumimoji="0" lang="zh-TW" altLang="en-US" smtClean="0">
                <a:solidFill>
                  <a:srgbClr val="898989"/>
                </a:solidFill>
                <a:latin typeface="Calibri" pitchFamily="34" charset="0"/>
              </a:rPr>
              <a:pPr eaLnBrk="1" hangingPunct="1"/>
              <a:t>125</a:t>
            </a:fld>
            <a:endParaRPr kumimoji="0" lang="zh-TW" altLang="en-US" smtClean="0">
              <a:solidFill>
                <a:srgbClr val="898989"/>
              </a:solidFill>
              <a:latin typeface="Calibri" pitchFamily="34" charset="0"/>
            </a:endParaRPr>
          </a:p>
        </p:txBody>
      </p:sp>
      <p:sp>
        <p:nvSpPr>
          <p:cNvPr id="75779" name="文字方塊 11"/>
          <p:cNvSpPr txBox="1">
            <a:spLocks noChangeArrowheads="1"/>
          </p:cNvSpPr>
          <p:nvPr/>
        </p:nvSpPr>
        <p:spPr bwMode="auto">
          <a:xfrm>
            <a:off x="1547813" y="2987675"/>
            <a:ext cx="565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00B050"/>
                </a:solidFill>
              </a:rPr>
              <a:t>L</a:t>
            </a:r>
            <a:r>
              <a:rPr lang="en-US" altLang="zh-TW" sz="3200" baseline="-25000">
                <a:solidFill>
                  <a:srgbClr val="00B050"/>
                </a:solidFill>
              </a:rPr>
              <a:t>2</a:t>
            </a:r>
            <a:endParaRPr lang="zh-TW" altLang="en-US" sz="3200" baseline="-25000">
              <a:solidFill>
                <a:srgbClr val="00B050"/>
              </a:solidFill>
            </a:endParaRPr>
          </a:p>
        </p:txBody>
      </p:sp>
      <p:graphicFrame>
        <p:nvGraphicFramePr>
          <p:cNvPr id="18" name="表格 17"/>
          <p:cNvGraphicFramePr>
            <a:graphicFrameLocks noGrp="1"/>
          </p:cNvGraphicFramePr>
          <p:nvPr/>
        </p:nvGraphicFramePr>
        <p:xfrm>
          <a:off x="1403350" y="3573463"/>
          <a:ext cx="1296988" cy="3139160"/>
        </p:xfrm>
        <a:graphic>
          <a:graphicData uri="http://schemas.openxmlformats.org/drawingml/2006/table">
            <a:tbl>
              <a:tblPr firstRow="1" bandRow="1">
                <a:tableStyleId>{5C22544A-7EE6-4342-B048-85BDC9FD1C3A}</a:tableStyleId>
              </a:tblPr>
              <a:tblGrid>
                <a:gridCol w="648495"/>
                <a:gridCol w="648493"/>
              </a:tblGrid>
              <a:tr h="396120">
                <a:tc>
                  <a:txBody>
                    <a:bodyPr/>
                    <a:lstStyle/>
                    <a:p>
                      <a:pPr algn="ctr"/>
                      <a:r>
                        <a:rPr lang="en-US" altLang="zh-TW" sz="1000" dirty="0" err="1" smtClean="0">
                          <a:solidFill>
                            <a:schemeClr val="tx1"/>
                          </a:solidFill>
                        </a:rPr>
                        <a:t>Itemset</a:t>
                      </a:r>
                      <a:endParaRPr lang="zh-TW" altLang="en-US" sz="10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Support </a:t>
                      </a:r>
                      <a:br>
                        <a:rPr lang="en-US" altLang="zh-TW" sz="1000" dirty="0" smtClean="0">
                          <a:solidFill>
                            <a:schemeClr val="tx1"/>
                          </a:solidFill>
                        </a:rPr>
                      </a:br>
                      <a:r>
                        <a:rPr lang="en-US" altLang="zh-TW" sz="1000" dirty="0" smtClean="0">
                          <a:solidFill>
                            <a:schemeClr val="tx1"/>
                          </a:solidFill>
                        </a:rPr>
                        <a:t>Count</a:t>
                      </a:r>
                      <a:endParaRPr lang="zh-TW" altLang="en-US" sz="10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707">
                <a:tc>
                  <a:txBody>
                    <a:bodyPr/>
                    <a:lstStyle/>
                    <a:p>
                      <a:pPr algn="ctr"/>
                      <a:r>
                        <a:rPr lang="en-US" altLang="zh-TW" sz="1400" dirty="0" smtClean="0">
                          <a:solidFill>
                            <a:schemeClr val="tx1"/>
                          </a:solidFill>
                        </a:rPr>
                        <a:t>A, B</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3</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707">
                <a:tc>
                  <a:txBody>
                    <a:bodyPr/>
                    <a:lstStyle/>
                    <a:p>
                      <a:pPr algn="ctr"/>
                      <a:r>
                        <a:rPr lang="en-US" altLang="zh-TW" sz="1400" dirty="0" smtClean="0">
                          <a:solidFill>
                            <a:schemeClr val="tx1"/>
                          </a:solidFill>
                        </a:rPr>
                        <a:t>A, C</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4</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707">
                <a:tc>
                  <a:txBody>
                    <a:bodyPr/>
                    <a:lstStyle/>
                    <a:p>
                      <a:pPr algn="ctr"/>
                      <a:r>
                        <a:rPr lang="en-US" altLang="zh-TW" sz="1400" dirty="0" smtClean="0">
                          <a:solidFill>
                            <a:schemeClr val="tx1"/>
                          </a:solidFill>
                        </a:rPr>
                        <a:t>A, D</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3</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707">
                <a:tc>
                  <a:txBody>
                    <a:bodyPr/>
                    <a:lstStyle/>
                    <a:p>
                      <a:pPr algn="ctr"/>
                      <a:r>
                        <a:rPr lang="en-US" altLang="zh-TW" sz="1400" dirty="0" smtClean="0">
                          <a:solidFill>
                            <a:schemeClr val="tx1"/>
                          </a:solidFill>
                        </a:rPr>
                        <a:t>A, E</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2</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707">
                <a:tc>
                  <a:txBody>
                    <a:bodyPr/>
                    <a:lstStyle/>
                    <a:p>
                      <a:pPr algn="ctr"/>
                      <a:r>
                        <a:rPr lang="en-US" altLang="zh-TW" sz="1400" dirty="0" smtClean="0">
                          <a:solidFill>
                            <a:schemeClr val="tx1"/>
                          </a:solidFill>
                        </a:rPr>
                        <a:t>B,</a:t>
                      </a:r>
                      <a:r>
                        <a:rPr lang="en-US" altLang="zh-TW" sz="1400" baseline="0" dirty="0" smtClean="0">
                          <a:solidFill>
                            <a:schemeClr val="tx1"/>
                          </a:solidFill>
                        </a:rPr>
                        <a:t> C</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3</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707">
                <a:tc>
                  <a:txBody>
                    <a:bodyPr/>
                    <a:lstStyle/>
                    <a:p>
                      <a:pPr algn="ctr"/>
                      <a:r>
                        <a:rPr lang="en-US" altLang="zh-TW" sz="1400" dirty="0" smtClean="0">
                          <a:solidFill>
                            <a:schemeClr val="tx1"/>
                          </a:solidFill>
                        </a:rPr>
                        <a:t>B, D</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6</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707">
                <a:tc>
                  <a:txBody>
                    <a:bodyPr/>
                    <a:lstStyle/>
                    <a:p>
                      <a:pPr algn="ctr"/>
                      <a:r>
                        <a:rPr lang="en-US" altLang="zh-TW" sz="1400" dirty="0" smtClean="0">
                          <a:solidFill>
                            <a:schemeClr val="tx1"/>
                          </a:solidFill>
                        </a:rPr>
                        <a:t>B,</a:t>
                      </a:r>
                      <a:r>
                        <a:rPr lang="en-US" altLang="zh-TW" sz="1400" baseline="0" dirty="0" smtClean="0">
                          <a:solidFill>
                            <a:schemeClr val="tx1"/>
                          </a:solidFill>
                        </a:rPr>
                        <a:t> E</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2</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707">
                <a:tc>
                  <a:txBody>
                    <a:bodyPr/>
                    <a:lstStyle/>
                    <a:p>
                      <a:pPr algn="ctr"/>
                      <a:r>
                        <a:rPr lang="en-US" altLang="zh-TW" sz="1400" dirty="0" smtClean="0">
                          <a:solidFill>
                            <a:schemeClr val="tx1"/>
                          </a:solidFill>
                        </a:rPr>
                        <a:t>C, D</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3</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707">
                <a:tc>
                  <a:txBody>
                    <a:bodyPr/>
                    <a:lstStyle/>
                    <a:p>
                      <a:pPr algn="ctr"/>
                      <a:r>
                        <a:rPr lang="en-US" altLang="zh-TW" sz="1400" dirty="0" smtClean="0">
                          <a:solidFill>
                            <a:schemeClr val="tx1"/>
                          </a:solidFill>
                        </a:rPr>
                        <a:t>C, E</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3</a:t>
                      </a:r>
                      <a:endParaRPr lang="zh-TW" altLang="en-US" sz="1400" dirty="0">
                        <a:solidFill>
                          <a:schemeClr val="tx1"/>
                        </a:solidFill>
                      </a:endParaRPr>
                    </a:p>
                  </a:txBody>
                  <a:tcPr marL="91499" marR="91499"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9" name="表格 18"/>
          <p:cNvGraphicFramePr>
            <a:graphicFrameLocks noGrp="1"/>
          </p:cNvGraphicFramePr>
          <p:nvPr/>
        </p:nvGraphicFramePr>
        <p:xfrm>
          <a:off x="107950" y="3573463"/>
          <a:ext cx="1223963" cy="1919964"/>
        </p:xfrm>
        <a:graphic>
          <a:graphicData uri="http://schemas.openxmlformats.org/drawingml/2006/table">
            <a:tbl>
              <a:tblPr firstRow="1" bandRow="1">
                <a:tableStyleId>{5C22544A-7EE6-4342-B048-85BDC9FD1C3A}</a:tableStyleId>
              </a:tblPr>
              <a:tblGrid>
                <a:gridCol w="589158"/>
                <a:gridCol w="634805"/>
              </a:tblGrid>
              <a:tr h="396043">
                <a:tc>
                  <a:txBody>
                    <a:bodyPr/>
                    <a:lstStyle/>
                    <a:p>
                      <a:pPr algn="ctr"/>
                      <a:r>
                        <a:rPr lang="en-US" altLang="zh-TW" sz="1000" dirty="0" err="1" smtClean="0">
                          <a:solidFill>
                            <a:schemeClr val="tx1"/>
                          </a:solidFill>
                        </a:rPr>
                        <a:t>Itemset</a:t>
                      </a:r>
                      <a:endParaRPr lang="zh-TW" altLang="en-US" sz="10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Support </a:t>
                      </a:r>
                      <a:br>
                        <a:rPr lang="en-US" altLang="zh-TW" sz="1000" dirty="0" smtClean="0">
                          <a:solidFill>
                            <a:schemeClr val="tx1"/>
                          </a:solidFill>
                        </a:rPr>
                      </a:br>
                      <a:r>
                        <a:rPr lang="en-US" altLang="zh-TW" sz="1000" dirty="0" smtClean="0">
                          <a:solidFill>
                            <a:schemeClr val="tx1"/>
                          </a:solidFill>
                        </a:rPr>
                        <a:t>Count</a:t>
                      </a:r>
                      <a:endParaRPr lang="zh-TW" altLang="en-US" sz="10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649">
                <a:tc>
                  <a:txBody>
                    <a:bodyPr/>
                    <a:lstStyle/>
                    <a:p>
                      <a:pPr algn="ctr"/>
                      <a:r>
                        <a:rPr lang="en-US" altLang="zh-TW" sz="1400" dirty="0" smtClean="0">
                          <a:solidFill>
                            <a:schemeClr val="tx1"/>
                          </a:solidFill>
                        </a:rPr>
                        <a:t>A</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6</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649">
                <a:tc>
                  <a:txBody>
                    <a:bodyPr/>
                    <a:lstStyle/>
                    <a:p>
                      <a:pPr algn="ctr"/>
                      <a:r>
                        <a:rPr lang="en-US" altLang="zh-TW" sz="1400" dirty="0" smtClean="0">
                          <a:solidFill>
                            <a:schemeClr val="tx1"/>
                          </a:solidFill>
                        </a:rPr>
                        <a:t>B</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7</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649">
                <a:tc>
                  <a:txBody>
                    <a:bodyPr/>
                    <a:lstStyle/>
                    <a:p>
                      <a:pPr algn="ctr"/>
                      <a:r>
                        <a:rPr lang="en-US" altLang="zh-TW" sz="1400" dirty="0" smtClean="0">
                          <a:solidFill>
                            <a:schemeClr val="tx1"/>
                          </a:solidFill>
                        </a:rPr>
                        <a:t>C</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6</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649">
                <a:tc>
                  <a:txBody>
                    <a:bodyPr/>
                    <a:lstStyle/>
                    <a:p>
                      <a:pPr algn="ctr"/>
                      <a:r>
                        <a:rPr lang="en-US" altLang="zh-TW" sz="1400" dirty="0" smtClean="0">
                          <a:solidFill>
                            <a:schemeClr val="tx1"/>
                          </a:solidFill>
                        </a:rPr>
                        <a:t>D</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7</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649">
                <a:tc>
                  <a:txBody>
                    <a:bodyPr/>
                    <a:lstStyle/>
                    <a:p>
                      <a:pPr algn="ctr"/>
                      <a:r>
                        <a:rPr lang="en-US" altLang="zh-TW" sz="1400" dirty="0" smtClean="0">
                          <a:solidFill>
                            <a:schemeClr val="tx1"/>
                          </a:solidFill>
                        </a:rPr>
                        <a:t>E</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tx1"/>
                          </a:solidFill>
                        </a:rPr>
                        <a:t>3</a:t>
                      </a:r>
                      <a:endParaRPr lang="zh-TW" altLang="en-US" sz="1400" dirty="0">
                        <a:solidFill>
                          <a:schemeClr val="tx1"/>
                        </a:solidFill>
                      </a:endParaRPr>
                    </a:p>
                  </a:txBody>
                  <a:tcPr marL="91427" marR="91427"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5838" name="文字方塊 19"/>
          <p:cNvSpPr txBox="1">
            <a:spLocks noChangeArrowheads="1"/>
          </p:cNvSpPr>
          <p:nvPr/>
        </p:nvSpPr>
        <p:spPr bwMode="auto">
          <a:xfrm>
            <a:off x="107950" y="2987675"/>
            <a:ext cx="563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00B050"/>
                </a:solidFill>
              </a:rPr>
              <a:t>L</a:t>
            </a:r>
            <a:r>
              <a:rPr lang="en-US" altLang="zh-TW" sz="3200" baseline="-25000">
                <a:solidFill>
                  <a:srgbClr val="00B050"/>
                </a:solidFill>
              </a:rPr>
              <a:t>1</a:t>
            </a:r>
            <a:endParaRPr lang="zh-TW" altLang="en-US" sz="3200" baseline="-25000">
              <a:solidFill>
                <a:srgbClr val="00B050"/>
              </a:solidFill>
            </a:endParaRPr>
          </a:p>
        </p:txBody>
      </p:sp>
      <p:graphicFrame>
        <p:nvGraphicFramePr>
          <p:cNvPr id="21" name="表格 20"/>
          <p:cNvGraphicFramePr>
            <a:graphicFrameLocks noGrp="1"/>
          </p:cNvGraphicFramePr>
          <p:nvPr/>
        </p:nvGraphicFramePr>
        <p:xfrm>
          <a:off x="5076825" y="2074863"/>
          <a:ext cx="4002088" cy="4449768"/>
        </p:xfrm>
        <a:graphic>
          <a:graphicData uri="http://schemas.openxmlformats.org/drawingml/2006/table">
            <a:tbl>
              <a:tblPr firstRow="1" bandRow="1">
                <a:tableStyleId>{5C22544A-7EE6-4342-B048-85BDC9FD1C3A}</a:tableStyleId>
              </a:tblPr>
              <a:tblGrid>
                <a:gridCol w="2001044"/>
                <a:gridCol w="2001044"/>
              </a:tblGrid>
              <a:tr h="370814">
                <a:tc>
                  <a:txBody>
                    <a:bodyPr/>
                    <a:lstStyle/>
                    <a:p>
                      <a:r>
                        <a:rPr lang="en-US" altLang="zh-TW" sz="1800" b="0" dirty="0" smtClean="0">
                          <a:solidFill>
                            <a:schemeClr val="tx1"/>
                          </a:solidFill>
                        </a:rPr>
                        <a:t>A</a:t>
                      </a:r>
                      <a:r>
                        <a:rPr lang="en-US" altLang="zh-TW" sz="1800" b="0" dirty="0" smtClean="0">
                          <a:solidFill>
                            <a:schemeClr val="tx1"/>
                          </a:solidFill>
                          <a:sym typeface="Wingdings" panose="05000000000000000000" pitchFamily="2" charset="2"/>
                        </a:rPr>
                        <a:t>BD: 2/6</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zh-TW" sz="1800" b="0" dirty="0" smtClean="0">
                          <a:solidFill>
                            <a:schemeClr val="tx1"/>
                          </a:solidFill>
                        </a:rPr>
                        <a:t>B</a:t>
                      </a:r>
                      <a:r>
                        <a:rPr lang="en-US" altLang="zh-TW" sz="1800" b="0" dirty="0" smtClean="0">
                          <a:solidFill>
                            <a:schemeClr val="tx1"/>
                          </a:solidFill>
                          <a:sym typeface="Wingdings" panose="05000000000000000000" pitchFamily="2" charset="2"/>
                        </a:rPr>
                        <a:t>CD:</a:t>
                      </a:r>
                      <a:r>
                        <a:rPr lang="zh-TW" altLang="en-US" sz="1800" b="0" dirty="0" smtClean="0">
                          <a:solidFill>
                            <a:schemeClr val="tx1"/>
                          </a:solidFill>
                          <a:sym typeface="Wingdings" panose="05000000000000000000" pitchFamily="2" charset="2"/>
                        </a:rPr>
                        <a:t> </a:t>
                      </a:r>
                      <a:r>
                        <a:rPr lang="en-US" altLang="zh-TW" sz="1800" b="0" dirty="0" smtClean="0">
                          <a:solidFill>
                            <a:schemeClr val="tx1"/>
                          </a:solidFill>
                          <a:sym typeface="Wingdings" panose="05000000000000000000" pitchFamily="2" charset="2"/>
                        </a:rPr>
                        <a:t>2/7</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14">
                <a:tc>
                  <a:txBody>
                    <a:bodyPr/>
                    <a:lstStyle/>
                    <a:p>
                      <a:r>
                        <a:rPr lang="en-US" altLang="zh-TW" sz="1800" b="0" dirty="0" smtClean="0">
                          <a:solidFill>
                            <a:schemeClr val="tx1"/>
                          </a:solidFill>
                        </a:rPr>
                        <a:t>B</a:t>
                      </a:r>
                      <a:r>
                        <a:rPr lang="en-US" altLang="zh-TW" sz="1800" b="0" dirty="0" smtClean="0">
                          <a:solidFill>
                            <a:schemeClr val="tx1"/>
                          </a:solidFill>
                          <a:sym typeface="Wingdings" panose="05000000000000000000" pitchFamily="2" charset="2"/>
                        </a:rPr>
                        <a:t>AD: 2/7</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zh-TW" sz="1800" b="0" dirty="0" smtClean="0">
                          <a:solidFill>
                            <a:schemeClr val="tx1"/>
                          </a:solidFill>
                        </a:rPr>
                        <a:t>C</a:t>
                      </a:r>
                      <a:r>
                        <a:rPr lang="en-US" altLang="zh-TW" sz="1800" b="0" dirty="0" smtClean="0">
                          <a:solidFill>
                            <a:schemeClr val="tx1"/>
                          </a:solidFill>
                          <a:sym typeface="Wingdings" panose="05000000000000000000" pitchFamily="2" charset="2"/>
                        </a:rPr>
                        <a:t>BD:</a:t>
                      </a:r>
                      <a:r>
                        <a:rPr lang="zh-TW" altLang="en-US" sz="1800" b="0" dirty="0" smtClean="0">
                          <a:solidFill>
                            <a:schemeClr val="tx1"/>
                          </a:solidFill>
                          <a:sym typeface="Wingdings" panose="05000000000000000000" pitchFamily="2" charset="2"/>
                        </a:rPr>
                        <a:t> </a:t>
                      </a:r>
                      <a:r>
                        <a:rPr lang="en-US" altLang="zh-TW" sz="1800" b="0" dirty="0" smtClean="0">
                          <a:solidFill>
                            <a:schemeClr val="tx1"/>
                          </a:solidFill>
                          <a:sym typeface="Wingdings" panose="05000000000000000000" pitchFamily="2" charset="2"/>
                        </a:rPr>
                        <a:t>2/6</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14">
                <a:tc>
                  <a:txBody>
                    <a:bodyPr/>
                    <a:lstStyle/>
                    <a:p>
                      <a:r>
                        <a:rPr lang="en-US" altLang="zh-TW" sz="1800" b="0" dirty="0" smtClean="0">
                          <a:solidFill>
                            <a:schemeClr val="tx1"/>
                          </a:solidFill>
                        </a:rPr>
                        <a:t>D</a:t>
                      </a:r>
                      <a:r>
                        <a:rPr lang="en-US" altLang="zh-TW" sz="1800" b="0" dirty="0" smtClean="0">
                          <a:solidFill>
                            <a:schemeClr val="tx1"/>
                          </a:solidFill>
                          <a:sym typeface="Wingdings" panose="05000000000000000000" pitchFamily="2" charset="2"/>
                        </a:rPr>
                        <a:t>AB: 2/7</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zh-TW" sz="1800" b="0" dirty="0" smtClean="0">
                          <a:solidFill>
                            <a:schemeClr val="tx1"/>
                          </a:solidFill>
                        </a:rPr>
                        <a:t>D</a:t>
                      </a:r>
                      <a:r>
                        <a:rPr lang="en-US" altLang="zh-TW" sz="1800" b="0" dirty="0" smtClean="0">
                          <a:solidFill>
                            <a:schemeClr val="tx1"/>
                          </a:solidFill>
                          <a:sym typeface="Wingdings" panose="05000000000000000000" pitchFamily="2" charset="2"/>
                        </a:rPr>
                        <a:t>BC:</a:t>
                      </a:r>
                      <a:r>
                        <a:rPr lang="zh-TW" altLang="en-US" sz="1800" b="0" baseline="0" dirty="0" smtClean="0">
                          <a:solidFill>
                            <a:schemeClr val="tx1"/>
                          </a:solidFill>
                          <a:sym typeface="Wingdings" panose="05000000000000000000" pitchFamily="2" charset="2"/>
                        </a:rPr>
                        <a:t> </a:t>
                      </a:r>
                      <a:r>
                        <a:rPr lang="en-US" altLang="zh-TW" sz="1800" b="0" baseline="0" dirty="0" smtClean="0">
                          <a:solidFill>
                            <a:schemeClr val="tx1"/>
                          </a:solidFill>
                          <a:sym typeface="Wingdings" panose="05000000000000000000" pitchFamily="2" charset="2"/>
                        </a:rPr>
                        <a:t>2/7</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14">
                <a:tc>
                  <a:txBody>
                    <a:bodyPr/>
                    <a:lstStyle/>
                    <a:p>
                      <a:r>
                        <a:rPr lang="en-US" altLang="zh-TW" sz="1800" b="0" dirty="0" smtClean="0">
                          <a:solidFill>
                            <a:schemeClr val="tx1"/>
                          </a:solidFill>
                        </a:rPr>
                        <a:t>AB</a:t>
                      </a:r>
                      <a:r>
                        <a:rPr lang="en-US" altLang="zh-TW" sz="1800" b="0" dirty="0" smtClean="0">
                          <a:solidFill>
                            <a:schemeClr val="tx1"/>
                          </a:solidFill>
                          <a:sym typeface="Wingdings" panose="05000000000000000000" pitchFamily="2" charset="2"/>
                        </a:rPr>
                        <a:t>D: 2/3</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zh-TW" sz="1800" b="0" dirty="0" smtClean="0">
                          <a:solidFill>
                            <a:schemeClr val="tx1"/>
                          </a:solidFill>
                        </a:rPr>
                        <a:t>BC</a:t>
                      </a:r>
                      <a:r>
                        <a:rPr lang="en-US" altLang="zh-TW" sz="1800" b="0" dirty="0" smtClean="0">
                          <a:solidFill>
                            <a:schemeClr val="tx1"/>
                          </a:solidFill>
                          <a:sym typeface="Wingdings" panose="05000000000000000000" pitchFamily="2" charset="2"/>
                        </a:rPr>
                        <a:t>D:</a:t>
                      </a:r>
                      <a:r>
                        <a:rPr lang="zh-TW" altLang="en-US" sz="1800" b="0" dirty="0" smtClean="0">
                          <a:solidFill>
                            <a:schemeClr val="tx1"/>
                          </a:solidFill>
                          <a:sym typeface="Wingdings" panose="05000000000000000000" pitchFamily="2" charset="2"/>
                        </a:rPr>
                        <a:t> </a:t>
                      </a:r>
                      <a:r>
                        <a:rPr lang="en-US" altLang="zh-TW" sz="1800" b="0" dirty="0" smtClean="0">
                          <a:solidFill>
                            <a:schemeClr val="tx1"/>
                          </a:solidFill>
                          <a:sym typeface="Wingdings" panose="05000000000000000000" pitchFamily="2" charset="2"/>
                        </a:rPr>
                        <a:t>2/3</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14">
                <a:tc>
                  <a:txBody>
                    <a:bodyPr/>
                    <a:lstStyle/>
                    <a:p>
                      <a:r>
                        <a:rPr lang="en-US" altLang="zh-TW" sz="1800" b="0" dirty="0" smtClean="0">
                          <a:solidFill>
                            <a:schemeClr val="tx1"/>
                          </a:solidFill>
                        </a:rPr>
                        <a:t>AD</a:t>
                      </a:r>
                      <a:r>
                        <a:rPr lang="en-US" altLang="zh-TW" sz="1800" b="0" dirty="0" smtClean="0">
                          <a:solidFill>
                            <a:schemeClr val="tx1"/>
                          </a:solidFill>
                          <a:sym typeface="Wingdings" panose="05000000000000000000" pitchFamily="2" charset="2"/>
                        </a:rPr>
                        <a:t>B: 2/3</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zh-TW" sz="1800" b="0" dirty="0" smtClean="0">
                          <a:solidFill>
                            <a:schemeClr val="tx1"/>
                          </a:solidFill>
                        </a:rPr>
                        <a:t>BD</a:t>
                      </a:r>
                      <a:r>
                        <a:rPr lang="en-US" altLang="zh-TW" sz="1800" b="0" dirty="0" smtClean="0">
                          <a:solidFill>
                            <a:schemeClr val="tx1"/>
                          </a:solidFill>
                          <a:sym typeface="Wingdings" panose="05000000000000000000" pitchFamily="2" charset="2"/>
                        </a:rPr>
                        <a:t>C:</a:t>
                      </a:r>
                      <a:r>
                        <a:rPr lang="zh-TW" altLang="en-US" sz="1800" b="0" dirty="0" smtClean="0">
                          <a:solidFill>
                            <a:schemeClr val="tx1"/>
                          </a:solidFill>
                          <a:sym typeface="Wingdings" panose="05000000000000000000" pitchFamily="2" charset="2"/>
                        </a:rPr>
                        <a:t> </a:t>
                      </a:r>
                      <a:r>
                        <a:rPr lang="en-US" altLang="zh-TW" sz="1800" b="0" dirty="0" smtClean="0">
                          <a:solidFill>
                            <a:schemeClr val="tx1"/>
                          </a:solidFill>
                          <a:sym typeface="Wingdings" panose="05000000000000000000" pitchFamily="2" charset="2"/>
                        </a:rPr>
                        <a:t>2/6</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14">
                <a:tc>
                  <a:txBody>
                    <a:bodyPr/>
                    <a:lstStyle/>
                    <a:p>
                      <a:r>
                        <a:rPr lang="en-US" altLang="zh-TW" sz="1800" b="0" dirty="0" smtClean="0">
                          <a:solidFill>
                            <a:schemeClr val="tx1"/>
                          </a:solidFill>
                        </a:rPr>
                        <a:t>BD</a:t>
                      </a:r>
                      <a:r>
                        <a:rPr lang="en-US" altLang="zh-TW" sz="1800" b="0" dirty="0" smtClean="0">
                          <a:solidFill>
                            <a:schemeClr val="tx1"/>
                          </a:solidFill>
                          <a:sym typeface="Wingdings" panose="05000000000000000000" pitchFamily="2" charset="2"/>
                        </a:rPr>
                        <a:t>A: 2/6</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zh-TW" sz="1800" b="0" dirty="0" smtClean="0">
                          <a:solidFill>
                            <a:schemeClr val="tx1"/>
                          </a:solidFill>
                        </a:rPr>
                        <a:t>CD</a:t>
                      </a:r>
                      <a:r>
                        <a:rPr lang="en-US" altLang="zh-TW" sz="1800" b="0" dirty="0" smtClean="0">
                          <a:solidFill>
                            <a:schemeClr val="tx1"/>
                          </a:solidFill>
                          <a:sym typeface="Wingdings" panose="05000000000000000000" pitchFamily="2" charset="2"/>
                        </a:rPr>
                        <a:t>B:</a:t>
                      </a:r>
                      <a:r>
                        <a:rPr lang="zh-TW" altLang="en-US" sz="1800" b="0" dirty="0" smtClean="0">
                          <a:solidFill>
                            <a:schemeClr val="tx1"/>
                          </a:solidFill>
                          <a:sym typeface="Wingdings" panose="05000000000000000000" pitchFamily="2" charset="2"/>
                        </a:rPr>
                        <a:t> </a:t>
                      </a:r>
                      <a:r>
                        <a:rPr lang="en-US" altLang="zh-TW" sz="1800" b="0" dirty="0" smtClean="0">
                          <a:solidFill>
                            <a:schemeClr val="tx1"/>
                          </a:solidFill>
                          <a:sym typeface="Wingdings" panose="05000000000000000000" pitchFamily="2" charset="2"/>
                        </a:rPr>
                        <a:t>2/3</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14">
                <a:tc>
                  <a:txBody>
                    <a:bodyPr/>
                    <a:lstStyle/>
                    <a:p>
                      <a:r>
                        <a:rPr lang="en-US" altLang="zh-TW" sz="1800" b="0" dirty="0" smtClean="0">
                          <a:solidFill>
                            <a:schemeClr val="tx1"/>
                          </a:solidFill>
                        </a:rPr>
                        <a:t>A</a:t>
                      </a:r>
                      <a:r>
                        <a:rPr lang="en-US" altLang="zh-TW" sz="1800" b="0" dirty="0" smtClean="0">
                          <a:solidFill>
                            <a:schemeClr val="tx1"/>
                          </a:solidFill>
                          <a:sym typeface="Wingdings" panose="05000000000000000000" pitchFamily="2" charset="2"/>
                        </a:rPr>
                        <a:t>CE: 2/6</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altLang="zh-TW" sz="1800" b="0" dirty="0" smtClean="0">
                          <a:solidFill>
                            <a:schemeClr val="tx1"/>
                          </a:solidFill>
                        </a:rPr>
                        <a:t>B</a:t>
                      </a:r>
                      <a:r>
                        <a:rPr lang="en-US" altLang="zh-TW" sz="1800" b="0" dirty="0" smtClean="0">
                          <a:solidFill>
                            <a:schemeClr val="tx1"/>
                          </a:solidFill>
                          <a:sym typeface="Wingdings" panose="05000000000000000000" pitchFamily="2" charset="2"/>
                        </a:rPr>
                        <a:t>CE:</a:t>
                      </a:r>
                      <a:r>
                        <a:rPr lang="zh-TW" altLang="en-US" sz="1800" b="0" dirty="0" smtClean="0">
                          <a:solidFill>
                            <a:schemeClr val="tx1"/>
                          </a:solidFill>
                          <a:sym typeface="Wingdings" panose="05000000000000000000" pitchFamily="2" charset="2"/>
                        </a:rPr>
                        <a:t> </a:t>
                      </a:r>
                      <a:r>
                        <a:rPr lang="en-US" altLang="zh-TW" sz="1800" b="0" dirty="0" smtClean="0">
                          <a:solidFill>
                            <a:schemeClr val="tx1"/>
                          </a:solidFill>
                          <a:sym typeface="Wingdings" panose="05000000000000000000" pitchFamily="2" charset="2"/>
                        </a:rPr>
                        <a:t>2/7</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70814">
                <a:tc>
                  <a:txBody>
                    <a:bodyPr/>
                    <a:lstStyle/>
                    <a:p>
                      <a:r>
                        <a:rPr lang="en-US" altLang="zh-TW" sz="1800" b="0" dirty="0" smtClean="0">
                          <a:solidFill>
                            <a:schemeClr val="tx1"/>
                          </a:solidFill>
                        </a:rPr>
                        <a:t>C</a:t>
                      </a:r>
                      <a:r>
                        <a:rPr lang="en-US" altLang="zh-TW" sz="1800" b="0" dirty="0" smtClean="0">
                          <a:solidFill>
                            <a:schemeClr val="tx1"/>
                          </a:solidFill>
                          <a:sym typeface="Wingdings" panose="05000000000000000000" pitchFamily="2" charset="2"/>
                        </a:rPr>
                        <a:t>AE: 2/6</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altLang="zh-TW" sz="1800" b="0" dirty="0" smtClean="0">
                          <a:solidFill>
                            <a:schemeClr val="tx1"/>
                          </a:solidFill>
                        </a:rPr>
                        <a:t>C</a:t>
                      </a:r>
                      <a:r>
                        <a:rPr lang="en-US" altLang="zh-TW" sz="1800" b="0" dirty="0" smtClean="0">
                          <a:solidFill>
                            <a:schemeClr val="tx1"/>
                          </a:solidFill>
                          <a:sym typeface="Wingdings" panose="05000000000000000000" pitchFamily="2" charset="2"/>
                        </a:rPr>
                        <a:t>BE:</a:t>
                      </a:r>
                      <a:r>
                        <a:rPr lang="zh-TW" altLang="en-US" sz="1800" b="0" dirty="0" smtClean="0">
                          <a:solidFill>
                            <a:schemeClr val="tx1"/>
                          </a:solidFill>
                          <a:sym typeface="Wingdings" panose="05000000000000000000" pitchFamily="2" charset="2"/>
                        </a:rPr>
                        <a:t> </a:t>
                      </a:r>
                      <a:r>
                        <a:rPr lang="en-US" altLang="zh-TW" sz="1800" b="0" dirty="0" smtClean="0">
                          <a:solidFill>
                            <a:schemeClr val="tx1"/>
                          </a:solidFill>
                          <a:sym typeface="Wingdings" panose="05000000000000000000" pitchFamily="2" charset="2"/>
                        </a:rPr>
                        <a:t>2/6</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70814">
                <a:tc>
                  <a:txBody>
                    <a:bodyPr/>
                    <a:lstStyle/>
                    <a:p>
                      <a:r>
                        <a:rPr lang="en-US" altLang="zh-TW" sz="1800" b="0" dirty="0" smtClean="0">
                          <a:solidFill>
                            <a:schemeClr val="tx1"/>
                          </a:solidFill>
                        </a:rPr>
                        <a:t>E</a:t>
                      </a:r>
                      <a:r>
                        <a:rPr lang="en-US" altLang="zh-TW" sz="1800" b="0" dirty="0" smtClean="0">
                          <a:solidFill>
                            <a:schemeClr val="tx1"/>
                          </a:solidFill>
                          <a:sym typeface="Wingdings" panose="05000000000000000000" pitchFamily="2" charset="2"/>
                        </a:rPr>
                        <a:t></a:t>
                      </a:r>
                      <a:r>
                        <a:rPr lang="en-US" altLang="zh-TW" sz="1800" b="0" dirty="0" smtClean="0">
                          <a:solidFill>
                            <a:schemeClr val="tx1"/>
                          </a:solidFill>
                        </a:rPr>
                        <a:t>AC: 2/3</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altLang="zh-TW" sz="1800" b="0" dirty="0" smtClean="0">
                          <a:solidFill>
                            <a:schemeClr val="tx1"/>
                          </a:solidFill>
                        </a:rPr>
                        <a:t>E</a:t>
                      </a:r>
                      <a:r>
                        <a:rPr lang="en-US" altLang="zh-TW" sz="1800" b="0" dirty="0" smtClean="0">
                          <a:solidFill>
                            <a:schemeClr val="tx1"/>
                          </a:solidFill>
                          <a:sym typeface="Wingdings" panose="05000000000000000000" pitchFamily="2" charset="2"/>
                        </a:rPr>
                        <a:t>BC:</a:t>
                      </a:r>
                      <a:r>
                        <a:rPr lang="zh-TW" altLang="en-US" sz="1800" b="0" dirty="0" smtClean="0">
                          <a:solidFill>
                            <a:schemeClr val="tx1"/>
                          </a:solidFill>
                          <a:sym typeface="Wingdings" panose="05000000000000000000" pitchFamily="2" charset="2"/>
                        </a:rPr>
                        <a:t> </a:t>
                      </a:r>
                      <a:r>
                        <a:rPr lang="en-US" altLang="zh-TW" sz="1800" b="0" dirty="0" smtClean="0">
                          <a:solidFill>
                            <a:schemeClr val="tx1"/>
                          </a:solidFill>
                          <a:sym typeface="Wingdings" panose="05000000000000000000" pitchFamily="2" charset="2"/>
                        </a:rPr>
                        <a:t>2/3</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70814">
                <a:tc>
                  <a:txBody>
                    <a:bodyPr/>
                    <a:lstStyle/>
                    <a:p>
                      <a:r>
                        <a:rPr lang="en-US" altLang="zh-TW" sz="1800" b="0" dirty="0" smtClean="0">
                          <a:solidFill>
                            <a:schemeClr val="tx1"/>
                          </a:solidFill>
                        </a:rPr>
                        <a:t>AC</a:t>
                      </a:r>
                      <a:r>
                        <a:rPr lang="en-US" altLang="zh-TW" sz="1800" b="0" dirty="0" smtClean="0">
                          <a:solidFill>
                            <a:schemeClr val="tx1"/>
                          </a:solidFill>
                          <a:sym typeface="Wingdings" panose="05000000000000000000" pitchFamily="2" charset="2"/>
                        </a:rPr>
                        <a:t>E: 2/4</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altLang="zh-TW" sz="1800" b="0" dirty="0" smtClean="0">
                          <a:solidFill>
                            <a:schemeClr val="tx1"/>
                          </a:solidFill>
                        </a:rPr>
                        <a:t>BC</a:t>
                      </a:r>
                      <a:r>
                        <a:rPr lang="en-US" altLang="zh-TW" sz="1800" b="0" dirty="0" smtClean="0">
                          <a:solidFill>
                            <a:schemeClr val="tx1"/>
                          </a:solidFill>
                          <a:sym typeface="Wingdings" panose="05000000000000000000" pitchFamily="2" charset="2"/>
                        </a:rPr>
                        <a:t>E:</a:t>
                      </a:r>
                      <a:r>
                        <a:rPr lang="zh-TW" altLang="en-US" sz="1800" b="0" dirty="0" smtClean="0">
                          <a:solidFill>
                            <a:schemeClr val="tx1"/>
                          </a:solidFill>
                          <a:sym typeface="Wingdings" panose="05000000000000000000" pitchFamily="2" charset="2"/>
                        </a:rPr>
                        <a:t> </a:t>
                      </a:r>
                      <a:r>
                        <a:rPr lang="en-US" altLang="zh-TW" sz="1800" b="0" dirty="0" smtClean="0">
                          <a:solidFill>
                            <a:schemeClr val="tx1"/>
                          </a:solidFill>
                          <a:sym typeface="Wingdings" panose="05000000000000000000" pitchFamily="2" charset="2"/>
                        </a:rPr>
                        <a:t>2/3</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70814">
                <a:tc>
                  <a:txBody>
                    <a:bodyPr/>
                    <a:lstStyle/>
                    <a:p>
                      <a:r>
                        <a:rPr lang="en-US" altLang="zh-TW" sz="1800" b="0" dirty="0" smtClean="0">
                          <a:solidFill>
                            <a:srgbClr val="FF0000"/>
                          </a:solidFill>
                        </a:rPr>
                        <a:t>AE</a:t>
                      </a:r>
                      <a:r>
                        <a:rPr lang="en-US" altLang="zh-TW" sz="1800" b="0" dirty="0" smtClean="0">
                          <a:solidFill>
                            <a:srgbClr val="FF0000"/>
                          </a:solidFill>
                          <a:sym typeface="Wingdings" panose="05000000000000000000" pitchFamily="2" charset="2"/>
                        </a:rPr>
                        <a:t>C: 2/2=100%</a:t>
                      </a:r>
                      <a:r>
                        <a:rPr lang="zh-TW" altLang="en-US" sz="1800" b="0" dirty="0" smtClean="0">
                          <a:solidFill>
                            <a:srgbClr val="FF0000"/>
                          </a:solidFill>
                          <a:sym typeface="Wingdings" panose="05000000000000000000" pitchFamily="2" charset="2"/>
                        </a:rPr>
                        <a:t>*</a:t>
                      </a:r>
                      <a:endParaRPr lang="zh-TW" altLang="en-US" sz="1800" b="0" dirty="0">
                        <a:solidFill>
                          <a:srgbClr val="FF0000"/>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altLang="zh-TW" sz="1800" b="0" dirty="0" smtClean="0">
                          <a:solidFill>
                            <a:srgbClr val="FF0000"/>
                          </a:solidFill>
                        </a:rPr>
                        <a:t>BE</a:t>
                      </a:r>
                      <a:r>
                        <a:rPr lang="en-US" altLang="zh-TW" sz="1800" b="0" dirty="0" smtClean="0">
                          <a:solidFill>
                            <a:srgbClr val="FF0000"/>
                          </a:solidFill>
                          <a:sym typeface="Wingdings" panose="05000000000000000000" pitchFamily="2" charset="2"/>
                        </a:rPr>
                        <a:t>C:</a:t>
                      </a:r>
                      <a:r>
                        <a:rPr lang="zh-TW" altLang="en-US" sz="1800" b="0" dirty="0" smtClean="0">
                          <a:solidFill>
                            <a:srgbClr val="FF0000"/>
                          </a:solidFill>
                          <a:sym typeface="Wingdings" panose="05000000000000000000" pitchFamily="2" charset="2"/>
                        </a:rPr>
                        <a:t> </a:t>
                      </a:r>
                      <a:r>
                        <a:rPr lang="en-US" altLang="zh-TW" sz="1800" b="0" dirty="0" smtClean="0">
                          <a:solidFill>
                            <a:srgbClr val="FF0000"/>
                          </a:solidFill>
                          <a:sym typeface="Wingdings" panose="05000000000000000000" pitchFamily="2" charset="2"/>
                        </a:rPr>
                        <a:t>2/2=100%</a:t>
                      </a:r>
                      <a:r>
                        <a:rPr lang="zh-TW" altLang="en-US" sz="1800" b="0" dirty="0" smtClean="0">
                          <a:solidFill>
                            <a:srgbClr val="FF0000"/>
                          </a:solidFill>
                          <a:sym typeface="Wingdings" panose="05000000000000000000" pitchFamily="2" charset="2"/>
                        </a:rPr>
                        <a:t>*</a:t>
                      </a:r>
                      <a:endParaRPr lang="zh-TW" altLang="en-US" sz="1800" b="0" dirty="0">
                        <a:solidFill>
                          <a:srgbClr val="FF0000"/>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70814">
                <a:tc>
                  <a:txBody>
                    <a:bodyPr/>
                    <a:lstStyle/>
                    <a:p>
                      <a:r>
                        <a:rPr lang="en-US" altLang="zh-TW" sz="1800" b="0" dirty="0" smtClean="0">
                          <a:solidFill>
                            <a:schemeClr val="tx1"/>
                          </a:solidFill>
                        </a:rPr>
                        <a:t>CE</a:t>
                      </a:r>
                      <a:r>
                        <a:rPr lang="en-US" altLang="zh-TW" sz="1800" b="0" dirty="0" smtClean="0">
                          <a:solidFill>
                            <a:schemeClr val="tx1"/>
                          </a:solidFill>
                          <a:sym typeface="Wingdings" panose="05000000000000000000" pitchFamily="2" charset="2"/>
                        </a:rPr>
                        <a:t>A:</a:t>
                      </a:r>
                      <a:r>
                        <a:rPr lang="zh-TW" altLang="en-US" sz="1800" b="0" dirty="0" smtClean="0">
                          <a:solidFill>
                            <a:schemeClr val="tx1"/>
                          </a:solidFill>
                          <a:sym typeface="Wingdings" panose="05000000000000000000" pitchFamily="2" charset="2"/>
                        </a:rPr>
                        <a:t> </a:t>
                      </a:r>
                      <a:r>
                        <a:rPr lang="en-US" altLang="zh-TW" sz="1800" b="0" dirty="0" smtClean="0">
                          <a:solidFill>
                            <a:schemeClr val="tx1"/>
                          </a:solidFill>
                          <a:sym typeface="Wingdings" panose="05000000000000000000" pitchFamily="2" charset="2"/>
                        </a:rPr>
                        <a:t>2/3</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altLang="zh-TW" sz="1800" b="0" dirty="0" smtClean="0">
                          <a:solidFill>
                            <a:schemeClr val="tx1"/>
                          </a:solidFill>
                        </a:rPr>
                        <a:t>CE</a:t>
                      </a:r>
                      <a:r>
                        <a:rPr lang="en-US" altLang="zh-TW" sz="1800" b="0" dirty="0" smtClean="0">
                          <a:solidFill>
                            <a:schemeClr val="tx1"/>
                          </a:solidFill>
                          <a:sym typeface="Wingdings" panose="05000000000000000000" pitchFamily="2" charset="2"/>
                        </a:rPr>
                        <a:t>B:</a:t>
                      </a:r>
                      <a:r>
                        <a:rPr lang="zh-TW" altLang="en-US" sz="1800" b="0" dirty="0" smtClean="0">
                          <a:solidFill>
                            <a:schemeClr val="tx1"/>
                          </a:solidFill>
                          <a:sym typeface="Wingdings" panose="05000000000000000000" pitchFamily="2" charset="2"/>
                        </a:rPr>
                        <a:t> </a:t>
                      </a:r>
                      <a:r>
                        <a:rPr lang="en-US" altLang="zh-TW" sz="1800" b="0" dirty="0" smtClean="0">
                          <a:solidFill>
                            <a:schemeClr val="tx1"/>
                          </a:solidFill>
                          <a:sym typeface="Wingdings" panose="05000000000000000000" pitchFamily="2" charset="2"/>
                        </a:rPr>
                        <a:t>2/3</a:t>
                      </a:r>
                      <a:endParaRPr lang="zh-TW" altLang="en-US" sz="1800" b="0" dirty="0">
                        <a:solidFill>
                          <a:schemeClr val="tx1"/>
                        </a:solidFill>
                      </a:endParaRPr>
                    </a:p>
                  </a:txBody>
                  <a:tcPr marL="91425" marR="9142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75880" name="文字方塊 21"/>
          <p:cNvSpPr txBox="1">
            <a:spLocks noChangeArrowheads="1"/>
          </p:cNvSpPr>
          <p:nvPr/>
        </p:nvSpPr>
        <p:spPr bwMode="auto">
          <a:xfrm>
            <a:off x="5191125" y="908050"/>
            <a:ext cx="35575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FF0000"/>
                </a:solidFill>
              </a:rPr>
              <a:t>Association Rules </a:t>
            </a:r>
            <a:r>
              <a:rPr lang="en-US" altLang="zh-TW" sz="3200"/>
              <a:t/>
            </a:r>
            <a:br>
              <a:rPr lang="en-US" altLang="zh-TW" sz="3200"/>
            </a:br>
            <a:r>
              <a:rPr lang="en-US" altLang="zh-TW" sz="3200"/>
              <a:t>Generated from </a:t>
            </a:r>
            <a:r>
              <a:rPr lang="en-US" altLang="zh-TW" sz="3200">
                <a:solidFill>
                  <a:srgbClr val="FF0000"/>
                </a:solidFill>
              </a:rPr>
              <a:t>L</a:t>
            </a:r>
            <a:r>
              <a:rPr lang="en-US" altLang="zh-TW" sz="3200" baseline="-25000">
                <a:solidFill>
                  <a:srgbClr val="FF0000"/>
                </a:solidFill>
              </a:rPr>
              <a:t>3</a:t>
            </a:r>
            <a:endParaRPr lang="zh-TW" altLang="en-US" sz="3200" baseline="-25000">
              <a:solidFill>
                <a:srgbClr val="FF0000"/>
              </a:solidFill>
            </a:endParaRPr>
          </a:p>
        </p:txBody>
      </p:sp>
      <p:sp>
        <p:nvSpPr>
          <p:cNvPr id="75881" name="文字方塊 12"/>
          <p:cNvSpPr txBox="1">
            <a:spLocks noChangeArrowheads="1"/>
          </p:cNvSpPr>
          <p:nvPr/>
        </p:nvSpPr>
        <p:spPr bwMode="auto">
          <a:xfrm>
            <a:off x="2987675" y="2987675"/>
            <a:ext cx="565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00B050"/>
                </a:solidFill>
              </a:rPr>
              <a:t>L</a:t>
            </a:r>
            <a:r>
              <a:rPr lang="en-US" altLang="zh-TW" sz="3200" baseline="-25000">
                <a:solidFill>
                  <a:srgbClr val="00B050"/>
                </a:solidFill>
              </a:rPr>
              <a:t>3</a:t>
            </a:r>
            <a:endParaRPr lang="zh-TW" altLang="en-US" sz="3200" baseline="-25000">
              <a:solidFill>
                <a:srgbClr val="00B050"/>
              </a:solidFill>
            </a:endParaRPr>
          </a:p>
        </p:txBody>
      </p:sp>
      <p:graphicFrame>
        <p:nvGraphicFramePr>
          <p:cNvPr id="15" name="表格 14"/>
          <p:cNvGraphicFramePr>
            <a:graphicFrameLocks noGrp="1"/>
          </p:cNvGraphicFramePr>
          <p:nvPr/>
        </p:nvGraphicFramePr>
        <p:xfrm>
          <a:off x="2843213" y="3573463"/>
          <a:ext cx="1944687" cy="2122734"/>
        </p:xfrm>
        <a:graphic>
          <a:graphicData uri="http://schemas.openxmlformats.org/drawingml/2006/table">
            <a:tbl>
              <a:tblPr firstRow="1" bandRow="1">
                <a:tableStyleId>{5C22544A-7EE6-4342-B048-85BDC9FD1C3A}</a:tableStyleId>
              </a:tblPr>
              <a:tblGrid>
                <a:gridCol w="936331"/>
                <a:gridCol w="1008356"/>
              </a:tblGrid>
              <a:tr h="639793">
                <a:tc>
                  <a:txBody>
                    <a:bodyPr/>
                    <a:lstStyle/>
                    <a:p>
                      <a:pPr algn="ctr"/>
                      <a:r>
                        <a:rPr lang="en-US" altLang="zh-TW" sz="1800" dirty="0" err="1" smtClean="0">
                          <a:solidFill>
                            <a:schemeClr val="tx1"/>
                          </a:solidFill>
                        </a:rPr>
                        <a:t>Itemset</a:t>
                      </a:r>
                      <a:endParaRPr lang="zh-TW" altLang="en-US" sz="1800" dirty="0">
                        <a:solidFill>
                          <a:schemeClr val="tx1"/>
                        </a:solidFill>
                      </a:endParaRPr>
                    </a:p>
                  </a:txBody>
                  <a:tcPr marL="91462" marR="91462"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Support </a:t>
                      </a:r>
                      <a:br>
                        <a:rPr lang="en-US" altLang="zh-TW" sz="1800" dirty="0" smtClean="0">
                          <a:solidFill>
                            <a:schemeClr val="tx1"/>
                          </a:solidFill>
                        </a:rPr>
                      </a:br>
                      <a:r>
                        <a:rPr lang="en-US" altLang="zh-TW" sz="1800" dirty="0" smtClean="0">
                          <a:solidFill>
                            <a:schemeClr val="tx1"/>
                          </a:solidFill>
                        </a:rPr>
                        <a:t>Count</a:t>
                      </a:r>
                      <a:endParaRPr lang="zh-TW" altLang="en-US" sz="1800" dirty="0">
                        <a:solidFill>
                          <a:schemeClr val="tx1"/>
                        </a:solidFill>
                      </a:endParaRPr>
                    </a:p>
                  </a:txBody>
                  <a:tcPr marL="91462" marR="91462"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674">
                <a:tc>
                  <a:txBody>
                    <a:bodyPr/>
                    <a:lstStyle/>
                    <a:p>
                      <a:pPr algn="ctr"/>
                      <a:r>
                        <a:rPr lang="en-US" altLang="zh-TW" sz="1800" dirty="0" smtClean="0">
                          <a:solidFill>
                            <a:schemeClr val="tx1"/>
                          </a:solidFill>
                        </a:rPr>
                        <a:t>A, B, D</a:t>
                      </a:r>
                      <a:endParaRPr lang="zh-TW" altLang="en-US" sz="1800" dirty="0">
                        <a:solidFill>
                          <a:schemeClr val="tx1"/>
                        </a:solidFill>
                      </a:endParaRPr>
                    </a:p>
                  </a:txBody>
                  <a:tcPr marL="91462" marR="91462"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62" marR="91462"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70674">
                <a:tc>
                  <a:txBody>
                    <a:bodyPr/>
                    <a:lstStyle/>
                    <a:p>
                      <a:pPr algn="ctr"/>
                      <a:r>
                        <a:rPr lang="en-US" altLang="zh-TW" sz="1800" dirty="0" smtClean="0">
                          <a:solidFill>
                            <a:schemeClr val="tx1"/>
                          </a:solidFill>
                        </a:rPr>
                        <a:t>A,</a:t>
                      </a:r>
                      <a:r>
                        <a:rPr lang="en-US" altLang="zh-TW" sz="1800" baseline="0" dirty="0" smtClean="0">
                          <a:solidFill>
                            <a:schemeClr val="tx1"/>
                          </a:solidFill>
                        </a:rPr>
                        <a:t> C, E</a:t>
                      </a:r>
                      <a:endParaRPr lang="zh-TW" altLang="en-US" sz="1800" dirty="0">
                        <a:solidFill>
                          <a:schemeClr val="tx1"/>
                        </a:solidFill>
                      </a:endParaRPr>
                    </a:p>
                  </a:txBody>
                  <a:tcPr marL="91462" marR="91462"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62" marR="91462"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674">
                <a:tc>
                  <a:txBody>
                    <a:bodyPr/>
                    <a:lstStyle/>
                    <a:p>
                      <a:pPr algn="ctr"/>
                      <a:r>
                        <a:rPr lang="en-US" altLang="zh-TW" sz="1800" dirty="0" smtClean="0">
                          <a:solidFill>
                            <a:schemeClr val="tx1"/>
                          </a:solidFill>
                        </a:rPr>
                        <a:t>B, C, D</a:t>
                      </a:r>
                      <a:endParaRPr lang="zh-TW" altLang="en-US" sz="1800" dirty="0">
                        <a:solidFill>
                          <a:schemeClr val="tx1"/>
                        </a:solidFill>
                      </a:endParaRPr>
                    </a:p>
                  </a:txBody>
                  <a:tcPr marL="91462" marR="91462"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62" marR="91462"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674">
                <a:tc>
                  <a:txBody>
                    <a:bodyPr/>
                    <a:lstStyle/>
                    <a:p>
                      <a:pPr algn="ctr"/>
                      <a:r>
                        <a:rPr lang="en-US" altLang="zh-TW" sz="1800" dirty="0" smtClean="0">
                          <a:solidFill>
                            <a:schemeClr val="tx1"/>
                          </a:solidFill>
                        </a:rPr>
                        <a:t>B, C, E</a:t>
                      </a:r>
                      <a:endParaRPr lang="zh-TW" altLang="en-US" sz="1800" dirty="0">
                        <a:solidFill>
                          <a:schemeClr val="tx1"/>
                        </a:solidFill>
                      </a:endParaRPr>
                    </a:p>
                  </a:txBody>
                  <a:tcPr marL="91462" marR="91462"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62" marR="91462"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17" name="表格 16"/>
          <p:cNvGraphicFramePr>
            <a:graphicFrameLocks noGrp="1"/>
          </p:cNvGraphicFramePr>
          <p:nvPr/>
        </p:nvGraphicFramePr>
        <p:xfrm>
          <a:off x="179388" y="115888"/>
          <a:ext cx="1512887" cy="2089151"/>
        </p:xfrm>
        <a:graphic>
          <a:graphicData uri="http://schemas.openxmlformats.org/drawingml/2006/table">
            <a:tbl>
              <a:tblPr firstRow="1" firstCol="1" bandRow="1">
                <a:tableStyleId>{5C22544A-7EE6-4342-B048-85BDC9FD1C3A}</a:tableStyleId>
              </a:tblPr>
              <a:tblGrid>
                <a:gridCol w="792465"/>
                <a:gridCol w="720422"/>
              </a:tblGrid>
              <a:tr h="304927">
                <a:tc>
                  <a:txBody>
                    <a:bodyPr/>
                    <a:lstStyle/>
                    <a:p>
                      <a:pPr>
                        <a:spcAft>
                          <a:spcPts val="0"/>
                        </a:spcAft>
                      </a:pPr>
                      <a:r>
                        <a:rPr lang="en-US" sz="1000" kern="100" dirty="0">
                          <a:effectLst/>
                        </a:rPr>
                        <a:t>Transaction ID</a:t>
                      </a:r>
                      <a:endParaRPr lang="zh-TW" sz="1000" kern="100" dirty="0">
                        <a:effectLst/>
                        <a:latin typeface="Times New Roman"/>
                        <a:ea typeface="新細明體"/>
                      </a:endParaRPr>
                    </a:p>
                  </a:txBody>
                  <a:tcPr marL="68613" marR="68613" marT="0" marB="0"/>
                </a:tc>
                <a:tc>
                  <a:txBody>
                    <a:bodyPr/>
                    <a:lstStyle/>
                    <a:p>
                      <a:pPr>
                        <a:spcAft>
                          <a:spcPts val="0"/>
                        </a:spcAft>
                      </a:pPr>
                      <a:r>
                        <a:rPr lang="en-US" sz="1000" kern="100" dirty="0">
                          <a:effectLst/>
                        </a:rPr>
                        <a:t>Items bought</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dirty="0">
                          <a:effectLst/>
                        </a:rPr>
                        <a:t>T01</a:t>
                      </a:r>
                      <a:endParaRPr lang="zh-TW" sz="1000" kern="100" dirty="0">
                        <a:effectLst/>
                        <a:latin typeface="Times New Roman"/>
                        <a:ea typeface="新細明體"/>
                      </a:endParaRPr>
                    </a:p>
                  </a:txBody>
                  <a:tcPr marL="68613" marR="68613" marT="0" marB="0"/>
                </a:tc>
                <a:tc>
                  <a:txBody>
                    <a:bodyPr/>
                    <a:lstStyle/>
                    <a:p>
                      <a:pPr>
                        <a:spcAft>
                          <a:spcPts val="0"/>
                        </a:spcAft>
                      </a:pPr>
                      <a:r>
                        <a:rPr lang="en-US" sz="1000" kern="100">
                          <a:effectLst/>
                        </a:rPr>
                        <a:t>A, B, D</a:t>
                      </a:r>
                      <a:endParaRPr lang="zh-TW" sz="1000" kern="100">
                        <a:effectLst/>
                        <a:latin typeface="Times New Roman"/>
                        <a:ea typeface="新細明體"/>
                      </a:endParaRPr>
                    </a:p>
                  </a:txBody>
                  <a:tcPr marL="68613" marR="68613" marT="0" marB="0"/>
                </a:tc>
              </a:tr>
              <a:tr h="173108">
                <a:tc>
                  <a:txBody>
                    <a:bodyPr/>
                    <a:lstStyle/>
                    <a:p>
                      <a:pPr>
                        <a:spcAft>
                          <a:spcPts val="0"/>
                        </a:spcAft>
                      </a:pPr>
                      <a:r>
                        <a:rPr lang="en-US" sz="1000" kern="100">
                          <a:effectLst/>
                        </a:rPr>
                        <a:t>T02</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A, C, D </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a:effectLst/>
                        </a:rPr>
                        <a:t>T03</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B, C, D, E </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a:effectLst/>
                        </a:rPr>
                        <a:t>T04</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A, B, D</a:t>
                      </a:r>
                      <a:endParaRPr lang="zh-TW" sz="1000" kern="100" dirty="0">
                        <a:effectLst/>
                        <a:latin typeface="Times New Roman"/>
                        <a:ea typeface="新細明體"/>
                      </a:endParaRPr>
                    </a:p>
                  </a:txBody>
                  <a:tcPr marL="68613" marR="68613" marT="0" marB="0"/>
                </a:tc>
              </a:tr>
              <a:tr h="173108">
                <a:tc>
                  <a:txBody>
                    <a:bodyPr/>
                    <a:lstStyle/>
                    <a:p>
                      <a:pPr>
                        <a:spcAft>
                          <a:spcPts val="0"/>
                        </a:spcAft>
                      </a:pPr>
                      <a:r>
                        <a:rPr lang="en-US" sz="1000" kern="100">
                          <a:effectLst/>
                        </a:rPr>
                        <a:t>T05</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B, C, E</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T06</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C</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T07</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B, C, D</a:t>
                      </a:r>
                      <a:endParaRPr lang="zh-TW" sz="1000" kern="100">
                        <a:effectLst/>
                        <a:latin typeface="Times New Roman"/>
                        <a:ea typeface="新細明體"/>
                      </a:endParaRPr>
                    </a:p>
                  </a:txBody>
                  <a:tcPr marL="68613" marR="68613" marT="0" marB="0"/>
                </a:tc>
              </a:tr>
              <a:tr h="173108">
                <a:tc>
                  <a:txBody>
                    <a:bodyPr/>
                    <a:lstStyle/>
                    <a:p>
                      <a:pPr>
                        <a:spcAft>
                          <a:spcPts val="0"/>
                        </a:spcAft>
                      </a:pPr>
                      <a:r>
                        <a:rPr lang="en-US" sz="1000" kern="100">
                          <a:effectLst/>
                        </a:rPr>
                        <a:t>T08</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B, D</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T09</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C, E </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T10</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B, D</a:t>
                      </a:r>
                      <a:endParaRPr lang="zh-TW" sz="1000" kern="100" dirty="0">
                        <a:effectLst/>
                        <a:latin typeface="Times New Roman"/>
                        <a:ea typeface="新細明體"/>
                      </a:endParaRPr>
                    </a:p>
                  </a:txBody>
                  <a:tcPr marL="68613" marR="68613" marT="0" marB="0"/>
                </a:tc>
              </a:tr>
            </a:tbl>
          </a:graphicData>
        </a:graphic>
      </p:graphicFrame>
      <p:sp>
        <p:nvSpPr>
          <p:cNvPr id="75940" name="文字方塊 22"/>
          <p:cNvSpPr txBox="1">
            <a:spLocks noChangeArrowheads="1"/>
          </p:cNvSpPr>
          <p:nvPr/>
        </p:nvSpPr>
        <p:spPr bwMode="auto">
          <a:xfrm>
            <a:off x="7894638" y="0"/>
            <a:ext cx="1214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400" b="1">
                <a:solidFill>
                  <a:schemeClr val="accent1"/>
                </a:solidFill>
              </a:rPr>
              <a:t>Step </a:t>
            </a:r>
            <a:r>
              <a:rPr lang="en-US" altLang="zh-TW" sz="3200" b="1">
                <a:solidFill>
                  <a:schemeClr val="accent1"/>
                </a:solidFill>
              </a:rPr>
              <a:t>2-2</a:t>
            </a:r>
            <a:endParaRPr lang="zh-TW" altLang="en-US" sz="3200" b="1" baseline="-25000">
              <a:solidFill>
                <a:schemeClr val="accent1"/>
              </a:solidFill>
            </a:endParaRPr>
          </a:p>
        </p:txBody>
      </p:sp>
      <p:sp>
        <p:nvSpPr>
          <p:cNvPr id="75941" name="矩形 6"/>
          <p:cNvSpPr>
            <a:spLocks noChangeArrowheads="1"/>
          </p:cNvSpPr>
          <p:nvPr/>
        </p:nvSpPr>
        <p:spPr bwMode="auto">
          <a:xfrm>
            <a:off x="1871663" y="0"/>
            <a:ext cx="540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buFont typeface="Arial" charset="0"/>
              <a:buNone/>
            </a:pPr>
            <a:r>
              <a:rPr lang="en-US" altLang="zh-TW" b="1"/>
              <a:t>Generating Association Rules</a:t>
            </a:r>
            <a:endParaRPr lang="zh-TW" altLang="en-US" b="1"/>
          </a:p>
        </p:txBody>
      </p:sp>
      <p:sp>
        <p:nvSpPr>
          <p:cNvPr id="75942" name="矩形 24"/>
          <p:cNvSpPr>
            <a:spLocks noChangeArrowheads="1"/>
          </p:cNvSpPr>
          <p:nvPr/>
        </p:nvSpPr>
        <p:spPr bwMode="auto">
          <a:xfrm>
            <a:off x="3059113" y="600075"/>
            <a:ext cx="302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i="1"/>
              <a:t>minimum confidence = 80%</a:t>
            </a:r>
            <a:endParaRPr lang="zh-TW" altLang="en-US"/>
          </a:p>
        </p:txBody>
      </p:sp>
      <p:sp>
        <p:nvSpPr>
          <p:cNvPr id="26" name="向右箭號 25"/>
          <p:cNvSpPr/>
          <p:nvPr/>
        </p:nvSpPr>
        <p:spPr>
          <a:xfrm>
            <a:off x="4824413" y="4797425"/>
            <a:ext cx="252412"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118010764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8203BC1B-0D89-4F54-BB1B-2F383CCB6E1D}" type="slidenum">
              <a:rPr kumimoji="0" lang="zh-TW" altLang="en-US" smtClean="0">
                <a:solidFill>
                  <a:srgbClr val="898989"/>
                </a:solidFill>
                <a:latin typeface="Calibri" pitchFamily="34" charset="0"/>
              </a:rPr>
              <a:pPr eaLnBrk="1" hangingPunct="1"/>
              <a:t>126</a:t>
            </a:fld>
            <a:endParaRPr kumimoji="0" lang="zh-TW" altLang="en-US" smtClean="0">
              <a:solidFill>
                <a:srgbClr val="898989"/>
              </a:solidFill>
              <a:latin typeface="Calibri" pitchFamily="34" charset="0"/>
            </a:endParaRPr>
          </a:p>
        </p:txBody>
      </p:sp>
      <p:sp>
        <p:nvSpPr>
          <p:cNvPr id="76803" name="文字方塊 11"/>
          <p:cNvSpPr txBox="1">
            <a:spLocks noChangeArrowheads="1"/>
          </p:cNvSpPr>
          <p:nvPr/>
        </p:nvSpPr>
        <p:spPr bwMode="auto">
          <a:xfrm>
            <a:off x="5076825" y="376238"/>
            <a:ext cx="5635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FF0000"/>
                </a:solidFill>
              </a:rPr>
              <a:t>L</a:t>
            </a:r>
            <a:r>
              <a:rPr lang="en-US" altLang="zh-TW" sz="3200" baseline="-25000">
                <a:solidFill>
                  <a:srgbClr val="FF0000"/>
                </a:solidFill>
              </a:rPr>
              <a:t>2</a:t>
            </a:r>
            <a:endParaRPr lang="zh-TW" altLang="en-US" sz="3200" baseline="-25000">
              <a:solidFill>
                <a:srgbClr val="FF0000"/>
              </a:solidFill>
            </a:endParaRPr>
          </a:p>
        </p:txBody>
      </p:sp>
      <p:graphicFrame>
        <p:nvGraphicFramePr>
          <p:cNvPr id="18" name="表格 17"/>
          <p:cNvGraphicFramePr>
            <a:graphicFrameLocks noGrp="1"/>
          </p:cNvGraphicFramePr>
          <p:nvPr/>
        </p:nvGraphicFramePr>
        <p:xfrm>
          <a:off x="5076825" y="1054100"/>
          <a:ext cx="1295400" cy="2590800"/>
        </p:xfrm>
        <a:graphic>
          <a:graphicData uri="http://schemas.openxmlformats.org/drawingml/2006/table">
            <a:tbl>
              <a:tblPr firstRow="1" bandRow="1">
                <a:tableStyleId>{5C22544A-7EE6-4342-B048-85BDC9FD1C3A}</a:tableStyleId>
              </a:tblPr>
              <a:tblGrid>
                <a:gridCol w="647700"/>
                <a:gridCol w="647700"/>
              </a:tblGrid>
              <a:tr h="308364">
                <a:tc>
                  <a:txBody>
                    <a:bodyPr/>
                    <a:lstStyle/>
                    <a:p>
                      <a:pPr algn="ctr"/>
                      <a:r>
                        <a:rPr lang="en-US" altLang="zh-TW" sz="1000" dirty="0" err="1" smtClean="0">
                          <a:solidFill>
                            <a:schemeClr val="tx1"/>
                          </a:solidFill>
                        </a:rPr>
                        <a:t>Itemset</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Support </a:t>
                      </a:r>
                      <a:br>
                        <a:rPr lang="en-US" altLang="zh-TW" sz="1000" dirty="0" smtClean="0">
                          <a:solidFill>
                            <a:schemeClr val="tx1"/>
                          </a:solidFill>
                        </a:rPr>
                      </a:br>
                      <a:r>
                        <a:rPr lang="en-US" altLang="zh-TW" sz="1000" dirty="0" smtClean="0">
                          <a:solidFill>
                            <a:schemeClr val="tx1"/>
                          </a:solidFill>
                        </a:rPr>
                        <a:t>Count</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762">
                <a:tc>
                  <a:txBody>
                    <a:bodyPr/>
                    <a:lstStyle/>
                    <a:p>
                      <a:pPr algn="ctr"/>
                      <a:r>
                        <a:rPr lang="en-US" altLang="zh-TW" sz="1000" dirty="0" smtClean="0">
                          <a:solidFill>
                            <a:schemeClr val="tx1"/>
                          </a:solidFill>
                        </a:rPr>
                        <a:t>A, B</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3</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762">
                <a:tc>
                  <a:txBody>
                    <a:bodyPr/>
                    <a:lstStyle/>
                    <a:p>
                      <a:pPr algn="ctr"/>
                      <a:r>
                        <a:rPr lang="en-US" altLang="zh-TW" sz="1000" dirty="0" smtClean="0">
                          <a:solidFill>
                            <a:schemeClr val="tx1"/>
                          </a:solidFill>
                        </a:rPr>
                        <a:t>A, C</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4</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762">
                <a:tc>
                  <a:txBody>
                    <a:bodyPr/>
                    <a:lstStyle/>
                    <a:p>
                      <a:pPr algn="ctr"/>
                      <a:r>
                        <a:rPr lang="en-US" altLang="zh-TW" sz="1000" dirty="0" smtClean="0">
                          <a:solidFill>
                            <a:schemeClr val="tx1"/>
                          </a:solidFill>
                        </a:rPr>
                        <a:t>A, D</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3</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762">
                <a:tc>
                  <a:txBody>
                    <a:bodyPr/>
                    <a:lstStyle/>
                    <a:p>
                      <a:pPr algn="ctr"/>
                      <a:r>
                        <a:rPr lang="en-US" altLang="zh-TW" sz="1000" dirty="0" smtClean="0">
                          <a:solidFill>
                            <a:schemeClr val="tx1"/>
                          </a:solidFill>
                        </a:rPr>
                        <a:t>A, E</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2</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762">
                <a:tc>
                  <a:txBody>
                    <a:bodyPr/>
                    <a:lstStyle/>
                    <a:p>
                      <a:pPr algn="ctr"/>
                      <a:r>
                        <a:rPr lang="en-US" altLang="zh-TW" sz="1000" dirty="0" smtClean="0">
                          <a:solidFill>
                            <a:schemeClr val="tx1"/>
                          </a:solidFill>
                        </a:rPr>
                        <a:t>B,</a:t>
                      </a:r>
                      <a:r>
                        <a:rPr lang="en-US" altLang="zh-TW" sz="1000" baseline="0" dirty="0" smtClean="0">
                          <a:solidFill>
                            <a:schemeClr val="tx1"/>
                          </a:solidFill>
                        </a:rPr>
                        <a:t> C</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3</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762">
                <a:tc>
                  <a:txBody>
                    <a:bodyPr/>
                    <a:lstStyle/>
                    <a:p>
                      <a:pPr algn="ctr"/>
                      <a:r>
                        <a:rPr lang="en-US" altLang="zh-TW" sz="1000" dirty="0" smtClean="0">
                          <a:solidFill>
                            <a:schemeClr val="tx1"/>
                          </a:solidFill>
                        </a:rPr>
                        <a:t>B, D</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6</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762">
                <a:tc>
                  <a:txBody>
                    <a:bodyPr/>
                    <a:lstStyle/>
                    <a:p>
                      <a:pPr algn="ctr"/>
                      <a:r>
                        <a:rPr lang="en-US" altLang="zh-TW" sz="1000" dirty="0" smtClean="0">
                          <a:solidFill>
                            <a:schemeClr val="tx1"/>
                          </a:solidFill>
                        </a:rPr>
                        <a:t>B,</a:t>
                      </a:r>
                      <a:r>
                        <a:rPr lang="en-US" altLang="zh-TW" sz="1000" baseline="0" dirty="0" smtClean="0">
                          <a:solidFill>
                            <a:schemeClr val="tx1"/>
                          </a:solidFill>
                        </a:rPr>
                        <a:t> E</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2</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762">
                <a:tc>
                  <a:txBody>
                    <a:bodyPr/>
                    <a:lstStyle/>
                    <a:p>
                      <a:pPr algn="ctr"/>
                      <a:r>
                        <a:rPr lang="en-US" altLang="zh-TW" sz="1000" dirty="0" smtClean="0">
                          <a:solidFill>
                            <a:schemeClr val="tx1"/>
                          </a:solidFill>
                        </a:rPr>
                        <a:t>C, D</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3</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762">
                <a:tc>
                  <a:txBody>
                    <a:bodyPr/>
                    <a:lstStyle/>
                    <a:p>
                      <a:pPr algn="ctr"/>
                      <a:r>
                        <a:rPr lang="en-US" altLang="zh-TW" sz="1000" dirty="0" smtClean="0">
                          <a:solidFill>
                            <a:schemeClr val="tx1"/>
                          </a:solidFill>
                        </a:rPr>
                        <a:t>C, E</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3</a:t>
                      </a:r>
                      <a:endParaRPr lang="zh-TW" altLang="en-US" sz="1000" dirty="0">
                        <a:solidFill>
                          <a:schemeClr val="tx1"/>
                        </a:solidFill>
                      </a:endParaRPr>
                    </a:p>
                  </a:txBody>
                  <a:tcPr marL="91387" marR="91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6839" name="文字方塊 21"/>
          <p:cNvSpPr txBox="1">
            <a:spLocks noChangeArrowheads="1"/>
          </p:cNvSpPr>
          <p:nvPr/>
        </p:nvSpPr>
        <p:spPr bwMode="auto">
          <a:xfrm>
            <a:off x="2598738" y="3865563"/>
            <a:ext cx="3670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FF0000"/>
                </a:solidFill>
              </a:rPr>
              <a:t>Association Rules: </a:t>
            </a:r>
            <a:endParaRPr lang="zh-TW" altLang="en-US" sz="3200" baseline="-25000"/>
          </a:p>
        </p:txBody>
      </p:sp>
      <p:sp>
        <p:nvSpPr>
          <p:cNvPr id="76840" name="矩形 7"/>
          <p:cNvSpPr>
            <a:spLocks noChangeArrowheads="1"/>
          </p:cNvSpPr>
          <p:nvPr/>
        </p:nvSpPr>
        <p:spPr bwMode="auto">
          <a:xfrm>
            <a:off x="250825" y="3429000"/>
            <a:ext cx="302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i="1"/>
              <a:t>minimum confidence = 80%</a:t>
            </a:r>
            <a:endParaRPr lang="zh-TW" altLang="en-US"/>
          </a:p>
        </p:txBody>
      </p:sp>
      <p:sp>
        <p:nvSpPr>
          <p:cNvPr id="76841" name="文字方塊 12"/>
          <p:cNvSpPr txBox="1">
            <a:spLocks noChangeArrowheads="1"/>
          </p:cNvSpPr>
          <p:nvPr/>
        </p:nvSpPr>
        <p:spPr bwMode="auto">
          <a:xfrm>
            <a:off x="6516688" y="376238"/>
            <a:ext cx="56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FF0000"/>
                </a:solidFill>
              </a:rPr>
              <a:t>L</a:t>
            </a:r>
            <a:r>
              <a:rPr lang="en-US" altLang="zh-TW" sz="3200" baseline="-25000">
                <a:solidFill>
                  <a:srgbClr val="FF0000"/>
                </a:solidFill>
              </a:rPr>
              <a:t>3</a:t>
            </a:r>
            <a:endParaRPr lang="zh-TW" altLang="en-US" sz="3200" baseline="-25000">
              <a:solidFill>
                <a:srgbClr val="FF0000"/>
              </a:solidFill>
            </a:endParaRPr>
          </a:p>
        </p:txBody>
      </p:sp>
      <p:graphicFrame>
        <p:nvGraphicFramePr>
          <p:cNvPr id="15" name="表格 14"/>
          <p:cNvGraphicFramePr>
            <a:graphicFrameLocks noGrp="1"/>
          </p:cNvGraphicFramePr>
          <p:nvPr/>
        </p:nvGraphicFramePr>
        <p:xfrm>
          <a:off x="6516688" y="1054100"/>
          <a:ext cx="1943100" cy="2124075"/>
        </p:xfrm>
        <a:graphic>
          <a:graphicData uri="http://schemas.openxmlformats.org/drawingml/2006/table">
            <a:tbl>
              <a:tblPr firstRow="1" bandRow="1">
                <a:tableStyleId>{5C22544A-7EE6-4342-B048-85BDC9FD1C3A}</a:tableStyleId>
              </a:tblPr>
              <a:tblGrid>
                <a:gridCol w="935567"/>
                <a:gridCol w="1007533"/>
              </a:tblGrid>
              <a:tr h="640271">
                <a:tc>
                  <a:txBody>
                    <a:bodyPr/>
                    <a:lstStyle/>
                    <a:p>
                      <a:r>
                        <a:rPr lang="en-US" altLang="zh-TW" sz="1800" dirty="0" err="1" smtClean="0">
                          <a:solidFill>
                            <a:schemeClr val="tx1"/>
                          </a:solidFill>
                        </a:rPr>
                        <a:t>Itemset</a:t>
                      </a:r>
                      <a:endParaRPr lang="zh-TW" altLang="en-US" sz="1800" dirty="0">
                        <a:solidFill>
                          <a:schemeClr val="tx1"/>
                        </a:solidFill>
                      </a:endParaRPr>
                    </a:p>
                  </a:txBody>
                  <a:tcPr marL="91388" marR="91388"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800" dirty="0" smtClean="0">
                          <a:solidFill>
                            <a:schemeClr val="tx1"/>
                          </a:solidFill>
                        </a:rPr>
                        <a:t>Support </a:t>
                      </a:r>
                      <a:br>
                        <a:rPr lang="en-US" altLang="zh-TW" sz="1800" dirty="0" smtClean="0">
                          <a:solidFill>
                            <a:schemeClr val="tx1"/>
                          </a:solidFill>
                        </a:rPr>
                      </a:br>
                      <a:r>
                        <a:rPr lang="en-US" altLang="zh-TW" sz="1800" dirty="0" smtClean="0">
                          <a:solidFill>
                            <a:schemeClr val="tx1"/>
                          </a:solidFill>
                        </a:rPr>
                        <a:t>Count</a:t>
                      </a:r>
                      <a:endParaRPr lang="zh-TW" altLang="en-US" sz="1800" dirty="0">
                        <a:solidFill>
                          <a:schemeClr val="tx1"/>
                        </a:solidFill>
                      </a:endParaRPr>
                    </a:p>
                  </a:txBody>
                  <a:tcPr marL="91388" marR="91388"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951">
                <a:tc>
                  <a:txBody>
                    <a:bodyPr/>
                    <a:lstStyle/>
                    <a:p>
                      <a:r>
                        <a:rPr lang="en-US" altLang="zh-TW" sz="1800" dirty="0" smtClean="0">
                          <a:solidFill>
                            <a:schemeClr val="tx1"/>
                          </a:solidFill>
                        </a:rPr>
                        <a:t>A, B, D</a:t>
                      </a:r>
                      <a:endParaRPr lang="zh-TW" altLang="en-US" sz="1800" dirty="0">
                        <a:solidFill>
                          <a:schemeClr val="tx1"/>
                        </a:solidFill>
                      </a:endParaRPr>
                    </a:p>
                  </a:txBody>
                  <a:tcPr marL="91388" marR="91388"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zh-TW" sz="1800" dirty="0" smtClean="0">
                          <a:solidFill>
                            <a:schemeClr val="tx1"/>
                          </a:solidFill>
                        </a:rPr>
                        <a:t>2</a:t>
                      </a:r>
                      <a:endParaRPr lang="zh-TW" altLang="en-US" sz="1800" dirty="0">
                        <a:solidFill>
                          <a:schemeClr val="tx1"/>
                        </a:solidFill>
                      </a:endParaRPr>
                    </a:p>
                  </a:txBody>
                  <a:tcPr marL="91388" marR="91388"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70951">
                <a:tc>
                  <a:txBody>
                    <a:bodyPr/>
                    <a:lstStyle/>
                    <a:p>
                      <a:r>
                        <a:rPr lang="en-US" altLang="zh-TW" sz="1800" dirty="0" smtClean="0">
                          <a:solidFill>
                            <a:schemeClr val="tx1"/>
                          </a:solidFill>
                        </a:rPr>
                        <a:t>A,</a:t>
                      </a:r>
                      <a:r>
                        <a:rPr lang="en-US" altLang="zh-TW" sz="1800" baseline="0" dirty="0" smtClean="0">
                          <a:solidFill>
                            <a:schemeClr val="tx1"/>
                          </a:solidFill>
                        </a:rPr>
                        <a:t> C, E</a:t>
                      </a:r>
                      <a:endParaRPr lang="zh-TW" altLang="en-US" sz="1800" dirty="0">
                        <a:solidFill>
                          <a:schemeClr val="tx1"/>
                        </a:solidFill>
                      </a:endParaRPr>
                    </a:p>
                  </a:txBody>
                  <a:tcPr marL="91388" marR="91388"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altLang="zh-TW" sz="1800" dirty="0" smtClean="0">
                          <a:solidFill>
                            <a:schemeClr val="tx1"/>
                          </a:solidFill>
                        </a:rPr>
                        <a:t>2</a:t>
                      </a:r>
                      <a:endParaRPr lang="zh-TW" altLang="en-US" sz="1800" dirty="0">
                        <a:solidFill>
                          <a:schemeClr val="tx1"/>
                        </a:solidFill>
                      </a:endParaRPr>
                    </a:p>
                  </a:txBody>
                  <a:tcPr marL="91388" marR="91388"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951">
                <a:tc>
                  <a:txBody>
                    <a:bodyPr/>
                    <a:lstStyle/>
                    <a:p>
                      <a:r>
                        <a:rPr lang="en-US" altLang="zh-TW" sz="1800" dirty="0" smtClean="0">
                          <a:solidFill>
                            <a:schemeClr val="tx1"/>
                          </a:solidFill>
                        </a:rPr>
                        <a:t>B, C, D</a:t>
                      </a:r>
                      <a:endParaRPr lang="zh-TW" altLang="en-US" sz="1800" dirty="0">
                        <a:solidFill>
                          <a:schemeClr val="tx1"/>
                        </a:solidFill>
                      </a:endParaRPr>
                    </a:p>
                  </a:txBody>
                  <a:tcPr marL="91388" marR="91388"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altLang="zh-TW" sz="1800" dirty="0" smtClean="0">
                          <a:solidFill>
                            <a:schemeClr val="tx1"/>
                          </a:solidFill>
                        </a:rPr>
                        <a:t>2</a:t>
                      </a:r>
                      <a:endParaRPr lang="zh-TW" altLang="en-US" sz="1800" dirty="0">
                        <a:solidFill>
                          <a:schemeClr val="tx1"/>
                        </a:solidFill>
                      </a:endParaRPr>
                    </a:p>
                  </a:txBody>
                  <a:tcPr marL="91388" marR="91388"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951">
                <a:tc>
                  <a:txBody>
                    <a:bodyPr/>
                    <a:lstStyle/>
                    <a:p>
                      <a:r>
                        <a:rPr lang="en-US" altLang="zh-TW" sz="1800" dirty="0" smtClean="0">
                          <a:solidFill>
                            <a:schemeClr val="tx1"/>
                          </a:solidFill>
                        </a:rPr>
                        <a:t>B, C, E</a:t>
                      </a:r>
                      <a:endParaRPr lang="zh-TW" altLang="en-US" sz="1800" dirty="0">
                        <a:solidFill>
                          <a:schemeClr val="tx1"/>
                        </a:solidFill>
                      </a:endParaRPr>
                    </a:p>
                  </a:txBody>
                  <a:tcPr marL="91388" marR="91388"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altLang="zh-TW" sz="1800" dirty="0" smtClean="0">
                          <a:solidFill>
                            <a:schemeClr val="tx1"/>
                          </a:solidFill>
                        </a:rPr>
                        <a:t>2</a:t>
                      </a:r>
                      <a:endParaRPr lang="zh-TW" altLang="en-US" sz="1800" dirty="0">
                        <a:solidFill>
                          <a:schemeClr val="tx1"/>
                        </a:solidFill>
                      </a:endParaRPr>
                    </a:p>
                  </a:txBody>
                  <a:tcPr marL="91388" marR="91388"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76862" name="文字方塊 15"/>
          <p:cNvSpPr txBox="1">
            <a:spLocks noChangeArrowheads="1"/>
          </p:cNvSpPr>
          <p:nvPr/>
        </p:nvSpPr>
        <p:spPr bwMode="auto">
          <a:xfrm>
            <a:off x="1343025" y="4514850"/>
            <a:ext cx="61817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solidFill>
                  <a:srgbClr val="FF0000"/>
                </a:solidFill>
              </a:rPr>
              <a:t>B</a:t>
            </a:r>
            <a:r>
              <a:rPr lang="en-US" altLang="zh-TW" sz="2400">
                <a:solidFill>
                  <a:srgbClr val="FF0000"/>
                </a:solidFill>
                <a:sym typeface="Wingdings" pitchFamily="2" charset="2"/>
              </a:rPr>
              <a:t>D (60%, 85.7%) (Sup.: 6/10, Conf.: 6/7) </a:t>
            </a:r>
            <a:endParaRPr lang="en-US" altLang="zh-TW" sz="2400">
              <a:solidFill>
                <a:srgbClr val="FF0000"/>
              </a:solidFill>
            </a:endParaRPr>
          </a:p>
          <a:p>
            <a:pPr eaLnBrk="1" hangingPunct="1"/>
            <a:r>
              <a:rPr lang="en-US" altLang="zh-TW" sz="2400">
                <a:solidFill>
                  <a:srgbClr val="FF0000"/>
                </a:solidFill>
              </a:rPr>
              <a:t>D</a:t>
            </a:r>
            <a:r>
              <a:rPr lang="en-US" altLang="zh-TW" sz="2400">
                <a:solidFill>
                  <a:srgbClr val="FF0000"/>
                </a:solidFill>
                <a:sym typeface="Wingdings" pitchFamily="2" charset="2"/>
              </a:rPr>
              <a:t>B (60%, 85.7%) (Sup.: 6/10, Conf.: 6/7)</a:t>
            </a:r>
            <a:endParaRPr lang="zh-TW" altLang="en-US" sz="2400">
              <a:solidFill>
                <a:srgbClr val="FF0000"/>
              </a:solidFill>
            </a:endParaRPr>
          </a:p>
          <a:p>
            <a:pPr eaLnBrk="1" hangingPunct="1"/>
            <a:r>
              <a:rPr lang="en-US" altLang="zh-TW" sz="2400">
                <a:solidFill>
                  <a:srgbClr val="FF0000"/>
                </a:solidFill>
              </a:rPr>
              <a:t>E</a:t>
            </a:r>
            <a:r>
              <a:rPr lang="en-US" altLang="zh-TW" sz="2400">
                <a:solidFill>
                  <a:srgbClr val="FF0000"/>
                </a:solidFill>
                <a:sym typeface="Wingdings" pitchFamily="2" charset="2"/>
              </a:rPr>
              <a:t>C (30%, 100%) (Sup.: 3/10, Conf.: 3/3)</a:t>
            </a:r>
            <a:endParaRPr lang="en-US" altLang="zh-TW" sz="2400">
              <a:solidFill>
                <a:srgbClr val="FF0000"/>
              </a:solidFill>
            </a:endParaRPr>
          </a:p>
          <a:p>
            <a:pPr eaLnBrk="1" hangingPunct="1"/>
            <a:r>
              <a:rPr lang="en-US" altLang="zh-TW" sz="2400">
                <a:solidFill>
                  <a:srgbClr val="FF0000"/>
                </a:solidFill>
              </a:rPr>
              <a:t>AE</a:t>
            </a:r>
            <a:r>
              <a:rPr lang="en-US" altLang="zh-TW" sz="2400">
                <a:solidFill>
                  <a:srgbClr val="FF0000"/>
                </a:solidFill>
                <a:sym typeface="Wingdings" pitchFamily="2" charset="2"/>
              </a:rPr>
              <a:t>C</a:t>
            </a:r>
            <a:r>
              <a:rPr lang="zh-TW" altLang="en-US" sz="2400">
                <a:solidFill>
                  <a:srgbClr val="FF0000"/>
                </a:solidFill>
                <a:sym typeface="Wingdings" pitchFamily="2" charset="2"/>
              </a:rPr>
              <a:t> </a:t>
            </a:r>
            <a:r>
              <a:rPr lang="en-US" altLang="zh-TW" sz="2400">
                <a:solidFill>
                  <a:srgbClr val="FF0000"/>
                </a:solidFill>
                <a:sym typeface="Wingdings" pitchFamily="2" charset="2"/>
              </a:rPr>
              <a:t>(20%, 100%) (Sup.: 2/10, Conf.: 2/2)</a:t>
            </a:r>
          </a:p>
          <a:p>
            <a:pPr eaLnBrk="1" hangingPunct="1"/>
            <a:r>
              <a:rPr lang="en-US" altLang="zh-TW" sz="2400">
                <a:solidFill>
                  <a:srgbClr val="FF0000"/>
                </a:solidFill>
              </a:rPr>
              <a:t>BE</a:t>
            </a:r>
            <a:r>
              <a:rPr lang="en-US" altLang="zh-TW" sz="2400">
                <a:solidFill>
                  <a:srgbClr val="FF0000"/>
                </a:solidFill>
                <a:sym typeface="Wingdings" pitchFamily="2" charset="2"/>
              </a:rPr>
              <a:t>C (20%, 100%) (Sup.: 2/10, Conf.: 2/2)</a:t>
            </a:r>
            <a:endParaRPr lang="zh-TW" altLang="en-US" sz="2400"/>
          </a:p>
        </p:txBody>
      </p:sp>
      <p:graphicFrame>
        <p:nvGraphicFramePr>
          <p:cNvPr id="17" name="表格 16"/>
          <p:cNvGraphicFramePr>
            <a:graphicFrameLocks noGrp="1"/>
          </p:cNvGraphicFramePr>
          <p:nvPr/>
        </p:nvGraphicFramePr>
        <p:xfrm>
          <a:off x="3600450" y="1054100"/>
          <a:ext cx="1223963" cy="1616076"/>
        </p:xfrm>
        <a:graphic>
          <a:graphicData uri="http://schemas.openxmlformats.org/drawingml/2006/table">
            <a:tbl>
              <a:tblPr firstRow="1" bandRow="1">
                <a:tableStyleId>{5C22544A-7EE6-4342-B048-85BDC9FD1C3A}</a:tableStyleId>
              </a:tblPr>
              <a:tblGrid>
                <a:gridCol w="589158"/>
                <a:gridCol w="634805"/>
              </a:tblGrid>
              <a:tr h="396396">
                <a:tc>
                  <a:txBody>
                    <a:bodyPr/>
                    <a:lstStyle/>
                    <a:p>
                      <a:pPr algn="ctr"/>
                      <a:r>
                        <a:rPr lang="en-US" altLang="zh-TW" sz="1000" dirty="0" err="1" smtClean="0">
                          <a:solidFill>
                            <a:schemeClr val="tx1"/>
                          </a:solidFill>
                        </a:rPr>
                        <a:t>Itemset</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Support </a:t>
                      </a:r>
                      <a:br>
                        <a:rPr lang="en-US" altLang="zh-TW" sz="1000" dirty="0" smtClean="0">
                          <a:solidFill>
                            <a:schemeClr val="tx1"/>
                          </a:solidFill>
                        </a:rPr>
                      </a:br>
                      <a:r>
                        <a:rPr lang="en-US" altLang="zh-TW" sz="1000" dirty="0" smtClean="0">
                          <a:solidFill>
                            <a:schemeClr val="tx1"/>
                          </a:solidFill>
                        </a:rPr>
                        <a:t>Count</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36">
                <a:tc>
                  <a:txBody>
                    <a:bodyPr/>
                    <a:lstStyle/>
                    <a:p>
                      <a:pPr algn="ctr"/>
                      <a:r>
                        <a:rPr lang="en-US" altLang="zh-TW" sz="1000" dirty="0" smtClean="0">
                          <a:solidFill>
                            <a:schemeClr val="tx1"/>
                          </a:solidFill>
                        </a:rPr>
                        <a:t>A</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6</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36">
                <a:tc>
                  <a:txBody>
                    <a:bodyPr/>
                    <a:lstStyle/>
                    <a:p>
                      <a:pPr algn="ctr"/>
                      <a:r>
                        <a:rPr lang="en-US" altLang="zh-TW" sz="1000" dirty="0" smtClean="0">
                          <a:solidFill>
                            <a:schemeClr val="tx1"/>
                          </a:solidFill>
                        </a:rPr>
                        <a:t>B</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7</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36">
                <a:tc>
                  <a:txBody>
                    <a:bodyPr/>
                    <a:lstStyle/>
                    <a:p>
                      <a:pPr algn="ctr"/>
                      <a:r>
                        <a:rPr lang="en-US" altLang="zh-TW" sz="1000" dirty="0" smtClean="0">
                          <a:solidFill>
                            <a:schemeClr val="tx1"/>
                          </a:solidFill>
                        </a:rPr>
                        <a:t>C</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6</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36">
                <a:tc>
                  <a:txBody>
                    <a:bodyPr/>
                    <a:lstStyle/>
                    <a:p>
                      <a:pPr algn="ctr"/>
                      <a:r>
                        <a:rPr lang="en-US" altLang="zh-TW" sz="1000" dirty="0" smtClean="0">
                          <a:solidFill>
                            <a:schemeClr val="tx1"/>
                          </a:solidFill>
                        </a:rPr>
                        <a:t>D</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7</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936">
                <a:tc>
                  <a:txBody>
                    <a:bodyPr/>
                    <a:lstStyle/>
                    <a:p>
                      <a:pPr algn="ctr"/>
                      <a:r>
                        <a:rPr lang="en-US" altLang="zh-TW" sz="1000" dirty="0" smtClean="0">
                          <a:solidFill>
                            <a:schemeClr val="tx1"/>
                          </a:solidFill>
                        </a:rPr>
                        <a:t>E</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000" dirty="0" smtClean="0">
                          <a:solidFill>
                            <a:schemeClr val="tx1"/>
                          </a:solidFill>
                        </a:rPr>
                        <a:t>3</a:t>
                      </a:r>
                      <a:endParaRPr lang="zh-TW" altLang="en-US" sz="1000" dirty="0">
                        <a:solidFill>
                          <a:schemeClr val="tx1"/>
                        </a:solidFill>
                      </a:endParaRPr>
                    </a:p>
                  </a:txBody>
                  <a:tcPr marL="91427" marR="91427"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6886" name="文字方塊 22"/>
          <p:cNvSpPr txBox="1">
            <a:spLocks noChangeArrowheads="1"/>
          </p:cNvSpPr>
          <p:nvPr/>
        </p:nvSpPr>
        <p:spPr bwMode="auto">
          <a:xfrm>
            <a:off x="3749675" y="376238"/>
            <a:ext cx="5635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FF0000"/>
                </a:solidFill>
              </a:rPr>
              <a:t>L</a:t>
            </a:r>
            <a:r>
              <a:rPr lang="en-US" altLang="zh-TW" sz="3200" baseline="-25000">
                <a:solidFill>
                  <a:srgbClr val="FF0000"/>
                </a:solidFill>
              </a:rPr>
              <a:t>1</a:t>
            </a:r>
            <a:endParaRPr lang="zh-TW" altLang="en-US" sz="3200" baseline="-25000">
              <a:solidFill>
                <a:srgbClr val="FF0000"/>
              </a:solidFill>
            </a:endParaRPr>
          </a:p>
        </p:txBody>
      </p:sp>
      <p:sp>
        <p:nvSpPr>
          <p:cNvPr id="76887" name="矩形 2"/>
          <p:cNvSpPr>
            <a:spLocks noChangeArrowheads="1"/>
          </p:cNvSpPr>
          <p:nvPr/>
        </p:nvSpPr>
        <p:spPr bwMode="auto">
          <a:xfrm>
            <a:off x="250825" y="3141663"/>
            <a:ext cx="2881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i="1"/>
              <a:t>minimum support = 20%</a:t>
            </a:r>
          </a:p>
        </p:txBody>
      </p:sp>
      <p:graphicFrame>
        <p:nvGraphicFramePr>
          <p:cNvPr id="24" name="表格 23"/>
          <p:cNvGraphicFramePr>
            <a:graphicFrameLocks noGrp="1"/>
          </p:cNvGraphicFramePr>
          <p:nvPr/>
        </p:nvGraphicFramePr>
        <p:xfrm>
          <a:off x="179388" y="115888"/>
          <a:ext cx="1512887" cy="2089151"/>
        </p:xfrm>
        <a:graphic>
          <a:graphicData uri="http://schemas.openxmlformats.org/drawingml/2006/table">
            <a:tbl>
              <a:tblPr firstRow="1" firstCol="1" bandRow="1">
                <a:tableStyleId>{5C22544A-7EE6-4342-B048-85BDC9FD1C3A}</a:tableStyleId>
              </a:tblPr>
              <a:tblGrid>
                <a:gridCol w="792465"/>
                <a:gridCol w="720422"/>
              </a:tblGrid>
              <a:tr h="304927">
                <a:tc>
                  <a:txBody>
                    <a:bodyPr/>
                    <a:lstStyle/>
                    <a:p>
                      <a:pPr>
                        <a:spcAft>
                          <a:spcPts val="0"/>
                        </a:spcAft>
                      </a:pPr>
                      <a:r>
                        <a:rPr lang="en-US" sz="1000" kern="100" dirty="0">
                          <a:effectLst/>
                        </a:rPr>
                        <a:t>Transaction ID</a:t>
                      </a:r>
                      <a:endParaRPr lang="zh-TW" sz="1000" kern="100" dirty="0">
                        <a:effectLst/>
                        <a:latin typeface="Times New Roman"/>
                        <a:ea typeface="新細明體"/>
                      </a:endParaRPr>
                    </a:p>
                  </a:txBody>
                  <a:tcPr marL="68613" marR="68613" marT="0" marB="0"/>
                </a:tc>
                <a:tc>
                  <a:txBody>
                    <a:bodyPr/>
                    <a:lstStyle/>
                    <a:p>
                      <a:pPr>
                        <a:spcAft>
                          <a:spcPts val="0"/>
                        </a:spcAft>
                      </a:pPr>
                      <a:r>
                        <a:rPr lang="en-US" sz="1000" kern="100" dirty="0">
                          <a:effectLst/>
                        </a:rPr>
                        <a:t>Items bought</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dirty="0">
                          <a:effectLst/>
                        </a:rPr>
                        <a:t>T01</a:t>
                      </a:r>
                      <a:endParaRPr lang="zh-TW" sz="1000" kern="100" dirty="0">
                        <a:effectLst/>
                        <a:latin typeface="Times New Roman"/>
                        <a:ea typeface="新細明體"/>
                      </a:endParaRPr>
                    </a:p>
                  </a:txBody>
                  <a:tcPr marL="68613" marR="68613" marT="0" marB="0"/>
                </a:tc>
                <a:tc>
                  <a:txBody>
                    <a:bodyPr/>
                    <a:lstStyle/>
                    <a:p>
                      <a:pPr>
                        <a:spcAft>
                          <a:spcPts val="0"/>
                        </a:spcAft>
                      </a:pPr>
                      <a:r>
                        <a:rPr lang="en-US" sz="1000" kern="100">
                          <a:effectLst/>
                        </a:rPr>
                        <a:t>A, B, D</a:t>
                      </a:r>
                      <a:endParaRPr lang="zh-TW" sz="1000" kern="100">
                        <a:effectLst/>
                        <a:latin typeface="Times New Roman"/>
                        <a:ea typeface="新細明體"/>
                      </a:endParaRPr>
                    </a:p>
                  </a:txBody>
                  <a:tcPr marL="68613" marR="68613" marT="0" marB="0"/>
                </a:tc>
              </a:tr>
              <a:tr h="173108">
                <a:tc>
                  <a:txBody>
                    <a:bodyPr/>
                    <a:lstStyle/>
                    <a:p>
                      <a:pPr>
                        <a:spcAft>
                          <a:spcPts val="0"/>
                        </a:spcAft>
                      </a:pPr>
                      <a:r>
                        <a:rPr lang="en-US" sz="1000" kern="100">
                          <a:effectLst/>
                        </a:rPr>
                        <a:t>T02</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A, C, D </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a:effectLst/>
                        </a:rPr>
                        <a:t>T03</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B, C, D, E </a:t>
                      </a:r>
                      <a:endParaRPr lang="zh-TW" sz="1000" kern="100" dirty="0">
                        <a:effectLst/>
                        <a:latin typeface="Times New Roman"/>
                        <a:ea typeface="新細明體"/>
                      </a:endParaRPr>
                    </a:p>
                  </a:txBody>
                  <a:tcPr marL="68613" marR="68613" marT="0" marB="0"/>
                </a:tc>
              </a:tr>
              <a:tr h="180700">
                <a:tc>
                  <a:txBody>
                    <a:bodyPr/>
                    <a:lstStyle/>
                    <a:p>
                      <a:pPr>
                        <a:spcAft>
                          <a:spcPts val="0"/>
                        </a:spcAft>
                      </a:pPr>
                      <a:r>
                        <a:rPr lang="en-US" sz="1000" kern="100">
                          <a:effectLst/>
                        </a:rPr>
                        <a:t>T04</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A, B, D</a:t>
                      </a:r>
                      <a:endParaRPr lang="zh-TW" sz="1000" kern="100" dirty="0">
                        <a:effectLst/>
                        <a:latin typeface="Times New Roman"/>
                        <a:ea typeface="新細明體"/>
                      </a:endParaRPr>
                    </a:p>
                  </a:txBody>
                  <a:tcPr marL="68613" marR="68613" marT="0" marB="0"/>
                </a:tc>
              </a:tr>
              <a:tr h="173108">
                <a:tc>
                  <a:txBody>
                    <a:bodyPr/>
                    <a:lstStyle/>
                    <a:p>
                      <a:pPr>
                        <a:spcAft>
                          <a:spcPts val="0"/>
                        </a:spcAft>
                      </a:pPr>
                      <a:r>
                        <a:rPr lang="en-US" sz="1000" kern="100">
                          <a:effectLst/>
                        </a:rPr>
                        <a:t>T05</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B, C, E</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T06</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C</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T07</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B, C, D</a:t>
                      </a:r>
                      <a:endParaRPr lang="zh-TW" sz="1000" kern="100">
                        <a:effectLst/>
                        <a:latin typeface="Times New Roman"/>
                        <a:ea typeface="新細明體"/>
                      </a:endParaRPr>
                    </a:p>
                  </a:txBody>
                  <a:tcPr marL="68613" marR="68613" marT="0" marB="0"/>
                </a:tc>
              </a:tr>
              <a:tr h="173108">
                <a:tc>
                  <a:txBody>
                    <a:bodyPr/>
                    <a:lstStyle/>
                    <a:p>
                      <a:pPr>
                        <a:spcAft>
                          <a:spcPts val="0"/>
                        </a:spcAft>
                      </a:pPr>
                      <a:r>
                        <a:rPr lang="en-US" sz="1000" kern="100">
                          <a:effectLst/>
                        </a:rPr>
                        <a:t>T08</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B, D</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T09</a:t>
                      </a:r>
                      <a:endParaRPr lang="zh-TW" sz="1000" kern="100">
                        <a:effectLst/>
                        <a:latin typeface="Times New Roman"/>
                        <a:ea typeface="新細明體"/>
                      </a:endParaRPr>
                    </a:p>
                  </a:txBody>
                  <a:tcPr marL="68613" marR="68613" marT="0" marB="0"/>
                </a:tc>
                <a:tc>
                  <a:txBody>
                    <a:bodyPr/>
                    <a:lstStyle/>
                    <a:p>
                      <a:pPr>
                        <a:spcAft>
                          <a:spcPts val="0"/>
                        </a:spcAft>
                      </a:pPr>
                      <a:r>
                        <a:rPr lang="en-US" sz="1000" kern="100">
                          <a:effectLst/>
                        </a:rPr>
                        <a:t>A, C, E </a:t>
                      </a:r>
                      <a:endParaRPr lang="zh-TW" sz="1000" kern="100">
                        <a:effectLst/>
                        <a:latin typeface="Times New Roman"/>
                        <a:ea typeface="新細明體"/>
                      </a:endParaRPr>
                    </a:p>
                  </a:txBody>
                  <a:tcPr marL="68613" marR="68613" marT="0" marB="0"/>
                </a:tc>
              </a:tr>
              <a:tr h="180700">
                <a:tc>
                  <a:txBody>
                    <a:bodyPr/>
                    <a:lstStyle/>
                    <a:p>
                      <a:pPr>
                        <a:spcAft>
                          <a:spcPts val="0"/>
                        </a:spcAft>
                      </a:pPr>
                      <a:r>
                        <a:rPr lang="en-US" sz="1000" kern="100">
                          <a:effectLst/>
                        </a:rPr>
                        <a:t>T10</a:t>
                      </a:r>
                      <a:endParaRPr lang="zh-TW" sz="1000" kern="100">
                        <a:effectLst/>
                        <a:latin typeface="Times New Roman"/>
                        <a:ea typeface="新細明體"/>
                      </a:endParaRPr>
                    </a:p>
                  </a:txBody>
                  <a:tcPr marL="68613" marR="68613" marT="0" marB="0"/>
                </a:tc>
                <a:tc>
                  <a:txBody>
                    <a:bodyPr/>
                    <a:lstStyle/>
                    <a:p>
                      <a:pPr>
                        <a:spcAft>
                          <a:spcPts val="0"/>
                        </a:spcAft>
                      </a:pPr>
                      <a:r>
                        <a:rPr lang="en-US" sz="1000" kern="100" dirty="0">
                          <a:effectLst/>
                        </a:rPr>
                        <a:t>B, D</a:t>
                      </a:r>
                      <a:endParaRPr lang="zh-TW" sz="1000" kern="100" dirty="0">
                        <a:effectLst/>
                        <a:latin typeface="Times New Roman"/>
                        <a:ea typeface="新細明體"/>
                      </a:endParaRPr>
                    </a:p>
                  </a:txBody>
                  <a:tcPr marL="68613" marR="68613" marT="0" marB="0"/>
                </a:tc>
              </a:tr>
            </a:tbl>
          </a:graphicData>
        </a:graphic>
      </p:graphicFrame>
      <p:sp>
        <p:nvSpPr>
          <p:cNvPr id="76926" name="文字方塊 24"/>
          <p:cNvSpPr txBox="1">
            <a:spLocks noChangeArrowheads="1"/>
          </p:cNvSpPr>
          <p:nvPr/>
        </p:nvSpPr>
        <p:spPr bwMode="auto">
          <a:xfrm>
            <a:off x="1763713" y="44450"/>
            <a:ext cx="722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800" b="1">
                <a:solidFill>
                  <a:schemeClr val="accent1"/>
                </a:solidFill>
              </a:rPr>
              <a:t>Frequent Itemsets and Association Rules</a:t>
            </a:r>
            <a:endParaRPr lang="zh-TW" altLang="en-US" sz="2800" b="1" baseline="-25000">
              <a:solidFill>
                <a:schemeClr val="accent1"/>
              </a:solidFill>
            </a:endParaRPr>
          </a:p>
        </p:txBody>
      </p:sp>
    </p:spTree>
    <p:extLst>
      <p:ext uri="{BB962C8B-B14F-4D97-AF65-F5344CB8AC3E}">
        <p14:creationId xmlns:p14="http://schemas.microsoft.com/office/powerpoint/2010/main" val="189249259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1A920CE4-C9F0-4F35-BEFF-7AB37DD8F184}" type="slidenum">
              <a:rPr kumimoji="0" lang="zh-TW" altLang="en-US" smtClean="0">
                <a:solidFill>
                  <a:srgbClr val="898989"/>
                </a:solidFill>
                <a:latin typeface="Calibri" pitchFamily="34" charset="0"/>
              </a:rPr>
              <a:pPr eaLnBrk="1" hangingPunct="1"/>
              <a:t>127</a:t>
            </a:fld>
            <a:endParaRPr kumimoji="0" lang="zh-TW" altLang="en-US" smtClean="0">
              <a:solidFill>
                <a:srgbClr val="898989"/>
              </a:solidFill>
              <a:latin typeface="Calibri" pitchFamily="34" charset="0"/>
            </a:endParaRPr>
          </a:p>
        </p:txBody>
      </p:sp>
      <p:sp>
        <p:nvSpPr>
          <p:cNvPr id="77827" name="文字方塊 4"/>
          <p:cNvSpPr txBox="1">
            <a:spLocks noChangeArrowheads="1"/>
          </p:cNvSpPr>
          <p:nvPr/>
        </p:nvSpPr>
        <p:spPr bwMode="auto">
          <a:xfrm>
            <a:off x="2376488" y="4010025"/>
            <a:ext cx="3671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solidFill>
                  <a:srgbClr val="FF0000"/>
                </a:solidFill>
              </a:rPr>
              <a:t>Association Rules: </a:t>
            </a:r>
            <a:endParaRPr lang="zh-TW" altLang="en-US" sz="3200" baseline="-25000"/>
          </a:p>
        </p:txBody>
      </p:sp>
      <p:sp>
        <p:nvSpPr>
          <p:cNvPr id="77828" name="文字方塊 5"/>
          <p:cNvSpPr txBox="1">
            <a:spLocks noChangeArrowheads="1"/>
          </p:cNvSpPr>
          <p:nvPr/>
        </p:nvSpPr>
        <p:spPr bwMode="auto">
          <a:xfrm>
            <a:off x="1120775" y="4657725"/>
            <a:ext cx="61817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solidFill>
                  <a:srgbClr val="FF0000"/>
                </a:solidFill>
              </a:rPr>
              <a:t>B</a:t>
            </a:r>
            <a:r>
              <a:rPr lang="en-US" altLang="zh-TW" sz="2400">
                <a:solidFill>
                  <a:srgbClr val="FF0000"/>
                </a:solidFill>
                <a:sym typeface="Wingdings" pitchFamily="2" charset="2"/>
              </a:rPr>
              <a:t>D (60%, 85.7%) (Sup.: 6/10, Conf.: 6/7) </a:t>
            </a:r>
            <a:endParaRPr lang="en-US" altLang="zh-TW" sz="2400">
              <a:solidFill>
                <a:srgbClr val="FF0000"/>
              </a:solidFill>
            </a:endParaRPr>
          </a:p>
          <a:p>
            <a:pPr eaLnBrk="1" hangingPunct="1"/>
            <a:r>
              <a:rPr lang="en-US" altLang="zh-TW" sz="2400">
                <a:solidFill>
                  <a:srgbClr val="FF0000"/>
                </a:solidFill>
              </a:rPr>
              <a:t>D</a:t>
            </a:r>
            <a:r>
              <a:rPr lang="en-US" altLang="zh-TW" sz="2400">
                <a:solidFill>
                  <a:srgbClr val="FF0000"/>
                </a:solidFill>
                <a:sym typeface="Wingdings" pitchFamily="2" charset="2"/>
              </a:rPr>
              <a:t>B (60%, 85.7%) (Sup.: 6/10, Conf.: 6/7)</a:t>
            </a:r>
            <a:endParaRPr lang="zh-TW" altLang="en-US" sz="2400">
              <a:solidFill>
                <a:srgbClr val="FF0000"/>
              </a:solidFill>
            </a:endParaRPr>
          </a:p>
          <a:p>
            <a:pPr eaLnBrk="1" hangingPunct="1"/>
            <a:r>
              <a:rPr lang="en-US" altLang="zh-TW" sz="2400">
                <a:solidFill>
                  <a:srgbClr val="FF0000"/>
                </a:solidFill>
              </a:rPr>
              <a:t>E</a:t>
            </a:r>
            <a:r>
              <a:rPr lang="en-US" altLang="zh-TW" sz="2400">
                <a:solidFill>
                  <a:srgbClr val="FF0000"/>
                </a:solidFill>
                <a:sym typeface="Wingdings" pitchFamily="2" charset="2"/>
              </a:rPr>
              <a:t>C (30%, 100%) (Sup.: 3/10, Conf.: 3/3)</a:t>
            </a:r>
            <a:endParaRPr lang="en-US" altLang="zh-TW" sz="2400">
              <a:solidFill>
                <a:srgbClr val="FF0000"/>
              </a:solidFill>
            </a:endParaRPr>
          </a:p>
          <a:p>
            <a:pPr eaLnBrk="1" hangingPunct="1"/>
            <a:r>
              <a:rPr lang="en-US" altLang="zh-TW" sz="2400">
                <a:solidFill>
                  <a:srgbClr val="FF0000"/>
                </a:solidFill>
              </a:rPr>
              <a:t>AE</a:t>
            </a:r>
            <a:r>
              <a:rPr lang="en-US" altLang="zh-TW" sz="2400">
                <a:solidFill>
                  <a:srgbClr val="FF0000"/>
                </a:solidFill>
                <a:sym typeface="Wingdings" pitchFamily="2" charset="2"/>
              </a:rPr>
              <a:t>C</a:t>
            </a:r>
            <a:r>
              <a:rPr lang="zh-TW" altLang="en-US" sz="2400">
                <a:solidFill>
                  <a:srgbClr val="FF0000"/>
                </a:solidFill>
                <a:sym typeface="Wingdings" pitchFamily="2" charset="2"/>
              </a:rPr>
              <a:t> </a:t>
            </a:r>
            <a:r>
              <a:rPr lang="en-US" altLang="zh-TW" sz="2400">
                <a:solidFill>
                  <a:srgbClr val="FF0000"/>
                </a:solidFill>
                <a:sym typeface="Wingdings" pitchFamily="2" charset="2"/>
              </a:rPr>
              <a:t>(20%, 100%) (Sup.: 2/10, Conf.: 2/2)</a:t>
            </a:r>
          </a:p>
          <a:p>
            <a:pPr eaLnBrk="1" hangingPunct="1"/>
            <a:r>
              <a:rPr lang="en-US" altLang="zh-TW" sz="2400">
                <a:solidFill>
                  <a:srgbClr val="FF0000"/>
                </a:solidFill>
              </a:rPr>
              <a:t>BE</a:t>
            </a:r>
            <a:r>
              <a:rPr lang="en-US" altLang="zh-TW" sz="2400">
                <a:solidFill>
                  <a:srgbClr val="FF0000"/>
                </a:solidFill>
                <a:sym typeface="Wingdings" pitchFamily="2" charset="2"/>
              </a:rPr>
              <a:t>C (20%, 100%) (Sup.: 2/10, Conf.: 2/2)</a:t>
            </a:r>
            <a:endParaRPr lang="zh-TW" altLang="en-US" sz="2400"/>
          </a:p>
        </p:txBody>
      </p:sp>
      <p:graphicFrame>
        <p:nvGraphicFramePr>
          <p:cNvPr id="7" name="表格 6"/>
          <p:cNvGraphicFramePr>
            <a:graphicFrameLocks noGrp="1"/>
          </p:cNvGraphicFramePr>
          <p:nvPr/>
        </p:nvGraphicFramePr>
        <p:xfrm>
          <a:off x="2311400" y="928688"/>
          <a:ext cx="3736975" cy="3017839"/>
        </p:xfrm>
        <a:graphic>
          <a:graphicData uri="http://schemas.openxmlformats.org/drawingml/2006/table">
            <a:tbl>
              <a:tblPr firstRow="1" firstCol="1" bandRow="1">
                <a:tableStyleId>{5C22544A-7EE6-4342-B048-85BDC9FD1C3A}</a:tableStyleId>
              </a:tblPr>
              <a:tblGrid>
                <a:gridCol w="1656572"/>
                <a:gridCol w="2080403"/>
              </a:tblGrid>
              <a:tr h="274349">
                <a:tc>
                  <a:txBody>
                    <a:bodyPr/>
                    <a:lstStyle/>
                    <a:p>
                      <a:pPr>
                        <a:spcAft>
                          <a:spcPts val="0"/>
                        </a:spcAft>
                      </a:pPr>
                      <a:r>
                        <a:rPr lang="en-US" sz="1800" kern="100" dirty="0">
                          <a:effectLst/>
                        </a:rPr>
                        <a:t>Transaction ID</a:t>
                      </a:r>
                      <a:endParaRPr lang="zh-TW" sz="1800" kern="100" dirty="0">
                        <a:effectLst/>
                        <a:latin typeface="Times New Roman"/>
                        <a:ea typeface="新細明體"/>
                      </a:endParaRPr>
                    </a:p>
                  </a:txBody>
                  <a:tcPr marL="68596" marR="68596" marT="0" marB="0"/>
                </a:tc>
                <a:tc>
                  <a:txBody>
                    <a:bodyPr/>
                    <a:lstStyle/>
                    <a:p>
                      <a:pPr>
                        <a:spcAft>
                          <a:spcPts val="0"/>
                        </a:spcAft>
                      </a:pPr>
                      <a:r>
                        <a:rPr lang="en-US" sz="1800" kern="100" dirty="0">
                          <a:effectLst/>
                        </a:rPr>
                        <a:t>Items bought</a:t>
                      </a:r>
                      <a:endParaRPr lang="zh-TW" sz="1800" kern="100" dirty="0">
                        <a:effectLst/>
                        <a:latin typeface="Times New Roman"/>
                        <a:ea typeface="新細明體"/>
                      </a:endParaRPr>
                    </a:p>
                  </a:txBody>
                  <a:tcPr marL="68596" marR="68596" marT="0" marB="0"/>
                </a:tc>
              </a:tr>
              <a:tr h="274349">
                <a:tc>
                  <a:txBody>
                    <a:bodyPr/>
                    <a:lstStyle/>
                    <a:p>
                      <a:pPr>
                        <a:spcAft>
                          <a:spcPts val="0"/>
                        </a:spcAft>
                      </a:pPr>
                      <a:r>
                        <a:rPr lang="en-US" sz="1800" kern="100" dirty="0">
                          <a:effectLst/>
                        </a:rPr>
                        <a:t>T01</a:t>
                      </a:r>
                      <a:endParaRPr lang="zh-TW" sz="1800" kern="100" dirty="0">
                        <a:effectLst/>
                        <a:latin typeface="Times New Roman"/>
                        <a:ea typeface="新細明體"/>
                      </a:endParaRPr>
                    </a:p>
                  </a:txBody>
                  <a:tcPr marL="68596" marR="68596" marT="0" marB="0"/>
                </a:tc>
                <a:tc>
                  <a:txBody>
                    <a:bodyPr/>
                    <a:lstStyle/>
                    <a:p>
                      <a:pPr>
                        <a:spcAft>
                          <a:spcPts val="0"/>
                        </a:spcAft>
                      </a:pPr>
                      <a:r>
                        <a:rPr lang="en-US" sz="1800" kern="100">
                          <a:effectLst/>
                        </a:rPr>
                        <a:t>A, B, D</a:t>
                      </a:r>
                      <a:endParaRPr lang="zh-TW" sz="1800" kern="100">
                        <a:effectLst/>
                        <a:latin typeface="Times New Roman"/>
                        <a:ea typeface="新細明體"/>
                      </a:endParaRPr>
                    </a:p>
                  </a:txBody>
                  <a:tcPr marL="68596" marR="68596" marT="0" marB="0"/>
                </a:tc>
              </a:tr>
              <a:tr h="274349">
                <a:tc>
                  <a:txBody>
                    <a:bodyPr/>
                    <a:lstStyle/>
                    <a:p>
                      <a:pPr>
                        <a:spcAft>
                          <a:spcPts val="0"/>
                        </a:spcAft>
                      </a:pPr>
                      <a:r>
                        <a:rPr lang="en-US" sz="1800" kern="100">
                          <a:effectLst/>
                        </a:rPr>
                        <a:t>T02</a:t>
                      </a:r>
                      <a:endParaRPr lang="zh-TW" sz="1800" kern="100">
                        <a:effectLst/>
                        <a:latin typeface="Times New Roman"/>
                        <a:ea typeface="新細明體"/>
                      </a:endParaRPr>
                    </a:p>
                  </a:txBody>
                  <a:tcPr marL="68596" marR="68596" marT="0" marB="0"/>
                </a:tc>
                <a:tc>
                  <a:txBody>
                    <a:bodyPr/>
                    <a:lstStyle/>
                    <a:p>
                      <a:pPr>
                        <a:spcAft>
                          <a:spcPts val="0"/>
                        </a:spcAft>
                      </a:pPr>
                      <a:r>
                        <a:rPr lang="en-US" sz="1800" kern="100">
                          <a:effectLst/>
                        </a:rPr>
                        <a:t>A, C, D </a:t>
                      </a:r>
                      <a:endParaRPr lang="zh-TW" sz="1800" kern="100">
                        <a:effectLst/>
                        <a:latin typeface="Times New Roman"/>
                        <a:ea typeface="新細明體"/>
                      </a:endParaRPr>
                    </a:p>
                  </a:txBody>
                  <a:tcPr marL="68596" marR="68596" marT="0" marB="0"/>
                </a:tc>
              </a:tr>
              <a:tr h="274349">
                <a:tc>
                  <a:txBody>
                    <a:bodyPr/>
                    <a:lstStyle/>
                    <a:p>
                      <a:pPr>
                        <a:spcAft>
                          <a:spcPts val="0"/>
                        </a:spcAft>
                      </a:pPr>
                      <a:r>
                        <a:rPr lang="en-US" sz="1800" kern="100">
                          <a:effectLst/>
                        </a:rPr>
                        <a:t>T03</a:t>
                      </a:r>
                      <a:endParaRPr lang="zh-TW" sz="1800" kern="100">
                        <a:effectLst/>
                        <a:latin typeface="Times New Roman"/>
                        <a:ea typeface="新細明體"/>
                      </a:endParaRPr>
                    </a:p>
                  </a:txBody>
                  <a:tcPr marL="68596" marR="68596" marT="0" marB="0"/>
                </a:tc>
                <a:tc>
                  <a:txBody>
                    <a:bodyPr/>
                    <a:lstStyle/>
                    <a:p>
                      <a:pPr>
                        <a:spcAft>
                          <a:spcPts val="0"/>
                        </a:spcAft>
                      </a:pPr>
                      <a:r>
                        <a:rPr lang="en-US" sz="1800" kern="100">
                          <a:effectLst/>
                        </a:rPr>
                        <a:t>B, C, D, E </a:t>
                      </a:r>
                      <a:endParaRPr lang="zh-TW" sz="1800" kern="100">
                        <a:effectLst/>
                        <a:latin typeface="Times New Roman"/>
                        <a:ea typeface="新細明體"/>
                      </a:endParaRPr>
                    </a:p>
                  </a:txBody>
                  <a:tcPr marL="68596" marR="68596" marT="0" marB="0"/>
                </a:tc>
              </a:tr>
              <a:tr h="274349">
                <a:tc>
                  <a:txBody>
                    <a:bodyPr/>
                    <a:lstStyle/>
                    <a:p>
                      <a:pPr>
                        <a:spcAft>
                          <a:spcPts val="0"/>
                        </a:spcAft>
                      </a:pPr>
                      <a:r>
                        <a:rPr lang="en-US" sz="1800" kern="100">
                          <a:effectLst/>
                        </a:rPr>
                        <a:t>T04</a:t>
                      </a:r>
                      <a:endParaRPr lang="zh-TW" sz="1800" kern="100">
                        <a:effectLst/>
                        <a:latin typeface="Times New Roman"/>
                        <a:ea typeface="新細明體"/>
                      </a:endParaRPr>
                    </a:p>
                  </a:txBody>
                  <a:tcPr marL="68596" marR="68596" marT="0" marB="0"/>
                </a:tc>
                <a:tc>
                  <a:txBody>
                    <a:bodyPr/>
                    <a:lstStyle/>
                    <a:p>
                      <a:pPr>
                        <a:spcAft>
                          <a:spcPts val="0"/>
                        </a:spcAft>
                      </a:pPr>
                      <a:r>
                        <a:rPr lang="en-US" sz="1800" kern="100">
                          <a:effectLst/>
                        </a:rPr>
                        <a:t>A, B, D</a:t>
                      </a:r>
                      <a:endParaRPr lang="zh-TW" sz="1800" kern="100">
                        <a:effectLst/>
                        <a:latin typeface="Times New Roman"/>
                        <a:ea typeface="新細明體"/>
                      </a:endParaRPr>
                    </a:p>
                  </a:txBody>
                  <a:tcPr marL="68596" marR="68596" marT="0" marB="0"/>
                </a:tc>
              </a:tr>
              <a:tr h="274349">
                <a:tc>
                  <a:txBody>
                    <a:bodyPr/>
                    <a:lstStyle/>
                    <a:p>
                      <a:pPr>
                        <a:spcAft>
                          <a:spcPts val="0"/>
                        </a:spcAft>
                      </a:pPr>
                      <a:r>
                        <a:rPr lang="en-US" sz="1800" kern="100">
                          <a:effectLst/>
                        </a:rPr>
                        <a:t>T05</a:t>
                      </a:r>
                      <a:endParaRPr lang="zh-TW" sz="1800" kern="100">
                        <a:effectLst/>
                        <a:latin typeface="Times New Roman"/>
                        <a:ea typeface="新細明體"/>
                      </a:endParaRPr>
                    </a:p>
                  </a:txBody>
                  <a:tcPr marL="68596" marR="68596" marT="0" marB="0"/>
                </a:tc>
                <a:tc>
                  <a:txBody>
                    <a:bodyPr/>
                    <a:lstStyle/>
                    <a:p>
                      <a:pPr>
                        <a:spcAft>
                          <a:spcPts val="0"/>
                        </a:spcAft>
                      </a:pPr>
                      <a:r>
                        <a:rPr lang="en-US" sz="1800" kern="100" dirty="0">
                          <a:effectLst/>
                        </a:rPr>
                        <a:t>A, B, C, E</a:t>
                      </a:r>
                      <a:endParaRPr lang="zh-TW" sz="1800" kern="100" dirty="0">
                        <a:effectLst/>
                        <a:latin typeface="Times New Roman"/>
                        <a:ea typeface="新細明體"/>
                      </a:endParaRPr>
                    </a:p>
                  </a:txBody>
                  <a:tcPr marL="68596" marR="68596" marT="0" marB="0"/>
                </a:tc>
              </a:tr>
              <a:tr h="274349">
                <a:tc>
                  <a:txBody>
                    <a:bodyPr/>
                    <a:lstStyle/>
                    <a:p>
                      <a:pPr>
                        <a:spcAft>
                          <a:spcPts val="0"/>
                        </a:spcAft>
                      </a:pPr>
                      <a:r>
                        <a:rPr lang="en-US" sz="1800" kern="100">
                          <a:effectLst/>
                        </a:rPr>
                        <a:t>T06</a:t>
                      </a:r>
                      <a:endParaRPr lang="zh-TW" sz="1800" kern="100">
                        <a:effectLst/>
                        <a:latin typeface="Times New Roman"/>
                        <a:ea typeface="新細明體"/>
                      </a:endParaRPr>
                    </a:p>
                  </a:txBody>
                  <a:tcPr marL="68596" marR="68596" marT="0" marB="0"/>
                </a:tc>
                <a:tc>
                  <a:txBody>
                    <a:bodyPr/>
                    <a:lstStyle/>
                    <a:p>
                      <a:pPr>
                        <a:spcAft>
                          <a:spcPts val="0"/>
                        </a:spcAft>
                      </a:pPr>
                      <a:r>
                        <a:rPr lang="en-US" sz="1800" kern="100">
                          <a:effectLst/>
                        </a:rPr>
                        <a:t>A, C</a:t>
                      </a:r>
                      <a:endParaRPr lang="zh-TW" sz="1800" kern="100">
                        <a:effectLst/>
                        <a:latin typeface="Times New Roman"/>
                        <a:ea typeface="新細明體"/>
                      </a:endParaRPr>
                    </a:p>
                  </a:txBody>
                  <a:tcPr marL="68596" marR="68596" marT="0" marB="0"/>
                </a:tc>
              </a:tr>
              <a:tr h="274349">
                <a:tc>
                  <a:txBody>
                    <a:bodyPr/>
                    <a:lstStyle/>
                    <a:p>
                      <a:pPr>
                        <a:spcAft>
                          <a:spcPts val="0"/>
                        </a:spcAft>
                      </a:pPr>
                      <a:r>
                        <a:rPr lang="en-US" sz="1800" kern="100">
                          <a:effectLst/>
                        </a:rPr>
                        <a:t>T07</a:t>
                      </a:r>
                      <a:endParaRPr lang="zh-TW" sz="1800" kern="100">
                        <a:effectLst/>
                        <a:latin typeface="Times New Roman"/>
                        <a:ea typeface="新細明體"/>
                      </a:endParaRPr>
                    </a:p>
                  </a:txBody>
                  <a:tcPr marL="68596" marR="68596" marT="0" marB="0"/>
                </a:tc>
                <a:tc>
                  <a:txBody>
                    <a:bodyPr/>
                    <a:lstStyle/>
                    <a:p>
                      <a:pPr>
                        <a:spcAft>
                          <a:spcPts val="0"/>
                        </a:spcAft>
                      </a:pPr>
                      <a:r>
                        <a:rPr lang="en-US" sz="1800" kern="100">
                          <a:effectLst/>
                        </a:rPr>
                        <a:t>B, C, D</a:t>
                      </a:r>
                      <a:endParaRPr lang="zh-TW" sz="1800" kern="100">
                        <a:effectLst/>
                        <a:latin typeface="Times New Roman"/>
                        <a:ea typeface="新細明體"/>
                      </a:endParaRPr>
                    </a:p>
                  </a:txBody>
                  <a:tcPr marL="68596" marR="68596" marT="0" marB="0"/>
                </a:tc>
              </a:tr>
              <a:tr h="274349">
                <a:tc>
                  <a:txBody>
                    <a:bodyPr/>
                    <a:lstStyle/>
                    <a:p>
                      <a:pPr>
                        <a:spcAft>
                          <a:spcPts val="0"/>
                        </a:spcAft>
                      </a:pPr>
                      <a:r>
                        <a:rPr lang="en-US" sz="1800" kern="100">
                          <a:effectLst/>
                        </a:rPr>
                        <a:t>T08</a:t>
                      </a:r>
                      <a:endParaRPr lang="zh-TW" sz="1800" kern="100">
                        <a:effectLst/>
                        <a:latin typeface="Times New Roman"/>
                        <a:ea typeface="新細明體"/>
                      </a:endParaRPr>
                    </a:p>
                  </a:txBody>
                  <a:tcPr marL="68596" marR="68596" marT="0" marB="0"/>
                </a:tc>
                <a:tc>
                  <a:txBody>
                    <a:bodyPr/>
                    <a:lstStyle/>
                    <a:p>
                      <a:pPr>
                        <a:spcAft>
                          <a:spcPts val="0"/>
                        </a:spcAft>
                      </a:pPr>
                      <a:r>
                        <a:rPr lang="en-US" sz="1800" kern="100">
                          <a:effectLst/>
                        </a:rPr>
                        <a:t>B, D</a:t>
                      </a:r>
                      <a:endParaRPr lang="zh-TW" sz="1800" kern="100">
                        <a:effectLst/>
                        <a:latin typeface="Times New Roman"/>
                        <a:ea typeface="新細明體"/>
                      </a:endParaRPr>
                    </a:p>
                  </a:txBody>
                  <a:tcPr marL="68596" marR="68596" marT="0" marB="0"/>
                </a:tc>
              </a:tr>
              <a:tr h="274349">
                <a:tc>
                  <a:txBody>
                    <a:bodyPr/>
                    <a:lstStyle/>
                    <a:p>
                      <a:pPr>
                        <a:spcAft>
                          <a:spcPts val="0"/>
                        </a:spcAft>
                      </a:pPr>
                      <a:r>
                        <a:rPr lang="en-US" sz="1800" kern="100">
                          <a:effectLst/>
                        </a:rPr>
                        <a:t>T09</a:t>
                      </a:r>
                      <a:endParaRPr lang="zh-TW" sz="1800" kern="100">
                        <a:effectLst/>
                        <a:latin typeface="Times New Roman"/>
                        <a:ea typeface="新細明體"/>
                      </a:endParaRPr>
                    </a:p>
                  </a:txBody>
                  <a:tcPr marL="68596" marR="68596" marT="0" marB="0"/>
                </a:tc>
                <a:tc>
                  <a:txBody>
                    <a:bodyPr/>
                    <a:lstStyle/>
                    <a:p>
                      <a:pPr>
                        <a:spcAft>
                          <a:spcPts val="0"/>
                        </a:spcAft>
                      </a:pPr>
                      <a:r>
                        <a:rPr lang="en-US" sz="1800" kern="100">
                          <a:effectLst/>
                        </a:rPr>
                        <a:t>A, C, E </a:t>
                      </a:r>
                      <a:endParaRPr lang="zh-TW" sz="1800" kern="100">
                        <a:effectLst/>
                        <a:latin typeface="Times New Roman"/>
                        <a:ea typeface="新細明體"/>
                      </a:endParaRPr>
                    </a:p>
                  </a:txBody>
                  <a:tcPr marL="68596" marR="68596" marT="0" marB="0"/>
                </a:tc>
              </a:tr>
              <a:tr h="274349">
                <a:tc>
                  <a:txBody>
                    <a:bodyPr/>
                    <a:lstStyle/>
                    <a:p>
                      <a:pPr>
                        <a:spcAft>
                          <a:spcPts val="0"/>
                        </a:spcAft>
                      </a:pPr>
                      <a:r>
                        <a:rPr lang="en-US" sz="1800" kern="100" dirty="0">
                          <a:effectLst/>
                        </a:rPr>
                        <a:t>T10</a:t>
                      </a:r>
                      <a:endParaRPr lang="zh-TW" sz="1800" kern="100" dirty="0">
                        <a:effectLst/>
                        <a:latin typeface="Times New Roman"/>
                        <a:ea typeface="新細明體"/>
                      </a:endParaRPr>
                    </a:p>
                  </a:txBody>
                  <a:tcPr marL="68596" marR="68596" marT="0" marB="0"/>
                </a:tc>
                <a:tc>
                  <a:txBody>
                    <a:bodyPr/>
                    <a:lstStyle/>
                    <a:p>
                      <a:pPr>
                        <a:spcAft>
                          <a:spcPts val="0"/>
                        </a:spcAft>
                      </a:pPr>
                      <a:r>
                        <a:rPr lang="en-US" sz="1800" kern="100" dirty="0">
                          <a:effectLst/>
                        </a:rPr>
                        <a:t>B, D</a:t>
                      </a:r>
                      <a:endParaRPr lang="zh-TW" sz="1800" kern="100" dirty="0">
                        <a:effectLst/>
                        <a:latin typeface="Times New Roman"/>
                        <a:ea typeface="新細明體"/>
                      </a:endParaRPr>
                    </a:p>
                  </a:txBody>
                  <a:tcPr marL="68596" marR="68596" marT="0" marB="0"/>
                </a:tc>
              </a:tr>
            </a:tbl>
          </a:graphicData>
        </a:graphic>
      </p:graphicFrame>
      <p:sp>
        <p:nvSpPr>
          <p:cNvPr id="77867" name="矩形 9"/>
          <p:cNvSpPr>
            <a:spLocks noChangeArrowheads="1"/>
          </p:cNvSpPr>
          <p:nvPr/>
        </p:nvSpPr>
        <p:spPr bwMode="auto">
          <a:xfrm>
            <a:off x="179388" y="98425"/>
            <a:ext cx="8713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400" dirty="0" smtClean="0"/>
              <a:t>Table </a:t>
            </a:r>
            <a:r>
              <a:rPr lang="en-US" altLang="zh-TW" sz="1400" dirty="0"/>
              <a:t>1 shows a database with 10 transactions.</a:t>
            </a:r>
            <a:br>
              <a:rPr lang="en-US" altLang="zh-TW" sz="1400" dirty="0"/>
            </a:br>
            <a:r>
              <a:rPr lang="en-US" altLang="zh-TW" sz="1400" dirty="0"/>
              <a:t>Let</a:t>
            </a:r>
            <a:r>
              <a:rPr lang="en-US" altLang="zh-TW" sz="1400" i="1" dirty="0"/>
              <a:t> minimum support = 20%</a:t>
            </a:r>
            <a:r>
              <a:rPr lang="en-US" altLang="zh-TW" sz="1400" dirty="0"/>
              <a:t> and </a:t>
            </a:r>
            <a:r>
              <a:rPr lang="en-US" altLang="zh-TW" sz="1400" i="1" dirty="0"/>
              <a:t>minimum confidence = 80%</a:t>
            </a:r>
            <a:r>
              <a:rPr lang="en-US" altLang="zh-TW" sz="1400" dirty="0"/>
              <a:t>. </a:t>
            </a:r>
            <a:br>
              <a:rPr lang="en-US" altLang="zh-TW" sz="1400" dirty="0"/>
            </a:br>
            <a:r>
              <a:rPr lang="en-US" altLang="zh-TW" sz="1400" dirty="0"/>
              <a:t>Please use </a:t>
            </a:r>
            <a:r>
              <a:rPr lang="en-US" altLang="zh-TW" sz="1400" b="1" dirty="0" err="1"/>
              <a:t>Apriori</a:t>
            </a:r>
            <a:r>
              <a:rPr lang="en-US" altLang="zh-TW" sz="1400" b="1" dirty="0"/>
              <a:t> algorithm</a:t>
            </a:r>
            <a:r>
              <a:rPr lang="en-US" altLang="zh-TW" sz="1400" dirty="0"/>
              <a:t> for generating</a:t>
            </a:r>
            <a:r>
              <a:rPr lang="en-US" altLang="zh-TW" sz="1400" b="1" dirty="0"/>
              <a:t> association rules</a:t>
            </a:r>
            <a:r>
              <a:rPr lang="en-US" altLang="zh-TW" sz="1400" dirty="0"/>
              <a:t> from frequent </a:t>
            </a:r>
            <a:r>
              <a:rPr lang="en-US" altLang="zh-TW" sz="1400" dirty="0" err="1"/>
              <a:t>itemsets</a:t>
            </a:r>
            <a:r>
              <a:rPr lang="en-US" altLang="zh-TW" sz="1400" dirty="0" smtClean="0"/>
              <a:t>.</a:t>
            </a:r>
            <a:endParaRPr lang="zh-TW" altLang="zh-TW" sz="1400" dirty="0"/>
          </a:p>
        </p:txBody>
      </p:sp>
    </p:spTree>
    <p:extLst>
      <p:ext uri="{BB962C8B-B14F-4D97-AF65-F5344CB8AC3E}">
        <p14:creationId xmlns:p14="http://schemas.microsoft.com/office/powerpoint/2010/main" val="2716906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44450"/>
            <a:ext cx="8496300" cy="719138"/>
          </a:xfrm>
        </p:spPr>
        <p:txBody>
          <a:bodyPr/>
          <a:lstStyle/>
          <a:p>
            <a:pPr eaLnBrk="1" hangingPunct="1"/>
            <a:r>
              <a:rPr lang="en-US" altLang="zh-TW" dirty="0" smtClean="0">
                <a:solidFill>
                  <a:schemeClr val="accent1"/>
                </a:solidFill>
              </a:rPr>
              <a:t>A Taxonomy for Data Mining Tasks</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981075"/>
            <a:ext cx="658495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8197"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C462538-9587-4EFA-8B07-4E2D2108EF95}" type="slidenum">
              <a:rPr lang="zh-TW" altLang="en-US" sz="1200" smtClean="0">
                <a:solidFill>
                  <a:srgbClr val="898989"/>
                </a:solidFill>
              </a:rPr>
              <a:pPr eaLnBrk="1" hangingPunct="1">
                <a:spcBef>
                  <a:spcPct val="0"/>
                </a:spcBef>
                <a:buFontTx/>
                <a:buNone/>
              </a:pPr>
              <a:t>128</a:t>
            </a:fld>
            <a:endParaRPr lang="zh-TW" altLang="en-US" sz="1200" smtClean="0">
              <a:solidFill>
                <a:srgbClr val="898989"/>
              </a:solidFill>
            </a:endParaRPr>
          </a:p>
        </p:txBody>
      </p:sp>
      <p:sp>
        <p:nvSpPr>
          <p:cNvPr id="2" name="圓角矩形 1"/>
          <p:cNvSpPr/>
          <p:nvPr/>
        </p:nvSpPr>
        <p:spPr>
          <a:xfrm>
            <a:off x="1042988" y="1412776"/>
            <a:ext cx="6985000" cy="129540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97453620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381000" y="1447800"/>
            <a:ext cx="8305800" cy="5029200"/>
          </a:xfrm>
          <a:noFill/>
        </p:spPr>
        <p:txBody>
          <a:bodyPr lIns="92075" tIns="46038" rIns="92075" bIns="46038"/>
          <a:lstStyle/>
          <a:p>
            <a:pPr>
              <a:lnSpc>
                <a:spcPct val="90000"/>
              </a:lnSpc>
            </a:pPr>
            <a:r>
              <a:rPr lang="en-US" altLang="zh-TW" sz="2400" smtClean="0">
                <a:solidFill>
                  <a:schemeClr val="hlink"/>
                </a:solidFill>
                <a:ea typeface="新細明體" pitchFamily="18" charset="-120"/>
              </a:rPr>
              <a:t>Classification</a:t>
            </a:r>
            <a:r>
              <a:rPr lang="en-US" altLang="zh-TW" sz="2000" smtClean="0">
                <a:ea typeface="新細明體" pitchFamily="18" charset="-120"/>
              </a:rPr>
              <a:t>  </a:t>
            </a:r>
          </a:p>
          <a:p>
            <a:pPr lvl="1">
              <a:lnSpc>
                <a:spcPct val="90000"/>
              </a:lnSpc>
            </a:pPr>
            <a:r>
              <a:rPr lang="en-US" altLang="zh-TW" sz="2400" smtClean="0">
                <a:ea typeface="新細明體" pitchFamily="18" charset="-120"/>
              </a:rPr>
              <a:t>predicts </a:t>
            </a:r>
            <a:r>
              <a:rPr lang="en-US" altLang="zh-TW" sz="2400" smtClean="0">
                <a:solidFill>
                  <a:schemeClr val="accent1"/>
                </a:solidFill>
                <a:ea typeface="新細明體" pitchFamily="18" charset="-120"/>
              </a:rPr>
              <a:t>categorical class </a:t>
            </a:r>
            <a:r>
              <a:rPr lang="en-US" altLang="zh-TW" sz="2400" smtClean="0">
                <a:ea typeface="新細明體" pitchFamily="18" charset="-120"/>
              </a:rPr>
              <a:t>labels (discrete or nominal)</a:t>
            </a:r>
          </a:p>
          <a:p>
            <a:pPr lvl="1">
              <a:lnSpc>
                <a:spcPct val="90000"/>
              </a:lnSpc>
            </a:pPr>
            <a:r>
              <a:rPr lang="en-US" altLang="zh-TW" sz="2400" smtClean="0">
                <a:ea typeface="新細明體" pitchFamily="18" charset="-120"/>
              </a:rPr>
              <a:t>classifies data (constructs a model) based on the training set and the values (</a:t>
            </a:r>
            <a:r>
              <a:rPr lang="en-US" altLang="zh-TW" sz="2400" smtClean="0">
                <a:solidFill>
                  <a:schemeClr val="hlink"/>
                </a:solidFill>
                <a:ea typeface="新細明體" pitchFamily="18" charset="-120"/>
              </a:rPr>
              <a:t>class labels</a:t>
            </a:r>
            <a:r>
              <a:rPr lang="en-US" altLang="zh-TW" sz="2400" smtClean="0">
                <a:ea typeface="新細明體" pitchFamily="18" charset="-120"/>
              </a:rPr>
              <a:t>) in a classifying attribute and uses it in classifying new data</a:t>
            </a:r>
          </a:p>
          <a:p>
            <a:pPr>
              <a:lnSpc>
                <a:spcPct val="90000"/>
              </a:lnSpc>
            </a:pPr>
            <a:r>
              <a:rPr lang="en-US" altLang="zh-TW" sz="2400" smtClean="0">
                <a:solidFill>
                  <a:schemeClr val="hlink"/>
                </a:solidFill>
                <a:ea typeface="新細明體" pitchFamily="18" charset="-120"/>
              </a:rPr>
              <a:t>Prediction  </a:t>
            </a:r>
          </a:p>
          <a:p>
            <a:pPr lvl="1">
              <a:lnSpc>
                <a:spcPct val="90000"/>
              </a:lnSpc>
            </a:pPr>
            <a:r>
              <a:rPr lang="en-US" altLang="zh-TW" sz="2400" smtClean="0">
                <a:ea typeface="新細明體" pitchFamily="18" charset="-120"/>
              </a:rPr>
              <a:t>models </a:t>
            </a:r>
            <a:r>
              <a:rPr lang="en-US" altLang="zh-TW" sz="2400" smtClean="0">
                <a:solidFill>
                  <a:srgbClr val="FF0000"/>
                </a:solidFill>
                <a:ea typeface="新細明體" pitchFamily="18" charset="-120"/>
              </a:rPr>
              <a:t>continuous-valued </a:t>
            </a:r>
            <a:r>
              <a:rPr lang="en-US" altLang="zh-TW" sz="2400" smtClean="0">
                <a:ea typeface="新細明體" pitchFamily="18" charset="-120"/>
              </a:rPr>
              <a:t>functions</a:t>
            </a:r>
          </a:p>
          <a:p>
            <a:pPr lvl="2">
              <a:lnSpc>
                <a:spcPct val="90000"/>
              </a:lnSpc>
            </a:pPr>
            <a:r>
              <a:rPr lang="en-US" altLang="zh-TW" sz="2000" smtClean="0">
                <a:ea typeface="新細明體" pitchFamily="18" charset="-120"/>
              </a:rPr>
              <a:t> i.e., predicts unknown or missing values </a:t>
            </a:r>
          </a:p>
          <a:p>
            <a:pPr>
              <a:lnSpc>
                <a:spcPct val="90000"/>
              </a:lnSpc>
            </a:pPr>
            <a:r>
              <a:rPr lang="en-US" altLang="zh-TW" sz="2400" smtClean="0">
                <a:ea typeface="新細明體" pitchFamily="18" charset="-120"/>
              </a:rPr>
              <a:t>Typical applications</a:t>
            </a:r>
          </a:p>
          <a:p>
            <a:pPr lvl="1">
              <a:lnSpc>
                <a:spcPct val="90000"/>
              </a:lnSpc>
              <a:buClr>
                <a:srgbClr val="0000CC"/>
              </a:buClr>
            </a:pPr>
            <a:r>
              <a:rPr lang="en-US" altLang="zh-TW" sz="2400" smtClean="0">
                <a:ea typeface="新細明體" pitchFamily="18" charset="-120"/>
              </a:rPr>
              <a:t>Credit approval</a:t>
            </a:r>
          </a:p>
          <a:p>
            <a:pPr lvl="1">
              <a:lnSpc>
                <a:spcPct val="90000"/>
              </a:lnSpc>
              <a:buClr>
                <a:srgbClr val="0000CC"/>
              </a:buClr>
            </a:pPr>
            <a:r>
              <a:rPr lang="en-US" altLang="zh-TW" sz="2400" smtClean="0">
                <a:ea typeface="新細明體" pitchFamily="18" charset="-120"/>
              </a:rPr>
              <a:t>Target marketing</a:t>
            </a:r>
          </a:p>
          <a:p>
            <a:pPr lvl="1">
              <a:lnSpc>
                <a:spcPct val="90000"/>
              </a:lnSpc>
              <a:buClr>
                <a:srgbClr val="0000CC"/>
              </a:buClr>
            </a:pPr>
            <a:r>
              <a:rPr lang="en-US" altLang="zh-TW" sz="2400" smtClean="0">
                <a:ea typeface="新細明體" pitchFamily="18" charset="-120"/>
              </a:rPr>
              <a:t>Medical diagnosis</a:t>
            </a:r>
          </a:p>
          <a:p>
            <a:pPr lvl="1">
              <a:lnSpc>
                <a:spcPct val="90000"/>
              </a:lnSpc>
              <a:buClr>
                <a:srgbClr val="0000CC"/>
              </a:buClr>
            </a:pPr>
            <a:r>
              <a:rPr lang="en-US" altLang="zh-TW" sz="2400" smtClean="0">
                <a:ea typeface="新細明體" pitchFamily="18" charset="-120"/>
              </a:rPr>
              <a:t>Fraud detection</a:t>
            </a:r>
          </a:p>
        </p:txBody>
      </p:sp>
      <p:sp>
        <p:nvSpPr>
          <p:cNvPr id="12291" name="Rectangle 3"/>
          <p:cNvSpPr>
            <a:spLocks noGrp="1" noChangeArrowheads="1"/>
          </p:cNvSpPr>
          <p:nvPr>
            <p:ph type="title"/>
          </p:nvPr>
        </p:nvSpPr>
        <p:spPr>
          <a:xfrm>
            <a:off x="381000" y="381000"/>
            <a:ext cx="8305800" cy="819150"/>
          </a:xfrm>
          <a:noFill/>
        </p:spPr>
        <p:txBody>
          <a:bodyPr lIns="92075" tIns="46038" rIns="92075" bIns="46038"/>
          <a:lstStyle/>
          <a:p>
            <a:r>
              <a:rPr lang="en-US" altLang="zh-TW" smtClean="0">
                <a:ea typeface="新細明體" pitchFamily="18" charset="-120"/>
              </a:rPr>
              <a:t>Classification vs. Prediction</a:t>
            </a:r>
          </a:p>
        </p:txBody>
      </p:sp>
      <p:sp>
        <p:nvSpPr>
          <p:cNvPr id="12292"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4D3BABF7-0ED9-4D4D-8C5F-CAC4E4856793}" type="slidenum">
              <a:rPr lang="zh-TW" altLang="en-US" sz="1200" smtClean="0">
                <a:solidFill>
                  <a:srgbClr val="898989"/>
                </a:solidFill>
              </a:rPr>
              <a:pPr eaLnBrk="1" hangingPunct="1">
                <a:spcBef>
                  <a:spcPct val="0"/>
                </a:spcBef>
                <a:buFontTx/>
                <a:buNone/>
              </a:pPr>
              <a:t>129</a:t>
            </a:fld>
            <a:endParaRPr lang="zh-TW" altLang="en-US" sz="1200" smtClean="0">
              <a:solidFill>
                <a:srgbClr val="898989"/>
              </a:solidFill>
            </a:endParaRPr>
          </a:p>
        </p:txBody>
      </p:sp>
      <p:sp>
        <p:nvSpPr>
          <p:cNvPr id="12293"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1990058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endParaRPr lang="zh-TW" altLang="en-US" smtClean="0"/>
          </a:p>
        </p:txBody>
      </p:sp>
      <p:sp>
        <p:nvSpPr>
          <p:cNvPr id="1126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0C67D83-DF93-4219-A53C-D0D35FDD87CA}" type="slidenum">
              <a:rPr lang="zh-TW" altLang="en-US" sz="1200" smtClean="0">
                <a:solidFill>
                  <a:srgbClr val="898989"/>
                </a:solidFill>
              </a:rPr>
              <a:pPr eaLnBrk="1" hangingPunct="1">
                <a:spcBef>
                  <a:spcPct val="0"/>
                </a:spcBef>
                <a:buFontTx/>
                <a:buNone/>
              </a:pPr>
              <a:t>13</a:t>
            </a:fld>
            <a:endParaRPr lang="zh-TW" altLang="en-US" sz="1200" smtClean="0">
              <a:solidFill>
                <a:srgbClr val="898989"/>
              </a:solidFill>
            </a:endParaRPr>
          </a:p>
        </p:txBody>
      </p:sp>
      <p:pic>
        <p:nvPicPr>
          <p:cNvPr id="112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141288"/>
            <a:ext cx="4217988" cy="641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39750" y="6524625"/>
            <a:ext cx="8208963" cy="276225"/>
          </a:xfrm>
          <a:prstGeom prst="rect">
            <a:avLst/>
          </a:prstGeom>
        </p:spPr>
        <p:txBody>
          <a:bodyPr>
            <a:spAutoFit/>
          </a:bodyPr>
          <a:lstStyle/>
          <a:p>
            <a:pPr algn="ctr">
              <a:defRPr/>
            </a:pPr>
            <a:r>
              <a:rPr lang="en-US" altLang="zh-TW" sz="1200" dirty="0">
                <a:solidFill>
                  <a:schemeClr val="bg1">
                    <a:lumMod val="65000"/>
                  </a:schemeClr>
                </a:solidFill>
                <a:latin typeface="Arial" pitchFamily="34" charset="0"/>
              </a:rPr>
              <a:t>Source: </a:t>
            </a:r>
            <a:r>
              <a:rPr lang="en-US" altLang="zh-TW" sz="1200" dirty="0">
                <a:solidFill>
                  <a:schemeClr val="bg1">
                    <a:lumMod val="65000"/>
                  </a:schemeClr>
                </a:solidFill>
                <a:latin typeface="Arial" pitchFamily="34" charset="0"/>
                <a:hlinkClick r:id="rId3"/>
              </a:rPr>
              <a:t>http://</a:t>
            </a:r>
            <a:r>
              <a:rPr lang="en-US" altLang="zh-TW" sz="1200" dirty="0">
                <a:solidFill>
                  <a:schemeClr val="bg1">
                    <a:lumMod val="65000"/>
                  </a:schemeClr>
                </a:solidFill>
                <a:latin typeface="Arial" pitchFamily="34" charset="0"/>
                <a:hlinkClick r:id="rId3"/>
              </a:rPr>
              <a:t>www.amazon.com/Big-Data-Revolution-Transform-Mayer-Schonberger/dp/B00D81X2YE</a:t>
            </a:r>
            <a:endParaRPr lang="en-US" altLang="zh-TW" sz="1200" dirty="0">
              <a:solidFill>
                <a:schemeClr val="bg1">
                  <a:lumMod val="65000"/>
                </a:schemeClr>
              </a:solidFill>
              <a:latin typeface="Arial" pitchFamily="34" charset="0"/>
            </a:endParaRPr>
          </a:p>
        </p:txBody>
      </p:sp>
    </p:spTree>
    <p:extLst>
      <p:ext uri="{BB962C8B-B14F-4D97-AF65-F5344CB8AC3E}">
        <p14:creationId xmlns:p14="http://schemas.microsoft.com/office/powerpoint/2010/main" val="32988786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altLang="zh-TW" dirty="0" smtClean="0"/>
              <a:t>Data Mining Methods: </a:t>
            </a:r>
            <a:r>
              <a:rPr lang="en-US" altLang="zh-TW" dirty="0" smtClean="0">
                <a:solidFill>
                  <a:schemeClr val="accent1">
                    <a:lumMod val="75000"/>
                  </a:schemeClr>
                </a:solidFill>
              </a:rPr>
              <a:t>Classification</a:t>
            </a:r>
          </a:p>
        </p:txBody>
      </p:sp>
      <p:sp>
        <p:nvSpPr>
          <p:cNvPr id="13315" name="Content Placeholder 2"/>
          <p:cNvSpPr>
            <a:spLocks noGrp="1"/>
          </p:cNvSpPr>
          <p:nvPr>
            <p:ph idx="1"/>
          </p:nvPr>
        </p:nvSpPr>
        <p:spPr>
          <a:xfrm>
            <a:off x="468313" y="1557338"/>
            <a:ext cx="8424862" cy="4800600"/>
          </a:xfrm>
        </p:spPr>
        <p:txBody>
          <a:bodyPr/>
          <a:lstStyle/>
          <a:p>
            <a:pPr eaLnBrk="1" hangingPunct="1">
              <a:buFont typeface="Arial" pitchFamily="34" charset="0"/>
              <a:buChar char="•"/>
              <a:defRPr/>
            </a:pPr>
            <a:r>
              <a:rPr lang="en-US" altLang="zh-TW" dirty="0" smtClean="0">
                <a:ea typeface="新細明體" pitchFamily="18" charset="-120"/>
              </a:rPr>
              <a:t>Most frequently used DM method</a:t>
            </a:r>
          </a:p>
          <a:p>
            <a:pPr eaLnBrk="1" hangingPunct="1">
              <a:buFont typeface="Arial" pitchFamily="34" charset="0"/>
              <a:buChar char="•"/>
              <a:defRPr/>
            </a:pPr>
            <a:r>
              <a:rPr lang="en-US" altLang="zh-TW" dirty="0" smtClean="0">
                <a:ea typeface="新細明體" pitchFamily="18" charset="-120"/>
              </a:rPr>
              <a:t>Part of the </a:t>
            </a:r>
            <a:r>
              <a:rPr lang="en-US" altLang="zh-TW" dirty="0" smtClean="0">
                <a:solidFill>
                  <a:schemeClr val="accent1"/>
                </a:solidFill>
                <a:ea typeface="新細明體" pitchFamily="18" charset="-120"/>
              </a:rPr>
              <a:t>machine-learning</a:t>
            </a:r>
            <a:r>
              <a:rPr lang="en-US" altLang="zh-TW" dirty="0" smtClean="0">
                <a:ea typeface="新細明體" pitchFamily="18" charset="-120"/>
              </a:rPr>
              <a:t> family </a:t>
            </a:r>
          </a:p>
          <a:p>
            <a:pPr eaLnBrk="1" hangingPunct="1">
              <a:buFont typeface="Arial" pitchFamily="34" charset="0"/>
              <a:buChar char="•"/>
              <a:defRPr/>
            </a:pPr>
            <a:r>
              <a:rPr lang="en-US" altLang="zh-TW" dirty="0" smtClean="0">
                <a:ea typeface="新細明體" pitchFamily="18" charset="-120"/>
              </a:rPr>
              <a:t>Employ </a:t>
            </a:r>
            <a:r>
              <a:rPr lang="en-US" altLang="zh-TW" dirty="0" smtClean="0">
                <a:solidFill>
                  <a:schemeClr val="accent1"/>
                </a:solidFill>
                <a:ea typeface="新細明體" pitchFamily="18" charset="-120"/>
              </a:rPr>
              <a:t>supervised learning</a:t>
            </a:r>
          </a:p>
          <a:p>
            <a:pPr eaLnBrk="1" hangingPunct="1">
              <a:buFont typeface="Arial" pitchFamily="34" charset="0"/>
              <a:buChar char="•"/>
              <a:defRPr/>
            </a:pPr>
            <a:r>
              <a:rPr lang="en-US" altLang="zh-TW" dirty="0" smtClean="0">
                <a:solidFill>
                  <a:schemeClr val="accent1"/>
                </a:solidFill>
                <a:ea typeface="新細明體" pitchFamily="18" charset="-120"/>
              </a:rPr>
              <a:t>Learn from past data</a:t>
            </a:r>
            <a:r>
              <a:rPr lang="en-US" altLang="zh-TW" dirty="0" smtClean="0">
                <a:ea typeface="新細明體" pitchFamily="18" charset="-120"/>
              </a:rPr>
              <a:t>, </a:t>
            </a:r>
            <a:r>
              <a:rPr lang="en-US" altLang="zh-TW" dirty="0" smtClean="0">
                <a:solidFill>
                  <a:schemeClr val="accent1">
                    <a:lumMod val="75000"/>
                  </a:schemeClr>
                </a:solidFill>
                <a:ea typeface="新細明體" pitchFamily="18" charset="-120"/>
              </a:rPr>
              <a:t>classify new data</a:t>
            </a:r>
          </a:p>
          <a:p>
            <a:pPr eaLnBrk="1" hangingPunct="1">
              <a:buFont typeface="Arial" pitchFamily="34" charset="0"/>
              <a:buChar char="•"/>
              <a:defRPr/>
            </a:pPr>
            <a:r>
              <a:rPr lang="en-US" altLang="zh-TW" dirty="0" smtClean="0">
                <a:ea typeface="新細明體" pitchFamily="18" charset="-120"/>
              </a:rPr>
              <a:t>The output variable is </a:t>
            </a:r>
            <a:r>
              <a:rPr lang="en-US" altLang="zh-TW" dirty="0" smtClean="0">
                <a:solidFill>
                  <a:schemeClr val="accent1"/>
                </a:solidFill>
                <a:ea typeface="新細明體" pitchFamily="18" charset="-120"/>
              </a:rPr>
              <a:t>categorical </a:t>
            </a:r>
            <a:br>
              <a:rPr lang="en-US" altLang="zh-TW" dirty="0" smtClean="0">
                <a:solidFill>
                  <a:schemeClr val="accent1"/>
                </a:solidFill>
                <a:ea typeface="新細明體" pitchFamily="18" charset="-120"/>
              </a:rPr>
            </a:br>
            <a:r>
              <a:rPr lang="en-US" altLang="zh-TW" dirty="0" smtClean="0">
                <a:solidFill>
                  <a:schemeClr val="accent1"/>
                </a:solidFill>
                <a:ea typeface="新細明體" pitchFamily="18" charset="-120"/>
              </a:rPr>
              <a:t>(nominal or ordinal)</a:t>
            </a:r>
            <a:r>
              <a:rPr lang="en-US" altLang="zh-TW" dirty="0" smtClean="0">
                <a:ea typeface="新細明體" pitchFamily="18" charset="-120"/>
              </a:rPr>
              <a:t> in nature</a:t>
            </a:r>
          </a:p>
          <a:p>
            <a:pPr eaLnBrk="1" hangingPunct="1">
              <a:buFont typeface="Arial" pitchFamily="34" charset="0"/>
              <a:buChar char="•"/>
              <a:defRPr/>
            </a:pPr>
            <a:r>
              <a:rPr lang="en-US" altLang="zh-TW" dirty="0" smtClean="0">
                <a:solidFill>
                  <a:srgbClr val="FF3300"/>
                </a:solidFill>
                <a:ea typeface="新細明體" pitchFamily="18" charset="-120"/>
              </a:rPr>
              <a:t>Classification versus regression?</a:t>
            </a:r>
          </a:p>
          <a:p>
            <a:pPr eaLnBrk="1" hangingPunct="1">
              <a:buFont typeface="Arial" pitchFamily="34" charset="0"/>
              <a:buChar char="•"/>
              <a:defRPr/>
            </a:pPr>
            <a:r>
              <a:rPr lang="en-US" altLang="zh-TW" dirty="0" smtClean="0">
                <a:solidFill>
                  <a:srgbClr val="FF3300"/>
                </a:solidFill>
                <a:ea typeface="新細明體" pitchFamily="18" charset="-120"/>
              </a:rPr>
              <a:t>Classification versus clustering? </a:t>
            </a:r>
          </a:p>
        </p:txBody>
      </p:sp>
      <p:sp>
        <p:nvSpPr>
          <p:cNvPr id="13316"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3317"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A40599C-D417-458E-A64C-432487A2828A}" type="slidenum">
              <a:rPr lang="zh-TW" altLang="en-US" sz="1200" smtClean="0">
                <a:solidFill>
                  <a:srgbClr val="898989"/>
                </a:solidFill>
              </a:rPr>
              <a:pPr eaLnBrk="1" hangingPunct="1">
                <a:spcBef>
                  <a:spcPct val="0"/>
                </a:spcBef>
                <a:buFontTx/>
                <a:buNone/>
              </a:pPr>
              <a:t>130</a:t>
            </a:fld>
            <a:endParaRPr lang="zh-TW" altLang="en-US" sz="1200" smtClean="0">
              <a:solidFill>
                <a:srgbClr val="898989"/>
              </a:solidFill>
            </a:endParaRPr>
          </a:p>
        </p:txBody>
      </p:sp>
    </p:spTree>
    <p:extLst>
      <p:ext uri="{BB962C8B-B14F-4D97-AF65-F5344CB8AC3E}">
        <p14:creationId xmlns:p14="http://schemas.microsoft.com/office/powerpoint/2010/main" val="19478136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922337"/>
          </a:xfrm>
        </p:spPr>
        <p:txBody>
          <a:bodyPr/>
          <a:lstStyle/>
          <a:p>
            <a:pPr eaLnBrk="1" hangingPunct="1"/>
            <a:r>
              <a:rPr lang="en-US" altLang="zh-TW" smtClean="0"/>
              <a:t>Classification Techniques</a:t>
            </a:r>
          </a:p>
        </p:txBody>
      </p:sp>
      <p:sp>
        <p:nvSpPr>
          <p:cNvPr id="14339" name="Content Placeholder 2"/>
          <p:cNvSpPr>
            <a:spLocks noGrp="1"/>
          </p:cNvSpPr>
          <p:nvPr>
            <p:ph idx="1"/>
          </p:nvPr>
        </p:nvSpPr>
        <p:spPr>
          <a:xfrm>
            <a:off x="457200" y="1341438"/>
            <a:ext cx="8229600" cy="4824412"/>
          </a:xfrm>
        </p:spPr>
        <p:txBody>
          <a:bodyPr/>
          <a:lstStyle/>
          <a:p>
            <a:pPr eaLnBrk="1" hangingPunct="1"/>
            <a:r>
              <a:rPr lang="en-US" altLang="zh-TW" smtClean="0">
                <a:solidFill>
                  <a:srgbClr val="FF0000"/>
                </a:solidFill>
                <a:ea typeface="新細明體" pitchFamily="18" charset="-120"/>
              </a:rPr>
              <a:t>Decision tree analysis</a:t>
            </a:r>
          </a:p>
          <a:p>
            <a:pPr eaLnBrk="1" hangingPunct="1"/>
            <a:r>
              <a:rPr lang="en-US" altLang="zh-TW" smtClean="0">
                <a:ea typeface="新細明體" pitchFamily="18" charset="-120"/>
              </a:rPr>
              <a:t>Statistical analysis</a:t>
            </a:r>
          </a:p>
          <a:p>
            <a:pPr eaLnBrk="1" hangingPunct="1"/>
            <a:r>
              <a:rPr lang="en-US" altLang="zh-TW" smtClean="0">
                <a:solidFill>
                  <a:srgbClr val="FF0000"/>
                </a:solidFill>
                <a:ea typeface="新細明體" pitchFamily="18" charset="-120"/>
              </a:rPr>
              <a:t>Neural networks</a:t>
            </a:r>
          </a:p>
          <a:p>
            <a:pPr eaLnBrk="1" hangingPunct="1"/>
            <a:r>
              <a:rPr lang="en-US" altLang="zh-TW" smtClean="0">
                <a:solidFill>
                  <a:srgbClr val="FF0000"/>
                </a:solidFill>
                <a:ea typeface="新細明體" pitchFamily="18" charset="-120"/>
              </a:rPr>
              <a:t>Support vector machines</a:t>
            </a:r>
          </a:p>
          <a:p>
            <a:pPr eaLnBrk="1" hangingPunct="1"/>
            <a:r>
              <a:rPr lang="en-US" altLang="zh-TW" smtClean="0">
                <a:ea typeface="新細明體" pitchFamily="18" charset="-120"/>
              </a:rPr>
              <a:t>Case-based reasoning</a:t>
            </a:r>
          </a:p>
          <a:p>
            <a:pPr eaLnBrk="1" hangingPunct="1"/>
            <a:r>
              <a:rPr lang="en-US" altLang="zh-TW" smtClean="0">
                <a:ea typeface="新細明體" pitchFamily="18" charset="-120"/>
              </a:rPr>
              <a:t>Bayesian classifiers</a:t>
            </a:r>
          </a:p>
          <a:p>
            <a:pPr eaLnBrk="1" hangingPunct="1"/>
            <a:r>
              <a:rPr lang="en-US" altLang="zh-TW" smtClean="0">
                <a:ea typeface="新細明體" pitchFamily="18" charset="-120"/>
              </a:rPr>
              <a:t>Genetic algorithms</a:t>
            </a:r>
          </a:p>
          <a:p>
            <a:pPr eaLnBrk="1" hangingPunct="1"/>
            <a:r>
              <a:rPr lang="en-US" altLang="zh-TW" smtClean="0">
                <a:ea typeface="新細明體" pitchFamily="18" charset="-120"/>
              </a:rPr>
              <a:t>Rough sets</a:t>
            </a:r>
          </a:p>
        </p:txBody>
      </p:sp>
      <p:sp>
        <p:nvSpPr>
          <p:cNvPr id="14340"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434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101FB2EE-33DA-4043-A52E-978010EA8E63}" type="slidenum">
              <a:rPr lang="zh-TW" altLang="en-US" sz="1200" smtClean="0">
                <a:solidFill>
                  <a:srgbClr val="898989"/>
                </a:solidFill>
              </a:rPr>
              <a:pPr eaLnBrk="1" hangingPunct="1">
                <a:spcBef>
                  <a:spcPct val="0"/>
                </a:spcBef>
                <a:buFontTx/>
                <a:buNone/>
              </a:pPr>
              <a:t>131</a:t>
            </a:fld>
            <a:endParaRPr lang="zh-TW" altLang="en-US" sz="1200" smtClean="0">
              <a:solidFill>
                <a:srgbClr val="898989"/>
              </a:solidFill>
            </a:endParaRPr>
          </a:p>
        </p:txBody>
      </p:sp>
    </p:spTree>
    <p:extLst>
      <p:ext uri="{BB962C8B-B14F-4D97-AF65-F5344CB8AC3E}">
        <p14:creationId xmlns:p14="http://schemas.microsoft.com/office/powerpoint/2010/main" val="2679109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457200" y="0"/>
            <a:ext cx="8229600" cy="908050"/>
          </a:xfrm>
        </p:spPr>
        <p:txBody>
          <a:bodyPr/>
          <a:lstStyle/>
          <a:p>
            <a:r>
              <a:rPr lang="en-US" altLang="zh-TW" smtClean="0"/>
              <a:t>Example of Classification</a:t>
            </a:r>
            <a:endParaRPr lang="zh-TW" altLang="en-US" smtClean="0"/>
          </a:p>
        </p:txBody>
      </p:sp>
      <p:sp>
        <p:nvSpPr>
          <p:cNvPr id="15363" name="內容版面配置區 2"/>
          <p:cNvSpPr>
            <a:spLocks noGrp="1"/>
          </p:cNvSpPr>
          <p:nvPr>
            <p:ph idx="1"/>
          </p:nvPr>
        </p:nvSpPr>
        <p:spPr>
          <a:xfrm>
            <a:off x="457200" y="836613"/>
            <a:ext cx="8435975" cy="5688012"/>
          </a:xfrm>
        </p:spPr>
        <p:txBody>
          <a:bodyPr/>
          <a:lstStyle/>
          <a:p>
            <a:r>
              <a:rPr lang="en-US" altLang="zh-TW" sz="2400" smtClean="0"/>
              <a:t>Loan Application Data</a:t>
            </a:r>
          </a:p>
          <a:p>
            <a:pPr lvl="1"/>
            <a:r>
              <a:rPr lang="en-US" altLang="zh-TW" sz="2400" smtClean="0"/>
              <a:t>Which loan applicants are “safe” and which are “risky” for the bank?</a:t>
            </a:r>
          </a:p>
          <a:p>
            <a:pPr lvl="1"/>
            <a:r>
              <a:rPr lang="en-US" altLang="zh-TW" sz="2400" smtClean="0"/>
              <a:t>“Safe” or “risky” for load application data</a:t>
            </a:r>
          </a:p>
          <a:p>
            <a:r>
              <a:rPr lang="en-US" altLang="zh-TW" sz="2400" smtClean="0"/>
              <a:t>Marketing Data</a:t>
            </a:r>
          </a:p>
          <a:p>
            <a:pPr lvl="1"/>
            <a:r>
              <a:rPr lang="en-US" altLang="zh-TW" sz="2400" smtClean="0"/>
              <a:t>Whether a customer with a given profile will buy a new computer?</a:t>
            </a:r>
          </a:p>
          <a:p>
            <a:pPr lvl="1"/>
            <a:r>
              <a:rPr lang="en-US" altLang="zh-TW" sz="2400" smtClean="0"/>
              <a:t>“yes” or “no” for marketing data</a:t>
            </a:r>
          </a:p>
          <a:p>
            <a:r>
              <a:rPr lang="en-US" altLang="zh-TW" sz="2400" b="1" smtClean="0">
                <a:solidFill>
                  <a:srgbClr val="FF0000"/>
                </a:solidFill>
              </a:rPr>
              <a:t>Classification</a:t>
            </a:r>
          </a:p>
          <a:p>
            <a:pPr lvl="1"/>
            <a:r>
              <a:rPr lang="en-US" altLang="zh-TW" sz="2400" smtClean="0"/>
              <a:t>Data analysis task</a:t>
            </a:r>
            <a:endParaRPr lang="en-US" altLang="zh-TW" sz="2400" b="1" smtClean="0">
              <a:solidFill>
                <a:srgbClr val="FF0000"/>
              </a:solidFill>
            </a:endParaRPr>
          </a:p>
          <a:p>
            <a:pPr lvl="1"/>
            <a:r>
              <a:rPr lang="en-US" altLang="zh-TW" sz="2400" smtClean="0"/>
              <a:t>A model or </a:t>
            </a:r>
            <a:r>
              <a:rPr lang="en-US" altLang="zh-TW" sz="2400" b="1" smtClean="0">
                <a:solidFill>
                  <a:srgbClr val="FF0000"/>
                </a:solidFill>
              </a:rPr>
              <a:t>Classifier</a:t>
            </a:r>
            <a:r>
              <a:rPr lang="en-US" altLang="zh-TW" sz="2400" smtClean="0"/>
              <a:t> is constructed to predict categorical </a:t>
            </a:r>
            <a:r>
              <a:rPr lang="en-US" altLang="zh-TW" sz="2400" smtClean="0">
                <a:solidFill>
                  <a:srgbClr val="FF0000"/>
                </a:solidFill>
              </a:rPr>
              <a:t>labels</a:t>
            </a:r>
          </a:p>
          <a:p>
            <a:pPr lvl="2"/>
            <a:r>
              <a:rPr lang="en-US" altLang="zh-TW" sz="2000" smtClean="0">
                <a:solidFill>
                  <a:srgbClr val="FF0000"/>
                </a:solidFill>
              </a:rPr>
              <a:t>Labels: “safe” or “risky”; “yes” or “no”; </a:t>
            </a:r>
            <a:br>
              <a:rPr lang="en-US" altLang="zh-TW" sz="2000" smtClean="0">
                <a:solidFill>
                  <a:srgbClr val="FF0000"/>
                </a:solidFill>
              </a:rPr>
            </a:br>
            <a:r>
              <a:rPr lang="en-US" altLang="zh-TW" sz="2000" smtClean="0">
                <a:solidFill>
                  <a:srgbClr val="FF0000"/>
                </a:solidFill>
              </a:rPr>
              <a:t>“treatment A”, “treatment B”, “treatment C”</a:t>
            </a:r>
          </a:p>
          <a:p>
            <a:pPr lvl="1"/>
            <a:endParaRPr lang="en-US" altLang="zh-TW" sz="2400" smtClean="0"/>
          </a:p>
          <a:p>
            <a:endParaRPr lang="zh-TW" altLang="en-US" smtClean="0"/>
          </a:p>
        </p:txBody>
      </p:sp>
      <p:sp>
        <p:nvSpPr>
          <p:cNvPr id="15364"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4A5949ED-E93C-4108-902D-9055ECDEB9B6}" type="slidenum">
              <a:rPr lang="zh-TW" altLang="en-US" sz="1200" smtClean="0">
                <a:solidFill>
                  <a:srgbClr val="898989"/>
                </a:solidFill>
              </a:rPr>
              <a:pPr eaLnBrk="1" hangingPunct="1">
                <a:spcBef>
                  <a:spcPct val="0"/>
                </a:spcBef>
                <a:buFontTx/>
                <a:buNone/>
              </a:pPr>
              <a:t>132</a:t>
            </a:fld>
            <a:endParaRPr lang="zh-TW" altLang="en-US" sz="1200" smtClean="0">
              <a:solidFill>
                <a:srgbClr val="898989"/>
              </a:solidFill>
            </a:endParaRPr>
          </a:p>
        </p:txBody>
      </p:sp>
      <p:sp>
        <p:nvSpPr>
          <p:cNvPr id="15365"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10887926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304800"/>
            <a:ext cx="7772400" cy="685800"/>
          </a:xfrm>
        </p:spPr>
        <p:txBody>
          <a:bodyPr/>
          <a:lstStyle/>
          <a:p>
            <a:r>
              <a:rPr lang="en-US" altLang="zh-TW" smtClean="0">
                <a:ea typeface="新細明體" pitchFamily="18" charset="-120"/>
              </a:rPr>
              <a:t>What Is Prediction?</a:t>
            </a:r>
          </a:p>
        </p:txBody>
      </p:sp>
      <p:sp>
        <p:nvSpPr>
          <p:cNvPr id="16387" name="Rectangle 3"/>
          <p:cNvSpPr>
            <a:spLocks noGrp="1" noChangeArrowheads="1"/>
          </p:cNvSpPr>
          <p:nvPr>
            <p:ph type="body" idx="1"/>
          </p:nvPr>
        </p:nvSpPr>
        <p:spPr>
          <a:xfrm>
            <a:off x="304800" y="1371600"/>
            <a:ext cx="8610600" cy="5181600"/>
          </a:xfrm>
        </p:spPr>
        <p:txBody>
          <a:bodyPr/>
          <a:lstStyle/>
          <a:p>
            <a:r>
              <a:rPr lang="en-US" altLang="zh-TW" sz="2000" smtClean="0">
                <a:ea typeface="新細明體" pitchFamily="18" charset="-120"/>
              </a:rPr>
              <a:t>(Numerical) prediction is similar to classification</a:t>
            </a:r>
          </a:p>
          <a:p>
            <a:pPr lvl="1"/>
            <a:r>
              <a:rPr lang="en-US" altLang="zh-TW" sz="2000" smtClean="0">
                <a:ea typeface="新細明體" pitchFamily="18" charset="-120"/>
              </a:rPr>
              <a:t>construct a model</a:t>
            </a:r>
          </a:p>
          <a:p>
            <a:pPr lvl="1"/>
            <a:r>
              <a:rPr lang="en-US" altLang="zh-TW" sz="2000" smtClean="0">
                <a:ea typeface="新細明體" pitchFamily="18" charset="-120"/>
              </a:rPr>
              <a:t>use model to predict continuous or ordered  value for a given input</a:t>
            </a:r>
          </a:p>
          <a:p>
            <a:r>
              <a:rPr lang="en-US" altLang="zh-TW" sz="2000" smtClean="0">
                <a:ea typeface="新細明體" pitchFamily="18" charset="-120"/>
              </a:rPr>
              <a:t>Prediction is different from classification</a:t>
            </a:r>
          </a:p>
          <a:p>
            <a:pPr lvl="1"/>
            <a:r>
              <a:rPr lang="en-US" altLang="zh-TW" sz="2000" smtClean="0">
                <a:solidFill>
                  <a:schemeClr val="accent1"/>
                </a:solidFill>
                <a:ea typeface="新細明體" pitchFamily="18" charset="-120"/>
              </a:rPr>
              <a:t>Classification</a:t>
            </a:r>
            <a:r>
              <a:rPr lang="en-US" altLang="zh-TW" sz="2000" smtClean="0">
                <a:ea typeface="新細明體" pitchFamily="18" charset="-120"/>
              </a:rPr>
              <a:t> refers to predict </a:t>
            </a:r>
            <a:r>
              <a:rPr lang="en-US" altLang="zh-TW" sz="2000" smtClean="0">
                <a:solidFill>
                  <a:srgbClr val="4F81BD"/>
                </a:solidFill>
                <a:ea typeface="新細明體" pitchFamily="18" charset="-120"/>
              </a:rPr>
              <a:t>categorical class</a:t>
            </a:r>
            <a:r>
              <a:rPr lang="en-US" altLang="zh-TW" sz="2000" smtClean="0">
                <a:ea typeface="新細明體" pitchFamily="18" charset="-120"/>
              </a:rPr>
              <a:t> label</a:t>
            </a:r>
          </a:p>
          <a:p>
            <a:pPr lvl="1"/>
            <a:r>
              <a:rPr lang="en-US" altLang="zh-TW" sz="2000" smtClean="0">
                <a:solidFill>
                  <a:srgbClr val="FF0000"/>
                </a:solidFill>
                <a:ea typeface="新細明體" pitchFamily="18" charset="-120"/>
              </a:rPr>
              <a:t>Prediction</a:t>
            </a:r>
            <a:r>
              <a:rPr lang="en-US" altLang="zh-TW" sz="2000" smtClean="0">
                <a:ea typeface="新細明體" pitchFamily="18" charset="-120"/>
              </a:rPr>
              <a:t> models </a:t>
            </a:r>
            <a:r>
              <a:rPr lang="en-US" altLang="zh-TW" sz="2000" smtClean="0">
                <a:solidFill>
                  <a:srgbClr val="FF0000"/>
                </a:solidFill>
                <a:ea typeface="新細明體" pitchFamily="18" charset="-120"/>
              </a:rPr>
              <a:t>continuous-valued </a:t>
            </a:r>
            <a:r>
              <a:rPr lang="en-US" altLang="zh-TW" sz="2000" smtClean="0">
                <a:ea typeface="新細明體" pitchFamily="18" charset="-120"/>
              </a:rPr>
              <a:t>functions</a:t>
            </a:r>
          </a:p>
          <a:p>
            <a:r>
              <a:rPr lang="en-US" altLang="zh-TW" sz="2000" smtClean="0">
                <a:ea typeface="新細明體" pitchFamily="18" charset="-120"/>
              </a:rPr>
              <a:t>Major method for prediction: </a:t>
            </a:r>
            <a:r>
              <a:rPr lang="en-US" altLang="zh-TW" sz="2000" smtClean="0">
                <a:solidFill>
                  <a:srgbClr val="FF0000"/>
                </a:solidFill>
                <a:ea typeface="新細明體" pitchFamily="18" charset="-120"/>
              </a:rPr>
              <a:t>regression</a:t>
            </a:r>
          </a:p>
          <a:p>
            <a:pPr lvl="1"/>
            <a:r>
              <a:rPr lang="en-US" altLang="zh-TW" sz="2000" smtClean="0">
                <a:ea typeface="新細明體" pitchFamily="18" charset="-120"/>
              </a:rPr>
              <a:t>model the relationship between one or more </a:t>
            </a:r>
            <a:r>
              <a:rPr lang="en-US" altLang="zh-TW" sz="2000" i="1" smtClean="0">
                <a:ea typeface="新細明體" pitchFamily="18" charset="-120"/>
              </a:rPr>
              <a:t>independent</a:t>
            </a:r>
            <a:r>
              <a:rPr lang="en-US" altLang="zh-TW" sz="2000" smtClean="0">
                <a:ea typeface="新細明體" pitchFamily="18" charset="-120"/>
              </a:rPr>
              <a:t> or </a:t>
            </a:r>
            <a:r>
              <a:rPr lang="en-US" altLang="zh-TW" sz="2000" b="1" smtClean="0">
                <a:ea typeface="新細明體" pitchFamily="18" charset="-120"/>
              </a:rPr>
              <a:t>predictor</a:t>
            </a:r>
            <a:r>
              <a:rPr lang="en-US" altLang="zh-TW" sz="2000" smtClean="0">
                <a:ea typeface="新細明體" pitchFamily="18" charset="-120"/>
              </a:rPr>
              <a:t> variables and a </a:t>
            </a:r>
            <a:r>
              <a:rPr lang="en-US" altLang="zh-TW" sz="2000" i="1" smtClean="0">
                <a:ea typeface="新細明體" pitchFamily="18" charset="-120"/>
              </a:rPr>
              <a:t>dependent</a:t>
            </a:r>
            <a:r>
              <a:rPr lang="en-US" altLang="zh-TW" sz="2000" smtClean="0">
                <a:ea typeface="新細明體" pitchFamily="18" charset="-120"/>
              </a:rPr>
              <a:t> or </a:t>
            </a:r>
            <a:r>
              <a:rPr lang="en-US" altLang="zh-TW" sz="2000" b="1" smtClean="0">
                <a:ea typeface="新細明體" pitchFamily="18" charset="-120"/>
              </a:rPr>
              <a:t>response</a:t>
            </a:r>
            <a:r>
              <a:rPr lang="en-US" altLang="zh-TW" sz="2000" smtClean="0">
                <a:ea typeface="新細明體" pitchFamily="18" charset="-120"/>
              </a:rPr>
              <a:t> variable</a:t>
            </a:r>
          </a:p>
          <a:p>
            <a:r>
              <a:rPr lang="en-US" altLang="zh-TW" sz="2000" smtClean="0">
                <a:ea typeface="新細明體" pitchFamily="18" charset="-120"/>
              </a:rPr>
              <a:t>Regression analysis</a:t>
            </a:r>
          </a:p>
          <a:p>
            <a:pPr lvl="1"/>
            <a:r>
              <a:rPr lang="en-US" altLang="zh-TW" sz="2000" smtClean="0">
                <a:ea typeface="新細明體" pitchFamily="18" charset="-120"/>
              </a:rPr>
              <a:t>Linear and multiple regression</a:t>
            </a:r>
          </a:p>
          <a:p>
            <a:pPr lvl="1"/>
            <a:r>
              <a:rPr lang="en-US" altLang="zh-TW" sz="2000" smtClean="0">
                <a:ea typeface="新細明體" pitchFamily="18" charset="-120"/>
              </a:rPr>
              <a:t>Non-linear regression</a:t>
            </a:r>
          </a:p>
          <a:p>
            <a:pPr lvl="1"/>
            <a:r>
              <a:rPr lang="en-US" altLang="zh-TW" sz="2000" smtClean="0">
                <a:ea typeface="新細明體" pitchFamily="18" charset="-120"/>
              </a:rPr>
              <a:t>Other regression methods: generalized linear model, Poisson regression, log-linear models, regression trees</a:t>
            </a:r>
          </a:p>
        </p:txBody>
      </p:sp>
      <p:sp>
        <p:nvSpPr>
          <p:cNvPr id="16388"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29639E2-4BDA-48BC-8B45-10E3EA4B7F53}" type="slidenum">
              <a:rPr lang="zh-TW" altLang="en-US" sz="1200" smtClean="0">
                <a:solidFill>
                  <a:srgbClr val="898989"/>
                </a:solidFill>
              </a:rPr>
              <a:pPr eaLnBrk="1" hangingPunct="1">
                <a:spcBef>
                  <a:spcPct val="0"/>
                </a:spcBef>
                <a:buFontTx/>
                <a:buNone/>
              </a:pPr>
              <a:t>133</a:t>
            </a:fld>
            <a:endParaRPr lang="zh-TW" altLang="en-US" sz="1200" smtClean="0">
              <a:solidFill>
                <a:srgbClr val="898989"/>
              </a:solidFill>
            </a:endParaRPr>
          </a:p>
        </p:txBody>
      </p:sp>
      <p:sp>
        <p:nvSpPr>
          <p:cNvPr id="16389"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572198306"/>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0"/>
            <a:ext cx="8229600" cy="765175"/>
          </a:xfrm>
          <a:noFill/>
        </p:spPr>
        <p:txBody>
          <a:bodyPr lIns="92075" tIns="46038" rIns="92075" bIns="46038"/>
          <a:lstStyle/>
          <a:p>
            <a:r>
              <a:rPr lang="en-US" altLang="zh-TW" sz="3200" b="1" smtClean="0"/>
              <a:t>Prediction Methods</a:t>
            </a:r>
          </a:p>
        </p:txBody>
      </p:sp>
      <p:sp>
        <p:nvSpPr>
          <p:cNvPr id="17411" name="Rectangle 3"/>
          <p:cNvSpPr>
            <a:spLocks noGrp="1" noChangeArrowheads="1"/>
          </p:cNvSpPr>
          <p:nvPr>
            <p:ph type="body" sz="half" idx="1"/>
          </p:nvPr>
        </p:nvSpPr>
        <p:spPr>
          <a:xfrm>
            <a:off x="457200" y="981075"/>
            <a:ext cx="8147050" cy="5256213"/>
          </a:xfrm>
          <a:noFill/>
        </p:spPr>
        <p:txBody>
          <a:bodyPr lIns="92075" tIns="46038" rIns="92075" bIns="46038"/>
          <a:lstStyle/>
          <a:p>
            <a:r>
              <a:rPr lang="en-US" altLang="zh-TW" smtClean="0"/>
              <a:t>Linear Regression</a:t>
            </a:r>
          </a:p>
          <a:p>
            <a:r>
              <a:rPr lang="en-US" altLang="zh-TW" smtClean="0"/>
              <a:t>Nonlinear Regression</a:t>
            </a:r>
          </a:p>
          <a:p>
            <a:r>
              <a:rPr lang="en-US" altLang="zh-TW" smtClean="0"/>
              <a:t>Other Regression Methods</a:t>
            </a:r>
          </a:p>
          <a:p>
            <a:endParaRPr lang="en-US" altLang="zh-TW" smtClean="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852738"/>
            <a:ext cx="30956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068638"/>
            <a:ext cx="3384550"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F030913-C78A-46BD-9152-0974631DA877}" type="slidenum">
              <a:rPr lang="zh-TW" altLang="en-US" sz="1200" smtClean="0">
                <a:solidFill>
                  <a:srgbClr val="898989"/>
                </a:solidFill>
              </a:rPr>
              <a:pPr eaLnBrk="1" hangingPunct="1">
                <a:spcBef>
                  <a:spcPct val="0"/>
                </a:spcBef>
                <a:buFontTx/>
                <a:buNone/>
              </a:pPr>
              <a:t>134</a:t>
            </a:fld>
            <a:endParaRPr lang="zh-TW" altLang="en-US" sz="1200" smtClean="0">
              <a:solidFill>
                <a:srgbClr val="898989"/>
              </a:solidFill>
            </a:endParaRPr>
          </a:p>
        </p:txBody>
      </p:sp>
      <p:sp>
        <p:nvSpPr>
          <p:cNvPr id="17415"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653160307"/>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381000"/>
            <a:ext cx="8458200" cy="609600"/>
          </a:xfrm>
        </p:spPr>
        <p:txBody>
          <a:bodyPr/>
          <a:lstStyle/>
          <a:p>
            <a:r>
              <a:rPr lang="en-US" altLang="zh-TW" smtClean="0">
                <a:ea typeface="新細明體" pitchFamily="18" charset="-120"/>
              </a:rPr>
              <a:t>Classification and Prediction</a:t>
            </a:r>
          </a:p>
        </p:txBody>
      </p:sp>
      <p:sp>
        <p:nvSpPr>
          <p:cNvPr id="18435" name="Rectangle 3"/>
          <p:cNvSpPr>
            <a:spLocks noGrp="1" noChangeArrowheads="1"/>
          </p:cNvSpPr>
          <p:nvPr>
            <p:ph type="body" idx="1"/>
          </p:nvPr>
        </p:nvSpPr>
        <p:spPr>
          <a:xfrm>
            <a:off x="34925" y="1125538"/>
            <a:ext cx="8964613" cy="5351462"/>
          </a:xfrm>
        </p:spPr>
        <p:txBody>
          <a:bodyPr/>
          <a:lstStyle/>
          <a:p>
            <a:pPr>
              <a:lnSpc>
                <a:spcPct val="120000"/>
              </a:lnSpc>
            </a:pPr>
            <a:r>
              <a:rPr lang="en-US" altLang="zh-TW" sz="2000" smtClean="0">
                <a:solidFill>
                  <a:schemeClr val="hlink"/>
                </a:solidFill>
                <a:ea typeface="新細明體" pitchFamily="18" charset="-120"/>
              </a:rPr>
              <a:t>Classification </a:t>
            </a:r>
            <a:r>
              <a:rPr lang="en-US" altLang="zh-TW" sz="2000" smtClean="0">
                <a:ea typeface="新細明體" pitchFamily="18" charset="-120"/>
              </a:rPr>
              <a:t>and</a:t>
            </a:r>
            <a:r>
              <a:rPr lang="en-US" altLang="zh-TW" sz="2000" smtClean="0">
                <a:solidFill>
                  <a:schemeClr val="hlink"/>
                </a:solidFill>
                <a:ea typeface="新細明體" pitchFamily="18" charset="-120"/>
              </a:rPr>
              <a:t> prediction</a:t>
            </a:r>
            <a:r>
              <a:rPr lang="en-US" altLang="zh-TW" sz="2000" smtClean="0">
                <a:ea typeface="新細明體" pitchFamily="18" charset="-120"/>
              </a:rPr>
              <a:t> are two forms of data analysis that can be used to extract </a:t>
            </a:r>
            <a:r>
              <a:rPr lang="en-US" altLang="zh-TW" sz="2000" smtClean="0">
                <a:solidFill>
                  <a:schemeClr val="hlink"/>
                </a:solidFill>
                <a:ea typeface="新細明體" pitchFamily="18" charset="-120"/>
              </a:rPr>
              <a:t>models</a:t>
            </a:r>
            <a:r>
              <a:rPr lang="en-US" altLang="zh-TW" sz="2000" smtClean="0">
                <a:ea typeface="新細明體" pitchFamily="18" charset="-120"/>
              </a:rPr>
              <a:t> describing important data classes or to predict future data trends. </a:t>
            </a:r>
          </a:p>
          <a:p>
            <a:pPr>
              <a:lnSpc>
                <a:spcPct val="120000"/>
              </a:lnSpc>
            </a:pPr>
            <a:r>
              <a:rPr lang="en-US" altLang="zh-TW" sz="2000" smtClean="0">
                <a:ea typeface="新細明體" pitchFamily="18" charset="-120"/>
              </a:rPr>
              <a:t>Classification</a:t>
            </a:r>
          </a:p>
          <a:p>
            <a:pPr lvl="1">
              <a:lnSpc>
                <a:spcPct val="120000"/>
              </a:lnSpc>
            </a:pPr>
            <a:r>
              <a:rPr lang="en-US" altLang="zh-TW" sz="2000" smtClean="0">
                <a:ea typeface="新細明體" pitchFamily="18" charset="-120"/>
              </a:rPr>
              <a:t>Effective and scalable methods have been developed for </a:t>
            </a:r>
            <a:r>
              <a:rPr lang="en-US" altLang="zh-TW" sz="2000" smtClean="0">
                <a:solidFill>
                  <a:schemeClr val="hlink"/>
                </a:solidFill>
                <a:ea typeface="新細明體" pitchFamily="18" charset="-120"/>
              </a:rPr>
              <a:t>decision trees induction, Naive Bayesian classification, Bayesian belief network, rule-based classifier, Backpropagation, Support Vector Machine (SVM), associative classification, nearest neighbor classifiers,</a:t>
            </a:r>
            <a:r>
              <a:rPr lang="en-US" altLang="zh-TW" sz="2000" smtClean="0">
                <a:ea typeface="新細明體" pitchFamily="18" charset="-120"/>
              </a:rPr>
              <a:t> and </a:t>
            </a:r>
            <a:r>
              <a:rPr lang="en-US" altLang="zh-TW" sz="2000" smtClean="0">
                <a:solidFill>
                  <a:schemeClr val="hlink"/>
                </a:solidFill>
                <a:ea typeface="新細明體" pitchFamily="18" charset="-120"/>
              </a:rPr>
              <a:t>case-based reasoning</a:t>
            </a:r>
            <a:r>
              <a:rPr lang="en-US" altLang="zh-TW" sz="2000" smtClean="0">
                <a:ea typeface="新細明體" pitchFamily="18" charset="-120"/>
              </a:rPr>
              <a:t>, and other classification methods such as </a:t>
            </a:r>
            <a:r>
              <a:rPr lang="en-US" altLang="zh-TW" sz="2000" smtClean="0">
                <a:solidFill>
                  <a:schemeClr val="hlink"/>
                </a:solidFill>
                <a:ea typeface="新細明體" pitchFamily="18" charset="-120"/>
              </a:rPr>
              <a:t>genetic algorithms</a:t>
            </a:r>
            <a:r>
              <a:rPr lang="en-US" altLang="zh-TW" sz="2000" smtClean="0">
                <a:ea typeface="新細明體" pitchFamily="18" charset="-120"/>
              </a:rPr>
              <a:t>, </a:t>
            </a:r>
            <a:r>
              <a:rPr lang="en-US" altLang="zh-TW" sz="2000" smtClean="0">
                <a:solidFill>
                  <a:schemeClr val="hlink"/>
                </a:solidFill>
                <a:ea typeface="新細明體" pitchFamily="18" charset="-120"/>
              </a:rPr>
              <a:t>rough set and fuzzy set</a:t>
            </a:r>
            <a:r>
              <a:rPr lang="en-US" altLang="zh-TW" sz="2000" smtClean="0">
                <a:ea typeface="新細明體" pitchFamily="18" charset="-120"/>
              </a:rPr>
              <a:t> approaches.</a:t>
            </a:r>
          </a:p>
          <a:p>
            <a:pPr>
              <a:lnSpc>
                <a:spcPct val="120000"/>
              </a:lnSpc>
            </a:pPr>
            <a:r>
              <a:rPr lang="en-US" altLang="zh-TW" sz="2000" smtClean="0">
                <a:solidFill>
                  <a:schemeClr val="hlink"/>
                </a:solidFill>
                <a:ea typeface="新細明體" pitchFamily="18" charset="-120"/>
              </a:rPr>
              <a:t>Prediction</a:t>
            </a:r>
          </a:p>
          <a:p>
            <a:pPr lvl="1">
              <a:lnSpc>
                <a:spcPct val="120000"/>
              </a:lnSpc>
            </a:pPr>
            <a:r>
              <a:rPr lang="en-US" altLang="zh-TW" sz="2000" smtClean="0">
                <a:solidFill>
                  <a:schemeClr val="hlink"/>
                </a:solidFill>
                <a:ea typeface="新細明體" pitchFamily="18" charset="-120"/>
              </a:rPr>
              <a:t>Linear, nonlinear, and generalized linear models of regression</a:t>
            </a:r>
            <a:r>
              <a:rPr lang="en-US" altLang="zh-TW" sz="2000" smtClean="0">
                <a:ea typeface="新細明體" pitchFamily="18" charset="-120"/>
              </a:rPr>
              <a:t> can be used for </a:t>
            </a:r>
            <a:r>
              <a:rPr lang="en-US" altLang="zh-TW" sz="2000" smtClean="0">
                <a:solidFill>
                  <a:schemeClr val="hlink"/>
                </a:solidFill>
                <a:ea typeface="新細明體" pitchFamily="18" charset="-120"/>
              </a:rPr>
              <a:t>prediction</a:t>
            </a:r>
            <a:r>
              <a:rPr lang="en-US" altLang="zh-TW" sz="2000" smtClean="0">
                <a:ea typeface="新細明體" pitchFamily="18" charset="-120"/>
              </a:rPr>
              <a:t>.  Many nonlinear problems can be converted to linear problems by performing transformations on the predictor variables.  </a:t>
            </a:r>
            <a:r>
              <a:rPr lang="en-US" altLang="zh-TW" sz="2000" smtClean="0">
                <a:solidFill>
                  <a:schemeClr val="hlink"/>
                </a:solidFill>
                <a:ea typeface="新細明體" pitchFamily="18" charset="-120"/>
              </a:rPr>
              <a:t>Regression trees</a:t>
            </a:r>
            <a:r>
              <a:rPr lang="en-US" altLang="zh-TW" sz="2000" smtClean="0">
                <a:ea typeface="新細明體" pitchFamily="18" charset="-120"/>
              </a:rPr>
              <a:t> and </a:t>
            </a:r>
            <a:r>
              <a:rPr lang="en-US" altLang="zh-TW" sz="2000" smtClean="0">
                <a:solidFill>
                  <a:schemeClr val="hlink"/>
                </a:solidFill>
                <a:ea typeface="新細明體" pitchFamily="18" charset="-120"/>
              </a:rPr>
              <a:t>model trees</a:t>
            </a:r>
            <a:r>
              <a:rPr lang="en-US" altLang="zh-TW" sz="2000" smtClean="0">
                <a:ea typeface="新細明體" pitchFamily="18" charset="-120"/>
              </a:rPr>
              <a:t> are also used for prediction.  </a:t>
            </a:r>
          </a:p>
        </p:txBody>
      </p:sp>
      <p:sp>
        <p:nvSpPr>
          <p:cNvPr id="18436"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4E49DFA-2780-445E-946B-FFA413314773}" type="slidenum">
              <a:rPr lang="zh-TW" altLang="en-US" sz="1200" smtClean="0">
                <a:solidFill>
                  <a:srgbClr val="898989"/>
                </a:solidFill>
              </a:rPr>
              <a:pPr eaLnBrk="1" hangingPunct="1">
                <a:spcBef>
                  <a:spcPct val="0"/>
                </a:spcBef>
                <a:buFontTx/>
                <a:buNone/>
              </a:pPr>
              <a:t>135</a:t>
            </a:fld>
            <a:endParaRPr lang="zh-TW" altLang="en-US" sz="1200" smtClean="0">
              <a:solidFill>
                <a:srgbClr val="898989"/>
              </a:solidFill>
            </a:endParaRPr>
          </a:p>
        </p:txBody>
      </p:sp>
      <p:sp>
        <p:nvSpPr>
          <p:cNvPr id="18437"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431413433"/>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04800"/>
            <a:ext cx="8001000" cy="762000"/>
          </a:xfrm>
        </p:spPr>
        <p:txBody>
          <a:bodyPr/>
          <a:lstStyle/>
          <a:p>
            <a:r>
              <a:rPr lang="en-US" altLang="zh-TW" sz="3200" smtClean="0">
                <a:ea typeface="新細明體" pitchFamily="18" charset="-120"/>
              </a:rPr>
              <a:t>Classification—A Two-Step Process</a:t>
            </a:r>
            <a:r>
              <a:rPr lang="en-US" altLang="zh-TW" sz="2800" smtClean="0">
                <a:ea typeface="新細明體" pitchFamily="18" charset="-120"/>
              </a:rPr>
              <a:t> </a:t>
            </a:r>
            <a:endParaRPr lang="en-US" altLang="zh-TW" sz="3200" smtClean="0">
              <a:ea typeface="新細明體" pitchFamily="18" charset="-120"/>
            </a:endParaRPr>
          </a:p>
        </p:txBody>
      </p:sp>
      <p:sp>
        <p:nvSpPr>
          <p:cNvPr id="19459" name="Rectangle 3"/>
          <p:cNvSpPr>
            <a:spLocks noGrp="1" noChangeArrowheads="1"/>
          </p:cNvSpPr>
          <p:nvPr>
            <p:ph type="body" idx="1"/>
          </p:nvPr>
        </p:nvSpPr>
        <p:spPr>
          <a:xfrm>
            <a:off x="457200" y="1371600"/>
            <a:ext cx="8153400" cy="5081588"/>
          </a:xfrm>
        </p:spPr>
        <p:txBody>
          <a:bodyPr/>
          <a:lstStyle/>
          <a:p>
            <a:pPr marL="457200" indent="-457200">
              <a:lnSpc>
                <a:spcPct val="90000"/>
              </a:lnSpc>
              <a:buFont typeface="Calibri" pitchFamily="34" charset="0"/>
              <a:buAutoNum type="arabicPeriod"/>
            </a:pPr>
            <a:r>
              <a:rPr lang="en-US" altLang="zh-TW" sz="2000" smtClean="0">
                <a:solidFill>
                  <a:schemeClr val="hlink"/>
                </a:solidFill>
                <a:ea typeface="新細明體" pitchFamily="18" charset="-120"/>
              </a:rPr>
              <a:t>Model construction</a:t>
            </a:r>
            <a:r>
              <a:rPr lang="en-US" altLang="zh-TW" sz="2000" smtClean="0">
                <a:ea typeface="新細明體" pitchFamily="18" charset="-120"/>
              </a:rPr>
              <a:t>: describing a set of predetermined classes</a:t>
            </a:r>
          </a:p>
          <a:p>
            <a:pPr lvl="1">
              <a:lnSpc>
                <a:spcPct val="90000"/>
              </a:lnSpc>
            </a:pPr>
            <a:r>
              <a:rPr lang="en-US" altLang="zh-TW" sz="2000" smtClean="0">
                <a:ea typeface="新細明體" pitchFamily="18" charset="-120"/>
              </a:rPr>
              <a:t>Each tuple/sample is assumed to belong to a predefined class, as determined by the </a:t>
            </a:r>
            <a:r>
              <a:rPr lang="en-US" altLang="zh-TW" sz="2000" smtClean="0">
                <a:solidFill>
                  <a:schemeClr val="hlink"/>
                </a:solidFill>
                <a:ea typeface="新細明體" pitchFamily="18" charset="-120"/>
              </a:rPr>
              <a:t>class label attribute</a:t>
            </a:r>
          </a:p>
          <a:p>
            <a:pPr lvl="1">
              <a:lnSpc>
                <a:spcPct val="90000"/>
              </a:lnSpc>
            </a:pPr>
            <a:r>
              <a:rPr lang="en-US" altLang="zh-TW" sz="2000" smtClean="0">
                <a:ea typeface="新細明體" pitchFamily="18" charset="-120"/>
              </a:rPr>
              <a:t>The set of tuples used for model construction is </a:t>
            </a:r>
            <a:r>
              <a:rPr lang="en-US" altLang="zh-TW" sz="2000" smtClean="0">
                <a:solidFill>
                  <a:schemeClr val="hlink"/>
                </a:solidFill>
                <a:ea typeface="新細明體" pitchFamily="18" charset="-120"/>
              </a:rPr>
              <a:t>training set</a:t>
            </a:r>
          </a:p>
          <a:p>
            <a:pPr lvl="1">
              <a:lnSpc>
                <a:spcPct val="90000"/>
              </a:lnSpc>
            </a:pPr>
            <a:r>
              <a:rPr lang="en-US" altLang="zh-TW" sz="2000" smtClean="0">
                <a:ea typeface="新細明體" pitchFamily="18" charset="-120"/>
              </a:rPr>
              <a:t>The model is represented as classification rules, decision trees, or mathematical formulae</a:t>
            </a:r>
          </a:p>
          <a:p>
            <a:pPr marL="457200" indent="-457200">
              <a:lnSpc>
                <a:spcPct val="90000"/>
              </a:lnSpc>
              <a:buFont typeface="Calibri" pitchFamily="34" charset="0"/>
              <a:buAutoNum type="arabicPeriod"/>
            </a:pPr>
            <a:r>
              <a:rPr lang="en-US" altLang="zh-TW" sz="2000" smtClean="0">
                <a:solidFill>
                  <a:schemeClr val="hlink"/>
                </a:solidFill>
                <a:ea typeface="新細明體" pitchFamily="18" charset="-120"/>
              </a:rPr>
              <a:t>Model usage</a:t>
            </a:r>
            <a:r>
              <a:rPr lang="en-US" altLang="zh-TW" sz="2000" smtClean="0">
                <a:ea typeface="新細明體" pitchFamily="18" charset="-120"/>
              </a:rPr>
              <a:t>: for classifying future or unknown objects</a:t>
            </a:r>
          </a:p>
          <a:p>
            <a:pPr lvl="1">
              <a:lnSpc>
                <a:spcPct val="90000"/>
              </a:lnSpc>
            </a:pPr>
            <a:r>
              <a:rPr lang="en-US" altLang="zh-TW" sz="2000" smtClean="0">
                <a:solidFill>
                  <a:schemeClr val="hlink"/>
                </a:solidFill>
                <a:ea typeface="新細明體" pitchFamily="18" charset="-120"/>
              </a:rPr>
              <a:t>Estimate accuracy</a:t>
            </a:r>
            <a:r>
              <a:rPr lang="en-US" altLang="zh-TW" sz="2000" smtClean="0">
                <a:ea typeface="新細明體" pitchFamily="18" charset="-120"/>
              </a:rPr>
              <a:t> of the model</a:t>
            </a:r>
          </a:p>
          <a:p>
            <a:pPr lvl="2">
              <a:lnSpc>
                <a:spcPct val="90000"/>
              </a:lnSpc>
            </a:pPr>
            <a:r>
              <a:rPr lang="en-US" altLang="zh-TW" sz="2000" smtClean="0">
                <a:ea typeface="新細明體" pitchFamily="18" charset="-120"/>
              </a:rPr>
              <a:t>The known label of test sample is compared with the classified result from the model</a:t>
            </a:r>
          </a:p>
          <a:p>
            <a:pPr lvl="2">
              <a:lnSpc>
                <a:spcPct val="90000"/>
              </a:lnSpc>
            </a:pPr>
            <a:r>
              <a:rPr lang="en-US" altLang="zh-TW" sz="2000" smtClean="0">
                <a:solidFill>
                  <a:srgbClr val="FF0000"/>
                </a:solidFill>
                <a:ea typeface="新細明體" pitchFamily="18" charset="-120"/>
              </a:rPr>
              <a:t>Accuracy rate</a:t>
            </a:r>
            <a:r>
              <a:rPr lang="en-US" altLang="zh-TW" sz="2000" smtClean="0">
                <a:ea typeface="新細明體" pitchFamily="18" charset="-120"/>
              </a:rPr>
              <a:t> is the percentage of test set samples that are correctly classified by the model</a:t>
            </a:r>
          </a:p>
          <a:p>
            <a:pPr lvl="2">
              <a:lnSpc>
                <a:spcPct val="90000"/>
              </a:lnSpc>
            </a:pPr>
            <a:r>
              <a:rPr lang="en-US" altLang="zh-TW" sz="2000" smtClean="0">
                <a:solidFill>
                  <a:srgbClr val="FF0000"/>
                </a:solidFill>
                <a:ea typeface="新細明體" pitchFamily="18" charset="-120"/>
              </a:rPr>
              <a:t>Test set</a:t>
            </a:r>
            <a:r>
              <a:rPr lang="en-US" altLang="zh-TW" sz="2000" smtClean="0">
                <a:ea typeface="新細明體" pitchFamily="18" charset="-120"/>
              </a:rPr>
              <a:t> is independent of </a:t>
            </a:r>
            <a:r>
              <a:rPr lang="en-US" altLang="zh-TW" sz="2000" smtClean="0">
                <a:solidFill>
                  <a:srgbClr val="FF0000"/>
                </a:solidFill>
                <a:ea typeface="新細明體" pitchFamily="18" charset="-120"/>
              </a:rPr>
              <a:t>training set</a:t>
            </a:r>
            <a:r>
              <a:rPr lang="en-US" altLang="zh-TW" sz="2000" smtClean="0">
                <a:ea typeface="新細明體" pitchFamily="18" charset="-120"/>
              </a:rPr>
              <a:t>, otherwise over-fitting will occur</a:t>
            </a:r>
          </a:p>
          <a:p>
            <a:pPr lvl="1">
              <a:lnSpc>
                <a:spcPct val="90000"/>
              </a:lnSpc>
            </a:pPr>
            <a:r>
              <a:rPr lang="en-US" altLang="zh-TW" sz="2000" smtClean="0">
                <a:ea typeface="新細明體" pitchFamily="18" charset="-120"/>
              </a:rPr>
              <a:t>If the accuracy is acceptable, use the model to </a:t>
            </a:r>
            <a:r>
              <a:rPr lang="en-US" altLang="zh-TW" sz="2000" smtClean="0">
                <a:solidFill>
                  <a:schemeClr val="hlink"/>
                </a:solidFill>
                <a:ea typeface="新細明體" pitchFamily="18" charset="-120"/>
              </a:rPr>
              <a:t>classify data</a:t>
            </a:r>
            <a:r>
              <a:rPr lang="en-US" altLang="zh-TW" sz="2000" smtClean="0">
                <a:ea typeface="新細明體" pitchFamily="18" charset="-120"/>
              </a:rPr>
              <a:t> tuples whose class labels are not known</a:t>
            </a:r>
            <a:endParaRPr lang="en-US" altLang="zh-TW" sz="2400" smtClean="0">
              <a:ea typeface="新細明體" pitchFamily="18" charset="-120"/>
            </a:endParaRPr>
          </a:p>
        </p:txBody>
      </p:sp>
      <p:sp>
        <p:nvSpPr>
          <p:cNvPr id="19460"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4740DB13-694D-46EC-BB92-2DB258CEA9C7}" type="slidenum">
              <a:rPr lang="zh-TW" altLang="en-US" sz="1200" smtClean="0">
                <a:solidFill>
                  <a:srgbClr val="898989"/>
                </a:solidFill>
              </a:rPr>
              <a:pPr eaLnBrk="1" hangingPunct="1">
                <a:spcBef>
                  <a:spcPct val="0"/>
                </a:spcBef>
                <a:buFontTx/>
                <a:buNone/>
              </a:pPr>
              <a:t>136</a:t>
            </a:fld>
            <a:endParaRPr lang="zh-TW" altLang="en-US" sz="1200" smtClean="0">
              <a:solidFill>
                <a:srgbClr val="898989"/>
              </a:solidFill>
            </a:endParaRPr>
          </a:p>
        </p:txBody>
      </p:sp>
      <p:sp>
        <p:nvSpPr>
          <p:cNvPr id="19461"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756933892"/>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228600"/>
            <a:ext cx="8783638" cy="762000"/>
          </a:xfrm>
          <a:noFill/>
        </p:spPr>
        <p:txBody>
          <a:bodyPr lIns="92075" tIns="46038" rIns="92075" bIns="46038"/>
          <a:lstStyle/>
          <a:p>
            <a:r>
              <a:rPr lang="en-US" altLang="zh-TW" sz="3200" smtClean="0">
                <a:ea typeface="新細明體" pitchFamily="18" charset="-120"/>
              </a:rPr>
              <a:t>Supervised vs. Unsupervised Learning</a:t>
            </a:r>
          </a:p>
        </p:txBody>
      </p:sp>
      <p:sp>
        <p:nvSpPr>
          <p:cNvPr id="20483" name="Rectangle 3"/>
          <p:cNvSpPr>
            <a:spLocks noGrp="1" noChangeArrowheads="1"/>
          </p:cNvSpPr>
          <p:nvPr>
            <p:ph type="body" idx="1"/>
          </p:nvPr>
        </p:nvSpPr>
        <p:spPr>
          <a:xfrm>
            <a:off x="609600" y="1196975"/>
            <a:ext cx="8153400" cy="5280025"/>
          </a:xfrm>
          <a:noFill/>
        </p:spPr>
        <p:txBody>
          <a:bodyPr lIns="92075" tIns="46038" rIns="92075" bIns="46038"/>
          <a:lstStyle/>
          <a:p>
            <a:pPr>
              <a:lnSpc>
                <a:spcPct val="120000"/>
              </a:lnSpc>
            </a:pPr>
            <a:r>
              <a:rPr lang="en-US" altLang="zh-TW" sz="2400" smtClean="0">
                <a:solidFill>
                  <a:srgbClr val="F83F24"/>
                </a:solidFill>
                <a:ea typeface="新細明體" pitchFamily="18" charset="-120"/>
              </a:rPr>
              <a:t>Supervised learning (classification)</a:t>
            </a:r>
            <a:endParaRPr lang="en-US" altLang="zh-TW" sz="2400" smtClean="0">
              <a:ea typeface="新細明體" pitchFamily="18" charset="-120"/>
            </a:endParaRPr>
          </a:p>
          <a:p>
            <a:pPr lvl="1">
              <a:lnSpc>
                <a:spcPct val="120000"/>
              </a:lnSpc>
            </a:pPr>
            <a:r>
              <a:rPr lang="en-US" altLang="zh-TW" sz="2400" smtClean="0">
                <a:ea typeface="新細明體" pitchFamily="18" charset="-120"/>
              </a:rPr>
              <a:t>Supervision: The training data (observations, measurements, etc.) are accompanied by labels indicating the class of the observations</a:t>
            </a:r>
          </a:p>
          <a:p>
            <a:pPr lvl="1">
              <a:lnSpc>
                <a:spcPct val="120000"/>
              </a:lnSpc>
            </a:pPr>
            <a:r>
              <a:rPr lang="en-US" altLang="zh-TW" sz="2400" smtClean="0">
                <a:ea typeface="新細明體" pitchFamily="18" charset="-120"/>
              </a:rPr>
              <a:t>New data is classified based on the training set</a:t>
            </a:r>
          </a:p>
          <a:p>
            <a:pPr>
              <a:lnSpc>
                <a:spcPct val="120000"/>
              </a:lnSpc>
            </a:pPr>
            <a:r>
              <a:rPr lang="en-US" altLang="zh-TW" sz="2400" smtClean="0">
                <a:solidFill>
                  <a:srgbClr val="F83F24"/>
                </a:solidFill>
                <a:ea typeface="新細明體" pitchFamily="18" charset="-120"/>
              </a:rPr>
              <a:t>Unsupervised learning</a:t>
            </a:r>
            <a:r>
              <a:rPr lang="en-US" altLang="zh-TW" sz="2400" smtClean="0">
                <a:ea typeface="新細明體" pitchFamily="18" charset="-120"/>
              </a:rPr>
              <a:t> </a:t>
            </a:r>
            <a:r>
              <a:rPr lang="en-US" altLang="zh-TW" sz="2400" smtClean="0">
                <a:solidFill>
                  <a:srgbClr val="FF3300"/>
                </a:solidFill>
                <a:ea typeface="新細明體" pitchFamily="18" charset="-120"/>
              </a:rPr>
              <a:t>(clustering)</a:t>
            </a:r>
          </a:p>
          <a:p>
            <a:pPr lvl="1">
              <a:lnSpc>
                <a:spcPct val="120000"/>
              </a:lnSpc>
            </a:pPr>
            <a:r>
              <a:rPr lang="en-US" altLang="zh-TW" sz="2400" smtClean="0">
                <a:ea typeface="新細明體" pitchFamily="18" charset="-120"/>
              </a:rPr>
              <a:t>The class labels of training data is unknown</a:t>
            </a:r>
          </a:p>
          <a:p>
            <a:pPr lvl="1">
              <a:lnSpc>
                <a:spcPct val="120000"/>
              </a:lnSpc>
            </a:pPr>
            <a:r>
              <a:rPr lang="en-US" altLang="zh-TW" sz="2400" smtClean="0">
                <a:ea typeface="新細明體" pitchFamily="18" charset="-120"/>
              </a:rPr>
              <a:t>Given a set of measurements, observations, etc. with the aim of establishing the existence of classes or clusters in the data</a:t>
            </a:r>
          </a:p>
        </p:txBody>
      </p:sp>
      <p:sp>
        <p:nvSpPr>
          <p:cNvPr id="20484"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AB1AFDE-A020-4668-B16F-7CADD2520537}" type="slidenum">
              <a:rPr lang="zh-TW" altLang="en-US" sz="1200" smtClean="0">
                <a:solidFill>
                  <a:srgbClr val="898989"/>
                </a:solidFill>
              </a:rPr>
              <a:pPr eaLnBrk="1" hangingPunct="1">
                <a:spcBef>
                  <a:spcPct val="0"/>
                </a:spcBef>
                <a:buFontTx/>
                <a:buNone/>
              </a:pPr>
              <a:t>137</a:t>
            </a:fld>
            <a:endParaRPr lang="zh-TW" altLang="en-US" sz="1200" smtClean="0">
              <a:solidFill>
                <a:srgbClr val="898989"/>
              </a:solidFill>
            </a:endParaRPr>
          </a:p>
        </p:txBody>
      </p:sp>
      <p:sp>
        <p:nvSpPr>
          <p:cNvPr id="20485"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213328535"/>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8991600" cy="1341438"/>
          </a:xfrm>
          <a:noFill/>
        </p:spPr>
        <p:txBody>
          <a:bodyPr lIns="92075" tIns="46038" rIns="92075" bIns="46038"/>
          <a:lstStyle/>
          <a:p>
            <a:r>
              <a:rPr lang="en-US" altLang="zh-TW" sz="3600" smtClean="0">
                <a:solidFill>
                  <a:srgbClr val="170981"/>
                </a:solidFill>
                <a:ea typeface="新細明體" pitchFamily="18" charset="-120"/>
              </a:rPr>
              <a:t>Issues Regarding Classification and Prediction: </a:t>
            </a:r>
            <a:br>
              <a:rPr lang="en-US" altLang="zh-TW" sz="3600" smtClean="0">
                <a:solidFill>
                  <a:srgbClr val="170981"/>
                </a:solidFill>
                <a:ea typeface="新細明體" pitchFamily="18" charset="-120"/>
              </a:rPr>
            </a:br>
            <a:r>
              <a:rPr lang="en-US" altLang="zh-TW" sz="3600" smtClean="0">
                <a:solidFill>
                  <a:srgbClr val="170981"/>
                </a:solidFill>
                <a:ea typeface="新細明體" pitchFamily="18" charset="-120"/>
              </a:rPr>
              <a:t>Data Preparation</a:t>
            </a:r>
          </a:p>
        </p:txBody>
      </p:sp>
      <p:sp>
        <p:nvSpPr>
          <p:cNvPr id="21507" name="Rectangle 3"/>
          <p:cNvSpPr>
            <a:spLocks noGrp="1" noChangeArrowheads="1"/>
          </p:cNvSpPr>
          <p:nvPr>
            <p:ph type="body" idx="1"/>
          </p:nvPr>
        </p:nvSpPr>
        <p:spPr>
          <a:xfrm>
            <a:off x="457200" y="1341438"/>
            <a:ext cx="8229600" cy="5183187"/>
          </a:xfrm>
          <a:noFill/>
        </p:spPr>
        <p:txBody>
          <a:bodyPr lIns="92075" tIns="46038" rIns="92075" bIns="46038"/>
          <a:lstStyle/>
          <a:p>
            <a:r>
              <a:rPr lang="en-US" altLang="zh-TW" sz="2400" smtClean="0">
                <a:ea typeface="新細明體" pitchFamily="18" charset="-120"/>
              </a:rPr>
              <a:t>Data cleaning</a:t>
            </a:r>
          </a:p>
          <a:p>
            <a:pPr lvl="1"/>
            <a:r>
              <a:rPr lang="en-US" altLang="zh-TW" sz="2400" smtClean="0">
                <a:ea typeface="新細明體" pitchFamily="18" charset="-120"/>
              </a:rPr>
              <a:t>Preprocess data in order to reduce noise and handle missing values</a:t>
            </a:r>
          </a:p>
          <a:p>
            <a:r>
              <a:rPr lang="en-US" altLang="zh-TW" sz="2400" smtClean="0">
                <a:ea typeface="新細明體" pitchFamily="18" charset="-120"/>
              </a:rPr>
              <a:t>Relevance analysis (</a:t>
            </a:r>
            <a:r>
              <a:rPr lang="en-US" altLang="zh-TW" sz="2400" smtClean="0">
                <a:solidFill>
                  <a:srgbClr val="FF0000"/>
                </a:solidFill>
                <a:ea typeface="新細明體" pitchFamily="18" charset="-120"/>
              </a:rPr>
              <a:t>feature selection</a:t>
            </a:r>
            <a:r>
              <a:rPr lang="en-US" altLang="zh-TW" sz="2400" smtClean="0">
                <a:ea typeface="新細明體" pitchFamily="18" charset="-120"/>
              </a:rPr>
              <a:t>)</a:t>
            </a:r>
          </a:p>
          <a:p>
            <a:pPr lvl="1"/>
            <a:r>
              <a:rPr lang="en-US" altLang="zh-TW" sz="2400" smtClean="0">
                <a:ea typeface="新細明體" pitchFamily="18" charset="-120"/>
              </a:rPr>
              <a:t>Remove the irrelevant or redundant attributes</a:t>
            </a:r>
          </a:p>
          <a:p>
            <a:pPr lvl="1"/>
            <a:r>
              <a:rPr lang="en-US" altLang="zh-TW" sz="2400" smtClean="0">
                <a:ea typeface="新細明體" pitchFamily="18" charset="-120"/>
              </a:rPr>
              <a:t>Attribute subset selection</a:t>
            </a:r>
          </a:p>
          <a:p>
            <a:pPr lvl="2"/>
            <a:r>
              <a:rPr lang="en-US" altLang="zh-TW" smtClean="0">
                <a:solidFill>
                  <a:srgbClr val="FF0000"/>
                </a:solidFill>
                <a:ea typeface="新細明體" pitchFamily="18" charset="-120"/>
              </a:rPr>
              <a:t>Feature Selection</a:t>
            </a:r>
            <a:r>
              <a:rPr lang="en-US" altLang="zh-TW" smtClean="0">
                <a:ea typeface="新細明體" pitchFamily="18" charset="-120"/>
              </a:rPr>
              <a:t> in machine learning</a:t>
            </a:r>
          </a:p>
          <a:p>
            <a:r>
              <a:rPr lang="en-US" altLang="zh-TW" sz="2400" smtClean="0">
                <a:ea typeface="新細明體" pitchFamily="18" charset="-120"/>
              </a:rPr>
              <a:t>Data transformation</a:t>
            </a:r>
          </a:p>
          <a:p>
            <a:pPr lvl="1"/>
            <a:r>
              <a:rPr lang="en-US" altLang="zh-TW" sz="2400" smtClean="0">
                <a:ea typeface="新細明體" pitchFamily="18" charset="-120"/>
              </a:rPr>
              <a:t>Generalize and/or normalize data</a:t>
            </a:r>
          </a:p>
          <a:p>
            <a:pPr lvl="1"/>
            <a:r>
              <a:rPr lang="en-US" altLang="zh-TW" sz="2400" smtClean="0">
                <a:ea typeface="新細明體" pitchFamily="18" charset="-120"/>
              </a:rPr>
              <a:t>Example</a:t>
            </a:r>
          </a:p>
          <a:p>
            <a:pPr lvl="2"/>
            <a:r>
              <a:rPr lang="en-US" altLang="zh-TW" smtClean="0">
                <a:ea typeface="新細明體" pitchFamily="18" charset="-120"/>
              </a:rPr>
              <a:t>Income: low, medium, high</a:t>
            </a:r>
          </a:p>
          <a:p>
            <a:pPr lvl="2"/>
            <a:endParaRPr lang="en-US" altLang="zh-TW" sz="2000" smtClean="0">
              <a:ea typeface="新細明體" pitchFamily="18" charset="-120"/>
            </a:endParaRPr>
          </a:p>
        </p:txBody>
      </p:sp>
      <p:sp>
        <p:nvSpPr>
          <p:cNvPr id="21508"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C432B80A-201B-4BE3-AD58-06CB47668EA3}" type="slidenum">
              <a:rPr lang="zh-TW" altLang="en-US" sz="1200" smtClean="0">
                <a:solidFill>
                  <a:srgbClr val="898989"/>
                </a:solidFill>
              </a:rPr>
              <a:pPr eaLnBrk="1" hangingPunct="1">
                <a:spcBef>
                  <a:spcPct val="0"/>
                </a:spcBef>
                <a:buFontTx/>
                <a:buNone/>
              </a:pPr>
              <a:t>138</a:t>
            </a:fld>
            <a:endParaRPr lang="zh-TW" altLang="en-US" sz="1200" smtClean="0">
              <a:solidFill>
                <a:srgbClr val="898989"/>
              </a:solidFill>
            </a:endParaRPr>
          </a:p>
        </p:txBody>
      </p:sp>
      <p:sp>
        <p:nvSpPr>
          <p:cNvPr id="21509"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1988111711"/>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26988"/>
            <a:ext cx="9601200" cy="1044576"/>
          </a:xfrm>
          <a:noFill/>
        </p:spPr>
        <p:txBody>
          <a:bodyPr lIns="92075" tIns="46038" rIns="92075" bIns="46038"/>
          <a:lstStyle/>
          <a:p>
            <a:r>
              <a:rPr lang="en-US" altLang="zh-TW" sz="3200" smtClean="0">
                <a:solidFill>
                  <a:srgbClr val="170981"/>
                </a:solidFill>
                <a:ea typeface="新細明體" pitchFamily="18" charset="-120"/>
              </a:rPr>
              <a:t>Issues: </a:t>
            </a:r>
            <a:br>
              <a:rPr lang="en-US" altLang="zh-TW" sz="3200" smtClean="0">
                <a:solidFill>
                  <a:srgbClr val="170981"/>
                </a:solidFill>
                <a:ea typeface="新細明體" pitchFamily="18" charset="-120"/>
              </a:rPr>
            </a:br>
            <a:r>
              <a:rPr lang="en-US" altLang="zh-TW" sz="3200" smtClean="0">
                <a:solidFill>
                  <a:srgbClr val="170981"/>
                </a:solidFill>
                <a:ea typeface="新細明體" pitchFamily="18" charset="-120"/>
              </a:rPr>
              <a:t>Evaluating Classification and Prediction Methods</a:t>
            </a:r>
          </a:p>
        </p:txBody>
      </p:sp>
      <p:sp>
        <p:nvSpPr>
          <p:cNvPr id="22531" name="Rectangle 3"/>
          <p:cNvSpPr>
            <a:spLocks noGrp="1" noChangeArrowheads="1"/>
          </p:cNvSpPr>
          <p:nvPr>
            <p:ph type="body" idx="1"/>
          </p:nvPr>
        </p:nvSpPr>
        <p:spPr>
          <a:xfrm>
            <a:off x="179388" y="981075"/>
            <a:ext cx="8839200" cy="5543550"/>
          </a:xfrm>
          <a:noFill/>
        </p:spPr>
        <p:txBody>
          <a:bodyPr lIns="92075" tIns="46038" rIns="92075" bIns="46038"/>
          <a:lstStyle/>
          <a:p>
            <a:pPr>
              <a:lnSpc>
                <a:spcPct val="90000"/>
              </a:lnSpc>
            </a:pPr>
            <a:r>
              <a:rPr lang="en-US" altLang="zh-TW" sz="2400" b="1" smtClean="0">
                <a:solidFill>
                  <a:srgbClr val="FF0000"/>
                </a:solidFill>
                <a:ea typeface="新細明體" pitchFamily="18" charset="-120"/>
              </a:rPr>
              <a:t>Accuracy</a:t>
            </a:r>
          </a:p>
          <a:p>
            <a:pPr lvl="1">
              <a:lnSpc>
                <a:spcPct val="90000"/>
              </a:lnSpc>
            </a:pPr>
            <a:r>
              <a:rPr lang="en-US" altLang="zh-TW" sz="2400" smtClean="0">
                <a:ea typeface="新細明體" pitchFamily="18" charset="-120"/>
              </a:rPr>
              <a:t>classifier accuracy: predicting class label</a:t>
            </a:r>
          </a:p>
          <a:p>
            <a:pPr lvl="1">
              <a:lnSpc>
                <a:spcPct val="90000"/>
              </a:lnSpc>
            </a:pPr>
            <a:r>
              <a:rPr lang="en-US" altLang="zh-TW" sz="2400" smtClean="0">
                <a:ea typeface="新細明體" pitchFamily="18" charset="-120"/>
              </a:rPr>
              <a:t>predictor accuracy: guessing value of predicted attributes</a:t>
            </a:r>
          </a:p>
          <a:p>
            <a:pPr lvl="1">
              <a:lnSpc>
                <a:spcPct val="90000"/>
              </a:lnSpc>
            </a:pPr>
            <a:r>
              <a:rPr lang="en-US" altLang="zh-TW" sz="2400" smtClean="0">
                <a:ea typeface="新細明體" pitchFamily="18" charset="-120"/>
              </a:rPr>
              <a:t>estimation techniques: cross-validation and bootstrapping</a:t>
            </a:r>
          </a:p>
          <a:p>
            <a:pPr>
              <a:lnSpc>
                <a:spcPct val="90000"/>
              </a:lnSpc>
            </a:pPr>
            <a:r>
              <a:rPr lang="en-US" altLang="zh-TW" sz="2400" smtClean="0">
                <a:ea typeface="新細明體" pitchFamily="18" charset="-120"/>
              </a:rPr>
              <a:t>Speed</a:t>
            </a:r>
          </a:p>
          <a:p>
            <a:pPr lvl="1">
              <a:lnSpc>
                <a:spcPct val="90000"/>
              </a:lnSpc>
            </a:pPr>
            <a:r>
              <a:rPr lang="en-US" altLang="zh-TW" sz="2400" smtClean="0">
                <a:ea typeface="新細明體" pitchFamily="18" charset="-120"/>
              </a:rPr>
              <a:t>time to construct the model (training time)</a:t>
            </a:r>
          </a:p>
          <a:p>
            <a:pPr lvl="1">
              <a:lnSpc>
                <a:spcPct val="90000"/>
              </a:lnSpc>
            </a:pPr>
            <a:r>
              <a:rPr lang="en-US" altLang="zh-TW" sz="2400" smtClean="0">
                <a:ea typeface="新細明體" pitchFamily="18" charset="-120"/>
              </a:rPr>
              <a:t>time to use the model (classification/prediction time)</a:t>
            </a:r>
          </a:p>
          <a:p>
            <a:pPr>
              <a:lnSpc>
                <a:spcPct val="90000"/>
              </a:lnSpc>
            </a:pPr>
            <a:r>
              <a:rPr lang="en-US" altLang="zh-TW" sz="2400" smtClean="0">
                <a:ea typeface="新細明體" pitchFamily="18" charset="-120"/>
              </a:rPr>
              <a:t>Robustness</a:t>
            </a:r>
          </a:p>
          <a:p>
            <a:pPr lvl="1">
              <a:lnSpc>
                <a:spcPct val="90000"/>
              </a:lnSpc>
            </a:pPr>
            <a:r>
              <a:rPr lang="en-US" altLang="zh-TW" sz="2400" smtClean="0">
                <a:ea typeface="新細明體" pitchFamily="18" charset="-120"/>
              </a:rPr>
              <a:t>handling noise and missing values</a:t>
            </a:r>
          </a:p>
          <a:p>
            <a:pPr>
              <a:lnSpc>
                <a:spcPct val="90000"/>
              </a:lnSpc>
            </a:pPr>
            <a:r>
              <a:rPr lang="en-US" altLang="zh-TW" sz="2400" smtClean="0">
                <a:ea typeface="新細明體" pitchFamily="18" charset="-120"/>
              </a:rPr>
              <a:t>Scalability</a:t>
            </a:r>
          </a:p>
          <a:p>
            <a:pPr lvl="1">
              <a:lnSpc>
                <a:spcPct val="90000"/>
              </a:lnSpc>
            </a:pPr>
            <a:r>
              <a:rPr lang="en-US" altLang="zh-TW" sz="2400" smtClean="0">
                <a:ea typeface="新細明體" pitchFamily="18" charset="-120"/>
              </a:rPr>
              <a:t>ability to construct the classifier or predictor efficiently given large amounts of data</a:t>
            </a:r>
          </a:p>
          <a:p>
            <a:pPr>
              <a:lnSpc>
                <a:spcPct val="90000"/>
              </a:lnSpc>
            </a:pPr>
            <a:r>
              <a:rPr lang="en-US" altLang="zh-TW" sz="2400" smtClean="0">
                <a:ea typeface="新細明體" pitchFamily="18" charset="-120"/>
              </a:rPr>
              <a:t>Interpretability</a:t>
            </a:r>
          </a:p>
          <a:p>
            <a:pPr lvl="1">
              <a:lnSpc>
                <a:spcPct val="90000"/>
              </a:lnSpc>
            </a:pPr>
            <a:r>
              <a:rPr lang="en-US" altLang="zh-TW" sz="2400" smtClean="0">
                <a:ea typeface="新細明體" pitchFamily="18" charset="-120"/>
              </a:rPr>
              <a:t>understanding and insight provided by the model</a:t>
            </a:r>
          </a:p>
        </p:txBody>
      </p:sp>
      <p:sp>
        <p:nvSpPr>
          <p:cNvPr id="22532"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E2248B9-16F6-478A-A4D0-663A74FE98F0}" type="slidenum">
              <a:rPr lang="zh-TW" altLang="en-US" sz="1200" smtClean="0">
                <a:solidFill>
                  <a:srgbClr val="898989"/>
                </a:solidFill>
              </a:rPr>
              <a:pPr eaLnBrk="1" hangingPunct="1">
                <a:spcBef>
                  <a:spcPct val="0"/>
                </a:spcBef>
                <a:buFontTx/>
                <a:buNone/>
              </a:pPr>
              <a:t>139</a:t>
            </a:fld>
            <a:endParaRPr lang="zh-TW" altLang="en-US" sz="1200" smtClean="0">
              <a:solidFill>
                <a:srgbClr val="898989"/>
              </a:solidFill>
            </a:endParaRPr>
          </a:p>
        </p:txBody>
      </p:sp>
      <p:sp>
        <p:nvSpPr>
          <p:cNvPr id="22533"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5379436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endParaRPr lang="zh-TW" altLang="en-US" smtClean="0"/>
          </a:p>
        </p:txBody>
      </p:sp>
      <p:sp>
        <p:nvSpPr>
          <p:cNvPr id="122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7EAC069-E2F4-457E-9F81-D44653E2B023}" type="slidenum">
              <a:rPr lang="zh-TW" altLang="en-US" sz="1200" smtClean="0">
                <a:solidFill>
                  <a:srgbClr val="898989"/>
                </a:solidFill>
              </a:rPr>
              <a:pPr eaLnBrk="1" hangingPunct="1">
                <a:spcBef>
                  <a:spcPct val="0"/>
                </a:spcBef>
                <a:buFontTx/>
                <a:buNone/>
              </a:pPr>
              <a:t>14</a:t>
            </a:fld>
            <a:endParaRPr lang="zh-TW" altLang="en-US" sz="1200" smtClean="0">
              <a:solidFill>
                <a:srgbClr val="898989"/>
              </a:solidFill>
            </a:endParaRPr>
          </a:p>
        </p:txBody>
      </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413" y="271463"/>
            <a:ext cx="4168775"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39750" y="6524625"/>
            <a:ext cx="8208963" cy="276225"/>
          </a:xfrm>
          <a:prstGeom prst="rect">
            <a:avLst/>
          </a:prstGeom>
        </p:spPr>
        <p:txBody>
          <a:bodyPr>
            <a:spAutoFit/>
          </a:bodyPr>
          <a:lstStyle/>
          <a:p>
            <a:pPr algn="ctr">
              <a:defRPr/>
            </a:pPr>
            <a:r>
              <a:rPr lang="en-US" altLang="zh-TW" sz="1200" dirty="0">
                <a:solidFill>
                  <a:schemeClr val="bg1">
                    <a:lumMod val="65000"/>
                  </a:schemeClr>
                </a:solidFill>
                <a:latin typeface="Arial" pitchFamily="34" charset="0"/>
              </a:rPr>
              <a:t>Source: </a:t>
            </a:r>
            <a:r>
              <a:rPr lang="en-US" altLang="zh-TW" sz="1200" dirty="0">
                <a:latin typeface="Arial" pitchFamily="34" charset="0"/>
                <a:hlinkClick r:id="rId3"/>
              </a:rPr>
              <a:t>http://www.amazon.com/Big-Data-Analytics-Intelligence-Businesses/dp/111814760X</a:t>
            </a:r>
            <a:endParaRPr lang="zh-TW" altLang="en-US" sz="1200" dirty="0">
              <a:solidFill>
                <a:schemeClr val="bg1">
                  <a:lumMod val="65000"/>
                </a:schemeClr>
              </a:solidFill>
              <a:latin typeface="Arial" pitchFamily="34" charset="0"/>
            </a:endParaRPr>
          </a:p>
        </p:txBody>
      </p:sp>
    </p:spTree>
    <p:extLst>
      <p:ext uri="{BB962C8B-B14F-4D97-AF65-F5344CB8AC3E}">
        <p14:creationId xmlns:p14="http://schemas.microsoft.com/office/powerpoint/2010/main" val="23426368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107950" y="125413"/>
            <a:ext cx="8820150" cy="1143000"/>
          </a:xfrm>
        </p:spPr>
        <p:txBody>
          <a:bodyPr/>
          <a:lstStyle/>
          <a:p>
            <a:r>
              <a:rPr lang="en-US" altLang="zh-TW" sz="2800" smtClean="0"/>
              <a:t>Data Classification Process 1: </a:t>
            </a:r>
            <a:r>
              <a:rPr lang="en-US" altLang="zh-TW" sz="2800" smtClean="0">
                <a:solidFill>
                  <a:srgbClr val="FF0000"/>
                </a:solidFill>
              </a:rPr>
              <a:t>Learning (Training) </a:t>
            </a:r>
            <a:r>
              <a:rPr lang="en-US" altLang="zh-TW" sz="2800" smtClean="0"/>
              <a:t>Step</a:t>
            </a:r>
            <a:br>
              <a:rPr lang="en-US" altLang="zh-TW" sz="2800" smtClean="0"/>
            </a:br>
            <a:r>
              <a:rPr lang="en-US" altLang="zh-TW" sz="2800" smtClean="0"/>
              <a:t> (a) </a:t>
            </a:r>
            <a:r>
              <a:rPr lang="en-US" altLang="zh-TW" sz="2800" smtClean="0">
                <a:solidFill>
                  <a:srgbClr val="FF0000"/>
                </a:solidFill>
              </a:rPr>
              <a:t>Learning</a:t>
            </a:r>
            <a:r>
              <a:rPr lang="en-US" altLang="zh-TW" sz="2800" smtClean="0"/>
              <a:t>: </a:t>
            </a:r>
            <a:r>
              <a:rPr lang="en-US" altLang="zh-TW" sz="2800" smtClean="0">
                <a:solidFill>
                  <a:schemeClr val="accent1"/>
                </a:solidFill>
              </a:rPr>
              <a:t>Training data </a:t>
            </a:r>
            <a:r>
              <a:rPr lang="en-US" altLang="zh-TW" sz="2800" smtClean="0"/>
              <a:t>are analyzed by </a:t>
            </a:r>
            <a:br>
              <a:rPr lang="en-US" altLang="zh-TW" sz="2800" smtClean="0"/>
            </a:br>
            <a:r>
              <a:rPr lang="en-US" altLang="zh-TW" sz="2800" smtClean="0"/>
              <a:t>classification algorithm</a:t>
            </a:r>
            <a:endParaRPr lang="zh-TW" altLang="en-US" sz="2800" smtClean="0"/>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8353425"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字方塊 5"/>
          <p:cNvSpPr txBox="1">
            <a:spLocks noChangeArrowheads="1"/>
          </p:cNvSpPr>
          <p:nvPr/>
        </p:nvSpPr>
        <p:spPr bwMode="auto">
          <a:xfrm>
            <a:off x="7667625" y="1196975"/>
            <a:ext cx="109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i="1">
                <a:latin typeface="Times New Roman" pitchFamily="18" charset="0"/>
                <a:cs typeface="Times New Roman" pitchFamily="18" charset="0"/>
              </a:rPr>
              <a:t>y= f(X)</a:t>
            </a:r>
            <a:endParaRPr lang="zh-TW" altLang="en-US" sz="2400" i="1">
              <a:latin typeface="Times New Roman" pitchFamily="18" charset="0"/>
              <a:cs typeface="Times New Roman" pitchFamily="18" charset="0"/>
            </a:endParaRPr>
          </a:p>
        </p:txBody>
      </p:sp>
      <p:sp>
        <p:nvSpPr>
          <p:cNvPr id="23557"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1BDF2BE4-1ABF-40B5-BD24-0C7505A30663}" type="slidenum">
              <a:rPr lang="zh-TW" altLang="en-US" sz="1200" smtClean="0">
                <a:solidFill>
                  <a:srgbClr val="898989"/>
                </a:solidFill>
              </a:rPr>
              <a:pPr eaLnBrk="1" hangingPunct="1">
                <a:spcBef>
                  <a:spcPct val="0"/>
                </a:spcBef>
                <a:buFontTx/>
                <a:buNone/>
              </a:pPr>
              <a:t>140</a:t>
            </a:fld>
            <a:endParaRPr lang="zh-TW" altLang="en-US" sz="1200" smtClean="0">
              <a:solidFill>
                <a:srgbClr val="898989"/>
              </a:solidFill>
            </a:endParaRPr>
          </a:p>
        </p:txBody>
      </p:sp>
      <p:sp>
        <p:nvSpPr>
          <p:cNvPr id="23558"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135568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107950" y="125413"/>
            <a:ext cx="8820150" cy="1143000"/>
          </a:xfrm>
        </p:spPr>
        <p:txBody>
          <a:bodyPr/>
          <a:lstStyle/>
          <a:p>
            <a:r>
              <a:rPr lang="en-US" altLang="zh-TW" sz="2800" smtClean="0"/>
              <a:t>Data Classification Process 2</a:t>
            </a:r>
            <a:br>
              <a:rPr lang="en-US" altLang="zh-TW" sz="2800" smtClean="0"/>
            </a:br>
            <a:r>
              <a:rPr lang="en-US" altLang="zh-TW" sz="2800" smtClean="0"/>
              <a:t> (b) </a:t>
            </a:r>
            <a:r>
              <a:rPr lang="en-US" altLang="zh-TW" sz="2800" smtClean="0">
                <a:solidFill>
                  <a:srgbClr val="FF0000"/>
                </a:solidFill>
              </a:rPr>
              <a:t>Classification</a:t>
            </a:r>
            <a:r>
              <a:rPr lang="en-US" altLang="zh-TW" sz="2800" smtClean="0"/>
              <a:t>: </a:t>
            </a:r>
            <a:r>
              <a:rPr lang="en-US" altLang="zh-TW" sz="2800" smtClean="0">
                <a:solidFill>
                  <a:schemeClr val="accent1"/>
                </a:solidFill>
              </a:rPr>
              <a:t>Test data </a:t>
            </a:r>
            <a:r>
              <a:rPr lang="en-US" altLang="zh-TW" sz="2800" smtClean="0"/>
              <a:t>are used to estimate the accuracy of the classification rules.</a:t>
            </a:r>
            <a:endParaRPr lang="zh-TW" altLang="en-US" sz="2800" smtClean="0"/>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68463"/>
            <a:ext cx="8677275"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AC7E335-A9B8-4D51-AB5F-646F03EE3DAE}" type="slidenum">
              <a:rPr lang="zh-TW" altLang="en-US" sz="1200" smtClean="0">
                <a:solidFill>
                  <a:srgbClr val="898989"/>
                </a:solidFill>
              </a:rPr>
              <a:pPr eaLnBrk="1" hangingPunct="1">
                <a:spcBef>
                  <a:spcPct val="0"/>
                </a:spcBef>
                <a:buFontTx/>
                <a:buNone/>
              </a:pPr>
              <a:t>141</a:t>
            </a:fld>
            <a:endParaRPr lang="zh-TW" altLang="en-US" sz="1200" smtClean="0">
              <a:solidFill>
                <a:srgbClr val="898989"/>
              </a:solidFill>
            </a:endParaRPr>
          </a:p>
        </p:txBody>
      </p:sp>
      <p:sp>
        <p:nvSpPr>
          <p:cNvPr id="24581"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434909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077200" cy="762000"/>
          </a:xfrm>
          <a:noFill/>
        </p:spPr>
        <p:txBody>
          <a:bodyPr lIns="92075" tIns="46038" rIns="92075" bIns="46038"/>
          <a:lstStyle/>
          <a:p>
            <a:r>
              <a:rPr lang="en-US" altLang="zh-TW" smtClean="0">
                <a:ea typeface="新細明體" pitchFamily="18" charset="-120"/>
              </a:rPr>
              <a:t>Process (1): Model Construction</a:t>
            </a:r>
          </a:p>
        </p:txBody>
      </p:sp>
      <p:grpSp>
        <p:nvGrpSpPr>
          <p:cNvPr id="25603" name="Group 3"/>
          <p:cNvGrpSpPr>
            <a:grpSpLocks/>
          </p:cNvGrpSpPr>
          <p:nvPr/>
        </p:nvGrpSpPr>
        <p:grpSpPr bwMode="auto">
          <a:xfrm>
            <a:off x="2036763" y="1774825"/>
            <a:ext cx="1698625" cy="1506538"/>
            <a:chOff x="1283" y="1118"/>
            <a:chExt cx="1070" cy="949"/>
          </a:xfrm>
        </p:grpSpPr>
        <p:pic>
          <p:nvPicPr>
            <p:cNvPr id="2561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 y="1118"/>
              <a:ext cx="107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9" name="Rectangle 5"/>
            <p:cNvSpPr>
              <a:spLocks noChangeArrowheads="1"/>
            </p:cNvSpPr>
            <p:nvPr/>
          </p:nvSpPr>
          <p:spPr bwMode="auto">
            <a:xfrm>
              <a:off x="1347" y="1427"/>
              <a:ext cx="93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Training</a:t>
              </a:r>
            </a:p>
            <a:p>
              <a:pPr algn="ctr">
                <a:spcBef>
                  <a:spcPct val="0"/>
                </a:spcBef>
                <a:buFontTx/>
                <a:buNone/>
              </a:pPr>
              <a:r>
                <a:rPr lang="en-US" altLang="zh-TW" sz="2400">
                  <a:latin typeface="Times New Roman" pitchFamily="18" charset="0"/>
                </a:rPr>
                <a:t>Data</a:t>
              </a:r>
            </a:p>
          </p:txBody>
        </p:sp>
      </p:grpSp>
      <p:graphicFrame>
        <p:nvGraphicFramePr>
          <p:cNvPr id="25604" name="Object 2"/>
          <p:cNvGraphicFramePr>
            <a:graphicFrameLocks/>
          </p:cNvGraphicFramePr>
          <p:nvPr/>
        </p:nvGraphicFramePr>
        <p:xfrm>
          <a:off x="288925" y="3825875"/>
          <a:ext cx="5437188" cy="2495550"/>
        </p:xfrm>
        <a:graphic>
          <a:graphicData uri="http://schemas.openxmlformats.org/presentationml/2006/ole">
            <mc:AlternateContent xmlns:mc="http://schemas.openxmlformats.org/markup-compatibility/2006">
              <mc:Choice xmlns:v="urn:schemas-microsoft-com:vml" Requires="v">
                <p:oleObj spid="_x0000_s103487" name="Worksheet" r:id="rId4" imgW="5437188" imgH="2495550" progId="Excel.Sheet.8">
                  <p:embed/>
                </p:oleObj>
              </mc:Choice>
              <mc:Fallback>
                <p:oleObj name="Worksheet" r:id="rId4" imgW="5437188" imgH="249555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 y="3825875"/>
                        <a:ext cx="5437188"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5605" name="Line 7"/>
          <p:cNvSpPr>
            <a:spLocks noChangeShapeType="1"/>
          </p:cNvSpPr>
          <p:nvPr/>
        </p:nvSpPr>
        <p:spPr bwMode="auto">
          <a:xfrm flipH="1">
            <a:off x="306388" y="3111500"/>
            <a:ext cx="1644650" cy="7000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06" name="Line 8"/>
          <p:cNvSpPr>
            <a:spLocks noChangeShapeType="1"/>
          </p:cNvSpPr>
          <p:nvPr/>
        </p:nvSpPr>
        <p:spPr bwMode="auto">
          <a:xfrm>
            <a:off x="3736975" y="3111500"/>
            <a:ext cx="2025650" cy="7000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07" name="Rectangle 9"/>
          <p:cNvSpPr>
            <a:spLocks noChangeArrowheads="1"/>
          </p:cNvSpPr>
          <p:nvPr/>
        </p:nvSpPr>
        <p:spPr bwMode="auto">
          <a:xfrm>
            <a:off x="6481763" y="1622425"/>
            <a:ext cx="1870075" cy="835025"/>
          </a:xfrm>
          <a:prstGeom prst="rect">
            <a:avLst/>
          </a:prstGeom>
          <a:solidFill>
            <a:srgbClr val="CCFFFF"/>
          </a:solidFill>
          <a:ln w="12700">
            <a:solidFill>
              <a:schemeClr val="tx1"/>
            </a:solidFill>
            <a:miter lim="800000"/>
            <a:headEnd/>
            <a:tailEnd/>
          </a:ln>
        </p:spPr>
        <p:txBody>
          <a:bodyPr wrap="none" lIns="92075" tIns="46038" rIns="92075" bIns="46038" anchor="ct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Classification</a:t>
            </a:r>
          </a:p>
          <a:p>
            <a:pPr algn="ctr">
              <a:spcBef>
                <a:spcPct val="0"/>
              </a:spcBef>
              <a:buFontTx/>
              <a:buNone/>
            </a:pPr>
            <a:r>
              <a:rPr lang="en-US" altLang="zh-TW" sz="2400">
                <a:latin typeface="Times New Roman" pitchFamily="18" charset="0"/>
              </a:rPr>
              <a:t>Algorithms</a:t>
            </a:r>
          </a:p>
        </p:txBody>
      </p:sp>
      <p:sp>
        <p:nvSpPr>
          <p:cNvPr id="25608" name="AutoShape 10"/>
          <p:cNvSpPr>
            <a:spLocks noChangeArrowheads="1"/>
          </p:cNvSpPr>
          <p:nvPr/>
        </p:nvSpPr>
        <p:spPr bwMode="auto">
          <a:xfrm rot="-1140000">
            <a:off x="4235450" y="2074863"/>
            <a:ext cx="1657350" cy="484187"/>
          </a:xfrm>
          <a:prstGeom prst="rightArrow">
            <a:avLst>
              <a:gd name="adj1" fmla="val 50000"/>
              <a:gd name="adj2" fmla="val 85606"/>
            </a:avLst>
          </a:prstGeom>
          <a:solidFill>
            <a:srgbClr val="2597B8"/>
          </a:solidFill>
          <a:ln w="1270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5609" name="Rectangle 11"/>
          <p:cNvSpPr>
            <a:spLocks noChangeArrowheads="1"/>
          </p:cNvSpPr>
          <p:nvPr/>
        </p:nvSpPr>
        <p:spPr bwMode="auto">
          <a:xfrm>
            <a:off x="5948363" y="5311775"/>
            <a:ext cx="3008312" cy="1200150"/>
          </a:xfrm>
          <a:prstGeom prst="rect">
            <a:avLst/>
          </a:prstGeom>
          <a:solidFill>
            <a:srgbClr val="CCFFCC"/>
          </a:solidFill>
          <a:ln w="12700">
            <a:solidFill>
              <a:schemeClr val="tx1"/>
            </a:solidFill>
            <a:miter lim="800000"/>
            <a:headEnd/>
            <a:tailEnd/>
          </a:ln>
        </p:spPr>
        <p:txBody>
          <a:bodyPr wrap="none" lIns="92075" tIns="46038" rIns="92075" bIns="46038" anchor="ct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2400">
                <a:latin typeface="Times New Roman" pitchFamily="18" charset="0"/>
              </a:rPr>
              <a:t>IF rank = ‘professor’</a:t>
            </a:r>
          </a:p>
          <a:p>
            <a:pPr>
              <a:spcBef>
                <a:spcPct val="0"/>
              </a:spcBef>
              <a:buFontTx/>
              <a:buNone/>
            </a:pPr>
            <a:r>
              <a:rPr lang="en-US" altLang="zh-TW" sz="2400">
                <a:latin typeface="Times New Roman" pitchFamily="18" charset="0"/>
              </a:rPr>
              <a:t>OR years &gt; 6</a:t>
            </a:r>
          </a:p>
          <a:p>
            <a:pPr>
              <a:spcBef>
                <a:spcPct val="0"/>
              </a:spcBef>
              <a:buFontTx/>
              <a:buNone/>
            </a:pPr>
            <a:r>
              <a:rPr lang="en-US" altLang="zh-TW" sz="2400">
                <a:latin typeface="Times New Roman" pitchFamily="18" charset="0"/>
              </a:rPr>
              <a:t>THEN tenured = ‘yes’ </a:t>
            </a:r>
          </a:p>
        </p:txBody>
      </p:sp>
      <p:grpSp>
        <p:nvGrpSpPr>
          <p:cNvPr id="25610" name="Group 12"/>
          <p:cNvGrpSpPr>
            <a:grpSpLocks/>
          </p:cNvGrpSpPr>
          <p:nvPr/>
        </p:nvGrpSpPr>
        <p:grpSpPr bwMode="auto">
          <a:xfrm>
            <a:off x="6478588" y="3216275"/>
            <a:ext cx="1889125" cy="1506538"/>
            <a:chOff x="4081" y="2026"/>
            <a:chExt cx="1190" cy="949"/>
          </a:xfrm>
        </p:grpSpPr>
        <p:pic>
          <p:nvPicPr>
            <p:cNvPr id="25616" name="Picture 1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1" y="2026"/>
              <a:ext cx="119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Rectangle 14"/>
            <p:cNvSpPr>
              <a:spLocks noChangeArrowheads="1"/>
            </p:cNvSpPr>
            <p:nvPr/>
          </p:nvSpPr>
          <p:spPr bwMode="auto">
            <a:xfrm>
              <a:off x="4245" y="2306"/>
              <a:ext cx="85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Classifier</a:t>
              </a:r>
            </a:p>
            <a:p>
              <a:pPr algn="ctr">
                <a:spcBef>
                  <a:spcPct val="0"/>
                </a:spcBef>
                <a:buFontTx/>
                <a:buNone/>
              </a:pPr>
              <a:r>
                <a:rPr lang="en-US" altLang="zh-TW" sz="2400">
                  <a:latin typeface="Times New Roman" pitchFamily="18" charset="0"/>
                </a:rPr>
                <a:t>(Model)</a:t>
              </a:r>
            </a:p>
          </p:txBody>
        </p:sp>
      </p:grpSp>
      <p:sp>
        <p:nvSpPr>
          <p:cNvPr id="25611" name="Line 15"/>
          <p:cNvSpPr>
            <a:spLocks noChangeShapeType="1"/>
          </p:cNvSpPr>
          <p:nvPr/>
        </p:nvSpPr>
        <p:spPr bwMode="auto">
          <a:xfrm flipH="1">
            <a:off x="5946775" y="4621213"/>
            <a:ext cx="531813" cy="7143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12" name="Line 16"/>
          <p:cNvSpPr>
            <a:spLocks noChangeShapeType="1"/>
          </p:cNvSpPr>
          <p:nvPr/>
        </p:nvSpPr>
        <p:spPr bwMode="auto">
          <a:xfrm>
            <a:off x="8369300" y="4543425"/>
            <a:ext cx="577850" cy="7905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13" name="AutoShape 17"/>
          <p:cNvSpPr>
            <a:spLocks noChangeArrowheads="1"/>
          </p:cNvSpPr>
          <p:nvPr/>
        </p:nvSpPr>
        <p:spPr bwMode="auto">
          <a:xfrm>
            <a:off x="7143750" y="2576513"/>
            <a:ext cx="546100" cy="592137"/>
          </a:xfrm>
          <a:prstGeom prst="downArrow">
            <a:avLst>
              <a:gd name="adj1" fmla="val 50000"/>
              <a:gd name="adj2" fmla="val 27118"/>
            </a:avLst>
          </a:prstGeom>
          <a:solidFill>
            <a:srgbClr val="2597B8"/>
          </a:solidFill>
          <a:ln w="1270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5614"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E4FE9AD-201F-4A35-8441-8E2474F05D6E}" type="slidenum">
              <a:rPr lang="zh-TW" altLang="en-US" sz="1200" smtClean="0">
                <a:solidFill>
                  <a:srgbClr val="898989"/>
                </a:solidFill>
              </a:rPr>
              <a:pPr eaLnBrk="1" hangingPunct="1">
                <a:spcBef>
                  <a:spcPct val="0"/>
                </a:spcBef>
                <a:buFontTx/>
                <a:buNone/>
              </a:pPr>
              <a:t>142</a:t>
            </a:fld>
            <a:endParaRPr lang="zh-TW" altLang="en-US" sz="1200" smtClean="0">
              <a:solidFill>
                <a:srgbClr val="898989"/>
              </a:solidFill>
            </a:endParaRPr>
          </a:p>
        </p:txBody>
      </p:sp>
      <p:sp>
        <p:nvSpPr>
          <p:cNvPr id="25615"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1176402343"/>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9144000" cy="838200"/>
          </a:xfrm>
          <a:noFill/>
        </p:spPr>
        <p:txBody>
          <a:bodyPr lIns="92075" tIns="46038" rIns="92075" bIns="46038"/>
          <a:lstStyle/>
          <a:p>
            <a:r>
              <a:rPr lang="en-US" altLang="zh-TW" sz="3200" smtClean="0">
                <a:ea typeface="新細明體" pitchFamily="18" charset="-120"/>
              </a:rPr>
              <a:t>Process (2): Using the Model in Prediction</a:t>
            </a:r>
            <a:r>
              <a:rPr lang="en-US" altLang="zh-TW" smtClean="0">
                <a:ea typeface="新細明體" pitchFamily="18" charset="-120"/>
              </a:rPr>
              <a:t> </a:t>
            </a:r>
          </a:p>
        </p:txBody>
      </p:sp>
      <p:grpSp>
        <p:nvGrpSpPr>
          <p:cNvPr id="26627" name="Group 3"/>
          <p:cNvGrpSpPr>
            <a:grpSpLocks/>
          </p:cNvGrpSpPr>
          <p:nvPr/>
        </p:nvGrpSpPr>
        <p:grpSpPr bwMode="auto">
          <a:xfrm>
            <a:off x="4445000" y="1570038"/>
            <a:ext cx="1889125" cy="1506537"/>
            <a:chOff x="2800" y="989"/>
            <a:chExt cx="1190" cy="949"/>
          </a:xfrm>
        </p:grpSpPr>
        <p:pic>
          <p:nvPicPr>
            <p:cNvPr id="2664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0" y="989"/>
              <a:ext cx="119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8" name="Rectangle 5"/>
            <p:cNvSpPr>
              <a:spLocks noChangeArrowheads="1"/>
            </p:cNvSpPr>
            <p:nvPr/>
          </p:nvSpPr>
          <p:spPr bwMode="auto">
            <a:xfrm>
              <a:off x="2964" y="1384"/>
              <a:ext cx="8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Classifier</a:t>
              </a:r>
            </a:p>
          </p:txBody>
        </p:sp>
      </p:grpSp>
      <p:grpSp>
        <p:nvGrpSpPr>
          <p:cNvPr id="26628" name="Group 6"/>
          <p:cNvGrpSpPr>
            <a:grpSpLocks/>
          </p:cNvGrpSpPr>
          <p:nvPr/>
        </p:nvGrpSpPr>
        <p:grpSpPr bwMode="auto">
          <a:xfrm>
            <a:off x="2157413" y="2735263"/>
            <a:ext cx="1698625" cy="1506537"/>
            <a:chOff x="1359" y="1723"/>
            <a:chExt cx="1070" cy="949"/>
          </a:xfrm>
        </p:grpSpPr>
        <p:pic>
          <p:nvPicPr>
            <p:cNvPr id="26645"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9" y="1723"/>
              <a:ext cx="107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6" name="Rectangle 8"/>
            <p:cNvSpPr>
              <a:spLocks noChangeArrowheads="1"/>
            </p:cNvSpPr>
            <p:nvPr/>
          </p:nvSpPr>
          <p:spPr bwMode="auto">
            <a:xfrm>
              <a:off x="1423" y="2032"/>
              <a:ext cx="93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Testing</a:t>
              </a:r>
            </a:p>
            <a:p>
              <a:pPr algn="ctr">
                <a:spcBef>
                  <a:spcPct val="0"/>
                </a:spcBef>
                <a:buFontTx/>
                <a:buNone/>
              </a:pPr>
              <a:r>
                <a:rPr lang="en-US" altLang="zh-TW" sz="2400">
                  <a:latin typeface="Times New Roman" pitchFamily="18" charset="0"/>
                </a:rPr>
                <a:t>Data</a:t>
              </a:r>
            </a:p>
          </p:txBody>
        </p:sp>
      </p:grpSp>
      <p:graphicFrame>
        <p:nvGraphicFramePr>
          <p:cNvPr id="26629" name="Object 2"/>
          <p:cNvGraphicFramePr>
            <a:graphicFrameLocks/>
          </p:cNvGraphicFramePr>
          <p:nvPr/>
        </p:nvGraphicFramePr>
        <p:xfrm>
          <a:off x="457200" y="4800600"/>
          <a:ext cx="5438775" cy="1765300"/>
        </p:xfrm>
        <a:graphic>
          <a:graphicData uri="http://schemas.openxmlformats.org/presentationml/2006/ole">
            <mc:AlternateContent xmlns:mc="http://schemas.openxmlformats.org/markup-compatibility/2006">
              <mc:Choice xmlns:v="urn:schemas-microsoft-com:vml" Requires="v">
                <p:oleObj spid="_x0000_s104511" name="Worksheet" r:id="rId5" imgW="5438775" imgH="1765300" progId="Excel.Sheet.8">
                  <p:embed/>
                </p:oleObj>
              </mc:Choice>
              <mc:Fallback>
                <p:oleObj name="Worksheet" r:id="rId5" imgW="5438775" imgH="1765300"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800600"/>
                        <a:ext cx="5438775"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6630" name="Line 10"/>
          <p:cNvSpPr>
            <a:spLocks noChangeShapeType="1"/>
          </p:cNvSpPr>
          <p:nvPr/>
        </p:nvSpPr>
        <p:spPr bwMode="auto">
          <a:xfrm flipH="1">
            <a:off x="427038" y="4071938"/>
            <a:ext cx="1644650" cy="7000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31" name="Line 11"/>
          <p:cNvSpPr>
            <a:spLocks noChangeShapeType="1"/>
          </p:cNvSpPr>
          <p:nvPr/>
        </p:nvSpPr>
        <p:spPr bwMode="auto">
          <a:xfrm>
            <a:off x="3857625" y="4071938"/>
            <a:ext cx="2025650" cy="7000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32" name="AutoShape 12"/>
          <p:cNvSpPr>
            <a:spLocks noChangeArrowheads="1"/>
          </p:cNvSpPr>
          <p:nvPr/>
        </p:nvSpPr>
        <p:spPr bwMode="auto">
          <a:xfrm>
            <a:off x="7793038" y="5000625"/>
            <a:ext cx="546100" cy="592138"/>
          </a:xfrm>
          <a:prstGeom prst="downArrow">
            <a:avLst>
              <a:gd name="adj1" fmla="val 50000"/>
              <a:gd name="adj2" fmla="val 27118"/>
            </a:avLst>
          </a:prstGeom>
          <a:solidFill>
            <a:srgbClr val="2597B8"/>
          </a:solidFill>
          <a:ln w="1270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6633" name="Freeform 13"/>
          <p:cNvSpPr>
            <a:spLocks/>
          </p:cNvSpPr>
          <p:nvPr/>
        </p:nvSpPr>
        <p:spPr bwMode="auto">
          <a:xfrm>
            <a:off x="6523038" y="2173288"/>
            <a:ext cx="941387" cy="766762"/>
          </a:xfrm>
          <a:custGeom>
            <a:avLst/>
            <a:gdLst>
              <a:gd name="T0" fmla="*/ 0 w 593"/>
              <a:gd name="T1" fmla="*/ 2147483647 h 483"/>
              <a:gd name="T2" fmla="*/ 2147483647 w 593"/>
              <a:gd name="T3" fmla="*/ 0 h 483"/>
              <a:gd name="T4" fmla="*/ 2147483647 w 593"/>
              <a:gd name="T5" fmla="*/ 2147483647 h 483"/>
              <a:gd name="T6" fmla="*/ 2147483647 w 593"/>
              <a:gd name="T7" fmla="*/ 2147483647 h 483"/>
              <a:gd name="T8" fmla="*/ 2147483647 w 593"/>
              <a:gd name="T9" fmla="*/ 2147483647 h 483"/>
              <a:gd name="T10" fmla="*/ 2147483647 w 593"/>
              <a:gd name="T11" fmla="*/ 2147483647 h 483"/>
              <a:gd name="T12" fmla="*/ 2147483647 w 593"/>
              <a:gd name="T13" fmla="*/ 2147483647 h 483"/>
              <a:gd name="T14" fmla="*/ 2147483647 w 593"/>
              <a:gd name="T15" fmla="*/ 2147483647 h 483"/>
              <a:gd name="T16" fmla="*/ 2147483647 w 593"/>
              <a:gd name="T17" fmla="*/ 2147483647 h 483"/>
              <a:gd name="T18" fmla="*/ 2147483647 w 593"/>
              <a:gd name="T19" fmla="*/ 2147483647 h 483"/>
              <a:gd name="T20" fmla="*/ 0 w 593"/>
              <a:gd name="T21" fmla="*/ 2147483647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483"/>
              <a:gd name="T35" fmla="*/ 593 w 593"/>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483">
                <a:moveTo>
                  <a:pt x="0" y="34"/>
                </a:moveTo>
                <a:lnTo>
                  <a:pt x="200" y="0"/>
                </a:lnTo>
                <a:lnTo>
                  <a:pt x="159" y="58"/>
                </a:lnTo>
                <a:lnTo>
                  <a:pt x="515" y="306"/>
                </a:lnTo>
                <a:lnTo>
                  <a:pt x="555" y="248"/>
                </a:lnTo>
                <a:lnTo>
                  <a:pt x="592" y="448"/>
                </a:lnTo>
                <a:lnTo>
                  <a:pt x="392" y="482"/>
                </a:lnTo>
                <a:lnTo>
                  <a:pt x="433" y="424"/>
                </a:lnTo>
                <a:lnTo>
                  <a:pt x="77" y="176"/>
                </a:lnTo>
                <a:lnTo>
                  <a:pt x="37" y="234"/>
                </a:lnTo>
                <a:lnTo>
                  <a:pt x="0" y="34"/>
                </a:lnTo>
              </a:path>
            </a:pathLst>
          </a:custGeom>
          <a:solidFill>
            <a:srgbClr val="2597B8"/>
          </a:solidFill>
          <a:ln w="12700" cap="rnd" cmpd="sng">
            <a:solidFill>
              <a:srgbClr val="000000"/>
            </a:solidFill>
            <a:prstDash val="solid"/>
            <a:round/>
            <a:headEnd/>
            <a:tailEnd/>
          </a:ln>
        </p:spPr>
        <p:txBody>
          <a:bodyPr/>
          <a:lstStyle/>
          <a:p>
            <a:endParaRPr lang="zh-TW" altLang="en-US"/>
          </a:p>
        </p:txBody>
      </p:sp>
      <p:grpSp>
        <p:nvGrpSpPr>
          <p:cNvPr id="26634" name="Group 14"/>
          <p:cNvGrpSpPr>
            <a:grpSpLocks/>
          </p:cNvGrpSpPr>
          <p:nvPr/>
        </p:nvGrpSpPr>
        <p:grpSpPr bwMode="auto">
          <a:xfrm>
            <a:off x="6646863" y="3187700"/>
            <a:ext cx="1781175" cy="815975"/>
            <a:chOff x="4187" y="2008"/>
            <a:chExt cx="1122" cy="514"/>
          </a:xfrm>
        </p:grpSpPr>
        <p:pic>
          <p:nvPicPr>
            <p:cNvPr id="26643" name="Picture 1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7" y="2008"/>
              <a:ext cx="1122"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4" name="Rectangle 16"/>
            <p:cNvSpPr>
              <a:spLocks noChangeArrowheads="1"/>
            </p:cNvSpPr>
            <p:nvPr/>
          </p:nvSpPr>
          <p:spPr bwMode="auto">
            <a:xfrm>
              <a:off x="4251" y="2180"/>
              <a:ext cx="98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Unseen Data</a:t>
              </a:r>
            </a:p>
          </p:txBody>
        </p:sp>
      </p:grpSp>
      <p:sp>
        <p:nvSpPr>
          <p:cNvPr id="26635" name="Rectangle 17"/>
          <p:cNvSpPr>
            <a:spLocks noChangeArrowheads="1"/>
          </p:cNvSpPr>
          <p:nvPr/>
        </p:nvSpPr>
        <p:spPr bwMode="auto">
          <a:xfrm>
            <a:off x="6305550" y="4262438"/>
            <a:ext cx="2454275"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(Jeff, Professor, 4)</a:t>
            </a:r>
          </a:p>
        </p:txBody>
      </p:sp>
      <p:sp>
        <p:nvSpPr>
          <p:cNvPr id="26636" name="Line 18"/>
          <p:cNvSpPr>
            <a:spLocks noChangeShapeType="1"/>
          </p:cNvSpPr>
          <p:nvPr/>
        </p:nvSpPr>
        <p:spPr bwMode="auto">
          <a:xfrm flipH="1">
            <a:off x="6167438" y="3903663"/>
            <a:ext cx="471487" cy="393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37" name="Line 19"/>
          <p:cNvSpPr>
            <a:spLocks noChangeShapeType="1"/>
          </p:cNvSpPr>
          <p:nvPr/>
        </p:nvSpPr>
        <p:spPr bwMode="auto">
          <a:xfrm>
            <a:off x="8448675" y="3903663"/>
            <a:ext cx="363538" cy="3492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38" name="Freeform 20"/>
          <p:cNvSpPr>
            <a:spLocks/>
          </p:cNvSpPr>
          <p:nvPr/>
        </p:nvSpPr>
        <p:spPr bwMode="auto">
          <a:xfrm>
            <a:off x="3360738" y="2032000"/>
            <a:ext cx="901700" cy="593725"/>
          </a:xfrm>
          <a:custGeom>
            <a:avLst/>
            <a:gdLst>
              <a:gd name="T0" fmla="*/ 2147483647 w 568"/>
              <a:gd name="T1" fmla="*/ 2147483647 h 374"/>
              <a:gd name="T2" fmla="*/ 2147483647 w 568"/>
              <a:gd name="T3" fmla="*/ 2147483647 h 374"/>
              <a:gd name="T4" fmla="*/ 2147483647 w 568"/>
              <a:gd name="T5" fmla="*/ 2147483647 h 374"/>
              <a:gd name="T6" fmla="*/ 2147483647 w 568"/>
              <a:gd name="T7" fmla="*/ 2147483647 h 374"/>
              <a:gd name="T8" fmla="*/ 2147483647 w 568"/>
              <a:gd name="T9" fmla="*/ 2147483647 h 374"/>
              <a:gd name="T10" fmla="*/ 0 w 568"/>
              <a:gd name="T11" fmla="*/ 2147483647 h 374"/>
              <a:gd name="T12" fmla="*/ 2147483647 w 568"/>
              <a:gd name="T13" fmla="*/ 2147483647 h 374"/>
              <a:gd name="T14" fmla="*/ 2147483647 w 568"/>
              <a:gd name="T15" fmla="*/ 2147483647 h 374"/>
              <a:gd name="T16" fmla="*/ 2147483647 w 568"/>
              <a:gd name="T17" fmla="*/ 2147483647 h 374"/>
              <a:gd name="T18" fmla="*/ 2147483647 w 568"/>
              <a:gd name="T19" fmla="*/ 0 h 374"/>
              <a:gd name="T20" fmla="*/ 2147483647 w 568"/>
              <a:gd name="T21" fmla="*/ 2147483647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374"/>
              <a:gd name="T35" fmla="*/ 568 w 568"/>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374">
                <a:moveTo>
                  <a:pt x="567" y="59"/>
                </a:moveTo>
                <a:lnTo>
                  <a:pt x="503" y="220"/>
                </a:lnTo>
                <a:lnTo>
                  <a:pt x="478" y="165"/>
                </a:lnTo>
                <a:lnTo>
                  <a:pt x="138" y="318"/>
                </a:lnTo>
                <a:lnTo>
                  <a:pt x="163" y="373"/>
                </a:lnTo>
                <a:lnTo>
                  <a:pt x="0" y="314"/>
                </a:lnTo>
                <a:lnTo>
                  <a:pt x="64" y="153"/>
                </a:lnTo>
                <a:lnTo>
                  <a:pt x="89" y="208"/>
                </a:lnTo>
                <a:lnTo>
                  <a:pt x="429" y="55"/>
                </a:lnTo>
                <a:lnTo>
                  <a:pt x="404" y="0"/>
                </a:lnTo>
                <a:lnTo>
                  <a:pt x="567" y="59"/>
                </a:lnTo>
              </a:path>
            </a:pathLst>
          </a:custGeom>
          <a:solidFill>
            <a:srgbClr val="2597B8"/>
          </a:solidFill>
          <a:ln w="12700" cap="rnd" cmpd="sng">
            <a:solidFill>
              <a:srgbClr val="000000"/>
            </a:solidFill>
            <a:prstDash val="solid"/>
            <a:round/>
            <a:headEnd/>
            <a:tailEnd/>
          </a:ln>
        </p:spPr>
        <p:txBody>
          <a:bodyPr/>
          <a:lstStyle/>
          <a:p>
            <a:endParaRPr lang="zh-TW" altLang="en-US"/>
          </a:p>
        </p:txBody>
      </p:sp>
      <p:pic>
        <p:nvPicPr>
          <p:cNvPr id="26639" name="Picture 2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0013" y="5738813"/>
            <a:ext cx="720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2"/>
          <p:cNvSpPr>
            <a:spLocks noChangeArrowheads="1"/>
          </p:cNvSpPr>
          <p:nvPr/>
        </p:nvSpPr>
        <p:spPr bwMode="auto">
          <a:xfrm>
            <a:off x="6221413" y="4959350"/>
            <a:ext cx="1525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800">
                <a:latin typeface="Times New Roman" pitchFamily="18" charset="0"/>
              </a:rPr>
              <a:t>Tenured?</a:t>
            </a:r>
          </a:p>
        </p:txBody>
      </p:sp>
      <p:sp>
        <p:nvSpPr>
          <p:cNvPr id="2664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15AEE87-83BE-49C3-B14C-3A88CAFF11B5}" type="slidenum">
              <a:rPr lang="zh-TW" altLang="en-US" sz="1200" smtClean="0">
                <a:solidFill>
                  <a:srgbClr val="898989"/>
                </a:solidFill>
              </a:rPr>
              <a:pPr eaLnBrk="1" hangingPunct="1">
                <a:spcBef>
                  <a:spcPct val="0"/>
                </a:spcBef>
                <a:buFontTx/>
                <a:buNone/>
              </a:pPr>
              <a:t>143</a:t>
            </a:fld>
            <a:endParaRPr lang="zh-TW" altLang="en-US" sz="1200" smtClean="0">
              <a:solidFill>
                <a:srgbClr val="898989"/>
              </a:solidFill>
            </a:endParaRPr>
          </a:p>
        </p:txBody>
      </p:sp>
      <p:sp>
        <p:nvSpPr>
          <p:cNvPr id="26642"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962120302"/>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5891212"/>
          </a:xfrm>
        </p:spPr>
        <p:txBody>
          <a:bodyPr/>
          <a:lstStyle/>
          <a:p>
            <a:r>
              <a:rPr lang="en-US" altLang="zh-TW" sz="7200" smtClean="0">
                <a:solidFill>
                  <a:schemeClr val="accent1"/>
                </a:solidFill>
              </a:rPr>
              <a:t>Decision Trees</a:t>
            </a:r>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C84408F-B26D-45EA-8A57-CC1DCADD7A73}" type="slidenum">
              <a:rPr lang="zh-TW" altLang="en-US" sz="1200" smtClean="0">
                <a:solidFill>
                  <a:srgbClr val="898989"/>
                </a:solidFill>
              </a:rPr>
              <a:pPr eaLnBrk="1" hangingPunct="1">
                <a:spcBef>
                  <a:spcPct val="0"/>
                </a:spcBef>
                <a:buFontTx/>
                <a:buNone/>
              </a:pPr>
              <a:t>144</a:t>
            </a:fld>
            <a:endParaRPr lang="zh-TW" altLang="en-US" sz="1200" smtClean="0">
              <a:solidFill>
                <a:srgbClr val="898989"/>
              </a:solidFill>
            </a:endParaRPr>
          </a:p>
        </p:txBody>
      </p:sp>
    </p:spTree>
    <p:extLst>
      <p:ext uri="{BB962C8B-B14F-4D97-AF65-F5344CB8AC3E}">
        <p14:creationId xmlns:p14="http://schemas.microsoft.com/office/powerpoint/2010/main" val="23413125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06437"/>
          </a:xfrm>
        </p:spPr>
        <p:txBody>
          <a:bodyPr/>
          <a:lstStyle/>
          <a:p>
            <a:pPr eaLnBrk="1" hangingPunct="1"/>
            <a:r>
              <a:rPr lang="en-US" altLang="zh-TW" smtClean="0"/>
              <a:t>Decision Trees</a:t>
            </a:r>
          </a:p>
        </p:txBody>
      </p:sp>
      <p:sp>
        <p:nvSpPr>
          <p:cNvPr id="28675" name="Content Placeholder 2"/>
          <p:cNvSpPr>
            <a:spLocks noGrp="1"/>
          </p:cNvSpPr>
          <p:nvPr>
            <p:ph idx="1"/>
          </p:nvPr>
        </p:nvSpPr>
        <p:spPr>
          <a:xfrm>
            <a:off x="395288" y="1628775"/>
            <a:ext cx="8280400" cy="4752975"/>
          </a:xfrm>
        </p:spPr>
        <p:txBody>
          <a:bodyPr/>
          <a:lstStyle/>
          <a:p>
            <a:pPr eaLnBrk="1" hangingPunct="1"/>
            <a:r>
              <a:rPr lang="en-US" altLang="zh-TW" sz="2800" smtClean="0">
                <a:ea typeface="新細明體" pitchFamily="18" charset="-120"/>
              </a:rPr>
              <a:t>Employs the divide and conquer method</a:t>
            </a:r>
          </a:p>
          <a:p>
            <a:pPr eaLnBrk="1" hangingPunct="1"/>
            <a:r>
              <a:rPr lang="en-US" altLang="zh-TW" sz="2800" smtClean="0">
                <a:ea typeface="新細明體" pitchFamily="18" charset="-120"/>
              </a:rPr>
              <a:t>Recursively divides a training set until each division consists of examples from one class</a:t>
            </a:r>
          </a:p>
          <a:p>
            <a:pPr marL="914400" lvl="1" indent="-457200" eaLnBrk="1" hangingPunct="1">
              <a:buSzPct val="75000"/>
              <a:buFont typeface="Tahoma" pitchFamily="34" charset="0"/>
              <a:buAutoNum type="arabicPeriod"/>
            </a:pPr>
            <a:r>
              <a:rPr lang="en-US" altLang="zh-TW" sz="2400" smtClean="0">
                <a:ea typeface="新細明體" pitchFamily="18" charset="-120"/>
              </a:rPr>
              <a:t>Create a root node and assign all of the training data to it</a:t>
            </a:r>
          </a:p>
          <a:p>
            <a:pPr marL="914400" lvl="1" indent="-457200" eaLnBrk="1" hangingPunct="1">
              <a:buSzPct val="75000"/>
              <a:buFont typeface="Tahoma" pitchFamily="34" charset="0"/>
              <a:buAutoNum type="arabicPeriod"/>
            </a:pPr>
            <a:r>
              <a:rPr lang="en-US" altLang="zh-TW" sz="2400" smtClean="0">
                <a:ea typeface="新細明體" pitchFamily="18" charset="-120"/>
              </a:rPr>
              <a:t>Select the best splitting attribute</a:t>
            </a:r>
          </a:p>
          <a:p>
            <a:pPr marL="914400" lvl="1" indent="-457200" eaLnBrk="1" hangingPunct="1">
              <a:buSzPct val="75000"/>
              <a:buFont typeface="Tahoma" pitchFamily="34" charset="0"/>
              <a:buAutoNum type="arabicPeriod"/>
            </a:pPr>
            <a:r>
              <a:rPr lang="en-US" altLang="zh-TW" sz="2400" smtClean="0">
                <a:ea typeface="新細明體" pitchFamily="18" charset="-120"/>
              </a:rPr>
              <a:t>Add a branch to the root node for each value of the split. Split the data into mutually exclusive subsets along the lines of the specific split</a:t>
            </a:r>
          </a:p>
          <a:p>
            <a:pPr marL="914400" lvl="1" indent="-457200" eaLnBrk="1" hangingPunct="1">
              <a:buSzPct val="75000"/>
              <a:buFont typeface="Tahoma" pitchFamily="34" charset="0"/>
              <a:buAutoNum type="arabicPeriod"/>
            </a:pPr>
            <a:r>
              <a:rPr lang="en-US" altLang="zh-TW" sz="2400" smtClean="0">
                <a:ea typeface="新細明體" pitchFamily="18" charset="-120"/>
              </a:rPr>
              <a:t>Repeat the steps 2 and 3 for each and every leaf node until the stopping criteria is reached</a:t>
            </a:r>
            <a:endParaRPr lang="en-US" altLang="zh-TW" smtClean="0">
              <a:ea typeface="新細明體" pitchFamily="18" charset="-120"/>
            </a:endParaRPr>
          </a:p>
        </p:txBody>
      </p:sp>
      <p:sp>
        <p:nvSpPr>
          <p:cNvPr id="4" name="TextBox 3"/>
          <p:cNvSpPr txBox="1"/>
          <p:nvPr/>
        </p:nvSpPr>
        <p:spPr>
          <a:xfrm>
            <a:off x="1547813" y="1052513"/>
            <a:ext cx="6337300" cy="461962"/>
          </a:xfrm>
          <a:prstGeom prst="rect">
            <a:avLst/>
          </a:prstGeom>
          <a:solidFill>
            <a:schemeClr val="tx2">
              <a:lumMod val="20000"/>
              <a:lumOff val="80000"/>
            </a:schemeClr>
          </a:solidFill>
        </p:spPr>
        <p:txBody>
          <a:bodyPr>
            <a:spAutoFit/>
          </a:bodyPr>
          <a:lstStyle/>
          <a:p>
            <a:pPr>
              <a:defRPr/>
            </a:pPr>
            <a:r>
              <a:rPr lang="en-US" altLang="zh-TW" sz="2400" dirty="0">
                <a:solidFill>
                  <a:srgbClr val="C00000"/>
                </a:solidFill>
              </a:rPr>
              <a:t>A general algorithm for decision tree building</a:t>
            </a:r>
          </a:p>
        </p:txBody>
      </p:sp>
      <p:sp>
        <p:nvSpPr>
          <p:cNvPr id="28677"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28678"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8C0745B-090D-4ADD-9D62-5A8C9A895D6D}" type="slidenum">
              <a:rPr lang="zh-TW" altLang="en-US" sz="1200" smtClean="0">
                <a:solidFill>
                  <a:srgbClr val="898989"/>
                </a:solidFill>
              </a:rPr>
              <a:pPr eaLnBrk="1" hangingPunct="1">
                <a:spcBef>
                  <a:spcPct val="0"/>
                </a:spcBef>
                <a:buFontTx/>
                <a:buNone/>
              </a:pPr>
              <a:t>145</a:t>
            </a:fld>
            <a:endParaRPr lang="zh-TW" altLang="en-US" sz="1200" smtClean="0">
              <a:solidFill>
                <a:srgbClr val="898989"/>
              </a:solidFill>
            </a:endParaRPr>
          </a:p>
        </p:txBody>
      </p:sp>
    </p:spTree>
    <p:extLst>
      <p:ext uri="{BB962C8B-B14F-4D97-AF65-F5344CB8AC3E}">
        <p14:creationId xmlns:p14="http://schemas.microsoft.com/office/powerpoint/2010/main" val="14068991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777875"/>
          </a:xfrm>
        </p:spPr>
        <p:txBody>
          <a:bodyPr/>
          <a:lstStyle/>
          <a:p>
            <a:pPr eaLnBrk="1" hangingPunct="1"/>
            <a:r>
              <a:rPr lang="en-US" altLang="zh-TW" smtClean="0"/>
              <a:t>Decision Trees </a:t>
            </a:r>
          </a:p>
        </p:txBody>
      </p:sp>
      <p:sp>
        <p:nvSpPr>
          <p:cNvPr id="29699" name="Content Placeholder 2"/>
          <p:cNvSpPr>
            <a:spLocks noGrp="1"/>
          </p:cNvSpPr>
          <p:nvPr>
            <p:ph idx="1"/>
          </p:nvPr>
        </p:nvSpPr>
        <p:spPr>
          <a:xfrm>
            <a:off x="323850" y="1196975"/>
            <a:ext cx="8569325" cy="4929188"/>
          </a:xfrm>
        </p:spPr>
        <p:txBody>
          <a:bodyPr/>
          <a:lstStyle/>
          <a:p>
            <a:pPr eaLnBrk="1" hangingPunct="1"/>
            <a:r>
              <a:rPr lang="en-US" altLang="zh-TW" sz="2800" smtClean="0">
                <a:ea typeface="新細明體" pitchFamily="18" charset="-120"/>
              </a:rPr>
              <a:t>DT algorithms mainly differ on</a:t>
            </a:r>
          </a:p>
          <a:p>
            <a:pPr lvl="1" eaLnBrk="1" hangingPunct="1"/>
            <a:r>
              <a:rPr lang="en-US" altLang="zh-TW" sz="2400" smtClean="0">
                <a:ea typeface="新細明體" pitchFamily="18" charset="-120"/>
              </a:rPr>
              <a:t>Splitting criteria</a:t>
            </a:r>
          </a:p>
          <a:p>
            <a:pPr lvl="2" eaLnBrk="1" hangingPunct="1"/>
            <a:r>
              <a:rPr lang="en-US" altLang="zh-TW" sz="2000" smtClean="0">
                <a:ea typeface="新細明體" pitchFamily="18" charset="-120"/>
              </a:rPr>
              <a:t>Which variable to split first?</a:t>
            </a:r>
          </a:p>
          <a:p>
            <a:pPr lvl="2" eaLnBrk="1" hangingPunct="1"/>
            <a:r>
              <a:rPr lang="en-US" altLang="zh-TW" sz="2000" smtClean="0">
                <a:ea typeface="新細明體" pitchFamily="18" charset="-120"/>
              </a:rPr>
              <a:t>What values to use to split?</a:t>
            </a:r>
          </a:p>
          <a:p>
            <a:pPr lvl="2" eaLnBrk="1" hangingPunct="1"/>
            <a:r>
              <a:rPr lang="en-US" altLang="zh-TW" sz="2000" smtClean="0">
                <a:ea typeface="新細明體" pitchFamily="18" charset="-120"/>
              </a:rPr>
              <a:t>How many splits to form for each node?</a:t>
            </a:r>
          </a:p>
          <a:p>
            <a:pPr lvl="1" eaLnBrk="1" hangingPunct="1"/>
            <a:r>
              <a:rPr lang="en-US" altLang="zh-TW" sz="2400" smtClean="0">
                <a:ea typeface="新細明體" pitchFamily="18" charset="-120"/>
              </a:rPr>
              <a:t>Stopping criteria</a:t>
            </a:r>
          </a:p>
          <a:p>
            <a:pPr lvl="2" eaLnBrk="1" hangingPunct="1"/>
            <a:r>
              <a:rPr lang="en-US" altLang="zh-TW" sz="2000" smtClean="0">
                <a:ea typeface="新細明體" pitchFamily="18" charset="-120"/>
              </a:rPr>
              <a:t>When to stop building the tree</a:t>
            </a:r>
          </a:p>
          <a:p>
            <a:pPr lvl="1" eaLnBrk="1" hangingPunct="1"/>
            <a:r>
              <a:rPr lang="en-US" altLang="zh-TW" sz="2400" smtClean="0">
                <a:ea typeface="新細明體" pitchFamily="18" charset="-120"/>
              </a:rPr>
              <a:t>Pruning (generalization method)</a:t>
            </a:r>
          </a:p>
          <a:p>
            <a:pPr lvl="2" eaLnBrk="1" hangingPunct="1"/>
            <a:r>
              <a:rPr lang="en-US" altLang="zh-TW" sz="2000" smtClean="0">
                <a:ea typeface="新細明體" pitchFamily="18" charset="-120"/>
              </a:rPr>
              <a:t>Pre-pruning versus post-pruning</a:t>
            </a:r>
          </a:p>
          <a:p>
            <a:pPr eaLnBrk="1" hangingPunct="1"/>
            <a:r>
              <a:rPr lang="en-US" altLang="zh-TW" smtClean="0">
                <a:ea typeface="新細明體" pitchFamily="18" charset="-120"/>
              </a:rPr>
              <a:t>Most popular DT algorithms include</a:t>
            </a:r>
          </a:p>
          <a:p>
            <a:pPr lvl="1" eaLnBrk="1" hangingPunct="1"/>
            <a:r>
              <a:rPr lang="en-US" altLang="zh-TW" smtClean="0">
                <a:ea typeface="新細明體" pitchFamily="18" charset="-120"/>
              </a:rPr>
              <a:t>ID3, C4.5, C5; CART; CHAID; M5</a:t>
            </a:r>
          </a:p>
        </p:txBody>
      </p:sp>
      <p:sp>
        <p:nvSpPr>
          <p:cNvPr id="29700"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2970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AB53AC7-2125-4D4C-A3C7-E4D1B57A637E}" type="slidenum">
              <a:rPr lang="zh-TW" altLang="en-US" sz="1200" smtClean="0">
                <a:solidFill>
                  <a:srgbClr val="898989"/>
                </a:solidFill>
              </a:rPr>
              <a:pPr eaLnBrk="1" hangingPunct="1">
                <a:spcBef>
                  <a:spcPct val="0"/>
                </a:spcBef>
                <a:buFontTx/>
                <a:buNone/>
              </a:pPr>
              <a:t>146</a:t>
            </a:fld>
            <a:endParaRPr lang="zh-TW" altLang="en-US" sz="1200" smtClean="0">
              <a:solidFill>
                <a:srgbClr val="898989"/>
              </a:solidFill>
            </a:endParaRPr>
          </a:p>
        </p:txBody>
      </p:sp>
    </p:spTree>
    <p:extLst>
      <p:ext uri="{BB962C8B-B14F-4D97-AF65-F5344CB8AC3E}">
        <p14:creationId xmlns:p14="http://schemas.microsoft.com/office/powerpoint/2010/main" val="137653988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zh-TW" smtClean="0"/>
              <a:t>Decision Trees</a:t>
            </a:r>
          </a:p>
        </p:txBody>
      </p:sp>
      <p:sp>
        <p:nvSpPr>
          <p:cNvPr id="30723" name="Content Placeholder 2"/>
          <p:cNvSpPr>
            <a:spLocks noGrp="1"/>
          </p:cNvSpPr>
          <p:nvPr>
            <p:ph idx="1"/>
          </p:nvPr>
        </p:nvSpPr>
        <p:spPr>
          <a:xfrm>
            <a:off x="457200" y="1341438"/>
            <a:ext cx="8229600" cy="4784725"/>
          </a:xfrm>
        </p:spPr>
        <p:txBody>
          <a:bodyPr/>
          <a:lstStyle/>
          <a:p>
            <a:pPr eaLnBrk="1" hangingPunct="1"/>
            <a:r>
              <a:rPr lang="en-US" altLang="zh-TW" smtClean="0">
                <a:ea typeface="新細明體" pitchFamily="18" charset="-120"/>
              </a:rPr>
              <a:t>Alternative splitting criteria</a:t>
            </a:r>
          </a:p>
          <a:p>
            <a:pPr lvl="1" eaLnBrk="1" hangingPunct="1"/>
            <a:r>
              <a:rPr lang="en-US" altLang="zh-TW" smtClean="0">
                <a:solidFill>
                  <a:srgbClr val="FF3300"/>
                </a:solidFill>
                <a:ea typeface="新細明體" pitchFamily="18" charset="-120"/>
              </a:rPr>
              <a:t>Gini index </a:t>
            </a:r>
            <a:r>
              <a:rPr lang="en-US" altLang="zh-TW" smtClean="0">
                <a:ea typeface="新細明體" pitchFamily="18" charset="-120"/>
              </a:rPr>
              <a:t>determines the purity of a specific class as a result of a decision to branch along a particular attribute/value</a:t>
            </a:r>
          </a:p>
          <a:p>
            <a:pPr lvl="2" eaLnBrk="1" hangingPunct="1"/>
            <a:r>
              <a:rPr lang="en-US" altLang="zh-TW" smtClean="0">
                <a:ea typeface="新細明體" pitchFamily="18" charset="-120"/>
              </a:rPr>
              <a:t>Used in CART</a:t>
            </a:r>
          </a:p>
          <a:p>
            <a:pPr lvl="1" eaLnBrk="1" hangingPunct="1"/>
            <a:r>
              <a:rPr lang="en-US" altLang="zh-TW" smtClean="0">
                <a:solidFill>
                  <a:srgbClr val="FF3300"/>
                </a:solidFill>
                <a:ea typeface="新細明體" pitchFamily="18" charset="-120"/>
              </a:rPr>
              <a:t>Information gain </a:t>
            </a:r>
            <a:r>
              <a:rPr lang="en-US" altLang="zh-TW" smtClean="0">
                <a:ea typeface="新細明體" pitchFamily="18" charset="-120"/>
              </a:rPr>
              <a:t>uses entropy to measure the extent of uncertainty or randomness of a particular attribute/value split</a:t>
            </a:r>
          </a:p>
          <a:p>
            <a:pPr lvl="2" eaLnBrk="1" hangingPunct="1"/>
            <a:r>
              <a:rPr lang="en-US" altLang="zh-TW" smtClean="0">
                <a:ea typeface="新細明體" pitchFamily="18" charset="-120"/>
              </a:rPr>
              <a:t>Used in ID3, C4.5, C5</a:t>
            </a:r>
          </a:p>
          <a:p>
            <a:pPr lvl="1" eaLnBrk="1" hangingPunct="1"/>
            <a:r>
              <a:rPr lang="en-US" altLang="zh-TW" smtClean="0">
                <a:solidFill>
                  <a:srgbClr val="FF3300"/>
                </a:solidFill>
                <a:ea typeface="新細明體" pitchFamily="18" charset="-120"/>
              </a:rPr>
              <a:t>Chi-square statistics </a:t>
            </a:r>
            <a:r>
              <a:rPr lang="en-US" altLang="zh-TW" smtClean="0">
                <a:ea typeface="新細明體" pitchFamily="18" charset="-120"/>
              </a:rPr>
              <a:t>(used in CHAID)</a:t>
            </a:r>
          </a:p>
        </p:txBody>
      </p:sp>
      <p:sp>
        <p:nvSpPr>
          <p:cNvPr id="30724"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30725"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CA3DA084-4D46-45BB-A0D7-19AD273C0EF0}" type="slidenum">
              <a:rPr lang="zh-TW" altLang="en-US" sz="1200" smtClean="0">
                <a:solidFill>
                  <a:srgbClr val="898989"/>
                </a:solidFill>
              </a:rPr>
              <a:pPr eaLnBrk="1" hangingPunct="1">
                <a:spcBef>
                  <a:spcPct val="0"/>
                </a:spcBef>
                <a:buFontTx/>
                <a:buNone/>
              </a:pPr>
              <a:t>147</a:t>
            </a:fld>
            <a:endParaRPr lang="zh-TW" altLang="en-US" sz="1200" smtClean="0">
              <a:solidFill>
                <a:srgbClr val="898989"/>
              </a:solidFill>
            </a:endParaRPr>
          </a:p>
        </p:txBody>
      </p:sp>
    </p:spTree>
    <p:extLst>
      <p:ext uri="{BB962C8B-B14F-4D97-AF65-F5344CB8AC3E}">
        <p14:creationId xmlns:p14="http://schemas.microsoft.com/office/powerpoint/2010/main" val="35650936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990600"/>
          </a:xfrm>
        </p:spPr>
        <p:txBody>
          <a:bodyPr/>
          <a:lstStyle/>
          <a:p>
            <a:r>
              <a:rPr lang="en-US" altLang="zh-TW" sz="3200" smtClean="0">
                <a:ea typeface="新細明體" pitchFamily="18" charset="-120"/>
              </a:rPr>
              <a:t>Classification by Decision Tree Induction</a:t>
            </a:r>
            <a:br>
              <a:rPr lang="en-US" altLang="zh-TW" sz="3200" smtClean="0">
                <a:ea typeface="新細明體" pitchFamily="18" charset="-120"/>
              </a:rPr>
            </a:br>
            <a:r>
              <a:rPr lang="en-US" altLang="zh-TW" sz="3200" smtClean="0">
                <a:ea typeface="新細明體" pitchFamily="18" charset="-120"/>
              </a:rPr>
              <a:t>Training Dataset</a:t>
            </a:r>
          </a:p>
        </p:txBody>
      </p:sp>
      <p:graphicFrame>
        <p:nvGraphicFramePr>
          <p:cNvPr id="31747" name="Object 2"/>
          <p:cNvGraphicFramePr>
            <a:graphicFrameLocks/>
          </p:cNvGraphicFramePr>
          <p:nvPr>
            <p:ph type="body" idx="1"/>
          </p:nvPr>
        </p:nvGraphicFramePr>
        <p:xfrm>
          <a:off x="1476375" y="1268413"/>
          <a:ext cx="6629400" cy="4800600"/>
        </p:xfrm>
        <a:graphic>
          <a:graphicData uri="http://schemas.openxmlformats.org/presentationml/2006/ole">
            <mc:AlternateContent xmlns:mc="http://schemas.openxmlformats.org/markup-compatibility/2006">
              <mc:Choice xmlns:v="urn:schemas-microsoft-com:vml" Requires="v">
                <p:oleObj spid="_x0000_s105535" name="Worksheet" r:id="rId3" imgW="5791200" imgH="3962400" progId="Excel.Sheet.8">
                  <p:embed/>
                </p:oleObj>
              </mc:Choice>
              <mc:Fallback>
                <p:oleObj name="Worksheet" r:id="rId3" imgW="5791200" imgH="396240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268413"/>
                        <a:ext cx="6629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748" name="Text Box 4"/>
          <p:cNvSpPr txBox="1">
            <a:spLocks noChangeArrowheads="1"/>
          </p:cNvSpPr>
          <p:nvPr/>
        </p:nvSpPr>
        <p:spPr bwMode="auto">
          <a:xfrm>
            <a:off x="1258888" y="6092825"/>
            <a:ext cx="7129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Clr>
                <a:srgbClr val="170981"/>
              </a:buClr>
              <a:buSzPct val="75000"/>
              <a:buFont typeface="Wingdings" pitchFamily="2" charset="2"/>
              <a:buNone/>
            </a:pPr>
            <a:r>
              <a:rPr lang="en-US" altLang="zh-TW" sz="2000">
                <a:latin typeface="Arial" charset="0"/>
              </a:rPr>
              <a:t>This follows an example of Quinlan’s ID3 (Playing Tennis)</a:t>
            </a:r>
          </a:p>
        </p:txBody>
      </p:sp>
      <p:sp>
        <p:nvSpPr>
          <p:cNvPr id="31749"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89EE611-56C4-4C7A-8CAA-0B7276D68B1B}" type="slidenum">
              <a:rPr lang="zh-TW" altLang="en-US" sz="1200" smtClean="0">
                <a:solidFill>
                  <a:srgbClr val="898989"/>
                </a:solidFill>
              </a:rPr>
              <a:pPr eaLnBrk="1" hangingPunct="1">
                <a:spcBef>
                  <a:spcPct val="0"/>
                </a:spcBef>
                <a:buFontTx/>
                <a:buNone/>
              </a:pPr>
              <a:t>148</a:t>
            </a:fld>
            <a:endParaRPr lang="zh-TW" altLang="en-US" sz="1200" smtClean="0">
              <a:solidFill>
                <a:srgbClr val="898989"/>
              </a:solidFill>
            </a:endParaRPr>
          </a:p>
        </p:txBody>
      </p:sp>
      <p:sp>
        <p:nvSpPr>
          <p:cNvPr id="31750"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1936062525"/>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620713"/>
            <a:ext cx="9144000" cy="576262"/>
          </a:xfrm>
          <a:noFill/>
        </p:spPr>
        <p:txBody>
          <a:bodyPr lIns="92075" tIns="46038" rIns="92075" bIns="46038"/>
          <a:lstStyle/>
          <a:p>
            <a:r>
              <a:rPr lang="en-US" altLang="zh-TW" sz="2800" smtClean="0">
                <a:solidFill>
                  <a:srgbClr val="170981"/>
                </a:solidFill>
              </a:rPr>
              <a:t>Output: A Decision Tree for “</a:t>
            </a:r>
            <a:r>
              <a:rPr lang="en-US" altLang="zh-TW" sz="2800" i="1" smtClean="0">
                <a:solidFill>
                  <a:srgbClr val="170981"/>
                </a:solidFill>
              </a:rPr>
              <a:t>buys_computer”</a:t>
            </a:r>
          </a:p>
        </p:txBody>
      </p:sp>
      <p:grpSp>
        <p:nvGrpSpPr>
          <p:cNvPr id="32771" name="Group 63"/>
          <p:cNvGrpSpPr>
            <a:grpSpLocks/>
          </p:cNvGrpSpPr>
          <p:nvPr/>
        </p:nvGrpSpPr>
        <p:grpSpPr bwMode="auto">
          <a:xfrm>
            <a:off x="1477963" y="1341438"/>
            <a:ext cx="6838950" cy="3941762"/>
            <a:chOff x="960" y="1152"/>
            <a:chExt cx="3906" cy="2112"/>
          </a:xfrm>
        </p:grpSpPr>
        <p:sp>
          <p:nvSpPr>
            <p:cNvPr id="32781" name="Rectangle 3"/>
            <p:cNvSpPr>
              <a:spLocks noChangeArrowheads="1"/>
            </p:cNvSpPr>
            <p:nvPr/>
          </p:nvSpPr>
          <p:spPr bwMode="auto">
            <a:xfrm>
              <a:off x="2387" y="1152"/>
              <a:ext cx="475" cy="296"/>
            </a:xfrm>
            <a:prstGeom prst="rect">
              <a:avLst/>
            </a:prstGeom>
            <a:solidFill>
              <a:srgbClr val="00CCFF"/>
            </a:solidFill>
            <a:ln w="12700">
              <a:solidFill>
                <a:schemeClr val="tx1"/>
              </a:solidFill>
              <a:miter lim="800000"/>
              <a:headEnd/>
              <a:tailEnd/>
            </a:ln>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age?</a:t>
              </a:r>
            </a:p>
          </p:txBody>
        </p:sp>
        <p:sp>
          <p:nvSpPr>
            <p:cNvPr id="32782" name="Rectangle 5"/>
            <p:cNvSpPr>
              <a:spLocks noChangeArrowheads="1"/>
            </p:cNvSpPr>
            <p:nvPr/>
          </p:nvSpPr>
          <p:spPr bwMode="auto">
            <a:xfrm>
              <a:off x="1229" y="2342"/>
              <a:ext cx="763" cy="296"/>
            </a:xfrm>
            <a:prstGeom prst="rect">
              <a:avLst/>
            </a:prstGeom>
            <a:solidFill>
              <a:srgbClr val="00FFCC"/>
            </a:solidFill>
            <a:ln w="12700">
              <a:solidFill>
                <a:schemeClr val="tx1"/>
              </a:solidFill>
              <a:miter lim="800000"/>
              <a:headEnd/>
              <a:tailEnd/>
            </a:ln>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student?</a:t>
              </a:r>
            </a:p>
          </p:txBody>
        </p:sp>
        <p:sp>
          <p:nvSpPr>
            <p:cNvPr id="32783" name="Rectangle 6"/>
            <p:cNvSpPr>
              <a:spLocks noChangeArrowheads="1"/>
            </p:cNvSpPr>
            <p:nvPr/>
          </p:nvSpPr>
          <p:spPr bwMode="auto">
            <a:xfrm>
              <a:off x="3432" y="2342"/>
              <a:ext cx="1140" cy="296"/>
            </a:xfrm>
            <a:prstGeom prst="rect">
              <a:avLst/>
            </a:prstGeom>
            <a:solidFill>
              <a:srgbClr val="99CCFF"/>
            </a:solidFill>
            <a:ln w="12700">
              <a:solidFill>
                <a:schemeClr val="tx1"/>
              </a:solidFill>
              <a:miter lim="800000"/>
              <a:headEnd/>
              <a:tailEnd/>
            </a:ln>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credit rating?</a:t>
              </a:r>
            </a:p>
          </p:txBody>
        </p:sp>
        <p:sp>
          <p:nvSpPr>
            <p:cNvPr id="32784" name="Line 11"/>
            <p:cNvSpPr>
              <a:spLocks noChangeShapeType="1"/>
            </p:cNvSpPr>
            <p:nvPr/>
          </p:nvSpPr>
          <p:spPr bwMode="auto">
            <a:xfrm flipH="1">
              <a:off x="1658" y="1461"/>
              <a:ext cx="782" cy="8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85" name="Line 12"/>
            <p:cNvSpPr>
              <a:spLocks noChangeShapeType="1"/>
            </p:cNvSpPr>
            <p:nvPr/>
          </p:nvSpPr>
          <p:spPr bwMode="auto">
            <a:xfrm>
              <a:off x="2604" y="1461"/>
              <a:ext cx="41" cy="8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86" name="Line 13"/>
            <p:cNvSpPr>
              <a:spLocks noChangeShapeType="1"/>
            </p:cNvSpPr>
            <p:nvPr/>
          </p:nvSpPr>
          <p:spPr bwMode="auto">
            <a:xfrm>
              <a:off x="2809" y="1461"/>
              <a:ext cx="1028" cy="8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87" name="Rectangle 14"/>
            <p:cNvSpPr>
              <a:spLocks noChangeArrowheads="1"/>
            </p:cNvSpPr>
            <p:nvPr/>
          </p:nvSpPr>
          <p:spPr bwMode="auto">
            <a:xfrm>
              <a:off x="1616" y="1775"/>
              <a:ext cx="552" cy="380"/>
            </a:xfrm>
            <a:prstGeom prst="rect">
              <a:avLst/>
            </a:prstGeom>
            <a:solidFill>
              <a:srgbClr val="FFFF00"/>
            </a:solidFill>
            <a:ln w="12700">
              <a:solidFill>
                <a:schemeClr val="bg1"/>
              </a:solidFill>
              <a:miter lim="800000"/>
              <a:headEnd/>
              <a:tailEnd/>
            </a:ln>
          </p:spPr>
          <p:txBody>
            <a:bodyPr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000" b="1">
                  <a:latin typeface="Times New Roman" pitchFamily="18" charset="0"/>
                </a:rPr>
                <a:t>youth</a:t>
              </a:r>
              <a:br>
                <a:rPr lang="en-US" altLang="zh-TW" sz="2000" b="1">
                  <a:latin typeface="Times New Roman" pitchFamily="18" charset="0"/>
                </a:rPr>
              </a:br>
              <a:r>
                <a:rPr lang="en-US" altLang="zh-TW" sz="2000" b="1">
                  <a:latin typeface="Times New Roman" pitchFamily="18" charset="0"/>
                </a:rPr>
                <a:t>&lt;=30</a:t>
              </a:r>
              <a:endParaRPr lang="en-US" altLang="zh-TW" sz="2000">
                <a:latin typeface="Times New Roman" pitchFamily="18" charset="0"/>
              </a:endParaRPr>
            </a:p>
          </p:txBody>
        </p:sp>
        <p:sp>
          <p:nvSpPr>
            <p:cNvPr id="32788" name="Rectangle 15"/>
            <p:cNvSpPr>
              <a:spLocks noChangeArrowheads="1"/>
            </p:cNvSpPr>
            <p:nvPr/>
          </p:nvSpPr>
          <p:spPr bwMode="auto">
            <a:xfrm>
              <a:off x="3221" y="1731"/>
              <a:ext cx="699" cy="38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000" b="1">
                  <a:latin typeface="Times New Roman" pitchFamily="18" charset="0"/>
                </a:rPr>
                <a:t>senior</a:t>
              </a:r>
            </a:p>
            <a:p>
              <a:pPr algn="ctr">
                <a:spcBef>
                  <a:spcPct val="0"/>
                </a:spcBef>
                <a:buFontTx/>
                <a:buNone/>
              </a:pPr>
              <a:r>
                <a:rPr lang="en-US" altLang="zh-TW" sz="2000" b="1">
                  <a:latin typeface="Times New Roman" pitchFamily="18" charset="0"/>
                </a:rPr>
                <a:t>&gt;40</a:t>
              </a:r>
              <a:endParaRPr lang="en-US" altLang="zh-TW" sz="2000">
                <a:latin typeface="Times New Roman" pitchFamily="18" charset="0"/>
              </a:endParaRPr>
            </a:p>
          </p:txBody>
        </p:sp>
        <p:sp>
          <p:nvSpPr>
            <p:cNvPr id="32789" name="Line 16"/>
            <p:cNvSpPr>
              <a:spLocks noChangeShapeType="1"/>
            </p:cNvSpPr>
            <p:nvPr/>
          </p:nvSpPr>
          <p:spPr bwMode="auto">
            <a:xfrm flipH="1">
              <a:off x="960" y="2640"/>
              <a:ext cx="528" cy="6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0" name="Line 17"/>
            <p:cNvSpPr>
              <a:spLocks noChangeShapeType="1"/>
            </p:cNvSpPr>
            <p:nvPr/>
          </p:nvSpPr>
          <p:spPr bwMode="auto">
            <a:xfrm>
              <a:off x="1728" y="2640"/>
              <a:ext cx="480" cy="6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1" name="Line 18"/>
            <p:cNvSpPr>
              <a:spLocks noChangeShapeType="1"/>
            </p:cNvSpPr>
            <p:nvPr/>
          </p:nvSpPr>
          <p:spPr bwMode="auto">
            <a:xfrm flipH="1">
              <a:off x="3426" y="2640"/>
              <a:ext cx="414" cy="59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2" name="Line 19"/>
            <p:cNvSpPr>
              <a:spLocks noChangeShapeType="1"/>
            </p:cNvSpPr>
            <p:nvPr/>
          </p:nvSpPr>
          <p:spPr bwMode="auto">
            <a:xfrm>
              <a:off x="4128" y="2640"/>
              <a:ext cx="432" cy="5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3" name="Rectangle 30"/>
            <p:cNvSpPr>
              <a:spLocks noChangeArrowheads="1"/>
            </p:cNvSpPr>
            <p:nvPr/>
          </p:nvSpPr>
          <p:spPr bwMode="auto">
            <a:xfrm>
              <a:off x="2275" y="1769"/>
              <a:ext cx="766" cy="34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000" b="1">
                  <a:latin typeface="Times New Roman" pitchFamily="18" charset="0"/>
                </a:rPr>
                <a:t>middle_aged</a:t>
              </a:r>
              <a:br>
                <a:rPr lang="en-US" altLang="zh-TW" sz="2000" b="1">
                  <a:latin typeface="Times New Roman" pitchFamily="18" charset="0"/>
                </a:rPr>
              </a:br>
              <a:r>
                <a:rPr lang="en-US" altLang="zh-TW" sz="2000" b="1">
                  <a:latin typeface="Times New Roman" pitchFamily="18" charset="0"/>
                </a:rPr>
                <a:t>31..40</a:t>
              </a:r>
              <a:endParaRPr lang="en-US" altLang="zh-TW" sz="1800">
                <a:latin typeface="Times New Roman" pitchFamily="18" charset="0"/>
              </a:endParaRPr>
            </a:p>
          </p:txBody>
        </p:sp>
        <p:sp>
          <p:nvSpPr>
            <p:cNvPr id="32794" name="Rectangle 9"/>
            <p:cNvSpPr>
              <a:spLocks noChangeArrowheads="1"/>
            </p:cNvSpPr>
            <p:nvPr/>
          </p:nvSpPr>
          <p:spPr bwMode="auto">
            <a:xfrm>
              <a:off x="3348" y="2801"/>
              <a:ext cx="382"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fair</a:t>
              </a:r>
            </a:p>
          </p:txBody>
        </p:sp>
        <p:sp>
          <p:nvSpPr>
            <p:cNvPr id="32795" name="Rectangle 10"/>
            <p:cNvSpPr>
              <a:spLocks noChangeArrowheads="1"/>
            </p:cNvSpPr>
            <p:nvPr/>
          </p:nvSpPr>
          <p:spPr bwMode="auto">
            <a:xfrm>
              <a:off x="4059" y="2819"/>
              <a:ext cx="807"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excellent</a:t>
              </a:r>
            </a:p>
          </p:txBody>
        </p:sp>
        <p:sp>
          <p:nvSpPr>
            <p:cNvPr id="32796" name="Rectangle 8"/>
            <p:cNvSpPr>
              <a:spLocks noChangeArrowheads="1"/>
            </p:cNvSpPr>
            <p:nvPr/>
          </p:nvSpPr>
          <p:spPr bwMode="auto">
            <a:xfrm>
              <a:off x="1872" y="2832"/>
              <a:ext cx="372"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yes</a:t>
              </a:r>
            </a:p>
          </p:txBody>
        </p:sp>
        <p:sp>
          <p:nvSpPr>
            <p:cNvPr id="32797" name="Rectangle 7"/>
            <p:cNvSpPr>
              <a:spLocks noChangeArrowheads="1"/>
            </p:cNvSpPr>
            <p:nvPr/>
          </p:nvSpPr>
          <p:spPr bwMode="auto">
            <a:xfrm>
              <a:off x="960" y="2832"/>
              <a:ext cx="432"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2400">
                  <a:latin typeface="Times New Roman" pitchFamily="18" charset="0"/>
                </a:rPr>
                <a:t>no</a:t>
              </a:r>
            </a:p>
          </p:txBody>
        </p:sp>
      </p:grpSp>
      <p:sp>
        <p:nvSpPr>
          <p:cNvPr id="31" name="Rectangle 2"/>
          <p:cNvSpPr txBox="1">
            <a:spLocks noChangeArrowheads="1"/>
          </p:cNvSpPr>
          <p:nvPr/>
        </p:nvSpPr>
        <p:spPr bwMode="auto">
          <a:xfrm>
            <a:off x="684213" y="0"/>
            <a:ext cx="8064500" cy="549275"/>
          </a:xfrm>
          <a:prstGeom prst="rect">
            <a:avLst/>
          </a:prstGeom>
          <a:noFill/>
          <a:ln w="9525">
            <a:noFill/>
            <a:miter lim="800000"/>
            <a:headEnd/>
            <a:tailEnd/>
          </a:ln>
        </p:spPr>
        <p:txBody>
          <a:bodyPr anchor="ctr"/>
          <a:lstStyle/>
          <a:p>
            <a:pPr algn="ctr" eaLnBrk="0" hangingPunct="0">
              <a:defRPr/>
            </a:pPr>
            <a:r>
              <a:rPr kumimoji="0" lang="en-US" altLang="zh-TW" sz="3200" b="1" dirty="0">
                <a:latin typeface="+mj-lt"/>
                <a:ea typeface="新細明體" charset="-120"/>
                <a:cs typeface="+mj-cs"/>
              </a:rPr>
              <a:t>Classification by Decision Tree Induction</a:t>
            </a:r>
          </a:p>
        </p:txBody>
      </p:sp>
      <p:sp>
        <p:nvSpPr>
          <p:cNvPr id="32773" name="Rectangle 2"/>
          <p:cNvSpPr txBox="1">
            <a:spLocks noChangeArrowheads="1"/>
          </p:cNvSpPr>
          <p:nvPr/>
        </p:nvSpPr>
        <p:spPr bwMode="auto">
          <a:xfrm>
            <a:off x="0" y="5876925"/>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zh-TW" sz="2800" i="1">
                <a:solidFill>
                  <a:srgbClr val="170981"/>
                </a:solidFill>
              </a:rPr>
              <a:t> buys_computer=“yes” or buys_computer=“no”</a:t>
            </a:r>
          </a:p>
        </p:txBody>
      </p:sp>
      <p:sp>
        <p:nvSpPr>
          <p:cNvPr id="34" name="橢圓 33"/>
          <p:cNvSpPr/>
          <p:nvPr/>
        </p:nvSpPr>
        <p:spPr>
          <a:xfrm>
            <a:off x="3995738" y="3500438"/>
            <a:ext cx="863600" cy="433387"/>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Times New Roman" pitchFamily="18" charset="0"/>
                <a:cs typeface="Times New Roman" pitchFamily="18" charset="0"/>
              </a:rPr>
              <a:t>yes</a:t>
            </a:r>
            <a:endParaRPr lang="zh-TW" altLang="en-US" smtClean="0">
              <a:latin typeface="Times New Roman" pitchFamily="18" charset="0"/>
              <a:cs typeface="Times New Roman" pitchFamily="18" charset="0"/>
            </a:endParaRPr>
          </a:p>
        </p:txBody>
      </p:sp>
      <p:sp>
        <p:nvSpPr>
          <p:cNvPr id="35" name="橢圓 34"/>
          <p:cNvSpPr/>
          <p:nvPr/>
        </p:nvSpPr>
        <p:spPr>
          <a:xfrm>
            <a:off x="3348038" y="5300663"/>
            <a:ext cx="863600" cy="4318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Times New Roman" pitchFamily="18" charset="0"/>
                <a:cs typeface="Times New Roman" pitchFamily="18" charset="0"/>
              </a:rPr>
              <a:t>yes</a:t>
            </a:r>
            <a:endParaRPr lang="zh-TW" altLang="en-US" smtClean="0">
              <a:latin typeface="Times New Roman" pitchFamily="18" charset="0"/>
              <a:cs typeface="Times New Roman" pitchFamily="18" charset="0"/>
            </a:endParaRPr>
          </a:p>
        </p:txBody>
      </p:sp>
      <p:sp>
        <p:nvSpPr>
          <p:cNvPr id="36" name="橢圓 35"/>
          <p:cNvSpPr/>
          <p:nvPr/>
        </p:nvSpPr>
        <p:spPr>
          <a:xfrm>
            <a:off x="7451725" y="5229225"/>
            <a:ext cx="865188" cy="4318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Times New Roman" pitchFamily="18" charset="0"/>
                <a:cs typeface="Times New Roman" pitchFamily="18" charset="0"/>
              </a:rPr>
              <a:t>yes</a:t>
            </a:r>
            <a:endParaRPr lang="zh-TW" altLang="en-US" smtClean="0">
              <a:latin typeface="Times New Roman" pitchFamily="18" charset="0"/>
              <a:cs typeface="Times New Roman" pitchFamily="18" charset="0"/>
            </a:endParaRPr>
          </a:p>
        </p:txBody>
      </p:sp>
      <p:sp>
        <p:nvSpPr>
          <p:cNvPr id="37" name="橢圓 36"/>
          <p:cNvSpPr/>
          <p:nvPr/>
        </p:nvSpPr>
        <p:spPr>
          <a:xfrm>
            <a:off x="5219700" y="5300663"/>
            <a:ext cx="865188" cy="431800"/>
          </a:xfrm>
          <a:prstGeom prst="ellipse">
            <a:avLst/>
          </a:prstGeom>
          <a:solidFill>
            <a:srgbClr val="FF66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Times New Roman" pitchFamily="18" charset="0"/>
                <a:cs typeface="Times New Roman" pitchFamily="18" charset="0"/>
              </a:rPr>
              <a:t>no</a:t>
            </a:r>
            <a:endParaRPr lang="zh-TW" altLang="en-US" smtClean="0">
              <a:latin typeface="Times New Roman" pitchFamily="18" charset="0"/>
              <a:cs typeface="Times New Roman" pitchFamily="18" charset="0"/>
            </a:endParaRPr>
          </a:p>
        </p:txBody>
      </p:sp>
      <p:sp>
        <p:nvSpPr>
          <p:cNvPr id="38" name="橢圓 37"/>
          <p:cNvSpPr/>
          <p:nvPr/>
        </p:nvSpPr>
        <p:spPr>
          <a:xfrm>
            <a:off x="971550" y="5300663"/>
            <a:ext cx="863600" cy="431800"/>
          </a:xfrm>
          <a:prstGeom prst="ellipse">
            <a:avLst/>
          </a:prstGeom>
          <a:solidFill>
            <a:srgbClr val="FF66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Times New Roman" pitchFamily="18" charset="0"/>
                <a:cs typeface="Times New Roman" pitchFamily="18" charset="0"/>
              </a:rPr>
              <a:t>no</a:t>
            </a:r>
            <a:endParaRPr lang="zh-TW" altLang="en-US" smtClean="0">
              <a:latin typeface="Times New Roman" pitchFamily="18" charset="0"/>
              <a:cs typeface="Times New Roman" pitchFamily="18" charset="0"/>
            </a:endParaRPr>
          </a:p>
        </p:txBody>
      </p:sp>
      <p:sp>
        <p:nvSpPr>
          <p:cNvPr id="32779"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E1C5CE7-24EF-4FC0-B95F-D24946449087}" type="slidenum">
              <a:rPr lang="zh-TW" altLang="en-US" sz="1200" smtClean="0">
                <a:solidFill>
                  <a:srgbClr val="898989"/>
                </a:solidFill>
              </a:rPr>
              <a:pPr eaLnBrk="1" hangingPunct="1">
                <a:spcBef>
                  <a:spcPct val="0"/>
                </a:spcBef>
                <a:buFontTx/>
                <a:buNone/>
              </a:pPr>
              <a:t>149</a:t>
            </a:fld>
            <a:endParaRPr lang="zh-TW" altLang="en-US" sz="1200" smtClean="0">
              <a:solidFill>
                <a:srgbClr val="898989"/>
              </a:solidFill>
            </a:endParaRPr>
          </a:p>
        </p:txBody>
      </p:sp>
      <p:sp>
        <p:nvSpPr>
          <p:cNvPr id="32780"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1590890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endParaRPr lang="zh-TW" altLang="en-US" smtClean="0"/>
          </a:p>
        </p:txBody>
      </p:sp>
      <p:sp>
        <p:nvSpPr>
          <p:cNvPr id="18435" name="內容版面配置區 2"/>
          <p:cNvSpPr>
            <a:spLocks noGrp="1"/>
          </p:cNvSpPr>
          <p:nvPr>
            <p:ph idx="1"/>
          </p:nvPr>
        </p:nvSpPr>
        <p:spPr/>
        <p:txBody>
          <a:bodyPr/>
          <a:lstStyle/>
          <a:p>
            <a:endParaRPr lang="zh-TW" altLang="en-US" smtClean="0"/>
          </a:p>
        </p:txBody>
      </p:sp>
      <p:sp>
        <p:nvSpPr>
          <p:cNvPr id="18436" name="投影片編號版面配置區 3"/>
          <p:cNvSpPr>
            <a:spLocks noGrp="1"/>
          </p:cNvSpPr>
          <p:nvPr>
            <p:ph type="sldNum" sz="quarter" idx="12"/>
          </p:nvPr>
        </p:nvSpPr>
        <p:spPr bwMode="auto">
          <a:xfrm>
            <a:off x="8388350" y="6524625"/>
            <a:ext cx="720725"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8AEB4F3-C222-4E24-AB3A-B1BDB3D67CA2}" type="slidenum">
              <a:rPr lang="zh-TW" altLang="en-US" sz="1200" smtClean="0">
                <a:solidFill>
                  <a:srgbClr val="898989"/>
                </a:solidFill>
              </a:rPr>
              <a:pPr eaLnBrk="1" hangingPunct="1">
                <a:spcBef>
                  <a:spcPct val="0"/>
                </a:spcBef>
                <a:buFontTx/>
                <a:buNone/>
              </a:pPr>
              <a:t>15</a:t>
            </a:fld>
            <a:endParaRPr lang="zh-TW" altLang="en-US" sz="1200" smtClean="0">
              <a:solidFill>
                <a:srgbClr val="898989"/>
              </a:solidFill>
            </a:endParaRP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277813"/>
            <a:ext cx="4149725" cy="623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39750" y="6524625"/>
            <a:ext cx="8208963" cy="276225"/>
          </a:xfrm>
          <a:prstGeom prst="rect">
            <a:avLst/>
          </a:prstGeom>
        </p:spPr>
        <p:txBody>
          <a:bodyPr>
            <a:spAutoFit/>
          </a:bodyPr>
          <a:lstStyle/>
          <a:p>
            <a:pPr algn="ctr">
              <a:defRPr/>
            </a:pPr>
            <a:r>
              <a:rPr lang="en-US" altLang="zh-TW" sz="1200" dirty="0">
                <a:solidFill>
                  <a:schemeClr val="bg1">
                    <a:lumMod val="65000"/>
                  </a:schemeClr>
                </a:solidFill>
                <a:latin typeface="Arial" pitchFamily="34" charset="0"/>
              </a:rPr>
              <a:t>Source: </a:t>
            </a:r>
            <a:r>
              <a:rPr lang="en-US" altLang="zh-TW" sz="1200" dirty="0">
                <a:latin typeface="Arial" pitchFamily="34" charset="0"/>
                <a:hlinkClick r:id="rId3"/>
              </a:rPr>
              <a:t>http://www.amazon.com/Enterprise-Analytics-Performance-Operations-Management/dp/0133039439</a:t>
            </a:r>
            <a:endParaRPr lang="zh-TW" altLang="en-US" sz="1200" dirty="0">
              <a:solidFill>
                <a:schemeClr val="bg1">
                  <a:lumMod val="65000"/>
                </a:schemeClr>
              </a:solidFill>
              <a:latin typeface="Arial" pitchFamily="34" charset="0"/>
            </a:endParaRPr>
          </a:p>
        </p:txBody>
      </p:sp>
    </p:spTree>
    <p:extLst>
      <p:ext uri="{BB962C8B-B14F-4D97-AF65-F5344CB8AC3E}">
        <p14:creationId xmlns:p14="http://schemas.microsoft.com/office/powerpoint/2010/main" val="151339409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57200" y="71438"/>
            <a:ext cx="8229600" cy="836612"/>
          </a:xfrm>
        </p:spPr>
        <p:txBody>
          <a:bodyPr/>
          <a:lstStyle/>
          <a:p>
            <a:r>
              <a:rPr lang="en-US" altLang="zh-TW" sz="3200" b="1" smtClean="0"/>
              <a:t>Three possibilities for partitioning tuples </a:t>
            </a:r>
            <a:br>
              <a:rPr lang="en-US" altLang="zh-TW" sz="3200" b="1" smtClean="0"/>
            </a:br>
            <a:r>
              <a:rPr lang="en-US" altLang="zh-TW" sz="3200" b="1" smtClean="0"/>
              <a:t>based on the splitting Criterion</a:t>
            </a:r>
            <a:endParaRPr lang="zh-TW" altLang="en-US" sz="3200" b="1" smtClean="0"/>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81075"/>
            <a:ext cx="82486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9D1F91B-23A1-4F14-AB06-45362519DE5B}" type="slidenum">
              <a:rPr lang="zh-TW" altLang="en-US" sz="1200" smtClean="0">
                <a:solidFill>
                  <a:srgbClr val="898989"/>
                </a:solidFill>
              </a:rPr>
              <a:pPr eaLnBrk="1" hangingPunct="1">
                <a:spcBef>
                  <a:spcPct val="0"/>
                </a:spcBef>
                <a:buFontTx/>
                <a:buNone/>
              </a:pPr>
              <a:t>150</a:t>
            </a:fld>
            <a:endParaRPr lang="zh-TW" altLang="en-US" sz="1200" smtClean="0">
              <a:solidFill>
                <a:srgbClr val="898989"/>
              </a:solidFill>
            </a:endParaRPr>
          </a:p>
        </p:txBody>
      </p:sp>
      <p:sp>
        <p:nvSpPr>
          <p:cNvPr id="33797"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12646186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0" y="304800"/>
            <a:ext cx="9144000" cy="609600"/>
          </a:xfrm>
        </p:spPr>
        <p:txBody>
          <a:bodyPr/>
          <a:lstStyle/>
          <a:p>
            <a:r>
              <a:rPr lang="en-US" altLang="zh-TW" smtClean="0">
                <a:ea typeface="新細明體" pitchFamily="18" charset="-120"/>
              </a:rPr>
              <a:t>Algorithm for Decision Tree Induction</a:t>
            </a:r>
          </a:p>
        </p:txBody>
      </p:sp>
      <p:sp>
        <p:nvSpPr>
          <p:cNvPr id="34819" name="Rectangle 1027"/>
          <p:cNvSpPr>
            <a:spLocks noGrp="1" noChangeArrowheads="1"/>
          </p:cNvSpPr>
          <p:nvPr>
            <p:ph type="body" idx="1"/>
          </p:nvPr>
        </p:nvSpPr>
        <p:spPr>
          <a:xfrm>
            <a:off x="381000" y="1371600"/>
            <a:ext cx="8382000" cy="5226050"/>
          </a:xfrm>
        </p:spPr>
        <p:txBody>
          <a:bodyPr/>
          <a:lstStyle/>
          <a:p>
            <a:pPr>
              <a:lnSpc>
                <a:spcPct val="105000"/>
              </a:lnSpc>
            </a:pPr>
            <a:r>
              <a:rPr lang="en-US" altLang="zh-TW" sz="2000" smtClean="0">
                <a:ea typeface="新細明體" pitchFamily="18" charset="-120"/>
              </a:rPr>
              <a:t>Basic algorithm (a greedy algorithm)</a:t>
            </a:r>
          </a:p>
          <a:p>
            <a:pPr lvl="1">
              <a:lnSpc>
                <a:spcPct val="105000"/>
              </a:lnSpc>
            </a:pPr>
            <a:r>
              <a:rPr lang="en-US" altLang="zh-TW" sz="2000" smtClean="0">
                <a:ea typeface="新細明體" pitchFamily="18" charset="-120"/>
              </a:rPr>
              <a:t>Tree is constructed in a </a:t>
            </a:r>
            <a:r>
              <a:rPr lang="en-US" altLang="zh-TW" sz="2000" smtClean="0">
                <a:solidFill>
                  <a:schemeClr val="hlink"/>
                </a:solidFill>
                <a:ea typeface="新細明體" pitchFamily="18" charset="-120"/>
              </a:rPr>
              <a:t>top-down recursive divide-and-conquer manner</a:t>
            </a:r>
          </a:p>
          <a:p>
            <a:pPr lvl="1">
              <a:lnSpc>
                <a:spcPct val="105000"/>
              </a:lnSpc>
            </a:pPr>
            <a:r>
              <a:rPr lang="en-US" altLang="zh-TW" sz="2000" smtClean="0">
                <a:ea typeface="新細明體" pitchFamily="18" charset="-120"/>
              </a:rPr>
              <a:t>At start, all the training examples are at the root</a:t>
            </a:r>
          </a:p>
          <a:p>
            <a:pPr lvl="1">
              <a:lnSpc>
                <a:spcPct val="105000"/>
              </a:lnSpc>
            </a:pPr>
            <a:r>
              <a:rPr lang="en-US" altLang="zh-TW" sz="2000" smtClean="0">
                <a:ea typeface="新細明體" pitchFamily="18" charset="-120"/>
              </a:rPr>
              <a:t>Attributes are categorical (if continuous-valued, they are discretized in advance)</a:t>
            </a:r>
          </a:p>
          <a:p>
            <a:pPr lvl="1">
              <a:lnSpc>
                <a:spcPct val="105000"/>
              </a:lnSpc>
            </a:pPr>
            <a:r>
              <a:rPr lang="en-US" altLang="zh-TW" sz="2000" smtClean="0">
                <a:ea typeface="新細明體" pitchFamily="18" charset="-120"/>
              </a:rPr>
              <a:t>Examples are partitioned recursively based on selected attributes</a:t>
            </a:r>
          </a:p>
          <a:p>
            <a:pPr lvl="1">
              <a:lnSpc>
                <a:spcPct val="105000"/>
              </a:lnSpc>
            </a:pPr>
            <a:r>
              <a:rPr lang="en-US" altLang="zh-TW" sz="2000" smtClean="0">
                <a:ea typeface="新細明體" pitchFamily="18" charset="-120"/>
              </a:rPr>
              <a:t>Test attributes are selected on the basis of a heuristic or statistical measure (e.g., </a:t>
            </a:r>
            <a:r>
              <a:rPr lang="en-US" altLang="zh-TW" sz="2000" smtClean="0">
                <a:solidFill>
                  <a:schemeClr val="hlink"/>
                </a:solidFill>
                <a:ea typeface="新細明體" pitchFamily="18" charset="-120"/>
              </a:rPr>
              <a:t>information gain</a:t>
            </a:r>
            <a:r>
              <a:rPr lang="en-US" altLang="zh-TW" sz="2000" smtClean="0">
                <a:ea typeface="新細明體" pitchFamily="18" charset="-120"/>
              </a:rPr>
              <a:t>)</a:t>
            </a:r>
          </a:p>
          <a:p>
            <a:pPr>
              <a:lnSpc>
                <a:spcPct val="105000"/>
              </a:lnSpc>
            </a:pPr>
            <a:r>
              <a:rPr lang="en-US" altLang="zh-TW" sz="2000" smtClean="0">
                <a:ea typeface="新細明體" pitchFamily="18" charset="-120"/>
              </a:rPr>
              <a:t>Conditions for stopping partitioning</a:t>
            </a:r>
          </a:p>
          <a:p>
            <a:pPr lvl="1">
              <a:lnSpc>
                <a:spcPct val="105000"/>
              </a:lnSpc>
            </a:pPr>
            <a:r>
              <a:rPr lang="en-US" altLang="zh-TW" sz="2000" smtClean="0">
                <a:ea typeface="新細明體" pitchFamily="18" charset="-120"/>
              </a:rPr>
              <a:t>All samples for a given node belong to the same class</a:t>
            </a:r>
          </a:p>
          <a:p>
            <a:pPr lvl="1">
              <a:lnSpc>
                <a:spcPct val="105000"/>
              </a:lnSpc>
            </a:pPr>
            <a:r>
              <a:rPr lang="en-US" altLang="zh-TW" sz="2000" smtClean="0">
                <a:ea typeface="新細明體" pitchFamily="18" charset="-120"/>
              </a:rPr>
              <a:t>There are no remaining attributes for further partitioning – </a:t>
            </a:r>
            <a:br>
              <a:rPr lang="en-US" altLang="zh-TW" sz="2000" smtClean="0">
                <a:ea typeface="新細明體" pitchFamily="18" charset="-120"/>
              </a:rPr>
            </a:br>
            <a:r>
              <a:rPr lang="en-US" altLang="zh-TW" sz="2000" smtClean="0">
                <a:solidFill>
                  <a:schemeClr val="hlink"/>
                </a:solidFill>
                <a:ea typeface="新細明體" pitchFamily="18" charset="-120"/>
              </a:rPr>
              <a:t>majority voting</a:t>
            </a:r>
            <a:r>
              <a:rPr lang="en-US" altLang="zh-TW" sz="2000" smtClean="0">
                <a:ea typeface="新細明體" pitchFamily="18" charset="-120"/>
              </a:rPr>
              <a:t> is employed for classifying the leaf</a:t>
            </a:r>
          </a:p>
          <a:p>
            <a:pPr lvl="1">
              <a:lnSpc>
                <a:spcPct val="105000"/>
              </a:lnSpc>
            </a:pPr>
            <a:r>
              <a:rPr lang="en-US" altLang="zh-TW" sz="2000" smtClean="0">
                <a:ea typeface="新細明體" pitchFamily="18" charset="-120"/>
              </a:rPr>
              <a:t>There are no samples left</a:t>
            </a:r>
          </a:p>
        </p:txBody>
      </p:sp>
      <p:sp>
        <p:nvSpPr>
          <p:cNvPr id="34820"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C96131E5-751F-4714-86A2-18F9B751A713}" type="slidenum">
              <a:rPr lang="zh-TW" altLang="en-US" sz="1200" smtClean="0">
                <a:solidFill>
                  <a:srgbClr val="898989"/>
                </a:solidFill>
              </a:rPr>
              <a:pPr eaLnBrk="1" hangingPunct="1">
                <a:spcBef>
                  <a:spcPct val="0"/>
                </a:spcBef>
                <a:buFontTx/>
                <a:buNone/>
              </a:pPr>
              <a:t>151</a:t>
            </a:fld>
            <a:endParaRPr lang="zh-TW" altLang="en-US" sz="1200" smtClean="0">
              <a:solidFill>
                <a:srgbClr val="898989"/>
              </a:solidFill>
            </a:endParaRPr>
          </a:p>
        </p:txBody>
      </p:sp>
      <p:sp>
        <p:nvSpPr>
          <p:cNvPr id="34821"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766652849"/>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0" y="304800"/>
            <a:ext cx="9144000" cy="609600"/>
          </a:xfrm>
        </p:spPr>
        <p:txBody>
          <a:bodyPr/>
          <a:lstStyle/>
          <a:p>
            <a:r>
              <a:rPr lang="en-US" altLang="zh-TW" smtClean="0">
                <a:solidFill>
                  <a:schemeClr val="tx2"/>
                </a:solidFill>
              </a:rPr>
              <a:t>Attribute Selection Measure</a:t>
            </a:r>
            <a:endParaRPr lang="en-US" altLang="zh-TW" smtClean="0">
              <a:ea typeface="新細明體" pitchFamily="18" charset="-120"/>
            </a:endParaRPr>
          </a:p>
        </p:txBody>
      </p:sp>
      <p:sp>
        <p:nvSpPr>
          <p:cNvPr id="35843" name="Rectangle 1027"/>
          <p:cNvSpPr>
            <a:spLocks noGrp="1" noChangeArrowheads="1"/>
          </p:cNvSpPr>
          <p:nvPr>
            <p:ph type="body" idx="1"/>
          </p:nvPr>
        </p:nvSpPr>
        <p:spPr>
          <a:xfrm>
            <a:off x="381000" y="1052513"/>
            <a:ext cx="8382000" cy="5226050"/>
          </a:xfrm>
        </p:spPr>
        <p:txBody>
          <a:bodyPr/>
          <a:lstStyle/>
          <a:p>
            <a:r>
              <a:rPr lang="en-US" altLang="zh-TW" sz="2400" smtClean="0"/>
              <a:t>Notation: Let </a:t>
            </a:r>
            <a:r>
              <a:rPr lang="en-US" altLang="zh-TW" sz="2400" i="1" smtClean="0"/>
              <a:t>D, the data partition, be a training set of </a:t>
            </a:r>
            <a:r>
              <a:rPr lang="en-US" altLang="zh-TW" sz="2400" smtClean="0"/>
              <a:t>class-labeled tuples. </a:t>
            </a:r>
            <a:br>
              <a:rPr lang="en-US" altLang="zh-TW" sz="2400" smtClean="0"/>
            </a:br>
            <a:r>
              <a:rPr lang="en-US" altLang="zh-TW" sz="2400" smtClean="0"/>
              <a:t>Suppose the class label attribute has </a:t>
            </a:r>
            <a:r>
              <a:rPr lang="en-US" altLang="zh-TW" sz="2400" i="1" smtClean="0"/>
              <a:t>m distinct values defining m </a:t>
            </a:r>
            <a:r>
              <a:rPr lang="en-US" altLang="zh-TW" sz="2400" smtClean="0"/>
              <a:t>distinct classes, </a:t>
            </a:r>
            <a:r>
              <a:rPr lang="en-US" altLang="zh-TW" sz="2400" i="1" smtClean="0"/>
              <a:t>C</a:t>
            </a:r>
            <a:r>
              <a:rPr lang="en-US" altLang="zh-TW" sz="2400" i="1" baseline="-25000" smtClean="0"/>
              <a:t>i</a:t>
            </a:r>
            <a:r>
              <a:rPr lang="en-US" altLang="zh-TW" sz="2400" i="1" smtClean="0"/>
              <a:t> (for i = 1, … , m). </a:t>
            </a:r>
            <a:br>
              <a:rPr lang="en-US" altLang="zh-TW" sz="2400" i="1" smtClean="0"/>
            </a:br>
            <a:r>
              <a:rPr lang="en-US" altLang="zh-TW" sz="2400" smtClean="0"/>
              <a:t>Let </a:t>
            </a:r>
            <a:r>
              <a:rPr lang="en-US" altLang="zh-TW" sz="2400" i="1" smtClean="0"/>
              <a:t>C</a:t>
            </a:r>
            <a:r>
              <a:rPr lang="en-US" altLang="zh-TW" sz="2400" i="1" baseline="-25000" smtClean="0"/>
              <a:t>i,D</a:t>
            </a:r>
            <a:r>
              <a:rPr lang="en-US" altLang="zh-TW" sz="2400" i="1" smtClean="0"/>
              <a:t> be the set of tuples of class C</a:t>
            </a:r>
            <a:r>
              <a:rPr lang="en-US" altLang="zh-TW" sz="2400" i="1" baseline="-25000" smtClean="0"/>
              <a:t>i</a:t>
            </a:r>
            <a:r>
              <a:rPr lang="en-US" altLang="zh-TW" sz="2400" i="1" smtClean="0"/>
              <a:t> in D. </a:t>
            </a:r>
            <a:br>
              <a:rPr lang="en-US" altLang="zh-TW" sz="2400" i="1" smtClean="0"/>
            </a:br>
            <a:r>
              <a:rPr lang="en-US" altLang="zh-TW" sz="2400" i="1" smtClean="0"/>
              <a:t>Let |D| </a:t>
            </a:r>
            <a:r>
              <a:rPr lang="en-US" altLang="zh-TW" sz="2400" smtClean="0"/>
              <a:t>and </a:t>
            </a:r>
            <a:r>
              <a:rPr lang="en-US" altLang="zh-TW" sz="2400" i="1" smtClean="0"/>
              <a:t>| C</a:t>
            </a:r>
            <a:r>
              <a:rPr lang="en-US" altLang="zh-TW" sz="2400" i="1" baseline="-25000" smtClean="0"/>
              <a:t>i,D </a:t>
            </a:r>
            <a:r>
              <a:rPr lang="en-US" altLang="zh-TW" sz="2400" i="1" smtClean="0"/>
              <a:t>| denote the number of tuples in D and C</a:t>
            </a:r>
            <a:r>
              <a:rPr lang="en-US" altLang="zh-TW" sz="2400" i="1" baseline="-25000" smtClean="0"/>
              <a:t>i,D </a:t>
            </a:r>
            <a:r>
              <a:rPr lang="en-US" altLang="zh-TW" sz="2400" i="1" smtClean="0"/>
              <a:t>, respectively.</a:t>
            </a:r>
          </a:p>
          <a:p>
            <a:r>
              <a:rPr lang="en-US" altLang="zh-TW" sz="2400" i="1" smtClean="0">
                <a:ea typeface="新細明體" pitchFamily="18" charset="-120"/>
              </a:rPr>
              <a:t>Example:</a:t>
            </a:r>
          </a:p>
          <a:p>
            <a:pPr lvl="1"/>
            <a:r>
              <a:rPr lang="en-US" altLang="zh-TW" sz="2400" i="1" smtClean="0">
                <a:ea typeface="新細明體" pitchFamily="18" charset="-120"/>
              </a:rPr>
              <a:t>Class: buys_computer= “yes” or “no”</a:t>
            </a:r>
          </a:p>
          <a:p>
            <a:pPr lvl="1"/>
            <a:r>
              <a:rPr lang="en-US" altLang="zh-TW" sz="2400" i="1" smtClean="0">
                <a:ea typeface="新細明體" pitchFamily="18" charset="-120"/>
              </a:rPr>
              <a:t>Two distinct classes (m=2)</a:t>
            </a:r>
          </a:p>
          <a:p>
            <a:pPr lvl="2"/>
            <a:r>
              <a:rPr lang="en-US" altLang="zh-TW" i="1" smtClean="0">
                <a:ea typeface="新細明體" pitchFamily="18" charset="-120"/>
              </a:rPr>
              <a:t>Class </a:t>
            </a:r>
            <a:r>
              <a:rPr lang="en-US" altLang="zh-TW" i="1" smtClean="0"/>
              <a:t>C</a:t>
            </a:r>
            <a:r>
              <a:rPr lang="en-US" altLang="zh-TW" i="1" baseline="-25000" smtClean="0"/>
              <a:t>i </a:t>
            </a:r>
            <a:r>
              <a:rPr lang="en-US" altLang="zh-TW" i="1" smtClean="0">
                <a:ea typeface="新細明體" pitchFamily="18" charset="-120"/>
              </a:rPr>
              <a:t>(i=1,2): </a:t>
            </a:r>
            <a:br>
              <a:rPr lang="en-US" altLang="zh-TW" i="1" smtClean="0">
                <a:ea typeface="新細明體" pitchFamily="18" charset="-120"/>
              </a:rPr>
            </a:br>
            <a:r>
              <a:rPr lang="en-US" altLang="zh-TW" i="1" smtClean="0"/>
              <a:t>C</a:t>
            </a:r>
            <a:r>
              <a:rPr lang="en-US" altLang="zh-TW" i="1" baseline="-25000" smtClean="0"/>
              <a:t>1</a:t>
            </a:r>
            <a:r>
              <a:rPr lang="en-US" altLang="zh-TW" i="1" smtClean="0">
                <a:ea typeface="新細明體" pitchFamily="18" charset="-120"/>
              </a:rPr>
              <a:t> = “yes”,</a:t>
            </a:r>
            <a:br>
              <a:rPr lang="en-US" altLang="zh-TW" i="1" smtClean="0">
                <a:ea typeface="新細明體" pitchFamily="18" charset="-120"/>
              </a:rPr>
            </a:br>
            <a:r>
              <a:rPr lang="en-US" altLang="zh-TW" i="1" smtClean="0">
                <a:ea typeface="新細明體" pitchFamily="18" charset="-120"/>
              </a:rPr>
              <a:t> </a:t>
            </a:r>
            <a:r>
              <a:rPr lang="en-US" altLang="zh-TW" i="1" smtClean="0"/>
              <a:t>C</a:t>
            </a:r>
            <a:r>
              <a:rPr lang="en-US" altLang="zh-TW" i="1" baseline="-25000" smtClean="0"/>
              <a:t>2</a:t>
            </a:r>
            <a:r>
              <a:rPr lang="en-US" altLang="zh-TW" i="1" smtClean="0">
                <a:ea typeface="新細明體" pitchFamily="18" charset="-120"/>
              </a:rPr>
              <a:t> = “no” </a:t>
            </a:r>
            <a:endParaRPr lang="en-US" altLang="zh-TW" smtClean="0">
              <a:ea typeface="新細明體" pitchFamily="18" charset="-120"/>
            </a:endParaRPr>
          </a:p>
        </p:txBody>
      </p:sp>
      <p:sp>
        <p:nvSpPr>
          <p:cNvPr id="35844"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A76A560-2F6F-41A9-83F2-C496F2252450}" type="slidenum">
              <a:rPr lang="zh-TW" altLang="en-US" sz="1200" smtClean="0">
                <a:solidFill>
                  <a:srgbClr val="898989"/>
                </a:solidFill>
              </a:rPr>
              <a:pPr eaLnBrk="1" hangingPunct="1">
                <a:spcBef>
                  <a:spcPct val="0"/>
                </a:spcBef>
                <a:buFontTx/>
                <a:buNone/>
              </a:pPr>
              <a:t>152</a:t>
            </a:fld>
            <a:endParaRPr lang="zh-TW" altLang="en-US" sz="1200" smtClean="0">
              <a:solidFill>
                <a:srgbClr val="898989"/>
              </a:solidFill>
            </a:endParaRPr>
          </a:p>
        </p:txBody>
      </p:sp>
      <p:sp>
        <p:nvSpPr>
          <p:cNvPr id="35845"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709427680"/>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10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b="1">
                <a:solidFill>
                  <a:schemeClr val="tx2"/>
                </a:solidFill>
                <a:latin typeface="Arial" charset="0"/>
              </a:rPr>
              <a:t>Attribute Selection Measure: </a:t>
            </a:r>
            <a:br>
              <a:rPr lang="en-US" altLang="zh-TW" b="1">
                <a:solidFill>
                  <a:schemeClr val="tx2"/>
                </a:solidFill>
                <a:latin typeface="Arial" charset="0"/>
              </a:rPr>
            </a:br>
            <a:r>
              <a:rPr lang="en-US" altLang="zh-TW" b="1">
                <a:solidFill>
                  <a:srgbClr val="FF0000"/>
                </a:solidFill>
                <a:latin typeface="Arial" charset="0"/>
              </a:rPr>
              <a:t>Information Gain </a:t>
            </a:r>
            <a:r>
              <a:rPr lang="en-US" altLang="zh-TW" b="1">
                <a:solidFill>
                  <a:schemeClr val="tx2"/>
                </a:solidFill>
                <a:latin typeface="Arial" charset="0"/>
              </a:rPr>
              <a:t>(ID3/C4.5)</a:t>
            </a:r>
          </a:p>
        </p:txBody>
      </p:sp>
      <p:sp>
        <p:nvSpPr>
          <p:cNvPr id="36867" name="Rectangle 3"/>
          <p:cNvSpPr>
            <a:spLocks noChangeArrowheads="1"/>
          </p:cNvSpPr>
          <p:nvPr/>
        </p:nvSpPr>
        <p:spPr bwMode="auto">
          <a:xfrm>
            <a:off x="3048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buClr>
                <a:schemeClr val="folHlink"/>
              </a:buClr>
              <a:buSzPct val="60000"/>
              <a:buFont typeface="Wingdings" pitchFamily="2" charset="2"/>
              <a:buChar char="n"/>
            </a:pPr>
            <a:r>
              <a:rPr lang="en-US" altLang="zh-TW" sz="2400">
                <a:latin typeface="Arial" charset="0"/>
              </a:rPr>
              <a:t>Select the attribute with the highest information gain</a:t>
            </a:r>
          </a:p>
          <a:p>
            <a:pPr eaLnBrk="1" hangingPunct="1">
              <a:buClr>
                <a:schemeClr val="folHlink"/>
              </a:buClr>
              <a:buSzPct val="60000"/>
              <a:buFont typeface="Wingdings" pitchFamily="2" charset="2"/>
              <a:buChar char="n"/>
            </a:pPr>
            <a:r>
              <a:rPr lang="en-US" altLang="zh-TW" sz="2400">
                <a:latin typeface="Arial" charset="0"/>
              </a:rPr>
              <a:t>Let </a:t>
            </a:r>
            <a:r>
              <a:rPr lang="en-US" altLang="zh-TW" sz="2400" i="1">
                <a:latin typeface="Arial" charset="0"/>
              </a:rPr>
              <a:t>p</a:t>
            </a:r>
            <a:r>
              <a:rPr lang="en-US" altLang="zh-TW" sz="2400" i="1" baseline="-25000">
                <a:latin typeface="Arial" charset="0"/>
              </a:rPr>
              <a:t>i</a:t>
            </a:r>
            <a:r>
              <a:rPr lang="en-US" altLang="zh-TW" sz="2400">
                <a:latin typeface="Arial" charset="0"/>
              </a:rPr>
              <a:t> be the probability that an arbitrary tuple in D belongs to class C</a:t>
            </a:r>
            <a:r>
              <a:rPr lang="en-US" altLang="zh-TW" sz="2400" baseline="-25000">
                <a:latin typeface="Arial" charset="0"/>
              </a:rPr>
              <a:t>i</a:t>
            </a:r>
            <a:r>
              <a:rPr lang="en-US" altLang="zh-TW" sz="2400">
                <a:latin typeface="Arial" charset="0"/>
              </a:rPr>
              <a:t>, estimated by |C</a:t>
            </a:r>
            <a:r>
              <a:rPr lang="en-US" altLang="zh-TW" sz="2400" i="1" baseline="-25000">
                <a:latin typeface="Arial" charset="0"/>
              </a:rPr>
              <a:t>i</a:t>
            </a:r>
            <a:r>
              <a:rPr lang="en-US" altLang="zh-TW" sz="2400" baseline="-25000">
                <a:latin typeface="Arial" charset="0"/>
              </a:rPr>
              <a:t>, D</a:t>
            </a:r>
            <a:r>
              <a:rPr lang="en-US" altLang="zh-TW" sz="2400">
                <a:latin typeface="Arial" charset="0"/>
              </a:rPr>
              <a:t>|/|D|</a:t>
            </a:r>
          </a:p>
          <a:p>
            <a:pPr eaLnBrk="1" hangingPunct="1">
              <a:buClr>
                <a:schemeClr val="folHlink"/>
              </a:buClr>
              <a:buSzPct val="60000"/>
              <a:buFont typeface="Wingdings" pitchFamily="2" charset="2"/>
              <a:buChar char="n"/>
            </a:pPr>
            <a:r>
              <a:rPr lang="en-US" altLang="zh-TW" sz="2400">
                <a:solidFill>
                  <a:schemeClr val="hlink"/>
                </a:solidFill>
                <a:latin typeface="Arial" charset="0"/>
              </a:rPr>
              <a:t>Expected information</a:t>
            </a:r>
            <a:r>
              <a:rPr lang="en-US" altLang="zh-TW" sz="2400">
                <a:latin typeface="Arial" charset="0"/>
              </a:rPr>
              <a:t> (entropy) needed to classify a tuple in D:</a:t>
            </a:r>
          </a:p>
          <a:p>
            <a:pPr eaLnBrk="1" hangingPunct="1">
              <a:buClr>
                <a:schemeClr val="folHlink"/>
              </a:buClr>
              <a:buSzPct val="60000"/>
              <a:buFont typeface="Wingdings" pitchFamily="2" charset="2"/>
              <a:buChar char="n"/>
            </a:pPr>
            <a:endParaRPr lang="en-US" altLang="zh-TW" sz="2400">
              <a:latin typeface="Arial" charset="0"/>
            </a:endParaRPr>
          </a:p>
          <a:p>
            <a:pPr eaLnBrk="1" hangingPunct="1">
              <a:buClr>
                <a:schemeClr val="folHlink"/>
              </a:buClr>
              <a:buSzPct val="60000"/>
              <a:buFont typeface="Wingdings" pitchFamily="2" charset="2"/>
              <a:buChar char="n"/>
            </a:pPr>
            <a:r>
              <a:rPr lang="en-US" altLang="zh-TW" sz="2400">
                <a:solidFill>
                  <a:schemeClr val="hlink"/>
                </a:solidFill>
                <a:latin typeface="Arial" charset="0"/>
              </a:rPr>
              <a:t>Information</a:t>
            </a:r>
            <a:r>
              <a:rPr lang="en-US" altLang="zh-TW" sz="2400">
                <a:latin typeface="Arial" charset="0"/>
              </a:rPr>
              <a:t> needed (after using A to split D into v partitions) to classify D:</a:t>
            </a:r>
          </a:p>
          <a:p>
            <a:pPr eaLnBrk="1" hangingPunct="1">
              <a:buClr>
                <a:schemeClr val="folHlink"/>
              </a:buClr>
              <a:buSzPct val="60000"/>
              <a:buFont typeface="Wingdings" pitchFamily="2" charset="2"/>
              <a:buChar char="n"/>
            </a:pPr>
            <a:endParaRPr lang="en-US" altLang="zh-TW" sz="2400">
              <a:latin typeface="Arial" charset="0"/>
            </a:endParaRPr>
          </a:p>
          <a:p>
            <a:pPr eaLnBrk="1" hangingPunct="1">
              <a:buClr>
                <a:schemeClr val="folHlink"/>
              </a:buClr>
              <a:buSzPct val="60000"/>
              <a:buFont typeface="Wingdings" pitchFamily="2" charset="2"/>
              <a:buChar char="n"/>
            </a:pPr>
            <a:r>
              <a:rPr lang="en-US" altLang="zh-TW" sz="2400">
                <a:solidFill>
                  <a:schemeClr val="hlink"/>
                </a:solidFill>
                <a:latin typeface="Arial" charset="0"/>
              </a:rPr>
              <a:t>Information gained</a:t>
            </a:r>
            <a:r>
              <a:rPr lang="en-US" altLang="zh-TW" sz="2400">
                <a:latin typeface="Arial" charset="0"/>
              </a:rPr>
              <a:t> by branching on attribute A</a:t>
            </a:r>
          </a:p>
          <a:p>
            <a:pPr eaLnBrk="1" hangingPunct="1">
              <a:buClr>
                <a:schemeClr val="folHlink"/>
              </a:buClr>
              <a:buSzPct val="60000"/>
              <a:buFont typeface="Wingdings" pitchFamily="2" charset="2"/>
              <a:buChar char="n"/>
            </a:pPr>
            <a:endParaRPr lang="en-US" altLang="zh-TW" sz="2400">
              <a:latin typeface="Arial" charset="0"/>
            </a:endParaRPr>
          </a:p>
        </p:txBody>
      </p:sp>
      <p:graphicFrame>
        <p:nvGraphicFramePr>
          <p:cNvPr id="36868" name="Object 2"/>
          <p:cNvGraphicFramePr>
            <a:graphicFrameLocks noChangeAspect="1"/>
          </p:cNvGraphicFramePr>
          <p:nvPr/>
        </p:nvGraphicFramePr>
        <p:xfrm>
          <a:off x="4530725" y="3200400"/>
          <a:ext cx="3317875" cy="850900"/>
        </p:xfrm>
        <a:graphic>
          <a:graphicData uri="http://schemas.openxmlformats.org/presentationml/2006/ole">
            <mc:AlternateContent xmlns:mc="http://schemas.openxmlformats.org/markup-compatibility/2006">
              <mc:Choice xmlns:v="urn:schemas-microsoft-com:vml" Requires="v">
                <p:oleObj spid="_x0000_s106681" name="Equation" r:id="rId4" imgW="1612900" imgH="431800" progId="Equation.3">
                  <p:embed/>
                </p:oleObj>
              </mc:Choice>
              <mc:Fallback>
                <p:oleObj name="Equation" r:id="rId4" imgW="16129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725" y="3200400"/>
                        <a:ext cx="3317875"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6869" name="Object 3"/>
          <p:cNvGraphicFramePr>
            <a:graphicFrameLocks noChangeAspect="1"/>
          </p:cNvGraphicFramePr>
          <p:nvPr/>
        </p:nvGraphicFramePr>
        <p:xfrm>
          <a:off x="4899025" y="4343400"/>
          <a:ext cx="3178175" cy="949325"/>
        </p:xfrm>
        <a:graphic>
          <a:graphicData uri="http://schemas.openxmlformats.org/presentationml/2006/ole">
            <mc:AlternateContent xmlns:mc="http://schemas.openxmlformats.org/markup-compatibility/2006">
              <mc:Choice xmlns:v="urn:schemas-microsoft-com:vml" Requires="v">
                <p:oleObj spid="_x0000_s106682" name="Equation" r:id="rId6" imgW="1714500" imgH="457200" progId="Equation.3">
                  <p:embed/>
                </p:oleObj>
              </mc:Choice>
              <mc:Fallback>
                <p:oleObj name="Equation" r:id="rId6" imgW="17145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9025" y="4343400"/>
                        <a:ext cx="3178175"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6870" name="Object 4"/>
          <p:cNvGraphicFramePr>
            <a:graphicFrameLocks noChangeAspect="1"/>
          </p:cNvGraphicFramePr>
          <p:nvPr/>
        </p:nvGraphicFramePr>
        <p:xfrm>
          <a:off x="3868738" y="5822950"/>
          <a:ext cx="4138612" cy="536575"/>
        </p:xfrm>
        <a:graphic>
          <a:graphicData uri="http://schemas.openxmlformats.org/presentationml/2006/ole">
            <mc:AlternateContent xmlns:mc="http://schemas.openxmlformats.org/markup-compatibility/2006">
              <mc:Choice xmlns:v="urn:schemas-microsoft-com:vml" Requires="v">
                <p:oleObj spid="_x0000_s106683" name="Equation" r:id="rId8" imgW="1790700" imgH="215900" progId="Equation.3">
                  <p:embed/>
                </p:oleObj>
              </mc:Choice>
              <mc:Fallback>
                <p:oleObj name="Equation" r:id="rId8" imgW="1790700" imgH="215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8738" y="5822950"/>
                        <a:ext cx="4138612"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687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5B5E898-9026-419F-A3EC-17EA20C878D3}" type="slidenum">
              <a:rPr lang="zh-TW" altLang="en-US" sz="1200" smtClean="0">
                <a:solidFill>
                  <a:srgbClr val="898989"/>
                </a:solidFill>
              </a:rPr>
              <a:pPr eaLnBrk="1" hangingPunct="1">
                <a:spcBef>
                  <a:spcPct val="0"/>
                </a:spcBef>
                <a:buFontTx/>
                <a:buNone/>
              </a:pPr>
              <a:t>153</a:t>
            </a:fld>
            <a:endParaRPr lang="zh-TW" altLang="en-US" sz="1200" smtClean="0">
              <a:solidFill>
                <a:srgbClr val="898989"/>
              </a:solidFill>
            </a:endParaRPr>
          </a:p>
        </p:txBody>
      </p:sp>
      <p:sp>
        <p:nvSpPr>
          <p:cNvPr id="36872"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680514185"/>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a:xfrm>
            <a:off x="457200" y="274638"/>
            <a:ext cx="8229600" cy="5962650"/>
          </a:xfrm>
        </p:spPr>
        <p:txBody>
          <a:bodyPr/>
          <a:lstStyle/>
          <a:p>
            <a:r>
              <a:rPr lang="en-US" altLang="zh-TW" sz="7200" smtClean="0">
                <a:solidFill>
                  <a:srgbClr val="FF0000"/>
                </a:solidFill>
              </a:rPr>
              <a:t>Decision Tree</a:t>
            </a:r>
            <a:br>
              <a:rPr lang="en-US" altLang="zh-TW" sz="7200" smtClean="0">
                <a:solidFill>
                  <a:srgbClr val="FF0000"/>
                </a:solidFill>
              </a:rPr>
            </a:br>
            <a:r>
              <a:rPr lang="en-US" altLang="zh-TW" sz="7200" smtClean="0">
                <a:solidFill>
                  <a:srgbClr val="FF0000"/>
                </a:solidFill>
              </a:rPr>
              <a:t>Information Gain</a:t>
            </a:r>
            <a:endParaRPr lang="zh-TW" altLang="en-US" sz="7200" smtClean="0">
              <a:solidFill>
                <a:srgbClr val="FF0000"/>
              </a:solidFill>
            </a:endParaRPr>
          </a:p>
        </p:txBody>
      </p:sp>
      <p:sp>
        <p:nvSpPr>
          <p:cNvPr id="7885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666FA1E-51E8-45B9-86C4-979307FA94AB}" type="slidenum">
              <a:rPr lang="zh-TW" altLang="en-US" sz="1200" smtClean="0">
                <a:solidFill>
                  <a:srgbClr val="898989"/>
                </a:solidFill>
              </a:rPr>
              <a:pPr eaLnBrk="1" hangingPunct="1">
                <a:spcBef>
                  <a:spcPct val="0"/>
                </a:spcBef>
                <a:buFontTx/>
                <a:buNone/>
              </a:pPr>
              <a:t>154</a:t>
            </a:fld>
            <a:endParaRPr lang="zh-TW" altLang="en-US" sz="1200" smtClean="0">
              <a:solidFill>
                <a:srgbClr val="898989"/>
              </a:solidFill>
            </a:endParaRPr>
          </a:p>
        </p:txBody>
      </p:sp>
    </p:spTree>
    <p:extLst>
      <p:ext uri="{BB962C8B-B14F-4D97-AF65-F5344CB8AC3E}">
        <p14:creationId xmlns:p14="http://schemas.microsoft.com/office/powerpoint/2010/main" val="69507417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F165A5E-E186-4F1D-8C71-EE0E59D1A66C}" type="slidenum">
              <a:rPr lang="zh-TW" altLang="en-US" sz="1200" smtClean="0">
                <a:solidFill>
                  <a:srgbClr val="898989"/>
                </a:solidFill>
              </a:rPr>
              <a:pPr eaLnBrk="1" hangingPunct="1">
                <a:spcBef>
                  <a:spcPct val="0"/>
                </a:spcBef>
                <a:buFontTx/>
                <a:buNone/>
              </a:pPr>
              <a:t>155</a:t>
            </a:fld>
            <a:endParaRPr lang="zh-TW" altLang="en-US" sz="1200" smtClean="0">
              <a:solidFill>
                <a:srgbClr val="898989"/>
              </a:solidFill>
            </a:endParaRPr>
          </a:p>
        </p:txBody>
      </p:sp>
      <p:sp>
        <p:nvSpPr>
          <p:cNvPr id="79875" name="矩形 4"/>
          <p:cNvSpPr>
            <a:spLocks noChangeArrowheads="1"/>
          </p:cNvSpPr>
          <p:nvPr/>
        </p:nvSpPr>
        <p:spPr bwMode="auto">
          <a:xfrm>
            <a:off x="395288" y="18891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dirty="0" smtClean="0">
                <a:solidFill>
                  <a:schemeClr val="accent1"/>
                </a:solidFill>
                <a:latin typeface="Arial" charset="0"/>
              </a:rPr>
              <a:t>Customer database</a:t>
            </a:r>
            <a:endParaRPr lang="zh-TW" altLang="zh-TW" sz="2400" b="1" dirty="0">
              <a:solidFill>
                <a:schemeClr val="accent1"/>
              </a:solidFill>
              <a:latin typeface="Arial"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4275688546"/>
              </p:ext>
            </p:extLst>
          </p:nvPr>
        </p:nvGraphicFramePr>
        <p:xfrm>
          <a:off x="611187" y="1772816"/>
          <a:ext cx="7993063" cy="3657600"/>
        </p:xfrm>
        <a:graphic>
          <a:graphicData uri="http://schemas.openxmlformats.org/drawingml/2006/table">
            <a:tbl>
              <a:tblPr firstRow="1" firstCol="1" bandRow="1">
                <a:tableStyleId>{5C22544A-7EE6-4342-B048-85BDC9FD1C3A}</a:tableStyleId>
              </a:tblPr>
              <a:tblGrid>
                <a:gridCol w="371288"/>
                <a:gridCol w="1644980"/>
                <a:gridCol w="1008134"/>
                <a:gridCol w="1152153"/>
                <a:gridCol w="1656220"/>
                <a:gridCol w="2160288"/>
              </a:tblGrid>
              <a:tr h="548746">
                <a:tc>
                  <a:txBody>
                    <a:bodyPr/>
                    <a:lstStyle/>
                    <a:p>
                      <a:pPr>
                        <a:spcAft>
                          <a:spcPts val="0"/>
                        </a:spcAft>
                      </a:pPr>
                      <a:r>
                        <a:rPr lang="en-US" sz="2000" kern="0" dirty="0">
                          <a:effectLst/>
                        </a:rPr>
                        <a:t>ID</a:t>
                      </a:r>
                      <a:endParaRPr lang="zh-TW" sz="2000" kern="100" dirty="0">
                        <a:effectLst/>
                        <a:latin typeface="Times New Roman"/>
                        <a:ea typeface="新細明體"/>
                      </a:endParaRPr>
                    </a:p>
                  </a:txBody>
                  <a:tcPr marL="17780" marR="17780" marT="0" marB="0" anchor="ctr"/>
                </a:tc>
                <a:tc>
                  <a:txBody>
                    <a:bodyPr/>
                    <a:lstStyle/>
                    <a:p>
                      <a:pPr algn="ctr">
                        <a:spcAft>
                          <a:spcPts val="0"/>
                        </a:spcAft>
                      </a:pPr>
                      <a:r>
                        <a:rPr lang="en-US" sz="2000" kern="0">
                          <a:effectLst/>
                        </a:rPr>
                        <a:t>age</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dirty="0">
                          <a:effectLst/>
                        </a:rPr>
                        <a:t>income</a:t>
                      </a:r>
                      <a:endParaRPr lang="zh-TW" sz="2000" kern="100" dirty="0">
                        <a:effectLst/>
                        <a:latin typeface="Times New Roman"/>
                        <a:ea typeface="新細明體"/>
                      </a:endParaRPr>
                    </a:p>
                  </a:txBody>
                  <a:tcPr marL="17780" marR="17780" marT="0" marB="0" anchor="b"/>
                </a:tc>
                <a:tc>
                  <a:txBody>
                    <a:bodyPr/>
                    <a:lstStyle/>
                    <a:p>
                      <a:pPr algn="ctr">
                        <a:spcAft>
                          <a:spcPts val="0"/>
                        </a:spcAft>
                      </a:pPr>
                      <a:r>
                        <a:rPr lang="en-US" sz="2000" kern="0">
                          <a:effectLst/>
                        </a:rPr>
                        <a:t>student</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credit_rating</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dirty="0">
                          <a:effectLst/>
                        </a:rPr>
                        <a:t>Class: </a:t>
                      </a:r>
                      <a:r>
                        <a:rPr lang="en-US" sz="2000" kern="0" dirty="0" smtClean="0">
                          <a:effectLst/>
                        </a:rPr>
                        <a:t/>
                      </a:r>
                      <a:br>
                        <a:rPr lang="en-US" sz="2000" kern="0" dirty="0" smtClean="0">
                          <a:effectLst/>
                        </a:rPr>
                      </a:br>
                      <a:r>
                        <a:rPr lang="en-US" sz="2000" kern="0" dirty="0" err="1" smtClean="0">
                          <a:effectLst/>
                        </a:rPr>
                        <a:t>buys_computer</a:t>
                      </a:r>
                      <a:endParaRPr lang="zh-TW" sz="2000" kern="100" dirty="0">
                        <a:effectLst/>
                        <a:latin typeface="Times New Roman"/>
                        <a:ea typeface="新細明體"/>
                      </a:endParaRPr>
                    </a:p>
                  </a:txBody>
                  <a:tcPr marL="17780" marR="17780" marT="0" marB="0" anchor="b"/>
                </a:tc>
              </a:tr>
              <a:tr h="274373">
                <a:tc>
                  <a:txBody>
                    <a:bodyPr/>
                    <a:lstStyle/>
                    <a:p>
                      <a:pPr>
                        <a:spcAft>
                          <a:spcPts val="0"/>
                        </a:spcAft>
                      </a:pPr>
                      <a:r>
                        <a:rPr lang="en-US" sz="2000" kern="0">
                          <a:effectLst/>
                        </a:rPr>
                        <a:t>1</a:t>
                      </a:r>
                      <a:endParaRPr lang="zh-TW" sz="2000" kern="100">
                        <a:effectLst/>
                        <a:latin typeface="Times New Roman"/>
                        <a:ea typeface="新細明體"/>
                      </a:endParaRPr>
                    </a:p>
                  </a:txBody>
                  <a:tcPr marL="17780" marR="17780" marT="0" marB="0" anchor="ctr"/>
                </a:tc>
                <a:tc>
                  <a:txBody>
                    <a:bodyPr/>
                    <a:lstStyle/>
                    <a:p>
                      <a:pPr>
                        <a:spcAft>
                          <a:spcPts val="0"/>
                        </a:spcAft>
                      </a:pPr>
                      <a:r>
                        <a:rPr lang="en-US" sz="2000" kern="0">
                          <a:effectLst/>
                        </a:rPr>
                        <a:t>youth</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high</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no</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fair</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no</a:t>
                      </a:r>
                      <a:endParaRPr lang="zh-TW" sz="2000" kern="100">
                        <a:effectLst/>
                        <a:latin typeface="Times New Roman"/>
                        <a:ea typeface="新細明體"/>
                      </a:endParaRPr>
                    </a:p>
                  </a:txBody>
                  <a:tcPr marL="17780" marR="17780" marT="0" marB="0" anchor="b"/>
                </a:tc>
              </a:tr>
              <a:tr h="274373">
                <a:tc>
                  <a:txBody>
                    <a:bodyPr/>
                    <a:lstStyle/>
                    <a:p>
                      <a:pPr>
                        <a:spcAft>
                          <a:spcPts val="0"/>
                        </a:spcAft>
                      </a:pPr>
                      <a:r>
                        <a:rPr lang="en-US" sz="2000" kern="0">
                          <a:effectLst/>
                        </a:rPr>
                        <a:t>2</a:t>
                      </a:r>
                      <a:endParaRPr lang="zh-TW" sz="2000" kern="100">
                        <a:effectLst/>
                        <a:latin typeface="Times New Roman"/>
                        <a:ea typeface="新細明體"/>
                      </a:endParaRPr>
                    </a:p>
                  </a:txBody>
                  <a:tcPr marL="17780" marR="17780" marT="0" marB="0" anchor="ctr"/>
                </a:tc>
                <a:tc>
                  <a:txBody>
                    <a:bodyPr/>
                    <a:lstStyle/>
                    <a:p>
                      <a:pPr>
                        <a:spcAft>
                          <a:spcPts val="0"/>
                        </a:spcAft>
                      </a:pPr>
                      <a:r>
                        <a:rPr lang="en-US" sz="2000" kern="0">
                          <a:effectLst/>
                        </a:rPr>
                        <a:t>middle_aged </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high</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no</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fair</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yes</a:t>
                      </a:r>
                      <a:endParaRPr lang="zh-TW" sz="2000" kern="100">
                        <a:effectLst/>
                        <a:latin typeface="Times New Roman"/>
                        <a:ea typeface="新細明體"/>
                      </a:endParaRPr>
                    </a:p>
                  </a:txBody>
                  <a:tcPr marL="17780" marR="17780" marT="0" marB="0" anchor="b"/>
                </a:tc>
              </a:tr>
              <a:tr h="274373">
                <a:tc>
                  <a:txBody>
                    <a:bodyPr/>
                    <a:lstStyle/>
                    <a:p>
                      <a:pPr>
                        <a:spcAft>
                          <a:spcPts val="0"/>
                        </a:spcAft>
                      </a:pPr>
                      <a:r>
                        <a:rPr lang="en-US" sz="2000" kern="0">
                          <a:effectLst/>
                        </a:rPr>
                        <a:t>3</a:t>
                      </a:r>
                      <a:endParaRPr lang="zh-TW" sz="2000" kern="100">
                        <a:effectLst/>
                        <a:latin typeface="Times New Roman"/>
                        <a:ea typeface="新細明體"/>
                      </a:endParaRPr>
                    </a:p>
                  </a:txBody>
                  <a:tcPr marL="17780" marR="17780" marT="0" marB="0" anchor="ctr"/>
                </a:tc>
                <a:tc>
                  <a:txBody>
                    <a:bodyPr/>
                    <a:lstStyle/>
                    <a:p>
                      <a:pPr>
                        <a:spcAft>
                          <a:spcPts val="0"/>
                        </a:spcAft>
                      </a:pPr>
                      <a:r>
                        <a:rPr lang="en-US" sz="2000" kern="0">
                          <a:effectLst/>
                        </a:rPr>
                        <a:t>youth</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high</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no</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excellent</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no</a:t>
                      </a:r>
                      <a:endParaRPr lang="zh-TW" sz="2000" kern="100">
                        <a:effectLst/>
                        <a:latin typeface="Times New Roman"/>
                        <a:ea typeface="新細明體"/>
                      </a:endParaRPr>
                    </a:p>
                  </a:txBody>
                  <a:tcPr marL="17780" marR="17780" marT="0" marB="0" anchor="b"/>
                </a:tc>
              </a:tr>
              <a:tr h="274373">
                <a:tc>
                  <a:txBody>
                    <a:bodyPr/>
                    <a:lstStyle/>
                    <a:p>
                      <a:pPr>
                        <a:spcAft>
                          <a:spcPts val="0"/>
                        </a:spcAft>
                      </a:pPr>
                      <a:r>
                        <a:rPr lang="en-US" sz="2000" kern="0">
                          <a:effectLst/>
                        </a:rPr>
                        <a:t>4</a:t>
                      </a:r>
                      <a:endParaRPr lang="zh-TW" sz="2000" kern="100">
                        <a:effectLst/>
                        <a:latin typeface="Times New Roman"/>
                        <a:ea typeface="新細明體"/>
                      </a:endParaRPr>
                    </a:p>
                  </a:txBody>
                  <a:tcPr marL="17780" marR="17780" marT="0" marB="0" anchor="ctr"/>
                </a:tc>
                <a:tc>
                  <a:txBody>
                    <a:bodyPr/>
                    <a:lstStyle/>
                    <a:p>
                      <a:pPr>
                        <a:spcAft>
                          <a:spcPts val="0"/>
                        </a:spcAft>
                      </a:pPr>
                      <a:r>
                        <a:rPr lang="en-US" sz="2000" kern="0">
                          <a:effectLst/>
                        </a:rPr>
                        <a:t>senior</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medium</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no</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fair</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yes</a:t>
                      </a:r>
                      <a:endParaRPr lang="zh-TW" sz="2000" kern="100">
                        <a:effectLst/>
                        <a:latin typeface="Times New Roman"/>
                        <a:ea typeface="新細明體"/>
                      </a:endParaRPr>
                    </a:p>
                  </a:txBody>
                  <a:tcPr marL="17780" marR="17780" marT="0" marB="0" anchor="b"/>
                </a:tc>
              </a:tr>
              <a:tr h="274373">
                <a:tc>
                  <a:txBody>
                    <a:bodyPr/>
                    <a:lstStyle/>
                    <a:p>
                      <a:pPr>
                        <a:spcAft>
                          <a:spcPts val="0"/>
                        </a:spcAft>
                      </a:pPr>
                      <a:r>
                        <a:rPr lang="en-US" sz="2000" kern="0">
                          <a:effectLst/>
                        </a:rPr>
                        <a:t>5</a:t>
                      </a:r>
                      <a:endParaRPr lang="zh-TW" sz="2000" kern="100">
                        <a:effectLst/>
                        <a:latin typeface="Times New Roman"/>
                        <a:ea typeface="新細明體"/>
                      </a:endParaRPr>
                    </a:p>
                  </a:txBody>
                  <a:tcPr marL="17780" marR="17780" marT="0" marB="0" anchor="ctr"/>
                </a:tc>
                <a:tc>
                  <a:txBody>
                    <a:bodyPr/>
                    <a:lstStyle/>
                    <a:p>
                      <a:pPr>
                        <a:spcAft>
                          <a:spcPts val="0"/>
                        </a:spcAft>
                      </a:pPr>
                      <a:r>
                        <a:rPr lang="en-US" sz="2000" kern="0">
                          <a:effectLst/>
                        </a:rPr>
                        <a:t>senior</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high</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yes</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fair</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yes</a:t>
                      </a:r>
                      <a:endParaRPr lang="zh-TW" sz="2000" kern="100">
                        <a:effectLst/>
                        <a:latin typeface="Times New Roman"/>
                        <a:ea typeface="新細明體"/>
                      </a:endParaRPr>
                    </a:p>
                  </a:txBody>
                  <a:tcPr marL="17780" marR="17780" marT="0" marB="0" anchor="b"/>
                </a:tc>
              </a:tr>
              <a:tr h="274373">
                <a:tc>
                  <a:txBody>
                    <a:bodyPr/>
                    <a:lstStyle/>
                    <a:p>
                      <a:pPr>
                        <a:spcAft>
                          <a:spcPts val="0"/>
                        </a:spcAft>
                      </a:pPr>
                      <a:r>
                        <a:rPr lang="en-US" sz="2000" kern="0">
                          <a:effectLst/>
                        </a:rPr>
                        <a:t>6</a:t>
                      </a:r>
                      <a:endParaRPr lang="zh-TW" sz="2000" kern="100">
                        <a:effectLst/>
                        <a:latin typeface="Times New Roman"/>
                        <a:ea typeface="新細明體"/>
                      </a:endParaRPr>
                    </a:p>
                  </a:txBody>
                  <a:tcPr marL="17780" marR="17780" marT="0" marB="0" anchor="ctr"/>
                </a:tc>
                <a:tc>
                  <a:txBody>
                    <a:bodyPr/>
                    <a:lstStyle/>
                    <a:p>
                      <a:pPr>
                        <a:spcAft>
                          <a:spcPts val="0"/>
                        </a:spcAft>
                      </a:pPr>
                      <a:r>
                        <a:rPr lang="en-US" sz="2000" kern="0">
                          <a:effectLst/>
                        </a:rPr>
                        <a:t>senior</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low</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yes</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excellent</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no</a:t>
                      </a:r>
                      <a:endParaRPr lang="zh-TW" sz="2000" kern="100">
                        <a:effectLst/>
                        <a:latin typeface="Times New Roman"/>
                        <a:ea typeface="新細明體"/>
                      </a:endParaRPr>
                    </a:p>
                  </a:txBody>
                  <a:tcPr marL="17780" marR="17780" marT="0" marB="0" anchor="b"/>
                </a:tc>
              </a:tr>
              <a:tr h="274373">
                <a:tc>
                  <a:txBody>
                    <a:bodyPr/>
                    <a:lstStyle/>
                    <a:p>
                      <a:pPr>
                        <a:spcAft>
                          <a:spcPts val="0"/>
                        </a:spcAft>
                      </a:pPr>
                      <a:r>
                        <a:rPr lang="en-US" sz="2000" kern="0">
                          <a:effectLst/>
                        </a:rPr>
                        <a:t>7</a:t>
                      </a:r>
                      <a:endParaRPr lang="zh-TW" sz="2000" kern="100">
                        <a:effectLst/>
                        <a:latin typeface="Times New Roman"/>
                        <a:ea typeface="新細明體"/>
                      </a:endParaRPr>
                    </a:p>
                  </a:txBody>
                  <a:tcPr marL="17780" marR="17780" marT="0" marB="0" anchor="ctr"/>
                </a:tc>
                <a:tc>
                  <a:txBody>
                    <a:bodyPr/>
                    <a:lstStyle/>
                    <a:p>
                      <a:pPr>
                        <a:spcAft>
                          <a:spcPts val="0"/>
                        </a:spcAft>
                      </a:pPr>
                      <a:r>
                        <a:rPr lang="en-US" sz="2000" kern="0">
                          <a:effectLst/>
                        </a:rPr>
                        <a:t>middle_aged</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low</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yes</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excellent</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yes</a:t>
                      </a:r>
                      <a:endParaRPr lang="zh-TW" sz="2000" kern="100">
                        <a:effectLst/>
                        <a:latin typeface="Times New Roman"/>
                        <a:ea typeface="新細明體"/>
                      </a:endParaRPr>
                    </a:p>
                  </a:txBody>
                  <a:tcPr marL="17780" marR="17780" marT="0" marB="0" anchor="b"/>
                </a:tc>
              </a:tr>
              <a:tr h="274373">
                <a:tc>
                  <a:txBody>
                    <a:bodyPr/>
                    <a:lstStyle/>
                    <a:p>
                      <a:pPr>
                        <a:spcAft>
                          <a:spcPts val="0"/>
                        </a:spcAft>
                      </a:pPr>
                      <a:r>
                        <a:rPr lang="en-US" sz="2000" kern="0">
                          <a:effectLst/>
                        </a:rPr>
                        <a:t>8</a:t>
                      </a:r>
                      <a:endParaRPr lang="zh-TW" sz="2000" kern="100">
                        <a:effectLst/>
                        <a:latin typeface="Times New Roman"/>
                        <a:ea typeface="新細明體"/>
                      </a:endParaRPr>
                    </a:p>
                  </a:txBody>
                  <a:tcPr marL="17780" marR="17780" marT="0" marB="0" anchor="ctr"/>
                </a:tc>
                <a:tc>
                  <a:txBody>
                    <a:bodyPr/>
                    <a:lstStyle/>
                    <a:p>
                      <a:pPr>
                        <a:spcAft>
                          <a:spcPts val="0"/>
                        </a:spcAft>
                      </a:pPr>
                      <a:r>
                        <a:rPr lang="en-US" sz="2000" kern="0">
                          <a:effectLst/>
                        </a:rPr>
                        <a:t>youth</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medium</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no</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fair</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no</a:t>
                      </a:r>
                      <a:endParaRPr lang="zh-TW" sz="2000" kern="100">
                        <a:effectLst/>
                        <a:latin typeface="Times New Roman"/>
                        <a:ea typeface="新細明體"/>
                      </a:endParaRPr>
                    </a:p>
                  </a:txBody>
                  <a:tcPr marL="17780" marR="17780" marT="0" marB="0" anchor="b"/>
                </a:tc>
              </a:tr>
              <a:tr h="274373">
                <a:tc>
                  <a:txBody>
                    <a:bodyPr/>
                    <a:lstStyle/>
                    <a:p>
                      <a:pPr>
                        <a:spcAft>
                          <a:spcPts val="0"/>
                        </a:spcAft>
                      </a:pPr>
                      <a:r>
                        <a:rPr lang="en-US" sz="2000" kern="0">
                          <a:effectLst/>
                        </a:rPr>
                        <a:t>9</a:t>
                      </a:r>
                      <a:endParaRPr lang="zh-TW" sz="2000" kern="100">
                        <a:effectLst/>
                        <a:latin typeface="Times New Roman"/>
                        <a:ea typeface="新細明體"/>
                      </a:endParaRPr>
                    </a:p>
                  </a:txBody>
                  <a:tcPr marL="17780" marR="17780" marT="0" marB="0" anchor="ctr"/>
                </a:tc>
                <a:tc>
                  <a:txBody>
                    <a:bodyPr/>
                    <a:lstStyle/>
                    <a:p>
                      <a:pPr>
                        <a:spcAft>
                          <a:spcPts val="0"/>
                        </a:spcAft>
                      </a:pPr>
                      <a:r>
                        <a:rPr lang="en-US" sz="2000" kern="0">
                          <a:effectLst/>
                        </a:rPr>
                        <a:t>youth</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low</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yes</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fair</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yes</a:t>
                      </a:r>
                      <a:endParaRPr lang="zh-TW" sz="2000" kern="100">
                        <a:effectLst/>
                        <a:latin typeface="Times New Roman"/>
                        <a:ea typeface="新細明體"/>
                      </a:endParaRPr>
                    </a:p>
                  </a:txBody>
                  <a:tcPr marL="17780" marR="17780" marT="0" marB="0" anchor="b"/>
                </a:tc>
              </a:tr>
              <a:tr h="274373">
                <a:tc>
                  <a:txBody>
                    <a:bodyPr/>
                    <a:lstStyle/>
                    <a:p>
                      <a:pPr>
                        <a:spcAft>
                          <a:spcPts val="0"/>
                        </a:spcAft>
                      </a:pPr>
                      <a:r>
                        <a:rPr lang="en-US" sz="2000" kern="0">
                          <a:effectLst/>
                        </a:rPr>
                        <a:t>10</a:t>
                      </a:r>
                      <a:endParaRPr lang="zh-TW" sz="2000" kern="100">
                        <a:effectLst/>
                        <a:latin typeface="Times New Roman"/>
                        <a:ea typeface="新細明體"/>
                      </a:endParaRPr>
                    </a:p>
                  </a:txBody>
                  <a:tcPr marL="17780" marR="17780" marT="0" marB="0" anchor="ctr"/>
                </a:tc>
                <a:tc>
                  <a:txBody>
                    <a:bodyPr/>
                    <a:lstStyle/>
                    <a:p>
                      <a:pPr>
                        <a:spcAft>
                          <a:spcPts val="0"/>
                        </a:spcAft>
                      </a:pPr>
                      <a:r>
                        <a:rPr lang="en-US" sz="2000" kern="0">
                          <a:effectLst/>
                        </a:rPr>
                        <a:t>senior</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medium</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a:effectLst/>
                        </a:rPr>
                        <a:t>yes</a:t>
                      </a:r>
                      <a:endParaRPr lang="zh-TW" sz="2000" kern="100">
                        <a:effectLst/>
                        <a:latin typeface="Times New Roman"/>
                        <a:ea typeface="新細明體"/>
                      </a:endParaRPr>
                    </a:p>
                  </a:txBody>
                  <a:tcPr marL="17780" marR="17780" marT="0" marB="0" anchor="b"/>
                </a:tc>
                <a:tc>
                  <a:txBody>
                    <a:bodyPr/>
                    <a:lstStyle/>
                    <a:p>
                      <a:pPr>
                        <a:spcAft>
                          <a:spcPts val="0"/>
                        </a:spcAft>
                      </a:pPr>
                      <a:r>
                        <a:rPr lang="en-US" sz="2000" kern="0">
                          <a:effectLst/>
                        </a:rPr>
                        <a:t>excellent</a:t>
                      </a:r>
                      <a:endParaRPr lang="zh-TW" sz="2000" kern="100">
                        <a:effectLst/>
                        <a:latin typeface="Times New Roman"/>
                        <a:ea typeface="新細明體"/>
                      </a:endParaRPr>
                    </a:p>
                  </a:txBody>
                  <a:tcPr marL="17780" marR="17780" marT="0" marB="0" anchor="b"/>
                </a:tc>
                <a:tc>
                  <a:txBody>
                    <a:bodyPr/>
                    <a:lstStyle/>
                    <a:p>
                      <a:pPr algn="ctr">
                        <a:spcAft>
                          <a:spcPts val="0"/>
                        </a:spcAft>
                      </a:pPr>
                      <a:r>
                        <a:rPr lang="en-US" sz="2000" kern="0" dirty="0">
                          <a:effectLst/>
                        </a:rPr>
                        <a:t>yes</a:t>
                      </a:r>
                      <a:endParaRPr lang="zh-TW" sz="2000" kern="100" dirty="0">
                        <a:effectLst/>
                        <a:latin typeface="Times New Roman"/>
                        <a:ea typeface="新細明體"/>
                      </a:endParaRPr>
                    </a:p>
                  </a:txBody>
                  <a:tcPr marL="17780" marR="17780" marT="0" marB="0" anchor="b"/>
                </a:tc>
              </a:tr>
            </a:tbl>
          </a:graphicData>
        </a:graphic>
      </p:graphicFrame>
    </p:spTree>
    <p:extLst>
      <p:ext uri="{BB962C8B-B14F-4D97-AF65-F5344CB8AC3E}">
        <p14:creationId xmlns:p14="http://schemas.microsoft.com/office/powerpoint/2010/main" val="27156419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F165A5E-E186-4F1D-8C71-EE0E59D1A66C}" type="slidenum">
              <a:rPr lang="zh-TW" altLang="en-US" sz="1200" smtClean="0">
                <a:solidFill>
                  <a:srgbClr val="898989"/>
                </a:solidFill>
              </a:rPr>
              <a:pPr eaLnBrk="1" hangingPunct="1">
                <a:spcBef>
                  <a:spcPct val="0"/>
                </a:spcBef>
                <a:buFontTx/>
                <a:buNone/>
              </a:pPr>
              <a:t>156</a:t>
            </a:fld>
            <a:endParaRPr lang="zh-TW" altLang="en-US" sz="1200" smtClean="0">
              <a:solidFill>
                <a:srgbClr val="898989"/>
              </a:solidFill>
            </a:endParaRPr>
          </a:p>
        </p:txBody>
      </p:sp>
      <p:sp>
        <p:nvSpPr>
          <p:cNvPr id="79875" name="矩形 4"/>
          <p:cNvSpPr>
            <a:spLocks noChangeArrowheads="1"/>
          </p:cNvSpPr>
          <p:nvPr/>
        </p:nvSpPr>
        <p:spPr bwMode="auto">
          <a:xfrm>
            <a:off x="395288" y="188913"/>
            <a:ext cx="84248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dirty="0">
                <a:latin typeface="Arial" charset="0"/>
              </a:rPr>
              <a:t>Table 2 shows the class-labeled training tuples from customer database. </a:t>
            </a:r>
            <a:br>
              <a:rPr lang="en-US" altLang="zh-TW" sz="1800" dirty="0">
                <a:latin typeface="Arial" charset="0"/>
              </a:rPr>
            </a:br>
            <a:r>
              <a:rPr lang="en-US" altLang="zh-TW" sz="1800" dirty="0">
                <a:latin typeface="Arial" charset="0"/>
              </a:rPr>
              <a:t>Please calculate and illustrate the final </a:t>
            </a:r>
            <a:r>
              <a:rPr lang="en-US" altLang="zh-TW" sz="1800" b="1" dirty="0">
                <a:latin typeface="Arial" charset="0"/>
              </a:rPr>
              <a:t>decision tree</a:t>
            </a:r>
            <a:r>
              <a:rPr lang="en-US" altLang="zh-TW" sz="1800" dirty="0">
                <a:latin typeface="Arial" charset="0"/>
              </a:rPr>
              <a:t> returned by decision tree induction using </a:t>
            </a:r>
            <a:r>
              <a:rPr lang="en-US" altLang="zh-TW" sz="1800" b="1" dirty="0">
                <a:latin typeface="Arial" charset="0"/>
              </a:rPr>
              <a:t>information gain</a:t>
            </a:r>
            <a:r>
              <a:rPr lang="en-US" altLang="zh-TW" sz="1800" dirty="0" smtClean="0">
                <a:latin typeface="Arial" charset="0"/>
              </a:rPr>
              <a:t>.</a:t>
            </a:r>
          </a:p>
          <a:p>
            <a:pPr eaLnBrk="1" hangingPunct="1">
              <a:spcBef>
                <a:spcPct val="0"/>
              </a:spcBef>
              <a:buFontTx/>
              <a:buNone/>
            </a:pPr>
            <a:r>
              <a:rPr lang="en-US" altLang="zh-TW" sz="1800" dirty="0" smtClean="0">
                <a:latin typeface="Arial" charset="0"/>
              </a:rPr>
              <a:t>(</a:t>
            </a:r>
            <a:r>
              <a:rPr lang="en-US" altLang="zh-TW" sz="1800" dirty="0">
                <a:latin typeface="Arial" charset="0"/>
              </a:rPr>
              <a:t>1) What is the Information Gain of “age”?</a:t>
            </a:r>
            <a:endParaRPr lang="zh-TW" altLang="zh-TW" sz="1800" dirty="0">
              <a:latin typeface="Arial" charset="0"/>
            </a:endParaRPr>
          </a:p>
          <a:p>
            <a:pPr eaLnBrk="1" hangingPunct="1">
              <a:spcBef>
                <a:spcPct val="0"/>
              </a:spcBef>
              <a:buFontTx/>
              <a:buNone/>
            </a:pPr>
            <a:r>
              <a:rPr lang="en-US" altLang="zh-TW" sz="1800" dirty="0">
                <a:latin typeface="Arial" charset="0"/>
              </a:rPr>
              <a:t>(2) What is the Information Gain of “income”?</a:t>
            </a:r>
            <a:endParaRPr lang="zh-TW" altLang="zh-TW" sz="1800" dirty="0">
              <a:latin typeface="Arial" charset="0"/>
            </a:endParaRPr>
          </a:p>
          <a:p>
            <a:pPr eaLnBrk="1" hangingPunct="1">
              <a:spcBef>
                <a:spcPct val="0"/>
              </a:spcBef>
              <a:buFontTx/>
              <a:buNone/>
            </a:pPr>
            <a:r>
              <a:rPr lang="en-US" altLang="zh-TW" sz="1800" dirty="0">
                <a:latin typeface="Arial" charset="0"/>
              </a:rPr>
              <a:t>(3) What is the Information Gain of “student”?</a:t>
            </a:r>
            <a:endParaRPr lang="zh-TW" altLang="zh-TW" sz="1800" dirty="0">
              <a:latin typeface="Arial" charset="0"/>
            </a:endParaRPr>
          </a:p>
          <a:p>
            <a:pPr eaLnBrk="1" hangingPunct="1">
              <a:spcBef>
                <a:spcPct val="0"/>
              </a:spcBef>
              <a:buFontTx/>
              <a:buNone/>
            </a:pPr>
            <a:r>
              <a:rPr lang="en-US" altLang="zh-TW" sz="1800" dirty="0">
                <a:latin typeface="Arial" charset="0"/>
              </a:rPr>
              <a:t>(4) What is the Information Gain of “</a:t>
            </a:r>
            <a:r>
              <a:rPr lang="en-US" altLang="zh-TW" sz="1800" dirty="0" err="1">
                <a:latin typeface="Arial" charset="0"/>
              </a:rPr>
              <a:t>credit_rating</a:t>
            </a:r>
            <a:r>
              <a:rPr lang="en-US" altLang="zh-TW" sz="1800" dirty="0">
                <a:latin typeface="Arial" charset="0"/>
              </a:rPr>
              <a:t>”?</a:t>
            </a:r>
            <a:endParaRPr lang="zh-TW" altLang="zh-TW" sz="1800" dirty="0">
              <a:latin typeface="Arial" charset="0"/>
            </a:endParaRPr>
          </a:p>
          <a:p>
            <a:pPr eaLnBrk="1" hangingPunct="1">
              <a:spcBef>
                <a:spcPct val="0"/>
              </a:spcBef>
              <a:buFontTx/>
              <a:buNone/>
            </a:pPr>
            <a:r>
              <a:rPr lang="en-US" altLang="zh-TW" sz="1800" dirty="0">
                <a:latin typeface="Arial" charset="0"/>
              </a:rPr>
              <a:t>(5) What is the class (</a:t>
            </a:r>
            <a:r>
              <a:rPr lang="en-US" altLang="zh-TW" sz="1800" dirty="0" err="1">
                <a:latin typeface="Arial" charset="0"/>
              </a:rPr>
              <a:t>buys_computer</a:t>
            </a:r>
            <a:r>
              <a:rPr lang="en-US" altLang="zh-TW" sz="1800" dirty="0">
                <a:latin typeface="Arial" charset="0"/>
              </a:rPr>
              <a:t> = “yes” or </a:t>
            </a:r>
            <a:r>
              <a:rPr lang="en-US" altLang="zh-TW" sz="1800" dirty="0" err="1">
                <a:latin typeface="Arial" charset="0"/>
              </a:rPr>
              <a:t>buys_computer</a:t>
            </a:r>
            <a:r>
              <a:rPr lang="en-US" altLang="zh-TW" sz="1800" dirty="0">
                <a:latin typeface="Arial" charset="0"/>
              </a:rPr>
              <a:t> = “no”) for a customer (age=youth, income=low, student =yes, credit= fair ) based on the classification result by decision three induction?</a:t>
            </a:r>
            <a:endParaRPr lang="zh-TW" altLang="zh-TW" sz="1800" dirty="0">
              <a:latin typeface="Arial" charset="0"/>
            </a:endParaRPr>
          </a:p>
        </p:txBody>
      </p:sp>
      <p:graphicFrame>
        <p:nvGraphicFramePr>
          <p:cNvPr id="6" name="表格 5"/>
          <p:cNvGraphicFramePr>
            <a:graphicFrameLocks noGrp="1"/>
          </p:cNvGraphicFramePr>
          <p:nvPr/>
        </p:nvGraphicFramePr>
        <p:xfrm>
          <a:off x="539750" y="3089275"/>
          <a:ext cx="7993063" cy="3292476"/>
        </p:xfrm>
        <a:graphic>
          <a:graphicData uri="http://schemas.openxmlformats.org/drawingml/2006/table">
            <a:tbl>
              <a:tblPr firstRow="1" firstCol="1" bandRow="1">
                <a:tableStyleId>{5C22544A-7EE6-4342-B048-85BDC9FD1C3A}</a:tableStyleId>
              </a:tblPr>
              <a:tblGrid>
                <a:gridCol w="371288"/>
                <a:gridCol w="1644980"/>
                <a:gridCol w="1008134"/>
                <a:gridCol w="1152153"/>
                <a:gridCol w="1656220"/>
                <a:gridCol w="2160288"/>
              </a:tblGrid>
              <a:tr h="548746">
                <a:tc>
                  <a:txBody>
                    <a:bodyPr/>
                    <a:lstStyle/>
                    <a:p>
                      <a:pPr>
                        <a:spcAft>
                          <a:spcPts val="0"/>
                        </a:spcAft>
                      </a:pPr>
                      <a:r>
                        <a:rPr lang="en-US" sz="1800" kern="0">
                          <a:effectLst/>
                        </a:rPr>
                        <a:t>ID</a:t>
                      </a:r>
                      <a:endParaRPr lang="zh-TW" sz="1800" kern="100">
                        <a:effectLst/>
                        <a:latin typeface="Times New Roman"/>
                        <a:ea typeface="新細明體"/>
                      </a:endParaRPr>
                    </a:p>
                  </a:txBody>
                  <a:tcPr marL="17780" marR="17780" marT="0" marB="0" anchor="ctr"/>
                </a:tc>
                <a:tc>
                  <a:txBody>
                    <a:bodyPr/>
                    <a:lstStyle/>
                    <a:p>
                      <a:pPr algn="ctr">
                        <a:spcAft>
                          <a:spcPts val="0"/>
                        </a:spcAft>
                      </a:pPr>
                      <a:r>
                        <a:rPr lang="en-US" sz="1800" kern="0">
                          <a:effectLst/>
                        </a:rPr>
                        <a:t>age</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income</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student</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credit_rating</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dirty="0">
                          <a:effectLst/>
                        </a:rPr>
                        <a:t>Class: </a:t>
                      </a:r>
                      <a:r>
                        <a:rPr lang="en-US" sz="1800" kern="0" dirty="0" smtClean="0">
                          <a:effectLst/>
                        </a:rPr>
                        <a:t/>
                      </a:r>
                      <a:br>
                        <a:rPr lang="en-US" sz="1800" kern="0" dirty="0" smtClean="0">
                          <a:effectLst/>
                        </a:rPr>
                      </a:br>
                      <a:r>
                        <a:rPr lang="en-US" sz="1800" kern="0" dirty="0" err="1" smtClean="0">
                          <a:effectLst/>
                        </a:rPr>
                        <a:t>buys_computer</a:t>
                      </a:r>
                      <a:endParaRPr lang="zh-TW" sz="1800" kern="100" dirty="0">
                        <a:effectLst/>
                        <a:latin typeface="Times New Roman"/>
                        <a:ea typeface="新細明體"/>
                      </a:endParaRPr>
                    </a:p>
                  </a:txBody>
                  <a:tcPr marL="17780" marR="17780" marT="0" marB="0" anchor="b"/>
                </a:tc>
              </a:tr>
              <a:tr h="274373">
                <a:tc>
                  <a:txBody>
                    <a:bodyPr/>
                    <a:lstStyle/>
                    <a:p>
                      <a:pPr>
                        <a:spcAft>
                          <a:spcPts val="0"/>
                        </a:spcAft>
                      </a:pPr>
                      <a:r>
                        <a:rPr lang="en-US" sz="1800" kern="0">
                          <a:effectLst/>
                        </a:rPr>
                        <a:t>1</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youth</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high</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2</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middle_aged </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high</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3</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youth</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high</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excellent</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4</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senior</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medium</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5</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senior</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high</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6</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senior</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low</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excellent</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7</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middle_aged</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low</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excellent</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8</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youth</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medium</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9</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youth</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low</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10</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senior</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medium</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excellent</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dirty="0">
                          <a:effectLst/>
                        </a:rPr>
                        <a:t>yes</a:t>
                      </a:r>
                      <a:endParaRPr lang="zh-TW" sz="1800" kern="100" dirty="0">
                        <a:effectLst/>
                        <a:latin typeface="Times New Roman"/>
                        <a:ea typeface="新細明體"/>
                      </a:endParaRPr>
                    </a:p>
                  </a:txBody>
                  <a:tcPr marL="17780" marR="17780" marT="0" marB="0" anchor="b"/>
                </a:tc>
              </a:tr>
            </a:tbl>
          </a:graphicData>
        </a:graphic>
      </p:graphicFrame>
    </p:spTree>
    <p:extLst>
      <p:ext uri="{BB962C8B-B14F-4D97-AF65-F5344CB8AC3E}">
        <p14:creationId xmlns:p14="http://schemas.microsoft.com/office/powerpoint/2010/main" val="3762240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10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b="1">
                <a:solidFill>
                  <a:schemeClr val="tx2"/>
                </a:solidFill>
                <a:latin typeface="Arial" charset="0"/>
              </a:rPr>
              <a:t>Attribute Selection Measure: </a:t>
            </a:r>
            <a:br>
              <a:rPr lang="en-US" altLang="zh-TW" b="1">
                <a:solidFill>
                  <a:schemeClr val="tx2"/>
                </a:solidFill>
                <a:latin typeface="Arial" charset="0"/>
              </a:rPr>
            </a:br>
            <a:r>
              <a:rPr lang="en-US" altLang="zh-TW" b="1">
                <a:solidFill>
                  <a:srgbClr val="FF0000"/>
                </a:solidFill>
                <a:latin typeface="Arial" charset="0"/>
              </a:rPr>
              <a:t>Information Gain </a:t>
            </a:r>
            <a:r>
              <a:rPr lang="en-US" altLang="zh-TW" b="1">
                <a:solidFill>
                  <a:schemeClr val="tx2"/>
                </a:solidFill>
                <a:latin typeface="Arial" charset="0"/>
              </a:rPr>
              <a:t>(ID3/C4.5)</a:t>
            </a:r>
          </a:p>
        </p:txBody>
      </p:sp>
      <p:sp>
        <p:nvSpPr>
          <p:cNvPr id="80899" name="Rectangle 3"/>
          <p:cNvSpPr>
            <a:spLocks noChangeArrowheads="1"/>
          </p:cNvSpPr>
          <p:nvPr/>
        </p:nvSpPr>
        <p:spPr bwMode="auto">
          <a:xfrm>
            <a:off x="3048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buClr>
                <a:schemeClr val="folHlink"/>
              </a:buClr>
              <a:buSzPct val="60000"/>
              <a:buFont typeface="Wingdings" pitchFamily="2" charset="2"/>
              <a:buChar char="n"/>
            </a:pPr>
            <a:r>
              <a:rPr lang="en-US" altLang="zh-TW" sz="2400">
                <a:latin typeface="Arial" charset="0"/>
              </a:rPr>
              <a:t>Select the attribute with the highest information gain</a:t>
            </a:r>
          </a:p>
          <a:p>
            <a:pPr eaLnBrk="1" hangingPunct="1">
              <a:buClr>
                <a:schemeClr val="folHlink"/>
              </a:buClr>
              <a:buSzPct val="60000"/>
              <a:buFont typeface="Wingdings" pitchFamily="2" charset="2"/>
              <a:buChar char="n"/>
            </a:pPr>
            <a:r>
              <a:rPr lang="en-US" altLang="zh-TW" sz="2400">
                <a:latin typeface="Arial" charset="0"/>
              </a:rPr>
              <a:t>Let </a:t>
            </a:r>
            <a:r>
              <a:rPr lang="en-US" altLang="zh-TW" sz="2400" i="1">
                <a:latin typeface="Arial" charset="0"/>
              </a:rPr>
              <a:t>p</a:t>
            </a:r>
            <a:r>
              <a:rPr lang="en-US" altLang="zh-TW" sz="2400" i="1" baseline="-25000">
                <a:latin typeface="Arial" charset="0"/>
              </a:rPr>
              <a:t>i</a:t>
            </a:r>
            <a:r>
              <a:rPr lang="en-US" altLang="zh-TW" sz="2400">
                <a:latin typeface="Arial" charset="0"/>
              </a:rPr>
              <a:t> be the probability that an arbitrary tuple in D belongs to class C</a:t>
            </a:r>
            <a:r>
              <a:rPr lang="en-US" altLang="zh-TW" sz="2400" baseline="-25000">
                <a:latin typeface="Arial" charset="0"/>
              </a:rPr>
              <a:t>i</a:t>
            </a:r>
            <a:r>
              <a:rPr lang="en-US" altLang="zh-TW" sz="2400">
                <a:latin typeface="Arial" charset="0"/>
              </a:rPr>
              <a:t>, estimated by |C</a:t>
            </a:r>
            <a:r>
              <a:rPr lang="en-US" altLang="zh-TW" sz="2400" i="1" baseline="-25000">
                <a:latin typeface="Arial" charset="0"/>
              </a:rPr>
              <a:t>i</a:t>
            </a:r>
            <a:r>
              <a:rPr lang="en-US" altLang="zh-TW" sz="2400" baseline="-25000">
                <a:latin typeface="Arial" charset="0"/>
              </a:rPr>
              <a:t>, D</a:t>
            </a:r>
            <a:r>
              <a:rPr lang="en-US" altLang="zh-TW" sz="2400">
                <a:latin typeface="Arial" charset="0"/>
              </a:rPr>
              <a:t>|/|D|</a:t>
            </a:r>
          </a:p>
          <a:p>
            <a:pPr eaLnBrk="1" hangingPunct="1">
              <a:buClr>
                <a:schemeClr val="folHlink"/>
              </a:buClr>
              <a:buSzPct val="60000"/>
              <a:buFont typeface="Wingdings" pitchFamily="2" charset="2"/>
              <a:buChar char="n"/>
            </a:pPr>
            <a:r>
              <a:rPr lang="en-US" altLang="zh-TW" sz="2400">
                <a:solidFill>
                  <a:schemeClr val="hlink"/>
                </a:solidFill>
                <a:latin typeface="Arial" charset="0"/>
              </a:rPr>
              <a:t>Expected information</a:t>
            </a:r>
            <a:r>
              <a:rPr lang="en-US" altLang="zh-TW" sz="2400">
                <a:latin typeface="Arial" charset="0"/>
              </a:rPr>
              <a:t> (entropy) needed to classify a tuple in D:</a:t>
            </a:r>
          </a:p>
          <a:p>
            <a:pPr eaLnBrk="1" hangingPunct="1">
              <a:buClr>
                <a:schemeClr val="folHlink"/>
              </a:buClr>
              <a:buSzPct val="60000"/>
              <a:buFont typeface="Wingdings" pitchFamily="2" charset="2"/>
              <a:buChar char="n"/>
            </a:pPr>
            <a:endParaRPr lang="en-US" altLang="zh-TW" sz="2400">
              <a:latin typeface="Arial" charset="0"/>
            </a:endParaRPr>
          </a:p>
          <a:p>
            <a:pPr eaLnBrk="1" hangingPunct="1">
              <a:buClr>
                <a:schemeClr val="folHlink"/>
              </a:buClr>
              <a:buSzPct val="60000"/>
              <a:buFont typeface="Wingdings" pitchFamily="2" charset="2"/>
              <a:buChar char="n"/>
            </a:pPr>
            <a:r>
              <a:rPr lang="en-US" altLang="zh-TW" sz="2400">
                <a:solidFill>
                  <a:schemeClr val="hlink"/>
                </a:solidFill>
                <a:latin typeface="Arial" charset="0"/>
              </a:rPr>
              <a:t>Information</a:t>
            </a:r>
            <a:r>
              <a:rPr lang="en-US" altLang="zh-TW" sz="2400">
                <a:latin typeface="Arial" charset="0"/>
              </a:rPr>
              <a:t> needed (after using A to split D into v partitions) to classify D:</a:t>
            </a:r>
          </a:p>
          <a:p>
            <a:pPr eaLnBrk="1" hangingPunct="1">
              <a:buClr>
                <a:schemeClr val="folHlink"/>
              </a:buClr>
              <a:buSzPct val="60000"/>
              <a:buFont typeface="Wingdings" pitchFamily="2" charset="2"/>
              <a:buChar char="n"/>
            </a:pPr>
            <a:endParaRPr lang="en-US" altLang="zh-TW" sz="2400">
              <a:latin typeface="Arial" charset="0"/>
            </a:endParaRPr>
          </a:p>
          <a:p>
            <a:pPr eaLnBrk="1" hangingPunct="1">
              <a:buClr>
                <a:schemeClr val="folHlink"/>
              </a:buClr>
              <a:buSzPct val="60000"/>
              <a:buFont typeface="Wingdings" pitchFamily="2" charset="2"/>
              <a:buChar char="n"/>
            </a:pPr>
            <a:r>
              <a:rPr lang="en-US" altLang="zh-TW" sz="2400">
                <a:solidFill>
                  <a:schemeClr val="hlink"/>
                </a:solidFill>
                <a:latin typeface="Arial" charset="0"/>
              </a:rPr>
              <a:t>Information gained</a:t>
            </a:r>
            <a:r>
              <a:rPr lang="en-US" altLang="zh-TW" sz="2400">
                <a:latin typeface="Arial" charset="0"/>
              </a:rPr>
              <a:t> by branching on attribute A</a:t>
            </a:r>
          </a:p>
          <a:p>
            <a:pPr eaLnBrk="1" hangingPunct="1">
              <a:buClr>
                <a:schemeClr val="folHlink"/>
              </a:buClr>
              <a:buSzPct val="60000"/>
              <a:buFont typeface="Wingdings" pitchFamily="2" charset="2"/>
              <a:buChar char="n"/>
            </a:pPr>
            <a:endParaRPr lang="en-US" altLang="zh-TW" sz="2400">
              <a:latin typeface="Arial" charset="0"/>
            </a:endParaRPr>
          </a:p>
        </p:txBody>
      </p:sp>
      <p:graphicFrame>
        <p:nvGraphicFramePr>
          <p:cNvPr id="80900" name="Object 2"/>
          <p:cNvGraphicFramePr>
            <a:graphicFrameLocks noChangeAspect="1"/>
          </p:cNvGraphicFramePr>
          <p:nvPr/>
        </p:nvGraphicFramePr>
        <p:xfrm>
          <a:off x="4530725" y="3200400"/>
          <a:ext cx="3317875" cy="850900"/>
        </p:xfrm>
        <a:graphic>
          <a:graphicData uri="http://schemas.openxmlformats.org/presentationml/2006/ole">
            <mc:AlternateContent xmlns:mc="http://schemas.openxmlformats.org/markup-compatibility/2006">
              <mc:Choice xmlns:v="urn:schemas-microsoft-com:vml" Requires="v">
                <p:oleObj spid="_x0000_s97468" name="Equation" r:id="rId4" imgW="1612900" imgH="431800" progId="Equation.3">
                  <p:embed/>
                </p:oleObj>
              </mc:Choice>
              <mc:Fallback>
                <p:oleObj name="Equation" r:id="rId4" imgW="16129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725" y="3200400"/>
                        <a:ext cx="3317875"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0901" name="Object 3"/>
          <p:cNvGraphicFramePr>
            <a:graphicFrameLocks noChangeAspect="1"/>
          </p:cNvGraphicFramePr>
          <p:nvPr/>
        </p:nvGraphicFramePr>
        <p:xfrm>
          <a:off x="4899025" y="4343400"/>
          <a:ext cx="3178175" cy="949325"/>
        </p:xfrm>
        <a:graphic>
          <a:graphicData uri="http://schemas.openxmlformats.org/presentationml/2006/ole">
            <mc:AlternateContent xmlns:mc="http://schemas.openxmlformats.org/markup-compatibility/2006">
              <mc:Choice xmlns:v="urn:schemas-microsoft-com:vml" Requires="v">
                <p:oleObj spid="_x0000_s97469" name="Equation" r:id="rId6" imgW="1714500" imgH="457200" progId="Equation.3">
                  <p:embed/>
                </p:oleObj>
              </mc:Choice>
              <mc:Fallback>
                <p:oleObj name="Equation" r:id="rId6" imgW="17145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9025" y="4343400"/>
                        <a:ext cx="3178175"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0902" name="Object 4"/>
          <p:cNvGraphicFramePr>
            <a:graphicFrameLocks noChangeAspect="1"/>
          </p:cNvGraphicFramePr>
          <p:nvPr/>
        </p:nvGraphicFramePr>
        <p:xfrm>
          <a:off x="3868738" y="5822950"/>
          <a:ext cx="4138612" cy="536575"/>
        </p:xfrm>
        <a:graphic>
          <a:graphicData uri="http://schemas.openxmlformats.org/presentationml/2006/ole">
            <mc:AlternateContent xmlns:mc="http://schemas.openxmlformats.org/markup-compatibility/2006">
              <mc:Choice xmlns:v="urn:schemas-microsoft-com:vml" Requires="v">
                <p:oleObj spid="_x0000_s97470" name="Equation" r:id="rId8" imgW="1790700" imgH="215900" progId="Equation.3">
                  <p:embed/>
                </p:oleObj>
              </mc:Choice>
              <mc:Fallback>
                <p:oleObj name="Equation" r:id="rId8" imgW="1790700" imgH="215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8738" y="5822950"/>
                        <a:ext cx="4138612"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0903"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6C9BEB8-D1A0-46BB-886B-F5D0D79AE4E3}" type="slidenum">
              <a:rPr lang="zh-TW" altLang="en-US" sz="1200" smtClean="0">
                <a:solidFill>
                  <a:srgbClr val="898989"/>
                </a:solidFill>
              </a:rPr>
              <a:pPr eaLnBrk="1" hangingPunct="1">
                <a:spcBef>
                  <a:spcPct val="0"/>
                </a:spcBef>
                <a:buFontTx/>
                <a:buNone/>
              </a:pPr>
              <a:t>157</a:t>
            </a:fld>
            <a:endParaRPr lang="zh-TW" altLang="en-US" sz="1200" smtClean="0">
              <a:solidFill>
                <a:srgbClr val="898989"/>
              </a:solidFill>
            </a:endParaRPr>
          </a:p>
        </p:txBody>
      </p:sp>
      <p:sp>
        <p:nvSpPr>
          <p:cNvPr id="80904"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83846044"/>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9CDC2CC-B5E3-4486-9F05-CE75BF7E9CF6}" type="slidenum">
              <a:rPr lang="zh-TW" altLang="en-US" sz="1200" smtClean="0">
                <a:solidFill>
                  <a:srgbClr val="898989"/>
                </a:solidFill>
              </a:rPr>
              <a:pPr eaLnBrk="1" hangingPunct="1">
                <a:spcBef>
                  <a:spcPct val="0"/>
                </a:spcBef>
                <a:buFontTx/>
                <a:buNone/>
              </a:pPr>
              <a:t>158</a:t>
            </a:fld>
            <a:endParaRPr lang="zh-TW" altLang="en-US" sz="1200" smtClean="0">
              <a:solidFill>
                <a:srgbClr val="898989"/>
              </a:solidFill>
            </a:endParaRPr>
          </a:p>
        </p:txBody>
      </p:sp>
      <p:graphicFrame>
        <p:nvGraphicFramePr>
          <p:cNvPr id="81923" name="物件 4"/>
          <p:cNvGraphicFramePr>
            <a:graphicFrameLocks noChangeAspect="1"/>
          </p:cNvGraphicFramePr>
          <p:nvPr/>
        </p:nvGraphicFramePr>
        <p:xfrm>
          <a:off x="966788" y="3370263"/>
          <a:ext cx="3317875" cy="850900"/>
        </p:xfrm>
        <a:graphic>
          <a:graphicData uri="http://schemas.openxmlformats.org/presentationml/2006/ole">
            <mc:AlternateContent xmlns:mc="http://schemas.openxmlformats.org/markup-compatibility/2006">
              <mc:Choice xmlns:v="urn:schemas-microsoft-com:vml" Requires="v">
                <p:oleObj spid="_x0000_s98492" name="方程式" r:id="rId3" imgW="1612900" imgH="431800" progId="Equation.3">
                  <p:embed/>
                </p:oleObj>
              </mc:Choice>
              <mc:Fallback>
                <p:oleObj name="方程式" r:id="rId3" imgW="16129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788" y="3370263"/>
                        <a:ext cx="3317875"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1924" name="物件 7"/>
          <p:cNvGraphicFramePr>
            <a:graphicFrameLocks noChangeAspect="1"/>
          </p:cNvGraphicFramePr>
          <p:nvPr/>
        </p:nvGraphicFramePr>
        <p:xfrm>
          <a:off x="684213" y="4273550"/>
          <a:ext cx="4451350" cy="523875"/>
        </p:xfrm>
        <a:graphic>
          <a:graphicData uri="http://schemas.openxmlformats.org/presentationml/2006/ole">
            <mc:AlternateContent xmlns:mc="http://schemas.openxmlformats.org/markup-compatibility/2006">
              <mc:Choice xmlns:v="urn:schemas-microsoft-com:vml" Requires="v">
                <p:oleObj spid="_x0000_s98493" name="方程式" r:id="rId5" imgW="3073400" imgH="393700" progId="Equation.3">
                  <p:embed/>
                </p:oleObj>
              </mc:Choice>
              <mc:Fallback>
                <p:oleObj name="方程式" r:id="rId5" imgW="30734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273550"/>
                        <a:ext cx="44513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 name="表格 8"/>
          <p:cNvGraphicFramePr>
            <a:graphicFrameLocks noGrp="1"/>
          </p:cNvGraphicFramePr>
          <p:nvPr/>
        </p:nvGraphicFramePr>
        <p:xfrm>
          <a:off x="179388" y="20638"/>
          <a:ext cx="3795712" cy="2400300"/>
        </p:xfrm>
        <a:graphic>
          <a:graphicData uri="http://schemas.openxmlformats.org/drawingml/2006/table">
            <a:tbl>
              <a:tblPr firstRow="1" firstCol="1" bandRow="1">
                <a:tableStyleId>{5C22544A-7EE6-4342-B048-85BDC9FD1C3A}</a:tableStyleId>
              </a:tblPr>
              <a:tblGrid>
                <a:gridCol w="276816"/>
                <a:gridCol w="765892"/>
                <a:gridCol w="476912"/>
                <a:gridCol w="457066"/>
                <a:gridCol w="718115"/>
                <a:gridCol w="1100911"/>
              </a:tblGrid>
              <a:tr h="209550">
                <a:tc>
                  <a:txBody>
                    <a:bodyPr/>
                    <a:lstStyle/>
                    <a:p>
                      <a:pPr>
                        <a:spcAft>
                          <a:spcPts val="0"/>
                        </a:spcAft>
                      </a:pPr>
                      <a:r>
                        <a:rPr lang="en-US" sz="1000" kern="0" dirty="0">
                          <a:effectLst/>
                        </a:rPr>
                        <a:t>ID</a:t>
                      </a:r>
                      <a:endParaRPr lang="zh-TW" sz="1000" kern="100" dirty="0">
                        <a:effectLst/>
                        <a:latin typeface="Times New Roman"/>
                        <a:ea typeface="新細明體"/>
                      </a:endParaRPr>
                    </a:p>
                  </a:txBody>
                  <a:tcPr marL="17782" marR="17782" marT="0" marB="0" anchor="ctr"/>
                </a:tc>
                <a:tc>
                  <a:txBody>
                    <a:bodyPr/>
                    <a:lstStyle/>
                    <a:p>
                      <a:pPr algn="ctr">
                        <a:spcAft>
                          <a:spcPts val="0"/>
                        </a:spcAft>
                      </a:pPr>
                      <a:r>
                        <a:rPr lang="en-US" sz="1000" kern="0" dirty="0">
                          <a:effectLst/>
                        </a:rPr>
                        <a:t>age</a:t>
                      </a:r>
                      <a:endParaRPr lang="zh-TW" sz="1000" kern="100" dirty="0">
                        <a:effectLst/>
                        <a:latin typeface="Times New Roman"/>
                        <a:ea typeface="新細明體"/>
                      </a:endParaRPr>
                    </a:p>
                  </a:txBody>
                  <a:tcPr marL="17782" marR="17782" marT="0" marB="0" anchor="b"/>
                </a:tc>
                <a:tc>
                  <a:txBody>
                    <a:bodyPr/>
                    <a:lstStyle/>
                    <a:p>
                      <a:pPr algn="ctr">
                        <a:spcAft>
                          <a:spcPts val="0"/>
                        </a:spcAft>
                      </a:pPr>
                      <a:r>
                        <a:rPr lang="en-US" sz="1000" kern="0">
                          <a:effectLst/>
                        </a:rPr>
                        <a:t>income</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student</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credit_rating</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dirty="0">
                          <a:effectLst/>
                        </a:rPr>
                        <a:t>Class: </a:t>
                      </a:r>
                      <a:r>
                        <a:rPr lang="en-US" sz="1000" kern="0" dirty="0" smtClean="0">
                          <a:effectLst/>
                        </a:rPr>
                        <a:t/>
                      </a:r>
                      <a:br>
                        <a:rPr lang="en-US" sz="1000" kern="0" dirty="0" smtClean="0">
                          <a:effectLst/>
                        </a:rPr>
                      </a:br>
                      <a:r>
                        <a:rPr lang="en-US" sz="1000" kern="0" dirty="0" err="1" smtClean="0">
                          <a:effectLst/>
                        </a:rPr>
                        <a:t>buys_computer</a:t>
                      </a:r>
                      <a:endParaRPr lang="zh-TW" sz="1000" kern="100" dirty="0">
                        <a:effectLst/>
                        <a:latin typeface="Times New Roman"/>
                        <a:ea typeface="新細明體"/>
                      </a:endParaRPr>
                    </a:p>
                  </a:txBody>
                  <a:tcPr marL="17782" marR="17782" marT="0" marB="0" anchor="b"/>
                </a:tc>
              </a:tr>
              <a:tr h="209550">
                <a:tc>
                  <a:txBody>
                    <a:bodyPr/>
                    <a:lstStyle/>
                    <a:p>
                      <a:pPr>
                        <a:spcAft>
                          <a:spcPts val="0"/>
                        </a:spcAft>
                      </a:pPr>
                      <a:r>
                        <a:rPr lang="en-US" sz="1000" kern="0">
                          <a:effectLst/>
                        </a:rPr>
                        <a:t>1</a:t>
                      </a:r>
                      <a:endParaRPr lang="zh-TW" sz="1000" kern="100">
                        <a:effectLst/>
                        <a:latin typeface="Times New Roman"/>
                        <a:ea typeface="新細明體"/>
                      </a:endParaRPr>
                    </a:p>
                  </a:txBody>
                  <a:tcPr marL="17782" marR="17782" marT="0" marB="0" anchor="ctr"/>
                </a:tc>
                <a:tc>
                  <a:txBody>
                    <a:bodyPr/>
                    <a:lstStyle/>
                    <a:p>
                      <a:pPr>
                        <a:spcAft>
                          <a:spcPts val="0"/>
                        </a:spcAft>
                      </a:pPr>
                      <a:r>
                        <a:rPr lang="en-US" sz="1000" kern="0" dirty="0">
                          <a:effectLst/>
                        </a:rPr>
                        <a:t>youth</a:t>
                      </a:r>
                      <a:endParaRPr lang="zh-TW" sz="1000" kern="100" dirty="0">
                        <a:effectLst/>
                        <a:latin typeface="Times New Roman"/>
                        <a:ea typeface="新細明體"/>
                      </a:endParaRPr>
                    </a:p>
                  </a:txBody>
                  <a:tcPr marL="17782" marR="17782" marT="0" marB="0" anchor="b"/>
                </a:tc>
                <a:tc>
                  <a:txBody>
                    <a:bodyPr/>
                    <a:lstStyle/>
                    <a:p>
                      <a:pPr>
                        <a:spcAft>
                          <a:spcPts val="0"/>
                        </a:spcAft>
                      </a:pPr>
                      <a:r>
                        <a:rPr lang="en-US" sz="1000" kern="0">
                          <a:effectLst/>
                        </a:rPr>
                        <a:t>high</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no</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a:effectLst/>
                        </a:rPr>
                        <a:t>fair</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no</a:t>
                      </a:r>
                      <a:endParaRPr lang="zh-TW" sz="1000" kern="100">
                        <a:effectLst/>
                        <a:latin typeface="Times New Roman"/>
                        <a:ea typeface="新細明體"/>
                      </a:endParaRPr>
                    </a:p>
                  </a:txBody>
                  <a:tcPr marL="17782" marR="17782" marT="0" marB="0" anchor="b"/>
                </a:tc>
              </a:tr>
              <a:tr h="209550">
                <a:tc>
                  <a:txBody>
                    <a:bodyPr/>
                    <a:lstStyle/>
                    <a:p>
                      <a:pPr>
                        <a:spcAft>
                          <a:spcPts val="0"/>
                        </a:spcAft>
                      </a:pPr>
                      <a:r>
                        <a:rPr lang="en-US" sz="1000" kern="0">
                          <a:effectLst/>
                        </a:rPr>
                        <a:t>2</a:t>
                      </a:r>
                      <a:endParaRPr lang="zh-TW" sz="1000" kern="100">
                        <a:effectLst/>
                        <a:latin typeface="Times New Roman"/>
                        <a:ea typeface="新細明體"/>
                      </a:endParaRPr>
                    </a:p>
                  </a:txBody>
                  <a:tcPr marL="17782" marR="17782" marT="0" marB="0" anchor="ctr"/>
                </a:tc>
                <a:tc>
                  <a:txBody>
                    <a:bodyPr/>
                    <a:lstStyle/>
                    <a:p>
                      <a:pPr>
                        <a:spcAft>
                          <a:spcPts val="0"/>
                        </a:spcAft>
                      </a:pPr>
                      <a:r>
                        <a:rPr lang="en-US" sz="1000" kern="0" dirty="0" err="1">
                          <a:effectLst/>
                        </a:rPr>
                        <a:t>middle_aged</a:t>
                      </a:r>
                      <a:r>
                        <a:rPr lang="en-US" sz="1000" kern="0" dirty="0">
                          <a:effectLst/>
                        </a:rPr>
                        <a:t> </a:t>
                      </a:r>
                      <a:endParaRPr lang="zh-TW" sz="1000" kern="100" dirty="0">
                        <a:effectLst/>
                        <a:latin typeface="Times New Roman"/>
                        <a:ea typeface="新細明體"/>
                      </a:endParaRPr>
                    </a:p>
                  </a:txBody>
                  <a:tcPr marL="17782" marR="17782" marT="0" marB="0" anchor="b"/>
                </a:tc>
                <a:tc>
                  <a:txBody>
                    <a:bodyPr/>
                    <a:lstStyle/>
                    <a:p>
                      <a:pPr>
                        <a:spcAft>
                          <a:spcPts val="0"/>
                        </a:spcAft>
                      </a:pPr>
                      <a:r>
                        <a:rPr lang="en-US" sz="1000" kern="0">
                          <a:effectLst/>
                        </a:rPr>
                        <a:t>high</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no</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a:effectLst/>
                        </a:rPr>
                        <a:t>fair</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yes</a:t>
                      </a:r>
                      <a:endParaRPr lang="zh-TW" sz="1000" kern="100">
                        <a:effectLst/>
                        <a:latin typeface="Times New Roman"/>
                        <a:ea typeface="新細明體"/>
                      </a:endParaRPr>
                    </a:p>
                  </a:txBody>
                  <a:tcPr marL="17782" marR="17782" marT="0" marB="0" anchor="b"/>
                </a:tc>
              </a:tr>
              <a:tr h="209550">
                <a:tc>
                  <a:txBody>
                    <a:bodyPr/>
                    <a:lstStyle/>
                    <a:p>
                      <a:pPr>
                        <a:spcAft>
                          <a:spcPts val="0"/>
                        </a:spcAft>
                      </a:pPr>
                      <a:r>
                        <a:rPr lang="en-US" sz="1000" kern="0">
                          <a:effectLst/>
                        </a:rPr>
                        <a:t>3</a:t>
                      </a:r>
                      <a:endParaRPr lang="zh-TW" sz="1000" kern="100">
                        <a:effectLst/>
                        <a:latin typeface="Times New Roman"/>
                        <a:ea typeface="新細明體"/>
                      </a:endParaRPr>
                    </a:p>
                  </a:txBody>
                  <a:tcPr marL="17782" marR="17782" marT="0" marB="0" anchor="ctr"/>
                </a:tc>
                <a:tc>
                  <a:txBody>
                    <a:bodyPr/>
                    <a:lstStyle/>
                    <a:p>
                      <a:pPr>
                        <a:spcAft>
                          <a:spcPts val="0"/>
                        </a:spcAft>
                      </a:pPr>
                      <a:r>
                        <a:rPr lang="en-US" sz="1000" kern="0" dirty="0">
                          <a:effectLst/>
                        </a:rPr>
                        <a:t>youth</a:t>
                      </a:r>
                      <a:endParaRPr lang="zh-TW" sz="1000" kern="100" dirty="0">
                        <a:effectLst/>
                        <a:latin typeface="Times New Roman"/>
                        <a:ea typeface="新細明體"/>
                      </a:endParaRPr>
                    </a:p>
                  </a:txBody>
                  <a:tcPr marL="17782" marR="17782" marT="0" marB="0" anchor="b"/>
                </a:tc>
                <a:tc>
                  <a:txBody>
                    <a:bodyPr/>
                    <a:lstStyle/>
                    <a:p>
                      <a:pPr>
                        <a:spcAft>
                          <a:spcPts val="0"/>
                        </a:spcAft>
                      </a:pPr>
                      <a:r>
                        <a:rPr lang="en-US" sz="1000" kern="0" dirty="0">
                          <a:effectLst/>
                        </a:rPr>
                        <a:t>high</a:t>
                      </a:r>
                      <a:endParaRPr lang="zh-TW" sz="1000" kern="100" dirty="0">
                        <a:effectLst/>
                        <a:latin typeface="Times New Roman"/>
                        <a:ea typeface="新細明體"/>
                      </a:endParaRPr>
                    </a:p>
                  </a:txBody>
                  <a:tcPr marL="17782" marR="17782" marT="0" marB="0" anchor="b"/>
                </a:tc>
                <a:tc>
                  <a:txBody>
                    <a:bodyPr/>
                    <a:lstStyle/>
                    <a:p>
                      <a:pPr algn="ctr">
                        <a:spcAft>
                          <a:spcPts val="0"/>
                        </a:spcAft>
                      </a:pPr>
                      <a:r>
                        <a:rPr lang="en-US" sz="1000" kern="0">
                          <a:effectLst/>
                        </a:rPr>
                        <a:t>no</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a:effectLst/>
                        </a:rPr>
                        <a:t>excellent</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no</a:t>
                      </a:r>
                      <a:endParaRPr lang="zh-TW" sz="1000" kern="100">
                        <a:effectLst/>
                        <a:latin typeface="Times New Roman"/>
                        <a:ea typeface="新細明體"/>
                      </a:endParaRPr>
                    </a:p>
                  </a:txBody>
                  <a:tcPr marL="17782" marR="17782" marT="0" marB="0" anchor="b"/>
                </a:tc>
              </a:tr>
              <a:tr h="209550">
                <a:tc>
                  <a:txBody>
                    <a:bodyPr/>
                    <a:lstStyle/>
                    <a:p>
                      <a:pPr>
                        <a:spcAft>
                          <a:spcPts val="0"/>
                        </a:spcAft>
                      </a:pPr>
                      <a:r>
                        <a:rPr lang="en-US" sz="1000" kern="0">
                          <a:effectLst/>
                        </a:rPr>
                        <a:t>4</a:t>
                      </a:r>
                      <a:endParaRPr lang="zh-TW" sz="1000" kern="100">
                        <a:effectLst/>
                        <a:latin typeface="Times New Roman"/>
                        <a:ea typeface="新細明體"/>
                      </a:endParaRPr>
                    </a:p>
                  </a:txBody>
                  <a:tcPr marL="17782" marR="17782" marT="0" marB="0" anchor="ctr"/>
                </a:tc>
                <a:tc>
                  <a:txBody>
                    <a:bodyPr/>
                    <a:lstStyle/>
                    <a:p>
                      <a:pPr>
                        <a:spcAft>
                          <a:spcPts val="0"/>
                        </a:spcAft>
                      </a:pPr>
                      <a:r>
                        <a:rPr lang="en-US" sz="1000" kern="0">
                          <a:effectLst/>
                        </a:rPr>
                        <a:t>senior</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dirty="0">
                          <a:effectLst/>
                        </a:rPr>
                        <a:t>medium</a:t>
                      </a:r>
                      <a:endParaRPr lang="zh-TW" sz="1000" kern="100" dirty="0">
                        <a:effectLst/>
                        <a:latin typeface="Times New Roman"/>
                        <a:ea typeface="新細明體"/>
                      </a:endParaRPr>
                    </a:p>
                  </a:txBody>
                  <a:tcPr marL="17782" marR="17782" marT="0" marB="0" anchor="b"/>
                </a:tc>
                <a:tc>
                  <a:txBody>
                    <a:bodyPr/>
                    <a:lstStyle/>
                    <a:p>
                      <a:pPr algn="ctr">
                        <a:spcAft>
                          <a:spcPts val="0"/>
                        </a:spcAft>
                      </a:pPr>
                      <a:r>
                        <a:rPr lang="en-US" sz="1000" kern="0">
                          <a:effectLst/>
                        </a:rPr>
                        <a:t>no</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a:effectLst/>
                        </a:rPr>
                        <a:t>fair</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yes</a:t>
                      </a:r>
                      <a:endParaRPr lang="zh-TW" sz="1000" kern="100">
                        <a:effectLst/>
                        <a:latin typeface="Times New Roman"/>
                        <a:ea typeface="新細明體"/>
                      </a:endParaRPr>
                    </a:p>
                  </a:txBody>
                  <a:tcPr marL="17782" marR="17782" marT="0" marB="0" anchor="b"/>
                </a:tc>
              </a:tr>
              <a:tr h="209550">
                <a:tc>
                  <a:txBody>
                    <a:bodyPr/>
                    <a:lstStyle/>
                    <a:p>
                      <a:pPr>
                        <a:spcAft>
                          <a:spcPts val="0"/>
                        </a:spcAft>
                      </a:pPr>
                      <a:r>
                        <a:rPr lang="en-US" sz="1000" kern="0">
                          <a:effectLst/>
                        </a:rPr>
                        <a:t>5</a:t>
                      </a:r>
                      <a:endParaRPr lang="zh-TW" sz="1000" kern="100">
                        <a:effectLst/>
                        <a:latin typeface="Times New Roman"/>
                        <a:ea typeface="新細明體"/>
                      </a:endParaRPr>
                    </a:p>
                  </a:txBody>
                  <a:tcPr marL="17782" marR="17782" marT="0" marB="0" anchor="ctr"/>
                </a:tc>
                <a:tc>
                  <a:txBody>
                    <a:bodyPr/>
                    <a:lstStyle/>
                    <a:p>
                      <a:pPr>
                        <a:spcAft>
                          <a:spcPts val="0"/>
                        </a:spcAft>
                      </a:pPr>
                      <a:r>
                        <a:rPr lang="en-US" sz="1000" kern="0">
                          <a:effectLst/>
                        </a:rPr>
                        <a:t>senior</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dirty="0">
                          <a:effectLst/>
                        </a:rPr>
                        <a:t>high</a:t>
                      </a:r>
                      <a:endParaRPr lang="zh-TW" sz="1000" kern="100" dirty="0">
                        <a:effectLst/>
                        <a:latin typeface="Times New Roman"/>
                        <a:ea typeface="新細明體"/>
                      </a:endParaRPr>
                    </a:p>
                  </a:txBody>
                  <a:tcPr marL="17782" marR="17782" marT="0" marB="0" anchor="b"/>
                </a:tc>
                <a:tc>
                  <a:txBody>
                    <a:bodyPr/>
                    <a:lstStyle/>
                    <a:p>
                      <a:pPr algn="ctr">
                        <a:spcAft>
                          <a:spcPts val="0"/>
                        </a:spcAft>
                      </a:pPr>
                      <a:r>
                        <a:rPr lang="en-US" sz="1000" kern="0" dirty="0">
                          <a:effectLst/>
                        </a:rPr>
                        <a:t>yes</a:t>
                      </a:r>
                      <a:endParaRPr lang="zh-TW" sz="1000" kern="100" dirty="0">
                        <a:effectLst/>
                        <a:latin typeface="Times New Roman"/>
                        <a:ea typeface="新細明體"/>
                      </a:endParaRPr>
                    </a:p>
                  </a:txBody>
                  <a:tcPr marL="17782" marR="17782" marT="0" marB="0" anchor="b"/>
                </a:tc>
                <a:tc>
                  <a:txBody>
                    <a:bodyPr/>
                    <a:lstStyle/>
                    <a:p>
                      <a:pPr>
                        <a:spcAft>
                          <a:spcPts val="0"/>
                        </a:spcAft>
                      </a:pPr>
                      <a:r>
                        <a:rPr lang="en-US" sz="1000" kern="0">
                          <a:effectLst/>
                        </a:rPr>
                        <a:t>fair</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yes</a:t>
                      </a:r>
                      <a:endParaRPr lang="zh-TW" sz="1000" kern="100">
                        <a:effectLst/>
                        <a:latin typeface="Times New Roman"/>
                        <a:ea typeface="新細明體"/>
                      </a:endParaRPr>
                    </a:p>
                  </a:txBody>
                  <a:tcPr marL="17782" marR="17782" marT="0" marB="0" anchor="b"/>
                </a:tc>
              </a:tr>
              <a:tr h="209550">
                <a:tc>
                  <a:txBody>
                    <a:bodyPr/>
                    <a:lstStyle/>
                    <a:p>
                      <a:pPr>
                        <a:spcAft>
                          <a:spcPts val="0"/>
                        </a:spcAft>
                      </a:pPr>
                      <a:r>
                        <a:rPr lang="en-US" sz="1000" kern="0">
                          <a:effectLst/>
                        </a:rPr>
                        <a:t>6</a:t>
                      </a:r>
                      <a:endParaRPr lang="zh-TW" sz="1000" kern="100">
                        <a:effectLst/>
                        <a:latin typeface="Times New Roman"/>
                        <a:ea typeface="新細明體"/>
                      </a:endParaRPr>
                    </a:p>
                  </a:txBody>
                  <a:tcPr marL="17782" marR="17782" marT="0" marB="0" anchor="ctr"/>
                </a:tc>
                <a:tc>
                  <a:txBody>
                    <a:bodyPr/>
                    <a:lstStyle/>
                    <a:p>
                      <a:pPr>
                        <a:spcAft>
                          <a:spcPts val="0"/>
                        </a:spcAft>
                      </a:pPr>
                      <a:r>
                        <a:rPr lang="en-US" sz="1000" kern="0">
                          <a:effectLst/>
                        </a:rPr>
                        <a:t>senior</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a:effectLst/>
                        </a:rPr>
                        <a:t>low</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dirty="0">
                          <a:effectLst/>
                        </a:rPr>
                        <a:t>yes</a:t>
                      </a:r>
                      <a:endParaRPr lang="zh-TW" sz="1000" kern="100" dirty="0">
                        <a:effectLst/>
                        <a:latin typeface="Times New Roman"/>
                        <a:ea typeface="新細明體"/>
                      </a:endParaRPr>
                    </a:p>
                  </a:txBody>
                  <a:tcPr marL="17782" marR="17782" marT="0" marB="0" anchor="b"/>
                </a:tc>
                <a:tc>
                  <a:txBody>
                    <a:bodyPr/>
                    <a:lstStyle/>
                    <a:p>
                      <a:pPr>
                        <a:spcAft>
                          <a:spcPts val="0"/>
                        </a:spcAft>
                      </a:pPr>
                      <a:r>
                        <a:rPr lang="en-US" sz="1000" kern="0">
                          <a:effectLst/>
                        </a:rPr>
                        <a:t>excellent</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no</a:t>
                      </a:r>
                      <a:endParaRPr lang="zh-TW" sz="1000" kern="100">
                        <a:effectLst/>
                        <a:latin typeface="Times New Roman"/>
                        <a:ea typeface="新細明體"/>
                      </a:endParaRPr>
                    </a:p>
                  </a:txBody>
                  <a:tcPr marL="17782" marR="17782" marT="0" marB="0" anchor="b"/>
                </a:tc>
              </a:tr>
              <a:tr h="209550">
                <a:tc>
                  <a:txBody>
                    <a:bodyPr/>
                    <a:lstStyle/>
                    <a:p>
                      <a:pPr>
                        <a:spcAft>
                          <a:spcPts val="0"/>
                        </a:spcAft>
                      </a:pPr>
                      <a:r>
                        <a:rPr lang="en-US" sz="1000" kern="0">
                          <a:effectLst/>
                        </a:rPr>
                        <a:t>7</a:t>
                      </a:r>
                      <a:endParaRPr lang="zh-TW" sz="1000" kern="100">
                        <a:effectLst/>
                        <a:latin typeface="Times New Roman"/>
                        <a:ea typeface="新細明體"/>
                      </a:endParaRPr>
                    </a:p>
                  </a:txBody>
                  <a:tcPr marL="17782" marR="17782" marT="0" marB="0" anchor="ctr"/>
                </a:tc>
                <a:tc>
                  <a:txBody>
                    <a:bodyPr/>
                    <a:lstStyle/>
                    <a:p>
                      <a:pPr>
                        <a:spcAft>
                          <a:spcPts val="0"/>
                        </a:spcAft>
                      </a:pPr>
                      <a:r>
                        <a:rPr lang="en-US" sz="1000" kern="0">
                          <a:effectLst/>
                        </a:rPr>
                        <a:t>middle_aged</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a:effectLst/>
                        </a:rPr>
                        <a:t>low</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dirty="0">
                          <a:effectLst/>
                        </a:rPr>
                        <a:t>yes</a:t>
                      </a:r>
                      <a:endParaRPr lang="zh-TW" sz="1000" kern="100" dirty="0">
                        <a:effectLst/>
                        <a:latin typeface="Times New Roman"/>
                        <a:ea typeface="新細明體"/>
                      </a:endParaRPr>
                    </a:p>
                  </a:txBody>
                  <a:tcPr marL="17782" marR="17782" marT="0" marB="0" anchor="b"/>
                </a:tc>
                <a:tc>
                  <a:txBody>
                    <a:bodyPr/>
                    <a:lstStyle/>
                    <a:p>
                      <a:pPr>
                        <a:spcAft>
                          <a:spcPts val="0"/>
                        </a:spcAft>
                      </a:pPr>
                      <a:r>
                        <a:rPr lang="en-US" sz="1000" kern="0" dirty="0">
                          <a:effectLst/>
                        </a:rPr>
                        <a:t>excellent</a:t>
                      </a:r>
                      <a:endParaRPr lang="zh-TW" sz="1000" kern="100" dirty="0">
                        <a:effectLst/>
                        <a:latin typeface="Times New Roman"/>
                        <a:ea typeface="新細明體"/>
                      </a:endParaRPr>
                    </a:p>
                  </a:txBody>
                  <a:tcPr marL="17782" marR="17782" marT="0" marB="0" anchor="b"/>
                </a:tc>
                <a:tc>
                  <a:txBody>
                    <a:bodyPr/>
                    <a:lstStyle/>
                    <a:p>
                      <a:pPr algn="ctr">
                        <a:spcAft>
                          <a:spcPts val="0"/>
                        </a:spcAft>
                      </a:pPr>
                      <a:r>
                        <a:rPr lang="en-US" sz="1000" kern="0">
                          <a:effectLst/>
                        </a:rPr>
                        <a:t>yes</a:t>
                      </a:r>
                      <a:endParaRPr lang="zh-TW" sz="1000" kern="100">
                        <a:effectLst/>
                        <a:latin typeface="Times New Roman"/>
                        <a:ea typeface="新細明體"/>
                      </a:endParaRPr>
                    </a:p>
                  </a:txBody>
                  <a:tcPr marL="17782" marR="17782" marT="0" marB="0" anchor="b"/>
                </a:tc>
              </a:tr>
              <a:tr h="209550">
                <a:tc>
                  <a:txBody>
                    <a:bodyPr/>
                    <a:lstStyle/>
                    <a:p>
                      <a:pPr>
                        <a:spcAft>
                          <a:spcPts val="0"/>
                        </a:spcAft>
                      </a:pPr>
                      <a:r>
                        <a:rPr lang="en-US" sz="1000" kern="0">
                          <a:effectLst/>
                        </a:rPr>
                        <a:t>8</a:t>
                      </a:r>
                      <a:endParaRPr lang="zh-TW" sz="1000" kern="100">
                        <a:effectLst/>
                        <a:latin typeface="Times New Roman"/>
                        <a:ea typeface="新細明體"/>
                      </a:endParaRPr>
                    </a:p>
                  </a:txBody>
                  <a:tcPr marL="17782" marR="17782" marT="0" marB="0" anchor="ctr"/>
                </a:tc>
                <a:tc>
                  <a:txBody>
                    <a:bodyPr/>
                    <a:lstStyle/>
                    <a:p>
                      <a:pPr>
                        <a:spcAft>
                          <a:spcPts val="0"/>
                        </a:spcAft>
                      </a:pPr>
                      <a:r>
                        <a:rPr lang="en-US" sz="1000" kern="0">
                          <a:effectLst/>
                        </a:rPr>
                        <a:t>youth</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a:effectLst/>
                        </a:rPr>
                        <a:t>medium</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no</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dirty="0">
                          <a:effectLst/>
                        </a:rPr>
                        <a:t>fair</a:t>
                      </a:r>
                      <a:endParaRPr lang="zh-TW" sz="1000" kern="100" dirty="0">
                        <a:effectLst/>
                        <a:latin typeface="Times New Roman"/>
                        <a:ea typeface="新細明體"/>
                      </a:endParaRPr>
                    </a:p>
                  </a:txBody>
                  <a:tcPr marL="17782" marR="17782" marT="0" marB="0" anchor="b"/>
                </a:tc>
                <a:tc>
                  <a:txBody>
                    <a:bodyPr/>
                    <a:lstStyle/>
                    <a:p>
                      <a:pPr algn="ctr">
                        <a:spcAft>
                          <a:spcPts val="0"/>
                        </a:spcAft>
                      </a:pPr>
                      <a:r>
                        <a:rPr lang="en-US" sz="1000" kern="0" dirty="0">
                          <a:effectLst/>
                        </a:rPr>
                        <a:t>no</a:t>
                      </a:r>
                      <a:endParaRPr lang="zh-TW" sz="1000" kern="100" dirty="0">
                        <a:effectLst/>
                        <a:latin typeface="Times New Roman"/>
                        <a:ea typeface="新細明體"/>
                      </a:endParaRPr>
                    </a:p>
                  </a:txBody>
                  <a:tcPr marL="17782" marR="17782" marT="0" marB="0" anchor="b"/>
                </a:tc>
              </a:tr>
              <a:tr h="209550">
                <a:tc>
                  <a:txBody>
                    <a:bodyPr/>
                    <a:lstStyle/>
                    <a:p>
                      <a:pPr>
                        <a:spcAft>
                          <a:spcPts val="0"/>
                        </a:spcAft>
                      </a:pPr>
                      <a:r>
                        <a:rPr lang="en-US" sz="1000" kern="0">
                          <a:effectLst/>
                        </a:rPr>
                        <a:t>9</a:t>
                      </a:r>
                      <a:endParaRPr lang="zh-TW" sz="1000" kern="100">
                        <a:effectLst/>
                        <a:latin typeface="Times New Roman"/>
                        <a:ea typeface="新細明體"/>
                      </a:endParaRPr>
                    </a:p>
                  </a:txBody>
                  <a:tcPr marL="17782" marR="17782" marT="0" marB="0" anchor="ctr"/>
                </a:tc>
                <a:tc>
                  <a:txBody>
                    <a:bodyPr/>
                    <a:lstStyle/>
                    <a:p>
                      <a:pPr>
                        <a:spcAft>
                          <a:spcPts val="0"/>
                        </a:spcAft>
                      </a:pPr>
                      <a:r>
                        <a:rPr lang="en-US" sz="1000" kern="0">
                          <a:effectLst/>
                        </a:rPr>
                        <a:t>youth</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a:effectLst/>
                        </a:rPr>
                        <a:t>low</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a:effectLst/>
                        </a:rPr>
                        <a:t>yes</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a:effectLst/>
                        </a:rPr>
                        <a:t>fair</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dirty="0">
                          <a:effectLst/>
                        </a:rPr>
                        <a:t>yes</a:t>
                      </a:r>
                      <a:endParaRPr lang="zh-TW" sz="1000" kern="100" dirty="0">
                        <a:effectLst/>
                        <a:latin typeface="Times New Roman"/>
                        <a:ea typeface="新細明體"/>
                      </a:endParaRPr>
                    </a:p>
                  </a:txBody>
                  <a:tcPr marL="17782" marR="17782" marT="0" marB="0" anchor="b"/>
                </a:tc>
              </a:tr>
              <a:tr h="209550">
                <a:tc>
                  <a:txBody>
                    <a:bodyPr/>
                    <a:lstStyle/>
                    <a:p>
                      <a:pPr>
                        <a:spcAft>
                          <a:spcPts val="0"/>
                        </a:spcAft>
                      </a:pPr>
                      <a:r>
                        <a:rPr lang="en-US" sz="1000" kern="0">
                          <a:effectLst/>
                        </a:rPr>
                        <a:t>10</a:t>
                      </a:r>
                      <a:endParaRPr lang="zh-TW" sz="1000" kern="100">
                        <a:effectLst/>
                        <a:latin typeface="Times New Roman"/>
                        <a:ea typeface="新細明體"/>
                      </a:endParaRPr>
                    </a:p>
                  </a:txBody>
                  <a:tcPr marL="17782" marR="17782" marT="0" marB="0" anchor="ctr"/>
                </a:tc>
                <a:tc>
                  <a:txBody>
                    <a:bodyPr/>
                    <a:lstStyle/>
                    <a:p>
                      <a:pPr>
                        <a:spcAft>
                          <a:spcPts val="0"/>
                        </a:spcAft>
                      </a:pPr>
                      <a:r>
                        <a:rPr lang="en-US" sz="1000" kern="0">
                          <a:effectLst/>
                        </a:rPr>
                        <a:t>senior</a:t>
                      </a:r>
                      <a:endParaRPr lang="zh-TW" sz="1000" kern="100">
                        <a:effectLst/>
                        <a:latin typeface="Times New Roman"/>
                        <a:ea typeface="新細明體"/>
                      </a:endParaRPr>
                    </a:p>
                  </a:txBody>
                  <a:tcPr marL="17782" marR="17782" marT="0" marB="0" anchor="b"/>
                </a:tc>
                <a:tc>
                  <a:txBody>
                    <a:bodyPr/>
                    <a:lstStyle/>
                    <a:p>
                      <a:pPr>
                        <a:spcAft>
                          <a:spcPts val="0"/>
                        </a:spcAft>
                      </a:pPr>
                      <a:r>
                        <a:rPr lang="en-US" sz="1000" kern="0">
                          <a:effectLst/>
                        </a:rPr>
                        <a:t>medium</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dirty="0">
                          <a:effectLst/>
                        </a:rPr>
                        <a:t>yes</a:t>
                      </a:r>
                      <a:endParaRPr lang="zh-TW" sz="1000" kern="100" dirty="0">
                        <a:effectLst/>
                        <a:latin typeface="Times New Roman"/>
                        <a:ea typeface="新細明體"/>
                      </a:endParaRPr>
                    </a:p>
                  </a:txBody>
                  <a:tcPr marL="17782" marR="17782" marT="0" marB="0" anchor="b"/>
                </a:tc>
                <a:tc>
                  <a:txBody>
                    <a:bodyPr/>
                    <a:lstStyle/>
                    <a:p>
                      <a:pPr>
                        <a:spcAft>
                          <a:spcPts val="0"/>
                        </a:spcAft>
                      </a:pPr>
                      <a:r>
                        <a:rPr lang="en-US" sz="1000" kern="0">
                          <a:effectLst/>
                        </a:rPr>
                        <a:t>excellent</a:t>
                      </a:r>
                      <a:endParaRPr lang="zh-TW" sz="1000" kern="100">
                        <a:effectLst/>
                        <a:latin typeface="Times New Roman"/>
                        <a:ea typeface="新細明體"/>
                      </a:endParaRPr>
                    </a:p>
                  </a:txBody>
                  <a:tcPr marL="17782" marR="17782" marT="0" marB="0" anchor="b"/>
                </a:tc>
                <a:tc>
                  <a:txBody>
                    <a:bodyPr/>
                    <a:lstStyle/>
                    <a:p>
                      <a:pPr algn="ctr">
                        <a:spcAft>
                          <a:spcPts val="0"/>
                        </a:spcAft>
                      </a:pPr>
                      <a:r>
                        <a:rPr lang="en-US" sz="1000" kern="0" dirty="0">
                          <a:effectLst/>
                        </a:rPr>
                        <a:t>yes</a:t>
                      </a:r>
                      <a:endParaRPr lang="zh-TW" sz="1000" kern="100" dirty="0">
                        <a:effectLst/>
                        <a:latin typeface="Times New Roman"/>
                        <a:ea typeface="新細明體"/>
                      </a:endParaRPr>
                    </a:p>
                  </a:txBody>
                  <a:tcPr marL="17782" marR="17782" marT="0" marB="0" anchor="b"/>
                </a:tc>
              </a:tr>
            </a:tbl>
          </a:graphicData>
        </a:graphic>
      </p:graphicFrame>
      <p:sp>
        <p:nvSpPr>
          <p:cNvPr id="82011" name="Rectangle 3"/>
          <p:cNvSpPr txBox="1">
            <a:spLocks noChangeArrowheads="1"/>
          </p:cNvSpPr>
          <p:nvPr/>
        </p:nvSpPr>
        <p:spPr bwMode="auto">
          <a:xfrm>
            <a:off x="4140200" y="188913"/>
            <a:ext cx="4824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nSpc>
                <a:spcPct val="80000"/>
              </a:lnSpc>
              <a:spcBef>
                <a:spcPct val="30000"/>
              </a:spcBef>
              <a:buSzPct val="80000"/>
              <a:buFont typeface="Arial" charset="0"/>
              <a:buNone/>
            </a:pPr>
            <a:r>
              <a:rPr kumimoji="0" lang="en-US" altLang="zh-TW" sz="2000">
                <a:solidFill>
                  <a:srgbClr val="121328"/>
                </a:solidFill>
                <a:ea typeface="標楷體" pitchFamily="65" charset="-120"/>
              </a:rPr>
              <a:t>Class P (Positive): buys_computer = “yes” </a:t>
            </a:r>
          </a:p>
          <a:p>
            <a:pPr>
              <a:lnSpc>
                <a:spcPct val="80000"/>
              </a:lnSpc>
              <a:spcBef>
                <a:spcPct val="30000"/>
              </a:spcBef>
              <a:buSzPct val="80000"/>
              <a:buFont typeface="Arial" charset="0"/>
              <a:buNone/>
            </a:pPr>
            <a:r>
              <a:rPr kumimoji="0" lang="en-US" altLang="zh-TW" sz="2000">
                <a:solidFill>
                  <a:srgbClr val="121328"/>
                </a:solidFill>
                <a:ea typeface="標楷體" pitchFamily="65" charset="-120"/>
              </a:rPr>
              <a:t>Class N (Negative): buys_computer = “no”</a:t>
            </a:r>
          </a:p>
          <a:p>
            <a:pPr>
              <a:lnSpc>
                <a:spcPct val="80000"/>
              </a:lnSpc>
              <a:spcBef>
                <a:spcPct val="30000"/>
              </a:spcBef>
              <a:buSzPct val="80000"/>
              <a:buFont typeface="Arial" charset="0"/>
              <a:buNone/>
            </a:pPr>
            <a:r>
              <a:rPr kumimoji="0" lang="en-US" altLang="zh-TW" sz="2000" i="1">
                <a:solidFill>
                  <a:srgbClr val="121328"/>
                </a:solidFill>
                <a:latin typeface="Times New Roman" pitchFamily="18" charset="0"/>
                <a:ea typeface="標楷體" pitchFamily="65" charset="-120"/>
                <a:cs typeface="Times New Roman" pitchFamily="18" charset="0"/>
              </a:rPr>
              <a:t>P(buys = yes) = P</a:t>
            </a:r>
            <a:r>
              <a:rPr kumimoji="0" lang="en-US" altLang="zh-TW" sz="2000" i="1" baseline="-25000">
                <a:solidFill>
                  <a:srgbClr val="121328"/>
                </a:solidFill>
                <a:latin typeface="Times New Roman" pitchFamily="18" charset="0"/>
                <a:ea typeface="標楷體" pitchFamily="65" charset="-120"/>
                <a:cs typeface="Times New Roman" pitchFamily="18" charset="0"/>
              </a:rPr>
              <a:t>i=1 </a:t>
            </a:r>
            <a:r>
              <a:rPr kumimoji="0" lang="en-US" altLang="zh-TW" sz="2000" i="1">
                <a:solidFill>
                  <a:srgbClr val="121328"/>
                </a:solidFill>
                <a:latin typeface="Times New Roman" pitchFamily="18" charset="0"/>
                <a:ea typeface="標楷體" pitchFamily="65" charset="-120"/>
                <a:cs typeface="Times New Roman" pitchFamily="18" charset="0"/>
              </a:rPr>
              <a:t>= P</a:t>
            </a:r>
            <a:r>
              <a:rPr kumimoji="0" lang="en-US" altLang="zh-TW" sz="2000" i="1" baseline="-25000">
                <a:solidFill>
                  <a:srgbClr val="121328"/>
                </a:solidFill>
                <a:latin typeface="Times New Roman" pitchFamily="18" charset="0"/>
                <a:ea typeface="標楷體" pitchFamily="65" charset="-120"/>
                <a:cs typeface="Times New Roman" pitchFamily="18" charset="0"/>
              </a:rPr>
              <a:t>1</a:t>
            </a:r>
            <a:r>
              <a:rPr kumimoji="0" lang="en-US" altLang="zh-TW" sz="2000" i="1">
                <a:solidFill>
                  <a:srgbClr val="121328"/>
                </a:solidFill>
                <a:latin typeface="Times New Roman" pitchFamily="18" charset="0"/>
                <a:ea typeface="標楷體" pitchFamily="65" charset="-120"/>
                <a:cs typeface="Times New Roman" pitchFamily="18" charset="0"/>
              </a:rPr>
              <a:t> </a:t>
            </a:r>
            <a:r>
              <a:rPr kumimoji="0" lang="en-US" altLang="zh-TW" sz="2000">
                <a:solidFill>
                  <a:srgbClr val="121328"/>
                </a:solidFill>
                <a:ea typeface="標楷體" pitchFamily="65" charset="-120"/>
              </a:rPr>
              <a:t>= 6/10 = 0.6 </a:t>
            </a:r>
          </a:p>
          <a:p>
            <a:pPr>
              <a:lnSpc>
                <a:spcPct val="80000"/>
              </a:lnSpc>
              <a:spcBef>
                <a:spcPct val="30000"/>
              </a:spcBef>
              <a:buSzPct val="80000"/>
              <a:buFont typeface="Arial" charset="0"/>
              <a:buNone/>
            </a:pPr>
            <a:r>
              <a:rPr kumimoji="0" lang="en-US" altLang="zh-TW" sz="2000" i="1">
                <a:solidFill>
                  <a:srgbClr val="121328"/>
                </a:solidFill>
                <a:latin typeface="Times New Roman" pitchFamily="18" charset="0"/>
                <a:ea typeface="標楷體" pitchFamily="65" charset="-120"/>
              </a:rPr>
              <a:t>P(buys = no) = P</a:t>
            </a:r>
            <a:r>
              <a:rPr kumimoji="0" lang="en-US" altLang="zh-TW" sz="2000" i="1" baseline="-25000">
                <a:solidFill>
                  <a:srgbClr val="121328"/>
                </a:solidFill>
                <a:latin typeface="Times New Roman" pitchFamily="18" charset="0"/>
                <a:ea typeface="標楷體" pitchFamily="65" charset="-120"/>
              </a:rPr>
              <a:t>i=2 </a:t>
            </a:r>
            <a:r>
              <a:rPr kumimoji="0" lang="en-US" altLang="zh-TW" sz="2000" i="1">
                <a:solidFill>
                  <a:srgbClr val="121328"/>
                </a:solidFill>
                <a:latin typeface="Times New Roman" pitchFamily="18" charset="0"/>
                <a:ea typeface="標楷體" pitchFamily="65" charset="-120"/>
              </a:rPr>
              <a:t>= P</a:t>
            </a:r>
            <a:r>
              <a:rPr kumimoji="0" lang="en-US" altLang="zh-TW" sz="2000" i="1" baseline="-25000">
                <a:solidFill>
                  <a:srgbClr val="121328"/>
                </a:solidFill>
                <a:latin typeface="Times New Roman" pitchFamily="18" charset="0"/>
                <a:ea typeface="標楷體" pitchFamily="65" charset="-120"/>
              </a:rPr>
              <a:t>2</a:t>
            </a:r>
            <a:r>
              <a:rPr kumimoji="0" lang="en-US" altLang="zh-TW" sz="2000" i="1">
                <a:solidFill>
                  <a:srgbClr val="121328"/>
                </a:solidFill>
                <a:latin typeface="Times New Roman" pitchFamily="18" charset="0"/>
                <a:ea typeface="標楷體" pitchFamily="65" charset="-120"/>
              </a:rPr>
              <a:t> </a:t>
            </a:r>
            <a:r>
              <a:rPr kumimoji="0" lang="en-US" altLang="zh-TW" sz="2000">
                <a:solidFill>
                  <a:srgbClr val="121328"/>
                </a:solidFill>
                <a:ea typeface="標楷體" pitchFamily="65" charset="-120"/>
              </a:rPr>
              <a:t>= 4/10 = 0.4</a:t>
            </a:r>
            <a:endParaRPr kumimoji="0" lang="en-US" altLang="zh-TW" sz="2400">
              <a:ea typeface="標楷體" pitchFamily="65" charset="-120"/>
            </a:endParaRPr>
          </a:p>
          <a:p>
            <a:pPr>
              <a:lnSpc>
                <a:spcPct val="80000"/>
              </a:lnSpc>
              <a:spcBef>
                <a:spcPct val="30000"/>
              </a:spcBef>
              <a:buSzPct val="80000"/>
              <a:buFont typeface="Arial" charset="0"/>
              <a:buNone/>
            </a:pPr>
            <a:r>
              <a:rPr kumimoji="0" lang="en-US" altLang="zh-TW" sz="2000">
                <a:solidFill>
                  <a:srgbClr val="121328"/>
                </a:solidFill>
                <a:ea typeface="標楷體" pitchFamily="65" charset="-120"/>
              </a:rPr>
              <a:t> </a:t>
            </a:r>
            <a:endParaRPr kumimoji="0" lang="en-US" altLang="zh-TW" sz="2400">
              <a:ea typeface="標楷體" pitchFamily="65" charset="-120"/>
            </a:endParaRPr>
          </a:p>
        </p:txBody>
      </p:sp>
      <p:sp>
        <p:nvSpPr>
          <p:cNvPr id="82012" name="矩形 13"/>
          <p:cNvSpPr>
            <a:spLocks noChangeArrowheads="1"/>
          </p:cNvSpPr>
          <p:nvPr/>
        </p:nvSpPr>
        <p:spPr bwMode="auto">
          <a:xfrm>
            <a:off x="4462463" y="1533525"/>
            <a:ext cx="17827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(0.1) = -3.3219</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(0.2) = -2.3219</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(0.3) = -1.7370</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(0.4) = -1.3219</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(0.5) = -1</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(0.6) = -0.7370</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(0.7) = -0.5146</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(0.8) = -0.3219</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(0.9) = -0.1520</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(1) = 0</a:t>
            </a:r>
            <a:endParaRPr lang="zh-TW" altLang="zh-TW" sz="1200">
              <a:latin typeface="Arial" charset="0"/>
            </a:endParaRPr>
          </a:p>
        </p:txBody>
      </p:sp>
      <p:sp>
        <p:nvSpPr>
          <p:cNvPr id="82013" name="矩形 14"/>
          <p:cNvSpPr>
            <a:spLocks noChangeArrowheads="1"/>
          </p:cNvSpPr>
          <p:nvPr/>
        </p:nvSpPr>
        <p:spPr bwMode="auto">
          <a:xfrm>
            <a:off x="6227763" y="1509713"/>
            <a:ext cx="16573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(1) = 0</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(2) = 1</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(3) = 1.5850</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(4) = 2</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(5) = 2.3219</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(6) = 2.5850</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(7) = 2.8074</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(8) = 3</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(9) = 3.1699</a:t>
            </a:r>
            <a:endParaRPr lang="zh-TW" altLang="zh-TW" sz="1200">
              <a:latin typeface="Arial" charset="0"/>
            </a:endParaRPr>
          </a:p>
          <a:p>
            <a:pPr eaLnBrk="1" hangingPunct="1">
              <a:spcBef>
                <a:spcPct val="0"/>
              </a:spcBef>
              <a:buFontTx/>
              <a:buNone/>
            </a:pPr>
            <a:r>
              <a:rPr lang="en-US" altLang="zh-TW" sz="1200">
                <a:latin typeface="Arial" charset="0"/>
              </a:rPr>
              <a:t>log</a:t>
            </a:r>
            <a:r>
              <a:rPr lang="en-US" altLang="zh-TW" sz="1200" baseline="-25000">
                <a:latin typeface="Arial" charset="0"/>
              </a:rPr>
              <a:t>2</a:t>
            </a:r>
            <a:r>
              <a:rPr lang="en-US" altLang="zh-TW" sz="1200">
                <a:latin typeface="Arial" charset="0"/>
              </a:rPr>
              <a:t> (10) = 3.3219</a:t>
            </a:r>
            <a:endParaRPr lang="zh-TW" altLang="zh-TW" sz="1200">
              <a:latin typeface="Arial" charset="0"/>
            </a:endParaRPr>
          </a:p>
        </p:txBody>
      </p:sp>
      <p:graphicFrame>
        <p:nvGraphicFramePr>
          <p:cNvPr id="82014" name="物件 15"/>
          <p:cNvGraphicFramePr>
            <a:graphicFrameLocks noChangeAspect="1"/>
          </p:cNvGraphicFramePr>
          <p:nvPr/>
        </p:nvGraphicFramePr>
        <p:xfrm>
          <a:off x="2184400" y="4943475"/>
          <a:ext cx="3108325" cy="1149350"/>
        </p:xfrm>
        <a:graphic>
          <a:graphicData uri="http://schemas.openxmlformats.org/presentationml/2006/ole">
            <mc:AlternateContent xmlns:mc="http://schemas.openxmlformats.org/markup-compatibility/2006">
              <mc:Choice xmlns:v="urn:schemas-microsoft-com:vml" Requires="v">
                <p:oleObj spid="_x0000_s98494" name="方程式" r:id="rId7" imgW="2145369" imgH="863225" progId="Equation.3">
                  <p:embed/>
                </p:oleObj>
              </mc:Choice>
              <mc:Fallback>
                <p:oleObj name="方程式" r:id="rId7" imgW="2145369" imgH="86322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4400" y="4943475"/>
                        <a:ext cx="3108325"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2015" name="文字方塊 17"/>
          <p:cNvSpPr txBox="1">
            <a:spLocks noChangeArrowheads="1"/>
          </p:cNvSpPr>
          <p:nvPr/>
        </p:nvSpPr>
        <p:spPr bwMode="auto">
          <a:xfrm>
            <a:off x="1077913" y="6227763"/>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Times New Roman" pitchFamily="18" charset="0"/>
                <a:cs typeface="Times New Roman" pitchFamily="18" charset="0"/>
              </a:rPr>
              <a:t>Info(D) = I(6,4) = 0.971</a:t>
            </a:r>
            <a:endParaRPr lang="zh-TW" altLang="en-US" sz="1800" b="1" i="1">
              <a:solidFill>
                <a:srgbClr val="FF0000"/>
              </a:solidFill>
              <a:latin typeface="Times New Roman" pitchFamily="18" charset="0"/>
              <a:cs typeface="Times New Roman" pitchFamily="18" charset="0"/>
            </a:endParaRPr>
          </a:p>
        </p:txBody>
      </p:sp>
      <p:sp>
        <p:nvSpPr>
          <p:cNvPr id="82016" name="矩形 1"/>
          <p:cNvSpPr>
            <a:spLocks noChangeArrowheads="1"/>
          </p:cNvSpPr>
          <p:nvPr/>
        </p:nvSpPr>
        <p:spPr bwMode="auto">
          <a:xfrm>
            <a:off x="201613" y="2916238"/>
            <a:ext cx="3376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b="1">
                <a:solidFill>
                  <a:schemeClr val="tx2"/>
                </a:solidFill>
              </a:rPr>
              <a:t>Step 1: Expected information</a:t>
            </a:r>
            <a:endParaRPr lang="zh-TW" altLang="en-US" b="1">
              <a:solidFill>
                <a:schemeClr val="tx2"/>
              </a:solidFill>
            </a:endParaRPr>
          </a:p>
        </p:txBody>
      </p:sp>
    </p:spTree>
    <p:extLst>
      <p:ext uri="{BB962C8B-B14F-4D97-AF65-F5344CB8AC3E}">
        <p14:creationId xmlns:p14="http://schemas.microsoft.com/office/powerpoint/2010/main" val="317638898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58EFEBD-F994-412C-82A6-73FF3F9AF14A}" type="slidenum">
              <a:rPr lang="zh-TW" altLang="en-US" sz="1200" smtClean="0">
                <a:solidFill>
                  <a:srgbClr val="898989"/>
                </a:solidFill>
              </a:rPr>
              <a:pPr eaLnBrk="1" hangingPunct="1">
                <a:spcBef>
                  <a:spcPct val="0"/>
                </a:spcBef>
                <a:buFontTx/>
                <a:buNone/>
              </a:pPr>
              <a:t>159</a:t>
            </a:fld>
            <a:endParaRPr lang="zh-TW" altLang="en-US" sz="1200" smtClean="0">
              <a:solidFill>
                <a:srgbClr val="898989"/>
              </a:solidFill>
            </a:endParaRPr>
          </a:p>
        </p:txBody>
      </p:sp>
      <p:graphicFrame>
        <p:nvGraphicFramePr>
          <p:cNvPr id="6" name="表格 5"/>
          <p:cNvGraphicFramePr>
            <a:graphicFrameLocks noGrp="1"/>
          </p:cNvGraphicFramePr>
          <p:nvPr/>
        </p:nvGraphicFramePr>
        <p:xfrm>
          <a:off x="539750" y="115888"/>
          <a:ext cx="7993063" cy="3292476"/>
        </p:xfrm>
        <a:graphic>
          <a:graphicData uri="http://schemas.openxmlformats.org/drawingml/2006/table">
            <a:tbl>
              <a:tblPr firstRow="1" firstCol="1" bandRow="1">
                <a:tableStyleId>{5C22544A-7EE6-4342-B048-85BDC9FD1C3A}</a:tableStyleId>
              </a:tblPr>
              <a:tblGrid>
                <a:gridCol w="371288"/>
                <a:gridCol w="1644980"/>
                <a:gridCol w="1008134"/>
                <a:gridCol w="1152153"/>
                <a:gridCol w="1656220"/>
                <a:gridCol w="2160288"/>
              </a:tblGrid>
              <a:tr h="548746">
                <a:tc>
                  <a:txBody>
                    <a:bodyPr/>
                    <a:lstStyle/>
                    <a:p>
                      <a:pPr>
                        <a:spcAft>
                          <a:spcPts val="0"/>
                        </a:spcAft>
                      </a:pPr>
                      <a:r>
                        <a:rPr lang="en-US" sz="1800" kern="0" dirty="0">
                          <a:effectLst/>
                        </a:rPr>
                        <a:t>ID</a:t>
                      </a:r>
                      <a:endParaRPr lang="zh-TW" sz="1800" kern="100" dirty="0">
                        <a:effectLst/>
                        <a:latin typeface="Times New Roman"/>
                        <a:ea typeface="新細明體"/>
                      </a:endParaRPr>
                    </a:p>
                  </a:txBody>
                  <a:tcPr marL="17780" marR="17780" marT="0" marB="0" anchor="ctr"/>
                </a:tc>
                <a:tc>
                  <a:txBody>
                    <a:bodyPr/>
                    <a:lstStyle/>
                    <a:p>
                      <a:pPr algn="ctr">
                        <a:spcAft>
                          <a:spcPts val="0"/>
                        </a:spcAft>
                      </a:pPr>
                      <a:r>
                        <a:rPr lang="en-US" sz="1800" kern="0" dirty="0">
                          <a:effectLst/>
                        </a:rPr>
                        <a:t>age</a:t>
                      </a:r>
                      <a:endParaRPr lang="zh-TW" sz="1800" kern="100" dirty="0">
                        <a:effectLst/>
                        <a:latin typeface="Times New Roman"/>
                        <a:ea typeface="新細明體"/>
                      </a:endParaRPr>
                    </a:p>
                  </a:txBody>
                  <a:tcPr marL="17780" marR="17780" marT="0" marB="0" anchor="b"/>
                </a:tc>
                <a:tc>
                  <a:txBody>
                    <a:bodyPr/>
                    <a:lstStyle/>
                    <a:p>
                      <a:pPr algn="ctr">
                        <a:spcAft>
                          <a:spcPts val="0"/>
                        </a:spcAft>
                      </a:pPr>
                      <a:r>
                        <a:rPr lang="en-US" sz="1800" kern="0">
                          <a:effectLst/>
                        </a:rPr>
                        <a:t>income</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student</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credit_rating</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dirty="0">
                          <a:effectLst/>
                        </a:rPr>
                        <a:t>Class: </a:t>
                      </a:r>
                      <a:r>
                        <a:rPr lang="en-US" sz="1800" kern="0" dirty="0" smtClean="0">
                          <a:effectLst/>
                        </a:rPr>
                        <a:t/>
                      </a:r>
                      <a:br>
                        <a:rPr lang="en-US" sz="1800" kern="0" dirty="0" smtClean="0">
                          <a:effectLst/>
                        </a:rPr>
                      </a:br>
                      <a:r>
                        <a:rPr lang="en-US" sz="1800" kern="0" dirty="0" err="1" smtClean="0">
                          <a:effectLst/>
                        </a:rPr>
                        <a:t>buys_computer</a:t>
                      </a:r>
                      <a:endParaRPr lang="zh-TW" sz="1800" kern="100" dirty="0">
                        <a:effectLst/>
                        <a:latin typeface="Times New Roman"/>
                        <a:ea typeface="新細明體"/>
                      </a:endParaRPr>
                    </a:p>
                  </a:txBody>
                  <a:tcPr marL="17780" marR="17780" marT="0" marB="0" anchor="b"/>
                </a:tc>
              </a:tr>
              <a:tr h="274373">
                <a:tc>
                  <a:txBody>
                    <a:bodyPr/>
                    <a:lstStyle/>
                    <a:p>
                      <a:pPr>
                        <a:spcAft>
                          <a:spcPts val="0"/>
                        </a:spcAft>
                      </a:pPr>
                      <a:r>
                        <a:rPr lang="en-US" sz="1800" kern="0">
                          <a:effectLst/>
                        </a:rPr>
                        <a:t>1</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youth</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high</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2</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middle_aged </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high</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3</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youth</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high</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excellent</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4</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senior</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medium</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5</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senior</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high</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6</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senior</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low</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excellent</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7</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middle_aged</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low</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excellent</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8</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youth</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medium</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no</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9</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youth</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low</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fair</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r>
              <a:tr h="274373">
                <a:tc>
                  <a:txBody>
                    <a:bodyPr/>
                    <a:lstStyle/>
                    <a:p>
                      <a:pPr>
                        <a:spcAft>
                          <a:spcPts val="0"/>
                        </a:spcAft>
                      </a:pPr>
                      <a:r>
                        <a:rPr lang="en-US" sz="1800" kern="0">
                          <a:effectLst/>
                        </a:rPr>
                        <a:t>10</a:t>
                      </a:r>
                      <a:endParaRPr lang="zh-TW" sz="1800" kern="100">
                        <a:effectLst/>
                        <a:latin typeface="Times New Roman"/>
                        <a:ea typeface="新細明體"/>
                      </a:endParaRPr>
                    </a:p>
                  </a:txBody>
                  <a:tcPr marL="17780" marR="17780" marT="0" marB="0" anchor="ctr"/>
                </a:tc>
                <a:tc>
                  <a:txBody>
                    <a:bodyPr/>
                    <a:lstStyle/>
                    <a:p>
                      <a:pPr>
                        <a:spcAft>
                          <a:spcPts val="0"/>
                        </a:spcAft>
                      </a:pPr>
                      <a:r>
                        <a:rPr lang="en-US" sz="1800" kern="0">
                          <a:effectLst/>
                        </a:rPr>
                        <a:t>senior</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medium</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a:effectLst/>
                        </a:rPr>
                        <a:t>yes</a:t>
                      </a:r>
                      <a:endParaRPr lang="zh-TW" sz="1800" kern="100">
                        <a:effectLst/>
                        <a:latin typeface="Times New Roman"/>
                        <a:ea typeface="新細明體"/>
                      </a:endParaRPr>
                    </a:p>
                  </a:txBody>
                  <a:tcPr marL="17780" marR="17780" marT="0" marB="0" anchor="b"/>
                </a:tc>
                <a:tc>
                  <a:txBody>
                    <a:bodyPr/>
                    <a:lstStyle/>
                    <a:p>
                      <a:pPr>
                        <a:spcAft>
                          <a:spcPts val="0"/>
                        </a:spcAft>
                      </a:pPr>
                      <a:r>
                        <a:rPr lang="en-US" sz="1800" kern="0">
                          <a:effectLst/>
                        </a:rPr>
                        <a:t>excellent</a:t>
                      </a:r>
                      <a:endParaRPr lang="zh-TW" sz="1800" kern="100">
                        <a:effectLst/>
                        <a:latin typeface="Times New Roman"/>
                        <a:ea typeface="新細明體"/>
                      </a:endParaRPr>
                    </a:p>
                  </a:txBody>
                  <a:tcPr marL="17780" marR="17780" marT="0" marB="0" anchor="b"/>
                </a:tc>
                <a:tc>
                  <a:txBody>
                    <a:bodyPr/>
                    <a:lstStyle/>
                    <a:p>
                      <a:pPr algn="ctr">
                        <a:spcAft>
                          <a:spcPts val="0"/>
                        </a:spcAft>
                      </a:pPr>
                      <a:r>
                        <a:rPr lang="en-US" sz="1800" kern="0" dirty="0">
                          <a:effectLst/>
                        </a:rPr>
                        <a:t>yes</a:t>
                      </a:r>
                      <a:endParaRPr lang="zh-TW" sz="1800" kern="100" dirty="0">
                        <a:effectLst/>
                        <a:latin typeface="Times New Roman"/>
                        <a:ea typeface="新細明體"/>
                      </a:endParaRPr>
                    </a:p>
                  </a:txBody>
                  <a:tcPr marL="17780" marR="17780" marT="0" marB="0" anchor="b"/>
                </a:tc>
              </a:tr>
            </a:tbl>
          </a:graphicData>
        </a:graphic>
      </p:graphicFrame>
      <p:graphicFrame>
        <p:nvGraphicFramePr>
          <p:cNvPr id="3" name="表格 2"/>
          <p:cNvGraphicFramePr>
            <a:graphicFrameLocks noGrp="1"/>
          </p:cNvGraphicFramePr>
          <p:nvPr/>
        </p:nvGraphicFramePr>
        <p:xfrm>
          <a:off x="3051175" y="3789363"/>
          <a:ext cx="2384425" cy="1689285"/>
        </p:xfrm>
        <a:graphic>
          <a:graphicData uri="http://schemas.openxmlformats.org/drawingml/2006/table">
            <a:tbl>
              <a:tblPr firstRow="1" bandRow="1">
                <a:tableStyleId>{5C22544A-7EE6-4342-B048-85BDC9FD1C3A}</a:tableStyleId>
              </a:tblPr>
              <a:tblGrid>
                <a:gridCol w="956690"/>
                <a:gridCol w="378042"/>
                <a:gridCol w="390739"/>
                <a:gridCol w="658954"/>
              </a:tblGrid>
              <a:tr h="592155">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income</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48">
                <a:tc>
                  <a:txBody>
                    <a:bodyPr/>
                    <a:lstStyle/>
                    <a:p>
                      <a:pPr algn="ctr"/>
                      <a:r>
                        <a:rPr lang="en-US" altLang="zh-TW" sz="1800" dirty="0" smtClean="0">
                          <a:solidFill>
                            <a:schemeClr val="tx1"/>
                          </a:solidFill>
                        </a:rPr>
                        <a:t>high</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48">
                <a:tc>
                  <a:txBody>
                    <a:bodyPr/>
                    <a:lstStyle/>
                    <a:p>
                      <a:pPr algn="ctr"/>
                      <a:r>
                        <a:rPr lang="en-US" altLang="zh-TW" sz="1800" dirty="0" err="1" smtClean="0">
                          <a:solidFill>
                            <a:schemeClr val="tx1"/>
                          </a:solidFill>
                        </a:rPr>
                        <a:t>midium</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48">
                <a:tc>
                  <a:txBody>
                    <a:bodyPr/>
                    <a:lstStyle/>
                    <a:p>
                      <a:pPr algn="ctr"/>
                      <a:r>
                        <a:rPr lang="en-US" altLang="zh-TW" sz="1800" dirty="0" smtClean="0">
                          <a:solidFill>
                            <a:schemeClr val="tx1"/>
                          </a:solidFill>
                        </a:rPr>
                        <a:t>low</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5" marR="91415"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 name="表格 3"/>
          <p:cNvGraphicFramePr>
            <a:graphicFrameLocks noGrp="1"/>
          </p:cNvGraphicFramePr>
          <p:nvPr/>
        </p:nvGraphicFramePr>
        <p:xfrm>
          <a:off x="323850" y="3789363"/>
          <a:ext cx="2384425" cy="1963773"/>
        </p:xfrm>
        <a:graphic>
          <a:graphicData uri="http://schemas.openxmlformats.org/drawingml/2006/table">
            <a:tbl>
              <a:tblPr firstRow="1" bandRow="1">
                <a:tableStyleId>{5C22544A-7EE6-4342-B048-85BDC9FD1C3A}</a:tableStyleId>
              </a:tblPr>
              <a:tblGrid>
                <a:gridCol w="956690"/>
                <a:gridCol w="378042"/>
                <a:gridCol w="390739"/>
                <a:gridCol w="658954"/>
              </a:tblGrid>
              <a:tr h="592269">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age</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19">
                <a:tc>
                  <a:txBody>
                    <a:bodyPr/>
                    <a:lstStyle/>
                    <a:p>
                      <a:pPr algn="ctr"/>
                      <a:r>
                        <a:rPr lang="en-US" altLang="zh-TW" sz="1800" dirty="0" smtClean="0">
                          <a:solidFill>
                            <a:schemeClr val="tx1"/>
                          </a:solidFill>
                        </a:rPr>
                        <a:t>youth</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30">
                <a:tc>
                  <a:txBody>
                    <a:bodyPr/>
                    <a:lstStyle/>
                    <a:p>
                      <a:pPr algn="ctr"/>
                      <a:r>
                        <a:rPr lang="en-US" altLang="zh-TW" sz="1800" dirty="0" err="1" smtClean="0">
                          <a:solidFill>
                            <a:schemeClr val="tx1"/>
                          </a:solidFill>
                        </a:rPr>
                        <a:t>middle_aged</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0</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19">
                <a:tc>
                  <a:txBody>
                    <a:bodyPr/>
                    <a:lstStyle/>
                    <a:p>
                      <a:pPr algn="ctr"/>
                      <a:r>
                        <a:rPr lang="en-US" altLang="zh-TW" sz="1800" dirty="0" smtClean="0">
                          <a:solidFill>
                            <a:schemeClr val="tx1"/>
                          </a:solidFill>
                        </a:rPr>
                        <a:t>senior</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表格 4"/>
          <p:cNvGraphicFramePr>
            <a:graphicFrameLocks noGrp="1"/>
          </p:cNvGraphicFramePr>
          <p:nvPr/>
        </p:nvGraphicFramePr>
        <p:xfrm>
          <a:off x="5867400" y="5084763"/>
          <a:ext cx="2520950" cy="1371600"/>
        </p:xfrm>
        <a:graphic>
          <a:graphicData uri="http://schemas.openxmlformats.org/drawingml/2006/table">
            <a:tbl>
              <a:tblPr firstRow="1" bandRow="1">
                <a:tableStyleId>{5C22544A-7EE6-4342-B048-85BDC9FD1C3A}</a:tableStyleId>
              </a:tblPr>
              <a:tblGrid>
                <a:gridCol w="1080478"/>
                <a:gridCol w="360118"/>
                <a:gridCol w="360118"/>
                <a:gridCol w="720236"/>
              </a:tblGrid>
              <a:tr h="640092">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credit_</a:t>
                      </a:r>
                      <a:br>
                        <a:rPr lang="en-US" altLang="zh-TW" sz="1800" i="1" dirty="0" smtClean="0">
                          <a:solidFill>
                            <a:schemeClr val="tx1"/>
                          </a:solidFill>
                          <a:latin typeface="Times New Roman" panose="02020603050405020304" pitchFamily="18" charset="0"/>
                          <a:cs typeface="Times New Roman" panose="02020603050405020304" pitchFamily="18" charset="0"/>
                        </a:rPr>
                      </a:br>
                      <a:r>
                        <a:rPr lang="en-US" altLang="zh-TW" sz="1800" i="1" dirty="0" smtClean="0">
                          <a:solidFill>
                            <a:schemeClr val="tx1"/>
                          </a:solidFill>
                          <a:latin typeface="Times New Roman" panose="02020603050405020304" pitchFamily="18" charset="0"/>
                          <a:cs typeface="Times New Roman" panose="02020603050405020304" pitchFamily="18" charset="0"/>
                        </a:rPr>
                        <a:t>rating</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54">
                <a:tc>
                  <a:txBody>
                    <a:bodyPr/>
                    <a:lstStyle/>
                    <a:p>
                      <a:pPr algn="ctr"/>
                      <a:r>
                        <a:rPr lang="en-US" altLang="zh-TW" sz="1800" dirty="0" smtClean="0">
                          <a:solidFill>
                            <a:schemeClr val="tx1"/>
                          </a:solidFill>
                        </a:rPr>
                        <a:t>excellent</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54">
                <a:tc>
                  <a:txBody>
                    <a:bodyPr/>
                    <a:lstStyle/>
                    <a:p>
                      <a:pPr algn="ctr"/>
                      <a:r>
                        <a:rPr lang="en-US" altLang="zh-TW" sz="1800" dirty="0" smtClean="0">
                          <a:solidFill>
                            <a:schemeClr val="tx1"/>
                          </a:solidFill>
                        </a:rPr>
                        <a:t>fair</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6</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表格 7"/>
          <p:cNvGraphicFramePr>
            <a:graphicFrameLocks noGrp="1"/>
          </p:cNvGraphicFramePr>
          <p:nvPr/>
        </p:nvGraphicFramePr>
        <p:xfrm>
          <a:off x="5867400" y="3573463"/>
          <a:ext cx="2386013" cy="1323975"/>
        </p:xfrm>
        <a:graphic>
          <a:graphicData uri="http://schemas.openxmlformats.org/drawingml/2006/table">
            <a:tbl>
              <a:tblPr firstRow="1" bandRow="1">
                <a:tableStyleId>{5C22544A-7EE6-4342-B048-85BDC9FD1C3A}</a:tableStyleId>
              </a:tblPr>
              <a:tblGrid>
                <a:gridCol w="957327"/>
                <a:gridCol w="378294"/>
                <a:gridCol w="390999"/>
                <a:gridCol w="659393"/>
              </a:tblGrid>
              <a:tr h="592389">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student</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3">
                <a:tc>
                  <a:txBody>
                    <a:bodyPr/>
                    <a:lstStyle/>
                    <a:p>
                      <a:pPr algn="ctr"/>
                      <a:r>
                        <a:rPr lang="en-US" altLang="zh-TW" sz="1800" dirty="0" smtClean="0">
                          <a:solidFill>
                            <a:schemeClr val="tx1"/>
                          </a:solidFill>
                        </a:rPr>
                        <a:t>yes</a:t>
                      </a:r>
                      <a:endParaRPr lang="zh-TW" altLang="en-US" sz="1800" dirty="0">
                        <a:solidFill>
                          <a:schemeClr val="tx1"/>
                        </a:solidFill>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5</a:t>
                      </a:r>
                      <a:endParaRPr lang="zh-TW" altLang="en-US" sz="1800" dirty="0">
                        <a:solidFill>
                          <a:schemeClr val="tx1"/>
                        </a:solidFill>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3">
                <a:tc>
                  <a:txBody>
                    <a:bodyPr/>
                    <a:lstStyle/>
                    <a:p>
                      <a:pPr algn="ctr"/>
                      <a:r>
                        <a:rPr lang="en-US" altLang="zh-TW" sz="1800" dirty="0" smtClean="0">
                          <a:solidFill>
                            <a:schemeClr val="tx1"/>
                          </a:solidFill>
                        </a:rPr>
                        <a:t>no</a:t>
                      </a:r>
                      <a:endParaRPr lang="zh-TW" altLang="en-US" sz="1800" dirty="0">
                        <a:solidFill>
                          <a:schemeClr val="tx1"/>
                        </a:solidFill>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5</a:t>
                      </a:r>
                      <a:endParaRPr lang="zh-TW" altLang="en-US" sz="1800" dirty="0">
                        <a:solidFill>
                          <a:schemeClr val="tx1"/>
                        </a:solidFill>
                      </a:endParaRPr>
                    </a:p>
                  </a:txBody>
                  <a:tcPr marL="91476" marR="9147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2741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endParaRPr lang="zh-TW" altLang="en-US" smtClean="0"/>
          </a:p>
        </p:txBody>
      </p:sp>
      <p:sp>
        <p:nvSpPr>
          <p:cNvPr id="16387" name="內容版面配置區 2"/>
          <p:cNvSpPr>
            <a:spLocks noGrp="1"/>
          </p:cNvSpPr>
          <p:nvPr>
            <p:ph idx="1"/>
          </p:nvPr>
        </p:nvSpPr>
        <p:spPr/>
        <p:txBody>
          <a:bodyPr/>
          <a:lstStyle/>
          <a:p>
            <a:endParaRPr lang="zh-TW" altLang="en-US" smtClean="0"/>
          </a:p>
        </p:txBody>
      </p:sp>
      <p:sp>
        <p:nvSpPr>
          <p:cNvPr id="1638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CE28033-9831-4EA5-BEBB-4D5527262E65}" type="slidenum">
              <a:rPr lang="zh-TW" altLang="en-US" sz="1200" smtClean="0">
                <a:solidFill>
                  <a:srgbClr val="898989"/>
                </a:solidFill>
              </a:rPr>
              <a:pPr eaLnBrk="1" hangingPunct="1">
                <a:spcBef>
                  <a:spcPct val="0"/>
                </a:spcBef>
                <a:buFontTx/>
                <a:buNone/>
              </a:pPr>
              <a:t>16</a:t>
            </a:fld>
            <a:endParaRPr lang="zh-TW" altLang="en-US" sz="1200" smtClean="0">
              <a:solidFill>
                <a:srgbClr val="898989"/>
              </a:solidFill>
            </a:endParaRPr>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11138"/>
            <a:ext cx="635317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787400" y="6526213"/>
            <a:ext cx="7816850" cy="276225"/>
          </a:xfrm>
          <a:prstGeom prst="rect">
            <a:avLst/>
          </a:prstGeom>
        </p:spPr>
        <p:txBody>
          <a:bodyPr wrap="none">
            <a:spAutoFit/>
          </a:bodyPr>
          <a:lstStyle/>
          <a:p>
            <a:pPr>
              <a:defRPr/>
            </a:pPr>
            <a:r>
              <a:rPr lang="en-US" altLang="zh-TW" sz="1200" dirty="0">
                <a:solidFill>
                  <a:schemeClr val="bg1">
                    <a:lumMod val="65000"/>
                  </a:schemeClr>
                </a:solidFill>
                <a:latin typeface="Arial" pitchFamily="34" charset="0"/>
              </a:rPr>
              <a:t>Source: McAfee, A., &amp; </a:t>
            </a:r>
            <a:r>
              <a:rPr lang="en-US" altLang="zh-TW" sz="1200" dirty="0" err="1">
                <a:solidFill>
                  <a:schemeClr val="bg1">
                    <a:lumMod val="65000"/>
                  </a:schemeClr>
                </a:solidFill>
                <a:latin typeface="Arial" pitchFamily="34" charset="0"/>
              </a:rPr>
              <a:t>Brynjolfsson</a:t>
            </a:r>
            <a:r>
              <a:rPr lang="en-US" altLang="zh-TW" sz="1200" dirty="0">
                <a:solidFill>
                  <a:schemeClr val="bg1">
                    <a:lumMod val="65000"/>
                  </a:schemeClr>
                </a:solidFill>
                <a:latin typeface="Arial" pitchFamily="34" charset="0"/>
              </a:rPr>
              <a:t>, E. (2012). Big data: the management </a:t>
            </a:r>
            <a:r>
              <a:rPr lang="en-US" altLang="zh-TW" sz="1200" dirty="0" err="1">
                <a:solidFill>
                  <a:schemeClr val="bg1">
                    <a:lumMod val="65000"/>
                  </a:schemeClr>
                </a:solidFill>
                <a:latin typeface="Arial" pitchFamily="34" charset="0"/>
              </a:rPr>
              <a:t>revolution.</a:t>
            </a:r>
            <a:r>
              <a:rPr lang="en-US" altLang="zh-TW" sz="1200" i="1" dirty="0" err="1">
                <a:solidFill>
                  <a:schemeClr val="bg1">
                    <a:lumMod val="65000"/>
                  </a:schemeClr>
                </a:solidFill>
                <a:latin typeface="Arial" pitchFamily="34" charset="0"/>
              </a:rPr>
              <a:t>Harvard</a:t>
            </a:r>
            <a:r>
              <a:rPr lang="en-US" altLang="zh-TW" sz="1200" i="1" dirty="0">
                <a:solidFill>
                  <a:schemeClr val="bg1">
                    <a:lumMod val="65000"/>
                  </a:schemeClr>
                </a:solidFill>
                <a:latin typeface="Arial" pitchFamily="34" charset="0"/>
              </a:rPr>
              <a:t> business review</a:t>
            </a:r>
            <a:r>
              <a:rPr lang="en-US" altLang="zh-TW" sz="1200" dirty="0">
                <a:solidFill>
                  <a:schemeClr val="bg1">
                    <a:lumMod val="65000"/>
                  </a:schemeClr>
                </a:solidFill>
                <a:latin typeface="Arial" pitchFamily="34" charset="0"/>
              </a:rPr>
              <a:t>.</a:t>
            </a:r>
            <a:endParaRPr lang="zh-TW" altLang="en-US" sz="1200" dirty="0">
              <a:solidFill>
                <a:schemeClr val="bg1">
                  <a:lumMod val="65000"/>
                </a:schemeClr>
              </a:solidFill>
              <a:latin typeface="Arial" pitchFamily="34" charset="0"/>
            </a:endParaRPr>
          </a:p>
        </p:txBody>
      </p:sp>
    </p:spTree>
    <p:extLst>
      <p:ext uri="{BB962C8B-B14F-4D97-AF65-F5344CB8AC3E}">
        <p14:creationId xmlns:p14="http://schemas.microsoft.com/office/powerpoint/2010/main" val="32821011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88D4735-27B8-46BE-B2DF-47968D005605}" type="slidenum">
              <a:rPr lang="zh-TW" altLang="en-US" sz="1200" smtClean="0">
                <a:solidFill>
                  <a:srgbClr val="898989"/>
                </a:solidFill>
              </a:rPr>
              <a:pPr eaLnBrk="1" hangingPunct="1">
                <a:spcBef>
                  <a:spcPct val="0"/>
                </a:spcBef>
                <a:buFontTx/>
                <a:buNone/>
              </a:pPr>
              <a:t>160</a:t>
            </a:fld>
            <a:endParaRPr lang="zh-TW" altLang="en-US" sz="1200" smtClean="0">
              <a:solidFill>
                <a:srgbClr val="898989"/>
              </a:solidFill>
            </a:endParaRPr>
          </a:p>
        </p:txBody>
      </p:sp>
      <p:graphicFrame>
        <p:nvGraphicFramePr>
          <p:cNvPr id="83971" name="物件 4"/>
          <p:cNvGraphicFramePr>
            <a:graphicFrameLocks noChangeAspect="1"/>
          </p:cNvGraphicFramePr>
          <p:nvPr/>
        </p:nvGraphicFramePr>
        <p:xfrm>
          <a:off x="179388" y="2349500"/>
          <a:ext cx="2879725" cy="738188"/>
        </p:xfrm>
        <a:graphic>
          <a:graphicData uri="http://schemas.openxmlformats.org/presentationml/2006/ole">
            <mc:AlternateContent xmlns:mc="http://schemas.openxmlformats.org/markup-compatibility/2006">
              <mc:Choice xmlns:v="urn:schemas-microsoft-com:vml" Requires="v">
                <p:oleObj spid="_x0000_s99826" name="方程式" r:id="rId3" imgW="1612900" imgH="431800" progId="Equation.3">
                  <p:embed/>
                </p:oleObj>
              </mc:Choice>
              <mc:Fallback>
                <p:oleObj name="方程式" r:id="rId3" imgW="16129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349500"/>
                        <a:ext cx="2879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972" name="物件 5"/>
          <p:cNvGraphicFramePr>
            <a:graphicFrameLocks noChangeAspect="1"/>
          </p:cNvGraphicFramePr>
          <p:nvPr/>
        </p:nvGraphicFramePr>
        <p:xfrm>
          <a:off x="250825" y="3109913"/>
          <a:ext cx="2592388" cy="773112"/>
        </p:xfrm>
        <a:graphic>
          <a:graphicData uri="http://schemas.openxmlformats.org/presentationml/2006/ole">
            <mc:AlternateContent xmlns:mc="http://schemas.openxmlformats.org/markup-compatibility/2006">
              <mc:Choice xmlns:v="urn:schemas-microsoft-com:vml" Requires="v">
                <p:oleObj spid="_x0000_s99827" name="Equation" r:id="rId5" imgW="1714500" imgH="457200" progId="Equation.3">
                  <p:embed/>
                </p:oleObj>
              </mc:Choice>
              <mc:Fallback>
                <p:oleObj name="Equation" r:id="rId5" imgW="17145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109913"/>
                        <a:ext cx="259238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973" name="物件 6"/>
          <p:cNvGraphicFramePr>
            <a:graphicFrameLocks noChangeAspect="1"/>
          </p:cNvGraphicFramePr>
          <p:nvPr/>
        </p:nvGraphicFramePr>
        <p:xfrm>
          <a:off x="179388" y="5445125"/>
          <a:ext cx="4138612" cy="536575"/>
        </p:xfrm>
        <a:graphic>
          <a:graphicData uri="http://schemas.openxmlformats.org/presentationml/2006/ole">
            <mc:AlternateContent xmlns:mc="http://schemas.openxmlformats.org/markup-compatibility/2006">
              <mc:Choice xmlns:v="urn:schemas-microsoft-com:vml" Requires="v">
                <p:oleObj spid="_x0000_s99828" name="Equation" r:id="rId7" imgW="1790700" imgH="215900" progId="Equation.3">
                  <p:embed/>
                </p:oleObj>
              </mc:Choice>
              <mc:Fallback>
                <p:oleObj name="Equation" r:id="rId7" imgW="17907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5445125"/>
                        <a:ext cx="4138612"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 name="表格 18"/>
          <p:cNvGraphicFramePr>
            <a:graphicFrameLocks noGrp="1"/>
          </p:cNvGraphicFramePr>
          <p:nvPr/>
        </p:nvGraphicFramePr>
        <p:xfrm>
          <a:off x="179388" y="188913"/>
          <a:ext cx="4464050" cy="1963773"/>
        </p:xfrm>
        <a:graphic>
          <a:graphicData uri="http://schemas.openxmlformats.org/drawingml/2006/table">
            <a:tbl>
              <a:tblPr firstRow="1" bandRow="1">
                <a:tableStyleId>{5C22544A-7EE6-4342-B048-85BDC9FD1C3A}</a:tableStyleId>
              </a:tblPr>
              <a:tblGrid>
                <a:gridCol w="956874"/>
                <a:gridCol w="378115"/>
                <a:gridCol w="390814"/>
                <a:gridCol w="659081"/>
                <a:gridCol w="922586"/>
                <a:gridCol w="1156580"/>
              </a:tblGrid>
              <a:tr h="592269">
                <a:tc>
                  <a:txBody>
                    <a:bodyPr/>
                    <a:lstStyle/>
                    <a:p>
                      <a:pPr algn="ctr"/>
                      <a:r>
                        <a:rPr lang="en-US" altLang="zh-TW" sz="1800" i="1" dirty="0" smtClean="0">
                          <a:solidFill>
                            <a:schemeClr val="tx2"/>
                          </a:solidFill>
                          <a:latin typeface="Times New Roman" panose="02020603050405020304" pitchFamily="18" charset="0"/>
                          <a:cs typeface="Times New Roman" panose="02020603050405020304" pitchFamily="18" charset="0"/>
                        </a:rPr>
                        <a:t>age</a:t>
                      </a:r>
                      <a:endParaRPr lang="zh-TW" altLang="en-US" sz="1800" i="1" dirty="0">
                        <a:solidFill>
                          <a:schemeClr val="tx2"/>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 </a:t>
                      </a: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 </a:t>
                      </a: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a:t>
                      </a:r>
                      <a:endParaRPr lang="zh-TW" altLang="en-US" sz="1800" i="1" dirty="0" smtClean="0">
                        <a:solidFill>
                          <a:schemeClr val="tx1"/>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19">
                <a:tc>
                  <a:txBody>
                    <a:bodyPr/>
                    <a:lstStyle/>
                    <a:p>
                      <a:pPr algn="ctr"/>
                      <a:r>
                        <a:rPr lang="en-US" altLang="zh-TW" sz="1800" dirty="0" smtClean="0">
                          <a:solidFill>
                            <a:schemeClr val="tx1"/>
                          </a:solidFill>
                        </a:rPr>
                        <a:t>youth</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I(1,3)</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0.8112</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30">
                <a:tc>
                  <a:txBody>
                    <a:bodyPr/>
                    <a:lstStyle/>
                    <a:p>
                      <a:pPr algn="ctr"/>
                      <a:r>
                        <a:rPr lang="en-US" altLang="zh-TW" sz="1800" dirty="0" err="1" smtClean="0">
                          <a:solidFill>
                            <a:schemeClr val="tx1"/>
                          </a:solidFill>
                        </a:rPr>
                        <a:t>middle_aged</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0</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I(2,0)</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0</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19">
                <a:tc>
                  <a:txBody>
                    <a:bodyPr/>
                    <a:lstStyle/>
                    <a:p>
                      <a:pPr algn="ctr"/>
                      <a:r>
                        <a:rPr lang="en-US" altLang="zh-TW" sz="1800" dirty="0" smtClean="0">
                          <a:solidFill>
                            <a:schemeClr val="tx1"/>
                          </a:solidFill>
                        </a:rPr>
                        <a:t>senior</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I(3,1)</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0.8112</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4011" name="物件 1"/>
          <p:cNvGraphicFramePr>
            <a:graphicFrameLocks noChangeAspect="1"/>
          </p:cNvGraphicFramePr>
          <p:nvPr/>
        </p:nvGraphicFramePr>
        <p:xfrm>
          <a:off x="390525" y="4005263"/>
          <a:ext cx="3894138" cy="1368425"/>
        </p:xfrm>
        <a:graphic>
          <a:graphicData uri="http://schemas.openxmlformats.org/presentationml/2006/ole">
            <mc:AlternateContent xmlns:mc="http://schemas.openxmlformats.org/markup-compatibility/2006">
              <mc:Choice xmlns:v="urn:schemas-microsoft-com:vml" Requires="v">
                <p:oleObj spid="_x0000_s99829" name="方程式" r:id="rId9" imgW="2654300" imgH="1003300" progId="Equation.3">
                  <p:embed/>
                </p:oleObj>
              </mc:Choice>
              <mc:Fallback>
                <p:oleObj name="方程式" r:id="rId9" imgW="2654300" imgH="1003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525" y="4005263"/>
                        <a:ext cx="38941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012" name="物件 2"/>
          <p:cNvGraphicFramePr>
            <a:graphicFrameLocks noChangeAspect="1"/>
          </p:cNvGraphicFramePr>
          <p:nvPr/>
        </p:nvGraphicFramePr>
        <p:xfrm>
          <a:off x="4895850" y="568325"/>
          <a:ext cx="4248150" cy="1708150"/>
        </p:xfrm>
        <a:graphic>
          <a:graphicData uri="http://schemas.openxmlformats.org/presentationml/2006/ole">
            <mc:AlternateContent xmlns:mc="http://schemas.openxmlformats.org/markup-compatibility/2006">
              <mc:Choice xmlns:v="urn:schemas-microsoft-com:vml" Requires="v">
                <p:oleObj spid="_x0000_s99830" name="方程式" r:id="rId11" imgW="3175000" imgH="1282700" progId="Equation.3">
                  <p:embed/>
                </p:oleObj>
              </mc:Choice>
              <mc:Fallback>
                <p:oleObj name="方程式" r:id="rId11" imgW="3175000" imgH="1282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5850" y="568325"/>
                        <a:ext cx="42481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013" name="物件 10"/>
          <p:cNvGraphicFramePr>
            <a:graphicFrameLocks noChangeAspect="1"/>
          </p:cNvGraphicFramePr>
          <p:nvPr/>
        </p:nvGraphicFramePr>
        <p:xfrm>
          <a:off x="4787900" y="4076700"/>
          <a:ext cx="4321175" cy="1708150"/>
        </p:xfrm>
        <a:graphic>
          <a:graphicData uri="http://schemas.openxmlformats.org/presentationml/2006/ole">
            <mc:AlternateContent xmlns:mc="http://schemas.openxmlformats.org/markup-compatibility/2006">
              <mc:Choice xmlns:v="urn:schemas-microsoft-com:vml" Requires="v">
                <p:oleObj spid="_x0000_s99831" name="方程式" r:id="rId13" imgW="3175000" imgH="1282700" progId="Equation.3">
                  <p:embed/>
                </p:oleObj>
              </mc:Choice>
              <mc:Fallback>
                <p:oleObj name="方程式" r:id="rId13" imgW="3175000" imgH="1282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7900" y="4076700"/>
                        <a:ext cx="43211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014" name="物件 11"/>
          <p:cNvGraphicFramePr>
            <a:graphicFrameLocks noChangeAspect="1"/>
          </p:cNvGraphicFramePr>
          <p:nvPr/>
        </p:nvGraphicFramePr>
        <p:xfrm>
          <a:off x="4872038" y="2547938"/>
          <a:ext cx="2940050" cy="1385887"/>
        </p:xfrm>
        <a:graphic>
          <a:graphicData uri="http://schemas.openxmlformats.org/presentationml/2006/ole">
            <mc:AlternateContent xmlns:mc="http://schemas.openxmlformats.org/markup-compatibility/2006">
              <mc:Choice xmlns:v="urn:schemas-microsoft-com:vml" Requires="v">
                <p:oleObj spid="_x0000_s99832" name="方程式" r:id="rId15" imgW="2197100" imgH="1041400" progId="Equation.3">
                  <p:embed/>
                </p:oleObj>
              </mc:Choice>
              <mc:Fallback>
                <p:oleObj name="方程式" r:id="rId15" imgW="2197100" imgH="1041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2038" y="2547938"/>
                        <a:ext cx="29400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015" name="物件 7"/>
          <p:cNvGraphicFramePr>
            <a:graphicFrameLocks noChangeAspect="1"/>
          </p:cNvGraphicFramePr>
          <p:nvPr/>
        </p:nvGraphicFramePr>
        <p:xfrm>
          <a:off x="468313" y="6013450"/>
          <a:ext cx="2519362" cy="590550"/>
        </p:xfrm>
        <a:graphic>
          <a:graphicData uri="http://schemas.openxmlformats.org/presentationml/2006/ole">
            <mc:AlternateContent xmlns:mc="http://schemas.openxmlformats.org/markup-compatibility/2006">
              <mc:Choice xmlns:v="urn:schemas-microsoft-com:vml" Requires="v">
                <p:oleObj spid="_x0000_s99833" name="方程式" r:id="rId17" imgW="1981200" imgH="431800" progId="Equation.3">
                  <p:embed/>
                </p:oleObj>
              </mc:Choice>
              <mc:Fallback>
                <p:oleObj name="方程式" r:id="rId17" imgW="1981200" imgH="431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3" y="6013450"/>
                        <a:ext cx="25193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016" name="文字方塊 16"/>
          <p:cNvSpPr txBox="1">
            <a:spLocks noChangeArrowheads="1"/>
          </p:cNvSpPr>
          <p:nvPr/>
        </p:nvSpPr>
        <p:spPr bwMode="auto">
          <a:xfrm>
            <a:off x="2339975" y="2924175"/>
            <a:ext cx="2232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200" b="1" i="1">
                <a:solidFill>
                  <a:srgbClr val="FF0000"/>
                </a:solidFill>
                <a:latin typeface="Times New Roman" pitchFamily="18" charset="0"/>
                <a:cs typeface="Times New Roman" pitchFamily="18" charset="0"/>
              </a:rPr>
              <a:t>Info(D) = I(6,4) = 0.971</a:t>
            </a:r>
            <a:endParaRPr lang="zh-TW" altLang="en-US" sz="1200" b="1" i="1">
              <a:solidFill>
                <a:srgbClr val="FF0000"/>
              </a:solidFill>
              <a:latin typeface="Times New Roman" pitchFamily="18" charset="0"/>
              <a:cs typeface="Times New Roman" pitchFamily="18" charset="0"/>
            </a:endParaRPr>
          </a:p>
        </p:txBody>
      </p:sp>
      <p:sp>
        <p:nvSpPr>
          <p:cNvPr id="2" name="矩形 1"/>
          <p:cNvSpPr/>
          <p:nvPr/>
        </p:nvSpPr>
        <p:spPr>
          <a:xfrm>
            <a:off x="5795963" y="0"/>
            <a:ext cx="2865437" cy="646113"/>
          </a:xfrm>
          <a:prstGeom prst="rect">
            <a:avLst/>
          </a:prstGeom>
          <a:ln>
            <a:noFill/>
          </a:ln>
        </p:spPr>
        <p:txBody>
          <a:bodyPr wrap="none">
            <a:spAutoFit/>
          </a:bodyPr>
          <a:lstStyle/>
          <a:p>
            <a:pPr>
              <a:defRPr/>
            </a:pPr>
            <a:r>
              <a:rPr lang="en-US" altLang="zh-TW" b="1" dirty="0">
                <a:solidFill>
                  <a:schemeClr val="accent6">
                    <a:lumMod val="75000"/>
                  </a:schemeClr>
                </a:solidFill>
              </a:rPr>
              <a:t>Step 2: Information</a:t>
            </a:r>
          </a:p>
          <a:p>
            <a:pPr>
              <a:defRPr/>
            </a:pPr>
            <a:r>
              <a:rPr lang="en-US" altLang="zh-TW" b="1" dirty="0">
                <a:solidFill>
                  <a:schemeClr val="accent6">
                    <a:lumMod val="50000"/>
                  </a:schemeClr>
                </a:solidFill>
              </a:rPr>
              <a:t>Step 3: Information Gain</a:t>
            </a:r>
          </a:p>
        </p:txBody>
      </p:sp>
      <p:sp>
        <p:nvSpPr>
          <p:cNvPr id="3" name="圓角矩形 2"/>
          <p:cNvSpPr/>
          <p:nvPr/>
        </p:nvSpPr>
        <p:spPr>
          <a:xfrm>
            <a:off x="107950" y="5445125"/>
            <a:ext cx="4392613" cy="1223963"/>
          </a:xfrm>
          <a:prstGeom prst="roundRect">
            <a:avLst/>
          </a:prstGeom>
          <a:no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圓角矩形 14"/>
          <p:cNvSpPr/>
          <p:nvPr/>
        </p:nvSpPr>
        <p:spPr>
          <a:xfrm>
            <a:off x="107950" y="3933825"/>
            <a:ext cx="4392613" cy="1511300"/>
          </a:xfrm>
          <a:prstGeom prst="roundRect">
            <a:avLst>
              <a:gd name="adj" fmla="val 10532"/>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圓角矩形 15"/>
          <p:cNvSpPr/>
          <p:nvPr/>
        </p:nvSpPr>
        <p:spPr>
          <a:xfrm>
            <a:off x="107950" y="44450"/>
            <a:ext cx="4608513" cy="2232025"/>
          </a:xfrm>
          <a:prstGeom prst="roundRect">
            <a:avLst>
              <a:gd name="adj" fmla="val 4595"/>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4021" name="文字方塊 22"/>
          <p:cNvSpPr txBox="1">
            <a:spLocks noChangeArrowheads="1"/>
          </p:cNvSpPr>
          <p:nvPr/>
        </p:nvSpPr>
        <p:spPr bwMode="auto">
          <a:xfrm>
            <a:off x="4598988" y="6011863"/>
            <a:ext cx="42941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b="1" u="sng">
                <a:solidFill>
                  <a:schemeClr val="accent1"/>
                </a:solidFill>
                <a:latin typeface="Arial" charset="0"/>
              </a:rPr>
              <a:t>(1) Gain(age)= 0.3221</a:t>
            </a:r>
            <a:endParaRPr lang="zh-TW" altLang="en-US" b="1" u="sng" baseline="-25000">
              <a:solidFill>
                <a:schemeClr val="accent1"/>
              </a:solidFill>
              <a:latin typeface="Arial" charset="0"/>
            </a:endParaRPr>
          </a:p>
        </p:txBody>
      </p:sp>
    </p:spTree>
    <p:extLst>
      <p:ext uri="{BB962C8B-B14F-4D97-AF65-F5344CB8AC3E}">
        <p14:creationId xmlns:p14="http://schemas.microsoft.com/office/powerpoint/2010/main" val="37531063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25B0263-D2BD-48AF-8B27-808C28C79F28}" type="slidenum">
              <a:rPr lang="zh-TW" altLang="en-US" sz="1200" smtClean="0">
                <a:solidFill>
                  <a:srgbClr val="898989"/>
                </a:solidFill>
              </a:rPr>
              <a:pPr eaLnBrk="1" hangingPunct="1">
                <a:spcBef>
                  <a:spcPct val="0"/>
                </a:spcBef>
                <a:buFontTx/>
                <a:buNone/>
              </a:pPr>
              <a:t>161</a:t>
            </a:fld>
            <a:endParaRPr lang="zh-TW" altLang="en-US" sz="1200" smtClean="0">
              <a:solidFill>
                <a:srgbClr val="898989"/>
              </a:solidFill>
            </a:endParaRPr>
          </a:p>
        </p:txBody>
      </p:sp>
      <p:graphicFrame>
        <p:nvGraphicFramePr>
          <p:cNvPr id="84995" name="物件 4"/>
          <p:cNvGraphicFramePr>
            <a:graphicFrameLocks noChangeAspect="1"/>
          </p:cNvGraphicFramePr>
          <p:nvPr/>
        </p:nvGraphicFramePr>
        <p:xfrm>
          <a:off x="179388" y="2349500"/>
          <a:ext cx="2879725" cy="738188"/>
        </p:xfrm>
        <a:graphic>
          <a:graphicData uri="http://schemas.openxmlformats.org/presentationml/2006/ole">
            <mc:AlternateContent xmlns:mc="http://schemas.openxmlformats.org/markup-compatibility/2006">
              <mc:Choice xmlns:v="urn:schemas-microsoft-com:vml" Requires="v">
                <p:oleObj spid="_x0000_s100788" name="方程式" r:id="rId3" imgW="1612900" imgH="431800" progId="Equation.3">
                  <p:embed/>
                </p:oleObj>
              </mc:Choice>
              <mc:Fallback>
                <p:oleObj name="方程式" r:id="rId3" imgW="16129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349500"/>
                        <a:ext cx="2879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996" name="物件 5"/>
          <p:cNvGraphicFramePr>
            <a:graphicFrameLocks noChangeAspect="1"/>
          </p:cNvGraphicFramePr>
          <p:nvPr/>
        </p:nvGraphicFramePr>
        <p:xfrm>
          <a:off x="250825" y="3109913"/>
          <a:ext cx="2592388" cy="773112"/>
        </p:xfrm>
        <a:graphic>
          <a:graphicData uri="http://schemas.openxmlformats.org/presentationml/2006/ole">
            <mc:AlternateContent xmlns:mc="http://schemas.openxmlformats.org/markup-compatibility/2006">
              <mc:Choice xmlns:v="urn:schemas-microsoft-com:vml" Requires="v">
                <p:oleObj spid="_x0000_s100789" name="Equation" r:id="rId5" imgW="1714500" imgH="457200" progId="Equation.3">
                  <p:embed/>
                </p:oleObj>
              </mc:Choice>
              <mc:Fallback>
                <p:oleObj name="Equation" r:id="rId5" imgW="17145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109913"/>
                        <a:ext cx="259238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997" name="物件 6"/>
          <p:cNvGraphicFramePr>
            <a:graphicFrameLocks noChangeAspect="1"/>
          </p:cNvGraphicFramePr>
          <p:nvPr/>
        </p:nvGraphicFramePr>
        <p:xfrm>
          <a:off x="179388" y="5445125"/>
          <a:ext cx="4138612" cy="536575"/>
        </p:xfrm>
        <a:graphic>
          <a:graphicData uri="http://schemas.openxmlformats.org/presentationml/2006/ole">
            <mc:AlternateContent xmlns:mc="http://schemas.openxmlformats.org/markup-compatibility/2006">
              <mc:Choice xmlns:v="urn:schemas-microsoft-com:vml" Requires="v">
                <p:oleObj spid="_x0000_s100790" name="Equation" r:id="rId7" imgW="1790700" imgH="215900" progId="Equation.3">
                  <p:embed/>
                </p:oleObj>
              </mc:Choice>
              <mc:Fallback>
                <p:oleObj name="Equation" r:id="rId7" imgW="17907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5445125"/>
                        <a:ext cx="4138612"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 name="表格 18"/>
          <p:cNvGraphicFramePr>
            <a:graphicFrameLocks noGrp="1"/>
          </p:cNvGraphicFramePr>
          <p:nvPr/>
        </p:nvGraphicFramePr>
        <p:xfrm>
          <a:off x="179388" y="188913"/>
          <a:ext cx="4464050" cy="1689285"/>
        </p:xfrm>
        <a:graphic>
          <a:graphicData uri="http://schemas.openxmlformats.org/drawingml/2006/table">
            <a:tbl>
              <a:tblPr firstRow="1" bandRow="1">
                <a:tableStyleId>{5C22544A-7EE6-4342-B048-85BDC9FD1C3A}</a:tableStyleId>
              </a:tblPr>
              <a:tblGrid>
                <a:gridCol w="956874"/>
                <a:gridCol w="378115"/>
                <a:gridCol w="390814"/>
                <a:gridCol w="659081"/>
                <a:gridCol w="922586"/>
                <a:gridCol w="1156580"/>
              </a:tblGrid>
              <a:tr h="592155">
                <a:tc>
                  <a:txBody>
                    <a:bodyPr/>
                    <a:lstStyle/>
                    <a:p>
                      <a:pPr algn="ctr"/>
                      <a:r>
                        <a:rPr lang="en-US" altLang="zh-TW" sz="1800" i="1" dirty="0" smtClean="0">
                          <a:solidFill>
                            <a:schemeClr val="tx2"/>
                          </a:solidFill>
                          <a:latin typeface="Times New Roman" panose="02020603050405020304" pitchFamily="18" charset="0"/>
                          <a:cs typeface="Times New Roman" panose="02020603050405020304" pitchFamily="18" charset="0"/>
                        </a:rPr>
                        <a:t>income</a:t>
                      </a:r>
                      <a:endParaRPr lang="zh-TW" altLang="en-US" sz="1800" i="1" dirty="0">
                        <a:solidFill>
                          <a:schemeClr val="tx2"/>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 </a:t>
                      </a: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 </a:t>
                      </a: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a:t>
                      </a:r>
                      <a:endParaRPr lang="zh-TW" altLang="en-US" sz="1800" i="1" dirty="0" smtClean="0">
                        <a:solidFill>
                          <a:schemeClr val="tx1"/>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48">
                <a:tc>
                  <a:txBody>
                    <a:bodyPr/>
                    <a:lstStyle/>
                    <a:p>
                      <a:pPr algn="ctr"/>
                      <a:r>
                        <a:rPr lang="en-US" altLang="zh-TW" sz="1800" dirty="0" smtClean="0">
                          <a:solidFill>
                            <a:schemeClr val="tx1"/>
                          </a:solidFill>
                        </a:rPr>
                        <a:t>high</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I(2,2)</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1</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48">
                <a:tc>
                  <a:txBody>
                    <a:bodyPr/>
                    <a:lstStyle/>
                    <a:p>
                      <a:pPr algn="ctr"/>
                      <a:r>
                        <a:rPr lang="en-US" altLang="zh-TW" sz="1800" dirty="0" err="1" smtClean="0">
                          <a:solidFill>
                            <a:schemeClr val="tx1"/>
                          </a:solidFill>
                        </a:rPr>
                        <a:t>midium</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I(2,1)</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0.9182</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48">
                <a:tc>
                  <a:txBody>
                    <a:bodyPr/>
                    <a:lstStyle/>
                    <a:p>
                      <a:pPr algn="ctr"/>
                      <a:r>
                        <a:rPr lang="en-US" altLang="zh-TW" sz="1800" dirty="0" smtClean="0">
                          <a:solidFill>
                            <a:schemeClr val="tx1"/>
                          </a:solidFill>
                        </a:rPr>
                        <a:t>low</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I(2,1)</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0.9182</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5035" name="物件 1"/>
          <p:cNvGraphicFramePr>
            <a:graphicFrameLocks noChangeAspect="1"/>
          </p:cNvGraphicFramePr>
          <p:nvPr/>
        </p:nvGraphicFramePr>
        <p:xfrm>
          <a:off x="288925" y="4005263"/>
          <a:ext cx="4098925" cy="1368425"/>
        </p:xfrm>
        <a:graphic>
          <a:graphicData uri="http://schemas.openxmlformats.org/presentationml/2006/ole">
            <mc:AlternateContent xmlns:mc="http://schemas.openxmlformats.org/markup-compatibility/2006">
              <mc:Choice xmlns:v="urn:schemas-microsoft-com:vml" Requires="v">
                <p:oleObj spid="_x0000_s100791" name="方程式" r:id="rId9" imgW="2793960" imgH="1002960" progId="Equation.3">
                  <p:embed/>
                </p:oleObj>
              </mc:Choice>
              <mc:Fallback>
                <p:oleObj name="方程式" r:id="rId9" imgW="2793960" imgH="10029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925" y="4005263"/>
                        <a:ext cx="40989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036" name="物件 2"/>
          <p:cNvGraphicFramePr>
            <a:graphicFrameLocks noChangeAspect="1"/>
          </p:cNvGraphicFramePr>
          <p:nvPr/>
        </p:nvGraphicFramePr>
        <p:xfrm>
          <a:off x="4972050" y="260350"/>
          <a:ext cx="4095750" cy="1708150"/>
        </p:xfrm>
        <a:graphic>
          <a:graphicData uri="http://schemas.openxmlformats.org/presentationml/2006/ole">
            <mc:AlternateContent xmlns:mc="http://schemas.openxmlformats.org/markup-compatibility/2006">
              <mc:Choice xmlns:v="urn:schemas-microsoft-com:vml" Requires="v">
                <p:oleObj spid="_x0000_s100792" name="方程式" r:id="rId11" imgW="3060360" imgH="1282680" progId="Equation.3">
                  <p:embed/>
                </p:oleObj>
              </mc:Choice>
              <mc:Fallback>
                <p:oleObj name="方程式" r:id="rId11" imgW="3060360" imgH="12826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2050" y="260350"/>
                        <a:ext cx="40957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037" name="物件 7"/>
          <p:cNvGraphicFramePr>
            <a:graphicFrameLocks noChangeAspect="1"/>
          </p:cNvGraphicFramePr>
          <p:nvPr/>
        </p:nvGraphicFramePr>
        <p:xfrm>
          <a:off x="250825" y="6030913"/>
          <a:ext cx="2955925" cy="555625"/>
        </p:xfrm>
        <a:graphic>
          <a:graphicData uri="http://schemas.openxmlformats.org/presentationml/2006/ole">
            <mc:AlternateContent xmlns:mc="http://schemas.openxmlformats.org/markup-compatibility/2006">
              <mc:Choice xmlns:v="urn:schemas-microsoft-com:vml" Requires="v">
                <p:oleObj spid="_x0000_s100793" name="方程式" r:id="rId13" imgW="2323800" imgH="406080" progId="Equation.3">
                  <p:embed/>
                </p:oleObj>
              </mc:Choice>
              <mc:Fallback>
                <p:oleObj name="方程式" r:id="rId13" imgW="2323800" imgH="4060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6030913"/>
                        <a:ext cx="2955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38" name="文字方塊 16"/>
          <p:cNvSpPr txBox="1">
            <a:spLocks noChangeArrowheads="1"/>
          </p:cNvSpPr>
          <p:nvPr/>
        </p:nvSpPr>
        <p:spPr bwMode="auto">
          <a:xfrm>
            <a:off x="2339975" y="2924175"/>
            <a:ext cx="2232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200" b="1" i="1">
                <a:solidFill>
                  <a:srgbClr val="FF0000"/>
                </a:solidFill>
                <a:latin typeface="Times New Roman" pitchFamily="18" charset="0"/>
                <a:cs typeface="Times New Roman" pitchFamily="18" charset="0"/>
              </a:rPr>
              <a:t>Info(D) = I(6,4) = 0.971</a:t>
            </a:r>
            <a:endParaRPr lang="zh-TW" altLang="en-US" sz="1200" b="1" i="1">
              <a:solidFill>
                <a:srgbClr val="FF0000"/>
              </a:solidFill>
              <a:latin typeface="Times New Roman" pitchFamily="18" charset="0"/>
              <a:cs typeface="Times New Roman" pitchFamily="18" charset="0"/>
            </a:endParaRPr>
          </a:p>
        </p:txBody>
      </p:sp>
      <p:graphicFrame>
        <p:nvGraphicFramePr>
          <p:cNvPr id="85039" name="物件 1"/>
          <p:cNvGraphicFramePr>
            <a:graphicFrameLocks noChangeAspect="1"/>
          </p:cNvGraphicFramePr>
          <p:nvPr/>
        </p:nvGraphicFramePr>
        <p:xfrm>
          <a:off x="4864100" y="2728913"/>
          <a:ext cx="4233863" cy="1708150"/>
        </p:xfrm>
        <a:graphic>
          <a:graphicData uri="http://schemas.openxmlformats.org/presentationml/2006/ole">
            <mc:AlternateContent xmlns:mc="http://schemas.openxmlformats.org/markup-compatibility/2006">
              <mc:Choice xmlns:v="urn:schemas-microsoft-com:vml" Requires="v">
                <p:oleObj spid="_x0000_s100794" name="方程式" r:id="rId15" imgW="3162240" imgH="1282680" progId="Equation.3">
                  <p:embed/>
                </p:oleObj>
              </mc:Choice>
              <mc:Fallback>
                <p:oleObj name="方程式" r:id="rId15" imgW="3162240" imgH="12826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4100" y="2728913"/>
                        <a:ext cx="423386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圓角矩形 15"/>
          <p:cNvSpPr/>
          <p:nvPr/>
        </p:nvSpPr>
        <p:spPr>
          <a:xfrm>
            <a:off x="107950" y="5445125"/>
            <a:ext cx="4392613" cy="1223963"/>
          </a:xfrm>
          <a:prstGeom prst="roundRect">
            <a:avLst/>
          </a:prstGeom>
          <a:no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圓角矩形 16"/>
          <p:cNvSpPr/>
          <p:nvPr/>
        </p:nvSpPr>
        <p:spPr>
          <a:xfrm>
            <a:off x="107950" y="3933825"/>
            <a:ext cx="4392613" cy="1511300"/>
          </a:xfrm>
          <a:prstGeom prst="roundRect">
            <a:avLst>
              <a:gd name="adj" fmla="val 10532"/>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圓角矩形 17"/>
          <p:cNvSpPr/>
          <p:nvPr/>
        </p:nvSpPr>
        <p:spPr>
          <a:xfrm>
            <a:off x="107950" y="44450"/>
            <a:ext cx="4608513" cy="2232025"/>
          </a:xfrm>
          <a:prstGeom prst="roundRect">
            <a:avLst>
              <a:gd name="adj" fmla="val 4595"/>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5043" name="文字方塊 22"/>
          <p:cNvSpPr txBox="1">
            <a:spLocks noChangeArrowheads="1"/>
          </p:cNvSpPr>
          <p:nvPr/>
        </p:nvSpPr>
        <p:spPr bwMode="auto">
          <a:xfrm>
            <a:off x="4598988" y="6011863"/>
            <a:ext cx="39401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b="1" u="sng">
                <a:solidFill>
                  <a:schemeClr val="accent1"/>
                </a:solidFill>
                <a:latin typeface="Arial" charset="0"/>
              </a:rPr>
              <a:t>(2) Gain(</a:t>
            </a:r>
            <a:r>
              <a:rPr lang="en-US" altLang="zh-TW" sz="1800" b="1" u="sng">
                <a:solidFill>
                  <a:schemeClr val="accent1"/>
                </a:solidFill>
                <a:latin typeface="Arial" charset="0"/>
              </a:rPr>
              <a:t>income</a:t>
            </a:r>
            <a:r>
              <a:rPr lang="en-US" altLang="zh-TW" b="1" u="sng">
                <a:solidFill>
                  <a:schemeClr val="accent1"/>
                </a:solidFill>
                <a:latin typeface="Arial" charset="0"/>
              </a:rPr>
              <a:t>)= 0.02</a:t>
            </a:r>
            <a:endParaRPr lang="zh-TW" altLang="en-US" b="1" u="sng" baseline="-25000">
              <a:solidFill>
                <a:schemeClr val="accent1"/>
              </a:solidFill>
              <a:latin typeface="Arial" charset="0"/>
            </a:endParaRPr>
          </a:p>
        </p:txBody>
      </p:sp>
    </p:spTree>
    <p:extLst>
      <p:ext uri="{BB962C8B-B14F-4D97-AF65-F5344CB8AC3E}">
        <p14:creationId xmlns:p14="http://schemas.microsoft.com/office/powerpoint/2010/main" val="39000870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47FF1F6-855A-4976-A22D-FD6AC073D0E4}" type="slidenum">
              <a:rPr lang="zh-TW" altLang="en-US" sz="1200" smtClean="0">
                <a:solidFill>
                  <a:srgbClr val="898989"/>
                </a:solidFill>
              </a:rPr>
              <a:pPr eaLnBrk="1" hangingPunct="1">
                <a:spcBef>
                  <a:spcPct val="0"/>
                </a:spcBef>
                <a:buFontTx/>
                <a:buNone/>
              </a:pPr>
              <a:t>162</a:t>
            </a:fld>
            <a:endParaRPr lang="zh-TW" altLang="en-US" sz="1200" smtClean="0">
              <a:solidFill>
                <a:srgbClr val="898989"/>
              </a:solidFill>
            </a:endParaRPr>
          </a:p>
        </p:txBody>
      </p:sp>
      <p:graphicFrame>
        <p:nvGraphicFramePr>
          <p:cNvPr id="86019" name="物件 4"/>
          <p:cNvGraphicFramePr>
            <a:graphicFrameLocks noChangeAspect="1"/>
          </p:cNvGraphicFramePr>
          <p:nvPr/>
        </p:nvGraphicFramePr>
        <p:xfrm>
          <a:off x="179388" y="2349500"/>
          <a:ext cx="2879725" cy="738188"/>
        </p:xfrm>
        <a:graphic>
          <a:graphicData uri="http://schemas.openxmlformats.org/presentationml/2006/ole">
            <mc:AlternateContent xmlns:mc="http://schemas.openxmlformats.org/markup-compatibility/2006">
              <mc:Choice xmlns:v="urn:schemas-microsoft-com:vml" Requires="v">
                <p:oleObj spid="_x0000_s101812" name="方程式" r:id="rId3" imgW="1612900" imgH="431800" progId="Equation.3">
                  <p:embed/>
                </p:oleObj>
              </mc:Choice>
              <mc:Fallback>
                <p:oleObj name="方程式" r:id="rId3" imgW="16129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349500"/>
                        <a:ext cx="2879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020" name="物件 5"/>
          <p:cNvGraphicFramePr>
            <a:graphicFrameLocks noChangeAspect="1"/>
          </p:cNvGraphicFramePr>
          <p:nvPr/>
        </p:nvGraphicFramePr>
        <p:xfrm>
          <a:off x="250825" y="3109913"/>
          <a:ext cx="2592388" cy="773112"/>
        </p:xfrm>
        <a:graphic>
          <a:graphicData uri="http://schemas.openxmlformats.org/presentationml/2006/ole">
            <mc:AlternateContent xmlns:mc="http://schemas.openxmlformats.org/markup-compatibility/2006">
              <mc:Choice xmlns:v="urn:schemas-microsoft-com:vml" Requires="v">
                <p:oleObj spid="_x0000_s101813" name="Equation" r:id="rId5" imgW="1714500" imgH="457200" progId="Equation.3">
                  <p:embed/>
                </p:oleObj>
              </mc:Choice>
              <mc:Fallback>
                <p:oleObj name="Equation" r:id="rId5" imgW="17145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109913"/>
                        <a:ext cx="259238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021" name="物件 6"/>
          <p:cNvGraphicFramePr>
            <a:graphicFrameLocks noChangeAspect="1"/>
          </p:cNvGraphicFramePr>
          <p:nvPr/>
        </p:nvGraphicFramePr>
        <p:xfrm>
          <a:off x="179388" y="5445125"/>
          <a:ext cx="4138612" cy="536575"/>
        </p:xfrm>
        <a:graphic>
          <a:graphicData uri="http://schemas.openxmlformats.org/presentationml/2006/ole">
            <mc:AlternateContent xmlns:mc="http://schemas.openxmlformats.org/markup-compatibility/2006">
              <mc:Choice xmlns:v="urn:schemas-microsoft-com:vml" Requires="v">
                <p:oleObj spid="_x0000_s101814" name="Equation" r:id="rId7" imgW="1790700" imgH="215900" progId="Equation.3">
                  <p:embed/>
                </p:oleObj>
              </mc:Choice>
              <mc:Fallback>
                <p:oleObj name="Equation" r:id="rId7" imgW="17907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5445125"/>
                        <a:ext cx="4138612"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 name="表格 18"/>
          <p:cNvGraphicFramePr>
            <a:graphicFrameLocks noGrp="1"/>
          </p:cNvGraphicFramePr>
          <p:nvPr/>
        </p:nvGraphicFramePr>
        <p:xfrm>
          <a:off x="179388" y="188913"/>
          <a:ext cx="4464050" cy="1323975"/>
        </p:xfrm>
        <a:graphic>
          <a:graphicData uri="http://schemas.openxmlformats.org/drawingml/2006/table">
            <a:tbl>
              <a:tblPr firstRow="1" bandRow="1">
                <a:tableStyleId>{5C22544A-7EE6-4342-B048-85BDC9FD1C3A}</a:tableStyleId>
              </a:tblPr>
              <a:tblGrid>
                <a:gridCol w="956874"/>
                <a:gridCol w="378115"/>
                <a:gridCol w="390814"/>
                <a:gridCol w="659081"/>
                <a:gridCol w="922586"/>
                <a:gridCol w="1156580"/>
              </a:tblGrid>
              <a:tr h="592389">
                <a:tc>
                  <a:txBody>
                    <a:bodyPr/>
                    <a:lstStyle/>
                    <a:p>
                      <a:pPr algn="ctr"/>
                      <a:r>
                        <a:rPr lang="en-US" altLang="zh-TW" sz="1800" i="1" dirty="0" smtClean="0">
                          <a:solidFill>
                            <a:schemeClr val="tx2"/>
                          </a:solidFill>
                          <a:latin typeface="Times New Roman" panose="02020603050405020304" pitchFamily="18" charset="0"/>
                          <a:cs typeface="Times New Roman" panose="02020603050405020304" pitchFamily="18" charset="0"/>
                        </a:rPr>
                        <a:t>student</a:t>
                      </a:r>
                      <a:endParaRPr lang="zh-TW" altLang="en-US" sz="1800" i="1" dirty="0">
                        <a:solidFill>
                          <a:schemeClr val="tx2"/>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 </a:t>
                      </a: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 </a:t>
                      </a: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a:t>
                      </a:r>
                      <a:endParaRPr lang="zh-TW" altLang="en-US" sz="1800" i="1" dirty="0" smtClean="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3">
                <a:tc>
                  <a:txBody>
                    <a:bodyPr/>
                    <a:lstStyle/>
                    <a:p>
                      <a:pPr algn="ctr"/>
                      <a:r>
                        <a:rPr lang="en-US" altLang="zh-TW" sz="1800" dirty="0" smtClean="0">
                          <a:solidFill>
                            <a:schemeClr val="tx1"/>
                          </a:solidFill>
                        </a:rPr>
                        <a:t>yes</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5</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I(4,1)</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0.7219</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3">
                <a:tc>
                  <a:txBody>
                    <a:bodyPr/>
                    <a:lstStyle/>
                    <a:p>
                      <a:pPr algn="ctr"/>
                      <a:r>
                        <a:rPr lang="en-US" altLang="zh-TW" sz="1800" dirty="0" smtClean="0">
                          <a:solidFill>
                            <a:schemeClr val="tx1"/>
                          </a:solidFill>
                        </a:rPr>
                        <a:t>no</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5</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I(2,3)</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0.971</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6052" name="物件 1"/>
          <p:cNvGraphicFramePr>
            <a:graphicFrameLocks noChangeAspect="1"/>
          </p:cNvGraphicFramePr>
          <p:nvPr/>
        </p:nvGraphicFramePr>
        <p:xfrm>
          <a:off x="754063" y="4125913"/>
          <a:ext cx="3167062" cy="1125537"/>
        </p:xfrm>
        <a:graphic>
          <a:graphicData uri="http://schemas.openxmlformats.org/presentationml/2006/ole">
            <mc:AlternateContent xmlns:mc="http://schemas.openxmlformats.org/markup-compatibility/2006">
              <mc:Choice xmlns:v="urn:schemas-microsoft-com:vml" Requires="v">
                <p:oleObj spid="_x0000_s101815" name="方程式" r:id="rId9" imgW="2158920" imgH="825480" progId="Equation.3">
                  <p:embed/>
                </p:oleObj>
              </mc:Choice>
              <mc:Fallback>
                <p:oleObj name="方程式" r:id="rId9" imgW="2158920" imgH="825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063" y="4125913"/>
                        <a:ext cx="316706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053" name="物件 7"/>
          <p:cNvGraphicFramePr>
            <a:graphicFrameLocks noChangeAspect="1"/>
          </p:cNvGraphicFramePr>
          <p:nvPr/>
        </p:nvGraphicFramePr>
        <p:xfrm>
          <a:off x="242888" y="6030913"/>
          <a:ext cx="2971800" cy="555625"/>
        </p:xfrm>
        <a:graphic>
          <a:graphicData uri="http://schemas.openxmlformats.org/presentationml/2006/ole">
            <mc:AlternateContent xmlns:mc="http://schemas.openxmlformats.org/markup-compatibility/2006">
              <mc:Choice xmlns:v="urn:schemas-microsoft-com:vml" Requires="v">
                <p:oleObj spid="_x0000_s101816" name="方程式" r:id="rId11" imgW="2336760" imgH="406080" progId="Equation.3">
                  <p:embed/>
                </p:oleObj>
              </mc:Choice>
              <mc:Fallback>
                <p:oleObj name="方程式" r:id="rId11" imgW="2336760" imgH="4060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888" y="6030913"/>
                        <a:ext cx="29718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54" name="文字方塊 16"/>
          <p:cNvSpPr txBox="1">
            <a:spLocks noChangeArrowheads="1"/>
          </p:cNvSpPr>
          <p:nvPr/>
        </p:nvSpPr>
        <p:spPr bwMode="auto">
          <a:xfrm>
            <a:off x="2339975" y="2924175"/>
            <a:ext cx="2232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200" b="1" i="1">
                <a:solidFill>
                  <a:srgbClr val="FF0000"/>
                </a:solidFill>
                <a:latin typeface="Times New Roman" pitchFamily="18" charset="0"/>
                <a:cs typeface="Times New Roman" pitchFamily="18" charset="0"/>
              </a:rPr>
              <a:t>Info(D) = I(6,4) = 0.971</a:t>
            </a:r>
            <a:endParaRPr lang="zh-TW" altLang="en-US" sz="1200" b="1" i="1">
              <a:solidFill>
                <a:srgbClr val="FF0000"/>
              </a:solidFill>
              <a:latin typeface="Times New Roman" pitchFamily="18" charset="0"/>
              <a:cs typeface="Times New Roman" pitchFamily="18" charset="0"/>
            </a:endParaRPr>
          </a:p>
        </p:txBody>
      </p:sp>
      <p:graphicFrame>
        <p:nvGraphicFramePr>
          <p:cNvPr id="86055" name="物件 1"/>
          <p:cNvGraphicFramePr>
            <a:graphicFrameLocks noChangeAspect="1"/>
          </p:cNvGraphicFramePr>
          <p:nvPr/>
        </p:nvGraphicFramePr>
        <p:xfrm>
          <a:off x="5032375" y="207963"/>
          <a:ext cx="3975100" cy="1708150"/>
        </p:xfrm>
        <a:graphic>
          <a:graphicData uri="http://schemas.openxmlformats.org/presentationml/2006/ole">
            <mc:AlternateContent xmlns:mc="http://schemas.openxmlformats.org/markup-compatibility/2006">
              <mc:Choice xmlns:v="urn:schemas-microsoft-com:vml" Requires="v">
                <p:oleObj spid="_x0000_s101817" name="方程式" r:id="rId13" imgW="2971800" imgH="1282680" progId="Equation.3">
                  <p:embed/>
                </p:oleObj>
              </mc:Choice>
              <mc:Fallback>
                <p:oleObj name="方程式" r:id="rId13" imgW="2971800" imgH="12826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2375" y="207963"/>
                        <a:ext cx="39751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056" name="物件 2"/>
          <p:cNvGraphicFramePr>
            <a:graphicFrameLocks noChangeAspect="1"/>
          </p:cNvGraphicFramePr>
          <p:nvPr/>
        </p:nvGraphicFramePr>
        <p:xfrm>
          <a:off x="5003800" y="2401888"/>
          <a:ext cx="3006725" cy="1387475"/>
        </p:xfrm>
        <a:graphic>
          <a:graphicData uri="http://schemas.openxmlformats.org/presentationml/2006/ole">
            <mc:AlternateContent xmlns:mc="http://schemas.openxmlformats.org/markup-compatibility/2006">
              <mc:Choice xmlns:v="urn:schemas-microsoft-com:vml" Requires="v">
                <p:oleObj spid="_x0000_s101818" name="方程式" r:id="rId15" imgW="2247840" imgH="1041120" progId="Equation.3">
                  <p:embed/>
                </p:oleObj>
              </mc:Choice>
              <mc:Fallback>
                <p:oleObj name="方程式" r:id="rId15" imgW="2247840" imgH="104112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03800" y="2401888"/>
                        <a:ext cx="30067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圓角矩形 17"/>
          <p:cNvSpPr/>
          <p:nvPr/>
        </p:nvSpPr>
        <p:spPr>
          <a:xfrm>
            <a:off x="107950" y="5445125"/>
            <a:ext cx="4392613" cy="1223963"/>
          </a:xfrm>
          <a:prstGeom prst="roundRect">
            <a:avLst/>
          </a:prstGeom>
          <a:no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圓角矩形 19"/>
          <p:cNvSpPr/>
          <p:nvPr/>
        </p:nvSpPr>
        <p:spPr>
          <a:xfrm>
            <a:off x="107950" y="3933825"/>
            <a:ext cx="4392613" cy="1511300"/>
          </a:xfrm>
          <a:prstGeom prst="roundRect">
            <a:avLst>
              <a:gd name="adj" fmla="val 10532"/>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圓角矩形 20"/>
          <p:cNvSpPr/>
          <p:nvPr/>
        </p:nvSpPr>
        <p:spPr>
          <a:xfrm>
            <a:off x="107950" y="44450"/>
            <a:ext cx="4608513" cy="2232025"/>
          </a:xfrm>
          <a:prstGeom prst="roundRect">
            <a:avLst>
              <a:gd name="adj" fmla="val 4595"/>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6060" name="文字方塊 22"/>
          <p:cNvSpPr txBox="1">
            <a:spLocks noChangeArrowheads="1"/>
          </p:cNvSpPr>
          <p:nvPr/>
        </p:nvSpPr>
        <p:spPr bwMode="auto">
          <a:xfrm>
            <a:off x="4598988" y="6011863"/>
            <a:ext cx="44211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b="1" u="sng">
                <a:solidFill>
                  <a:schemeClr val="accent1"/>
                </a:solidFill>
                <a:latin typeface="Arial" charset="0"/>
              </a:rPr>
              <a:t>(3) Gain(</a:t>
            </a:r>
            <a:r>
              <a:rPr lang="en-US" altLang="zh-TW" sz="1800" b="1" u="sng">
                <a:solidFill>
                  <a:schemeClr val="accent1"/>
                </a:solidFill>
                <a:latin typeface="Arial" charset="0"/>
              </a:rPr>
              <a:t>student</a:t>
            </a:r>
            <a:r>
              <a:rPr lang="en-US" altLang="zh-TW" b="1" u="sng">
                <a:solidFill>
                  <a:schemeClr val="accent1"/>
                </a:solidFill>
                <a:latin typeface="Arial" charset="0"/>
              </a:rPr>
              <a:t>)= 0.1245</a:t>
            </a:r>
            <a:endParaRPr lang="zh-TW" altLang="en-US" b="1" u="sng" baseline="-25000">
              <a:solidFill>
                <a:schemeClr val="accent1"/>
              </a:solidFill>
              <a:latin typeface="Arial" charset="0"/>
            </a:endParaRPr>
          </a:p>
        </p:txBody>
      </p:sp>
    </p:spTree>
    <p:extLst>
      <p:ext uri="{BB962C8B-B14F-4D97-AF65-F5344CB8AC3E}">
        <p14:creationId xmlns:p14="http://schemas.microsoft.com/office/powerpoint/2010/main" val="352376698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9F14AF5-55DF-49CA-90EA-6B97CFDDF34F}" type="slidenum">
              <a:rPr lang="zh-TW" altLang="en-US" sz="1200" smtClean="0">
                <a:solidFill>
                  <a:srgbClr val="898989"/>
                </a:solidFill>
              </a:rPr>
              <a:pPr eaLnBrk="1" hangingPunct="1">
                <a:spcBef>
                  <a:spcPct val="0"/>
                </a:spcBef>
                <a:buFontTx/>
                <a:buNone/>
              </a:pPr>
              <a:t>163</a:t>
            </a:fld>
            <a:endParaRPr lang="zh-TW" altLang="en-US" sz="1200" smtClean="0">
              <a:solidFill>
                <a:srgbClr val="898989"/>
              </a:solidFill>
            </a:endParaRPr>
          </a:p>
        </p:txBody>
      </p:sp>
      <p:graphicFrame>
        <p:nvGraphicFramePr>
          <p:cNvPr id="87043" name="物件 4"/>
          <p:cNvGraphicFramePr>
            <a:graphicFrameLocks noChangeAspect="1"/>
          </p:cNvGraphicFramePr>
          <p:nvPr/>
        </p:nvGraphicFramePr>
        <p:xfrm>
          <a:off x="179388" y="2349500"/>
          <a:ext cx="2879725" cy="738188"/>
        </p:xfrm>
        <a:graphic>
          <a:graphicData uri="http://schemas.openxmlformats.org/presentationml/2006/ole">
            <mc:AlternateContent xmlns:mc="http://schemas.openxmlformats.org/markup-compatibility/2006">
              <mc:Choice xmlns:v="urn:schemas-microsoft-com:vml" Requires="v">
                <p:oleObj spid="_x0000_s102836" name="方程式" r:id="rId3" imgW="1612900" imgH="431800" progId="Equation.3">
                  <p:embed/>
                </p:oleObj>
              </mc:Choice>
              <mc:Fallback>
                <p:oleObj name="方程式" r:id="rId3" imgW="16129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349500"/>
                        <a:ext cx="2879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7044" name="物件 5"/>
          <p:cNvGraphicFramePr>
            <a:graphicFrameLocks noChangeAspect="1"/>
          </p:cNvGraphicFramePr>
          <p:nvPr/>
        </p:nvGraphicFramePr>
        <p:xfrm>
          <a:off x="250825" y="3109913"/>
          <a:ext cx="2592388" cy="773112"/>
        </p:xfrm>
        <a:graphic>
          <a:graphicData uri="http://schemas.openxmlformats.org/presentationml/2006/ole">
            <mc:AlternateContent xmlns:mc="http://schemas.openxmlformats.org/markup-compatibility/2006">
              <mc:Choice xmlns:v="urn:schemas-microsoft-com:vml" Requires="v">
                <p:oleObj spid="_x0000_s102837" name="Equation" r:id="rId5" imgW="1714500" imgH="457200" progId="Equation.3">
                  <p:embed/>
                </p:oleObj>
              </mc:Choice>
              <mc:Fallback>
                <p:oleObj name="Equation" r:id="rId5" imgW="17145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109913"/>
                        <a:ext cx="259238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7045" name="物件 6"/>
          <p:cNvGraphicFramePr>
            <a:graphicFrameLocks noChangeAspect="1"/>
          </p:cNvGraphicFramePr>
          <p:nvPr/>
        </p:nvGraphicFramePr>
        <p:xfrm>
          <a:off x="179388" y="5445125"/>
          <a:ext cx="4138612" cy="536575"/>
        </p:xfrm>
        <a:graphic>
          <a:graphicData uri="http://schemas.openxmlformats.org/presentationml/2006/ole">
            <mc:AlternateContent xmlns:mc="http://schemas.openxmlformats.org/markup-compatibility/2006">
              <mc:Choice xmlns:v="urn:schemas-microsoft-com:vml" Requires="v">
                <p:oleObj spid="_x0000_s102838" name="Equation" r:id="rId7" imgW="1790700" imgH="215900" progId="Equation.3">
                  <p:embed/>
                </p:oleObj>
              </mc:Choice>
              <mc:Fallback>
                <p:oleObj name="Equation" r:id="rId7" imgW="17907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5445125"/>
                        <a:ext cx="4138612"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 name="表格 18"/>
          <p:cNvGraphicFramePr>
            <a:graphicFrameLocks noGrp="1"/>
          </p:cNvGraphicFramePr>
          <p:nvPr/>
        </p:nvGraphicFramePr>
        <p:xfrm>
          <a:off x="179388" y="188913"/>
          <a:ext cx="4464050" cy="1323975"/>
        </p:xfrm>
        <a:graphic>
          <a:graphicData uri="http://schemas.openxmlformats.org/drawingml/2006/table">
            <a:tbl>
              <a:tblPr firstRow="1" bandRow="1">
                <a:tableStyleId>{5C22544A-7EE6-4342-B048-85BDC9FD1C3A}</a:tableStyleId>
              </a:tblPr>
              <a:tblGrid>
                <a:gridCol w="1080244"/>
                <a:gridCol w="360040"/>
                <a:gridCol w="360040"/>
                <a:gridCol w="720080"/>
                <a:gridCol w="936104"/>
                <a:gridCol w="1007542"/>
              </a:tblGrid>
              <a:tr h="592389">
                <a:tc>
                  <a:txBody>
                    <a:bodyPr/>
                    <a:lstStyle/>
                    <a:p>
                      <a:pPr algn="ctr"/>
                      <a:r>
                        <a:rPr lang="en-US" altLang="zh-TW" sz="1800" i="1" dirty="0" smtClean="0">
                          <a:solidFill>
                            <a:schemeClr val="tx2"/>
                          </a:solidFill>
                          <a:latin typeface="Times New Roman" panose="02020603050405020304" pitchFamily="18" charset="0"/>
                          <a:cs typeface="Times New Roman" panose="02020603050405020304" pitchFamily="18" charset="0"/>
                        </a:rPr>
                        <a:t>credit</a:t>
                      </a:r>
                      <a:endParaRPr lang="zh-TW" altLang="en-US" sz="1800" i="1" dirty="0">
                        <a:solidFill>
                          <a:schemeClr val="tx2"/>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 </a:t>
                      </a: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 </a:t>
                      </a: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r>
                        <a:rPr lang="en-US" altLang="zh-TW" sz="1800" i="1" dirty="0" smtClean="0">
                          <a:solidFill>
                            <a:schemeClr val="tx1"/>
                          </a:solidFill>
                          <a:latin typeface="Times New Roman" panose="02020603050405020304" pitchFamily="18" charset="0"/>
                          <a:cs typeface="Times New Roman" panose="02020603050405020304" pitchFamily="18" charset="0"/>
                        </a:rPr>
                        <a:t>)</a:t>
                      </a:r>
                      <a:endParaRPr lang="zh-TW" altLang="en-US" sz="1800" i="1" dirty="0" smtClean="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3">
                <a:tc>
                  <a:txBody>
                    <a:bodyPr/>
                    <a:lstStyle/>
                    <a:p>
                      <a:pPr algn="ctr"/>
                      <a:r>
                        <a:rPr lang="en-US" altLang="zh-TW" sz="1800" dirty="0" smtClean="0">
                          <a:solidFill>
                            <a:schemeClr val="tx1"/>
                          </a:solidFill>
                        </a:rPr>
                        <a:t>excellent</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I(2,2)</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1</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3">
                <a:tc>
                  <a:txBody>
                    <a:bodyPr/>
                    <a:lstStyle/>
                    <a:p>
                      <a:pPr algn="ctr"/>
                      <a:r>
                        <a:rPr lang="en-US" altLang="zh-TW" sz="1800" dirty="0" smtClean="0">
                          <a:solidFill>
                            <a:schemeClr val="tx1"/>
                          </a:solidFill>
                        </a:rPr>
                        <a:t>fair</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6</a:t>
                      </a:r>
                      <a:endParaRPr lang="zh-TW" altLang="en-US" sz="1800" dirty="0">
                        <a:solidFill>
                          <a:schemeClr val="tx1"/>
                        </a:solidFill>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I(4,2)</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smtClean="0">
                          <a:solidFill>
                            <a:schemeClr val="tx1"/>
                          </a:solidFill>
                          <a:latin typeface="Times New Roman" panose="02020603050405020304" pitchFamily="18" charset="0"/>
                          <a:cs typeface="Times New Roman" panose="02020603050405020304" pitchFamily="18" charset="0"/>
                        </a:rPr>
                        <a:t>0.9183</a:t>
                      </a:r>
                      <a:endParaRPr lang="zh-TW" altLang="en-US" sz="1800" i="1" dirty="0" smtClean="0">
                        <a:solidFill>
                          <a:schemeClr val="tx1"/>
                        </a:solidFill>
                        <a:latin typeface="Times New Roman" panose="02020603050405020304" pitchFamily="18" charset="0"/>
                        <a:cs typeface="Times New Roman" panose="02020603050405020304" pitchFamily="18" charset="0"/>
                      </a:endParaRPr>
                    </a:p>
                  </a:txBody>
                  <a:tcPr marL="91433" marR="914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7076" name="物件 1"/>
          <p:cNvGraphicFramePr>
            <a:graphicFrameLocks noChangeAspect="1"/>
          </p:cNvGraphicFramePr>
          <p:nvPr/>
        </p:nvGraphicFramePr>
        <p:xfrm>
          <a:off x="763588" y="4005263"/>
          <a:ext cx="3148012" cy="1368425"/>
        </p:xfrm>
        <a:graphic>
          <a:graphicData uri="http://schemas.openxmlformats.org/presentationml/2006/ole">
            <mc:AlternateContent xmlns:mc="http://schemas.openxmlformats.org/markup-compatibility/2006">
              <mc:Choice xmlns:v="urn:schemas-microsoft-com:vml" Requires="v">
                <p:oleObj spid="_x0000_s102839" name="方程式" r:id="rId9" imgW="2145960" imgH="1002960" progId="Equation.3">
                  <p:embed/>
                </p:oleObj>
              </mc:Choice>
              <mc:Fallback>
                <p:oleObj name="方程式" r:id="rId9" imgW="2145960" imgH="10029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588" y="4005263"/>
                        <a:ext cx="31480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7077" name="物件 7"/>
          <p:cNvGraphicFramePr>
            <a:graphicFrameLocks noChangeAspect="1"/>
          </p:cNvGraphicFramePr>
          <p:nvPr/>
        </p:nvGraphicFramePr>
        <p:xfrm>
          <a:off x="331788" y="6030913"/>
          <a:ext cx="2794000" cy="555625"/>
        </p:xfrm>
        <a:graphic>
          <a:graphicData uri="http://schemas.openxmlformats.org/presentationml/2006/ole">
            <mc:AlternateContent xmlns:mc="http://schemas.openxmlformats.org/markup-compatibility/2006">
              <mc:Choice xmlns:v="urn:schemas-microsoft-com:vml" Requires="v">
                <p:oleObj spid="_x0000_s102840" name="方程式" r:id="rId11" imgW="2197080" imgH="406080" progId="Equation.3">
                  <p:embed/>
                </p:oleObj>
              </mc:Choice>
              <mc:Fallback>
                <p:oleObj name="方程式" r:id="rId11" imgW="2197080" imgH="4060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788" y="6030913"/>
                        <a:ext cx="2794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78" name="文字方塊 16"/>
          <p:cNvSpPr txBox="1">
            <a:spLocks noChangeArrowheads="1"/>
          </p:cNvSpPr>
          <p:nvPr/>
        </p:nvSpPr>
        <p:spPr bwMode="auto">
          <a:xfrm>
            <a:off x="2339975" y="2924175"/>
            <a:ext cx="2232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200" b="1" i="1">
                <a:solidFill>
                  <a:srgbClr val="FF0000"/>
                </a:solidFill>
                <a:latin typeface="Times New Roman" pitchFamily="18" charset="0"/>
                <a:cs typeface="Times New Roman" pitchFamily="18" charset="0"/>
              </a:rPr>
              <a:t>Info(D) = I(6,4) = 0.971</a:t>
            </a:r>
            <a:endParaRPr lang="zh-TW" altLang="en-US" sz="1200" b="1" i="1">
              <a:solidFill>
                <a:srgbClr val="FF0000"/>
              </a:solidFill>
              <a:latin typeface="Times New Roman" pitchFamily="18" charset="0"/>
              <a:cs typeface="Times New Roman" pitchFamily="18" charset="0"/>
            </a:endParaRPr>
          </a:p>
        </p:txBody>
      </p:sp>
      <p:graphicFrame>
        <p:nvGraphicFramePr>
          <p:cNvPr id="87079" name="物件 1"/>
          <p:cNvGraphicFramePr>
            <a:graphicFrameLocks noChangeAspect="1"/>
          </p:cNvGraphicFramePr>
          <p:nvPr/>
        </p:nvGraphicFramePr>
        <p:xfrm>
          <a:off x="4972050" y="260350"/>
          <a:ext cx="4095750" cy="1708150"/>
        </p:xfrm>
        <a:graphic>
          <a:graphicData uri="http://schemas.openxmlformats.org/presentationml/2006/ole">
            <mc:AlternateContent xmlns:mc="http://schemas.openxmlformats.org/markup-compatibility/2006">
              <mc:Choice xmlns:v="urn:schemas-microsoft-com:vml" Requires="v">
                <p:oleObj spid="_x0000_s102841" name="方程式" r:id="rId13" imgW="3060700" imgH="1282700" progId="Equation.3">
                  <p:embed/>
                </p:oleObj>
              </mc:Choice>
              <mc:Fallback>
                <p:oleObj name="方程式" r:id="rId13" imgW="3060700" imgH="1282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72050" y="260350"/>
                        <a:ext cx="40957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7080" name="物件 2"/>
          <p:cNvGraphicFramePr>
            <a:graphicFrameLocks noChangeAspect="1"/>
          </p:cNvGraphicFramePr>
          <p:nvPr/>
        </p:nvGraphicFramePr>
        <p:xfrm>
          <a:off x="4802188" y="2368550"/>
          <a:ext cx="4233862" cy="1708150"/>
        </p:xfrm>
        <a:graphic>
          <a:graphicData uri="http://schemas.openxmlformats.org/presentationml/2006/ole">
            <mc:AlternateContent xmlns:mc="http://schemas.openxmlformats.org/markup-compatibility/2006">
              <mc:Choice xmlns:v="urn:schemas-microsoft-com:vml" Requires="v">
                <p:oleObj spid="_x0000_s102842" name="方程式" r:id="rId15" imgW="3162240" imgH="1282680" progId="Equation.3">
                  <p:embed/>
                </p:oleObj>
              </mc:Choice>
              <mc:Fallback>
                <p:oleObj name="方程式" r:id="rId15" imgW="3162240" imgH="12826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2188" y="2368550"/>
                        <a:ext cx="42338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圓角矩形 11"/>
          <p:cNvSpPr/>
          <p:nvPr/>
        </p:nvSpPr>
        <p:spPr>
          <a:xfrm>
            <a:off x="107950" y="5445125"/>
            <a:ext cx="4392613" cy="1223963"/>
          </a:xfrm>
          <a:prstGeom prst="roundRect">
            <a:avLst/>
          </a:prstGeom>
          <a:no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圓角矩形 12"/>
          <p:cNvSpPr/>
          <p:nvPr/>
        </p:nvSpPr>
        <p:spPr>
          <a:xfrm>
            <a:off x="107950" y="3933825"/>
            <a:ext cx="4392613" cy="1511300"/>
          </a:xfrm>
          <a:prstGeom prst="roundRect">
            <a:avLst>
              <a:gd name="adj" fmla="val 10532"/>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圓角矩形 13"/>
          <p:cNvSpPr/>
          <p:nvPr/>
        </p:nvSpPr>
        <p:spPr>
          <a:xfrm>
            <a:off x="107950" y="44450"/>
            <a:ext cx="4608513" cy="2232025"/>
          </a:xfrm>
          <a:prstGeom prst="roundRect">
            <a:avLst>
              <a:gd name="adj" fmla="val 4595"/>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7084" name="文字方塊 22"/>
          <p:cNvSpPr txBox="1">
            <a:spLocks noChangeArrowheads="1"/>
          </p:cNvSpPr>
          <p:nvPr/>
        </p:nvSpPr>
        <p:spPr bwMode="auto">
          <a:xfrm>
            <a:off x="4598988" y="6011863"/>
            <a:ext cx="39893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b="1" u="sng">
                <a:solidFill>
                  <a:schemeClr val="accent1"/>
                </a:solidFill>
                <a:latin typeface="Arial" charset="0"/>
              </a:rPr>
              <a:t>(4) Gain(</a:t>
            </a:r>
            <a:r>
              <a:rPr lang="en-US" altLang="zh-TW" sz="1800" b="1" u="sng">
                <a:solidFill>
                  <a:schemeClr val="accent1"/>
                </a:solidFill>
                <a:latin typeface="Arial" charset="0"/>
              </a:rPr>
              <a:t>credit</a:t>
            </a:r>
            <a:r>
              <a:rPr lang="en-US" altLang="zh-TW" b="1" u="sng">
                <a:solidFill>
                  <a:schemeClr val="accent1"/>
                </a:solidFill>
                <a:latin typeface="Arial" charset="0"/>
              </a:rPr>
              <a:t>)= 0.019</a:t>
            </a:r>
            <a:endParaRPr lang="zh-TW" altLang="en-US" b="1" u="sng" baseline="-25000">
              <a:solidFill>
                <a:schemeClr val="accent1"/>
              </a:solidFill>
              <a:latin typeface="Arial" charset="0"/>
            </a:endParaRPr>
          </a:p>
        </p:txBody>
      </p:sp>
    </p:spTree>
    <p:extLst>
      <p:ext uri="{BB962C8B-B14F-4D97-AF65-F5344CB8AC3E}">
        <p14:creationId xmlns:p14="http://schemas.microsoft.com/office/powerpoint/2010/main" val="30488689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24D1EE7-FD41-4FB1-A339-A6D2F1C226D4}" type="slidenum">
              <a:rPr kumimoji="0" lang="zh-TW" altLang="en-US" smtClean="0">
                <a:solidFill>
                  <a:srgbClr val="898989"/>
                </a:solidFill>
                <a:latin typeface="Calibri" pitchFamily="34" charset="0"/>
              </a:rPr>
              <a:pPr eaLnBrk="1" hangingPunct="1"/>
              <a:t>164</a:t>
            </a:fld>
            <a:endParaRPr kumimoji="0" lang="zh-TW" altLang="en-US" smtClean="0">
              <a:solidFill>
                <a:srgbClr val="898989"/>
              </a:solidFill>
              <a:latin typeface="Calibri" pitchFamily="34" charset="0"/>
            </a:endParaRPr>
          </a:p>
        </p:txBody>
      </p:sp>
      <p:graphicFrame>
        <p:nvGraphicFramePr>
          <p:cNvPr id="5" name="表格 4"/>
          <p:cNvGraphicFramePr>
            <a:graphicFrameLocks noGrp="1"/>
          </p:cNvGraphicFramePr>
          <p:nvPr/>
        </p:nvGraphicFramePr>
        <p:xfrm>
          <a:off x="5867400" y="155575"/>
          <a:ext cx="2386013" cy="1689285"/>
        </p:xfrm>
        <a:graphic>
          <a:graphicData uri="http://schemas.openxmlformats.org/drawingml/2006/table">
            <a:tbl>
              <a:tblPr firstRow="1" bandRow="1">
                <a:tableStyleId>{5C22544A-7EE6-4342-B048-85BDC9FD1C3A}</a:tableStyleId>
              </a:tblPr>
              <a:tblGrid>
                <a:gridCol w="957327"/>
                <a:gridCol w="378294"/>
                <a:gridCol w="390999"/>
                <a:gridCol w="659393"/>
              </a:tblGrid>
              <a:tr h="592155">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income</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48">
                <a:tc>
                  <a:txBody>
                    <a:bodyPr/>
                    <a:lstStyle/>
                    <a:p>
                      <a:pPr algn="ctr"/>
                      <a:r>
                        <a:rPr lang="en-US" altLang="zh-TW" sz="1800" dirty="0" smtClean="0">
                          <a:solidFill>
                            <a:schemeClr val="tx1"/>
                          </a:solidFill>
                        </a:rPr>
                        <a:t>high</a:t>
                      </a:r>
                      <a:endParaRPr lang="zh-TW" altLang="en-US" sz="1800" dirty="0">
                        <a:solidFill>
                          <a:schemeClr val="tx1"/>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48">
                <a:tc>
                  <a:txBody>
                    <a:bodyPr/>
                    <a:lstStyle/>
                    <a:p>
                      <a:pPr algn="ctr"/>
                      <a:r>
                        <a:rPr lang="en-US" altLang="zh-TW" sz="1800" dirty="0" err="1" smtClean="0">
                          <a:solidFill>
                            <a:schemeClr val="tx1"/>
                          </a:solidFill>
                        </a:rPr>
                        <a:t>midium</a:t>
                      </a:r>
                      <a:endParaRPr lang="zh-TW" altLang="en-US" sz="1800" dirty="0">
                        <a:solidFill>
                          <a:schemeClr val="tx1"/>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48">
                <a:tc>
                  <a:txBody>
                    <a:bodyPr/>
                    <a:lstStyle/>
                    <a:p>
                      <a:pPr algn="ctr"/>
                      <a:r>
                        <a:rPr lang="en-US" altLang="zh-TW" sz="1800" dirty="0" smtClean="0">
                          <a:solidFill>
                            <a:srgbClr val="FF0000"/>
                          </a:solidFill>
                        </a:rPr>
                        <a:t>low</a:t>
                      </a:r>
                      <a:endParaRPr lang="zh-TW" altLang="en-US" sz="1800" dirty="0">
                        <a:solidFill>
                          <a:srgbClr val="FF0000"/>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rgbClr val="FF0000"/>
                          </a:solidFill>
                        </a:rPr>
                        <a:t>2</a:t>
                      </a:r>
                      <a:endParaRPr lang="zh-TW" altLang="en-US" sz="1800" dirty="0">
                        <a:solidFill>
                          <a:srgbClr val="FF0000"/>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rgbClr val="FF0000"/>
                          </a:solidFill>
                        </a:rPr>
                        <a:t>1</a:t>
                      </a:r>
                      <a:endParaRPr lang="zh-TW" altLang="en-US" sz="1800" dirty="0">
                        <a:solidFill>
                          <a:srgbClr val="FF0000"/>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rgbClr val="FF0000"/>
                          </a:solidFill>
                        </a:rPr>
                        <a:t>3</a:t>
                      </a:r>
                      <a:endParaRPr lang="zh-TW" altLang="en-US" sz="1800" dirty="0">
                        <a:solidFill>
                          <a:srgbClr val="FF0000"/>
                        </a:solidFill>
                      </a:endParaRPr>
                    </a:p>
                  </a:txBody>
                  <a:tcPr marL="91476" marR="91476"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表格 5"/>
          <p:cNvGraphicFramePr>
            <a:graphicFrameLocks noGrp="1"/>
          </p:cNvGraphicFramePr>
          <p:nvPr/>
        </p:nvGraphicFramePr>
        <p:xfrm>
          <a:off x="323850" y="404813"/>
          <a:ext cx="2384425" cy="1963773"/>
        </p:xfrm>
        <a:graphic>
          <a:graphicData uri="http://schemas.openxmlformats.org/drawingml/2006/table">
            <a:tbl>
              <a:tblPr firstRow="1" bandRow="1">
                <a:tableStyleId>{5C22544A-7EE6-4342-B048-85BDC9FD1C3A}</a:tableStyleId>
              </a:tblPr>
              <a:tblGrid>
                <a:gridCol w="956690"/>
                <a:gridCol w="378042"/>
                <a:gridCol w="390739"/>
                <a:gridCol w="658954"/>
              </a:tblGrid>
              <a:tr h="592269">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age</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19">
                <a:tc>
                  <a:txBody>
                    <a:bodyPr/>
                    <a:lstStyle/>
                    <a:p>
                      <a:pPr algn="ctr"/>
                      <a:r>
                        <a:rPr lang="en-US" altLang="zh-TW" sz="1800" b="1" dirty="0" smtClean="0">
                          <a:solidFill>
                            <a:srgbClr val="FF0000"/>
                          </a:solidFill>
                        </a:rPr>
                        <a:t>youth</a:t>
                      </a:r>
                      <a:endParaRPr lang="zh-TW" altLang="en-US" sz="1800" b="1" dirty="0">
                        <a:solidFill>
                          <a:srgbClr val="FF0000"/>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b="1" dirty="0" smtClean="0">
                          <a:solidFill>
                            <a:srgbClr val="FF0000"/>
                          </a:solidFill>
                        </a:rPr>
                        <a:t>1</a:t>
                      </a:r>
                      <a:endParaRPr lang="zh-TW" altLang="en-US" sz="1800" b="1" dirty="0">
                        <a:solidFill>
                          <a:srgbClr val="FF0000"/>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b="1" dirty="0" smtClean="0">
                          <a:solidFill>
                            <a:srgbClr val="FF0000"/>
                          </a:solidFill>
                        </a:rPr>
                        <a:t>3</a:t>
                      </a:r>
                      <a:endParaRPr lang="zh-TW" altLang="en-US" sz="1800" b="1" dirty="0">
                        <a:solidFill>
                          <a:srgbClr val="FF0000"/>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b="1" dirty="0" smtClean="0">
                          <a:solidFill>
                            <a:srgbClr val="FF0000"/>
                          </a:solidFill>
                        </a:rPr>
                        <a:t>4</a:t>
                      </a:r>
                      <a:endParaRPr lang="zh-TW" altLang="en-US" sz="1800" b="1" dirty="0">
                        <a:solidFill>
                          <a:srgbClr val="FF0000"/>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30">
                <a:tc>
                  <a:txBody>
                    <a:bodyPr/>
                    <a:lstStyle/>
                    <a:p>
                      <a:pPr algn="ctr"/>
                      <a:r>
                        <a:rPr lang="en-US" altLang="zh-TW" sz="1800" dirty="0" err="1" smtClean="0">
                          <a:solidFill>
                            <a:schemeClr val="tx1"/>
                          </a:solidFill>
                        </a:rPr>
                        <a:t>middle_aged</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0</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19">
                <a:tc>
                  <a:txBody>
                    <a:bodyPr/>
                    <a:lstStyle/>
                    <a:p>
                      <a:pPr algn="ctr"/>
                      <a:r>
                        <a:rPr lang="en-US" altLang="zh-TW" sz="1800" dirty="0" smtClean="0">
                          <a:solidFill>
                            <a:schemeClr val="tx1"/>
                          </a:solidFill>
                        </a:rPr>
                        <a:t>senior</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1</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15" marR="91415"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表格 6"/>
          <p:cNvGraphicFramePr>
            <a:graphicFrameLocks noGrp="1"/>
          </p:cNvGraphicFramePr>
          <p:nvPr/>
        </p:nvGraphicFramePr>
        <p:xfrm>
          <a:off x="5867400" y="1985963"/>
          <a:ext cx="2520950" cy="1371600"/>
        </p:xfrm>
        <a:graphic>
          <a:graphicData uri="http://schemas.openxmlformats.org/drawingml/2006/table">
            <a:tbl>
              <a:tblPr firstRow="1" bandRow="1">
                <a:tableStyleId>{5C22544A-7EE6-4342-B048-85BDC9FD1C3A}</a:tableStyleId>
              </a:tblPr>
              <a:tblGrid>
                <a:gridCol w="1080478"/>
                <a:gridCol w="360118"/>
                <a:gridCol w="360118"/>
                <a:gridCol w="720236"/>
              </a:tblGrid>
              <a:tr h="640092">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credit_</a:t>
                      </a:r>
                      <a:br>
                        <a:rPr lang="en-US" altLang="zh-TW" sz="1800" i="1" dirty="0" smtClean="0">
                          <a:solidFill>
                            <a:schemeClr val="tx1"/>
                          </a:solidFill>
                          <a:latin typeface="Times New Roman" panose="02020603050405020304" pitchFamily="18" charset="0"/>
                          <a:cs typeface="Times New Roman" panose="02020603050405020304" pitchFamily="18" charset="0"/>
                        </a:rPr>
                      </a:br>
                      <a:r>
                        <a:rPr lang="en-US" altLang="zh-TW" sz="1800" i="1" dirty="0" smtClean="0">
                          <a:solidFill>
                            <a:schemeClr val="tx1"/>
                          </a:solidFill>
                          <a:latin typeface="Times New Roman" panose="02020603050405020304" pitchFamily="18" charset="0"/>
                          <a:cs typeface="Times New Roman" panose="02020603050405020304" pitchFamily="18" charset="0"/>
                        </a:rPr>
                        <a:t>rating</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54">
                <a:tc>
                  <a:txBody>
                    <a:bodyPr/>
                    <a:lstStyle/>
                    <a:p>
                      <a:pPr algn="ctr"/>
                      <a:r>
                        <a:rPr lang="en-US" altLang="zh-TW" sz="1800" dirty="0" smtClean="0">
                          <a:solidFill>
                            <a:schemeClr val="tx1"/>
                          </a:solidFill>
                        </a:rPr>
                        <a:t>excellent</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4</a:t>
                      </a:r>
                      <a:endParaRPr lang="zh-TW" altLang="en-US" sz="1800" dirty="0">
                        <a:solidFill>
                          <a:schemeClr val="tx1"/>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54">
                <a:tc>
                  <a:txBody>
                    <a:bodyPr/>
                    <a:lstStyle/>
                    <a:p>
                      <a:pPr algn="ctr"/>
                      <a:r>
                        <a:rPr lang="en-US" altLang="zh-TW" sz="1800" dirty="0" smtClean="0">
                          <a:solidFill>
                            <a:srgbClr val="FF0000"/>
                          </a:solidFill>
                        </a:rPr>
                        <a:t>fair</a:t>
                      </a:r>
                      <a:endParaRPr lang="zh-TW" altLang="en-US" sz="1800" dirty="0">
                        <a:solidFill>
                          <a:srgbClr val="FF0000"/>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rgbClr val="FF0000"/>
                          </a:solidFill>
                        </a:rPr>
                        <a:t>4</a:t>
                      </a:r>
                      <a:endParaRPr lang="zh-TW" altLang="en-US" sz="1800" dirty="0">
                        <a:solidFill>
                          <a:srgbClr val="FF0000"/>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rgbClr val="FF0000"/>
                          </a:solidFill>
                        </a:rPr>
                        <a:t>2</a:t>
                      </a:r>
                      <a:endParaRPr lang="zh-TW" altLang="en-US" sz="1800" dirty="0">
                        <a:solidFill>
                          <a:srgbClr val="FF0000"/>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rgbClr val="FF0000"/>
                          </a:solidFill>
                        </a:rPr>
                        <a:t>6</a:t>
                      </a:r>
                      <a:endParaRPr lang="zh-TW" altLang="en-US" sz="1800" dirty="0">
                        <a:solidFill>
                          <a:srgbClr val="FF0000"/>
                        </a:solidFill>
                      </a:endParaRPr>
                    </a:p>
                  </a:txBody>
                  <a:tcPr marL="91453" marR="9145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表格 7"/>
          <p:cNvGraphicFramePr>
            <a:graphicFrameLocks noGrp="1"/>
          </p:cNvGraphicFramePr>
          <p:nvPr/>
        </p:nvGraphicFramePr>
        <p:xfrm>
          <a:off x="2987675" y="449263"/>
          <a:ext cx="2384425" cy="1323975"/>
        </p:xfrm>
        <a:graphic>
          <a:graphicData uri="http://schemas.openxmlformats.org/drawingml/2006/table">
            <a:tbl>
              <a:tblPr firstRow="1" bandRow="1">
                <a:tableStyleId>{5C22544A-7EE6-4342-B048-85BDC9FD1C3A}</a:tableStyleId>
              </a:tblPr>
              <a:tblGrid>
                <a:gridCol w="956690"/>
                <a:gridCol w="378042"/>
                <a:gridCol w="390739"/>
                <a:gridCol w="658954"/>
              </a:tblGrid>
              <a:tr h="592389">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student</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p</a:t>
                      </a:r>
                      <a:r>
                        <a:rPr lang="en-US" altLang="zh-TW" sz="1800" i="1" baseline="-25000" dirty="0"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a:solidFill>
                          <a:schemeClr val="tx1"/>
                        </a:solidFill>
                        <a:latin typeface="Times New Roman" panose="02020603050405020304" pitchFamily="18" charset="0"/>
                        <a:cs typeface="Times New Roman" panose="02020603050405020304" pitchFamily="18" charset="0"/>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i="1" dirty="0" err="1" smtClean="0">
                          <a:solidFill>
                            <a:schemeClr val="tx1"/>
                          </a:solidFill>
                          <a:latin typeface="Times New Roman" panose="02020603050405020304" pitchFamily="18" charset="0"/>
                          <a:cs typeface="Times New Roman" panose="02020603050405020304" pitchFamily="18" charset="0"/>
                        </a:rPr>
                        <a:t>n</a:t>
                      </a:r>
                      <a:r>
                        <a:rPr lang="en-US" altLang="zh-TW" sz="1800" i="1" baseline="-25000" dirty="0" err="1" smtClean="0">
                          <a:solidFill>
                            <a:schemeClr val="tx1"/>
                          </a:solidFill>
                          <a:latin typeface="Times New Roman" panose="02020603050405020304" pitchFamily="18" charset="0"/>
                          <a:cs typeface="Times New Roman" panose="02020603050405020304" pitchFamily="18" charset="0"/>
                        </a:rPr>
                        <a:t>i</a:t>
                      </a:r>
                      <a:endParaRPr lang="zh-TW" altLang="en-US" sz="1800" i="1" baseline="-25000" dirty="0" smtClean="0">
                        <a:solidFill>
                          <a:schemeClr val="tx1"/>
                        </a:solidFill>
                        <a:latin typeface="Times New Roman" panose="02020603050405020304" pitchFamily="18" charset="0"/>
                        <a:cs typeface="Times New Roman" panose="02020603050405020304" pitchFamily="18" charset="0"/>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i="1" dirty="0" smtClean="0">
                          <a:solidFill>
                            <a:schemeClr val="tx1"/>
                          </a:solidFill>
                          <a:latin typeface="Times New Roman" panose="02020603050405020304" pitchFamily="18" charset="0"/>
                          <a:cs typeface="Times New Roman" panose="02020603050405020304" pitchFamily="18" charset="0"/>
                        </a:rPr>
                        <a:t>total</a:t>
                      </a:r>
                      <a:endParaRPr lang="zh-TW" altLang="en-US" sz="1800" i="1" dirty="0">
                        <a:solidFill>
                          <a:schemeClr val="tx1"/>
                        </a:solidFill>
                        <a:latin typeface="Times New Roman" panose="02020603050405020304" pitchFamily="18" charset="0"/>
                        <a:cs typeface="Times New Roman" panose="02020603050405020304" pitchFamily="18" charset="0"/>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3">
                <a:tc>
                  <a:txBody>
                    <a:bodyPr/>
                    <a:lstStyle/>
                    <a:p>
                      <a:pPr algn="ctr"/>
                      <a:r>
                        <a:rPr lang="en-US" altLang="zh-TW" sz="1800" b="1" dirty="0" smtClean="0">
                          <a:solidFill>
                            <a:srgbClr val="FF0000"/>
                          </a:solidFill>
                        </a:rPr>
                        <a:t>yes</a:t>
                      </a:r>
                      <a:endParaRPr lang="zh-TW" altLang="en-US" sz="1800" b="1" dirty="0">
                        <a:solidFill>
                          <a:srgbClr val="FF0000"/>
                        </a:solidFill>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b="1" dirty="0" smtClean="0">
                          <a:solidFill>
                            <a:srgbClr val="FF0000"/>
                          </a:solidFill>
                        </a:rPr>
                        <a:t>4</a:t>
                      </a:r>
                      <a:endParaRPr lang="zh-TW" altLang="en-US" sz="1800" b="1" dirty="0">
                        <a:solidFill>
                          <a:srgbClr val="FF0000"/>
                        </a:solidFill>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b="1" dirty="0" smtClean="0">
                          <a:solidFill>
                            <a:srgbClr val="FF0000"/>
                          </a:solidFill>
                        </a:rPr>
                        <a:t>1</a:t>
                      </a:r>
                      <a:endParaRPr lang="zh-TW" altLang="en-US" sz="1800" b="1" dirty="0">
                        <a:solidFill>
                          <a:srgbClr val="FF0000"/>
                        </a:solidFill>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b="1" dirty="0" smtClean="0">
                          <a:solidFill>
                            <a:srgbClr val="FF0000"/>
                          </a:solidFill>
                        </a:rPr>
                        <a:t>5</a:t>
                      </a:r>
                      <a:endParaRPr lang="zh-TW" altLang="en-US" sz="1800" b="1" dirty="0">
                        <a:solidFill>
                          <a:srgbClr val="FF0000"/>
                        </a:solidFill>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93">
                <a:tc>
                  <a:txBody>
                    <a:bodyPr/>
                    <a:lstStyle/>
                    <a:p>
                      <a:pPr algn="ctr"/>
                      <a:r>
                        <a:rPr lang="en-US" altLang="zh-TW" sz="1800" dirty="0" smtClean="0">
                          <a:solidFill>
                            <a:schemeClr val="tx1"/>
                          </a:solidFill>
                        </a:rPr>
                        <a:t>no</a:t>
                      </a:r>
                      <a:endParaRPr lang="zh-TW" altLang="en-US" sz="1800" dirty="0">
                        <a:solidFill>
                          <a:schemeClr val="tx1"/>
                        </a:solidFill>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2</a:t>
                      </a:r>
                      <a:endParaRPr lang="zh-TW" altLang="en-US" sz="1800" dirty="0">
                        <a:solidFill>
                          <a:schemeClr val="tx1"/>
                        </a:solidFill>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3</a:t>
                      </a:r>
                      <a:endParaRPr lang="zh-TW" altLang="en-US" sz="1800" dirty="0">
                        <a:solidFill>
                          <a:schemeClr val="tx1"/>
                        </a:solidFill>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rPr>
                        <a:t>5</a:t>
                      </a:r>
                      <a:endParaRPr lang="zh-TW" altLang="en-US" sz="1800" dirty="0">
                        <a:solidFill>
                          <a:schemeClr val="tx1"/>
                        </a:solidFill>
                      </a:endParaRPr>
                    </a:p>
                  </a:txBody>
                  <a:tcPr marL="91415" marR="91415"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8165" name="矩形 8"/>
          <p:cNvSpPr>
            <a:spLocks noChangeArrowheads="1"/>
          </p:cNvSpPr>
          <p:nvPr/>
        </p:nvSpPr>
        <p:spPr bwMode="auto">
          <a:xfrm>
            <a:off x="323850" y="3284538"/>
            <a:ext cx="8496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t>(5) What is the class (buys_computer = “yes” or buys_computer = “no”) for a customer (age=youth, income=low, student =yes, credit= fair ) based on the classification result by decision three induction?</a:t>
            </a:r>
            <a:endParaRPr lang="zh-TW" altLang="zh-TW"/>
          </a:p>
        </p:txBody>
      </p:sp>
      <p:sp>
        <p:nvSpPr>
          <p:cNvPr id="88166" name="矩形 9"/>
          <p:cNvSpPr>
            <a:spLocks noChangeArrowheads="1"/>
          </p:cNvSpPr>
          <p:nvPr/>
        </p:nvSpPr>
        <p:spPr bwMode="auto">
          <a:xfrm>
            <a:off x="395288" y="4125913"/>
            <a:ext cx="874871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000" b="1" u="sng">
                <a:solidFill>
                  <a:schemeClr val="tx2"/>
                </a:solidFill>
              </a:rPr>
              <a:t>(5) </a:t>
            </a:r>
            <a:r>
              <a:rPr lang="en-US" altLang="zh-TW" sz="2400" b="1" u="sng">
                <a:solidFill>
                  <a:schemeClr val="tx2"/>
                </a:solidFill>
              </a:rPr>
              <a:t>Yes =0.0889 </a:t>
            </a:r>
            <a:r>
              <a:rPr lang="en-US" altLang="zh-TW" sz="2000" b="1" u="sng">
                <a:solidFill>
                  <a:schemeClr val="tx2"/>
                </a:solidFill>
              </a:rPr>
              <a:t> (No=0.0167)</a:t>
            </a:r>
          </a:p>
          <a:p>
            <a:pPr eaLnBrk="1" hangingPunct="1"/>
            <a:r>
              <a:rPr lang="en-US" altLang="zh-TW" sz="2000">
                <a:solidFill>
                  <a:schemeClr val="tx2"/>
                </a:solidFill>
              </a:rPr>
              <a:t>age (0.3221) &gt; student (0.1245) &gt; income (0.02) &gt; credit (0.019)</a:t>
            </a:r>
          </a:p>
          <a:p>
            <a:pPr eaLnBrk="1" hangingPunct="1"/>
            <a:r>
              <a:rPr lang="en-US" altLang="zh-TW" sz="2000">
                <a:solidFill>
                  <a:schemeClr val="tx2"/>
                </a:solidFill>
              </a:rPr>
              <a:t>buys_computer = “yes”</a:t>
            </a:r>
            <a:br>
              <a:rPr lang="en-US" altLang="zh-TW" sz="2000">
                <a:solidFill>
                  <a:schemeClr val="tx2"/>
                </a:solidFill>
              </a:rPr>
            </a:br>
            <a:r>
              <a:rPr lang="en-US" altLang="zh-TW" sz="2000">
                <a:solidFill>
                  <a:schemeClr val="tx2"/>
                </a:solidFill>
              </a:rPr>
              <a:t>age:youth (1/4) x student:yes (4/5) x income:low (2/3) x credit:fair (4/6)</a:t>
            </a:r>
          </a:p>
          <a:p>
            <a:pPr eaLnBrk="1" hangingPunct="1"/>
            <a:r>
              <a:rPr lang="en-US" altLang="zh-TW" sz="2000">
                <a:solidFill>
                  <a:schemeClr val="tx2"/>
                </a:solidFill>
              </a:rPr>
              <a:t>Yes: 1/4 x 4/5 x 2/3 x 4/6 = 4/45 = 0.0889</a:t>
            </a:r>
          </a:p>
          <a:p>
            <a:pPr eaLnBrk="1" hangingPunct="1"/>
            <a:r>
              <a:rPr lang="en-US" altLang="zh-TW" sz="2000">
                <a:solidFill>
                  <a:schemeClr val="tx2"/>
                </a:solidFill>
              </a:rPr>
              <a:t>buys_computer = “no”</a:t>
            </a:r>
            <a:br>
              <a:rPr lang="en-US" altLang="zh-TW" sz="2000">
                <a:solidFill>
                  <a:schemeClr val="tx2"/>
                </a:solidFill>
              </a:rPr>
            </a:br>
            <a:r>
              <a:rPr lang="en-US" altLang="zh-TW" sz="2000">
                <a:solidFill>
                  <a:schemeClr val="tx2"/>
                </a:solidFill>
              </a:rPr>
              <a:t>age:youth (3/4) x student:yes (1/5) x income:low (1/3) x credit:fair (2/6)</a:t>
            </a:r>
          </a:p>
          <a:p>
            <a:pPr eaLnBrk="1" hangingPunct="1"/>
            <a:r>
              <a:rPr lang="en-US" altLang="zh-TW" sz="2000">
                <a:solidFill>
                  <a:schemeClr val="tx2"/>
                </a:solidFill>
              </a:rPr>
              <a:t>No: 3/4 x 1/5 x 1/3 x 2/6 = 0.01667</a:t>
            </a:r>
            <a:endParaRPr lang="zh-TW" altLang="zh-TW" sz="2000">
              <a:solidFill>
                <a:schemeClr val="tx2"/>
              </a:solidFill>
            </a:endParaRPr>
          </a:p>
        </p:txBody>
      </p:sp>
    </p:spTree>
    <p:extLst>
      <p:ext uri="{BB962C8B-B14F-4D97-AF65-F5344CB8AC3E}">
        <p14:creationId xmlns:p14="http://schemas.microsoft.com/office/powerpoint/2010/main" val="3461807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44450"/>
            <a:ext cx="8496300" cy="719138"/>
          </a:xfrm>
        </p:spPr>
        <p:txBody>
          <a:bodyPr/>
          <a:lstStyle/>
          <a:p>
            <a:pPr eaLnBrk="1" hangingPunct="1"/>
            <a:r>
              <a:rPr lang="en-US" altLang="zh-TW" dirty="0" smtClean="0">
                <a:solidFill>
                  <a:schemeClr val="accent1"/>
                </a:solidFill>
              </a:rPr>
              <a:t>A Taxonomy for Data Mining Tasks</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981075"/>
            <a:ext cx="658495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8197"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C462538-9587-4EFA-8B07-4E2D2108EF95}" type="slidenum">
              <a:rPr lang="zh-TW" altLang="en-US" sz="1200" smtClean="0">
                <a:solidFill>
                  <a:srgbClr val="898989"/>
                </a:solidFill>
              </a:rPr>
              <a:pPr eaLnBrk="1" hangingPunct="1">
                <a:spcBef>
                  <a:spcPct val="0"/>
                </a:spcBef>
                <a:buFontTx/>
                <a:buNone/>
              </a:pPr>
              <a:t>165</a:t>
            </a:fld>
            <a:endParaRPr lang="zh-TW" altLang="en-US" sz="1200" smtClean="0">
              <a:solidFill>
                <a:srgbClr val="898989"/>
              </a:solidFill>
            </a:endParaRPr>
          </a:p>
        </p:txBody>
      </p:sp>
      <p:sp>
        <p:nvSpPr>
          <p:cNvPr id="2" name="圓角矩形 1"/>
          <p:cNvSpPr/>
          <p:nvPr/>
        </p:nvSpPr>
        <p:spPr>
          <a:xfrm>
            <a:off x="1042988" y="5157788"/>
            <a:ext cx="6985000" cy="129540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305757766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zh-TW" smtClean="0"/>
              <a:t>Cluster Analysis</a:t>
            </a:r>
          </a:p>
        </p:txBody>
      </p:sp>
      <p:sp>
        <p:nvSpPr>
          <p:cNvPr id="10243" name="Content Placeholder 2"/>
          <p:cNvSpPr>
            <a:spLocks noGrp="1"/>
          </p:cNvSpPr>
          <p:nvPr>
            <p:ph idx="1"/>
          </p:nvPr>
        </p:nvSpPr>
        <p:spPr/>
        <p:txBody>
          <a:bodyPr/>
          <a:lstStyle/>
          <a:p>
            <a:pPr eaLnBrk="1" hangingPunct="1"/>
            <a:r>
              <a:rPr lang="en-US" altLang="zh-TW" smtClean="0">
                <a:ea typeface="新細明體" pitchFamily="18" charset="-120"/>
              </a:rPr>
              <a:t>Used for automatic identification of </a:t>
            </a:r>
            <a:br>
              <a:rPr lang="en-US" altLang="zh-TW" smtClean="0">
                <a:ea typeface="新細明體" pitchFamily="18" charset="-120"/>
              </a:rPr>
            </a:br>
            <a:r>
              <a:rPr lang="en-US" altLang="zh-TW" smtClean="0">
                <a:solidFill>
                  <a:srgbClr val="FF0000"/>
                </a:solidFill>
                <a:ea typeface="新細明體" pitchFamily="18" charset="-120"/>
              </a:rPr>
              <a:t>natural groupings</a:t>
            </a:r>
            <a:r>
              <a:rPr lang="en-US" altLang="zh-TW" smtClean="0">
                <a:ea typeface="新細明體" pitchFamily="18" charset="-120"/>
              </a:rPr>
              <a:t> of things</a:t>
            </a:r>
          </a:p>
          <a:p>
            <a:pPr eaLnBrk="1" hangingPunct="1"/>
            <a:r>
              <a:rPr lang="en-US" altLang="zh-TW" smtClean="0">
                <a:ea typeface="新細明體" pitchFamily="18" charset="-120"/>
              </a:rPr>
              <a:t>Part of the machine-learning family </a:t>
            </a:r>
          </a:p>
          <a:p>
            <a:pPr eaLnBrk="1" hangingPunct="1"/>
            <a:r>
              <a:rPr lang="en-US" altLang="zh-TW" smtClean="0">
                <a:ea typeface="新細明體" pitchFamily="18" charset="-120"/>
              </a:rPr>
              <a:t>Employ </a:t>
            </a:r>
            <a:r>
              <a:rPr lang="en-US" altLang="zh-TW" smtClean="0">
                <a:solidFill>
                  <a:srgbClr val="FF0000"/>
                </a:solidFill>
                <a:ea typeface="新細明體" pitchFamily="18" charset="-120"/>
              </a:rPr>
              <a:t>unsupervised learning</a:t>
            </a:r>
          </a:p>
          <a:p>
            <a:pPr eaLnBrk="1" hangingPunct="1"/>
            <a:r>
              <a:rPr lang="en-US" altLang="zh-TW" smtClean="0">
                <a:ea typeface="新細明體" pitchFamily="18" charset="-120"/>
              </a:rPr>
              <a:t>Learns the clusters of things from past data, then assigns new instances</a:t>
            </a:r>
          </a:p>
          <a:p>
            <a:pPr eaLnBrk="1" hangingPunct="1"/>
            <a:r>
              <a:rPr lang="en-US" altLang="zh-TW" smtClean="0">
                <a:ea typeface="新細明體" pitchFamily="18" charset="-120"/>
              </a:rPr>
              <a:t>There is not an output variable</a:t>
            </a:r>
          </a:p>
          <a:p>
            <a:pPr eaLnBrk="1" hangingPunct="1"/>
            <a:r>
              <a:rPr lang="en-US" altLang="zh-TW" smtClean="0">
                <a:ea typeface="新細明體" pitchFamily="18" charset="-120"/>
              </a:rPr>
              <a:t>Also known as </a:t>
            </a:r>
            <a:r>
              <a:rPr lang="en-US" altLang="zh-TW" smtClean="0">
                <a:solidFill>
                  <a:srgbClr val="FF0000"/>
                </a:solidFill>
                <a:ea typeface="新細明體" pitchFamily="18" charset="-120"/>
              </a:rPr>
              <a:t>segmentation</a:t>
            </a:r>
          </a:p>
        </p:txBody>
      </p:sp>
      <p:sp>
        <p:nvSpPr>
          <p:cNvPr id="10244"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0245"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B5D7B1CA-C080-44F2-8B74-A1E5744C720E}" type="slidenum">
              <a:rPr lang="zh-TW" altLang="en-US" sz="1200" smtClean="0">
                <a:solidFill>
                  <a:srgbClr val="898989"/>
                </a:solidFill>
              </a:rPr>
              <a:pPr eaLnBrk="1" hangingPunct="1">
                <a:spcBef>
                  <a:spcPct val="0"/>
                </a:spcBef>
                <a:buFontTx/>
                <a:buNone/>
              </a:pPr>
              <a:t>166</a:t>
            </a:fld>
            <a:endParaRPr lang="zh-TW" altLang="en-US" sz="1200" smtClean="0">
              <a:solidFill>
                <a:srgbClr val="898989"/>
              </a:solidFill>
            </a:endParaRPr>
          </a:p>
        </p:txBody>
      </p:sp>
    </p:spTree>
    <p:extLst>
      <p:ext uri="{BB962C8B-B14F-4D97-AF65-F5344CB8AC3E}">
        <p14:creationId xmlns:p14="http://schemas.microsoft.com/office/powerpoint/2010/main" val="358141642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en-US" altLang="zh-TW" b="1" smtClean="0"/>
              <a:t>Cluster Analysis</a:t>
            </a:r>
            <a:endParaRPr lang="zh-TW" altLang="en-US" b="1" smtClean="0"/>
          </a:p>
        </p:txBody>
      </p:sp>
      <p:sp>
        <p:nvSpPr>
          <p:cNvPr id="11267" name="投影片編號版面配置區 5"/>
          <p:cNvSpPr>
            <a:spLocks noGrp="1"/>
          </p:cNvSpPr>
          <p:nvPr>
            <p:ph type="sldNum" sz="quarter" idx="12"/>
          </p:nvPr>
        </p:nvSpPr>
        <p:spPr bwMode="auto">
          <a:xfrm>
            <a:off x="7740650" y="6597650"/>
            <a:ext cx="140335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173F472C-2208-4B42-AE42-D29EACC11199}" type="slidenum">
              <a:rPr lang="en-US" altLang="zh-TW" sz="1200" smtClean="0">
                <a:solidFill>
                  <a:srgbClr val="898989"/>
                </a:solidFill>
              </a:rPr>
              <a:pPr eaLnBrk="1" hangingPunct="1">
                <a:spcBef>
                  <a:spcPct val="0"/>
                </a:spcBef>
                <a:buFontTx/>
                <a:buNone/>
              </a:pPr>
              <a:t>167</a:t>
            </a:fld>
            <a:endParaRPr lang="en-US" altLang="zh-TW" sz="1200" smtClean="0">
              <a:solidFill>
                <a:srgbClr val="898989"/>
              </a:solidFill>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133600"/>
            <a:ext cx="83312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矩形 7"/>
          <p:cNvSpPr>
            <a:spLocks noChangeArrowheads="1"/>
          </p:cNvSpPr>
          <p:nvPr/>
        </p:nvSpPr>
        <p:spPr bwMode="auto">
          <a:xfrm>
            <a:off x="684213" y="5373688"/>
            <a:ext cx="813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Clustering of a set of objects based on the </a:t>
            </a:r>
            <a:r>
              <a:rPr lang="en-US" altLang="zh-TW" sz="1800" i="1">
                <a:latin typeface="Arial" charset="0"/>
              </a:rPr>
              <a:t>k-means method. </a:t>
            </a:r>
            <a:br>
              <a:rPr lang="en-US" altLang="zh-TW" sz="1800" i="1">
                <a:latin typeface="Arial" charset="0"/>
              </a:rPr>
            </a:br>
            <a:r>
              <a:rPr lang="en-US" altLang="zh-TW" sz="1800" i="1">
                <a:latin typeface="Arial" charset="0"/>
              </a:rPr>
              <a:t>(The mean of each cluster is </a:t>
            </a:r>
            <a:r>
              <a:rPr lang="en-US" altLang="zh-TW" sz="1800">
                <a:latin typeface="Arial" charset="0"/>
              </a:rPr>
              <a:t>marked by a “+”.)</a:t>
            </a:r>
            <a:endParaRPr lang="zh-TW" altLang="en-US" sz="1800">
              <a:latin typeface="Arial" charset="0"/>
            </a:endParaRPr>
          </a:p>
        </p:txBody>
      </p:sp>
      <p:sp>
        <p:nvSpPr>
          <p:cNvPr id="11270"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1799030789"/>
      </p:ext>
    </p:extLst>
  </p:cSld>
  <p:clrMapOvr>
    <a:masterClrMapping/>
  </p:clrMapOvr>
  <p:transition>
    <p:zo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706437"/>
          </a:xfrm>
        </p:spPr>
        <p:txBody>
          <a:bodyPr/>
          <a:lstStyle/>
          <a:p>
            <a:pPr eaLnBrk="1" hangingPunct="1"/>
            <a:r>
              <a:rPr lang="en-US" altLang="zh-TW" smtClean="0"/>
              <a:t>Cluster Analysis</a:t>
            </a:r>
          </a:p>
        </p:txBody>
      </p:sp>
      <p:sp>
        <p:nvSpPr>
          <p:cNvPr id="12291" name="Content Placeholder 2"/>
          <p:cNvSpPr>
            <a:spLocks noGrp="1"/>
          </p:cNvSpPr>
          <p:nvPr>
            <p:ph idx="1"/>
          </p:nvPr>
        </p:nvSpPr>
        <p:spPr>
          <a:xfrm>
            <a:off x="457200" y="1341438"/>
            <a:ext cx="8229600" cy="5040312"/>
          </a:xfrm>
        </p:spPr>
        <p:txBody>
          <a:bodyPr/>
          <a:lstStyle/>
          <a:p>
            <a:pPr eaLnBrk="1" hangingPunct="1"/>
            <a:r>
              <a:rPr lang="en-US" altLang="zh-TW" smtClean="0">
                <a:ea typeface="新細明體" pitchFamily="18" charset="-120"/>
              </a:rPr>
              <a:t>Clustering results may be used to</a:t>
            </a:r>
          </a:p>
          <a:p>
            <a:pPr lvl="1" eaLnBrk="1" hangingPunct="1"/>
            <a:r>
              <a:rPr lang="en-US" altLang="zh-TW" smtClean="0">
                <a:ea typeface="新細明體" pitchFamily="18" charset="-120"/>
              </a:rPr>
              <a:t>Identify natural </a:t>
            </a:r>
            <a:r>
              <a:rPr lang="en-US" altLang="zh-TW" smtClean="0">
                <a:solidFill>
                  <a:srgbClr val="FF0000"/>
                </a:solidFill>
                <a:ea typeface="新細明體" pitchFamily="18" charset="-120"/>
              </a:rPr>
              <a:t>groupings of customers</a:t>
            </a:r>
          </a:p>
          <a:p>
            <a:pPr lvl="1" eaLnBrk="1" hangingPunct="1"/>
            <a:r>
              <a:rPr lang="en-US" altLang="zh-TW" smtClean="0">
                <a:ea typeface="新細明體" pitchFamily="18" charset="-120"/>
              </a:rPr>
              <a:t>Identify rules for assigning new cases to classes for targeting/diagnostic purposes</a:t>
            </a:r>
          </a:p>
          <a:p>
            <a:pPr lvl="1" eaLnBrk="1" hangingPunct="1"/>
            <a:r>
              <a:rPr lang="en-US" altLang="zh-TW" smtClean="0">
                <a:ea typeface="新細明體" pitchFamily="18" charset="-120"/>
              </a:rPr>
              <a:t>Provide characterization, definition, labeling of populations</a:t>
            </a:r>
          </a:p>
          <a:p>
            <a:pPr lvl="1" eaLnBrk="1" hangingPunct="1"/>
            <a:r>
              <a:rPr lang="en-US" altLang="zh-TW" smtClean="0">
                <a:ea typeface="新細明體" pitchFamily="18" charset="-120"/>
              </a:rPr>
              <a:t>Decrease the size and complexity of problems </a:t>
            </a:r>
            <a:br>
              <a:rPr lang="en-US" altLang="zh-TW" smtClean="0">
                <a:ea typeface="新細明體" pitchFamily="18" charset="-120"/>
              </a:rPr>
            </a:br>
            <a:r>
              <a:rPr lang="en-US" altLang="zh-TW" smtClean="0">
                <a:ea typeface="新細明體" pitchFamily="18" charset="-120"/>
              </a:rPr>
              <a:t>for other data mining methods </a:t>
            </a:r>
          </a:p>
          <a:p>
            <a:pPr lvl="1" eaLnBrk="1" hangingPunct="1"/>
            <a:r>
              <a:rPr lang="en-US" altLang="zh-TW" smtClean="0">
                <a:ea typeface="新細明體" pitchFamily="18" charset="-120"/>
              </a:rPr>
              <a:t>Identify </a:t>
            </a:r>
            <a:r>
              <a:rPr lang="en-US" altLang="zh-TW" smtClean="0">
                <a:solidFill>
                  <a:srgbClr val="FF0000"/>
                </a:solidFill>
                <a:ea typeface="新細明體" pitchFamily="18" charset="-120"/>
              </a:rPr>
              <a:t>outliers</a:t>
            </a:r>
            <a:r>
              <a:rPr lang="en-US" altLang="zh-TW" smtClean="0">
                <a:ea typeface="新細明體" pitchFamily="18" charset="-120"/>
              </a:rPr>
              <a:t> in a specific domain </a:t>
            </a:r>
            <a:br>
              <a:rPr lang="en-US" altLang="zh-TW" smtClean="0">
                <a:ea typeface="新細明體" pitchFamily="18" charset="-120"/>
              </a:rPr>
            </a:br>
            <a:r>
              <a:rPr lang="en-US" altLang="zh-TW" smtClean="0">
                <a:ea typeface="新細明體" pitchFamily="18" charset="-120"/>
              </a:rPr>
              <a:t>(e.g., rare-event detection)</a:t>
            </a:r>
          </a:p>
        </p:txBody>
      </p:sp>
      <p:sp>
        <p:nvSpPr>
          <p:cNvPr id="12292"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2293"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D8B8A28-E8D6-4E2A-B1FC-1A414E9E7C36}" type="slidenum">
              <a:rPr lang="zh-TW" altLang="en-US" sz="1200" smtClean="0">
                <a:solidFill>
                  <a:srgbClr val="898989"/>
                </a:solidFill>
              </a:rPr>
              <a:pPr eaLnBrk="1" hangingPunct="1">
                <a:spcBef>
                  <a:spcPct val="0"/>
                </a:spcBef>
                <a:buFontTx/>
                <a:buNone/>
              </a:pPr>
              <a:t>168</a:t>
            </a:fld>
            <a:endParaRPr lang="zh-TW" altLang="en-US" sz="1200" smtClean="0">
              <a:solidFill>
                <a:srgbClr val="898989"/>
              </a:solidFill>
            </a:endParaRPr>
          </a:p>
        </p:txBody>
      </p:sp>
    </p:spTree>
    <p:extLst>
      <p:ext uri="{BB962C8B-B14F-4D97-AF65-F5344CB8AC3E}">
        <p14:creationId xmlns:p14="http://schemas.microsoft.com/office/powerpoint/2010/main" val="410964455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8AFC3B7-D5B8-432C-83AA-AC19069E25BA}" type="slidenum">
              <a:rPr lang="zh-TW" altLang="en-US" sz="1200" smtClean="0">
                <a:solidFill>
                  <a:srgbClr val="898989"/>
                </a:solidFill>
              </a:rPr>
              <a:pPr eaLnBrk="1" hangingPunct="1">
                <a:spcBef>
                  <a:spcPct val="0"/>
                </a:spcBef>
                <a:buFontTx/>
                <a:buNone/>
              </a:pPr>
              <a:t>169</a:t>
            </a:fld>
            <a:endParaRPr lang="zh-TW" altLang="en-US" sz="1200" smtClean="0">
              <a:solidFill>
                <a:srgbClr val="898989"/>
              </a:solidFill>
            </a:endParaRPr>
          </a:p>
        </p:txBody>
      </p:sp>
      <p:graphicFrame>
        <p:nvGraphicFramePr>
          <p:cNvPr id="6" name="圖表 5"/>
          <p:cNvGraphicFramePr>
            <a:graphicFrameLocks noGrp="1"/>
          </p:cNvGraphicFramePr>
          <p:nvPr/>
        </p:nvGraphicFramePr>
        <p:xfrm>
          <a:off x="323528" y="1124744"/>
          <a:ext cx="5760640" cy="5256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表格 4"/>
          <p:cNvGraphicFramePr>
            <a:graphicFrameLocks noGrp="1"/>
          </p:cNvGraphicFramePr>
          <p:nvPr/>
        </p:nvGraphicFramePr>
        <p:xfrm>
          <a:off x="6156325" y="1341438"/>
          <a:ext cx="2554288" cy="4600582"/>
        </p:xfrm>
        <a:graphic>
          <a:graphicData uri="http://schemas.openxmlformats.org/drawingml/2006/table">
            <a:tbl>
              <a:tblPr/>
              <a:tblGrid>
                <a:gridCol w="752475"/>
                <a:gridCol w="723900"/>
                <a:gridCol w="1077913"/>
              </a:tblGrid>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Point</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P(x,y)</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p01</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a</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(3, 4)</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p02</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b</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(3, 6)</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p03</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(3, 8)</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p04</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d</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p05</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e</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(4, 7)</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p06</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f</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(5, 1)</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p07</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g</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p08</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h</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(7, 3)</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p09</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i</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p10</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j</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(8, 5)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r>
            </a:tbl>
          </a:graphicData>
        </a:graphic>
      </p:graphicFrame>
      <p:sp>
        <p:nvSpPr>
          <p:cNvPr id="7" name="Rectangle 2"/>
          <p:cNvSpPr txBox="1">
            <a:spLocks noChangeArrowheads="1"/>
          </p:cNvSpPr>
          <p:nvPr/>
        </p:nvSpPr>
        <p:spPr bwMode="auto">
          <a:xfrm>
            <a:off x="755650" y="188913"/>
            <a:ext cx="7488238" cy="936625"/>
          </a:xfrm>
          <a:prstGeom prst="rect">
            <a:avLst/>
          </a:prstGeom>
          <a:noFill/>
          <a:ln w="9525">
            <a:noFill/>
            <a:miter lim="800000"/>
            <a:headEnd/>
            <a:tailEnd/>
          </a:ln>
        </p:spPr>
        <p:txBody>
          <a:bodyPr anchor="ctr"/>
          <a:lstStyle/>
          <a:p>
            <a:pPr algn="ctr" eaLnBrk="0" hangingPunct="0">
              <a:defRPr/>
            </a:pPr>
            <a:r>
              <a:rPr kumimoji="0" lang="en-US" altLang="ko-KR" sz="4800" b="1" dirty="0">
                <a:latin typeface="Calibri" pitchFamily="34" charset="0"/>
                <a:ea typeface="Gulim" pitchFamily="34" charset="-127"/>
              </a:rPr>
              <a:t>Example of Cluster Analysis</a:t>
            </a:r>
            <a:endParaRPr kumimoji="0" lang="en-US" altLang="ko-KR" sz="4800" b="1" dirty="0">
              <a:latin typeface="Calibri" pitchFamily="34" charset="0"/>
              <a:ea typeface="Gulim" pitchFamily="34" charset="-127"/>
              <a:cs typeface="+mj-cs"/>
            </a:endParaRPr>
          </a:p>
        </p:txBody>
      </p:sp>
    </p:spTree>
    <p:extLst>
      <p:ext uri="{BB962C8B-B14F-4D97-AF65-F5344CB8AC3E}">
        <p14:creationId xmlns:p14="http://schemas.microsoft.com/office/powerpoint/2010/main" val="4084480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850106"/>
          </a:xfrm>
        </p:spPr>
        <p:txBody>
          <a:bodyPr/>
          <a:lstStyle/>
          <a:p>
            <a:r>
              <a:rPr lang="en-US" altLang="zh-TW" dirty="0" smtClean="0">
                <a:solidFill>
                  <a:schemeClr val="accent1"/>
                </a:solidFill>
              </a:rPr>
              <a:t>Architecture of Big Data Analytics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17</a:t>
            </a:fld>
            <a:endParaRPr lang="zh-TW" altLang="en-US" dirty="0"/>
          </a:p>
        </p:txBody>
      </p:sp>
      <p:sp>
        <p:nvSpPr>
          <p:cNvPr id="5" name="矩形 4"/>
          <p:cNvSpPr/>
          <p:nvPr/>
        </p:nvSpPr>
        <p:spPr>
          <a:xfrm>
            <a:off x="712356" y="6597352"/>
            <a:ext cx="7618416" cy="246221"/>
          </a:xfrm>
          <a:prstGeom prst="rect">
            <a:avLst/>
          </a:prstGeom>
        </p:spPr>
        <p:txBody>
          <a:bodyPr wrap="square">
            <a:spAutoFit/>
          </a:bodyPr>
          <a:lstStyle/>
          <a:p>
            <a:pPr algn="ctr"/>
            <a:r>
              <a:rPr lang="en-US" altLang="zh-TW" sz="1000" dirty="0" smtClean="0">
                <a:solidFill>
                  <a:schemeClr val="bg1">
                    <a:lumMod val="65000"/>
                  </a:schemeClr>
                </a:solidFill>
              </a:rPr>
              <a:t>Source: Stephan </a:t>
            </a:r>
            <a:r>
              <a:rPr lang="en-US" altLang="zh-TW" sz="1000" dirty="0" err="1" smtClean="0">
                <a:solidFill>
                  <a:schemeClr val="bg1">
                    <a:lumMod val="65000"/>
                  </a:schemeClr>
                </a:solidFill>
              </a:rPr>
              <a:t>Kudyba</a:t>
            </a:r>
            <a:r>
              <a:rPr lang="en-US" altLang="zh-TW" sz="1000" dirty="0" smtClean="0">
                <a:solidFill>
                  <a:schemeClr val="bg1">
                    <a:lumMod val="65000"/>
                  </a:schemeClr>
                </a:solidFill>
              </a:rPr>
              <a:t> (2014), Big Data, Mining, and Analytics: Components of Strategic Decision Making, </a:t>
            </a:r>
            <a:r>
              <a:rPr lang="en-US" altLang="zh-TW" sz="1000" dirty="0" err="1" smtClean="0">
                <a:solidFill>
                  <a:schemeClr val="bg1">
                    <a:lumMod val="65000"/>
                  </a:schemeClr>
                </a:solidFill>
              </a:rPr>
              <a:t>Auerbach</a:t>
            </a:r>
            <a:r>
              <a:rPr lang="en-US" altLang="zh-TW" sz="1000" dirty="0" smtClean="0">
                <a:solidFill>
                  <a:schemeClr val="bg1">
                    <a:lumMod val="65000"/>
                  </a:schemeClr>
                </a:solidFill>
              </a:rPr>
              <a:t> Publications</a:t>
            </a:r>
            <a:endParaRPr lang="zh-TW" altLang="en-US" sz="1000" dirty="0">
              <a:solidFill>
                <a:schemeClr val="bg1">
                  <a:lumMod val="65000"/>
                </a:schemeClr>
              </a:solidFill>
            </a:endParaRPr>
          </a:p>
        </p:txBody>
      </p:sp>
      <p:sp>
        <p:nvSpPr>
          <p:cNvPr id="8" name="圓角矩形 7"/>
          <p:cNvSpPr/>
          <p:nvPr/>
        </p:nvSpPr>
        <p:spPr>
          <a:xfrm>
            <a:off x="7617903" y="5515299"/>
            <a:ext cx="900608" cy="688975"/>
          </a:xfrm>
          <a:prstGeom prst="roundRect">
            <a:avLst>
              <a:gd name="adj" fmla="val 11658"/>
            </a:avLst>
          </a:prstGeom>
          <a:solidFill>
            <a:srgbClr val="FFC0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000" b="1" dirty="0" smtClean="0">
                <a:solidFill>
                  <a:srgbClr val="FF0000"/>
                </a:solidFill>
              </a:rPr>
              <a:t>Data Mining</a:t>
            </a:r>
            <a:endParaRPr lang="en-US" altLang="zh-TW" sz="2000" b="1" dirty="0">
              <a:solidFill>
                <a:srgbClr val="FF0000"/>
              </a:solidFill>
            </a:endParaRPr>
          </a:p>
        </p:txBody>
      </p:sp>
      <p:sp>
        <p:nvSpPr>
          <p:cNvPr id="9" name="圓角矩形 8"/>
          <p:cNvSpPr/>
          <p:nvPr/>
        </p:nvSpPr>
        <p:spPr>
          <a:xfrm>
            <a:off x="7617903" y="4365104"/>
            <a:ext cx="900608" cy="688975"/>
          </a:xfrm>
          <a:prstGeom prst="roundRect">
            <a:avLst>
              <a:gd name="adj" fmla="val 11658"/>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000" dirty="0" smtClean="0">
                <a:solidFill>
                  <a:schemeClr val="tx1"/>
                </a:solidFill>
              </a:rPr>
              <a:t>OLAP</a:t>
            </a:r>
            <a:endParaRPr lang="en-US" altLang="zh-TW" sz="2000" dirty="0">
              <a:solidFill>
                <a:schemeClr val="tx1"/>
              </a:solidFill>
            </a:endParaRPr>
          </a:p>
        </p:txBody>
      </p:sp>
      <p:sp>
        <p:nvSpPr>
          <p:cNvPr id="10" name="圓角矩形 9"/>
          <p:cNvSpPr/>
          <p:nvPr/>
        </p:nvSpPr>
        <p:spPr>
          <a:xfrm>
            <a:off x="7617903" y="3316089"/>
            <a:ext cx="900608" cy="688975"/>
          </a:xfrm>
          <a:prstGeom prst="roundRect">
            <a:avLst>
              <a:gd name="adj" fmla="val 11658"/>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Reports</a:t>
            </a:r>
            <a:endParaRPr lang="en-US" altLang="zh-TW" dirty="0">
              <a:solidFill>
                <a:schemeClr val="tx1"/>
              </a:solidFill>
            </a:endParaRPr>
          </a:p>
        </p:txBody>
      </p:sp>
      <p:sp>
        <p:nvSpPr>
          <p:cNvPr id="11" name="圓角矩形 10"/>
          <p:cNvSpPr/>
          <p:nvPr/>
        </p:nvSpPr>
        <p:spPr>
          <a:xfrm>
            <a:off x="7617903" y="2204864"/>
            <a:ext cx="900608" cy="688975"/>
          </a:xfrm>
          <a:prstGeom prst="roundRect">
            <a:avLst>
              <a:gd name="adj" fmla="val 11658"/>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Queries</a:t>
            </a:r>
            <a:endParaRPr lang="en-US" altLang="zh-TW" dirty="0">
              <a:solidFill>
                <a:schemeClr val="tx1"/>
              </a:solidFill>
            </a:endParaRPr>
          </a:p>
        </p:txBody>
      </p:sp>
      <p:sp>
        <p:nvSpPr>
          <p:cNvPr id="12" name="圓角矩形 11"/>
          <p:cNvSpPr/>
          <p:nvPr/>
        </p:nvSpPr>
        <p:spPr>
          <a:xfrm>
            <a:off x="4860032" y="2204863"/>
            <a:ext cx="1350912" cy="3999411"/>
          </a:xfrm>
          <a:prstGeom prst="roundRect">
            <a:avLst>
              <a:gd name="adj" fmla="val 8383"/>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Hadoop</a:t>
            </a:r>
          </a:p>
          <a:p>
            <a:pPr algn="ctr">
              <a:defRPr/>
            </a:pPr>
            <a:r>
              <a:rPr lang="en-US" altLang="zh-TW" dirty="0" smtClean="0">
                <a:solidFill>
                  <a:schemeClr val="tx1"/>
                </a:solidFill>
              </a:rPr>
              <a:t>MapReduce</a:t>
            </a:r>
          </a:p>
          <a:p>
            <a:pPr algn="ctr">
              <a:defRPr/>
            </a:pPr>
            <a:r>
              <a:rPr lang="en-US" altLang="zh-TW" dirty="0" smtClean="0">
                <a:solidFill>
                  <a:schemeClr val="tx1"/>
                </a:solidFill>
              </a:rPr>
              <a:t>Pig</a:t>
            </a:r>
          </a:p>
          <a:p>
            <a:pPr algn="ctr">
              <a:defRPr/>
            </a:pPr>
            <a:r>
              <a:rPr lang="en-US" altLang="zh-TW" dirty="0" smtClean="0">
                <a:solidFill>
                  <a:schemeClr val="tx1"/>
                </a:solidFill>
              </a:rPr>
              <a:t>Hive</a:t>
            </a:r>
          </a:p>
          <a:p>
            <a:pPr algn="ctr">
              <a:defRPr/>
            </a:pPr>
            <a:r>
              <a:rPr lang="en-US" altLang="zh-TW" dirty="0" err="1" smtClean="0">
                <a:solidFill>
                  <a:schemeClr val="tx1"/>
                </a:solidFill>
              </a:rPr>
              <a:t>Jaql</a:t>
            </a:r>
            <a:endParaRPr lang="en-US" altLang="zh-TW" dirty="0" smtClean="0">
              <a:solidFill>
                <a:schemeClr val="tx1"/>
              </a:solidFill>
            </a:endParaRPr>
          </a:p>
          <a:p>
            <a:pPr algn="ctr">
              <a:defRPr/>
            </a:pPr>
            <a:r>
              <a:rPr lang="en-US" altLang="zh-TW" dirty="0" smtClean="0">
                <a:solidFill>
                  <a:schemeClr val="tx1"/>
                </a:solidFill>
              </a:rPr>
              <a:t>Zookeeper</a:t>
            </a:r>
          </a:p>
          <a:p>
            <a:pPr algn="ctr">
              <a:defRPr/>
            </a:pPr>
            <a:r>
              <a:rPr lang="en-US" altLang="zh-TW" dirty="0" err="1" smtClean="0">
                <a:solidFill>
                  <a:schemeClr val="tx1"/>
                </a:solidFill>
              </a:rPr>
              <a:t>Hbase</a:t>
            </a:r>
            <a:endParaRPr lang="en-US" altLang="zh-TW" dirty="0" smtClean="0">
              <a:solidFill>
                <a:schemeClr val="tx1"/>
              </a:solidFill>
            </a:endParaRPr>
          </a:p>
          <a:p>
            <a:pPr algn="ctr">
              <a:defRPr/>
            </a:pPr>
            <a:r>
              <a:rPr lang="en-US" altLang="zh-TW" dirty="0" smtClean="0">
                <a:solidFill>
                  <a:schemeClr val="tx1"/>
                </a:solidFill>
              </a:rPr>
              <a:t>Cassandra</a:t>
            </a:r>
          </a:p>
          <a:p>
            <a:pPr algn="ctr">
              <a:defRPr/>
            </a:pPr>
            <a:r>
              <a:rPr lang="en-US" altLang="zh-TW" dirty="0" err="1" smtClean="0">
                <a:solidFill>
                  <a:schemeClr val="tx1"/>
                </a:solidFill>
              </a:rPr>
              <a:t>Oozie</a:t>
            </a:r>
            <a:endParaRPr lang="en-US" altLang="zh-TW" dirty="0" smtClean="0">
              <a:solidFill>
                <a:schemeClr val="tx1"/>
              </a:solidFill>
            </a:endParaRPr>
          </a:p>
          <a:p>
            <a:pPr algn="ctr">
              <a:defRPr/>
            </a:pPr>
            <a:r>
              <a:rPr lang="en-US" altLang="zh-TW" dirty="0" smtClean="0">
                <a:solidFill>
                  <a:schemeClr val="tx1"/>
                </a:solidFill>
              </a:rPr>
              <a:t>Avro</a:t>
            </a:r>
          </a:p>
          <a:p>
            <a:pPr algn="ctr">
              <a:defRPr/>
            </a:pPr>
            <a:r>
              <a:rPr lang="en-US" altLang="zh-TW" dirty="0" smtClean="0">
                <a:solidFill>
                  <a:schemeClr val="tx1"/>
                </a:solidFill>
              </a:rPr>
              <a:t>Mahout</a:t>
            </a:r>
          </a:p>
          <a:p>
            <a:pPr algn="ctr">
              <a:defRPr/>
            </a:pPr>
            <a:r>
              <a:rPr lang="en-US" altLang="zh-TW" dirty="0" smtClean="0">
                <a:solidFill>
                  <a:schemeClr val="tx1"/>
                </a:solidFill>
              </a:rPr>
              <a:t>Others</a:t>
            </a:r>
            <a:endParaRPr lang="en-US" altLang="zh-TW" dirty="0">
              <a:solidFill>
                <a:schemeClr val="tx1"/>
              </a:solidFill>
            </a:endParaRPr>
          </a:p>
        </p:txBody>
      </p:sp>
      <p:sp>
        <p:nvSpPr>
          <p:cNvPr id="13" name="圓角矩形 12"/>
          <p:cNvSpPr/>
          <p:nvPr/>
        </p:nvSpPr>
        <p:spPr>
          <a:xfrm>
            <a:off x="2420001" y="2204863"/>
            <a:ext cx="1224136" cy="688975"/>
          </a:xfrm>
          <a:prstGeom prst="roundRect">
            <a:avLst>
              <a:gd name="adj" fmla="val 11658"/>
            </a:avLst>
          </a:prstGeom>
          <a:solidFill>
            <a:schemeClr val="accent1">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Middleware</a:t>
            </a:r>
            <a:endParaRPr lang="en-US" altLang="zh-TW" dirty="0">
              <a:solidFill>
                <a:schemeClr val="tx1"/>
              </a:solidFill>
            </a:endParaRPr>
          </a:p>
        </p:txBody>
      </p:sp>
      <p:sp>
        <p:nvSpPr>
          <p:cNvPr id="14" name="圓角矩形 13"/>
          <p:cNvSpPr/>
          <p:nvPr/>
        </p:nvSpPr>
        <p:spPr>
          <a:xfrm>
            <a:off x="2420001" y="3212976"/>
            <a:ext cx="1224136" cy="889668"/>
          </a:xfrm>
          <a:prstGeom prst="roundRect">
            <a:avLst>
              <a:gd name="adj" fmla="val 11658"/>
            </a:avLst>
          </a:prstGeom>
          <a:solidFill>
            <a:schemeClr val="accent1">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Extract Transform Load</a:t>
            </a:r>
            <a:endParaRPr lang="en-US" altLang="zh-TW" dirty="0">
              <a:solidFill>
                <a:schemeClr val="tx1"/>
              </a:solidFill>
            </a:endParaRPr>
          </a:p>
        </p:txBody>
      </p:sp>
      <p:sp>
        <p:nvSpPr>
          <p:cNvPr id="15" name="圓角矩形 14"/>
          <p:cNvSpPr/>
          <p:nvPr/>
        </p:nvSpPr>
        <p:spPr>
          <a:xfrm>
            <a:off x="2420001" y="4293096"/>
            <a:ext cx="1224136" cy="889668"/>
          </a:xfrm>
          <a:prstGeom prst="roundRect">
            <a:avLst>
              <a:gd name="adj" fmla="val 11658"/>
            </a:avLst>
          </a:prstGeom>
          <a:solidFill>
            <a:schemeClr val="accent1">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Data Warehouse</a:t>
            </a:r>
            <a:endParaRPr lang="en-US" altLang="zh-TW" dirty="0">
              <a:solidFill>
                <a:schemeClr val="tx1"/>
              </a:solidFill>
            </a:endParaRPr>
          </a:p>
        </p:txBody>
      </p:sp>
      <p:sp>
        <p:nvSpPr>
          <p:cNvPr id="16" name="圓角矩形 15"/>
          <p:cNvSpPr/>
          <p:nvPr/>
        </p:nvSpPr>
        <p:spPr>
          <a:xfrm>
            <a:off x="2420001" y="5363224"/>
            <a:ext cx="1224136" cy="889668"/>
          </a:xfrm>
          <a:prstGeom prst="roundRect">
            <a:avLst>
              <a:gd name="adj" fmla="val 11658"/>
            </a:avLst>
          </a:prstGeom>
          <a:solidFill>
            <a:schemeClr val="accent1">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Traditional Format </a:t>
            </a:r>
            <a:br>
              <a:rPr lang="en-US" altLang="zh-TW" dirty="0" smtClean="0">
                <a:solidFill>
                  <a:schemeClr val="tx1"/>
                </a:solidFill>
              </a:rPr>
            </a:br>
            <a:r>
              <a:rPr lang="en-US" altLang="zh-TW" dirty="0" smtClean="0">
                <a:solidFill>
                  <a:schemeClr val="tx1"/>
                </a:solidFill>
              </a:rPr>
              <a:t>CSV, Tables</a:t>
            </a:r>
            <a:endParaRPr lang="en-US" altLang="zh-TW" dirty="0">
              <a:solidFill>
                <a:schemeClr val="tx1"/>
              </a:solidFill>
            </a:endParaRPr>
          </a:p>
        </p:txBody>
      </p:sp>
      <p:sp>
        <p:nvSpPr>
          <p:cNvPr id="17" name="圓角矩形 16"/>
          <p:cNvSpPr/>
          <p:nvPr/>
        </p:nvSpPr>
        <p:spPr>
          <a:xfrm>
            <a:off x="340768" y="2204863"/>
            <a:ext cx="1350912" cy="3999411"/>
          </a:xfrm>
          <a:prstGeom prst="roundRect">
            <a:avLst>
              <a:gd name="adj" fmla="val 8383"/>
            </a:avLst>
          </a:prstGeom>
          <a:solidFill>
            <a:schemeClr val="accent3">
              <a:lumMod val="40000"/>
              <a:lumOff val="6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 Internal</a:t>
            </a:r>
          </a:p>
          <a:p>
            <a:pPr algn="ctr">
              <a:defRPr/>
            </a:pPr>
            <a:endParaRPr lang="en-US" altLang="zh-TW" dirty="0" smtClean="0">
              <a:solidFill>
                <a:schemeClr val="tx1"/>
              </a:solidFill>
            </a:endParaRPr>
          </a:p>
          <a:p>
            <a:pPr algn="ctr">
              <a:defRPr/>
            </a:pPr>
            <a:r>
              <a:rPr lang="en-US" altLang="zh-TW" dirty="0" smtClean="0">
                <a:solidFill>
                  <a:schemeClr val="tx1"/>
                </a:solidFill>
              </a:rPr>
              <a:t>* External</a:t>
            </a:r>
          </a:p>
          <a:p>
            <a:pPr algn="ctr">
              <a:defRPr/>
            </a:pPr>
            <a:endParaRPr lang="en-US" altLang="zh-TW" dirty="0" smtClean="0">
              <a:solidFill>
                <a:schemeClr val="tx1"/>
              </a:solidFill>
            </a:endParaRPr>
          </a:p>
          <a:p>
            <a:pPr algn="ctr">
              <a:defRPr/>
            </a:pPr>
            <a:r>
              <a:rPr lang="en-US" altLang="zh-TW" dirty="0" smtClean="0">
                <a:solidFill>
                  <a:schemeClr val="tx1"/>
                </a:solidFill>
              </a:rPr>
              <a:t>* Multiple formats</a:t>
            </a:r>
          </a:p>
          <a:p>
            <a:pPr algn="ctr">
              <a:defRPr/>
            </a:pPr>
            <a:endParaRPr lang="en-US" altLang="zh-TW" dirty="0" smtClean="0">
              <a:solidFill>
                <a:schemeClr val="tx1"/>
              </a:solidFill>
            </a:endParaRPr>
          </a:p>
          <a:p>
            <a:pPr algn="ctr">
              <a:defRPr/>
            </a:pPr>
            <a:r>
              <a:rPr lang="en-US" altLang="zh-TW" dirty="0" smtClean="0">
                <a:solidFill>
                  <a:schemeClr val="tx1"/>
                </a:solidFill>
              </a:rPr>
              <a:t>* Multiple </a:t>
            </a:r>
            <a:br>
              <a:rPr lang="en-US" altLang="zh-TW" dirty="0" smtClean="0">
                <a:solidFill>
                  <a:schemeClr val="tx1"/>
                </a:solidFill>
              </a:rPr>
            </a:br>
            <a:r>
              <a:rPr lang="en-US" altLang="zh-TW" dirty="0" smtClean="0">
                <a:solidFill>
                  <a:schemeClr val="tx1"/>
                </a:solidFill>
              </a:rPr>
              <a:t>locations</a:t>
            </a:r>
          </a:p>
          <a:p>
            <a:pPr algn="ctr">
              <a:defRPr/>
            </a:pPr>
            <a:endParaRPr lang="en-US" altLang="zh-TW" dirty="0" smtClean="0">
              <a:solidFill>
                <a:schemeClr val="tx1"/>
              </a:solidFill>
            </a:endParaRPr>
          </a:p>
          <a:p>
            <a:pPr algn="ctr">
              <a:defRPr/>
            </a:pPr>
            <a:r>
              <a:rPr lang="en-US" altLang="zh-TW" dirty="0" smtClean="0">
                <a:solidFill>
                  <a:schemeClr val="tx1"/>
                </a:solidFill>
              </a:rPr>
              <a:t>* Multiple applications</a:t>
            </a:r>
          </a:p>
        </p:txBody>
      </p:sp>
      <p:cxnSp>
        <p:nvCxnSpPr>
          <p:cNvPr id="18" name="Straight Arrow Connector 32"/>
          <p:cNvCxnSpPr>
            <a:cxnSpLocks noChangeShapeType="1"/>
          </p:cNvCxnSpPr>
          <p:nvPr/>
        </p:nvCxnSpPr>
        <p:spPr bwMode="auto">
          <a:xfrm>
            <a:off x="6210944" y="3645024"/>
            <a:ext cx="1406959" cy="0"/>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29" name="Straight Arrow Connector 32"/>
          <p:cNvCxnSpPr>
            <a:cxnSpLocks noChangeShapeType="1"/>
            <a:endCxn id="9" idx="1"/>
          </p:cNvCxnSpPr>
          <p:nvPr/>
        </p:nvCxnSpPr>
        <p:spPr bwMode="auto">
          <a:xfrm>
            <a:off x="7164288" y="3645024"/>
            <a:ext cx="453615" cy="1064568"/>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32" name="Straight Arrow Connector 32"/>
          <p:cNvCxnSpPr>
            <a:cxnSpLocks noChangeShapeType="1"/>
            <a:endCxn id="8" idx="1"/>
          </p:cNvCxnSpPr>
          <p:nvPr/>
        </p:nvCxnSpPr>
        <p:spPr bwMode="auto">
          <a:xfrm>
            <a:off x="7164288" y="3660576"/>
            <a:ext cx="453615" cy="2199211"/>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37" name="Straight Arrow Connector 32"/>
          <p:cNvCxnSpPr>
            <a:cxnSpLocks noChangeShapeType="1"/>
            <a:endCxn id="11" idx="1"/>
          </p:cNvCxnSpPr>
          <p:nvPr/>
        </p:nvCxnSpPr>
        <p:spPr bwMode="auto">
          <a:xfrm flipV="1">
            <a:off x="7164288" y="2549352"/>
            <a:ext cx="453615" cy="1095672"/>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40" name="Straight Arrow Connector 32"/>
          <p:cNvCxnSpPr>
            <a:cxnSpLocks noChangeShapeType="1"/>
            <a:stCxn id="14" idx="3"/>
          </p:cNvCxnSpPr>
          <p:nvPr/>
        </p:nvCxnSpPr>
        <p:spPr bwMode="auto">
          <a:xfrm>
            <a:off x="3644137" y="3657810"/>
            <a:ext cx="1215895" cy="0"/>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43" name="Straight Arrow Connector 32"/>
          <p:cNvCxnSpPr>
            <a:cxnSpLocks noChangeShapeType="1"/>
            <a:endCxn id="14" idx="1"/>
          </p:cNvCxnSpPr>
          <p:nvPr/>
        </p:nvCxnSpPr>
        <p:spPr bwMode="auto">
          <a:xfrm>
            <a:off x="1691680" y="3657810"/>
            <a:ext cx="728321" cy="0"/>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sp>
        <p:nvSpPr>
          <p:cNvPr id="480269" name="文字方塊 480268"/>
          <p:cNvSpPr txBox="1"/>
          <p:nvPr/>
        </p:nvSpPr>
        <p:spPr>
          <a:xfrm>
            <a:off x="467544" y="1433064"/>
            <a:ext cx="1034707" cy="646331"/>
          </a:xfrm>
          <a:prstGeom prst="rect">
            <a:avLst/>
          </a:prstGeom>
          <a:noFill/>
        </p:spPr>
        <p:txBody>
          <a:bodyPr wrap="none" rtlCol="0">
            <a:spAutoFit/>
          </a:bodyPr>
          <a:lstStyle/>
          <a:p>
            <a:pPr algn="ctr"/>
            <a:r>
              <a:rPr lang="en-US" altLang="zh-TW" b="1" dirty="0" smtClean="0">
                <a:latin typeface="+mn-lt"/>
              </a:rPr>
              <a:t>Big Data </a:t>
            </a:r>
            <a:br>
              <a:rPr lang="en-US" altLang="zh-TW" b="1" dirty="0" smtClean="0">
                <a:latin typeface="+mn-lt"/>
              </a:rPr>
            </a:br>
            <a:r>
              <a:rPr lang="en-US" altLang="zh-TW" b="1" dirty="0" smtClean="0">
                <a:latin typeface="+mn-lt"/>
              </a:rPr>
              <a:t>Sources</a:t>
            </a:r>
            <a:endParaRPr lang="zh-TW" altLang="en-US" b="1" dirty="0">
              <a:latin typeface="+mn-lt"/>
            </a:endParaRPr>
          </a:p>
        </p:txBody>
      </p:sp>
      <p:sp>
        <p:nvSpPr>
          <p:cNvPr id="50" name="文字方塊 49"/>
          <p:cNvSpPr txBox="1"/>
          <p:nvPr/>
        </p:nvSpPr>
        <p:spPr>
          <a:xfrm>
            <a:off x="2216399" y="1469947"/>
            <a:ext cx="1647823" cy="646331"/>
          </a:xfrm>
          <a:prstGeom prst="rect">
            <a:avLst/>
          </a:prstGeom>
          <a:noFill/>
        </p:spPr>
        <p:txBody>
          <a:bodyPr wrap="none" rtlCol="0">
            <a:spAutoFit/>
          </a:bodyPr>
          <a:lstStyle/>
          <a:p>
            <a:pPr algn="ctr"/>
            <a:r>
              <a:rPr lang="en-US" altLang="zh-TW" b="1" dirty="0" smtClean="0">
                <a:latin typeface="+mn-lt"/>
              </a:rPr>
              <a:t>Big Data </a:t>
            </a:r>
            <a:br>
              <a:rPr lang="en-US" altLang="zh-TW" b="1" dirty="0" smtClean="0">
                <a:latin typeface="+mn-lt"/>
              </a:rPr>
            </a:br>
            <a:r>
              <a:rPr lang="en-US" altLang="zh-TW" b="1" dirty="0" smtClean="0">
                <a:latin typeface="+mn-lt"/>
              </a:rPr>
              <a:t>Transformation</a:t>
            </a:r>
            <a:endParaRPr lang="zh-TW" altLang="en-US" b="1" dirty="0">
              <a:latin typeface="+mn-lt"/>
            </a:endParaRPr>
          </a:p>
        </p:txBody>
      </p:sp>
      <p:sp>
        <p:nvSpPr>
          <p:cNvPr id="51" name="文字方塊 50"/>
          <p:cNvSpPr txBox="1"/>
          <p:nvPr/>
        </p:nvSpPr>
        <p:spPr>
          <a:xfrm>
            <a:off x="4602317" y="1469946"/>
            <a:ext cx="1866345" cy="646331"/>
          </a:xfrm>
          <a:prstGeom prst="rect">
            <a:avLst/>
          </a:prstGeom>
          <a:noFill/>
        </p:spPr>
        <p:txBody>
          <a:bodyPr wrap="none" rtlCol="0">
            <a:spAutoFit/>
          </a:bodyPr>
          <a:lstStyle/>
          <a:p>
            <a:pPr algn="ctr"/>
            <a:r>
              <a:rPr lang="en-US" altLang="zh-TW" b="1" dirty="0" smtClean="0">
                <a:latin typeface="+mn-lt"/>
              </a:rPr>
              <a:t>Big Data </a:t>
            </a:r>
            <a:br>
              <a:rPr lang="en-US" altLang="zh-TW" b="1" dirty="0" smtClean="0">
                <a:latin typeface="+mn-lt"/>
              </a:rPr>
            </a:br>
            <a:r>
              <a:rPr lang="en-US" altLang="zh-TW" b="1" dirty="0" smtClean="0">
                <a:latin typeface="+mn-lt"/>
              </a:rPr>
              <a:t>Platforms &amp; Tools</a:t>
            </a:r>
            <a:endParaRPr lang="zh-TW" altLang="en-US" b="1" dirty="0">
              <a:latin typeface="+mn-lt"/>
            </a:endParaRPr>
          </a:p>
        </p:txBody>
      </p:sp>
      <p:sp>
        <p:nvSpPr>
          <p:cNvPr id="52" name="文字方塊 51"/>
          <p:cNvSpPr txBox="1"/>
          <p:nvPr/>
        </p:nvSpPr>
        <p:spPr>
          <a:xfrm>
            <a:off x="7386100" y="1281534"/>
            <a:ext cx="1364220" cy="923330"/>
          </a:xfrm>
          <a:prstGeom prst="rect">
            <a:avLst/>
          </a:prstGeom>
          <a:noFill/>
        </p:spPr>
        <p:txBody>
          <a:bodyPr wrap="none" rtlCol="0">
            <a:spAutoFit/>
          </a:bodyPr>
          <a:lstStyle/>
          <a:p>
            <a:pPr algn="ctr"/>
            <a:r>
              <a:rPr lang="en-US" altLang="zh-TW" b="1" dirty="0" smtClean="0">
                <a:latin typeface="+mn-lt"/>
              </a:rPr>
              <a:t>Big Data </a:t>
            </a:r>
            <a:br>
              <a:rPr lang="en-US" altLang="zh-TW" b="1" dirty="0" smtClean="0">
                <a:latin typeface="+mn-lt"/>
              </a:rPr>
            </a:br>
            <a:r>
              <a:rPr lang="en-US" altLang="zh-TW" b="1" dirty="0" smtClean="0">
                <a:latin typeface="+mn-lt"/>
              </a:rPr>
              <a:t>Analytics </a:t>
            </a:r>
            <a:br>
              <a:rPr lang="en-US" altLang="zh-TW" b="1" dirty="0" smtClean="0">
                <a:latin typeface="+mn-lt"/>
              </a:rPr>
            </a:br>
            <a:r>
              <a:rPr lang="en-US" altLang="zh-TW" b="1" dirty="0" smtClean="0">
                <a:latin typeface="+mn-lt"/>
              </a:rPr>
              <a:t>Applications</a:t>
            </a:r>
            <a:endParaRPr lang="zh-TW" altLang="en-US" b="1" dirty="0">
              <a:latin typeface="+mn-lt"/>
            </a:endParaRPr>
          </a:p>
        </p:txBody>
      </p:sp>
      <p:sp>
        <p:nvSpPr>
          <p:cNvPr id="53" name="文字方塊 52"/>
          <p:cNvSpPr txBox="1"/>
          <p:nvPr/>
        </p:nvSpPr>
        <p:spPr>
          <a:xfrm>
            <a:off x="6228184" y="2852936"/>
            <a:ext cx="1104341" cy="646331"/>
          </a:xfrm>
          <a:prstGeom prst="rect">
            <a:avLst/>
          </a:prstGeom>
          <a:noFill/>
        </p:spPr>
        <p:txBody>
          <a:bodyPr wrap="none" rtlCol="0">
            <a:spAutoFit/>
          </a:bodyPr>
          <a:lstStyle/>
          <a:p>
            <a:pPr algn="ctr"/>
            <a:r>
              <a:rPr lang="en-US" altLang="zh-TW" b="1" dirty="0" smtClean="0">
                <a:latin typeface="+mn-lt"/>
              </a:rPr>
              <a:t>Big Data </a:t>
            </a:r>
            <a:br>
              <a:rPr lang="en-US" altLang="zh-TW" b="1" dirty="0" smtClean="0">
                <a:latin typeface="+mn-lt"/>
              </a:rPr>
            </a:br>
            <a:r>
              <a:rPr lang="en-US" altLang="zh-TW" b="1" dirty="0" smtClean="0">
                <a:latin typeface="+mn-lt"/>
              </a:rPr>
              <a:t>Analytics </a:t>
            </a:r>
            <a:endParaRPr lang="zh-TW" altLang="en-US" b="1" dirty="0">
              <a:latin typeface="+mn-lt"/>
            </a:endParaRPr>
          </a:p>
        </p:txBody>
      </p:sp>
      <p:sp>
        <p:nvSpPr>
          <p:cNvPr id="54" name="文字方塊 53"/>
          <p:cNvSpPr txBox="1"/>
          <p:nvPr/>
        </p:nvSpPr>
        <p:spPr>
          <a:xfrm>
            <a:off x="3559294" y="2852936"/>
            <a:ext cx="1444754" cy="646331"/>
          </a:xfrm>
          <a:prstGeom prst="rect">
            <a:avLst/>
          </a:prstGeom>
          <a:noFill/>
        </p:spPr>
        <p:txBody>
          <a:bodyPr wrap="none" rtlCol="0">
            <a:spAutoFit/>
          </a:bodyPr>
          <a:lstStyle/>
          <a:p>
            <a:pPr algn="ctr"/>
            <a:r>
              <a:rPr lang="en-US" altLang="zh-TW" b="1" dirty="0" smtClean="0">
                <a:latin typeface="+mn-lt"/>
              </a:rPr>
              <a:t>Transformed </a:t>
            </a:r>
            <a:br>
              <a:rPr lang="en-US" altLang="zh-TW" b="1" dirty="0" smtClean="0">
                <a:latin typeface="+mn-lt"/>
              </a:rPr>
            </a:br>
            <a:r>
              <a:rPr lang="en-US" altLang="zh-TW" b="1" dirty="0" smtClean="0">
                <a:latin typeface="+mn-lt"/>
              </a:rPr>
              <a:t>Data</a:t>
            </a:r>
            <a:endParaRPr lang="zh-TW" altLang="en-US" b="1" dirty="0">
              <a:latin typeface="+mn-lt"/>
            </a:endParaRPr>
          </a:p>
        </p:txBody>
      </p:sp>
      <p:sp>
        <p:nvSpPr>
          <p:cNvPr id="55" name="文字方塊 54"/>
          <p:cNvSpPr txBox="1"/>
          <p:nvPr/>
        </p:nvSpPr>
        <p:spPr>
          <a:xfrm>
            <a:off x="1723748" y="2944579"/>
            <a:ext cx="650947" cy="646331"/>
          </a:xfrm>
          <a:prstGeom prst="rect">
            <a:avLst/>
          </a:prstGeom>
          <a:noFill/>
        </p:spPr>
        <p:txBody>
          <a:bodyPr wrap="none" rtlCol="0">
            <a:spAutoFit/>
          </a:bodyPr>
          <a:lstStyle/>
          <a:p>
            <a:pPr algn="ctr"/>
            <a:r>
              <a:rPr lang="en-US" altLang="zh-TW" b="1" dirty="0" smtClean="0">
                <a:latin typeface="+mn-lt"/>
              </a:rPr>
              <a:t>Raw </a:t>
            </a:r>
            <a:br>
              <a:rPr lang="en-US" altLang="zh-TW" b="1" dirty="0" smtClean="0">
                <a:latin typeface="+mn-lt"/>
              </a:rPr>
            </a:br>
            <a:r>
              <a:rPr lang="en-US" altLang="zh-TW" b="1" dirty="0" smtClean="0">
                <a:latin typeface="+mn-lt"/>
              </a:rPr>
              <a:t>Data</a:t>
            </a:r>
            <a:endParaRPr lang="zh-TW" altLang="en-US" b="1" dirty="0">
              <a:latin typeface="+mn-lt"/>
            </a:endParaRPr>
          </a:p>
        </p:txBody>
      </p:sp>
      <p:cxnSp>
        <p:nvCxnSpPr>
          <p:cNvPr id="56" name="Straight Arrow Connector 32"/>
          <p:cNvCxnSpPr>
            <a:cxnSpLocks noChangeShapeType="1"/>
            <a:stCxn id="13" idx="2"/>
            <a:endCxn id="14" idx="0"/>
          </p:cNvCxnSpPr>
          <p:nvPr/>
        </p:nvCxnSpPr>
        <p:spPr bwMode="auto">
          <a:xfrm>
            <a:off x="3032069" y="2893838"/>
            <a:ext cx="0" cy="319138"/>
          </a:xfrm>
          <a:prstGeom prst="straightConnector1">
            <a:avLst/>
          </a:prstGeom>
          <a:noFill/>
          <a:ln w="28575">
            <a:solidFill>
              <a:schemeClr val="tx1"/>
            </a:solidFill>
            <a:round/>
            <a:headEnd type="none" w="med" len="med"/>
            <a:tailEnd type="none" w="med" len="med"/>
          </a:ln>
          <a:effectLst/>
          <a:extLst>
            <a:ext uri="{909E8E84-426E-40DD-AFC4-6F175D3DCCD1}">
              <a14:hiddenFill xmlns:a14="http://schemas.microsoft.com/office/drawing/2010/main">
                <a:noFill/>
              </a14:hiddenFill>
            </a:ext>
          </a:extLst>
        </p:spPr>
      </p:cxnSp>
      <p:cxnSp>
        <p:nvCxnSpPr>
          <p:cNvPr id="61" name="Straight Arrow Connector 32"/>
          <p:cNvCxnSpPr>
            <a:cxnSpLocks noChangeShapeType="1"/>
            <a:stCxn id="14" idx="2"/>
            <a:endCxn id="15" idx="0"/>
          </p:cNvCxnSpPr>
          <p:nvPr/>
        </p:nvCxnSpPr>
        <p:spPr bwMode="auto">
          <a:xfrm>
            <a:off x="3032069" y="4102644"/>
            <a:ext cx="0" cy="190452"/>
          </a:xfrm>
          <a:prstGeom prst="straightConnector1">
            <a:avLst/>
          </a:prstGeom>
          <a:noFill/>
          <a:ln w="28575">
            <a:solidFill>
              <a:schemeClr val="tx1"/>
            </a:solidFill>
            <a:round/>
            <a:headEnd type="none" w="med" len="med"/>
            <a:tailEnd type="none" w="med" len="med"/>
          </a:ln>
          <a:effectLst/>
          <a:extLst>
            <a:ext uri="{909E8E84-426E-40DD-AFC4-6F175D3DCCD1}">
              <a14:hiddenFill xmlns:a14="http://schemas.microsoft.com/office/drawing/2010/main">
                <a:noFill/>
              </a14:hiddenFill>
            </a:ext>
          </a:extLst>
        </p:spPr>
      </p:cxnSp>
      <p:cxnSp>
        <p:nvCxnSpPr>
          <p:cNvPr id="64" name="Straight Arrow Connector 32"/>
          <p:cNvCxnSpPr>
            <a:cxnSpLocks noChangeShapeType="1"/>
            <a:stCxn id="15" idx="2"/>
            <a:endCxn id="16" idx="0"/>
          </p:cNvCxnSpPr>
          <p:nvPr/>
        </p:nvCxnSpPr>
        <p:spPr bwMode="auto">
          <a:xfrm>
            <a:off x="3032069" y="5182764"/>
            <a:ext cx="0" cy="180460"/>
          </a:xfrm>
          <a:prstGeom prst="straightConnector1">
            <a:avLst/>
          </a:prstGeom>
          <a:noFill/>
          <a:ln w="28575">
            <a:solidFill>
              <a:schemeClr val="tx1"/>
            </a:solidFill>
            <a:round/>
            <a:headEnd type="none" w="med" len="med"/>
            <a:tailEnd type="none" w="med" len="me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2338145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77875"/>
          </a:xfrm>
        </p:spPr>
        <p:txBody>
          <a:bodyPr/>
          <a:lstStyle/>
          <a:p>
            <a:pPr eaLnBrk="1" hangingPunct="1"/>
            <a:r>
              <a:rPr lang="en-US" altLang="zh-TW" smtClean="0"/>
              <a:t>Cluster Analysis for Data Mining</a:t>
            </a:r>
          </a:p>
        </p:txBody>
      </p:sp>
      <p:sp>
        <p:nvSpPr>
          <p:cNvPr id="14339" name="Content Placeholder 2"/>
          <p:cNvSpPr>
            <a:spLocks noGrp="1"/>
          </p:cNvSpPr>
          <p:nvPr>
            <p:ph idx="1"/>
          </p:nvPr>
        </p:nvSpPr>
        <p:spPr>
          <a:xfrm>
            <a:off x="457200" y="1196975"/>
            <a:ext cx="8229600" cy="5111750"/>
          </a:xfrm>
        </p:spPr>
        <p:txBody>
          <a:bodyPr/>
          <a:lstStyle/>
          <a:p>
            <a:pPr eaLnBrk="1" hangingPunct="1"/>
            <a:r>
              <a:rPr lang="en-US" altLang="zh-TW" smtClean="0">
                <a:ea typeface="新細明體" pitchFamily="18" charset="-120"/>
              </a:rPr>
              <a:t>Analysis methods</a:t>
            </a:r>
          </a:p>
          <a:p>
            <a:pPr lvl="1" eaLnBrk="1" hangingPunct="1"/>
            <a:r>
              <a:rPr lang="en-US" altLang="zh-TW" smtClean="0">
                <a:solidFill>
                  <a:srgbClr val="FF0000"/>
                </a:solidFill>
                <a:ea typeface="新細明體" pitchFamily="18" charset="-120"/>
              </a:rPr>
              <a:t>Statistical methods </a:t>
            </a:r>
            <a:r>
              <a:rPr lang="en-US" altLang="zh-TW" smtClean="0">
                <a:ea typeface="新細明體" pitchFamily="18" charset="-120"/>
              </a:rPr>
              <a:t/>
            </a:r>
            <a:br>
              <a:rPr lang="en-US" altLang="zh-TW" smtClean="0">
                <a:ea typeface="新細明體" pitchFamily="18" charset="-120"/>
              </a:rPr>
            </a:br>
            <a:r>
              <a:rPr lang="en-US" altLang="zh-TW" smtClean="0">
                <a:ea typeface="新細明體" pitchFamily="18" charset="-120"/>
              </a:rPr>
              <a:t>(including both hierarchical and nonhierarchical), </a:t>
            </a:r>
            <a:br>
              <a:rPr lang="en-US" altLang="zh-TW" smtClean="0">
                <a:ea typeface="新細明體" pitchFamily="18" charset="-120"/>
              </a:rPr>
            </a:br>
            <a:r>
              <a:rPr lang="en-US" altLang="zh-TW" smtClean="0">
                <a:ea typeface="新細明體" pitchFamily="18" charset="-120"/>
              </a:rPr>
              <a:t>such as </a:t>
            </a:r>
            <a:r>
              <a:rPr lang="en-US" altLang="zh-TW" i="1" smtClean="0">
                <a:solidFill>
                  <a:srgbClr val="984807"/>
                </a:solidFill>
                <a:ea typeface="新細明體" pitchFamily="18" charset="-120"/>
              </a:rPr>
              <a:t>k</a:t>
            </a:r>
            <a:r>
              <a:rPr lang="en-US" altLang="zh-TW" smtClean="0">
                <a:solidFill>
                  <a:srgbClr val="984807"/>
                </a:solidFill>
                <a:ea typeface="新細明體" pitchFamily="18" charset="-120"/>
              </a:rPr>
              <a:t>-means</a:t>
            </a:r>
            <a:r>
              <a:rPr lang="en-US" altLang="zh-TW" smtClean="0">
                <a:ea typeface="新細明體" pitchFamily="18" charset="-120"/>
              </a:rPr>
              <a:t>, </a:t>
            </a:r>
            <a:r>
              <a:rPr lang="en-US" altLang="zh-TW" i="1" smtClean="0">
                <a:solidFill>
                  <a:srgbClr val="984807"/>
                </a:solidFill>
                <a:ea typeface="新細明體" pitchFamily="18" charset="-120"/>
              </a:rPr>
              <a:t>k</a:t>
            </a:r>
            <a:r>
              <a:rPr lang="en-US" altLang="zh-TW" smtClean="0">
                <a:solidFill>
                  <a:srgbClr val="984807"/>
                </a:solidFill>
                <a:ea typeface="新細明體" pitchFamily="18" charset="-120"/>
              </a:rPr>
              <a:t>-modes</a:t>
            </a:r>
            <a:r>
              <a:rPr lang="en-US" altLang="zh-TW" smtClean="0">
                <a:ea typeface="新細明體" pitchFamily="18" charset="-120"/>
              </a:rPr>
              <a:t>, and so on</a:t>
            </a:r>
          </a:p>
          <a:p>
            <a:pPr lvl="1" eaLnBrk="1" hangingPunct="1"/>
            <a:r>
              <a:rPr lang="en-US" altLang="zh-TW" smtClean="0">
                <a:solidFill>
                  <a:srgbClr val="FF0000"/>
                </a:solidFill>
                <a:ea typeface="新細明體" pitchFamily="18" charset="-120"/>
              </a:rPr>
              <a:t>Neural networks </a:t>
            </a:r>
            <a:r>
              <a:rPr lang="en-US" altLang="zh-TW" smtClean="0">
                <a:ea typeface="新細明體" pitchFamily="18" charset="-120"/>
              </a:rPr>
              <a:t/>
            </a:r>
            <a:br>
              <a:rPr lang="en-US" altLang="zh-TW" smtClean="0">
                <a:ea typeface="新細明體" pitchFamily="18" charset="-120"/>
              </a:rPr>
            </a:br>
            <a:r>
              <a:rPr lang="en-US" altLang="zh-TW" smtClean="0">
                <a:ea typeface="新細明體" pitchFamily="18" charset="-120"/>
              </a:rPr>
              <a:t>(adaptive resonance theory [</a:t>
            </a:r>
            <a:r>
              <a:rPr lang="en-US" altLang="zh-TW" smtClean="0">
                <a:solidFill>
                  <a:srgbClr val="984807"/>
                </a:solidFill>
                <a:ea typeface="新細明體" pitchFamily="18" charset="-120"/>
              </a:rPr>
              <a:t>ART</a:t>
            </a:r>
            <a:r>
              <a:rPr lang="en-US" altLang="zh-TW" smtClean="0">
                <a:ea typeface="新細明體" pitchFamily="18" charset="-120"/>
              </a:rPr>
              <a:t>], </a:t>
            </a:r>
            <a:br>
              <a:rPr lang="en-US" altLang="zh-TW" smtClean="0">
                <a:ea typeface="新細明體" pitchFamily="18" charset="-120"/>
              </a:rPr>
            </a:br>
            <a:r>
              <a:rPr lang="en-US" altLang="zh-TW" smtClean="0">
                <a:ea typeface="新細明體" pitchFamily="18" charset="-120"/>
              </a:rPr>
              <a:t>self-organizing map [</a:t>
            </a:r>
            <a:r>
              <a:rPr lang="en-US" altLang="zh-TW" smtClean="0">
                <a:solidFill>
                  <a:srgbClr val="984807"/>
                </a:solidFill>
                <a:ea typeface="新細明體" pitchFamily="18" charset="-120"/>
              </a:rPr>
              <a:t>SOM</a:t>
            </a:r>
            <a:r>
              <a:rPr lang="en-US" altLang="zh-TW" smtClean="0">
                <a:ea typeface="新細明體" pitchFamily="18" charset="-120"/>
              </a:rPr>
              <a:t>])</a:t>
            </a:r>
          </a:p>
          <a:p>
            <a:pPr lvl="1" eaLnBrk="1" hangingPunct="1"/>
            <a:r>
              <a:rPr lang="en-US" altLang="zh-TW" smtClean="0">
                <a:solidFill>
                  <a:srgbClr val="FF0000"/>
                </a:solidFill>
                <a:ea typeface="新細明體" pitchFamily="18" charset="-120"/>
              </a:rPr>
              <a:t>Fuzzy logic </a:t>
            </a:r>
            <a:r>
              <a:rPr lang="en-US" altLang="zh-TW" smtClean="0">
                <a:ea typeface="新細明體" pitchFamily="18" charset="-120"/>
              </a:rPr>
              <a:t>(e.g., fuzzy c-means algorithm)</a:t>
            </a:r>
          </a:p>
          <a:p>
            <a:pPr lvl="1" eaLnBrk="1" hangingPunct="1"/>
            <a:r>
              <a:rPr lang="en-US" altLang="zh-TW" smtClean="0">
                <a:solidFill>
                  <a:srgbClr val="FF0000"/>
                </a:solidFill>
                <a:ea typeface="新細明體" pitchFamily="18" charset="-120"/>
              </a:rPr>
              <a:t>Genetic algorithms </a:t>
            </a:r>
          </a:p>
          <a:p>
            <a:pPr lvl="3" eaLnBrk="1" hangingPunct="1"/>
            <a:endParaRPr lang="en-US" altLang="zh-TW" sz="1200" smtClean="0">
              <a:ea typeface="新細明體" pitchFamily="18" charset="-120"/>
            </a:endParaRPr>
          </a:p>
          <a:p>
            <a:pPr eaLnBrk="1" hangingPunct="1"/>
            <a:r>
              <a:rPr lang="en-US" altLang="zh-TW" smtClean="0">
                <a:ea typeface="新細明體" pitchFamily="18" charset="-120"/>
              </a:rPr>
              <a:t>Divisive versus Agglomerative methods</a:t>
            </a:r>
          </a:p>
        </p:txBody>
      </p:sp>
      <p:sp>
        <p:nvSpPr>
          <p:cNvPr id="14340"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434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8326912-E3B1-4806-A0A0-1F2A6466A5AF}" type="slidenum">
              <a:rPr lang="zh-TW" altLang="en-US" sz="1200" smtClean="0">
                <a:solidFill>
                  <a:srgbClr val="898989"/>
                </a:solidFill>
              </a:rPr>
              <a:pPr eaLnBrk="1" hangingPunct="1">
                <a:spcBef>
                  <a:spcPct val="0"/>
                </a:spcBef>
                <a:buFontTx/>
                <a:buNone/>
              </a:pPr>
              <a:t>170</a:t>
            </a:fld>
            <a:endParaRPr lang="zh-TW" altLang="en-US" sz="1200" smtClean="0">
              <a:solidFill>
                <a:srgbClr val="898989"/>
              </a:solidFill>
            </a:endParaRPr>
          </a:p>
        </p:txBody>
      </p:sp>
    </p:spTree>
    <p:extLst>
      <p:ext uri="{BB962C8B-B14F-4D97-AF65-F5344CB8AC3E}">
        <p14:creationId xmlns:p14="http://schemas.microsoft.com/office/powerpoint/2010/main" val="234949327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06437"/>
          </a:xfrm>
        </p:spPr>
        <p:txBody>
          <a:bodyPr/>
          <a:lstStyle/>
          <a:p>
            <a:pPr eaLnBrk="1" hangingPunct="1"/>
            <a:r>
              <a:rPr lang="en-US" altLang="zh-TW" smtClean="0"/>
              <a:t>Cluster Analysis for Data Mining</a:t>
            </a:r>
          </a:p>
        </p:txBody>
      </p:sp>
      <p:sp>
        <p:nvSpPr>
          <p:cNvPr id="15363" name="Content Placeholder 2"/>
          <p:cNvSpPr>
            <a:spLocks noGrp="1"/>
          </p:cNvSpPr>
          <p:nvPr>
            <p:ph idx="1"/>
          </p:nvPr>
        </p:nvSpPr>
        <p:spPr>
          <a:xfrm>
            <a:off x="457200" y="1268413"/>
            <a:ext cx="8229600" cy="5113337"/>
          </a:xfrm>
        </p:spPr>
        <p:txBody>
          <a:bodyPr/>
          <a:lstStyle/>
          <a:p>
            <a:pPr eaLnBrk="1" hangingPunct="1"/>
            <a:r>
              <a:rPr lang="en-US" altLang="zh-TW" sz="2800" smtClean="0">
                <a:solidFill>
                  <a:srgbClr val="FF0000"/>
                </a:solidFill>
                <a:ea typeface="新細明體" pitchFamily="18" charset="-120"/>
              </a:rPr>
              <a:t>How many clusters?</a:t>
            </a:r>
          </a:p>
          <a:p>
            <a:pPr lvl="1" eaLnBrk="1" hangingPunct="1"/>
            <a:r>
              <a:rPr lang="en-US" altLang="zh-TW" sz="2400" smtClean="0">
                <a:ea typeface="新細明體" pitchFamily="18" charset="-120"/>
              </a:rPr>
              <a:t>There is not a “truly optimal” way to calculate it</a:t>
            </a:r>
          </a:p>
          <a:p>
            <a:pPr lvl="1" eaLnBrk="1" hangingPunct="1"/>
            <a:r>
              <a:rPr lang="en-US" altLang="zh-TW" sz="2400" smtClean="0">
                <a:ea typeface="新細明體" pitchFamily="18" charset="-120"/>
              </a:rPr>
              <a:t>Heuristics are often used</a:t>
            </a:r>
          </a:p>
          <a:p>
            <a:pPr marL="1371600" lvl="2" indent="-457200" eaLnBrk="1" hangingPunct="1">
              <a:buFont typeface="Calibri" pitchFamily="34" charset="0"/>
              <a:buAutoNum type="arabicPeriod"/>
            </a:pPr>
            <a:r>
              <a:rPr lang="en-US" altLang="zh-TW" sz="2000" smtClean="0">
                <a:ea typeface="新細明體" pitchFamily="18" charset="-120"/>
              </a:rPr>
              <a:t>Look at the sparseness of clusters</a:t>
            </a:r>
          </a:p>
          <a:p>
            <a:pPr marL="1371600" lvl="2" indent="-457200" eaLnBrk="1" hangingPunct="1">
              <a:buFont typeface="Calibri" pitchFamily="34" charset="0"/>
              <a:buAutoNum type="arabicPeriod"/>
            </a:pPr>
            <a:r>
              <a:rPr lang="en-US" altLang="zh-TW" sz="2000" smtClean="0">
                <a:solidFill>
                  <a:srgbClr val="FF0000"/>
                </a:solidFill>
                <a:ea typeface="新細明體" pitchFamily="18" charset="-120"/>
              </a:rPr>
              <a:t>Number of clusters = (n/2)</a:t>
            </a:r>
            <a:r>
              <a:rPr lang="en-US" altLang="zh-TW" sz="2000" baseline="30000" smtClean="0">
                <a:solidFill>
                  <a:srgbClr val="FF0000"/>
                </a:solidFill>
                <a:ea typeface="新細明體" pitchFamily="18" charset="-120"/>
              </a:rPr>
              <a:t>1/2</a:t>
            </a:r>
            <a:r>
              <a:rPr lang="en-US" altLang="zh-TW" sz="2000" smtClean="0">
                <a:solidFill>
                  <a:srgbClr val="FF0000"/>
                </a:solidFill>
                <a:ea typeface="新細明體" pitchFamily="18" charset="-120"/>
              </a:rPr>
              <a:t> </a:t>
            </a:r>
            <a:r>
              <a:rPr lang="en-US" altLang="zh-TW" sz="1600" smtClean="0">
                <a:ea typeface="新細明體" pitchFamily="18" charset="-120"/>
              </a:rPr>
              <a:t>(n: no of data points)</a:t>
            </a:r>
          </a:p>
          <a:p>
            <a:pPr marL="1371600" lvl="2" indent="-457200" eaLnBrk="1" hangingPunct="1">
              <a:buFont typeface="Calibri" pitchFamily="34" charset="0"/>
              <a:buAutoNum type="arabicPeriod"/>
            </a:pPr>
            <a:r>
              <a:rPr lang="en-US" altLang="zh-TW" sz="2000" smtClean="0">
                <a:ea typeface="新細明體" pitchFamily="18" charset="-120"/>
              </a:rPr>
              <a:t>Use Akaike information criterion (AIC)</a:t>
            </a:r>
          </a:p>
          <a:p>
            <a:pPr marL="1371600" lvl="2" indent="-457200" eaLnBrk="1" hangingPunct="1">
              <a:buFont typeface="Calibri" pitchFamily="34" charset="0"/>
              <a:buAutoNum type="arabicPeriod"/>
            </a:pPr>
            <a:r>
              <a:rPr lang="en-US" altLang="zh-TW" sz="2000" smtClean="0">
                <a:ea typeface="新細明體" pitchFamily="18" charset="-120"/>
              </a:rPr>
              <a:t>Use Bayesian information criterion (BIC)</a:t>
            </a:r>
          </a:p>
          <a:p>
            <a:pPr eaLnBrk="1" hangingPunct="1"/>
            <a:r>
              <a:rPr lang="en-US" altLang="zh-TW" sz="2800" smtClean="0">
                <a:ea typeface="新細明體" pitchFamily="18" charset="-120"/>
              </a:rPr>
              <a:t>Most cluster analysis methods involve the use of a </a:t>
            </a:r>
            <a:r>
              <a:rPr lang="en-US" altLang="zh-TW" sz="2800" smtClean="0">
                <a:solidFill>
                  <a:srgbClr val="FF3300"/>
                </a:solidFill>
                <a:ea typeface="新細明體" pitchFamily="18" charset="-120"/>
              </a:rPr>
              <a:t>distance measure </a:t>
            </a:r>
            <a:r>
              <a:rPr lang="en-US" altLang="zh-TW" sz="2800" smtClean="0">
                <a:ea typeface="新細明體" pitchFamily="18" charset="-120"/>
              </a:rPr>
              <a:t>to calculate the closeness between pairs of items </a:t>
            </a:r>
          </a:p>
          <a:p>
            <a:pPr lvl="1" eaLnBrk="1" hangingPunct="1"/>
            <a:r>
              <a:rPr lang="en-US" altLang="zh-TW" sz="2400" smtClean="0">
                <a:solidFill>
                  <a:srgbClr val="FF0000"/>
                </a:solidFill>
                <a:ea typeface="新細明體" pitchFamily="18" charset="-120"/>
              </a:rPr>
              <a:t>Euclidian</a:t>
            </a:r>
            <a:r>
              <a:rPr lang="en-US" altLang="zh-TW" sz="2400" smtClean="0">
                <a:ea typeface="新細明體" pitchFamily="18" charset="-120"/>
              </a:rPr>
              <a:t> versus </a:t>
            </a:r>
            <a:r>
              <a:rPr lang="en-US" altLang="zh-TW" sz="2400" smtClean="0">
                <a:solidFill>
                  <a:srgbClr val="FF0000"/>
                </a:solidFill>
                <a:ea typeface="新細明體" pitchFamily="18" charset="-120"/>
              </a:rPr>
              <a:t>Manhattan</a:t>
            </a:r>
            <a:r>
              <a:rPr lang="en-US" altLang="zh-TW" sz="2400" smtClean="0">
                <a:ea typeface="新細明體" pitchFamily="18" charset="-120"/>
              </a:rPr>
              <a:t> (rectilinear) </a:t>
            </a:r>
            <a:r>
              <a:rPr lang="en-US" altLang="zh-TW" sz="2400" smtClean="0">
                <a:solidFill>
                  <a:srgbClr val="FF0000"/>
                </a:solidFill>
                <a:ea typeface="新細明體" pitchFamily="18" charset="-120"/>
              </a:rPr>
              <a:t>distance</a:t>
            </a:r>
          </a:p>
        </p:txBody>
      </p:sp>
      <p:sp>
        <p:nvSpPr>
          <p:cNvPr id="15364"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5365"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15829748-B491-47F3-BF87-0E2BC7DA77CD}" type="slidenum">
              <a:rPr lang="zh-TW" altLang="en-US" sz="1200" smtClean="0">
                <a:solidFill>
                  <a:srgbClr val="898989"/>
                </a:solidFill>
              </a:rPr>
              <a:pPr eaLnBrk="1" hangingPunct="1">
                <a:spcBef>
                  <a:spcPct val="0"/>
                </a:spcBef>
                <a:buFontTx/>
                <a:buNone/>
              </a:pPr>
              <a:t>171</a:t>
            </a:fld>
            <a:endParaRPr lang="zh-TW" altLang="en-US" sz="1200" smtClean="0">
              <a:solidFill>
                <a:srgbClr val="898989"/>
              </a:solidFill>
            </a:endParaRPr>
          </a:p>
        </p:txBody>
      </p:sp>
    </p:spTree>
    <p:extLst>
      <p:ext uri="{BB962C8B-B14F-4D97-AF65-F5344CB8AC3E}">
        <p14:creationId xmlns:p14="http://schemas.microsoft.com/office/powerpoint/2010/main" val="249221082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zh-TW" i="1" smtClean="0">
                <a:solidFill>
                  <a:srgbClr val="FF3300"/>
                </a:solidFill>
                <a:ea typeface="新細明體" pitchFamily="18" charset="-120"/>
              </a:rPr>
              <a:t>k</a:t>
            </a:r>
            <a:r>
              <a:rPr lang="en-US" altLang="zh-TW" smtClean="0">
                <a:solidFill>
                  <a:srgbClr val="FF3300"/>
                </a:solidFill>
                <a:ea typeface="新細明體" pitchFamily="18" charset="-120"/>
              </a:rPr>
              <a:t>-Means Clustering Algorithm</a:t>
            </a:r>
          </a:p>
        </p:txBody>
      </p:sp>
      <p:sp>
        <p:nvSpPr>
          <p:cNvPr id="16387" name="Content Placeholder 2"/>
          <p:cNvSpPr>
            <a:spLocks noGrp="1"/>
          </p:cNvSpPr>
          <p:nvPr>
            <p:ph idx="1"/>
          </p:nvPr>
        </p:nvSpPr>
        <p:spPr>
          <a:xfrm>
            <a:off x="457200" y="1484313"/>
            <a:ext cx="8229600" cy="4824412"/>
          </a:xfrm>
        </p:spPr>
        <p:txBody>
          <a:bodyPr/>
          <a:lstStyle/>
          <a:p>
            <a:pPr eaLnBrk="1" hangingPunct="1"/>
            <a:r>
              <a:rPr lang="en-US" altLang="zh-TW" sz="2800" i="1" smtClean="0">
                <a:ea typeface="新細明體" pitchFamily="18" charset="-120"/>
              </a:rPr>
              <a:t>k </a:t>
            </a:r>
            <a:r>
              <a:rPr lang="en-US" altLang="zh-TW" sz="2800" smtClean="0">
                <a:ea typeface="新細明體" pitchFamily="18" charset="-120"/>
              </a:rPr>
              <a:t>: pre-determined number of clusters</a:t>
            </a:r>
          </a:p>
          <a:p>
            <a:pPr eaLnBrk="1" hangingPunct="1"/>
            <a:r>
              <a:rPr lang="en-US" altLang="zh-TW" sz="2800" smtClean="0">
                <a:ea typeface="新細明體" pitchFamily="18" charset="-120"/>
              </a:rPr>
              <a:t>Algorithm (</a:t>
            </a:r>
            <a:r>
              <a:rPr lang="en-US" altLang="zh-TW" sz="2800" smtClean="0">
                <a:solidFill>
                  <a:srgbClr val="FF3300"/>
                </a:solidFill>
                <a:ea typeface="新細明體" pitchFamily="18" charset="-120"/>
              </a:rPr>
              <a:t>Step 0:</a:t>
            </a:r>
            <a:r>
              <a:rPr lang="en-US" altLang="zh-TW" sz="2800" smtClean="0">
                <a:ea typeface="新細明體" pitchFamily="18" charset="-120"/>
              </a:rPr>
              <a:t> determine value of </a:t>
            </a:r>
            <a:r>
              <a:rPr lang="en-US" altLang="zh-TW" sz="2800" i="1" smtClean="0">
                <a:ea typeface="新細明體" pitchFamily="18" charset="-120"/>
              </a:rPr>
              <a:t>k</a:t>
            </a:r>
            <a:r>
              <a:rPr lang="en-US" altLang="zh-TW" sz="2800" smtClean="0">
                <a:ea typeface="新細明體" pitchFamily="18" charset="-120"/>
              </a:rPr>
              <a:t>)</a:t>
            </a:r>
          </a:p>
          <a:p>
            <a:pPr eaLnBrk="1" hangingPunct="1">
              <a:buFont typeface="Wingdings" pitchFamily="2" charset="2"/>
              <a:buNone/>
            </a:pPr>
            <a:r>
              <a:rPr lang="en-US" altLang="zh-TW" sz="2800" smtClean="0">
                <a:solidFill>
                  <a:srgbClr val="FF3300"/>
                </a:solidFill>
                <a:ea typeface="新細明體" pitchFamily="18" charset="-120"/>
              </a:rPr>
              <a:t>Step 1:</a:t>
            </a:r>
            <a:r>
              <a:rPr lang="en-US" altLang="zh-TW" sz="2800" smtClean="0">
                <a:ea typeface="新細明體" pitchFamily="18" charset="-120"/>
              </a:rPr>
              <a:t> Randomly generate </a:t>
            </a:r>
            <a:r>
              <a:rPr lang="en-US" altLang="zh-TW" sz="2800" i="1" smtClean="0">
                <a:ea typeface="新細明體" pitchFamily="18" charset="-120"/>
              </a:rPr>
              <a:t>k</a:t>
            </a:r>
            <a:r>
              <a:rPr lang="en-US" altLang="zh-TW" sz="2800" smtClean="0">
                <a:ea typeface="新細明體" pitchFamily="18" charset="-120"/>
              </a:rPr>
              <a:t> random points as initial cluster centers</a:t>
            </a:r>
          </a:p>
          <a:p>
            <a:pPr eaLnBrk="1" hangingPunct="1">
              <a:buFont typeface="Wingdings" pitchFamily="2" charset="2"/>
              <a:buNone/>
            </a:pPr>
            <a:r>
              <a:rPr lang="en-US" altLang="zh-TW" sz="2800" smtClean="0">
                <a:solidFill>
                  <a:srgbClr val="FF3300"/>
                </a:solidFill>
                <a:ea typeface="新細明體" pitchFamily="18" charset="-120"/>
              </a:rPr>
              <a:t>Step 2:</a:t>
            </a:r>
            <a:r>
              <a:rPr lang="en-US" altLang="zh-TW" sz="2800" smtClean="0">
                <a:ea typeface="新細明體" pitchFamily="18" charset="-120"/>
              </a:rPr>
              <a:t> Assign each point to the nearest cluster center</a:t>
            </a:r>
          </a:p>
          <a:p>
            <a:pPr eaLnBrk="1" hangingPunct="1">
              <a:buFont typeface="Wingdings" pitchFamily="2" charset="2"/>
              <a:buNone/>
            </a:pPr>
            <a:r>
              <a:rPr lang="en-US" altLang="zh-TW" sz="2800" smtClean="0">
                <a:solidFill>
                  <a:srgbClr val="FF3300"/>
                </a:solidFill>
                <a:ea typeface="新細明體" pitchFamily="18" charset="-120"/>
              </a:rPr>
              <a:t>Step 3:</a:t>
            </a:r>
            <a:r>
              <a:rPr lang="en-US" altLang="zh-TW" sz="2800" smtClean="0">
                <a:ea typeface="新細明體" pitchFamily="18" charset="-120"/>
              </a:rPr>
              <a:t> Re-compute the new cluster centers</a:t>
            </a:r>
          </a:p>
          <a:p>
            <a:pPr eaLnBrk="1" hangingPunct="1">
              <a:buFont typeface="Wingdings" pitchFamily="2" charset="2"/>
              <a:buNone/>
            </a:pPr>
            <a:r>
              <a:rPr lang="en-US" altLang="zh-TW" sz="2800" smtClean="0">
                <a:solidFill>
                  <a:srgbClr val="FF3300"/>
                </a:solidFill>
                <a:ea typeface="新細明體" pitchFamily="18" charset="-120"/>
              </a:rPr>
              <a:t>Repetition step: </a:t>
            </a:r>
            <a:r>
              <a:rPr lang="en-US" altLang="zh-TW" sz="2800" smtClean="0">
                <a:ea typeface="新細明體" pitchFamily="18" charset="-120"/>
              </a:rPr>
              <a:t>Repeat steps 2 and 3 until some convergence criterion is met (usually that the assignment of points to clusters becomes stable)</a:t>
            </a:r>
          </a:p>
        </p:txBody>
      </p:sp>
      <p:sp>
        <p:nvSpPr>
          <p:cNvPr id="16388"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6389"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1FA416A-8EFA-4725-BE15-0725952588D6}" type="slidenum">
              <a:rPr lang="zh-TW" altLang="en-US" sz="1200" smtClean="0">
                <a:solidFill>
                  <a:srgbClr val="898989"/>
                </a:solidFill>
              </a:rPr>
              <a:pPr eaLnBrk="1" hangingPunct="1">
                <a:spcBef>
                  <a:spcPct val="0"/>
                </a:spcBef>
                <a:buFontTx/>
                <a:buNone/>
              </a:pPr>
              <a:t>172</a:t>
            </a:fld>
            <a:endParaRPr lang="zh-TW" altLang="en-US" sz="1200" smtClean="0">
              <a:solidFill>
                <a:srgbClr val="898989"/>
              </a:solidFill>
            </a:endParaRPr>
          </a:p>
        </p:txBody>
      </p:sp>
    </p:spTree>
    <p:extLst>
      <p:ext uri="{BB962C8B-B14F-4D97-AF65-F5344CB8AC3E}">
        <p14:creationId xmlns:p14="http://schemas.microsoft.com/office/powerpoint/2010/main" val="154881773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zh-TW" smtClean="0">
                <a:ea typeface="新細明體" pitchFamily="18" charset="-120"/>
              </a:rPr>
              <a:t>Cluster Analysis for Data Mining - </a:t>
            </a:r>
            <a:r>
              <a:rPr lang="en-US" altLang="zh-TW" i="1" smtClean="0">
                <a:ea typeface="新細明體" pitchFamily="18" charset="-120"/>
              </a:rPr>
              <a:t/>
            </a:r>
            <a:br>
              <a:rPr lang="en-US" altLang="zh-TW" i="1" smtClean="0">
                <a:ea typeface="新細明體" pitchFamily="18" charset="-120"/>
              </a:rPr>
            </a:br>
            <a:r>
              <a:rPr lang="en-US" altLang="zh-TW" i="1" smtClean="0">
                <a:ea typeface="新細明體" pitchFamily="18" charset="-120"/>
              </a:rPr>
              <a:t>k</a:t>
            </a:r>
            <a:r>
              <a:rPr lang="en-US" altLang="zh-TW" smtClean="0">
                <a:ea typeface="新細明體" pitchFamily="18" charset="-120"/>
              </a:rPr>
              <a:t>-Means Clustering Algorithm</a:t>
            </a:r>
          </a:p>
        </p:txBody>
      </p:sp>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133600"/>
            <a:ext cx="861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7413"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32FA9D7-71DF-4D1D-A8BF-81407913C2F1}" type="slidenum">
              <a:rPr lang="zh-TW" altLang="en-US" sz="1200" smtClean="0">
                <a:solidFill>
                  <a:srgbClr val="898989"/>
                </a:solidFill>
              </a:rPr>
              <a:pPr eaLnBrk="1" hangingPunct="1">
                <a:spcBef>
                  <a:spcPct val="0"/>
                </a:spcBef>
                <a:buFontTx/>
                <a:buNone/>
              </a:pPr>
              <a:t>173</a:t>
            </a:fld>
            <a:endParaRPr lang="zh-TW" altLang="en-US" sz="1200" smtClean="0">
              <a:solidFill>
                <a:srgbClr val="898989"/>
              </a:solidFill>
            </a:endParaRPr>
          </a:p>
        </p:txBody>
      </p:sp>
    </p:spTree>
    <p:extLst>
      <p:ext uri="{BB962C8B-B14F-4D97-AF65-F5344CB8AC3E}">
        <p14:creationId xmlns:p14="http://schemas.microsoft.com/office/powerpoint/2010/main" val="206642935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55650" y="152400"/>
            <a:ext cx="8083550" cy="1066800"/>
          </a:xfrm>
        </p:spPr>
        <p:txBody>
          <a:bodyPr/>
          <a:lstStyle/>
          <a:p>
            <a:r>
              <a:rPr lang="en-US" altLang="zh-TW" sz="3200" smtClean="0">
                <a:ea typeface="新細明體" pitchFamily="18" charset="-120"/>
              </a:rPr>
              <a:t>Similarity and Dissimilarity Between Objects</a:t>
            </a:r>
            <a:endParaRPr lang="en-US" altLang="zh-TW" smtClean="0">
              <a:ea typeface="新細明體" pitchFamily="18" charset="-120"/>
            </a:endParaRPr>
          </a:p>
        </p:txBody>
      </p:sp>
      <p:sp>
        <p:nvSpPr>
          <p:cNvPr id="18435" name="Rectangle 3"/>
          <p:cNvSpPr>
            <a:spLocks noGrp="1" noChangeArrowheads="1"/>
          </p:cNvSpPr>
          <p:nvPr>
            <p:ph type="body" idx="1"/>
          </p:nvPr>
        </p:nvSpPr>
        <p:spPr>
          <a:xfrm>
            <a:off x="381000" y="1600200"/>
            <a:ext cx="8229600" cy="4724400"/>
          </a:xfrm>
        </p:spPr>
        <p:txBody>
          <a:bodyPr/>
          <a:lstStyle/>
          <a:p>
            <a:pPr>
              <a:lnSpc>
                <a:spcPct val="120000"/>
              </a:lnSpc>
            </a:pPr>
            <a:r>
              <a:rPr lang="en-US" altLang="zh-TW" sz="2400" u="sng" smtClean="0">
                <a:solidFill>
                  <a:srgbClr val="FF0000"/>
                </a:solidFill>
                <a:ea typeface="新細明體" pitchFamily="18" charset="-120"/>
              </a:rPr>
              <a:t>Distances</a:t>
            </a:r>
            <a:r>
              <a:rPr lang="en-US" altLang="zh-TW" sz="2400" smtClean="0">
                <a:ea typeface="新細明體" pitchFamily="18" charset="-120"/>
              </a:rPr>
              <a:t> are normally used to measure the </a:t>
            </a:r>
            <a:r>
              <a:rPr lang="en-US" altLang="zh-TW" sz="2400" u="sng" smtClean="0">
                <a:solidFill>
                  <a:srgbClr val="FF0000"/>
                </a:solidFill>
                <a:ea typeface="新細明體" pitchFamily="18" charset="-120"/>
              </a:rPr>
              <a:t>similarity</a:t>
            </a:r>
            <a:r>
              <a:rPr lang="en-US" altLang="zh-TW" sz="2400" smtClean="0">
                <a:ea typeface="新細明體" pitchFamily="18" charset="-120"/>
              </a:rPr>
              <a:t> or </a:t>
            </a:r>
            <a:r>
              <a:rPr lang="en-US" altLang="zh-TW" sz="2400" u="sng" smtClean="0">
                <a:ea typeface="新細明體" pitchFamily="18" charset="-120"/>
              </a:rPr>
              <a:t>dissimilarity</a:t>
            </a:r>
            <a:r>
              <a:rPr lang="en-US" altLang="zh-TW" sz="2400" smtClean="0">
                <a:ea typeface="新細明體" pitchFamily="18" charset="-120"/>
              </a:rPr>
              <a:t> between two data objects</a:t>
            </a:r>
          </a:p>
          <a:p>
            <a:pPr>
              <a:lnSpc>
                <a:spcPct val="120000"/>
              </a:lnSpc>
            </a:pPr>
            <a:r>
              <a:rPr lang="en-US" altLang="zh-TW" sz="2400" smtClean="0">
                <a:ea typeface="新細明體" pitchFamily="18" charset="-120"/>
              </a:rPr>
              <a:t>Some popular ones include: </a:t>
            </a:r>
            <a:r>
              <a:rPr lang="en-US" altLang="zh-TW" sz="2400" i="1" smtClean="0">
                <a:solidFill>
                  <a:srgbClr val="FF0000"/>
                </a:solidFill>
                <a:ea typeface="新細明體" pitchFamily="18" charset="-120"/>
              </a:rPr>
              <a:t>Minkowski distance</a:t>
            </a:r>
            <a:r>
              <a:rPr lang="en-US" altLang="zh-TW" sz="2400" smtClean="0">
                <a:ea typeface="新細明體" pitchFamily="18" charset="-120"/>
              </a:rPr>
              <a:t>:</a:t>
            </a:r>
          </a:p>
          <a:p>
            <a:pPr>
              <a:lnSpc>
                <a:spcPct val="120000"/>
              </a:lnSpc>
            </a:pPr>
            <a:endParaRPr lang="en-US" altLang="zh-TW" sz="2400" smtClean="0">
              <a:ea typeface="新細明體" pitchFamily="18" charset="-120"/>
            </a:endParaRPr>
          </a:p>
          <a:p>
            <a:pPr lvl="1">
              <a:lnSpc>
                <a:spcPct val="120000"/>
              </a:lnSpc>
              <a:buFont typeface="Wingdings" pitchFamily="2" charset="2"/>
              <a:buNone/>
            </a:pPr>
            <a:r>
              <a:rPr lang="en-US" altLang="zh-TW" sz="2400" smtClean="0">
                <a:ea typeface="新細明體" pitchFamily="18" charset="-120"/>
              </a:rPr>
              <a:t>where  </a:t>
            </a:r>
            <a:r>
              <a:rPr lang="en-US" altLang="zh-TW" sz="2400" i="1" smtClean="0">
                <a:ea typeface="新細明體" pitchFamily="18" charset="-120"/>
              </a:rPr>
              <a:t>i</a:t>
            </a:r>
            <a:r>
              <a:rPr lang="en-US" altLang="zh-TW" sz="2400" smtClean="0">
                <a:ea typeface="新細明體" pitchFamily="18" charset="-120"/>
              </a:rPr>
              <a:t> = (</a:t>
            </a:r>
            <a:r>
              <a:rPr lang="en-US" altLang="zh-TW" sz="2400" i="1" smtClean="0">
                <a:ea typeface="新細明體" pitchFamily="18" charset="-120"/>
              </a:rPr>
              <a:t>x</a:t>
            </a:r>
            <a:r>
              <a:rPr lang="en-US" altLang="zh-TW" sz="2400" baseline="-25000" smtClean="0">
                <a:ea typeface="新細明體" pitchFamily="18" charset="-120"/>
              </a:rPr>
              <a:t>i1</a:t>
            </a:r>
            <a:r>
              <a:rPr lang="en-US" altLang="zh-TW" sz="2400" smtClean="0">
                <a:ea typeface="新細明體" pitchFamily="18" charset="-120"/>
              </a:rPr>
              <a:t>, </a:t>
            </a:r>
            <a:r>
              <a:rPr lang="en-US" altLang="zh-TW" sz="2400" i="1" smtClean="0">
                <a:ea typeface="新細明體" pitchFamily="18" charset="-120"/>
              </a:rPr>
              <a:t>x</a:t>
            </a:r>
            <a:r>
              <a:rPr lang="en-US" altLang="zh-TW" sz="2400" baseline="-25000" smtClean="0">
                <a:ea typeface="新細明體" pitchFamily="18" charset="-120"/>
              </a:rPr>
              <a:t>i2</a:t>
            </a:r>
            <a:r>
              <a:rPr lang="en-US" altLang="zh-TW" sz="2400" smtClean="0">
                <a:ea typeface="新細明體" pitchFamily="18" charset="-120"/>
              </a:rPr>
              <a:t>, …, </a:t>
            </a:r>
            <a:r>
              <a:rPr lang="en-US" altLang="zh-TW" sz="2400" i="1" smtClean="0">
                <a:ea typeface="新細明體" pitchFamily="18" charset="-120"/>
              </a:rPr>
              <a:t>x</a:t>
            </a:r>
            <a:r>
              <a:rPr lang="en-US" altLang="zh-TW" sz="2400" baseline="-25000" smtClean="0">
                <a:ea typeface="新細明體" pitchFamily="18" charset="-120"/>
              </a:rPr>
              <a:t>ip</a:t>
            </a:r>
            <a:r>
              <a:rPr lang="en-US" altLang="zh-TW" sz="2400" smtClean="0">
                <a:ea typeface="新細明體" pitchFamily="18" charset="-120"/>
              </a:rPr>
              <a:t>) and</a:t>
            </a:r>
            <a:r>
              <a:rPr lang="en-US" altLang="zh-TW" sz="2400" i="1" smtClean="0">
                <a:ea typeface="新細明體" pitchFamily="18" charset="-120"/>
              </a:rPr>
              <a:t> j</a:t>
            </a:r>
            <a:r>
              <a:rPr lang="en-US" altLang="zh-TW" sz="2400" smtClean="0">
                <a:ea typeface="新細明體" pitchFamily="18" charset="-120"/>
              </a:rPr>
              <a:t> = (</a:t>
            </a:r>
            <a:r>
              <a:rPr lang="en-US" altLang="zh-TW" sz="2400" i="1" smtClean="0">
                <a:ea typeface="新細明體" pitchFamily="18" charset="-120"/>
              </a:rPr>
              <a:t>x</a:t>
            </a:r>
            <a:r>
              <a:rPr lang="en-US" altLang="zh-TW" sz="2400" baseline="-25000" smtClean="0">
                <a:ea typeface="新細明體" pitchFamily="18" charset="-120"/>
              </a:rPr>
              <a:t>j1</a:t>
            </a:r>
            <a:r>
              <a:rPr lang="en-US" altLang="zh-TW" sz="2400" smtClean="0">
                <a:ea typeface="新細明體" pitchFamily="18" charset="-120"/>
              </a:rPr>
              <a:t>, </a:t>
            </a:r>
            <a:r>
              <a:rPr lang="en-US" altLang="zh-TW" sz="2400" i="1" smtClean="0">
                <a:ea typeface="新細明體" pitchFamily="18" charset="-120"/>
              </a:rPr>
              <a:t>x</a:t>
            </a:r>
            <a:r>
              <a:rPr lang="en-US" altLang="zh-TW" sz="2400" baseline="-25000" smtClean="0">
                <a:ea typeface="新細明體" pitchFamily="18" charset="-120"/>
              </a:rPr>
              <a:t>j2</a:t>
            </a:r>
            <a:r>
              <a:rPr lang="en-US" altLang="zh-TW" sz="2400" smtClean="0">
                <a:ea typeface="新細明體" pitchFamily="18" charset="-120"/>
              </a:rPr>
              <a:t>, …, </a:t>
            </a:r>
            <a:r>
              <a:rPr lang="en-US" altLang="zh-TW" sz="2400" i="1" smtClean="0">
                <a:ea typeface="新細明體" pitchFamily="18" charset="-120"/>
              </a:rPr>
              <a:t>x</a:t>
            </a:r>
            <a:r>
              <a:rPr lang="en-US" altLang="zh-TW" sz="2400" baseline="-25000" smtClean="0">
                <a:ea typeface="新細明體" pitchFamily="18" charset="-120"/>
              </a:rPr>
              <a:t>jp</a:t>
            </a:r>
            <a:r>
              <a:rPr lang="en-US" altLang="zh-TW" sz="2400" smtClean="0">
                <a:ea typeface="新細明體" pitchFamily="18" charset="-120"/>
              </a:rPr>
              <a:t>) are two </a:t>
            </a:r>
            <a:r>
              <a:rPr lang="en-US" altLang="zh-TW" sz="2400" i="1" smtClean="0">
                <a:ea typeface="新細明體" pitchFamily="18" charset="-120"/>
              </a:rPr>
              <a:t>p</a:t>
            </a:r>
            <a:r>
              <a:rPr lang="en-US" altLang="zh-TW" sz="2400" smtClean="0">
                <a:ea typeface="新細明體" pitchFamily="18" charset="-120"/>
              </a:rPr>
              <a:t>-dimensional data objects, and </a:t>
            </a:r>
            <a:r>
              <a:rPr lang="en-US" altLang="zh-TW" sz="2400" i="1" smtClean="0">
                <a:ea typeface="新細明體" pitchFamily="18" charset="-120"/>
              </a:rPr>
              <a:t>q</a:t>
            </a:r>
            <a:r>
              <a:rPr lang="en-US" altLang="zh-TW" sz="2400" smtClean="0">
                <a:ea typeface="新細明體" pitchFamily="18" charset="-120"/>
              </a:rPr>
              <a:t> is a positive integer</a:t>
            </a:r>
          </a:p>
          <a:p>
            <a:pPr>
              <a:lnSpc>
                <a:spcPct val="120000"/>
              </a:lnSpc>
            </a:pPr>
            <a:r>
              <a:rPr lang="en-US" altLang="zh-TW" sz="2400" smtClean="0">
                <a:ea typeface="新細明體" pitchFamily="18" charset="-120"/>
              </a:rPr>
              <a:t>If </a:t>
            </a:r>
            <a:r>
              <a:rPr lang="en-US" altLang="zh-TW" sz="2400" i="1" smtClean="0">
                <a:ea typeface="新細明體" pitchFamily="18" charset="-120"/>
              </a:rPr>
              <a:t>q</a:t>
            </a:r>
            <a:r>
              <a:rPr lang="en-US" altLang="zh-TW" sz="2400" smtClean="0">
                <a:ea typeface="新細明體" pitchFamily="18" charset="-120"/>
              </a:rPr>
              <a:t> = </a:t>
            </a:r>
            <a:r>
              <a:rPr lang="en-US" altLang="zh-TW" sz="2400" i="1" smtClean="0">
                <a:ea typeface="新細明體" pitchFamily="18" charset="-120"/>
              </a:rPr>
              <a:t>1</a:t>
            </a:r>
            <a:r>
              <a:rPr lang="en-US" altLang="zh-TW" sz="2400" smtClean="0">
                <a:ea typeface="新細明體" pitchFamily="18" charset="-120"/>
              </a:rPr>
              <a:t>, </a:t>
            </a:r>
            <a:r>
              <a:rPr lang="en-US" altLang="zh-TW" sz="2400" i="1" smtClean="0">
                <a:ea typeface="新細明體" pitchFamily="18" charset="-120"/>
              </a:rPr>
              <a:t>d</a:t>
            </a:r>
            <a:r>
              <a:rPr lang="en-US" altLang="zh-TW" sz="2400" smtClean="0">
                <a:ea typeface="新細明體" pitchFamily="18" charset="-120"/>
              </a:rPr>
              <a:t> is </a:t>
            </a:r>
            <a:r>
              <a:rPr lang="en-US" altLang="zh-TW" sz="2400" smtClean="0">
                <a:solidFill>
                  <a:srgbClr val="FF0000"/>
                </a:solidFill>
                <a:ea typeface="新細明體" pitchFamily="18" charset="-120"/>
              </a:rPr>
              <a:t>Manhattan distance</a:t>
            </a:r>
            <a:endParaRPr lang="en-US" altLang="zh-TW" sz="2400" i="1" smtClean="0">
              <a:solidFill>
                <a:srgbClr val="FF0000"/>
              </a:solidFill>
              <a:ea typeface="新細明體" pitchFamily="18" charset="-120"/>
            </a:endParaRPr>
          </a:p>
          <a:p>
            <a:pPr>
              <a:lnSpc>
                <a:spcPct val="120000"/>
              </a:lnSpc>
            </a:pPr>
            <a:endParaRPr lang="en-US" altLang="zh-TW" sz="2400" i="1" smtClean="0">
              <a:ea typeface="新細明體" pitchFamily="18" charset="-120"/>
            </a:endParaRPr>
          </a:p>
          <a:p>
            <a:pPr lvl="1">
              <a:lnSpc>
                <a:spcPct val="120000"/>
              </a:lnSpc>
              <a:buFont typeface="Wingdings" pitchFamily="2" charset="2"/>
              <a:buNone/>
            </a:pPr>
            <a:endParaRPr lang="en-US" altLang="zh-TW" sz="2400" smtClean="0">
              <a:ea typeface="新細明體" pitchFamily="18" charset="-120"/>
            </a:endParaRPr>
          </a:p>
        </p:txBody>
      </p:sp>
      <p:graphicFrame>
        <p:nvGraphicFramePr>
          <p:cNvPr id="18436" name="Object 2"/>
          <p:cNvGraphicFramePr>
            <a:graphicFrameLocks noChangeAspect="1"/>
          </p:cNvGraphicFramePr>
          <p:nvPr/>
        </p:nvGraphicFramePr>
        <p:xfrm>
          <a:off x="1905000" y="3124200"/>
          <a:ext cx="5181600" cy="596900"/>
        </p:xfrm>
        <a:graphic>
          <a:graphicData uri="http://schemas.openxmlformats.org/presentationml/2006/ole">
            <mc:AlternateContent xmlns:mc="http://schemas.openxmlformats.org/markup-compatibility/2006">
              <mc:Choice xmlns:v="urn:schemas-microsoft-com:vml" Requires="v">
                <p:oleObj spid="_x0000_s115832" name="Equation" r:id="rId3" imgW="5181600" imgH="596900" progId="Equation.3">
                  <p:embed/>
                </p:oleObj>
              </mc:Choice>
              <mc:Fallback>
                <p:oleObj name="Equation" r:id="rId3" imgW="5181600" imgH="596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124200"/>
                        <a:ext cx="5181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7" name="Object 3"/>
          <p:cNvGraphicFramePr>
            <a:graphicFrameLocks noChangeAspect="1"/>
          </p:cNvGraphicFramePr>
          <p:nvPr/>
        </p:nvGraphicFramePr>
        <p:xfrm>
          <a:off x="2514600" y="5562600"/>
          <a:ext cx="4521200" cy="546100"/>
        </p:xfrm>
        <a:graphic>
          <a:graphicData uri="http://schemas.openxmlformats.org/presentationml/2006/ole">
            <mc:AlternateContent xmlns:mc="http://schemas.openxmlformats.org/markup-compatibility/2006">
              <mc:Choice xmlns:v="urn:schemas-microsoft-com:vml" Requires="v">
                <p:oleObj spid="_x0000_s115833" name="Equation" r:id="rId5" imgW="4292600" imgH="431800" progId="Equation.3">
                  <p:embed/>
                </p:oleObj>
              </mc:Choice>
              <mc:Fallback>
                <p:oleObj name="Equation" r:id="rId5" imgW="42926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562600"/>
                        <a:ext cx="45212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6BC60F3-7485-4454-8CCE-86E0E9FB1BEC}" type="slidenum">
              <a:rPr lang="zh-TW" altLang="en-US" sz="1200" smtClean="0">
                <a:solidFill>
                  <a:srgbClr val="898989"/>
                </a:solidFill>
              </a:rPr>
              <a:pPr eaLnBrk="1" hangingPunct="1">
                <a:spcBef>
                  <a:spcPct val="0"/>
                </a:spcBef>
                <a:buFontTx/>
                <a:buNone/>
              </a:pPr>
              <a:t>174</a:t>
            </a:fld>
            <a:endParaRPr lang="zh-TW" altLang="en-US" sz="1200" smtClean="0">
              <a:solidFill>
                <a:srgbClr val="898989"/>
              </a:solidFill>
            </a:endParaRPr>
          </a:p>
        </p:txBody>
      </p:sp>
      <p:sp>
        <p:nvSpPr>
          <p:cNvPr id="18439"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1925705337"/>
      </p:ext>
    </p:extLst>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228600"/>
            <a:ext cx="8443912" cy="990600"/>
          </a:xfrm>
        </p:spPr>
        <p:txBody>
          <a:bodyPr/>
          <a:lstStyle/>
          <a:p>
            <a:r>
              <a:rPr lang="en-US" altLang="zh-TW" sz="3200" smtClean="0">
                <a:ea typeface="新細明體" pitchFamily="18" charset="-120"/>
              </a:rPr>
              <a:t>Similarity and Dissimilarity Between Objects (Cont.)</a:t>
            </a:r>
            <a:endParaRPr lang="en-US" altLang="zh-TW" smtClean="0">
              <a:ea typeface="新細明體" pitchFamily="18" charset="-120"/>
            </a:endParaRPr>
          </a:p>
        </p:txBody>
      </p:sp>
      <p:sp>
        <p:nvSpPr>
          <p:cNvPr id="19459" name="Rectangle 3"/>
          <p:cNvSpPr>
            <a:spLocks noGrp="1" noChangeArrowheads="1"/>
          </p:cNvSpPr>
          <p:nvPr>
            <p:ph type="body" idx="1"/>
          </p:nvPr>
        </p:nvSpPr>
        <p:spPr>
          <a:xfrm>
            <a:off x="685800" y="1600200"/>
            <a:ext cx="8001000" cy="4953000"/>
          </a:xfrm>
        </p:spPr>
        <p:txBody>
          <a:bodyPr/>
          <a:lstStyle/>
          <a:p>
            <a:pPr>
              <a:lnSpc>
                <a:spcPct val="110000"/>
              </a:lnSpc>
            </a:pPr>
            <a:r>
              <a:rPr lang="en-US" altLang="zh-TW" sz="2400" i="1" smtClean="0">
                <a:ea typeface="新細明體" pitchFamily="18" charset="-120"/>
              </a:rPr>
              <a:t>If q</a:t>
            </a:r>
            <a:r>
              <a:rPr lang="en-US" altLang="zh-TW" sz="2400" smtClean="0">
                <a:ea typeface="新細明體" pitchFamily="18" charset="-120"/>
              </a:rPr>
              <a:t> = </a:t>
            </a:r>
            <a:r>
              <a:rPr lang="en-US" altLang="zh-TW" sz="2400" i="1" smtClean="0">
                <a:ea typeface="新細明體" pitchFamily="18" charset="-120"/>
              </a:rPr>
              <a:t>2</a:t>
            </a:r>
            <a:r>
              <a:rPr lang="en-US" altLang="zh-TW" sz="2400" smtClean="0">
                <a:ea typeface="新細明體" pitchFamily="18" charset="-120"/>
              </a:rPr>
              <a:t>,</a:t>
            </a:r>
            <a:r>
              <a:rPr lang="en-US" altLang="zh-TW" sz="2400" i="1" smtClean="0">
                <a:ea typeface="新細明體" pitchFamily="18" charset="-120"/>
              </a:rPr>
              <a:t> d </a:t>
            </a:r>
            <a:r>
              <a:rPr lang="en-US" altLang="zh-TW" sz="2400" smtClean="0">
                <a:ea typeface="新細明體" pitchFamily="18" charset="-120"/>
              </a:rPr>
              <a:t>is </a:t>
            </a:r>
            <a:r>
              <a:rPr lang="en-US" altLang="zh-TW" sz="2400" smtClean="0">
                <a:solidFill>
                  <a:srgbClr val="FF0000"/>
                </a:solidFill>
                <a:ea typeface="新細明體" pitchFamily="18" charset="-120"/>
              </a:rPr>
              <a:t>Euclidean distance</a:t>
            </a:r>
            <a:r>
              <a:rPr lang="en-US" altLang="zh-TW" sz="2400" smtClean="0">
                <a:ea typeface="新細明體" pitchFamily="18" charset="-120"/>
              </a:rPr>
              <a:t>:</a:t>
            </a:r>
          </a:p>
          <a:p>
            <a:pPr>
              <a:lnSpc>
                <a:spcPct val="110000"/>
              </a:lnSpc>
            </a:pPr>
            <a:endParaRPr lang="en-US" altLang="zh-TW" sz="2400" smtClean="0">
              <a:ea typeface="新細明體" pitchFamily="18" charset="-120"/>
            </a:endParaRPr>
          </a:p>
          <a:p>
            <a:pPr lvl="1">
              <a:lnSpc>
                <a:spcPct val="110000"/>
              </a:lnSpc>
            </a:pPr>
            <a:r>
              <a:rPr lang="en-US" altLang="zh-TW" sz="2400" smtClean="0">
                <a:ea typeface="新細明體" pitchFamily="18" charset="-120"/>
              </a:rPr>
              <a:t>Properties</a:t>
            </a:r>
          </a:p>
          <a:p>
            <a:pPr lvl="2">
              <a:lnSpc>
                <a:spcPct val="110000"/>
              </a:lnSpc>
            </a:pPr>
            <a:r>
              <a:rPr lang="en-US" altLang="zh-TW" i="1" smtClean="0">
                <a:ea typeface="新細明體" pitchFamily="18" charset="-120"/>
              </a:rPr>
              <a:t>d(i,j)</a:t>
            </a:r>
            <a:r>
              <a:rPr lang="en-US" altLang="zh-TW" smtClean="0">
                <a:ea typeface="新細明體" pitchFamily="18" charset="-120"/>
              </a:rPr>
              <a:t> </a:t>
            </a:r>
            <a:r>
              <a:rPr lang="en-US" altLang="zh-TW" smtClean="0">
                <a:ea typeface="新細明體" pitchFamily="18" charset="-120"/>
                <a:sym typeface="Symbol" pitchFamily="18" charset="2"/>
              </a:rPr>
              <a:t> 0</a:t>
            </a:r>
            <a:endParaRPr lang="en-US" altLang="zh-TW" smtClean="0">
              <a:ea typeface="新細明體" pitchFamily="18" charset="-120"/>
            </a:endParaRPr>
          </a:p>
          <a:p>
            <a:pPr lvl="2">
              <a:lnSpc>
                <a:spcPct val="110000"/>
              </a:lnSpc>
            </a:pPr>
            <a:r>
              <a:rPr lang="en-US" altLang="zh-TW" i="1" smtClean="0">
                <a:ea typeface="新細明體" pitchFamily="18" charset="-120"/>
              </a:rPr>
              <a:t>d(i,i)</a:t>
            </a:r>
            <a:r>
              <a:rPr lang="en-US" altLang="zh-TW" smtClean="0">
                <a:ea typeface="新細明體" pitchFamily="18" charset="-120"/>
              </a:rPr>
              <a:t> </a:t>
            </a:r>
            <a:r>
              <a:rPr lang="en-US" altLang="zh-TW" smtClean="0">
                <a:ea typeface="新細明體" pitchFamily="18" charset="-120"/>
                <a:sym typeface="Symbol" pitchFamily="18" charset="2"/>
              </a:rPr>
              <a:t>= 0</a:t>
            </a:r>
            <a:endParaRPr lang="en-US" altLang="zh-TW" smtClean="0">
              <a:ea typeface="新細明體" pitchFamily="18" charset="-120"/>
            </a:endParaRPr>
          </a:p>
          <a:p>
            <a:pPr lvl="2">
              <a:lnSpc>
                <a:spcPct val="110000"/>
              </a:lnSpc>
            </a:pPr>
            <a:r>
              <a:rPr lang="en-US" altLang="zh-TW" i="1" smtClean="0">
                <a:ea typeface="新細明體" pitchFamily="18" charset="-120"/>
              </a:rPr>
              <a:t>d(i,j)</a:t>
            </a:r>
            <a:r>
              <a:rPr lang="en-US" altLang="zh-TW" smtClean="0">
                <a:ea typeface="新細明體" pitchFamily="18" charset="-120"/>
              </a:rPr>
              <a:t> </a:t>
            </a:r>
            <a:r>
              <a:rPr lang="en-US" altLang="zh-TW" smtClean="0">
                <a:ea typeface="新細明體" pitchFamily="18" charset="-120"/>
                <a:sym typeface="Symbol" pitchFamily="18" charset="2"/>
              </a:rPr>
              <a:t>= </a:t>
            </a:r>
            <a:r>
              <a:rPr lang="en-US" altLang="zh-TW" i="1" smtClean="0">
                <a:ea typeface="新細明體" pitchFamily="18" charset="-120"/>
              </a:rPr>
              <a:t>d(j,i)</a:t>
            </a:r>
            <a:endParaRPr lang="en-US" altLang="zh-TW" smtClean="0">
              <a:ea typeface="新細明體" pitchFamily="18" charset="-120"/>
            </a:endParaRPr>
          </a:p>
          <a:p>
            <a:pPr lvl="2">
              <a:lnSpc>
                <a:spcPct val="110000"/>
              </a:lnSpc>
            </a:pPr>
            <a:r>
              <a:rPr lang="en-US" altLang="zh-TW" i="1" smtClean="0">
                <a:ea typeface="新細明體" pitchFamily="18" charset="-120"/>
              </a:rPr>
              <a:t>d(i,j)</a:t>
            </a:r>
            <a:r>
              <a:rPr lang="en-US" altLang="zh-TW" smtClean="0">
                <a:ea typeface="新細明體" pitchFamily="18" charset="-120"/>
              </a:rPr>
              <a:t> </a:t>
            </a:r>
            <a:r>
              <a:rPr lang="en-US" altLang="zh-TW" smtClean="0">
                <a:ea typeface="新細明體" pitchFamily="18" charset="-120"/>
                <a:sym typeface="Symbol" pitchFamily="18" charset="2"/>
              </a:rPr>
              <a:t> </a:t>
            </a:r>
            <a:r>
              <a:rPr lang="en-US" altLang="zh-TW" i="1" smtClean="0">
                <a:ea typeface="新細明體" pitchFamily="18" charset="-120"/>
              </a:rPr>
              <a:t>d(i,k)</a:t>
            </a:r>
            <a:r>
              <a:rPr lang="en-US" altLang="zh-TW" smtClean="0">
                <a:ea typeface="新細明體" pitchFamily="18" charset="-120"/>
              </a:rPr>
              <a:t> </a:t>
            </a:r>
            <a:r>
              <a:rPr lang="en-US" altLang="zh-TW" smtClean="0">
                <a:ea typeface="新細明體" pitchFamily="18" charset="-120"/>
                <a:sym typeface="Symbol" pitchFamily="18" charset="2"/>
              </a:rPr>
              <a:t>+ </a:t>
            </a:r>
            <a:r>
              <a:rPr lang="en-US" altLang="zh-TW" i="1" smtClean="0">
                <a:ea typeface="新細明體" pitchFamily="18" charset="-120"/>
              </a:rPr>
              <a:t>d(k,j)</a:t>
            </a:r>
            <a:endParaRPr lang="en-US" altLang="zh-TW" smtClean="0">
              <a:ea typeface="新細明體" pitchFamily="18" charset="-120"/>
              <a:sym typeface="Symbol" pitchFamily="18" charset="2"/>
            </a:endParaRPr>
          </a:p>
          <a:p>
            <a:pPr>
              <a:lnSpc>
                <a:spcPct val="110000"/>
              </a:lnSpc>
            </a:pPr>
            <a:r>
              <a:rPr lang="en-US" altLang="zh-TW" sz="2400" smtClean="0">
                <a:ea typeface="新細明體" pitchFamily="18" charset="-120"/>
              </a:rPr>
              <a:t>Also, one can use weighted distance, parametric Pearson product moment correlation, or other disimilarity measures</a:t>
            </a:r>
          </a:p>
        </p:txBody>
      </p:sp>
      <p:graphicFrame>
        <p:nvGraphicFramePr>
          <p:cNvPr id="19460" name="Object 2"/>
          <p:cNvGraphicFramePr>
            <a:graphicFrameLocks noChangeAspect="1"/>
          </p:cNvGraphicFramePr>
          <p:nvPr/>
        </p:nvGraphicFramePr>
        <p:xfrm>
          <a:off x="1981200" y="2133600"/>
          <a:ext cx="5170488" cy="582613"/>
        </p:xfrm>
        <a:graphic>
          <a:graphicData uri="http://schemas.openxmlformats.org/presentationml/2006/ole">
            <mc:AlternateContent xmlns:mc="http://schemas.openxmlformats.org/markup-compatibility/2006">
              <mc:Choice xmlns:v="urn:schemas-microsoft-com:vml" Requires="v">
                <p:oleObj spid="_x0000_s116797" name="Equation" r:id="rId3" imgW="5168900" imgH="584200" progId="Equation.3">
                  <p:embed/>
                </p:oleObj>
              </mc:Choice>
              <mc:Fallback>
                <p:oleObj name="Equation" r:id="rId3" imgW="5168900" imgH="584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133600"/>
                        <a:ext cx="517048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BE1DE8DA-9D82-4DFE-B346-D3F5EC68D53E}" type="slidenum">
              <a:rPr lang="zh-TW" altLang="en-US" sz="1200" smtClean="0">
                <a:solidFill>
                  <a:srgbClr val="898989"/>
                </a:solidFill>
              </a:rPr>
              <a:pPr eaLnBrk="1" hangingPunct="1">
                <a:spcBef>
                  <a:spcPct val="0"/>
                </a:spcBef>
                <a:buFontTx/>
                <a:buNone/>
              </a:pPr>
              <a:t>175</a:t>
            </a:fld>
            <a:endParaRPr lang="zh-TW" altLang="en-US" sz="1200" smtClean="0">
              <a:solidFill>
                <a:srgbClr val="898989"/>
              </a:solidFill>
            </a:endParaRPr>
          </a:p>
        </p:txBody>
      </p:sp>
      <p:sp>
        <p:nvSpPr>
          <p:cNvPr id="19462"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656409550"/>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en-US" altLang="zh-TW" smtClean="0">
                <a:solidFill>
                  <a:srgbClr val="C00000"/>
                </a:solidFill>
                <a:ea typeface="新細明體" pitchFamily="18" charset="-120"/>
              </a:rPr>
              <a:t>Euclidean distance </a:t>
            </a:r>
            <a:r>
              <a:rPr lang="en-US" altLang="zh-TW" smtClean="0">
                <a:ea typeface="新細明體" pitchFamily="18" charset="-120"/>
              </a:rPr>
              <a:t>vs</a:t>
            </a:r>
            <a:br>
              <a:rPr lang="en-US" altLang="zh-TW" smtClean="0">
                <a:ea typeface="新細明體" pitchFamily="18" charset="-120"/>
              </a:rPr>
            </a:br>
            <a:r>
              <a:rPr lang="en-US" altLang="zh-TW" smtClean="0">
                <a:solidFill>
                  <a:srgbClr val="00B050"/>
                </a:solidFill>
                <a:ea typeface="新細明體" pitchFamily="18" charset="-120"/>
              </a:rPr>
              <a:t> Manhattan distance </a:t>
            </a:r>
            <a:endParaRPr lang="zh-TW" altLang="en-US" smtClean="0">
              <a:solidFill>
                <a:srgbClr val="00B050"/>
              </a:solidFill>
            </a:endParaRPr>
          </a:p>
        </p:txBody>
      </p:sp>
      <p:sp>
        <p:nvSpPr>
          <p:cNvPr id="20483" name="內容版面配置區 2"/>
          <p:cNvSpPr>
            <a:spLocks noGrp="1"/>
          </p:cNvSpPr>
          <p:nvPr>
            <p:ph idx="1"/>
          </p:nvPr>
        </p:nvSpPr>
        <p:spPr>
          <a:xfrm>
            <a:off x="457200" y="1600200"/>
            <a:ext cx="8229600" cy="749300"/>
          </a:xfrm>
        </p:spPr>
        <p:txBody>
          <a:bodyPr/>
          <a:lstStyle/>
          <a:p>
            <a:r>
              <a:rPr lang="en-US" altLang="zh-TW" smtClean="0"/>
              <a:t>Distance of two point </a:t>
            </a:r>
            <a:r>
              <a:rPr lang="en-US" altLang="zh-TW" i="1" smtClean="0">
                <a:solidFill>
                  <a:srgbClr val="FF0000"/>
                </a:solidFill>
              </a:rPr>
              <a:t>x</a:t>
            </a:r>
            <a:r>
              <a:rPr lang="en-US" altLang="zh-TW" i="1" baseline="-25000" smtClean="0">
                <a:solidFill>
                  <a:srgbClr val="FF0000"/>
                </a:solidFill>
              </a:rPr>
              <a:t>1</a:t>
            </a:r>
            <a:r>
              <a:rPr lang="en-US" altLang="zh-TW" smtClean="0">
                <a:solidFill>
                  <a:srgbClr val="FF0000"/>
                </a:solidFill>
              </a:rPr>
              <a:t> = (1, 2)</a:t>
            </a:r>
            <a:r>
              <a:rPr lang="en-US" altLang="zh-TW" smtClean="0"/>
              <a:t> and </a:t>
            </a:r>
            <a:r>
              <a:rPr lang="en-US" altLang="zh-TW" i="1" smtClean="0">
                <a:solidFill>
                  <a:srgbClr val="FF0000"/>
                </a:solidFill>
              </a:rPr>
              <a:t>x</a:t>
            </a:r>
            <a:r>
              <a:rPr lang="en-US" altLang="zh-TW" i="1" baseline="-25000" smtClean="0">
                <a:solidFill>
                  <a:srgbClr val="FF0000"/>
                </a:solidFill>
              </a:rPr>
              <a:t>2</a:t>
            </a:r>
            <a:r>
              <a:rPr lang="en-US" altLang="zh-TW" smtClean="0">
                <a:solidFill>
                  <a:srgbClr val="FF0000"/>
                </a:solidFill>
              </a:rPr>
              <a:t> (3, 5)</a:t>
            </a:r>
            <a:endParaRPr lang="zh-TW" altLang="en-US" smtClean="0">
              <a:solidFill>
                <a:srgbClr val="FF0000"/>
              </a:solidFill>
            </a:endParaRPr>
          </a:p>
        </p:txBody>
      </p:sp>
      <p:sp>
        <p:nvSpPr>
          <p:cNvPr id="20484" name="投影片編號版面配置區 3"/>
          <p:cNvSpPr>
            <a:spLocks noGrp="1"/>
          </p:cNvSpPr>
          <p:nvPr>
            <p:ph type="sldNum" sz="quarter" idx="12"/>
          </p:nvPr>
        </p:nvSpPr>
        <p:spPr bwMode="auto">
          <a:xfrm>
            <a:off x="8388350" y="6597650"/>
            <a:ext cx="72072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86D1FF5-E133-4054-B8DE-8ADEC0C69E03}" type="slidenum">
              <a:rPr lang="zh-TW" altLang="en-US" sz="1200" smtClean="0">
                <a:solidFill>
                  <a:srgbClr val="898989"/>
                </a:solidFill>
              </a:rPr>
              <a:pPr eaLnBrk="1" hangingPunct="1">
                <a:spcBef>
                  <a:spcPct val="0"/>
                </a:spcBef>
                <a:buFontTx/>
                <a:buNone/>
              </a:pPr>
              <a:t>176</a:t>
            </a:fld>
            <a:endParaRPr lang="zh-TW" altLang="en-US" sz="1200" smtClean="0">
              <a:solidFill>
                <a:srgbClr val="898989"/>
              </a:solidFill>
            </a:endParaRPr>
          </a:p>
        </p:txBody>
      </p:sp>
      <p:cxnSp>
        <p:nvCxnSpPr>
          <p:cNvPr id="7" name="直線單箭頭接點 6"/>
          <p:cNvCxnSpPr/>
          <p:nvPr/>
        </p:nvCxnSpPr>
        <p:spPr>
          <a:xfrm>
            <a:off x="1331913" y="5514975"/>
            <a:ext cx="3744912" cy="1588"/>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rot="5400000" flipH="1" flipV="1">
            <a:off x="-73025" y="4103688"/>
            <a:ext cx="2808287" cy="1588"/>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0487" name="文字方塊 10"/>
          <p:cNvSpPr txBox="1">
            <a:spLocks noChangeArrowheads="1"/>
          </p:cNvSpPr>
          <p:nvPr/>
        </p:nvSpPr>
        <p:spPr bwMode="auto">
          <a:xfrm>
            <a:off x="1619250" y="5580063"/>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1</a:t>
            </a:r>
            <a:endParaRPr lang="zh-TW" altLang="en-US" sz="1800">
              <a:latin typeface="Arial" charset="0"/>
            </a:endParaRPr>
          </a:p>
        </p:txBody>
      </p:sp>
      <p:sp>
        <p:nvSpPr>
          <p:cNvPr id="20488" name="文字方塊 11"/>
          <p:cNvSpPr txBox="1">
            <a:spLocks noChangeArrowheads="1"/>
          </p:cNvSpPr>
          <p:nvPr/>
        </p:nvSpPr>
        <p:spPr bwMode="auto">
          <a:xfrm>
            <a:off x="2051050" y="558006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2</a:t>
            </a:r>
            <a:endParaRPr lang="zh-TW" altLang="en-US" sz="1800">
              <a:latin typeface="Arial" charset="0"/>
            </a:endParaRPr>
          </a:p>
        </p:txBody>
      </p:sp>
      <p:sp>
        <p:nvSpPr>
          <p:cNvPr id="20489" name="文字方塊 12"/>
          <p:cNvSpPr txBox="1">
            <a:spLocks noChangeArrowheads="1"/>
          </p:cNvSpPr>
          <p:nvPr/>
        </p:nvSpPr>
        <p:spPr bwMode="auto">
          <a:xfrm>
            <a:off x="2484438" y="5580063"/>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3</a:t>
            </a:r>
            <a:endParaRPr lang="zh-TW" altLang="en-US" sz="1800">
              <a:latin typeface="Arial" charset="0"/>
            </a:endParaRPr>
          </a:p>
        </p:txBody>
      </p:sp>
      <p:sp>
        <p:nvSpPr>
          <p:cNvPr id="20490" name="文字方塊 13"/>
          <p:cNvSpPr txBox="1">
            <a:spLocks noChangeArrowheads="1"/>
          </p:cNvSpPr>
          <p:nvPr/>
        </p:nvSpPr>
        <p:spPr bwMode="auto">
          <a:xfrm>
            <a:off x="971550" y="48593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1</a:t>
            </a:r>
            <a:endParaRPr lang="zh-TW" altLang="en-US" sz="1800">
              <a:latin typeface="Arial" charset="0"/>
            </a:endParaRPr>
          </a:p>
        </p:txBody>
      </p:sp>
      <p:sp>
        <p:nvSpPr>
          <p:cNvPr id="20491" name="文字方塊 14"/>
          <p:cNvSpPr txBox="1">
            <a:spLocks noChangeArrowheads="1"/>
          </p:cNvSpPr>
          <p:nvPr/>
        </p:nvSpPr>
        <p:spPr bwMode="auto">
          <a:xfrm>
            <a:off x="971550" y="44275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2</a:t>
            </a:r>
            <a:endParaRPr lang="zh-TW" altLang="en-US" sz="1800">
              <a:latin typeface="Arial" charset="0"/>
            </a:endParaRPr>
          </a:p>
        </p:txBody>
      </p:sp>
      <p:sp>
        <p:nvSpPr>
          <p:cNvPr id="20492" name="文字方塊 15"/>
          <p:cNvSpPr txBox="1">
            <a:spLocks noChangeArrowheads="1"/>
          </p:cNvSpPr>
          <p:nvPr/>
        </p:nvSpPr>
        <p:spPr bwMode="auto">
          <a:xfrm>
            <a:off x="971550" y="39957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3</a:t>
            </a:r>
            <a:endParaRPr lang="zh-TW" altLang="en-US" sz="1800">
              <a:latin typeface="Arial" charset="0"/>
            </a:endParaRPr>
          </a:p>
        </p:txBody>
      </p:sp>
      <p:sp>
        <p:nvSpPr>
          <p:cNvPr id="20493" name="文字方塊 16"/>
          <p:cNvSpPr txBox="1">
            <a:spLocks noChangeArrowheads="1"/>
          </p:cNvSpPr>
          <p:nvPr/>
        </p:nvSpPr>
        <p:spPr bwMode="auto">
          <a:xfrm>
            <a:off x="971550" y="35639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4</a:t>
            </a:r>
            <a:endParaRPr lang="zh-TW" altLang="en-US" sz="1800">
              <a:latin typeface="Arial" charset="0"/>
            </a:endParaRPr>
          </a:p>
        </p:txBody>
      </p:sp>
      <p:sp>
        <p:nvSpPr>
          <p:cNvPr id="20494" name="文字方塊 17"/>
          <p:cNvSpPr txBox="1">
            <a:spLocks noChangeArrowheads="1"/>
          </p:cNvSpPr>
          <p:nvPr/>
        </p:nvSpPr>
        <p:spPr bwMode="auto">
          <a:xfrm>
            <a:off x="971550" y="3132138"/>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5</a:t>
            </a:r>
            <a:endParaRPr lang="zh-TW" altLang="en-US" sz="1800">
              <a:latin typeface="Arial" charset="0"/>
            </a:endParaRPr>
          </a:p>
        </p:txBody>
      </p:sp>
      <p:sp>
        <p:nvSpPr>
          <p:cNvPr id="19" name="橢圓 18"/>
          <p:cNvSpPr/>
          <p:nvPr/>
        </p:nvSpPr>
        <p:spPr>
          <a:xfrm>
            <a:off x="1763713" y="5445125"/>
            <a:ext cx="71437"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0" name="橢圓 19"/>
          <p:cNvSpPr/>
          <p:nvPr/>
        </p:nvSpPr>
        <p:spPr>
          <a:xfrm>
            <a:off x="1763713" y="5013325"/>
            <a:ext cx="71437"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1" name="橢圓 20"/>
          <p:cNvSpPr/>
          <p:nvPr/>
        </p:nvSpPr>
        <p:spPr>
          <a:xfrm>
            <a:off x="1763713" y="4581525"/>
            <a:ext cx="71437"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2" name="橢圓 21"/>
          <p:cNvSpPr/>
          <p:nvPr/>
        </p:nvSpPr>
        <p:spPr>
          <a:xfrm>
            <a:off x="1763713" y="4149725"/>
            <a:ext cx="71437"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3" name="橢圓 22"/>
          <p:cNvSpPr/>
          <p:nvPr/>
        </p:nvSpPr>
        <p:spPr>
          <a:xfrm>
            <a:off x="2195513" y="5445125"/>
            <a:ext cx="73025"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6" name="橢圓 25"/>
          <p:cNvSpPr/>
          <p:nvPr/>
        </p:nvSpPr>
        <p:spPr>
          <a:xfrm>
            <a:off x="2627313" y="5445125"/>
            <a:ext cx="73025"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8" name="橢圓 27"/>
          <p:cNvSpPr/>
          <p:nvPr/>
        </p:nvSpPr>
        <p:spPr>
          <a:xfrm>
            <a:off x="1763713" y="3716338"/>
            <a:ext cx="71437" cy="73025"/>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9" name="橢圓 28"/>
          <p:cNvSpPr/>
          <p:nvPr/>
        </p:nvSpPr>
        <p:spPr>
          <a:xfrm>
            <a:off x="1763713" y="3284538"/>
            <a:ext cx="71437" cy="73025"/>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1" name="橢圓 30"/>
          <p:cNvSpPr/>
          <p:nvPr/>
        </p:nvSpPr>
        <p:spPr>
          <a:xfrm>
            <a:off x="2195513" y="5445125"/>
            <a:ext cx="73025"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2" name="橢圓 31"/>
          <p:cNvSpPr/>
          <p:nvPr/>
        </p:nvSpPr>
        <p:spPr>
          <a:xfrm>
            <a:off x="2195513" y="5013325"/>
            <a:ext cx="73025"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3" name="橢圓 32"/>
          <p:cNvSpPr/>
          <p:nvPr/>
        </p:nvSpPr>
        <p:spPr>
          <a:xfrm>
            <a:off x="2195513" y="4581525"/>
            <a:ext cx="73025"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4" name="橢圓 33"/>
          <p:cNvSpPr/>
          <p:nvPr/>
        </p:nvSpPr>
        <p:spPr>
          <a:xfrm>
            <a:off x="2195513" y="4149725"/>
            <a:ext cx="73025"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5" name="橢圓 34"/>
          <p:cNvSpPr/>
          <p:nvPr/>
        </p:nvSpPr>
        <p:spPr>
          <a:xfrm>
            <a:off x="2195513" y="3716338"/>
            <a:ext cx="73025" cy="73025"/>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6" name="橢圓 35"/>
          <p:cNvSpPr/>
          <p:nvPr/>
        </p:nvSpPr>
        <p:spPr>
          <a:xfrm>
            <a:off x="2195513" y="3284538"/>
            <a:ext cx="73025" cy="73025"/>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7" name="橢圓 36"/>
          <p:cNvSpPr/>
          <p:nvPr/>
        </p:nvSpPr>
        <p:spPr>
          <a:xfrm>
            <a:off x="2627313" y="5445125"/>
            <a:ext cx="73025"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8" name="橢圓 37"/>
          <p:cNvSpPr/>
          <p:nvPr/>
        </p:nvSpPr>
        <p:spPr>
          <a:xfrm>
            <a:off x="2627313" y="5013325"/>
            <a:ext cx="73025"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9" name="橢圓 38"/>
          <p:cNvSpPr/>
          <p:nvPr/>
        </p:nvSpPr>
        <p:spPr>
          <a:xfrm>
            <a:off x="2627313" y="4581525"/>
            <a:ext cx="73025"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0" name="橢圓 39"/>
          <p:cNvSpPr/>
          <p:nvPr/>
        </p:nvSpPr>
        <p:spPr>
          <a:xfrm>
            <a:off x="2627313" y="4149725"/>
            <a:ext cx="73025"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1" name="橢圓 40"/>
          <p:cNvSpPr/>
          <p:nvPr/>
        </p:nvSpPr>
        <p:spPr>
          <a:xfrm>
            <a:off x="2627313" y="3716338"/>
            <a:ext cx="73025" cy="73025"/>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2" name="橢圓 41"/>
          <p:cNvSpPr/>
          <p:nvPr/>
        </p:nvSpPr>
        <p:spPr>
          <a:xfrm>
            <a:off x="2627313" y="3284538"/>
            <a:ext cx="73025" cy="73025"/>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3" name="橢圓 42"/>
          <p:cNvSpPr/>
          <p:nvPr/>
        </p:nvSpPr>
        <p:spPr>
          <a:xfrm>
            <a:off x="1763713" y="4581525"/>
            <a:ext cx="71437"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4" name="橢圓 43"/>
          <p:cNvSpPr/>
          <p:nvPr/>
        </p:nvSpPr>
        <p:spPr>
          <a:xfrm>
            <a:off x="2627313" y="3284538"/>
            <a:ext cx="73025" cy="73025"/>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0517" name="文字方塊 45"/>
          <p:cNvSpPr txBox="1">
            <a:spLocks noChangeArrowheads="1"/>
          </p:cNvSpPr>
          <p:nvPr/>
        </p:nvSpPr>
        <p:spPr bwMode="auto">
          <a:xfrm>
            <a:off x="2771775" y="3068638"/>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376092"/>
                </a:solidFill>
                <a:latin typeface="Arial" charset="0"/>
              </a:rPr>
              <a:t>x</a:t>
            </a:r>
            <a:r>
              <a:rPr lang="en-US" altLang="zh-TW" sz="1800" b="1" i="1" baseline="-25000">
                <a:solidFill>
                  <a:srgbClr val="376092"/>
                </a:solidFill>
                <a:latin typeface="Arial" charset="0"/>
              </a:rPr>
              <a:t>2</a:t>
            </a:r>
            <a:r>
              <a:rPr lang="en-US" altLang="zh-TW" sz="1800" b="1">
                <a:solidFill>
                  <a:srgbClr val="376092"/>
                </a:solidFill>
                <a:latin typeface="Arial" charset="0"/>
              </a:rPr>
              <a:t> (3, 5)</a:t>
            </a:r>
            <a:endParaRPr lang="zh-TW" altLang="en-US" sz="1800" b="1">
              <a:solidFill>
                <a:srgbClr val="376092"/>
              </a:solidFill>
              <a:latin typeface="Arial" charset="0"/>
            </a:endParaRPr>
          </a:p>
        </p:txBody>
      </p:sp>
      <p:cxnSp>
        <p:nvCxnSpPr>
          <p:cNvPr id="47" name="直線單箭頭接點 46"/>
          <p:cNvCxnSpPr>
            <a:stCxn id="43" idx="4"/>
            <a:endCxn id="19" idx="0"/>
          </p:cNvCxnSpPr>
          <p:nvPr/>
        </p:nvCxnSpPr>
        <p:spPr>
          <a:xfrm rot="5400000">
            <a:off x="1403350" y="5049838"/>
            <a:ext cx="792163" cy="1587"/>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44" idx="4"/>
            <a:endCxn id="37" idx="0"/>
          </p:cNvCxnSpPr>
          <p:nvPr/>
        </p:nvCxnSpPr>
        <p:spPr>
          <a:xfrm rot="5400000">
            <a:off x="1618457" y="4401344"/>
            <a:ext cx="2089150" cy="1587"/>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橢圓 64"/>
          <p:cNvSpPr/>
          <p:nvPr/>
        </p:nvSpPr>
        <p:spPr>
          <a:xfrm>
            <a:off x="1331913" y="5445125"/>
            <a:ext cx="71437"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66" name="橢圓 65"/>
          <p:cNvSpPr/>
          <p:nvPr/>
        </p:nvSpPr>
        <p:spPr>
          <a:xfrm>
            <a:off x="1331913" y="5013325"/>
            <a:ext cx="71437"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67" name="橢圓 66"/>
          <p:cNvSpPr/>
          <p:nvPr/>
        </p:nvSpPr>
        <p:spPr>
          <a:xfrm>
            <a:off x="1331913" y="4581525"/>
            <a:ext cx="71437"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68" name="橢圓 67"/>
          <p:cNvSpPr/>
          <p:nvPr/>
        </p:nvSpPr>
        <p:spPr>
          <a:xfrm>
            <a:off x="1331913" y="4149725"/>
            <a:ext cx="71437" cy="71438"/>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69" name="橢圓 68"/>
          <p:cNvSpPr/>
          <p:nvPr/>
        </p:nvSpPr>
        <p:spPr>
          <a:xfrm>
            <a:off x="1331913" y="3716338"/>
            <a:ext cx="71437" cy="73025"/>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0" name="橢圓 69"/>
          <p:cNvSpPr/>
          <p:nvPr/>
        </p:nvSpPr>
        <p:spPr>
          <a:xfrm>
            <a:off x="1331913" y="3284538"/>
            <a:ext cx="71437" cy="73025"/>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cxnSp>
        <p:nvCxnSpPr>
          <p:cNvPr id="71" name="直線單箭頭接點 70"/>
          <p:cNvCxnSpPr>
            <a:stCxn id="67" idx="6"/>
            <a:endCxn id="43" idx="2"/>
          </p:cNvCxnSpPr>
          <p:nvPr/>
        </p:nvCxnSpPr>
        <p:spPr>
          <a:xfrm>
            <a:off x="1403350" y="4616450"/>
            <a:ext cx="360363" cy="1588"/>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70" idx="6"/>
            <a:endCxn id="44" idx="2"/>
          </p:cNvCxnSpPr>
          <p:nvPr/>
        </p:nvCxnSpPr>
        <p:spPr>
          <a:xfrm>
            <a:off x="1403350" y="3321050"/>
            <a:ext cx="1223963" cy="1588"/>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44" idx="3"/>
            <a:endCxn id="43" idx="7"/>
          </p:cNvCxnSpPr>
          <p:nvPr/>
        </p:nvCxnSpPr>
        <p:spPr>
          <a:xfrm rot="5400000">
            <a:off x="1609725" y="3562350"/>
            <a:ext cx="1244600" cy="812800"/>
          </a:xfrm>
          <a:prstGeom prst="straightConnector1">
            <a:avLst/>
          </a:prstGeom>
          <a:ln w="19050">
            <a:solidFill>
              <a:srgbClr val="C0000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stCxn id="43" idx="6"/>
            <a:endCxn id="39" idx="2"/>
          </p:cNvCxnSpPr>
          <p:nvPr/>
        </p:nvCxnSpPr>
        <p:spPr>
          <a:xfrm>
            <a:off x="1835150" y="4616450"/>
            <a:ext cx="792163" cy="1588"/>
          </a:xfrm>
          <a:prstGeom prst="straightConnector1">
            <a:avLst/>
          </a:prstGeom>
          <a:ln w="19050">
            <a:solidFill>
              <a:srgbClr val="00B05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a:stCxn id="44" idx="4"/>
            <a:endCxn id="39" idx="0"/>
          </p:cNvCxnSpPr>
          <p:nvPr/>
        </p:nvCxnSpPr>
        <p:spPr>
          <a:xfrm rot="5400000">
            <a:off x="2051051" y="3968750"/>
            <a:ext cx="1223962" cy="1587"/>
          </a:xfrm>
          <a:prstGeom prst="straightConnector1">
            <a:avLst/>
          </a:prstGeom>
          <a:ln w="19050">
            <a:solidFill>
              <a:srgbClr val="00B05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文字方塊 88"/>
          <p:cNvSpPr txBox="1">
            <a:spLocks noChangeArrowheads="1"/>
          </p:cNvSpPr>
          <p:nvPr/>
        </p:nvSpPr>
        <p:spPr bwMode="auto">
          <a:xfrm>
            <a:off x="2124075" y="4437063"/>
            <a:ext cx="287338" cy="369887"/>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a:solidFill>
                  <a:srgbClr val="00B050"/>
                </a:solidFill>
                <a:latin typeface="Arial" charset="0"/>
              </a:rPr>
              <a:t>2</a:t>
            </a:r>
            <a:endParaRPr lang="zh-TW" altLang="en-US" sz="1800" b="1">
              <a:solidFill>
                <a:srgbClr val="00B050"/>
              </a:solidFill>
              <a:latin typeface="Arial" charset="0"/>
            </a:endParaRPr>
          </a:p>
        </p:txBody>
      </p:sp>
      <p:sp>
        <p:nvSpPr>
          <p:cNvPr id="20532" name="文字方塊 44"/>
          <p:cNvSpPr txBox="1">
            <a:spLocks noChangeArrowheads="1"/>
          </p:cNvSpPr>
          <p:nvPr/>
        </p:nvSpPr>
        <p:spPr bwMode="auto">
          <a:xfrm>
            <a:off x="1619250" y="4643438"/>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Arial" charset="0"/>
              </a:rPr>
              <a:t>x</a:t>
            </a:r>
            <a:r>
              <a:rPr lang="en-US" altLang="zh-TW" sz="1800" b="1" i="1" baseline="-25000">
                <a:solidFill>
                  <a:srgbClr val="FF0000"/>
                </a:solidFill>
                <a:latin typeface="Arial" charset="0"/>
              </a:rPr>
              <a:t>1</a:t>
            </a:r>
            <a:r>
              <a:rPr lang="en-US" altLang="zh-TW" sz="1800" b="1">
                <a:solidFill>
                  <a:srgbClr val="FF0000"/>
                </a:solidFill>
                <a:latin typeface="Arial" charset="0"/>
              </a:rPr>
              <a:t> = (1, 2)</a:t>
            </a:r>
            <a:endParaRPr lang="zh-TW" altLang="en-US" sz="1800" b="1">
              <a:latin typeface="Arial" charset="0"/>
            </a:endParaRPr>
          </a:p>
        </p:txBody>
      </p:sp>
      <p:sp>
        <p:nvSpPr>
          <p:cNvPr id="90" name="文字方塊 89"/>
          <p:cNvSpPr txBox="1">
            <a:spLocks noChangeArrowheads="1"/>
          </p:cNvSpPr>
          <p:nvPr/>
        </p:nvSpPr>
        <p:spPr bwMode="auto">
          <a:xfrm>
            <a:off x="2555875" y="3860800"/>
            <a:ext cx="287338" cy="369888"/>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a:solidFill>
                  <a:srgbClr val="00B050"/>
                </a:solidFill>
                <a:latin typeface="Arial" charset="0"/>
              </a:rPr>
              <a:t>3</a:t>
            </a:r>
            <a:endParaRPr lang="zh-TW" altLang="en-US" sz="1800" b="1">
              <a:solidFill>
                <a:srgbClr val="00B050"/>
              </a:solidFill>
              <a:latin typeface="Arial" charset="0"/>
            </a:endParaRPr>
          </a:p>
        </p:txBody>
      </p:sp>
      <p:sp>
        <p:nvSpPr>
          <p:cNvPr id="91" name="文字方塊 90"/>
          <p:cNvSpPr txBox="1">
            <a:spLocks noChangeArrowheads="1"/>
          </p:cNvSpPr>
          <p:nvPr/>
        </p:nvSpPr>
        <p:spPr bwMode="auto">
          <a:xfrm>
            <a:off x="1835150" y="3860800"/>
            <a:ext cx="649288" cy="369888"/>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a:solidFill>
                  <a:srgbClr val="C00000"/>
                </a:solidFill>
                <a:latin typeface="Arial" charset="0"/>
              </a:rPr>
              <a:t>3.61</a:t>
            </a:r>
            <a:endParaRPr lang="zh-TW" altLang="en-US" sz="1800" b="1">
              <a:solidFill>
                <a:srgbClr val="C00000"/>
              </a:solidFill>
              <a:latin typeface="Arial" charset="0"/>
            </a:endParaRPr>
          </a:p>
        </p:txBody>
      </p:sp>
      <p:sp>
        <p:nvSpPr>
          <p:cNvPr id="92" name="文字方塊 91"/>
          <p:cNvSpPr txBox="1">
            <a:spLocks noChangeArrowheads="1"/>
          </p:cNvSpPr>
          <p:nvPr/>
        </p:nvSpPr>
        <p:spPr bwMode="auto">
          <a:xfrm>
            <a:off x="5364163" y="2349500"/>
            <a:ext cx="3384550" cy="2308225"/>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rgbClr val="C00000"/>
                </a:solidFill>
                <a:latin typeface="Arial" charset="0"/>
              </a:rPr>
              <a:t>Euclidean distance:</a:t>
            </a:r>
          </a:p>
          <a:p>
            <a:pPr eaLnBrk="1" hangingPunct="1">
              <a:spcBef>
                <a:spcPct val="0"/>
              </a:spcBef>
              <a:buFontTx/>
              <a:buNone/>
            </a:pPr>
            <a:r>
              <a:rPr lang="en-US" altLang="zh-TW" sz="2400">
                <a:solidFill>
                  <a:srgbClr val="C00000"/>
                </a:solidFill>
                <a:latin typeface="Arial" charset="0"/>
              </a:rPr>
              <a:t>= ((3-1)</a:t>
            </a:r>
            <a:r>
              <a:rPr lang="en-US" altLang="zh-TW" sz="2400" baseline="30000">
                <a:solidFill>
                  <a:srgbClr val="C00000"/>
                </a:solidFill>
                <a:latin typeface="Arial" charset="0"/>
              </a:rPr>
              <a:t>2 </a:t>
            </a:r>
            <a:r>
              <a:rPr lang="en-US" altLang="zh-TW" sz="2400">
                <a:solidFill>
                  <a:srgbClr val="C00000"/>
                </a:solidFill>
                <a:latin typeface="Arial" charset="0"/>
              </a:rPr>
              <a:t>+ (5-2)</a:t>
            </a:r>
            <a:r>
              <a:rPr lang="en-US" altLang="zh-TW" sz="2400" baseline="30000">
                <a:solidFill>
                  <a:srgbClr val="C00000"/>
                </a:solidFill>
                <a:latin typeface="Arial" charset="0"/>
              </a:rPr>
              <a:t>2 </a:t>
            </a:r>
            <a:r>
              <a:rPr lang="en-US" altLang="zh-TW" sz="2400">
                <a:solidFill>
                  <a:srgbClr val="C00000"/>
                </a:solidFill>
                <a:latin typeface="Arial" charset="0"/>
              </a:rPr>
              <a:t>)</a:t>
            </a:r>
            <a:r>
              <a:rPr lang="en-US" altLang="zh-TW" sz="2400" baseline="30000">
                <a:solidFill>
                  <a:srgbClr val="C00000"/>
                </a:solidFill>
                <a:latin typeface="Arial" charset="0"/>
              </a:rPr>
              <a:t>1/2</a:t>
            </a:r>
            <a:r>
              <a:rPr lang="en-US" altLang="zh-TW" sz="2400">
                <a:solidFill>
                  <a:srgbClr val="C00000"/>
                </a:solidFill>
                <a:latin typeface="Arial" charset="0"/>
              </a:rPr>
              <a:t/>
            </a:r>
            <a:br>
              <a:rPr lang="en-US" altLang="zh-TW" sz="2400">
                <a:solidFill>
                  <a:srgbClr val="C00000"/>
                </a:solidFill>
                <a:latin typeface="Arial" charset="0"/>
              </a:rPr>
            </a:br>
            <a:r>
              <a:rPr lang="en-US" altLang="zh-TW" sz="2400">
                <a:solidFill>
                  <a:srgbClr val="C00000"/>
                </a:solidFill>
                <a:latin typeface="Arial" charset="0"/>
              </a:rPr>
              <a:t>= (2</a:t>
            </a:r>
            <a:r>
              <a:rPr lang="en-US" altLang="zh-TW" sz="2400" baseline="30000">
                <a:solidFill>
                  <a:srgbClr val="C00000"/>
                </a:solidFill>
                <a:latin typeface="Arial" charset="0"/>
              </a:rPr>
              <a:t>2 </a:t>
            </a:r>
            <a:r>
              <a:rPr lang="en-US" altLang="zh-TW" sz="2400">
                <a:solidFill>
                  <a:srgbClr val="C00000"/>
                </a:solidFill>
                <a:latin typeface="Arial" charset="0"/>
              </a:rPr>
              <a:t>+ 3</a:t>
            </a:r>
            <a:r>
              <a:rPr lang="en-US" altLang="zh-TW" sz="2400" baseline="30000">
                <a:solidFill>
                  <a:srgbClr val="C00000"/>
                </a:solidFill>
                <a:latin typeface="Arial" charset="0"/>
              </a:rPr>
              <a:t>2</a:t>
            </a:r>
            <a:r>
              <a:rPr lang="en-US" altLang="zh-TW" sz="2400">
                <a:solidFill>
                  <a:srgbClr val="C00000"/>
                </a:solidFill>
                <a:latin typeface="Arial" charset="0"/>
              </a:rPr>
              <a:t>)</a:t>
            </a:r>
            <a:r>
              <a:rPr lang="en-US" altLang="zh-TW" sz="2400" baseline="30000">
                <a:solidFill>
                  <a:srgbClr val="C00000"/>
                </a:solidFill>
                <a:latin typeface="Arial" charset="0"/>
              </a:rPr>
              <a:t>1/2</a:t>
            </a:r>
          </a:p>
          <a:p>
            <a:pPr eaLnBrk="1" hangingPunct="1">
              <a:spcBef>
                <a:spcPct val="0"/>
              </a:spcBef>
              <a:buFontTx/>
              <a:buNone/>
            </a:pPr>
            <a:r>
              <a:rPr lang="en-US" altLang="zh-TW" sz="2400">
                <a:solidFill>
                  <a:srgbClr val="C00000"/>
                </a:solidFill>
                <a:latin typeface="Arial" charset="0"/>
              </a:rPr>
              <a:t>= (4</a:t>
            </a:r>
            <a:r>
              <a:rPr lang="en-US" altLang="zh-TW" sz="2400" baseline="30000">
                <a:solidFill>
                  <a:srgbClr val="C00000"/>
                </a:solidFill>
                <a:latin typeface="Arial" charset="0"/>
              </a:rPr>
              <a:t> </a:t>
            </a:r>
            <a:r>
              <a:rPr lang="en-US" altLang="zh-TW" sz="2400">
                <a:solidFill>
                  <a:srgbClr val="C00000"/>
                </a:solidFill>
                <a:latin typeface="Arial" charset="0"/>
              </a:rPr>
              <a:t>+ 9)</a:t>
            </a:r>
            <a:r>
              <a:rPr lang="en-US" altLang="zh-TW" sz="2400" baseline="30000">
                <a:solidFill>
                  <a:srgbClr val="C00000"/>
                </a:solidFill>
                <a:latin typeface="Arial" charset="0"/>
              </a:rPr>
              <a:t>1/2</a:t>
            </a:r>
          </a:p>
          <a:p>
            <a:pPr eaLnBrk="1" hangingPunct="1">
              <a:spcBef>
                <a:spcPct val="0"/>
              </a:spcBef>
              <a:buFontTx/>
              <a:buNone/>
            </a:pPr>
            <a:r>
              <a:rPr lang="en-US" altLang="zh-TW" sz="2400">
                <a:solidFill>
                  <a:srgbClr val="C00000"/>
                </a:solidFill>
                <a:latin typeface="Arial" charset="0"/>
              </a:rPr>
              <a:t>= (13)</a:t>
            </a:r>
            <a:r>
              <a:rPr lang="en-US" altLang="zh-TW" sz="2400" baseline="30000">
                <a:solidFill>
                  <a:srgbClr val="C00000"/>
                </a:solidFill>
                <a:latin typeface="Arial" charset="0"/>
              </a:rPr>
              <a:t>1/2</a:t>
            </a:r>
          </a:p>
          <a:p>
            <a:pPr eaLnBrk="1" hangingPunct="1">
              <a:spcBef>
                <a:spcPct val="0"/>
              </a:spcBef>
              <a:buFontTx/>
              <a:buNone/>
            </a:pPr>
            <a:r>
              <a:rPr lang="en-US" altLang="zh-TW" sz="2400">
                <a:solidFill>
                  <a:srgbClr val="C00000"/>
                </a:solidFill>
                <a:latin typeface="Arial" charset="0"/>
              </a:rPr>
              <a:t>= 3.61</a:t>
            </a:r>
            <a:endParaRPr lang="en-US" altLang="zh-TW" sz="2400" baseline="30000">
              <a:solidFill>
                <a:srgbClr val="C00000"/>
              </a:solidFill>
              <a:latin typeface="Arial" charset="0"/>
            </a:endParaRPr>
          </a:p>
        </p:txBody>
      </p:sp>
      <p:sp>
        <p:nvSpPr>
          <p:cNvPr id="93" name="文字方塊 92"/>
          <p:cNvSpPr txBox="1">
            <a:spLocks noChangeArrowheads="1"/>
          </p:cNvSpPr>
          <p:nvPr/>
        </p:nvSpPr>
        <p:spPr bwMode="auto">
          <a:xfrm>
            <a:off x="5435600" y="4797425"/>
            <a:ext cx="3384550" cy="1570038"/>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rgbClr val="00B050"/>
                </a:solidFill>
                <a:latin typeface="Arial" charset="0"/>
              </a:rPr>
              <a:t>Manhattan distance:</a:t>
            </a:r>
          </a:p>
          <a:p>
            <a:pPr eaLnBrk="1" hangingPunct="1">
              <a:spcBef>
                <a:spcPct val="0"/>
              </a:spcBef>
              <a:buFontTx/>
              <a:buNone/>
            </a:pPr>
            <a:r>
              <a:rPr lang="en-US" altLang="zh-TW" sz="2400">
                <a:solidFill>
                  <a:srgbClr val="00B050"/>
                </a:solidFill>
                <a:latin typeface="Arial" charset="0"/>
              </a:rPr>
              <a:t>= (3-1) + (5-2)</a:t>
            </a:r>
          </a:p>
          <a:p>
            <a:pPr eaLnBrk="1" hangingPunct="1">
              <a:spcBef>
                <a:spcPct val="0"/>
              </a:spcBef>
              <a:buFontTx/>
              <a:buNone/>
            </a:pPr>
            <a:r>
              <a:rPr lang="en-US" altLang="zh-TW" sz="2400">
                <a:solidFill>
                  <a:srgbClr val="00B050"/>
                </a:solidFill>
                <a:latin typeface="Arial" charset="0"/>
              </a:rPr>
              <a:t>= 2 + 3</a:t>
            </a:r>
          </a:p>
          <a:p>
            <a:pPr eaLnBrk="1" hangingPunct="1">
              <a:spcBef>
                <a:spcPct val="0"/>
              </a:spcBef>
              <a:buFontTx/>
              <a:buNone/>
            </a:pPr>
            <a:r>
              <a:rPr lang="en-US" altLang="zh-TW" sz="2400">
                <a:solidFill>
                  <a:srgbClr val="00B050"/>
                </a:solidFill>
                <a:latin typeface="Arial" charset="0"/>
              </a:rPr>
              <a:t>= 5</a:t>
            </a:r>
          </a:p>
        </p:txBody>
      </p:sp>
    </p:spTree>
    <p:extLst>
      <p:ext uri="{BB962C8B-B14F-4D97-AF65-F5344CB8AC3E}">
        <p14:creationId xmlns:p14="http://schemas.microsoft.com/office/powerpoint/2010/main" val="1278121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55650" y="188913"/>
            <a:ext cx="7488238" cy="792162"/>
          </a:xfrm>
        </p:spPr>
        <p:txBody>
          <a:bodyPr/>
          <a:lstStyle/>
          <a:p>
            <a:r>
              <a:rPr lang="en-US" altLang="ko-KR" sz="3200" smtClean="0">
                <a:ea typeface="Gulim" pitchFamily="34" charset="-127"/>
              </a:rPr>
              <a:t>The </a:t>
            </a:r>
            <a:r>
              <a:rPr lang="en-US" altLang="ko-KR" sz="3200" i="1" smtClean="0">
                <a:ea typeface="Gulim" pitchFamily="34" charset="-127"/>
              </a:rPr>
              <a:t>K-Means</a:t>
            </a:r>
            <a:r>
              <a:rPr lang="en-US" altLang="ko-KR" sz="3200" smtClean="0">
                <a:ea typeface="Gulim" pitchFamily="34" charset="-127"/>
              </a:rPr>
              <a:t> Clustering Method</a:t>
            </a:r>
            <a:r>
              <a:rPr lang="en-US" altLang="ko-KR" sz="2400" smtClean="0">
                <a:ea typeface="Gulim" pitchFamily="34" charset="-127"/>
              </a:rPr>
              <a:t> </a:t>
            </a:r>
            <a:endParaRPr lang="en-US" altLang="ko-KR" sz="2800" smtClean="0">
              <a:ea typeface="Gulim" pitchFamily="34" charset="-127"/>
            </a:endParaRPr>
          </a:p>
        </p:txBody>
      </p:sp>
      <p:sp>
        <p:nvSpPr>
          <p:cNvPr id="21507" name="Rectangle 3"/>
          <p:cNvSpPr>
            <a:spLocks noGrp="1" noChangeArrowheads="1"/>
          </p:cNvSpPr>
          <p:nvPr>
            <p:ph type="body" idx="1"/>
          </p:nvPr>
        </p:nvSpPr>
        <p:spPr>
          <a:xfrm>
            <a:off x="457200" y="1052513"/>
            <a:ext cx="8153400" cy="647700"/>
          </a:xfrm>
        </p:spPr>
        <p:txBody>
          <a:bodyPr/>
          <a:lstStyle/>
          <a:p>
            <a:r>
              <a:rPr lang="en-US" altLang="ko-KR" smtClean="0">
                <a:solidFill>
                  <a:srgbClr val="000000"/>
                </a:solidFill>
                <a:ea typeface="Gulim" pitchFamily="34" charset="-127"/>
              </a:rPr>
              <a:t>Example</a:t>
            </a:r>
          </a:p>
        </p:txBody>
      </p:sp>
      <p:grpSp>
        <p:nvGrpSpPr>
          <p:cNvPr id="21508" name="Group 4"/>
          <p:cNvGrpSpPr>
            <a:grpSpLocks/>
          </p:cNvGrpSpPr>
          <p:nvPr/>
        </p:nvGrpSpPr>
        <p:grpSpPr bwMode="auto">
          <a:xfrm>
            <a:off x="3200400" y="1981200"/>
            <a:ext cx="2047875" cy="1870075"/>
            <a:chOff x="528" y="240"/>
            <a:chExt cx="1919" cy="1702"/>
          </a:xfrm>
        </p:grpSpPr>
        <p:graphicFrame>
          <p:nvGraphicFramePr>
            <p:cNvPr id="21697" name="Object 4"/>
            <p:cNvGraphicFramePr>
              <a:graphicFrameLocks noChangeAspect="1"/>
            </p:cNvGraphicFramePr>
            <p:nvPr/>
          </p:nvGraphicFramePr>
          <p:xfrm>
            <a:off x="528" y="240"/>
            <a:ext cx="1919" cy="1702"/>
          </p:xfrm>
          <a:graphic>
            <a:graphicData uri="http://schemas.openxmlformats.org/presentationml/2006/ole">
              <mc:AlternateContent xmlns:mc="http://schemas.openxmlformats.org/markup-compatibility/2006">
                <mc:Choice xmlns:v="urn:schemas-microsoft-com:vml" Requires="v">
                  <p:oleObj spid="_x0000_s117939" name="Worksheet" r:id="rId3" imgW="3060700" imgH="2654300" progId="Excel.Sheet.8">
                    <p:embed/>
                  </p:oleObj>
                </mc:Choice>
                <mc:Fallback>
                  <p:oleObj name="Worksheet" r:id="rId3" imgW="3060700" imgH="26543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240"/>
                          <a:ext cx="1919" cy="170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107763" dir="18900000" algn="ctr" rotWithShape="0">
                                  <a:srgbClr val="808080">
                                    <a:alpha val="74997"/>
                                  </a:srgbClr>
                                </a:outerShdw>
                              </a:effectLst>
                            </a14:hiddenEffects>
                          </a:ext>
                        </a:extLst>
                      </p:spPr>
                    </p:pic>
                  </p:oleObj>
                </mc:Fallback>
              </mc:AlternateContent>
            </a:graphicData>
          </a:graphic>
        </p:graphicFrame>
        <p:sp>
          <p:nvSpPr>
            <p:cNvPr id="21698" name="Freeform 6"/>
            <p:cNvSpPr>
              <a:spLocks/>
            </p:cNvSpPr>
            <p:nvPr/>
          </p:nvSpPr>
          <p:spPr bwMode="auto">
            <a:xfrm>
              <a:off x="1008" y="557"/>
              <a:ext cx="852" cy="1260"/>
            </a:xfrm>
            <a:custGeom>
              <a:avLst/>
              <a:gdLst>
                <a:gd name="T0" fmla="*/ 518 w 852"/>
                <a:gd name="T1" fmla="*/ 280 h 1260"/>
                <a:gd name="T2" fmla="*/ 392 w 852"/>
                <a:gd name="T3" fmla="*/ 36 h 1260"/>
                <a:gd name="T4" fmla="*/ 237 w 852"/>
                <a:gd name="T5" fmla="*/ 21 h 1260"/>
                <a:gd name="T6" fmla="*/ 133 w 852"/>
                <a:gd name="T7" fmla="*/ 73 h 1260"/>
                <a:gd name="T8" fmla="*/ 0 w 852"/>
                <a:gd name="T9" fmla="*/ 369 h 1260"/>
                <a:gd name="T10" fmla="*/ 44 w 852"/>
                <a:gd name="T11" fmla="*/ 688 h 1260"/>
                <a:gd name="T12" fmla="*/ 362 w 852"/>
                <a:gd name="T13" fmla="*/ 1117 h 1260"/>
                <a:gd name="T14" fmla="*/ 429 w 852"/>
                <a:gd name="T15" fmla="*/ 1139 h 1260"/>
                <a:gd name="T16" fmla="*/ 451 w 852"/>
                <a:gd name="T17" fmla="*/ 1154 h 1260"/>
                <a:gd name="T18" fmla="*/ 525 w 852"/>
                <a:gd name="T19" fmla="*/ 1176 h 1260"/>
                <a:gd name="T20" fmla="*/ 622 w 852"/>
                <a:gd name="T21" fmla="*/ 1228 h 1260"/>
                <a:gd name="T22" fmla="*/ 792 w 852"/>
                <a:gd name="T23" fmla="*/ 1243 h 1260"/>
                <a:gd name="T24" fmla="*/ 785 w 852"/>
                <a:gd name="T25" fmla="*/ 1021 h 1260"/>
                <a:gd name="T26" fmla="*/ 748 w 852"/>
                <a:gd name="T27" fmla="*/ 954 h 1260"/>
                <a:gd name="T28" fmla="*/ 688 w 852"/>
                <a:gd name="T29" fmla="*/ 858 h 1260"/>
                <a:gd name="T30" fmla="*/ 622 w 852"/>
                <a:gd name="T31" fmla="*/ 762 h 1260"/>
                <a:gd name="T32" fmla="*/ 607 w 852"/>
                <a:gd name="T33" fmla="*/ 732 h 1260"/>
                <a:gd name="T34" fmla="*/ 592 w 852"/>
                <a:gd name="T35" fmla="*/ 710 h 1260"/>
                <a:gd name="T36" fmla="*/ 555 w 852"/>
                <a:gd name="T37" fmla="*/ 643 h 1260"/>
                <a:gd name="T38" fmla="*/ 540 w 852"/>
                <a:gd name="T39" fmla="*/ 621 h 1260"/>
                <a:gd name="T40" fmla="*/ 518 w 852"/>
                <a:gd name="T41" fmla="*/ 280 h 1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2"/>
                <a:gd name="T64" fmla="*/ 0 h 1260"/>
                <a:gd name="T65" fmla="*/ 852 w 852"/>
                <a:gd name="T66" fmla="*/ 1260 h 1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2" h="1260">
                  <a:moveTo>
                    <a:pt x="518" y="280"/>
                  </a:moveTo>
                  <a:cubicBezTo>
                    <a:pt x="509" y="187"/>
                    <a:pt x="497" y="69"/>
                    <a:pt x="392" y="36"/>
                  </a:cubicBezTo>
                  <a:cubicBezTo>
                    <a:pt x="339" y="0"/>
                    <a:pt x="309" y="15"/>
                    <a:pt x="237" y="21"/>
                  </a:cubicBezTo>
                  <a:cubicBezTo>
                    <a:pt x="194" y="31"/>
                    <a:pt x="168" y="45"/>
                    <a:pt x="133" y="73"/>
                  </a:cubicBezTo>
                  <a:cubicBezTo>
                    <a:pt x="84" y="168"/>
                    <a:pt x="20" y="262"/>
                    <a:pt x="0" y="369"/>
                  </a:cubicBezTo>
                  <a:cubicBezTo>
                    <a:pt x="5" y="481"/>
                    <a:pt x="3" y="584"/>
                    <a:pt x="44" y="688"/>
                  </a:cubicBezTo>
                  <a:cubicBezTo>
                    <a:pt x="78" y="870"/>
                    <a:pt x="173" y="1057"/>
                    <a:pt x="362" y="1117"/>
                  </a:cubicBezTo>
                  <a:cubicBezTo>
                    <a:pt x="415" y="1152"/>
                    <a:pt x="347" y="1112"/>
                    <a:pt x="429" y="1139"/>
                  </a:cubicBezTo>
                  <a:cubicBezTo>
                    <a:pt x="437" y="1142"/>
                    <a:pt x="443" y="1150"/>
                    <a:pt x="451" y="1154"/>
                  </a:cubicBezTo>
                  <a:cubicBezTo>
                    <a:pt x="473" y="1165"/>
                    <a:pt x="501" y="1168"/>
                    <a:pt x="525" y="1176"/>
                  </a:cubicBezTo>
                  <a:cubicBezTo>
                    <a:pt x="562" y="1201"/>
                    <a:pt x="581" y="1218"/>
                    <a:pt x="622" y="1228"/>
                  </a:cubicBezTo>
                  <a:cubicBezTo>
                    <a:pt x="684" y="1260"/>
                    <a:pt x="714" y="1249"/>
                    <a:pt x="792" y="1243"/>
                  </a:cubicBezTo>
                  <a:cubicBezTo>
                    <a:pt x="852" y="1183"/>
                    <a:pt x="819" y="1088"/>
                    <a:pt x="785" y="1021"/>
                  </a:cubicBezTo>
                  <a:cubicBezTo>
                    <a:pt x="770" y="992"/>
                    <a:pt x="773" y="979"/>
                    <a:pt x="748" y="954"/>
                  </a:cubicBezTo>
                  <a:cubicBezTo>
                    <a:pt x="735" y="917"/>
                    <a:pt x="711" y="888"/>
                    <a:pt x="688" y="858"/>
                  </a:cubicBezTo>
                  <a:cubicBezTo>
                    <a:pt x="676" y="821"/>
                    <a:pt x="643" y="795"/>
                    <a:pt x="622" y="762"/>
                  </a:cubicBezTo>
                  <a:cubicBezTo>
                    <a:pt x="616" y="753"/>
                    <a:pt x="613" y="742"/>
                    <a:pt x="607" y="732"/>
                  </a:cubicBezTo>
                  <a:cubicBezTo>
                    <a:pt x="603" y="724"/>
                    <a:pt x="597" y="717"/>
                    <a:pt x="592" y="710"/>
                  </a:cubicBezTo>
                  <a:cubicBezTo>
                    <a:pt x="580" y="671"/>
                    <a:pt x="589" y="694"/>
                    <a:pt x="555" y="643"/>
                  </a:cubicBezTo>
                  <a:cubicBezTo>
                    <a:pt x="550" y="636"/>
                    <a:pt x="540" y="621"/>
                    <a:pt x="540" y="621"/>
                  </a:cubicBezTo>
                  <a:cubicBezTo>
                    <a:pt x="519" y="510"/>
                    <a:pt x="518" y="392"/>
                    <a:pt x="518" y="280"/>
                  </a:cubicBez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en-US"/>
            </a:p>
          </p:txBody>
        </p:sp>
        <p:sp>
          <p:nvSpPr>
            <p:cNvPr id="21699" name="Freeform 7"/>
            <p:cNvSpPr>
              <a:spLocks/>
            </p:cNvSpPr>
            <p:nvPr/>
          </p:nvSpPr>
          <p:spPr bwMode="auto">
            <a:xfrm>
              <a:off x="1587" y="889"/>
              <a:ext cx="768" cy="630"/>
            </a:xfrm>
            <a:custGeom>
              <a:avLst/>
              <a:gdLst>
                <a:gd name="T0" fmla="*/ 183 w 768"/>
                <a:gd name="T1" fmla="*/ 67 h 630"/>
                <a:gd name="T2" fmla="*/ 72 w 768"/>
                <a:gd name="T3" fmla="*/ 74 h 630"/>
                <a:gd name="T4" fmla="*/ 5 w 768"/>
                <a:gd name="T5" fmla="*/ 170 h 630"/>
                <a:gd name="T6" fmla="*/ 13 w 768"/>
                <a:gd name="T7" fmla="*/ 311 h 630"/>
                <a:gd name="T8" fmla="*/ 57 w 768"/>
                <a:gd name="T9" fmla="*/ 356 h 630"/>
                <a:gd name="T10" fmla="*/ 109 w 768"/>
                <a:gd name="T11" fmla="*/ 415 h 630"/>
                <a:gd name="T12" fmla="*/ 235 w 768"/>
                <a:gd name="T13" fmla="*/ 548 h 630"/>
                <a:gd name="T14" fmla="*/ 257 w 768"/>
                <a:gd name="T15" fmla="*/ 570 h 630"/>
                <a:gd name="T16" fmla="*/ 331 w 768"/>
                <a:gd name="T17" fmla="*/ 593 h 630"/>
                <a:gd name="T18" fmla="*/ 450 w 768"/>
                <a:gd name="T19" fmla="*/ 630 h 630"/>
                <a:gd name="T20" fmla="*/ 598 w 768"/>
                <a:gd name="T21" fmla="*/ 607 h 630"/>
                <a:gd name="T22" fmla="*/ 657 w 768"/>
                <a:gd name="T23" fmla="*/ 585 h 630"/>
                <a:gd name="T24" fmla="*/ 687 w 768"/>
                <a:gd name="T25" fmla="*/ 533 h 630"/>
                <a:gd name="T26" fmla="*/ 717 w 768"/>
                <a:gd name="T27" fmla="*/ 474 h 630"/>
                <a:gd name="T28" fmla="*/ 724 w 768"/>
                <a:gd name="T29" fmla="*/ 437 h 630"/>
                <a:gd name="T30" fmla="*/ 739 w 768"/>
                <a:gd name="T31" fmla="*/ 415 h 630"/>
                <a:gd name="T32" fmla="*/ 768 w 768"/>
                <a:gd name="T33" fmla="*/ 296 h 630"/>
                <a:gd name="T34" fmla="*/ 761 w 768"/>
                <a:gd name="T35" fmla="*/ 178 h 630"/>
                <a:gd name="T36" fmla="*/ 724 w 768"/>
                <a:gd name="T37" fmla="*/ 111 h 630"/>
                <a:gd name="T38" fmla="*/ 465 w 768"/>
                <a:gd name="T39" fmla="*/ 0 h 630"/>
                <a:gd name="T40" fmla="*/ 205 w 768"/>
                <a:gd name="T41" fmla="*/ 30 h 630"/>
                <a:gd name="T42" fmla="*/ 183 w 768"/>
                <a:gd name="T43" fmla="*/ 67 h 6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8"/>
                <a:gd name="T67" fmla="*/ 0 h 630"/>
                <a:gd name="T68" fmla="*/ 768 w 768"/>
                <a:gd name="T69" fmla="*/ 630 h 6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8" h="630">
                  <a:moveTo>
                    <a:pt x="183" y="67"/>
                  </a:moveTo>
                  <a:cubicBezTo>
                    <a:pt x="146" y="41"/>
                    <a:pt x="112" y="61"/>
                    <a:pt x="72" y="74"/>
                  </a:cubicBezTo>
                  <a:cubicBezTo>
                    <a:pt x="13" y="114"/>
                    <a:pt x="28" y="107"/>
                    <a:pt x="5" y="170"/>
                  </a:cubicBezTo>
                  <a:cubicBezTo>
                    <a:pt x="8" y="217"/>
                    <a:pt x="0" y="266"/>
                    <a:pt x="13" y="311"/>
                  </a:cubicBezTo>
                  <a:cubicBezTo>
                    <a:pt x="19" y="331"/>
                    <a:pt x="45" y="339"/>
                    <a:pt x="57" y="356"/>
                  </a:cubicBezTo>
                  <a:cubicBezTo>
                    <a:pt x="92" y="407"/>
                    <a:pt x="72" y="390"/>
                    <a:pt x="109" y="415"/>
                  </a:cubicBezTo>
                  <a:cubicBezTo>
                    <a:pt x="145" y="467"/>
                    <a:pt x="187" y="508"/>
                    <a:pt x="235" y="548"/>
                  </a:cubicBezTo>
                  <a:cubicBezTo>
                    <a:pt x="243" y="555"/>
                    <a:pt x="248" y="565"/>
                    <a:pt x="257" y="570"/>
                  </a:cubicBezTo>
                  <a:cubicBezTo>
                    <a:pt x="283" y="584"/>
                    <a:pt x="305" y="583"/>
                    <a:pt x="331" y="593"/>
                  </a:cubicBezTo>
                  <a:cubicBezTo>
                    <a:pt x="371" y="608"/>
                    <a:pt x="408" y="621"/>
                    <a:pt x="450" y="630"/>
                  </a:cubicBezTo>
                  <a:cubicBezTo>
                    <a:pt x="498" y="625"/>
                    <a:pt x="551" y="623"/>
                    <a:pt x="598" y="607"/>
                  </a:cubicBezTo>
                  <a:cubicBezTo>
                    <a:pt x="618" y="600"/>
                    <a:pt x="657" y="585"/>
                    <a:pt x="657" y="585"/>
                  </a:cubicBezTo>
                  <a:cubicBezTo>
                    <a:pt x="675" y="536"/>
                    <a:pt x="651" y="594"/>
                    <a:pt x="687" y="533"/>
                  </a:cubicBezTo>
                  <a:cubicBezTo>
                    <a:pt x="698" y="514"/>
                    <a:pt x="717" y="474"/>
                    <a:pt x="717" y="474"/>
                  </a:cubicBezTo>
                  <a:cubicBezTo>
                    <a:pt x="719" y="462"/>
                    <a:pt x="720" y="449"/>
                    <a:pt x="724" y="437"/>
                  </a:cubicBezTo>
                  <a:cubicBezTo>
                    <a:pt x="727" y="429"/>
                    <a:pt x="736" y="423"/>
                    <a:pt x="739" y="415"/>
                  </a:cubicBezTo>
                  <a:cubicBezTo>
                    <a:pt x="750" y="382"/>
                    <a:pt x="760" y="332"/>
                    <a:pt x="768" y="296"/>
                  </a:cubicBezTo>
                  <a:cubicBezTo>
                    <a:pt x="766" y="257"/>
                    <a:pt x="766" y="217"/>
                    <a:pt x="761" y="178"/>
                  </a:cubicBezTo>
                  <a:cubicBezTo>
                    <a:pt x="754" y="127"/>
                    <a:pt x="750" y="142"/>
                    <a:pt x="724" y="111"/>
                  </a:cubicBezTo>
                  <a:cubicBezTo>
                    <a:pt x="653" y="27"/>
                    <a:pt x="566" y="24"/>
                    <a:pt x="465" y="0"/>
                  </a:cubicBezTo>
                  <a:cubicBezTo>
                    <a:pt x="370" y="4"/>
                    <a:pt x="294" y="6"/>
                    <a:pt x="205" y="30"/>
                  </a:cubicBezTo>
                  <a:cubicBezTo>
                    <a:pt x="154" y="63"/>
                    <a:pt x="144" y="53"/>
                    <a:pt x="183" y="67"/>
                  </a:cubicBez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en-US"/>
            </a:p>
          </p:txBody>
        </p:sp>
      </p:grpSp>
      <p:grpSp>
        <p:nvGrpSpPr>
          <p:cNvPr id="21509" name="Group 8"/>
          <p:cNvGrpSpPr>
            <a:grpSpLocks/>
          </p:cNvGrpSpPr>
          <p:nvPr/>
        </p:nvGrpSpPr>
        <p:grpSpPr bwMode="auto">
          <a:xfrm>
            <a:off x="6578600" y="2008188"/>
            <a:ext cx="2222500" cy="1990725"/>
            <a:chOff x="4144" y="1265"/>
            <a:chExt cx="1400" cy="1254"/>
          </a:xfrm>
        </p:grpSpPr>
        <p:sp>
          <p:nvSpPr>
            <p:cNvPr id="21613" name="Rectangle 9"/>
            <p:cNvSpPr>
              <a:spLocks noChangeArrowheads="1"/>
            </p:cNvSpPr>
            <p:nvPr/>
          </p:nvSpPr>
          <p:spPr bwMode="auto">
            <a:xfrm>
              <a:off x="4144" y="1265"/>
              <a:ext cx="1400" cy="1254"/>
            </a:xfrm>
            <a:prstGeom prst="rect">
              <a:avLst/>
            </a:prstGeom>
            <a:solidFill>
              <a:srgbClr val="FFFFFF"/>
            </a:solidFill>
            <a:ln w="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614" name="Rectangle 10"/>
            <p:cNvSpPr>
              <a:spLocks noChangeArrowheads="1"/>
            </p:cNvSpPr>
            <p:nvPr/>
          </p:nvSpPr>
          <p:spPr bwMode="auto">
            <a:xfrm>
              <a:off x="4278" y="1354"/>
              <a:ext cx="1201" cy="1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615" name="Line 11"/>
            <p:cNvSpPr>
              <a:spLocks noChangeShapeType="1"/>
            </p:cNvSpPr>
            <p:nvPr/>
          </p:nvSpPr>
          <p:spPr bwMode="auto">
            <a:xfrm>
              <a:off x="4278" y="2264"/>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16" name="Line 12"/>
            <p:cNvSpPr>
              <a:spLocks noChangeShapeType="1"/>
            </p:cNvSpPr>
            <p:nvPr/>
          </p:nvSpPr>
          <p:spPr bwMode="auto">
            <a:xfrm>
              <a:off x="4278" y="2163"/>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17" name="Line 13"/>
            <p:cNvSpPr>
              <a:spLocks noChangeShapeType="1"/>
            </p:cNvSpPr>
            <p:nvPr/>
          </p:nvSpPr>
          <p:spPr bwMode="auto">
            <a:xfrm>
              <a:off x="4278" y="2061"/>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18" name="Line 14"/>
            <p:cNvSpPr>
              <a:spLocks noChangeShapeType="1"/>
            </p:cNvSpPr>
            <p:nvPr/>
          </p:nvSpPr>
          <p:spPr bwMode="auto">
            <a:xfrm>
              <a:off x="4278" y="1960"/>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19" name="Line 15"/>
            <p:cNvSpPr>
              <a:spLocks noChangeShapeType="1"/>
            </p:cNvSpPr>
            <p:nvPr/>
          </p:nvSpPr>
          <p:spPr bwMode="auto">
            <a:xfrm>
              <a:off x="4278" y="1858"/>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20" name="Line 16"/>
            <p:cNvSpPr>
              <a:spLocks noChangeShapeType="1"/>
            </p:cNvSpPr>
            <p:nvPr/>
          </p:nvSpPr>
          <p:spPr bwMode="auto">
            <a:xfrm>
              <a:off x="4278" y="1760"/>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21" name="Line 17"/>
            <p:cNvSpPr>
              <a:spLocks noChangeShapeType="1"/>
            </p:cNvSpPr>
            <p:nvPr/>
          </p:nvSpPr>
          <p:spPr bwMode="auto">
            <a:xfrm>
              <a:off x="4278" y="1659"/>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22" name="Line 18"/>
            <p:cNvSpPr>
              <a:spLocks noChangeShapeType="1"/>
            </p:cNvSpPr>
            <p:nvPr/>
          </p:nvSpPr>
          <p:spPr bwMode="auto">
            <a:xfrm>
              <a:off x="4278" y="1557"/>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23" name="Line 19"/>
            <p:cNvSpPr>
              <a:spLocks noChangeShapeType="1"/>
            </p:cNvSpPr>
            <p:nvPr/>
          </p:nvSpPr>
          <p:spPr bwMode="auto">
            <a:xfrm>
              <a:off x="4278" y="1456"/>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24" name="Line 20"/>
            <p:cNvSpPr>
              <a:spLocks noChangeShapeType="1"/>
            </p:cNvSpPr>
            <p:nvPr/>
          </p:nvSpPr>
          <p:spPr bwMode="auto">
            <a:xfrm>
              <a:off x="4278" y="1354"/>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25" name="Line 21"/>
            <p:cNvSpPr>
              <a:spLocks noChangeShapeType="1"/>
            </p:cNvSpPr>
            <p:nvPr/>
          </p:nvSpPr>
          <p:spPr bwMode="auto">
            <a:xfrm>
              <a:off x="4399"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26" name="Line 22"/>
            <p:cNvSpPr>
              <a:spLocks noChangeShapeType="1"/>
            </p:cNvSpPr>
            <p:nvPr/>
          </p:nvSpPr>
          <p:spPr bwMode="auto">
            <a:xfrm>
              <a:off x="4516"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27" name="Line 23"/>
            <p:cNvSpPr>
              <a:spLocks noChangeShapeType="1"/>
            </p:cNvSpPr>
            <p:nvPr/>
          </p:nvSpPr>
          <p:spPr bwMode="auto">
            <a:xfrm>
              <a:off x="4638"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28" name="Line 24"/>
            <p:cNvSpPr>
              <a:spLocks noChangeShapeType="1"/>
            </p:cNvSpPr>
            <p:nvPr/>
          </p:nvSpPr>
          <p:spPr bwMode="auto">
            <a:xfrm>
              <a:off x="4759"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29" name="Line 25"/>
            <p:cNvSpPr>
              <a:spLocks noChangeShapeType="1"/>
            </p:cNvSpPr>
            <p:nvPr/>
          </p:nvSpPr>
          <p:spPr bwMode="auto">
            <a:xfrm>
              <a:off x="4880"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30" name="Line 26"/>
            <p:cNvSpPr>
              <a:spLocks noChangeShapeType="1"/>
            </p:cNvSpPr>
            <p:nvPr/>
          </p:nvSpPr>
          <p:spPr bwMode="auto">
            <a:xfrm>
              <a:off x="4998"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31" name="Line 27"/>
            <p:cNvSpPr>
              <a:spLocks noChangeShapeType="1"/>
            </p:cNvSpPr>
            <p:nvPr/>
          </p:nvSpPr>
          <p:spPr bwMode="auto">
            <a:xfrm>
              <a:off x="5119"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32" name="Line 28"/>
            <p:cNvSpPr>
              <a:spLocks noChangeShapeType="1"/>
            </p:cNvSpPr>
            <p:nvPr/>
          </p:nvSpPr>
          <p:spPr bwMode="auto">
            <a:xfrm>
              <a:off x="5240"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33" name="Line 29"/>
            <p:cNvSpPr>
              <a:spLocks noChangeShapeType="1"/>
            </p:cNvSpPr>
            <p:nvPr/>
          </p:nvSpPr>
          <p:spPr bwMode="auto">
            <a:xfrm>
              <a:off x="5358"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34" name="Line 30"/>
            <p:cNvSpPr>
              <a:spLocks noChangeShapeType="1"/>
            </p:cNvSpPr>
            <p:nvPr/>
          </p:nvSpPr>
          <p:spPr bwMode="auto">
            <a:xfrm>
              <a:off x="5479"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35" name="Rectangle 31"/>
            <p:cNvSpPr>
              <a:spLocks noChangeArrowheads="1"/>
            </p:cNvSpPr>
            <p:nvPr/>
          </p:nvSpPr>
          <p:spPr bwMode="auto">
            <a:xfrm>
              <a:off x="4278" y="1354"/>
              <a:ext cx="1201" cy="101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636" name="Line 32"/>
            <p:cNvSpPr>
              <a:spLocks noChangeShapeType="1"/>
            </p:cNvSpPr>
            <p:nvPr/>
          </p:nvSpPr>
          <p:spPr bwMode="auto">
            <a:xfrm>
              <a:off x="4278"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37" name="Line 33"/>
            <p:cNvSpPr>
              <a:spLocks noChangeShapeType="1"/>
            </p:cNvSpPr>
            <p:nvPr/>
          </p:nvSpPr>
          <p:spPr bwMode="auto">
            <a:xfrm>
              <a:off x="4266" y="236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38" name="Line 34"/>
            <p:cNvSpPr>
              <a:spLocks noChangeShapeType="1"/>
            </p:cNvSpPr>
            <p:nvPr/>
          </p:nvSpPr>
          <p:spPr bwMode="auto">
            <a:xfrm>
              <a:off x="4266" y="226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39" name="Line 35"/>
            <p:cNvSpPr>
              <a:spLocks noChangeShapeType="1"/>
            </p:cNvSpPr>
            <p:nvPr/>
          </p:nvSpPr>
          <p:spPr bwMode="auto">
            <a:xfrm>
              <a:off x="4266" y="216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40" name="Line 36"/>
            <p:cNvSpPr>
              <a:spLocks noChangeShapeType="1"/>
            </p:cNvSpPr>
            <p:nvPr/>
          </p:nvSpPr>
          <p:spPr bwMode="auto">
            <a:xfrm>
              <a:off x="4266" y="206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41" name="Line 37"/>
            <p:cNvSpPr>
              <a:spLocks noChangeShapeType="1"/>
            </p:cNvSpPr>
            <p:nvPr/>
          </p:nvSpPr>
          <p:spPr bwMode="auto">
            <a:xfrm>
              <a:off x="4266" y="196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42" name="Line 38"/>
            <p:cNvSpPr>
              <a:spLocks noChangeShapeType="1"/>
            </p:cNvSpPr>
            <p:nvPr/>
          </p:nvSpPr>
          <p:spPr bwMode="auto">
            <a:xfrm>
              <a:off x="4266" y="18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43" name="Line 39"/>
            <p:cNvSpPr>
              <a:spLocks noChangeShapeType="1"/>
            </p:cNvSpPr>
            <p:nvPr/>
          </p:nvSpPr>
          <p:spPr bwMode="auto">
            <a:xfrm>
              <a:off x="4266" y="176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44" name="Line 40"/>
            <p:cNvSpPr>
              <a:spLocks noChangeShapeType="1"/>
            </p:cNvSpPr>
            <p:nvPr/>
          </p:nvSpPr>
          <p:spPr bwMode="auto">
            <a:xfrm>
              <a:off x="4266" y="165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45" name="Line 41"/>
            <p:cNvSpPr>
              <a:spLocks noChangeShapeType="1"/>
            </p:cNvSpPr>
            <p:nvPr/>
          </p:nvSpPr>
          <p:spPr bwMode="auto">
            <a:xfrm>
              <a:off x="4266" y="15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46" name="Line 42"/>
            <p:cNvSpPr>
              <a:spLocks noChangeShapeType="1"/>
            </p:cNvSpPr>
            <p:nvPr/>
          </p:nvSpPr>
          <p:spPr bwMode="auto">
            <a:xfrm>
              <a:off x="4266" y="145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47" name="Line 43"/>
            <p:cNvSpPr>
              <a:spLocks noChangeShapeType="1"/>
            </p:cNvSpPr>
            <p:nvPr/>
          </p:nvSpPr>
          <p:spPr bwMode="auto">
            <a:xfrm>
              <a:off x="4266" y="135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48" name="Line 44"/>
            <p:cNvSpPr>
              <a:spLocks noChangeShapeType="1"/>
            </p:cNvSpPr>
            <p:nvPr/>
          </p:nvSpPr>
          <p:spPr bwMode="auto">
            <a:xfrm>
              <a:off x="4278" y="2366"/>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49" name="Line 45"/>
            <p:cNvSpPr>
              <a:spLocks noChangeShapeType="1"/>
            </p:cNvSpPr>
            <p:nvPr/>
          </p:nvSpPr>
          <p:spPr bwMode="auto">
            <a:xfrm flipV="1">
              <a:off x="4278"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50" name="Line 46"/>
            <p:cNvSpPr>
              <a:spLocks noChangeShapeType="1"/>
            </p:cNvSpPr>
            <p:nvPr/>
          </p:nvSpPr>
          <p:spPr bwMode="auto">
            <a:xfrm flipV="1">
              <a:off x="4399"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51" name="Line 47"/>
            <p:cNvSpPr>
              <a:spLocks noChangeShapeType="1"/>
            </p:cNvSpPr>
            <p:nvPr/>
          </p:nvSpPr>
          <p:spPr bwMode="auto">
            <a:xfrm flipV="1">
              <a:off x="4516"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52" name="Line 48"/>
            <p:cNvSpPr>
              <a:spLocks noChangeShapeType="1"/>
            </p:cNvSpPr>
            <p:nvPr/>
          </p:nvSpPr>
          <p:spPr bwMode="auto">
            <a:xfrm flipV="1">
              <a:off x="4638"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53" name="Line 49"/>
            <p:cNvSpPr>
              <a:spLocks noChangeShapeType="1"/>
            </p:cNvSpPr>
            <p:nvPr/>
          </p:nvSpPr>
          <p:spPr bwMode="auto">
            <a:xfrm flipV="1">
              <a:off x="4759"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54" name="Line 50"/>
            <p:cNvSpPr>
              <a:spLocks noChangeShapeType="1"/>
            </p:cNvSpPr>
            <p:nvPr/>
          </p:nvSpPr>
          <p:spPr bwMode="auto">
            <a:xfrm flipV="1">
              <a:off x="4880"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55" name="Line 51"/>
            <p:cNvSpPr>
              <a:spLocks noChangeShapeType="1"/>
            </p:cNvSpPr>
            <p:nvPr/>
          </p:nvSpPr>
          <p:spPr bwMode="auto">
            <a:xfrm flipV="1">
              <a:off x="4998"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56" name="Line 52"/>
            <p:cNvSpPr>
              <a:spLocks noChangeShapeType="1"/>
            </p:cNvSpPr>
            <p:nvPr/>
          </p:nvSpPr>
          <p:spPr bwMode="auto">
            <a:xfrm flipV="1">
              <a:off x="5119"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57" name="Line 53"/>
            <p:cNvSpPr>
              <a:spLocks noChangeShapeType="1"/>
            </p:cNvSpPr>
            <p:nvPr/>
          </p:nvSpPr>
          <p:spPr bwMode="auto">
            <a:xfrm flipV="1">
              <a:off x="5240"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58" name="Line 54"/>
            <p:cNvSpPr>
              <a:spLocks noChangeShapeType="1"/>
            </p:cNvSpPr>
            <p:nvPr/>
          </p:nvSpPr>
          <p:spPr bwMode="auto">
            <a:xfrm flipV="1">
              <a:off x="5358"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59" name="Line 55"/>
            <p:cNvSpPr>
              <a:spLocks noChangeShapeType="1"/>
            </p:cNvSpPr>
            <p:nvPr/>
          </p:nvSpPr>
          <p:spPr bwMode="auto">
            <a:xfrm flipV="1">
              <a:off x="5479"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660" name="Freeform 56"/>
            <p:cNvSpPr>
              <a:spLocks/>
            </p:cNvSpPr>
            <p:nvPr/>
          </p:nvSpPr>
          <p:spPr bwMode="auto">
            <a:xfrm>
              <a:off x="4609" y="1930"/>
              <a:ext cx="57" cy="59"/>
            </a:xfrm>
            <a:custGeom>
              <a:avLst/>
              <a:gdLst>
                <a:gd name="T0" fmla="*/ 29 w 57"/>
                <a:gd name="T1" fmla="*/ 0 h 59"/>
                <a:gd name="T2" fmla="*/ 57 w 57"/>
                <a:gd name="T3" fmla="*/ 30 h 59"/>
                <a:gd name="T4" fmla="*/ 29 w 57"/>
                <a:gd name="T5" fmla="*/ 59 h 59"/>
                <a:gd name="T6" fmla="*/ 0 w 57"/>
                <a:gd name="T7" fmla="*/ 30 h 59"/>
                <a:gd name="T8" fmla="*/ 29 w 57"/>
                <a:gd name="T9" fmla="*/ 0 h 59"/>
                <a:gd name="T10" fmla="*/ 0 60000 65536"/>
                <a:gd name="T11" fmla="*/ 0 60000 65536"/>
                <a:gd name="T12" fmla="*/ 0 60000 65536"/>
                <a:gd name="T13" fmla="*/ 0 60000 65536"/>
                <a:gd name="T14" fmla="*/ 0 60000 65536"/>
                <a:gd name="T15" fmla="*/ 0 w 57"/>
                <a:gd name="T16" fmla="*/ 0 h 59"/>
                <a:gd name="T17" fmla="*/ 57 w 57"/>
                <a:gd name="T18" fmla="*/ 59 h 59"/>
              </a:gdLst>
              <a:ahLst/>
              <a:cxnLst>
                <a:cxn ang="T10">
                  <a:pos x="T0" y="T1"/>
                </a:cxn>
                <a:cxn ang="T11">
                  <a:pos x="T2" y="T3"/>
                </a:cxn>
                <a:cxn ang="T12">
                  <a:pos x="T4" y="T5"/>
                </a:cxn>
                <a:cxn ang="T13">
                  <a:pos x="T6" y="T7"/>
                </a:cxn>
                <a:cxn ang="T14">
                  <a:pos x="T8" y="T9"/>
                </a:cxn>
              </a:cxnLst>
              <a:rect l="T15" t="T16" r="T17" b="T18"/>
              <a:pathLst>
                <a:path w="57" h="59">
                  <a:moveTo>
                    <a:pt x="29" y="0"/>
                  </a:moveTo>
                  <a:lnTo>
                    <a:pt x="57" y="30"/>
                  </a:lnTo>
                  <a:lnTo>
                    <a:pt x="29" y="59"/>
                  </a:lnTo>
                  <a:lnTo>
                    <a:pt x="0" y="30"/>
                  </a:lnTo>
                  <a:lnTo>
                    <a:pt x="29"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661" name="Freeform 57"/>
            <p:cNvSpPr>
              <a:spLocks/>
            </p:cNvSpPr>
            <p:nvPr/>
          </p:nvSpPr>
          <p:spPr bwMode="auto">
            <a:xfrm>
              <a:off x="4609" y="1731"/>
              <a:ext cx="57" cy="59"/>
            </a:xfrm>
            <a:custGeom>
              <a:avLst/>
              <a:gdLst>
                <a:gd name="T0" fmla="*/ 29 w 57"/>
                <a:gd name="T1" fmla="*/ 0 h 59"/>
                <a:gd name="T2" fmla="*/ 57 w 57"/>
                <a:gd name="T3" fmla="*/ 29 h 59"/>
                <a:gd name="T4" fmla="*/ 29 w 57"/>
                <a:gd name="T5" fmla="*/ 59 h 59"/>
                <a:gd name="T6" fmla="*/ 0 w 57"/>
                <a:gd name="T7" fmla="*/ 29 h 59"/>
                <a:gd name="T8" fmla="*/ 29 w 57"/>
                <a:gd name="T9" fmla="*/ 0 h 59"/>
                <a:gd name="T10" fmla="*/ 0 60000 65536"/>
                <a:gd name="T11" fmla="*/ 0 60000 65536"/>
                <a:gd name="T12" fmla="*/ 0 60000 65536"/>
                <a:gd name="T13" fmla="*/ 0 60000 65536"/>
                <a:gd name="T14" fmla="*/ 0 60000 65536"/>
                <a:gd name="T15" fmla="*/ 0 w 57"/>
                <a:gd name="T16" fmla="*/ 0 h 59"/>
                <a:gd name="T17" fmla="*/ 57 w 57"/>
                <a:gd name="T18" fmla="*/ 59 h 59"/>
              </a:gdLst>
              <a:ahLst/>
              <a:cxnLst>
                <a:cxn ang="T10">
                  <a:pos x="T0" y="T1"/>
                </a:cxn>
                <a:cxn ang="T11">
                  <a:pos x="T2" y="T3"/>
                </a:cxn>
                <a:cxn ang="T12">
                  <a:pos x="T4" y="T5"/>
                </a:cxn>
                <a:cxn ang="T13">
                  <a:pos x="T6" y="T7"/>
                </a:cxn>
                <a:cxn ang="T14">
                  <a:pos x="T8" y="T9"/>
                </a:cxn>
              </a:cxnLst>
              <a:rect l="T15" t="T16" r="T17" b="T18"/>
              <a:pathLst>
                <a:path w="57" h="59">
                  <a:moveTo>
                    <a:pt x="29" y="0"/>
                  </a:moveTo>
                  <a:lnTo>
                    <a:pt x="57" y="29"/>
                  </a:lnTo>
                  <a:lnTo>
                    <a:pt x="29" y="59"/>
                  </a:lnTo>
                  <a:lnTo>
                    <a:pt x="0" y="29"/>
                  </a:lnTo>
                  <a:lnTo>
                    <a:pt x="29"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662" name="Freeform 58"/>
            <p:cNvSpPr>
              <a:spLocks/>
            </p:cNvSpPr>
            <p:nvPr/>
          </p:nvSpPr>
          <p:spPr bwMode="auto">
            <a:xfrm>
              <a:off x="5091" y="2032"/>
              <a:ext cx="56" cy="59"/>
            </a:xfrm>
            <a:custGeom>
              <a:avLst/>
              <a:gdLst>
                <a:gd name="T0" fmla="*/ 28 w 56"/>
                <a:gd name="T1" fmla="*/ 0 h 59"/>
                <a:gd name="T2" fmla="*/ 56 w 56"/>
                <a:gd name="T3" fmla="*/ 29 h 59"/>
                <a:gd name="T4" fmla="*/ 28 w 56"/>
                <a:gd name="T5" fmla="*/ 59 h 59"/>
                <a:gd name="T6" fmla="*/ 0 w 56"/>
                <a:gd name="T7" fmla="*/ 29 h 59"/>
                <a:gd name="T8" fmla="*/ 28 w 56"/>
                <a:gd name="T9" fmla="*/ 0 h 59"/>
                <a:gd name="T10" fmla="*/ 0 60000 65536"/>
                <a:gd name="T11" fmla="*/ 0 60000 65536"/>
                <a:gd name="T12" fmla="*/ 0 60000 65536"/>
                <a:gd name="T13" fmla="*/ 0 60000 65536"/>
                <a:gd name="T14" fmla="*/ 0 60000 65536"/>
                <a:gd name="T15" fmla="*/ 0 w 56"/>
                <a:gd name="T16" fmla="*/ 0 h 59"/>
                <a:gd name="T17" fmla="*/ 56 w 56"/>
                <a:gd name="T18" fmla="*/ 59 h 59"/>
              </a:gdLst>
              <a:ahLst/>
              <a:cxnLst>
                <a:cxn ang="T10">
                  <a:pos x="T0" y="T1"/>
                </a:cxn>
                <a:cxn ang="T11">
                  <a:pos x="T2" y="T3"/>
                </a:cxn>
                <a:cxn ang="T12">
                  <a:pos x="T4" y="T5"/>
                </a:cxn>
                <a:cxn ang="T13">
                  <a:pos x="T6" y="T7"/>
                </a:cxn>
                <a:cxn ang="T14">
                  <a:pos x="T8" y="T9"/>
                </a:cxn>
              </a:cxnLst>
              <a:rect l="T15" t="T16" r="T17" b="T18"/>
              <a:pathLst>
                <a:path w="56" h="59">
                  <a:moveTo>
                    <a:pt x="28" y="0"/>
                  </a:moveTo>
                  <a:lnTo>
                    <a:pt x="56" y="29"/>
                  </a:lnTo>
                  <a:lnTo>
                    <a:pt x="28" y="59"/>
                  </a:lnTo>
                  <a:lnTo>
                    <a:pt x="0" y="29"/>
                  </a:lnTo>
                  <a:lnTo>
                    <a:pt x="28" y="0"/>
                  </a:lnTo>
                  <a:close/>
                </a:path>
              </a:pathLst>
            </a:custGeom>
            <a:solidFill>
              <a:srgbClr val="000080"/>
            </a:solidFill>
            <a:ln w="6350">
              <a:solidFill>
                <a:srgbClr val="000080"/>
              </a:solidFill>
              <a:prstDash val="solid"/>
              <a:round/>
              <a:headEnd/>
              <a:tailEnd/>
            </a:ln>
          </p:spPr>
          <p:txBody>
            <a:bodyPr/>
            <a:lstStyle/>
            <a:p>
              <a:endParaRPr lang="zh-TW" altLang="en-US"/>
            </a:p>
          </p:txBody>
        </p:sp>
        <p:sp>
          <p:nvSpPr>
            <p:cNvPr id="21663" name="Freeform 59"/>
            <p:cNvSpPr>
              <a:spLocks/>
            </p:cNvSpPr>
            <p:nvPr/>
          </p:nvSpPr>
          <p:spPr bwMode="auto">
            <a:xfrm>
              <a:off x="4731" y="1629"/>
              <a:ext cx="56" cy="59"/>
            </a:xfrm>
            <a:custGeom>
              <a:avLst/>
              <a:gdLst>
                <a:gd name="T0" fmla="*/ 28 w 56"/>
                <a:gd name="T1" fmla="*/ 0 h 59"/>
                <a:gd name="T2" fmla="*/ 56 w 56"/>
                <a:gd name="T3" fmla="*/ 30 h 59"/>
                <a:gd name="T4" fmla="*/ 28 w 56"/>
                <a:gd name="T5" fmla="*/ 59 h 59"/>
                <a:gd name="T6" fmla="*/ 0 w 56"/>
                <a:gd name="T7" fmla="*/ 30 h 59"/>
                <a:gd name="T8" fmla="*/ 28 w 56"/>
                <a:gd name="T9" fmla="*/ 0 h 59"/>
                <a:gd name="T10" fmla="*/ 0 60000 65536"/>
                <a:gd name="T11" fmla="*/ 0 60000 65536"/>
                <a:gd name="T12" fmla="*/ 0 60000 65536"/>
                <a:gd name="T13" fmla="*/ 0 60000 65536"/>
                <a:gd name="T14" fmla="*/ 0 60000 65536"/>
                <a:gd name="T15" fmla="*/ 0 w 56"/>
                <a:gd name="T16" fmla="*/ 0 h 59"/>
                <a:gd name="T17" fmla="*/ 56 w 56"/>
                <a:gd name="T18" fmla="*/ 59 h 59"/>
              </a:gdLst>
              <a:ahLst/>
              <a:cxnLst>
                <a:cxn ang="T10">
                  <a:pos x="T0" y="T1"/>
                </a:cxn>
                <a:cxn ang="T11">
                  <a:pos x="T2" y="T3"/>
                </a:cxn>
                <a:cxn ang="T12">
                  <a:pos x="T4" y="T5"/>
                </a:cxn>
                <a:cxn ang="T13">
                  <a:pos x="T6" y="T7"/>
                </a:cxn>
                <a:cxn ang="T14">
                  <a:pos x="T8" y="T9"/>
                </a:cxn>
              </a:cxnLst>
              <a:rect l="T15" t="T16" r="T17" b="T18"/>
              <a:pathLst>
                <a:path w="56" h="59">
                  <a:moveTo>
                    <a:pt x="28" y="0"/>
                  </a:moveTo>
                  <a:lnTo>
                    <a:pt x="56" y="30"/>
                  </a:lnTo>
                  <a:lnTo>
                    <a:pt x="28" y="59"/>
                  </a:lnTo>
                  <a:lnTo>
                    <a:pt x="0" y="30"/>
                  </a:lnTo>
                  <a:lnTo>
                    <a:pt x="28"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664" name="Freeform 60"/>
            <p:cNvSpPr>
              <a:spLocks/>
            </p:cNvSpPr>
            <p:nvPr/>
          </p:nvSpPr>
          <p:spPr bwMode="auto">
            <a:xfrm>
              <a:off x="4609" y="1528"/>
              <a:ext cx="57" cy="59"/>
            </a:xfrm>
            <a:custGeom>
              <a:avLst/>
              <a:gdLst>
                <a:gd name="T0" fmla="*/ 29 w 57"/>
                <a:gd name="T1" fmla="*/ 0 h 59"/>
                <a:gd name="T2" fmla="*/ 57 w 57"/>
                <a:gd name="T3" fmla="*/ 29 h 59"/>
                <a:gd name="T4" fmla="*/ 29 w 57"/>
                <a:gd name="T5" fmla="*/ 59 h 59"/>
                <a:gd name="T6" fmla="*/ 0 w 57"/>
                <a:gd name="T7" fmla="*/ 29 h 59"/>
                <a:gd name="T8" fmla="*/ 29 w 57"/>
                <a:gd name="T9" fmla="*/ 0 h 59"/>
                <a:gd name="T10" fmla="*/ 0 60000 65536"/>
                <a:gd name="T11" fmla="*/ 0 60000 65536"/>
                <a:gd name="T12" fmla="*/ 0 60000 65536"/>
                <a:gd name="T13" fmla="*/ 0 60000 65536"/>
                <a:gd name="T14" fmla="*/ 0 60000 65536"/>
                <a:gd name="T15" fmla="*/ 0 w 57"/>
                <a:gd name="T16" fmla="*/ 0 h 59"/>
                <a:gd name="T17" fmla="*/ 57 w 57"/>
                <a:gd name="T18" fmla="*/ 59 h 59"/>
              </a:gdLst>
              <a:ahLst/>
              <a:cxnLst>
                <a:cxn ang="T10">
                  <a:pos x="T0" y="T1"/>
                </a:cxn>
                <a:cxn ang="T11">
                  <a:pos x="T2" y="T3"/>
                </a:cxn>
                <a:cxn ang="T12">
                  <a:pos x="T4" y="T5"/>
                </a:cxn>
                <a:cxn ang="T13">
                  <a:pos x="T6" y="T7"/>
                </a:cxn>
                <a:cxn ang="T14">
                  <a:pos x="T8" y="T9"/>
                </a:cxn>
              </a:cxnLst>
              <a:rect l="T15" t="T16" r="T17" b="T18"/>
              <a:pathLst>
                <a:path w="57" h="59">
                  <a:moveTo>
                    <a:pt x="29" y="0"/>
                  </a:moveTo>
                  <a:lnTo>
                    <a:pt x="57" y="29"/>
                  </a:lnTo>
                  <a:lnTo>
                    <a:pt x="29" y="59"/>
                  </a:lnTo>
                  <a:lnTo>
                    <a:pt x="0" y="29"/>
                  </a:lnTo>
                  <a:lnTo>
                    <a:pt x="29"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665" name="Freeform 61"/>
            <p:cNvSpPr>
              <a:spLocks/>
            </p:cNvSpPr>
            <p:nvPr/>
          </p:nvSpPr>
          <p:spPr bwMode="auto">
            <a:xfrm>
              <a:off x="5212" y="1832"/>
              <a:ext cx="57" cy="60"/>
            </a:xfrm>
            <a:custGeom>
              <a:avLst/>
              <a:gdLst>
                <a:gd name="T0" fmla="*/ 28 w 57"/>
                <a:gd name="T1" fmla="*/ 0 h 60"/>
                <a:gd name="T2" fmla="*/ 57 w 57"/>
                <a:gd name="T3" fmla="*/ 30 h 60"/>
                <a:gd name="T4" fmla="*/ 28 w 57"/>
                <a:gd name="T5" fmla="*/ 60 h 60"/>
                <a:gd name="T6" fmla="*/ 0 w 57"/>
                <a:gd name="T7" fmla="*/ 30 h 60"/>
                <a:gd name="T8" fmla="*/ 28 w 57"/>
                <a:gd name="T9" fmla="*/ 0 h 60"/>
                <a:gd name="T10" fmla="*/ 0 60000 65536"/>
                <a:gd name="T11" fmla="*/ 0 60000 65536"/>
                <a:gd name="T12" fmla="*/ 0 60000 65536"/>
                <a:gd name="T13" fmla="*/ 0 60000 65536"/>
                <a:gd name="T14" fmla="*/ 0 60000 65536"/>
                <a:gd name="T15" fmla="*/ 0 w 57"/>
                <a:gd name="T16" fmla="*/ 0 h 60"/>
                <a:gd name="T17" fmla="*/ 57 w 57"/>
                <a:gd name="T18" fmla="*/ 60 h 60"/>
              </a:gdLst>
              <a:ahLst/>
              <a:cxnLst>
                <a:cxn ang="T10">
                  <a:pos x="T0" y="T1"/>
                </a:cxn>
                <a:cxn ang="T11">
                  <a:pos x="T2" y="T3"/>
                </a:cxn>
                <a:cxn ang="T12">
                  <a:pos x="T4" y="T5"/>
                </a:cxn>
                <a:cxn ang="T13">
                  <a:pos x="T6" y="T7"/>
                </a:cxn>
                <a:cxn ang="T14">
                  <a:pos x="T8" y="T9"/>
                </a:cxn>
              </a:cxnLst>
              <a:rect l="T15" t="T16" r="T17" b="T18"/>
              <a:pathLst>
                <a:path w="57" h="60">
                  <a:moveTo>
                    <a:pt x="28" y="0"/>
                  </a:moveTo>
                  <a:lnTo>
                    <a:pt x="57" y="30"/>
                  </a:lnTo>
                  <a:lnTo>
                    <a:pt x="28" y="60"/>
                  </a:lnTo>
                  <a:lnTo>
                    <a:pt x="0" y="30"/>
                  </a:lnTo>
                  <a:lnTo>
                    <a:pt x="28" y="0"/>
                  </a:lnTo>
                  <a:close/>
                </a:path>
              </a:pathLst>
            </a:custGeom>
            <a:solidFill>
              <a:srgbClr val="000080"/>
            </a:solidFill>
            <a:ln w="6350">
              <a:solidFill>
                <a:srgbClr val="000080"/>
              </a:solidFill>
              <a:prstDash val="solid"/>
              <a:round/>
              <a:headEnd/>
              <a:tailEnd/>
            </a:ln>
          </p:spPr>
          <p:txBody>
            <a:bodyPr/>
            <a:lstStyle/>
            <a:p>
              <a:endParaRPr lang="zh-TW" altLang="en-US"/>
            </a:p>
          </p:txBody>
        </p:sp>
        <p:sp>
          <p:nvSpPr>
            <p:cNvPr id="21666" name="Freeform 62"/>
            <p:cNvSpPr>
              <a:spLocks/>
            </p:cNvSpPr>
            <p:nvPr/>
          </p:nvSpPr>
          <p:spPr bwMode="auto">
            <a:xfrm>
              <a:off x="4731" y="1832"/>
              <a:ext cx="56" cy="60"/>
            </a:xfrm>
            <a:custGeom>
              <a:avLst/>
              <a:gdLst>
                <a:gd name="T0" fmla="*/ 28 w 56"/>
                <a:gd name="T1" fmla="*/ 0 h 60"/>
                <a:gd name="T2" fmla="*/ 56 w 56"/>
                <a:gd name="T3" fmla="*/ 30 h 60"/>
                <a:gd name="T4" fmla="*/ 28 w 56"/>
                <a:gd name="T5" fmla="*/ 60 h 60"/>
                <a:gd name="T6" fmla="*/ 0 w 56"/>
                <a:gd name="T7" fmla="*/ 30 h 60"/>
                <a:gd name="T8" fmla="*/ 28 w 56"/>
                <a:gd name="T9" fmla="*/ 0 h 60"/>
                <a:gd name="T10" fmla="*/ 0 60000 65536"/>
                <a:gd name="T11" fmla="*/ 0 60000 65536"/>
                <a:gd name="T12" fmla="*/ 0 60000 65536"/>
                <a:gd name="T13" fmla="*/ 0 60000 65536"/>
                <a:gd name="T14" fmla="*/ 0 60000 65536"/>
                <a:gd name="T15" fmla="*/ 0 w 56"/>
                <a:gd name="T16" fmla="*/ 0 h 60"/>
                <a:gd name="T17" fmla="*/ 56 w 56"/>
                <a:gd name="T18" fmla="*/ 60 h 60"/>
              </a:gdLst>
              <a:ahLst/>
              <a:cxnLst>
                <a:cxn ang="T10">
                  <a:pos x="T0" y="T1"/>
                </a:cxn>
                <a:cxn ang="T11">
                  <a:pos x="T2" y="T3"/>
                </a:cxn>
                <a:cxn ang="T12">
                  <a:pos x="T4" y="T5"/>
                </a:cxn>
                <a:cxn ang="T13">
                  <a:pos x="T6" y="T7"/>
                </a:cxn>
                <a:cxn ang="T14">
                  <a:pos x="T8" y="T9"/>
                </a:cxn>
              </a:cxnLst>
              <a:rect l="T15" t="T16" r="T17" b="T18"/>
              <a:pathLst>
                <a:path w="56" h="60">
                  <a:moveTo>
                    <a:pt x="28" y="0"/>
                  </a:moveTo>
                  <a:lnTo>
                    <a:pt x="56" y="30"/>
                  </a:lnTo>
                  <a:lnTo>
                    <a:pt x="28" y="60"/>
                  </a:lnTo>
                  <a:lnTo>
                    <a:pt x="0" y="30"/>
                  </a:lnTo>
                  <a:lnTo>
                    <a:pt x="28"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667" name="Freeform 63"/>
            <p:cNvSpPr>
              <a:spLocks/>
            </p:cNvSpPr>
            <p:nvPr/>
          </p:nvSpPr>
          <p:spPr bwMode="auto">
            <a:xfrm>
              <a:off x="4852" y="2235"/>
              <a:ext cx="57" cy="59"/>
            </a:xfrm>
            <a:custGeom>
              <a:avLst/>
              <a:gdLst>
                <a:gd name="T0" fmla="*/ 28 w 57"/>
                <a:gd name="T1" fmla="*/ 0 h 59"/>
                <a:gd name="T2" fmla="*/ 57 w 57"/>
                <a:gd name="T3" fmla="*/ 29 h 59"/>
                <a:gd name="T4" fmla="*/ 28 w 57"/>
                <a:gd name="T5" fmla="*/ 59 h 59"/>
                <a:gd name="T6" fmla="*/ 0 w 57"/>
                <a:gd name="T7" fmla="*/ 29 h 59"/>
                <a:gd name="T8" fmla="*/ 28 w 57"/>
                <a:gd name="T9" fmla="*/ 0 h 59"/>
                <a:gd name="T10" fmla="*/ 0 60000 65536"/>
                <a:gd name="T11" fmla="*/ 0 60000 65536"/>
                <a:gd name="T12" fmla="*/ 0 60000 65536"/>
                <a:gd name="T13" fmla="*/ 0 60000 65536"/>
                <a:gd name="T14" fmla="*/ 0 60000 65536"/>
                <a:gd name="T15" fmla="*/ 0 w 57"/>
                <a:gd name="T16" fmla="*/ 0 h 59"/>
                <a:gd name="T17" fmla="*/ 57 w 57"/>
                <a:gd name="T18" fmla="*/ 59 h 59"/>
              </a:gdLst>
              <a:ahLst/>
              <a:cxnLst>
                <a:cxn ang="T10">
                  <a:pos x="T0" y="T1"/>
                </a:cxn>
                <a:cxn ang="T11">
                  <a:pos x="T2" y="T3"/>
                </a:cxn>
                <a:cxn ang="T12">
                  <a:pos x="T4" y="T5"/>
                </a:cxn>
                <a:cxn ang="T13">
                  <a:pos x="T6" y="T7"/>
                </a:cxn>
                <a:cxn ang="T14">
                  <a:pos x="T8" y="T9"/>
                </a:cxn>
              </a:cxnLst>
              <a:rect l="T15" t="T16" r="T17" b="T18"/>
              <a:pathLst>
                <a:path w="57" h="59">
                  <a:moveTo>
                    <a:pt x="28" y="0"/>
                  </a:moveTo>
                  <a:lnTo>
                    <a:pt x="57" y="29"/>
                  </a:lnTo>
                  <a:lnTo>
                    <a:pt x="28" y="59"/>
                  </a:lnTo>
                  <a:lnTo>
                    <a:pt x="0" y="29"/>
                  </a:lnTo>
                  <a:lnTo>
                    <a:pt x="28"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668" name="Freeform 64"/>
            <p:cNvSpPr>
              <a:spLocks/>
            </p:cNvSpPr>
            <p:nvPr/>
          </p:nvSpPr>
          <p:spPr bwMode="auto">
            <a:xfrm>
              <a:off x="5091" y="1930"/>
              <a:ext cx="56" cy="59"/>
            </a:xfrm>
            <a:custGeom>
              <a:avLst/>
              <a:gdLst>
                <a:gd name="T0" fmla="*/ 28 w 56"/>
                <a:gd name="T1" fmla="*/ 0 h 59"/>
                <a:gd name="T2" fmla="*/ 56 w 56"/>
                <a:gd name="T3" fmla="*/ 30 h 59"/>
                <a:gd name="T4" fmla="*/ 28 w 56"/>
                <a:gd name="T5" fmla="*/ 59 h 59"/>
                <a:gd name="T6" fmla="*/ 0 w 56"/>
                <a:gd name="T7" fmla="*/ 30 h 59"/>
                <a:gd name="T8" fmla="*/ 28 w 56"/>
                <a:gd name="T9" fmla="*/ 0 h 59"/>
                <a:gd name="T10" fmla="*/ 0 60000 65536"/>
                <a:gd name="T11" fmla="*/ 0 60000 65536"/>
                <a:gd name="T12" fmla="*/ 0 60000 65536"/>
                <a:gd name="T13" fmla="*/ 0 60000 65536"/>
                <a:gd name="T14" fmla="*/ 0 60000 65536"/>
                <a:gd name="T15" fmla="*/ 0 w 56"/>
                <a:gd name="T16" fmla="*/ 0 h 59"/>
                <a:gd name="T17" fmla="*/ 56 w 56"/>
                <a:gd name="T18" fmla="*/ 59 h 59"/>
              </a:gdLst>
              <a:ahLst/>
              <a:cxnLst>
                <a:cxn ang="T10">
                  <a:pos x="T0" y="T1"/>
                </a:cxn>
                <a:cxn ang="T11">
                  <a:pos x="T2" y="T3"/>
                </a:cxn>
                <a:cxn ang="T12">
                  <a:pos x="T4" y="T5"/>
                </a:cxn>
                <a:cxn ang="T13">
                  <a:pos x="T6" y="T7"/>
                </a:cxn>
                <a:cxn ang="T14">
                  <a:pos x="T8" y="T9"/>
                </a:cxn>
              </a:cxnLst>
              <a:rect l="T15" t="T16" r="T17" b="T18"/>
              <a:pathLst>
                <a:path w="56" h="59">
                  <a:moveTo>
                    <a:pt x="28" y="0"/>
                  </a:moveTo>
                  <a:lnTo>
                    <a:pt x="56" y="30"/>
                  </a:lnTo>
                  <a:lnTo>
                    <a:pt x="28" y="59"/>
                  </a:lnTo>
                  <a:lnTo>
                    <a:pt x="0" y="30"/>
                  </a:lnTo>
                  <a:lnTo>
                    <a:pt x="28" y="0"/>
                  </a:lnTo>
                  <a:close/>
                </a:path>
              </a:pathLst>
            </a:custGeom>
            <a:solidFill>
              <a:srgbClr val="000080"/>
            </a:solidFill>
            <a:ln w="6350">
              <a:solidFill>
                <a:srgbClr val="000080"/>
              </a:solidFill>
              <a:prstDash val="solid"/>
              <a:round/>
              <a:headEnd/>
              <a:tailEnd/>
            </a:ln>
          </p:spPr>
          <p:txBody>
            <a:bodyPr/>
            <a:lstStyle/>
            <a:p>
              <a:endParaRPr lang="zh-TW" altLang="en-US"/>
            </a:p>
          </p:txBody>
        </p:sp>
        <p:sp>
          <p:nvSpPr>
            <p:cNvPr id="21669" name="Freeform 65"/>
            <p:cNvSpPr>
              <a:spLocks/>
            </p:cNvSpPr>
            <p:nvPr/>
          </p:nvSpPr>
          <p:spPr bwMode="auto">
            <a:xfrm>
              <a:off x="4852" y="1832"/>
              <a:ext cx="57" cy="60"/>
            </a:xfrm>
            <a:custGeom>
              <a:avLst/>
              <a:gdLst>
                <a:gd name="T0" fmla="*/ 28 w 57"/>
                <a:gd name="T1" fmla="*/ 0 h 60"/>
                <a:gd name="T2" fmla="*/ 57 w 57"/>
                <a:gd name="T3" fmla="*/ 30 h 60"/>
                <a:gd name="T4" fmla="*/ 28 w 57"/>
                <a:gd name="T5" fmla="*/ 60 h 60"/>
                <a:gd name="T6" fmla="*/ 0 w 57"/>
                <a:gd name="T7" fmla="*/ 30 h 60"/>
                <a:gd name="T8" fmla="*/ 28 w 57"/>
                <a:gd name="T9" fmla="*/ 0 h 60"/>
                <a:gd name="T10" fmla="*/ 0 60000 65536"/>
                <a:gd name="T11" fmla="*/ 0 60000 65536"/>
                <a:gd name="T12" fmla="*/ 0 60000 65536"/>
                <a:gd name="T13" fmla="*/ 0 60000 65536"/>
                <a:gd name="T14" fmla="*/ 0 60000 65536"/>
                <a:gd name="T15" fmla="*/ 0 w 57"/>
                <a:gd name="T16" fmla="*/ 0 h 60"/>
                <a:gd name="T17" fmla="*/ 57 w 57"/>
                <a:gd name="T18" fmla="*/ 60 h 60"/>
              </a:gdLst>
              <a:ahLst/>
              <a:cxnLst>
                <a:cxn ang="T10">
                  <a:pos x="T0" y="T1"/>
                </a:cxn>
                <a:cxn ang="T11">
                  <a:pos x="T2" y="T3"/>
                </a:cxn>
                <a:cxn ang="T12">
                  <a:pos x="T4" y="T5"/>
                </a:cxn>
                <a:cxn ang="T13">
                  <a:pos x="T6" y="T7"/>
                </a:cxn>
                <a:cxn ang="T14">
                  <a:pos x="T8" y="T9"/>
                </a:cxn>
              </a:cxnLst>
              <a:rect l="T15" t="T16" r="T17" b="T18"/>
              <a:pathLst>
                <a:path w="57" h="60">
                  <a:moveTo>
                    <a:pt x="28" y="0"/>
                  </a:moveTo>
                  <a:lnTo>
                    <a:pt x="57" y="30"/>
                  </a:lnTo>
                  <a:lnTo>
                    <a:pt x="28" y="60"/>
                  </a:lnTo>
                  <a:lnTo>
                    <a:pt x="0" y="30"/>
                  </a:lnTo>
                  <a:lnTo>
                    <a:pt x="28" y="0"/>
                  </a:lnTo>
                  <a:close/>
                </a:path>
              </a:pathLst>
            </a:custGeom>
            <a:solidFill>
              <a:srgbClr val="000080"/>
            </a:solidFill>
            <a:ln w="6350">
              <a:solidFill>
                <a:srgbClr val="000080"/>
              </a:solidFill>
              <a:prstDash val="solid"/>
              <a:round/>
              <a:headEnd/>
              <a:tailEnd/>
            </a:ln>
          </p:spPr>
          <p:txBody>
            <a:bodyPr/>
            <a:lstStyle/>
            <a:p>
              <a:endParaRPr lang="zh-TW" altLang="en-US"/>
            </a:p>
          </p:txBody>
        </p:sp>
        <p:sp>
          <p:nvSpPr>
            <p:cNvPr id="21670" name="Oval 66"/>
            <p:cNvSpPr>
              <a:spLocks noChangeArrowheads="1"/>
            </p:cNvSpPr>
            <p:nvPr/>
          </p:nvSpPr>
          <p:spPr bwMode="auto">
            <a:xfrm>
              <a:off x="4686" y="1811"/>
              <a:ext cx="53" cy="55"/>
            </a:xfrm>
            <a:prstGeom prst="ellipse">
              <a:avLst/>
            </a:prstGeom>
            <a:solidFill>
              <a:srgbClr val="FF0000"/>
            </a:solidFill>
            <a:ln w="6350">
              <a:solidFill>
                <a:srgbClr val="FF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671" name="Oval 67"/>
            <p:cNvSpPr>
              <a:spLocks noChangeArrowheads="1"/>
            </p:cNvSpPr>
            <p:nvPr/>
          </p:nvSpPr>
          <p:spPr bwMode="auto">
            <a:xfrm>
              <a:off x="5054" y="1900"/>
              <a:ext cx="53" cy="55"/>
            </a:xfrm>
            <a:prstGeom prst="ellipse">
              <a:avLst/>
            </a:prstGeom>
            <a:solidFill>
              <a:srgbClr val="FF0000"/>
            </a:solidFill>
            <a:ln w="6350">
              <a:solidFill>
                <a:srgbClr val="FF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672" name="Rectangle 68"/>
            <p:cNvSpPr>
              <a:spLocks noChangeArrowheads="1"/>
            </p:cNvSpPr>
            <p:nvPr/>
          </p:nvSpPr>
          <p:spPr bwMode="auto">
            <a:xfrm>
              <a:off x="4221" y="2336"/>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0</a:t>
              </a:r>
              <a:endParaRPr lang="ko-KR" altLang="en-US" sz="1800">
                <a:latin typeface="Arial" charset="0"/>
                <a:ea typeface="Gulim" pitchFamily="34" charset="-127"/>
              </a:endParaRPr>
            </a:p>
          </p:txBody>
        </p:sp>
        <p:sp>
          <p:nvSpPr>
            <p:cNvPr id="21673" name="Rectangle 69"/>
            <p:cNvSpPr>
              <a:spLocks noChangeArrowheads="1"/>
            </p:cNvSpPr>
            <p:nvPr/>
          </p:nvSpPr>
          <p:spPr bwMode="auto">
            <a:xfrm>
              <a:off x="4221" y="2235"/>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1</a:t>
              </a:r>
              <a:endParaRPr lang="ko-KR" altLang="en-US" sz="1800">
                <a:latin typeface="Arial" charset="0"/>
                <a:ea typeface="Gulim" pitchFamily="34" charset="-127"/>
              </a:endParaRPr>
            </a:p>
          </p:txBody>
        </p:sp>
        <p:sp>
          <p:nvSpPr>
            <p:cNvPr id="21674" name="Rectangle 70"/>
            <p:cNvSpPr>
              <a:spLocks noChangeArrowheads="1"/>
            </p:cNvSpPr>
            <p:nvPr/>
          </p:nvSpPr>
          <p:spPr bwMode="auto">
            <a:xfrm>
              <a:off x="4221" y="2133"/>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2</a:t>
              </a:r>
              <a:endParaRPr lang="ko-KR" altLang="en-US" sz="1800">
                <a:latin typeface="Arial" charset="0"/>
                <a:ea typeface="Gulim" pitchFamily="34" charset="-127"/>
              </a:endParaRPr>
            </a:p>
          </p:txBody>
        </p:sp>
        <p:sp>
          <p:nvSpPr>
            <p:cNvPr id="21675" name="Rectangle 71"/>
            <p:cNvSpPr>
              <a:spLocks noChangeArrowheads="1"/>
            </p:cNvSpPr>
            <p:nvPr/>
          </p:nvSpPr>
          <p:spPr bwMode="auto">
            <a:xfrm>
              <a:off x="4221" y="2032"/>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3</a:t>
              </a:r>
              <a:endParaRPr lang="ko-KR" altLang="en-US" sz="1800">
                <a:latin typeface="Arial" charset="0"/>
                <a:ea typeface="Gulim" pitchFamily="34" charset="-127"/>
              </a:endParaRPr>
            </a:p>
          </p:txBody>
        </p:sp>
        <p:sp>
          <p:nvSpPr>
            <p:cNvPr id="21676" name="Rectangle 72"/>
            <p:cNvSpPr>
              <a:spLocks noChangeArrowheads="1"/>
            </p:cNvSpPr>
            <p:nvPr/>
          </p:nvSpPr>
          <p:spPr bwMode="auto">
            <a:xfrm>
              <a:off x="4221" y="1930"/>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4</a:t>
              </a:r>
              <a:endParaRPr lang="ko-KR" altLang="en-US" sz="1800">
                <a:latin typeface="Arial" charset="0"/>
                <a:ea typeface="Gulim" pitchFamily="34" charset="-127"/>
              </a:endParaRPr>
            </a:p>
          </p:txBody>
        </p:sp>
        <p:sp>
          <p:nvSpPr>
            <p:cNvPr id="21677" name="Rectangle 73"/>
            <p:cNvSpPr>
              <a:spLocks noChangeArrowheads="1"/>
            </p:cNvSpPr>
            <p:nvPr/>
          </p:nvSpPr>
          <p:spPr bwMode="auto">
            <a:xfrm>
              <a:off x="4221" y="1828"/>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5</a:t>
              </a:r>
              <a:endParaRPr lang="ko-KR" altLang="en-US" sz="1800">
                <a:latin typeface="Arial" charset="0"/>
                <a:ea typeface="Gulim" pitchFamily="34" charset="-127"/>
              </a:endParaRPr>
            </a:p>
          </p:txBody>
        </p:sp>
        <p:sp>
          <p:nvSpPr>
            <p:cNvPr id="21678" name="Rectangle 74"/>
            <p:cNvSpPr>
              <a:spLocks noChangeArrowheads="1"/>
            </p:cNvSpPr>
            <p:nvPr/>
          </p:nvSpPr>
          <p:spPr bwMode="auto">
            <a:xfrm>
              <a:off x="4221" y="1731"/>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6</a:t>
              </a:r>
              <a:endParaRPr lang="ko-KR" altLang="en-US" sz="1800">
                <a:latin typeface="Arial" charset="0"/>
                <a:ea typeface="Gulim" pitchFamily="34" charset="-127"/>
              </a:endParaRPr>
            </a:p>
          </p:txBody>
        </p:sp>
        <p:sp>
          <p:nvSpPr>
            <p:cNvPr id="21679" name="Rectangle 75"/>
            <p:cNvSpPr>
              <a:spLocks noChangeArrowheads="1"/>
            </p:cNvSpPr>
            <p:nvPr/>
          </p:nvSpPr>
          <p:spPr bwMode="auto">
            <a:xfrm>
              <a:off x="4221" y="1629"/>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7</a:t>
              </a:r>
              <a:endParaRPr lang="ko-KR" altLang="en-US" sz="1800">
                <a:latin typeface="Arial" charset="0"/>
                <a:ea typeface="Gulim" pitchFamily="34" charset="-127"/>
              </a:endParaRPr>
            </a:p>
          </p:txBody>
        </p:sp>
        <p:sp>
          <p:nvSpPr>
            <p:cNvPr id="21680" name="Rectangle 76"/>
            <p:cNvSpPr>
              <a:spLocks noChangeArrowheads="1"/>
            </p:cNvSpPr>
            <p:nvPr/>
          </p:nvSpPr>
          <p:spPr bwMode="auto">
            <a:xfrm>
              <a:off x="4221" y="1528"/>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8</a:t>
              </a:r>
              <a:endParaRPr lang="ko-KR" altLang="en-US" sz="1800">
                <a:latin typeface="Arial" charset="0"/>
                <a:ea typeface="Gulim" pitchFamily="34" charset="-127"/>
              </a:endParaRPr>
            </a:p>
          </p:txBody>
        </p:sp>
        <p:sp>
          <p:nvSpPr>
            <p:cNvPr id="21681" name="Rectangle 77"/>
            <p:cNvSpPr>
              <a:spLocks noChangeArrowheads="1"/>
            </p:cNvSpPr>
            <p:nvPr/>
          </p:nvSpPr>
          <p:spPr bwMode="auto">
            <a:xfrm>
              <a:off x="4221" y="1426"/>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9</a:t>
              </a:r>
              <a:endParaRPr lang="ko-KR" altLang="en-US" sz="1800">
                <a:latin typeface="Arial" charset="0"/>
                <a:ea typeface="Gulim" pitchFamily="34" charset="-127"/>
              </a:endParaRPr>
            </a:p>
          </p:txBody>
        </p:sp>
        <p:sp>
          <p:nvSpPr>
            <p:cNvPr id="21682" name="Rectangle 78"/>
            <p:cNvSpPr>
              <a:spLocks noChangeArrowheads="1"/>
            </p:cNvSpPr>
            <p:nvPr/>
          </p:nvSpPr>
          <p:spPr bwMode="auto">
            <a:xfrm>
              <a:off x="4197" y="1324"/>
              <a:ext cx="7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10</a:t>
              </a:r>
              <a:endParaRPr lang="ko-KR" altLang="en-US" sz="1800">
                <a:latin typeface="Arial" charset="0"/>
                <a:ea typeface="Gulim" pitchFamily="34" charset="-127"/>
              </a:endParaRPr>
            </a:p>
          </p:txBody>
        </p:sp>
        <p:sp>
          <p:nvSpPr>
            <p:cNvPr id="21683" name="Rectangle 79"/>
            <p:cNvSpPr>
              <a:spLocks noChangeArrowheads="1"/>
            </p:cNvSpPr>
            <p:nvPr/>
          </p:nvSpPr>
          <p:spPr bwMode="auto">
            <a:xfrm>
              <a:off x="4266"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0</a:t>
              </a:r>
              <a:endParaRPr lang="ko-KR" altLang="en-US" sz="1800">
                <a:latin typeface="Arial" charset="0"/>
                <a:ea typeface="Gulim" pitchFamily="34" charset="-127"/>
              </a:endParaRPr>
            </a:p>
          </p:txBody>
        </p:sp>
        <p:sp>
          <p:nvSpPr>
            <p:cNvPr id="21684" name="Rectangle 80"/>
            <p:cNvSpPr>
              <a:spLocks noChangeArrowheads="1"/>
            </p:cNvSpPr>
            <p:nvPr/>
          </p:nvSpPr>
          <p:spPr bwMode="auto">
            <a:xfrm>
              <a:off x="4387"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1</a:t>
              </a:r>
              <a:endParaRPr lang="ko-KR" altLang="en-US" sz="1800">
                <a:latin typeface="Arial" charset="0"/>
                <a:ea typeface="Gulim" pitchFamily="34" charset="-127"/>
              </a:endParaRPr>
            </a:p>
          </p:txBody>
        </p:sp>
        <p:sp>
          <p:nvSpPr>
            <p:cNvPr id="21685" name="Rectangle 81"/>
            <p:cNvSpPr>
              <a:spLocks noChangeArrowheads="1"/>
            </p:cNvSpPr>
            <p:nvPr/>
          </p:nvSpPr>
          <p:spPr bwMode="auto">
            <a:xfrm>
              <a:off x="4504"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2</a:t>
              </a:r>
              <a:endParaRPr lang="ko-KR" altLang="en-US" sz="1800">
                <a:latin typeface="Arial" charset="0"/>
                <a:ea typeface="Gulim" pitchFamily="34" charset="-127"/>
              </a:endParaRPr>
            </a:p>
          </p:txBody>
        </p:sp>
        <p:sp>
          <p:nvSpPr>
            <p:cNvPr id="21686" name="Rectangle 82"/>
            <p:cNvSpPr>
              <a:spLocks noChangeArrowheads="1"/>
            </p:cNvSpPr>
            <p:nvPr/>
          </p:nvSpPr>
          <p:spPr bwMode="auto">
            <a:xfrm>
              <a:off x="4626"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3</a:t>
              </a:r>
              <a:endParaRPr lang="ko-KR" altLang="en-US" sz="1800">
                <a:latin typeface="Arial" charset="0"/>
                <a:ea typeface="Gulim" pitchFamily="34" charset="-127"/>
              </a:endParaRPr>
            </a:p>
          </p:txBody>
        </p:sp>
        <p:sp>
          <p:nvSpPr>
            <p:cNvPr id="21687" name="Rectangle 83"/>
            <p:cNvSpPr>
              <a:spLocks noChangeArrowheads="1"/>
            </p:cNvSpPr>
            <p:nvPr/>
          </p:nvSpPr>
          <p:spPr bwMode="auto">
            <a:xfrm>
              <a:off x="4747"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4</a:t>
              </a:r>
              <a:endParaRPr lang="ko-KR" altLang="en-US" sz="1800">
                <a:latin typeface="Arial" charset="0"/>
                <a:ea typeface="Gulim" pitchFamily="34" charset="-127"/>
              </a:endParaRPr>
            </a:p>
          </p:txBody>
        </p:sp>
        <p:sp>
          <p:nvSpPr>
            <p:cNvPr id="21688" name="Rectangle 84"/>
            <p:cNvSpPr>
              <a:spLocks noChangeArrowheads="1"/>
            </p:cNvSpPr>
            <p:nvPr/>
          </p:nvSpPr>
          <p:spPr bwMode="auto">
            <a:xfrm>
              <a:off x="4868"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5</a:t>
              </a:r>
              <a:endParaRPr lang="ko-KR" altLang="en-US" sz="1800">
                <a:latin typeface="Arial" charset="0"/>
                <a:ea typeface="Gulim" pitchFamily="34" charset="-127"/>
              </a:endParaRPr>
            </a:p>
          </p:txBody>
        </p:sp>
        <p:sp>
          <p:nvSpPr>
            <p:cNvPr id="21689" name="Rectangle 85"/>
            <p:cNvSpPr>
              <a:spLocks noChangeArrowheads="1"/>
            </p:cNvSpPr>
            <p:nvPr/>
          </p:nvSpPr>
          <p:spPr bwMode="auto">
            <a:xfrm>
              <a:off x="4986"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6</a:t>
              </a:r>
              <a:endParaRPr lang="ko-KR" altLang="en-US" sz="1800">
                <a:latin typeface="Arial" charset="0"/>
                <a:ea typeface="Gulim" pitchFamily="34" charset="-127"/>
              </a:endParaRPr>
            </a:p>
          </p:txBody>
        </p:sp>
        <p:sp>
          <p:nvSpPr>
            <p:cNvPr id="21690" name="Rectangle 86"/>
            <p:cNvSpPr>
              <a:spLocks noChangeArrowheads="1"/>
            </p:cNvSpPr>
            <p:nvPr/>
          </p:nvSpPr>
          <p:spPr bwMode="auto">
            <a:xfrm>
              <a:off x="5107"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7</a:t>
              </a:r>
              <a:endParaRPr lang="ko-KR" altLang="en-US" sz="1800">
                <a:latin typeface="Arial" charset="0"/>
                <a:ea typeface="Gulim" pitchFamily="34" charset="-127"/>
              </a:endParaRPr>
            </a:p>
          </p:txBody>
        </p:sp>
        <p:sp>
          <p:nvSpPr>
            <p:cNvPr id="21691" name="Rectangle 87"/>
            <p:cNvSpPr>
              <a:spLocks noChangeArrowheads="1"/>
            </p:cNvSpPr>
            <p:nvPr/>
          </p:nvSpPr>
          <p:spPr bwMode="auto">
            <a:xfrm>
              <a:off x="5228"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8</a:t>
              </a:r>
              <a:endParaRPr lang="ko-KR" altLang="en-US" sz="1800">
                <a:latin typeface="Arial" charset="0"/>
                <a:ea typeface="Gulim" pitchFamily="34" charset="-127"/>
              </a:endParaRPr>
            </a:p>
          </p:txBody>
        </p:sp>
        <p:sp>
          <p:nvSpPr>
            <p:cNvPr id="21692" name="Rectangle 88"/>
            <p:cNvSpPr>
              <a:spLocks noChangeArrowheads="1"/>
            </p:cNvSpPr>
            <p:nvPr/>
          </p:nvSpPr>
          <p:spPr bwMode="auto">
            <a:xfrm>
              <a:off x="5346"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9</a:t>
              </a:r>
              <a:endParaRPr lang="ko-KR" altLang="en-US" sz="1800">
                <a:latin typeface="Arial" charset="0"/>
                <a:ea typeface="Gulim" pitchFamily="34" charset="-127"/>
              </a:endParaRPr>
            </a:p>
          </p:txBody>
        </p:sp>
        <p:sp>
          <p:nvSpPr>
            <p:cNvPr id="21693" name="Rectangle 89"/>
            <p:cNvSpPr>
              <a:spLocks noChangeArrowheads="1"/>
            </p:cNvSpPr>
            <p:nvPr/>
          </p:nvSpPr>
          <p:spPr bwMode="auto">
            <a:xfrm>
              <a:off x="5455" y="2404"/>
              <a:ext cx="7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10</a:t>
              </a:r>
              <a:endParaRPr lang="ko-KR" altLang="en-US" sz="1800">
                <a:latin typeface="Arial" charset="0"/>
                <a:ea typeface="Gulim" pitchFamily="34" charset="-127"/>
              </a:endParaRPr>
            </a:p>
          </p:txBody>
        </p:sp>
        <p:sp>
          <p:nvSpPr>
            <p:cNvPr id="21694" name="Rectangle 90"/>
            <p:cNvSpPr>
              <a:spLocks noChangeArrowheads="1"/>
            </p:cNvSpPr>
            <p:nvPr/>
          </p:nvSpPr>
          <p:spPr bwMode="auto">
            <a:xfrm>
              <a:off x="4144" y="1265"/>
              <a:ext cx="1400" cy="125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695" name="Freeform 91"/>
            <p:cNvSpPr>
              <a:spLocks/>
            </p:cNvSpPr>
            <p:nvPr/>
          </p:nvSpPr>
          <p:spPr bwMode="auto">
            <a:xfrm>
              <a:off x="4426" y="1447"/>
              <a:ext cx="573" cy="873"/>
            </a:xfrm>
            <a:custGeom>
              <a:avLst/>
              <a:gdLst>
                <a:gd name="T0" fmla="*/ 1 w 852"/>
                <a:gd name="T1" fmla="*/ 1 h 1260"/>
                <a:gd name="T2" fmla="*/ 1 w 852"/>
                <a:gd name="T3" fmla="*/ 1 h 1260"/>
                <a:gd name="T4" fmla="*/ 1 w 852"/>
                <a:gd name="T5" fmla="*/ 1 h 1260"/>
                <a:gd name="T6" fmla="*/ 1 w 852"/>
                <a:gd name="T7" fmla="*/ 1 h 1260"/>
                <a:gd name="T8" fmla="*/ 0 w 852"/>
                <a:gd name="T9" fmla="*/ 1 h 1260"/>
                <a:gd name="T10" fmla="*/ 1 w 852"/>
                <a:gd name="T11" fmla="*/ 1 h 1260"/>
                <a:gd name="T12" fmla="*/ 1 w 852"/>
                <a:gd name="T13" fmla="*/ 1 h 1260"/>
                <a:gd name="T14" fmla="*/ 1 w 852"/>
                <a:gd name="T15" fmla="*/ 1 h 1260"/>
                <a:gd name="T16" fmla="*/ 1 w 852"/>
                <a:gd name="T17" fmla="*/ 1 h 1260"/>
                <a:gd name="T18" fmla="*/ 1 w 852"/>
                <a:gd name="T19" fmla="*/ 1 h 1260"/>
                <a:gd name="T20" fmla="*/ 1 w 852"/>
                <a:gd name="T21" fmla="*/ 1 h 1260"/>
                <a:gd name="T22" fmla="*/ 1 w 852"/>
                <a:gd name="T23" fmla="*/ 1 h 1260"/>
                <a:gd name="T24" fmla="*/ 1 w 852"/>
                <a:gd name="T25" fmla="*/ 1 h 1260"/>
                <a:gd name="T26" fmla="*/ 1 w 852"/>
                <a:gd name="T27" fmla="*/ 1 h 1260"/>
                <a:gd name="T28" fmla="*/ 1 w 852"/>
                <a:gd name="T29" fmla="*/ 1 h 1260"/>
                <a:gd name="T30" fmla="*/ 1 w 852"/>
                <a:gd name="T31" fmla="*/ 1 h 1260"/>
                <a:gd name="T32" fmla="*/ 1 w 852"/>
                <a:gd name="T33" fmla="*/ 1 h 1260"/>
                <a:gd name="T34" fmla="*/ 1 w 852"/>
                <a:gd name="T35" fmla="*/ 1 h 1260"/>
                <a:gd name="T36" fmla="*/ 1 w 852"/>
                <a:gd name="T37" fmla="*/ 1 h 1260"/>
                <a:gd name="T38" fmla="*/ 1 w 852"/>
                <a:gd name="T39" fmla="*/ 1 h 1260"/>
                <a:gd name="T40" fmla="*/ 1 w 852"/>
                <a:gd name="T41" fmla="*/ 1 h 1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2"/>
                <a:gd name="T64" fmla="*/ 0 h 1260"/>
                <a:gd name="T65" fmla="*/ 852 w 852"/>
                <a:gd name="T66" fmla="*/ 1260 h 1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2" h="1260">
                  <a:moveTo>
                    <a:pt x="518" y="280"/>
                  </a:moveTo>
                  <a:cubicBezTo>
                    <a:pt x="509" y="187"/>
                    <a:pt x="497" y="69"/>
                    <a:pt x="392" y="36"/>
                  </a:cubicBezTo>
                  <a:cubicBezTo>
                    <a:pt x="339" y="0"/>
                    <a:pt x="309" y="15"/>
                    <a:pt x="237" y="21"/>
                  </a:cubicBezTo>
                  <a:cubicBezTo>
                    <a:pt x="194" y="31"/>
                    <a:pt x="168" y="45"/>
                    <a:pt x="133" y="73"/>
                  </a:cubicBezTo>
                  <a:cubicBezTo>
                    <a:pt x="84" y="168"/>
                    <a:pt x="20" y="262"/>
                    <a:pt x="0" y="369"/>
                  </a:cubicBezTo>
                  <a:cubicBezTo>
                    <a:pt x="5" y="481"/>
                    <a:pt x="3" y="584"/>
                    <a:pt x="44" y="688"/>
                  </a:cubicBezTo>
                  <a:cubicBezTo>
                    <a:pt x="78" y="870"/>
                    <a:pt x="173" y="1057"/>
                    <a:pt x="362" y="1117"/>
                  </a:cubicBezTo>
                  <a:cubicBezTo>
                    <a:pt x="415" y="1152"/>
                    <a:pt x="347" y="1112"/>
                    <a:pt x="429" y="1139"/>
                  </a:cubicBezTo>
                  <a:cubicBezTo>
                    <a:pt x="437" y="1142"/>
                    <a:pt x="443" y="1150"/>
                    <a:pt x="451" y="1154"/>
                  </a:cubicBezTo>
                  <a:cubicBezTo>
                    <a:pt x="473" y="1165"/>
                    <a:pt x="501" y="1168"/>
                    <a:pt x="525" y="1176"/>
                  </a:cubicBezTo>
                  <a:cubicBezTo>
                    <a:pt x="562" y="1201"/>
                    <a:pt x="581" y="1218"/>
                    <a:pt x="622" y="1228"/>
                  </a:cubicBezTo>
                  <a:cubicBezTo>
                    <a:pt x="684" y="1260"/>
                    <a:pt x="714" y="1249"/>
                    <a:pt x="792" y="1243"/>
                  </a:cubicBezTo>
                  <a:cubicBezTo>
                    <a:pt x="852" y="1183"/>
                    <a:pt x="819" y="1088"/>
                    <a:pt x="785" y="1021"/>
                  </a:cubicBezTo>
                  <a:cubicBezTo>
                    <a:pt x="770" y="992"/>
                    <a:pt x="773" y="979"/>
                    <a:pt x="748" y="954"/>
                  </a:cubicBezTo>
                  <a:cubicBezTo>
                    <a:pt x="735" y="917"/>
                    <a:pt x="711" y="888"/>
                    <a:pt x="688" y="858"/>
                  </a:cubicBezTo>
                  <a:cubicBezTo>
                    <a:pt x="676" y="821"/>
                    <a:pt x="643" y="795"/>
                    <a:pt x="622" y="762"/>
                  </a:cubicBezTo>
                  <a:cubicBezTo>
                    <a:pt x="616" y="753"/>
                    <a:pt x="613" y="742"/>
                    <a:pt x="607" y="732"/>
                  </a:cubicBezTo>
                  <a:cubicBezTo>
                    <a:pt x="603" y="724"/>
                    <a:pt x="597" y="717"/>
                    <a:pt x="592" y="710"/>
                  </a:cubicBezTo>
                  <a:cubicBezTo>
                    <a:pt x="580" y="671"/>
                    <a:pt x="589" y="694"/>
                    <a:pt x="555" y="643"/>
                  </a:cubicBezTo>
                  <a:cubicBezTo>
                    <a:pt x="550" y="636"/>
                    <a:pt x="540" y="621"/>
                    <a:pt x="540" y="621"/>
                  </a:cubicBezTo>
                  <a:cubicBezTo>
                    <a:pt x="519" y="510"/>
                    <a:pt x="518" y="392"/>
                    <a:pt x="518" y="280"/>
                  </a:cubicBez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en-US"/>
            </a:p>
          </p:txBody>
        </p:sp>
        <p:sp>
          <p:nvSpPr>
            <p:cNvPr id="21696" name="Freeform 92"/>
            <p:cNvSpPr>
              <a:spLocks/>
            </p:cNvSpPr>
            <p:nvPr/>
          </p:nvSpPr>
          <p:spPr bwMode="auto">
            <a:xfrm>
              <a:off x="4846" y="1713"/>
              <a:ext cx="516" cy="436"/>
            </a:xfrm>
            <a:custGeom>
              <a:avLst/>
              <a:gdLst>
                <a:gd name="T0" fmla="*/ 1 w 768"/>
                <a:gd name="T1" fmla="*/ 1 h 630"/>
                <a:gd name="T2" fmla="*/ 1 w 768"/>
                <a:gd name="T3" fmla="*/ 1 h 630"/>
                <a:gd name="T4" fmla="*/ 1 w 768"/>
                <a:gd name="T5" fmla="*/ 1 h 630"/>
                <a:gd name="T6" fmla="*/ 1 w 768"/>
                <a:gd name="T7" fmla="*/ 1 h 630"/>
                <a:gd name="T8" fmla="*/ 1 w 768"/>
                <a:gd name="T9" fmla="*/ 1 h 630"/>
                <a:gd name="T10" fmla="*/ 1 w 768"/>
                <a:gd name="T11" fmla="*/ 1 h 630"/>
                <a:gd name="T12" fmla="*/ 1 w 768"/>
                <a:gd name="T13" fmla="*/ 1 h 630"/>
                <a:gd name="T14" fmla="*/ 1 w 768"/>
                <a:gd name="T15" fmla="*/ 1 h 630"/>
                <a:gd name="T16" fmla="*/ 1 w 768"/>
                <a:gd name="T17" fmla="*/ 1 h 630"/>
                <a:gd name="T18" fmla="*/ 1 w 768"/>
                <a:gd name="T19" fmla="*/ 1 h 630"/>
                <a:gd name="T20" fmla="*/ 1 w 768"/>
                <a:gd name="T21" fmla="*/ 1 h 630"/>
                <a:gd name="T22" fmla="*/ 1 w 768"/>
                <a:gd name="T23" fmla="*/ 1 h 630"/>
                <a:gd name="T24" fmla="*/ 1 w 768"/>
                <a:gd name="T25" fmla="*/ 1 h 630"/>
                <a:gd name="T26" fmla="*/ 1 w 768"/>
                <a:gd name="T27" fmla="*/ 1 h 630"/>
                <a:gd name="T28" fmla="*/ 1 w 768"/>
                <a:gd name="T29" fmla="*/ 1 h 630"/>
                <a:gd name="T30" fmla="*/ 1 w 768"/>
                <a:gd name="T31" fmla="*/ 1 h 630"/>
                <a:gd name="T32" fmla="*/ 1 w 768"/>
                <a:gd name="T33" fmla="*/ 1 h 630"/>
                <a:gd name="T34" fmla="*/ 1 w 768"/>
                <a:gd name="T35" fmla="*/ 1 h 630"/>
                <a:gd name="T36" fmla="*/ 1 w 768"/>
                <a:gd name="T37" fmla="*/ 1 h 630"/>
                <a:gd name="T38" fmla="*/ 1 w 768"/>
                <a:gd name="T39" fmla="*/ 0 h 630"/>
                <a:gd name="T40" fmla="*/ 1 w 768"/>
                <a:gd name="T41" fmla="*/ 1 h 630"/>
                <a:gd name="T42" fmla="*/ 1 w 768"/>
                <a:gd name="T43" fmla="*/ 1 h 6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8"/>
                <a:gd name="T67" fmla="*/ 0 h 630"/>
                <a:gd name="T68" fmla="*/ 768 w 768"/>
                <a:gd name="T69" fmla="*/ 630 h 6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8" h="630">
                  <a:moveTo>
                    <a:pt x="183" y="67"/>
                  </a:moveTo>
                  <a:cubicBezTo>
                    <a:pt x="146" y="41"/>
                    <a:pt x="112" y="61"/>
                    <a:pt x="72" y="74"/>
                  </a:cubicBezTo>
                  <a:cubicBezTo>
                    <a:pt x="13" y="114"/>
                    <a:pt x="28" y="107"/>
                    <a:pt x="5" y="170"/>
                  </a:cubicBezTo>
                  <a:cubicBezTo>
                    <a:pt x="8" y="217"/>
                    <a:pt x="0" y="266"/>
                    <a:pt x="13" y="311"/>
                  </a:cubicBezTo>
                  <a:cubicBezTo>
                    <a:pt x="19" y="331"/>
                    <a:pt x="45" y="339"/>
                    <a:pt x="57" y="356"/>
                  </a:cubicBezTo>
                  <a:cubicBezTo>
                    <a:pt x="92" y="407"/>
                    <a:pt x="72" y="390"/>
                    <a:pt x="109" y="415"/>
                  </a:cubicBezTo>
                  <a:cubicBezTo>
                    <a:pt x="145" y="467"/>
                    <a:pt x="187" y="508"/>
                    <a:pt x="235" y="548"/>
                  </a:cubicBezTo>
                  <a:cubicBezTo>
                    <a:pt x="243" y="555"/>
                    <a:pt x="248" y="565"/>
                    <a:pt x="257" y="570"/>
                  </a:cubicBezTo>
                  <a:cubicBezTo>
                    <a:pt x="283" y="584"/>
                    <a:pt x="305" y="583"/>
                    <a:pt x="331" y="593"/>
                  </a:cubicBezTo>
                  <a:cubicBezTo>
                    <a:pt x="371" y="608"/>
                    <a:pt x="408" y="621"/>
                    <a:pt x="450" y="630"/>
                  </a:cubicBezTo>
                  <a:cubicBezTo>
                    <a:pt x="498" y="625"/>
                    <a:pt x="551" y="623"/>
                    <a:pt x="598" y="607"/>
                  </a:cubicBezTo>
                  <a:cubicBezTo>
                    <a:pt x="618" y="600"/>
                    <a:pt x="657" y="585"/>
                    <a:pt x="657" y="585"/>
                  </a:cubicBezTo>
                  <a:cubicBezTo>
                    <a:pt x="675" y="536"/>
                    <a:pt x="651" y="594"/>
                    <a:pt x="687" y="533"/>
                  </a:cubicBezTo>
                  <a:cubicBezTo>
                    <a:pt x="698" y="514"/>
                    <a:pt x="717" y="474"/>
                    <a:pt x="717" y="474"/>
                  </a:cubicBezTo>
                  <a:cubicBezTo>
                    <a:pt x="719" y="462"/>
                    <a:pt x="720" y="449"/>
                    <a:pt x="724" y="437"/>
                  </a:cubicBezTo>
                  <a:cubicBezTo>
                    <a:pt x="727" y="429"/>
                    <a:pt x="736" y="423"/>
                    <a:pt x="739" y="415"/>
                  </a:cubicBezTo>
                  <a:cubicBezTo>
                    <a:pt x="750" y="382"/>
                    <a:pt x="760" y="332"/>
                    <a:pt x="768" y="296"/>
                  </a:cubicBezTo>
                  <a:cubicBezTo>
                    <a:pt x="766" y="257"/>
                    <a:pt x="766" y="217"/>
                    <a:pt x="761" y="178"/>
                  </a:cubicBezTo>
                  <a:cubicBezTo>
                    <a:pt x="754" y="127"/>
                    <a:pt x="750" y="142"/>
                    <a:pt x="724" y="111"/>
                  </a:cubicBezTo>
                  <a:cubicBezTo>
                    <a:pt x="653" y="27"/>
                    <a:pt x="566" y="24"/>
                    <a:pt x="465" y="0"/>
                  </a:cubicBezTo>
                  <a:cubicBezTo>
                    <a:pt x="370" y="4"/>
                    <a:pt x="294" y="6"/>
                    <a:pt x="205" y="30"/>
                  </a:cubicBezTo>
                  <a:cubicBezTo>
                    <a:pt x="154" y="63"/>
                    <a:pt x="144" y="53"/>
                    <a:pt x="183" y="67"/>
                  </a:cubicBez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en-US"/>
            </a:p>
          </p:txBody>
        </p:sp>
      </p:grpSp>
      <p:sp>
        <p:nvSpPr>
          <p:cNvPr id="21510" name="Line 93"/>
          <p:cNvSpPr>
            <a:spLocks noChangeShapeType="1"/>
          </p:cNvSpPr>
          <p:nvPr/>
        </p:nvSpPr>
        <p:spPr bwMode="auto">
          <a:xfrm>
            <a:off x="5638800" y="2971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21511" name="Group 94"/>
          <p:cNvGrpSpPr>
            <a:grpSpLocks/>
          </p:cNvGrpSpPr>
          <p:nvPr/>
        </p:nvGrpSpPr>
        <p:grpSpPr bwMode="auto">
          <a:xfrm>
            <a:off x="6629400" y="4114800"/>
            <a:ext cx="2286000" cy="2286000"/>
            <a:chOff x="3312" y="2640"/>
            <a:chExt cx="1440" cy="1440"/>
          </a:xfrm>
        </p:grpSpPr>
        <p:graphicFrame>
          <p:nvGraphicFramePr>
            <p:cNvPr id="21611" name="Object 3"/>
            <p:cNvGraphicFramePr>
              <a:graphicFrameLocks noChangeAspect="1"/>
            </p:cNvGraphicFramePr>
            <p:nvPr/>
          </p:nvGraphicFramePr>
          <p:xfrm>
            <a:off x="3312" y="2832"/>
            <a:ext cx="1440" cy="1248"/>
          </p:xfrm>
          <a:graphic>
            <a:graphicData uri="http://schemas.openxmlformats.org/presentationml/2006/ole">
              <mc:AlternateContent xmlns:mc="http://schemas.openxmlformats.org/markup-compatibility/2006">
                <mc:Choice xmlns:v="urn:schemas-microsoft-com:vml" Requires="v">
                  <p:oleObj spid="_x0000_s117940" name="Worksheet" r:id="rId5" imgW="4051300" imgH="3479800" progId="Excel.Sheet.8">
                    <p:embed/>
                  </p:oleObj>
                </mc:Choice>
                <mc:Fallback>
                  <p:oleObj name="Worksheet" r:id="rId5" imgW="4051300" imgH="34798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2" y="2832"/>
                          <a:ext cx="1440"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612" name="Line 96"/>
            <p:cNvSpPr>
              <a:spLocks noChangeShapeType="1"/>
            </p:cNvSpPr>
            <p:nvPr/>
          </p:nvSpPr>
          <p:spPr bwMode="auto">
            <a:xfrm>
              <a:off x="3984" y="2640"/>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21512" name="Group 97"/>
          <p:cNvGrpSpPr>
            <a:grpSpLocks/>
          </p:cNvGrpSpPr>
          <p:nvPr/>
        </p:nvGrpSpPr>
        <p:grpSpPr bwMode="auto">
          <a:xfrm>
            <a:off x="3276600" y="4419600"/>
            <a:ext cx="3200400" cy="1903413"/>
            <a:chOff x="1200" y="2832"/>
            <a:chExt cx="2016" cy="1199"/>
          </a:xfrm>
        </p:grpSpPr>
        <p:grpSp>
          <p:nvGrpSpPr>
            <p:cNvPr id="21606" name="Group 98"/>
            <p:cNvGrpSpPr>
              <a:grpSpLocks/>
            </p:cNvGrpSpPr>
            <p:nvPr/>
          </p:nvGrpSpPr>
          <p:grpSpPr bwMode="auto">
            <a:xfrm>
              <a:off x="1200" y="2832"/>
              <a:ext cx="1408" cy="1199"/>
              <a:chOff x="3108" y="2256"/>
              <a:chExt cx="2100" cy="1799"/>
            </a:xfrm>
          </p:grpSpPr>
          <p:graphicFrame>
            <p:nvGraphicFramePr>
              <p:cNvPr id="21608" name="Object 2"/>
              <p:cNvGraphicFramePr>
                <a:graphicFrameLocks noChangeAspect="1"/>
              </p:cNvGraphicFramePr>
              <p:nvPr/>
            </p:nvGraphicFramePr>
            <p:xfrm>
              <a:off x="3108" y="2256"/>
              <a:ext cx="2100" cy="1799"/>
            </p:xfrm>
            <a:graphic>
              <a:graphicData uri="http://schemas.openxmlformats.org/presentationml/2006/ole">
                <mc:AlternateContent xmlns:mc="http://schemas.openxmlformats.org/markup-compatibility/2006">
                  <mc:Choice xmlns:v="urn:schemas-microsoft-com:vml" Requires="v">
                    <p:oleObj spid="_x0000_s117941" name="Worksheet" r:id="rId7" imgW="3340100" imgH="2819400" progId="Excel.Sheet.8">
                      <p:embed/>
                    </p:oleObj>
                  </mc:Choice>
                  <mc:Fallback>
                    <p:oleObj name="Worksheet" r:id="rId7" imgW="3340100" imgH="2819400"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8" y="2256"/>
                            <a:ext cx="2100" cy="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609" name="Freeform 100"/>
              <p:cNvSpPr>
                <a:spLocks/>
              </p:cNvSpPr>
              <p:nvPr/>
            </p:nvSpPr>
            <p:spPr bwMode="auto">
              <a:xfrm>
                <a:off x="3638" y="2571"/>
                <a:ext cx="728" cy="896"/>
              </a:xfrm>
              <a:custGeom>
                <a:avLst/>
                <a:gdLst>
                  <a:gd name="T0" fmla="*/ 199 w 728"/>
                  <a:gd name="T1" fmla="*/ 7 h 896"/>
                  <a:gd name="T2" fmla="*/ 110 w 728"/>
                  <a:gd name="T3" fmla="*/ 96 h 896"/>
                  <a:gd name="T4" fmla="*/ 80 w 728"/>
                  <a:gd name="T5" fmla="*/ 140 h 896"/>
                  <a:gd name="T6" fmla="*/ 65 w 728"/>
                  <a:gd name="T7" fmla="*/ 162 h 896"/>
                  <a:gd name="T8" fmla="*/ 21 w 728"/>
                  <a:gd name="T9" fmla="*/ 303 h 896"/>
                  <a:gd name="T10" fmla="*/ 65 w 728"/>
                  <a:gd name="T11" fmla="*/ 703 h 896"/>
                  <a:gd name="T12" fmla="*/ 110 w 728"/>
                  <a:gd name="T13" fmla="*/ 763 h 896"/>
                  <a:gd name="T14" fmla="*/ 332 w 728"/>
                  <a:gd name="T15" fmla="*/ 896 h 896"/>
                  <a:gd name="T16" fmla="*/ 495 w 728"/>
                  <a:gd name="T17" fmla="*/ 851 h 896"/>
                  <a:gd name="T18" fmla="*/ 636 w 728"/>
                  <a:gd name="T19" fmla="*/ 711 h 896"/>
                  <a:gd name="T20" fmla="*/ 688 w 728"/>
                  <a:gd name="T21" fmla="*/ 607 h 896"/>
                  <a:gd name="T22" fmla="*/ 702 w 728"/>
                  <a:gd name="T23" fmla="*/ 563 h 896"/>
                  <a:gd name="T24" fmla="*/ 710 w 728"/>
                  <a:gd name="T25" fmla="*/ 540 h 896"/>
                  <a:gd name="T26" fmla="*/ 680 w 728"/>
                  <a:gd name="T27" fmla="*/ 296 h 896"/>
                  <a:gd name="T28" fmla="*/ 569 w 728"/>
                  <a:gd name="T29" fmla="*/ 133 h 896"/>
                  <a:gd name="T30" fmla="*/ 510 w 728"/>
                  <a:gd name="T31" fmla="*/ 88 h 896"/>
                  <a:gd name="T32" fmla="*/ 465 w 728"/>
                  <a:gd name="T33" fmla="*/ 59 h 896"/>
                  <a:gd name="T34" fmla="*/ 295 w 728"/>
                  <a:gd name="T35" fmla="*/ 0 h 896"/>
                  <a:gd name="T36" fmla="*/ 206 w 728"/>
                  <a:gd name="T37" fmla="*/ 7 h 896"/>
                  <a:gd name="T38" fmla="*/ 184 w 728"/>
                  <a:gd name="T39" fmla="*/ 14 h 896"/>
                  <a:gd name="T40" fmla="*/ 199 w 728"/>
                  <a:gd name="T41" fmla="*/ 7 h 8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8"/>
                  <a:gd name="T64" fmla="*/ 0 h 896"/>
                  <a:gd name="T65" fmla="*/ 728 w 728"/>
                  <a:gd name="T66" fmla="*/ 896 h 8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8" h="896">
                    <a:moveTo>
                      <a:pt x="199" y="7"/>
                    </a:moveTo>
                    <a:cubicBezTo>
                      <a:pt x="148" y="19"/>
                      <a:pt x="135" y="54"/>
                      <a:pt x="110" y="96"/>
                    </a:cubicBezTo>
                    <a:cubicBezTo>
                      <a:pt x="101" y="111"/>
                      <a:pt x="90" y="125"/>
                      <a:pt x="80" y="140"/>
                    </a:cubicBezTo>
                    <a:cubicBezTo>
                      <a:pt x="75" y="147"/>
                      <a:pt x="65" y="162"/>
                      <a:pt x="65" y="162"/>
                    </a:cubicBezTo>
                    <a:cubicBezTo>
                      <a:pt x="50" y="210"/>
                      <a:pt x="33" y="254"/>
                      <a:pt x="21" y="303"/>
                    </a:cubicBezTo>
                    <a:cubicBezTo>
                      <a:pt x="4" y="446"/>
                      <a:pt x="0" y="574"/>
                      <a:pt x="65" y="703"/>
                    </a:cubicBezTo>
                    <a:cubicBezTo>
                      <a:pt x="79" y="731"/>
                      <a:pt x="83" y="744"/>
                      <a:pt x="110" y="763"/>
                    </a:cubicBezTo>
                    <a:cubicBezTo>
                      <a:pt x="159" y="835"/>
                      <a:pt x="250" y="874"/>
                      <a:pt x="332" y="896"/>
                    </a:cubicBezTo>
                    <a:cubicBezTo>
                      <a:pt x="394" y="889"/>
                      <a:pt x="441" y="878"/>
                      <a:pt x="495" y="851"/>
                    </a:cubicBezTo>
                    <a:cubicBezTo>
                      <a:pt x="537" y="789"/>
                      <a:pt x="571" y="751"/>
                      <a:pt x="636" y="711"/>
                    </a:cubicBezTo>
                    <a:cubicBezTo>
                      <a:pt x="660" y="674"/>
                      <a:pt x="672" y="647"/>
                      <a:pt x="688" y="607"/>
                    </a:cubicBezTo>
                    <a:cubicBezTo>
                      <a:pt x="694" y="593"/>
                      <a:pt x="697" y="578"/>
                      <a:pt x="702" y="563"/>
                    </a:cubicBezTo>
                    <a:cubicBezTo>
                      <a:pt x="705" y="555"/>
                      <a:pt x="710" y="540"/>
                      <a:pt x="710" y="540"/>
                    </a:cubicBezTo>
                    <a:cubicBezTo>
                      <a:pt x="720" y="459"/>
                      <a:pt x="728" y="366"/>
                      <a:pt x="680" y="296"/>
                    </a:cubicBezTo>
                    <a:cubicBezTo>
                      <a:pt x="659" y="231"/>
                      <a:pt x="621" y="176"/>
                      <a:pt x="569" y="133"/>
                    </a:cubicBezTo>
                    <a:cubicBezTo>
                      <a:pt x="550" y="117"/>
                      <a:pt x="530" y="103"/>
                      <a:pt x="510" y="88"/>
                    </a:cubicBezTo>
                    <a:cubicBezTo>
                      <a:pt x="496" y="77"/>
                      <a:pt x="465" y="59"/>
                      <a:pt x="465" y="59"/>
                    </a:cubicBezTo>
                    <a:cubicBezTo>
                      <a:pt x="428" y="0"/>
                      <a:pt x="358" y="5"/>
                      <a:pt x="295" y="0"/>
                    </a:cubicBezTo>
                    <a:cubicBezTo>
                      <a:pt x="265" y="2"/>
                      <a:pt x="236" y="3"/>
                      <a:pt x="206" y="7"/>
                    </a:cubicBezTo>
                    <a:cubicBezTo>
                      <a:pt x="198" y="8"/>
                      <a:pt x="192" y="14"/>
                      <a:pt x="184" y="14"/>
                    </a:cubicBezTo>
                    <a:cubicBezTo>
                      <a:pt x="178" y="14"/>
                      <a:pt x="194" y="9"/>
                      <a:pt x="199" y="7"/>
                    </a:cubicBez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en-US"/>
              </a:p>
            </p:txBody>
          </p:sp>
          <p:sp>
            <p:nvSpPr>
              <p:cNvPr id="21610" name="Freeform 101"/>
              <p:cNvSpPr>
                <a:spLocks/>
              </p:cNvSpPr>
              <p:nvPr/>
            </p:nvSpPr>
            <p:spPr bwMode="auto">
              <a:xfrm>
                <a:off x="4090" y="2934"/>
                <a:ext cx="802" cy="889"/>
              </a:xfrm>
              <a:custGeom>
                <a:avLst/>
                <a:gdLst>
                  <a:gd name="T0" fmla="*/ 510 w 802"/>
                  <a:gd name="T1" fmla="*/ 44 h 889"/>
                  <a:gd name="T2" fmla="*/ 376 w 802"/>
                  <a:gd name="T3" fmla="*/ 177 h 889"/>
                  <a:gd name="T4" fmla="*/ 236 w 802"/>
                  <a:gd name="T5" fmla="*/ 296 h 889"/>
                  <a:gd name="T6" fmla="*/ 221 w 802"/>
                  <a:gd name="T7" fmla="*/ 318 h 889"/>
                  <a:gd name="T8" fmla="*/ 199 w 802"/>
                  <a:gd name="T9" fmla="*/ 333 h 889"/>
                  <a:gd name="T10" fmla="*/ 191 w 802"/>
                  <a:gd name="T11" fmla="*/ 355 h 889"/>
                  <a:gd name="T12" fmla="*/ 169 w 802"/>
                  <a:gd name="T13" fmla="*/ 385 h 889"/>
                  <a:gd name="T14" fmla="*/ 132 w 802"/>
                  <a:gd name="T15" fmla="*/ 496 h 889"/>
                  <a:gd name="T16" fmla="*/ 110 w 802"/>
                  <a:gd name="T17" fmla="*/ 518 h 889"/>
                  <a:gd name="T18" fmla="*/ 80 w 802"/>
                  <a:gd name="T19" fmla="*/ 562 h 889"/>
                  <a:gd name="T20" fmla="*/ 43 w 802"/>
                  <a:gd name="T21" fmla="*/ 629 h 889"/>
                  <a:gd name="T22" fmla="*/ 13 w 802"/>
                  <a:gd name="T23" fmla="*/ 703 h 889"/>
                  <a:gd name="T24" fmla="*/ 36 w 802"/>
                  <a:gd name="T25" fmla="*/ 844 h 889"/>
                  <a:gd name="T26" fmla="*/ 80 w 802"/>
                  <a:gd name="T27" fmla="*/ 874 h 889"/>
                  <a:gd name="T28" fmla="*/ 124 w 802"/>
                  <a:gd name="T29" fmla="*/ 888 h 889"/>
                  <a:gd name="T30" fmla="*/ 354 w 802"/>
                  <a:gd name="T31" fmla="*/ 874 h 889"/>
                  <a:gd name="T32" fmla="*/ 517 w 802"/>
                  <a:gd name="T33" fmla="*/ 822 h 889"/>
                  <a:gd name="T34" fmla="*/ 569 w 802"/>
                  <a:gd name="T35" fmla="*/ 792 h 889"/>
                  <a:gd name="T36" fmla="*/ 673 w 802"/>
                  <a:gd name="T37" fmla="*/ 651 h 889"/>
                  <a:gd name="T38" fmla="*/ 695 w 802"/>
                  <a:gd name="T39" fmla="*/ 600 h 889"/>
                  <a:gd name="T40" fmla="*/ 747 w 802"/>
                  <a:gd name="T41" fmla="*/ 533 h 889"/>
                  <a:gd name="T42" fmla="*/ 784 w 802"/>
                  <a:gd name="T43" fmla="*/ 451 h 889"/>
                  <a:gd name="T44" fmla="*/ 798 w 802"/>
                  <a:gd name="T45" fmla="*/ 385 h 889"/>
                  <a:gd name="T46" fmla="*/ 650 w 802"/>
                  <a:gd name="T47" fmla="*/ 0 h 889"/>
                  <a:gd name="T48" fmla="*/ 532 w 802"/>
                  <a:gd name="T49" fmla="*/ 22 h 889"/>
                  <a:gd name="T50" fmla="*/ 510 w 802"/>
                  <a:gd name="T51" fmla="*/ 44 h 8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2"/>
                  <a:gd name="T79" fmla="*/ 0 h 889"/>
                  <a:gd name="T80" fmla="*/ 802 w 802"/>
                  <a:gd name="T81" fmla="*/ 889 h 8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2" h="889">
                    <a:moveTo>
                      <a:pt x="510" y="44"/>
                    </a:moveTo>
                    <a:cubicBezTo>
                      <a:pt x="455" y="80"/>
                      <a:pt x="422" y="133"/>
                      <a:pt x="376" y="177"/>
                    </a:cubicBezTo>
                    <a:cubicBezTo>
                      <a:pt x="346" y="236"/>
                      <a:pt x="298" y="273"/>
                      <a:pt x="236" y="296"/>
                    </a:cubicBezTo>
                    <a:cubicBezTo>
                      <a:pt x="231" y="303"/>
                      <a:pt x="227" y="312"/>
                      <a:pt x="221" y="318"/>
                    </a:cubicBezTo>
                    <a:cubicBezTo>
                      <a:pt x="215" y="324"/>
                      <a:pt x="205" y="326"/>
                      <a:pt x="199" y="333"/>
                    </a:cubicBezTo>
                    <a:cubicBezTo>
                      <a:pt x="194" y="339"/>
                      <a:pt x="195" y="348"/>
                      <a:pt x="191" y="355"/>
                    </a:cubicBezTo>
                    <a:cubicBezTo>
                      <a:pt x="185" y="366"/>
                      <a:pt x="176" y="375"/>
                      <a:pt x="169" y="385"/>
                    </a:cubicBezTo>
                    <a:cubicBezTo>
                      <a:pt x="156" y="422"/>
                      <a:pt x="155" y="463"/>
                      <a:pt x="132" y="496"/>
                    </a:cubicBezTo>
                    <a:cubicBezTo>
                      <a:pt x="126" y="504"/>
                      <a:pt x="116" y="510"/>
                      <a:pt x="110" y="518"/>
                    </a:cubicBezTo>
                    <a:cubicBezTo>
                      <a:pt x="99" y="532"/>
                      <a:pt x="80" y="562"/>
                      <a:pt x="80" y="562"/>
                    </a:cubicBezTo>
                    <a:cubicBezTo>
                      <a:pt x="68" y="602"/>
                      <a:pt x="78" y="578"/>
                      <a:pt x="43" y="629"/>
                    </a:cubicBezTo>
                    <a:cubicBezTo>
                      <a:pt x="28" y="651"/>
                      <a:pt x="22" y="678"/>
                      <a:pt x="13" y="703"/>
                    </a:cubicBezTo>
                    <a:cubicBezTo>
                      <a:pt x="15" y="727"/>
                      <a:pt x="0" y="812"/>
                      <a:pt x="36" y="844"/>
                    </a:cubicBezTo>
                    <a:cubicBezTo>
                      <a:pt x="49" y="856"/>
                      <a:pt x="65" y="864"/>
                      <a:pt x="80" y="874"/>
                    </a:cubicBezTo>
                    <a:cubicBezTo>
                      <a:pt x="93" y="883"/>
                      <a:pt x="124" y="888"/>
                      <a:pt x="124" y="888"/>
                    </a:cubicBezTo>
                    <a:cubicBezTo>
                      <a:pt x="167" y="886"/>
                      <a:pt x="287" y="889"/>
                      <a:pt x="354" y="874"/>
                    </a:cubicBezTo>
                    <a:cubicBezTo>
                      <a:pt x="410" y="861"/>
                      <a:pt x="461" y="835"/>
                      <a:pt x="517" y="822"/>
                    </a:cubicBezTo>
                    <a:cubicBezTo>
                      <a:pt x="534" y="811"/>
                      <a:pt x="553" y="804"/>
                      <a:pt x="569" y="792"/>
                    </a:cubicBezTo>
                    <a:cubicBezTo>
                      <a:pt x="613" y="757"/>
                      <a:pt x="651" y="702"/>
                      <a:pt x="673" y="651"/>
                    </a:cubicBezTo>
                    <a:cubicBezTo>
                      <a:pt x="680" y="634"/>
                      <a:pt x="685" y="615"/>
                      <a:pt x="695" y="600"/>
                    </a:cubicBezTo>
                    <a:cubicBezTo>
                      <a:pt x="711" y="577"/>
                      <a:pt x="747" y="533"/>
                      <a:pt x="747" y="533"/>
                    </a:cubicBezTo>
                    <a:cubicBezTo>
                      <a:pt x="756" y="504"/>
                      <a:pt x="784" y="451"/>
                      <a:pt x="784" y="451"/>
                    </a:cubicBezTo>
                    <a:cubicBezTo>
                      <a:pt x="787" y="439"/>
                      <a:pt x="798" y="395"/>
                      <a:pt x="798" y="385"/>
                    </a:cubicBezTo>
                    <a:cubicBezTo>
                      <a:pt x="798" y="264"/>
                      <a:pt x="802" y="46"/>
                      <a:pt x="650" y="0"/>
                    </a:cubicBezTo>
                    <a:cubicBezTo>
                      <a:pt x="598" y="5"/>
                      <a:pt x="575" y="6"/>
                      <a:pt x="532" y="22"/>
                    </a:cubicBezTo>
                    <a:cubicBezTo>
                      <a:pt x="516" y="46"/>
                      <a:pt x="526" y="44"/>
                      <a:pt x="510" y="44"/>
                    </a:cubicBez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en-US"/>
              </a:p>
            </p:txBody>
          </p:sp>
        </p:grpSp>
        <p:sp>
          <p:nvSpPr>
            <p:cNvPr id="21607" name="Line 102"/>
            <p:cNvSpPr>
              <a:spLocks noChangeShapeType="1"/>
            </p:cNvSpPr>
            <p:nvPr/>
          </p:nvSpPr>
          <p:spPr bwMode="auto">
            <a:xfrm flipH="1">
              <a:off x="2784" y="3264"/>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1513" name="Rectangle 103"/>
          <p:cNvSpPr>
            <a:spLocks noChangeArrowheads="1"/>
          </p:cNvSpPr>
          <p:nvPr/>
        </p:nvSpPr>
        <p:spPr bwMode="auto">
          <a:xfrm>
            <a:off x="101600" y="2084388"/>
            <a:ext cx="2222500" cy="1990725"/>
          </a:xfrm>
          <a:prstGeom prst="rect">
            <a:avLst/>
          </a:prstGeom>
          <a:solidFill>
            <a:srgbClr val="FFFFFF"/>
          </a:solidFill>
          <a:ln w="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514" name="Rectangle 104"/>
          <p:cNvSpPr>
            <a:spLocks noChangeArrowheads="1"/>
          </p:cNvSpPr>
          <p:nvPr/>
        </p:nvSpPr>
        <p:spPr bwMode="auto">
          <a:xfrm>
            <a:off x="314325" y="2225675"/>
            <a:ext cx="1906588" cy="160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515" name="Line 105"/>
          <p:cNvSpPr>
            <a:spLocks noChangeShapeType="1"/>
          </p:cNvSpPr>
          <p:nvPr/>
        </p:nvSpPr>
        <p:spPr bwMode="auto">
          <a:xfrm>
            <a:off x="314325" y="3670300"/>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16" name="Line 106"/>
          <p:cNvSpPr>
            <a:spLocks noChangeShapeType="1"/>
          </p:cNvSpPr>
          <p:nvPr/>
        </p:nvSpPr>
        <p:spPr bwMode="auto">
          <a:xfrm>
            <a:off x="314325" y="3509963"/>
            <a:ext cx="19065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17" name="Line 107"/>
          <p:cNvSpPr>
            <a:spLocks noChangeShapeType="1"/>
          </p:cNvSpPr>
          <p:nvPr/>
        </p:nvSpPr>
        <p:spPr bwMode="auto">
          <a:xfrm>
            <a:off x="314325" y="3348038"/>
            <a:ext cx="19065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18" name="Line 108"/>
          <p:cNvSpPr>
            <a:spLocks noChangeShapeType="1"/>
          </p:cNvSpPr>
          <p:nvPr/>
        </p:nvSpPr>
        <p:spPr bwMode="auto">
          <a:xfrm>
            <a:off x="314325" y="3187700"/>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19" name="Line 109"/>
          <p:cNvSpPr>
            <a:spLocks noChangeShapeType="1"/>
          </p:cNvSpPr>
          <p:nvPr/>
        </p:nvSpPr>
        <p:spPr bwMode="auto">
          <a:xfrm>
            <a:off x="314325" y="3025775"/>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20" name="Line 110"/>
          <p:cNvSpPr>
            <a:spLocks noChangeShapeType="1"/>
          </p:cNvSpPr>
          <p:nvPr/>
        </p:nvSpPr>
        <p:spPr bwMode="auto">
          <a:xfrm>
            <a:off x="314325" y="2870200"/>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21" name="Line 111"/>
          <p:cNvSpPr>
            <a:spLocks noChangeShapeType="1"/>
          </p:cNvSpPr>
          <p:nvPr/>
        </p:nvSpPr>
        <p:spPr bwMode="auto">
          <a:xfrm>
            <a:off x="314325" y="2709863"/>
            <a:ext cx="19065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22" name="Line 112"/>
          <p:cNvSpPr>
            <a:spLocks noChangeShapeType="1"/>
          </p:cNvSpPr>
          <p:nvPr/>
        </p:nvSpPr>
        <p:spPr bwMode="auto">
          <a:xfrm>
            <a:off x="314325" y="2547938"/>
            <a:ext cx="19065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23" name="Line 113"/>
          <p:cNvSpPr>
            <a:spLocks noChangeShapeType="1"/>
          </p:cNvSpPr>
          <p:nvPr/>
        </p:nvSpPr>
        <p:spPr bwMode="auto">
          <a:xfrm>
            <a:off x="314325" y="2387600"/>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24" name="Line 114"/>
          <p:cNvSpPr>
            <a:spLocks noChangeShapeType="1"/>
          </p:cNvSpPr>
          <p:nvPr/>
        </p:nvSpPr>
        <p:spPr bwMode="auto">
          <a:xfrm>
            <a:off x="314325" y="2225675"/>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25" name="Line 115"/>
          <p:cNvSpPr>
            <a:spLocks noChangeShapeType="1"/>
          </p:cNvSpPr>
          <p:nvPr/>
        </p:nvSpPr>
        <p:spPr bwMode="auto">
          <a:xfrm>
            <a:off x="506413" y="2225675"/>
            <a:ext cx="1587"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26" name="Line 116"/>
          <p:cNvSpPr>
            <a:spLocks noChangeShapeType="1"/>
          </p:cNvSpPr>
          <p:nvPr/>
        </p:nvSpPr>
        <p:spPr bwMode="auto">
          <a:xfrm>
            <a:off x="692150"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27" name="Line 117"/>
          <p:cNvSpPr>
            <a:spLocks noChangeShapeType="1"/>
          </p:cNvSpPr>
          <p:nvPr/>
        </p:nvSpPr>
        <p:spPr bwMode="auto">
          <a:xfrm>
            <a:off x="885825"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28" name="Line 118"/>
          <p:cNvSpPr>
            <a:spLocks noChangeShapeType="1"/>
          </p:cNvSpPr>
          <p:nvPr/>
        </p:nvSpPr>
        <p:spPr bwMode="auto">
          <a:xfrm>
            <a:off x="1077913" y="2225675"/>
            <a:ext cx="1587"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29" name="Line 119"/>
          <p:cNvSpPr>
            <a:spLocks noChangeShapeType="1"/>
          </p:cNvSpPr>
          <p:nvPr/>
        </p:nvSpPr>
        <p:spPr bwMode="auto">
          <a:xfrm>
            <a:off x="1270000"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0" name="Line 120"/>
          <p:cNvSpPr>
            <a:spLocks noChangeShapeType="1"/>
          </p:cNvSpPr>
          <p:nvPr/>
        </p:nvSpPr>
        <p:spPr bwMode="auto">
          <a:xfrm>
            <a:off x="1457325"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1" name="Line 121"/>
          <p:cNvSpPr>
            <a:spLocks noChangeShapeType="1"/>
          </p:cNvSpPr>
          <p:nvPr/>
        </p:nvSpPr>
        <p:spPr bwMode="auto">
          <a:xfrm>
            <a:off x="1649413" y="2225675"/>
            <a:ext cx="1587"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2" name="Line 122"/>
          <p:cNvSpPr>
            <a:spLocks noChangeShapeType="1"/>
          </p:cNvSpPr>
          <p:nvPr/>
        </p:nvSpPr>
        <p:spPr bwMode="auto">
          <a:xfrm>
            <a:off x="1841500"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3" name="Line 123"/>
          <p:cNvSpPr>
            <a:spLocks noChangeShapeType="1"/>
          </p:cNvSpPr>
          <p:nvPr/>
        </p:nvSpPr>
        <p:spPr bwMode="auto">
          <a:xfrm>
            <a:off x="2028825"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4" name="Line 124"/>
          <p:cNvSpPr>
            <a:spLocks noChangeShapeType="1"/>
          </p:cNvSpPr>
          <p:nvPr/>
        </p:nvSpPr>
        <p:spPr bwMode="auto">
          <a:xfrm>
            <a:off x="2220913" y="2225675"/>
            <a:ext cx="1587"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5" name="Rectangle 125"/>
          <p:cNvSpPr>
            <a:spLocks noChangeArrowheads="1"/>
          </p:cNvSpPr>
          <p:nvPr/>
        </p:nvSpPr>
        <p:spPr bwMode="auto">
          <a:xfrm>
            <a:off x="314325" y="2225675"/>
            <a:ext cx="1906588" cy="16065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536" name="Line 126"/>
          <p:cNvSpPr>
            <a:spLocks noChangeShapeType="1"/>
          </p:cNvSpPr>
          <p:nvPr/>
        </p:nvSpPr>
        <p:spPr bwMode="auto">
          <a:xfrm>
            <a:off x="314325"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7" name="Line 127"/>
          <p:cNvSpPr>
            <a:spLocks noChangeShapeType="1"/>
          </p:cNvSpPr>
          <p:nvPr/>
        </p:nvSpPr>
        <p:spPr bwMode="auto">
          <a:xfrm>
            <a:off x="295275" y="3832225"/>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8" name="Line 128"/>
          <p:cNvSpPr>
            <a:spLocks noChangeShapeType="1"/>
          </p:cNvSpPr>
          <p:nvPr/>
        </p:nvSpPr>
        <p:spPr bwMode="auto">
          <a:xfrm>
            <a:off x="295275" y="3670300"/>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9" name="Line 129"/>
          <p:cNvSpPr>
            <a:spLocks noChangeShapeType="1"/>
          </p:cNvSpPr>
          <p:nvPr/>
        </p:nvSpPr>
        <p:spPr bwMode="auto">
          <a:xfrm>
            <a:off x="295275" y="3509963"/>
            <a:ext cx="190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0" name="Line 130"/>
          <p:cNvSpPr>
            <a:spLocks noChangeShapeType="1"/>
          </p:cNvSpPr>
          <p:nvPr/>
        </p:nvSpPr>
        <p:spPr bwMode="auto">
          <a:xfrm>
            <a:off x="295275" y="3348038"/>
            <a:ext cx="190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1" name="Line 131"/>
          <p:cNvSpPr>
            <a:spLocks noChangeShapeType="1"/>
          </p:cNvSpPr>
          <p:nvPr/>
        </p:nvSpPr>
        <p:spPr bwMode="auto">
          <a:xfrm>
            <a:off x="295275" y="3187700"/>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2" name="Line 132"/>
          <p:cNvSpPr>
            <a:spLocks noChangeShapeType="1"/>
          </p:cNvSpPr>
          <p:nvPr/>
        </p:nvSpPr>
        <p:spPr bwMode="auto">
          <a:xfrm>
            <a:off x="295275" y="3025775"/>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3" name="Line 133"/>
          <p:cNvSpPr>
            <a:spLocks noChangeShapeType="1"/>
          </p:cNvSpPr>
          <p:nvPr/>
        </p:nvSpPr>
        <p:spPr bwMode="auto">
          <a:xfrm>
            <a:off x="295275" y="2870200"/>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4" name="Line 134"/>
          <p:cNvSpPr>
            <a:spLocks noChangeShapeType="1"/>
          </p:cNvSpPr>
          <p:nvPr/>
        </p:nvSpPr>
        <p:spPr bwMode="auto">
          <a:xfrm>
            <a:off x="295275" y="2709863"/>
            <a:ext cx="190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5" name="Line 135"/>
          <p:cNvSpPr>
            <a:spLocks noChangeShapeType="1"/>
          </p:cNvSpPr>
          <p:nvPr/>
        </p:nvSpPr>
        <p:spPr bwMode="auto">
          <a:xfrm>
            <a:off x="295275" y="2547938"/>
            <a:ext cx="190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6" name="Line 136"/>
          <p:cNvSpPr>
            <a:spLocks noChangeShapeType="1"/>
          </p:cNvSpPr>
          <p:nvPr/>
        </p:nvSpPr>
        <p:spPr bwMode="auto">
          <a:xfrm>
            <a:off x="295275" y="2387600"/>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7" name="Line 137"/>
          <p:cNvSpPr>
            <a:spLocks noChangeShapeType="1"/>
          </p:cNvSpPr>
          <p:nvPr/>
        </p:nvSpPr>
        <p:spPr bwMode="auto">
          <a:xfrm>
            <a:off x="295275" y="2225675"/>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8" name="Line 138"/>
          <p:cNvSpPr>
            <a:spLocks noChangeShapeType="1"/>
          </p:cNvSpPr>
          <p:nvPr/>
        </p:nvSpPr>
        <p:spPr bwMode="auto">
          <a:xfrm>
            <a:off x="314325" y="3832225"/>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49" name="Line 139"/>
          <p:cNvSpPr>
            <a:spLocks noChangeShapeType="1"/>
          </p:cNvSpPr>
          <p:nvPr/>
        </p:nvSpPr>
        <p:spPr bwMode="auto">
          <a:xfrm flipV="1">
            <a:off x="314325"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50" name="Line 140"/>
          <p:cNvSpPr>
            <a:spLocks noChangeShapeType="1"/>
          </p:cNvSpPr>
          <p:nvPr/>
        </p:nvSpPr>
        <p:spPr bwMode="auto">
          <a:xfrm flipV="1">
            <a:off x="506413" y="38322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51" name="Line 141"/>
          <p:cNvSpPr>
            <a:spLocks noChangeShapeType="1"/>
          </p:cNvSpPr>
          <p:nvPr/>
        </p:nvSpPr>
        <p:spPr bwMode="auto">
          <a:xfrm flipV="1">
            <a:off x="692150"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52" name="Line 142"/>
          <p:cNvSpPr>
            <a:spLocks noChangeShapeType="1"/>
          </p:cNvSpPr>
          <p:nvPr/>
        </p:nvSpPr>
        <p:spPr bwMode="auto">
          <a:xfrm flipV="1">
            <a:off x="885825"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53" name="Line 143"/>
          <p:cNvSpPr>
            <a:spLocks noChangeShapeType="1"/>
          </p:cNvSpPr>
          <p:nvPr/>
        </p:nvSpPr>
        <p:spPr bwMode="auto">
          <a:xfrm flipV="1">
            <a:off x="1077913" y="38322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54" name="Line 144"/>
          <p:cNvSpPr>
            <a:spLocks noChangeShapeType="1"/>
          </p:cNvSpPr>
          <p:nvPr/>
        </p:nvSpPr>
        <p:spPr bwMode="auto">
          <a:xfrm flipV="1">
            <a:off x="1270000"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55" name="Line 145"/>
          <p:cNvSpPr>
            <a:spLocks noChangeShapeType="1"/>
          </p:cNvSpPr>
          <p:nvPr/>
        </p:nvSpPr>
        <p:spPr bwMode="auto">
          <a:xfrm flipV="1">
            <a:off x="1457325"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56" name="Line 146"/>
          <p:cNvSpPr>
            <a:spLocks noChangeShapeType="1"/>
          </p:cNvSpPr>
          <p:nvPr/>
        </p:nvSpPr>
        <p:spPr bwMode="auto">
          <a:xfrm flipV="1">
            <a:off x="1649413" y="38322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57" name="Line 147"/>
          <p:cNvSpPr>
            <a:spLocks noChangeShapeType="1"/>
          </p:cNvSpPr>
          <p:nvPr/>
        </p:nvSpPr>
        <p:spPr bwMode="auto">
          <a:xfrm flipV="1">
            <a:off x="1841500"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58" name="Line 148"/>
          <p:cNvSpPr>
            <a:spLocks noChangeShapeType="1"/>
          </p:cNvSpPr>
          <p:nvPr/>
        </p:nvSpPr>
        <p:spPr bwMode="auto">
          <a:xfrm flipV="1">
            <a:off x="2028825"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59" name="Line 149"/>
          <p:cNvSpPr>
            <a:spLocks noChangeShapeType="1"/>
          </p:cNvSpPr>
          <p:nvPr/>
        </p:nvSpPr>
        <p:spPr bwMode="auto">
          <a:xfrm flipV="1">
            <a:off x="2220913" y="38322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60" name="Freeform 150"/>
          <p:cNvSpPr>
            <a:spLocks/>
          </p:cNvSpPr>
          <p:nvPr/>
        </p:nvSpPr>
        <p:spPr bwMode="auto">
          <a:xfrm>
            <a:off x="839788" y="2824163"/>
            <a:ext cx="90487" cy="93662"/>
          </a:xfrm>
          <a:custGeom>
            <a:avLst/>
            <a:gdLst>
              <a:gd name="T0" fmla="*/ 2147483647 w 57"/>
              <a:gd name="T1" fmla="*/ 0 h 59"/>
              <a:gd name="T2" fmla="*/ 2147483647 w 57"/>
              <a:gd name="T3" fmla="*/ 2147483647 h 59"/>
              <a:gd name="T4" fmla="*/ 2147483647 w 57"/>
              <a:gd name="T5" fmla="*/ 2147483647 h 59"/>
              <a:gd name="T6" fmla="*/ 0 w 57"/>
              <a:gd name="T7" fmla="*/ 2147483647 h 59"/>
              <a:gd name="T8" fmla="*/ 2147483647 w 57"/>
              <a:gd name="T9" fmla="*/ 0 h 59"/>
              <a:gd name="T10" fmla="*/ 0 60000 65536"/>
              <a:gd name="T11" fmla="*/ 0 60000 65536"/>
              <a:gd name="T12" fmla="*/ 0 60000 65536"/>
              <a:gd name="T13" fmla="*/ 0 60000 65536"/>
              <a:gd name="T14" fmla="*/ 0 60000 65536"/>
              <a:gd name="T15" fmla="*/ 0 w 57"/>
              <a:gd name="T16" fmla="*/ 0 h 59"/>
              <a:gd name="T17" fmla="*/ 57 w 57"/>
              <a:gd name="T18" fmla="*/ 59 h 59"/>
            </a:gdLst>
            <a:ahLst/>
            <a:cxnLst>
              <a:cxn ang="T10">
                <a:pos x="T0" y="T1"/>
              </a:cxn>
              <a:cxn ang="T11">
                <a:pos x="T2" y="T3"/>
              </a:cxn>
              <a:cxn ang="T12">
                <a:pos x="T4" y="T5"/>
              </a:cxn>
              <a:cxn ang="T13">
                <a:pos x="T6" y="T7"/>
              </a:cxn>
              <a:cxn ang="T14">
                <a:pos x="T8" y="T9"/>
              </a:cxn>
            </a:cxnLst>
            <a:rect l="T15" t="T16" r="T17" b="T18"/>
            <a:pathLst>
              <a:path w="57" h="59">
                <a:moveTo>
                  <a:pt x="29" y="0"/>
                </a:moveTo>
                <a:lnTo>
                  <a:pt x="57" y="29"/>
                </a:lnTo>
                <a:lnTo>
                  <a:pt x="29" y="59"/>
                </a:lnTo>
                <a:lnTo>
                  <a:pt x="0" y="29"/>
                </a:lnTo>
                <a:lnTo>
                  <a:pt x="29"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561" name="Freeform 151"/>
          <p:cNvSpPr>
            <a:spLocks/>
          </p:cNvSpPr>
          <p:nvPr/>
        </p:nvSpPr>
        <p:spPr bwMode="auto">
          <a:xfrm>
            <a:off x="1604963" y="3302000"/>
            <a:ext cx="88900" cy="93663"/>
          </a:xfrm>
          <a:custGeom>
            <a:avLst/>
            <a:gdLst>
              <a:gd name="T0" fmla="*/ 2147483647 w 56"/>
              <a:gd name="T1" fmla="*/ 0 h 59"/>
              <a:gd name="T2" fmla="*/ 2147483647 w 56"/>
              <a:gd name="T3" fmla="*/ 2147483647 h 59"/>
              <a:gd name="T4" fmla="*/ 2147483647 w 56"/>
              <a:gd name="T5" fmla="*/ 2147483647 h 59"/>
              <a:gd name="T6" fmla="*/ 0 w 56"/>
              <a:gd name="T7" fmla="*/ 2147483647 h 59"/>
              <a:gd name="T8" fmla="*/ 2147483647 w 56"/>
              <a:gd name="T9" fmla="*/ 0 h 59"/>
              <a:gd name="T10" fmla="*/ 0 60000 65536"/>
              <a:gd name="T11" fmla="*/ 0 60000 65536"/>
              <a:gd name="T12" fmla="*/ 0 60000 65536"/>
              <a:gd name="T13" fmla="*/ 0 60000 65536"/>
              <a:gd name="T14" fmla="*/ 0 60000 65536"/>
              <a:gd name="T15" fmla="*/ 0 w 56"/>
              <a:gd name="T16" fmla="*/ 0 h 59"/>
              <a:gd name="T17" fmla="*/ 56 w 56"/>
              <a:gd name="T18" fmla="*/ 59 h 59"/>
            </a:gdLst>
            <a:ahLst/>
            <a:cxnLst>
              <a:cxn ang="T10">
                <a:pos x="T0" y="T1"/>
              </a:cxn>
              <a:cxn ang="T11">
                <a:pos x="T2" y="T3"/>
              </a:cxn>
              <a:cxn ang="T12">
                <a:pos x="T4" y="T5"/>
              </a:cxn>
              <a:cxn ang="T13">
                <a:pos x="T6" y="T7"/>
              </a:cxn>
              <a:cxn ang="T14">
                <a:pos x="T8" y="T9"/>
              </a:cxn>
            </a:cxnLst>
            <a:rect l="T15" t="T16" r="T17" b="T18"/>
            <a:pathLst>
              <a:path w="56" h="59">
                <a:moveTo>
                  <a:pt x="28" y="0"/>
                </a:moveTo>
                <a:lnTo>
                  <a:pt x="56" y="29"/>
                </a:lnTo>
                <a:lnTo>
                  <a:pt x="28" y="59"/>
                </a:lnTo>
                <a:lnTo>
                  <a:pt x="0" y="29"/>
                </a:lnTo>
                <a:lnTo>
                  <a:pt x="28" y="0"/>
                </a:lnTo>
                <a:close/>
              </a:path>
            </a:pathLst>
          </a:custGeom>
          <a:solidFill>
            <a:srgbClr val="000080"/>
          </a:solidFill>
          <a:ln w="6350">
            <a:solidFill>
              <a:srgbClr val="000080"/>
            </a:solidFill>
            <a:prstDash val="solid"/>
            <a:round/>
            <a:headEnd/>
            <a:tailEnd/>
          </a:ln>
        </p:spPr>
        <p:txBody>
          <a:bodyPr/>
          <a:lstStyle/>
          <a:p>
            <a:endParaRPr lang="zh-TW" altLang="en-US"/>
          </a:p>
        </p:txBody>
      </p:sp>
      <p:sp>
        <p:nvSpPr>
          <p:cNvPr id="21562" name="Freeform 152"/>
          <p:cNvSpPr>
            <a:spLocks/>
          </p:cNvSpPr>
          <p:nvPr/>
        </p:nvSpPr>
        <p:spPr bwMode="auto">
          <a:xfrm>
            <a:off x="1033463" y="2662238"/>
            <a:ext cx="88900" cy="93662"/>
          </a:xfrm>
          <a:custGeom>
            <a:avLst/>
            <a:gdLst>
              <a:gd name="T0" fmla="*/ 2147483647 w 56"/>
              <a:gd name="T1" fmla="*/ 0 h 59"/>
              <a:gd name="T2" fmla="*/ 2147483647 w 56"/>
              <a:gd name="T3" fmla="*/ 2147483647 h 59"/>
              <a:gd name="T4" fmla="*/ 2147483647 w 56"/>
              <a:gd name="T5" fmla="*/ 2147483647 h 59"/>
              <a:gd name="T6" fmla="*/ 0 w 56"/>
              <a:gd name="T7" fmla="*/ 2147483647 h 59"/>
              <a:gd name="T8" fmla="*/ 2147483647 w 56"/>
              <a:gd name="T9" fmla="*/ 0 h 59"/>
              <a:gd name="T10" fmla="*/ 0 60000 65536"/>
              <a:gd name="T11" fmla="*/ 0 60000 65536"/>
              <a:gd name="T12" fmla="*/ 0 60000 65536"/>
              <a:gd name="T13" fmla="*/ 0 60000 65536"/>
              <a:gd name="T14" fmla="*/ 0 60000 65536"/>
              <a:gd name="T15" fmla="*/ 0 w 56"/>
              <a:gd name="T16" fmla="*/ 0 h 59"/>
              <a:gd name="T17" fmla="*/ 56 w 56"/>
              <a:gd name="T18" fmla="*/ 59 h 59"/>
            </a:gdLst>
            <a:ahLst/>
            <a:cxnLst>
              <a:cxn ang="T10">
                <a:pos x="T0" y="T1"/>
              </a:cxn>
              <a:cxn ang="T11">
                <a:pos x="T2" y="T3"/>
              </a:cxn>
              <a:cxn ang="T12">
                <a:pos x="T4" y="T5"/>
              </a:cxn>
              <a:cxn ang="T13">
                <a:pos x="T6" y="T7"/>
              </a:cxn>
              <a:cxn ang="T14">
                <a:pos x="T8" y="T9"/>
              </a:cxn>
            </a:cxnLst>
            <a:rect l="T15" t="T16" r="T17" b="T18"/>
            <a:pathLst>
              <a:path w="56" h="59">
                <a:moveTo>
                  <a:pt x="28" y="0"/>
                </a:moveTo>
                <a:lnTo>
                  <a:pt x="56" y="30"/>
                </a:lnTo>
                <a:lnTo>
                  <a:pt x="28" y="59"/>
                </a:lnTo>
                <a:lnTo>
                  <a:pt x="0" y="30"/>
                </a:lnTo>
                <a:lnTo>
                  <a:pt x="28"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563" name="Freeform 153"/>
          <p:cNvSpPr>
            <a:spLocks/>
          </p:cNvSpPr>
          <p:nvPr/>
        </p:nvSpPr>
        <p:spPr bwMode="auto">
          <a:xfrm>
            <a:off x="839788" y="2501900"/>
            <a:ext cx="90487" cy="93663"/>
          </a:xfrm>
          <a:custGeom>
            <a:avLst/>
            <a:gdLst>
              <a:gd name="T0" fmla="*/ 2147483647 w 57"/>
              <a:gd name="T1" fmla="*/ 0 h 59"/>
              <a:gd name="T2" fmla="*/ 2147483647 w 57"/>
              <a:gd name="T3" fmla="*/ 2147483647 h 59"/>
              <a:gd name="T4" fmla="*/ 2147483647 w 57"/>
              <a:gd name="T5" fmla="*/ 2147483647 h 59"/>
              <a:gd name="T6" fmla="*/ 0 w 57"/>
              <a:gd name="T7" fmla="*/ 2147483647 h 59"/>
              <a:gd name="T8" fmla="*/ 2147483647 w 57"/>
              <a:gd name="T9" fmla="*/ 0 h 59"/>
              <a:gd name="T10" fmla="*/ 0 60000 65536"/>
              <a:gd name="T11" fmla="*/ 0 60000 65536"/>
              <a:gd name="T12" fmla="*/ 0 60000 65536"/>
              <a:gd name="T13" fmla="*/ 0 60000 65536"/>
              <a:gd name="T14" fmla="*/ 0 60000 65536"/>
              <a:gd name="T15" fmla="*/ 0 w 57"/>
              <a:gd name="T16" fmla="*/ 0 h 59"/>
              <a:gd name="T17" fmla="*/ 57 w 57"/>
              <a:gd name="T18" fmla="*/ 59 h 59"/>
            </a:gdLst>
            <a:ahLst/>
            <a:cxnLst>
              <a:cxn ang="T10">
                <a:pos x="T0" y="T1"/>
              </a:cxn>
              <a:cxn ang="T11">
                <a:pos x="T2" y="T3"/>
              </a:cxn>
              <a:cxn ang="T12">
                <a:pos x="T4" y="T5"/>
              </a:cxn>
              <a:cxn ang="T13">
                <a:pos x="T6" y="T7"/>
              </a:cxn>
              <a:cxn ang="T14">
                <a:pos x="T8" y="T9"/>
              </a:cxn>
            </a:cxnLst>
            <a:rect l="T15" t="T16" r="T17" b="T18"/>
            <a:pathLst>
              <a:path w="57" h="59">
                <a:moveTo>
                  <a:pt x="29" y="0"/>
                </a:moveTo>
                <a:lnTo>
                  <a:pt x="57" y="29"/>
                </a:lnTo>
                <a:lnTo>
                  <a:pt x="29" y="59"/>
                </a:lnTo>
                <a:lnTo>
                  <a:pt x="0" y="29"/>
                </a:lnTo>
                <a:lnTo>
                  <a:pt x="29"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564" name="Freeform 154"/>
          <p:cNvSpPr>
            <a:spLocks/>
          </p:cNvSpPr>
          <p:nvPr/>
        </p:nvSpPr>
        <p:spPr bwMode="auto">
          <a:xfrm>
            <a:off x="1797050" y="2984500"/>
            <a:ext cx="90488" cy="95250"/>
          </a:xfrm>
          <a:custGeom>
            <a:avLst/>
            <a:gdLst>
              <a:gd name="T0" fmla="*/ 2147483647 w 57"/>
              <a:gd name="T1" fmla="*/ 0 h 60"/>
              <a:gd name="T2" fmla="*/ 2147483647 w 57"/>
              <a:gd name="T3" fmla="*/ 2147483647 h 60"/>
              <a:gd name="T4" fmla="*/ 2147483647 w 57"/>
              <a:gd name="T5" fmla="*/ 2147483647 h 60"/>
              <a:gd name="T6" fmla="*/ 0 w 57"/>
              <a:gd name="T7" fmla="*/ 2147483647 h 60"/>
              <a:gd name="T8" fmla="*/ 2147483647 w 57"/>
              <a:gd name="T9" fmla="*/ 0 h 60"/>
              <a:gd name="T10" fmla="*/ 0 60000 65536"/>
              <a:gd name="T11" fmla="*/ 0 60000 65536"/>
              <a:gd name="T12" fmla="*/ 0 60000 65536"/>
              <a:gd name="T13" fmla="*/ 0 60000 65536"/>
              <a:gd name="T14" fmla="*/ 0 60000 65536"/>
              <a:gd name="T15" fmla="*/ 0 w 57"/>
              <a:gd name="T16" fmla="*/ 0 h 60"/>
              <a:gd name="T17" fmla="*/ 57 w 57"/>
              <a:gd name="T18" fmla="*/ 60 h 60"/>
            </a:gdLst>
            <a:ahLst/>
            <a:cxnLst>
              <a:cxn ang="T10">
                <a:pos x="T0" y="T1"/>
              </a:cxn>
              <a:cxn ang="T11">
                <a:pos x="T2" y="T3"/>
              </a:cxn>
              <a:cxn ang="T12">
                <a:pos x="T4" y="T5"/>
              </a:cxn>
              <a:cxn ang="T13">
                <a:pos x="T6" y="T7"/>
              </a:cxn>
              <a:cxn ang="T14">
                <a:pos x="T8" y="T9"/>
              </a:cxn>
            </a:cxnLst>
            <a:rect l="T15" t="T16" r="T17" b="T18"/>
            <a:pathLst>
              <a:path w="57" h="60">
                <a:moveTo>
                  <a:pt x="28" y="0"/>
                </a:moveTo>
                <a:lnTo>
                  <a:pt x="57" y="30"/>
                </a:lnTo>
                <a:lnTo>
                  <a:pt x="28" y="60"/>
                </a:lnTo>
                <a:lnTo>
                  <a:pt x="0" y="30"/>
                </a:lnTo>
                <a:lnTo>
                  <a:pt x="28" y="0"/>
                </a:lnTo>
                <a:close/>
              </a:path>
            </a:pathLst>
          </a:custGeom>
          <a:solidFill>
            <a:srgbClr val="000080"/>
          </a:solidFill>
          <a:ln w="6350">
            <a:solidFill>
              <a:srgbClr val="000080"/>
            </a:solidFill>
            <a:prstDash val="solid"/>
            <a:round/>
            <a:headEnd/>
            <a:tailEnd/>
          </a:ln>
        </p:spPr>
        <p:txBody>
          <a:bodyPr/>
          <a:lstStyle/>
          <a:p>
            <a:endParaRPr lang="zh-TW" altLang="en-US"/>
          </a:p>
        </p:txBody>
      </p:sp>
      <p:sp>
        <p:nvSpPr>
          <p:cNvPr id="21565" name="Freeform 155"/>
          <p:cNvSpPr>
            <a:spLocks/>
          </p:cNvSpPr>
          <p:nvPr/>
        </p:nvSpPr>
        <p:spPr bwMode="auto">
          <a:xfrm>
            <a:off x="1033463" y="2984500"/>
            <a:ext cx="88900" cy="95250"/>
          </a:xfrm>
          <a:custGeom>
            <a:avLst/>
            <a:gdLst>
              <a:gd name="T0" fmla="*/ 2147483647 w 56"/>
              <a:gd name="T1" fmla="*/ 0 h 60"/>
              <a:gd name="T2" fmla="*/ 2147483647 w 56"/>
              <a:gd name="T3" fmla="*/ 2147483647 h 60"/>
              <a:gd name="T4" fmla="*/ 2147483647 w 56"/>
              <a:gd name="T5" fmla="*/ 2147483647 h 60"/>
              <a:gd name="T6" fmla="*/ 0 w 56"/>
              <a:gd name="T7" fmla="*/ 2147483647 h 60"/>
              <a:gd name="T8" fmla="*/ 2147483647 w 56"/>
              <a:gd name="T9" fmla="*/ 0 h 60"/>
              <a:gd name="T10" fmla="*/ 0 60000 65536"/>
              <a:gd name="T11" fmla="*/ 0 60000 65536"/>
              <a:gd name="T12" fmla="*/ 0 60000 65536"/>
              <a:gd name="T13" fmla="*/ 0 60000 65536"/>
              <a:gd name="T14" fmla="*/ 0 60000 65536"/>
              <a:gd name="T15" fmla="*/ 0 w 56"/>
              <a:gd name="T16" fmla="*/ 0 h 60"/>
              <a:gd name="T17" fmla="*/ 56 w 56"/>
              <a:gd name="T18" fmla="*/ 60 h 60"/>
            </a:gdLst>
            <a:ahLst/>
            <a:cxnLst>
              <a:cxn ang="T10">
                <a:pos x="T0" y="T1"/>
              </a:cxn>
              <a:cxn ang="T11">
                <a:pos x="T2" y="T3"/>
              </a:cxn>
              <a:cxn ang="T12">
                <a:pos x="T4" y="T5"/>
              </a:cxn>
              <a:cxn ang="T13">
                <a:pos x="T6" y="T7"/>
              </a:cxn>
              <a:cxn ang="T14">
                <a:pos x="T8" y="T9"/>
              </a:cxn>
            </a:cxnLst>
            <a:rect l="T15" t="T16" r="T17" b="T18"/>
            <a:pathLst>
              <a:path w="56" h="60">
                <a:moveTo>
                  <a:pt x="28" y="0"/>
                </a:moveTo>
                <a:lnTo>
                  <a:pt x="56" y="30"/>
                </a:lnTo>
                <a:lnTo>
                  <a:pt x="28" y="60"/>
                </a:lnTo>
                <a:lnTo>
                  <a:pt x="0" y="30"/>
                </a:lnTo>
                <a:lnTo>
                  <a:pt x="28"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566" name="Freeform 156"/>
          <p:cNvSpPr>
            <a:spLocks/>
          </p:cNvSpPr>
          <p:nvPr/>
        </p:nvSpPr>
        <p:spPr bwMode="auto">
          <a:xfrm>
            <a:off x="1225550" y="3624263"/>
            <a:ext cx="90488" cy="93662"/>
          </a:xfrm>
          <a:custGeom>
            <a:avLst/>
            <a:gdLst>
              <a:gd name="T0" fmla="*/ 2147483647 w 57"/>
              <a:gd name="T1" fmla="*/ 0 h 59"/>
              <a:gd name="T2" fmla="*/ 2147483647 w 57"/>
              <a:gd name="T3" fmla="*/ 2147483647 h 59"/>
              <a:gd name="T4" fmla="*/ 2147483647 w 57"/>
              <a:gd name="T5" fmla="*/ 2147483647 h 59"/>
              <a:gd name="T6" fmla="*/ 0 w 57"/>
              <a:gd name="T7" fmla="*/ 2147483647 h 59"/>
              <a:gd name="T8" fmla="*/ 2147483647 w 57"/>
              <a:gd name="T9" fmla="*/ 0 h 59"/>
              <a:gd name="T10" fmla="*/ 0 60000 65536"/>
              <a:gd name="T11" fmla="*/ 0 60000 65536"/>
              <a:gd name="T12" fmla="*/ 0 60000 65536"/>
              <a:gd name="T13" fmla="*/ 0 60000 65536"/>
              <a:gd name="T14" fmla="*/ 0 60000 65536"/>
              <a:gd name="T15" fmla="*/ 0 w 57"/>
              <a:gd name="T16" fmla="*/ 0 h 59"/>
              <a:gd name="T17" fmla="*/ 57 w 57"/>
              <a:gd name="T18" fmla="*/ 59 h 59"/>
            </a:gdLst>
            <a:ahLst/>
            <a:cxnLst>
              <a:cxn ang="T10">
                <a:pos x="T0" y="T1"/>
              </a:cxn>
              <a:cxn ang="T11">
                <a:pos x="T2" y="T3"/>
              </a:cxn>
              <a:cxn ang="T12">
                <a:pos x="T4" y="T5"/>
              </a:cxn>
              <a:cxn ang="T13">
                <a:pos x="T6" y="T7"/>
              </a:cxn>
              <a:cxn ang="T14">
                <a:pos x="T8" y="T9"/>
              </a:cxn>
            </a:cxnLst>
            <a:rect l="T15" t="T16" r="T17" b="T18"/>
            <a:pathLst>
              <a:path w="57" h="59">
                <a:moveTo>
                  <a:pt x="28" y="0"/>
                </a:moveTo>
                <a:lnTo>
                  <a:pt x="57" y="29"/>
                </a:lnTo>
                <a:lnTo>
                  <a:pt x="28" y="59"/>
                </a:lnTo>
                <a:lnTo>
                  <a:pt x="0" y="29"/>
                </a:lnTo>
                <a:lnTo>
                  <a:pt x="28"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567" name="Freeform 157"/>
          <p:cNvSpPr>
            <a:spLocks/>
          </p:cNvSpPr>
          <p:nvPr/>
        </p:nvSpPr>
        <p:spPr bwMode="auto">
          <a:xfrm>
            <a:off x="1225550" y="2984500"/>
            <a:ext cx="90488" cy="95250"/>
          </a:xfrm>
          <a:custGeom>
            <a:avLst/>
            <a:gdLst>
              <a:gd name="T0" fmla="*/ 2147483647 w 57"/>
              <a:gd name="T1" fmla="*/ 0 h 60"/>
              <a:gd name="T2" fmla="*/ 2147483647 w 57"/>
              <a:gd name="T3" fmla="*/ 2147483647 h 60"/>
              <a:gd name="T4" fmla="*/ 2147483647 w 57"/>
              <a:gd name="T5" fmla="*/ 2147483647 h 60"/>
              <a:gd name="T6" fmla="*/ 0 w 57"/>
              <a:gd name="T7" fmla="*/ 2147483647 h 60"/>
              <a:gd name="T8" fmla="*/ 2147483647 w 57"/>
              <a:gd name="T9" fmla="*/ 0 h 60"/>
              <a:gd name="T10" fmla="*/ 0 60000 65536"/>
              <a:gd name="T11" fmla="*/ 0 60000 65536"/>
              <a:gd name="T12" fmla="*/ 0 60000 65536"/>
              <a:gd name="T13" fmla="*/ 0 60000 65536"/>
              <a:gd name="T14" fmla="*/ 0 60000 65536"/>
              <a:gd name="T15" fmla="*/ 0 w 57"/>
              <a:gd name="T16" fmla="*/ 0 h 60"/>
              <a:gd name="T17" fmla="*/ 57 w 57"/>
              <a:gd name="T18" fmla="*/ 60 h 60"/>
            </a:gdLst>
            <a:ahLst/>
            <a:cxnLst>
              <a:cxn ang="T10">
                <a:pos x="T0" y="T1"/>
              </a:cxn>
              <a:cxn ang="T11">
                <a:pos x="T2" y="T3"/>
              </a:cxn>
              <a:cxn ang="T12">
                <a:pos x="T4" y="T5"/>
              </a:cxn>
              <a:cxn ang="T13">
                <a:pos x="T6" y="T7"/>
              </a:cxn>
              <a:cxn ang="T14">
                <a:pos x="T8" y="T9"/>
              </a:cxn>
            </a:cxnLst>
            <a:rect l="T15" t="T16" r="T17" b="T18"/>
            <a:pathLst>
              <a:path w="57" h="60">
                <a:moveTo>
                  <a:pt x="28" y="0"/>
                </a:moveTo>
                <a:lnTo>
                  <a:pt x="57" y="30"/>
                </a:lnTo>
                <a:lnTo>
                  <a:pt x="28" y="60"/>
                </a:lnTo>
                <a:lnTo>
                  <a:pt x="0" y="30"/>
                </a:lnTo>
                <a:lnTo>
                  <a:pt x="28" y="0"/>
                </a:lnTo>
                <a:close/>
              </a:path>
            </a:pathLst>
          </a:custGeom>
          <a:solidFill>
            <a:srgbClr val="000080"/>
          </a:solidFill>
          <a:ln w="6350">
            <a:solidFill>
              <a:srgbClr val="000080"/>
            </a:solidFill>
            <a:prstDash val="solid"/>
            <a:round/>
            <a:headEnd/>
            <a:tailEnd/>
          </a:ln>
        </p:spPr>
        <p:txBody>
          <a:bodyPr/>
          <a:lstStyle/>
          <a:p>
            <a:endParaRPr lang="zh-TW" altLang="en-US"/>
          </a:p>
        </p:txBody>
      </p:sp>
      <p:sp>
        <p:nvSpPr>
          <p:cNvPr id="21568" name="Rectangle 158"/>
          <p:cNvSpPr>
            <a:spLocks noChangeArrowheads="1"/>
          </p:cNvSpPr>
          <p:nvPr/>
        </p:nvSpPr>
        <p:spPr bwMode="auto">
          <a:xfrm>
            <a:off x="223838" y="378460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0</a:t>
            </a:r>
            <a:endParaRPr lang="ko-KR" altLang="en-US" sz="1800">
              <a:latin typeface="Arial" charset="0"/>
              <a:ea typeface="Gulim" pitchFamily="34" charset="-127"/>
            </a:endParaRPr>
          </a:p>
        </p:txBody>
      </p:sp>
      <p:sp>
        <p:nvSpPr>
          <p:cNvPr id="21569" name="Rectangle 159"/>
          <p:cNvSpPr>
            <a:spLocks noChangeArrowheads="1"/>
          </p:cNvSpPr>
          <p:nvPr/>
        </p:nvSpPr>
        <p:spPr bwMode="auto">
          <a:xfrm>
            <a:off x="223838" y="3624263"/>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1</a:t>
            </a:r>
            <a:endParaRPr lang="ko-KR" altLang="en-US" sz="1800">
              <a:latin typeface="Arial" charset="0"/>
              <a:ea typeface="Gulim" pitchFamily="34" charset="-127"/>
            </a:endParaRPr>
          </a:p>
        </p:txBody>
      </p:sp>
      <p:sp>
        <p:nvSpPr>
          <p:cNvPr id="21570" name="Rectangle 160"/>
          <p:cNvSpPr>
            <a:spLocks noChangeArrowheads="1"/>
          </p:cNvSpPr>
          <p:nvPr/>
        </p:nvSpPr>
        <p:spPr bwMode="auto">
          <a:xfrm>
            <a:off x="223838" y="3462338"/>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2</a:t>
            </a:r>
            <a:endParaRPr lang="ko-KR" altLang="en-US" sz="1800">
              <a:latin typeface="Arial" charset="0"/>
              <a:ea typeface="Gulim" pitchFamily="34" charset="-127"/>
            </a:endParaRPr>
          </a:p>
        </p:txBody>
      </p:sp>
      <p:sp>
        <p:nvSpPr>
          <p:cNvPr id="21571" name="Rectangle 161"/>
          <p:cNvSpPr>
            <a:spLocks noChangeArrowheads="1"/>
          </p:cNvSpPr>
          <p:nvPr/>
        </p:nvSpPr>
        <p:spPr bwMode="auto">
          <a:xfrm>
            <a:off x="223838" y="330200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3</a:t>
            </a:r>
            <a:endParaRPr lang="ko-KR" altLang="en-US" sz="1800">
              <a:latin typeface="Arial" charset="0"/>
              <a:ea typeface="Gulim" pitchFamily="34" charset="-127"/>
            </a:endParaRPr>
          </a:p>
        </p:txBody>
      </p:sp>
      <p:sp>
        <p:nvSpPr>
          <p:cNvPr id="21572" name="Rectangle 162"/>
          <p:cNvSpPr>
            <a:spLocks noChangeArrowheads="1"/>
          </p:cNvSpPr>
          <p:nvPr/>
        </p:nvSpPr>
        <p:spPr bwMode="auto">
          <a:xfrm>
            <a:off x="223838" y="3140075"/>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4</a:t>
            </a:r>
            <a:endParaRPr lang="ko-KR" altLang="en-US" sz="1800">
              <a:latin typeface="Arial" charset="0"/>
              <a:ea typeface="Gulim" pitchFamily="34" charset="-127"/>
            </a:endParaRPr>
          </a:p>
        </p:txBody>
      </p:sp>
      <p:sp>
        <p:nvSpPr>
          <p:cNvPr id="21573" name="Rectangle 163"/>
          <p:cNvSpPr>
            <a:spLocks noChangeArrowheads="1"/>
          </p:cNvSpPr>
          <p:nvPr/>
        </p:nvSpPr>
        <p:spPr bwMode="auto">
          <a:xfrm>
            <a:off x="223838" y="29781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5</a:t>
            </a:r>
            <a:endParaRPr lang="ko-KR" altLang="en-US" sz="1800">
              <a:latin typeface="Arial" charset="0"/>
              <a:ea typeface="Gulim" pitchFamily="34" charset="-127"/>
            </a:endParaRPr>
          </a:p>
        </p:txBody>
      </p:sp>
      <p:sp>
        <p:nvSpPr>
          <p:cNvPr id="21574" name="Rectangle 164"/>
          <p:cNvSpPr>
            <a:spLocks noChangeArrowheads="1"/>
          </p:cNvSpPr>
          <p:nvPr/>
        </p:nvSpPr>
        <p:spPr bwMode="auto">
          <a:xfrm>
            <a:off x="223838" y="2824163"/>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6</a:t>
            </a:r>
            <a:endParaRPr lang="ko-KR" altLang="en-US" sz="1800">
              <a:latin typeface="Arial" charset="0"/>
              <a:ea typeface="Gulim" pitchFamily="34" charset="-127"/>
            </a:endParaRPr>
          </a:p>
        </p:txBody>
      </p:sp>
      <p:sp>
        <p:nvSpPr>
          <p:cNvPr id="21575" name="Rectangle 165"/>
          <p:cNvSpPr>
            <a:spLocks noChangeArrowheads="1"/>
          </p:cNvSpPr>
          <p:nvPr/>
        </p:nvSpPr>
        <p:spPr bwMode="auto">
          <a:xfrm>
            <a:off x="223838" y="2662238"/>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7</a:t>
            </a:r>
            <a:endParaRPr lang="ko-KR" altLang="en-US" sz="1800">
              <a:latin typeface="Arial" charset="0"/>
              <a:ea typeface="Gulim" pitchFamily="34" charset="-127"/>
            </a:endParaRPr>
          </a:p>
        </p:txBody>
      </p:sp>
      <p:sp>
        <p:nvSpPr>
          <p:cNvPr id="21576" name="Rectangle 166"/>
          <p:cNvSpPr>
            <a:spLocks noChangeArrowheads="1"/>
          </p:cNvSpPr>
          <p:nvPr/>
        </p:nvSpPr>
        <p:spPr bwMode="auto">
          <a:xfrm>
            <a:off x="223838" y="250190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8</a:t>
            </a:r>
            <a:endParaRPr lang="ko-KR" altLang="en-US" sz="1800">
              <a:latin typeface="Arial" charset="0"/>
              <a:ea typeface="Gulim" pitchFamily="34" charset="-127"/>
            </a:endParaRPr>
          </a:p>
        </p:txBody>
      </p:sp>
      <p:sp>
        <p:nvSpPr>
          <p:cNvPr id="21577" name="Rectangle 167"/>
          <p:cNvSpPr>
            <a:spLocks noChangeArrowheads="1"/>
          </p:cNvSpPr>
          <p:nvPr/>
        </p:nvSpPr>
        <p:spPr bwMode="auto">
          <a:xfrm>
            <a:off x="223838" y="2339975"/>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9</a:t>
            </a:r>
            <a:endParaRPr lang="ko-KR" altLang="en-US" sz="1800">
              <a:latin typeface="Arial" charset="0"/>
              <a:ea typeface="Gulim" pitchFamily="34" charset="-127"/>
            </a:endParaRPr>
          </a:p>
        </p:txBody>
      </p:sp>
      <p:sp>
        <p:nvSpPr>
          <p:cNvPr id="21578" name="Rectangle 168"/>
          <p:cNvSpPr>
            <a:spLocks noChangeArrowheads="1"/>
          </p:cNvSpPr>
          <p:nvPr/>
        </p:nvSpPr>
        <p:spPr bwMode="auto">
          <a:xfrm>
            <a:off x="185738" y="2178050"/>
            <a:ext cx="1158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10</a:t>
            </a:r>
            <a:endParaRPr lang="ko-KR" altLang="en-US" sz="1800">
              <a:latin typeface="Arial" charset="0"/>
              <a:ea typeface="Gulim" pitchFamily="34" charset="-127"/>
            </a:endParaRPr>
          </a:p>
        </p:txBody>
      </p:sp>
      <p:sp>
        <p:nvSpPr>
          <p:cNvPr id="21579" name="Rectangle 169"/>
          <p:cNvSpPr>
            <a:spLocks noChangeArrowheads="1"/>
          </p:cNvSpPr>
          <p:nvPr/>
        </p:nvSpPr>
        <p:spPr bwMode="auto">
          <a:xfrm>
            <a:off x="295275"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0</a:t>
            </a:r>
            <a:endParaRPr lang="ko-KR" altLang="en-US" sz="1800">
              <a:latin typeface="Arial" charset="0"/>
              <a:ea typeface="Gulim" pitchFamily="34" charset="-127"/>
            </a:endParaRPr>
          </a:p>
        </p:txBody>
      </p:sp>
      <p:sp>
        <p:nvSpPr>
          <p:cNvPr id="21580" name="Rectangle 170"/>
          <p:cNvSpPr>
            <a:spLocks noChangeArrowheads="1"/>
          </p:cNvSpPr>
          <p:nvPr/>
        </p:nvSpPr>
        <p:spPr bwMode="auto">
          <a:xfrm>
            <a:off x="487363"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1</a:t>
            </a:r>
            <a:endParaRPr lang="ko-KR" altLang="en-US" sz="1800">
              <a:latin typeface="Arial" charset="0"/>
              <a:ea typeface="Gulim" pitchFamily="34" charset="-127"/>
            </a:endParaRPr>
          </a:p>
        </p:txBody>
      </p:sp>
      <p:sp>
        <p:nvSpPr>
          <p:cNvPr id="21581" name="Rectangle 171"/>
          <p:cNvSpPr>
            <a:spLocks noChangeArrowheads="1"/>
          </p:cNvSpPr>
          <p:nvPr/>
        </p:nvSpPr>
        <p:spPr bwMode="auto">
          <a:xfrm>
            <a:off x="673100"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2</a:t>
            </a:r>
            <a:endParaRPr lang="ko-KR" altLang="en-US" sz="1800">
              <a:latin typeface="Arial" charset="0"/>
              <a:ea typeface="Gulim" pitchFamily="34" charset="-127"/>
            </a:endParaRPr>
          </a:p>
        </p:txBody>
      </p:sp>
      <p:sp>
        <p:nvSpPr>
          <p:cNvPr id="21582" name="Rectangle 172"/>
          <p:cNvSpPr>
            <a:spLocks noChangeArrowheads="1"/>
          </p:cNvSpPr>
          <p:nvPr/>
        </p:nvSpPr>
        <p:spPr bwMode="auto">
          <a:xfrm>
            <a:off x="866775"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3</a:t>
            </a:r>
            <a:endParaRPr lang="ko-KR" altLang="en-US" sz="1800">
              <a:latin typeface="Arial" charset="0"/>
              <a:ea typeface="Gulim" pitchFamily="34" charset="-127"/>
            </a:endParaRPr>
          </a:p>
        </p:txBody>
      </p:sp>
      <p:sp>
        <p:nvSpPr>
          <p:cNvPr id="21583" name="Rectangle 173"/>
          <p:cNvSpPr>
            <a:spLocks noChangeArrowheads="1"/>
          </p:cNvSpPr>
          <p:nvPr/>
        </p:nvSpPr>
        <p:spPr bwMode="auto">
          <a:xfrm>
            <a:off x="1058863"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4</a:t>
            </a:r>
            <a:endParaRPr lang="ko-KR" altLang="en-US" sz="1800">
              <a:latin typeface="Arial" charset="0"/>
              <a:ea typeface="Gulim" pitchFamily="34" charset="-127"/>
            </a:endParaRPr>
          </a:p>
        </p:txBody>
      </p:sp>
      <p:sp>
        <p:nvSpPr>
          <p:cNvPr id="21584" name="Rectangle 174"/>
          <p:cNvSpPr>
            <a:spLocks noChangeArrowheads="1"/>
          </p:cNvSpPr>
          <p:nvPr/>
        </p:nvSpPr>
        <p:spPr bwMode="auto">
          <a:xfrm>
            <a:off x="1250950"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5</a:t>
            </a:r>
            <a:endParaRPr lang="ko-KR" altLang="en-US" sz="1800">
              <a:latin typeface="Arial" charset="0"/>
              <a:ea typeface="Gulim" pitchFamily="34" charset="-127"/>
            </a:endParaRPr>
          </a:p>
        </p:txBody>
      </p:sp>
      <p:sp>
        <p:nvSpPr>
          <p:cNvPr id="21585" name="Rectangle 175"/>
          <p:cNvSpPr>
            <a:spLocks noChangeArrowheads="1"/>
          </p:cNvSpPr>
          <p:nvPr/>
        </p:nvSpPr>
        <p:spPr bwMode="auto">
          <a:xfrm>
            <a:off x="1438275"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6</a:t>
            </a:r>
            <a:endParaRPr lang="ko-KR" altLang="en-US" sz="1800">
              <a:latin typeface="Arial" charset="0"/>
              <a:ea typeface="Gulim" pitchFamily="34" charset="-127"/>
            </a:endParaRPr>
          </a:p>
        </p:txBody>
      </p:sp>
      <p:sp>
        <p:nvSpPr>
          <p:cNvPr id="21586" name="Rectangle 176"/>
          <p:cNvSpPr>
            <a:spLocks noChangeArrowheads="1"/>
          </p:cNvSpPr>
          <p:nvPr/>
        </p:nvSpPr>
        <p:spPr bwMode="auto">
          <a:xfrm>
            <a:off x="1630363"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7</a:t>
            </a:r>
            <a:endParaRPr lang="ko-KR" altLang="en-US" sz="1800">
              <a:latin typeface="Arial" charset="0"/>
              <a:ea typeface="Gulim" pitchFamily="34" charset="-127"/>
            </a:endParaRPr>
          </a:p>
        </p:txBody>
      </p:sp>
      <p:sp>
        <p:nvSpPr>
          <p:cNvPr id="21587" name="Rectangle 177"/>
          <p:cNvSpPr>
            <a:spLocks noChangeArrowheads="1"/>
          </p:cNvSpPr>
          <p:nvPr/>
        </p:nvSpPr>
        <p:spPr bwMode="auto">
          <a:xfrm>
            <a:off x="1822450"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8</a:t>
            </a:r>
            <a:endParaRPr lang="ko-KR" altLang="en-US" sz="1800">
              <a:latin typeface="Arial" charset="0"/>
              <a:ea typeface="Gulim" pitchFamily="34" charset="-127"/>
            </a:endParaRPr>
          </a:p>
        </p:txBody>
      </p:sp>
      <p:sp>
        <p:nvSpPr>
          <p:cNvPr id="21588" name="Rectangle 178"/>
          <p:cNvSpPr>
            <a:spLocks noChangeArrowheads="1"/>
          </p:cNvSpPr>
          <p:nvPr/>
        </p:nvSpPr>
        <p:spPr bwMode="auto">
          <a:xfrm>
            <a:off x="2009775"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9</a:t>
            </a:r>
            <a:endParaRPr lang="ko-KR" altLang="en-US" sz="1800">
              <a:latin typeface="Arial" charset="0"/>
              <a:ea typeface="Gulim" pitchFamily="34" charset="-127"/>
            </a:endParaRPr>
          </a:p>
        </p:txBody>
      </p:sp>
      <p:sp>
        <p:nvSpPr>
          <p:cNvPr id="21589" name="Rectangle 179"/>
          <p:cNvSpPr>
            <a:spLocks noChangeArrowheads="1"/>
          </p:cNvSpPr>
          <p:nvPr/>
        </p:nvSpPr>
        <p:spPr bwMode="auto">
          <a:xfrm>
            <a:off x="2182813" y="3892550"/>
            <a:ext cx="1158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ko-KR" altLang="en-US" sz="600">
                <a:solidFill>
                  <a:srgbClr val="000000"/>
                </a:solidFill>
                <a:latin typeface="Arial" charset="0"/>
                <a:ea typeface="Gulim" pitchFamily="34" charset="-127"/>
              </a:rPr>
              <a:t>10</a:t>
            </a:r>
            <a:endParaRPr lang="ko-KR" altLang="en-US" sz="1800">
              <a:latin typeface="Arial" charset="0"/>
              <a:ea typeface="Gulim" pitchFamily="34" charset="-127"/>
            </a:endParaRPr>
          </a:p>
        </p:txBody>
      </p:sp>
      <p:sp>
        <p:nvSpPr>
          <p:cNvPr id="21590" name="Rectangle 180"/>
          <p:cNvSpPr>
            <a:spLocks noChangeArrowheads="1"/>
          </p:cNvSpPr>
          <p:nvPr/>
        </p:nvSpPr>
        <p:spPr bwMode="auto">
          <a:xfrm>
            <a:off x="101600" y="2084388"/>
            <a:ext cx="2222500" cy="199072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591" name="Text Box 181"/>
          <p:cNvSpPr txBox="1">
            <a:spLocks noChangeArrowheads="1"/>
          </p:cNvSpPr>
          <p:nvPr/>
        </p:nvSpPr>
        <p:spPr bwMode="auto">
          <a:xfrm>
            <a:off x="228600" y="4572000"/>
            <a:ext cx="1905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ko-KR" sz="1400">
                <a:latin typeface="Arial" charset="0"/>
                <a:ea typeface="Gulim" pitchFamily="34" charset="-127"/>
              </a:rPr>
              <a:t>K=2</a:t>
            </a:r>
          </a:p>
          <a:p>
            <a:pPr eaLnBrk="1" hangingPunct="1">
              <a:spcBef>
                <a:spcPct val="50000"/>
              </a:spcBef>
              <a:buFontTx/>
              <a:buNone/>
            </a:pPr>
            <a:r>
              <a:rPr lang="en-US" altLang="ko-KR" sz="1400">
                <a:latin typeface="Arial" charset="0"/>
                <a:ea typeface="Gulim" pitchFamily="34" charset="-127"/>
              </a:rPr>
              <a:t>Arbitrarily choose K object as initial cluster center</a:t>
            </a:r>
          </a:p>
        </p:txBody>
      </p:sp>
      <p:sp>
        <p:nvSpPr>
          <p:cNvPr id="21592" name="Line 182"/>
          <p:cNvSpPr>
            <a:spLocks noChangeShapeType="1"/>
          </p:cNvSpPr>
          <p:nvPr/>
        </p:nvSpPr>
        <p:spPr bwMode="auto">
          <a:xfrm flipV="1">
            <a:off x="1066800" y="4267200"/>
            <a:ext cx="0" cy="533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21593" name="Line 183"/>
          <p:cNvSpPr>
            <a:spLocks noChangeShapeType="1"/>
          </p:cNvSpPr>
          <p:nvPr/>
        </p:nvSpPr>
        <p:spPr bwMode="auto">
          <a:xfrm>
            <a:off x="2438400" y="28956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21594" name="Text Box 184"/>
          <p:cNvSpPr txBox="1">
            <a:spLocks noChangeArrowheads="1"/>
          </p:cNvSpPr>
          <p:nvPr/>
        </p:nvSpPr>
        <p:spPr bwMode="auto">
          <a:xfrm>
            <a:off x="2362200" y="3124200"/>
            <a:ext cx="838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ko-KR" sz="1400">
                <a:latin typeface="Arial" charset="0"/>
                <a:ea typeface="Gulim" pitchFamily="34" charset="-127"/>
              </a:rPr>
              <a:t>Assign each objects to most similar center</a:t>
            </a:r>
          </a:p>
        </p:txBody>
      </p:sp>
      <p:sp>
        <p:nvSpPr>
          <p:cNvPr id="21595" name="Text Box 185"/>
          <p:cNvSpPr txBox="1">
            <a:spLocks noChangeArrowheads="1"/>
          </p:cNvSpPr>
          <p:nvPr/>
        </p:nvSpPr>
        <p:spPr bwMode="auto">
          <a:xfrm>
            <a:off x="5638800" y="3048000"/>
            <a:ext cx="838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ko-KR" sz="1400">
                <a:latin typeface="Arial" charset="0"/>
                <a:ea typeface="Gulim" pitchFamily="34" charset="-127"/>
              </a:rPr>
              <a:t>Update the cluster means</a:t>
            </a:r>
          </a:p>
        </p:txBody>
      </p:sp>
      <p:sp>
        <p:nvSpPr>
          <p:cNvPr id="21596" name="Freeform 186"/>
          <p:cNvSpPr>
            <a:spLocks/>
          </p:cNvSpPr>
          <p:nvPr/>
        </p:nvSpPr>
        <p:spPr bwMode="auto">
          <a:xfrm>
            <a:off x="838200" y="3136900"/>
            <a:ext cx="88900" cy="95250"/>
          </a:xfrm>
          <a:custGeom>
            <a:avLst/>
            <a:gdLst>
              <a:gd name="T0" fmla="*/ 2147483647 w 56"/>
              <a:gd name="T1" fmla="*/ 0 h 60"/>
              <a:gd name="T2" fmla="*/ 2147483647 w 56"/>
              <a:gd name="T3" fmla="*/ 2147483647 h 60"/>
              <a:gd name="T4" fmla="*/ 2147483647 w 56"/>
              <a:gd name="T5" fmla="*/ 2147483647 h 60"/>
              <a:gd name="T6" fmla="*/ 0 w 56"/>
              <a:gd name="T7" fmla="*/ 2147483647 h 60"/>
              <a:gd name="T8" fmla="*/ 2147483647 w 56"/>
              <a:gd name="T9" fmla="*/ 0 h 60"/>
              <a:gd name="T10" fmla="*/ 0 60000 65536"/>
              <a:gd name="T11" fmla="*/ 0 60000 65536"/>
              <a:gd name="T12" fmla="*/ 0 60000 65536"/>
              <a:gd name="T13" fmla="*/ 0 60000 65536"/>
              <a:gd name="T14" fmla="*/ 0 60000 65536"/>
              <a:gd name="T15" fmla="*/ 0 w 56"/>
              <a:gd name="T16" fmla="*/ 0 h 60"/>
              <a:gd name="T17" fmla="*/ 56 w 56"/>
              <a:gd name="T18" fmla="*/ 60 h 60"/>
            </a:gdLst>
            <a:ahLst/>
            <a:cxnLst>
              <a:cxn ang="T10">
                <a:pos x="T0" y="T1"/>
              </a:cxn>
              <a:cxn ang="T11">
                <a:pos x="T2" y="T3"/>
              </a:cxn>
              <a:cxn ang="T12">
                <a:pos x="T4" y="T5"/>
              </a:cxn>
              <a:cxn ang="T13">
                <a:pos x="T6" y="T7"/>
              </a:cxn>
              <a:cxn ang="T14">
                <a:pos x="T8" y="T9"/>
              </a:cxn>
            </a:cxnLst>
            <a:rect l="T15" t="T16" r="T17" b="T18"/>
            <a:pathLst>
              <a:path w="56" h="60">
                <a:moveTo>
                  <a:pt x="28" y="0"/>
                </a:moveTo>
                <a:lnTo>
                  <a:pt x="56" y="30"/>
                </a:lnTo>
                <a:lnTo>
                  <a:pt x="28" y="60"/>
                </a:lnTo>
                <a:lnTo>
                  <a:pt x="0" y="30"/>
                </a:lnTo>
                <a:lnTo>
                  <a:pt x="28" y="0"/>
                </a:lnTo>
                <a:close/>
              </a:path>
            </a:pathLst>
          </a:custGeom>
          <a:solidFill>
            <a:srgbClr val="00FFFF"/>
          </a:solidFill>
          <a:ln w="6350">
            <a:solidFill>
              <a:srgbClr val="000080"/>
            </a:solidFill>
            <a:prstDash val="solid"/>
            <a:round/>
            <a:headEnd/>
            <a:tailEnd/>
          </a:ln>
        </p:spPr>
        <p:txBody>
          <a:bodyPr/>
          <a:lstStyle/>
          <a:p>
            <a:endParaRPr lang="zh-TW" altLang="en-US"/>
          </a:p>
        </p:txBody>
      </p:sp>
      <p:sp>
        <p:nvSpPr>
          <p:cNvPr id="21597" name="Freeform 187"/>
          <p:cNvSpPr>
            <a:spLocks/>
          </p:cNvSpPr>
          <p:nvPr/>
        </p:nvSpPr>
        <p:spPr bwMode="auto">
          <a:xfrm>
            <a:off x="1600200" y="2971800"/>
            <a:ext cx="88900" cy="93663"/>
          </a:xfrm>
          <a:custGeom>
            <a:avLst/>
            <a:gdLst>
              <a:gd name="T0" fmla="*/ 2147483647 w 56"/>
              <a:gd name="T1" fmla="*/ 0 h 59"/>
              <a:gd name="T2" fmla="*/ 2147483647 w 56"/>
              <a:gd name="T3" fmla="*/ 2147483647 h 59"/>
              <a:gd name="T4" fmla="*/ 2147483647 w 56"/>
              <a:gd name="T5" fmla="*/ 2147483647 h 59"/>
              <a:gd name="T6" fmla="*/ 0 w 56"/>
              <a:gd name="T7" fmla="*/ 2147483647 h 59"/>
              <a:gd name="T8" fmla="*/ 2147483647 w 56"/>
              <a:gd name="T9" fmla="*/ 0 h 59"/>
              <a:gd name="T10" fmla="*/ 0 60000 65536"/>
              <a:gd name="T11" fmla="*/ 0 60000 65536"/>
              <a:gd name="T12" fmla="*/ 0 60000 65536"/>
              <a:gd name="T13" fmla="*/ 0 60000 65536"/>
              <a:gd name="T14" fmla="*/ 0 60000 65536"/>
              <a:gd name="T15" fmla="*/ 0 w 56"/>
              <a:gd name="T16" fmla="*/ 0 h 59"/>
              <a:gd name="T17" fmla="*/ 56 w 56"/>
              <a:gd name="T18" fmla="*/ 59 h 59"/>
            </a:gdLst>
            <a:ahLst/>
            <a:cxnLst>
              <a:cxn ang="T10">
                <a:pos x="T0" y="T1"/>
              </a:cxn>
              <a:cxn ang="T11">
                <a:pos x="T2" y="T3"/>
              </a:cxn>
              <a:cxn ang="T12">
                <a:pos x="T4" y="T5"/>
              </a:cxn>
              <a:cxn ang="T13">
                <a:pos x="T6" y="T7"/>
              </a:cxn>
              <a:cxn ang="T14">
                <a:pos x="T8" y="T9"/>
              </a:cxn>
            </a:cxnLst>
            <a:rect l="T15" t="T16" r="T17" b="T18"/>
            <a:pathLst>
              <a:path w="56" h="59">
                <a:moveTo>
                  <a:pt x="28" y="0"/>
                </a:moveTo>
                <a:lnTo>
                  <a:pt x="56" y="29"/>
                </a:lnTo>
                <a:lnTo>
                  <a:pt x="28" y="59"/>
                </a:lnTo>
                <a:lnTo>
                  <a:pt x="0" y="29"/>
                </a:lnTo>
                <a:lnTo>
                  <a:pt x="28" y="0"/>
                </a:lnTo>
                <a:close/>
              </a:path>
            </a:pathLst>
          </a:custGeom>
          <a:solidFill>
            <a:srgbClr val="000080"/>
          </a:solidFill>
          <a:ln w="6350">
            <a:solidFill>
              <a:srgbClr val="000080"/>
            </a:solidFill>
            <a:prstDash val="solid"/>
            <a:round/>
            <a:headEnd/>
            <a:tailEnd/>
          </a:ln>
        </p:spPr>
        <p:txBody>
          <a:bodyPr/>
          <a:lstStyle/>
          <a:p>
            <a:endParaRPr lang="zh-TW" altLang="en-US"/>
          </a:p>
        </p:txBody>
      </p:sp>
      <p:sp>
        <p:nvSpPr>
          <p:cNvPr id="21598" name="Oval 188"/>
          <p:cNvSpPr>
            <a:spLocks noChangeArrowheads="1"/>
          </p:cNvSpPr>
          <p:nvPr/>
        </p:nvSpPr>
        <p:spPr bwMode="auto">
          <a:xfrm>
            <a:off x="457200" y="3265488"/>
            <a:ext cx="84138" cy="87312"/>
          </a:xfrm>
          <a:prstGeom prst="ellipse">
            <a:avLst/>
          </a:prstGeom>
          <a:solidFill>
            <a:srgbClr val="FF0000"/>
          </a:solidFill>
          <a:ln w="6350">
            <a:solidFill>
              <a:srgbClr val="FF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599" name="Oval 189"/>
          <p:cNvSpPr>
            <a:spLocks noChangeArrowheads="1"/>
          </p:cNvSpPr>
          <p:nvPr/>
        </p:nvSpPr>
        <p:spPr bwMode="auto">
          <a:xfrm>
            <a:off x="1973263" y="3113088"/>
            <a:ext cx="84137" cy="87312"/>
          </a:xfrm>
          <a:prstGeom prst="ellipse">
            <a:avLst/>
          </a:prstGeom>
          <a:solidFill>
            <a:srgbClr val="FF0000"/>
          </a:solidFill>
          <a:ln w="6350">
            <a:solidFill>
              <a:srgbClr val="FF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21600" name="Text Box 190"/>
          <p:cNvSpPr txBox="1">
            <a:spLocks noChangeArrowheads="1"/>
          </p:cNvSpPr>
          <p:nvPr/>
        </p:nvSpPr>
        <p:spPr bwMode="auto">
          <a:xfrm>
            <a:off x="5638800" y="5334000"/>
            <a:ext cx="838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ko-KR" sz="1400">
                <a:latin typeface="Arial" charset="0"/>
                <a:ea typeface="Gulim" pitchFamily="34" charset="-127"/>
              </a:rPr>
              <a:t>Update the cluster means</a:t>
            </a:r>
          </a:p>
        </p:txBody>
      </p:sp>
      <p:sp>
        <p:nvSpPr>
          <p:cNvPr id="21601" name="Text Box 191"/>
          <p:cNvSpPr txBox="1">
            <a:spLocks noChangeArrowheads="1"/>
          </p:cNvSpPr>
          <p:nvPr/>
        </p:nvSpPr>
        <p:spPr bwMode="auto">
          <a:xfrm>
            <a:off x="7848600" y="41148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ko-KR" sz="1400">
                <a:latin typeface="Arial" charset="0"/>
                <a:ea typeface="Gulim" pitchFamily="34" charset="-127"/>
              </a:rPr>
              <a:t>reassign</a:t>
            </a:r>
          </a:p>
        </p:txBody>
      </p:sp>
      <p:sp>
        <p:nvSpPr>
          <p:cNvPr id="21602" name="Line 192"/>
          <p:cNvSpPr>
            <a:spLocks noChangeShapeType="1"/>
          </p:cNvSpPr>
          <p:nvPr/>
        </p:nvSpPr>
        <p:spPr bwMode="auto">
          <a:xfrm flipV="1">
            <a:off x="4267200" y="4114800"/>
            <a:ext cx="0" cy="228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21603" name="Text Box 193"/>
          <p:cNvSpPr txBox="1">
            <a:spLocks noChangeArrowheads="1"/>
          </p:cNvSpPr>
          <p:nvPr/>
        </p:nvSpPr>
        <p:spPr bwMode="auto">
          <a:xfrm>
            <a:off x="4419600" y="41148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ko-KR" sz="1400">
                <a:latin typeface="Arial" charset="0"/>
                <a:ea typeface="Gulim" pitchFamily="34" charset="-127"/>
              </a:rPr>
              <a:t>reassign</a:t>
            </a:r>
          </a:p>
        </p:txBody>
      </p:sp>
      <p:sp>
        <p:nvSpPr>
          <p:cNvPr id="21604"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6ACA96A-173A-4AB7-A04C-82013599F80D}" type="slidenum">
              <a:rPr lang="zh-TW" altLang="en-US" sz="1200" smtClean="0">
                <a:solidFill>
                  <a:srgbClr val="898989"/>
                </a:solidFill>
              </a:rPr>
              <a:pPr eaLnBrk="1" hangingPunct="1">
                <a:spcBef>
                  <a:spcPct val="0"/>
                </a:spcBef>
                <a:buFontTx/>
                <a:buNone/>
              </a:pPr>
              <a:t>177</a:t>
            </a:fld>
            <a:endParaRPr lang="zh-TW" altLang="en-US" sz="1200" smtClean="0">
              <a:solidFill>
                <a:srgbClr val="898989"/>
              </a:solidFill>
            </a:endParaRPr>
          </a:p>
        </p:txBody>
      </p:sp>
      <p:sp>
        <p:nvSpPr>
          <p:cNvPr id="21605"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2833237107"/>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4ADFB038-92E2-4A97-8E31-786E6EAFA8D9}" type="slidenum">
              <a:rPr lang="zh-TW" altLang="en-US" sz="1200" smtClean="0">
                <a:solidFill>
                  <a:srgbClr val="898989"/>
                </a:solidFill>
              </a:rPr>
              <a:pPr eaLnBrk="1" hangingPunct="1">
                <a:spcBef>
                  <a:spcPct val="0"/>
                </a:spcBef>
                <a:buFontTx/>
                <a:buNone/>
              </a:pPr>
              <a:t>178</a:t>
            </a:fld>
            <a:endParaRPr lang="zh-TW" altLang="en-US" sz="1200" smtClean="0">
              <a:solidFill>
                <a:srgbClr val="898989"/>
              </a:solidFill>
            </a:endParaRPr>
          </a:p>
        </p:txBody>
      </p:sp>
      <p:graphicFrame>
        <p:nvGraphicFramePr>
          <p:cNvPr id="6" name="圖表 5"/>
          <p:cNvGraphicFramePr>
            <a:graphicFrameLocks noGrp="1"/>
          </p:cNvGraphicFramePr>
          <p:nvPr/>
        </p:nvGraphicFramePr>
        <p:xfrm>
          <a:off x="323528" y="1124744"/>
          <a:ext cx="5760640" cy="5256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表格 4"/>
          <p:cNvGraphicFramePr>
            <a:graphicFrameLocks noGrp="1"/>
          </p:cNvGraphicFramePr>
          <p:nvPr/>
        </p:nvGraphicFramePr>
        <p:xfrm>
          <a:off x="6156325" y="1341438"/>
          <a:ext cx="2554288" cy="4600582"/>
        </p:xfrm>
        <a:graphic>
          <a:graphicData uri="http://schemas.openxmlformats.org/drawingml/2006/table">
            <a:tbl>
              <a:tblPr/>
              <a:tblGrid>
                <a:gridCol w="752475"/>
                <a:gridCol w="723900"/>
                <a:gridCol w="1077913"/>
              </a:tblGrid>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Point</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P(x,y)</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p01</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a</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(3, 4)</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p02</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b</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(3, 6)</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p03</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(3, 8)</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p04</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d</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p05</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e</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(4, 7)</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p06</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f</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(5, 1)</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p07</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g</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p08</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h</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(7, 3)</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p09</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i</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p10</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j</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(8, 5)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r>
            </a:tbl>
          </a:graphicData>
        </a:graphic>
      </p:graphicFrame>
      <p:sp>
        <p:nvSpPr>
          <p:cNvPr id="22575" name="Rectangle 2"/>
          <p:cNvSpPr txBox="1">
            <a:spLocks noChangeArrowheads="1"/>
          </p:cNvSpPr>
          <p:nvPr/>
        </p:nvSpPr>
        <p:spPr bwMode="auto">
          <a:xfrm>
            <a:off x="755650" y="188913"/>
            <a:ext cx="74882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ko-KR" b="1" i="1">
                <a:ea typeface="Gulim" pitchFamily="34" charset="-127"/>
              </a:rPr>
              <a:t>K-Means</a:t>
            </a:r>
            <a:r>
              <a:rPr kumimoji="0" lang="en-US" altLang="ko-KR" b="1">
                <a:ea typeface="Gulim" pitchFamily="34" charset="-127"/>
              </a:rPr>
              <a:t> Clustering</a:t>
            </a:r>
            <a:br>
              <a:rPr kumimoji="0" lang="en-US" altLang="ko-KR" b="1">
                <a:ea typeface="Gulim" pitchFamily="34" charset="-127"/>
              </a:rPr>
            </a:br>
            <a:r>
              <a:rPr kumimoji="0" lang="en-US" altLang="ko-KR" b="1">
                <a:ea typeface="Gulim" pitchFamily="34" charset="-127"/>
              </a:rPr>
              <a:t>Step by Step</a:t>
            </a:r>
            <a:endParaRPr kumimoji="0" lang="en-US" altLang="ko-KR" sz="2800" b="1">
              <a:ea typeface="Gulim" pitchFamily="34" charset="-127"/>
            </a:endParaRPr>
          </a:p>
        </p:txBody>
      </p:sp>
    </p:spTree>
    <p:extLst>
      <p:ext uri="{BB962C8B-B14F-4D97-AF65-F5344CB8AC3E}">
        <p14:creationId xmlns:p14="http://schemas.microsoft.com/office/powerpoint/2010/main" val="402426363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461E6DF-1A76-413D-901F-209A17597A3A}" type="slidenum">
              <a:rPr lang="zh-TW" altLang="en-US" sz="1200" smtClean="0">
                <a:solidFill>
                  <a:srgbClr val="898989"/>
                </a:solidFill>
              </a:rPr>
              <a:pPr eaLnBrk="1" hangingPunct="1">
                <a:spcBef>
                  <a:spcPct val="0"/>
                </a:spcBef>
                <a:buFontTx/>
                <a:buNone/>
              </a:pPr>
              <a:t>179</a:t>
            </a:fld>
            <a:endParaRPr lang="zh-TW" altLang="en-US" sz="1200" smtClean="0">
              <a:solidFill>
                <a:srgbClr val="898989"/>
              </a:solidFill>
            </a:endParaRPr>
          </a:p>
        </p:txBody>
      </p:sp>
      <p:graphicFrame>
        <p:nvGraphicFramePr>
          <p:cNvPr id="6" name="圖表 5"/>
          <p:cNvGraphicFramePr>
            <a:graphicFrameLocks noGrp="1"/>
          </p:cNvGraphicFramePr>
          <p:nvPr/>
        </p:nvGraphicFramePr>
        <p:xfrm>
          <a:off x="323528" y="1124744"/>
          <a:ext cx="5760640" cy="5256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格 7"/>
          <p:cNvGraphicFramePr>
            <a:graphicFrameLocks noGrp="1"/>
          </p:cNvGraphicFramePr>
          <p:nvPr/>
        </p:nvGraphicFramePr>
        <p:xfrm>
          <a:off x="6156325" y="1341438"/>
          <a:ext cx="2554288" cy="4600582"/>
        </p:xfrm>
        <a:graphic>
          <a:graphicData uri="http://schemas.openxmlformats.org/drawingml/2006/table">
            <a:tbl>
              <a:tblPr/>
              <a:tblGrid>
                <a:gridCol w="752475"/>
                <a:gridCol w="723900"/>
                <a:gridCol w="1077913"/>
              </a:tblGrid>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Point</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P(x,y)</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p01</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a</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(3, 4)</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p02</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b</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(3, 6)</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p03</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(3, 8)</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p04</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d</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p05</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e</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(4, 7)</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p06</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f</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(5, 1)</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p07</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g</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p08</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h</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(7, 3)</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p09</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i</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p10</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j</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(8, 5)</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Initial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m1</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(3, 4)</a:t>
                      </a:r>
                    </a:p>
                  </a:txBody>
                  <a:tcPr marL="9525" marR="9525" marT="9525" marB="0" anchor="ctr" horzOverflow="overflow">
                    <a:lnL>
                      <a:noFill/>
                    </a:lnL>
                    <a:lnR>
                      <a:noFill/>
                    </a:lnR>
                    <a:lnT>
                      <a:noFill/>
                    </a:lnT>
                    <a:lnB>
                      <a:noFill/>
                    </a:lnB>
                    <a:lnTlToBr>
                      <a:noFill/>
                    </a:lnTlToBr>
                    <a:lnBlToTr>
                      <a:noFill/>
                    </a:lnBlToTr>
                    <a:noFill/>
                  </a:tcPr>
                </a:tc>
              </a:tr>
              <a:tr h="3286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Initial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m2</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(8, 5)</a:t>
                      </a:r>
                    </a:p>
                  </a:txBody>
                  <a:tcPr marL="9525" marR="9525" marT="9525" marB="0" anchor="ctr" horzOverflow="overflow">
                    <a:lnL>
                      <a:noFill/>
                    </a:lnL>
                    <a:lnR>
                      <a:noFill/>
                    </a:lnR>
                    <a:lnT>
                      <a:noFill/>
                    </a:lnT>
                    <a:lnB>
                      <a:noFill/>
                    </a:lnB>
                    <a:lnTlToBr>
                      <a:noFill/>
                    </a:lnTlToBr>
                    <a:lnBlToTr>
                      <a:noFill/>
                    </a:lnBlToTr>
                    <a:noFill/>
                  </a:tcPr>
                </a:tc>
              </a:tr>
            </a:tbl>
          </a:graphicData>
        </a:graphic>
      </p:graphicFrame>
      <p:sp>
        <p:nvSpPr>
          <p:cNvPr id="9" name="橢圓 8"/>
          <p:cNvSpPr/>
          <p:nvPr/>
        </p:nvSpPr>
        <p:spPr>
          <a:xfrm>
            <a:off x="2339975" y="3933825"/>
            <a:ext cx="144463"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3600" name="矩形 9"/>
          <p:cNvSpPr>
            <a:spLocks noChangeArrowheads="1"/>
          </p:cNvSpPr>
          <p:nvPr/>
        </p:nvSpPr>
        <p:spPr bwMode="auto">
          <a:xfrm>
            <a:off x="2195513" y="4149725"/>
            <a:ext cx="127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Arial" charset="0"/>
              </a:rPr>
              <a:t>m</a:t>
            </a:r>
            <a:r>
              <a:rPr lang="en-US" altLang="zh-TW" sz="1800" b="1" i="1" baseline="-25000">
                <a:solidFill>
                  <a:srgbClr val="FF0000"/>
                </a:solidFill>
                <a:latin typeface="Arial" charset="0"/>
              </a:rPr>
              <a:t>1</a:t>
            </a:r>
            <a:r>
              <a:rPr lang="en-US" altLang="zh-TW" sz="1800" b="1">
                <a:solidFill>
                  <a:srgbClr val="FF0000"/>
                </a:solidFill>
                <a:latin typeface="Arial" charset="0"/>
              </a:rPr>
              <a:t> = (3, 4)</a:t>
            </a:r>
            <a:endParaRPr lang="zh-TW" altLang="en-US" sz="1800" b="1">
              <a:latin typeface="Arial" charset="0"/>
            </a:endParaRPr>
          </a:p>
        </p:txBody>
      </p:sp>
      <p:sp>
        <p:nvSpPr>
          <p:cNvPr id="23601" name="矩形 10"/>
          <p:cNvSpPr>
            <a:spLocks noChangeArrowheads="1"/>
          </p:cNvSpPr>
          <p:nvPr/>
        </p:nvSpPr>
        <p:spPr bwMode="auto">
          <a:xfrm>
            <a:off x="4716463" y="2997200"/>
            <a:ext cx="1263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Arial" charset="0"/>
              </a:rPr>
              <a:t>M</a:t>
            </a:r>
            <a:r>
              <a:rPr lang="en-US" altLang="zh-TW" sz="1800" b="1" i="1" baseline="-25000">
                <a:solidFill>
                  <a:srgbClr val="FF0000"/>
                </a:solidFill>
                <a:latin typeface="Arial" charset="0"/>
              </a:rPr>
              <a:t>2</a:t>
            </a:r>
            <a:r>
              <a:rPr lang="en-US" altLang="zh-TW" sz="1800" b="1">
                <a:solidFill>
                  <a:srgbClr val="FF0000"/>
                </a:solidFill>
                <a:latin typeface="Arial" charset="0"/>
              </a:rPr>
              <a:t> = (8, 5)</a:t>
            </a:r>
            <a:endParaRPr lang="zh-TW" altLang="en-US" sz="1800" b="1">
              <a:latin typeface="Arial" charset="0"/>
            </a:endParaRPr>
          </a:p>
        </p:txBody>
      </p:sp>
      <p:sp>
        <p:nvSpPr>
          <p:cNvPr id="12" name="橢圓 11"/>
          <p:cNvSpPr/>
          <p:nvPr/>
        </p:nvSpPr>
        <p:spPr>
          <a:xfrm>
            <a:off x="4787900" y="3500438"/>
            <a:ext cx="144463" cy="1444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3603" name="Rectangle 2"/>
          <p:cNvSpPr txBox="1">
            <a:spLocks noChangeArrowheads="1"/>
          </p:cNvSpPr>
          <p:nvPr/>
        </p:nvSpPr>
        <p:spPr bwMode="auto">
          <a:xfrm>
            <a:off x="755650" y="115888"/>
            <a:ext cx="74882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ko-KR" b="1" i="1">
                <a:ea typeface="Gulim" pitchFamily="34" charset="-127"/>
              </a:rPr>
              <a:t>K-Means</a:t>
            </a:r>
            <a:r>
              <a:rPr kumimoji="0" lang="en-US" altLang="ko-KR" b="1">
                <a:ea typeface="Gulim" pitchFamily="34" charset="-127"/>
              </a:rPr>
              <a:t> Clustering</a:t>
            </a:r>
            <a:endParaRPr kumimoji="0" lang="en-US" altLang="ko-KR" sz="2800" b="1">
              <a:ea typeface="Gulim" pitchFamily="34" charset="-127"/>
            </a:endParaRPr>
          </a:p>
        </p:txBody>
      </p:sp>
      <p:sp>
        <p:nvSpPr>
          <p:cNvPr id="23604" name="Text Box 181"/>
          <p:cNvSpPr txBox="1">
            <a:spLocks noChangeArrowheads="1"/>
          </p:cNvSpPr>
          <p:nvPr/>
        </p:nvSpPr>
        <p:spPr bwMode="auto">
          <a:xfrm>
            <a:off x="395288" y="765175"/>
            <a:ext cx="7345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ko-KR" sz="1800" b="1">
                <a:latin typeface="Arial" charset="0"/>
                <a:ea typeface="Gulim" pitchFamily="34" charset="-127"/>
              </a:rPr>
              <a:t>Step 1: K=2, Arbitrarily choose K object as initial cluster center</a:t>
            </a:r>
          </a:p>
        </p:txBody>
      </p:sp>
    </p:spTree>
    <p:extLst>
      <p:ext uri="{BB962C8B-B14F-4D97-AF65-F5344CB8AC3E}">
        <p14:creationId xmlns:p14="http://schemas.microsoft.com/office/powerpoint/2010/main" val="1048844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850106"/>
          </a:xfrm>
        </p:spPr>
        <p:txBody>
          <a:bodyPr/>
          <a:lstStyle/>
          <a:p>
            <a:r>
              <a:rPr lang="en-US" altLang="zh-TW" dirty="0" smtClean="0">
                <a:solidFill>
                  <a:schemeClr val="accent1"/>
                </a:solidFill>
              </a:rPr>
              <a:t>Architecture of Big Data Analytics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18</a:t>
            </a:fld>
            <a:endParaRPr lang="zh-TW" altLang="en-US" dirty="0"/>
          </a:p>
        </p:txBody>
      </p:sp>
      <p:sp>
        <p:nvSpPr>
          <p:cNvPr id="5" name="矩形 4"/>
          <p:cNvSpPr/>
          <p:nvPr/>
        </p:nvSpPr>
        <p:spPr>
          <a:xfrm>
            <a:off x="712356" y="6597352"/>
            <a:ext cx="7618416" cy="246221"/>
          </a:xfrm>
          <a:prstGeom prst="rect">
            <a:avLst/>
          </a:prstGeom>
        </p:spPr>
        <p:txBody>
          <a:bodyPr wrap="square">
            <a:spAutoFit/>
          </a:bodyPr>
          <a:lstStyle/>
          <a:p>
            <a:pPr algn="ctr"/>
            <a:r>
              <a:rPr lang="en-US" altLang="zh-TW" sz="1000" dirty="0" smtClean="0">
                <a:solidFill>
                  <a:schemeClr val="bg1">
                    <a:lumMod val="65000"/>
                  </a:schemeClr>
                </a:solidFill>
              </a:rPr>
              <a:t>Source: Stephan </a:t>
            </a:r>
            <a:r>
              <a:rPr lang="en-US" altLang="zh-TW" sz="1000" dirty="0" err="1" smtClean="0">
                <a:solidFill>
                  <a:schemeClr val="bg1">
                    <a:lumMod val="65000"/>
                  </a:schemeClr>
                </a:solidFill>
              </a:rPr>
              <a:t>Kudyba</a:t>
            </a:r>
            <a:r>
              <a:rPr lang="en-US" altLang="zh-TW" sz="1000" dirty="0" smtClean="0">
                <a:solidFill>
                  <a:schemeClr val="bg1">
                    <a:lumMod val="65000"/>
                  </a:schemeClr>
                </a:solidFill>
              </a:rPr>
              <a:t> (2014), Big Data, Mining, and Analytics: Components of Strategic Decision Making, </a:t>
            </a:r>
            <a:r>
              <a:rPr lang="en-US" altLang="zh-TW" sz="1000" dirty="0" err="1" smtClean="0">
                <a:solidFill>
                  <a:schemeClr val="bg1">
                    <a:lumMod val="65000"/>
                  </a:schemeClr>
                </a:solidFill>
              </a:rPr>
              <a:t>Auerbach</a:t>
            </a:r>
            <a:r>
              <a:rPr lang="en-US" altLang="zh-TW" sz="1000" dirty="0" smtClean="0">
                <a:solidFill>
                  <a:schemeClr val="bg1">
                    <a:lumMod val="65000"/>
                  </a:schemeClr>
                </a:solidFill>
              </a:rPr>
              <a:t> Publications</a:t>
            </a:r>
            <a:endParaRPr lang="zh-TW" altLang="en-US" sz="1000" dirty="0">
              <a:solidFill>
                <a:schemeClr val="bg1">
                  <a:lumMod val="65000"/>
                </a:schemeClr>
              </a:solidFill>
            </a:endParaRPr>
          </a:p>
        </p:txBody>
      </p:sp>
      <p:sp>
        <p:nvSpPr>
          <p:cNvPr id="8" name="圓角矩形 7"/>
          <p:cNvSpPr/>
          <p:nvPr/>
        </p:nvSpPr>
        <p:spPr>
          <a:xfrm>
            <a:off x="7617903" y="5515299"/>
            <a:ext cx="900608" cy="688975"/>
          </a:xfrm>
          <a:prstGeom prst="roundRect">
            <a:avLst>
              <a:gd name="adj" fmla="val 11658"/>
            </a:avLst>
          </a:prstGeom>
          <a:solidFill>
            <a:srgbClr val="FFC0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000" b="1" dirty="0" smtClean="0">
                <a:solidFill>
                  <a:srgbClr val="FF0000"/>
                </a:solidFill>
              </a:rPr>
              <a:t>Data Mining</a:t>
            </a:r>
            <a:endParaRPr lang="en-US" altLang="zh-TW" sz="2000" b="1" dirty="0">
              <a:solidFill>
                <a:srgbClr val="FF0000"/>
              </a:solidFill>
            </a:endParaRPr>
          </a:p>
        </p:txBody>
      </p:sp>
      <p:sp>
        <p:nvSpPr>
          <p:cNvPr id="9" name="圓角矩形 8"/>
          <p:cNvSpPr/>
          <p:nvPr/>
        </p:nvSpPr>
        <p:spPr>
          <a:xfrm>
            <a:off x="7617903" y="4365104"/>
            <a:ext cx="900608" cy="688975"/>
          </a:xfrm>
          <a:prstGeom prst="roundRect">
            <a:avLst>
              <a:gd name="adj" fmla="val 11658"/>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000" dirty="0" smtClean="0">
                <a:solidFill>
                  <a:schemeClr val="tx1"/>
                </a:solidFill>
              </a:rPr>
              <a:t>OLAP</a:t>
            </a:r>
            <a:endParaRPr lang="en-US" altLang="zh-TW" sz="2000" dirty="0">
              <a:solidFill>
                <a:schemeClr val="tx1"/>
              </a:solidFill>
            </a:endParaRPr>
          </a:p>
        </p:txBody>
      </p:sp>
      <p:sp>
        <p:nvSpPr>
          <p:cNvPr id="10" name="圓角矩形 9"/>
          <p:cNvSpPr/>
          <p:nvPr/>
        </p:nvSpPr>
        <p:spPr>
          <a:xfrm>
            <a:off x="7617903" y="3316089"/>
            <a:ext cx="900608" cy="688975"/>
          </a:xfrm>
          <a:prstGeom prst="roundRect">
            <a:avLst>
              <a:gd name="adj" fmla="val 11658"/>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Reports</a:t>
            </a:r>
            <a:endParaRPr lang="en-US" altLang="zh-TW" dirty="0">
              <a:solidFill>
                <a:schemeClr val="tx1"/>
              </a:solidFill>
            </a:endParaRPr>
          </a:p>
        </p:txBody>
      </p:sp>
      <p:sp>
        <p:nvSpPr>
          <p:cNvPr id="11" name="圓角矩形 10"/>
          <p:cNvSpPr/>
          <p:nvPr/>
        </p:nvSpPr>
        <p:spPr>
          <a:xfrm>
            <a:off x="7617903" y="2204864"/>
            <a:ext cx="900608" cy="688975"/>
          </a:xfrm>
          <a:prstGeom prst="roundRect">
            <a:avLst>
              <a:gd name="adj" fmla="val 11658"/>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Queries</a:t>
            </a:r>
            <a:endParaRPr lang="en-US" altLang="zh-TW" dirty="0">
              <a:solidFill>
                <a:schemeClr val="tx1"/>
              </a:solidFill>
            </a:endParaRPr>
          </a:p>
        </p:txBody>
      </p:sp>
      <p:sp>
        <p:nvSpPr>
          <p:cNvPr id="12" name="圓角矩形 11"/>
          <p:cNvSpPr/>
          <p:nvPr/>
        </p:nvSpPr>
        <p:spPr>
          <a:xfrm>
            <a:off x="4860032" y="2204863"/>
            <a:ext cx="1350912" cy="3999411"/>
          </a:xfrm>
          <a:prstGeom prst="roundRect">
            <a:avLst>
              <a:gd name="adj" fmla="val 8383"/>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Hadoop</a:t>
            </a:r>
          </a:p>
          <a:p>
            <a:pPr algn="ctr">
              <a:defRPr/>
            </a:pPr>
            <a:r>
              <a:rPr lang="en-US" altLang="zh-TW" dirty="0" smtClean="0">
                <a:solidFill>
                  <a:schemeClr val="tx1"/>
                </a:solidFill>
              </a:rPr>
              <a:t>MapReduce</a:t>
            </a:r>
          </a:p>
          <a:p>
            <a:pPr algn="ctr">
              <a:defRPr/>
            </a:pPr>
            <a:r>
              <a:rPr lang="en-US" altLang="zh-TW" dirty="0" smtClean="0">
                <a:solidFill>
                  <a:schemeClr val="tx1"/>
                </a:solidFill>
              </a:rPr>
              <a:t>Pig</a:t>
            </a:r>
          </a:p>
          <a:p>
            <a:pPr algn="ctr">
              <a:defRPr/>
            </a:pPr>
            <a:r>
              <a:rPr lang="en-US" altLang="zh-TW" dirty="0" smtClean="0">
                <a:solidFill>
                  <a:schemeClr val="tx1"/>
                </a:solidFill>
              </a:rPr>
              <a:t>Hive</a:t>
            </a:r>
          </a:p>
          <a:p>
            <a:pPr algn="ctr">
              <a:defRPr/>
            </a:pPr>
            <a:r>
              <a:rPr lang="en-US" altLang="zh-TW" dirty="0" err="1" smtClean="0">
                <a:solidFill>
                  <a:schemeClr val="tx1"/>
                </a:solidFill>
              </a:rPr>
              <a:t>Jaql</a:t>
            </a:r>
            <a:endParaRPr lang="en-US" altLang="zh-TW" dirty="0" smtClean="0">
              <a:solidFill>
                <a:schemeClr val="tx1"/>
              </a:solidFill>
            </a:endParaRPr>
          </a:p>
          <a:p>
            <a:pPr algn="ctr">
              <a:defRPr/>
            </a:pPr>
            <a:r>
              <a:rPr lang="en-US" altLang="zh-TW" dirty="0" smtClean="0">
                <a:solidFill>
                  <a:schemeClr val="tx1"/>
                </a:solidFill>
              </a:rPr>
              <a:t>Zookeeper</a:t>
            </a:r>
          </a:p>
          <a:p>
            <a:pPr algn="ctr">
              <a:defRPr/>
            </a:pPr>
            <a:r>
              <a:rPr lang="en-US" altLang="zh-TW" dirty="0" err="1" smtClean="0">
                <a:solidFill>
                  <a:schemeClr val="tx1"/>
                </a:solidFill>
              </a:rPr>
              <a:t>Hbase</a:t>
            </a:r>
            <a:endParaRPr lang="en-US" altLang="zh-TW" dirty="0" smtClean="0">
              <a:solidFill>
                <a:schemeClr val="tx1"/>
              </a:solidFill>
            </a:endParaRPr>
          </a:p>
          <a:p>
            <a:pPr algn="ctr">
              <a:defRPr/>
            </a:pPr>
            <a:r>
              <a:rPr lang="en-US" altLang="zh-TW" dirty="0" smtClean="0">
                <a:solidFill>
                  <a:schemeClr val="tx1"/>
                </a:solidFill>
              </a:rPr>
              <a:t>Cassandra</a:t>
            </a:r>
          </a:p>
          <a:p>
            <a:pPr algn="ctr">
              <a:defRPr/>
            </a:pPr>
            <a:r>
              <a:rPr lang="en-US" altLang="zh-TW" dirty="0" err="1" smtClean="0">
                <a:solidFill>
                  <a:schemeClr val="tx1"/>
                </a:solidFill>
              </a:rPr>
              <a:t>Oozie</a:t>
            </a:r>
            <a:endParaRPr lang="en-US" altLang="zh-TW" dirty="0" smtClean="0">
              <a:solidFill>
                <a:schemeClr val="tx1"/>
              </a:solidFill>
            </a:endParaRPr>
          </a:p>
          <a:p>
            <a:pPr algn="ctr">
              <a:defRPr/>
            </a:pPr>
            <a:r>
              <a:rPr lang="en-US" altLang="zh-TW" dirty="0" smtClean="0">
                <a:solidFill>
                  <a:schemeClr val="tx1"/>
                </a:solidFill>
              </a:rPr>
              <a:t>Avro</a:t>
            </a:r>
          </a:p>
          <a:p>
            <a:pPr algn="ctr">
              <a:defRPr/>
            </a:pPr>
            <a:r>
              <a:rPr lang="en-US" altLang="zh-TW" dirty="0" smtClean="0">
                <a:solidFill>
                  <a:schemeClr val="tx1"/>
                </a:solidFill>
              </a:rPr>
              <a:t>Mahout</a:t>
            </a:r>
          </a:p>
          <a:p>
            <a:pPr algn="ctr">
              <a:defRPr/>
            </a:pPr>
            <a:r>
              <a:rPr lang="en-US" altLang="zh-TW" dirty="0" smtClean="0">
                <a:solidFill>
                  <a:schemeClr val="tx1"/>
                </a:solidFill>
              </a:rPr>
              <a:t>Others</a:t>
            </a:r>
            <a:endParaRPr lang="en-US" altLang="zh-TW" dirty="0">
              <a:solidFill>
                <a:schemeClr val="tx1"/>
              </a:solidFill>
            </a:endParaRPr>
          </a:p>
        </p:txBody>
      </p:sp>
      <p:sp>
        <p:nvSpPr>
          <p:cNvPr id="13" name="圓角矩形 12"/>
          <p:cNvSpPr/>
          <p:nvPr/>
        </p:nvSpPr>
        <p:spPr>
          <a:xfrm>
            <a:off x="2420001" y="2204863"/>
            <a:ext cx="1224136" cy="688975"/>
          </a:xfrm>
          <a:prstGeom prst="roundRect">
            <a:avLst>
              <a:gd name="adj" fmla="val 11658"/>
            </a:avLst>
          </a:prstGeom>
          <a:solidFill>
            <a:schemeClr val="accent1">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Middleware</a:t>
            </a:r>
            <a:endParaRPr lang="en-US" altLang="zh-TW" dirty="0">
              <a:solidFill>
                <a:schemeClr val="tx1"/>
              </a:solidFill>
            </a:endParaRPr>
          </a:p>
        </p:txBody>
      </p:sp>
      <p:sp>
        <p:nvSpPr>
          <p:cNvPr id="14" name="圓角矩形 13"/>
          <p:cNvSpPr/>
          <p:nvPr/>
        </p:nvSpPr>
        <p:spPr>
          <a:xfrm>
            <a:off x="2420001" y="3212976"/>
            <a:ext cx="1224136" cy="889668"/>
          </a:xfrm>
          <a:prstGeom prst="roundRect">
            <a:avLst>
              <a:gd name="adj" fmla="val 11658"/>
            </a:avLst>
          </a:prstGeom>
          <a:solidFill>
            <a:schemeClr val="accent1">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Extract Transform Load</a:t>
            </a:r>
            <a:endParaRPr lang="en-US" altLang="zh-TW" dirty="0">
              <a:solidFill>
                <a:schemeClr val="tx1"/>
              </a:solidFill>
            </a:endParaRPr>
          </a:p>
        </p:txBody>
      </p:sp>
      <p:sp>
        <p:nvSpPr>
          <p:cNvPr id="15" name="圓角矩形 14"/>
          <p:cNvSpPr/>
          <p:nvPr/>
        </p:nvSpPr>
        <p:spPr>
          <a:xfrm>
            <a:off x="2420001" y="4293096"/>
            <a:ext cx="1224136" cy="889668"/>
          </a:xfrm>
          <a:prstGeom prst="roundRect">
            <a:avLst>
              <a:gd name="adj" fmla="val 11658"/>
            </a:avLst>
          </a:prstGeom>
          <a:solidFill>
            <a:schemeClr val="accent1">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Data Warehouse</a:t>
            </a:r>
            <a:endParaRPr lang="en-US" altLang="zh-TW" dirty="0">
              <a:solidFill>
                <a:schemeClr val="tx1"/>
              </a:solidFill>
            </a:endParaRPr>
          </a:p>
        </p:txBody>
      </p:sp>
      <p:sp>
        <p:nvSpPr>
          <p:cNvPr id="16" name="圓角矩形 15"/>
          <p:cNvSpPr/>
          <p:nvPr/>
        </p:nvSpPr>
        <p:spPr>
          <a:xfrm>
            <a:off x="2420001" y="5363224"/>
            <a:ext cx="1224136" cy="889668"/>
          </a:xfrm>
          <a:prstGeom prst="roundRect">
            <a:avLst>
              <a:gd name="adj" fmla="val 11658"/>
            </a:avLst>
          </a:prstGeom>
          <a:solidFill>
            <a:schemeClr val="accent1">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Traditional Format </a:t>
            </a:r>
            <a:br>
              <a:rPr lang="en-US" altLang="zh-TW" dirty="0" smtClean="0">
                <a:solidFill>
                  <a:schemeClr val="tx1"/>
                </a:solidFill>
              </a:rPr>
            </a:br>
            <a:r>
              <a:rPr lang="en-US" altLang="zh-TW" dirty="0" smtClean="0">
                <a:solidFill>
                  <a:schemeClr val="tx1"/>
                </a:solidFill>
              </a:rPr>
              <a:t>CSV, Tables</a:t>
            </a:r>
            <a:endParaRPr lang="en-US" altLang="zh-TW" dirty="0">
              <a:solidFill>
                <a:schemeClr val="tx1"/>
              </a:solidFill>
            </a:endParaRPr>
          </a:p>
        </p:txBody>
      </p:sp>
      <p:sp>
        <p:nvSpPr>
          <p:cNvPr id="17" name="圓角矩形 16"/>
          <p:cNvSpPr/>
          <p:nvPr/>
        </p:nvSpPr>
        <p:spPr>
          <a:xfrm>
            <a:off x="340768" y="2204863"/>
            <a:ext cx="1350912" cy="3999411"/>
          </a:xfrm>
          <a:prstGeom prst="roundRect">
            <a:avLst>
              <a:gd name="adj" fmla="val 8383"/>
            </a:avLst>
          </a:prstGeom>
          <a:solidFill>
            <a:schemeClr val="accent3">
              <a:lumMod val="40000"/>
              <a:lumOff val="6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dirty="0" smtClean="0">
                <a:solidFill>
                  <a:schemeClr val="tx1"/>
                </a:solidFill>
              </a:rPr>
              <a:t>* Internal</a:t>
            </a:r>
          </a:p>
          <a:p>
            <a:pPr algn="ctr">
              <a:defRPr/>
            </a:pPr>
            <a:endParaRPr lang="en-US" altLang="zh-TW" dirty="0" smtClean="0">
              <a:solidFill>
                <a:schemeClr val="tx1"/>
              </a:solidFill>
            </a:endParaRPr>
          </a:p>
          <a:p>
            <a:pPr algn="ctr">
              <a:defRPr/>
            </a:pPr>
            <a:r>
              <a:rPr lang="en-US" altLang="zh-TW" dirty="0" smtClean="0">
                <a:solidFill>
                  <a:schemeClr val="tx1"/>
                </a:solidFill>
              </a:rPr>
              <a:t>* External</a:t>
            </a:r>
          </a:p>
          <a:p>
            <a:pPr algn="ctr">
              <a:defRPr/>
            </a:pPr>
            <a:endParaRPr lang="en-US" altLang="zh-TW" dirty="0" smtClean="0">
              <a:solidFill>
                <a:schemeClr val="tx1"/>
              </a:solidFill>
            </a:endParaRPr>
          </a:p>
          <a:p>
            <a:pPr algn="ctr">
              <a:defRPr/>
            </a:pPr>
            <a:r>
              <a:rPr lang="en-US" altLang="zh-TW" dirty="0" smtClean="0">
                <a:solidFill>
                  <a:schemeClr val="tx1"/>
                </a:solidFill>
              </a:rPr>
              <a:t>* Multiple formats</a:t>
            </a:r>
          </a:p>
          <a:p>
            <a:pPr algn="ctr">
              <a:defRPr/>
            </a:pPr>
            <a:endParaRPr lang="en-US" altLang="zh-TW" dirty="0" smtClean="0">
              <a:solidFill>
                <a:schemeClr val="tx1"/>
              </a:solidFill>
            </a:endParaRPr>
          </a:p>
          <a:p>
            <a:pPr algn="ctr">
              <a:defRPr/>
            </a:pPr>
            <a:r>
              <a:rPr lang="en-US" altLang="zh-TW" dirty="0" smtClean="0">
                <a:solidFill>
                  <a:schemeClr val="tx1"/>
                </a:solidFill>
              </a:rPr>
              <a:t>* Multiple </a:t>
            </a:r>
            <a:br>
              <a:rPr lang="en-US" altLang="zh-TW" dirty="0" smtClean="0">
                <a:solidFill>
                  <a:schemeClr val="tx1"/>
                </a:solidFill>
              </a:rPr>
            </a:br>
            <a:r>
              <a:rPr lang="en-US" altLang="zh-TW" dirty="0" smtClean="0">
                <a:solidFill>
                  <a:schemeClr val="tx1"/>
                </a:solidFill>
              </a:rPr>
              <a:t>locations</a:t>
            </a:r>
          </a:p>
          <a:p>
            <a:pPr algn="ctr">
              <a:defRPr/>
            </a:pPr>
            <a:endParaRPr lang="en-US" altLang="zh-TW" dirty="0" smtClean="0">
              <a:solidFill>
                <a:schemeClr val="tx1"/>
              </a:solidFill>
            </a:endParaRPr>
          </a:p>
          <a:p>
            <a:pPr algn="ctr">
              <a:defRPr/>
            </a:pPr>
            <a:r>
              <a:rPr lang="en-US" altLang="zh-TW" dirty="0" smtClean="0">
                <a:solidFill>
                  <a:schemeClr val="tx1"/>
                </a:solidFill>
              </a:rPr>
              <a:t>* Multiple applications</a:t>
            </a:r>
          </a:p>
        </p:txBody>
      </p:sp>
      <p:cxnSp>
        <p:nvCxnSpPr>
          <p:cNvPr id="18" name="Straight Arrow Connector 32"/>
          <p:cNvCxnSpPr>
            <a:cxnSpLocks noChangeShapeType="1"/>
          </p:cNvCxnSpPr>
          <p:nvPr/>
        </p:nvCxnSpPr>
        <p:spPr bwMode="auto">
          <a:xfrm>
            <a:off x="6210944" y="3645024"/>
            <a:ext cx="1406959" cy="0"/>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29" name="Straight Arrow Connector 32"/>
          <p:cNvCxnSpPr>
            <a:cxnSpLocks noChangeShapeType="1"/>
            <a:endCxn id="9" idx="1"/>
          </p:cNvCxnSpPr>
          <p:nvPr/>
        </p:nvCxnSpPr>
        <p:spPr bwMode="auto">
          <a:xfrm>
            <a:off x="7164288" y="3645024"/>
            <a:ext cx="453615" cy="1064568"/>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32" name="Straight Arrow Connector 32"/>
          <p:cNvCxnSpPr>
            <a:cxnSpLocks noChangeShapeType="1"/>
            <a:endCxn id="8" idx="1"/>
          </p:cNvCxnSpPr>
          <p:nvPr/>
        </p:nvCxnSpPr>
        <p:spPr bwMode="auto">
          <a:xfrm>
            <a:off x="7164288" y="3660576"/>
            <a:ext cx="453615" cy="2199211"/>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37" name="Straight Arrow Connector 32"/>
          <p:cNvCxnSpPr>
            <a:cxnSpLocks noChangeShapeType="1"/>
            <a:endCxn id="11" idx="1"/>
          </p:cNvCxnSpPr>
          <p:nvPr/>
        </p:nvCxnSpPr>
        <p:spPr bwMode="auto">
          <a:xfrm flipV="1">
            <a:off x="7164288" y="2549352"/>
            <a:ext cx="453615" cy="1095672"/>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40" name="Straight Arrow Connector 32"/>
          <p:cNvCxnSpPr>
            <a:cxnSpLocks noChangeShapeType="1"/>
            <a:stCxn id="14" idx="3"/>
          </p:cNvCxnSpPr>
          <p:nvPr/>
        </p:nvCxnSpPr>
        <p:spPr bwMode="auto">
          <a:xfrm>
            <a:off x="3644137" y="3657810"/>
            <a:ext cx="1215895" cy="0"/>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43" name="Straight Arrow Connector 32"/>
          <p:cNvCxnSpPr>
            <a:cxnSpLocks noChangeShapeType="1"/>
            <a:endCxn id="14" idx="1"/>
          </p:cNvCxnSpPr>
          <p:nvPr/>
        </p:nvCxnSpPr>
        <p:spPr bwMode="auto">
          <a:xfrm>
            <a:off x="1691680" y="3657810"/>
            <a:ext cx="728321" cy="0"/>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sp>
        <p:nvSpPr>
          <p:cNvPr id="480269" name="文字方塊 480268"/>
          <p:cNvSpPr txBox="1"/>
          <p:nvPr/>
        </p:nvSpPr>
        <p:spPr>
          <a:xfrm>
            <a:off x="467544" y="1433064"/>
            <a:ext cx="1034707" cy="646331"/>
          </a:xfrm>
          <a:prstGeom prst="rect">
            <a:avLst/>
          </a:prstGeom>
          <a:noFill/>
        </p:spPr>
        <p:txBody>
          <a:bodyPr wrap="none" rtlCol="0">
            <a:spAutoFit/>
          </a:bodyPr>
          <a:lstStyle/>
          <a:p>
            <a:pPr algn="ctr"/>
            <a:r>
              <a:rPr lang="en-US" altLang="zh-TW" b="1" dirty="0" smtClean="0">
                <a:latin typeface="+mn-lt"/>
              </a:rPr>
              <a:t>Big Data </a:t>
            </a:r>
            <a:br>
              <a:rPr lang="en-US" altLang="zh-TW" b="1" dirty="0" smtClean="0">
                <a:latin typeface="+mn-lt"/>
              </a:rPr>
            </a:br>
            <a:r>
              <a:rPr lang="en-US" altLang="zh-TW" b="1" dirty="0" smtClean="0">
                <a:latin typeface="+mn-lt"/>
              </a:rPr>
              <a:t>Sources</a:t>
            </a:r>
            <a:endParaRPr lang="zh-TW" altLang="en-US" b="1" dirty="0">
              <a:latin typeface="+mn-lt"/>
            </a:endParaRPr>
          </a:p>
        </p:txBody>
      </p:sp>
      <p:sp>
        <p:nvSpPr>
          <p:cNvPr id="50" name="文字方塊 49"/>
          <p:cNvSpPr txBox="1"/>
          <p:nvPr/>
        </p:nvSpPr>
        <p:spPr>
          <a:xfrm>
            <a:off x="2216399" y="1469947"/>
            <a:ext cx="1647823" cy="646331"/>
          </a:xfrm>
          <a:prstGeom prst="rect">
            <a:avLst/>
          </a:prstGeom>
          <a:noFill/>
        </p:spPr>
        <p:txBody>
          <a:bodyPr wrap="none" rtlCol="0">
            <a:spAutoFit/>
          </a:bodyPr>
          <a:lstStyle/>
          <a:p>
            <a:pPr algn="ctr"/>
            <a:r>
              <a:rPr lang="en-US" altLang="zh-TW" b="1" dirty="0" smtClean="0">
                <a:latin typeface="+mn-lt"/>
              </a:rPr>
              <a:t>Big Data </a:t>
            </a:r>
            <a:br>
              <a:rPr lang="en-US" altLang="zh-TW" b="1" dirty="0" smtClean="0">
                <a:latin typeface="+mn-lt"/>
              </a:rPr>
            </a:br>
            <a:r>
              <a:rPr lang="en-US" altLang="zh-TW" b="1" dirty="0" smtClean="0">
                <a:latin typeface="+mn-lt"/>
              </a:rPr>
              <a:t>Transformation</a:t>
            </a:r>
            <a:endParaRPr lang="zh-TW" altLang="en-US" b="1" dirty="0">
              <a:latin typeface="+mn-lt"/>
            </a:endParaRPr>
          </a:p>
        </p:txBody>
      </p:sp>
      <p:sp>
        <p:nvSpPr>
          <p:cNvPr id="51" name="文字方塊 50"/>
          <p:cNvSpPr txBox="1"/>
          <p:nvPr/>
        </p:nvSpPr>
        <p:spPr>
          <a:xfrm>
            <a:off x="4602317" y="1469946"/>
            <a:ext cx="1866345" cy="646331"/>
          </a:xfrm>
          <a:prstGeom prst="rect">
            <a:avLst/>
          </a:prstGeom>
          <a:noFill/>
        </p:spPr>
        <p:txBody>
          <a:bodyPr wrap="none" rtlCol="0">
            <a:spAutoFit/>
          </a:bodyPr>
          <a:lstStyle/>
          <a:p>
            <a:pPr algn="ctr"/>
            <a:r>
              <a:rPr lang="en-US" altLang="zh-TW" b="1" dirty="0" smtClean="0">
                <a:latin typeface="+mn-lt"/>
              </a:rPr>
              <a:t>Big Data </a:t>
            </a:r>
            <a:br>
              <a:rPr lang="en-US" altLang="zh-TW" b="1" dirty="0" smtClean="0">
                <a:latin typeface="+mn-lt"/>
              </a:rPr>
            </a:br>
            <a:r>
              <a:rPr lang="en-US" altLang="zh-TW" b="1" dirty="0" smtClean="0">
                <a:latin typeface="+mn-lt"/>
              </a:rPr>
              <a:t>Platforms &amp; Tools</a:t>
            </a:r>
            <a:endParaRPr lang="zh-TW" altLang="en-US" b="1" dirty="0">
              <a:latin typeface="+mn-lt"/>
            </a:endParaRPr>
          </a:p>
        </p:txBody>
      </p:sp>
      <p:sp>
        <p:nvSpPr>
          <p:cNvPr id="52" name="文字方塊 51"/>
          <p:cNvSpPr txBox="1"/>
          <p:nvPr/>
        </p:nvSpPr>
        <p:spPr>
          <a:xfrm>
            <a:off x="7386100" y="1281534"/>
            <a:ext cx="1364220" cy="923330"/>
          </a:xfrm>
          <a:prstGeom prst="rect">
            <a:avLst/>
          </a:prstGeom>
          <a:noFill/>
        </p:spPr>
        <p:txBody>
          <a:bodyPr wrap="none" rtlCol="0">
            <a:spAutoFit/>
          </a:bodyPr>
          <a:lstStyle/>
          <a:p>
            <a:pPr algn="ctr"/>
            <a:r>
              <a:rPr lang="en-US" altLang="zh-TW" b="1" dirty="0" smtClean="0">
                <a:latin typeface="+mn-lt"/>
              </a:rPr>
              <a:t>Big Data </a:t>
            </a:r>
            <a:br>
              <a:rPr lang="en-US" altLang="zh-TW" b="1" dirty="0" smtClean="0">
                <a:latin typeface="+mn-lt"/>
              </a:rPr>
            </a:br>
            <a:r>
              <a:rPr lang="en-US" altLang="zh-TW" b="1" dirty="0" smtClean="0">
                <a:latin typeface="+mn-lt"/>
              </a:rPr>
              <a:t>Analytics </a:t>
            </a:r>
            <a:br>
              <a:rPr lang="en-US" altLang="zh-TW" b="1" dirty="0" smtClean="0">
                <a:latin typeface="+mn-lt"/>
              </a:rPr>
            </a:br>
            <a:r>
              <a:rPr lang="en-US" altLang="zh-TW" b="1" dirty="0" smtClean="0">
                <a:latin typeface="+mn-lt"/>
              </a:rPr>
              <a:t>Applications</a:t>
            </a:r>
            <a:endParaRPr lang="zh-TW" altLang="en-US" b="1" dirty="0">
              <a:latin typeface="+mn-lt"/>
            </a:endParaRPr>
          </a:p>
        </p:txBody>
      </p:sp>
      <p:sp>
        <p:nvSpPr>
          <p:cNvPr id="53" name="文字方塊 52"/>
          <p:cNvSpPr txBox="1"/>
          <p:nvPr/>
        </p:nvSpPr>
        <p:spPr>
          <a:xfrm>
            <a:off x="6228184" y="2852936"/>
            <a:ext cx="1104341" cy="646331"/>
          </a:xfrm>
          <a:prstGeom prst="rect">
            <a:avLst/>
          </a:prstGeom>
          <a:noFill/>
        </p:spPr>
        <p:txBody>
          <a:bodyPr wrap="none" rtlCol="0">
            <a:spAutoFit/>
          </a:bodyPr>
          <a:lstStyle/>
          <a:p>
            <a:pPr algn="ctr"/>
            <a:r>
              <a:rPr lang="en-US" altLang="zh-TW" b="1" dirty="0" smtClean="0">
                <a:latin typeface="+mn-lt"/>
              </a:rPr>
              <a:t>Big Data </a:t>
            </a:r>
            <a:br>
              <a:rPr lang="en-US" altLang="zh-TW" b="1" dirty="0" smtClean="0">
                <a:latin typeface="+mn-lt"/>
              </a:rPr>
            </a:br>
            <a:r>
              <a:rPr lang="en-US" altLang="zh-TW" b="1" dirty="0" smtClean="0">
                <a:latin typeface="+mn-lt"/>
              </a:rPr>
              <a:t>Analytics </a:t>
            </a:r>
            <a:endParaRPr lang="zh-TW" altLang="en-US" b="1" dirty="0">
              <a:latin typeface="+mn-lt"/>
            </a:endParaRPr>
          </a:p>
        </p:txBody>
      </p:sp>
      <p:sp>
        <p:nvSpPr>
          <p:cNvPr id="54" name="文字方塊 53"/>
          <p:cNvSpPr txBox="1"/>
          <p:nvPr/>
        </p:nvSpPr>
        <p:spPr>
          <a:xfrm>
            <a:off x="3559294" y="2852936"/>
            <a:ext cx="1444754" cy="646331"/>
          </a:xfrm>
          <a:prstGeom prst="rect">
            <a:avLst/>
          </a:prstGeom>
          <a:noFill/>
        </p:spPr>
        <p:txBody>
          <a:bodyPr wrap="none" rtlCol="0">
            <a:spAutoFit/>
          </a:bodyPr>
          <a:lstStyle/>
          <a:p>
            <a:pPr algn="ctr"/>
            <a:r>
              <a:rPr lang="en-US" altLang="zh-TW" b="1" dirty="0" smtClean="0">
                <a:latin typeface="+mn-lt"/>
              </a:rPr>
              <a:t>Transformed </a:t>
            </a:r>
            <a:br>
              <a:rPr lang="en-US" altLang="zh-TW" b="1" dirty="0" smtClean="0">
                <a:latin typeface="+mn-lt"/>
              </a:rPr>
            </a:br>
            <a:r>
              <a:rPr lang="en-US" altLang="zh-TW" b="1" dirty="0" smtClean="0">
                <a:latin typeface="+mn-lt"/>
              </a:rPr>
              <a:t>Data</a:t>
            </a:r>
            <a:endParaRPr lang="zh-TW" altLang="en-US" b="1" dirty="0">
              <a:latin typeface="+mn-lt"/>
            </a:endParaRPr>
          </a:p>
        </p:txBody>
      </p:sp>
      <p:sp>
        <p:nvSpPr>
          <p:cNvPr id="55" name="文字方塊 54"/>
          <p:cNvSpPr txBox="1"/>
          <p:nvPr/>
        </p:nvSpPr>
        <p:spPr>
          <a:xfrm>
            <a:off x="1723748" y="2944579"/>
            <a:ext cx="650947" cy="646331"/>
          </a:xfrm>
          <a:prstGeom prst="rect">
            <a:avLst/>
          </a:prstGeom>
          <a:noFill/>
        </p:spPr>
        <p:txBody>
          <a:bodyPr wrap="none" rtlCol="0">
            <a:spAutoFit/>
          </a:bodyPr>
          <a:lstStyle/>
          <a:p>
            <a:pPr algn="ctr"/>
            <a:r>
              <a:rPr lang="en-US" altLang="zh-TW" b="1" dirty="0" smtClean="0">
                <a:latin typeface="+mn-lt"/>
              </a:rPr>
              <a:t>Raw </a:t>
            </a:r>
            <a:br>
              <a:rPr lang="en-US" altLang="zh-TW" b="1" dirty="0" smtClean="0">
                <a:latin typeface="+mn-lt"/>
              </a:rPr>
            </a:br>
            <a:r>
              <a:rPr lang="en-US" altLang="zh-TW" b="1" dirty="0" smtClean="0">
                <a:latin typeface="+mn-lt"/>
              </a:rPr>
              <a:t>Data</a:t>
            </a:r>
            <a:endParaRPr lang="zh-TW" altLang="en-US" b="1" dirty="0">
              <a:latin typeface="+mn-lt"/>
            </a:endParaRPr>
          </a:p>
        </p:txBody>
      </p:sp>
      <p:cxnSp>
        <p:nvCxnSpPr>
          <p:cNvPr id="56" name="Straight Arrow Connector 32"/>
          <p:cNvCxnSpPr>
            <a:cxnSpLocks noChangeShapeType="1"/>
            <a:stCxn id="13" idx="2"/>
            <a:endCxn id="14" idx="0"/>
          </p:cNvCxnSpPr>
          <p:nvPr/>
        </p:nvCxnSpPr>
        <p:spPr bwMode="auto">
          <a:xfrm>
            <a:off x="3032069" y="2893838"/>
            <a:ext cx="0" cy="319138"/>
          </a:xfrm>
          <a:prstGeom prst="straightConnector1">
            <a:avLst/>
          </a:prstGeom>
          <a:noFill/>
          <a:ln w="28575">
            <a:solidFill>
              <a:schemeClr val="tx1"/>
            </a:solidFill>
            <a:round/>
            <a:headEnd type="none" w="med" len="med"/>
            <a:tailEnd type="none" w="med" len="med"/>
          </a:ln>
          <a:effectLst/>
          <a:extLst>
            <a:ext uri="{909E8E84-426E-40DD-AFC4-6F175D3DCCD1}">
              <a14:hiddenFill xmlns:a14="http://schemas.microsoft.com/office/drawing/2010/main">
                <a:noFill/>
              </a14:hiddenFill>
            </a:ext>
          </a:extLst>
        </p:spPr>
      </p:cxnSp>
      <p:cxnSp>
        <p:nvCxnSpPr>
          <p:cNvPr id="61" name="Straight Arrow Connector 32"/>
          <p:cNvCxnSpPr>
            <a:cxnSpLocks noChangeShapeType="1"/>
            <a:stCxn id="14" idx="2"/>
            <a:endCxn id="15" idx="0"/>
          </p:cNvCxnSpPr>
          <p:nvPr/>
        </p:nvCxnSpPr>
        <p:spPr bwMode="auto">
          <a:xfrm>
            <a:off x="3032069" y="4102644"/>
            <a:ext cx="0" cy="190452"/>
          </a:xfrm>
          <a:prstGeom prst="straightConnector1">
            <a:avLst/>
          </a:prstGeom>
          <a:noFill/>
          <a:ln w="28575">
            <a:solidFill>
              <a:schemeClr val="tx1"/>
            </a:solidFill>
            <a:round/>
            <a:headEnd type="none" w="med" len="med"/>
            <a:tailEnd type="none" w="med" len="med"/>
          </a:ln>
          <a:effectLst/>
          <a:extLst>
            <a:ext uri="{909E8E84-426E-40DD-AFC4-6F175D3DCCD1}">
              <a14:hiddenFill xmlns:a14="http://schemas.microsoft.com/office/drawing/2010/main">
                <a:noFill/>
              </a14:hiddenFill>
            </a:ext>
          </a:extLst>
        </p:spPr>
      </p:cxnSp>
      <p:cxnSp>
        <p:nvCxnSpPr>
          <p:cNvPr id="64" name="Straight Arrow Connector 32"/>
          <p:cNvCxnSpPr>
            <a:cxnSpLocks noChangeShapeType="1"/>
            <a:stCxn id="15" idx="2"/>
            <a:endCxn id="16" idx="0"/>
          </p:cNvCxnSpPr>
          <p:nvPr/>
        </p:nvCxnSpPr>
        <p:spPr bwMode="auto">
          <a:xfrm>
            <a:off x="3032069" y="5182764"/>
            <a:ext cx="0" cy="180460"/>
          </a:xfrm>
          <a:prstGeom prst="straightConnector1">
            <a:avLst/>
          </a:prstGeom>
          <a:noFill/>
          <a:ln w="28575">
            <a:solidFill>
              <a:schemeClr val="tx1"/>
            </a:solidFill>
            <a:round/>
            <a:headEnd type="none" w="med" len="med"/>
            <a:tailEnd type="none" w="med" len="med"/>
          </a:ln>
          <a:effectLst/>
          <a:extLst>
            <a:ext uri="{909E8E84-426E-40DD-AFC4-6F175D3DCCD1}">
              <a14:hiddenFill xmlns:a14="http://schemas.microsoft.com/office/drawing/2010/main">
                <a:noFill/>
              </a14:hiddenFill>
            </a:ext>
          </a:extLst>
        </p:spPr>
      </p:cxnSp>
      <p:sp>
        <p:nvSpPr>
          <p:cNvPr id="31" name="圓角矩形 30"/>
          <p:cNvSpPr/>
          <p:nvPr/>
        </p:nvSpPr>
        <p:spPr>
          <a:xfrm>
            <a:off x="1619672" y="2163103"/>
            <a:ext cx="5888844" cy="4362241"/>
          </a:xfrm>
          <a:prstGeom prst="roundRect">
            <a:avLst>
              <a:gd name="adj" fmla="val 4665"/>
            </a:avLst>
          </a:prstGeom>
          <a:solidFill>
            <a:srgbClr val="FFC0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7200" b="1" dirty="0" smtClean="0">
                <a:solidFill>
                  <a:srgbClr val="FF0000"/>
                </a:solidFill>
              </a:rPr>
              <a:t>Data Mining</a:t>
            </a:r>
          </a:p>
          <a:p>
            <a:pPr algn="ctr">
              <a:defRPr/>
            </a:pPr>
            <a:r>
              <a:rPr lang="en-US" altLang="zh-TW" sz="7200" b="1" dirty="0" smtClean="0">
                <a:solidFill>
                  <a:schemeClr val="accent1"/>
                </a:solidFill>
              </a:rPr>
              <a:t>Big Data Analytics Applications</a:t>
            </a:r>
            <a:endParaRPr lang="en-US" altLang="zh-TW" sz="7200" b="1" dirty="0">
              <a:solidFill>
                <a:schemeClr val="accent1"/>
              </a:solidFill>
            </a:endParaRPr>
          </a:p>
        </p:txBody>
      </p:sp>
    </p:spTree>
    <p:extLst>
      <p:ext uri="{BB962C8B-B14F-4D97-AF65-F5344CB8AC3E}">
        <p14:creationId xmlns:p14="http://schemas.microsoft.com/office/powerpoint/2010/main" val="356163481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B1560A0-56B0-412A-B01D-AF135ED6155A}" type="slidenum">
              <a:rPr lang="zh-TW" altLang="en-US" sz="1200" smtClean="0">
                <a:solidFill>
                  <a:srgbClr val="898989"/>
                </a:solidFill>
              </a:rPr>
              <a:pPr eaLnBrk="1" hangingPunct="1">
                <a:spcBef>
                  <a:spcPct val="0"/>
                </a:spcBef>
                <a:buFontTx/>
                <a:buNone/>
              </a:pPr>
              <a:t>180</a:t>
            </a:fld>
            <a:endParaRPr lang="zh-TW" altLang="en-US" sz="1200" smtClean="0">
              <a:solidFill>
                <a:srgbClr val="898989"/>
              </a:solidFill>
            </a:endParaRPr>
          </a:p>
        </p:txBody>
      </p:sp>
      <p:graphicFrame>
        <p:nvGraphicFramePr>
          <p:cNvPr id="6" name="圖表 5"/>
          <p:cNvGraphicFramePr>
            <a:graphicFrameLocks noGrp="1"/>
          </p:cNvGraphicFramePr>
          <p:nvPr/>
        </p:nvGraphicFramePr>
        <p:xfrm>
          <a:off x="251520" y="1268760"/>
          <a:ext cx="424847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24580" name="矩形 8"/>
          <p:cNvSpPr>
            <a:spLocks noChangeArrowheads="1"/>
          </p:cNvSpPr>
          <p:nvPr/>
        </p:nvSpPr>
        <p:spPr bwMode="auto">
          <a:xfrm>
            <a:off x="3276600" y="2708275"/>
            <a:ext cx="126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Arial" charset="0"/>
              </a:rPr>
              <a:t>M</a:t>
            </a:r>
            <a:r>
              <a:rPr lang="en-US" altLang="zh-TW" sz="1800" b="1" i="1" baseline="-25000">
                <a:solidFill>
                  <a:srgbClr val="FF0000"/>
                </a:solidFill>
                <a:latin typeface="Arial" charset="0"/>
              </a:rPr>
              <a:t>2</a:t>
            </a:r>
            <a:r>
              <a:rPr lang="en-US" altLang="zh-TW" sz="1800" b="1">
                <a:solidFill>
                  <a:srgbClr val="FF0000"/>
                </a:solidFill>
                <a:latin typeface="Arial" charset="0"/>
              </a:rPr>
              <a:t> = (8, 5)</a:t>
            </a:r>
            <a:endParaRPr lang="zh-TW" altLang="en-US" sz="1800" b="1">
              <a:latin typeface="Arial" charset="0"/>
            </a:endParaRPr>
          </a:p>
        </p:txBody>
      </p:sp>
      <p:sp>
        <p:nvSpPr>
          <p:cNvPr id="11" name="橢圓 10"/>
          <p:cNvSpPr/>
          <p:nvPr/>
        </p:nvSpPr>
        <p:spPr>
          <a:xfrm>
            <a:off x="1763713" y="2781300"/>
            <a:ext cx="144462" cy="142875"/>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2" name="橢圓 11"/>
          <p:cNvSpPr/>
          <p:nvPr/>
        </p:nvSpPr>
        <p:spPr>
          <a:xfrm>
            <a:off x="1763713" y="2060575"/>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3" name="橢圓 12"/>
          <p:cNvSpPr/>
          <p:nvPr/>
        </p:nvSpPr>
        <p:spPr>
          <a:xfrm>
            <a:off x="2124075" y="30686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4" name="橢圓 13"/>
          <p:cNvSpPr/>
          <p:nvPr/>
        </p:nvSpPr>
        <p:spPr>
          <a:xfrm>
            <a:off x="2124075" y="24209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5" name="橢圓 14"/>
          <p:cNvSpPr/>
          <p:nvPr/>
        </p:nvSpPr>
        <p:spPr>
          <a:xfrm>
            <a:off x="1763713" y="3429000"/>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 name="橢圓 6"/>
          <p:cNvSpPr/>
          <p:nvPr/>
        </p:nvSpPr>
        <p:spPr>
          <a:xfrm>
            <a:off x="1763713" y="3429000"/>
            <a:ext cx="144462" cy="1444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6" name="橢圓 15"/>
          <p:cNvSpPr/>
          <p:nvPr/>
        </p:nvSpPr>
        <p:spPr>
          <a:xfrm>
            <a:off x="2484438" y="3068638"/>
            <a:ext cx="142875"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7" name="橢圓 16"/>
          <p:cNvSpPr/>
          <p:nvPr/>
        </p:nvSpPr>
        <p:spPr>
          <a:xfrm>
            <a:off x="2484438" y="4437063"/>
            <a:ext cx="142875"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8" name="橢圓 17"/>
          <p:cNvSpPr/>
          <p:nvPr/>
        </p:nvSpPr>
        <p:spPr>
          <a:xfrm>
            <a:off x="3132138" y="3068638"/>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9" name="橢圓 18"/>
          <p:cNvSpPr/>
          <p:nvPr/>
        </p:nvSpPr>
        <p:spPr>
          <a:xfrm>
            <a:off x="3132138" y="3789363"/>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0" name="橢圓 19"/>
          <p:cNvSpPr/>
          <p:nvPr/>
        </p:nvSpPr>
        <p:spPr>
          <a:xfrm>
            <a:off x="3492500" y="3068638"/>
            <a:ext cx="142875"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0" name="橢圓 9"/>
          <p:cNvSpPr/>
          <p:nvPr/>
        </p:nvSpPr>
        <p:spPr>
          <a:xfrm>
            <a:off x="3492500" y="3068638"/>
            <a:ext cx="142875" cy="1444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4593" name="矩形 20"/>
          <p:cNvSpPr>
            <a:spLocks noChangeArrowheads="1"/>
          </p:cNvSpPr>
          <p:nvPr/>
        </p:nvSpPr>
        <p:spPr bwMode="auto">
          <a:xfrm>
            <a:off x="0" y="260350"/>
            <a:ext cx="8367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zh-TW" sz="1600" b="1">
                <a:solidFill>
                  <a:srgbClr val="000000"/>
                </a:solidFill>
                <a:latin typeface="Arial" charset="0"/>
              </a:rPr>
              <a:t>Step 2: Compute seed points as the centroids of the clusters of the current partition</a:t>
            </a:r>
            <a:endParaRPr lang="en-US" altLang="ko-KR" sz="1600" b="1">
              <a:latin typeface="Arial" charset="0"/>
              <a:ea typeface="Gulim" pitchFamily="34" charset="-127"/>
            </a:endParaRPr>
          </a:p>
          <a:p>
            <a:pPr eaLnBrk="1" hangingPunct="1">
              <a:spcBef>
                <a:spcPct val="50000"/>
              </a:spcBef>
              <a:buFontTx/>
              <a:buNone/>
            </a:pPr>
            <a:r>
              <a:rPr lang="en-US" altLang="ko-KR" sz="1600" b="1">
                <a:latin typeface="Arial" charset="0"/>
                <a:ea typeface="Gulim" pitchFamily="34" charset="-127"/>
              </a:rPr>
              <a:t>Step 3: Assign each objects to most similar center</a:t>
            </a:r>
          </a:p>
        </p:txBody>
      </p:sp>
      <p:sp>
        <p:nvSpPr>
          <p:cNvPr id="22" name="橢圓 21"/>
          <p:cNvSpPr/>
          <p:nvPr/>
        </p:nvSpPr>
        <p:spPr>
          <a:xfrm>
            <a:off x="1187450" y="1844675"/>
            <a:ext cx="1871663" cy="302418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3" name="橢圓 22"/>
          <p:cNvSpPr/>
          <p:nvPr/>
        </p:nvSpPr>
        <p:spPr>
          <a:xfrm>
            <a:off x="2987675" y="2781300"/>
            <a:ext cx="936625" cy="12954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4596" name="矩形 7"/>
          <p:cNvSpPr>
            <a:spLocks noChangeArrowheads="1"/>
          </p:cNvSpPr>
          <p:nvPr/>
        </p:nvSpPr>
        <p:spPr bwMode="auto">
          <a:xfrm>
            <a:off x="1403350" y="3644900"/>
            <a:ext cx="127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Arial" charset="0"/>
              </a:rPr>
              <a:t>m</a:t>
            </a:r>
            <a:r>
              <a:rPr lang="en-US" altLang="zh-TW" sz="1800" b="1" i="1" baseline="-25000">
                <a:solidFill>
                  <a:srgbClr val="FF0000"/>
                </a:solidFill>
                <a:latin typeface="Arial" charset="0"/>
              </a:rPr>
              <a:t>1</a:t>
            </a:r>
            <a:r>
              <a:rPr lang="en-US" altLang="zh-TW" sz="1800" b="1">
                <a:solidFill>
                  <a:srgbClr val="FF0000"/>
                </a:solidFill>
                <a:latin typeface="Arial" charset="0"/>
              </a:rPr>
              <a:t> = (3, 4)</a:t>
            </a:r>
            <a:endParaRPr lang="zh-TW" altLang="en-US" sz="1800" b="1">
              <a:latin typeface="Arial" charset="0"/>
            </a:endParaRPr>
          </a:p>
        </p:txBody>
      </p:sp>
      <p:sp>
        <p:nvSpPr>
          <p:cNvPr id="24597" name="Rectangle 2"/>
          <p:cNvSpPr txBox="1">
            <a:spLocks noChangeArrowheads="1"/>
          </p:cNvSpPr>
          <p:nvPr/>
        </p:nvSpPr>
        <p:spPr bwMode="auto">
          <a:xfrm>
            <a:off x="179388" y="5661025"/>
            <a:ext cx="4284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ko-KR" b="1" i="1">
                <a:ea typeface="Gulim" pitchFamily="34" charset="-127"/>
              </a:rPr>
              <a:t>K-Means</a:t>
            </a:r>
            <a:r>
              <a:rPr kumimoji="0" lang="en-US" altLang="ko-KR" b="1">
                <a:ea typeface="Gulim" pitchFamily="34" charset="-127"/>
              </a:rPr>
              <a:t> Clustering</a:t>
            </a:r>
            <a:endParaRPr kumimoji="0" lang="en-US" altLang="ko-KR" sz="2800" b="1">
              <a:ea typeface="Gulim" pitchFamily="34" charset="-127"/>
            </a:endParaRPr>
          </a:p>
        </p:txBody>
      </p:sp>
      <p:graphicFrame>
        <p:nvGraphicFramePr>
          <p:cNvPr id="24" name="表格 4"/>
          <p:cNvGraphicFramePr>
            <a:graphicFrameLocks noGrp="1"/>
          </p:cNvGraphicFramePr>
          <p:nvPr/>
        </p:nvGraphicFramePr>
        <p:xfrm>
          <a:off x="4500563" y="896938"/>
          <a:ext cx="4643437" cy="5407026"/>
        </p:xfrm>
        <a:graphic>
          <a:graphicData uri="http://schemas.openxmlformats.org/drawingml/2006/table">
            <a:tbl>
              <a:tblPr/>
              <a:tblGrid>
                <a:gridCol w="663575"/>
                <a:gridCol w="496887"/>
                <a:gridCol w="615950"/>
                <a:gridCol w="839788"/>
                <a:gridCol w="866775"/>
                <a:gridCol w="1160462"/>
              </a:tblGrid>
              <a:tr h="436296">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Point</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P(x,y)</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m1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m2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Cluster</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a</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0.00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5.10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p02</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b</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5.10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5.83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d</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1.41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3.16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4.47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f</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3.61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g</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2.24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h</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4.12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2.24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p09</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i</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4.12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1.00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p10</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j</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(8, 5)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5.10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0.00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28387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Initial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(3, 4)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Initial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m2</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(8, 5)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416698754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131CB8A-0C8C-48E8-BACA-572BE8249CB8}" type="slidenum">
              <a:rPr lang="zh-TW" altLang="en-US" sz="1200" smtClean="0">
                <a:solidFill>
                  <a:srgbClr val="898989"/>
                </a:solidFill>
              </a:rPr>
              <a:pPr eaLnBrk="1" hangingPunct="1">
                <a:spcBef>
                  <a:spcPct val="0"/>
                </a:spcBef>
                <a:buFontTx/>
                <a:buNone/>
              </a:pPr>
              <a:t>181</a:t>
            </a:fld>
            <a:endParaRPr lang="zh-TW" altLang="en-US" sz="1200" smtClean="0">
              <a:solidFill>
                <a:srgbClr val="898989"/>
              </a:solidFill>
            </a:endParaRPr>
          </a:p>
        </p:txBody>
      </p:sp>
      <p:graphicFrame>
        <p:nvGraphicFramePr>
          <p:cNvPr id="5" name="表格 4"/>
          <p:cNvGraphicFramePr>
            <a:graphicFrameLocks noGrp="1"/>
          </p:cNvGraphicFramePr>
          <p:nvPr/>
        </p:nvGraphicFramePr>
        <p:xfrm>
          <a:off x="4500563" y="896938"/>
          <a:ext cx="4643437" cy="5407026"/>
        </p:xfrm>
        <a:graphic>
          <a:graphicData uri="http://schemas.openxmlformats.org/drawingml/2006/table">
            <a:tbl>
              <a:tblPr/>
              <a:tblGrid>
                <a:gridCol w="663575"/>
                <a:gridCol w="496887"/>
                <a:gridCol w="615950"/>
                <a:gridCol w="839788"/>
                <a:gridCol w="866775"/>
                <a:gridCol w="1160462"/>
              </a:tblGrid>
              <a:tr h="436296">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Point</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P(x,y)</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m1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m2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Cluster</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a</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0.00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5.10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p02</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b</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5.10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5.83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d</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1.41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3.16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4.47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f</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3.61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g</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2.24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h</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4.12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2.24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p09</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i</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4.12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1.00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p10</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j</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(8, 5)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5.10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0.00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28387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Initial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(3, 4)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057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Initial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m2</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(8, 5)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bl>
          </a:graphicData>
        </a:graphic>
      </p:graphicFrame>
      <p:graphicFrame>
        <p:nvGraphicFramePr>
          <p:cNvPr id="6" name="圖表 5"/>
          <p:cNvGraphicFramePr>
            <a:graphicFrameLocks noGrp="1"/>
          </p:cNvGraphicFramePr>
          <p:nvPr/>
        </p:nvGraphicFramePr>
        <p:xfrm>
          <a:off x="251520" y="1268760"/>
          <a:ext cx="424847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25689" name="矩形 8"/>
          <p:cNvSpPr>
            <a:spLocks noChangeArrowheads="1"/>
          </p:cNvSpPr>
          <p:nvPr/>
        </p:nvSpPr>
        <p:spPr bwMode="auto">
          <a:xfrm>
            <a:off x="3276600" y="2708275"/>
            <a:ext cx="126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Arial" charset="0"/>
              </a:rPr>
              <a:t>M</a:t>
            </a:r>
            <a:r>
              <a:rPr lang="en-US" altLang="zh-TW" sz="1800" b="1" i="1" baseline="-25000">
                <a:solidFill>
                  <a:srgbClr val="FF0000"/>
                </a:solidFill>
                <a:latin typeface="Arial" charset="0"/>
              </a:rPr>
              <a:t>2</a:t>
            </a:r>
            <a:r>
              <a:rPr lang="en-US" altLang="zh-TW" sz="1800" b="1">
                <a:solidFill>
                  <a:srgbClr val="FF0000"/>
                </a:solidFill>
                <a:latin typeface="Arial" charset="0"/>
              </a:rPr>
              <a:t> = (8, 5)</a:t>
            </a:r>
            <a:endParaRPr lang="zh-TW" altLang="en-US" sz="1800" b="1">
              <a:latin typeface="Arial" charset="0"/>
            </a:endParaRPr>
          </a:p>
        </p:txBody>
      </p:sp>
      <p:sp>
        <p:nvSpPr>
          <p:cNvPr id="11" name="橢圓 10"/>
          <p:cNvSpPr/>
          <p:nvPr/>
        </p:nvSpPr>
        <p:spPr>
          <a:xfrm>
            <a:off x="1763713" y="2781300"/>
            <a:ext cx="144462" cy="142875"/>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2" name="橢圓 11"/>
          <p:cNvSpPr/>
          <p:nvPr/>
        </p:nvSpPr>
        <p:spPr>
          <a:xfrm>
            <a:off x="1763713" y="2060575"/>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3" name="橢圓 12"/>
          <p:cNvSpPr/>
          <p:nvPr/>
        </p:nvSpPr>
        <p:spPr>
          <a:xfrm>
            <a:off x="2124075" y="30686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4" name="橢圓 13"/>
          <p:cNvSpPr/>
          <p:nvPr/>
        </p:nvSpPr>
        <p:spPr>
          <a:xfrm>
            <a:off x="2124075" y="24209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5" name="橢圓 14"/>
          <p:cNvSpPr/>
          <p:nvPr/>
        </p:nvSpPr>
        <p:spPr>
          <a:xfrm>
            <a:off x="1763713" y="3429000"/>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 name="橢圓 6"/>
          <p:cNvSpPr/>
          <p:nvPr/>
        </p:nvSpPr>
        <p:spPr>
          <a:xfrm>
            <a:off x="1763713" y="3429000"/>
            <a:ext cx="144462" cy="1444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6" name="橢圓 15"/>
          <p:cNvSpPr/>
          <p:nvPr/>
        </p:nvSpPr>
        <p:spPr>
          <a:xfrm>
            <a:off x="2484438" y="3068638"/>
            <a:ext cx="142875"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7" name="橢圓 16"/>
          <p:cNvSpPr/>
          <p:nvPr/>
        </p:nvSpPr>
        <p:spPr>
          <a:xfrm>
            <a:off x="2484438" y="4437063"/>
            <a:ext cx="142875"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8" name="橢圓 17"/>
          <p:cNvSpPr/>
          <p:nvPr/>
        </p:nvSpPr>
        <p:spPr>
          <a:xfrm>
            <a:off x="3132138" y="3068638"/>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9" name="橢圓 18"/>
          <p:cNvSpPr/>
          <p:nvPr/>
        </p:nvSpPr>
        <p:spPr>
          <a:xfrm>
            <a:off x="3132138" y="3789363"/>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0" name="橢圓 19"/>
          <p:cNvSpPr/>
          <p:nvPr/>
        </p:nvSpPr>
        <p:spPr>
          <a:xfrm>
            <a:off x="3492500" y="3068638"/>
            <a:ext cx="142875"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0" name="橢圓 9"/>
          <p:cNvSpPr/>
          <p:nvPr/>
        </p:nvSpPr>
        <p:spPr>
          <a:xfrm>
            <a:off x="3492500" y="3068638"/>
            <a:ext cx="142875" cy="1444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5702" name="矩形 20"/>
          <p:cNvSpPr>
            <a:spLocks noChangeArrowheads="1"/>
          </p:cNvSpPr>
          <p:nvPr/>
        </p:nvSpPr>
        <p:spPr bwMode="auto">
          <a:xfrm>
            <a:off x="0" y="260350"/>
            <a:ext cx="8367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zh-TW" sz="1600" b="1">
                <a:solidFill>
                  <a:srgbClr val="000000"/>
                </a:solidFill>
                <a:latin typeface="Arial" charset="0"/>
              </a:rPr>
              <a:t>Step 2: Compute seed points as the centroids of the clusters of the current partition</a:t>
            </a:r>
            <a:endParaRPr lang="en-US" altLang="ko-KR" sz="1600" b="1">
              <a:latin typeface="Arial" charset="0"/>
              <a:ea typeface="Gulim" pitchFamily="34" charset="-127"/>
            </a:endParaRPr>
          </a:p>
          <a:p>
            <a:pPr eaLnBrk="1" hangingPunct="1">
              <a:spcBef>
                <a:spcPct val="50000"/>
              </a:spcBef>
              <a:buFontTx/>
              <a:buNone/>
            </a:pPr>
            <a:r>
              <a:rPr lang="en-US" altLang="ko-KR" sz="1600" b="1">
                <a:latin typeface="Arial" charset="0"/>
                <a:ea typeface="Gulim" pitchFamily="34" charset="-127"/>
              </a:rPr>
              <a:t>Step 3: Assign each objects to most similar center</a:t>
            </a:r>
          </a:p>
        </p:txBody>
      </p:sp>
      <p:sp>
        <p:nvSpPr>
          <p:cNvPr id="22" name="橢圓 21"/>
          <p:cNvSpPr/>
          <p:nvPr/>
        </p:nvSpPr>
        <p:spPr>
          <a:xfrm>
            <a:off x="1187450" y="1844675"/>
            <a:ext cx="1871663" cy="302418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3" name="橢圓 22"/>
          <p:cNvSpPr/>
          <p:nvPr/>
        </p:nvSpPr>
        <p:spPr>
          <a:xfrm>
            <a:off x="2987675" y="2781300"/>
            <a:ext cx="936625" cy="12954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5705" name="矩形 7"/>
          <p:cNvSpPr>
            <a:spLocks noChangeArrowheads="1"/>
          </p:cNvSpPr>
          <p:nvPr/>
        </p:nvSpPr>
        <p:spPr bwMode="auto">
          <a:xfrm>
            <a:off x="1403350" y="3644900"/>
            <a:ext cx="127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Arial" charset="0"/>
              </a:rPr>
              <a:t>m</a:t>
            </a:r>
            <a:r>
              <a:rPr lang="en-US" altLang="zh-TW" sz="1800" b="1" i="1" baseline="-25000">
                <a:solidFill>
                  <a:srgbClr val="FF0000"/>
                </a:solidFill>
                <a:latin typeface="Arial" charset="0"/>
              </a:rPr>
              <a:t>1</a:t>
            </a:r>
            <a:r>
              <a:rPr lang="en-US" altLang="zh-TW" sz="1800" b="1">
                <a:solidFill>
                  <a:srgbClr val="FF0000"/>
                </a:solidFill>
                <a:latin typeface="Arial" charset="0"/>
              </a:rPr>
              <a:t> = (3, 4)</a:t>
            </a:r>
            <a:endParaRPr lang="zh-TW" altLang="en-US" sz="1800" b="1">
              <a:latin typeface="Arial" charset="0"/>
            </a:endParaRPr>
          </a:p>
        </p:txBody>
      </p:sp>
      <p:sp>
        <p:nvSpPr>
          <p:cNvPr id="25706" name="Rectangle 2"/>
          <p:cNvSpPr txBox="1">
            <a:spLocks noChangeArrowheads="1"/>
          </p:cNvSpPr>
          <p:nvPr/>
        </p:nvSpPr>
        <p:spPr bwMode="auto">
          <a:xfrm>
            <a:off x="179388" y="5661025"/>
            <a:ext cx="4284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ko-KR" b="1" i="1">
                <a:ea typeface="Gulim" pitchFamily="34" charset="-127"/>
              </a:rPr>
              <a:t>K-Means</a:t>
            </a:r>
            <a:r>
              <a:rPr kumimoji="0" lang="en-US" altLang="ko-KR" b="1">
                <a:ea typeface="Gulim" pitchFamily="34" charset="-127"/>
              </a:rPr>
              <a:t> Clustering</a:t>
            </a:r>
            <a:endParaRPr kumimoji="0" lang="en-US" altLang="ko-KR" sz="2800" b="1">
              <a:ea typeface="Gulim" pitchFamily="34" charset="-127"/>
            </a:endParaRPr>
          </a:p>
        </p:txBody>
      </p:sp>
      <p:sp>
        <p:nvSpPr>
          <p:cNvPr id="25" name="文字方塊 24"/>
          <p:cNvSpPr txBox="1">
            <a:spLocks noChangeArrowheads="1"/>
          </p:cNvSpPr>
          <p:nvPr/>
        </p:nvSpPr>
        <p:spPr bwMode="auto">
          <a:xfrm>
            <a:off x="5076825" y="2852738"/>
            <a:ext cx="3382963" cy="2678112"/>
          </a:xfrm>
          <a:prstGeom prst="rect">
            <a:avLst/>
          </a:prstGeom>
          <a:solidFill>
            <a:srgbClr val="FFFFFF"/>
          </a:solidFill>
          <a:ln w="12700">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rgbClr val="C00000"/>
                </a:solidFill>
                <a:latin typeface="Arial" charset="0"/>
              </a:rPr>
              <a:t>Euclidean distance b(3,6) </a:t>
            </a:r>
            <a:r>
              <a:rPr lang="en-US" altLang="zh-TW" sz="2400">
                <a:solidFill>
                  <a:srgbClr val="C00000"/>
                </a:solidFill>
                <a:latin typeface="Arial" charset="0"/>
                <a:sym typeface="Wingdings" pitchFamily="2" charset="2"/>
              </a:rPr>
              <a:t></a:t>
            </a:r>
            <a:r>
              <a:rPr lang="en-US" altLang="zh-TW" sz="2400">
                <a:solidFill>
                  <a:srgbClr val="C00000"/>
                </a:solidFill>
                <a:latin typeface="Arial" charset="0"/>
              </a:rPr>
              <a:t>m2(8,5)</a:t>
            </a:r>
          </a:p>
          <a:p>
            <a:pPr eaLnBrk="1" hangingPunct="1">
              <a:spcBef>
                <a:spcPct val="0"/>
              </a:spcBef>
              <a:buFontTx/>
              <a:buNone/>
            </a:pPr>
            <a:r>
              <a:rPr lang="en-US" altLang="zh-TW" sz="2400">
                <a:solidFill>
                  <a:srgbClr val="C00000"/>
                </a:solidFill>
                <a:latin typeface="Arial" charset="0"/>
              </a:rPr>
              <a:t>= ((8-3)</a:t>
            </a:r>
            <a:r>
              <a:rPr lang="en-US" altLang="zh-TW" sz="2400" baseline="30000">
                <a:solidFill>
                  <a:srgbClr val="C00000"/>
                </a:solidFill>
                <a:latin typeface="Arial" charset="0"/>
              </a:rPr>
              <a:t>2 </a:t>
            </a:r>
            <a:r>
              <a:rPr lang="en-US" altLang="zh-TW" sz="2400">
                <a:solidFill>
                  <a:srgbClr val="C00000"/>
                </a:solidFill>
                <a:latin typeface="Arial" charset="0"/>
              </a:rPr>
              <a:t>+ (5-6)</a:t>
            </a:r>
            <a:r>
              <a:rPr lang="en-US" altLang="zh-TW" sz="2400" baseline="30000">
                <a:solidFill>
                  <a:srgbClr val="C00000"/>
                </a:solidFill>
                <a:latin typeface="Arial" charset="0"/>
              </a:rPr>
              <a:t>2 </a:t>
            </a:r>
            <a:r>
              <a:rPr lang="en-US" altLang="zh-TW" sz="2400">
                <a:solidFill>
                  <a:srgbClr val="C00000"/>
                </a:solidFill>
                <a:latin typeface="Arial" charset="0"/>
              </a:rPr>
              <a:t>)</a:t>
            </a:r>
            <a:r>
              <a:rPr lang="en-US" altLang="zh-TW" sz="2400" baseline="30000">
                <a:solidFill>
                  <a:srgbClr val="C00000"/>
                </a:solidFill>
                <a:latin typeface="Arial" charset="0"/>
              </a:rPr>
              <a:t>1/2</a:t>
            </a:r>
            <a:r>
              <a:rPr lang="en-US" altLang="zh-TW" sz="2400">
                <a:solidFill>
                  <a:srgbClr val="C00000"/>
                </a:solidFill>
                <a:latin typeface="Arial" charset="0"/>
              </a:rPr>
              <a:t/>
            </a:r>
            <a:br>
              <a:rPr lang="en-US" altLang="zh-TW" sz="2400">
                <a:solidFill>
                  <a:srgbClr val="C00000"/>
                </a:solidFill>
                <a:latin typeface="Arial" charset="0"/>
              </a:rPr>
            </a:br>
            <a:r>
              <a:rPr lang="en-US" altLang="zh-TW" sz="2400">
                <a:solidFill>
                  <a:srgbClr val="C00000"/>
                </a:solidFill>
                <a:latin typeface="Arial" charset="0"/>
              </a:rPr>
              <a:t>= (5</a:t>
            </a:r>
            <a:r>
              <a:rPr lang="en-US" altLang="zh-TW" sz="2400" baseline="30000">
                <a:solidFill>
                  <a:srgbClr val="C00000"/>
                </a:solidFill>
                <a:latin typeface="Arial" charset="0"/>
              </a:rPr>
              <a:t>2 </a:t>
            </a:r>
            <a:r>
              <a:rPr lang="en-US" altLang="zh-TW" sz="2400">
                <a:solidFill>
                  <a:srgbClr val="C00000"/>
                </a:solidFill>
                <a:latin typeface="Arial" charset="0"/>
              </a:rPr>
              <a:t>+ (-1)</a:t>
            </a:r>
            <a:r>
              <a:rPr lang="en-US" altLang="zh-TW" sz="2400" baseline="30000">
                <a:solidFill>
                  <a:srgbClr val="C00000"/>
                </a:solidFill>
                <a:latin typeface="Arial" charset="0"/>
              </a:rPr>
              <a:t>2</a:t>
            </a:r>
            <a:r>
              <a:rPr lang="en-US" altLang="zh-TW" sz="2400">
                <a:solidFill>
                  <a:srgbClr val="C00000"/>
                </a:solidFill>
                <a:latin typeface="Arial" charset="0"/>
              </a:rPr>
              <a:t>)</a:t>
            </a:r>
            <a:r>
              <a:rPr lang="en-US" altLang="zh-TW" sz="2400" baseline="30000">
                <a:solidFill>
                  <a:srgbClr val="C00000"/>
                </a:solidFill>
                <a:latin typeface="Arial" charset="0"/>
              </a:rPr>
              <a:t>1/2</a:t>
            </a:r>
          </a:p>
          <a:p>
            <a:pPr eaLnBrk="1" hangingPunct="1">
              <a:spcBef>
                <a:spcPct val="0"/>
              </a:spcBef>
              <a:buFontTx/>
              <a:buNone/>
            </a:pPr>
            <a:r>
              <a:rPr lang="en-US" altLang="zh-TW" sz="2400">
                <a:solidFill>
                  <a:srgbClr val="C00000"/>
                </a:solidFill>
                <a:latin typeface="Arial" charset="0"/>
              </a:rPr>
              <a:t>= (25</a:t>
            </a:r>
            <a:r>
              <a:rPr lang="en-US" altLang="zh-TW" sz="2400" baseline="30000">
                <a:solidFill>
                  <a:srgbClr val="C00000"/>
                </a:solidFill>
                <a:latin typeface="Arial" charset="0"/>
              </a:rPr>
              <a:t> </a:t>
            </a:r>
            <a:r>
              <a:rPr lang="en-US" altLang="zh-TW" sz="2400">
                <a:solidFill>
                  <a:srgbClr val="C00000"/>
                </a:solidFill>
                <a:latin typeface="Arial" charset="0"/>
              </a:rPr>
              <a:t>+ 1)</a:t>
            </a:r>
            <a:r>
              <a:rPr lang="en-US" altLang="zh-TW" sz="2400" baseline="30000">
                <a:solidFill>
                  <a:srgbClr val="C00000"/>
                </a:solidFill>
                <a:latin typeface="Arial" charset="0"/>
              </a:rPr>
              <a:t>1/2</a:t>
            </a:r>
          </a:p>
          <a:p>
            <a:pPr eaLnBrk="1" hangingPunct="1">
              <a:spcBef>
                <a:spcPct val="0"/>
              </a:spcBef>
              <a:buFontTx/>
              <a:buNone/>
            </a:pPr>
            <a:r>
              <a:rPr lang="en-US" altLang="zh-TW" sz="2400">
                <a:solidFill>
                  <a:srgbClr val="C00000"/>
                </a:solidFill>
                <a:latin typeface="Arial" charset="0"/>
              </a:rPr>
              <a:t>= (26)</a:t>
            </a:r>
            <a:r>
              <a:rPr lang="en-US" altLang="zh-TW" sz="2400" baseline="30000">
                <a:solidFill>
                  <a:srgbClr val="C00000"/>
                </a:solidFill>
                <a:latin typeface="Arial" charset="0"/>
              </a:rPr>
              <a:t>1/2</a:t>
            </a:r>
          </a:p>
          <a:p>
            <a:pPr eaLnBrk="1" hangingPunct="1">
              <a:spcBef>
                <a:spcPct val="0"/>
              </a:spcBef>
              <a:buFontTx/>
              <a:buNone/>
            </a:pPr>
            <a:r>
              <a:rPr lang="en-US" altLang="zh-TW" sz="2400">
                <a:solidFill>
                  <a:srgbClr val="C00000"/>
                </a:solidFill>
                <a:latin typeface="Arial" charset="0"/>
              </a:rPr>
              <a:t>= 5.10</a:t>
            </a:r>
            <a:endParaRPr lang="en-US" altLang="zh-TW" sz="2400" baseline="30000">
              <a:solidFill>
                <a:srgbClr val="C00000"/>
              </a:solidFill>
              <a:latin typeface="Arial" charset="0"/>
            </a:endParaRPr>
          </a:p>
        </p:txBody>
      </p:sp>
      <p:sp>
        <p:nvSpPr>
          <p:cNvPr id="26" name="文字方塊 25"/>
          <p:cNvSpPr txBox="1">
            <a:spLocks noChangeArrowheads="1"/>
          </p:cNvSpPr>
          <p:nvPr/>
        </p:nvSpPr>
        <p:spPr bwMode="auto">
          <a:xfrm>
            <a:off x="1116013" y="4005263"/>
            <a:ext cx="3384550" cy="2678112"/>
          </a:xfrm>
          <a:prstGeom prst="rect">
            <a:avLst/>
          </a:prstGeom>
          <a:solidFill>
            <a:srgbClr val="FFFFFF"/>
          </a:solidFill>
          <a:ln w="12700">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rgbClr val="C00000"/>
                </a:solidFill>
                <a:latin typeface="Arial" charset="0"/>
              </a:rPr>
              <a:t>Euclidean distance b(3,6) </a:t>
            </a:r>
            <a:r>
              <a:rPr lang="en-US" altLang="zh-TW" sz="2400">
                <a:solidFill>
                  <a:srgbClr val="C00000"/>
                </a:solidFill>
                <a:latin typeface="Arial" charset="0"/>
                <a:sym typeface="Wingdings" pitchFamily="2" charset="2"/>
              </a:rPr>
              <a:t></a:t>
            </a:r>
            <a:r>
              <a:rPr lang="en-US" altLang="zh-TW" sz="2400">
                <a:solidFill>
                  <a:srgbClr val="C00000"/>
                </a:solidFill>
                <a:latin typeface="Arial" charset="0"/>
              </a:rPr>
              <a:t>m1(3,4)</a:t>
            </a:r>
          </a:p>
          <a:p>
            <a:pPr eaLnBrk="1" hangingPunct="1">
              <a:spcBef>
                <a:spcPct val="0"/>
              </a:spcBef>
              <a:buFontTx/>
              <a:buNone/>
            </a:pPr>
            <a:r>
              <a:rPr lang="en-US" altLang="zh-TW" sz="2400">
                <a:solidFill>
                  <a:srgbClr val="C00000"/>
                </a:solidFill>
                <a:latin typeface="Arial" charset="0"/>
              </a:rPr>
              <a:t>= ((3-3)</a:t>
            </a:r>
            <a:r>
              <a:rPr lang="en-US" altLang="zh-TW" sz="2400" baseline="30000">
                <a:solidFill>
                  <a:srgbClr val="C00000"/>
                </a:solidFill>
                <a:latin typeface="Arial" charset="0"/>
              </a:rPr>
              <a:t>2 </a:t>
            </a:r>
            <a:r>
              <a:rPr lang="en-US" altLang="zh-TW" sz="2400">
                <a:solidFill>
                  <a:srgbClr val="C00000"/>
                </a:solidFill>
                <a:latin typeface="Arial" charset="0"/>
              </a:rPr>
              <a:t>+ (4-6)</a:t>
            </a:r>
            <a:r>
              <a:rPr lang="en-US" altLang="zh-TW" sz="2400" baseline="30000">
                <a:solidFill>
                  <a:srgbClr val="C00000"/>
                </a:solidFill>
                <a:latin typeface="Arial" charset="0"/>
              </a:rPr>
              <a:t>2 </a:t>
            </a:r>
            <a:r>
              <a:rPr lang="en-US" altLang="zh-TW" sz="2400">
                <a:solidFill>
                  <a:srgbClr val="C00000"/>
                </a:solidFill>
                <a:latin typeface="Arial" charset="0"/>
              </a:rPr>
              <a:t>)</a:t>
            </a:r>
            <a:r>
              <a:rPr lang="en-US" altLang="zh-TW" sz="2400" baseline="30000">
                <a:solidFill>
                  <a:srgbClr val="C00000"/>
                </a:solidFill>
                <a:latin typeface="Arial" charset="0"/>
              </a:rPr>
              <a:t>1/2</a:t>
            </a:r>
            <a:r>
              <a:rPr lang="en-US" altLang="zh-TW" sz="2400">
                <a:solidFill>
                  <a:srgbClr val="C00000"/>
                </a:solidFill>
                <a:latin typeface="Arial" charset="0"/>
              </a:rPr>
              <a:t/>
            </a:r>
            <a:br>
              <a:rPr lang="en-US" altLang="zh-TW" sz="2400">
                <a:solidFill>
                  <a:srgbClr val="C00000"/>
                </a:solidFill>
                <a:latin typeface="Arial" charset="0"/>
              </a:rPr>
            </a:br>
            <a:r>
              <a:rPr lang="en-US" altLang="zh-TW" sz="2400">
                <a:solidFill>
                  <a:srgbClr val="C00000"/>
                </a:solidFill>
                <a:latin typeface="Arial" charset="0"/>
              </a:rPr>
              <a:t>= (0</a:t>
            </a:r>
            <a:r>
              <a:rPr lang="en-US" altLang="zh-TW" sz="2400" baseline="30000">
                <a:solidFill>
                  <a:srgbClr val="C00000"/>
                </a:solidFill>
                <a:latin typeface="Arial" charset="0"/>
              </a:rPr>
              <a:t>2 </a:t>
            </a:r>
            <a:r>
              <a:rPr lang="en-US" altLang="zh-TW" sz="2400">
                <a:solidFill>
                  <a:srgbClr val="C00000"/>
                </a:solidFill>
                <a:latin typeface="Arial" charset="0"/>
              </a:rPr>
              <a:t>+ (-2)</a:t>
            </a:r>
            <a:r>
              <a:rPr lang="en-US" altLang="zh-TW" sz="2400" baseline="30000">
                <a:solidFill>
                  <a:srgbClr val="C00000"/>
                </a:solidFill>
                <a:latin typeface="Arial" charset="0"/>
              </a:rPr>
              <a:t>2</a:t>
            </a:r>
            <a:r>
              <a:rPr lang="en-US" altLang="zh-TW" sz="2400">
                <a:solidFill>
                  <a:srgbClr val="C00000"/>
                </a:solidFill>
                <a:latin typeface="Arial" charset="0"/>
              </a:rPr>
              <a:t>)</a:t>
            </a:r>
            <a:r>
              <a:rPr lang="en-US" altLang="zh-TW" sz="2400" baseline="30000">
                <a:solidFill>
                  <a:srgbClr val="C00000"/>
                </a:solidFill>
                <a:latin typeface="Arial" charset="0"/>
              </a:rPr>
              <a:t>1/2</a:t>
            </a:r>
          </a:p>
          <a:p>
            <a:pPr eaLnBrk="1" hangingPunct="1">
              <a:spcBef>
                <a:spcPct val="0"/>
              </a:spcBef>
              <a:buFontTx/>
              <a:buNone/>
            </a:pPr>
            <a:r>
              <a:rPr lang="en-US" altLang="zh-TW" sz="2400">
                <a:solidFill>
                  <a:srgbClr val="C00000"/>
                </a:solidFill>
                <a:latin typeface="Arial" charset="0"/>
              </a:rPr>
              <a:t>= (0</a:t>
            </a:r>
            <a:r>
              <a:rPr lang="en-US" altLang="zh-TW" sz="2400" baseline="30000">
                <a:solidFill>
                  <a:srgbClr val="C00000"/>
                </a:solidFill>
                <a:latin typeface="Arial" charset="0"/>
              </a:rPr>
              <a:t> </a:t>
            </a:r>
            <a:r>
              <a:rPr lang="en-US" altLang="zh-TW" sz="2400">
                <a:solidFill>
                  <a:srgbClr val="C00000"/>
                </a:solidFill>
                <a:latin typeface="Arial" charset="0"/>
              </a:rPr>
              <a:t>+ 4)</a:t>
            </a:r>
            <a:r>
              <a:rPr lang="en-US" altLang="zh-TW" sz="2400" baseline="30000">
                <a:solidFill>
                  <a:srgbClr val="C00000"/>
                </a:solidFill>
                <a:latin typeface="Arial" charset="0"/>
              </a:rPr>
              <a:t>1/2</a:t>
            </a:r>
          </a:p>
          <a:p>
            <a:pPr eaLnBrk="1" hangingPunct="1">
              <a:spcBef>
                <a:spcPct val="0"/>
              </a:spcBef>
              <a:buFontTx/>
              <a:buNone/>
            </a:pPr>
            <a:r>
              <a:rPr lang="en-US" altLang="zh-TW" sz="2400">
                <a:solidFill>
                  <a:srgbClr val="C00000"/>
                </a:solidFill>
                <a:latin typeface="Arial" charset="0"/>
              </a:rPr>
              <a:t>= (4)</a:t>
            </a:r>
            <a:r>
              <a:rPr lang="en-US" altLang="zh-TW" sz="2400" baseline="30000">
                <a:solidFill>
                  <a:srgbClr val="C00000"/>
                </a:solidFill>
                <a:latin typeface="Arial" charset="0"/>
              </a:rPr>
              <a:t>1/2</a:t>
            </a:r>
          </a:p>
          <a:p>
            <a:pPr eaLnBrk="1" hangingPunct="1">
              <a:spcBef>
                <a:spcPct val="0"/>
              </a:spcBef>
              <a:buFontTx/>
              <a:buNone/>
            </a:pPr>
            <a:r>
              <a:rPr lang="en-US" altLang="zh-TW" sz="2400">
                <a:solidFill>
                  <a:srgbClr val="C00000"/>
                </a:solidFill>
                <a:latin typeface="Arial" charset="0"/>
              </a:rPr>
              <a:t>= 2.00</a:t>
            </a:r>
            <a:endParaRPr lang="en-US" altLang="zh-TW" sz="2400" baseline="30000">
              <a:solidFill>
                <a:srgbClr val="C00000"/>
              </a:solidFill>
              <a:latin typeface="Arial" charset="0"/>
            </a:endParaRPr>
          </a:p>
        </p:txBody>
      </p:sp>
      <p:sp>
        <p:nvSpPr>
          <p:cNvPr id="27" name="橢圓 26"/>
          <p:cNvSpPr/>
          <p:nvPr/>
        </p:nvSpPr>
        <p:spPr>
          <a:xfrm>
            <a:off x="1763713" y="2781300"/>
            <a:ext cx="144462" cy="14287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cxnSp>
        <p:nvCxnSpPr>
          <p:cNvPr id="28" name="直線單箭頭接點 27"/>
          <p:cNvCxnSpPr/>
          <p:nvPr/>
        </p:nvCxnSpPr>
        <p:spPr>
          <a:xfrm rot="5400000">
            <a:off x="1583531" y="3177382"/>
            <a:ext cx="504825" cy="1588"/>
          </a:xfrm>
          <a:prstGeom prst="straightConnector1">
            <a:avLst/>
          </a:prstGeom>
          <a:ln w="19050">
            <a:solidFill>
              <a:srgbClr val="C0000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stCxn id="27" idx="6"/>
            <a:endCxn id="10" idx="1"/>
          </p:cNvCxnSpPr>
          <p:nvPr/>
        </p:nvCxnSpPr>
        <p:spPr>
          <a:xfrm>
            <a:off x="1908175" y="2852738"/>
            <a:ext cx="1604963" cy="236537"/>
          </a:xfrm>
          <a:prstGeom prst="straightConnector1">
            <a:avLst/>
          </a:prstGeom>
          <a:ln w="19050">
            <a:solidFill>
              <a:srgbClr val="C0000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22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052030B-024A-47BD-8E6E-14D350691E7E}" type="slidenum">
              <a:rPr lang="zh-TW" altLang="en-US" sz="1200" smtClean="0">
                <a:solidFill>
                  <a:srgbClr val="898989"/>
                </a:solidFill>
              </a:rPr>
              <a:pPr eaLnBrk="1" hangingPunct="1">
                <a:spcBef>
                  <a:spcPct val="0"/>
                </a:spcBef>
                <a:buFontTx/>
                <a:buNone/>
              </a:pPr>
              <a:t>182</a:t>
            </a:fld>
            <a:endParaRPr lang="zh-TW" altLang="en-US" sz="1200" smtClean="0">
              <a:solidFill>
                <a:srgbClr val="898989"/>
              </a:solidFill>
            </a:endParaRPr>
          </a:p>
        </p:txBody>
      </p:sp>
      <p:graphicFrame>
        <p:nvGraphicFramePr>
          <p:cNvPr id="5" name="表格 4"/>
          <p:cNvGraphicFramePr>
            <a:graphicFrameLocks noGrp="1"/>
          </p:cNvGraphicFramePr>
          <p:nvPr/>
        </p:nvGraphicFramePr>
        <p:xfrm>
          <a:off x="4787900" y="765175"/>
          <a:ext cx="4032250" cy="5638801"/>
        </p:xfrm>
        <a:graphic>
          <a:graphicData uri="http://schemas.openxmlformats.org/drawingml/2006/table">
            <a:tbl>
              <a:tblPr/>
              <a:tblGrid>
                <a:gridCol w="576263"/>
                <a:gridCol w="431800"/>
                <a:gridCol w="647700"/>
                <a:gridCol w="720725"/>
                <a:gridCol w="719137"/>
                <a:gridCol w="936625"/>
              </a:tblGrid>
              <a:tr h="59213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Point</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P(x,y)</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m1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m2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Cluster</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a</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1.43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4.34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p02</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b</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1.22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4.64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2.99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5.68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d</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0.20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3.40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1.87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4.27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C00000"/>
                          </a:solidFill>
                          <a:effectLst/>
                          <a:latin typeface="Arial Unicode MS" pitchFamily="34" charset="-120"/>
                          <a:ea typeface="Arial Unicode MS" pitchFamily="34" charset="-120"/>
                          <a:cs typeface="Arial Unicode MS" pitchFamily="34" charset="-120"/>
                        </a:rPr>
                        <a:t>p06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C00000"/>
                          </a:solidFill>
                          <a:effectLst/>
                          <a:latin typeface="Arial Unicode MS" pitchFamily="34" charset="-120"/>
                          <a:ea typeface="Arial Unicode MS" pitchFamily="34" charset="-120"/>
                          <a:cs typeface="Arial Unicode MS" pitchFamily="34" charset="-120"/>
                        </a:rPr>
                        <a:t>f</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C00000"/>
                          </a:solidFill>
                          <a:effectLst/>
                          <a:latin typeface="Arial Unicode MS" pitchFamily="34" charset="-120"/>
                          <a:ea typeface="Arial Unicode MS" pitchFamily="34" charset="-120"/>
                          <a:cs typeface="Arial Unicode MS" pitchFamily="34" charset="-120"/>
                        </a:rPr>
                        <a:t>(5, 1)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4.29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4.06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g</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1.15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2.42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h</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3.80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1.37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p09</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i</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3.14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0.75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p10</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j</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(8, 5)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4.14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0.95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2841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m1</a:t>
                      </a:r>
                    </a:p>
                  </a:txBody>
                  <a:tcPr marL="9525" marR="9525" marT="9526" marB="0" anchor="ctr" horzOverflow="overflow">
                    <a:lnL>
                      <a:noFill/>
                    </a:lnL>
                    <a:lnR>
                      <a:noFill/>
                    </a:lnR>
                    <a:lnT>
                      <a:noFill/>
                    </a:lnT>
                    <a:lnB>
                      <a:noFill/>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(3.86, 5.14)</a:t>
                      </a:r>
                    </a:p>
                  </a:txBody>
                  <a:tcPr marL="9525" marR="9525" marT="9526"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m2</a:t>
                      </a:r>
                    </a:p>
                  </a:txBody>
                  <a:tcPr marL="9525" marR="9525" marT="9526" marB="0" anchor="ctr" horzOverflow="overflow">
                    <a:lnL>
                      <a:noFill/>
                    </a:lnL>
                    <a:lnR>
                      <a:noFill/>
                    </a:lnR>
                    <a:lnT>
                      <a:noFill/>
                    </a:lnT>
                    <a:lnB>
                      <a:noFill/>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(7.33, 4.33)</a:t>
                      </a:r>
                    </a:p>
                  </a:txBody>
                  <a:tcPr marL="9525" marR="9525" marT="9526"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bl>
          </a:graphicData>
        </a:graphic>
      </p:graphicFrame>
      <p:graphicFrame>
        <p:nvGraphicFramePr>
          <p:cNvPr id="6" name="圖表 5"/>
          <p:cNvGraphicFramePr>
            <a:graphicFrameLocks noGrp="1"/>
          </p:cNvGraphicFramePr>
          <p:nvPr/>
        </p:nvGraphicFramePr>
        <p:xfrm>
          <a:off x="251520" y="1268760"/>
          <a:ext cx="424847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1" name="橢圓 10"/>
          <p:cNvSpPr/>
          <p:nvPr/>
        </p:nvSpPr>
        <p:spPr>
          <a:xfrm>
            <a:off x="1763713" y="2781300"/>
            <a:ext cx="144462" cy="142875"/>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2" name="橢圓 11"/>
          <p:cNvSpPr/>
          <p:nvPr/>
        </p:nvSpPr>
        <p:spPr>
          <a:xfrm>
            <a:off x="1763713" y="2060575"/>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3" name="橢圓 12"/>
          <p:cNvSpPr/>
          <p:nvPr/>
        </p:nvSpPr>
        <p:spPr>
          <a:xfrm>
            <a:off x="2124075" y="30686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4" name="橢圓 13"/>
          <p:cNvSpPr/>
          <p:nvPr/>
        </p:nvSpPr>
        <p:spPr>
          <a:xfrm>
            <a:off x="2124075" y="24209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5" name="橢圓 14"/>
          <p:cNvSpPr/>
          <p:nvPr/>
        </p:nvSpPr>
        <p:spPr>
          <a:xfrm>
            <a:off x="1763713" y="3429000"/>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 name="橢圓 6"/>
          <p:cNvSpPr/>
          <p:nvPr/>
        </p:nvSpPr>
        <p:spPr>
          <a:xfrm>
            <a:off x="1763713" y="3429000"/>
            <a:ext cx="144462" cy="144463"/>
          </a:xfrm>
          <a:prstGeom prst="ellips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6" name="橢圓 15"/>
          <p:cNvSpPr/>
          <p:nvPr/>
        </p:nvSpPr>
        <p:spPr>
          <a:xfrm>
            <a:off x="2484438" y="3068638"/>
            <a:ext cx="142875"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8" name="橢圓 17"/>
          <p:cNvSpPr/>
          <p:nvPr/>
        </p:nvSpPr>
        <p:spPr>
          <a:xfrm>
            <a:off x="3132138" y="3068638"/>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9" name="橢圓 18"/>
          <p:cNvSpPr/>
          <p:nvPr/>
        </p:nvSpPr>
        <p:spPr>
          <a:xfrm>
            <a:off x="3132138" y="3789363"/>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0" name="橢圓 19"/>
          <p:cNvSpPr/>
          <p:nvPr/>
        </p:nvSpPr>
        <p:spPr>
          <a:xfrm>
            <a:off x="3492500" y="3068638"/>
            <a:ext cx="142875"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0" name="橢圓 9"/>
          <p:cNvSpPr/>
          <p:nvPr/>
        </p:nvSpPr>
        <p:spPr>
          <a:xfrm>
            <a:off x="3492500" y="3068638"/>
            <a:ext cx="142875" cy="144462"/>
          </a:xfrm>
          <a:prstGeom prst="ellips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66CC"/>
              </a:solidFill>
              <a:latin typeface="Calibri" pitchFamily="34" charset="0"/>
            </a:endParaRPr>
          </a:p>
        </p:txBody>
      </p:sp>
      <p:sp>
        <p:nvSpPr>
          <p:cNvPr id="26722" name="矩形 20"/>
          <p:cNvSpPr>
            <a:spLocks noChangeArrowheads="1"/>
          </p:cNvSpPr>
          <p:nvPr/>
        </p:nvSpPr>
        <p:spPr bwMode="auto">
          <a:xfrm>
            <a:off x="1285875" y="2708275"/>
            <a:ext cx="191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Arial" charset="0"/>
              </a:rPr>
              <a:t>m</a:t>
            </a:r>
            <a:r>
              <a:rPr lang="en-US" altLang="zh-TW" sz="1800" b="1" i="1" baseline="-25000">
                <a:solidFill>
                  <a:srgbClr val="FF0000"/>
                </a:solidFill>
                <a:latin typeface="Arial" charset="0"/>
              </a:rPr>
              <a:t>1</a:t>
            </a:r>
            <a:r>
              <a:rPr lang="en-US" altLang="zh-TW" sz="1800" b="1">
                <a:solidFill>
                  <a:srgbClr val="FF0000"/>
                </a:solidFill>
                <a:latin typeface="Arial" charset="0"/>
              </a:rPr>
              <a:t> = (3.86, 5.14)</a:t>
            </a:r>
            <a:endParaRPr lang="zh-TW" altLang="en-US" sz="1800" b="1">
              <a:latin typeface="Arial" charset="0"/>
            </a:endParaRPr>
          </a:p>
        </p:txBody>
      </p:sp>
      <p:sp>
        <p:nvSpPr>
          <p:cNvPr id="22" name="橢圓 21"/>
          <p:cNvSpPr/>
          <p:nvPr/>
        </p:nvSpPr>
        <p:spPr>
          <a:xfrm>
            <a:off x="2051050" y="2997200"/>
            <a:ext cx="144463" cy="1444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6724" name="矩形 22"/>
          <p:cNvSpPr>
            <a:spLocks noChangeArrowheads="1"/>
          </p:cNvSpPr>
          <p:nvPr/>
        </p:nvSpPr>
        <p:spPr bwMode="auto">
          <a:xfrm>
            <a:off x="2700338" y="3429000"/>
            <a:ext cx="190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Arial" charset="0"/>
              </a:rPr>
              <a:t>M</a:t>
            </a:r>
            <a:r>
              <a:rPr lang="en-US" altLang="zh-TW" sz="1800" b="1" i="1" baseline="-25000">
                <a:solidFill>
                  <a:srgbClr val="FF0000"/>
                </a:solidFill>
                <a:latin typeface="Arial" charset="0"/>
              </a:rPr>
              <a:t>2</a:t>
            </a:r>
            <a:r>
              <a:rPr lang="en-US" altLang="zh-TW" sz="1800" b="1">
                <a:solidFill>
                  <a:srgbClr val="FF0000"/>
                </a:solidFill>
                <a:latin typeface="Arial" charset="0"/>
              </a:rPr>
              <a:t> = (7.33, 4.33)</a:t>
            </a:r>
            <a:endParaRPr lang="zh-TW" altLang="en-US" sz="1800" b="1">
              <a:latin typeface="Arial" charset="0"/>
            </a:endParaRPr>
          </a:p>
        </p:txBody>
      </p:sp>
      <p:sp>
        <p:nvSpPr>
          <p:cNvPr id="24" name="橢圓 23"/>
          <p:cNvSpPr/>
          <p:nvPr/>
        </p:nvSpPr>
        <p:spPr>
          <a:xfrm>
            <a:off x="3276600" y="3284538"/>
            <a:ext cx="142875" cy="1444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cxnSp>
        <p:nvCxnSpPr>
          <p:cNvPr id="25" name="直線單箭頭接點 24"/>
          <p:cNvCxnSpPr>
            <a:stCxn id="22" idx="4"/>
            <a:endCxn id="7" idx="7"/>
          </p:cNvCxnSpPr>
          <p:nvPr/>
        </p:nvCxnSpPr>
        <p:spPr>
          <a:xfrm rot="5400000">
            <a:off x="1851025" y="3176588"/>
            <a:ext cx="307975" cy="238125"/>
          </a:xfrm>
          <a:prstGeom prst="straightConnector1">
            <a:avLst/>
          </a:prstGeom>
          <a:ln w="28575">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stCxn id="24" idx="7"/>
            <a:endCxn id="10" idx="2"/>
          </p:cNvCxnSpPr>
          <p:nvPr/>
        </p:nvCxnSpPr>
        <p:spPr>
          <a:xfrm rot="5400000" flipH="1" flipV="1">
            <a:off x="3363119" y="3177382"/>
            <a:ext cx="165100" cy="93662"/>
          </a:xfrm>
          <a:prstGeom prst="straightConnector1">
            <a:avLst/>
          </a:prstGeom>
          <a:ln w="28575">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橢圓 35"/>
          <p:cNvSpPr/>
          <p:nvPr/>
        </p:nvSpPr>
        <p:spPr>
          <a:xfrm>
            <a:off x="2484438" y="4437063"/>
            <a:ext cx="142875"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9" name="手繪多邊形 38"/>
          <p:cNvSpPr/>
          <p:nvPr/>
        </p:nvSpPr>
        <p:spPr>
          <a:xfrm>
            <a:off x="1331913" y="1844675"/>
            <a:ext cx="1584325" cy="1944688"/>
          </a:xfrm>
          <a:custGeom>
            <a:avLst/>
            <a:gdLst>
              <a:gd name="connsiteX0" fmla="*/ 286603 w 1883391"/>
              <a:gd name="connsiteY0" fmla="*/ 0 h 2169994"/>
              <a:gd name="connsiteX1" fmla="*/ 0 w 1883391"/>
              <a:gd name="connsiteY1" fmla="*/ 1392072 h 2169994"/>
              <a:gd name="connsiteX2" fmla="*/ 464024 w 1883391"/>
              <a:gd name="connsiteY2" fmla="*/ 2169994 h 2169994"/>
              <a:gd name="connsiteX3" fmla="*/ 1460310 w 1883391"/>
              <a:gd name="connsiteY3" fmla="*/ 1692323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169994"/>
              <a:gd name="connsiteX1" fmla="*/ 0 w 1883391"/>
              <a:gd name="connsiteY1" fmla="*/ 1392072 h 2169994"/>
              <a:gd name="connsiteX2" fmla="*/ 464024 w 1883391"/>
              <a:gd name="connsiteY2" fmla="*/ 2169994 h 2169994"/>
              <a:gd name="connsiteX3" fmla="*/ 1395104 w 1883391"/>
              <a:gd name="connsiteY3" fmla="*/ 1573260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022763"/>
              <a:gd name="connsiteX1" fmla="*/ 0 w 1883391"/>
              <a:gd name="connsiteY1" fmla="*/ 1392072 h 2022763"/>
              <a:gd name="connsiteX2" fmla="*/ 558041 w 1883391"/>
              <a:gd name="connsiteY2" fmla="*/ 2022763 h 2022763"/>
              <a:gd name="connsiteX3" fmla="*/ 1395104 w 1883391"/>
              <a:gd name="connsiteY3" fmla="*/ 1573260 h 2022763"/>
              <a:gd name="connsiteX4" fmla="*/ 1883391 w 1883391"/>
              <a:gd name="connsiteY4" fmla="*/ 832514 h 2022763"/>
              <a:gd name="connsiteX5" fmla="*/ 1009934 w 1883391"/>
              <a:gd name="connsiteY5" fmla="*/ 136478 h 2022763"/>
              <a:gd name="connsiteX6" fmla="*/ 286603 w 1883391"/>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940180 w 1813637"/>
              <a:gd name="connsiteY5" fmla="*/ 136478 h 2022763"/>
              <a:gd name="connsiteX6" fmla="*/ 216849 w 1813637"/>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1046328 w 1813637"/>
              <a:gd name="connsiteY5" fmla="*/ 299669 h 2022763"/>
              <a:gd name="connsiteX6" fmla="*/ 216849 w 1813637"/>
              <a:gd name="connsiteY6" fmla="*/ 0 h 2022763"/>
              <a:gd name="connsiteX0" fmla="*/ 216849 w 1534615"/>
              <a:gd name="connsiteY0" fmla="*/ 0 h 2022763"/>
              <a:gd name="connsiteX1" fmla="*/ 0 w 1534615"/>
              <a:gd name="connsiteY1" fmla="*/ 1123758 h 2022763"/>
              <a:gd name="connsiteX2" fmla="*/ 488287 w 1534615"/>
              <a:gd name="connsiteY2" fmla="*/ 2022763 h 2022763"/>
              <a:gd name="connsiteX3" fmla="*/ 1325350 w 1534615"/>
              <a:gd name="connsiteY3" fmla="*/ 1573260 h 2022763"/>
              <a:gd name="connsiteX4" fmla="*/ 1534615 w 1534615"/>
              <a:gd name="connsiteY4" fmla="*/ 973923 h 2022763"/>
              <a:gd name="connsiteX5" fmla="*/ 1046328 w 1534615"/>
              <a:gd name="connsiteY5" fmla="*/ 299669 h 2022763"/>
              <a:gd name="connsiteX6" fmla="*/ 216849 w 1534615"/>
              <a:gd name="connsiteY6" fmla="*/ 0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615" h="2022763">
                <a:moveTo>
                  <a:pt x="216849" y="0"/>
                </a:moveTo>
                <a:lnTo>
                  <a:pt x="0" y="1123758"/>
                </a:lnTo>
                <a:lnTo>
                  <a:pt x="488287" y="2022763"/>
                </a:lnTo>
                <a:lnTo>
                  <a:pt x="1325350" y="1573260"/>
                </a:lnTo>
                <a:lnTo>
                  <a:pt x="1534615" y="973923"/>
                </a:lnTo>
                <a:lnTo>
                  <a:pt x="1046328" y="299669"/>
                </a:lnTo>
                <a:lnTo>
                  <a:pt x="216849" y="0"/>
                </a:lnTo>
                <a:close/>
              </a:path>
            </a:pathLst>
          </a:cu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0" name="手繪多邊形 39"/>
          <p:cNvSpPr/>
          <p:nvPr/>
        </p:nvSpPr>
        <p:spPr>
          <a:xfrm>
            <a:off x="2268538" y="2852738"/>
            <a:ext cx="1798637" cy="2016125"/>
          </a:xfrm>
          <a:custGeom>
            <a:avLst/>
            <a:gdLst>
              <a:gd name="connsiteX0" fmla="*/ 286603 w 1883391"/>
              <a:gd name="connsiteY0" fmla="*/ 0 h 2169994"/>
              <a:gd name="connsiteX1" fmla="*/ 0 w 1883391"/>
              <a:gd name="connsiteY1" fmla="*/ 1392072 h 2169994"/>
              <a:gd name="connsiteX2" fmla="*/ 464024 w 1883391"/>
              <a:gd name="connsiteY2" fmla="*/ 2169994 h 2169994"/>
              <a:gd name="connsiteX3" fmla="*/ 1460310 w 1883391"/>
              <a:gd name="connsiteY3" fmla="*/ 1692323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169994"/>
              <a:gd name="connsiteX1" fmla="*/ 0 w 1883391"/>
              <a:gd name="connsiteY1" fmla="*/ 1392072 h 2169994"/>
              <a:gd name="connsiteX2" fmla="*/ 464024 w 1883391"/>
              <a:gd name="connsiteY2" fmla="*/ 2169994 h 2169994"/>
              <a:gd name="connsiteX3" fmla="*/ 1395104 w 1883391"/>
              <a:gd name="connsiteY3" fmla="*/ 1573260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022763"/>
              <a:gd name="connsiteX1" fmla="*/ 0 w 1883391"/>
              <a:gd name="connsiteY1" fmla="*/ 1392072 h 2022763"/>
              <a:gd name="connsiteX2" fmla="*/ 558041 w 1883391"/>
              <a:gd name="connsiteY2" fmla="*/ 2022763 h 2022763"/>
              <a:gd name="connsiteX3" fmla="*/ 1395104 w 1883391"/>
              <a:gd name="connsiteY3" fmla="*/ 1573260 h 2022763"/>
              <a:gd name="connsiteX4" fmla="*/ 1883391 w 1883391"/>
              <a:gd name="connsiteY4" fmla="*/ 832514 h 2022763"/>
              <a:gd name="connsiteX5" fmla="*/ 1009934 w 1883391"/>
              <a:gd name="connsiteY5" fmla="*/ 136478 h 2022763"/>
              <a:gd name="connsiteX6" fmla="*/ 286603 w 1883391"/>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940180 w 1813637"/>
              <a:gd name="connsiteY5" fmla="*/ 136478 h 2022763"/>
              <a:gd name="connsiteX6" fmla="*/ 216849 w 1813637"/>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1046328 w 1813637"/>
              <a:gd name="connsiteY5" fmla="*/ 299669 h 2022763"/>
              <a:gd name="connsiteX6" fmla="*/ 216849 w 1813637"/>
              <a:gd name="connsiteY6" fmla="*/ 0 h 2022763"/>
              <a:gd name="connsiteX0" fmla="*/ 216849 w 1534615"/>
              <a:gd name="connsiteY0" fmla="*/ 0 h 2022763"/>
              <a:gd name="connsiteX1" fmla="*/ 0 w 1534615"/>
              <a:gd name="connsiteY1" fmla="*/ 1123758 h 2022763"/>
              <a:gd name="connsiteX2" fmla="*/ 488287 w 1534615"/>
              <a:gd name="connsiteY2" fmla="*/ 2022763 h 2022763"/>
              <a:gd name="connsiteX3" fmla="*/ 1325350 w 1534615"/>
              <a:gd name="connsiteY3" fmla="*/ 1573260 h 2022763"/>
              <a:gd name="connsiteX4" fmla="*/ 1534615 w 1534615"/>
              <a:gd name="connsiteY4" fmla="*/ 973923 h 2022763"/>
              <a:gd name="connsiteX5" fmla="*/ 1046328 w 1534615"/>
              <a:gd name="connsiteY5" fmla="*/ 299669 h 2022763"/>
              <a:gd name="connsiteX6" fmla="*/ 216849 w 1534615"/>
              <a:gd name="connsiteY6" fmla="*/ 0 h 2022763"/>
              <a:gd name="connsiteX0" fmla="*/ 635381 w 1953147"/>
              <a:gd name="connsiteY0" fmla="*/ 0 h 2172596"/>
              <a:gd name="connsiteX1" fmla="*/ 418532 w 1953147"/>
              <a:gd name="connsiteY1" fmla="*/ 1123758 h 2172596"/>
              <a:gd name="connsiteX2" fmla="*/ 0 w 1953147"/>
              <a:gd name="connsiteY2" fmla="*/ 2172596 h 2172596"/>
              <a:gd name="connsiteX3" fmla="*/ 1743882 w 1953147"/>
              <a:gd name="connsiteY3" fmla="*/ 1573260 h 2172596"/>
              <a:gd name="connsiteX4" fmla="*/ 1953147 w 1953147"/>
              <a:gd name="connsiteY4" fmla="*/ 973923 h 2172596"/>
              <a:gd name="connsiteX5" fmla="*/ 1464860 w 1953147"/>
              <a:gd name="connsiteY5" fmla="*/ 299669 h 2172596"/>
              <a:gd name="connsiteX6" fmla="*/ 635381 w 1953147"/>
              <a:gd name="connsiteY6" fmla="*/ 0 h 2172596"/>
              <a:gd name="connsiteX0" fmla="*/ 635381 w 1953147"/>
              <a:gd name="connsiteY0" fmla="*/ 0 h 2172596"/>
              <a:gd name="connsiteX1" fmla="*/ 279021 w 1953147"/>
              <a:gd name="connsiteY1" fmla="*/ 1123756 h 2172596"/>
              <a:gd name="connsiteX2" fmla="*/ 0 w 1953147"/>
              <a:gd name="connsiteY2" fmla="*/ 2172596 h 2172596"/>
              <a:gd name="connsiteX3" fmla="*/ 1743882 w 1953147"/>
              <a:gd name="connsiteY3" fmla="*/ 1573260 h 2172596"/>
              <a:gd name="connsiteX4" fmla="*/ 1953147 w 1953147"/>
              <a:gd name="connsiteY4" fmla="*/ 973923 h 2172596"/>
              <a:gd name="connsiteX5" fmla="*/ 1464860 w 1953147"/>
              <a:gd name="connsiteY5" fmla="*/ 299669 h 2172596"/>
              <a:gd name="connsiteX6" fmla="*/ 635381 w 1953147"/>
              <a:gd name="connsiteY6" fmla="*/ 0 h 2172596"/>
              <a:gd name="connsiteX0" fmla="*/ 705136 w 2022902"/>
              <a:gd name="connsiteY0" fmla="*/ 0 h 2097678"/>
              <a:gd name="connsiteX1" fmla="*/ 348776 w 2022902"/>
              <a:gd name="connsiteY1" fmla="*/ 1123756 h 2097678"/>
              <a:gd name="connsiteX2" fmla="*/ 0 w 2022902"/>
              <a:gd name="connsiteY2" fmla="*/ 2097678 h 2097678"/>
              <a:gd name="connsiteX3" fmla="*/ 1813637 w 2022902"/>
              <a:gd name="connsiteY3" fmla="*/ 1573260 h 2097678"/>
              <a:gd name="connsiteX4" fmla="*/ 2022902 w 2022902"/>
              <a:gd name="connsiteY4" fmla="*/ 973923 h 2097678"/>
              <a:gd name="connsiteX5" fmla="*/ 1534615 w 2022902"/>
              <a:gd name="connsiteY5" fmla="*/ 299669 h 2097678"/>
              <a:gd name="connsiteX6" fmla="*/ 705136 w 2022902"/>
              <a:gd name="connsiteY6" fmla="*/ 0 h 2097678"/>
              <a:gd name="connsiteX0" fmla="*/ 705136 w 2022902"/>
              <a:gd name="connsiteY0" fmla="*/ 0 h 2097678"/>
              <a:gd name="connsiteX1" fmla="*/ 209266 w 2022902"/>
              <a:gd name="connsiteY1" fmla="*/ 1123757 h 2097678"/>
              <a:gd name="connsiteX2" fmla="*/ 0 w 2022902"/>
              <a:gd name="connsiteY2" fmla="*/ 2097678 h 2097678"/>
              <a:gd name="connsiteX3" fmla="*/ 1813637 w 2022902"/>
              <a:gd name="connsiteY3" fmla="*/ 1573260 h 2097678"/>
              <a:gd name="connsiteX4" fmla="*/ 2022902 w 2022902"/>
              <a:gd name="connsiteY4" fmla="*/ 973923 h 2097678"/>
              <a:gd name="connsiteX5" fmla="*/ 1534615 w 2022902"/>
              <a:gd name="connsiteY5" fmla="*/ 299669 h 2097678"/>
              <a:gd name="connsiteX6" fmla="*/ 705136 w 2022902"/>
              <a:gd name="connsiteY6" fmla="*/ 0 h 2097678"/>
              <a:gd name="connsiteX0" fmla="*/ 705136 w 2022902"/>
              <a:gd name="connsiteY0" fmla="*/ 0 h 2097678"/>
              <a:gd name="connsiteX1" fmla="*/ 209266 w 2022902"/>
              <a:gd name="connsiteY1" fmla="*/ 1123757 h 2097678"/>
              <a:gd name="connsiteX2" fmla="*/ 156503 w 2022902"/>
              <a:gd name="connsiteY2" fmla="*/ 1366461 h 2097678"/>
              <a:gd name="connsiteX3" fmla="*/ 0 w 2022902"/>
              <a:gd name="connsiteY3" fmla="*/ 2097678 h 2097678"/>
              <a:gd name="connsiteX4" fmla="*/ 1813637 w 2022902"/>
              <a:gd name="connsiteY4" fmla="*/ 1573260 h 2097678"/>
              <a:gd name="connsiteX5" fmla="*/ 2022902 w 2022902"/>
              <a:gd name="connsiteY5" fmla="*/ 973923 h 2097678"/>
              <a:gd name="connsiteX6" fmla="*/ 1534615 w 2022902"/>
              <a:gd name="connsiteY6" fmla="*/ 299669 h 2097678"/>
              <a:gd name="connsiteX7" fmla="*/ 705136 w 2022902"/>
              <a:gd name="connsiteY7" fmla="*/ 0 h 2097678"/>
              <a:gd name="connsiteX0" fmla="*/ 705136 w 2022902"/>
              <a:gd name="connsiteY0" fmla="*/ 0 h 2097678"/>
              <a:gd name="connsiteX1" fmla="*/ 209266 w 2022902"/>
              <a:gd name="connsiteY1" fmla="*/ 1123757 h 2097678"/>
              <a:gd name="connsiteX2" fmla="*/ 0 w 2022902"/>
              <a:gd name="connsiteY2" fmla="*/ 1723093 h 2097678"/>
              <a:gd name="connsiteX3" fmla="*/ 0 w 2022902"/>
              <a:gd name="connsiteY3" fmla="*/ 2097678 h 2097678"/>
              <a:gd name="connsiteX4" fmla="*/ 1813637 w 2022902"/>
              <a:gd name="connsiteY4" fmla="*/ 1573260 h 2097678"/>
              <a:gd name="connsiteX5" fmla="*/ 2022902 w 2022902"/>
              <a:gd name="connsiteY5" fmla="*/ 973923 h 2097678"/>
              <a:gd name="connsiteX6" fmla="*/ 1534615 w 2022902"/>
              <a:gd name="connsiteY6" fmla="*/ 299669 h 2097678"/>
              <a:gd name="connsiteX7" fmla="*/ 705136 w 2022902"/>
              <a:gd name="connsiteY7" fmla="*/ 0 h 2097678"/>
              <a:gd name="connsiteX0" fmla="*/ 705136 w 2022902"/>
              <a:gd name="connsiteY0" fmla="*/ 0 h 2172596"/>
              <a:gd name="connsiteX1" fmla="*/ 209266 w 2022902"/>
              <a:gd name="connsiteY1" fmla="*/ 1123757 h 2172596"/>
              <a:gd name="connsiteX2" fmla="*/ 0 w 2022902"/>
              <a:gd name="connsiteY2" fmla="*/ 1723093 h 2172596"/>
              <a:gd name="connsiteX3" fmla="*/ 139511 w 2022902"/>
              <a:gd name="connsiteY3" fmla="*/ 2172596 h 2172596"/>
              <a:gd name="connsiteX4" fmla="*/ 1813637 w 2022902"/>
              <a:gd name="connsiteY4" fmla="*/ 1573260 h 2172596"/>
              <a:gd name="connsiteX5" fmla="*/ 2022902 w 2022902"/>
              <a:gd name="connsiteY5" fmla="*/ 973923 h 2172596"/>
              <a:gd name="connsiteX6" fmla="*/ 1534615 w 2022902"/>
              <a:gd name="connsiteY6" fmla="*/ 299669 h 2172596"/>
              <a:gd name="connsiteX7" fmla="*/ 705136 w 2022902"/>
              <a:gd name="connsiteY7" fmla="*/ 0 h 2172596"/>
              <a:gd name="connsiteX0" fmla="*/ 705136 w 2022902"/>
              <a:gd name="connsiteY0" fmla="*/ 0 h 2172596"/>
              <a:gd name="connsiteX1" fmla="*/ 209266 w 2022902"/>
              <a:gd name="connsiteY1" fmla="*/ 1123757 h 2172596"/>
              <a:gd name="connsiteX2" fmla="*/ 0 w 2022902"/>
              <a:gd name="connsiteY2" fmla="*/ 1723093 h 2172596"/>
              <a:gd name="connsiteX3" fmla="*/ 139511 w 2022902"/>
              <a:gd name="connsiteY3" fmla="*/ 2172596 h 2172596"/>
              <a:gd name="connsiteX4" fmla="*/ 1116084 w 2022902"/>
              <a:gd name="connsiteY4" fmla="*/ 1648175 h 2172596"/>
              <a:gd name="connsiteX5" fmla="*/ 2022902 w 2022902"/>
              <a:gd name="connsiteY5" fmla="*/ 973923 h 2172596"/>
              <a:gd name="connsiteX6" fmla="*/ 1534615 w 2022902"/>
              <a:gd name="connsiteY6" fmla="*/ 299669 h 2172596"/>
              <a:gd name="connsiteX7" fmla="*/ 705136 w 2022902"/>
              <a:gd name="connsiteY7" fmla="*/ 0 h 2172596"/>
              <a:gd name="connsiteX0" fmla="*/ 705136 w 1743882"/>
              <a:gd name="connsiteY0" fmla="*/ 0 h 2172596"/>
              <a:gd name="connsiteX1" fmla="*/ 209266 w 1743882"/>
              <a:gd name="connsiteY1" fmla="*/ 1123757 h 2172596"/>
              <a:gd name="connsiteX2" fmla="*/ 0 w 1743882"/>
              <a:gd name="connsiteY2" fmla="*/ 1723093 h 2172596"/>
              <a:gd name="connsiteX3" fmla="*/ 139511 w 1743882"/>
              <a:gd name="connsiteY3" fmla="*/ 2172596 h 2172596"/>
              <a:gd name="connsiteX4" fmla="*/ 1116084 w 1743882"/>
              <a:gd name="connsiteY4" fmla="*/ 1648175 h 2172596"/>
              <a:gd name="connsiteX5" fmla="*/ 1743882 w 1743882"/>
              <a:gd name="connsiteY5" fmla="*/ 824087 h 2172596"/>
              <a:gd name="connsiteX6" fmla="*/ 1534615 w 1743882"/>
              <a:gd name="connsiteY6" fmla="*/ 299669 h 2172596"/>
              <a:gd name="connsiteX7" fmla="*/ 705136 w 1743882"/>
              <a:gd name="connsiteY7" fmla="*/ 0 h 2172596"/>
              <a:gd name="connsiteX0" fmla="*/ 837063 w 1743882"/>
              <a:gd name="connsiteY0" fmla="*/ 0 h 2097680"/>
              <a:gd name="connsiteX1" fmla="*/ 209266 w 1743882"/>
              <a:gd name="connsiteY1" fmla="*/ 1048841 h 2097680"/>
              <a:gd name="connsiteX2" fmla="*/ 0 w 1743882"/>
              <a:gd name="connsiteY2" fmla="*/ 1648177 h 2097680"/>
              <a:gd name="connsiteX3" fmla="*/ 139511 w 1743882"/>
              <a:gd name="connsiteY3" fmla="*/ 2097680 h 2097680"/>
              <a:gd name="connsiteX4" fmla="*/ 1116084 w 1743882"/>
              <a:gd name="connsiteY4" fmla="*/ 1573259 h 2097680"/>
              <a:gd name="connsiteX5" fmla="*/ 1743882 w 1743882"/>
              <a:gd name="connsiteY5" fmla="*/ 749171 h 2097680"/>
              <a:gd name="connsiteX6" fmla="*/ 1534615 w 1743882"/>
              <a:gd name="connsiteY6" fmla="*/ 224753 h 2097680"/>
              <a:gd name="connsiteX7" fmla="*/ 837063 w 1743882"/>
              <a:gd name="connsiteY7" fmla="*/ 0 h 20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3882" h="2097680">
                <a:moveTo>
                  <a:pt x="837063" y="0"/>
                </a:moveTo>
                <a:lnTo>
                  <a:pt x="209266" y="1048841"/>
                </a:lnTo>
                <a:lnTo>
                  <a:pt x="0" y="1648177"/>
                </a:lnTo>
                <a:lnTo>
                  <a:pt x="139511" y="2097680"/>
                </a:lnTo>
                <a:lnTo>
                  <a:pt x="1116084" y="1573259"/>
                </a:lnTo>
                <a:lnTo>
                  <a:pt x="1743882" y="749171"/>
                </a:lnTo>
                <a:lnTo>
                  <a:pt x="1534615" y="224753"/>
                </a:lnTo>
                <a:lnTo>
                  <a:pt x="837063" y="0"/>
                </a:lnTo>
                <a:close/>
              </a:path>
            </a:pathLst>
          </a:cu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731" name="矩形 25"/>
          <p:cNvSpPr>
            <a:spLocks noChangeArrowheads="1"/>
          </p:cNvSpPr>
          <p:nvPr/>
        </p:nvSpPr>
        <p:spPr bwMode="auto">
          <a:xfrm>
            <a:off x="-36513" y="539750"/>
            <a:ext cx="4994276"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ko-KR" sz="1800" b="1">
                <a:latin typeface="Arial" charset="0"/>
                <a:ea typeface="Gulim" pitchFamily="34" charset="-127"/>
              </a:rPr>
              <a:t>Step 4: Update the cluster means, </a:t>
            </a:r>
            <a:br>
              <a:rPr lang="en-US" altLang="ko-KR" sz="1800" b="1">
                <a:latin typeface="Arial" charset="0"/>
                <a:ea typeface="Gulim" pitchFamily="34" charset="-127"/>
              </a:rPr>
            </a:br>
            <a:r>
              <a:rPr lang="en-US" altLang="ko-KR" sz="1800" b="1">
                <a:latin typeface="Arial" charset="0"/>
                <a:ea typeface="Gulim" pitchFamily="34" charset="-127"/>
              </a:rPr>
              <a:t>             Repeat Step 2, 3, </a:t>
            </a:r>
            <a:br>
              <a:rPr lang="en-US" altLang="ko-KR" sz="1800" b="1">
                <a:latin typeface="Arial" charset="0"/>
                <a:ea typeface="Gulim" pitchFamily="34" charset="-127"/>
              </a:rPr>
            </a:br>
            <a:r>
              <a:rPr lang="en-US" altLang="ko-KR" sz="1800" b="1">
                <a:latin typeface="Arial" charset="0"/>
                <a:ea typeface="Gulim" pitchFamily="34" charset="-127"/>
              </a:rPr>
              <a:t>             </a:t>
            </a:r>
            <a:r>
              <a:rPr lang="en-US" altLang="zh-TW" sz="1800" b="1">
                <a:solidFill>
                  <a:srgbClr val="000000"/>
                </a:solidFill>
                <a:latin typeface="Arial" charset="0"/>
                <a:ea typeface="Gulim" pitchFamily="34" charset="-127"/>
              </a:rPr>
              <a:t>stop when no more new assignment</a:t>
            </a:r>
            <a:endParaRPr lang="en-US" altLang="ko-KR" sz="1800" b="1">
              <a:latin typeface="Arial" charset="0"/>
              <a:ea typeface="Gulim" pitchFamily="34" charset="-127"/>
            </a:endParaRPr>
          </a:p>
        </p:txBody>
      </p:sp>
      <p:sp>
        <p:nvSpPr>
          <p:cNvPr id="26732" name="Rectangle 2"/>
          <p:cNvSpPr txBox="1">
            <a:spLocks noChangeArrowheads="1"/>
          </p:cNvSpPr>
          <p:nvPr/>
        </p:nvSpPr>
        <p:spPr bwMode="auto">
          <a:xfrm>
            <a:off x="179388" y="5661025"/>
            <a:ext cx="4284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ko-KR" b="1" i="1">
                <a:ea typeface="Gulim" pitchFamily="34" charset="-127"/>
              </a:rPr>
              <a:t>K-Means</a:t>
            </a:r>
            <a:r>
              <a:rPr kumimoji="0" lang="en-US" altLang="ko-KR" b="1">
                <a:ea typeface="Gulim" pitchFamily="34" charset="-127"/>
              </a:rPr>
              <a:t> Clustering</a:t>
            </a:r>
            <a:endParaRPr kumimoji="0" lang="en-US" altLang="ko-KR" sz="2800" b="1">
              <a:ea typeface="Gulim" pitchFamily="34" charset="-127"/>
            </a:endParaRPr>
          </a:p>
        </p:txBody>
      </p:sp>
    </p:spTree>
    <p:extLst>
      <p:ext uri="{BB962C8B-B14F-4D97-AF65-F5344CB8AC3E}">
        <p14:creationId xmlns:p14="http://schemas.microsoft.com/office/powerpoint/2010/main" val="331643279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49A97B4-770D-4CDB-86E3-1A14CE8C007E}" type="slidenum">
              <a:rPr lang="zh-TW" altLang="en-US" sz="1200" smtClean="0">
                <a:solidFill>
                  <a:srgbClr val="898989"/>
                </a:solidFill>
              </a:rPr>
              <a:pPr eaLnBrk="1" hangingPunct="1">
                <a:spcBef>
                  <a:spcPct val="0"/>
                </a:spcBef>
                <a:buFontTx/>
                <a:buNone/>
              </a:pPr>
              <a:t>183</a:t>
            </a:fld>
            <a:endParaRPr lang="zh-TW" altLang="en-US" sz="1200" smtClean="0">
              <a:solidFill>
                <a:srgbClr val="898989"/>
              </a:solidFill>
            </a:endParaRPr>
          </a:p>
        </p:txBody>
      </p:sp>
      <p:graphicFrame>
        <p:nvGraphicFramePr>
          <p:cNvPr id="5" name="表格 4"/>
          <p:cNvGraphicFramePr>
            <a:graphicFrameLocks noGrp="1"/>
          </p:cNvGraphicFramePr>
          <p:nvPr/>
        </p:nvGraphicFramePr>
        <p:xfrm>
          <a:off x="4787900" y="765175"/>
          <a:ext cx="4032250" cy="5638801"/>
        </p:xfrm>
        <a:graphic>
          <a:graphicData uri="http://schemas.openxmlformats.org/drawingml/2006/table">
            <a:tbl>
              <a:tblPr/>
              <a:tblGrid>
                <a:gridCol w="576263"/>
                <a:gridCol w="431800"/>
                <a:gridCol w="647700"/>
                <a:gridCol w="720725"/>
                <a:gridCol w="719137"/>
                <a:gridCol w="936625"/>
              </a:tblGrid>
              <a:tr h="59213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Point</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P(x,y)</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m1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m2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Cluster</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a</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1.95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3.78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p02</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b</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0.69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4.51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2.27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5.86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d</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0.89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3.13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1.22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4.45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f</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5.01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3.05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g</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1.57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2.30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h</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4.37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0.56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p09</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i</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3.43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1.52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p10</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j</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(8, 5)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4.41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1.95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2841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m1</a:t>
                      </a:r>
                    </a:p>
                  </a:txBody>
                  <a:tcPr marL="9525" marR="9525" marT="9526" marB="0" anchor="ctr" horzOverflow="overflow">
                    <a:lnL>
                      <a:noFill/>
                    </a:lnL>
                    <a:lnR>
                      <a:noFill/>
                    </a:lnR>
                    <a:lnT>
                      <a:noFill/>
                    </a:lnT>
                    <a:lnB>
                      <a:noFill/>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(3.67, 5.83)</a:t>
                      </a:r>
                    </a:p>
                  </a:txBody>
                  <a:tcPr marL="9525" marR="9525" marT="9526"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m2</a:t>
                      </a:r>
                    </a:p>
                  </a:txBody>
                  <a:tcPr marL="9525" marR="9525" marT="9526" marB="0" anchor="ctr" horzOverflow="overflow">
                    <a:lnL>
                      <a:noFill/>
                    </a:lnL>
                    <a:lnR>
                      <a:noFill/>
                    </a:lnR>
                    <a:lnT>
                      <a:noFill/>
                    </a:lnT>
                    <a:lnB>
                      <a:noFill/>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(6.75, 3.50)</a:t>
                      </a:r>
                    </a:p>
                  </a:txBody>
                  <a:tcPr marL="9525" marR="9525" marT="9526"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bl>
          </a:graphicData>
        </a:graphic>
      </p:graphicFrame>
      <p:graphicFrame>
        <p:nvGraphicFramePr>
          <p:cNvPr id="6" name="圖表 5"/>
          <p:cNvGraphicFramePr>
            <a:graphicFrameLocks noGrp="1"/>
          </p:cNvGraphicFramePr>
          <p:nvPr/>
        </p:nvGraphicFramePr>
        <p:xfrm>
          <a:off x="251520" y="1268760"/>
          <a:ext cx="424847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1" name="橢圓 10"/>
          <p:cNvSpPr/>
          <p:nvPr/>
        </p:nvSpPr>
        <p:spPr>
          <a:xfrm>
            <a:off x="1763713" y="2781300"/>
            <a:ext cx="144462" cy="142875"/>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2" name="橢圓 11"/>
          <p:cNvSpPr/>
          <p:nvPr/>
        </p:nvSpPr>
        <p:spPr>
          <a:xfrm>
            <a:off x="1763713" y="2060575"/>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3" name="橢圓 12"/>
          <p:cNvSpPr/>
          <p:nvPr/>
        </p:nvSpPr>
        <p:spPr>
          <a:xfrm>
            <a:off x="2124075" y="30686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4" name="橢圓 13"/>
          <p:cNvSpPr/>
          <p:nvPr/>
        </p:nvSpPr>
        <p:spPr>
          <a:xfrm>
            <a:off x="2124075" y="24209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5" name="橢圓 14"/>
          <p:cNvSpPr/>
          <p:nvPr/>
        </p:nvSpPr>
        <p:spPr>
          <a:xfrm>
            <a:off x="1763713" y="3429000"/>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6" name="橢圓 15"/>
          <p:cNvSpPr/>
          <p:nvPr/>
        </p:nvSpPr>
        <p:spPr>
          <a:xfrm>
            <a:off x="2484438" y="3068638"/>
            <a:ext cx="142875"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8" name="橢圓 17"/>
          <p:cNvSpPr/>
          <p:nvPr/>
        </p:nvSpPr>
        <p:spPr>
          <a:xfrm>
            <a:off x="3132138" y="3068638"/>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9" name="橢圓 18"/>
          <p:cNvSpPr/>
          <p:nvPr/>
        </p:nvSpPr>
        <p:spPr>
          <a:xfrm>
            <a:off x="3132138" y="3789363"/>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0" name="橢圓 19"/>
          <p:cNvSpPr/>
          <p:nvPr/>
        </p:nvSpPr>
        <p:spPr>
          <a:xfrm>
            <a:off x="3492500" y="3068638"/>
            <a:ext cx="142875"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7744" name="矩形 22"/>
          <p:cNvSpPr>
            <a:spLocks noChangeArrowheads="1"/>
          </p:cNvSpPr>
          <p:nvPr/>
        </p:nvSpPr>
        <p:spPr bwMode="auto">
          <a:xfrm>
            <a:off x="2627313" y="3284538"/>
            <a:ext cx="1968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Arial" charset="0"/>
              </a:rPr>
              <a:t>M</a:t>
            </a:r>
            <a:r>
              <a:rPr lang="en-US" altLang="zh-TW" sz="1800" b="1" i="1" baseline="-25000">
                <a:solidFill>
                  <a:srgbClr val="FF0000"/>
                </a:solidFill>
                <a:latin typeface="Arial" charset="0"/>
              </a:rPr>
              <a:t>2</a:t>
            </a:r>
            <a:r>
              <a:rPr lang="en-US" altLang="zh-TW" sz="1800" b="1">
                <a:solidFill>
                  <a:srgbClr val="FF0000"/>
                </a:solidFill>
                <a:latin typeface="Arial" charset="0"/>
              </a:rPr>
              <a:t> = (6.75., 3.50)</a:t>
            </a:r>
            <a:endParaRPr lang="zh-TW" altLang="en-US" sz="1800" b="1">
              <a:latin typeface="Arial" charset="0"/>
            </a:endParaRPr>
          </a:p>
        </p:txBody>
      </p:sp>
      <p:sp>
        <p:nvSpPr>
          <p:cNvPr id="24" name="橢圓 23"/>
          <p:cNvSpPr/>
          <p:nvPr/>
        </p:nvSpPr>
        <p:spPr>
          <a:xfrm>
            <a:off x="3059113" y="3573463"/>
            <a:ext cx="144462"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6" name="橢圓 35"/>
          <p:cNvSpPr/>
          <p:nvPr/>
        </p:nvSpPr>
        <p:spPr>
          <a:xfrm>
            <a:off x="2484438" y="4437063"/>
            <a:ext cx="142875"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9" name="手繪多邊形 38"/>
          <p:cNvSpPr/>
          <p:nvPr/>
        </p:nvSpPr>
        <p:spPr>
          <a:xfrm>
            <a:off x="1331913" y="1844675"/>
            <a:ext cx="1584325" cy="1944688"/>
          </a:xfrm>
          <a:custGeom>
            <a:avLst/>
            <a:gdLst>
              <a:gd name="connsiteX0" fmla="*/ 286603 w 1883391"/>
              <a:gd name="connsiteY0" fmla="*/ 0 h 2169994"/>
              <a:gd name="connsiteX1" fmla="*/ 0 w 1883391"/>
              <a:gd name="connsiteY1" fmla="*/ 1392072 h 2169994"/>
              <a:gd name="connsiteX2" fmla="*/ 464024 w 1883391"/>
              <a:gd name="connsiteY2" fmla="*/ 2169994 h 2169994"/>
              <a:gd name="connsiteX3" fmla="*/ 1460310 w 1883391"/>
              <a:gd name="connsiteY3" fmla="*/ 1692323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169994"/>
              <a:gd name="connsiteX1" fmla="*/ 0 w 1883391"/>
              <a:gd name="connsiteY1" fmla="*/ 1392072 h 2169994"/>
              <a:gd name="connsiteX2" fmla="*/ 464024 w 1883391"/>
              <a:gd name="connsiteY2" fmla="*/ 2169994 h 2169994"/>
              <a:gd name="connsiteX3" fmla="*/ 1395104 w 1883391"/>
              <a:gd name="connsiteY3" fmla="*/ 1573260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022763"/>
              <a:gd name="connsiteX1" fmla="*/ 0 w 1883391"/>
              <a:gd name="connsiteY1" fmla="*/ 1392072 h 2022763"/>
              <a:gd name="connsiteX2" fmla="*/ 558041 w 1883391"/>
              <a:gd name="connsiteY2" fmla="*/ 2022763 h 2022763"/>
              <a:gd name="connsiteX3" fmla="*/ 1395104 w 1883391"/>
              <a:gd name="connsiteY3" fmla="*/ 1573260 h 2022763"/>
              <a:gd name="connsiteX4" fmla="*/ 1883391 w 1883391"/>
              <a:gd name="connsiteY4" fmla="*/ 832514 h 2022763"/>
              <a:gd name="connsiteX5" fmla="*/ 1009934 w 1883391"/>
              <a:gd name="connsiteY5" fmla="*/ 136478 h 2022763"/>
              <a:gd name="connsiteX6" fmla="*/ 286603 w 1883391"/>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940180 w 1813637"/>
              <a:gd name="connsiteY5" fmla="*/ 136478 h 2022763"/>
              <a:gd name="connsiteX6" fmla="*/ 216849 w 1813637"/>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1046328 w 1813637"/>
              <a:gd name="connsiteY5" fmla="*/ 299669 h 2022763"/>
              <a:gd name="connsiteX6" fmla="*/ 216849 w 1813637"/>
              <a:gd name="connsiteY6" fmla="*/ 0 h 2022763"/>
              <a:gd name="connsiteX0" fmla="*/ 216849 w 1534615"/>
              <a:gd name="connsiteY0" fmla="*/ 0 h 2022763"/>
              <a:gd name="connsiteX1" fmla="*/ 0 w 1534615"/>
              <a:gd name="connsiteY1" fmla="*/ 1123758 h 2022763"/>
              <a:gd name="connsiteX2" fmla="*/ 488287 w 1534615"/>
              <a:gd name="connsiteY2" fmla="*/ 2022763 h 2022763"/>
              <a:gd name="connsiteX3" fmla="*/ 1325350 w 1534615"/>
              <a:gd name="connsiteY3" fmla="*/ 1573260 h 2022763"/>
              <a:gd name="connsiteX4" fmla="*/ 1534615 w 1534615"/>
              <a:gd name="connsiteY4" fmla="*/ 973923 h 2022763"/>
              <a:gd name="connsiteX5" fmla="*/ 1046328 w 1534615"/>
              <a:gd name="connsiteY5" fmla="*/ 299669 h 2022763"/>
              <a:gd name="connsiteX6" fmla="*/ 216849 w 1534615"/>
              <a:gd name="connsiteY6" fmla="*/ 0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615" h="2022763">
                <a:moveTo>
                  <a:pt x="216849" y="0"/>
                </a:moveTo>
                <a:lnTo>
                  <a:pt x="0" y="1123758"/>
                </a:lnTo>
                <a:lnTo>
                  <a:pt x="488287" y="2022763"/>
                </a:lnTo>
                <a:lnTo>
                  <a:pt x="1325350" y="1573260"/>
                </a:lnTo>
                <a:lnTo>
                  <a:pt x="1534615" y="973923"/>
                </a:lnTo>
                <a:lnTo>
                  <a:pt x="1046328" y="299669"/>
                </a:lnTo>
                <a:lnTo>
                  <a:pt x="216849" y="0"/>
                </a:lnTo>
                <a:close/>
              </a:path>
            </a:pathLst>
          </a:cu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0" name="手繪多邊形 39"/>
          <p:cNvSpPr/>
          <p:nvPr/>
        </p:nvSpPr>
        <p:spPr>
          <a:xfrm>
            <a:off x="2268538" y="2852738"/>
            <a:ext cx="1798637" cy="2016125"/>
          </a:xfrm>
          <a:custGeom>
            <a:avLst/>
            <a:gdLst>
              <a:gd name="connsiteX0" fmla="*/ 286603 w 1883391"/>
              <a:gd name="connsiteY0" fmla="*/ 0 h 2169994"/>
              <a:gd name="connsiteX1" fmla="*/ 0 w 1883391"/>
              <a:gd name="connsiteY1" fmla="*/ 1392072 h 2169994"/>
              <a:gd name="connsiteX2" fmla="*/ 464024 w 1883391"/>
              <a:gd name="connsiteY2" fmla="*/ 2169994 h 2169994"/>
              <a:gd name="connsiteX3" fmla="*/ 1460310 w 1883391"/>
              <a:gd name="connsiteY3" fmla="*/ 1692323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169994"/>
              <a:gd name="connsiteX1" fmla="*/ 0 w 1883391"/>
              <a:gd name="connsiteY1" fmla="*/ 1392072 h 2169994"/>
              <a:gd name="connsiteX2" fmla="*/ 464024 w 1883391"/>
              <a:gd name="connsiteY2" fmla="*/ 2169994 h 2169994"/>
              <a:gd name="connsiteX3" fmla="*/ 1395104 w 1883391"/>
              <a:gd name="connsiteY3" fmla="*/ 1573260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022763"/>
              <a:gd name="connsiteX1" fmla="*/ 0 w 1883391"/>
              <a:gd name="connsiteY1" fmla="*/ 1392072 h 2022763"/>
              <a:gd name="connsiteX2" fmla="*/ 558041 w 1883391"/>
              <a:gd name="connsiteY2" fmla="*/ 2022763 h 2022763"/>
              <a:gd name="connsiteX3" fmla="*/ 1395104 w 1883391"/>
              <a:gd name="connsiteY3" fmla="*/ 1573260 h 2022763"/>
              <a:gd name="connsiteX4" fmla="*/ 1883391 w 1883391"/>
              <a:gd name="connsiteY4" fmla="*/ 832514 h 2022763"/>
              <a:gd name="connsiteX5" fmla="*/ 1009934 w 1883391"/>
              <a:gd name="connsiteY5" fmla="*/ 136478 h 2022763"/>
              <a:gd name="connsiteX6" fmla="*/ 286603 w 1883391"/>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940180 w 1813637"/>
              <a:gd name="connsiteY5" fmla="*/ 136478 h 2022763"/>
              <a:gd name="connsiteX6" fmla="*/ 216849 w 1813637"/>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1046328 w 1813637"/>
              <a:gd name="connsiteY5" fmla="*/ 299669 h 2022763"/>
              <a:gd name="connsiteX6" fmla="*/ 216849 w 1813637"/>
              <a:gd name="connsiteY6" fmla="*/ 0 h 2022763"/>
              <a:gd name="connsiteX0" fmla="*/ 216849 w 1534615"/>
              <a:gd name="connsiteY0" fmla="*/ 0 h 2022763"/>
              <a:gd name="connsiteX1" fmla="*/ 0 w 1534615"/>
              <a:gd name="connsiteY1" fmla="*/ 1123758 h 2022763"/>
              <a:gd name="connsiteX2" fmla="*/ 488287 w 1534615"/>
              <a:gd name="connsiteY2" fmla="*/ 2022763 h 2022763"/>
              <a:gd name="connsiteX3" fmla="*/ 1325350 w 1534615"/>
              <a:gd name="connsiteY3" fmla="*/ 1573260 h 2022763"/>
              <a:gd name="connsiteX4" fmla="*/ 1534615 w 1534615"/>
              <a:gd name="connsiteY4" fmla="*/ 973923 h 2022763"/>
              <a:gd name="connsiteX5" fmla="*/ 1046328 w 1534615"/>
              <a:gd name="connsiteY5" fmla="*/ 299669 h 2022763"/>
              <a:gd name="connsiteX6" fmla="*/ 216849 w 1534615"/>
              <a:gd name="connsiteY6" fmla="*/ 0 h 2022763"/>
              <a:gd name="connsiteX0" fmla="*/ 635381 w 1953147"/>
              <a:gd name="connsiteY0" fmla="*/ 0 h 2172596"/>
              <a:gd name="connsiteX1" fmla="*/ 418532 w 1953147"/>
              <a:gd name="connsiteY1" fmla="*/ 1123758 h 2172596"/>
              <a:gd name="connsiteX2" fmla="*/ 0 w 1953147"/>
              <a:gd name="connsiteY2" fmla="*/ 2172596 h 2172596"/>
              <a:gd name="connsiteX3" fmla="*/ 1743882 w 1953147"/>
              <a:gd name="connsiteY3" fmla="*/ 1573260 h 2172596"/>
              <a:gd name="connsiteX4" fmla="*/ 1953147 w 1953147"/>
              <a:gd name="connsiteY4" fmla="*/ 973923 h 2172596"/>
              <a:gd name="connsiteX5" fmla="*/ 1464860 w 1953147"/>
              <a:gd name="connsiteY5" fmla="*/ 299669 h 2172596"/>
              <a:gd name="connsiteX6" fmla="*/ 635381 w 1953147"/>
              <a:gd name="connsiteY6" fmla="*/ 0 h 2172596"/>
              <a:gd name="connsiteX0" fmla="*/ 635381 w 1953147"/>
              <a:gd name="connsiteY0" fmla="*/ 0 h 2172596"/>
              <a:gd name="connsiteX1" fmla="*/ 279021 w 1953147"/>
              <a:gd name="connsiteY1" fmla="*/ 1123756 h 2172596"/>
              <a:gd name="connsiteX2" fmla="*/ 0 w 1953147"/>
              <a:gd name="connsiteY2" fmla="*/ 2172596 h 2172596"/>
              <a:gd name="connsiteX3" fmla="*/ 1743882 w 1953147"/>
              <a:gd name="connsiteY3" fmla="*/ 1573260 h 2172596"/>
              <a:gd name="connsiteX4" fmla="*/ 1953147 w 1953147"/>
              <a:gd name="connsiteY4" fmla="*/ 973923 h 2172596"/>
              <a:gd name="connsiteX5" fmla="*/ 1464860 w 1953147"/>
              <a:gd name="connsiteY5" fmla="*/ 299669 h 2172596"/>
              <a:gd name="connsiteX6" fmla="*/ 635381 w 1953147"/>
              <a:gd name="connsiteY6" fmla="*/ 0 h 2172596"/>
              <a:gd name="connsiteX0" fmla="*/ 705136 w 2022902"/>
              <a:gd name="connsiteY0" fmla="*/ 0 h 2097678"/>
              <a:gd name="connsiteX1" fmla="*/ 348776 w 2022902"/>
              <a:gd name="connsiteY1" fmla="*/ 1123756 h 2097678"/>
              <a:gd name="connsiteX2" fmla="*/ 0 w 2022902"/>
              <a:gd name="connsiteY2" fmla="*/ 2097678 h 2097678"/>
              <a:gd name="connsiteX3" fmla="*/ 1813637 w 2022902"/>
              <a:gd name="connsiteY3" fmla="*/ 1573260 h 2097678"/>
              <a:gd name="connsiteX4" fmla="*/ 2022902 w 2022902"/>
              <a:gd name="connsiteY4" fmla="*/ 973923 h 2097678"/>
              <a:gd name="connsiteX5" fmla="*/ 1534615 w 2022902"/>
              <a:gd name="connsiteY5" fmla="*/ 299669 h 2097678"/>
              <a:gd name="connsiteX6" fmla="*/ 705136 w 2022902"/>
              <a:gd name="connsiteY6" fmla="*/ 0 h 2097678"/>
              <a:gd name="connsiteX0" fmla="*/ 705136 w 2022902"/>
              <a:gd name="connsiteY0" fmla="*/ 0 h 2097678"/>
              <a:gd name="connsiteX1" fmla="*/ 209266 w 2022902"/>
              <a:gd name="connsiteY1" fmla="*/ 1123757 h 2097678"/>
              <a:gd name="connsiteX2" fmla="*/ 0 w 2022902"/>
              <a:gd name="connsiteY2" fmla="*/ 2097678 h 2097678"/>
              <a:gd name="connsiteX3" fmla="*/ 1813637 w 2022902"/>
              <a:gd name="connsiteY3" fmla="*/ 1573260 h 2097678"/>
              <a:gd name="connsiteX4" fmla="*/ 2022902 w 2022902"/>
              <a:gd name="connsiteY4" fmla="*/ 973923 h 2097678"/>
              <a:gd name="connsiteX5" fmla="*/ 1534615 w 2022902"/>
              <a:gd name="connsiteY5" fmla="*/ 299669 h 2097678"/>
              <a:gd name="connsiteX6" fmla="*/ 705136 w 2022902"/>
              <a:gd name="connsiteY6" fmla="*/ 0 h 2097678"/>
              <a:gd name="connsiteX0" fmla="*/ 705136 w 2022902"/>
              <a:gd name="connsiteY0" fmla="*/ 0 h 2097678"/>
              <a:gd name="connsiteX1" fmla="*/ 209266 w 2022902"/>
              <a:gd name="connsiteY1" fmla="*/ 1123757 h 2097678"/>
              <a:gd name="connsiteX2" fmla="*/ 156503 w 2022902"/>
              <a:gd name="connsiteY2" fmla="*/ 1366461 h 2097678"/>
              <a:gd name="connsiteX3" fmla="*/ 0 w 2022902"/>
              <a:gd name="connsiteY3" fmla="*/ 2097678 h 2097678"/>
              <a:gd name="connsiteX4" fmla="*/ 1813637 w 2022902"/>
              <a:gd name="connsiteY4" fmla="*/ 1573260 h 2097678"/>
              <a:gd name="connsiteX5" fmla="*/ 2022902 w 2022902"/>
              <a:gd name="connsiteY5" fmla="*/ 973923 h 2097678"/>
              <a:gd name="connsiteX6" fmla="*/ 1534615 w 2022902"/>
              <a:gd name="connsiteY6" fmla="*/ 299669 h 2097678"/>
              <a:gd name="connsiteX7" fmla="*/ 705136 w 2022902"/>
              <a:gd name="connsiteY7" fmla="*/ 0 h 2097678"/>
              <a:gd name="connsiteX0" fmla="*/ 705136 w 2022902"/>
              <a:gd name="connsiteY0" fmla="*/ 0 h 2097678"/>
              <a:gd name="connsiteX1" fmla="*/ 209266 w 2022902"/>
              <a:gd name="connsiteY1" fmla="*/ 1123757 h 2097678"/>
              <a:gd name="connsiteX2" fmla="*/ 0 w 2022902"/>
              <a:gd name="connsiteY2" fmla="*/ 1723093 h 2097678"/>
              <a:gd name="connsiteX3" fmla="*/ 0 w 2022902"/>
              <a:gd name="connsiteY3" fmla="*/ 2097678 h 2097678"/>
              <a:gd name="connsiteX4" fmla="*/ 1813637 w 2022902"/>
              <a:gd name="connsiteY4" fmla="*/ 1573260 h 2097678"/>
              <a:gd name="connsiteX5" fmla="*/ 2022902 w 2022902"/>
              <a:gd name="connsiteY5" fmla="*/ 973923 h 2097678"/>
              <a:gd name="connsiteX6" fmla="*/ 1534615 w 2022902"/>
              <a:gd name="connsiteY6" fmla="*/ 299669 h 2097678"/>
              <a:gd name="connsiteX7" fmla="*/ 705136 w 2022902"/>
              <a:gd name="connsiteY7" fmla="*/ 0 h 2097678"/>
              <a:gd name="connsiteX0" fmla="*/ 705136 w 2022902"/>
              <a:gd name="connsiteY0" fmla="*/ 0 h 2172596"/>
              <a:gd name="connsiteX1" fmla="*/ 209266 w 2022902"/>
              <a:gd name="connsiteY1" fmla="*/ 1123757 h 2172596"/>
              <a:gd name="connsiteX2" fmla="*/ 0 w 2022902"/>
              <a:gd name="connsiteY2" fmla="*/ 1723093 h 2172596"/>
              <a:gd name="connsiteX3" fmla="*/ 139511 w 2022902"/>
              <a:gd name="connsiteY3" fmla="*/ 2172596 h 2172596"/>
              <a:gd name="connsiteX4" fmla="*/ 1813637 w 2022902"/>
              <a:gd name="connsiteY4" fmla="*/ 1573260 h 2172596"/>
              <a:gd name="connsiteX5" fmla="*/ 2022902 w 2022902"/>
              <a:gd name="connsiteY5" fmla="*/ 973923 h 2172596"/>
              <a:gd name="connsiteX6" fmla="*/ 1534615 w 2022902"/>
              <a:gd name="connsiteY6" fmla="*/ 299669 h 2172596"/>
              <a:gd name="connsiteX7" fmla="*/ 705136 w 2022902"/>
              <a:gd name="connsiteY7" fmla="*/ 0 h 2172596"/>
              <a:gd name="connsiteX0" fmla="*/ 705136 w 2022902"/>
              <a:gd name="connsiteY0" fmla="*/ 0 h 2172596"/>
              <a:gd name="connsiteX1" fmla="*/ 209266 w 2022902"/>
              <a:gd name="connsiteY1" fmla="*/ 1123757 h 2172596"/>
              <a:gd name="connsiteX2" fmla="*/ 0 w 2022902"/>
              <a:gd name="connsiteY2" fmla="*/ 1723093 h 2172596"/>
              <a:gd name="connsiteX3" fmla="*/ 139511 w 2022902"/>
              <a:gd name="connsiteY3" fmla="*/ 2172596 h 2172596"/>
              <a:gd name="connsiteX4" fmla="*/ 1116084 w 2022902"/>
              <a:gd name="connsiteY4" fmla="*/ 1648175 h 2172596"/>
              <a:gd name="connsiteX5" fmla="*/ 2022902 w 2022902"/>
              <a:gd name="connsiteY5" fmla="*/ 973923 h 2172596"/>
              <a:gd name="connsiteX6" fmla="*/ 1534615 w 2022902"/>
              <a:gd name="connsiteY6" fmla="*/ 299669 h 2172596"/>
              <a:gd name="connsiteX7" fmla="*/ 705136 w 2022902"/>
              <a:gd name="connsiteY7" fmla="*/ 0 h 2172596"/>
              <a:gd name="connsiteX0" fmla="*/ 705136 w 1743882"/>
              <a:gd name="connsiteY0" fmla="*/ 0 h 2172596"/>
              <a:gd name="connsiteX1" fmla="*/ 209266 w 1743882"/>
              <a:gd name="connsiteY1" fmla="*/ 1123757 h 2172596"/>
              <a:gd name="connsiteX2" fmla="*/ 0 w 1743882"/>
              <a:gd name="connsiteY2" fmla="*/ 1723093 h 2172596"/>
              <a:gd name="connsiteX3" fmla="*/ 139511 w 1743882"/>
              <a:gd name="connsiteY3" fmla="*/ 2172596 h 2172596"/>
              <a:gd name="connsiteX4" fmla="*/ 1116084 w 1743882"/>
              <a:gd name="connsiteY4" fmla="*/ 1648175 h 2172596"/>
              <a:gd name="connsiteX5" fmla="*/ 1743882 w 1743882"/>
              <a:gd name="connsiteY5" fmla="*/ 824087 h 2172596"/>
              <a:gd name="connsiteX6" fmla="*/ 1534615 w 1743882"/>
              <a:gd name="connsiteY6" fmla="*/ 299669 h 2172596"/>
              <a:gd name="connsiteX7" fmla="*/ 705136 w 1743882"/>
              <a:gd name="connsiteY7" fmla="*/ 0 h 2172596"/>
              <a:gd name="connsiteX0" fmla="*/ 837063 w 1743882"/>
              <a:gd name="connsiteY0" fmla="*/ 0 h 2097680"/>
              <a:gd name="connsiteX1" fmla="*/ 209266 w 1743882"/>
              <a:gd name="connsiteY1" fmla="*/ 1048841 h 2097680"/>
              <a:gd name="connsiteX2" fmla="*/ 0 w 1743882"/>
              <a:gd name="connsiteY2" fmla="*/ 1648177 h 2097680"/>
              <a:gd name="connsiteX3" fmla="*/ 139511 w 1743882"/>
              <a:gd name="connsiteY3" fmla="*/ 2097680 h 2097680"/>
              <a:gd name="connsiteX4" fmla="*/ 1116084 w 1743882"/>
              <a:gd name="connsiteY4" fmla="*/ 1573259 h 2097680"/>
              <a:gd name="connsiteX5" fmla="*/ 1743882 w 1743882"/>
              <a:gd name="connsiteY5" fmla="*/ 749171 h 2097680"/>
              <a:gd name="connsiteX6" fmla="*/ 1534615 w 1743882"/>
              <a:gd name="connsiteY6" fmla="*/ 224753 h 2097680"/>
              <a:gd name="connsiteX7" fmla="*/ 837063 w 1743882"/>
              <a:gd name="connsiteY7" fmla="*/ 0 h 20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3882" h="2097680">
                <a:moveTo>
                  <a:pt x="837063" y="0"/>
                </a:moveTo>
                <a:lnTo>
                  <a:pt x="209266" y="1048841"/>
                </a:lnTo>
                <a:lnTo>
                  <a:pt x="0" y="1648177"/>
                </a:lnTo>
                <a:lnTo>
                  <a:pt x="139511" y="2097680"/>
                </a:lnTo>
                <a:lnTo>
                  <a:pt x="1116084" y="1573259"/>
                </a:lnTo>
                <a:lnTo>
                  <a:pt x="1743882" y="749171"/>
                </a:lnTo>
                <a:lnTo>
                  <a:pt x="1534615" y="224753"/>
                </a:lnTo>
                <a:lnTo>
                  <a:pt x="837063" y="0"/>
                </a:lnTo>
                <a:close/>
              </a:path>
            </a:pathLst>
          </a:cu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749" name="矩形 40"/>
          <p:cNvSpPr>
            <a:spLocks noChangeArrowheads="1"/>
          </p:cNvSpPr>
          <p:nvPr/>
        </p:nvSpPr>
        <p:spPr bwMode="auto">
          <a:xfrm>
            <a:off x="1258888" y="2636838"/>
            <a:ext cx="191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i="1">
                <a:solidFill>
                  <a:srgbClr val="FF0000"/>
                </a:solidFill>
                <a:latin typeface="Arial" charset="0"/>
              </a:rPr>
              <a:t>m</a:t>
            </a:r>
            <a:r>
              <a:rPr lang="en-US" altLang="zh-TW" sz="1800" b="1" i="1" baseline="-25000">
                <a:solidFill>
                  <a:srgbClr val="FF0000"/>
                </a:solidFill>
                <a:latin typeface="Arial" charset="0"/>
              </a:rPr>
              <a:t>1</a:t>
            </a:r>
            <a:r>
              <a:rPr lang="en-US" altLang="zh-TW" sz="1800" b="1">
                <a:solidFill>
                  <a:srgbClr val="FF0000"/>
                </a:solidFill>
                <a:latin typeface="Arial" charset="0"/>
              </a:rPr>
              <a:t> = (3.67, 5.83)</a:t>
            </a:r>
            <a:endParaRPr lang="zh-TW" altLang="en-US" sz="1800" b="1">
              <a:latin typeface="Arial" charset="0"/>
            </a:endParaRPr>
          </a:p>
        </p:txBody>
      </p:sp>
      <p:sp>
        <p:nvSpPr>
          <p:cNvPr id="42" name="橢圓 41"/>
          <p:cNvSpPr/>
          <p:nvPr/>
        </p:nvSpPr>
        <p:spPr>
          <a:xfrm>
            <a:off x="2025650" y="2924175"/>
            <a:ext cx="142875" cy="1444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7751" name="矩形 42"/>
          <p:cNvSpPr>
            <a:spLocks noChangeArrowheads="1"/>
          </p:cNvSpPr>
          <p:nvPr/>
        </p:nvSpPr>
        <p:spPr bwMode="auto">
          <a:xfrm>
            <a:off x="-36513" y="539750"/>
            <a:ext cx="4994276"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ko-KR" sz="1800" b="1">
                <a:latin typeface="Arial" charset="0"/>
                <a:ea typeface="Gulim" pitchFamily="34" charset="-127"/>
              </a:rPr>
              <a:t>Step 4: Update the cluster means, </a:t>
            </a:r>
            <a:br>
              <a:rPr lang="en-US" altLang="ko-KR" sz="1800" b="1">
                <a:latin typeface="Arial" charset="0"/>
                <a:ea typeface="Gulim" pitchFamily="34" charset="-127"/>
              </a:rPr>
            </a:br>
            <a:r>
              <a:rPr lang="en-US" altLang="ko-KR" sz="1800" b="1">
                <a:latin typeface="Arial" charset="0"/>
                <a:ea typeface="Gulim" pitchFamily="34" charset="-127"/>
              </a:rPr>
              <a:t>             Repeat Step 2, 3,</a:t>
            </a:r>
            <a:br>
              <a:rPr lang="en-US" altLang="ko-KR" sz="1800" b="1">
                <a:latin typeface="Arial" charset="0"/>
                <a:ea typeface="Gulim" pitchFamily="34" charset="-127"/>
              </a:rPr>
            </a:br>
            <a:r>
              <a:rPr lang="en-US" altLang="ko-KR" sz="1800" b="1">
                <a:latin typeface="Arial" charset="0"/>
                <a:ea typeface="Gulim" pitchFamily="34" charset="-127"/>
              </a:rPr>
              <a:t>             </a:t>
            </a:r>
            <a:r>
              <a:rPr lang="en-US" altLang="zh-TW" sz="1800" b="1">
                <a:solidFill>
                  <a:srgbClr val="000000"/>
                </a:solidFill>
                <a:latin typeface="Arial" charset="0"/>
                <a:ea typeface="Gulim" pitchFamily="34" charset="-127"/>
              </a:rPr>
              <a:t>stop when no more new assignment</a:t>
            </a:r>
            <a:endParaRPr lang="en-US" altLang="ko-KR" sz="1800" b="1">
              <a:latin typeface="Arial" charset="0"/>
              <a:ea typeface="Gulim" pitchFamily="34" charset="-127"/>
            </a:endParaRPr>
          </a:p>
        </p:txBody>
      </p:sp>
      <p:sp>
        <p:nvSpPr>
          <p:cNvPr id="27752" name="Rectangle 2"/>
          <p:cNvSpPr txBox="1">
            <a:spLocks noChangeArrowheads="1"/>
          </p:cNvSpPr>
          <p:nvPr/>
        </p:nvSpPr>
        <p:spPr bwMode="auto">
          <a:xfrm>
            <a:off x="179388" y="5661025"/>
            <a:ext cx="4284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ko-KR" b="1" i="1">
                <a:ea typeface="Gulim" pitchFamily="34" charset="-127"/>
              </a:rPr>
              <a:t>K-Means</a:t>
            </a:r>
            <a:r>
              <a:rPr kumimoji="0" lang="en-US" altLang="ko-KR" b="1">
                <a:ea typeface="Gulim" pitchFamily="34" charset="-127"/>
              </a:rPr>
              <a:t> Clustering</a:t>
            </a:r>
            <a:endParaRPr kumimoji="0" lang="en-US" altLang="ko-KR" sz="2800" b="1">
              <a:ea typeface="Gulim" pitchFamily="34" charset="-127"/>
            </a:endParaRPr>
          </a:p>
        </p:txBody>
      </p:sp>
    </p:spTree>
    <p:extLst>
      <p:ext uri="{BB962C8B-B14F-4D97-AF65-F5344CB8AC3E}">
        <p14:creationId xmlns:p14="http://schemas.microsoft.com/office/powerpoint/2010/main" val="378087878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DDFD02B-D2D9-4C0A-A2EE-FF463EC42EE4}" type="slidenum">
              <a:rPr lang="zh-TW" altLang="en-US" sz="1200" smtClean="0">
                <a:solidFill>
                  <a:srgbClr val="898989"/>
                </a:solidFill>
              </a:rPr>
              <a:pPr eaLnBrk="1" hangingPunct="1">
                <a:spcBef>
                  <a:spcPct val="0"/>
                </a:spcBef>
                <a:buFontTx/>
                <a:buNone/>
              </a:pPr>
              <a:t>184</a:t>
            </a:fld>
            <a:endParaRPr lang="zh-TW" altLang="en-US" sz="1200" smtClean="0">
              <a:solidFill>
                <a:srgbClr val="898989"/>
              </a:solidFill>
            </a:endParaRPr>
          </a:p>
        </p:txBody>
      </p:sp>
      <p:graphicFrame>
        <p:nvGraphicFramePr>
          <p:cNvPr id="5" name="表格 4"/>
          <p:cNvGraphicFramePr>
            <a:graphicFrameLocks noGrp="1"/>
          </p:cNvGraphicFramePr>
          <p:nvPr/>
        </p:nvGraphicFramePr>
        <p:xfrm>
          <a:off x="4787900" y="765175"/>
          <a:ext cx="4032250" cy="5638801"/>
        </p:xfrm>
        <a:graphic>
          <a:graphicData uri="http://schemas.openxmlformats.org/drawingml/2006/table">
            <a:tbl>
              <a:tblPr/>
              <a:tblGrid>
                <a:gridCol w="576263"/>
                <a:gridCol w="431800"/>
                <a:gridCol w="647700"/>
                <a:gridCol w="720725"/>
                <a:gridCol w="719137"/>
                <a:gridCol w="936625"/>
              </a:tblGrid>
              <a:tr h="59213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Point</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P(x,y)</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m1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m2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Cluster</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a</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1.95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3.78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p02</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b</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0.69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4.51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2.27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5.86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d</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0.89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3.13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1.22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4.45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f</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5.01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3.05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g</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1.57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2.30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h</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4.37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0.56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p09</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i</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3.43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1.52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p10</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j</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(8, 5)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4.41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1.95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2841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m1</a:t>
                      </a:r>
                    </a:p>
                  </a:txBody>
                  <a:tcPr marL="9525" marR="9525" marT="9526" marB="0" anchor="ctr" horzOverflow="overflow">
                    <a:lnL>
                      <a:noFill/>
                    </a:lnL>
                    <a:lnR>
                      <a:noFill/>
                    </a:lnR>
                    <a:lnT>
                      <a:noFill/>
                    </a:lnT>
                    <a:lnB>
                      <a:noFill/>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(3.67, 5.83)</a:t>
                      </a:r>
                    </a:p>
                  </a:txBody>
                  <a:tcPr marL="9525" marR="9525" marT="9526"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m2</a:t>
                      </a:r>
                    </a:p>
                  </a:txBody>
                  <a:tcPr marL="9525" marR="9525" marT="9526" marB="0" anchor="ctr" horzOverflow="overflow">
                    <a:lnL>
                      <a:noFill/>
                    </a:lnL>
                    <a:lnR>
                      <a:noFill/>
                    </a:lnR>
                    <a:lnT>
                      <a:noFill/>
                    </a:lnT>
                    <a:lnB>
                      <a:noFill/>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(6.75, 3.50)</a:t>
                      </a:r>
                    </a:p>
                  </a:txBody>
                  <a:tcPr marL="9525" marR="9525" marT="9526"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bl>
          </a:graphicData>
        </a:graphic>
      </p:graphicFrame>
      <p:graphicFrame>
        <p:nvGraphicFramePr>
          <p:cNvPr id="6" name="圖表 5"/>
          <p:cNvGraphicFramePr>
            <a:graphicFrameLocks noGrp="1"/>
          </p:cNvGraphicFramePr>
          <p:nvPr/>
        </p:nvGraphicFramePr>
        <p:xfrm>
          <a:off x="251520" y="1268760"/>
          <a:ext cx="424847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1" name="橢圓 10"/>
          <p:cNvSpPr/>
          <p:nvPr/>
        </p:nvSpPr>
        <p:spPr>
          <a:xfrm>
            <a:off x="1763713" y="2781300"/>
            <a:ext cx="144462" cy="142875"/>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2" name="橢圓 11"/>
          <p:cNvSpPr/>
          <p:nvPr/>
        </p:nvSpPr>
        <p:spPr>
          <a:xfrm>
            <a:off x="1763713" y="2060575"/>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3" name="橢圓 12"/>
          <p:cNvSpPr/>
          <p:nvPr/>
        </p:nvSpPr>
        <p:spPr>
          <a:xfrm>
            <a:off x="2124075" y="30686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4" name="橢圓 13"/>
          <p:cNvSpPr/>
          <p:nvPr/>
        </p:nvSpPr>
        <p:spPr>
          <a:xfrm>
            <a:off x="2124075" y="24209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5" name="橢圓 14"/>
          <p:cNvSpPr/>
          <p:nvPr/>
        </p:nvSpPr>
        <p:spPr>
          <a:xfrm>
            <a:off x="1763713" y="3429000"/>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6" name="橢圓 15"/>
          <p:cNvSpPr/>
          <p:nvPr/>
        </p:nvSpPr>
        <p:spPr>
          <a:xfrm>
            <a:off x="2484438" y="3068638"/>
            <a:ext cx="142875"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8" name="橢圓 17"/>
          <p:cNvSpPr/>
          <p:nvPr/>
        </p:nvSpPr>
        <p:spPr>
          <a:xfrm>
            <a:off x="3132138" y="3068638"/>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9" name="橢圓 18"/>
          <p:cNvSpPr/>
          <p:nvPr/>
        </p:nvSpPr>
        <p:spPr>
          <a:xfrm>
            <a:off x="3132138" y="3789363"/>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0" name="橢圓 19"/>
          <p:cNvSpPr/>
          <p:nvPr/>
        </p:nvSpPr>
        <p:spPr>
          <a:xfrm>
            <a:off x="3492500" y="3068638"/>
            <a:ext cx="142875"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4" name="橢圓 23"/>
          <p:cNvSpPr/>
          <p:nvPr/>
        </p:nvSpPr>
        <p:spPr>
          <a:xfrm>
            <a:off x="3059113" y="3573463"/>
            <a:ext cx="144462"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6" name="橢圓 35"/>
          <p:cNvSpPr/>
          <p:nvPr/>
        </p:nvSpPr>
        <p:spPr>
          <a:xfrm>
            <a:off x="2484438" y="4437063"/>
            <a:ext cx="142875"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9" name="手繪多邊形 38"/>
          <p:cNvSpPr/>
          <p:nvPr/>
        </p:nvSpPr>
        <p:spPr>
          <a:xfrm>
            <a:off x="1331913" y="1844675"/>
            <a:ext cx="1584325" cy="1944688"/>
          </a:xfrm>
          <a:custGeom>
            <a:avLst/>
            <a:gdLst>
              <a:gd name="connsiteX0" fmla="*/ 286603 w 1883391"/>
              <a:gd name="connsiteY0" fmla="*/ 0 h 2169994"/>
              <a:gd name="connsiteX1" fmla="*/ 0 w 1883391"/>
              <a:gd name="connsiteY1" fmla="*/ 1392072 h 2169994"/>
              <a:gd name="connsiteX2" fmla="*/ 464024 w 1883391"/>
              <a:gd name="connsiteY2" fmla="*/ 2169994 h 2169994"/>
              <a:gd name="connsiteX3" fmla="*/ 1460310 w 1883391"/>
              <a:gd name="connsiteY3" fmla="*/ 1692323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169994"/>
              <a:gd name="connsiteX1" fmla="*/ 0 w 1883391"/>
              <a:gd name="connsiteY1" fmla="*/ 1392072 h 2169994"/>
              <a:gd name="connsiteX2" fmla="*/ 464024 w 1883391"/>
              <a:gd name="connsiteY2" fmla="*/ 2169994 h 2169994"/>
              <a:gd name="connsiteX3" fmla="*/ 1395104 w 1883391"/>
              <a:gd name="connsiteY3" fmla="*/ 1573260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022763"/>
              <a:gd name="connsiteX1" fmla="*/ 0 w 1883391"/>
              <a:gd name="connsiteY1" fmla="*/ 1392072 h 2022763"/>
              <a:gd name="connsiteX2" fmla="*/ 558041 w 1883391"/>
              <a:gd name="connsiteY2" fmla="*/ 2022763 h 2022763"/>
              <a:gd name="connsiteX3" fmla="*/ 1395104 w 1883391"/>
              <a:gd name="connsiteY3" fmla="*/ 1573260 h 2022763"/>
              <a:gd name="connsiteX4" fmla="*/ 1883391 w 1883391"/>
              <a:gd name="connsiteY4" fmla="*/ 832514 h 2022763"/>
              <a:gd name="connsiteX5" fmla="*/ 1009934 w 1883391"/>
              <a:gd name="connsiteY5" fmla="*/ 136478 h 2022763"/>
              <a:gd name="connsiteX6" fmla="*/ 286603 w 1883391"/>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940180 w 1813637"/>
              <a:gd name="connsiteY5" fmla="*/ 136478 h 2022763"/>
              <a:gd name="connsiteX6" fmla="*/ 216849 w 1813637"/>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1046328 w 1813637"/>
              <a:gd name="connsiteY5" fmla="*/ 299669 h 2022763"/>
              <a:gd name="connsiteX6" fmla="*/ 216849 w 1813637"/>
              <a:gd name="connsiteY6" fmla="*/ 0 h 2022763"/>
              <a:gd name="connsiteX0" fmla="*/ 216849 w 1534615"/>
              <a:gd name="connsiteY0" fmla="*/ 0 h 2022763"/>
              <a:gd name="connsiteX1" fmla="*/ 0 w 1534615"/>
              <a:gd name="connsiteY1" fmla="*/ 1123758 h 2022763"/>
              <a:gd name="connsiteX2" fmla="*/ 488287 w 1534615"/>
              <a:gd name="connsiteY2" fmla="*/ 2022763 h 2022763"/>
              <a:gd name="connsiteX3" fmla="*/ 1325350 w 1534615"/>
              <a:gd name="connsiteY3" fmla="*/ 1573260 h 2022763"/>
              <a:gd name="connsiteX4" fmla="*/ 1534615 w 1534615"/>
              <a:gd name="connsiteY4" fmla="*/ 973923 h 2022763"/>
              <a:gd name="connsiteX5" fmla="*/ 1046328 w 1534615"/>
              <a:gd name="connsiteY5" fmla="*/ 299669 h 2022763"/>
              <a:gd name="connsiteX6" fmla="*/ 216849 w 1534615"/>
              <a:gd name="connsiteY6" fmla="*/ 0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615" h="2022763">
                <a:moveTo>
                  <a:pt x="216849" y="0"/>
                </a:moveTo>
                <a:lnTo>
                  <a:pt x="0" y="1123758"/>
                </a:lnTo>
                <a:lnTo>
                  <a:pt x="488287" y="2022763"/>
                </a:lnTo>
                <a:lnTo>
                  <a:pt x="1325350" y="1573260"/>
                </a:lnTo>
                <a:lnTo>
                  <a:pt x="1534615" y="973923"/>
                </a:lnTo>
                <a:lnTo>
                  <a:pt x="1046328" y="299669"/>
                </a:lnTo>
                <a:lnTo>
                  <a:pt x="216849" y="0"/>
                </a:lnTo>
                <a:close/>
              </a:path>
            </a:pathLst>
          </a:cu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0" name="手繪多邊形 39"/>
          <p:cNvSpPr/>
          <p:nvPr/>
        </p:nvSpPr>
        <p:spPr>
          <a:xfrm>
            <a:off x="2268538" y="2852738"/>
            <a:ext cx="1798637" cy="2016125"/>
          </a:xfrm>
          <a:custGeom>
            <a:avLst/>
            <a:gdLst>
              <a:gd name="connsiteX0" fmla="*/ 286603 w 1883391"/>
              <a:gd name="connsiteY0" fmla="*/ 0 h 2169994"/>
              <a:gd name="connsiteX1" fmla="*/ 0 w 1883391"/>
              <a:gd name="connsiteY1" fmla="*/ 1392072 h 2169994"/>
              <a:gd name="connsiteX2" fmla="*/ 464024 w 1883391"/>
              <a:gd name="connsiteY2" fmla="*/ 2169994 h 2169994"/>
              <a:gd name="connsiteX3" fmla="*/ 1460310 w 1883391"/>
              <a:gd name="connsiteY3" fmla="*/ 1692323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169994"/>
              <a:gd name="connsiteX1" fmla="*/ 0 w 1883391"/>
              <a:gd name="connsiteY1" fmla="*/ 1392072 h 2169994"/>
              <a:gd name="connsiteX2" fmla="*/ 464024 w 1883391"/>
              <a:gd name="connsiteY2" fmla="*/ 2169994 h 2169994"/>
              <a:gd name="connsiteX3" fmla="*/ 1395104 w 1883391"/>
              <a:gd name="connsiteY3" fmla="*/ 1573260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022763"/>
              <a:gd name="connsiteX1" fmla="*/ 0 w 1883391"/>
              <a:gd name="connsiteY1" fmla="*/ 1392072 h 2022763"/>
              <a:gd name="connsiteX2" fmla="*/ 558041 w 1883391"/>
              <a:gd name="connsiteY2" fmla="*/ 2022763 h 2022763"/>
              <a:gd name="connsiteX3" fmla="*/ 1395104 w 1883391"/>
              <a:gd name="connsiteY3" fmla="*/ 1573260 h 2022763"/>
              <a:gd name="connsiteX4" fmla="*/ 1883391 w 1883391"/>
              <a:gd name="connsiteY4" fmla="*/ 832514 h 2022763"/>
              <a:gd name="connsiteX5" fmla="*/ 1009934 w 1883391"/>
              <a:gd name="connsiteY5" fmla="*/ 136478 h 2022763"/>
              <a:gd name="connsiteX6" fmla="*/ 286603 w 1883391"/>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940180 w 1813637"/>
              <a:gd name="connsiteY5" fmla="*/ 136478 h 2022763"/>
              <a:gd name="connsiteX6" fmla="*/ 216849 w 1813637"/>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1046328 w 1813637"/>
              <a:gd name="connsiteY5" fmla="*/ 299669 h 2022763"/>
              <a:gd name="connsiteX6" fmla="*/ 216849 w 1813637"/>
              <a:gd name="connsiteY6" fmla="*/ 0 h 2022763"/>
              <a:gd name="connsiteX0" fmla="*/ 216849 w 1534615"/>
              <a:gd name="connsiteY0" fmla="*/ 0 h 2022763"/>
              <a:gd name="connsiteX1" fmla="*/ 0 w 1534615"/>
              <a:gd name="connsiteY1" fmla="*/ 1123758 h 2022763"/>
              <a:gd name="connsiteX2" fmla="*/ 488287 w 1534615"/>
              <a:gd name="connsiteY2" fmla="*/ 2022763 h 2022763"/>
              <a:gd name="connsiteX3" fmla="*/ 1325350 w 1534615"/>
              <a:gd name="connsiteY3" fmla="*/ 1573260 h 2022763"/>
              <a:gd name="connsiteX4" fmla="*/ 1534615 w 1534615"/>
              <a:gd name="connsiteY4" fmla="*/ 973923 h 2022763"/>
              <a:gd name="connsiteX5" fmla="*/ 1046328 w 1534615"/>
              <a:gd name="connsiteY5" fmla="*/ 299669 h 2022763"/>
              <a:gd name="connsiteX6" fmla="*/ 216849 w 1534615"/>
              <a:gd name="connsiteY6" fmla="*/ 0 h 2022763"/>
              <a:gd name="connsiteX0" fmla="*/ 635381 w 1953147"/>
              <a:gd name="connsiteY0" fmla="*/ 0 h 2172596"/>
              <a:gd name="connsiteX1" fmla="*/ 418532 w 1953147"/>
              <a:gd name="connsiteY1" fmla="*/ 1123758 h 2172596"/>
              <a:gd name="connsiteX2" fmla="*/ 0 w 1953147"/>
              <a:gd name="connsiteY2" fmla="*/ 2172596 h 2172596"/>
              <a:gd name="connsiteX3" fmla="*/ 1743882 w 1953147"/>
              <a:gd name="connsiteY3" fmla="*/ 1573260 h 2172596"/>
              <a:gd name="connsiteX4" fmla="*/ 1953147 w 1953147"/>
              <a:gd name="connsiteY4" fmla="*/ 973923 h 2172596"/>
              <a:gd name="connsiteX5" fmla="*/ 1464860 w 1953147"/>
              <a:gd name="connsiteY5" fmla="*/ 299669 h 2172596"/>
              <a:gd name="connsiteX6" fmla="*/ 635381 w 1953147"/>
              <a:gd name="connsiteY6" fmla="*/ 0 h 2172596"/>
              <a:gd name="connsiteX0" fmla="*/ 635381 w 1953147"/>
              <a:gd name="connsiteY0" fmla="*/ 0 h 2172596"/>
              <a:gd name="connsiteX1" fmla="*/ 279021 w 1953147"/>
              <a:gd name="connsiteY1" fmla="*/ 1123756 h 2172596"/>
              <a:gd name="connsiteX2" fmla="*/ 0 w 1953147"/>
              <a:gd name="connsiteY2" fmla="*/ 2172596 h 2172596"/>
              <a:gd name="connsiteX3" fmla="*/ 1743882 w 1953147"/>
              <a:gd name="connsiteY3" fmla="*/ 1573260 h 2172596"/>
              <a:gd name="connsiteX4" fmla="*/ 1953147 w 1953147"/>
              <a:gd name="connsiteY4" fmla="*/ 973923 h 2172596"/>
              <a:gd name="connsiteX5" fmla="*/ 1464860 w 1953147"/>
              <a:gd name="connsiteY5" fmla="*/ 299669 h 2172596"/>
              <a:gd name="connsiteX6" fmla="*/ 635381 w 1953147"/>
              <a:gd name="connsiteY6" fmla="*/ 0 h 2172596"/>
              <a:gd name="connsiteX0" fmla="*/ 705136 w 2022902"/>
              <a:gd name="connsiteY0" fmla="*/ 0 h 2097678"/>
              <a:gd name="connsiteX1" fmla="*/ 348776 w 2022902"/>
              <a:gd name="connsiteY1" fmla="*/ 1123756 h 2097678"/>
              <a:gd name="connsiteX2" fmla="*/ 0 w 2022902"/>
              <a:gd name="connsiteY2" fmla="*/ 2097678 h 2097678"/>
              <a:gd name="connsiteX3" fmla="*/ 1813637 w 2022902"/>
              <a:gd name="connsiteY3" fmla="*/ 1573260 h 2097678"/>
              <a:gd name="connsiteX4" fmla="*/ 2022902 w 2022902"/>
              <a:gd name="connsiteY4" fmla="*/ 973923 h 2097678"/>
              <a:gd name="connsiteX5" fmla="*/ 1534615 w 2022902"/>
              <a:gd name="connsiteY5" fmla="*/ 299669 h 2097678"/>
              <a:gd name="connsiteX6" fmla="*/ 705136 w 2022902"/>
              <a:gd name="connsiteY6" fmla="*/ 0 h 2097678"/>
              <a:gd name="connsiteX0" fmla="*/ 705136 w 2022902"/>
              <a:gd name="connsiteY0" fmla="*/ 0 h 2097678"/>
              <a:gd name="connsiteX1" fmla="*/ 209266 w 2022902"/>
              <a:gd name="connsiteY1" fmla="*/ 1123757 h 2097678"/>
              <a:gd name="connsiteX2" fmla="*/ 0 w 2022902"/>
              <a:gd name="connsiteY2" fmla="*/ 2097678 h 2097678"/>
              <a:gd name="connsiteX3" fmla="*/ 1813637 w 2022902"/>
              <a:gd name="connsiteY3" fmla="*/ 1573260 h 2097678"/>
              <a:gd name="connsiteX4" fmla="*/ 2022902 w 2022902"/>
              <a:gd name="connsiteY4" fmla="*/ 973923 h 2097678"/>
              <a:gd name="connsiteX5" fmla="*/ 1534615 w 2022902"/>
              <a:gd name="connsiteY5" fmla="*/ 299669 h 2097678"/>
              <a:gd name="connsiteX6" fmla="*/ 705136 w 2022902"/>
              <a:gd name="connsiteY6" fmla="*/ 0 h 2097678"/>
              <a:gd name="connsiteX0" fmla="*/ 705136 w 2022902"/>
              <a:gd name="connsiteY0" fmla="*/ 0 h 2097678"/>
              <a:gd name="connsiteX1" fmla="*/ 209266 w 2022902"/>
              <a:gd name="connsiteY1" fmla="*/ 1123757 h 2097678"/>
              <a:gd name="connsiteX2" fmla="*/ 156503 w 2022902"/>
              <a:gd name="connsiteY2" fmla="*/ 1366461 h 2097678"/>
              <a:gd name="connsiteX3" fmla="*/ 0 w 2022902"/>
              <a:gd name="connsiteY3" fmla="*/ 2097678 h 2097678"/>
              <a:gd name="connsiteX4" fmla="*/ 1813637 w 2022902"/>
              <a:gd name="connsiteY4" fmla="*/ 1573260 h 2097678"/>
              <a:gd name="connsiteX5" fmla="*/ 2022902 w 2022902"/>
              <a:gd name="connsiteY5" fmla="*/ 973923 h 2097678"/>
              <a:gd name="connsiteX6" fmla="*/ 1534615 w 2022902"/>
              <a:gd name="connsiteY6" fmla="*/ 299669 h 2097678"/>
              <a:gd name="connsiteX7" fmla="*/ 705136 w 2022902"/>
              <a:gd name="connsiteY7" fmla="*/ 0 h 2097678"/>
              <a:gd name="connsiteX0" fmla="*/ 705136 w 2022902"/>
              <a:gd name="connsiteY0" fmla="*/ 0 h 2097678"/>
              <a:gd name="connsiteX1" fmla="*/ 209266 w 2022902"/>
              <a:gd name="connsiteY1" fmla="*/ 1123757 h 2097678"/>
              <a:gd name="connsiteX2" fmla="*/ 0 w 2022902"/>
              <a:gd name="connsiteY2" fmla="*/ 1723093 h 2097678"/>
              <a:gd name="connsiteX3" fmla="*/ 0 w 2022902"/>
              <a:gd name="connsiteY3" fmla="*/ 2097678 h 2097678"/>
              <a:gd name="connsiteX4" fmla="*/ 1813637 w 2022902"/>
              <a:gd name="connsiteY4" fmla="*/ 1573260 h 2097678"/>
              <a:gd name="connsiteX5" fmla="*/ 2022902 w 2022902"/>
              <a:gd name="connsiteY5" fmla="*/ 973923 h 2097678"/>
              <a:gd name="connsiteX6" fmla="*/ 1534615 w 2022902"/>
              <a:gd name="connsiteY6" fmla="*/ 299669 h 2097678"/>
              <a:gd name="connsiteX7" fmla="*/ 705136 w 2022902"/>
              <a:gd name="connsiteY7" fmla="*/ 0 h 2097678"/>
              <a:gd name="connsiteX0" fmla="*/ 705136 w 2022902"/>
              <a:gd name="connsiteY0" fmla="*/ 0 h 2172596"/>
              <a:gd name="connsiteX1" fmla="*/ 209266 w 2022902"/>
              <a:gd name="connsiteY1" fmla="*/ 1123757 h 2172596"/>
              <a:gd name="connsiteX2" fmla="*/ 0 w 2022902"/>
              <a:gd name="connsiteY2" fmla="*/ 1723093 h 2172596"/>
              <a:gd name="connsiteX3" fmla="*/ 139511 w 2022902"/>
              <a:gd name="connsiteY3" fmla="*/ 2172596 h 2172596"/>
              <a:gd name="connsiteX4" fmla="*/ 1813637 w 2022902"/>
              <a:gd name="connsiteY4" fmla="*/ 1573260 h 2172596"/>
              <a:gd name="connsiteX5" fmla="*/ 2022902 w 2022902"/>
              <a:gd name="connsiteY5" fmla="*/ 973923 h 2172596"/>
              <a:gd name="connsiteX6" fmla="*/ 1534615 w 2022902"/>
              <a:gd name="connsiteY6" fmla="*/ 299669 h 2172596"/>
              <a:gd name="connsiteX7" fmla="*/ 705136 w 2022902"/>
              <a:gd name="connsiteY7" fmla="*/ 0 h 2172596"/>
              <a:gd name="connsiteX0" fmla="*/ 705136 w 2022902"/>
              <a:gd name="connsiteY0" fmla="*/ 0 h 2172596"/>
              <a:gd name="connsiteX1" fmla="*/ 209266 w 2022902"/>
              <a:gd name="connsiteY1" fmla="*/ 1123757 h 2172596"/>
              <a:gd name="connsiteX2" fmla="*/ 0 w 2022902"/>
              <a:gd name="connsiteY2" fmla="*/ 1723093 h 2172596"/>
              <a:gd name="connsiteX3" fmla="*/ 139511 w 2022902"/>
              <a:gd name="connsiteY3" fmla="*/ 2172596 h 2172596"/>
              <a:gd name="connsiteX4" fmla="*/ 1116084 w 2022902"/>
              <a:gd name="connsiteY4" fmla="*/ 1648175 h 2172596"/>
              <a:gd name="connsiteX5" fmla="*/ 2022902 w 2022902"/>
              <a:gd name="connsiteY5" fmla="*/ 973923 h 2172596"/>
              <a:gd name="connsiteX6" fmla="*/ 1534615 w 2022902"/>
              <a:gd name="connsiteY6" fmla="*/ 299669 h 2172596"/>
              <a:gd name="connsiteX7" fmla="*/ 705136 w 2022902"/>
              <a:gd name="connsiteY7" fmla="*/ 0 h 2172596"/>
              <a:gd name="connsiteX0" fmla="*/ 705136 w 1743882"/>
              <a:gd name="connsiteY0" fmla="*/ 0 h 2172596"/>
              <a:gd name="connsiteX1" fmla="*/ 209266 w 1743882"/>
              <a:gd name="connsiteY1" fmla="*/ 1123757 h 2172596"/>
              <a:gd name="connsiteX2" fmla="*/ 0 w 1743882"/>
              <a:gd name="connsiteY2" fmla="*/ 1723093 h 2172596"/>
              <a:gd name="connsiteX3" fmla="*/ 139511 w 1743882"/>
              <a:gd name="connsiteY3" fmla="*/ 2172596 h 2172596"/>
              <a:gd name="connsiteX4" fmla="*/ 1116084 w 1743882"/>
              <a:gd name="connsiteY4" fmla="*/ 1648175 h 2172596"/>
              <a:gd name="connsiteX5" fmla="*/ 1743882 w 1743882"/>
              <a:gd name="connsiteY5" fmla="*/ 824087 h 2172596"/>
              <a:gd name="connsiteX6" fmla="*/ 1534615 w 1743882"/>
              <a:gd name="connsiteY6" fmla="*/ 299669 h 2172596"/>
              <a:gd name="connsiteX7" fmla="*/ 705136 w 1743882"/>
              <a:gd name="connsiteY7" fmla="*/ 0 h 2172596"/>
              <a:gd name="connsiteX0" fmla="*/ 837063 w 1743882"/>
              <a:gd name="connsiteY0" fmla="*/ 0 h 2097680"/>
              <a:gd name="connsiteX1" fmla="*/ 209266 w 1743882"/>
              <a:gd name="connsiteY1" fmla="*/ 1048841 h 2097680"/>
              <a:gd name="connsiteX2" fmla="*/ 0 w 1743882"/>
              <a:gd name="connsiteY2" fmla="*/ 1648177 h 2097680"/>
              <a:gd name="connsiteX3" fmla="*/ 139511 w 1743882"/>
              <a:gd name="connsiteY3" fmla="*/ 2097680 h 2097680"/>
              <a:gd name="connsiteX4" fmla="*/ 1116084 w 1743882"/>
              <a:gd name="connsiteY4" fmla="*/ 1573259 h 2097680"/>
              <a:gd name="connsiteX5" fmla="*/ 1743882 w 1743882"/>
              <a:gd name="connsiteY5" fmla="*/ 749171 h 2097680"/>
              <a:gd name="connsiteX6" fmla="*/ 1534615 w 1743882"/>
              <a:gd name="connsiteY6" fmla="*/ 224753 h 2097680"/>
              <a:gd name="connsiteX7" fmla="*/ 837063 w 1743882"/>
              <a:gd name="connsiteY7" fmla="*/ 0 h 20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3882" h="2097680">
                <a:moveTo>
                  <a:pt x="837063" y="0"/>
                </a:moveTo>
                <a:lnTo>
                  <a:pt x="209266" y="1048841"/>
                </a:lnTo>
                <a:lnTo>
                  <a:pt x="0" y="1648177"/>
                </a:lnTo>
                <a:lnTo>
                  <a:pt x="139511" y="2097680"/>
                </a:lnTo>
                <a:lnTo>
                  <a:pt x="1116084" y="1573259"/>
                </a:lnTo>
                <a:lnTo>
                  <a:pt x="1743882" y="749171"/>
                </a:lnTo>
                <a:lnTo>
                  <a:pt x="1534615" y="224753"/>
                </a:lnTo>
                <a:lnTo>
                  <a:pt x="837063" y="0"/>
                </a:lnTo>
                <a:close/>
              </a:path>
            </a:pathLst>
          </a:cu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2" name="橢圓 41"/>
          <p:cNvSpPr/>
          <p:nvPr/>
        </p:nvSpPr>
        <p:spPr>
          <a:xfrm>
            <a:off x="2025650" y="2924175"/>
            <a:ext cx="142875" cy="1444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8773" name="矩形 42"/>
          <p:cNvSpPr>
            <a:spLocks noChangeArrowheads="1"/>
          </p:cNvSpPr>
          <p:nvPr/>
        </p:nvSpPr>
        <p:spPr bwMode="auto">
          <a:xfrm>
            <a:off x="-36513" y="539750"/>
            <a:ext cx="499427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ko-KR" sz="1800" b="1">
                <a:latin typeface="Arial" charset="0"/>
                <a:ea typeface="Gulim" pitchFamily="34" charset="-127"/>
              </a:rPr>
              <a:t/>
            </a:r>
            <a:br>
              <a:rPr lang="en-US" altLang="ko-KR" sz="1800" b="1">
                <a:latin typeface="Arial" charset="0"/>
                <a:ea typeface="Gulim" pitchFamily="34" charset="-127"/>
              </a:rPr>
            </a:br>
            <a:r>
              <a:rPr lang="en-US" altLang="ko-KR" sz="1800" b="1">
                <a:latin typeface="Arial" charset="0"/>
                <a:ea typeface="Gulim" pitchFamily="34" charset="-127"/>
              </a:rPr>
              <a:t>             </a:t>
            </a:r>
            <a:r>
              <a:rPr lang="en-US" altLang="zh-TW" sz="1800" b="1">
                <a:solidFill>
                  <a:srgbClr val="000000"/>
                </a:solidFill>
                <a:latin typeface="Arial" charset="0"/>
                <a:ea typeface="Gulim" pitchFamily="34" charset="-127"/>
              </a:rPr>
              <a:t>stop when no more new assignment</a:t>
            </a:r>
            <a:endParaRPr lang="en-US" altLang="ko-KR" sz="1800" b="1">
              <a:latin typeface="Arial" charset="0"/>
              <a:ea typeface="Gulim" pitchFamily="34" charset="-127"/>
            </a:endParaRPr>
          </a:p>
        </p:txBody>
      </p:sp>
      <p:sp>
        <p:nvSpPr>
          <p:cNvPr id="28774" name="Rectangle 2"/>
          <p:cNvSpPr txBox="1">
            <a:spLocks noChangeArrowheads="1"/>
          </p:cNvSpPr>
          <p:nvPr/>
        </p:nvSpPr>
        <p:spPr bwMode="auto">
          <a:xfrm>
            <a:off x="179388" y="5661025"/>
            <a:ext cx="4284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ko-KR" b="1" i="1">
                <a:ea typeface="Gulim" pitchFamily="34" charset="-127"/>
              </a:rPr>
              <a:t>K-Means</a:t>
            </a:r>
            <a:r>
              <a:rPr kumimoji="0" lang="en-US" altLang="ko-KR" b="1">
                <a:ea typeface="Gulim" pitchFamily="34" charset="-127"/>
              </a:rPr>
              <a:t> Clustering</a:t>
            </a:r>
            <a:endParaRPr kumimoji="0" lang="en-US" altLang="ko-KR" sz="2800" b="1">
              <a:ea typeface="Gulim" pitchFamily="34" charset="-127"/>
            </a:endParaRPr>
          </a:p>
        </p:txBody>
      </p:sp>
    </p:spTree>
    <p:extLst>
      <p:ext uri="{BB962C8B-B14F-4D97-AF65-F5344CB8AC3E}">
        <p14:creationId xmlns:p14="http://schemas.microsoft.com/office/powerpoint/2010/main" val="246655555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457200" y="44450"/>
            <a:ext cx="8229600" cy="561975"/>
          </a:xfrm>
        </p:spPr>
        <p:txBody>
          <a:bodyPr/>
          <a:lstStyle/>
          <a:p>
            <a:r>
              <a:rPr lang="en-US" altLang="ko-KR" i="1" smtClean="0">
                <a:ea typeface="Gulim" pitchFamily="34" charset="-127"/>
              </a:rPr>
              <a:t>K-Means</a:t>
            </a:r>
            <a:r>
              <a:rPr lang="en-US" altLang="ko-KR" smtClean="0">
                <a:ea typeface="Gulim" pitchFamily="34" charset="-127"/>
              </a:rPr>
              <a:t> Clustering </a:t>
            </a:r>
            <a:r>
              <a:rPr lang="en-US" altLang="ko-KR" sz="3200" smtClean="0">
                <a:solidFill>
                  <a:schemeClr val="accent1"/>
                </a:solidFill>
                <a:ea typeface="Gulim" pitchFamily="34" charset="-127"/>
              </a:rPr>
              <a:t>(</a:t>
            </a:r>
            <a:r>
              <a:rPr lang="en-US" altLang="ko-KR" sz="3200" i="1" smtClean="0">
                <a:solidFill>
                  <a:schemeClr val="accent1"/>
                </a:solidFill>
                <a:ea typeface="Gulim" pitchFamily="34" charset="-127"/>
              </a:rPr>
              <a:t>K=2</a:t>
            </a:r>
            <a:r>
              <a:rPr lang="en-US" altLang="ko-KR" sz="3200" smtClean="0">
                <a:solidFill>
                  <a:schemeClr val="accent1"/>
                </a:solidFill>
                <a:ea typeface="Gulim" pitchFamily="34" charset="-127"/>
              </a:rPr>
              <a:t>, two clusters)</a:t>
            </a:r>
            <a:endParaRPr lang="zh-TW" altLang="en-US" sz="3200" smtClean="0">
              <a:solidFill>
                <a:schemeClr val="accent1"/>
              </a:solidFill>
            </a:endParaRPr>
          </a:p>
        </p:txBody>
      </p:sp>
      <p:sp>
        <p:nvSpPr>
          <p:cNvPr id="2969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736D898-721B-4C3B-B341-143333A69AE2}" type="slidenum">
              <a:rPr lang="zh-TW" altLang="en-US" sz="1200" smtClean="0">
                <a:solidFill>
                  <a:srgbClr val="898989"/>
                </a:solidFill>
              </a:rPr>
              <a:pPr eaLnBrk="1" hangingPunct="1">
                <a:spcBef>
                  <a:spcPct val="0"/>
                </a:spcBef>
                <a:buFontTx/>
                <a:buNone/>
              </a:pPr>
              <a:t>185</a:t>
            </a:fld>
            <a:endParaRPr lang="zh-TW" altLang="en-US" sz="1200" smtClean="0">
              <a:solidFill>
                <a:srgbClr val="898989"/>
              </a:solidFill>
            </a:endParaRPr>
          </a:p>
        </p:txBody>
      </p:sp>
      <p:graphicFrame>
        <p:nvGraphicFramePr>
          <p:cNvPr id="5" name="表格 4"/>
          <p:cNvGraphicFramePr>
            <a:graphicFrameLocks noGrp="1"/>
          </p:cNvGraphicFramePr>
          <p:nvPr/>
        </p:nvGraphicFramePr>
        <p:xfrm>
          <a:off x="4787900" y="765175"/>
          <a:ext cx="4032250" cy="5638801"/>
        </p:xfrm>
        <a:graphic>
          <a:graphicData uri="http://schemas.openxmlformats.org/drawingml/2006/table">
            <a:tbl>
              <a:tblPr/>
              <a:tblGrid>
                <a:gridCol w="576263"/>
                <a:gridCol w="431800"/>
                <a:gridCol w="647700"/>
                <a:gridCol w="720725"/>
                <a:gridCol w="719137"/>
                <a:gridCol w="936625"/>
              </a:tblGrid>
              <a:tr h="59213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Point</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P(x,y)</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m1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m2 distance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Cluster</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a</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1.95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3.78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p02</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b</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0.69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4.51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c</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(3, 8)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2.27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5.86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p04</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d</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0.89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3.13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e</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(4, 7)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1.22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4.45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p06</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f</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(5, 1)</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5.01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3.05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p07</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g</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(5, 5)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1.57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2.30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376092"/>
                          </a:solidFill>
                          <a:effectLst/>
                          <a:latin typeface="Arial Unicode MS" pitchFamily="34" charset="-120"/>
                          <a:ea typeface="Arial Unicode MS" pitchFamily="34" charset="-120"/>
                          <a:cs typeface="Arial Unicode MS" pitchFamily="34" charset="-120"/>
                        </a:rPr>
                        <a:t>Cluster1</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p08</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h</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(7, 3)</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4.37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0.56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p09</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i</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(7, 5)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3.43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1.52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p10</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j</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rPr>
                        <a:t>(8, 5)</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4.41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1.95 </a:t>
                      </a: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B050"/>
                          </a:solidFill>
                          <a:effectLst/>
                          <a:latin typeface="Arial Unicode MS" pitchFamily="34" charset="-120"/>
                          <a:ea typeface="Arial Unicode MS" pitchFamily="34" charset="-120"/>
                          <a:cs typeface="Arial Unicode MS" pitchFamily="34" charset="-120"/>
                        </a:rPr>
                        <a:t>Cluster2</a:t>
                      </a:r>
                    </a:p>
                  </a:txBody>
                  <a:tcPr marL="9525" marR="9525" marT="9526" marB="0" anchor="ctr" horzOverflow="overflow">
                    <a:lnL>
                      <a:noFill/>
                    </a:lnL>
                    <a:lnR>
                      <a:noFill/>
                    </a:lnR>
                    <a:lnT>
                      <a:noFill/>
                    </a:lnT>
                    <a:lnB>
                      <a:noFill/>
                    </a:lnB>
                    <a:lnTlToBr>
                      <a:noFill/>
                    </a:lnTlToBr>
                    <a:lnBlToTr>
                      <a:noFill/>
                    </a:lnBlToTr>
                    <a:noFill/>
                  </a:tcPr>
                </a:tc>
              </a:tr>
              <a:tr h="2841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m1</a:t>
                      </a:r>
                    </a:p>
                  </a:txBody>
                  <a:tcPr marL="9525" marR="9525" marT="9526" marB="0" anchor="ctr" horzOverflow="overflow">
                    <a:lnL>
                      <a:noFill/>
                    </a:lnL>
                    <a:lnR>
                      <a:noFill/>
                    </a:lnR>
                    <a:lnT>
                      <a:noFill/>
                    </a:lnT>
                    <a:lnB>
                      <a:noFill/>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(3.67, 5.83)</a:t>
                      </a:r>
                    </a:p>
                  </a:txBody>
                  <a:tcPr marL="9525" marR="9525" marT="9526"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m2</a:t>
                      </a:r>
                    </a:p>
                  </a:txBody>
                  <a:tcPr marL="9525" marR="9525" marT="9526" marB="0" anchor="ctr" horzOverflow="overflow">
                    <a:lnL>
                      <a:noFill/>
                    </a:lnL>
                    <a:lnR>
                      <a:noFill/>
                    </a:lnR>
                    <a:lnT>
                      <a:noFill/>
                    </a:lnT>
                    <a:lnB>
                      <a:noFill/>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FF0000"/>
                          </a:solidFill>
                          <a:effectLst/>
                          <a:latin typeface="Arial Unicode MS" pitchFamily="34" charset="-120"/>
                          <a:ea typeface="Arial Unicode MS" pitchFamily="34" charset="-120"/>
                          <a:cs typeface="Arial Unicode MS" pitchFamily="34" charset="-120"/>
                        </a:rPr>
                        <a:t>(6.75, 3.50)</a:t>
                      </a:r>
                    </a:p>
                  </a:txBody>
                  <a:tcPr marL="9525" marR="9525" marT="9526"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Arial Unicode MS" pitchFamily="34" charset="-120"/>
                        <a:ea typeface="Arial Unicode MS" pitchFamily="34" charset="-120"/>
                        <a:cs typeface="Arial Unicode MS" pitchFamily="34" charset="-120"/>
                      </a:endParaRPr>
                    </a:p>
                  </a:txBody>
                  <a:tcPr marL="9525" marR="9525" marT="9526" marB="0" anchor="ctr" horzOverflow="overflow">
                    <a:lnL>
                      <a:noFill/>
                    </a:lnL>
                    <a:lnR>
                      <a:noFill/>
                    </a:lnR>
                    <a:lnT>
                      <a:noFill/>
                    </a:lnT>
                    <a:lnB>
                      <a:noFill/>
                    </a:lnB>
                    <a:lnTlToBr>
                      <a:noFill/>
                    </a:lnTlToBr>
                    <a:lnBlToTr>
                      <a:noFill/>
                    </a:lnBlToTr>
                    <a:noFill/>
                  </a:tcPr>
                </a:tc>
              </a:tr>
            </a:tbl>
          </a:graphicData>
        </a:graphic>
      </p:graphicFrame>
      <p:graphicFrame>
        <p:nvGraphicFramePr>
          <p:cNvPr id="6" name="圖表 5"/>
          <p:cNvGraphicFramePr>
            <a:graphicFrameLocks noGrp="1"/>
          </p:cNvGraphicFramePr>
          <p:nvPr/>
        </p:nvGraphicFramePr>
        <p:xfrm>
          <a:off x="251520" y="1268760"/>
          <a:ext cx="424847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1" name="橢圓 10"/>
          <p:cNvSpPr/>
          <p:nvPr/>
        </p:nvSpPr>
        <p:spPr>
          <a:xfrm>
            <a:off x="1763713" y="2781300"/>
            <a:ext cx="144462" cy="142875"/>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2" name="橢圓 11"/>
          <p:cNvSpPr/>
          <p:nvPr/>
        </p:nvSpPr>
        <p:spPr>
          <a:xfrm>
            <a:off x="1763713" y="2060575"/>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3" name="橢圓 12"/>
          <p:cNvSpPr/>
          <p:nvPr/>
        </p:nvSpPr>
        <p:spPr>
          <a:xfrm>
            <a:off x="2124075" y="30686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4" name="橢圓 13"/>
          <p:cNvSpPr/>
          <p:nvPr/>
        </p:nvSpPr>
        <p:spPr>
          <a:xfrm>
            <a:off x="2124075" y="2420938"/>
            <a:ext cx="144463"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5" name="橢圓 14"/>
          <p:cNvSpPr/>
          <p:nvPr/>
        </p:nvSpPr>
        <p:spPr>
          <a:xfrm>
            <a:off x="1763713" y="3429000"/>
            <a:ext cx="144462" cy="14446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6" name="橢圓 15"/>
          <p:cNvSpPr/>
          <p:nvPr/>
        </p:nvSpPr>
        <p:spPr>
          <a:xfrm>
            <a:off x="2484438" y="3068638"/>
            <a:ext cx="142875" cy="14446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8" name="橢圓 17"/>
          <p:cNvSpPr/>
          <p:nvPr/>
        </p:nvSpPr>
        <p:spPr>
          <a:xfrm>
            <a:off x="3132138" y="3068638"/>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19" name="橢圓 18"/>
          <p:cNvSpPr/>
          <p:nvPr/>
        </p:nvSpPr>
        <p:spPr>
          <a:xfrm>
            <a:off x="3132138" y="3789363"/>
            <a:ext cx="144462"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20" name="橢圓 19"/>
          <p:cNvSpPr/>
          <p:nvPr/>
        </p:nvSpPr>
        <p:spPr>
          <a:xfrm>
            <a:off x="3492500" y="3068638"/>
            <a:ext cx="142875"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6" name="橢圓 35"/>
          <p:cNvSpPr/>
          <p:nvPr/>
        </p:nvSpPr>
        <p:spPr>
          <a:xfrm>
            <a:off x="2484438" y="4437063"/>
            <a:ext cx="142875" cy="14446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0" name="手繪多邊形 39"/>
          <p:cNvSpPr/>
          <p:nvPr/>
        </p:nvSpPr>
        <p:spPr>
          <a:xfrm>
            <a:off x="2268538" y="2852738"/>
            <a:ext cx="1798637" cy="2016125"/>
          </a:xfrm>
          <a:custGeom>
            <a:avLst/>
            <a:gdLst>
              <a:gd name="connsiteX0" fmla="*/ 286603 w 1883391"/>
              <a:gd name="connsiteY0" fmla="*/ 0 h 2169994"/>
              <a:gd name="connsiteX1" fmla="*/ 0 w 1883391"/>
              <a:gd name="connsiteY1" fmla="*/ 1392072 h 2169994"/>
              <a:gd name="connsiteX2" fmla="*/ 464024 w 1883391"/>
              <a:gd name="connsiteY2" fmla="*/ 2169994 h 2169994"/>
              <a:gd name="connsiteX3" fmla="*/ 1460310 w 1883391"/>
              <a:gd name="connsiteY3" fmla="*/ 1692323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169994"/>
              <a:gd name="connsiteX1" fmla="*/ 0 w 1883391"/>
              <a:gd name="connsiteY1" fmla="*/ 1392072 h 2169994"/>
              <a:gd name="connsiteX2" fmla="*/ 464024 w 1883391"/>
              <a:gd name="connsiteY2" fmla="*/ 2169994 h 2169994"/>
              <a:gd name="connsiteX3" fmla="*/ 1395104 w 1883391"/>
              <a:gd name="connsiteY3" fmla="*/ 1573260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022763"/>
              <a:gd name="connsiteX1" fmla="*/ 0 w 1883391"/>
              <a:gd name="connsiteY1" fmla="*/ 1392072 h 2022763"/>
              <a:gd name="connsiteX2" fmla="*/ 558041 w 1883391"/>
              <a:gd name="connsiteY2" fmla="*/ 2022763 h 2022763"/>
              <a:gd name="connsiteX3" fmla="*/ 1395104 w 1883391"/>
              <a:gd name="connsiteY3" fmla="*/ 1573260 h 2022763"/>
              <a:gd name="connsiteX4" fmla="*/ 1883391 w 1883391"/>
              <a:gd name="connsiteY4" fmla="*/ 832514 h 2022763"/>
              <a:gd name="connsiteX5" fmla="*/ 1009934 w 1883391"/>
              <a:gd name="connsiteY5" fmla="*/ 136478 h 2022763"/>
              <a:gd name="connsiteX6" fmla="*/ 286603 w 1883391"/>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940180 w 1813637"/>
              <a:gd name="connsiteY5" fmla="*/ 136478 h 2022763"/>
              <a:gd name="connsiteX6" fmla="*/ 216849 w 1813637"/>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1046328 w 1813637"/>
              <a:gd name="connsiteY5" fmla="*/ 299669 h 2022763"/>
              <a:gd name="connsiteX6" fmla="*/ 216849 w 1813637"/>
              <a:gd name="connsiteY6" fmla="*/ 0 h 2022763"/>
              <a:gd name="connsiteX0" fmla="*/ 216849 w 1534615"/>
              <a:gd name="connsiteY0" fmla="*/ 0 h 2022763"/>
              <a:gd name="connsiteX1" fmla="*/ 0 w 1534615"/>
              <a:gd name="connsiteY1" fmla="*/ 1123758 h 2022763"/>
              <a:gd name="connsiteX2" fmla="*/ 488287 w 1534615"/>
              <a:gd name="connsiteY2" fmla="*/ 2022763 h 2022763"/>
              <a:gd name="connsiteX3" fmla="*/ 1325350 w 1534615"/>
              <a:gd name="connsiteY3" fmla="*/ 1573260 h 2022763"/>
              <a:gd name="connsiteX4" fmla="*/ 1534615 w 1534615"/>
              <a:gd name="connsiteY4" fmla="*/ 973923 h 2022763"/>
              <a:gd name="connsiteX5" fmla="*/ 1046328 w 1534615"/>
              <a:gd name="connsiteY5" fmla="*/ 299669 h 2022763"/>
              <a:gd name="connsiteX6" fmla="*/ 216849 w 1534615"/>
              <a:gd name="connsiteY6" fmla="*/ 0 h 2022763"/>
              <a:gd name="connsiteX0" fmla="*/ 635381 w 1953147"/>
              <a:gd name="connsiteY0" fmla="*/ 0 h 2172596"/>
              <a:gd name="connsiteX1" fmla="*/ 418532 w 1953147"/>
              <a:gd name="connsiteY1" fmla="*/ 1123758 h 2172596"/>
              <a:gd name="connsiteX2" fmla="*/ 0 w 1953147"/>
              <a:gd name="connsiteY2" fmla="*/ 2172596 h 2172596"/>
              <a:gd name="connsiteX3" fmla="*/ 1743882 w 1953147"/>
              <a:gd name="connsiteY3" fmla="*/ 1573260 h 2172596"/>
              <a:gd name="connsiteX4" fmla="*/ 1953147 w 1953147"/>
              <a:gd name="connsiteY4" fmla="*/ 973923 h 2172596"/>
              <a:gd name="connsiteX5" fmla="*/ 1464860 w 1953147"/>
              <a:gd name="connsiteY5" fmla="*/ 299669 h 2172596"/>
              <a:gd name="connsiteX6" fmla="*/ 635381 w 1953147"/>
              <a:gd name="connsiteY6" fmla="*/ 0 h 2172596"/>
              <a:gd name="connsiteX0" fmla="*/ 635381 w 1953147"/>
              <a:gd name="connsiteY0" fmla="*/ 0 h 2172596"/>
              <a:gd name="connsiteX1" fmla="*/ 279021 w 1953147"/>
              <a:gd name="connsiteY1" fmla="*/ 1123756 h 2172596"/>
              <a:gd name="connsiteX2" fmla="*/ 0 w 1953147"/>
              <a:gd name="connsiteY2" fmla="*/ 2172596 h 2172596"/>
              <a:gd name="connsiteX3" fmla="*/ 1743882 w 1953147"/>
              <a:gd name="connsiteY3" fmla="*/ 1573260 h 2172596"/>
              <a:gd name="connsiteX4" fmla="*/ 1953147 w 1953147"/>
              <a:gd name="connsiteY4" fmla="*/ 973923 h 2172596"/>
              <a:gd name="connsiteX5" fmla="*/ 1464860 w 1953147"/>
              <a:gd name="connsiteY5" fmla="*/ 299669 h 2172596"/>
              <a:gd name="connsiteX6" fmla="*/ 635381 w 1953147"/>
              <a:gd name="connsiteY6" fmla="*/ 0 h 2172596"/>
              <a:gd name="connsiteX0" fmla="*/ 705136 w 2022902"/>
              <a:gd name="connsiteY0" fmla="*/ 0 h 2097678"/>
              <a:gd name="connsiteX1" fmla="*/ 348776 w 2022902"/>
              <a:gd name="connsiteY1" fmla="*/ 1123756 h 2097678"/>
              <a:gd name="connsiteX2" fmla="*/ 0 w 2022902"/>
              <a:gd name="connsiteY2" fmla="*/ 2097678 h 2097678"/>
              <a:gd name="connsiteX3" fmla="*/ 1813637 w 2022902"/>
              <a:gd name="connsiteY3" fmla="*/ 1573260 h 2097678"/>
              <a:gd name="connsiteX4" fmla="*/ 2022902 w 2022902"/>
              <a:gd name="connsiteY4" fmla="*/ 973923 h 2097678"/>
              <a:gd name="connsiteX5" fmla="*/ 1534615 w 2022902"/>
              <a:gd name="connsiteY5" fmla="*/ 299669 h 2097678"/>
              <a:gd name="connsiteX6" fmla="*/ 705136 w 2022902"/>
              <a:gd name="connsiteY6" fmla="*/ 0 h 2097678"/>
              <a:gd name="connsiteX0" fmla="*/ 705136 w 2022902"/>
              <a:gd name="connsiteY0" fmla="*/ 0 h 2097678"/>
              <a:gd name="connsiteX1" fmla="*/ 209266 w 2022902"/>
              <a:gd name="connsiteY1" fmla="*/ 1123757 h 2097678"/>
              <a:gd name="connsiteX2" fmla="*/ 0 w 2022902"/>
              <a:gd name="connsiteY2" fmla="*/ 2097678 h 2097678"/>
              <a:gd name="connsiteX3" fmla="*/ 1813637 w 2022902"/>
              <a:gd name="connsiteY3" fmla="*/ 1573260 h 2097678"/>
              <a:gd name="connsiteX4" fmla="*/ 2022902 w 2022902"/>
              <a:gd name="connsiteY4" fmla="*/ 973923 h 2097678"/>
              <a:gd name="connsiteX5" fmla="*/ 1534615 w 2022902"/>
              <a:gd name="connsiteY5" fmla="*/ 299669 h 2097678"/>
              <a:gd name="connsiteX6" fmla="*/ 705136 w 2022902"/>
              <a:gd name="connsiteY6" fmla="*/ 0 h 2097678"/>
              <a:gd name="connsiteX0" fmla="*/ 705136 w 2022902"/>
              <a:gd name="connsiteY0" fmla="*/ 0 h 2097678"/>
              <a:gd name="connsiteX1" fmla="*/ 209266 w 2022902"/>
              <a:gd name="connsiteY1" fmla="*/ 1123757 h 2097678"/>
              <a:gd name="connsiteX2" fmla="*/ 156503 w 2022902"/>
              <a:gd name="connsiteY2" fmla="*/ 1366461 h 2097678"/>
              <a:gd name="connsiteX3" fmla="*/ 0 w 2022902"/>
              <a:gd name="connsiteY3" fmla="*/ 2097678 h 2097678"/>
              <a:gd name="connsiteX4" fmla="*/ 1813637 w 2022902"/>
              <a:gd name="connsiteY4" fmla="*/ 1573260 h 2097678"/>
              <a:gd name="connsiteX5" fmla="*/ 2022902 w 2022902"/>
              <a:gd name="connsiteY5" fmla="*/ 973923 h 2097678"/>
              <a:gd name="connsiteX6" fmla="*/ 1534615 w 2022902"/>
              <a:gd name="connsiteY6" fmla="*/ 299669 h 2097678"/>
              <a:gd name="connsiteX7" fmla="*/ 705136 w 2022902"/>
              <a:gd name="connsiteY7" fmla="*/ 0 h 2097678"/>
              <a:gd name="connsiteX0" fmla="*/ 705136 w 2022902"/>
              <a:gd name="connsiteY0" fmla="*/ 0 h 2097678"/>
              <a:gd name="connsiteX1" fmla="*/ 209266 w 2022902"/>
              <a:gd name="connsiteY1" fmla="*/ 1123757 h 2097678"/>
              <a:gd name="connsiteX2" fmla="*/ 0 w 2022902"/>
              <a:gd name="connsiteY2" fmla="*/ 1723093 h 2097678"/>
              <a:gd name="connsiteX3" fmla="*/ 0 w 2022902"/>
              <a:gd name="connsiteY3" fmla="*/ 2097678 h 2097678"/>
              <a:gd name="connsiteX4" fmla="*/ 1813637 w 2022902"/>
              <a:gd name="connsiteY4" fmla="*/ 1573260 h 2097678"/>
              <a:gd name="connsiteX5" fmla="*/ 2022902 w 2022902"/>
              <a:gd name="connsiteY5" fmla="*/ 973923 h 2097678"/>
              <a:gd name="connsiteX6" fmla="*/ 1534615 w 2022902"/>
              <a:gd name="connsiteY6" fmla="*/ 299669 h 2097678"/>
              <a:gd name="connsiteX7" fmla="*/ 705136 w 2022902"/>
              <a:gd name="connsiteY7" fmla="*/ 0 h 2097678"/>
              <a:gd name="connsiteX0" fmla="*/ 705136 w 2022902"/>
              <a:gd name="connsiteY0" fmla="*/ 0 h 2172596"/>
              <a:gd name="connsiteX1" fmla="*/ 209266 w 2022902"/>
              <a:gd name="connsiteY1" fmla="*/ 1123757 h 2172596"/>
              <a:gd name="connsiteX2" fmla="*/ 0 w 2022902"/>
              <a:gd name="connsiteY2" fmla="*/ 1723093 h 2172596"/>
              <a:gd name="connsiteX3" fmla="*/ 139511 w 2022902"/>
              <a:gd name="connsiteY3" fmla="*/ 2172596 h 2172596"/>
              <a:gd name="connsiteX4" fmla="*/ 1813637 w 2022902"/>
              <a:gd name="connsiteY4" fmla="*/ 1573260 h 2172596"/>
              <a:gd name="connsiteX5" fmla="*/ 2022902 w 2022902"/>
              <a:gd name="connsiteY5" fmla="*/ 973923 h 2172596"/>
              <a:gd name="connsiteX6" fmla="*/ 1534615 w 2022902"/>
              <a:gd name="connsiteY6" fmla="*/ 299669 h 2172596"/>
              <a:gd name="connsiteX7" fmla="*/ 705136 w 2022902"/>
              <a:gd name="connsiteY7" fmla="*/ 0 h 2172596"/>
              <a:gd name="connsiteX0" fmla="*/ 705136 w 2022902"/>
              <a:gd name="connsiteY0" fmla="*/ 0 h 2172596"/>
              <a:gd name="connsiteX1" fmla="*/ 209266 w 2022902"/>
              <a:gd name="connsiteY1" fmla="*/ 1123757 h 2172596"/>
              <a:gd name="connsiteX2" fmla="*/ 0 w 2022902"/>
              <a:gd name="connsiteY2" fmla="*/ 1723093 h 2172596"/>
              <a:gd name="connsiteX3" fmla="*/ 139511 w 2022902"/>
              <a:gd name="connsiteY3" fmla="*/ 2172596 h 2172596"/>
              <a:gd name="connsiteX4" fmla="*/ 1116084 w 2022902"/>
              <a:gd name="connsiteY4" fmla="*/ 1648175 h 2172596"/>
              <a:gd name="connsiteX5" fmla="*/ 2022902 w 2022902"/>
              <a:gd name="connsiteY5" fmla="*/ 973923 h 2172596"/>
              <a:gd name="connsiteX6" fmla="*/ 1534615 w 2022902"/>
              <a:gd name="connsiteY6" fmla="*/ 299669 h 2172596"/>
              <a:gd name="connsiteX7" fmla="*/ 705136 w 2022902"/>
              <a:gd name="connsiteY7" fmla="*/ 0 h 2172596"/>
              <a:gd name="connsiteX0" fmla="*/ 705136 w 1743882"/>
              <a:gd name="connsiteY0" fmla="*/ 0 h 2172596"/>
              <a:gd name="connsiteX1" fmla="*/ 209266 w 1743882"/>
              <a:gd name="connsiteY1" fmla="*/ 1123757 h 2172596"/>
              <a:gd name="connsiteX2" fmla="*/ 0 w 1743882"/>
              <a:gd name="connsiteY2" fmla="*/ 1723093 h 2172596"/>
              <a:gd name="connsiteX3" fmla="*/ 139511 w 1743882"/>
              <a:gd name="connsiteY3" fmla="*/ 2172596 h 2172596"/>
              <a:gd name="connsiteX4" fmla="*/ 1116084 w 1743882"/>
              <a:gd name="connsiteY4" fmla="*/ 1648175 h 2172596"/>
              <a:gd name="connsiteX5" fmla="*/ 1743882 w 1743882"/>
              <a:gd name="connsiteY5" fmla="*/ 824087 h 2172596"/>
              <a:gd name="connsiteX6" fmla="*/ 1534615 w 1743882"/>
              <a:gd name="connsiteY6" fmla="*/ 299669 h 2172596"/>
              <a:gd name="connsiteX7" fmla="*/ 705136 w 1743882"/>
              <a:gd name="connsiteY7" fmla="*/ 0 h 2172596"/>
              <a:gd name="connsiteX0" fmla="*/ 837063 w 1743882"/>
              <a:gd name="connsiteY0" fmla="*/ 0 h 2097680"/>
              <a:gd name="connsiteX1" fmla="*/ 209266 w 1743882"/>
              <a:gd name="connsiteY1" fmla="*/ 1048841 h 2097680"/>
              <a:gd name="connsiteX2" fmla="*/ 0 w 1743882"/>
              <a:gd name="connsiteY2" fmla="*/ 1648177 h 2097680"/>
              <a:gd name="connsiteX3" fmla="*/ 139511 w 1743882"/>
              <a:gd name="connsiteY3" fmla="*/ 2097680 h 2097680"/>
              <a:gd name="connsiteX4" fmla="*/ 1116084 w 1743882"/>
              <a:gd name="connsiteY4" fmla="*/ 1573259 h 2097680"/>
              <a:gd name="connsiteX5" fmla="*/ 1743882 w 1743882"/>
              <a:gd name="connsiteY5" fmla="*/ 749171 h 2097680"/>
              <a:gd name="connsiteX6" fmla="*/ 1534615 w 1743882"/>
              <a:gd name="connsiteY6" fmla="*/ 224753 h 2097680"/>
              <a:gd name="connsiteX7" fmla="*/ 837063 w 1743882"/>
              <a:gd name="connsiteY7" fmla="*/ 0 h 20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3882" h="2097680">
                <a:moveTo>
                  <a:pt x="837063" y="0"/>
                </a:moveTo>
                <a:lnTo>
                  <a:pt x="209266" y="1048841"/>
                </a:lnTo>
                <a:lnTo>
                  <a:pt x="0" y="1648177"/>
                </a:lnTo>
                <a:lnTo>
                  <a:pt x="139511" y="2097680"/>
                </a:lnTo>
                <a:lnTo>
                  <a:pt x="1116084" y="1573259"/>
                </a:lnTo>
                <a:lnTo>
                  <a:pt x="1743882" y="749171"/>
                </a:lnTo>
                <a:lnTo>
                  <a:pt x="1534615" y="224753"/>
                </a:lnTo>
                <a:lnTo>
                  <a:pt x="837063" y="0"/>
                </a:lnTo>
                <a:close/>
              </a:path>
            </a:pathLst>
          </a:cu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795" name="矩形 42"/>
          <p:cNvSpPr>
            <a:spLocks noChangeArrowheads="1"/>
          </p:cNvSpPr>
          <p:nvPr/>
        </p:nvSpPr>
        <p:spPr bwMode="auto">
          <a:xfrm>
            <a:off x="-36513" y="539750"/>
            <a:ext cx="499427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lang="en-US" altLang="ko-KR" sz="1800" b="1">
                <a:latin typeface="Arial" charset="0"/>
                <a:ea typeface="Gulim" pitchFamily="34" charset="-127"/>
              </a:rPr>
              <a:t/>
            </a:r>
            <a:br>
              <a:rPr lang="en-US" altLang="ko-KR" sz="1800" b="1">
                <a:latin typeface="Arial" charset="0"/>
                <a:ea typeface="Gulim" pitchFamily="34" charset="-127"/>
              </a:rPr>
            </a:br>
            <a:r>
              <a:rPr lang="en-US" altLang="ko-KR" sz="1800" b="1">
                <a:latin typeface="Arial" charset="0"/>
                <a:ea typeface="Gulim" pitchFamily="34" charset="-127"/>
              </a:rPr>
              <a:t>             </a:t>
            </a:r>
            <a:r>
              <a:rPr lang="en-US" altLang="zh-TW" sz="1800" b="1">
                <a:solidFill>
                  <a:srgbClr val="000000"/>
                </a:solidFill>
                <a:latin typeface="Arial" charset="0"/>
                <a:ea typeface="Gulim" pitchFamily="34" charset="-127"/>
              </a:rPr>
              <a:t>stop when no more new assignment</a:t>
            </a:r>
            <a:endParaRPr lang="en-US" altLang="ko-KR" sz="1800" b="1">
              <a:latin typeface="Arial" charset="0"/>
              <a:ea typeface="Gulim" pitchFamily="34" charset="-127"/>
            </a:endParaRPr>
          </a:p>
        </p:txBody>
      </p:sp>
      <p:sp>
        <p:nvSpPr>
          <p:cNvPr id="21" name="手繪多邊形 20"/>
          <p:cNvSpPr/>
          <p:nvPr/>
        </p:nvSpPr>
        <p:spPr>
          <a:xfrm>
            <a:off x="1331913" y="1844675"/>
            <a:ext cx="1584325" cy="1944688"/>
          </a:xfrm>
          <a:custGeom>
            <a:avLst/>
            <a:gdLst>
              <a:gd name="connsiteX0" fmla="*/ 286603 w 1883391"/>
              <a:gd name="connsiteY0" fmla="*/ 0 h 2169994"/>
              <a:gd name="connsiteX1" fmla="*/ 0 w 1883391"/>
              <a:gd name="connsiteY1" fmla="*/ 1392072 h 2169994"/>
              <a:gd name="connsiteX2" fmla="*/ 464024 w 1883391"/>
              <a:gd name="connsiteY2" fmla="*/ 2169994 h 2169994"/>
              <a:gd name="connsiteX3" fmla="*/ 1460310 w 1883391"/>
              <a:gd name="connsiteY3" fmla="*/ 1692323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169994"/>
              <a:gd name="connsiteX1" fmla="*/ 0 w 1883391"/>
              <a:gd name="connsiteY1" fmla="*/ 1392072 h 2169994"/>
              <a:gd name="connsiteX2" fmla="*/ 464024 w 1883391"/>
              <a:gd name="connsiteY2" fmla="*/ 2169994 h 2169994"/>
              <a:gd name="connsiteX3" fmla="*/ 1395104 w 1883391"/>
              <a:gd name="connsiteY3" fmla="*/ 1573260 h 2169994"/>
              <a:gd name="connsiteX4" fmla="*/ 1883391 w 1883391"/>
              <a:gd name="connsiteY4" fmla="*/ 832514 h 2169994"/>
              <a:gd name="connsiteX5" fmla="*/ 1009934 w 1883391"/>
              <a:gd name="connsiteY5" fmla="*/ 136478 h 2169994"/>
              <a:gd name="connsiteX6" fmla="*/ 286603 w 1883391"/>
              <a:gd name="connsiteY6" fmla="*/ 0 h 2169994"/>
              <a:gd name="connsiteX0" fmla="*/ 286603 w 1883391"/>
              <a:gd name="connsiteY0" fmla="*/ 0 h 2022763"/>
              <a:gd name="connsiteX1" fmla="*/ 0 w 1883391"/>
              <a:gd name="connsiteY1" fmla="*/ 1392072 h 2022763"/>
              <a:gd name="connsiteX2" fmla="*/ 558041 w 1883391"/>
              <a:gd name="connsiteY2" fmla="*/ 2022763 h 2022763"/>
              <a:gd name="connsiteX3" fmla="*/ 1395104 w 1883391"/>
              <a:gd name="connsiteY3" fmla="*/ 1573260 h 2022763"/>
              <a:gd name="connsiteX4" fmla="*/ 1883391 w 1883391"/>
              <a:gd name="connsiteY4" fmla="*/ 832514 h 2022763"/>
              <a:gd name="connsiteX5" fmla="*/ 1009934 w 1883391"/>
              <a:gd name="connsiteY5" fmla="*/ 136478 h 2022763"/>
              <a:gd name="connsiteX6" fmla="*/ 286603 w 1883391"/>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940180 w 1813637"/>
              <a:gd name="connsiteY5" fmla="*/ 136478 h 2022763"/>
              <a:gd name="connsiteX6" fmla="*/ 216849 w 1813637"/>
              <a:gd name="connsiteY6" fmla="*/ 0 h 2022763"/>
              <a:gd name="connsiteX0" fmla="*/ 216849 w 1813637"/>
              <a:gd name="connsiteY0" fmla="*/ 0 h 2022763"/>
              <a:gd name="connsiteX1" fmla="*/ 0 w 1813637"/>
              <a:gd name="connsiteY1" fmla="*/ 1123758 h 2022763"/>
              <a:gd name="connsiteX2" fmla="*/ 488287 w 1813637"/>
              <a:gd name="connsiteY2" fmla="*/ 2022763 h 2022763"/>
              <a:gd name="connsiteX3" fmla="*/ 1325350 w 1813637"/>
              <a:gd name="connsiteY3" fmla="*/ 1573260 h 2022763"/>
              <a:gd name="connsiteX4" fmla="*/ 1813637 w 1813637"/>
              <a:gd name="connsiteY4" fmla="*/ 832514 h 2022763"/>
              <a:gd name="connsiteX5" fmla="*/ 1046328 w 1813637"/>
              <a:gd name="connsiteY5" fmla="*/ 299669 h 2022763"/>
              <a:gd name="connsiteX6" fmla="*/ 216849 w 1813637"/>
              <a:gd name="connsiteY6" fmla="*/ 0 h 2022763"/>
              <a:gd name="connsiteX0" fmla="*/ 216849 w 1534615"/>
              <a:gd name="connsiteY0" fmla="*/ 0 h 2022763"/>
              <a:gd name="connsiteX1" fmla="*/ 0 w 1534615"/>
              <a:gd name="connsiteY1" fmla="*/ 1123758 h 2022763"/>
              <a:gd name="connsiteX2" fmla="*/ 488287 w 1534615"/>
              <a:gd name="connsiteY2" fmla="*/ 2022763 h 2022763"/>
              <a:gd name="connsiteX3" fmla="*/ 1325350 w 1534615"/>
              <a:gd name="connsiteY3" fmla="*/ 1573260 h 2022763"/>
              <a:gd name="connsiteX4" fmla="*/ 1534615 w 1534615"/>
              <a:gd name="connsiteY4" fmla="*/ 973923 h 2022763"/>
              <a:gd name="connsiteX5" fmla="*/ 1046328 w 1534615"/>
              <a:gd name="connsiteY5" fmla="*/ 299669 h 2022763"/>
              <a:gd name="connsiteX6" fmla="*/ 216849 w 1534615"/>
              <a:gd name="connsiteY6" fmla="*/ 0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615" h="2022763">
                <a:moveTo>
                  <a:pt x="216849" y="0"/>
                </a:moveTo>
                <a:lnTo>
                  <a:pt x="0" y="1123758"/>
                </a:lnTo>
                <a:lnTo>
                  <a:pt x="488287" y="2022763"/>
                </a:lnTo>
                <a:lnTo>
                  <a:pt x="1325350" y="1573260"/>
                </a:lnTo>
                <a:lnTo>
                  <a:pt x="1534615" y="973923"/>
                </a:lnTo>
                <a:lnTo>
                  <a:pt x="1046328" y="299669"/>
                </a:lnTo>
                <a:lnTo>
                  <a:pt x="216849" y="0"/>
                </a:lnTo>
                <a:close/>
              </a:path>
            </a:pathLst>
          </a:cu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797" name="Rectangle 2"/>
          <p:cNvSpPr txBox="1">
            <a:spLocks noChangeArrowheads="1"/>
          </p:cNvSpPr>
          <p:nvPr/>
        </p:nvSpPr>
        <p:spPr bwMode="auto">
          <a:xfrm>
            <a:off x="179388" y="5661025"/>
            <a:ext cx="4284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ko-KR" b="1" i="1">
                <a:ea typeface="Gulim" pitchFamily="34" charset="-127"/>
              </a:rPr>
              <a:t>K-Means</a:t>
            </a:r>
            <a:r>
              <a:rPr kumimoji="0" lang="en-US" altLang="ko-KR" b="1">
                <a:ea typeface="Gulim" pitchFamily="34" charset="-127"/>
              </a:rPr>
              <a:t> Clustering</a:t>
            </a:r>
            <a:endParaRPr kumimoji="0" lang="en-US" altLang="ko-KR" sz="2800" b="1">
              <a:ea typeface="Gulim" pitchFamily="34" charset="-127"/>
            </a:endParaRPr>
          </a:p>
        </p:txBody>
      </p:sp>
    </p:spTree>
    <p:extLst>
      <p:ext uri="{BB962C8B-B14F-4D97-AF65-F5344CB8AC3E}">
        <p14:creationId xmlns:p14="http://schemas.microsoft.com/office/powerpoint/2010/main" val="226216487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8229600" cy="6034087"/>
          </a:xfrm>
        </p:spPr>
        <p:txBody>
          <a:bodyPr/>
          <a:lstStyle/>
          <a:p>
            <a:r>
              <a:rPr lang="en-US" altLang="zh-TW" sz="7200" dirty="0" smtClean="0">
                <a:solidFill>
                  <a:srgbClr val="FF0000"/>
                </a:solidFill>
              </a:rPr>
              <a:t>Data Mining Evaluation</a:t>
            </a:r>
            <a:endParaRPr lang="en-US" altLang="zh-TW" dirty="0" smtClean="0">
              <a:solidFill>
                <a:srgbClr val="FF0000"/>
              </a:solidFill>
            </a:endParaRPr>
          </a:p>
        </p:txBody>
      </p:sp>
      <p:sp>
        <p:nvSpPr>
          <p:cNvPr id="593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4544A36-EE42-49E4-8BDB-6F21DF326C9F}" type="slidenum">
              <a:rPr lang="zh-TW" altLang="en-US" sz="1200" smtClean="0">
                <a:solidFill>
                  <a:srgbClr val="898989"/>
                </a:solidFill>
              </a:rPr>
              <a:pPr eaLnBrk="1" hangingPunct="1">
                <a:spcBef>
                  <a:spcPct val="0"/>
                </a:spcBef>
                <a:buFontTx/>
                <a:buNone/>
              </a:pPr>
              <a:t>186</a:t>
            </a:fld>
            <a:endParaRPr lang="zh-TW" altLang="en-US" sz="1200" smtClean="0">
              <a:solidFill>
                <a:srgbClr val="898989"/>
              </a:solidFill>
            </a:endParaRPr>
          </a:p>
        </p:txBody>
      </p:sp>
    </p:spTree>
    <p:extLst>
      <p:ext uri="{BB962C8B-B14F-4D97-AF65-F5344CB8AC3E}">
        <p14:creationId xmlns:p14="http://schemas.microsoft.com/office/powerpoint/2010/main" val="40288796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8229600" cy="6034087"/>
          </a:xfrm>
        </p:spPr>
        <p:txBody>
          <a:bodyPr/>
          <a:lstStyle/>
          <a:p>
            <a:r>
              <a:rPr lang="en-US" altLang="zh-TW" sz="7200" dirty="0" smtClean="0">
                <a:solidFill>
                  <a:schemeClr val="accent1"/>
                </a:solidFill>
              </a:rPr>
              <a:t>Evaluation</a:t>
            </a:r>
            <a:r>
              <a:rPr lang="en-US" altLang="zh-TW" dirty="0" smtClean="0">
                <a:solidFill>
                  <a:schemeClr val="accent1"/>
                </a:solidFill>
              </a:rPr>
              <a:t> </a:t>
            </a:r>
            <a:br>
              <a:rPr lang="en-US" altLang="zh-TW" dirty="0" smtClean="0">
                <a:solidFill>
                  <a:schemeClr val="accent1"/>
                </a:solidFill>
              </a:rPr>
            </a:br>
            <a:r>
              <a:rPr lang="en-US" altLang="zh-TW" dirty="0" smtClean="0">
                <a:solidFill>
                  <a:schemeClr val="accent1"/>
                </a:solidFill>
              </a:rPr>
              <a:t>(Accuracy of Classification Model)</a:t>
            </a:r>
            <a:r>
              <a:rPr lang="zh-TW" altLang="en-US" dirty="0" smtClean="0">
                <a:solidFill>
                  <a:schemeClr val="accent1"/>
                </a:solidFill>
              </a:rPr>
              <a:t/>
            </a:r>
            <a:br>
              <a:rPr lang="zh-TW" altLang="en-US" dirty="0" smtClean="0">
                <a:solidFill>
                  <a:schemeClr val="accent1"/>
                </a:solidFill>
              </a:rPr>
            </a:br>
            <a:endParaRPr lang="en-US" altLang="zh-TW" dirty="0" smtClean="0">
              <a:solidFill>
                <a:schemeClr val="accent1"/>
              </a:solidFill>
            </a:endParaRPr>
          </a:p>
        </p:txBody>
      </p:sp>
      <p:sp>
        <p:nvSpPr>
          <p:cNvPr id="593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4544A36-EE42-49E4-8BDB-6F21DF326C9F}" type="slidenum">
              <a:rPr lang="zh-TW" altLang="en-US" sz="1200" smtClean="0">
                <a:solidFill>
                  <a:srgbClr val="898989"/>
                </a:solidFill>
              </a:rPr>
              <a:pPr eaLnBrk="1" hangingPunct="1">
                <a:spcBef>
                  <a:spcPct val="0"/>
                </a:spcBef>
                <a:buFontTx/>
                <a:buNone/>
              </a:pPr>
              <a:t>187</a:t>
            </a:fld>
            <a:endParaRPr lang="zh-TW" altLang="en-US" sz="1200" smtClean="0">
              <a:solidFill>
                <a:srgbClr val="898989"/>
              </a:solidFill>
            </a:endParaRPr>
          </a:p>
        </p:txBody>
      </p:sp>
    </p:spTree>
    <p:extLst>
      <p:ext uri="{BB962C8B-B14F-4D97-AF65-F5344CB8AC3E}">
        <p14:creationId xmlns:p14="http://schemas.microsoft.com/office/powerpoint/2010/main" val="138404930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68313" y="260350"/>
            <a:ext cx="8207375" cy="1044575"/>
          </a:xfrm>
        </p:spPr>
        <p:txBody>
          <a:bodyPr/>
          <a:lstStyle/>
          <a:p>
            <a:pPr eaLnBrk="1" hangingPunct="1"/>
            <a:r>
              <a:rPr lang="en-US" altLang="zh-TW" smtClean="0"/>
              <a:t>Assessment Methods for Classification</a:t>
            </a:r>
          </a:p>
        </p:txBody>
      </p:sp>
      <p:sp>
        <p:nvSpPr>
          <p:cNvPr id="60419" name="Content Placeholder 2"/>
          <p:cNvSpPr>
            <a:spLocks noGrp="1"/>
          </p:cNvSpPr>
          <p:nvPr>
            <p:ph idx="1"/>
          </p:nvPr>
        </p:nvSpPr>
        <p:spPr/>
        <p:txBody>
          <a:bodyPr/>
          <a:lstStyle/>
          <a:p>
            <a:pPr eaLnBrk="1" hangingPunct="1"/>
            <a:r>
              <a:rPr lang="en-US" altLang="zh-TW" smtClean="0">
                <a:ea typeface="新細明體" pitchFamily="18" charset="-120"/>
              </a:rPr>
              <a:t>Predictive accuracy</a:t>
            </a:r>
          </a:p>
          <a:p>
            <a:pPr lvl="1" eaLnBrk="1" hangingPunct="1"/>
            <a:r>
              <a:rPr lang="en-US" altLang="zh-TW" smtClean="0">
                <a:ea typeface="新細明體" pitchFamily="18" charset="-120"/>
              </a:rPr>
              <a:t>Hit rate </a:t>
            </a:r>
          </a:p>
          <a:p>
            <a:pPr eaLnBrk="1" hangingPunct="1"/>
            <a:r>
              <a:rPr lang="en-US" altLang="zh-TW" smtClean="0">
                <a:ea typeface="新細明體" pitchFamily="18" charset="-120"/>
              </a:rPr>
              <a:t>Speed</a:t>
            </a:r>
          </a:p>
          <a:p>
            <a:pPr lvl="1" eaLnBrk="1" hangingPunct="1"/>
            <a:r>
              <a:rPr lang="en-US" altLang="zh-TW" smtClean="0">
                <a:ea typeface="新細明體" pitchFamily="18" charset="-120"/>
              </a:rPr>
              <a:t>Model building; predicting</a:t>
            </a:r>
          </a:p>
          <a:p>
            <a:pPr eaLnBrk="1" hangingPunct="1"/>
            <a:r>
              <a:rPr lang="en-US" altLang="zh-TW" smtClean="0">
                <a:ea typeface="新細明體" pitchFamily="18" charset="-120"/>
              </a:rPr>
              <a:t>Robustness</a:t>
            </a:r>
          </a:p>
          <a:p>
            <a:pPr eaLnBrk="1" hangingPunct="1"/>
            <a:r>
              <a:rPr lang="en-US" altLang="zh-TW" smtClean="0">
                <a:ea typeface="新細明體" pitchFamily="18" charset="-120"/>
              </a:rPr>
              <a:t>Scalability</a:t>
            </a:r>
          </a:p>
          <a:p>
            <a:pPr eaLnBrk="1" hangingPunct="1"/>
            <a:r>
              <a:rPr lang="en-US" altLang="zh-TW" smtClean="0">
                <a:ea typeface="新細明體" pitchFamily="18" charset="-120"/>
              </a:rPr>
              <a:t>Interpretability</a:t>
            </a:r>
          </a:p>
          <a:p>
            <a:pPr lvl="1" eaLnBrk="1" hangingPunct="1"/>
            <a:r>
              <a:rPr lang="en-US" altLang="zh-TW" smtClean="0">
                <a:ea typeface="新細明體" pitchFamily="18" charset="-120"/>
              </a:rPr>
              <a:t>Transparency, explainability</a:t>
            </a:r>
          </a:p>
        </p:txBody>
      </p:sp>
      <p:sp>
        <p:nvSpPr>
          <p:cNvPr id="60420"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6042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1EABE7E-4F7F-4329-AB10-0DBF3D653DDE}" type="slidenum">
              <a:rPr lang="zh-TW" altLang="en-US" sz="1200" smtClean="0">
                <a:solidFill>
                  <a:srgbClr val="898989"/>
                </a:solidFill>
              </a:rPr>
              <a:pPr eaLnBrk="1" hangingPunct="1">
                <a:spcBef>
                  <a:spcPct val="0"/>
                </a:spcBef>
                <a:buFontTx/>
                <a:buNone/>
              </a:pPr>
              <a:t>188</a:t>
            </a:fld>
            <a:endParaRPr lang="zh-TW" altLang="en-US" sz="1200" smtClean="0">
              <a:solidFill>
                <a:srgbClr val="898989"/>
              </a:solidFill>
            </a:endParaRPr>
          </a:p>
        </p:txBody>
      </p:sp>
    </p:spTree>
    <p:extLst>
      <p:ext uri="{BB962C8B-B14F-4D97-AF65-F5344CB8AC3E}">
        <p14:creationId xmlns:p14="http://schemas.microsoft.com/office/powerpoint/2010/main" val="20323755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3827463" cy="6323012"/>
          </a:xfrm>
        </p:spPr>
        <p:txBody>
          <a:bodyPr/>
          <a:lstStyle/>
          <a:p>
            <a:r>
              <a:rPr lang="en-US" altLang="zh-TW" sz="6000" smtClean="0">
                <a:solidFill>
                  <a:srgbClr val="FF0000"/>
                </a:solidFill>
              </a:rPr>
              <a:t>Accuracy</a:t>
            </a:r>
            <a:br>
              <a:rPr lang="en-US" altLang="zh-TW" sz="6000" smtClean="0">
                <a:solidFill>
                  <a:srgbClr val="FF0000"/>
                </a:solidFill>
              </a:rPr>
            </a:br>
            <a:r>
              <a:rPr lang="en-US" altLang="zh-TW" sz="6000" smtClean="0">
                <a:solidFill>
                  <a:srgbClr val="FF0000"/>
                </a:solidFill>
              </a:rPr>
              <a:t/>
            </a:r>
            <a:br>
              <a:rPr lang="en-US" altLang="zh-TW" sz="6000" smtClean="0">
                <a:solidFill>
                  <a:srgbClr val="FF0000"/>
                </a:solidFill>
              </a:rPr>
            </a:br>
            <a:r>
              <a:rPr lang="en-US" altLang="zh-TW" sz="6000" smtClean="0">
                <a:solidFill>
                  <a:schemeClr val="accent1"/>
                </a:solidFill>
              </a:rPr>
              <a:t>Precision</a:t>
            </a:r>
          </a:p>
        </p:txBody>
      </p:sp>
      <p:sp>
        <p:nvSpPr>
          <p:cNvPr id="614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40F4D7F0-109F-444F-B001-FA1BDFB1FA6B}" type="slidenum">
              <a:rPr lang="zh-TW" altLang="en-US" sz="1200" smtClean="0">
                <a:solidFill>
                  <a:srgbClr val="898989"/>
                </a:solidFill>
              </a:rPr>
              <a:pPr eaLnBrk="1" hangingPunct="1">
                <a:spcBef>
                  <a:spcPct val="0"/>
                </a:spcBef>
                <a:buFontTx/>
                <a:buNone/>
              </a:pPr>
              <a:t>189</a:t>
            </a:fld>
            <a:endParaRPr lang="zh-TW" altLang="en-US" sz="1200" smtClean="0">
              <a:solidFill>
                <a:srgbClr val="898989"/>
              </a:solidFill>
            </a:endParaRPr>
          </a:p>
        </p:txBody>
      </p:sp>
      <p:sp>
        <p:nvSpPr>
          <p:cNvPr id="61444" name="Title 1"/>
          <p:cNvSpPr txBox="1">
            <a:spLocks/>
          </p:cNvSpPr>
          <p:nvPr/>
        </p:nvSpPr>
        <p:spPr bwMode="auto">
          <a:xfrm>
            <a:off x="4859338" y="404813"/>
            <a:ext cx="3827462" cy="610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6000" b="1">
                <a:solidFill>
                  <a:srgbClr val="FF0000"/>
                </a:solidFill>
                <a:ea typeface="標楷體" pitchFamily="65" charset="-120"/>
              </a:rPr>
              <a:t>Validity</a:t>
            </a:r>
          </a:p>
          <a:p>
            <a:pPr algn="ctr">
              <a:spcBef>
                <a:spcPct val="0"/>
              </a:spcBef>
              <a:buFontTx/>
              <a:buNone/>
            </a:pPr>
            <a:endParaRPr lang="en-US" altLang="zh-TW" sz="6000" b="1">
              <a:solidFill>
                <a:srgbClr val="FF0000"/>
              </a:solidFill>
              <a:ea typeface="標楷體" pitchFamily="65" charset="-120"/>
            </a:endParaRPr>
          </a:p>
          <a:p>
            <a:pPr algn="ctr">
              <a:spcBef>
                <a:spcPct val="0"/>
              </a:spcBef>
              <a:buFontTx/>
              <a:buNone/>
            </a:pPr>
            <a:r>
              <a:rPr lang="en-US" altLang="zh-TW" sz="6000" b="1">
                <a:solidFill>
                  <a:srgbClr val="4F81BD"/>
                </a:solidFill>
                <a:ea typeface="標楷體" pitchFamily="65" charset="-120"/>
              </a:rPr>
              <a:t>Reliability</a:t>
            </a:r>
          </a:p>
        </p:txBody>
      </p:sp>
    </p:spTree>
    <p:extLst>
      <p:ext uri="{BB962C8B-B14F-4D97-AF65-F5344CB8AC3E}">
        <p14:creationId xmlns:p14="http://schemas.microsoft.com/office/powerpoint/2010/main" val="133296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邊形 15"/>
          <p:cNvSpPr/>
          <p:nvPr/>
        </p:nvSpPr>
        <p:spPr>
          <a:xfrm>
            <a:off x="2558446" y="5156488"/>
            <a:ext cx="4317810" cy="1228408"/>
          </a:xfrm>
          <a:prstGeom prst="parallelogram">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a:xfrm>
            <a:off x="457200" y="-27384"/>
            <a:ext cx="8229600" cy="1584176"/>
          </a:xfrm>
        </p:spPr>
        <p:txBody>
          <a:bodyPr/>
          <a:lstStyle/>
          <a:p>
            <a:r>
              <a:rPr lang="en-US" altLang="zh-TW" dirty="0" smtClean="0">
                <a:solidFill>
                  <a:schemeClr val="accent1"/>
                </a:solidFill>
              </a:rPr>
              <a:t>Architecture </a:t>
            </a:r>
            <a:r>
              <a:rPr lang="en-US" altLang="zh-TW" dirty="0">
                <a:solidFill>
                  <a:schemeClr val="accent1"/>
                </a:solidFill>
              </a:rPr>
              <a:t>for </a:t>
            </a:r>
            <a:r>
              <a:rPr lang="en-US" altLang="zh-TW" dirty="0" smtClean="0">
                <a:solidFill>
                  <a:schemeClr val="accent1"/>
                </a:solidFill>
              </a:rPr>
              <a:t/>
            </a:r>
            <a:br>
              <a:rPr lang="en-US" altLang="zh-TW" dirty="0" smtClean="0">
                <a:solidFill>
                  <a:schemeClr val="accent1"/>
                </a:solidFill>
              </a:rPr>
            </a:br>
            <a:r>
              <a:rPr lang="en-US" altLang="zh-TW" dirty="0" smtClean="0">
                <a:solidFill>
                  <a:schemeClr val="accent1"/>
                </a:solidFill>
              </a:rPr>
              <a:t>Social </a:t>
            </a:r>
            <a:r>
              <a:rPr lang="en-US" altLang="zh-TW" dirty="0">
                <a:solidFill>
                  <a:schemeClr val="accent1"/>
                </a:solidFill>
              </a:rPr>
              <a:t>Big Data </a:t>
            </a:r>
            <a:r>
              <a:rPr lang="en-US" altLang="zh-TW" dirty="0" smtClean="0">
                <a:solidFill>
                  <a:schemeClr val="accent1"/>
                </a:solidFill>
              </a:rPr>
              <a:t>Mining</a:t>
            </a:r>
            <a:r>
              <a:rPr lang="en-US" altLang="zh-TW" dirty="0" smtClean="0"/>
              <a:t/>
            </a:r>
            <a:br>
              <a:rPr lang="en-US" altLang="zh-TW" dirty="0" smtClean="0"/>
            </a:br>
            <a:r>
              <a:rPr lang="en-US" altLang="zh-TW" sz="2400" b="0" dirty="0">
                <a:solidFill>
                  <a:schemeClr val="bg1">
                    <a:lumMod val="65000"/>
                  </a:schemeClr>
                </a:solidFill>
              </a:rPr>
              <a:t>(Hiroshi Ishikawa, 2015)</a:t>
            </a:r>
            <a:endParaRPr lang="zh-TW" altLang="en-US" sz="2400" dirty="0"/>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19</a:t>
            </a:fld>
            <a:endParaRPr lang="zh-TW" altLang="en-US"/>
          </a:p>
        </p:txBody>
      </p:sp>
      <p:sp>
        <p:nvSpPr>
          <p:cNvPr id="5" name="流程圖: 磁碟 4"/>
          <p:cNvSpPr/>
          <p:nvPr/>
        </p:nvSpPr>
        <p:spPr>
          <a:xfrm>
            <a:off x="2663788" y="5445224"/>
            <a:ext cx="360040" cy="43204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7" name="流程圖: 磁碟 6"/>
          <p:cNvSpPr/>
          <p:nvPr/>
        </p:nvSpPr>
        <p:spPr>
          <a:xfrm>
            <a:off x="2555776" y="5661248"/>
            <a:ext cx="360040" cy="43204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 name="流程圖: 磁碟 7"/>
          <p:cNvSpPr/>
          <p:nvPr/>
        </p:nvSpPr>
        <p:spPr>
          <a:xfrm>
            <a:off x="2411760" y="5877272"/>
            <a:ext cx="360040" cy="43204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9" name="流程圖: 磁碟 8"/>
          <p:cNvSpPr/>
          <p:nvPr/>
        </p:nvSpPr>
        <p:spPr>
          <a:xfrm>
            <a:off x="6696236" y="5301208"/>
            <a:ext cx="360040" cy="43204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0" name="流程圖: 磁碟 9"/>
          <p:cNvSpPr/>
          <p:nvPr/>
        </p:nvSpPr>
        <p:spPr>
          <a:xfrm>
            <a:off x="6590894" y="5517232"/>
            <a:ext cx="360040" cy="43204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 name="流程圖: 磁碟 10"/>
          <p:cNvSpPr/>
          <p:nvPr/>
        </p:nvSpPr>
        <p:spPr>
          <a:xfrm>
            <a:off x="6446878" y="5733256"/>
            <a:ext cx="360040" cy="43204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3" name="平行四邊形 12"/>
          <p:cNvSpPr/>
          <p:nvPr/>
        </p:nvSpPr>
        <p:spPr>
          <a:xfrm>
            <a:off x="2846478" y="1844824"/>
            <a:ext cx="4317810" cy="1368152"/>
          </a:xfrm>
          <a:prstGeom prst="parallelogram">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 name="平行四邊形 14"/>
          <p:cNvSpPr/>
          <p:nvPr/>
        </p:nvSpPr>
        <p:spPr>
          <a:xfrm>
            <a:off x="2654340" y="3429000"/>
            <a:ext cx="4317810" cy="1548172"/>
          </a:xfrm>
          <a:prstGeom prst="parallelogram">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17" name="平行四邊形 16"/>
          <p:cNvSpPr/>
          <p:nvPr/>
        </p:nvSpPr>
        <p:spPr>
          <a:xfrm>
            <a:off x="4463988" y="5661248"/>
            <a:ext cx="1633125" cy="396748"/>
          </a:xfrm>
          <a:prstGeom prst="parallelogram">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000" dirty="0" smtClean="0"/>
              <a:t>Hardware</a:t>
            </a:r>
            <a:endParaRPr lang="zh-TW" altLang="en-US" sz="2000" dirty="0"/>
          </a:p>
        </p:txBody>
      </p:sp>
      <p:sp>
        <p:nvSpPr>
          <p:cNvPr id="18" name="平行四邊形 17"/>
          <p:cNvSpPr/>
          <p:nvPr/>
        </p:nvSpPr>
        <p:spPr>
          <a:xfrm>
            <a:off x="3334919" y="5301208"/>
            <a:ext cx="1633125" cy="396748"/>
          </a:xfrm>
          <a:prstGeom prst="parallelogram">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000" dirty="0" smtClean="0"/>
              <a:t>Software</a:t>
            </a:r>
            <a:endParaRPr lang="zh-TW" altLang="en-US" sz="2000" dirty="0"/>
          </a:p>
        </p:txBody>
      </p:sp>
      <p:sp>
        <p:nvSpPr>
          <p:cNvPr id="19" name="文字方塊 18"/>
          <p:cNvSpPr txBox="1"/>
          <p:nvPr/>
        </p:nvSpPr>
        <p:spPr>
          <a:xfrm>
            <a:off x="5291127" y="5229200"/>
            <a:ext cx="1241495" cy="369332"/>
          </a:xfrm>
          <a:prstGeom prst="rect">
            <a:avLst/>
          </a:prstGeom>
          <a:noFill/>
        </p:spPr>
        <p:txBody>
          <a:bodyPr wrap="none" rtlCol="0">
            <a:spAutoFit/>
          </a:bodyPr>
          <a:lstStyle/>
          <a:p>
            <a:pPr algn="ctr"/>
            <a:r>
              <a:rPr lang="en-US" altLang="zh-TW" b="1" dirty="0" smtClean="0">
                <a:latin typeface="+mn-lt"/>
              </a:rPr>
              <a:t>Social Data</a:t>
            </a:r>
            <a:endParaRPr lang="zh-TW" altLang="en-US" b="1" dirty="0">
              <a:latin typeface="+mn-lt"/>
            </a:endParaRPr>
          </a:p>
        </p:txBody>
      </p:sp>
      <p:sp>
        <p:nvSpPr>
          <p:cNvPr id="20" name="文字方塊 19"/>
          <p:cNvSpPr txBox="1"/>
          <p:nvPr/>
        </p:nvSpPr>
        <p:spPr>
          <a:xfrm>
            <a:off x="5113173" y="6084004"/>
            <a:ext cx="1511055" cy="369332"/>
          </a:xfrm>
          <a:prstGeom prst="rect">
            <a:avLst/>
          </a:prstGeom>
          <a:noFill/>
        </p:spPr>
        <p:txBody>
          <a:bodyPr wrap="none" rtlCol="0">
            <a:spAutoFit/>
          </a:bodyPr>
          <a:lstStyle/>
          <a:p>
            <a:pPr algn="ctr"/>
            <a:r>
              <a:rPr lang="en-US" altLang="zh-TW" b="1" dirty="0" smtClean="0">
                <a:solidFill>
                  <a:schemeClr val="accent3">
                    <a:lumMod val="50000"/>
                  </a:schemeClr>
                </a:solidFill>
                <a:latin typeface="+mn-lt"/>
              </a:rPr>
              <a:t>Physical Layer</a:t>
            </a:r>
            <a:endParaRPr lang="zh-TW" altLang="en-US" b="1" dirty="0">
              <a:solidFill>
                <a:schemeClr val="accent3">
                  <a:lumMod val="50000"/>
                </a:schemeClr>
              </a:solidFill>
              <a:latin typeface="+mn-lt"/>
            </a:endParaRPr>
          </a:p>
        </p:txBody>
      </p:sp>
      <p:sp>
        <p:nvSpPr>
          <p:cNvPr id="21" name="文字方塊 20"/>
          <p:cNvSpPr txBox="1"/>
          <p:nvPr/>
        </p:nvSpPr>
        <p:spPr>
          <a:xfrm>
            <a:off x="5292080" y="4653136"/>
            <a:ext cx="1399679" cy="369332"/>
          </a:xfrm>
          <a:prstGeom prst="rect">
            <a:avLst/>
          </a:prstGeom>
          <a:noFill/>
        </p:spPr>
        <p:txBody>
          <a:bodyPr wrap="none" rtlCol="0">
            <a:spAutoFit/>
          </a:bodyPr>
          <a:lstStyle/>
          <a:p>
            <a:pPr algn="ctr"/>
            <a:r>
              <a:rPr lang="en-US" altLang="zh-TW" b="1" dirty="0" smtClean="0">
                <a:solidFill>
                  <a:schemeClr val="tx2"/>
                </a:solidFill>
                <a:latin typeface="+mn-lt"/>
              </a:rPr>
              <a:t>Logical Layer</a:t>
            </a:r>
            <a:endParaRPr lang="zh-TW" altLang="en-US" b="1" dirty="0">
              <a:solidFill>
                <a:schemeClr val="tx2"/>
              </a:solidFill>
              <a:latin typeface="+mn-lt"/>
            </a:endParaRPr>
          </a:p>
        </p:txBody>
      </p:sp>
      <p:sp>
        <p:nvSpPr>
          <p:cNvPr id="14" name="橢圓 13"/>
          <p:cNvSpPr/>
          <p:nvPr/>
        </p:nvSpPr>
        <p:spPr>
          <a:xfrm>
            <a:off x="3167844" y="1952836"/>
            <a:ext cx="3364778" cy="931458"/>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altLang="zh-TW" dirty="0" smtClean="0"/>
              <a:t>Integrated analysis</a:t>
            </a:r>
            <a:endParaRPr lang="zh-TW" altLang="en-US" dirty="0"/>
          </a:p>
        </p:txBody>
      </p:sp>
      <p:sp>
        <p:nvSpPr>
          <p:cNvPr id="24" name="橢圓 23"/>
          <p:cNvSpPr/>
          <p:nvPr/>
        </p:nvSpPr>
        <p:spPr>
          <a:xfrm>
            <a:off x="2879812" y="4214174"/>
            <a:ext cx="1327036" cy="582978"/>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altLang="zh-TW" sz="1400" dirty="0" smtClean="0"/>
              <a:t>Multivariate analysis</a:t>
            </a:r>
            <a:endParaRPr lang="zh-TW" altLang="en-US" sz="1400" dirty="0"/>
          </a:p>
        </p:txBody>
      </p:sp>
      <p:sp>
        <p:nvSpPr>
          <p:cNvPr id="25" name="橢圓 24"/>
          <p:cNvSpPr/>
          <p:nvPr/>
        </p:nvSpPr>
        <p:spPr>
          <a:xfrm>
            <a:off x="4294912" y="4149080"/>
            <a:ext cx="1327036" cy="582978"/>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altLang="zh-TW" sz="1400" dirty="0" smtClean="0"/>
              <a:t>Application specific task</a:t>
            </a:r>
            <a:endParaRPr lang="zh-TW" altLang="en-US" sz="1400" dirty="0"/>
          </a:p>
        </p:txBody>
      </p:sp>
      <p:sp>
        <p:nvSpPr>
          <p:cNvPr id="28" name="橢圓 27"/>
          <p:cNvSpPr/>
          <p:nvPr/>
        </p:nvSpPr>
        <p:spPr>
          <a:xfrm>
            <a:off x="5834027" y="2273415"/>
            <a:ext cx="430161" cy="291489"/>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zh-TW" altLang="en-US" sz="1400" dirty="0"/>
          </a:p>
        </p:txBody>
      </p:sp>
      <p:sp>
        <p:nvSpPr>
          <p:cNvPr id="30" name="橢圓 29"/>
          <p:cNvSpPr/>
          <p:nvPr/>
        </p:nvSpPr>
        <p:spPr>
          <a:xfrm>
            <a:off x="3827132" y="2160128"/>
            <a:ext cx="2006895" cy="539499"/>
          </a:xfrm>
          <a:prstGeom prst="ellipse">
            <a:avLst/>
          </a:prstGeom>
          <a:noFill/>
          <a:ln w="28575">
            <a:prstDash val="sysDash"/>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zh-TW" altLang="en-US" sz="1400" dirty="0"/>
          </a:p>
        </p:txBody>
      </p:sp>
      <p:sp>
        <p:nvSpPr>
          <p:cNvPr id="31" name="橢圓 30"/>
          <p:cNvSpPr/>
          <p:nvPr/>
        </p:nvSpPr>
        <p:spPr>
          <a:xfrm>
            <a:off x="4598164" y="2564904"/>
            <a:ext cx="430161" cy="291489"/>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zh-TW" altLang="en-US" sz="1400" dirty="0"/>
          </a:p>
        </p:txBody>
      </p:sp>
      <p:sp>
        <p:nvSpPr>
          <p:cNvPr id="32" name="橢圓 31"/>
          <p:cNvSpPr/>
          <p:nvPr/>
        </p:nvSpPr>
        <p:spPr>
          <a:xfrm>
            <a:off x="3396971" y="2273415"/>
            <a:ext cx="430161" cy="291489"/>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zh-TW" altLang="en-US" sz="1400" dirty="0"/>
          </a:p>
        </p:txBody>
      </p:sp>
      <p:cxnSp>
        <p:nvCxnSpPr>
          <p:cNvPr id="33" name="直線接點 32"/>
          <p:cNvCxnSpPr>
            <a:stCxn id="32" idx="2"/>
            <a:endCxn id="24" idx="2"/>
          </p:cNvCxnSpPr>
          <p:nvPr/>
        </p:nvCxnSpPr>
        <p:spPr>
          <a:xfrm flipH="1">
            <a:off x="2879812" y="2419160"/>
            <a:ext cx="517159" cy="2086503"/>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接點 35"/>
          <p:cNvCxnSpPr>
            <a:stCxn id="32" idx="6"/>
            <a:endCxn id="24" idx="6"/>
          </p:cNvCxnSpPr>
          <p:nvPr/>
        </p:nvCxnSpPr>
        <p:spPr>
          <a:xfrm>
            <a:off x="3827132" y="2419160"/>
            <a:ext cx="379716" cy="2086503"/>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接點 38"/>
          <p:cNvCxnSpPr>
            <a:stCxn id="31" idx="2"/>
            <a:endCxn id="25" idx="2"/>
          </p:cNvCxnSpPr>
          <p:nvPr/>
        </p:nvCxnSpPr>
        <p:spPr>
          <a:xfrm flipH="1">
            <a:off x="4294912" y="2710649"/>
            <a:ext cx="303252" cy="1729920"/>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接點 41"/>
          <p:cNvCxnSpPr>
            <a:stCxn id="31" idx="6"/>
            <a:endCxn id="25" idx="6"/>
          </p:cNvCxnSpPr>
          <p:nvPr/>
        </p:nvCxnSpPr>
        <p:spPr>
          <a:xfrm>
            <a:off x="5028325" y="2710649"/>
            <a:ext cx="593623" cy="1729920"/>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橢圓 25"/>
          <p:cNvSpPr/>
          <p:nvPr/>
        </p:nvSpPr>
        <p:spPr>
          <a:xfrm>
            <a:off x="5291127" y="3573016"/>
            <a:ext cx="1327036" cy="582978"/>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altLang="zh-TW" b="1" dirty="0" smtClean="0">
                <a:solidFill>
                  <a:srgbClr val="FF0000"/>
                </a:solidFill>
              </a:rPr>
              <a:t>Data </a:t>
            </a:r>
            <a:br>
              <a:rPr lang="en-US" altLang="zh-TW" b="1" dirty="0" smtClean="0">
                <a:solidFill>
                  <a:srgbClr val="FF0000"/>
                </a:solidFill>
              </a:rPr>
            </a:br>
            <a:r>
              <a:rPr lang="en-US" altLang="zh-TW" b="1" dirty="0" smtClean="0">
                <a:solidFill>
                  <a:srgbClr val="FF0000"/>
                </a:solidFill>
              </a:rPr>
              <a:t>Mining</a:t>
            </a:r>
            <a:endParaRPr lang="zh-TW" altLang="en-US" b="1" dirty="0">
              <a:solidFill>
                <a:srgbClr val="FF0000"/>
              </a:solidFill>
            </a:endParaRPr>
          </a:p>
        </p:txBody>
      </p:sp>
      <p:cxnSp>
        <p:nvCxnSpPr>
          <p:cNvPr id="45" name="直線接點 44"/>
          <p:cNvCxnSpPr>
            <a:stCxn id="28" idx="6"/>
            <a:endCxn id="26" idx="6"/>
          </p:cNvCxnSpPr>
          <p:nvPr/>
        </p:nvCxnSpPr>
        <p:spPr>
          <a:xfrm>
            <a:off x="6264188" y="2419160"/>
            <a:ext cx="353975" cy="1445345"/>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接點 48"/>
          <p:cNvCxnSpPr>
            <a:stCxn id="28" idx="2"/>
          </p:cNvCxnSpPr>
          <p:nvPr/>
        </p:nvCxnSpPr>
        <p:spPr>
          <a:xfrm flipH="1">
            <a:off x="5280550" y="2419160"/>
            <a:ext cx="553477" cy="1445345"/>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087337" y="2915652"/>
            <a:ext cx="1824923" cy="369332"/>
          </a:xfrm>
          <a:prstGeom prst="rect">
            <a:avLst/>
          </a:prstGeom>
          <a:noFill/>
        </p:spPr>
        <p:txBody>
          <a:bodyPr wrap="none" rtlCol="0">
            <a:spAutoFit/>
          </a:bodyPr>
          <a:lstStyle/>
          <a:p>
            <a:pPr algn="ctr"/>
            <a:r>
              <a:rPr lang="en-US" altLang="zh-TW" b="1" dirty="0" smtClean="0">
                <a:solidFill>
                  <a:schemeClr val="accent4">
                    <a:lumMod val="50000"/>
                  </a:schemeClr>
                </a:solidFill>
                <a:latin typeface="+mn-lt"/>
              </a:rPr>
              <a:t>Conceptual Layer</a:t>
            </a:r>
            <a:endParaRPr lang="zh-TW" altLang="en-US" b="1" dirty="0">
              <a:solidFill>
                <a:schemeClr val="accent4">
                  <a:lumMod val="50000"/>
                </a:schemeClr>
              </a:solidFill>
              <a:latin typeface="+mn-lt"/>
            </a:endParaRPr>
          </a:p>
        </p:txBody>
      </p:sp>
      <p:sp>
        <p:nvSpPr>
          <p:cNvPr id="52" name="文字方塊 51"/>
          <p:cNvSpPr txBox="1"/>
          <p:nvPr/>
        </p:nvSpPr>
        <p:spPr>
          <a:xfrm>
            <a:off x="179512" y="1763524"/>
            <a:ext cx="2282291" cy="369332"/>
          </a:xfrm>
          <a:prstGeom prst="rect">
            <a:avLst/>
          </a:prstGeom>
          <a:noFill/>
        </p:spPr>
        <p:txBody>
          <a:bodyPr wrap="none" rtlCol="0">
            <a:spAutoFit/>
          </a:bodyPr>
          <a:lstStyle/>
          <a:p>
            <a:pPr algn="ctr"/>
            <a:r>
              <a:rPr lang="en-US" altLang="zh-TW" b="1" dirty="0" smtClean="0">
                <a:latin typeface="+mn-lt"/>
              </a:rPr>
              <a:t>Enabling Technologies</a:t>
            </a:r>
            <a:endParaRPr lang="zh-TW" altLang="en-US" b="1" dirty="0">
              <a:latin typeface="+mn-lt"/>
            </a:endParaRPr>
          </a:p>
        </p:txBody>
      </p:sp>
      <p:sp>
        <p:nvSpPr>
          <p:cNvPr id="53" name="文字方塊 52"/>
          <p:cNvSpPr txBox="1"/>
          <p:nvPr/>
        </p:nvSpPr>
        <p:spPr>
          <a:xfrm>
            <a:off x="7732838" y="1763524"/>
            <a:ext cx="985334" cy="369332"/>
          </a:xfrm>
          <a:prstGeom prst="rect">
            <a:avLst/>
          </a:prstGeom>
          <a:noFill/>
        </p:spPr>
        <p:txBody>
          <a:bodyPr wrap="none" rtlCol="0">
            <a:spAutoFit/>
          </a:bodyPr>
          <a:lstStyle/>
          <a:p>
            <a:pPr algn="ctr"/>
            <a:r>
              <a:rPr lang="en-US" altLang="zh-TW" b="1" dirty="0" smtClean="0">
                <a:latin typeface="+mn-lt"/>
              </a:rPr>
              <a:t>Analysts</a:t>
            </a:r>
            <a:endParaRPr lang="zh-TW" altLang="en-US" b="1" dirty="0">
              <a:latin typeface="+mn-lt"/>
            </a:endParaRPr>
          </a:p>
        </p:txBody>
      </p:sp>
      <p:sp>
        <p:nvSpPr>
          <p:cNvPr id="54" name="文字方塊 53"/>
          <p:cNvSpPr txBox="1"/>
          <p:nvPr/>
        </p:nvSpPr>
        <p:spPr>
          <a:xfrm>
            <a:off x="7092280" y="2132856"/>
            <a:ext cx="1954638" cy="430887"/>
          </a:xfrm>
          <a:prstGeom prst="rect">
            <a:avLst/>
          </a:prstGeom>
          <a:noFill/>
        </p:spPr>
        <p:txBody>
          <a:bodyPr wrap="none" lIns="0" tIns="0" rIns="0" bIns="0" rtlCol="0">
            <a:spAutoFit/>
          </a:bodyPr>
          <a:lstStyle/>
          <a:p>
            <a:pPr marL="285750" indent="-144000">
              <a:buFont typeface="Arial" panose="020B0604020202020204" pitchFamily="34" charset="0"/>
              <a:buChar char="•"/>
            </a:pPr>
            <a:r>
              <a:rPr lang="en-US" altLang="zh-TW" sz="1400" b="1" dirty="0" smtClean="0">
                <a:latin typeface="+mn-lt"/>
              </a:rPr>
              <a:t>Model Construction</a:t>
            </a:r>
          </a:p>
          <a:p>
            <a:pPr marL="285750" indent="-144000">
              <a:buFont typeface="Arial" panose="020B0604020202020204" pitchFamily="34" charset="0"/>
              <a:buChar char="•"/>
            </a:pPr>
            <a:r>
              <a:rPr lang="en-US" altLang="zh-TW" sz="1400" b="1" dirty="0" smtClean="0">
                <a:latin typeface="+mn-lt"/>
              </a:rPr>
              <a:t>Explanation by Model </a:t>
            </a:r>
            <a:endParaRPr lang="zh-TW" altLang="en-US" sz="1400" b="1" dirty="0">
              <a:latin typeface="+mn-lt"/>
            </a:endParaRPr>
          </a:p>
        </p:txBody>
      </p:sp>
      <p:sp>
        <p:nvSpPr>
          <p:cNvPr id="55" name="文字方塊 54"/>
          <p:cNvSpPr txBox="1"/>
          <p:nvPr/>
        </p:nvSpPr>
        <p:spPr>
          <a:xfrm>
            <a:off x="7115714" y="3356992"/>
            <a:ext cx="1824794" cy="1723549"/>
          </a:xfrm>
          <a:prstGeom prst="rect">
            <a:avLst/>
          </a:prstGeom>
          <a:noFill/>
        </p:spPr>
        <p:txBody>
          <a:bodyPr wrap="square" lIns="0" tIns="0" rIns="0" bIns="0" rtlCol="0">
            <a:spAutoFit/>
          </a:bodyPr>
          <a:lstStyle/>
          <a:p>
            <a:pPr marL="285750" indent="-144000">
              <a:buFont typeface="Arial" panose="020B0604020202020204" pitchFamily="34" charset="0"/>
              <a:buChar char="•"/>
            </a:pPr>
            <a:r>
              <a:rPr lang="en-US" altLang="zh-TW" sz="1400" b="1" dirty="0" smtClean="0">
                <a:latin typeface="+mn-lt"/>
              </a:rPr>
              <a:t>Construction and </a:t>
            </a:r>
            <a:br>
              <a:rPr lang="en-US" altLang="zh-TW" sz="1400" b="1" dirty="0" smtClean="0">
                <a:latin typeface="+mn-lt"/>
              </a:rPr>
            </a:br>
            <a:r>
              <a:rPr lang="en-US" altLang="zh-TW" sz="1400" b="1" dirty="0" smtClean="0">
                <a:latin typeface="+mn-lt"/>
              </a:rPr>
              <a:t>confirmation </a:t>
            </a:r>
            <a:br>
              <a:rPr lang="en-US" altLang="zh-TW" sz="1400" b="1" dirty="0" smtClean="0">
                <a:latin typeface="+mn-lt"/>
              </a:rPr>
            </a:br>
            <a:r>
              <a:rPr lang="en-US" altLang="zh-TW" sz="1400" b="1" dirty="0" smtClean="0">
                <a:latin typeface="+mn-lt"/>
              </a:rPr>
              <a:t>of individual </a:t>
            </a:r>
            <a:br>
              <a:rPr lang="en-US" altLang="zh-TW" sz="1400" b="1" dirty="0" smtClean="0">
                <a:latin typeface="+mn-lt"/>
              </a:rPr>
            </a:br>
            <a:r>
              <a:rPr lang="en-US" altLang="zh-TW" sz="1400" b="1" dirty="0" smtClean="0">
                <a:latin typeface="+mn-lt"/>
              </a:rPr>
              <a:t>hypothesis</a:t>
            </a:r>
          </a:p>
          <a:p>
            <a:pPr marL="285750" indent="-144000">
              <a:buFont typeface="Arial" panose="020B0604020202020204" pitchFamily="34" charset="0"/>
              <a:buChar char="•"/>
            </a:pPr>
            <a:r>
              <a:rPr lang="en-US" altLang="zh-TW" sz="1400" b="1" dirty="0" smtClean="0">
                <a:latin typeface="+mn-lt"/>
              </a:rPr>
              <a:t>Description and </a:t>
            </a:r>
            <a:br>
              <a:rPr lang="en-US" altLang="zh-TW" sz="1400" b="1" dirty="0" smtClean="0">
                <a:latin typeface="+mn-lt"/>
              </a:rPr>
            </a:br>
            <a:r>
              <a:rPr lang="en-US" altLang="zh-TW" sz="1400" b="1" dirty="0" smtClean="0">
                <a:latin typeface="+mn-lt"/>
              </a:rPr>
              <a:t>execution of </a:t>
            </a:r>
            <a:br>
              <a:rPr lang="en-US" altLang="zh-TW" sz="1400" b="1" dirty="0" smtClean="0">
                <a:latin typeface="+mn-lt"/>
              </a:rPr>
            </a:br>
            <a:r>
              <a:rPr lang="en-US" altLang="zh-TW" sz="1400" b="1" dirty="0" smtClean="0">
                <a:latin typeface="+mn-lt"/>
              </a:rPr>
              <a:t>application-specific </a:t>
            </a:r>
            <a:br>
              <a:rPr lang="en-US" altLang="zh-TW" sz="1400" b="1" dirty="0" smtClean="0">
                <a:latin typeface="+mn-lt"/>
              </a:rPr>
            </a:br>
            <a:r>
              <a:rPr lang="en-US" altLang="zh-TW" sz="1400" b="1" dirty="0" smtClean="0">
                <a:latin typeface="+mn-lt"/>
              </a:rPr>
              <a:t>task</a:t>
            </a:r>
            <a:endParaRPr lang="zh-TW" altLang="en-US" sz="1400" b="1" dirty="0">
              <a:latin typeface="+mn-lt"/>
            </a:endParaRPr>
          </a:p>
        </p:txBody>
      </p:sp>
      <p:sp>
        <p:nvSpPr>
          <p:cNvPr id="56" name="文字方塊 55"/>
          <p:cNvSpPr txBox="1"/>
          <p:nvPr/>
        </p:nvSpPr>
        <p:spPr>
          <a:xfrm>
            <a:off x="79804" y="2192377"/>
            <a:ext cx="2202526" cy="215444"/>
          </a:xfrm>
          <a:prstGeom prst="rect">
            <a:avLst/>
          </a:prstGeom>
          <a:noFill/>
        </p:spPr>
        <p:txBody>
          <a:bodyPr wrap="none" lIns="0" tIns="0" rIns="0" bIns="0" rtlCol="0">
            <a:spAutoFit/>
          </a:bodyPr>
          <a:lstStyle/>
          <a:p>
            <a:pPr marL="285750" indent="-144000">
              <a:buFont typeface="Arial" panose="020B0604020202020204" pitchFamily="34" charset="0"/>
              <a:buChar char="•"/>
            </a:pPr>
            <a:r>
              <a:rPr lang="en-US" altLang="zh-TW" sz="1400" b="1" dirty="0" smtClean="0">
                <a:latin typeface="+mn-lt"/>
              </a:rPr>
              <a:t>Integrated analysis model</a:t>
            </a:r>
            <a:endParaRPr lang="zh-TW" altLang="en-US" sz="1400" b="1" dirty="0">
              <a:latin typeface="+mn-lt"/>
            </a:endParaRPr>
          </a:p>
        </p:txBody>
      </p:sp>
      <p:sp>
        <p:nvSpPr>
          <p:cNvPr id="57" name="文字方塊 56"/>
          <p:cNvSpPr txBox="1"/>
          <p:nvPr/>
        </p:nvSpPr>
        <p:spPr>
          <a:xfrm>
            <a:off x="79804" y="3486722"/>
            <a:ext cx="2417200" cy="1292662"/>
          </a:xfrm>
          <a:prstGeom prst="rect">
            <a:avLst/>
          </a:prstGeom>
          <a:noFill/>
        </p:spPr>
        <p:txBody>
          <a:bodyPr wrap="none" lIns="0" tIns="0" rIns="0" bIns="0" rtlCol="0">
            <a:spAutoFit/>
          </a:bodyPr>
          <a:lstStyle/>
          <a:p>
            <a:pPr marL="285750" indent="-144000">
              <a:buFont typeface="Arial" panose="020B0604020202020204" pitchFamily="34" charset="0"/>
              <a:buChar char="•"/>
            </a:pPr>
            <a:r>
              <a:rPr lang="en-US" altLang="zh-TW" sz="1400" b="1" dirty="0" smtClean="0">
                <a:latin typeface="+mn-lt"/>
              </a:rPr>
              <a:t>Natural Language Processing</a:t>
            </a:r>
          </a:p>
          <a:p>
            <a:pPr marL="285750" indent="-144000">
              <a:buFont typeface="Arial" panose="020B0604020202020204" pitchFamily="34" charset="0"/>
              <a:buChar char="•"/>
            </a:pPr>
            <a:r>
              <a:rPr lang="en-US" altLang="zh-TW" sz="1400" b="1" dirty="0" smtClean="0">
                <a:latin typeface="+mn-lt"/>
              </a:rPr>
              <a:t>Information Extraction</a:t>
            </a:r>
          </a:p>
          <a:p>
            <a:pPr marL="285750" indent="-144000">
              <a:buFont typeface="Arial" panose="020B0604020202020204" pitchFamily="34" charset="0"/>
              <a:buChar char="•"/>
            </a:pPr>
            <a:r>
              <a:rPr lang="en-US" altLang="zh-TW" sz="1400" b="1" dirty="0" smtClean="0">
                <a:latin typeface="+mn-lt"/>
              </a:rPr>
              <a:t>Anomaly Detection</a:t>
            </a:r>
          </a:p>
          <a:p>
            <a:pPr marL="285750" indent="-144000">
              <a:buFont typeface="Arial" panose="020B0604020202020204" pitchFamily="34" charset="0"/>
              <a:buChar char="•"/>
            </a:pPr>
            <a:r>
              <a:rPr lang="en-US" altLang="zh-TW" sz="1400" b="1" dirty="0" smtClean="0">
                <a:latin typeface="+mn-lt"/>
              </a:rPr>
              <a:t>Discovery of relationships </a:t>
            </a:r>
            <a:br>
              <a:rPr lang="en-US" altLang="zh-TW" sz="1400" b="1" dirty="0" smtClean="0">
                <a:latin typeface="+mn-lt"/>
              </a:rPr>
            </a:br>
            <a:r>
              <a:rPr lang="en-US" altLang="zh-TW" sz="1400" b="1" dirty="0" smtClean="0">
                <a:latin typeface="+mn-lt"/>
              </a:rPr>
              <a:t>among heterogeneous data</a:t>
            </a:r>
          </a:p>
          <a:p>
            <a:pPr marL="285750" indent="-144000">
              <a:buFont typeface="Arial" panose="020B0604020202020204" pitchFamily="34" charset="0"/>
              <a:buChar char="•"/>
            </a:pPr>
            <a:r>
              <a:rPr lang="en-US" altLang="zh-TW" sz="1400" b="1" dirty="0" smtClean="0">
                <a:latin typeface="+mn-lt"/>
              </a:rPr>
              <a:t>Large-scale visualization</a:t>
            </a:r>
            <a:endParaRPr lang="zh-TW" altLang="en-US" sz="1400" b="1" dirty="0">
              <a:latin typeface="+mn-lt"/>
            </a:endParaRPr>
          </a:p>
        </p:txBody>
      </p:sp>
      <p:sp>
        <p:nvSpPr>
          <p:cNvPr id="58" name="圓角矩形 57"/>
          <p:cNvSpPr/>
          <p:nvPr/>
        </p:nvSpPr>
        <p:spPr>
          <a:xfrm>
            <a:off x="68594" y="2132856"/>
            <a:ext cx="2525856" cy="3637836"/>
          </a:xfrm>
          <a:prstGeom prst="roundRect">
            <a:avLst>
              <a:gd name="adj" fmla="val 4171"/>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TW" sz="2200" dirty="0" smtClean="0">
              <a:solidFill>
                <a:schemeClr val="tx1"/>
              </a:solidFill>
            </a:endParaRPr>
          </a:p>
        </p:txBody>
      </p:sp>
      <p:sp>
        <p:nvSpPr>
          <p:cNvPr id="60" name="文字方塊 59"/>
          <p:cNvSpPr txBox="1"/>
          <p:nvPr/>
        </p:nvSpPr>
        <p:spPr>
          <a:xfrm>
            <a:off x="79804" y="5283263"/>
            <a:ext cx="2462405" cy="215444"/>
          </a:xfrm>
          <a:prstGeom prst="rect">
            <a:avLst/>
          </a:prstGeom>
          <a:noFill/>
        </p:spPr>
        <p:txBody>
          <a:bodyPr wrap="none" lIns="0" tIns="0" rIns="0" bIns="0" rtlCol="0">
            <a:spAutoFit/>
          </a:bodyPr>
          <a:lstStyle/>
          <a:p>
            <a:pPr marL="285750" indent="-144000">
              <a:buFont typeface="Arial" panose="020B0604020202020204" pitchFamily="34" charset="0"/>
              <a:buChar char="•"/>
            </a:pPr>
            <a:r>
              <a:rPr lang="en-US" altLang="zh-TW" sz="1400" b="1" dirty="0" smtClean="0">
                <a:latin typeface="+mn-lt"/>
              </a:rPr>
              <a:t>Parallel distrusted processing</a:t>
            </a:r>
            <a:endParaRPr lang="zh-TW" altLang="en-US" sz="1400" b="1" dirty="0">
              <a:latin typeface="+mn-lt"/>
            </a:endParaRPr>
          </a:p>
        </p:txBody>
      </p:sp>
      <p:sp>
        <p:nvSpPr>
          <p:cNvPr id="61" name="圓角矩形 60"/>
          <p:cNvSpPr/>
          <p:nvPr/>
        </p:nvSpPr>
        <p:spPr>
          <a:xfrm>
            <a:off x="7121958" y="2095420"/>
            <a:ext cx="1924960" cy="3637836"/>
          </a:xfrm>
          <a:prstGeom prst="roundRect">
            <a:avLst>
              <a:gd name="adj" fmla="val 4171"/>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TW" sz="2200" dirty="0" smtClean="0">
              <a:solidFill>
                <a:schemeClr val="tx1"/>
              </a:solidFill>
            </a:endParaRPr>
          </a:p>
        </p:txBody>
      </p:sp>
      <p:sp>
        <p:nvSpPr>
          <p:cNvPr id="51" name="矩形 50"/>
          <p:cNvSpPr/>
          <p:nvPr/>
        </p:nvSpPr>
        <p:spPr>
          <a:xfrm>
            <a:off x="2484276" y="6639163"/>
            <a:ext cx="4572000" cy="246221"/>
          </a:xfrm>
          <a:prstGeom prst="rect">
            <a:avLst/>
          </a:prstGeom>
        </p:spPr>
        <p:txBody>
          <a:bodyPr>
            <a:spAutoFit/>
          </a:bodyPr>
          <a:lstStyle/>
          <a:p>
            <a:pPr algn="ctr"/>
            <a:r>
              <a:rPr lang="en-US" altLang="zh-TW" sz="1000" dirty="0" smtClean="0">
                <a:solidFill>
                  <a:schemeClr val="bg1">
                    <a:lumMod val="75000"/>
                  </a:schemeClr>
                </a:solidFill>
                <a:latin typeface="+mn-lt"/>
              </a:rPr>
              <a:t>Source: Hiroshi Ishikawa (2015), Social Big Data Mining, CRC Press</a:t>
            </a:r>
            <a:endParaRPr lang="zh-TW" altLang="en-US" sz="1000" dirty="0">
              <a:solidFill>
                <a:schemeClr val="bg1">
                  <a:lumMod val="75000"/>
                </a:schemeClr>
              </a:solidFill>
              <a:latin typeface="+mn-lt"/>
            </a:endParaRPr>
          </a:p>
        </p:txBody>
      </p:sp>
    </p:spTree>
    <p:extLst>
      <p:ext uri="{BB962C8B-B14F-4D97-AF65-F5344CB8AC3E}">
        <p14:creationId xmlns:p14="http://schemas.microsoft.com/office/powerpoint/2010/main" val="332958165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89FED128-3546-478B-9300-CAD533DD4CAF}" type="slidenum">
              <a:rPr lang="zh-TW" altLang="en-US" sz="1200" smtClean="0">
                <a:solidFill>
                  <a:srgbClr val="898989"/>
                </a:solidFill>
              </a:rPr>
              <a:pPr eaLnBrk="1" hangingPunct="1">
                <a:spcBef>
                  <a:spcPct val="0"/>
                </a:spcBef>
                <a:buFontTx/>
                <a:buNone/>
              </a:pPr>
              <a:t>190</a:t>
            </a:fld>
            <a:endParaRPr lang="zh-TW" altLang="en-US" sz="1200" smtClean="0">
              <a:solidFill>
                <a:srgbClr val="898989"/>
              </a:solidFill>
            </a:endParaRPr>
          </a:p>
        </p:txBody>
      </p:sp>
      <p:grpSp>
        <p:nvGrpSpPr>
          <p:cNvPr id="62467" name="Group 7"/>
          <p:cNvGrpSpPr>
            <a:grpSpLocks/>
          </p:cNvGrpSpPr>
          <p:nvPr/>
        </p:nvGrpSpPr>
        <p:grpSpPr bwMode="auto">
          <a:xfrm>
            <a:off x="2232025" y="1311275"/>
            <a:ext cx="2166938" cy="2165350"/>
            <a:chOff x="1216526" y="1243263"/>
            <a:chExt cx="2165684" cy="2165684"/>
          </a:xfrm>
        </p:grpSpPr>
        <p:sp>
          <p:nvSpPr>
            <p:cNvPr id="5" name="Oval 4"/>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 name="Oval 5"/>
            <p:cNvSpPr>
              <a:spLocks noChangeArrowheads="1"/>
            </p:cNvSpPr>
            <p:nvPr/>
          </p:nvSpPr>
          <p:spPr bwMode="auto">
            <a:xfrm>
              <a:off x="1519564" y="1546523"/>
              <a:ext cx="1559609"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7" name="Oval 6"/>
            <p:cNvSpPr>
              <a:spLocks noChangeArrowheads="1"/>
            </p:cNvSpPr>
            <p:nvPr/>
          </p:nvSpPr>
          <p:spPr bwMode="auto">
            <a:xfrm>
              <a:off x="1909863" y="1937108"/>
              <a:ext cx="779011"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9" name="Oval 8"/>
          <p:cNvSpPr>
            <a:spLocks noChangeArrowheads="1"/>
          </p:cNvSpPr>
          <p:nvPr/>
        </p:nvSpPr>
        <p:spPr bwMode="auto">
          <a:xfrm>
            <a:off x="3265488" y="22860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0" name="Oval 9"/>
          <p:cNvSpPr>
            <a:spLocks noChangeArrowheads="1"/>
          </p:cNvSpPr>
          <p:nvPr/>
        </p:nvSpPr>
        <p:spPr bwMode="auto">
          <a:xfrm>
            <a:off x="3324225" y="239871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1" name="Oval 10"/>
          <p:cNvSpPr>
            <a:spLocks noChangeArrowheads="1"/>
          </p:cNvSpPr>
          <p:nvPr/>
        </p:nvSpPr>
        <p:spPr bwMode="auto">
          <a:xfrm>
            <a:off x="3208338" y="24161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2471" name="Group 11"/>
          <p:cNvGrpSpPr>
            <a:grpSpLocks/>
          </p:cNvGrpSpPr>
          <p:nvPr/>
        </p:nvGrpSpPr>
        <p:grpSpPr bwMode="auto">
          <a:xfrm>
            <a:off x="4783138" y="1308100"/>
            <a:ext cx="2165350" cy="2165350"/>
            <a:chOff x="1216526" y="1243263"/>
            <a:chExt cx="2165684" cy="2165684"/>
          </a:xfrm>
        </p:grpSpPr>
        <p:sp>
          <p:nvSpPr>
            <p:cNvPr id="13" name="Oval 12"/>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4" name="Oval 13"/>
            <p:cNvSpPr>
              <a:spLocks noChangeArrowheads="1"/>
            </p:cNvSpPr>
            <p:nvPr/>
          </p:nvSpPr>
          <p:spPr bwMode="auto">
            <a:xfrm>
              <a:off x="1519785" y="1546523"/>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5" name="Oval 14"/>
            <p:cNvSpPr>
              <a:spLocks noChangeArrowheads="1"/>
            </p:cNvSpPr>
            <p:nvPr/>
          </p:nvSpPr>
          <p:spPr bwMode="auto">
            <a:xfrm>
              <a:off x="1910370" y="1937108"/>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16" name="Oval 15"/>
          <p:cNvSpPr>
            <a:spLocks noChangeArrowheads="1"/>
          </p:cNvSpPr>
          <p:nvPr/>
        </p:nvSpPr>
        <p:spPr bwMode="auto">
          <a:xfrm>
            <a:off x="6389688" y="2711450"/>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7" name="Oval 16"/>
          <p:cNvSpPr>
            <a:spLocks noChangeArrowheads="1"/>
          </p:cNvSpPr>
          <p:nvPr/>
        </p:nvSpPr>
        <p:spPr bwMode="auto">
          <a:xfrm>
            <a:off x="6450013" y="28225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8" name="Oval 17"/>
          <p:cNvSpPr>
            <a:spLocks noChangeArrowheads="1"/>
          </p:cNvSpPr>
          <p:nvPr/>
        </p:nvSpPr>
        <p:spPr bwMode="auto">
          <a:xfrm>
            <a:off x="6334125" y="284162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2475" name="Group 18"/>
          <p:cNvGrpSpPr>
            <a:grpSpLocks/>
          </p:cNvGrpSpPr>
          <p:nvPr/>
        </p:nvGrpSpPr>
        <p:grpSpPr bwMode="auto">
          <a:xfrm>
            <a:off x="2249488" y="4203700"/>
            <a:ext cx="2165350" cy="2165350"/>
            <a:chOff x="1216526" y="1243263"/>
            <a:chExt cx="2165684" cy="2165684"/>
          </a:xfrm>
        </p:grpSpPr>
        <p:sp>
          <p:nvSpPr>
            <p:cNvPr id="20" name="Oval 19"/>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1" name="Oval 20"/>
            <p:cNvSpPr>
              <a:spLocks noChangeArrowheads="1"/>
            </p:cNvSpPr>
            <p:nvPr/>
          </p:nvSpPr>
          <p:spPr bwMode="auto">
            <a:xfrm>
              <a:off x="1519785" y="1546523"/>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2" name="Oval 21"/>
            <p:cNvSpPr>
              <a:spLocks noChangeArrowheads="1"/>
            </p:cNvSpPr>
            <p:nvPr/>
          </p:nvSpPr>
          <p:spPr bwMode="auto">
            <a:xfrm>
              <a:off x="1910370" y="1937108"/>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23" name="Oval 22"/>
          <p:cNvSpPr>
            <a:spLocks noChangeArrowheads="1"/>
          </p:cNvSpPr>
          <p:nvPr/>
        </p:nvSpPr>
        <p:spPr bwMode="auto">
          <a:xfrm>
            <a:off x="3105150" y="48148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4" name="Oval 23"/>
          <p:cNvSpPr>
            <a:spLocks noChangeArrowheads="1"/>
          </p:cNvSpPr>
          <p:nvPr/>
        </p:nvSpPr>
        <p:spPr bwMode="auto">
          <a:xfrm>
            <a:off x="3524250" y="544353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5" name="Oval 24"/>
          <p:cNvSpPr>
            <a:spLocks noChangeArrowheads="1"/>
          </p:cNvSpPr>
          <p:nvPr/>
        </p:nvSpPr>
        <p:spPr bwMode="auto">
          <a:xfrm>
            <a:off x="2824163" y="521811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2479" name="Group 25"/>
          <p:cNvGrpSpPr>
            <a:grpSpLocks/>
          </p:cNvGrpSpPr>
          <p:nvPr/>
        </p:nvGrpSpPr>
        <p:grpSpPr bwMode="auto">
          <a:xfrm>
            <a:off x="4794250" y="4195763"/>
            <a:ext cx="2165350" cy="2165350"/>
            <a:chOff x="1216526" y="1243263"/>
            <a:chExt cx="2165684" cy="2165684"/>
          </a:xfrm>
        </p:grpSpPr>
        <p:sp>
          <p:nvSpPr>
            <p:cNvPr id="27" name="Oval 26"/>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8" name="Oval 27"/>
            <p:cNvSpPr>
              <a:spLocks noChangeArrowheads="1"/>
            </p:cNvSpPr>
            <p:nvPr/>
          </p:nvSpPr>
          <p:spPr bwMode="auto">
            <a:xfrm>
              <a:off x="1519786" y="1546522"/>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9" name="Oval 28"/>
            <p:cNvSpPr>
              <a:spLocks noChangeArrowheads="1"/>
            </p:cNvSpPr>
            <p:nvPr/>
          </p:nvSpPr>
          <p:spPr bwMode="auto">
            <a:xfrm>
              <a:off x="1910371" y="1937107"/>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30" name="Oval 29"/>
          <p:cNvSpPr>
            <a:spLocks noChangeArrowheads="1"/>
          </p:cNvSpPr>
          <p:nvPr/>
        </p:nvSpPr>
        <p:spPr bwMode="auto">
          <a:xfrm>
            <a:off x="6502400" y="50053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1" name="Oval 30"/>
          <p:cNvSpPr>
            <a:spLocks noChangeArrowheads="1"/>
          </p:cNvSpPr>
          <p:nvPr/>
        </p:nvSpPr>
        <p:spPr bwMode="auto">
          <a:xfrm>
            <a:off x="6408738" y="58451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2" name="Oval 31"/>
          <p:cNvSpPr>
            <a:spLocks noChangeArrowheads="1"/>
          </p:cNvSpPr>
          <p:nvPr/>
        </p:nvSpPr>
        <p:spPr bwMode="auto">
          <a:xfrm>
            <a:off x="5870575" y="54244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4" name="Oval 33"/>
          <p:cNvSpPr>
            <a:spLocks noChangeArrowheads="1"/>
          </p:cNvSpPr>
          <p:nvPr/>
        </p:nvSpPr>
        <p:spPr bwMode="auto">
          <a:xfrm>
            <a:off x="6621463" y="527526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5" name="Oval 34"/>
          <p:cNvSpPr>
            <a:spLocks noChangeArrowheads="1"/>
          </p:cNvSpPr>
          <p:nvPr/>
        </p:nvSpPr>
        <p:spPr bwMode="auto">
          <a:xfrm>
            <a:off x="6400800" y="54117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6" name="Oval 35"/>
          <p:cNvSpPr>
            <a:spLocks noChangeArrowheads="1"/>
          </p:cNvSpPr>
          <p:nvPr/>
        </p:nvSpPr>
        <p:spPr bwMode="auto">
          <a:xfrm>
            <a:off x="6164263" y="563086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7" name="Oval 36"/>
          <p:cNvSpPr>
            <a:spLocks noChangeArrowheads="1"/>
          </p:cNvSpPr>
          <p:nvPr/>
        </p:nvSpPr>
        <p:spPr bwMode="auto">
          <a:xfrm>
            <a:off x="6164263" y="51403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8" name="Oval 37"/>
          <p:cNvSpPr>
            <a:spLocks noChangeArrowheads="1"/>
          </p:cNvSpPr>
          <p:nvPr/>
        </p:nvSpPr>
        <p:spPr bwMode="auto">
          <a:xfrm>
            <a:off x="6621463" y="56483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9" name="Oval 38"/>
          <p:cNvSpPr>
            <a:spLocks noChangeArrowheads="1"/>
          </p:cNvSpPr>
          <p:nvPr/>
        </p:nvSpPr>
        <p:spPr bwMode="auto">
          <a:xfrm>
            <a:off x="6080125" y="603726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0" name="Oval 39"/>
          <p:cNvSpPr>
            <a:spLocks noChangeArrowheads="1"/>
          </p:cNvSpPr>
          <p:nvPr/>
        </p:nvSpPr>
        <p:spPr bwMode="auto">
          <a:xfrm>
            <a:off x="5757863" y="58515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1" name="Oval 40"/>
          <p:cNvSpPr>
            <a:spLocks noChangeArrowheads="1"/>
          </p:cNvSpPr>
          <p:nvPr/>
        </p:nvSpPr>
        <p:spPr bwMode="auto">
          <a:xfrm>
            <a:off x="6432550" y="297497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2" name="Oval 41"/>
          <p:cNvSpPr>
            <a:spLocks noChangeArrowheads="1"/>
          </p:cNvSpPr>
          <p:nvPr/>
        </p:nvSpPr>
        <p:spPr bwMode="auto">
          <a:xfrm>
            <a:off x="6551613" y="27717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3" name="Oval 42"/>
          <p:cNvSpPr>
            <a:spLocks noChangeArrowheads="1"/>
          </p:cNvSpPr>
          <p:nvPr/>
        </p:nvSpPr>
        <p:spPr bwMode="auto">
          <a:xfrm>
            <a:off x="6534150" y="292417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4" name="Oval 43"/>
          <p:cNvSpPr>
            <a:spLocks noChangeArrowheads="1"/>
          </p:cNvSpPr>
          <p:nvPr/>
        </p:nvSpPr>
        <p:spPr bwMode="auto">
          <a:xfrm>
            <a:off x="6483350" y="27051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5" name="Oval 44"/>
          <p:cNvSpPr>
            <a:spLocks noChangeArrowheads="1"/>
          </p:cNvSpPr>
          <p:nvPr/>
        </p:nvSpPr>
        <p:spPr bwMode="auto">
          <a:xfrm>
            <a:off x="6316663" y="27241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6" name="Oval 45"/>
          <p:cNvSpPr>
            <a:spLocks noChangeArrowheads="1"/>
          </p:cNvSpPr>
          <p:nvPr/>
        </p:nvSpPr>
        <p:spPr bwMode="auto">
          <a:xfrm>
            <a:off x="6283325" y="29098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7" name="Oval 46"/>
          <p:cNvSpPr>
            <a:spLocks noChangeArrowheads="1"/>
          </p:cNvSpPr>
          <p:nvPr/>
        </p:nvSpPr>
        <p:spPr bwMode="auto">
          <a:xfrm>
            <a:off x="6364288" y="29591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8" name="Oval 47"/>
          <p:cNvSpPr>
            <a:spLocks noChangeArrowheads="1"/>
          </p:cNvSpPr>
          <p:nvPr/>
        </p:nvSpPr>
        <p:spPr bwMode="auto">
          <a:xfrm>
            <a:off x="3676650" y="54102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9" name="Oval 48"/>
          <p:cNvSpPr>
            <a:spLocks noChangeArrowheads="1"/>
          </p:cNvSpPr>
          <p:nvPr/>
        </p:nvSpPr>
        <p:spPr bwMode="auto">
          <a:xfrm>
            <a:off x="3027363" y="52514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0" name="Oval 49"/>
          <p:cNvSpPr>
            <a:spLocks noChangeArrowheads="1"/>
          </p:cNvSpPr>
          <p:nvPr/>
        </p:nvSpPr>
        <p:spPr bwMode="auto">
          <a:xfrm>
            <a:off x="3044825" y="557371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1" name="Oval 50"/>
          <p:cNvSpPr>
            <a:spLocks noChangeArrowheads="1"/>
          </p:cNvSpPr>
          <p:nvPr/>
        </p:nvSpPr>
        <p:spPr bwMode="auto">
          <a:xfrm>
            <a:off x="3316288" y="56578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2" name="Oval 51"/>
          <p:cNvSpPr>
            <a:spLocks noChangeArrowheads="1"/>
          </p:cNvSpPr>
          <p:nvPr/>
        </p:nvSpPr>
        <p:spPr bwMode="auto">
          <a:xfrm>
            <a:off x="3478213" y="4814888"/>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3" name="Oval 52"/>
          <p:cNvSpPr>
            <a:spLocks noChangeArrowheads="1"/>
          </p:cNvSpPr>
          <p:nvPr/>
        </p:nvSpPr>
        <p:spPr bwMode="auto">
          <a:xfrm>
            <a:off x="3392488" y="5102225"/>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4" name="Oval 53"/>
          <p:cNvSpPr>
            <a:spLocks noChangeArrowheads="1"/>
          </p:cNvSpPr>
          <p:nvPr/>
        </p:nvSpPr>
        <p:spPr bwMode="auto">
          <a:xfrm>
            <a:off x="3748088" y="5153025"/>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5" name="Oval 54"/>
          <p:cNvSpPr>
            <a:spLocks noChangeArrowheads="1"/>
          </p:cNvSpPr>
          <p:nvPr/>
        </p:nvSpPr>
        <p:spPr bwMode="auto">
          <a:xfrm>
            <a:off x="3360738" y="2535238"/>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6" name="Oval 55"/>
          <p:cNvSpPr>
            <a:spLocks noChangeArrowheads="1"/>
          </p:cNvSpPr>
          <p:nvPr/>
        </p:nvSpPr>
        <p:spPr bwMode="auto">
          <a:xfrm>
            <a:off x="3429000" y="25527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7" name="Oval 56"/>
          <p:cNvSpPr>
            <a:spLocks noChangeArrowheads="1"/>
          </p:cNvSpPr>
          <p:nvPr/>
        </p:nvSpPr>
        <p:spPr bwMode="auto">
          <a:xfrm>
            <a:off x="3259138" y="25019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8" name="Oval 57"/>
          <p:cNvSpPr>
            <a:spLocks noChangeArrowheads="1"/>
          </p:cNvSpPr>
          <p:nvPr/>
        </p:nvSpPr>
        <p:spPr bwMode="auto">
          <a:xfrm>
            <a:off x="3417888" y="24384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9" name="Oval 58"/>
          <p:cNvSpPr>
            <a:spLocks noChangeArrowheads="1"/>
          </p:cNvSpPr>
          <p:nvPr/>
        </p:nvSpPr>
        <p:spPr bwMode="auto">
          <a:xfrm>
            <a:off x="3298825" y="22352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0" name="Oval 59"/>
          <p:cNvSpPr>
            <a:spLocks noChangeArrowheads="1"/>
          </p:cNvSpPr>
          <p:nvPr/>
        </p:nvSpPr>
        <p:spPr bwMode="auto">
          <a:xfrm>
            <a:off x="3214688" y="23368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1" name="Oval 60"/>
          <p:cNvSpPr>
            <a:spLocks noChangeArrowheads="1"/>
          </p:cNvSpPr>
          <p:nvPr/>
        </p:nvSpPr>
        <p:spPr bwMode="auto">
          <a:xfrm>
            <a:off x="3400425" y="22860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77" name="圓角矩形 39"/>
          <p:cNvSpPr/>
          <p:nvPr/>
        </p:nvSpPr>
        <p:spPr>
          <a:xfrm>
            <a:off x="133350" y="788988"/>
            <a:ext cx="4398963"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8" name="圓角矩形 39"/>
          <p:cNvSpPr/>
          <p:nvPr/>
        </p:nvSpPr>
        <p:spPr>
          <a:xfrm>
            <a:off x="112713" y="3708400"/>
            <a:ext cx="4405312" cy="2820988"/>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9" name="圓角矩形 39"/>
          <p:cNvSpPr/>
          <p:nvPr/>
        </p:nvSpPr>
        <p:spPr>
          <a:xfrm>
            <a:off x="4643438" y="833438"/>
            <a:ext cx="4398962"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80" name="圓角矩形 39"/>
          <p:cNvSpPr/>
          <p:nvPr/>
        </p:nvSpPr>
        <p:spPr>
          <a:xfrm>
            <a:off x="4610100" y="3713163"/>
            <a:ext cx="4397375"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Tree>
    <p:extLst>
      <p:ext uri="{BB962C8B-B14F-4D97-AF65-F5344CB8AC3E}">
        <p14:creationId xmlns:p14="http://schemas.microsoft.com/office/powerpoint/2010/main" val="281347906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09600" y="0"/>
            <a:ext cx="8229600" cy="701675"/>
          </a:xfrm>
        </p:spPr>
        <p:txBody>
          <a:bodyPr/>
          <a:lstStyle/>
          <a:p>
            <a:r>
              <a:rPr lang="en-US" altLang="zh-TW" smtClean="0">
                <a:solidFill>
                  <a:schemeClr val="tx2"/>
                </a:solidFill>
              </a:rPr>
              <a:t>Accuracy vs. Precision</a:t>
            </a:r>
          </a:p>
        </p:txBody>
      </p:sp>
      <p:sp>
        <p:nvSpPr>
          <p:cNvPr id="63491" name="Slide Number Placeholder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90DAC78-525E-4CF5-B8D5-A767EDAB400B}" type="slidenum">
              <a:rPr lang="zh-TW" altLang="en-US" sz="1200" smtClean="0">
                <a:solidFill>
                  <a:srgbClr val="898989"/>
                </a:solidFill>
              </a:rPr>
              <a:pPr eaLnBrk="1" hangingPunct="1">
                <a:spcBef>
                  <a:spcPct val="0"/>
                </a:spcBef>
                <a:buFontTx/>
                <a:buNone/>
              </a:pPr>
              <a:t>191</a:t>
            </a:fld>
            <a:endParaRPr lang="zh-TW" altLang="en-US" sz="1200" smtClean="0">
              <a:solidFill>
                <a:srgbClr val="898989"/>
              </a:solidFill>
            </a:endParaRPr>
          </a:p>
        </p:txBody>
      </p:sp>
      <p:grpSp>
        <p:nvGrpSpPr>
          <p:cNvPr id="63492" name="Group 7"/>
          <p:cNvGrpSpPr>
            <a:grpSpLocks/>
          </p:cNvGrpSpPr>
          <p:nvPr/>
        </p:nvGrpSpPr>
        <p:grpSpPr bwMode="auto">
          <a:xfrm>
            <a:off x="2232025" y="1311275"/>
            <a:ext cx="2166938" cy="2165350"/>
            <a:chOff x="1216526" y="1243263"/>
            <a:chExt cx="2165684" cy="2165684"/>
          </a:xfrm>
        </p:grpSpPr>
        <p:sp>
          <p:nvSpPr>
            <p:cNvPr id="5" name="Oval 4"/>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 name="Oval 5"/>
            <p:cNvSpPr>
              <a:spLocks noChangeArrowheads="1"/>
            </p:cNvSpPr>
            <p:nvPr/>
          </p:nvSpPr>
          <p:spPr bwMode="auto">
            <a:xfrm>
              <a:off x="1519564" y="1546523"/>
              <a:ext cx="1559609"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7" name="Oval 6"/>
            <p:cNvSpPr>
              <a:spLocks noChangeArrowheads="1"/>
            </p:cNvSpPr>
            <p:nvPr/>
          </p:nvSpPr>
          <p:spPr bwMode="auto">
            <a:xfrm>
              <a:off x="1909863" y="1937108"/>
              <a:ext cx="779011"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9" name="Oval 8"/>
          <p:cNvSpPr>
            <a:spLocks noChangeArrowheads="1"/>
          </p:cNvSpPr>
          <p:nvPr/>
        </p:nvSpPr>
        <p:spPr bwMode="auto">
          <a:xfrm>
            <a:off x="3265488" y="22860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0" name="Oval 9"/>
          <p:cNvSpPr>
            <a:spLocks noChangeArrowheads="1"/>
          </p:cNvSpPr>
          <p:nvPr/>
        </p:nvSpPr>
        <p:spPr bwMode="auto">
          <a:xfrm>
            <a:off x="3324225" y="239871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1" name="Oval 10"/>
          <p:cNvSpPr>
            <a:spLocks noChangeArrowheads="1"/>
          </p:cNvSpPr>
          <p:nvPr/>
        </p:nvSpPr>
        <p:spPr bwMode="auto">
          <a:xfrm>
            <a:off x="3208338" y="24161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3496" name="Group 11"/>
          <p:cNvGrpSpPr>
            <a:grpSpLocks/>
          </p:cNvGrpSpPr>
          <p:nvPr/>
        </p:nvGrpSpPr>
        <p:grpSpPr bwMode="auto">
          <a:xfrm>
            <a:off x="4783138" y="1308100"/>
            <a:ext cx="2165350" cy="2165350"/>
            <a:chOff x="1216526" y="1243263"/>
            <a:chExt cx="2165684" cy="2165684"/>
          </a:xfrm>
        </p:grpSpPr>
        <p:sp>
          <p:nvSpPr>
            <p:cNvPr id="13" name="Oval 12"/>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4" name="Oval 13"/>
            <p:cNvSpPr>
              <a:spLocks noChangeArrowheads="1"/>
            </p:cNvSpPr>
            <p:nvPr/>
          </p:nvSpPr>
          <p:spPr bwMode="auto">
            <a:xfrm>
              <a:off x="1519785" y="1546523"/>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5" name="Oval 14"/>
            <p:cNvSpPr>
              <a:spLocks noChangeArrowheads="1"/>
            </p:cNvSpPr>
            <p:nvPr/>
          </p:nvSpPr>
          <p:spPr bwMode="auto">
            <a:xfrm>
              <a:off x="1910370" y="1937108"/>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16" name="Oval 15"/>
          <p:cNvSpPr>
            <a:spLocks noChangeArrowheads="1"/>
          </p:cNvSpPr>
          <p:nvPr/>
        </p:nvSpPr>
        <p:spPr bwMode="auto">
          <a:xfrm>
            <a:off x="6389688" y="2711450"/>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7" name="Oval 16"/>
          <p:cNvSpPr>
            <a:spLocks noChangeArrowheads="1"/>
          </p:cNvSpPr>
          <p:nvPr/>
        </p:nvSpPr>
        <p:spPr bwMode="auto">
          <a:xfrm>
            <a:off x="6450013" y="28225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8" name="Oval 17"/>
          <p:cNvSpPr>
            <a:spLocks noChangeArrowheads="1"/>
          </p:cNvSpPr>
          <p:nvPr/>
        </p:nvSpPr>
        <p:spPr bwMode="auto">
          <a:xfrm>
            <a:off x="6334125" y="284162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3500" name="Group 18"/>
          <p:cNvGrpSpPr>
            <a:grpSpLocks/>
          </p:cNvGrpSpPr>
          <p:nvPr/>
        </p:nvGrpSpPr>
        <p:grpSpPr bwMode="auto">
          <a:xfrm>
            <a:off x="2249488" y="4203700"/>
            <a:ext cx="2165350" cy="2165350"/>
            <a:chOff x="1216526" y="1243263"/>
            <a:chExt cx="2165684" cy="2165684"/>
          </a:xfrm>
        </p:grpSpPr>
        <p:sp>
          <p:nvSpPr>
            <p:cNvPr id="20" name="Oval 19"/>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1" name="Oval 20"/>
            <p:cNvSpPr>
              <a:spLocks noChangeArrowheads="1"/>
            </p:cNvSpPr>
            <p:nvPr/>
          </p:nvSpPr>
          <p:spPr bwMode="auto">
            <a:xfrm>
              <a:off x="1519785" y="1546523"/>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2" name="Oval 21"/>
            <p:cNvSpPr>
              <a:spLocks noChangeArrowheads="1"/>
            </p:cNvSpPr>
            <p:nvPr/>
          </p:nvSpPr>
          <p:spPr bwMode="auto">
            <a:xfrm>
              <a:off x="1910370" y="1937108"/>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23" name="Oval 22"/>
          <p:cNvSpPr>
            <a:spLocks noChangeArrowheads="1"/>
          </p:cNvSpPr>
          <p:nvPr/>
        </p:nvSpPr>
        <p:spPr bwMode="auto">
          <a:xfrm>
            <a:off x="3105150" y="48148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4" name="Oval 23"/>
          <p:cNvSpPr>
            <a:spLocks noChangeArrowheads="1"/>
          </p:cNvSpPr>
          <p:nvPr/>
        </p:nvSpPr>
        <p:spPr bwMode="auto">
          <a:xfrm>
            <a:off x="3524250" y="544353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5" name="Oval 24"/>
          <p:cNvSpPr>
            <a:spLocks noChangeArrowheads="1"/>
          </p:cNvSpPr>
          <p:nvPr/>
        </p:nvSpPr>
        <p:spPr bwMode="auto">
          <a:xfrm>
            <a:off x="2824163" y="521811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3504" name="Group 25"/>
          <p:cNvGrpSpPr>
            <a:grpSpLocks/>
          </p:cNvGrpSpPr>
          <p:nvPr/>
        </p:nvGrpSpPr>
        <p:grpSpPr bwMode="auto">
          <a:xfrm>
            <a:off x="4794250" y="4195763"/>
            <a:ext cx="2165350" cy="2165350"/>
            <a:chOff x="1216526" y="1243263"/>
            <a:chExt cx="2165684" cy="2165684"/>
          </a:xfrm>
        </p:grpSpPr>
        <p:sp>
          <p:nvSpPr>
            <p:cNvPr id="27" name="Oval 26"/>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8" name="Oval 27"/>
            <p:cNvSpPr>
              <a:spLocks noChangeArrowheads="1"/>
            </p:cNvSpPr>
            <p:nvPr/>
          </p:nvSpPr>
          <p:spPr bwMode="auto">
            <a:xfrm>
              <a:off x="1519786" y="1546522"/>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9" name="Oval 28"/>
            <p:cNvSpPr>
              <a:spLocks noChangeArrowheads="1"/>
            </p:cNvSpPr>
            <p:nvPr/>
          </p:nvSpPr>
          <p:spPr bwMode="auto">
            <a:xfrm>
              <a:off x="1910371" y="1937107"/>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30" name="Oval 29"/>
          <p:cNvSpPr>
            <a:spLocks noChangeArrowheads="1"/>
          </p:cNvSpPr>
          <p:nvPr/>
        </p:nvSpPr>
        <p:spPr bwMode="auto">
          <a:xfrm>
            <a:off x="6502400" y="50053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1" name="Oval 30"/>
          <p:cNvSpPr>
            <a:spLocks noChangeArrowheads="1"/>
          </p:cNvSpPr>
          <p:nvPr/>
        </p:nvSpPr>
        <p:spPr bwMode="auto">
          <a:xfrm>
            <a:off x="6408738" y="58451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2" name="Oval 31"/>
          <p:cNvSpPr>
            <a:spLocks noChangeArrowheads="1"/>
          </p:cNvSpPr>
          <p:nvPr/>
        </p:nvSpPr>
        <p:spPr bwMode="auto">
          <a:xfrm>
            <a:off x="5870575" y="54244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4" name="Oval 33"/>
          <p:cNvSpPr>
            <a:spLocks noChangeArrowheads="1"/>
          </p:cNvSpPr>
          <p:nvPr/>
        </p:nvSpPr>
        <p:spPr bwMode="auto">
          <a:xfrm>
            <a:off x="6621463" y="527526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5" name="Oval 34"/>
          <p:cNvSpPr>
            <a:spLocks noChangeArrowheads="1"/>
          </p:cNvSpPr>
          <p:nvPr/>
        </p:nvSpPr>
        <p:spPr bwMode="auto">
          <a:xfrm>
            <a:off x="6400800" y="54117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6" name="Oval 35"/>
          <p:cNvSpPr>
            <a:spLocks noChangeArrowheads="1"/>
          </p:cNvSpPr>
          <p:nvPr/>
        </p:nvSpPr>
        <p:spPr bwMode="auto">
          <a:xfrm>
            <a:off x="6164263" y="563086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7" name="Oval 36"/>
          <p:cNvSpPr>
            <a:spLocks noChangeArrowheads="1"/>
          </p:cNvSpPr>
          <p:nvPr/>
        </p:nvSpPr>
        <p:spPr bwMode="auto">
          <a:xfrm>
            <a:off x="6164263" y="51403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8" name="Oval 37"/>
          <p:cNvSpPr>
            <a:spLocks noChangeArrowheads="1"/>
          </p:cNvSpPr>
          <p:nvPr/>
        </p:nvSpPr>
        <p:spPr bwMode="auto">
          <a:xfrm>
            <a:off x="6621463" y="56483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9" name="Oval 38"/>
          <p:cNvSpPr>
            <a:spLocks noChangeArrowheads="1"/>
          </p:cNvSpPr>
          <p:nvPr/>
        </p:nvSpPr>
        <p:spPr bwMode="auto">
          <a:xfrm>
            <a:off x="6080125" y="603726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0" name="Oval 39"/>
          <p:cNvSpPr>
            <a:spLocks noChangeArrowheads="1"/>
          </p:cNvSpPr>
          <p:nvPr/>
        </p:nvSpPr>
        <p:spPr bwMode="auto">
          <a:xfrm>
            <a:off x="5757863" y="58515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1" name="Oval 40"/>
          <p:cNvSpPr>
            <a:spLocks noChangeArrowheads="1"/>
          </p:cNvSpPr>
          <p:nvPr/>
        </p:nvSpPr>
        <p:spPr bwMode="auto">
          <a:xfrm>
            <a:off x="6432550" y="297497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2" name="Oval 41"/>
          <p:cNvSpPr>
            <a:spLocks noChangeArrowheads="1"/>
          </p:cNvSpPr>
          <p:nvPr/>
        </p:nvSpPr>
        <p:spPr bwMode="auto">
          <a:xfrm>
            <a:off x="6551613" y="27717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3" name="Oval 42"/>
          <p:cNvSpPr>
            <a:spLocks noChangeArrowheads="1"/>
          </p:cNvSpPr>
          <p:nvPr/>
        </p:nvSpPr>
        <p:spPr bwMode="auto">
          <a:xfrm>
            <a:off x="6534150" y="292417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4" name="Oval 43"/>
          <p:cNvSpPr>
            <a:spLocks noChangeArrowheads="1"/>
          </p:cNvSpPr>
          <p:nvPr/>
        </p:nvSpPr>
        <p:spPr bwMode="auto">
          <a:xfrm>
            <a:off x="6483350" y="27051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5" name="Oval 44"/>
          <p:cNvSpPr>
            <a:spLocks noChangeArrowheads="1"/>
          </p:cNvSpPr>
          <p:nvPr/>
        </p:nvSpPr>
        <p:spPr bwMode="auto">
          <a:xfrm>
            <a:off x="6316663" y="27241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6" name="Oval 45"/>
          <p:cNvSpPr>
            <a:spLocks noChangeArrowheads="1"/>
          </p:cNvSpPr>
          <p:nvPr/>
        </p:nvSpPr>
        <p:spPr bwMode="auto">
          <a:xfrm>
            <a:off x="6283325" y="29098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7" name="Oval 46"/>
          <p:cNvSpPr>
            <a:spLocks noChangeArrowheads="1"/>
          </p:cNvSpPr>
          <p:nvPr/>
        </p:nvSpPr>
        <p:spPr bwMode="auto">
          <a:xfrm>
            <a:off x="6364288" y="29591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8" name="Oval 47"/>
          <p:cNvSpPr>
            <a:spLocks noChangeArrowheads="1"/>
          </p:cNvSpPr>
          <p:nvPr/>
        </p:nvSpPr>
        <p:spPr bwMode="auto">
          <a:xfrm>
            <a:off x="3676650" y="54102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9" name="Oval 48"/>
          <p:cNvSpPr>
            <a:spLocks noChangeArrowheads="1"/>
          </p:cNvSpPr>
          <p:nvPr/>
        </p:nvSpPr>
        <p:spPr bwMode="auto">
          <a:xfrm>
            <a:off x="3027363" y="52514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0" name="Oval 49"/>
          <p:cNvSpPr>
            <a:spLocks noChangeArrowheads="1"/>
          </p:cNvSpPr>
          <p:nvPr/>
        </p:nvSpPr>
        <p:spPr bwMode="auto">
          <a:xfrm>
            <a:off x="3044825" y="557371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1" name="Oval 50"/>
          <p:cNvSpPr>
            <a:spLocks noChangeArrowheads="1"/>
          </p:cNvSpPr>
          <p:nvPr/>
        </p:nvSpPr>
        <p:spPr bwMode="auto">
          <a:xfrm>
            <a:off x="3316288" y="56578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2" name="Oval 51"/>
          <p:cNvSpPr>
            <a:spLocks noChangeArrowheads="1"/>
          </p:cNvSpPr>
          <p:nvPr/>
        </p:nvSpPr>
        <p:spPr bwMode="auto">
          <a:xfrm>
            <a:off x="3478213" y="4814888"/>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3" name="Oval 52"/>
          <p:cNvSpPr>
            <a:spLocks noChangeArrowheads="1"/>
          </p:cNvSpPr>
          <p:nvPr/>
        </p:nvSpPr>
        <p:spPr bwMode="auto">
          <a:xfrm>
            <a:off x="3392488" y="5102225"/>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4" name="Oval 53"/>
          <p:cNvSpPr>
            <a:spLocks noChangeArrowheads="1"/>
          </p:cNvSpPr>
          <p:nvPr/>
        </p:nvSpPr>
        <p:spPr bwMode="auto">
          <a:xfrm>
            <a:off x="3748088" y="5153025"/>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5" name="Oval 54"/>
          <p:cNvSpPr>
            <a:spLocks noChangeArrowheads="1"/>
          </p:cNvSpPr>
          <p:nvPr/>
        </p:nvSpPr>
        <p:spPr bwMode="auto">
          <a:xfrm>
            <a:off x="3360738" y="2535238"/>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6" name="Oval 55"/>
          <p:cNvSpPr>
            <a:spLocks noChangeArrowheads="1"/>
          </p:cNvSpPr>
          <p:nvPr/>
        </p:nvSpPr>
        <p:spPr bwMode="auto">
          <a:xfrm>
            <a:off x="3429000" y="25527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7" name="Oval 56"/>
          <p:cNvSpPr>
            <a:spLocks noChangeArrowheads="1"/>
          </p:cNvSpPr>
          <p:nvPr/>
        </p:nvSpPr>
        <p:spPr bwMode="auto">
          <a:xfrm>
            <a:off x="3259138" y="25019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8" name="Oval 57"/>
          <p:cNvSpPr>
            <a:spLocks noChangeArrowheads="1"/>
          </p:cNvSpPr>
          <p:nvPr/>
        </p:nvSpPr>
        <p:spPr bwMode="auto">
          <a:xfrm>
            <a:off x="3417888" y="24384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9" name="Oval 58"/>
          <p:cNvSpPr>
            <a:spLocks noChangeArrowheads="1"/>
          </p:cNvSpPr>
          <p:nvPr/>
        </p:nvSpPr>
        <p:spPr bwMode="auto">
          <a:xfrm>
            <a:off x="3298825" y="22352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0" name="Oval 59"/>
          <p:cNvSpPr>
            <a:spLocks noChangeArrowheads="1"/>
          </p:cNvSpPr>
          <p:nvPr/>
        </p:nvSpPr>
        <p:spPr bwMode="auto">
          <a:xfrm>
            <a:off x="3214688" y="23368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1" name="Oval 60"/>
          <p:cNvSpPr>
            <a:spLocks noChangeArrowheads="1"/>
          </p:cNvSpPr>
          <p:nvPr/>
        </p:nvSpPr>
        <p:spPr bwMode="auto">
          <a:xfrm>
            <a:off x="3400425" y="22860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3536" name="文字方塊 47"/>
          <p:cNvSpPr txBox="1">
            <a:spLocks noChangeArrowheads="1"/>
          </p:cNvSpPr>
          <p:nvPr/>
        </p:nvSpPr>
        <p:spPr bwMode="auto">
          <a:xfrm>
            <a:off x="134938" y="1962150"/>
            <a:ext cx="1998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1F497D"/>
                </a:solidFill>
                <a:latin typeface="Arial" charset="0"/>
              </a:rPr>
              <a:t>High Accuracy</a:t>
            </a:r>
          </a:p>
          <a:p>
            <a:pPr eaLnBrk="1" hangingPunct="1">
              <a:spcBef>
                <a:spcPct val="0"/>
              </a:spcBef>
              <a:buFontTx/>
              <a:buNone/>
            </a:pPr>
            <a:r>
              <a:rPr lang="en-US" altLang="zh-TW" sz="2000" b="1">
                <a:solidFill>
                  <a:srgbClr val="1F497D"/>
                </a:solidFill>
                <a:latin typeface="Arial" charset="0"/>
              </a:rPr>
              <a:t>High Precision</a:t>
            </a:r>
            <a:endParaRPr lang="zh-TW" altLang="en-US" sz="2000" b="1">
              <a:solidFill>
                <a:srgbClr val="1F497D"/>
              </a:solidFill>
              <a:latin typeface="Arial" charset="0"/>
            </a:endParaRPr>
          </a:p>
        </p:txBody>
      </p:sp>
      <p:sp>
        <p:nvSpPr>
          <p:cNvPr id="63537" name="文字方塊 47"/>
          <p:cNvSpPr txBox="1">
            <a:spLocks noChangeArrowheads="1"/>
          </p:cNvSpPr>
          <p:nvPr/>
        </p:nvSpPr>
        <p:spPr bwMode="auto">
          <a:xfrm>
            <a:off x="134938" y="4959350"/>
            <a:ext cx="211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1F497D"/>
                </a:solidFill>
                <a:latin typeface="Arial" charset="0"/>
              </a:rPr>
              <a:t>High Accuracy</a:t>
            </a:r>
          </a:p>
          <a:p>
            <a:pPr eaLnBrk="1" hangingPunct="1">
              <a:spcBef>
                <a:spcPct val="0"/>
              </a:spcBef>
              <a:buFontTx/>
              <a:buNone/>
            </a:pPr>
            <a:r>
              <a:rPr lang="en-US" altLang="zh-TW" sz="2000" b="1">
                <a:solidFill>
                  <a:srgbClr val="1F497D"/>
                </a:solidFill>
                <a:latin typeface="Arial" charset="0"/>
              </a:rPr>
              <a:t>Low Precision</a:t>
            </a:r>
            <a:endParaRPr lang="zh-TW" altLang="en-US" sz="2000" b="1">
              <a:solidFill>
                <a:srgbClr val="1F497D"/>
              </a:solidFill>
              <a:latin typeface="Arial" charset="0"/>
            </a:endParaRPr>
          </a:p>
        </p:txBody>
      </p:sp>
      <p:sp>
        <p:nvSpPr>
          <p:cNvPr id="63538" name="文字方塊 47"/>
          <p:cNvSpPr txBox="1">
            <a:spLocks noChangeArrowheads="1"/>
          </p:cNvSpPr>
          <p:nvPr/>
        </p:nvSpPr>
        <p:spPr bwMode="auto">
          <a:xfrm>
            <a:off x="7027863" y="1962150"/>
            <a:ext cx="2116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1F497D"/>
                </a:solidFill>
                <a:latin typeface="Arial" charset="0"/>
              </a:rPr>
              <a:t>Low Accuracy</a:t>
            </a:r>
          </a:p>
          <a:p>
            <a:pPr eaLnBrk="1" hangingPunct="1">
              <a:spcBef>
                <a:spcPct val="0"/>
              </a:spcBef>
              <a:buFontTx/>
              <a:buNone/>
            </a:pPr>
            <a:r>
              <a:rPr lang="en-US" altLang="zh-TW" sz="2000" b="1">
                <a:solidFill>
                  <a:srgbClr val="1F497D"/>
                </a:solidFill>
                <a:latin typeface="Arial" charset="0"/>
              </a:rPr>
              <a:t>High Precision</a:t>
            </a:r>
            <a:endParaRPr lang="zh-TW" altLang="en-US" sz="2000" b="1">
              <a:solidFill>
                <a:srgbClr val="1F497D"/>
              </a:solidFill>
              <a:latin typeface="Arial" charset="0"/>
            </a:endParaRPr>
          </a:p>
        </p:txBody>
      </p:sp>
      <p:sp>
        <p:nvSpPr>
          <p:cNvPr id="63539" name="文字方塊 47"/>
          <p:cNvSpPr txBox="1">
            <a:spLocks noChangeArrowheads="1"/>
          </p:cNvSpPr>
          <p:nvPr/>
        </p:nvSpPr>
        <p:spPr bwMode="auto">
          <a:xfrm>
            <a:off x="7027863" y="4959350"/>
            <a:ext cx="2116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1F497D"/>
                </a:solidFill>
                <a:latin typeface="Arial" charset="0"/>
              </a:rPr>
              <a:t>Low Accuracy</a:t>
            </a:r>
          </a:p>
          <a:p>
            <a:pPr eaLnBrk="1" hangingPunct="1">
              <a:spcBef>
                <a:spcPct val="0"/>
              </a:spcBef>
              <a:buFontTx/>
              <a:buNone/>
            </a:pPr>
            <a:r>
              <a:rPr lang="en-US" altLang="zh-TW" sz="2000" b="1">
                <a:solidFill>
                  <a:srgbClr val="1F497D"/>
                </a:solidFill>
                <a:latin typeface="Arial" charset="0"/>
              </a:rPr>
              <a:t>Low Precision</a:t>
            </a:r>
            <a:endParaRPr lang="zh-TW" altLang="en-US" sz="2000" b="1">
              <a:solidFill>
                <a:srgbClr val="1F497D"/>
              </a:solidFill>
              <a:latin typeface="Arial" charset="0"/>
            </a:endParaRPr>
          </a:p>
        </p:txBody>
      </p:sp>
      <p:sp>
        <p:nvSpPr>
          <p:cNvPr id="63540" name="文字方塊 47"/>
          <p:cNvSpPr txBox="1">
            <a:spLocks noChangeArrowheads="1"/>
          </p:cNvSpPr>
          <p:nvPr/>
        </p:nvSpPr>
        <p:spPr bwMode="auto">
          <a:xfrm>
            <a:off x="3081338" y="742950"/>
            <a:ext cx="593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A</a:t>
            </a:r>
            <a:endParaRPr lang="zh-TW" altLang="en-US" sz="3600" b="1">
              <a:solidFill>
                <a:srgbClr val="984807"/>
              </a:solidFill>
              <a:latin typeface="Arial" charset="0"/>
            </a:endParaRPr>
          </a:p>
        </p:txBody>
      </p:sp>
      <p:sp>
        <p:nvSpPr>
          <p:cNvPr id="63541" name="文字方塊 47"/>
          <p:cNvSpPr txBox="1">
            <a:spLocks noChangeArrowheads="1"/>
          </p:cNvSpPr>
          <p:nvPr/>
        </p:nvSpPr>
        <p:spPr bwMode="auto">
          <a:xfrm>
            <a:off x="5656263" y="742950"/>
            <a:ext cx="592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B</a:t>
            </a:r>
            <a:endParaRPr lang="zh-TW" altLang="en-US" sz="3600" b="1">
              <a:solidFill>
                <a:srgbClr val="984807"/>
              </a:solidFill>
              <a:latin typeface="Arial" charset="0"/>
            </a:endParaRPr>
          </a:p>
        </p:txBody>
      </p:sp>
      <p:sp>
        <p:nvSpPr>
          <p:cNvPr id="63542" name="文字方塊 47"/>
          <p:cNvSpPr txBox="1">
            <a:spLocks noChangeArrowheads="1"/>
          </p:cNvSpPr>
          <p:nvPr/>
        </p:nvSpPr>
        <p:spPr bwMode="auto">
          <a:xfrm>
            <a:off x="3046413" y="3635375"/>
            <a:ext cx="593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C</a:t>
            </a:r>
            <a:endParaRPr lang="zh-TW" altLang="en-US" sz="3600" b="1">
              <a:solidFill>
                <a:srgbClr val="984807"/>
              </a:solidFill>
              <a:latin typeface="Arial" charset="0"/>
            </a:endParaRPr>
          </a:p>
        </p:txBody>
      </p:sp>
      <p:sp>
        <p:nvSpPr>
          <p:cNvPr id="63543" name="文字方塊 47"/>
          <p:cNvSpPr txBox="1">
            <a:spLocks noChangeArrowheads="1"/>
          </p:cNvSpPr>
          <p:nvPr/>
        </p:nvSpPr>
        <p:spPr bwMode="auto">
          <a:xfrm>
            <a:off x="5621338" y="3635375"/>
            <a:ext cx="592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D</a:t>
            </a:r>
            <a:endParaRPr lang="zh-TW" altLang="en-US" sz="3600" b="1">
              <a:solidFill>
                <a:srgbClr val="984807"/>
              </a:solidFill>
              <a:latin typeface="Arial" charset="0"/>
            </a:endParaRPr>
          </a:p>
        </p:txBody>
      </p:sp>
      <p:sp>
        <p:nvSpPr>
          <p:cNvPr id="77" name="圓角矩形 39"/>
          <p:cNvSpPr/>
          <p:nvPr/>
        </p:nvSpPr>
        <p:spPr>
          <a:xfrm>
            <a:off x="133350" y="788988"/>
            <a:ext cx="4398963"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8" name="圓角矩形 39"/>
          <p:cNvSpPr/>
          <p:nvPr/>
        </p:nvSpPr>
        <p:spPr>
          <a:xfrm>
            <a:off x="112713" y="3708400"/>
            <a:ext cx="4405312" cy="2820988"/>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9" name="圓角矩形 39"/>
          <p:cNvSpPr/>
          <p:nvPr/>
        </p:nvSpPr>
        <p:spPr>
          <a:xfrm>
            <a:off x="4643438" y="833438"/>
            <a:ext cx="4398962"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80" name="圓角矩形 39"/>
          <p:cNvSpPr/>
          <p:nvPr/>
        </p:nvSpPr>
        <p:spPr>
          <a:xfrm>
            <a:off x="4610100" y="3713163"/>
            <a:ext cx="4397375"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Tree>
    <p:extLst>
      <p:ext uri="{BB962C8B-B14F-4D97-AF65-F5344CB8AC3E}">
        <p14:creationId xmlns:p14="http://schemas.microsoft.com/office/powerpoint/2010/main" val="154672428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09600" y="0"/>
            <a:ext cx="8229600" cy="701675"/>
          </a:xfrm>
        </p:spPr>
        <p:txBody>
          <a:bodyPr/>
          <a:lstStyle/>
          <a:p>
            <a:r>
              <a:rPr lang="en-US" altLang="zh-TW" smtClean="0">
                <a:solidFill>
                  <a:srgbClr val="1F497D"/>
                </a:solidFill>
              </a:rPr>
              <a:t>Accuracy vs. Precision</a:t>
            </a:r>
          </a:p>
        </p:txBody>
      </p:sp>
      <p:sp>
        <p:nvSpPr>
          <p:cNvPr id="64515" name="Slide Number Placeholder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C487430-755C-4DD8-93C1-109A87CA19FB}" type="slidenum">
              <a:rPr lang="zh-TW" altLang="en-US" sz="1200" smtClean="0">
                <a:solidFill>
                  <a:srgbClr val="898989"/>
                </a:solidFill>
              </a:rPr>
              <a:pPr eaLnBrk="1" hangingPunct="1">
                <a:spcBef>
                  <a:spcPct val="0"/>
                </a:spcBef>
                <a:buFontTx/>
                <a:buNone/>
              </a:pPr>
              <a:t>192</a:t>
            </a:fld>
            <a:endParaRPr lang="zh-TW" altLang="en-US" sz="1200" smtClean="0">
              <a:solidFill>
                <a:srgbClr val="898989"/>
              </a:solidFill>
            </a:endParaRPr>
          </a:p>
        </p:txBody>
      </p:sp>
      <p:grpSp>
        <p:nvGrpSpPr>
          <p:cNvPr id="64516" name="Group 7"/>
          <p:cNvGrpSpPr>
            <a:grpSpLocks/>
          </p:cNvGrpSpPr>
          <p:nvPr/>
        </p:nvGrpSpPr>
        <p:grpSpPr bwMode="auto">
          <a:xfrm>
            <a:off x="2232025" y="1311275"/>
            <a:ext cx="2166938" cy="2165350"/>
            <a:chOff x="1216526" y="1243263"/>
            <a:chExt cx="2165684" cy="2165684"/>
          </a:xfrm>
        </p:grpSpPr>
        <p:sp>
          <p:nvSpPr>
            <p:cNvPr id="5" name="Oval 4"/>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 name="Oval 5"/>
            <p:cNvSpPr>
              <a:spLocks noChangeArrowheads="1"/>
            </p:cNvSpPr>
            <p:nvPr/>
          </p:nvSpPr>
          <p:spPr bwMode="auto">
            <a:xfrm>
              <a:off x="1519564" y="1546523"/>
              <a:ext cx="1559609"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7" name="Oval 6"/>
            <p:cNvSpPr>
              <a:spLocks noChangeArrowheads="1"/>
            </p:cNvSpPr>
            <p:nvPr/>
          </p:nvSpPr>
          <p:spPr bwMode="auto">
            <a:xfrm>
              <a:off x="1909863" y="1937108"/>
              <a:ext cx="779011"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9" name="Oval 8"/>
          <p:cNvSpPr>
            <a:spLocks noChangeArrowheads="1"/>
          </p:cNvSpPr>
          <p:nvPr/>
        </p:nvSpPr>
        <p:spPr bwMode="auto">
          <a:xfrm>
            <a:off x="3265488" y="22860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0" name="Oval 9"/>
          <p:cNvSpPr>
            <a:spLocks noChangeArrowheads="1"/>
          </p:cNvSpPr>
          <p:nvPr/>
        </p:nvSpPr>
        <p:spPr bwMode="auto">
          <a:xfrm>
            <a:off x="3324225" y="239871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1" name="Oval 10"/>
          <p:cNvSpPr>
            <a:spLocks noChangeArrowheads="1"/>
          </p:cNvSpPr>
          <p:nvPr/>
        </p:nvSpPr>
        <p:spPr bwMode="auto">
          <a:xfrm>
            <a:off x="3208338" y="24161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4520" name="Group 11"/>
          <p:cNvGrpSpPr>
            <a:grpSpLocks/>
          </p:cNvGrpSpPr>
          <p:nvPr/>
        </p:nvGrpSpPr>
        <p:grpSpPr bwMode="auto">
          <a:xfrm>
            <a:off x="4783138" y="1308100"/>
            <a:ext cx="2165350" cy="2165350"/>
            <a:chOff x="1216526" y="1243263"/>
            <a:chExt cx="2165684" cy="2165684"/>
          </a:xfrm>
        </p:grpSpPr>
        <p:sp>
          <p:nvSpPr>
            <p:cNvPr id="13" name="Oval 12"/>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4" name="Oval 13"/>
            <p:cNvSpPr>
              <a:spLocks noChangeArrowheads="1"/>
            </p:cNvSpPr>
            <p:nvPr/>
          </p:nvSpPr>
          <p:spPr bwMode="auto">
            <a:xfrm>
              <a:off x="1519785" y="1546523"/>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5" name="Oval 14"/>
            <p:cNvSpPr>
              <a:spLocks noChangeArrowheads="1"/>
            </p:cNvSpPr>
            <p:nvPr/>
          </p:nvSpPr>
          <p:spPr bwMode="auto">
            <a:xfrm>
              <a:off x="1910370" y="1937108"/>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16" name="Oval 15"/>
          <p:cNvSpPr>
            <a:spLocks noChangeArrowheads="1"/>
          </p:cNvSpPr>
          <p:nvPr/>
        </p:nvSpPr>
        <p:spPr bwMode="auto">
          <a:xfrm>
            <a:off x="6389688" y="2711450"/>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7" name="Oval 16"/>
          <p:cNvSpPr>
            <a:spLocks noChangeArrowheads="1"/>
          </p:cNvSpPr>
          <p:nvPr/>
        </p:nvSpPr>
        <p:spPr bwMode="auto">
          <a:xfrm>
            <a:off x="6450013" y="28225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8" name="Oval 17"/>
          <p:cNvSpPr>
            <a:spLocks noChangeArrowheads="1"/>
          </p:cNvSpPr>
          <p:nvPr/>
        </p:nvSpPr>
        <p:spPr bwMode="auto">
          <a:xfrm>
            <a:off x="6334125" y="284162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4524" name="Group 18"/>
          <p:cNvGrpSpPr>
            <a:grpSpLocks/>
          </p:cNvGrpSpPr>
          <p:nvPr/>
        </p:nvGrpSpPr>
        <p:grpSpPr bwMode="auto">
          <a:xfrm>
            <a:off x="2249488" y="4203700"/>
            <a:ext cx="2165350" cy="2165350"/>
            <a:chOff x="1216526" y="1243263"/>
            <a:chExt cx="2165684" cy="2165684"/>
          </a:xfrm>
        </p:grpSpPr>
        <p:sp>
          <p:nvSpPr>
            <p:cNvPr id="20" name="Oval 19"/>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1" name="Oval 20"/>
            <p:cNvSpPr>
              <a:spLocks noChangeArrowheads="1"/>
            </p:cNvSpPr>
            <p:nvPr/>
          </p:nvSpPr>
          <p:spPr bwMode="auto">
            <a:xfrm>
              <a:off x="1519785" y="1546523"/>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2" name="Oval 21"/>
            <p:cNvSpPr>
              <a:spLocks noChangeArrowheads="1"/>
            </p:cNvSpPr>
            <p:nvPr/>
          </p:nvSpPr>
          <p:spPr bwMode="auto">
            <a:xfrm>
              <a:off x="1910370" y="1937108"/>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23" name="Oval 22"/>
          <p:cNvSpPr>
            <a:spLocks noChangeArrowheads="1"/>
          </p:cNvSpPr>
          <p:nvPr/>
        </p:nvSpPr>
        <p:spPr bwMode="auto">
          <a:xfrm>
            <a:off x="3105150" y="48148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4" name="Oval 23"/>
          <p:cNvSpPr>
            <a:spLocks noChangeArrowheads="1"/>
          </p:cNvSpPr>
          <p:nvPr/>
        </p:nvSpPr>
        <p:spPr bwMode="auto">
          <a:xfrm>
            <a:off x="3524250" y="544353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5" name="Oval 24"/>
          <p:cNvSpPr>
            <a:spLocks noChangeArrowheads="1"/>
          </p:cNvSpPr>
          <p:nvPr/>
        </p:nvSpPr>
        <p:spPr bwMode="auto">
          <a:xfrm>
            <a:off x="2824163" y="521811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4528" name="Group 25"/>
          <p:cNvGrpSpPr>
            <a:grpSpLocks/>
          </p:cNvGrpSpPr>
          <p:nvPr/>
        </p:nvGrpSpPr>
        <p:grpSpPr bwMode="auto">
          <a:xfrm>
            <a:off x="4794250" y="4195763"/>
            <a:ext cx="2165350" cy="2165350"/>
            <a:chOff x="1216526" y="1243263"/>
            <a:chExt cx="2165684" cy="2165684"/>
          </a:xfrm>
        </p:grpSpPr>
        <p:sp>
          <p:nvSpPr>
            <p:cNvPr id="27" name="Oval 26"/>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8" name="Oval 27"/>
            <p:cNvSpPr>
              <a:spLocks noChangeArrowheads="1"/>
            </p:cNvSpPr>
            <p:nvPr/>
          </p:nvSpPr>
          <p:spPr bwMode="auto">
            <a:xfrm>
              <a:off x="1519786" y="1546522"/>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9" name="Oval 28"/>
            <p:cNvSpPr>
              <a:spLocks noChangeArrowheads="1"/>
            </p:cNvSpPr>
            <p:nvPr/>
          </p:nvSpPr>
          <p:spPr bwMode="auto">
            <a:xfrm>
              <a:off x="1910371" y="1937107"/>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30" name="Oval 29"/>
          <p:cNvSpPr>
            <a:spLocks noChangeArrowheads="1"/>
          </p:cNvSpPr>
          <p:nvPr/>
        </p:nvSpPr>
        <p:spPr bwMode="auto">
          <a:xfrm>
            <a:off x="6502400" y="50053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1" name="Oval 30"/>
          <p:cNvSpPr>
            <a:spLocks noChangeArrowheads="1"/>
          </p:cNvSpPr>
          <p:nvPr/>
        </p:nvSpPr>
        <p:spPr bwMode="auto">
          <a:xfrm>
            <a:off x="6408738" y="58451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2" name="Oval 31"/>
          <p:cNvSpPr>
            <a:spLocks noChangeArrowheads="1"/>
          </p:cNvSpPr>
          <p:nvPr/>
        </p:nvSpPr>
        <p:spPr bwMode="auto">
          <a:xfrm>
            <a:off x="5870575" y="54244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4" name="Oval 33"/>
          <p:cNvSpPr>
            <a:spLocks noChangeArrowheads="1"/>
          </p:cNvSpPr>
          <p:nvPr/>
        </p:nvSpPr>
        <p:spPr bwMode="auto">
          <a:xfrm>
            <a:off x="6621463" y="527526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5" name="Oval 34"/>
          <p:cNvSpPr>
            <a:spLocks noChangeArrowheads="1"/>
          </p:cNvSpPr>
          <p:nvPr/>
        </p:nvSpPr>
        <p:spPr bwMode="auto">
          <a:xfrm>
            <a:off x="6400800" y="54117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6" name="Oval 35"/>
          <p:cNvSpPr>
            <a:spLocks noChangeArrowheads="1"/>
          </p:cNvSpPr>
          <p:nvPr/>
        </p:nvSpPr>
        <p:spPr bwMode="auto">
          <a:xfrm>
            <a:off x="6164263" y="563086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7" name="Oval 36"/>
          <p:cNvSpPr>
            <a:spLocks noChangeArrowheads="1"/>
          </p:cNvSpPr>
          <p:nvPr/>
        </p:nvSpPr>
        <p:spPr bwMode="auto">
          <a:xfrm>
            <a:off x="6164263" y="51403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8" name="Oval 37"/>
          <p:cNvSpPr>
            <a:spLocks noChangeArrowheads="1"/>
          </p:cNvSpPr>
          <p:nvPr/>
        </p:nvSpPr>
        <p:spPr bwMode="auto">
          <a:xfrm>
            <a:off x="6621463" y="56483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9" name="Oval 38"/>
          <p:cNvSpPr>
            <a:spLocks noChangeArrowheads="1"/>
          </p:cNvSpPr>
          <p:nvPr/>
        </p:nvSpPr>
        <p:spPr bwMode="auto">
          <a:xfrm>
            <a:off x="6080125" y="603726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0" name="Oval 39"/>
          <p:cNvSpPr>
            <a:spLocks noChangeArrowheads="1"/>
          </p:cNvSpPr>
          <p:nvPr/>
        </p:nvSpPr>
        <p:spPr bwMode="auto">
          <a:xfrm>
            <a:off x="5757863" y="58515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1" name="Oval 40"/>
          <p:cNvSpPr>
            <a:spLocks noChangeArrowheads="1"/>
          </p:cNvSpPr>
          <p:nvPr/>
        </p:nvSpPr>
        <p:spPr bwMode="auto">
          <a:xfrm>
            <a:off x="6432550" y="297497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2" name="Oval 41"/>
          <p:cNvSpPr>
            <a:spLocks noChangeArrowheads="1"/>
          </p:cNvSpPr>
          <p:nvPr/>
        </p:nvSpPr>
        <p:spPr bwMode="auto">
          <a:xfrm>
            <a:off x="6551613" y="27717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3" name="Oval 42"/>
          <p:cNvSpPr>
            <a:spLocks noChangeArrowheads="1"/>
          </p:cNvSpPr>
          <p:nvPr/>
        </p:nvSpPr>
        <p:spPr bwMode="auto">
          <a:xfrm>
            <a:off x="6534150" y="292417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4" name="Oval 43"/>
          <p:cNvSpPr>
            <a:spLocks noChangeArrowheads="1"/>
          </p:cNvSpPr>
          <p:nvPr/>
        </p:nvSpPr>
        <p:spPr bwMode="auto">
          <a:xfrm>
            <a:off x="6483350" y="27051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5" name="Oval 44"/>
          <p:cNvSpPr>
            <a:spLocks noChangeArrowheads="1"/>
          </p:cNvSpPr>
          <p:nvPr/>
        </p:nvSpPr>
        <p:spPr bwMode="auto">
          <a:xfrm>
            <a:off x="6316663" y="27241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6" name="Oval 45"/>
          <p:cNvSpPr>
            <a:spLocks noChangeArrowheads="1"/>
          </p:cNvSpPr>
          <p:nvPr/>
        </p:nvSpPr>
        <p:spPr bwMode="auto">
          <a:xfrm>
            <a:off x="6283325" y="29098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7" name="Oval 46"/>
          <p:cNvSpPr>
            <a:spLocks noChangeArrowheads="1"/>
          </p:cNvSpPr>
          <p:nvPr/>
        </p:nvSpPr>
        <p:spPr bwMode="auto">
          <a:xfrm>
            <a:off x="6364288" y="29591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8" name="Oval 47"/>
          <p:cNvSpPr>
            <a:spLocks noChangeArrowheads="1"/>
          </p:cNvSpPr>
          <p:nvPr/>
        </p:nvSpPr>
        <p:spPr bwMode="auto">
          <a:xfrm>
            <a:off x="3676650" y="54102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9" name="Oval 48"/>
          <p:cNvSpPr>
            <a:spLocks noChangeArrowheads="1"/>
          </p:cNvSpPr>
          <p:nvPr/>
        </p:nvSpPr>
        <p:spPr bwMode="auto">
          <a:xfrm>
            <a:off x="3027363" y="52514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0" name="Oval 49"/>
          <p:cNvSpPr>
            <a:spLocks noChangeArrowheads="1"/>
          </p:cNvSpPr>
          <p:nvPr/>
        </p:nvSpPr>
        <p:spPr bwMode="auto">
          <a:xfrm>
            <a:off x="3044825" y="557371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1" name="Oval 50"/>
          <p:cNvSpPr>
            <a:spLocks noChangeArrowheads="1"/>
          </p:cNvSpPr>
          <p:nvPr/>
        </p:nvSpPr>
        <p:spPr bwMode="auto">
          <a:xfrm>
            <a:off x="3316288" y="56578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2" name="Oval 51"/>
          <p:cNvSpPr>
            <a:spLocks noChangeArrowheads="1"/>
          </p:cNvSpPr>
          <p:nvPr/>
        </p:nvSpPr>
        <p:spPr bwMode="auto">
          <a:xfrm>
            <a:off x="3478213" y="4814888"/>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3" name="Oval 52"/>
          <p:cNvSpPr>
            <a:spLocks noChangeArrowheads="1"/>
          </p:cNvSpPr>
          <p:nvPr/>
        </p:nvSpPr>
        <p:spPr bwMode="auto">
          <a:xfrm>
            <a:off x="3392488" y="5102225"/>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4" name="Oval 53"/>
          <p:cNvSpPr>
            <a:spLocks noChangeArrowheads="1"/>
          </p:cNvSpPr>
          <p:nvPr/>
        </p:nvSpPr>
        <p:spPr bwMode="auto">
          <a:xfrm>
            <a:off x="3748088" y="5153025"/>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5" name="Oval 54"/>
          <p:cNvSpPr>
            <a:spLocks noChangeArrowheads="1"/>
          </p:cNvSpPr>
          <p:nvPr/>
        </p:nvSpPr>
        <p:spPr bwMode="auto">
          <a:xfrm>
            <a:off x="3360738" y="2535238"/>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6" name="Oval 55"/>
          <p:cNvSpPr>
            <a:spLocks noChangeArrowheads="1"/>
          </p:cNvSpPr>
          <p:nvPr/>
        </p:nvSpPr>
        <p:spPr bwMode="auto">
          <a:xfrm>
            <a:off x="3429000" y="25527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7" name="Oval 56"/>
          <p:cNvSpPr>
            <a:spLocks noChangeArrowheads="1"/>
          </p:cNvSpPr>
          <p:nvPr/>
        </p:nvSpPr>
        <p:spPr bwMode="auto">
          <a:xfrm>
            <a:off x="3259138" y="25019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8" name="Oval 57"/>
          <p:cNvSpPr>
            <a:spLocks noChangeArrowheads="1"/>
          </p:cNvSpPr>
          <p:nvPr/>
        </p:nvSpPr>
        <p:spPr bwMode="auto">
          <a:xfrm>
            <a:off x="3417888" y="24384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9" name="Oval 58"/>
          <p:cNvSpPr>
            <a:spLocks noChangeArrowheads="1"/>
          </p:cNvSpPr>
          <p:nvPr/>
        </p:nvSpPr>
        <p:spPr bwMode="auto">
          <a:xfrm>
            <a:off x="3298825" y="22352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0" name="Oval 59"/>
          <p:cNvSpPr>
            <a:spLocks noChangeArrowheads="1"/>
          </p:cNvSpPr>
          <p:nvPr/>
        </p:nvSpPr>
        <p:spPr bwMode="auto">
          <a:xfrm>
            <a:off x="3214688" y="23368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1" name="Oval 60"/>
          <p:cNvSpPr>
            <a:spLocks noChangeArrowheads="1"/>
          </p:cNvSpPr>
          <p:nvPr/>
        </p:nvSpPr>
        <p:spPr bwMode="auto">
          <a:xfrm>
            <a:off x="3400425" y="22860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4560" name="文字方塊 47"/>
          <p:cNvSpPr txBox="1">
            <a:spLocks noChangeArrowheads="1"/>
          </p:cNvSpPr>
          <p:nvPr/>
        </p:nvSpPr>
        <p:spPr bwMode="auto">
          <a:xfrm>
            <a:off x="134938" y="1962150"/>
            <a:ext cx="1998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1F497D"/>
                </a:solidFill>
                <a:latin typeface="Arial" charset="0"/>
              </a:rPr>
              <a:t>High Accuracy</a:t>
            </a:r>
          </a:p>
          <a:p>
            <a:pPr eaLnBrk="1" hangingPunct="1">
              <a:spcBef>
                <a:spcPct val="0"/>
              </a:spcBef>
              <a:buFontTx/>
              <a:buNone/>
            </a:pPr>
            <a:r>
              <a:rPr lang="en-US" altLang="zh-TW" sz="2000" b="1">
                <a:solidFill>
                  <a:srgbClr val="1F497D"/>
                </a:solidFill>
                <a:latin typeface="Arial" charset="0"/>
              </a:rPr>
              <a:t>High Precision</a:t>
            </a:r>
            <a:endParaRPr lang="zh-TW" altLang="en-US" sz="2000" b="1">
              <a:solidFill>
                <a:srgbClr val="1F497D"/>
              </a:solidFill>
              <a:latin typeface="Arial" charset="0"/>
            </a:endParaRPr>
          </a:p>
        </p:txBody>
      </p:sp>
      <p:sp>
        <p:nvSpPr>
          <p:cNvPr id="64561" name="文字方塊 47"/>
          <p:cNvSpPr txBox="1">
            <a:spLocks noChangeArrowheads="1"/>
          </p:cNvSpPr>
          <p:nvPr/>
        </p:nvSpPr>
        <p:spPr bwMode="auto">
          <a:xfrm>
            <a:off x="134938" y="4959350"/>
            <a:ext cx="211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1F497D"/>
                </a:solidFill>
                <a:latin typeface="Arial" charset="0"/>
              </a:rPr>
              <a:t>High Accuracy</a:t>
            </a:r>
          </a:p>
          <a:p>
            <a:pPr eaLnBrk="1" hangingPunct="1">
              <a:spcBef>
                <a:spcPct val="0"/>
              </a:spcBef>
              <a:buFontTx/>
              <a:buNone/>
            </a:pPr>
            <a:r>
              <a:rPr lang="en-US" altLang="zh-TW" sz="2000" b="1">
                <a:solidFill>
                  <a:srgbClr val="1F497D"/>
                </a:solidFill>
                <a:latin typeface="Arial" charset="0"/>
              </a:rPr>
              <a:t>Low Precision</a:t>
            </a:r>
            <a:endParaRPr lang="zh-TW" altLang="en-US" sz="2000" b="1">
              <a:solidFill>
                <a:srgbClr val="1F497D"/>
              </a:solidFill>
              <a:latin typeface="Arial" charset="0"/>
            </a:endParaRPr>
          </a:p>
        </p:txBody>
      </p:sp>
      <p:sp>
        <p:nvSpPr>
          <p:cNvPr id="64562" name="文字方塊 47"/>
          <p:cNvSpPr txBox="1">
            <a:spLocks noChangeArrowheads="1"/>
          </p:cNvSpPr>
          <p:nvPr/>
        </p:nvSpPr>
        <p:spPr bwMode="auto">
          <a:xfrm>
            <a:off x="7027863" y="1962150"/>
            <a:ext cx="2116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1F497D"/>
                </a:solidFill>
                <a:latin typeface="Arial" charset="0"/>
              </a:rPr>
              <a:t>Low Accuracy</a:t>
            </a:r>
          </a:p>
          <a:p>
            <a:pPr eaLnBrk="1" hangingPunct="1">
              <a:spcBef>
                <a:spcPct val="0"/>
              </a:spcBef>
              <a:buFontTx/>
              <a:buNone/>
            </a:pPr>
            <a:r>
              <a:rPr lang="en-US" altLang="zh-TW" sz="2000" b="1">
                <a:solidFill>
                  <a:srgbClr val="1F497D"/>
                </a:solidFill>
                <a:latin typeface="Arial" charset="0"/>
              </a:rPr>
              <a:t>High Precision</a:t>
            </a:r>
            <a:endParaRPr lang="zh-TW" altLang="en-US" sz="2000" b="1">
              <a:solidFill>
                <a:srgbClr val="1F497D"/>
              </a:solidFill>
              <a:latin typeface="Arial" charset="0"/>
            </a:endParaRPr>
          </a:p>
        </p:txBody>
      </p:sp>
      <p:sp>
        <p:nvSpPr>
          <p:cNvPr id="64563" name="文字方塊 47"/>
          <p:cNvSpPr txBox="1">
            <a:spLocks noChangeArrowheads="1"/>
          </p:cNvSpPr>
          <p:nvPr/>
        </p:nvSpPr>
        <p:spPr bwMode="auto">
          <a:xfrm>
            <a:off x="7027863" y="4959350"/>
            <a:ext cx="2116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1F497D"/>
                </a:solidFill>
                <a:latin typeface="Arial" charset="0"/>
              </a:rPr>
              <a:t>Low Accuracy</a:t>
            </a:r>
          </a:p>
          <a:p>
            <a:pPr eaLnBrk="1" hangingPunct="1">
              <a:spcBef>
                <a:spcPct val="0"/>
              </a:spcBef>
              <a:buFontTx/>
              <a:buNone/>
            </a:pPr>
            <a:r>
              <a:rPr lang="en-US" altLang="zh-TW" sz="2000" b="1">
                <a:solidFill>
                  <a:srgbClr val="1F497D"/>
                </a:solidFill>
                <a:latin typeface="Arial" charset="0"/>
              </a:rPr>
              <a:t>Low Precision</a:t>
            </a:r>
            <a:endParaRPr lang="zh-TW" altLang="en-US" sz="2000" b="1">
              <a:solidFill>
                <a:srgbClr val="1F497D"/>
              </a:solidFill>
              <a:latin typeface="Arial" charset="0"/>
            </a:endParaRPr>
          </a:p>
        </p:txBody>
      </p:sp>
      <p:sp>
        <p:nvSpPr>
          <p:cNvPr id="64564" name="文字方塊 47"/>
          <p:cNvSpPr txBox="1">
            <a:spLocks noChangeArrowheads="1"/>
          </p:cNvSpPr>
          <p:nvPr/>
        </p:nvSpPr>
        <p:spPr bwMode="auto">
          <a:xfrm>
            <a:off x="3081338" y="742950"/>
            <a:ext cx="593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A</a:t>
            </a:r>
            <a:endParaRPr lang="zh-TW" altLang="en-US" sz="3600" b="1">
              <a:solidFill>
                <a:srgbClr val="984807"/>
              </a:solidFill>
              <a:latin typeface="Arial" charset="0"/>
            </a:endParaRPr>
          </a:p>
        </p:txBody>
      </p:sp>
      <p:sp>
        <p:nvSpPr>
          <p:cNvPr id="64565" name="文字方塊 47"/>
          <p:cNvSpPr txBox="1">
            <a:spLocks noChangeArrowheads="1"/>
          </p:cNvSpPr>
          <p:nvPr/>
        </p:nvSpPr>
        <p:spPr bwMode="auto">
          <a:xfrm>
            <a:off x="5656263" y="742950"/>
            <a:ext cx="592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B</a:t>
            </a:r>
            <a:endParaRPr lang="zh-TW" altLang="en-US" sz="3600" b="1">
              <a:solidFill>
                <a:srgbClr val="984807"/>
              </a:solidFill>
              <a:latin typeface="Arial" charset="0"/>
            </a:endParaRPr>
          </a:p>
        </p:txBody>
      </p:sp>
      <p:sp>
        <p:nvSpPr>
          <p:cNvPr id="64566" name="文字方塊 47"/>
          <p:cNvSpPr txBox="1">
            <a:spLocks noChangeArrowheads="1"/>
          </p:cNvSpPr>
          <p:nvPr/>
        </p:nvSpPr>
        <p:spPr bwMode="auto">
          <a:xfrm>
            <a:off x="3046413" y="3635375"/>
            <a:ext cx="593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C</a:t>
            </a:r>
            <a:endParaRPr lang="zh-TW" altLang="en-US" sz="3600" b="1">
              <a:solidFill>
                <a:srgbClr val="984807"/>
              </a:solidFill>
              <a:latin typeface="Arial" charset="0"/>
            </a:endParaRPr>
          </a:p>
        </p:txBody>
      </p:sp>
      <p:sp>
        <p:nvSpPr>
          <p:cNvPr id="64567" name="文字方塊 47"/>
          <p:cNvSpPr txBox="1">
            <a:spLocks noChangeArrowheads="1"/>
          </p:cNvSpPr>
          <p:nvPr/>
        </p:nvSpPr>
        <p:spPr bwMode="auto">
          <a:xfrm>
            <a:off x="5621338" y="3635375"/>
            <a:ext cx="592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D</a:t>
            </a:r>
            <a:endParaRPr lang="zh-TW" altLang="en-US" sz="3600" b="1">
              <a:solidFill>
                <a:srgbClr val="984807"/>
              </a:solidFill>
              <a:latin typeface="Arial" charset="0"/>
            </a:endParaRPr>
          </a:p>
        </p:txBody>
      </p:sp>
      <p:sp>
        <p:nvSpPr>
          <p:cNvPr id="77" name="圓角矩形 39"/>
          <p:cNvSpPr/>
          <p:nvPr/>
        </p:nvSpPr>
        <p:spPr>
          <a:xfrm>
            <a:off x="133350" y="788988"/>
            <a:ext cx="4398963"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8" name="圓角矩形 39"/>
          <p:cNvSpPr/>
          <p:nvPr/>
        </p:nvSpPr>
        <p:spPr>
          <a:xfrm>
            <a:off x="112713" y="3708400"/>
            <a:ext cx="4405312" cy="2820988"/>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9" name="圓角矩形 39"/>
          <p:cNvSpPr/>
          <p:nvPr/>
        </p:nvSpPr>
        <p:spPr>
          <a:xfrm>
            <a:off x="4643438" y="833438"/>
            <a:ext cx="4398962"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80" name="圓角矩形 39"/>
          <p:cNvSpPr/>
          <p:nvPr/>
        </p:nvSpPr>
        <p:spPr>
          <a:xfrm>
            <a:off x="4610100" y="3713163"/>
            <a:ext cx="4397375"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64572" name="文字方塊 47"/>
          <p:cNvSpPr txBox="1">
            <a:spLocks noChangeArrowheads="1"/>
          </p:cNvSpPr>
          <p:nvPr/>
        </p:nvSpPr>
        <p:spPr bwMode="auto">
          <a:xfrm>
            <a:off x="180975" y="2768600"/>
            <a:ext cx="209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4F6228"/>
                </a:solidFill>
                <a:latin typeface="Arial" charset="0"/>
              </a:rPr>
              <a:t>High Validity</a:t>
            </a:r>
          </a:p>
          <a:p>
            <a:pPr eaLnBrk="1" hangingPunct="1">
              <a:spcBef>
                <a:spcPct val="0"/>
              </a:spcBef>
              <a:buFontTx/>
              <a:buNone/>
            </a:pPr>
            <a:r>
              <a:rPr lang="en-US" altLang="zh-TW" sz="2000" b="1">
                <a:solidFill>
                  <a:srgbClr val="4F6228"/>
                </a:solidFill>
                <a:latin typeface="Arial" charset="0"/>
              </a:rPr>
              <a:t>High Reliability</a:t>
            </a:r>
            <a:endParaRPr lang="zh-TW" altLang="en-US" sz="2000" b="1">
              <a:solidFill>
                <a:srgbClr val="4F6228"/>
              </a:solidFill>
              <a:latin typeface="Arial" charset="0"/>
            </a:endParaRPr>
          </a:p>
        </p:txBody>
      </p:sp>
      <p:sp>
        <p:nvSpPr>
          <p:cNvPr id="64573" name="文字方塊 47"/>
          <p:cNvSpPr txBox="1">
            <a:spLocks noChangeArrowheads="1"/>
          </p:cNvSpPr>
          <p:nvPr/>
        </p:nvSpPr>
        <p:spPr bwMode="auto">
          <a:xfrm>
            <a:off x="173038" y="5741988"/>
            <a:ext cx="209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4F6228"/>
                </a:solidFill>
                <a:latin typeface="Arial" charset="0"/>
              </a:rPr>
              <a:t>High Validity</a:t>
            </a:r>
          </a:p>
          <a:p>
            <a:pPr eaLnBrk="1" hangingPunct="1">
              <a:spcBef>
                <a:spcPct val="0"/>
              </a:spcBef>
              <a:buFontTx/>
              <a:buNone/>
            </a:pPr>
            <a:r>
              <a:rPr lang="en-US" altLang="zh-TW" sz="2000" b="1">
                <a:solidFill>
                  <a:srgbClr val="4F6228"/>
                </a:solidFill>
                <a:latin typeface="Arial" charset="0"/>
              </a:rPr>
              <a:t>Low Reliability</a:t>
            </a:r>
            <a:endParaRPr lang="zh-TW" altLang="en-US" sz="2000" b="1">
              <a:solidFill>
                <a:srgbClr val="4F6228"/>
              </a:solidFill>
              <a:latin typeface="Arial" charset="0"/>
            </a:endParaRPr>
          </a:p>
        </p:txBody>
      </p:sp>
      <p:sp>
        <p:nvSpPr>
          <p:cNvPr id="64574" name="文字方塊 47"/>
          <p:cNvSpPr txBox="1">
            <a:spLocks noChangeArrowheads="1"/>
          </p:cNvSpPr>
          <p:nvPr/>
        </p:nvSpPr>
        <p:spPr bwMode="auto">
          <a:xfrm>
            <a:off x="7008813" y="5800725"/>
            <a:ext cx="209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4F6228"/>
                </a:solidFill>
                <a:latin typeface="Arial" charset="0"/>
              </a:rPr>
              <a:t>Low Validity</a:t>
            </a:r>
          </a:p>
          <a:p>
            <a:pPr eaLnBrk="1" hangingPunct="1">
              <a:spcBef>
                <a:spcPct val="0"/>
              </a:spcBef>
              <a:buFontTx/>
              <a:buNone/>
            </a:pPr>
            <a:r>
              <a:rPr lang="en-US" altLang="zh-TW" sz="2000" b="1">
                <a:solidFill>
                  <a:srgbClr val="4F6228"/>
                </a:solidFill>
                <a:latin typeface="Arial" charset="0"/>
              </a:rPr>
              <a:t>Low Reliability</a:t>
            </a:r>
            <a:endParaRPr lang="zh-TW" altLang="en-US" sz="2000" b="1">
              <a:solidFill>
                <a:srgbClr val="4F6228"/>
              </a:solidFill>
              <a:latin typeface="Arial" charset="0"/>
            </a:endParaRPr>
          </a:p>
        </p:txBody>
      </p:sp>
      <p:sp>
        <p:nvSpPr>
          <p:cNvPr id="64575" name="文字方塊 47"/>
          <p:cNvSpPr txBox="1">
            <a:spLocks noChangeArrowheads="1"/>
          </p:cNvSpPr>
          <p:nvPr/>
        </p:nvSpPr>
        <p:spPr bwMode="auto">
          <a:xfrm>
            <a:off x="7051675" y="2878138"/>
            <a:ext cx="209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4F6228"/>
                </a:solidFill>
                <a:latin typeface="Arial" charset="0"/>
              </a:rPr>
              <a:t>Low Validity</a:t>
            </a:r>
          </a:p>
          <a:p>
            <a:pPr eaLnBrk="1" hangingPunct="1">
              <a:spcBef>
                <a:spcPct val="0"/>
              </a:spcBef>
              <a:buFontTx/>
              <a:buNone/>
            </a:pPr>
            <a:r>
              <a:rPr lang="en-US" altLang="zh-TW" sz="2000" b="1">
                <a:solidFill>
                  <a:srgbClr val="4F6228"/>
                </a:solidFill>
                <a:latin typeface="Arial" charset="0"/>
              </a:rPr>
              <a:t>High Reliability</a:t>
            </a:r>
            <a:endParaRPr lang="zh-TW" altLang="en-US" sz="2000" b="1">
              <a:solidFill>
                <a:srgbClr val="4F6228"/>
              </a:solidFill>
              <a:latin typeface="Arial" charset="0"/>
            </a:endParaRPr>
          </a:p>
        </p:txBody>
      </p:sp>
    </p:spTree>
    <p:extLst>
      <p:ext uri="{BB962C8B-B14F-4D97-AF65-F5344CB8AC3E}">
        <p14:creationId xmlns:p14="http://schemas.microsoft.com/office/powerpoint/2010/main" val="133090786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09600" y="0"/>
            <a:ext cx="8229600" cy="701675"/>
          </a:xfrm>
        </p:spPr>
        <p:txBody>
          <a:bodyPr/>
          <a:lstStyle/>
          <a:p>
            <a:r>
              <a:rPr lang="en-US" altLang="zh-TW" smtClean="0">
                <a:solidFill>
                  <a:srgbClr val="1F497D"/>
                </a:solidFill>
              </a:rPr>
              <a:t>Accuracy vs. Precision</a:t>
            </a:r>
          </a:p>
        </p:txBody>
      </p:sp>
      <p:sp>
        <p:nvSpPr>
          <p:cNvPr id="65539" name="Slide Number Placeholder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D8DFE73-F608-4018-BDC6-0B41D32FAC94}" type="slidenum">
              <a:rPr lang="zh-TW" altLang="en-US" sz="1200" smtClean="0">
                <a:solidFill>
                  <a:srgbClr val="898989"/>
                </a:solidFill>
              </a:rPr>
              <a:pPr eaLnBrk="1" hangingPunct="1">
                <a:spcBef>
                  <a:spcPct val="0"/>
                </a:spcBef>
                <a:buFontTx/>
                <a:buNone/>
              </a:pPr>
              <a:t>193</a:t>
            </a:fld>
            <a:endParaRPr lang="zh-TW" altLang="en-US" sz="1200" smtClean="0">
              <a:solidFill>
                <a:srgbClr val="898989"/>
              </a:solidFill>
            </a:endParaRPr>
          </a:p>
        </p:txBody>
      </p:sp>
      <p:grpSp>
        <p:nvGrpSpPr>
          <p:cNvPr id="65540" name="Group 7"/>
          <p:cNvGrpSpPr>
            <a:grpSpLocks/>
          </p:cNvGrpSpPr>
          <p:nvPr/>
        </p:nvGrpSpPr>
        <p:grpSpPr bwMode="auto">
          <a:xfrm>
            <a:off x="2232025" y="1311275"/>
            <a:ext cx="2166938" cy="2165350"/>
            <a:chOff x="1216526" y="1243263"/>
            <a:chExt cx="2165684" cy="2165684"/>
          </a:xfrm>
        </p:grpSpPr>
        <p:sp>
          <p:nvSpPr>
            <p:cNvPr id="5" name="Oval 4"/>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 name="Oval 5"/>
            <p:cNvSpPr>
              <a:spLocks noChangeArrowheads="1"/>
            </p:cNvSpPr>
            <p:nvPr/>
          </p:nvSpPr>
          <p:spPr bwMode="auto">
            <a:xfrm>
              <a:off x="1519564" y="1546523"/>
              <a:ext cx="1559609"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7" name="Oval 6"/>
            <p:cNvSpPr>
              <a:spLocks noChangeArrowheads="1"/>
            </p:cNvSpPr>
            <p:nvPr/>
          </p:nvSpPr>
          <p:spPr bwMode="auto">
            <a:xfrm>
              <a:off x="1909863" y="1937108"/>
              <a:ext cx="779011"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9" name="Oval 8"/>
          <p:cNvSpPr>
            <a:spLocks noChangeArrowheads="1"/>
          </p:cNvSpPr>
          <p:nvPr/>
        </p:nvSpPr>
        <p:spPr bwMode="auto">
          <a:xfrm>
            <a:off x="3265488" y="22860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0" name="Oval 9"/>
          <p:cNvSpPr>
            <a:spLocks noChangeArrowheads="1"/>
          </p:cNvSpPr>
          <p:nvPr/>
        </p:nvSpPr>
        <p:spPr bwMode="auto">
          <a:xfrm>
            <a:off x="3324225" y="239871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1" name="Oval 10"/>
          <p:cNvSpPr>
            <a:spLocks noChangeArrowheads="1"/>
          </p:cNvSpPr>
          <p:nvPr/>
        </p:nvSpPr>
        <p:spPr bwMode="auto">
          <a:xfrm>
            <a:off x="3208338" y="24161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5544" name="Group 11"/>
          <p:cNvGrpSpPr>
            <a:grpSpLocks/>
          </p:cNvGrpSpPr>
          <p:nvPr/>
        </p:nvGrpSpPr>
        <p:grpSpPr bwMode="auto">
          <a:xfrm>
            <a:off x="4783138" y="1308100"/>
            <a:ext cx="2165350" cy="2165350"/>
            <a:chOff x="1216526" y="1243263"/>
            <a:chExt cx="2165684" cy="2165684"/>
          </a:xfrm>
        </p:grpSpPr>
        <p:sp>
          <p:nvSpPr>
            <p:cNvPr id="13" name="Oval 12"/>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4" name="Oval 13"/>
            <p:cNvSpPr>
              <a:spLocks noChangeArrowheads="1"/>
            </p:cNvSpPr>
            <p:nvPr/>
          </p:nvSpPr>
          <p:spPr bwMode="auto">
            <a:xfrm>
              <a:off x="1519785" y="1546523"/>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5" name="Oval 14"/>
            <p:cNvSpPr>
              <a:spLocks noChangeArrowheads="1"/>
            </p:cNvSpPr>
            <p:nvPr/>
          </p:nvSpPr>
          <p:spPr bwMode="auto">
            <a:xfrm>
              <a:off x="1910370" y="1937108"/>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16" name="Oval 15"/>
          <p:cNvSpPr>
            <a:spLocks noChangeArrowheads="1"/>
          </p:cNvSpPr>
          <p:nvPr/>
        </p:nvSpPr>
        <p:spPr bwMode="auto">
          <a:xfrm>
            <a:off x="6389688" y="2711450"/>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7" name="Oval 16"/>
          <p:cNvSpPr>
            <a:spLocks noChangeArrowheads="1"/>
          </p:cNvSpPr>
          <p:nvPr/>
        </p:nvSpPr>
        <p:spPr bwMode="auto">
          <a:xfrm>
            <a:off x="6450013" y="28225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18" name="Oval 17"/>
          <p:cNvSpPr>
            <a:spLocks noChangeArrowheads="1"/>
          </p:cNvSpPr>
          <p:nvPr/>
        </p:nvSpPr>
        <p:spPr bwMode="auto">
          <a:xfrm>
            <a:off x="6334125" y="284162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5548" name="Group 18"/>
          <p:cNvGrpSpPr>
            <a:grpSpLocks/>
          </p:cNvGrpSpPr>
          <p:nvPr/>
        </p:nvGrpSpPr>
        <p:grpSpPr bwMode="auto">
          <a:xfrm>
            <a:off x="2249488" y="4203700"/>
            <a:ext cx="2165350" cy="2165350"/>
            <a:chOff x="1216526" y="1243263"/>
            <a:chExt cx="2165684" cy="2165684"/>
          </a:xfrm>
        </p:grpSpPr>
        <p:sp>
          <p:nvSpPr>
            <p:cNvPr id="20" name="Oval 19"/>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1" name="Oval 20"/>
            <p:cNvSpPr>
              <a:spLocks noChangeArrowheads="1"/>
            </p:cNvSpPr>
            <p:nvPr/>
          </p:nvSpPr>
          <p:spPr bwMode="auto">
            <a:xfrm>
              <a:off x="1519785" y="1546523"/>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2" name="Oval 21"/>
            <p:cNvSpPr>
              <a:spLocks noChangeArrowheads="1"/>
            </p:cNvSpPr>
            <p:nvPr/>
          </p:nvSpPr>
          <p:spPr bwMode="auto">
            <a:xfrm>
              <a:off x="1910370" y="1937108"/>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23" name="Oval 22"/>
          <p:cNvSpPr>
            <a:spLocks noChangeArrowheads="1"/>
          </p:cNvSpPr>
          <p:nvPr/>
        </p:nvSpPr>
        <p:spPr bwMode="auto">
          <a:xfrm>
            <a:off x="3105150" y="48148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4" name="Oval 23"/>
          <p:cNvSpPr>
            <a:spLocks noChangeArrowheads="1"/>
          </p:cNvSpPr>
          <p:nvPr/>
        </p:nvSpPr>
        <p:spPr bwMode="auto">
          <a:xfrm>
            <a:off x="3524250" y="544353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5" name="Oval 24"/>
          <p:cNvSpPr>
            <a:spLocks noChangeArrowheads="1"/>
          </p:cNvSpPr>
          <p:nvPr/>
        </p:nvSpPr>
        <p:spPr bwMode="auto">
          <a:xfrm>
            <a:off x="2824163" y="521811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nvGrpSpPr>
          <p:cNvPr id="65552" name="Group 25"/>
          <p:cNvGrpSpPr>
            <a:grpSpLocks/>
          </p:cNvGrpSpPr>
          <p:nvPr/>
        </p:nvGrpSpPr>
        <p:grpSpPr bwMode="auto">
          <a:xfrm>
            <a:off x="4794250" y="4195763"/>
            <a:ext cx="2165350" cy="2165350"/>
            <a:chOff x="1216526" y="1243263"/>
            <a:chExt cx="2165684" cy="2165684"/>
          </a:xfrm>
        </p:grpSpPr>
        <p:sp>
          <p:nvSpPr>
            <p:cNvPr id="27" name="Oval 26"/>
            <p:cNvSpPr>
              <a:spLocks noChangeArrowheads="1"/>
            </p:cNvSpPr>
            <p:nvPr/>
          </p:nvSpPr>
          <p:spPr bwMode="auto">
            <a:xfrm>
              <a:off x="1216526" y="1243263"/>
              <a:ext cx="2165684" cy="2165684"/>
            </a:xfrm>
            <a:prstGeom prst="ellipse">
              <a:avLst/>
            </a:prstGeom>
            <a:solidFill>
              <a:srgbClr val="0000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8" name="Oval 27"/>
            <p:cNvSpPr>
              <a:spLocks noChangeArrowheads="1"/>
            </p:cNvSpPr>
            <p:nvPr/>
          </p:nvSpPr>
          <p:spPr bwMode="auto">
            <a:xfrm>
              <a:off x="1519786" y="1546522"/>
              <a:ext cx="1559165" cy="1559165"/>
            </a:xfrm>
            <a:prstGeom prst="ellipse">
              <a:avLst/>
            </a:prstGeom>
            <a:solidFill>
              <a:srgbClr val="FFFF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29" name="Oval 28"/>
            <p:cNvSpPr>
              <a:spLocks noChangeArrowheads="1"/>
            </p:cNvSpPr>
            <p:nvPr/>
          </p:nvSpPr>
          <p:spPr bwMode="auto">
            <a:xfrm>
              <a:off x="1910371" y="1937107"/>
              <a:ext cx="777995" cy="777995"/>
            </a:xfrm>
            <a:prstGeom prst="ellipse">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grpSp>
      <p:sp>
        <p:nvSpPr>
          <p:cNvPr id="30" name="Oval 29"/>
          <p:cNvSpPr>
            <a:spLocks noChangeArrowheads="1"/>
          </p:cNvSpPr>
          <p:nvPr/>
        </p:nvSpPr>
        <p:spPr bwMode="auto">
          <a:xfrm>
            <a:off x="6502400" y="50053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1" name="Oval 30"/>
          <p:cNvSpPr>
            <a:spLocks noChangeArrowheads="1"/>
          </p:cNvSpPr>
          <p:nvPr/>
        </p:nvSpPr>
        <p:spPr bwMode="auto">
          <a:xfrm>
            <a:off x="6408738" y="58451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2" name="Oval 31"/>
          <p:cNvSpPr>
            <a:spLocks noChangeArrowheads="1"/>
          </p:cNvSpPr>
          <p:nvPr/>
        </p:nvSpPr>
        <p:spPr bwMode="auto">
          <a:xfrm>
            <a:off x="5870575" y="54244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4" name="Oval 33"/>
          <p:cNvSpPr>
            <a:spLocks noChangeArrowheads="1"/>
          </p:cNvSpPr>
          <p:nvPr/>
        </p:nvSpPr>
        <p:spPr bwMode="auto">
          <a:xfrm>
            <a:off x="6621463" y="527526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5" name="Oval 34"/>
          <p:cNvSpPr>
            <a:spLocks noChangeArrowheads="1"/>
          </p:cNvSpPr>
          <p:nvPr/>
        </p:nvSpPr>
        <p:spPr bwMode="auto">
          <a:xfrm>
            <a:off x="6400800" y="54117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6" name="Oval 35"/>
          <p:cNvSpPr>
            <a:spLocks noChangeArrowheads="1"/>
          </p:cNvSpPr>
          <p:nvPr/>
        </p:nvSpPr>
        <p:spPr bwMode="auto">
          <a:xfrm>
            <a:off x="6164263" y="5630863"/>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7" name="Oval 36"/>
          <p:cNvSpPr>
            <a:spLocks noChangeArrowheads="1"/>
          </p:cNvSpPr>
          <p:nvPr/>
        </p:nvSpPr>
        <p:spPr bwMode="auto">
          <a:xfrm>
            <a:off x="6164263" y="51403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8" name="Oval 37"/>
          <p:cNvSpPr>
            <a:spLocks noChangeArrowheads="1"/>
          </p:cNvSpPr>
          <p:nvPr/>
        </p:nvSpPr>
        <p:spPr bwMode="auto">
          <a:xfrm>
            <a:off x="6621463" y="56483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39" name="Oval 38"/>
          <p:cNvSpPr>
            <a:spLocks noChangeArrowheads="1"/>
          </p:cNvSpPr>
          <p:nvPr/>
        </p:nvSpPr>
        <p:spPr bwMode="auto">
          <a:xfrm>
            <a:off x="6080125" y="603726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0" name="Oval 39"/>
          <p:cNvSpPr>
            <a:spLocks noChangeArrowheads="1"/>
          </p:cNvSpPr>
          <p:nvPr/>
        </p:nvSpPr>
        <p:spPr bwMode="auto">
          <a:xfrm>
            <a:off x="5757863" y="585152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1" name="Oval 40"/>
          <p:cNvSpPr>
            <a:spLocks noChangeArrowheads="1"/>
          </p:cNvSpPr>
          <p:nvPr/>
        </p:nvSpPr>
        <p:spPr bwMode="auto">
          <a:xfrm>
            <a:off x="6432550" y="297497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2" name="Oval 41"/>
          <p:cNvSpPr>
            <a:spLocks noChangeArrowheads="1"/>
          </p:cNvSpPr>
          <p:nvPr/>
        </p:nvSpPr>
        <p:spPr bwMode="auto">
          <a:xfrm>
            <a:off x="6551613" y="2771775"/>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3" name="Oval 42"/>
          <p:cNvSpPr>
            <a:spLocks noChangeArrowheads="1"/>
          </p:cNvSpPr>
          <p:nvPr/>
        </p:nvSpPr>
        <p:spPr bwMode="auto">
          <a:xfrm>
            <a:off x="6534150" y="2924175"/>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4" name="Oval 43"/>
          <p:cNvSpPr>
            <a:spLocks noChangeArrowheads="1"/>
          </p:cNvSpPr>
          <p:nvPr/>
        </p:nvSpPr>
        <p:spPr bwMode="auto">
          <a:xfrm>
            <a:off x="6483350" y="27051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5" name="Oval 44"/>
          <p:cNvSpPr>
            <a:spLocks noChangeArrowheads="1"/>
          </p:cNvSpPr>
          <p:nvPr/>
        </p:nvSpPr>
        <p:spPr bwMode="auto">
          <a:xfrm>
            <a:off x="6316663" y="27241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6" name="Oval 45"/>
          <p:cNvSpPr>
            <a:spLocks noChangeArrowheads="1"/>
          </p:cNvSpPr>
          <p:nvPr/>
        </p:nvSpPr>
        <p:spPr bwMode="auto">
          <a:xfrm>
            <a:off x="6283325" y="2909888"/>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7" name="Oval 46"/>
          <p:cNvSpPr>
            <a:spLocks noChangeArrowheads="1"/>
          </p:cNvSpPr>
          <p:nvPr/>
        </p:nvSpPr>
        <p:spPr bwMode="auto">
          <a:xfrm>
            <a:off x="6364288" y="29591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8" name="Oval 47"/>
          <p:cNvSpPr>
            <a:spLocks noChangeArrowheads="1"/>
          </p:cNvSpPr>
          <p:nvPr/>
        </p:nvSpPr>
        <p:spPr bwMode="auto">
          <a:xfrm>
            <a:off x="3676650" y="54102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49" name="Oval 48"/>
          <p:cNvSpPr>
            <a:spLocks noChangeArrowheads="1"/>
          </p:cNvSpPr>
          <p:nvPr/>
        </p:nvSpPr>
        <p:spPr bwMode="auto">
          <a:xfrm>
            <a:off x="3027363" y="52514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0" name="Oval 49"/>
          <p:cNvSpPr>
            <a:spLocks noChangeArrowheads="1"/>
          </p:cNvSpPr>
          <p:nvPr/>
        </p:nvSpPr>
        <p:spPr bwMode="auto">
          <a:xfrm>
            <a:off x="3044825" y="5573713"/>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1" name="Oval 50"/>
          <p:cNvSpPr>
            <a:spLocks noChangeArrowheads="1"/>
          </p:cNvSpPr>
          <p:nvPr/>
        </p:nvSpPr>
        <p:spPr bwMode="auto">
          <a:xfrm>
            <a:off x="3316288" y="565785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2" name="Oval 51"/>
          <p:cNvSpPr>
            <a:spLocks noChangeArrowheads="1"/>
          </p:cNvSpPr>
          <p:nvPr/>
        </p:nvSpPr>
        <p:spPr bwMode="auto">
          <a:xfrm>
            <a:off x="3478213" y="4814888"/>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3" name="Oval 52"/>
          <p:cNvSpPr>
            <a:spLocks noChangeArrowheads="1"/>
          </p:cNvSpPr>
          <p:nvPr/>
        </p:nvSpPr>
        <p:spPr bwMode="auto">
          <a:xfrm>
            <a:off x="3392488" y="5102225"/>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4" name="Oval 53"/>
          <p:cNvSpPr>
            <a:spLocks noChangeArrowheads="1"/>
          </p:cNvSpPr>
          <p:nvPr/>
        </p:nvSpPr>
        <p:spPr bwMode="auto">
          <a:xfrm>
            <a:off x="3748088" y="5153025"/>
            <a:ext cx="92075"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5" name="Oval 54"/>
          <p:cNvSpPr>
            <a:spLocks noChangeArrowheads="1"/>
          </p:cNvSpPr>
          <p:nvPr/>
        </p:nvSpPr>
        <p:spPr bwMode="auto">
          <a:xfrm>
            <a:off x="3360738" y="2535238"/>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6" name="Oval 55"/>
          <p:cNvSpPr>
            <a:spLocks noChangeArrowheads="1"/>
          </p:cNvSpPr>
          <p:nvPr/>
        </p:nvSpPr>
        <p:spPr bwMode="auto">
          <a:xfrm>
            <a:off x="3429000" y="25527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7" name="Oval 56"/>
          <p:cNvSpPr>
            <a:spLocks noChangeArrowheads="1"/>
          </p:cNvSpPr>
          <p:nvPr/>
        </p:nvSpPr>
        <p:spPr bwMode="auto">
          <a:xfrm>
            <a:off x="3259138" y="25019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8" name="Oval 57"/>
          <p:cNvSpPr>
            <a:spLocks noChangeArrowheads="1"/>
          </p:cNvSpPr>
          <p:nvPr/>
        </p:nvSpPr>
        <p:spPr bwMode="auto">
          <a:xfrm>
            <a:off x="3417888" y="24384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59" name="Oval 58"/>
          <p:cNvSpPr>
            <a:spLocks noChangeArrowheads="1"/>
          </p:cNvSpPr>
          <p:nvPr/>
        </p:nvSpPr>
        <p:spPr bwMode="auto">
          <a:xfrm>
            <a:off x="3298825" y="22352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0" name="Oval 59"/>
          <p:cNvSpPr>
            <a:spLocks noChangeArrowheads="1"/>
          </p:cNvSpPr>
          <p:nvPr/>
        </p:nvSpPr>
        <p:spPr bwMode="auto">
          <a:xfrm>
            <a:off x="3214688" y="2336800"/>
            <a:ext cx="90487"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1" name="Oval 60"/>
          <p:cNvSpPr>
            <a:spLocks noChangeArrowheads="1"/>
          </p:cNvSpPr>
          <p:nvPr/>
        </p:nvSpPr>
        <p:spPr bwMode="auto">
          <a:xfrm>
            <a:off x="3400425" y="2286000"/>
            <a:ext cx="90488" cy="107950"/>
          </a:xfrm>
          <a:prstGeom prst="ellipse">
            <a:avLst/>
          </a:prstGeom>
          <a:solidFill>
            <a:schemeClr val="tx1"/>
          </a:solidFill>
          <a:ln w="3175">
            <a:solidFill>
              <a:srgbClr val="D9D9D9"/>
            </a:solidFill>
            <a:round/>
            <a:headEnd/>
            <a:tailEnd/>
          </a:ln>
          <a:effectLst>
            <a:outerShdw blurRad="40000" dist="23000" dir="5400000" rotWithShape="0">
              <a:srgbClr val="808080">
                <a:alpha val="34999"/>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smtClean="0">
              <a:solidFill>
                <a:srgbClr val="FFFFFF"/>
              </a:solidFill>
              <a:latin typeface="Calibri" pitchFamily="34" charset="0"/>
            </a:endParaRPr>
          </a:p>
        </p:txBody>
      </p:sp>
      <p:sp>
        <p:nvSpPr>
          <p:cNvPr id="65584" name="文字方塊 47"/>
          <p:cNvSpPr txBox="1">
            <a:spLocks noChangeArrowheads="1"/>
          </p:cNvSpPr>
          <p:nvPr/>
        </p:nvSpPr>
        <p:spPr bwMode="auto">
          <a:xfrm>
            <a:off x="134938" y="1962150"/>
            <a:ext cx="1998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1F497D"/>
                </a:solidFill>
                <a:latin typeface="Arial" charset="0"/>
              </a:rPr>
              <a:t>High Accuracy</a:t>
            </a:r>
          </a:p>
          <a:p>
            <a:pPr eaLnBrk="1" hangingPunct="1">
              <a:spcBef>
                <a:spcPct val="0"/>
              </a:spcBef>
              <a:buFontTx/>
              <a:buNone/>
            </a:pPr>
            <a:r>
              <a:rPr lang="en-US" altLang="zh-TW" sz="2000" b="1">
                <a:solidFill>
                  <a:srgbClr val="1F497D"/>
                </a:solidFill>
                <a:latin typeface="Arial" charset="0"/>
              </a:rPr>
              <a:t>High Precision</a:t>
            </a:r>
            <a:endParaRPr lang="zh-TW" altLang="en-US" sz="2000" b="1">
              <a:solidFill>
                <a:srgbClr val="1F497D"/>
              </a:solidFill>
              <a:latin typeface="Arial" charset="0"/>
            </a:endParaRPr>
          </a:p>
        </p:txBody>
      </p:sp>
      <p:sp>
        <p:nvSpPr>
          <p:cNvPr id="65585" name="文字方塊 47"/>
          <p:cNvSpPr txBox="1">
            <a:spLocks noChangeArrowheads="1"/>
          </p:cNvSpPr>
          <p:nvPr/>
        </p:nvSpPr>
        <p:spPr bwMode="auto">
          <a:xfrm>
            <a:off x="134938" y="4959350"/>
            <a:ext cx="211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FF0000"/>
                </a:solidFill>
                <a:latin typeface="Arial" charset="0"/>
              </a:rPr>
              <a:t>High Accuracy</a:t>
            </a:r>
          </a:p>
          <a:p>
            <a:pPr eaLnBrk="1" hangingPunct="1">
              <a:spcBef>
                <a:spcPct val="0"/>
              </a:spcBef>
              <a:buFontTx/>
              <a:buNone/>
            </a:pPr>
            <a:r>
              <a:rPr lang="en-US" altLang="zh-TW" sz="2000" b="1">
                <a:solidFill>
                  <a:srgbClr val="1F497D"/>
                </a:solidFill>
                <a:latin typeface="Arial" charset="0"/>
              </a:rPr>
              <a:t>Low Precision</a:t>
            </a:r>
            <a:endParaRPr lang="zh-TW" altLang="en-US" sz="2000" b="1">
              <a:solidFill>
                <a:srgbClr val="1F497D"/>
              </a:solidFill>
              <a:latin typeface="Arial" charset="0"/>
            </a:endParaRPr>
          </a:p>
        </p:txBody>
      </p:sp>
      <p:sp>
        <p:nvSpPr>
          <p:cNvPr id="65586" name="文字方塊 47"/>
          <p:cNvSpPr txBox="1">
            <a:spLocks noChangeArrowheads="1"/>
          </p:cNvSpPr>
          <p:nvPr/>
        </p:nvSpPr>
        <p:spPr bwMode="auto">
          <a:xfrm>
            <a:off x="7027863" y="1962150"/>
            <a:ext cx="2116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1F497D"/>
                </a:solidFill>
                <a:latin typeface="Arial" charset="0"/>
              </a:rPr>
              <a:t>Low Accuracy</a:t>
            </a:r>
          </a:p>
          <a:p>
            <a:pPr eaLnBrk="1" hangingPunct="1">
              <a:spcBef>
                <a:spcPct val="0"/>
              </a:spcBef>
              <a:buFontTx/>
              <a:buNone/>
            </a:pPr>
            <a:r>
              <a:rPr lang="en-US" altLang="zh-TW" sz="2000" b="1">
                <a:solidFill>
                  <a:srgbClr val="FF0000"/>
                </a:solidFill>
                <a:latin typeface="Arial" charset="0"/>
              </a:rPr>
              <a:t>High Precision</a:t>
            </a:r>
            <a:endParaRPr lang="zh-TW" altLang="en-US" sz="2000" b="1">
              <a:solidFill>
                <a:srgbClr val="FF0000"/>
              </a:solidFill>
              <a:latin typeface="Arial" charset="0"/>
            </a:endParaRPr>
          </a:p>
        </p:txBody>
      </p:sp>
      <p:sp>
        <p:nvSpPr>
          <p:cNvPr id="65587" name="文字方塊 47"/>
          <p:cNvSpPr txBox="1">
            <a:spLocks noChangeArrowheads="1"/>
          </p:cNvSpPr>
          <p:nvPr/>
        </p:nvSpPr>
        <p:spPr bwMode="auto">
          <a:xfrm>
            <a:off x="7027863" y="4959350"/>
            <a:ext cx="2116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1F497D"/>
                </a:solidFill>
                <a:latin typeface="Arial" charset="0"/>
              </a:rPr>
              <a:t>Low Accuracy</a:t>
            </a:r>
          </a:p>
          <a:p>
            <a:pPr eaLnBrk="1" hangingPunct="1">
              <a:spcBef>
                <a:spcPct val="0"/>
              </a:spcBef>
              <a:buFontTx/>
              <a:buNone/>
            </a:pPr>
            <a:r>
              <a:rPr lang="en-US" altLang="zh-TW" sz="2000" b="1">
                <a:solidFill>
                  <a:srgbClr val="1F497D"/>
                </a:solidFill>
                <a:latin typeface="Arial" charset="0"/>
              </a:rPr>
              <a:t>Low Precision</a:t>
            </a:r>
            <a:endParaRPr lang="zh-TW" altLang="en-US" sz="2000" b="1">
              <a:solidFill>
                <a:srgbClr val="1F497D"/>
              </a:solidFill>
              <a:latin typeface="Arial" charset="0"/>
            </a:endParaRPr>
          </a:p>
        </p:txBody>
      </p:sp>
      <p:sp>
        <p:nvSpPr>
          <p:cNvPr id="65588" name="文字方塊 47"/>
          <p:cNvSpPr txBox="1">
            <a:spLocks noChangeArrowheads="1"/>
          </p:cNvSpPr>
          <p:nvPr/>
        </p:nvSpPr>
        <p:spPr bwMode="auto">
          <a:xfrm>
            <a:off x="3081338" y="742950"/>
            <a:ext cx="593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A</a:t>
            </a:r>
            <a:endParaRPr lang="zh-TW" altLang="en-US" sz="3600" b="1">
              <a:solidFill>
                <a:srgbClr val="984807"/>
              </a:solidFill>
              <a:latin typeface="Arial" charset="0"/>
            </a:endParaRPr>
          </a:p>
        </p:txBody>
      </p:sp>
      <p:sp>
        <p:nvSpPr>
          <p:cNvPr id="65589" name="文字方塊 47"/>
          <p:cNvSpPr txBox="1">
            <a:spLocks noChangeArrowheads="1"/>
          </p:cNvSpPr>
          <p:nvPr/>
        </p:nvSpPr>
        <p:spPr bwMode="auto">
          <a:xfrm>
            <a:off x="5656263" y="742950"/>
            <a:ext cx="592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B</a:t>
            </a:r>
            <a:endParaRPr lang="zh-TW" altLang="en-US" sz="3600" b="1">
              <a:solidFill>
                <a:srgbClr val="984807"/>
              </a:solidFill>
              <a:latin typeface="Arial" charset="0"/>
            </a:endParaRPr>
          </a:p>
        </p:txBody>
      </p:sp>
      <p:sp>
        <p:nvSpPr>
          <p:cNvPr id="65590" name="文字方塊 47"/>
          <p:cNvSpPr txBox="1">
            <a:spLocks noChangeArrowheads="1"/>
          </p:cNvSpPr>
          <p:nvPr/>
        </p:nvSpPr>
        <p:spPr bwMode="auto">
          <a:xfrm>
            <a:off x="3046413" y="3635375"/>
            <a:ext cx="593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C</a:t>
            </a:r>
            <a:endParaRPr lang="zh-TW" altLang="en-US" sz="3600" b="1">
              <a:solidFill>
                <a:srgbClr val="984807"/>
              </a:solidFill>
              <a:latin typeface="Arial" charset="0"/>
            </a:endParaRPr>
          </a:p>
        </p:txBody>
      </p:sp>
      <p:sp>
        <p:nvSpPr>
          <p:cNvPr id="65591" name="文字方塊 47"/>
          <p:cNvSpPr txBox="1">
            <a:spLocks noChangeArrowheads="1"/>
          </p:cNvSpPr>
          <p:nvPr/>
        </p:nvSpPr>
        <p:spPr bwMode="auto">
          <a:xfrm>
            <a:off x="5621338" y="3635375"/>
            <a:ext cx="592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a:solidFill>
                  <a:srgbClr val="984807"/>
                </a:solidFill>
                <a:latin typeface="Arial" charset="0"/>
              </a:rPr>
              <a:t>D</a:t>
            </a:r>
            <a:endParaRPr lang="zh-TW" altLang="en-US" sz="3600" b="1">
              <a:solidFill>
                <a:srgbClr val="984807"/>
              </a:solidFill>
              <a:latin typeface="Arial" charset="0"/>
            </a:endParaRPr>
          </a:p>
        </p:txBody>
      </p:sp>
      <p:sp>
        <p:nvSpPr>
          <p:cNvPr id="77" name="圓角矩形 39"/>
          <p:cNvSpPr/>
          <p:nvPr/>
        </p:nvSpPr>
        <p:spPr>
          <a:xfrm>
            <a:off x="133350" y="788988"/>
            <a:ext cx="4398963"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8" name="圓角矩形 39"/>
          <p:cNvSpPr/>
          <p:nvPr/>
        </p:nvSpPr>
        <p:spPr>
          <a:xfrm>
            <a:off x="112713" y="3708400"/>
            <a:ext cx="4405312" cy="2820988"/>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9" name="圓角矩形 39"/>
          <p:cNvSpPr/>
          <p:nvPr/>
        </p:nvSpPr>
        <p:spPr>
          <a:xfrm>
            <a:off x="4643438" y="833438"/>
            <a:ext cx="4398962"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80" name="圓角矩形 39"/>
          <p:cNvSpPr/>
          <p:nvPr/>
        </p:nvSpPr>
        <p:spPr>
          <a:xfrm>
            <a:off x="4610100" y="3713163"/>
            <a:ext cx="4397375" cy="2820987"/>
          </a:xfrm>
          <a:prstGeom prst="roundRect">
            <a:avLst>
              <a:gd name="adj" fmla="val 7357"/>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65596" name="文字方塊 47"/>
          <p:cNvSpPr txBox="1">
            <a:spLocks noChangeArrowheads="1"/>
          </p:cNvSpPr>
          <p:nvPr/>
        </p:nvSpPr>
        <p:spPr bwMode="auto">
          <a:xfrm>
            <a:off x="180975" y="2768600"/>
            <a:ext cx="209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4F6228"/>
                </a:solidFill>
                <a:latin typeface="Arial" charset="0"/>
              </a:rPr>
              <a:t>High Validity</a:t>
            </a:r>
          </a:p>
          <a:p>
            <a:pPr eaLnBrk="1" hangingPunct="1">
              <a:spcBef>
                <a:spcPct val="0"/>
              </a:spcBef>
              <a:buFontTx/>
              <a:buNone/>
            </a:pPr>
            <a:r>
              <a:rPr lang="en-US" altLang="zh-TW" sz="2000" b="1">
                <a:solidFill>
                  <a:srgbClr val="4F6228"/>
                </a:solidFill>
                <a:latin typeface="Arial" charset="0"/>
              </a:rPr>
              <a:t>High Reliability</a:t>
            </a:r>
            <a:endParaRPr lang="zh-TW" altLang="en-US" sz="2000" b="1">
              <a:solidFill>
                <a:srgbClr val="4F6228"/>
              </a:solidFill>
              <a:latin typeface="Arial" charset="0"/>
            </a:endParaRPr>
          </a:p>
        </p:txBody>
      </p:sp>
      <p:sp>
        <p:nvSpPr>
          <p:cNvPr id="65597" name="文字方塊 47"/>
          <p:cNvSpPr txBox="1">
            <a:spLocks noChangeArrowheads="1"/>
          </p:cNvSpPr>
          <p:nvPr/>
        </p:nvSpPr>
        <p:spPr bwMode="auto">
          <a:xfrm>
            <a:off x="173038" y="5741988"/>
            <a:ext cx="209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FF0000"/>
                </a:solidFill>
                <a:latin typeface="Arial" charset="0"/>
              </a:rPr>
              <a:t>High Validity</a:t>
            </a:r>
          </a:p>
          <a:p>
            <a:pPr eaLnBrk="1" hangingPunct="1">
              <a:spcBef>
                <a:spcPct val="0"/>
              </a:spcBef>
              <a:buFontTx/>
              <a:buNone/>
            </a:pPr>
            <a:r>
              <a:rPr lang="en-US" altLang="zh-TW" sz="2000" b="1">
                <a:solidFill>
                  <a:srgbClr val="4F6228"/>
                </a:solidFill>
                <a:latin typeface="Arial" charset="0"/>
              </a:rPr>
              <a:t>Low Reliability</a:t>
            </a:r>
            <a:endParaRPr lang="zh-TW" altLang="en-US" sz="2000" b="1">
              <a:solidFill>
                <a:srgbClr val="4F6228"/>
              </a:solidFill>
              <a:latin typeface="Arial" charset="0"/>
            </a:endParaRPr>
          </a:p>
        </p:txBody>
      </p:sp>
      <p:sp>
        <p:nvSpPr>
          <p:cNvPr id="65598" name="文字方塊 47"/>
          <p:cNvSpPr txBox="1">
            <a:spLocks noChangeArrowheads="1"/>
          </p:cNvSpPr>
          <p:nvPr/>
        </p:nvSpPr>
        <p:spPr bwMode="auto">
          <a:xfrm>
            <a:off x="7008813" y="5800725"/>
            <a:ext cx="209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4F6228"/>
                </a:solidFill>
                <a:latin typeface="Arial" charset="0"/>
              </a:rPr>
              <a:t>Low Validity</a:t>
            </a:r>
          </a:p>
          <a:p>
            <a:pPr eaLnBrk="1" hangingPunct="1">
              <a:spcBef>
                <a:spcPct val="0"/>
              </a:spcBef>
              <a:buFontTx/>
              <a:buNone/>
            </a:pPr>
            <a:r>
              <a:rPr lang="en-US" altLang="zh-TW" sz="2000" b="1">
                <a:solidFill>
                  <a:srgbClr val="4F6228"/>
                </a:solidFill>
                <a:latin typeface="Arial" charset="0"/>
              </a:rPr>
              <a:t>Low Reliability</a:t>
            </a:r>
            <a:endParaRPr lang="zh-TW" altLang="en-US" sz="2000" b="1">
              <a:solidFill>
                <a:srgbClr val="4F6228"/>
              </a:solidFill>
              <a:latin typeface="Arial" charset="0"/>
            </a:endParaRPr>
          </a:p>
        </p:txBody>
      </p:sp>
      <p:sp>
        <p:nvSpPr>
          <p:cNvPr id="65599" name="文字方塊 47"/>
          <p:cNvSpPr txBox="1">
            <a:spLocks noChangeArrowheads="1"/>
          </p:cNvSpPr>
          <p:nvPr/>
        </p:nvSpPr>
        <p:spPr bwMode="auto">
          <a:xfrm>
            <a:off x="7051675" y="2878138"/>
            <a:ext cx="209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4F6228"/>
                </a:solidFill>
                <a:latin typeface="Arial" charset="0"/>
              </a:rPr>
              <a:t>Low Validity</a:t>
            </a:r>
          </a:p>
          <a:p>
            <a:pPr eaLnBrk="1" hangingPunct="1">
              <a:spcBef>
                <a:spcPct val="0"/>
              </a:spcBef>
              <a:buFontTx/>
              <a:buNone/>
            </a:pPr>
            <a:r>
              <a:rPr lang="en-US" altLang="zh-TW" sz="2000" b="1">
                <a:solidFill>
                  <a:srgbClr val="FF0000"/>
                </a:solidFill>
                <a:latin typeface="Arial" charset="0"/>
              </a:rPr>
              <a:t>High Reliability</a:t>
            </a:r>
            <a:endParaRPr lang="zh-TW" altLang="en-US" sz="2000" b="1">
              <a:solidFill>
                <a:srgbClr val="FF0000"/>
              </a:solidFill>
              <a:latin typeface="Arial" charset="0"/>
            </a:endParaRPr>
          </a:p>
        </p:txBody>
      </p:sp>
    </p:spTree>
    <p:extLst>
      <p:ext uri="{BB962C8B-B14F-4D97-AF65-F5344CB8AC3E}">
        <p14:creationId xmlns:p14="http://schemas.microsoft.com/office/powerpoint/2010/main" val="58603607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74638"/>
            <a:ext cx="8229600" cy="850900"/>
          </a:xfrm>
        </p:spPr>
        <p:txBody>
          <a:bodyPr/>
          <a:lstStyle/>
          <a:p>
            <a:pPr eaLnBrk="1" hangingPunct="1"/>
            <a:r>
              <a:rPr lang="en-US" altLang="zh-TW" smtClean="0">
                <a:solidFill>
                  <a:srgbClr val="FF0000"/>
                </a:solidFill>
              </a:rPr>
              <a:t>Accuracy</a:t>
            </a:r>
            <a:r>
              <a:rPr lang="en-US" altLang="zh-TW" smtClean="0"/>
              <a:t> of Classification Models</a:t>
            </a:r>
          </a:p>
        </p:txBody>
      </p:sp>
      <p:sp>
        <p:nvSpPr>
          <p:cNvPr id="66563" name="Content Placeholder 2"/>
          <p:cNvSpPr>
            <a:spLocks noGrp="1"/>
          </p:cNvSpPr>
          <p:nvPr>
            <p:ph idx="1"/>
          </p:nvPr>
        </p:nvSpPr>
        <p:spPr>
          <a:xfrm>
            <a:off x="539750" y="1196975"/>
            <a:ext cx="7961313" cy="1066800"/>
          </a:xfrm>
        </p:spPr>
        <p:txBody>
          <a:bodyPr/>
          <a:lstStyle/>
          <a:p>
            <a:pPr eaLnBrk="1" hangingPunct="1"/>
            <a:r>
              <a:rPr lang="en-US" altLang="zh-TW" sz="2800" smtClean="0">
                <a:ea typeface="新細明體" pitchFamily="18" charset="-120"/>
              </a:rPr>
              <a:t>In classification problems, the primary source for accuracy estimation is the </a:t>
            </a:r>
            <a:r>
              <a:rPr lang="en-US" altLang="zh-TW" sz="2800" smtClean="0">
                <a:solidFill>
                  <a:srgbClr val="FF3300"/>
                </a:solidFill>
                <a:ea typeface="新細明體" pitchFamily="18" charset="-120"/>
              </a:rPr>
              <a:t>confusion matrix </a:t>
            </a:r>
          </a:p>
        </p:txBody>
      </p:sp>
      <p:pic>
        <p:nvPicPr>
          <p:cNvPr id="665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2743200"/>
            <a:ext cx="3429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zh-TW" sz="1800" smtClean="0">
              <a:effectLst>
                <a:outerShdw blurRad="38100" dist="38100" dir="2700000" algn="tl">
                  <a:srgbClr val="C0C0C0"/>
                </a:outerShdw>
              </a:effectLst>
            </a:endParaRPr>
          </a:p>
        </p:txBody>
      </p:sp>
      <p:graphicFrame>
        <p:nvGraphicFramePr>
          <p:cNvPr id="66566" name="Object 2"/>
          <p:cNvGraphicFramePr>
            <a:graphicFrameLocks noChangeAspect="1"/>
          </p:cNvGraphicFramePr>
          <p:nvPr/>
        </p:nvGraphicFramePr>
        <p:xfrm>
          <a:off x="4946650" y="3429000"/>
          <a:ext cx="2978150" cy="685800"/>
        </p:xfrm>
        <a:graphic>
          <a:graphicData uri="http://schemas.openxmlformats.org/presentationml/2006/ole">
            <mc:AlternateContent xmlns:mc="http://schemas.openxmlformats.org/markup-compatibility/2006">
              <mc:Choice xmlns:v="urn:schemas-microsoft-com:vml" Requires="v">
                <p:oleObj spid="_x0000_s490508" name="Equation" r:id="rId5" imgW="1574800" imgH="355600" progId="Equation.3">
                  <p:embed/>
                </p:oleObj>
              </mc:Choice>
              <mc:Fallback>
                <p:oleObj name="Equation" r:id="rId5" imgW="15748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6650" y="3429000"/>
                        <a:ext cx="2978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Rectangle 4"/>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zh-TW" sz="1800" smtClean="0">
              <a:effectLst>
                <a:outerShdw blurRad="38100" dist="38100" dir="2700000" algn="tl">
                  <a:srgbClr val="C0C0C0"/>
                </a:outerShdw>
              </a:effectLst>
            </a:endParaRPr>
          </a:p>
        </p:txBody>
      </p:sp>
      <p:graphicFrame>
        <p:nvGraphicFramePr>
          <p:cNvPr id="66568" name="Object 3"/>
          <p:cNvGraphicFramePr>
            <a:graphicFrameLocks noChangeAspect="1"/>
          </p:cNvGraphicFramePr>
          <p:nvPr/>
        </p:nvGraphicFramePr>
        <p:xfrm>
          <a:off x="4953000" y="4419600"/>
          <a:ext cx="3086100" cy="685800"/>
        </p:xfrm>
        <a:graphic>
          <a:graphicData uri="http://schemas.openxmlformats.org/presentationml/2006/ole">
            <mc:AlternateContent xmlns:mc="http://schemas.openxmlformats.org/markup-compatibility/2006">
              <mc:Choice xmlns:v="urn:schemas-microsoft-com:vml" Requires="v">
                <p:oleObj spid="_x0000_s490509" name="Equation" r:id="rId7" imgW="1625600" imgH="355600" progId="Equation.3">
                  <p:embed/>
                </p:oleObj>
              </mc:Choice>
              <mc:Fallback>
                <p:oleObj name="Equation" r:id="rId7" imgW="1625600" imgH="355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419600"/>
                        <a:ext cx="3086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Rectangle 6"/>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zh-TW" sz="1800" smtClean="0">
              <a:effectLst>
                <a:outerShdw blurRad="38100" dist="38100" dir="2700000" algn="tl">
                  <a:srgbClr val="C0C0C0"/>
                </a:outerShdw>
              </a:effectLst>
            </a:endParaRPr>
          </a:p>
        </p:txBody>
      </p:sp>
      <p:graphicFrame>
        <p:nvGraphicFramePr>
          <p:cNvPr id="66570" name="Object 4"/>
          <p:cNvGraphicFramePr>
            <a:graphicFrameLocks noChangeAspect="1"/>
          </p:cNvGraphicFramePr>
          <p:nvPr/>
        </p:nvGraphicFramePr>
        <p:xfrm>
          <a:off x="4953000" y="2420938"/>
          <a:ext cx="3194050" cy="685800"/>
        </p:xfrm>
        <a:graphic>
          <a:graphicData uri="http://schemas.openxmlformats.org/presentationml/2006/ole">
            <mc:AlternateContent xmlns:mc="http://schemas.openxmlformats.org/markup-compatibility/2006">
              <mc:Choice xmlns:v="urn:schemas-microsoft-com:vml" Requires="v">
                <p:oleObj spid="_x0000_s490510" name="方程式" r:id="rId9" imgW="1688367" imgH="355446" progId="Equation.3">
                  <p:embed/>
                </p:oleObj>
              </mc:Choice>
              <mc:Fallback>
                <p:oleObj name="方程式" r:id="rId9" imgW="1688367" imgH="3554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2420938"/>
                        <a:ext cx="3194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zh-TW" sz="1800" smtClean="0">
              <a:effectLst>
                <a:outerShdw blurRad="38100" dist="38100" dir="2700000" algn="tl">
                  <a:srgbClr val="C0C0C0"/>
                </a:outerShdw>
              </a:effectLst>
            </a:endParaRPr>
          </a:p>
        </p:txBody>
      </p:sp>
      <p:graphicFrame>
        <p:nvGraphicFramePr>
          <p:cNvPr id="66572" name="Object 5"/>
          <p:cNvGraphicFramePr>
            <a:graphicFrameLocks noChangeAspect="1"/>
          </p:cNvGraphicFramePr>
          <p:nvPr/>
        </p:nvGraphicFramePr>
        <p:xfrm>
          <a:off x="4848225" y="5486400"/>
          <a:ext cx="1782763" cy="533400"/>
        </p:xfrm>
        <a:graphic>
          <a:graphicData uri="http://schemas.openxmlformats.org/presentationml/2006/ole">
            <mc:AlternateContent xmlns:mc="http://schemas.openxmlformats.org/markup-compatibility/2006">
              <mc:Choice xmlns:v="urn:schemas-microsoft-com:vml" Requires="v">
                <p:oleObj spid="_x0000_s490511" name="Equation" r:id="rId11" imgW="1117600" imgH="330200" progId="Equation.3">
                  <p:embed/>
                </p:oleObj>
              </mc:Choice>
              <mc:Fallback>
                <p:oleObj name="Equation" r:id="rId11" imgW="1117600" imgH="33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8225" y="5486400"/>
                        <a:ext cx="17827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0" name="Rectangle 10"/>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zh-TW" sz="1800" smtClean="0">
              <a:effectLst>
                <a:outerShdw blurRad="38100" dist="38100" dir="2700000" algn="tl">
                  <a:srgbClr val="C0C0C0"/>
                </a:outerShdw>
              </a:effectLst>
            </a:endParaRPr>
          </a:p>
        </p:txBody>
      </p:sp>
      <p:graphicFrame>
        <p:nvGraphicFramePr>
          <p:cNvPr id="66574" name="Object 6"/>
          <p:cNvGraphicFramePr>
            <a:graphicFrameLocks noChangeAspect="1"/>
          </p:cNvGraphicFramePr>
          <p:nvPr/>
        </p:nvGraphicFramePr>
        <p:xfrm>
          <a:off x="7088188" y="5486400"/>
          <a:ext cx="1446212" cy="533400"/>
        </p:xfrm>
        <a:graphic>
          <a:graphicData uri="http://schemas.openxmlformats.org/presentationml/2006/ole">
            <mc:AlternateContent xmlns:mc="http://schemas.openxmlformats.org/markup-compatibility/2006">
              <mc:Choice xmlns:v="urn:schemas-microsoft-com:vml" Requires="v">
                <p:oleObj spid="_x0000_s490512" name="Equation" r:id="rId13" imgW="977900" imgH="355600" progId="Equation.3">
                  <p:embed/>
                </p:oleObj>
              </mc:Choice>
              <mc:Fallback>
                <p:oleObj name="Equation" r:id="rId13" imgW="977900" imgH="355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8188" y="5486400"/>
                        <a:ext cx="1446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5"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66576"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BD1D5AE-AFE4-48F0-AAC8-C14BBF05478A}" type="slidenum">
              <a:rPr lang="zh-TW" altLang="en-US" sz="1200" smtClean="0">
                <a:solidFill>
                  <a:srgbClr val="898989"/>
                </a:solidFill>
              </a:rPr>
              <a:pPr eaLnBrk="1" hangingPunct="1">
                <a:spcBef>
                  <a:spcPct val="0"/>
                </a:spcBef>
                <a:buFontTx/>
                <a:buNone/>
              </a:pPr>
              <a:t>194</a:t>
            </a:fld>
            <a:endParaRPr lang="zh-TW" altLang="en-US" sz="1200" smtClean="0">
              <a:solidFill>
                <a:srgbClr val="898989"/>
              </a:solidFill>
            </a:endParaRPr>
          </a:p>
        </p:txBody>
      </p:sp>
    </p:spTree>
    <p:extLst>
      <p:ext uri="{BB962C8B-B14F-4D97-AF65-F5344CB8AC3E}">
        <p14:creationId xmlns:p14="http://schemas.microsoft.com/office/powerpoint/2010/main" val="294574346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zh-TW" smtClean="0"/>
              <a:t>Estimation Methodologies for Classification</a:t>
            </a:r>
          </a:p>
        </p:txBody>
      </p:sp>
      <p:sp>
        <p:nvSpPr>
          <p:cNvPr id="67587" name="Content Placeholder 2"/>
          <p:cNvSpPr>
            <a:spLocks noGrp="1"/>
          </p:cNvSpPr>
          <p:nvPr>
            <p:ph idx="1"/>
          </p:nvPr>
        </p:nvSpPr>
        <p:spPr>
          <a:xfrm>
            <a:off x="250825" y="1524000"/>
            <a:ext cx="8740775" cy="4800600"/>
          </a:xfrm>
        </p:spPr>
        <p:txBody>
          <a:bodyPr/>
          <a:lstStyle/>
          <a:p>
            <a:pPr eaLnBrk="1" hangingPunct="1"/>
            <a:r>
              <a:rPr lang="en-US" altLang="zh-TW" sz="2800" smtClean="0">
                <a:solidFill>
                  <a:srgbClr val="FF3300"/>
                </a:solidFill>
                <a:ea typeface="新細明體" pitchFamily="18" charset="-120"/>
              </a:rPr>
              <a:t>Simple split </a:t>
            </a:r>
            <a:r>
              <a:rPr lang="en-US" altLang="zh-TW" sz="2800" smtClean="0">
                <a:ea typeface="新細明體" pitchFamily="18" charset="-120"/>
              </a:rPr>
              <a:t>(or holdout or test sample estimation) </a:t>
            </a:r>
          </a:p>
          <a:p>
            <a:pPr lvl="1" eaLnBrk="1" hangingPunct="1"/>
            <a:r>
              <a:rPr lang="en-US" altLang="zh-TW" sz="2400" smtClean="0">
                <a:ea typeface="新細明體" pitchFamily="18" charset="-120"/>
              </a:rPr>
              <a:t>Split the data into 2 mutually exclusive sets </a:t>
            </a:r>
            <a:br>
              <a:rPr lang="en-US" altLang="zh-TW" sz="2400" smtClean="0">
                <a:ea typeface="新細明體" pitchFamily="18" charset="-120"/>
              </a:rPr>
            </a:br>
            <a:r>
              <a:rPr lang="en-US" altLang="zh-TW" sz="2400" smtClean="0">
                <a:ea typeface="新細明體" pitchFamily="18" charset="-120"/>
              </a:rPr>
              <a:t>training (~70%) and testing (30%)</a:t>
            </a:r>
          </a:p>
          <a:p>
            <a:pPr lvl="1" eaLnBrk="1" hangingPunct="1"/>
            <a:endParaRPr lang="en-US" altLang="zh-TW" smtClean="0">
              <a:ea typeface="新細明體" pitchFamily="18" charset="-120"/>
            </a:endParaRPr>
          </a:p>
          <a:p>
            <a:pPr lvl="1" eaLnBrk="1" hangingPunct="1"/>
            <a:endParaRPr lang="en-US" altLang="zh-TW" sz="2400" smtClean="0">
              <a:ea typeface="新細明體" pitchFamily="18" charset="-120"/>
            </a:endParaRPr>
          </a:p>
          <a:p>
            <a:pPr lvl="1" eaLnBrk="1" hangingPunct="1"/>
            <a:endParaRPr lang="en-US" altLang="zh-TW" sz="2400" smtClean="0">
              <a:ea typeface="新細明體" pitchFamily="18" charset="-120"/>
            </a:endParaRPr>
          </a:p>
          <a:p>
            <a:pPr lvl="1" eaLnBrk="1" hangingPunct="1"/>
            <a:endParaRPr lang="en-US" altLang="zh-TW" sz="2400" smtClean="0">
              <a:ea typeface="新細明體" pitchFamily="18" charset="-120"/>
            </a:endParaRPr>
          </a:p>
          <a:p>
            <a:pPr lvl="1" eaLnBrk="1" hangingPunct="1"/>
            <a:endParaRPr lang="en-US" altLang="zh-TW" sz="2400" smtClean="0">
              <a:ea typeface="新細明體" pitchFamily="18" charset="-120"/>
            </a:endParaRPr>
          </a:p>
          <a:p>
            <a:pPr lvl="1" eaLnBrk="1" hangingPunct="1"/>
            <a:endParaRPr lang="en-US" altLang="zh-TW" sz="2400" smtClean="0">
              <a:ea typeface="新細明體" pitchFamily="18" charset="-120"/>
            </a:endParaRPr>
          </a:p>
          <a:p>
            <a:pPr lvl="1" eaLnBrk="1" hangingPunct="1"/>
            <a:r>
              <a:rPr lang="en-US" altLang="zh-TW" sz="2400" smtClean="0">
                <a:ea typeface="新細明體" pitchFamily="18" charset="-120"/>
              </a:rPr>
              <a:t>For ANN, the data is split into three sub-sets </a:t>
            </a:r>
            <a:br>
              <a:rPr lang="en-US" altLang="zh-TW" sz="2400" smtClean="0">
                <a:ea typeface="新細明體" pitchFamily="18" charset="-120"/>
              </a:rPr>
            </a:br>
            <a:r>
              <a:rPr lang="en-US" altLang="zh-TW" sz="2000" smtClean="0">
                <a:ea typeface="新細明體" pitchFamily="18" charset="-120"/>
              </a:rPr>
              <a:t>(training [~60%], validation [~20%], testing [~20%])</a:t>
            </a:r>
            <a:endParaRPr lang="en-US" altLang="zh-TW" sz="2400" smtClean="0">
              <a:ea typeface="新細明體" pitchFamily="18" charset="-120"/>
            </a:endParaRPr>
          </a:p>
        </p:txBody>
      </p:sp>
      <p:pic>
        <p:nvPicPr>
          <p:cNvPr id="675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3068638"/>
            <a:ext cx="71278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67590"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253D5B7-89D4-42C3-AEEE-7D225DF9C315}" type="slidenum">
              <a:rPr lang="zh-TW" altLang="en-US" sz="1200" smtClean="0">
                <a:solidFill>
                  <a:srgbClr val="898989"/>
                </a:solidFill>
              </a:rPr>
              <a:pPr eaLnBrk="1" hangingPunct="1">
                <a:spcBef>
                  <a:spcPct val="0"/>
                </a:spcBef>
                <a:buFontTx/>
                <a:buNone/>
              </a:pPr>
              <a:t>195</a:t>
            </a:fld>
            <a:endParaRPr lang="zh-TW" altLang="en-US" sz="1200" smtClean="0">
              <a:solidFill>
                <a:srgbClr val="898989"/>
              </a:solidFill>
            </a:endParaRPr>
          </a:p>
        </p:txBody>
      </p:sp>
    </p:spTree>
    <p:extLst>
      <p:ext uri="{BB962C8B-B14F-4D97-AF65-F5344CB8AC3E}">
        <p14:creationId xmlns:p14="http://schemas.microsoft.com/office/powerpoint/2010/main" val="327189870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zh-TW" smtClean="0"/>
              <a:t>Estimation Methodologies for Classification</a:t>
            </a:r>
          </a:p>
        </p:txBody>
      </p:sp>
      <p:sp>
        <p:nvSpPr>
          <p:cNvPr id="68611" name="Content Placeholder 2"/>
          <p:cNvSpPr>
            <a:spLocks noGrp="1"/>
          </p:cNvSpPr>
          <p:nvPr>
            <p:ph idx="1"/>
          </p:nvPr>
        </p:nvSpPr>
        <p:spPr>
          <a:xfrm>
            <a:off x="611188" y="1700213"/>
            <a:ext cx="8380412" cy="4624387"/>
          </a:xfrm>
        </p:spPr>
        <p:txBody>
          <a:bodyPr/>
          <a:lstStyle/>
          <a:p>
            <a:pPr eaLnBrk="1" hangingPunct="1"/>
            <a:r>
              <a:rPr lang="en-US" altLang="zh-TW" sz="2800" i="1" smtClean="0">
                <a:solidFill>
                  <a:srgbClr val="FF3300"/>
                </a:solidFill>
                <a:ea typeface="新細明體" pitchFamily="18" charset="-120"/>
              </a:rPr>
              <a:t>k</a:t>
            </a:r>
            <a:r>
              <a:rPr lang="en-US" altLang="zh-TW" sz="2800" smtClean="0">
                <a:solidFill>
                  <a:srgbClr val="FF3300"/>
                </a:solidFill>
                <a:ea typeface="新細明體" pitchFamily="18" charset="-120"/>
              </a:rPr>
              <a:t>-Fold Cross Validation </a:t>
            </a:r>
            <a:r>
              <a:rPr lang="en-US" altLang="zh-TW" sz="2800" smtClean="0">
                <a:ea typeface="新細明體" pitchFamily="18" charset="-120"/>
              </a:rPr>
              <a:t>(rotation estimation) </a:t>
            </a:r>
          </a:p>
          <a:p>
            <a:pPr lvl="1" eaLnBrk="1" hangingPunct="1"/>
            <a:r>
              <a:rPr lang="en-US" altLang="zh-TW" sz="2400" smtClean="0">
                <a:ea typeface="新細明體" pitchFamily="18" charset="-120"/>
              </a:rPr>
              <a:t>Split the data into </a:t>
            </a:r>
            <a:r>
              <a:rPr lang="en-US" altLang="zh-TW" sz="2400" i="1" smtClean="0">
                <a:ea typeface="新細明體" pitchFamily="18" charset="-120"/>
              </a:rPr>
              <a:t>k</a:t>
            </a:r>
            <a:r>
              <a:rPr lang="en-US" altLang="zh-TW" sz="2400" smtClean="0">
                <a:ea typeface="新細明體" pitchFamily="18" charset="-120"/>
              </a:rPr>
              <a:t> mutually exclusive subsets</a:t>
            </a:r>
          </a:p>
          <a:p>
            <a:pPr lvl="1" eaLnBrk="1" hangingPunct="1"/>
            <a:r>
              <a:rPr lang="en-US" altLang="zh-TW" sz="2400" smtClean="0">
                <a:ea typeface="新細明體" pitchFamily="18" charset="-120"/>
              </a:rPr>
              <a:t>Use each subset as testing while using the rest of the subsets as training</a:t>
            </a:r>
          </a:p>
          <a:p>
            <a:pPr lvl="1" eaLnBrk="1" hangingPunct="1"/>
            <a:r>
              <a:rPr lang="en-US" altLang="zh-TW" sz="2400" smtClean="0">
                <a:ea typeface="新細明體" pitchFamily="18" charset="-120"/>
              </a:rPr>
              <a:t>Repeat the experimentation for </a:t>
            </a:r>
            <a:r>
              <a:rPr lang="en-US" altLang="zh-TW" sz="2400" i="1" smtClean="0">
                <a:ea typeface="新細明體" pitchFamily="18" charset="-120"/>
              </a:rPr>
              <a:t>k</a:t>
            </a:r>
            <a:r>
              <a:rPr lang="en-US" altLang="zh-TW" sz="2400" smtClean="0">
                <a:ea typeface="新細明體" pitchFamily="18" charset="-120"/>
              </a:rPr>
              <a:t> times </a:t>
            </a:r>
          </a:p>
          <a:p>
            <a:pPr lvl="1" eaLnBrk="1" hangingPunct="1"/>
            <a:r>
              <a:rPr lang="en-US" altLang="zh-TW" sz="2400" smtClean="0">
                <a:ea typeface="新細明體" pitchFamily="18" charset="-120"/>
              </a:rPr>
              <a:t>Aggregate the test results for true estimation of prediction accuracy training</a:t>
            </a:r>
          </a:p>
          <a:p>
            <a:pPr eaLnBrk="1" hangingPunct="1"/>
            <a:r>
              <a:rPr lang="en-US" altLang="zh-TW" sz="2800" smtClean="0">
                <a:ea typeface="新細明體" pitchFamily="18" charset="-120"/>
              </a:rPr>
              <a:t>Other estimation methodologies</a:t>
            </a:r>
          </a:p>
          <a:p>
            <a:pPr lvl="1" eaLnBrk="1" hangingPunct="1"/>
            <a:r>
              <a:rPr lang="en-US" altLang="zh-TW" sz="2400" smtClean="0">
                <a:solidFill>
                  <a:srgbClr val="FF3300"/>
                </a:solidFill>
                <a:ea typeface="新細明體" pitchFamily="18" charset="-120"/>
              </a:rPr>
              <a:t>Leave-one-out</a:t>
            </a:r>
            <a:r>
              <a:rPr lang="en-US" altLang="zh-TW" sz="2400" smtClean="0">
                <a:ea typeface="新細明體" pitchFamily="18" charset="-120"/>
              </a:rPr>
              <a:t>, </a:t>
            </a:r>
            <a:r>
              <a:rPr lang="en-US" altLang="zh-TW" sz="2400" smtClean="0">
                <a:solidFill>
                  <a:srgbClr val="FF3300"/>
                </a:solidFill>
                <a:ea typeface="新細明體" pitchFamily="18" charset="-120"/>
              </a:rPr>
              <a:t>bootstrapping</a:t>
            </a:r>
            <a:r>
              <a:rPr lang="en-US" altLang="zh-TW" sz="2400" smtClean="0">
                <a:ea typeface="新細明體" pitchFamily="18" charset="-120"/>
              </a:rPr>
              <a:t>, </a:t>
            </a:r>
            <a:r>
              <a:rPr lang="en-US" altLang="zh-TW" sz="2400" smtClean="0">
                <a:solidFill>
                  <a:srgbClr val="FF3300"/>
                </a:solidFill>
                <a:ea typeface="新細明體" pitchFamily="18" charset="-120"/>
              </a:rPr>
              <a:t>jackknifing</a:t>
            </a:r>
          </a:p>
          <a:p>
            <a:pPr lvl="1" eaLnBrk="1" hangingPunct="1"/>
            <a:r>
              <a:rPr lang="en-US" altLang="zh-TW" sz="2400" smtClean="0">
                <a:solidFill>
                  <a:srgbClr val="FF3300"/>
                </a:solidFill>
                <a:ea typeface="新細明體" pitchFamily="18" charset="-120"/>
              </a:rPr>
              <a:t>Area under the ROC curve</a:t>
            </a:r>
          </a:p>
        </p:txBody>
      </p:sp>
      <p:sp>
        <p:nvSpPr>
          <p:cNvPr id="68612"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68613"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5AA9483-3CFA-4AC3-81A9-4A1C81BD374C}" type="slidenum">
              <a:rPr lang="zh-TW" altLang="en-US" sz="1200" smtClean="0">
                <a:solidFill>
                  <a:srgbClr val="898989"/>
                </a:solidFill>
              </a:rPr>
              <a:pPr eaLnBrk="1" hangingPunct="1">
                <a:spcBef>
                  <a:spcPct val="0"/>
                </a:spcBef>
                <a:buFontTx/>
                <a:buNone/>
              </a:pPr>
              <a:t>196</a:t>
            </a:fld>
            <a:endParaRPr lang="zh-TW" altLang="en-US" sz="1200" smtClean="0">
              <a:solidFill>
                <a:srgbClr val="898989"/>
              </a:solidFill>
            </a:endParaRPr>
          </a:p>
        </p:txBody>
      </p:sp>
    </p:spTree>
    <p:extLst>
      <p:ext uri="{BB962C8B-B14F-4D97-AF65-F5344CB8AC3E}">
        <p14:creationId xmlns:p14="http://schemas.microsoft.com/office/powerpoint/2010/main" val="38014200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zh-TW" smtClean="0"/>
              <a:t>Estimation Methodologies for Classification – ROC Curve</a:t>
            </a:r>
          </a:p>
        </p:txBody>
      </p:sp>
      <p:pic>
        <p:nvPicPr>
          <p:cNvPr id="696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676400"/>
            <a:ext cx="4953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69637"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6725A41-E22A-48FF-98DE-EA3B5DF90C42}" type="slidenum">
              <a:rPr lang="zh-TW" altLang="en-US" sz="1200" smtClean="0">
                <a:solidFill>
                  <a:srgbClr val="898989"/>
                </a:solidFill>
              </a:rPr>
              <a:pPr eaLnBrk="1" hangingPunct="1">
                <a:spcBef>
                  <a:spcPct val="0"/>
                </a:spcBef>
                <a:buFontTx/>
                <a:buNone/>
              </a:pPr>
              <a:t>197</a:t>
            </a:fld>
            <a:endParaRPr lang="zh-TW" altLang="en-US" sz="1200" smtClean="0">
              <a:solidFill>
                <a:srgbClr val="898989"/>
              </a:solidFill>
            </a:endParaRPr>
          </a:p>
        </p:txBody>
      </p:sp>
    </p:spTree>
    <p:extLst>
      <p:ext uri="{BB962C8B-B14F-4D97-AF65-F5344CB8AC3E}">
        <p14:creationId xmlns:p14="http://schemas.microsoft.com/office/powerpoint/2010/main" val="47647659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23850" y="274638"/>
            <a:ext cx="3827463" cy="6323012"/>
          </a:xfrm>
        </p:spPr>
        <p:txBody>
          <a:bodyPr/>
          <a:lstStyle/>
          <a:p>
            <a:r>
              <a:rPr lang="en-US" altLang="zh-TW" sz="6000" smtClean="0">
                <a:solidFill>
                  <a:srgbClr val="FF0000"/>
                </a:solidFill>
              </a:rPr>
              <a:t>Sensitivity</a:t>
            </a:r>
            <a:br>
              <a:rPr lang="en-US" altLang="zh-TW" sz="6000" smtClean="0">
                <a:solidFill>
                  <a:srgbClr val="FF0000"/>
                </a:solidFill>
              </a:rPr>
            </a:br>
            <a:r>
              <a:rPr lang="en-US" altLang="zh-TW" sz="6000" smtClean="0">
                <a:solidFill>
                  <a:srgbClr val="FF0000"/>
                </a:solidFill>
              </a:rPr>
              <a:t/>
            </a:r>
            <a:br>
              <a:rPr lang="en-US" altLang="zh-TW" sz="6000" smtClean="0">
                <a:solidFill>
                  <a:srgbClr val="FF0000"/>
                </a:solidFill>
              </a:rPr>
            </a:br>
            <a:r>
              <a:rPr lang="en-US" altLang="zh-TW" sz="6000" smtClean="0">
                <a:solidFill>
                  <a:schemeClr val="accent1"/>
                </a:solidFill>
              </a:rPr>
              <a:t>Specificity</a:t>
            </a:r>
          </a:p>
        </p:txBody>
      </p:sp>
      <p:sp>
        <p:nvSpPr>
          <p:cNvPr id="706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C05D7012-BC76-49FC-BF8D-D0DC496D6732}" type="slidenum">
              <a:rPr lang="zh-TW" altLang="en-US" sz="1200" smtClean="0">
                <a:solidFill>
                  <a:srgbClr val="898989"/>
                </a:solidFill>
              </a:rPr>
              <a:pPr eaLnBrk="1" hangingPunct="1">
                <a:spcBef>
                  <a:spcPct val="0"/>
                </a:spcBef>
                <a:buFontTx/>
                <a:buNone/>
              </a:pPr>
              <a:t>198</a:t>
            </a:fld>
            <a:endParaRPr lang="zh-TW" altLang="en-US" sz="1200" smtClean="0">
              <a:solidFill>
                <a:srgbClr val="898989"/>
              </a:solidFill>
            </a:endParaRPr>
          </a:p>
        </p:txBody>
      </p:sp>
      <p:sp>
        <p:nvSpPr>
          <p:cNvPr id="70660" name="Title 1"/>
          <p:cNvSpPr txBox="1">
            <a:spLocks/>
          </p:cNvSpPr>
          <p:nvPr/>
        </p:nvSpPr>
        <p:spPr bwMode="auto">
          <a:xfrm>
            <a:off x="3995738" y="404813"/>
            <a:ext cx="4968875" cy="610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zh-TW" sz="4400" b="1">
                <a:solidFill>
                  <a:srgbClr val="FF0000"/>
                </a:solidFill>
                <a:ea typeface="標楷體" pitchFamily="65" charset="-120"/>
              </a:rPr>
              <a:t>=True Positive Rate</a:t>
            </a:r>
          </a:p>
          <a:p>
            <a:pPr algn="ctr">
              <a:spcBef>
                <a:spcPct val="0"/>
              </a:spcBef>
              <a:buFontTx/>
              <a:buNone/>
            </a:pPr>
            <a:endParaRPr lang="en-US" altLang="zh-TW" sz="7200" b="1">
              <a:solidFill>
                <a:srgbClr val="FF0000"/>
              </a:solidFill>
              <a:ea typeface="標楷體" pitchFamily="65" charset="-120"/>
            </a:endParaRPr>
          </a:p>
          <a:p>
            <a:pPr algn="ctr">
              <a:spcBef>
                <a:spcPct val="0"/>
              </a:spcBef>
              <a:buFontTx/>
              <a:buNone/>
            </a:pPr>
            <a:r>
              <a:rPr lang="en-US" altLang="zh-TW" sz="4400" b="1">
                <a:solidFill>
                  <a:srgbClr val="4F81BD"/>
                </a:solidFill>
                <a:ea typeface="標楷體" pitchFamily="65" charset="-120"/>
              </a:rPr>
              <a:t>=True Negative Rate</a:t>
            </a:r>
          </a:p>
        </p:txBody>
      </p:sp>
    </p:spTree>
    <p:extLst>
      <p:ext uri="{BB962C8B-B14F-4D97-AF65-F5344CB8AC3E}">
        <p14:creationId xmlns:p14="http://schemas.microsoft.com/office/powerpoint/2010/main" val="13663475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群組 36"/>
          <p:cNvGrpSpPr>
            <a:grpSpLocks/>
          </p:cNvGrpSpPr>
          <p:nvPr/>
        </p:nvGrpSpPr>
        <p:grpSpPr bwMode="auto">
          <a:xfrm>
            <a:off x="0" y="331788"/>
            <a:ext cx="4394200" cy="4033837"/>
            <a:chOff x="0" y="331788"/>
            <a:chExt cx="4394200" cy="4033837"/>
          </a:xfrm>
        </p:grpSpPr>
        <p:sp>
          <p:nvSpPr>
            <p:cNvPr id="39" name="矩形 38"/>
            <p:cNvSpPr/>
            <p:nvPr/>
          </p:nvSpPr>
          <p:spPr bwMode="auto">
            <a:xfrm>
              <a:off x="927100" y="1339850"/>
              <a:ext cx="1295400" cy="1223963"/>
            </a:xfrm>
            <a:prstGeom prst="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True</a:t>
              </a:r>
              <a:br>
                <a:rPr lang="en-US" altLang="zh-TW" sz="1800" smtClean="0">
                  <a:latin typeface="Calibri" pitchFamily="34" charset="0"/>
                </a:rPr>
              </a:br>
              <a:r>
                <a:rPr lang="en-US" altLang="zh-TW" sz="1800" smtClean="0">
                  <a:latin typeface="Calibri" pitchFamily="34" charset="0"/>
                </a:rPr>
                <a:t>Positive</a:t>
              </a:r>
              <a:br>
                <a:rPr lang="en-US" altLang="zh-TW" sz="1800" smtClean="0">
                  <a:latin typeface="Calibri" pitchFamily="34" charset="0"/>
                </a:rPr>
              </a:br>
              <a:r>
                <a:rPr lang="en-US" altLang="zh-TW" sz="1800" smtClean="0">
                  <a:latin typeface="Calibri" pitchFamily="34" charset="0"/>
                </a:rPr>
                <a:t>(TP)</a:t>
              </a:r>
              <a:endParaRPr lang="zh-TW" altLang="en-US" sz="1800" smtClean="0">
                <a:latin typeface="Calibri" pitchFamily="34" charset="0"/>
              </a:endParaRPr>
            </a:p>
          </p:txBody>
        </p:sp>
        <p:sp>
          <p:nvSpPr>
            <p:cNvPr id="40" name="矩形 39"/>
            <p:cNvSpPr/>
            <p:nvPr/>
          </p:nvSpPr>
          <p:spPr bwMode="auto">
            <a:xfrm>
              <a:off x="927100" y="2636838"/>
              <a:ext cx="1295400" cy="1223962"/>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False</a:t>
              </a:r>
              <a:br>
                <a:rPr lang="en-US" altLang="zh-TW" sz="1800" smtClean="0">
                  <a:latin typeface="Calibri" pitchFamily="34" charset="0"/>
                </a:rPr>
              </a:br>
              <a:r>
                <a:rPr lang="en-US" altLang="zh-TW" sz="1800" smtClean="0">
                  <a:latin typeface="Calibri" pitchFamily="34" charset="0"/>
                </a:rPr>
                <a:t>Negative</a:t>
              </a:r>
              <a:br>
                <a:rPr lang="en-US" altLang="zh-TW" sz="1800" smtClean="0">
                  <a:latin typeface="Calibri" pitchFamily="34" charset="0"/>
                </a:rPr>
              </a:br>
              <a:r>
                <a:rPr lang="en-US" altLang="zh-TW" sz="1800" smtClean="0">
                  <a:latin typeface="Calibri" pitchFamily="34" charset="0"/>
                </a:rPr>
                <a:t>(FN)</a:t>
              </a:r>
              <a:endParaRPr lang="zh-TW" altLang="en-US" sz="1800" smtClean="0">
                <a:latin typeface="Calibri" pitchFamily="34" charset="0"/>
              </a:endParaRPr>
            </a:p>
          </p:txBody>
        </p:sp>
        <p:sp>
          <p:nvSpPr>
            <p:cNvPr id="41" name="矩形 40"/>
            <p:cNvSpPr/>
            <p:nvPr/>
          </p:nvSpPr>
          <p:spPr bwMode="auto">
            <a:xfrm>
              <a:off x="2295525" y="1339850"/>
              <a:ext cx="1295400" cy="1223963"/>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False</a:t>
              </a:r>
              <a:br>
                <a:rPr lang="en-US" altLang="zh-TW" sz="1800" smtClean="0">
                  <a:latin typeface="Calibri" pitchFamily="34" charset="0"/>
                </a:rPr>
              </a:br>
              <a:r>
                <a:rPr lang="en-US" altLang="zh-TW" sz="1800" smtClean="0">
                  <a:latin typeface="Calibri" pitchFamily="34" charset="0"/>
                </a:rPr>
                <a:t>Positive</a:t>
              </a:r>
              <a:br>
                <a:rPr lang="en-US" altLang="zh-TW" sz="1800" smtClean="0">
                  <a:latin typeface="Calibri" pitchFamily="34" charset="0"/>
                </a:rPr>
              </a:br>
              <a:r>
                <a:rPr lang="en-US" altLang="zh-TW" sz="1800" smtClean="0">
                  <a:latin typeface="Calibri" pitchFamily="34" charset="0"/>
                </a:rPr>
                <a:t>(FP)</a:t>
              </a:r>
              <a:endParaRPr lang="zh-TW" altLang="en-US" sz="1800" smtClean="0">
                <a:latin typeface="Calibri" pitchFamily="34" charset="0"/>
              </a:endParaRPr>
            </a:p>
          </p:txBody>
        </p:sp>
        <p:sp>
          <p:nvSpPr>
            <p:cNvPr id="43" name="矩形 42"/>
            <p:cNvSpPr/>
            <p:nvPr/>
          </p:nvSpPr>
          <p:spPr bwMode="auto">
            <a:xfrm>
              <a:off x="2295525" y="2636838"/>
              <a:ext cx="1295400" cy="1223962"/>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True</a:t>
              </a:r>
              <a:br>
                <a:rPr lang="en-US" altLang="zh-TW" sz="1800" smtClean="0">
                  <a:latin typeface="Calibri" pitchFamily="34" charset="0"/>
                </a:rPr>
              </a:br>
              <a:r>
                <a:rPr lang="en-US" altLang="zh-TW" sz="1800" smtClean="0">
                  <a:latin typeface="Calibri" pitchFamily="34" charset="0"/>
                </a:rPr>
                <a:t>Negative</a:t>
              </a:r>
              <a:br>
                <a:rPr lang="en-US" altLang="zh-TW" sz="1800" smtClean="0">
                  <a:latin typeface="Calibri" pitchFamily="34" charset="0"/>
                </a:rPr>
              </a:br>
              <a:r>
                <a:rPr lang="en-US" altLang="zh-TW" sz="1800" smtClean="0">
                  <a:latin typeface="Calibri" pitchFamily="34" charset="0"/>
                </a:rPr>
                <a:t>(TN)</a:t>
              </a:r>
              <a:endParaRPr lang="zh-TW" altLang="en-US" sz="1800" smtClean="0">
                <a:latin typeface="Calibri" pitchFamily="34" charset="0"/>
              </a:endParaRPr>
            </a:p>
          </p:txBody>
        </p:sp>
        <p:sp>
          <p:nvSpPr>
            <p:cNvPr id="71699" name="文字方塊 18"/>
            <p:cNvSpPr txBox="1">
              <a:spLocks noChangeArrowheads="1"/>
            </p:cNvSpPr>
            <p:nvPr/>
          </p:nvSpPr>
          <p:spPr bwMode="auto">
            <a:xfrm>
              <a:off x="926808" y="331788"/>
              <a:ext cx="2664066" cy="6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True Class </a:t>
              </a:r>
              <a:br>
                <a:rPr lang="en-US" altLang="zh-TW" sz="1800" b="1">
                  <a:latin typeface="Arial" charset="0"/>
                </a:rPr>
              </a:br>
              <a:r>
                <a:rPr lang="en-US" altLang="zh-TW" sz="1800" b="1">
                  <a:solidFill>
                    <a:srgbClr val="FF0000"/>
                  </a:solidFill>
                  <a:latin typeface="Arial" charset="0"/>
                </a:rPr>
                <a:t>(actual value)</a:t>
              </a:r>
              <a:endParaRPr lang="zh-TW" altLang="en-US" sz="1800" b="1">
                <a:solidFill>
                  <a:srgbClr val="FF0000"/>
                </a:solidFill>
                <a:latin typeface="Arial" charset="0"/>
              </a:endParaRPr>
            </a:p>
          </p:txBody>
        </p:sp>
        <p:sp>
          <p:nvSpPr>
            <p:cNvPr id="71700" name="文字方塊 19"/>
            <p:cNvSpPr txBox="1">
              <a:spLocks noChangeArrowheads="1"/>
            </p:cNvSpPr>
            <p:nvPr/>
          </p:nvSpPr>
          <p:spPr bwMode="auto">
            <a:xfrm rot="-5400000">
              <a:off x="-945801" y="2241053"/>
              <a:ext cx="2592469" cy="6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solidFill>
                    <a:srgbClr val="0033CC"/>
                  </a:solidFill>
                  <a:latin typeface="Arial" charset="0"/>
                </a:rPr>
                <a:t>Predictive Class </a:t>
              </a:r>
              <a:r>
                <a:rPr lang="en-US" altLang="zh-TW" sz="1800">
                  <a:latin typeface="Arial" charset="0"/>
                </a:rPr>
                <a:t/>
              </a:r>
              <a:br>
                <a:rPr lang="en-US" altLang="zh-TW" sz="1800">
                  <a:latin typeface="Arial" charset="0"/>
                </a:rPr>
              </a:br>
              <a:r>
                <a:rPr lang="en-US" altLang="zh-TW" sz="1800" b="1">
                  <a:solidFill>
                    <a:srgbClr val="FF0000"/>
                  </a:solidFill>
                  <a:latin typeface="Arial" charset="0"/>
                </a:rPr>
                <a:t>(prediction outcome)</a:t>
              </a:r>
              <a:endParaRPr lang="zh-TW" altLang="en-US" sz="1800" b="1">
                <a:solidFill>
                  <a:srgbClr val="FF0000"/>
                </a:solidFill>
                <a:latin typeface="Arial" charset="0"/>
              </a:endParaRPr>
            </a:p>
          </p:txBody>
        </p:sp>
        <p:sp>
          <p:nvSpPr>
            <p:cNvPr id="71701" name="文字方塊 20"/>
            <p:cNvSpPr txBox="1">
              <a:spLocks noChangeArrowheads="1"/>
            </p:cNvSpPr>
            <p:nvPr/>
          </p:nvSpPr>
          <p:spPr bwMode="auto">
            <a:xfrm rot="-5400000">
              <a:off x="139339" y="1767430"/>
              <a:ext cx="1224220"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Positive</a:t>
              </a:r>
              <a:endParaRPr lang="zh-TW" altLang="en-US" sz="1800">
                <a:latin typeface="Arial" charset="0"/>
              </a:endParaRPr>
            </a:p>
          </p:txBody>
        </p:sp>
        <p:sp>
          <p:nvSpPr>
            <p:cNvPr id="71702" name="文字方塊 21"/>
            <p:cNvSpPr txBox="1">
              <a:spLocks noChangeArrowheads="1"/>
            </p:cNvSpPr>
            <p:nvPr/>
          </p:nvSpPr>
          <p:spPr bwMode="auto">
            <a:xfrm rot="-5400000">
              <a:off x="139339" y="2991650"/>
              <a:ext cx="1224220"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Negative</a:t>
              </a:r>
              <a:endParaRPr lang="zh-TW" altLang="en-US" sz="1800">
                <a:latin typeface="Arial" charset="0"/>
              </a:endParaRPr>
            </a:p>
          </p:txBody>
        </p:sp>
        <p:sp>
          <p:nvSpPr>
            <p:cNvPr id="71703" name="文字方塊 22"/>
            <p:cNvSpPr txBox="1">
              <a:spLocks noChangeArrowheads="1"/>
            </p:cNvSpPr>
            <p:nvPr/>
          </p:nvSpPr>
          <p:spPr bwMode="auto">
            <a:xfrm>
              <a:off x="926808" y="979905"/>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Positive</a:t>
              </a:r>
              <a:endParaRPr lang="zh-TW" altLang="en-US" sz="1800">
                <a:latin typeface="Arial" charset="0"/>
              </a:endParaRPr>
            </a:p>
          </p:txBody>
        </p:sp>
        <p:sp>
          <p:nvSpPr>
            <p:cNvPr id="71704" name="文字方塊 24"/>
            <p:cNvSpPr txBox="1">
              <a:spLocks noChangeArrowheads="1"/>
            </p:cNvSpPr>
            <p:nvPr/>
          </p:nvSpPr>
          <p:spPr bwMode="auto">
            <a:xfrm>
              <a:off x="2294842" y="979905"/>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Negative</a:t>
              </a:r>
              <a:endParaRPr lang="zh-TW" altLang="en-US" sz="1800">
                <a:latin typeface="Arial" charset="0"/>
              </a:endParaRPr>
            </a:p>
          </p:txBody>
        </p:sp>
        <p:cxnSp>
          <p:nvCxnSpPr>
            <p:cNvPr id="50" name="直線接點 49"/>
            <p:cNvCxnSpPr/>
            <p:nvPr/>
          </p:nvCxnSpPr>
          <p:spPr bwMode="auto">
            <a:xfrm>
              <a:off x="927100" y="979488"/>
              <a:ext cx="2735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auto">
            <a:xfrm>
              <a:off x="927100" y="331788"/>
              <a:ext cx="2735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auto">
            <a:xfrm>
              <a:off x="638175" y="2590800"/>
              <a:ext cx="30241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auto">
            <a:xfrm rot="5400000">
              <a:off x="-1198562" y="2600325"/>
              <a:ext cx="252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auto">
            <a:xfrm rot="5400000">
              <a:off x="-622300" y="2600325"/>
              <a:ext cx="252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auto">
            <a:xfrm rot="5400000">
              <a:off x="813594" y="2420144"/>
              <a:ext cx="288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711" name="文字方塊 47"/>
            <p:cNvSpPr txBox="1">
              <a:spLocks noChangeArrowheads="1"/>
            </p:cNvSpPr>
            <p:nvPr/>
          </p:nvSpPr>
          <p:spPr bwMode="auto">
            <a:xfrm>
              <a:off x="0" y="3996267"/>
              <a:ext cx="927968"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total</a:t>
              </a:r>
              <a:endParaRPr lang="zh-TW" altLang="en-US" sz="1800" b="1">
                <a:latin typeface="Arial" charset="0"/>
              </a:endParaRPr>
            </a:p>
          </p:txBody>
        </p:sp>
        <p:sp>
          <p:nvSpPr>
            <p:cNvPr id="71712" name="文字方塊 48"/>
            <p:cNvSpPr txBox="1">
              <a:spLocks noChangeArrowheads="1"/>
            </p:cNvSpPr>
            <p:nvPr/>
          </p:nvSpPr>
          <p:spPr bwMode="auto">
            <a:xfrm>
              <a:off x="940454" y="3996268"/>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a:t>
              </a:r>
              <a:endParaRPr lang="zh-TW" altLang="en-US" sz="1800">
                <a:latin typeface="Arial" charset="0"/>
              </a:endParaRPr>
            </a:p>
          </p:txBody>
        </p:sp>
        <p:sp>
          <p:nvSpPr>
            <p:cNvPr id="71713" name="文字方塊 50"/>
            <p:cNvSpPr txBox="1">
              <a:spLocks noChangeArrowheads="1"/>
            </p:cNvSpPr>
            <p:nvPr/>
          </p:nvSpPr>
          <p:spPr bwMode="auto">
            <a:xfrm>
              <a:off x="3629991" y="884363"/>
              <a:ext cx="764209"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total</a:t>
              </a:r>
              <a:endParaRPr lang="zh-TW" altLang="en-US" sz="1800" b="1">
                <a:latin typeface="Arial" charset="0"/>
              </a:endParaRPr>
            </a:p>
          </p:txBody>
        </p:sp>
        <p:sp>
          <p:nvSpPr>
            <p:cNvPr id="71714" name="文字方塊 51"/>
            <p:cNvSpPr txBox="1">
              <a:spLocks noChangeArrowheads="1"/>
            </p:cNvSpPr>
            <p:nvPr/>
          </p:nvSpPr>
          <p:spPr bwMode="auto">
            <a:xfrm>
              <a:off x="2305112" y="3996268"/>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a:t>
              </a:r>
              <a:endParaRPr lang="zh-TW" altLang="en-US" sz="1800">
                <a:latin typeface="Arial" charset="0"/>
              </a:endParaRPr>
            </a:p>
          </p:txBody>
        </p:sp>
        <p:sp>
          <p:nvSpPr>
            <p:cNvPr id="71715" name="文字方塊 52"/>
            <p:cNvSpPr txBox="1">
              <a:spLocks noChangeArrowheads="1"/>
            </p:cNvSpPr>
            <p:nvPr/>
          </p:nvSpPr>
          <p:spPr bwMode="auto">
            <a:xfrm>
              <a:off x="3642478" y="3027209"/>
              <a:ext cx="410559"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solidFill>
                    <a:srgbClr val="0033CC"/>
                  </a:solidFill>
                  <a:latin typeface="Arial" charset="0"/>
                </a:rPr>
                <a:t>N’</a:t>
              </a:r>
              <a:endParaRPr lang="zh-TW" altLang="en-US" sz="1800">
                <a:solidFill>
                  <a:srgbClr val="0033CC"/>
                </a:solidFill>
                <a:latin typeface="Arial" charset="0"/>
              </a:endParaRPr>
            </a:p>
          </p:txBody>
        </p:sp>
        <p:sp>
          <p:nvSpPr>
            <p:cNvPr id="71716" name="文字方塊 53"/>
            <p:cNvSpPr txBox="1">
              <a:spLocks noChangeArrowheads="1"/>
            </p:cNvSpPr>
            <p:nvPr/>
          </p:nvSpPr>
          <p:spPr bwMode="auto">
            <a:xfrm>
              <a:off x="3642478" y="1880719"/>
              <a:ext cx="437851"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solidFill>
                    <a:srgbClr val="0033CC"/>
                  </a:solidFill>
                  <a:latin typeface="Arial" charset="0"/>
                </a:rPr>
                <a:t>P’</a:t>
              </a:r>
              <a:endParaRPr lang="zh-TW" altLang="en-US" sz="1800">
                <a:solidFill>
                  <a:srgbClr val="0033CC"/>
                </a:solidFill>
                <a:latin typeface="Arial" charset="0"/>
              </a:endParaRPr>
            </a:p>
          </p:txBody>
        </p:sp>
      </p:grpSp>
      <p:sp>
        <p:nvSpPr>
          <p:cNvPr id="716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4AE5F1B-192A-4CE5-8515-C3C4E3C9D151}" type="slidenum">
              <a:rPr lang="zh-TW" altLang="en-US" sz="1200" smtClean="0">
                <a:solidFill>
                  <a:srgbClr val="898989"/>
                </a:solidFill>
              </a:rPr>
              <a:pPr eaLnBrk="1" hangingPunct="1">
                <a:spcBef>
                  <a:spcPct val="0"/>
                </a:spcBef>
                <a:buFontTx/>
                <a:buNone/>
              </a:pPr>
              <a:t>199</a:t>
            </a:fld>
            <a:endParaRPr lang="zh-TW" altLang="en-US" sz="1200" smtClean="0">
              <a:solidFill>
                <a:srgbClr val="898989"/>
              </a:solidFill>
            </a:endParaRPr>
          </a:p>
        </p:txBody>
      </p:sp>
      <p:graphicFrame>
        <p:nvGraphicFramePr>
          <p:cNvPr id="71684" name="Object 2"/>
          <p:cNvGraphicFramePr>
            <a:graphicFrameLocks noChangeAspect="1"/>
          </p:cNvGraphicFramePr>
          <p:nvPr/>
        </p:nvGraphicFramePr>
        <p:xfrm>
          <a:off x="4943475" y="1089025"/>
          <a:ext cx="3217863" cy="693738"/>
        </p:xfrm>
        <a:graphic>
          <a:graphicData uri="http://schemas.openxmlformats.org/presentationml/2006/ole">
            <mc:AlternateContent xmlns:mc="http://schemas.openxmlformats.org/markup-compatibility/2006">
              <mc:Choice xmlns:v="urn:schemas-microsoft-com:vml" Requires="v">
                <p:oleObj spid="_x0000_s491540" name="方程式" r:id="rId3" imgW="1866090" imgH="393529" progId="Equation.3">
                  <p:embed/>
                </p:oleObj>
              </mc:Choice>
              <mc:Fallback>
                <p:oleObj name="方程式" r:id="rId3" imgW="1866090"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1089025"/>
                        <a:ext cx="32178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5" name="Object 3"/>
          <p:cNvGraphicFramePr>
            <a:graphicFrameLocks noChangeAspect="1"/>
          </p:cNvGraphicFramePr>
          <p:nvPr/>
        </p:nvGraphicFramePr>
        <p:xfrm>
          <a:off x="4951413" y="1911350"/>
          <a:ext cx="3086100" cy="685800"/>
        </p:xfrm>
        <a:graphic>
          <a:graphicData uri="http://schemas.openxmlformats.org/presentationml/2006/ole">
            <mc:AlternateContent xmlns:mc="http://schemas.openxmlformats.org/markup-compatibility/2006">
              <mc:Choice xmlns:v="urn:schemas-microsoft-com:vml" Requires="v">
                <p:oleObj spid="_x0000_s491541" name="Equation" r:id="rId5" imgW="1625600" imgH="355600" progId="Equation.3">
                  <p:embed/>
                </p:oleObj>
              </mc:Choice>
              <mc:Fallback>
                <p:oleObj name="Equation" r:id="rId5" imgW="16256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413" y="1911350"/>
                        <a:ext cx="3086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6" name="Object 4"/>
          <p:cNvGraphicFramePr>
            <a:graphicFrameLocks noChangeAspect="1"/>
          </p:cNvGraphicFramePr>
          <p:nvPr/>
        </p:nvGraphicFramePr>
        <p:xfrm>
          <a:off x="4870450" y="227013"/>
          <a:ext cx="3194050" cy="685800"/>
        </p:xfrm>
        <a:graphic>
          <a:graphicData uri="http://schemas.openxmlformats.org/presentationml/2006/ole">
            <mc:AlternateContent xmlns:mc="http://schemas.openxmlformats.org/markup-compatibility/2006">
              <mc:Choice xmlns:v="urn:schemas-microsoft-com:vml" Requires="v">
                <p:oleObj spid="_x0000_s491542" name="方程式" r:id="rId7" imgW="1688367" imgH="355446" progId="Equation.3">
                  <p:embed/>
                </p:oleObj>
              </mc:Choice>
              <mc:Fallback>
                <p:oleObj name="方程式" r:id="rId7" imgW="1688367" imgH="3554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0450" y="227013"/>
                        <a:ext cx="3194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7" name="Object 5"/>
          <p:cNvGraphicFramePr>
            <a:graphicFrameLocks noChangeAspect="1"/>
          </p:cNvGraphicFramePr>
          <p:nvPr/>
        </p:nvGraphicFramePr>
        <p:xfrm>
          <a:off x="4941888" y="2814638"/>
          <a:ext cx="1782762" cy="533400"/>
        </p:xfrm>
        <a:graphic>
          <a:graphicData uri="http://schemas.openxmlformats.org/presentationml/2006/ole">
            <mc:AlternateContent xmlns:mc="http://schemas.openxmlformats.org/markup-compatibility/2006">
              <mc:Choice xmlns:v="urn:schemas-microsoft-com:vml" Requires="v">
                <p:oleObj spid="_x0000_s491543" name="Equation" r:id="rId9" imgW="1117600" imgH="330200" progId="Equation.3">
                  <p:embed/>
                </p:oleObj>
              </mc:Choice>
              <mc:Fallback>
                <p:oleObj name="Equation" r:id="rId9" imgW="1117600" imgH="330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1888" y="2814638"/>
                        <a:ext cx="17827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8" name="Object 6"/>
          <p:cNvGraphicFramePr>
            <a:graphicFrameLocks noChangeAspect="1"/>
          </p:cNvGraphicFramePr>
          <p:nvPr/>
        </p:nvGraphicFramePr>
        <p:xfrm>
          <a:off x="7073900" y="2787650"/>
          <a:ext cx="1446213" cy="533400"/>
        </p:xfrm>
        <a:graphic>
          <a:graphicData uri="http://schemas.openxmlformats.org/presentationml/2006/ole">
            <mc:AlternateContent xmlns:mc="http://schemas.openxmlformats.org/markup-compatibility/2006">
              <mc:Choice xmlns:v="urn:schemas-microsoft-com:vml" Requires="v">
                <p:oleObj spid="_x0000_s491544" name="Equation" r:id="rId11" imgW="977900" imgH="355600" progId="Equation.3">
                  <p:embed/>
                </p:oleObj>
              </mc:Choice>
              <mc:Fallback>
                <p:oleObj name="Equation" r:id="rId11" imgW="977900" imgH="355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3900" y="2787650"/>
                        <a:ext cx="1446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9" name="Object 2"/>
          <p:cNvGraphicFramePr>
            <a:graphicFrameLocks noChangeAspect="1"/>
          </p:cNvGraphicFramePr>
          <p:nvPr/>
        </p:nvGraphicFramePr>
        <p:xfrm>
          <a:off x="368300" y="4446588"/>
          <a:ext cx="3713163" cy="565150"/>
        </p:xfrm>
        <a:graphic>
          <a:graphicData uri="http://schemas.openxmlformats.org/presentationml/2006/ole">
            <mc:AlternateContent xmlns:mc="http://schemas.openxmlformats.org/markup-compatibility/2006">
              <mc:Choice xmlns:v="urn:schemas-microsoft-com:vml" Requires="v">
                <p:oleObj spid="_x0000_s491545" name="方程式" r:id="rId13" imgW="2641600" imgH="393700" progId="Equation.3">
                  <p:embed/>
                </p:oleObj>
              </mc:Choice>
              <mc:Fallback>
                <p:oleObj name="方程式" r:id="rId13" imgW="2641600" imgH="393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300" y="4446588"/>
                        <a:ext cx="37131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690"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08563" y="3544888"/>
            <a:ext cx="341788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691" name="Object 2"/>
          <p:cNvGraphicFramePr>
            <a:graphicFrameLocks noChangeAspect="1"/>
          </p:cNvGraphicFramePr>
          <p:nvPr/>
        </p:nvGraphicFramePr>
        <p:xfrm>
          <a:off x="306388" y="5675313"/>
          <a:ext cx="2860675" cy="588962"/>
        </p:xfrm>
        <a:graphic>
          <a:graphicData uri="http://schemas.openxmlformats.org/presentationml/2006/ole">
            <mc:AlternateContent xmlns:mc="http://schemas.openxmlformats.org/markup-compatibility/2006">
              <mc:Choice xmlns:v="urn:schemas-microsoft-com:vml" Requires="v">
                <p:oleObj spid="_x0000_s491546" name="方程式" r:id="rId16" imgW="1955800" imgH="393700" progId="Equation.3">
                  <p:embed/>
                </p:oleObj>
              </mc:Choice>
              <mc:Fallback>
                <p:oleObj name="方程式" r:id="rId16" imgW="1955800" imgH="3937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388" y="5675313"/>
                        <a:ext cx="28606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92" name="Object 3"/>
          <p:cNvGraphicFramePr>
            <a:graphicFrameLocks noChangeAspect="1"/>
          </p:cNvGraphicFramePr>
          <p:nvPr/>
        </p:nvGraphicFramePr>
        <p:xfrm>
          <a:off x="287338" y="5076825"/>
          <a:ext cx="3875087" cy="574675"/>
        </p:xfrm>
        <a:graphic>
          <a:graphicData uri="http://schemas.openxmlformats.org/presentationml/2006/ole">
            <mc:AlternateContent xmlns:mc="http://schemas.openxmlformats.org/markup-compatibility/2006">
              <mc:Choice xmlns:v="urn:schemas-microsoft-com:vml" Requires="v">
                <p:oleObj spid="_x0000_s491547" name="方程式" r:id="rId18" imgW="2705100" imgH="393700" progId="Equation.3">
                  <p:embed/>
                </p:oleObj>
              </mc:Choice>
              <mc:Fallback>
                <p:oleObj name="方程式" r:id="rId18" imgW="2705100" imgH="3937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7338" y="5076825"/>
                        <a:ext cx="38750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93" name="Object 2"/>
          <p:cNvGraphicFramePr>
            <a:graphicFrameLocks noChangeAspect="1"/>
          </p:cNvGraphicFramePr>
          <p:nvPr/>
        </p:nvGraphicFramePr>
        <p:xfrm>
          <a:off x="296863" y="6203950"/>
          <a:ext cx="4165600" cy="585788"/>
        </p:xfrm>
        <a:graphic>
          <a:graphicData uri="http://schemas.openxmlformats.org/presentationml/2006/ole">
            <mc:AlternateContent xmlns:mc="http://schemas.openxmlformats.org/markup-compatibility/2006">
              <mc:Choice xmlns:v="urn:schemas-microsoft-com:vml" Requires="v">
                <p:oleObj spid="_x0000_s491548" name="Equation" r:id="rId20" imgW="2857500" imgH="393700" progId="Equation.3">
                  <p:embed/>
                </p:oleObj>
              </mc:Choice>
              <mc:Fallback>
                <p:oleObj name="Equation" r:id="rId20" imgW="2857500" imgH="3937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6863" y="6203950"/>
                        <a:ext cx="416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94" name="文字方塊 32"/>
          <p:cNvSpPr txBox="1">
            <a:spLocks noChangeArrowheads="1"/>
          </p:cNvSpPr>
          <p:nvPr/>
        </p:nvSpPr>
        <p:spPr bwMode="auto">
          <a:xfrm>
            <a:off x="4305300" y="6635750"/>
            <a:ext cx="4511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000">
                <a:solidFill>
                  <a:srgbClr val="A6A6A6"/>
                </a:solidFill>
              </a:rPr>
              <a:t>Source:  </a:t>
            </a:r>
            <a:r>
              <a:rPr lang="en-US" altLang="zh-TW" sz="1000">
                <a:latin typeface="Arial" charset="0"/>
                <a:hlinkClick r:id="rId22"/>
              </a:rPr>
              <a:t>http://en.wikipedia.org/wiki/Receiver_operating_characteristic</a:t>
            </a:r>
            <a:endParaRPr kumimoji="0" lang="zh-TW" altLang="en-US" sz="1000">
              <a:solidFill>
                <a:srgbClr val="A6A6A6"/>
              </a:solidFill>
            </a:endParaRPr>
          </a:p>
        </p:txBody>
      </p:sp>
    </p:spTree>
    <p:extLst>
      <p:ext uri="{BB962C8B-B14F-4D97-AF65-F5344CB8AC3E}">
        <p14:creationId xmlns:p14="http://schemas.microsoft.com/office/powerpoint/2010/main" val="79986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en-US" altLang="zh-TW" dirty="0" smtClean="0">
                <a:solidFill>
                  <a:schemeClr val="accent1"/>
                </a:solidFill>
              </a:rPr>
              <a:t>Outline</a:t>
            </a:r>
            <a:endParaRPr lang="zh-TW" altLang="en-US" dirty="0" smtClean="0">
              <a:solidFill>
                <a:schemeClr val="accent1"/>
              </a:solidFill>
            </a:endParaRPr>
          </a:p>
        </p:txBody>
      </p:sp>
      <p:sp>
        <p:nvSpPr>
          <p:cNvPr id="9219" name="內容版面配置區 2"/>
          <p:cNvSpPr>
            <a:spLocks noGrp="1"/>
          </p:cNvSpPr>
          <p:nvPr>
            <p:ph idx="1"/>
          </p:nvPr>
        </p:nvSpPr>
        <p:spPr>
          <a:xfrm>
            <a:off x="395288" y="1628775"/>
            <a:ext cx="8229600" cy="4525963"/>
          </a:xfrm>
        </p:spPr>
        <p:txBody>
          <a:bodyPr/>
          <a:lstStyle/>
          <a:p>
            <a:r>
              <a:rPr lang="en-US" altLang="zh-TW" dirty="0" smtClean="0"/>
              <a:t>Data Mining and Big Data Analytics</a:t>
            </a:r>
          </a:p>
          <a:p>
            <a:r>
              <a:rPr lang="en-US" altLang="zh-TW" dirty="0" smtClean="0"/>
              <a:t>Data Mining Process</a:t>
            </a:r>
          </a:p>
          <a:p>
            <a:r>
              <a:rPr lang="en-US" altLang="zh-TW" dirty="0" smtClean="0"/>
              <a:t>Data Mining Tasks</a:t>
            </a:r>
          </a:p>
          <a:p>
            <a:r>
              <a:rPr lang="en-US" altLang="zh-TW" dirty="0" smtClean="0"/>
              <a:t>Data Mining Evaluation</a:t>
            </a:r>
          </a:p>
          <a:p>
            <a:r>
              <a:rPr lang="en-US" altLang="zh-TW" dirty="0" smtClean="0"/>
              <a:t>Social Network Analysis</a:t>
            </a:r>
            <a:endParaRPr lang="zh-TW" altLang="en-US" dirty="0" smtClean="0"/>
          </a:p>
        </p:txBody>
      </p:sp>
      <p:sp>
        <p:nvSpPr>
          <p:cNvPr id="922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F1D03E8-FF17-4F01-A2FF-4ABF1F4BD2CF}" type="slidenum">
              <a:rPr lang="zh-TW" altLang="en-US" sz="1200" smtClean="0">
                <a:solidFill>
                  <a:srgbClr val="898989"/>
                </a:solidFill>
              </a:rPr>
              <a:pPr eaLnBrk="1" hangingPunct="1">
                <a:spcBef>
                  <a:spcPct val="0"/>
                </a:spcBef>
                <a:buFontTx/>
                <a:buNone/>
              </a:pPr>
              <a:t>2</a:t>
            </a:fld>
            <a:endParaRPr lang="zh-TW" altLang="en-US" sz="1200" smtClean="0">
              <a:solidFill>
                <a:srgbClr val="898989"/>
              </a:solidFill>
            </a:endParaRPr>
          </a:p>
        </p:txBody>
      </p:sp>
      <p:sp>
        <p:nvSpPr>
          <p:cNvPr id="9221"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981396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312738" y="115888"/>
            <a:ext cx="8580437" cy="792162"/>
          </a:xfrm>
        </p:spPr>
        <p:txBody>
          <a:bodyPr/>
          <a:lstStyle/>
          <a:p>
            <a:r>
              <a:rPr lang="en-US" altLang="zh-TW" sz="4000" dirty="0" smtClean="0">
                <a:solidFill>
                  <a:schemeClr val="accent1"/>
                </a:solidFill>
              </a:rPr>
              <a:t>Business </a:t>
            </a:r>
            <a:r>
              <a:rPr lang="en-US" altLang="zh-TW" sz="4000" dirty="0" smtClean="0">
                <a:solidFill>
                  <a:schemeClr val="accent1"/>
                </a:solidFill>
              </a:rPr>
              <a:t>Intelligence (BI) </a:t>
            </a:r>
            <a:r>
              <a:rPr lang="en-US" altLang="zh-TW" sz="4000" dirty="0" smtClean="0">
                <a:solidFill>
                  <a:schemeClr val="accent1"/>
                </a:solidFill>
              </a:rPr>
              <a:t>Infrastructure</a:t>
            </a:r>
            <a:endParaRPr lang="zh-TW" altLang="en-US" sz="4000" dirty="0" smtClean="0">
              <a:solidFill>
                <a:schemeClr val="accent1"/>
              </a:solidFill>
            </a:endParaRPr>
          </a:p>
        </p:txBody>
      </p:sp>
      <p:sp>
        <p:nvSpPr>
          <p:cNvPr id="4" name="投影片編號版面配置區 3"/>
          <p:cNvSpPr>
            <a:spLocks noGrp="1"/>
          </p:cNvSpPr>
          <p:nvPr>
            <p:ph type="sldNum" sz="quarter" idx="12"/>
          </p:nvPr>
        </p:nvSpPr>
        <p:spPr/>
        <p:txBody>
          <a:bodyPr/>
          <a:lstStyle/>
          <a:p>
            <a:pPr>
              <a:defRPr/>
            </a:pPr>
            <a:fld id="{63E0188C-7959-439C-8FAA-9E050CC604C0}" type="slidenum">
              <a:rPr lang="zh-TW" altLang="en-US" smtClean="0"/>
              <a:pPr>
                <a:defRPr/>
              </a:pPr>
              <a:t>20</a:t>
            </a:fld>
            <a:endParaRPr lang="zh-TW" altLang="en-US"/>
          </a:p>
        </p:txBody>
      </p:sp>
      <p:pic>
        <p:nvPicPr>
          <p:cNvPr id="30724" name="Picture Placeholder 12"/>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77466" y="908720"/>
            <a:ext cx="7989069" cy="5477799"/>
          </a:xfrm>
          <a:noFill/>
        </p:spPr>
      </p:pic>
      <p:sp>
        <p:nvSpPr>
          <p:cNvPr id="8"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
        <p:nvSpPr>
          <p:cNvPr id="6" name="圓角矩形 5"/>
          <p:cNvSpPr/>
          <p:nvPr/>
        </p:nvSpPr>
        <p:spPr>
          <a:xfrm>
            <a:off x="7308304" y="5733257"/>
            <a:ext cx="1189484" cy="327372"/>
          </a:xfrm>
          <a:prstGeom prst="roundRect">
            <a:avLst>
              <a:gd name="adj" fmla="val 4171"/>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TW" sz="2200" dirty="0" smtClean="0">
              <a:solidFill>
                <a:schemeClr val="tx1"/>
              </a:solidFill>
            </a:endParaRPr>
          </a:p>
        </p:txBody>
      </p:sp>
    </p:spTree>
    <p:extLst>
      <p:ext uri="{BB962C8B-B14F-4D97-AF65-F5344CB8AC3E}">
        <p14:creationId xmlns:p14="http://schemas.microsoft.com/office/powerpoint/2010/main" val="216595330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群組 33"/>
          <p:cNvGrpSpPr>
            <a:grpSpLocks/>
          </p:cNvGrpSpPr>
          <p:nvPr/>
        </p:nvGrpSpPr>
        <p:grpSpPr bwMode="auto">
          <a:xfrm>
            <a:off x="0" y="331788"/>
            <a:ext cx="4394200" cy="4033837"/>
            <a:chOff x="0" y="331788"/>
            <a:chExt cx="4394200" cy="4033837"/>
          </a:xfrm>
        </p:grpSpPr>
        <p:sp>
          <p:nvSpPr>
            <p:cNvPr id="35" name="矩形 34"/>
            <p:cNvSpPr/>
            <p:nvPr/>
          </p:nvSpPr>
          <p:spPr bwMode="auto">
            <a:xfrm>
              <a:off x="927100" y="1339850"/>
              <a:ext cx="1295400" cy="1223963"/>
            </a:xfrm>
            <a:prstGeom prst="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True</a:t>
              </a:r>
              <a:br>
                <a:rPr lang="en-US" altLang="zh-TW" sz="1800" smtClean="0">
                  <a:latin typeface="Calibri" pitchFamily="34" charset="0"/>
                </a:rPr>
              </a:br>
              <a:r>
                <a:rPr lang="en-US" altLang="zh-TW" sz="1800" smtClean="0">
                  <a:latin typeface="Calibri" pitchFamily="34" charset="0"/>
                </a:rPr>
                <a:t>Positive</a:t>
              </a:r>
              <a:br>
                <a:rPr lang="en-US" altLang="zh-TW" sz="1800" smtClean="0">
                  <a:latin typeface="Calibri" pitchFamily="34" charset="0"/>
                </a:rPr>
              </a:br>
              <a:r>
                <a:rPr lang="en-US" altLang="zh-TW" sz="1800" smtClean="0">
                  <a:latin typeface="Calibri" pitchFamily="34" charset="0"/>
                </a:rPr>
                <a:t>(TP)</a:t>
              </a:r>
              <a:endParaRPr lang="zh-TW" altLang="en-US" sz="1800" smtClean="0">
                <a:latin typeface="Calibri" pitchFamily="34" charset="0"/>
              </a:endParaRPr>
            </a:p>
          </p:txBody>
        </p:sp>
        <p:sp>
          <p:nvSpPr>
            <p:cNvPr id="36" name="矩形 35"/>
            <p:cNvSpPr/>
            <p:nvPr/>
          </p:nvSpPr>
          <p:spPr bwMode="auto">
            <a:xfrm>
              <a:off x="927100" y="2636838"/>
              <a:ext cx="1295400" cy="1223962"/>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False</a:t>
              </a:r>
              <a:br>
                <a:rPr lang="en-US" altLang="zh-TW" sz="1800" smtClean="0">
                  <a:latin typeface="Calibri" pitchFamily="34" charset="0"/>
                </a:rPr>
              </a:br>
              <a:r>
                <a:rPr lang="en-US" altLang="zh-TW" sz="1800" smtClean="0">
                  <a:latin typeface="Calibri" pitchFamily="34" charset="0"/>
                </a:rPr>
                <a:t>Negative</a:t>
              </a:r>
              <a:br>
                <a:rPr lang="en-US" altLang="zh-TW" sz="1800" smtClean="0">
                  <a:latin typeface="Calibri" pitchFamily="34" charset="0"/>
                </a:rPr>
              </a:br>
              <a:r>
                <a:rPr lang="en-US" altLang="zh-TW" sz="1800" smtClean="0">
                  <a:latin typeface="Calibri" pitchFamily="34" charset="0"/>
                </a:rPr>
                <a:t>(FN)</a:t>
              </a:r>
              <a:endParaRPr lang="zh-TW" altLang="en-US" sz="1800" smtClean="0">
                <a:latin typeface="Calibri" pitchFamily="34" charset="0"/>
              </a:endParaRPr>
            </a:p>
          </p:txBody>
        </p:sp>
        <p:sp>
          <p:nvSpPr>
            <p:cNvPr id="40" name="矩形 39"/>
            <p:cNvSpPr/>
            <p:nvPr/>
          </p:nvSpPr>
          <p:spPr bwMode="auto">
            <a:xfrm>
              <a:off x="2295525" y="1339850"/>
              <a:ext cx="1295400" cy="1223963"/>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False</a:t>
              </a:r>
              <a:br>
                <a:rPr lang="en-US" altLang="zh-TW" sz="1800" smtClean="0">
                  <a:latin typeface="Calibri" pitchFamily="34" charset="0"/>
                </a:rPr>
              </a:br>
              <a:r>
                <a:rPr lang="en-US" altLang="zh-TW" sz="1800" smtClean="0">
                  <a:latin typeface="Calibri" pitchFamily="34" charset="0"/>
                </a:rPr>
                <a:t>Positive</a:t>
              </a:r>
              <a:br>
                <a:rPr lang="en-US" altLang="zh-TW" sz="1800" smtClean="0">
                  <a:latin typeface="Calibri" pitchFamily="34" charset="0"/>
                </a:rPr>
              </a:br>
              <a:r>
                <a:rPr lang="en-US" altLang="zh-TW" sz="1800" smtClean="0">
                  <a:latin typeface="Calibri" pitchFamily="34" charset="0"/>
                </a:rPr>
                <a:t>(FP)</a:t>
              </a:r>
              <a:endParaRPr lang="zh-TW" altLang="en-US" sz="1800" smtClean="0">
                <a:latin typeface="Calibri" pitchFamily="34" charset="0"/>
              </a:endParaRPr>
            </a:p>
          </p:txBody>
        </p:sp>
        <p:sp>
          <p:nvSpPr>
            <p:cNvPr id="41" name="矩形 40"/>
            <p:cNvSpPr/>
            <p:nvPr/>
          </p:nvSpPr>
          <p:spPr bwMode="auto">
            <a:xfrm>
              <a:off x="2295525" y="2636838"/>
              <a:ext cx="1295400" cy="1223962"/>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True</a:t>
              </a:r>
              <a:br>
                <a:rPr lang="en-US" altLang="zh-TW" sz="1800" smtClean="0">
                  <a:latin typeface="Calibri" pitchFamily="34" charset="0"/>
                </a:rPr>
              </a:br>
              <a:r>
                <a:rPr lang="en-US" altLang="zh-TW" sz="1800" smtClean="0">
                  <a:latin typeface="Calibri" pitchFamily="34" charset="0"/>
                </a:rPr>
                <a:t>Negative</a:t>
              </a:r>
              <a:br>
                <a:rPr lang="en-US" altLang="zh-TW" sz="1800" smtClean="0">
                  <a:latin typeface="Calibri" pitchFamily="34" charset="0"/>
                </a:rPr>
              </a:br>
              <a:r>
                <a:rPr lang="en-US" altLang="zh-TW" sz="1800" smtClean="0">
                  <a:latin typeface="Calibri" pitchFamily="34" charset="0"/>
                </a:rPr>
                <a:t>(TN)</a:t>
              </a:r>
              <a:endParaRPr lang="zh-TW" altLang="en-US" sz="1800" smtClean="0">
                <a:latin typeface="Calibri" pitchFamily="34" charset="0"/>
              </a:endParaRPr>
            </a:p>
          </p:txBody>
        </p:sp>
        <p:sp>
          <p:nvSpPr>
            <p:cNvPr id="72720" name="文字方塊 18"/>
            <p:cNvSpPr txBox="1">
              <a:spLocks noChangeArrowheads="1"/>
            </p:cNvSpPr>
            <p:nvPr/>
          </p:nvSpPr>
          <p:spPr bwMode="auto">
            <a:xfrm>
              <a:off x="926808" y="331788"/>
              <a:ext cx="2664066" cy="6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True Class </a:t>
              </a:r>
              <a:br>
                <a:rPr lang="en-US" altLang="zh-TW" sz="1800" b="1">
                  <a:latin typeface="Arial" charset="0"/>
                </a:rPr>
              </a:br>
              <a:r>
                <a:rPr lang="en-US" altLang="zh-TW" sz="1800" b="1">
                  <a:solidFill>
                    <a:srgbClr val="FF0000"/>
                  </a:solidFill>
                  <a:latin typeface="Arial" charset="0"/>
                </a:rPr>
                <a:t>(actual value)</a:t>
              </a:r>
              <a:endParaRPr lang="zh-TW" altLang="en-US" sz="1800" b="1">
                <a:solidFill>
                  <a:srgbClr val="FF0000"/>
                </a:solidFill>
                <a:latin typeface="Arial" charset="0"/>
              </a:endParaRPr>
            </a:p>
          </p:txBody>
        </p:sp>
        <p:sp>
          <p:nvSpPr>
            <p:cNvPr id="72721" name="文字方塊 19"/>
            <p:cNvSpPr txBox="1">
              <a:spLocks noChangeArrowheads="1"/>
            </p:cNvSpPr>
            <p:nvPr/>
          </p:nvSpPr>
          <p:spPr bwMode="auto">
            <a:xfrm rot="-5400000">
              <a:off x="-945801" y="2241053"/>
              <a:ext cx="2592469" cy="6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solidFill>
                    <a:srgbClr val="0033CC"/>
                  </a:solidFill>
                  <a:latin typeface="Arial" charset="0"/>
                </a:rPr>
                <a:t>Predictive Class </a:t>
              </a:r>
              <a:r>
                <a:rPr lang="en-US" altLang="zh-TW" sz="1800">
                  <a:latin typeface="Arial" charset="0"/>
                </a:rPr>
                <a:t/>
              </a:r>
              <a:br>
                <a:rPr lang="en-US" altLang="zh-TW" sz="1800">
                  <a:latin typeface="Arial" charset="0"/>
                </a:rPr>
              </a:br>
              <a:r>
                <a:rPr lang="en-US" altLang="zh-TW" sz="1800" b="1">
                  <a:solidFill>
                    <a:srgbClr val="FF0000"/>
                  </a:solidFill>
                  <a:latin typeface="Arial" charset="0"/>
                </a:rPr>
                <a:t>(prediction outcome)</a:t>
              </a:r>
              <a:endParaRPr lang="zh-TW" altLang="en-US" sz="1800" b="1">
                <a:solidFill>
                  <a:srgbClr val="FF0000"/>
                </a:solidFill>
                <a:latin typeface="Arial" charset="0"/>
              </a:endParaRPr>
            </a:p>
          </p:txBody>
        </p:sp>
        <p:sp>
          <p:nvSpPr>
            <p:cNvPr id="72722" name="文字方塊 20"/>
            <p:cNvSpPr txBox="1">
              <a:spLocks noChangeArrowheads="1"/>
            </p:cNvSpPr>
            <p:nvPr/>
          </p:nvSpPr>
          <p:spPr bwMode="auto">
            <a:xfrm rot="-5400000">
              <a:off x="139339" y="1767430"/>
              <a:ext cx="1224220"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Positive</a:t>
              </a:r>
              <a:endParaRPr lang="zh-TW" altLang="en-US" sz="1800">
                <a:latin typeface="Arial" charset="0"/>
              </a:endParaRPr>
            </a:p>
          </p:txBody>
        </p:sp>
        <p:sp>
          <p:nvSpPr>
            <p:cNvPr id="72723" name="文字方塊 21"/>
            <p:cNvSpPr txBox="1">
              <a:spLocks noChangeArrowheads="1"/>
            </p:cNvSpPr>
            <p:nvPr/>
          </p:nvSpPr>
          <p:spPr bwMode="auto">
            <a:xfrm rot="-5400000">
              <a:off x="139339" y="2991650"/>
              <a:ext cx="1224220"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Negative</a:t>
              </a:r>
              <a:endParaRPr lang="zh-TW" altLang="en-US" sz="1800">
                <a:latin typeface="Arial" charset="0"/>
              </a:endParaRPr>
            </a:p>
          </p:txBody>
        </p:sp>
        <p:sp>
          <p:nvSpPr>
            <p:cNvPr id="72724" name="文字方塊 22"/>
            <p:cNvSpPr txBox="1">
              <a:spLocks noChangeArrowheads="1"/>
            </p:cNvSpPr>
            <p:nvPr/>
          </p:nvSpPr>
          <p:spPr bwMode="auto">
            <a:xfrm>
              <a:off x="926808" y="979905"/>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Positive</a:t>
              </a:r>
              <a:endParaRPr lang="zh-TW" altLang="en-US" sz="1800">
                <a:latin typeface="Arial" charset="0"/>
              </a:endParaRPr>
            </a:p>
          </p:txBody>
        </p:sp>
        <p:sp>
          <p:nvSpPr>
            <p:cNvPr id="72725" name="文字方塊 24"/>
            <p:cNvSpPr txBox="1">
              <a:spLocks noChangeArrowheads="1"/>
            </p:cNvSpPr>
            <p:nvPr/>
          </p:nvSpPr>
          <p:spPr bwMode="auto">
            <a:xfrm>
              <a:off x="2294842" y="979905"/>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Negative</a:t>
              </a:r>
              <a:endParaRPr lang="zh-TW" altLang="en-US" sz="1800">
                <a:latin typeface="Arial" charset="0"/>
              </a:endParaRPr>
            </a:p>
          </p:txBody>
        </p:sp>
        <p:cxnSp>
          <p:nvCxnSpPr>
            <p:cNvPr id="49" name="直線接點 48"/>
            <p:cNvCxnSpPr/>
            <p:nvPr/>
          </p:nvCxnSpPr>
          <p:spPr bwMode="auto">
            <a:xfrm>
              <a:off x="927100" y="979488"/>
              <a:ext cx="2735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auto">
            <a:xfrm>
              <a:off x="927100" y="331788"/>
              <a:ext cx="2735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auto">
            <a:xfrm>
              <a:off x="638175" y="2590800"/>
              <a:ext cx="30241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auto">
            <a:xfrm rot="5400000">
              <a:off x="-1198562" y="2600325"/>
              <a:ext cx="252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auto">
            <a:xfrm rot="5400000">
              <a:off x="-622300" y="2600325"/>
              <a:ext cx="252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auto">
            <a:xfrm rot="5400000">
              <a:off x="813594" y="2420144"/>
              <a:ext cx="288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732" name="文字方塊 47"/>
            <p:cNvSpPr txBox="1">
              <a:spLocks noChangeArrowheads="1"/>
            </p:cNvSpPr>
            <p:nvPr/>
          </p:nvSpPr>
          <p:spPr bwMode="auto">
            <a:xfrm>
              <a:off x="0" y="3996267"/>
              <a:ext cx="927968"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total</a:t>
              </a:r>
              <a:endParaRPr lang="zh-TW" altLang="en-US" sz="1800" b="1">
                <a:latin typeface="Arial" charset="0"/>
              </a:endParaRPr>
            </a:p>
          </p:txBody>
        </p:sp>
        <p:sp>
          <p:nvSpPr>
            <p:cNvPr id="72733" name="文字方塊 48"/>
            <p:cNvSpPr txBox="1">
              <a:spLocks noChangeArrowheads="1"/>
            </p:cNvSpPr>
            <p:nvPr/>
          </p:nvSpPr>
          <p:spPr bwMode="auto">
            <a:xfrm>
              <a:off x="940454" y="3996268"/>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a:t>
              </a:r>
              <a:endParaRPr lang="zh-TW" altLang="en-US" sz="1800">
                <a:latin typeface="Arial" charset="0"/>
              </a:endParaRPr>
            </a:p>
          </p:txBody>
        </p:sp>
        <p:sp>
          <p:nvSpPr>
            <p:cNvPr id="72734" name="文字方塊 50"/>
            <p:cNvSpPr txBox="1">
              <a:spLocks noChangeArrowheads="1"/>
            </p:cNvSpPr>
            <p:nvPr/>
          </p:nvSpPr>
          <p:spPr bwMode="auto">
            <a:xfrm>
              <a:off x="3629991" y="884363"/>
              <a:ext cx="764209"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total</a:t>
              </a:r>
              <a:endParaRPr lang="zh-TW" altLang="en-US" sz="1800" b="1">
                <a:latin typeface="Arial" charset="0"/>
              </a:endParaRPr>
            </a:p>
          </p:txBody>
        </p:sp>
        <p:sp>
          <p:nvSpPr>
            <p:cNvPr id="72735" name="文字方塊 51"/>
            <p:cNvSpPr txBox="1">
              <a:spLocks noChangeArrowheads="1"/>
            </p:cNvSpPr>
            <p:nvPr/>
          </p:nvSpPr>
          <p:spPr bwMode="auto">
            <a:xfrm>
              <a:off x="2305112" y="3996268"/>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a:t>
              </a:r>
              <a:endParaRPr lang="zh-TW" altLang="en-US" sz="1800">
                <a:latin typeface="Arial" charset="0"/>
              </a:endParaRPr>
            </a:p>
          </p:txBody>
        </p:sp>
        <p:sp>
          <p:nvSpPr>
            <p:cNvPr id="72736" name="文字方塊 52"/>
            <p:cNvSpPr txBox="1">
              <a:spLocks noChangeArrowheads="1"/>
            </p:cNvSpPr>
            <p:nvPr/>
          </p:nvSpPr>
          <p:spPr bwMode="auto">
            <a:xfrm>
              <a:off x="3642478" y="3027209"/>
              <a:ext cx="410559"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solidFill>
                    <a:srgbClr val="0033CC"/>
                  </a:solidFill>
                  <a:latin typeface="Arial" charset="0"/>
                </a:rPr>
                <a:t>N’</a:t>
              </a:r>
              <a:endParaRPr lang="zh-TW" altLang="en-US" sz="1800">
                <a:solidFill>
                  <a:srgbClr val="0033CC"/>
                </a:solidFill>
                <a:latin typeface="Arial" charset="0"/>
              </a:endParaRPr>
            </a:p>
          </p:txBody>
        </p:sp>
        <p:sp>
          <p:nvSpPr>
            <p:cNvPr id="72737" name="文字方塊 53"/>
            <p:cNvSpPr txBox="1">
              <a:spLocks noChangeArrowheads="1"/>
            </p:cNvSpPr>
            <p:nvPr/>
          </p:nvSpPr>
          <p:spPr bwMode="auto">
            <a:xfrm>
              <a:off x="3642478" y="1880719"/>
              <a:ext cx="437851"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solidFill>
                    <a:srgbClr val="0033CC"/>
                  </a:solidFill>
                  <a:latin typeface="Arial" charset="0"/>
                </a:rPr>
                <a:t>P’</a:t>
              </a:r>
              <a:endParaRPr lang="zh-TW" altLang="en-US" sz="1800">
                <a:solidFill>
                  <a:srgbClr val="0033CC"/>
                </a:solidFill>
                <a:latin typeface="Arial" charset="0"/>
              </a:endParaRPr>
            </a:p>
          </p:txBody>
        </p:sp>
      </p:grpSp>
      <p:sp>
        <p:nvSpPr>
          <p:cNvPr id="7270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9C292A2-7D42-4773-8DED-6F305C3E7F4E}" type="slidenum">
              <a:rPr lang="zh-TW" altLang="en-US" sz="1200" smtClean="0">
                <a:solidFill>
                  <a:srgbClr val="898989"/>
                </a:solidFill>
              </a:rPr>
              <a:pPr eaLnBrk="1" hangingPunct="1">
                <a:spcBef>
                  <a:spcPct val="0"/>
                </a:spcBef>
                <a:buFontTx/>
                <a:buNone/>
              </a:pPr>
              <a:t>200</a:t>
            </a:fld>
            <a:endParaRPr lang="zh-TW" altLang="en-US" sz="1200" smtClean="0">
              <a:solidFill>
                <a:srgbClr val="898989"/>
              </a:solidFill>
            </a:endParaRPr>
          </a:p>
        </p:txBody>
      </p:sp>
      <p:graphicFrame>
        <p:nvGraphicFramePr>
          <p:cNvPr id="72708" name="Object 2"/>
          <p:cNvGraphicFramePr>
            <a:graphicFrameLocks noChangeAspect="1"/>
          </p:cNvGraphicFramePr>
          <p:nvPr/>
        </p:nvGraphicFramePr>
        <p:xfrm>
          <a:off x="4943475" y="1089025"/>
          <a:ext cx="3217863" cy="693738"/>
        </p:xfrm>
        <a:graphic>
          <a:graphicData uri="http://schemas.openxmlformats.org/presentationml/2006/ole">
            <mc:AlternateContent xmlns:mc="http://schemas.openxmlformats.org/markup-compatibility/2006">
              <mc:Choice xmlns:v="urn:schemas-microsoft-com:vml" Requires="v">
                <p:oleObj spid="_x0000_s492552" name="方程式" r:id="rId3" imgW="1866090" imgH="393529" progId="Equation.3">
                  <p:embed/>
                </p:oleObj>
              </mc:Choice>
              <mc:Fallback>
                <p:oleObj name="方程式" r:id="rId3" imgW="1866090"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1089025"/>
                        <a:ext cx="32178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09" name="Object 6"/>
          <p:cNvGraphicFramePr>
            <a:graphicFrameLocks noChangeAspect="1"/>
          </p:cNvGraphicFramePr>
          <p:nvPr/>
        </p:nvGraphicFramePr>
        <p:xfrm>
          <a:off x="7073900" y="2787650"/>
          <a:ext cx="1446213" cy="533400"/>
        </p:xfrm>
        <a:graphic>
          <a:graphicData uri="http://schemas.openxmlformats.org/presentationml/2006/ole">
            <mc:AlternateContent xmlns:mc="http://schemas.openxmlformats.org/markup-compatibility/2006">
              <mc:Choice xmlns:v="urn:schemas-microsoft-com:vml" Requires="v">
                <p:oleObj spid="_x0000_s492553" name="Equation" r:id="rId5" imgW="977900" imgH="355600" progId="Equation.3">
                  <p:embed/>
                </p:oleObj>
              </mc:Choice>
              <mc:Fallback>
                <p:oleObj name="Equation" r:id="rId5" imgW="9779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3900" y="2787650"/>
                        <a:ext cx="1446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0" name="Object 2"/>
          <p:cNvGraphicFramePr>
            <a:graphicFrameLocks noChangeAspect="1"/>
          </p:cNvGraphicFramePr>
          <p:nvPr/>
        </p:nvGraphicFramePr>
        <p:xfrm>
          <a:off x="368300" y="4446588"/>
          <a:ext cx="3713163" cy="565150"/>
        </p:xfrm>
        <a:graphic>
          <a:graphicData uri="http://schemas.openxmlformats.org/presentationml/2006/ole">
            <mc:AlternateContent xmlns:mc="http://schemas.openxmlformats.org/markup-compatibility/2006">
              <mc:Choice xmlns:v="urn:schemas-microsoft-com:vml" Requires="v">
                <p:oleObj spid="_x0000_s492554" name="Equation" r:id="rId7" imgW="2641600" imgH="393700" progId="Equation.3">
                  <p:embed/>
                </p:oleObj>
              </mc:Choice>
              <mc:Fallback>
                <p:oleObj name="Equation" r:id="rId7" imgW="26416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 y="4446588"/>
                        <a:ext cx="37131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271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8563" y="3544888"/>
            <a:ext cx="341788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文字方塊 35"/>
          <p:cNvSpPr txBox="1">
            <a:spLocks noChangeArrowheads="1"/>
          </p:cNvSpPr>
          <p:nvPr/>
        </p:nvSpPr>
        <p:spPr bwMode="auto">
          <a:xfrm>
            <a:off x="319088" y="5018088"/>
            <a:ext cx="33448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rgbClr val="FF0000"/>
                </a:solidFill>
                <a:latin typeface="Arial" charset="0"/>
              </a:rPr>
              <a:t>Sensitivity</a:t>
            </a:r>
            <a:br>
              <a:rPr lang="en-US" altLang="zh-TW" sz="2400" b="1">
                <a:solidFill>
                  <a:srgbClr val="FF0000"/>
                </a:solidFill>
                <a:latin typeface="Arial" charset="0"/>
              </a:rPr>
            </a:br>
            <a:r>
              <a:rPr lang="en-US" altLang="zh-TW" sz="2400">
                <a:solidFill>
                  <a:srgbClr val="FF0000"/>
                </a:solidFill>
                <a:latin typeface="Arial" charset="0"/>
              </a:rPr>
              <a:t>= True Positive Rate </a:t>
            </a:r>
            <a:br>
              <a:rPr lang="en-US" altLang="zh-TW" sz="2400">
                <a:solidFill>
                  <a:srgbClr val="FF0000"/>
                </a:solidFill>
                <a:latin typeface="Arial" charset="0"/>
              </a:rPr>
            </a:br>
            <a:r>
              <a:rPr lang="en-US" altLang="zh-TW" sz="2400">
                <a:solidFill>
                  <a:srgbClr val="FF0000"/>
                </a:solidFill>
                <a:latin typeface="Arial" charset="0"/>
              </a:rPr>
              <a:t>=  Recall </a:t>
            </a:r>
            <a:br>
              <a:rPr lang="en-US" altLang="zh-TW" sz="2400">
                <a:solidFill>
                  <a:srgbClr val="FF0000"/>
                </a:solidFill>
                <a:latin typeface="Arial" charset="0"/>
              </a:rPr>
            </a:br>
            <a:r>
              <a:rPr lang="en-US" altLang="zh-TW" sz="2400">
                <a:solidFill>
                  <a:srgbClr val="FF0000"/>
                </a:solidFill>
                <a:latin typeface="Arial" charset="0"/>
              </a:rPr>
              <a:t>=  Hit rate</a:t>
            </a:r>
          </a:p>
          <a:p>
            <a:pPr eaLnBrk="1" hangingPunct="1">
              <a:spcBef>
                <a:spcPct val="0"/>
              </a:spcBef>
              <a:buFontTx/>
              <a:buNone/>
            </a:pPr>
            <a:r>
              <a:rPr lang="en-US" altLang="zh-TW" sz="2400">
                <a:solidFill>
                  <a:srgbClr val="FF0000"/>
                </a:solidFill>
                <a:latin typeface="Arial" charset="0"/>
              </a:rPr>
              <a:t>=  TP / (TP + FN)</a:t>
            </a:r>
            <a:endParaRPr lang="zh-TW" altLang="en-US" sz="2400">
              <a:solidFill>
                <a:srgbClr val="FF0000"/>
              </a:solidFill>
              <a:latin typeface="Arial" charset="0"/>
            </a:endParaRPr>
          </a:p>
        </p:txBody>
      </p:sp>
      <p:sp>
        <p:nvSpPr>
          <p:cNvPr id="37" name="圓角矩形 36"/>
          <p:cNvSpPr/>
          <p:nvPr/>
        </p:nvSpPr>
        <p:spPr>
          <a:xfrm>
            <a:off x="900113" y="273050"/>
            <a:ext cx="1338262" cy="4176713"/>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2714" name="文字方塊 32"/>
          <p:cNvSpPr txBox="1">
            <a:spLocks noChangeArrowheads="1"/>
          </p:cNvSpPr>
          <p:nvPr/>
        </p:nvSpPr>
        <p:spPr bwMode="auto">
          <a:xfrm>
            <a:off x="4305300" y="6635750"/>
            <a:ext cx="4511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000">
                <a:solidFill>
                  <a:srgbClr val="A6A6A6"/>
                </a:solidFill>
              </a:rPr>
              <a:t>Source:  </a:t>
            </a:r>
            <a:r>
              <a:rPr lang="en-US" altLang="zh-TW" sz="1000">
                <a:latin typeface="Arial" charset="0"/>
                <a:hlinkClick r:id="rId10"/>
              </a:rPr>
              <a:t>http://en.wikipedia.org/wiki/Receiver_operating_characteristic</a:t>
            </a:r>
            <a:endParaRPr kumimoji="0" lang="zh-TW" altLang="en-US" sz="1000">
              <a:solidFill>
                <a:srgbClr val="A6A6A6"/>
              </a:solidFill>
            </a:endParaRPr>
          </a:p>
        </p:txBody>
      </p:sp>
      <p:sp>
        <p:nvSpPr>
          <p:cNvPr id="61" name="圓角矩形 60"/>
          <p:cNvSpPr/>
          <p:nvPr/>
        </p:nvSpPr>
        <p:spPr>
          <a:xfrm>
            <a:off x="955675" y="1404938"/>
            <a:ext cx="1241425" cy="10922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Tree>
    <p:extLst>
      <p:ext uri="{BB962C8B-B14F-4D97-AF65-F5344CB8AC3E}">
        <p14:creationId xmlns:p14="http://schemas.microsoft.com/office/powerpoint/2010/main" val="310592469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群組 39"/>
          <p:cNvGrpSpPr>
            <a:grpSpLocks/>
          </p:cNvGrpSpPr>
          <p:nvPr/>
        </p:nvGrpSpPr>
        <p:grpSpPr bwMode="auto">
          <a:xfrm>
            <a:off x="0" y="331788"/>
            <a:ext cx="4394200" cy="4033837"/>
            <a:chOff x="0" y="331788"/>
            <a:chExt cx="4394200" cy="4033837"/>
          </a:xfrm>
        </p:grpSpPr>
        <p:sp>
          <p:nvSpPr>
            <p:cNvPr id="41" name="矩形 40"/>
            <p:cNvSpPr/>
            <p:nvPr/>
          </p:nvSpPr>
          <p:spPr bwMode="auto">
            <a:xfrm>
              <a:off x="927100" y="1339850"/>
              <a:ext cx="1295400" cy="1223963"/>
            </a:xfrm>
            <a:prstGeom prst="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True</a:t>
              </a:r>
              <a:br>
                <a:rPr lang="en-US" altLang="zh-TW" sz="1800" smtClean="0">
                  <a:latin typeface="Calibri" pitchFamily="34" charset="0"/>
                </a:rPr>
              </a:br>
              <a:r>
                <a:rPr lang="en-US" altLang="zh-TW" sz="1800" smtClean="0">
                  <a:latin typeface="Calibri" pitchFamily="34" charset="0"/>
                </a:rPr>
                <a:t>Positive</a:t>
              </a:r>
              <a:br>
                <a:rPr lang="en-US" altLang="zh-TW" sz="1800" smtClean="0">
                  <a:latin typeface="Calibri" pitchFamily="34" charset="0"/>
                </a:rPr>
              </a:br>
              <a:r>
                <a:rPr lang="en-US" altLang="zh-TW" sz="1800" smtClean="0">
                  <a:latin typeface="Calibri" pitchFamily="34" charset="0"/>
                </a:rPr>
                <a:t>(TP)</a:t>
              </a:r>
              <a:endParaRPr lang="zh-TW" altLang="en-US" sz="1800" smtClean="0">
                <a:latin typeface="Calibri" pitchFamily="34" charset="0"/>
              </a:endParaRPr>
            </a:p>
          </p:txBody>
        </p:sp>
        <p:sp>
          <p:nvSpPr>
            <p:cNvPr id="43" name="矩形 42"/>
            <p:cNvSpPr/>
            <p:nvPr/>
          </p:nvSpPr>
          <p:spPr bwMode="auto">
            <a:xfrm>
              <a:off x="927100" y="2636838"/>
              <a:ext cx="1295400" cy="1223962"/>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False</a:t>
              </a:r>
              <a:br>
                <a:rPr lang="en-US" altLang="zh-TW" sz="1800" smtClean="0">
                  <a:latin typeface="Calibri" pitchFamily="34" charset="0"/>
                </a:rPr>
              </a:br>
              <a:r>
                <a:rPr lang="en-US" altLang="zh-TW" sz="1800" smtClean="0">
                  <a:latin typeface="Calibri" pitchFamily="34" charset="0"/>
                </a:rPr>
                <a:t>Negative</a:t>
              </a:r>
              <a:br>
                <a:rPr lang="en-US" altLang="zh-TW" sz="1800" smtClean="0">
                  <a:latin typeface="Calibri" pitchFamily="34" charset="0"/>
                </a:rPr>
              </a:br>
              <a:r>
                <a:rPr lang="en-US" altLang="zh-TW" sz="1800" smtClean="0">
                  <a:latin typeface="Calibri" pitchFamily="34" charset="0"/>
                </a:rPr>
                <a:t>(FN)</a:t>
              </a:r>
              <a:endParaRPr lang="zh-TW" altLang="en-US" sz="1800" smtClean="0">
                <a:latin typeface="Calibri" pitchFamily="34" charset="0"/>
              </a:endParaRPr>
            </a:p>
          </p:txBody>
        </p:sp>
        <p:sp>
          <p:nvSpPr>
            <p:cNvPr id="44" name="矩形 43"/>
            <p:cNvSpPr/>
            <p:nvPr/>
          </p:nvSpPr>
          <p:spPr bwMode="auto">
            <a:xfrm>
              <a:off x="2295525" y="1339850"/>
              <a:ext cx="1295400" cy="1223963"/>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False</a:t>
              </a:r>
              <a:br>
                <a:rPr lang="en-US" altLang="zh-TW" sz="1800" smtClean="0">
                  <a:latin typeface="Calibri" pitchFamily="34" charset="0"/>
                </a:rPr>
              </a:br>
              <a:r>
                <a:rPr lang="en-US" altLang="zh-TW" sz="1800" smtClean="0">
                  <a:latin typeface="Calibri" pitchFamily="34" charset="0"/>
                </a:rPr>
                <a:t>Positive</a:t>
              </a:r>
              <a:br>
                <a:rPr lang="en-US" altLang="zh-TW" sz="1800" smtClean="0">
                  <a:latin typeface="Calibri" pitchFamily="34" charset="0"/>
                </a:rPr>
              </a:br>
              <a:r>
                <a:rPr lang="en-US" altLang="zh-TW" sz="1800" smtClean="0">
                  <a:latin typeface="Calibri" pitchFamily="34" charset="0"/>
                </a:rPr>
                <a:t>(FP)</a:t>
              </a:r>
              <a:endParaRPr lang="zh-TW" altLang="en-US" sz="1800" smtClean="0">
                <a:latin typeface="Calibri" pitchFamily="34" charset="0"/>
              </a:endParaRPr>
            </a:p>
          </p:txBody>
        </p:sp>
        <p:sp>
          <p:nvSpPr>
            <p:cNvPr id="45" name="矩形 44"/>
            <p:cNvSpPr/>
            <p:nvPr/>
          </p:nvSpPr>
          <p:spPr bwMode="auto">
            <a:xfrm>
              <a:off x="2295525" y="2636838"/>
              <a:ext cx="1295400" cy="1223962"/>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True</a:t>
              </a:r>
              <a:br>
                <a:rPr lang="en-US" altLang="zh-TW" sz="1800" smtClean="0">
                  <a:latin typeface="Calibri" pitchFamily="34" charset="0"/>
                </a:rPr>
              </a:br>
              <a:r>
                <a:rPr lang="en-US" altLang="zh-TW" sz="1800" smtClean="0">
                  <a:latin typeface="Calibri" pitchFamily="34" charset="0"/>
                </a:rPr>
                <a:t>Negative</a:t>
              </a:r>
              <a:br>
                <a:rPr lang="en-US" altLang="zh-TW" sz="1800" smtClean="0">
                  <a:latin typeface="Calibri" pitchFamily="34" charset="0"/>
                </a:rPr>
              </a:br>
              <a:r>
                <a:rPr lang="en-US" altLang="zh-TW" sz="1800" smtClean="0">
                  <a:latin typeface="Calibri" pitchFamily="34" charset="0"/>
                </a:rPr>
                <a:t>(TN)</a:t>
              </a:r>
              <a:endParaRPr lang="zh-TW" altLang="en-US" sz="1800" smtClean="0">
                <a:latin typeface="Calibri" pitchFamily="34" charset="0"/>
              </a:endParaRPr>
            </a:p>
          </p:txBody>
        </p:sp>
        <p:sp>
          <p:nvSpPr>
            <p:cNvPr id="73744" name="文字方塊 18"/>
            <p:cNvSpPr txBox="1">
              <a:spLocks noChangeArrowheads="1"/>
            </p:cNvSpPr>
            <p:nvPr/>
          </p:nvSpPr>
          <p:spPr bwMode="auto">
            <a:xfrm>
              <a:off x="926808" y="331788"/>
              <a:ext cx="2664066" cy="6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True Class </a:t>
              </a:r>
              <a:br>
                <a:rPr lang="en-US" altLang="zh-TW" sz="1800" b="1">
                  <a:latin typeface="Arial" charset="0"/>
                </a:rPr>
              </a:br>
              <a:r>
                <a:rPr lang="en-US" altLang="zh-TW" sz="1800" b="1">
                  <a:solidFill>
                    <a:srgbClr val="FF0000"/>
                  </a:solidFill>
                  <a:latin typeface="Arial" charset="0"/>
                </a:rPr>
                <a:t>(actual value)</a:t>
              </a:r>
              <a:endParaRPr lang="zh-TW" altLang="en-US" sz="1800" b="1">
                <a:solidFill>
                  <a:srgbClr val="FF0000"/>
                </a:solidFill>
                <a:latin typeface="Arial" charset="0"/>
              </a:endParaRPr>
            </a:p>
          </p:txBody>
        </p:sp>
        <p:sp>
          <p:nvSpPr>
            <p:cNvPr id="73745" name="文字方塊 19"/>
            <p:cNvSpPr txBox="1">
              <a:spLocks noChangeArrowheads="1"/>
            </p:cNvSpPr>
            <p:nvPr/>
          </p:nvSpPr>
          <p:spPr bwMode="auto">
            <a:xfrm rot="-5400000">
              <a:off x="-945801" y="2241053"/>
              <a:ext cx="2592469" cy="6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solidFill>
                    <a:srgbClr val="0033CC"/>
                  </a:solidFill>
                  <a:latin typeface="Arial" charset="0"/>
                </a:rPr>
                <a:t>Predictive Class </a:t>
              </a:r>
              <a:r>
                <a:rPr lang="en-US" altLang="zh-TW" sz="1800">
                  <a:latin typeface="Arial" charset="0"/>
                </a:rPr>
                <a:t/>
              </a:r>
              <a:br>
                <a:rPr lang="en-US" altLang="zh-TW" sz="1800">
                  <a:latin typeface="Arial" charset="0"/>
                </a:rPr>
              </a:br>
              <a:r>
                <a:rPr lang="en-US" altLang="zh-TW" sz="1800" b="1">
                  <a:solidFill>
                    <a:srgbClr val="FF0000"/>
                  </a:solidFill>
                  <a:latin typeface="Arial" charset="0"/>
                </a:rPr>
                <a:t>(prediction outcome)</a:t>
              </a:r>
              <a:endParaRPr lang="zh-TW" altLang="en-US" sz="1800" b="1">
                <a:solidFill>
                  <a:srgbClr val="FF0000"/>
                </a:solidFill>
                <a:latin typeface="Arial" charset="0"/>
              </a:endParaRPr>
            </a:p>
          </p:txBody>
        </p:sp>
        <p:sp>
          <p:nvSpPr>
            <p:cNvPr id="73746" name="文字方塊 20"/>
            <p:cNvSpPr txBox="1">
              <a:spLocks noChangeArrowheads="1"/>
            </p:cNvSpPr>
            <p:nvPr/>
          </p:nvSpPr>
          <p:spPr bwMode="auto">
            <a:xfrm rot="-5400000">
              <a:off x="139339" y="1767430"/>
              <a:ext cx="1224220"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Positive</a:t>
              </a:r>
              <a:endParaRPr lang="zh-TW" altLang="en-US" sz="1800">
                <a:latin typeface="Arial" charset="0"/>
              </a:endParaRPr>
            </a:p>
          </p:txBody>
        </p:sp>
        <p:sp>
          <p:nvSpPr>
            <p:cNvPr id="73747" name="文字方塊 21"/>
            <p:cNvSpPr txBox="1">
              <a:spLocks noChangeArrowheads="1"/>
            </p:cNvSpPr>
            <p:nvPr/>
          </p:nvSpPr>
          <p:spPr bwMode="auto">
            <a:xfrm rot="-5400000">
              <a:off x="139339" y="2991650"/>
              <a:ext cx="1224220"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Negative</a:t>
              </a:r>
              <a:endParaRPr lang="zh-TW" altLang="en-US" sz="1800">
                <a:latin typeface="Arial" charset="0"/>
              </a:endParaRPr>
            </a:p>
          </p:txBody>
        </p:sp>
        <p:sp>
          <p:nvSpPr>
            <p:cNvPr id="73748" name="文字方塊 22"/>
            <p:cNvSpPr txBox="1">
              <a:spLocks noChangeArrowheads="1"/>
            </p:cNvSpPr>
            <p:nvPr/>
          </p:nvSpPr>
          <p:spPr bwMode="auto">
            <a:xfrm>
              <a:off x="926808" y="979905"/>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Positive</a:t>
              </a:r>
              <a:endParaRPr lang="zh-TW" altLang="en-US" sz="1800">
                <a:latin typeface="Arial" charset="0"/>
              </a:endParaRPr>
            </a:p>
          </p:txBody>
        </p:sp>
        <p:sp>
          <p:nvSpPr>
            <p:cNvPr id="73749" name="文字方塊 24"/>
            <p:cNvSpPr txBox="1">
              <a:spLocks noChangeArrowheads="1"/>
            </p:cNvSpPr>
            <p:nvPr/>
          </p:nvSpPr>
          <p:spPr bwMode="auto">
            <a:xfrm>
              <a:off x="2294842" y="979905"/>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Negative</a:t>
              </a:r>
              <a:endParaRPr lang="zh-TW" altLang="en-US" sz="1800">
                <a:latin typeface="Arial" charset="0"/>
              </a:endParaRPr>
            </a:p>
          </p:txBody>
        </p:sp>
        <p:cxnSp>
          <p:nvCxnSpPr>
            <p:cNvPr id="52" name="直線接點 51"/>
            <p:cNvCxnSpPr/>
            <p:nvPr/>
          </p:nvCxnSpPr>
          <p:spPr bwMode="auto">
            <a:xfrm>
              <a:off x="927100" y="979488"/>
              <a:ext cx="2735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auto">
            <a:xfrm>
              <a:off x="927100" y="331788"/>
              <a:ext cx="2735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auto">
            <a:xfrm>
              <a:off x="638175" y="2590800"/>
              <a:ext cx="30241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auto">
            <a:xfrm rot="5400000">
              <a:off x="-1198562" y="2600325"/>
              <a:ext cx="252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auto">
            <a:xfrm rot="5400000">
              <a:off x="-622300" y="2600325"/>
              <a:ext cx="252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auto">
            <a:xfrm rot="5400000">
              <a:off x="813594" y="2420144"/>
              <a:ext cx="288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756" name="文字方塊 47"/>
            <p:cNvSpPr txBox="1">
              <a:spLocks noChangeArrowheads="1"/>
            </p:cNvSpPr>
            <p:nvPr/>
          </p:nvSpPr>
          <p:spPr bwMode="auto">
            <a:xfrm>
              <a:off x="0" y="3996267"/>
              <a:ext cx="927968"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total</a:t>
              </a:r>
              <a:endParaRPr lang="zh-TW" altLang="en-US" sz="1800" b="1">
                <a:latin typeface="Arial" charset="0"/>
              </a:endParaRPr>
            </a:p>
          </p:txBody>
        </p:sp>
        <p:sp>
          <p:nvSpPr>
            <p:cNvPr id="73757" name="文字方塊 48"/>
            <p:cNvSpPr txBox="1">
              <a:spLocks noChangeArrowheads="1"/>
            </p:cNvSpPr>
            <p:nvPr/>
          </p:nvSpPr>
          <p:spPr bwMode="auto">
            <a:xfrm>
              <a:off x="940454" y="3996268"/>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a:t>
              </a:r>
              <a:endParaRPr lang="zh-TW" altLang="en-US" sz="1800">
                <a:latin typeface="Arial" charset="0"/>
              </a:endParaRPr>
            </a:p>
          </p:txBody>
        </p:sp>
        <p:sp>
          <p:nvSpPr>
            <p:cNvPr id="73758" name="文字方塊 50"/>
            <p:cNvSpPr txBox="1">
              <a:spLocks noChangeArrowheads="1"/>
            </p:cNvSpPr>
            <p:nvPr/>
          </p:nvSpPr>
          <p:spPr bwMode="auto">
            <a:xfrm>
              <a:off x="3629991" y="884363"/>
              <a:ext cx="764209"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total</a:t>
              </a:r>
              <a:endParaRPr lang="zh-TW" altLang="en-US" sz="1800" b="1">
                <a:latin typeface="Arial" charset="0"/>
              </a:endParaRPr>
            </a:p>
          </p:txBody>
        </p:sp>
        <p:sp>
          <p:nvSpPr>
            <p:cNvPr id="73759" name="文字方塊 51"/>
            <p:cNvSpPr txBox="1">
              <a:spLocks noChangeArrowheads="1"/>
            </p:cNvSpPr>
            <p:nvPr/>
          </p:nvSpPr>
          <p:spPr bwMode="auto">
            <a:xfrm>
              <a:off x="2305112" y="3996268"/>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a:t>
              </a:r>
              <a:endParaRPr lang="zh-TW" altLang="en-US" sz="1800">
                <a:latin typeface="Arial" charset="0"/>
              </a:endParaRPr>
            </a:p>
          </p:txBody>
        </p:sp>
        <p:sp>
          <p:nvSpPr>
            <p:cNvPr id="73760" name="文字方塊 52"/>
            <p:cNvSpPr txBox="1">
              <a:spLocks noChangeArrowheads="1"/>
            </p:cNvSpPr>
            <p:nvPr/>
          </p:nvSpPr>
          <p:spPr bwMode="auto">
            <a:xfrm>
              <a:off x="3642478" y="3027209"/>
              <a:ext cx="410559"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solidFill>
                    <a:srgbClr val="0033CC"/>
                  </a:solidFill>
                  <a:latin typeface="Arial" charset="0"/>
                </a:rPr>
                <a:t>N’</a:t>
              </a:r>
              <a:endParaRPr lang="zh-TW" altLang="en-US" sz="1800">
                <a:solidFill>
                  <a:srgbClr val="0033CC"/>
                </a:solidFill>
                <a:latin typeface="Arial" charset="0"/>
              </a:endParaRPr>
            </a:p>
          </p:txBody>
        </p:sp>
        <p:sp>
          <p:nvSpPr>
            <p:cNvPr id="73761" name="文字方塊 53"/>
            <p:cNvSpPr txBox="1">
              <a:spLocks noChangeArrowheads="1"/>
            </p:cNvSpPr>
            <p:nvPr/>
          </p:nvSpPr>
          <p:spPr bwMode="auto">
            <a:xfrm>
              <a:off x="3642478" y="1880719"/>
              <a:ext cx="437851"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solidFill>
                    <a:srgbClr val="0033CC"/>
                  </a:solidFill>
                  <a:latin typeface="Arial" charset="0"/>
                </a:rPr>
                <a:t>P’</a:t>
              </a:r>
              <a:endParaRPr lang="zh-TW" altLang="en-US" sz="1800">
                <a:solidFill>
                  <a:srgbClr val="0033CC"/>
                </a:solidFill>
                <a:latin typeface="Arial" charset="0"/>
              </a:endParaRPr>
            </a:p>
          </p:txBody>
        </p:sp>
      </p:grpSp>
      <p:sp>
        <p:nvSpPr>
          <p:cNvPr id="7373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0CE957B-2F8B-4876-8B60-DBBF000B5BB5}" type="slidenum">
              <a:rPr lang="zh-TW" altLang="en-US" sz="1200" smtClean="0">
                <a:solidFill>
                  <a:srgbClr val="898989"/>
                </a:solidFill>
              </a:rPr>
              <a:pPr eaLnBrk="1" hangingPunct="1">
                <a:spcBef>
                  <a:spcPct val="0"/>
                </a:spcBef>
                <a:buFontTx/>
                <a:buNone/>
              </a:pPr>
              <a:t>201</a:t>
            </a:fld>
            <a:endParaRPr lang="zh-TW" altLang="en-US" sz="1200" smtClean="0">
              <a:solidFill>
                <a:srgbClr val="898989"/>
              </a:solidFill>
            </a:endParaRPr>
          </a:p>
        </p:txBody>
      </p:sp>
      <p:graphicFrame>
        <p:nvGraphicFramePr>
          <p:cNvPr id="73732" name="Object 3"/>
          <p:cNvGraphicFramePr>
            <a:graphicFrameLocks noChangeAspect="1"/>
          </p:cNvGraphicFramePr>
          <p:nvPr/>
        </p:nvGraphicFramePr>
        <p:xfrm>
          <a:off x="4662488" y="1874838"/>
          <a:ext cx="3663950" cy="758825"/>
        </p:xfrm>
        <a:graphic>
          <a:graphicData uri="http://schemas.openxmlformats.org/presentationml/2006/ole">
            <mc:AlternateContent xmlns:mc="http://schemas.openxmlformats.org/markup-compatibility/2006">
              <mc:Choice xmlns:v="urn:schemas-microsoft-com:vml" Requires="v">
                <p:oleObj spid="_x0000_s493576" name="方程式" r:id="rId3" imgW="1930400" imgH="393700" progId="Equation.3">
                  <p:embed/>
                </p:oleObj>
              </mc:Choice>
              <mc:Fallback>
                <p:oleObj name="方程式" r:id="rId3" imgW="19304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1874838"/>
                        <a:ext cx="36639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373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8563" y="3544888"/>
            <a:ext cx="341788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3734" name="Object 3"/>
          <p:cNvGraphicFramePr>
            <a:graphicFrameLocks noChangeAspect="1"/>
          </p:cNvGraphicFramePr>
          <p:nvPr/>
        </p:nvGraphicFramePr>
        <p:xfrm>
          <a:off x="287338" y="5815013"/>
          <a:ext cx="3616325" cy="534987"/>
        </p:xfrm>
        <a:graphic>
          <a:graphicData uri="http://schemas.openxmlformats.org/presentationml/2006/ole">
            <mc:AlternateContent xmlns:mc="http://schemas.openxmlformats.org/markup-compatibility/2006">
              <mc:Choice xmlns:v="urn:schemas-microsoft-com:vml" Requires="v">
                <p:oleObj spid="_x0000_s493577" name="方程式" r:id="rId6" imgW="2705100" imgH="393700" progId="Equation.3">
                  <p:embed/>
                </p:oleObj>
              </mc:Choice>
              <mc:Fallback>
                <p:oleObj name="方程式" r:id="rId6" imgW="27051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38" y="5815013"/>
                        <a:ext cx="36163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5" name="Object 2"/>
          <p:cNvGraphicFramePr>
            <a:graphicFrameLocks noChangeAspect="1"/>
          </p:cNvGraphicFramePr>
          <p:nvPr/>
        </p:nvGraphicFramePr>
        <p:xfrm>
          <a:off x="269875" y="6315075"/>
          <a:ext cx="3865563" cy="542925"/>
        </p:xfrm>
        <a:graphic>
          <a:graphicData uri="http://schemas.openxmlformats.org/presentationml/2006/ole">
            <mc:AlternateContent xmlns:mc="http://schemas.openxmlformats.org/markup-compatibility/2006">
              <mc:Choice xmlns:v="urn:schemas-microsoft-com:vml" Requires="v">
                <p:oleObj spid="_x0000_s493578" name="Equation" r:id="rId8" imgW="2857500" imgH="393700" progId="Equation.3">
                  <p:embed/>
                </p:oleObj>
              </mc:Choice>
              <mc:Fallback>
                <p:oleObj name="Equation" r:id="rId8" imgW="28575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875" y="6315075"/>
                        <a:ext cx="38655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6" name="文字方塊 35"/>
          <p:cNvSpPr txBox="1">
            <a:spLocks noChangeArrowheads="1"/>
          </p:cNvSpPr>
          <p:nvPr/>
        </p:nvSpPr>
        <p:spPr bwMode="auto">
          <a:xfrm>
            <a:off x="209550" y="4379913"/>
            <a:ext cx="33448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rgbClr val="FF0000"/>
                </a:solidFill>
                <a:latin typeface="Arial" charset="0"/>
              </a:rPr>
              <a:t>Specificity</a:t>
            </a:r>
            <a:br>
              <a:rPr lang="en-US" altLang="zh-TW" sz="2400" b="1">
                <a:solidFill>
                  <a:srgbClr val="FF0000"/>
                </a:solidFill>
                <a:latin typeface="Arial" charset="0"/>
              </a:rPr>
            </a:br>
            <a:r>
              <a:rPr lang="en-US" altLang="zh-TW" sz="2400">
                <a:solidFill>
                  <a:srgbClr val="FF0000"/>
                </a:solidFill>
                <a:latin typeface="Arial" charset="0"/>
              </a:rPr>
              <a:t>= True Negative Rate</a:t>
            </a:r>
          </a:p>
          <a:p>
            <a:pPr eaLnBrk="1" hangingPunct="1">
              <a:spcBef>
                <a:spcPct val="0"/>
              </a:spcBef>
              <a:buFontTx/>
              <a:buNone/>
            </a:pPr>
            <a:r>
              <a:rPr lang="en-US" altLang="zh-TW" sz="2400">
                <a:solidFill>
                  <a:srgbClr val="FF0000"/>
                </a:solidFill>
                <a:latin typeface="Arial" charset="0"/>
              </a:rPr>
              <a:t>= TN / N</a:t>
            </a:r>
          </a:p>
          <a:p>
            <a:pPr eaLnBrk="1" hangingPunct="1">
              <a:spcBef>
                <a:spcPct val="0"/>
              </a:spcBef>
              <a:buFontTx/>
              <a:buNone/>
            </a:pPr>
            <a:r>
              <a:rPr lang="en-US" altLang="zh-TW" sz="2400">
                <a:solidFill>
                  <a:srgbClr val="FF0000"/>
                </a:solidFill>
                <a:latin typeface="Arial" charset="0"/>
              </a:rPr>
              <a:t>= TN / (TN+ FP)</a:t>
            </a:r>
            <a:endParaRPr lang="zh-TW" altLang="en-US" sz="2400">
              <a:solidFill>
                <a:srgbClr val="FF0000"/>
              </a:solidFill>
              <a:latin typeface="Arial" charset="0"/>
            </a:endParaRPr>
          </a:p>
        </p:txBody>
      </p:sp>
      <p:sp>
        <p:nvSpPr>
          <p:cNvPr id="37" name="圓角矩形 36"/>
          <p:cNvSpPr/>
          <p:nvPr/>
        </p:nvSpPr>
        <p:spPr>
          <a:xfrm>
            <a:off x="2252663" y="300038"/>
            <a:ext cx="1336675" cy="417671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3738" name="文字方塊 32"/>
          <p:cNvSpPr txBox="1">
            <a:spLocks noChangeArrowheads="1"/>
          </p:cNvSpPr>
          <p:nvPr/>
        </p:nvSpPr>
        <p:spPr bwMode="auto">
          <a:xfrm>
            <a:off x="4305300" y="6635750"/>
            <a:ext cx="4511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000">
                <a:solidFill>
                  <a:srgbClr val="A6A6A6"/>
                </a:solidFill>
              </a:rPr>
              <a:t>Source:  </a:t>
            </a:r>
            <a:r>
              <a:rPr lang="en-US" altLang="zh-TW" sz="1000">
                <a:latin typeface="Arial" charset="0"/>
                <a:hlinkClick r:id="rId10"/>
              </a:rPr>
              <a:t>http://en.wikipedia.org/wiki/Receiver_operating_characteristic</a:t>
            </a:r>
            <a:endParaRPr kumimoji="0" lang="zh-TW" altLang="en-US" sz="1000">
              <a:solidFill>
                <a:srgbClr val="A6A6A6"/>
              </a:solidFill>
            </a:endParaRPr>
          </a:p>
        </p:txBody>
      </p:sp>
      <p:sp>
        <p:nvSpPr>
          <p:cNvPr id="64" name="圓角矩形 63"/>
          <p:cNvSpPr/>
          <p:nvPr/>
        </p:nvSpPr>
        <p:spPr>
          <a:xfrm>
            <a:off x="2306638" y="2708275"/>
            <a:ext cx="1241425" cy="10922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Tree>
    <p:extLst>
      <p:ext uri="{BB962C8B-B14F-4D97-AF65-F5344CB8AC3E}">
        <p14:creationId xmlns:p14="http://schemas.microsoft.com/office/powerpoint/2010/main" val="276647616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群組 34"/>
          <p:cNvGrpSpPr>
            <a:grpSpLocks/>
          </p:cNvGrpSpPr>
          <p:nvPr/>
        </p:nvGrpSpPr>
        <p:grpSpPr bwMode="auto">
          <a:xfrm>
            <a:off x="0" y="331788"/>
            <a:ext cx="4394200" cy="4033837"/>
            <a:chOff x="0" y="331788"/>
            <a:chExt cx="4394200" cy="4033837"/>
          </a:xfrm>
        </p:grpSpPr>
        <p:sp>
          <p:nvSpPr>
            <p:cNvPr id="36" name="矩形 35"/>
            <p:cNvSpPr/>
            <p:nvPr/>
          </p:nvSpPr>
          <p:spPr bwMode="auto">
            <a:xfrm>
              <a:off x="927100" y="1339850"/>
              <a:ext cx="1295400" cy="1223963"/>
            </a:xfrm>
            <a:prstGeom prst="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True</a:t>
              </a:r>
              <a:br>
                <a:rPr lang="en-US" altLang="zh-TW" sz="1800" smtClean="0">
                  <a:latin typeface="Calibri" pitchFamily="34" charset="0"/>
                </a:rPr>
              </a:br>
              <a:r>
                <a:rPr lang="en-US" altLang="zh-TW" sz="1800" smtClean="0">
                  <a:latin typeface="Calibri" pitchFamily="34" charset="0"/>
                </a:rPr>
                <a:t>Positive</a:t>
              </a:r>
              <a:br>
                <a:rPr lang="en-US" altLang="zh-TW" sz="1800" smtClean="0">
                  <a:latin typeface="Calibri" pitchFamily="34" charset="0"/>
                </a:rPr>
              </a:br>
              <a:r>
                <a:rPr lang="en-US" altLang="zh-TW" sz="1800" smtClean="0">
                  <a:latin typeface="Calibri" pitchFamily="34" charset="0"/>
                </a:rPr>
                <a:t>(TP)</a:t>
              </a:r>
              <a:endParaRPr lang="zh-TW" altLang="en-US" sz="1800" smtClean="0">
                <a:latin typeface="Calibri" pitchFamily="34" charset="0"/>
              </a:endParaRPr>
            </a:p>
          </p:txBody>
        </p:sp>
        <p:sp>
          <p:nvSpPr>
            <p:cNvPr id="37" name="矩形 36"/>
            <p:cNvSpPr/>
            <p:nvPr/>
          </p:nvSpPr>
          <p:spPr bwMode="auto">
            <a:xfrm>
              <a:off x="927100" y="2636838"/>
              <a:ext cx="1295400" cy="1223962"/>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False</a:t>
              </a:r>
              <a:br>
                <a:rPr lang="en-US" altLang="zh-TW" sz="1800" smtClean="0">
                  <a:latin typeface="Calibri" pitchFamily="34" charset="0"/>
                </a:rPr>
              </a:br>
              <a:r>
                <a:rPr lang="en-US" altLang="zh-TW" sz="1800" smtClean="0">
                  <a:latin typeface="Calibri" pitchFamily="34" charset="0"/>
                </a:rPr>
                <a:t>Negative</a:t>
              </a:r>
              <a:br>
                <a:rPr lang="en-US" altLang="zh-TW" sz="1800" smtClean="0">
                  <a:latin typeface="Calibri" pitchFamily="34" charset="0"/>
                </a:rPr>
              </a:br>
              <a:r>
                <a:rPr lang="en-US" altLang="zh-TW" sz="1800" smtClean="0">
                  <a:latin typeface="Calibri" pitchFamily="34" charset="0"/>
                </a:rPr>
                <a:t>(FN)</a:t>
              </a:r>
              <a:endParaRPr lang="zh-TW" altLang="en-US" sz="1800" smtClean="0">
                <a:latin typeface="Calibri" pitchFamily="34" charset="0"/>
              </a:endParaRPr>
            </a:p>
          </p:txBody>
        </p:sp>
        <p:sp>
          <p:nvSpPr>
            <p:cNvPr id="39" name="矩形 38"/>
            <p:cNvSpPr/>
            <p:nvPr/>
          </p:nvSpPr>
          <p:spPr bwMode="auto">
            <a:xfrm>
              <a:off x="2295525" y="1339850"/>
              <a:ext cx="1295400" cy="1223963"/>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False</a:t>
              </a:r>
              <a:br>
                <a:rPr lang="en-US" altLang="zh-TW" sz="1800" smtClean="0">
                  <a:latin typeface="Calibri" pitchFamily="34" charset="0"/>
                </a:rPr>
              </a:br>
              <a:r>
                <a:rPr lang="en-US" altLang="zh-TW" sz="1800" smtClean="0">
                  <a:latin typeface="Calibri" pitchFamily="34" charset="0"/>
                </a:rPr>
                <a:t>Positive</a:t>
              </a:r>
              <a:br>
                <a:rPr lang="en-US" altLang="zh-TW" sz="1800" smtClean="0">
                  <a:latin typeface="Calibri" pitchFamily="34" charset="0"/>
                </a:rPr>
              </a:br>
              <a:r>
                <a:rPr lang="en-US" altLang="zh-TW" sz="1800" smtClean="0">
                  <a:latin typeface="Calibri" pitchFamily="34" charset="0"/>
                </a:rPr>
                <a:t>(FP)</a:t>
              </a:r>
              <a:endParaRPr lang="zh-TW" altLang="en-US" sz="1800" smtClean="0">
                <a:latin typeface="Calibri" pitchFamily="34" charset="0"/>
              </a:endParaRPr>
            </a:p>
          </p:txBody>
        </p:sp>
        <p:sp>
          <p:nvSpPr>
            <p:cNvPr id="44" name="矩形 43"/>
            <p:cNvSpPr/>
            <p:nvPr/>
          </p:nvSpPr>
          <p:spPr bwMode="auto">
            <a:xfrm>
              <a:off x="2295525" y="2636838"/>
              <a:ext cx="1295400" cy="1223962"/>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z="1800" smtClean="0">
                  <a:latin typeface="Calibri" pitchFamily="34" charset="0"/>
                </a:rPr>
                <a:t>True</a:t>
              </a:r>
              <a:br>
                <a:rPr lang="en-US" altLang="zh-TW" sz="1800" smtClean="0">
                  <a:latin typeface="Calibri" pitchFamily="34" charset="0"/>
                </a:rPr>
              </a:br>
              <a:r>
                <a:rPr lang="en-US" altLang="zh-TW" sz="1800" smtClean="0">
                  <a:latin typeface="Calibri" pitchFamily="34" charset="0"/>
                </a:rPr>
                <a:t>Negative</a:t>
              </a:r>
              <a:br>
                <a:rPr lang="en-US" altLang="zh-TW" sz="1800" smtClean="0">
                  <a:latin typeface="Calibri" pitchFamily="34" charset="0"/>
                </a:rPr>
              </a:br>
              <a:r>
                <a:rPr lang="en-US" altLang="zh-TW" sz="1800" smtClean="0">
                  <a:latin typeface="Calibri" pitchFamily="34" charset="0"/>
                </a:rPr>
                <a:t>(TN)</a:t>
              </a:r>
              <a:endParaRPr lang="zh-TW" altLang="en-US" sz="1800" smtClean="0">
                <a:latin typeface="Calibri" pitchFamily="34" charset="0"/>
              </a:endParaRPr>
            </a:p>
          </p:txBody>
        </p:sp>
        <p:sp>
          <p:nvSpPr>
            <p:cNvPr id="74772" name="文字方塊 18"/>
            <p:cNvSpPr txBox="1">
              <a:spLocks noChangeArrowheads="1"/>
            </p:cNvSpPr>
            <p:nvPr/>
          </p:nvSpPr>
          <p:spPr bwMode="auto">
            <a:xfrm>
              <a:off x="926808" y="331788"/>
              <a:ext cx="2664066" cy="6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True Class </a:t>
              </a:r>
              <a:br>
                <a:rPr lang="en-US" altLang="zh-TW" sz="1800" b="1">
                  <a:latin typeface="Arial" charset="0"/>
                </a:rPr>
              </a:br>
              <a:r>
                <a:rPr lang="en-US" altLang="zh-TW" sz="1800" b="1">
                  <a:solidFill>
                    <a:srgbClr val="FF0000"/>
                  </a:solidFill>
                  <a:latin typeface="Arial" charset="0"/>
                </a:rPr>
                <a:t>(actual value)</a:t>
              </a:r>
              <a:endParaRPr lang="zh-TW" altLang="en-US" sz="1800" b="1">
                <a:solidFill>
                  <a:srgbClr val="FF0000"/>
                </a:solidFill>
                <a:latin typeface="Arial" charset="0"/>
              </a:endParaRPr>
            </a:p>
          </p:txBody>
        </p:sp>
        <p:sp>
          <p:nvSpPr>
            <p:cNvPr id="74773" name="文字方塊 19"/>
            <p:cNvSpPr txBox="1">
              <a:spLocks noChangeArrowheads="1"/>
            </p:cNvSpPr>
            <p:nvPr/>
          </p:nvSpPr>
          <p:spPr bwMode="auto">
            <a:xfrm rot="-5400000">
              <a:off x="-945801" y="2241053"/>
              <a:ext cx="2592469" cy="6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solidFill>
                    <a:srgbClr val="0033CC"/>
                  </a:solidFill>
                  <a:latin typeface="Arial" charset="0"/>
                </a:rPr>
                <a:t>Predictive Class </a:t>
              </a:r>
              <a:r>
                <a:rPr lang="en-US" altLang="zh-TW" sz="1800">
                  <a:latin typeface="Arial" charset="0"/>
                </a:rPr>
                <a:t/>
              </a:r>
              <a:br>
                <a:rPr lang="en-US" altLang="zh-TW" sz="1800">
                  <a:latin typeface="Arial" charset="0"/>
                </a:rPr>
              </a:br>
              <a:r>
                <a:rPr lang="en-US" altLang="zh-TW" sz="1800" b="1">
                  <a:solidFill>
                    <a:srgbClr val="FF0000"/>
                  </a:solidFill>
                  <a:latin typeface="Arial" charset="0"/>
                </a:rPr>
                <a:t>(prediction outcome)</a:t>
              </a:r>
              <a:endParaRPr lang="zh-TW" altLang="en-US" sz="1800" b="1">
                <a:solidFill>
                  <a:srgbClr val="FF0000"/>
                </a:solidFill>
                <a:latin typeface="Arial" charset="0"/>
              </a:endParaRPr>
            </a:p>
          </p:txBody>
        </p:sp>
        <p:sp>
          <p:nvSpPr>
            <p:cNvPr id="74774" name="文字方塊 20"/>
            <p:cNvSpPr txBox="1">
              <a:spLocks noChangeArrowheads="1"/>
            </p:cNvSpPr>
            <p:nvPr/>
          </p:nvSpPr>
          <p:spPr bwMode="auto">
            <a:xfrm rot="-5400000">
              <a:off x="139339" y="1767430"/>
              <a:ext cx="1224220"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Positive</a:t>
              </a:r>
              <a:endParaRPr lang="zh-TW" altLang="en-US" sz="1800">
                <a:latin typeface="Arial" charset="0"/>
              </a:endParaRPr>
            </a:p>
          </p:txBody>
        </p:sp>
        <p:sp>
          <p:nvSpPr>
            <p:cNvPr id="74775" name="文字方塊 21"/>
            <p:cNvSpPr txBox="1">
              <a:spLocks noChangeArrowheads="1"/>
            </p:cNvSpPr>
            <p:nvPr/>
          </p:nvSpPr>
          <p:spPr bwMode="auto">
            <a:xfrm rot="-5400000">
              <a:off x="139339" y="2991650"/>
              <a:ext cx="1224220"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Negative</a:t>
              </a:r>
              <a:endParaRPr lang="zh-TW" altLang="en-US" sz="1800">
                <a:latin typeface="Arial" charset="0"/>
              </a:endParaRPr>
            </a:p>
          </p:txBody>
        </p:sp>
        <p:sp>
          <p:nvSpPr>
            <p:cNvPr id="74776" name="文字方塊 22"/>
            <p:cNvSpPr txBox="1">
              <a:spLocks noChangeArrowheads="1"/>
            </p:cNvSpPr>
            <p:nvPr/>
          </p:nvSpPr>
          <p:spPr bwMode="auto">
            <a:xfrm>
              <a:off x="926808" y="979905"/>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Positive</a:t>
              </a:r>
              <a:endParaRPr lang="zh-TW" altLang="en-US" sz="1800">
                <a:latin typeface="Arial" charset="0"/>
              </a:endParaRPr>
            </a:p>
          </p:txBody>
        </p:sp>
        <p:sp>
          <p:nvSpPr>
            <p:cNvPr id="74777" name="文字方塊 24"/>
            <p:cNvSpPr txBox="1">
              <a:spLocks noChangeArrowheads="1"/>
            </p:cNvSpPr>
            <p:nvPr/>
          </p:nvSpPr>
          <p:spPr bwMode="auto">
            <a:xfrm>
              <a:off x="2294842" y="979905"/>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Negative</a:t>
              </a:r>
              <a:endParaRPr lang="zh-TW" altLang="en-US" sz="1800">
                <a:latin typeface="Arial" charset="0"/>
              </a:endParaRPr>
            </a:p>
          </p:txBody>
        </p:sp>
        <p:cxnSp>
          <p:nvCxnSpPr>
            <p:cNvPr id="51" name="直線接點 50"/>
            <p:cNvCxnSpPr/>
            <p:nvPr/>
          </p:nvCxnSpPr>
          <p:spPr bwMode="auto">
            <a:xfrm>
              <a:off x="927100" y="979488"/>
              <a:ext cx="2735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auto">
            <a:xfrm>
              <a:off x="927100" y="331788"/>
              <a:ext cx="2735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auto">
            <a:xfrm>
              <a:off x="638175" y="2590800"/>
              <a:ext cx="30241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auto">
            <a:xfrm rot="5400000">
              <a:off x="-1198562" y="2600325"/>
              <a:ext cx="252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auto">
            <a:xfrm rot="5400000">
              <a:off x="-622300" y="2600325"/>
              <a:ext cx="252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auto">
            <a:xfrm rot="5400000">
              <a:off x="813594" y="2420144"/>
              <a:ext cx="288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784" name="文字方塊 47"/>
            <p:cNvSpPr txBox="1">
              <a:spLocks noChangeArrowheads="1"/>
            </p:cNvSpPr>
            <p:nvPr/>
          </p:nvSpPr>
          <p:spPr bwMode="auto">
            <a:xfrm>
              <a:off x="0" y="3996267"/>
              <a:ext cx="927968"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total</a:t>
              </a:r>
              <a:endParaRPr lang="zh-TW" altLang="en-US" sz="1800" b="1">
                <a:latin typeface="Arial" charset="0"/>
              </a:endParaRPr>
            </a:p>
          </p:txBody>
        </p:sp>
        <p:sp>
          <p:nvSpPr>
            <p:cNvPr id="74785" name="文字方塊 48"/>
            <p:cNvSpPr txBox="1">
              <a:spLocks noChangeArrowheads="1"/>
            </p:cNvSpPr>
            <p:nvPr/>
          </p:nvSpPr>
          <p:spPr bwMode="auto">
            <a:xfrm>
              <a:off x="940454" y="3996268"/>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P</a:t>
              </a:r>
              <a:endParaRPr lang="zh-TW" altLang="en-US" sz="1800">
                <a:latin typeface="Arial" charset="0"/>
              </a:endParaRPr>
            </a:p>
          </p:txBody>
        </p:sp>
        <p:sp>
          <p:nvSpPr>
            <p:cNvPr id="74786" name="文字方塊 50"/>
            <p:cNvSpPr txBox="1">
              <a:spLocks noChangeArrowheads="1"/>
            </p:cNvSpPr>
            <p:nvPr/>
          </p:nvSpPr>
          <p:spPr bwMode="auto">
            <a:xfrm>
              <a:off x="3629991" y="884363"/>
              <a:ext cx="764209"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b="1">
                  <a:latin typeface="Arial" charset="0"/>
                </a:rPr>
                <a:t>total</a:t>
              </a:r>
              <a:endParaRPr lang="zh-TW" altLang="en-US" sz="1800" b="1">
                <a:latin typeface="Arial" charset="0"/>
              </a:endParaRPr>
            </a:p>
          </p:txBody>
        </p:sp>
        <p:sp>
          <p:nvSpPr>
            <p:cNvPr id="74787" name="文字方塊 51"/>
            <p:cNvSpPr txBox="1">
              <a:spLocks noChangeArrowheads="1"/>
            </p:cNvSpPr>
            <p:nvPr/>
          </p:nvSpPr>
          <p:spPr bwMode="auto">
            <a:xfrm>
              <a:off x="2305112" y="3996268"/>
              <a:ext cx="1296032"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latin typeface="Arial" charset="0"/>
                </a:rPr>
                <a:t>N</a:t>
              </a:r>
              <a:endParaRPr lang="zh-TW" altLang="en-US" sz="1800">
                <a:latin typeface="Arial" charset="0"/>
              </a:endParaRPr>
            </a:p>
          </p:txBody>
        </p:sp>
        <p:sp>
          <p:nvSpPr>
            <p:cNvPr id="74788" name="文字方塊 52"/>
            <p:cNvSpPr txBox="1">
              <a:spLocks noChangeArrowheads="1"/>
            </p:cNvSpPr>
            <p:nvPr/>
          </p:nvSpPr>
          <p:spPr bwMode="auto">
            <a:xfrm>
              <a:off x="3642478" y="3027209"/>
              <a:ext cx="410559"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solidFill>
                    <a:srgbClr val="0033CC"/>
                  </a:solidFill>
                  <a:latin typeface="Arial" charset="0"/>
                </a:rPr>
                <a:t>N’</a:t>
              </a:r>
              <a:endParaRPr lang="zh-TW" altLang="en-US" sz="1800">
                <a:solidFill>
                  <a:srgbClr val="0033CC"/>
                </a:solidFill>
                <a:latin typeface="Arial" charset="0"/>
              </a:endParaRPr>
            </a:p>
          </p:txBody>
        </p:sp>
        <p:sp>
          <p:nvSpPr>
            <p:cNvPr id="74789" name="文字方塊 53"/>
            <p:cNvSpPr txBox="1">
              <a:spLocks noChangeArrowheads="1"/>
            </p:cNvSpPr>
            <p:nvPr/>
          </p:nvSpPr>
          <p:spPr bwMode="auto">
            <a:xfrm>
              <a:off x="3642478" y="1880719"/>
              <a:ext cx="437851"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800">
                  <a:solidFill>
                    <a:srgbClr val="0033CC"/>
                  </a:solidFill>
                  <a:latin typeface="Arial" charset="0"/>
                </a:rPr>
                <a:t>P’</a:t>
              </a:r>
              <a:endParaRPr lang="zh-TW" altLang="en-US" sz="1800">
                <a:solidFill>
                  <a:srgbClr val="0033CC"/>
                </a:solidFill>
                <a:latin typeface="Arial" charset="0"/>
              </a:endParaRPr>
            </a:p>
          </p:txBody>
        </p:sp>
      </p:grpSp>
      <p:sp>
        <p:nvSpPr>
          <p:cNvPr id="7475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1344AE6-0828-43D2-90BB-633F03D3CD7A}" type="slidenum">
              <a:rPr lang="zh-TW" altLang="en-US" sz="1200" smtClean="0">
                <a:solidFill>
                  <a:srgbClr val="898989"/>
                </a:solidFill>
              </a:rPr>
              <a:pPr eaLnBrk="1" hangingPunct="1">
                <a:spcBef>
                  <a:spcPct val="0"/>
                </a:spcBef>
                <a:buFontTx/>
                <a:buNone/>
              </a:pPr>
              <a:t>202</a:t>
            </a:fld>
            <a:endParaRPr lang="zh-TW" altLang="en-US" sz="1200" smtClean="0">
              <a:solidFill>
                <a:srgbClr val="898989"/>
              </a:solidFill>
            </a:endParaRPr>
          </a:p>
        </p:txBody>
      </p:sp>
      <p:graphicFrame>
        <p:nvGraphicFramePr>
          <p:cNvPr id="74756" name="Object 5"/>
          <p:cNvGraphicFramePr>
            <a:graphicFrameLocks noChangeAspect="1"/>
          </p:cNvGraphicFramePr>
          <p:nvPr/>
        </p:nvGraphicFramePr>
        <p:xfrm>
          <a:off x="5464175" y="1208088"/>
          <a:ext cx="1798638" cy="533400"/>
        </p:xfrm>
        <a:graphic>
          <a:graphicData uri="http://schemas.openxmlformats.org/presentationml/2006/ole">
            <mc:AlternateContent xmlns:mc="http://schemas.openxmlformats.org/markup-compatibility/2006">
              <mc:Choice xmlns:v="urn:schemas-microsoft-com:vml" Requires="v">
                <p:oleObj spid="_x0000_s494600" name="Equation" r:id="rId3" imgW="1117600" imgH="330200" progId="Equation.3">
                  <p:embed/>
                </p:oleObj>
              </mc:Choice>
              <mc:Fallback>
                <p:oleObj name="Equation" r:id="rId3" imgW="1117600" imgH="33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175" y="1208088"/>
                        <a:ext cx="17986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757" name="Object 6"/>
          <p:cNvGraphicFramePr>
            <a:graphicFrameLocks noChangeAspect="1"/>
          </p:cNvGraphicFramePr>
          <p:nvPr/>
        </p:nvGraphicFramePr>
        <p:xfrm>
          <a:off x="5189538" y="3387725"/>
          <a:ext cx="1446212" cy="533400"/>
        </p:xfrm>
        <a:graphic>
          <a:graphicData uri="http://schemas.openxmlformats.org/presentationml/2006/ole">
            <mc:AlternateContent xmlns:mc="http://schemas.openxmlformats.org/markup-compatibility/2006">
              <mc:Choice xmlns:v="urn:schemas-microsoft-com:vml" Requires="v">
                <p:oleObj spid="_x0000_s494601" name="Equation" r:id="rId5" imgW="977900" imgH="355600" progId="Equation.3">
                  <p:embed/>
                </p:oleObj>
              </mc:Choice>
              <mc:Fallback>
                <p:oleObj name="Equation" r:id="rId5" imgW="9779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9538" y="3387725"/>
                        <a:ext cx="1446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8" name="文字方塊 35"/>
          <p:cNvSpPr txBox="1">
            <a:spLocks noChangeArrowheads="1"/>
          </p:cNvSpPr>
          <p:nvPr/>
        </p:nvSpPr>
        <p:spPr bwMode="auto">
          <a:xfrm>
            <a:off x="4359275" y="4011613"/>
            <a:ext cx="46069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rgbClr val="FF6600"/>
                </a:solidFill>
                <a:latin typeface="Arial" charset="0"/>
              </a:rPr>
              <a:t>F1 score (F-score)(F-measure)</a:t>
            </a:r>
          </a:p>
          <a:p>
            <a:pPr eaLnBrk="1" hangingPunct="1">
              <a:spcBef>
                <a:spcPct val="0"/>
              </a:spcBef>
              <a:buFontTx/>
              <a:buNone/>
            </a:pPr>
            <a:r>
              <a:rPr lang="en-US" altLang="zh-TW" sz="2400">
                <a:solidFill>
                  <a:srgbClr val="FF6600"/>
                </a:solidFill>
                <a:latin typeface="Arial" charset="0"/>
              </a:rPr>
              <a:t>is the harmonic mean of precision and recall</a:t>
            </a:r>
            <a:r>
              <a:rPr lang="en-US" altLang="zh-TW" sz="2400" b="1">
                <a:solidFill>
                  <a:srgbClr val="FF6600"/>
                </a:solidFill>
                <a:latin typeface="Arial" charset="0"/>
              </a:rPr>
              <a:t/>
            </a:r>
            <a:br>
              <a:rPr lang="en-US" altLang="zh-TW" sz="2400" b="1">
                <a:solidFill>
                  <a:srgbClr val="FF6600"/>
                </a:solidFill>
                <a:latin typeface="Arial" charset="0"/>
              </a:rPr>
            </a:br>
            <a:r>
              <a:rPr lang="en-US" altLang="zh-TW" sz="2400">
                <a:solidFill>
                  <a:srgbClr val="FF6600"/>
                </a:solidFill>
                <a:latin typeface="Arial" charset="0"/>
              </a:rPr>
              <a:t>= 2TP / (P + P’)</a:t>
            </a:r>
            <a:br>
              <a:rPr lang="en-US" altLang="zh-TW" sz="2400">
                <a:solidFill>
                  <a:srgbClr val="FF6600"/>
                </a:solidFill>
                <a:latin typeface="Arial" charset="0"/>
              </a:rPr>
            </a:br>
            <a:r>
              <a:rPr lang="en-US" altLang="zh-TW" sz="2400">
                <a:solidFill>
                  <a:srgbClr val="FF6600"/>
                </a:solidFill>
                <a:latin typeface="Arial" charset="0"/>
              </a:rPr>
              <a:t>= 2TP / (2TP + FP  + FN)</a:t>
            </a:r>
            <a:endParaRPr lang="zh-TW" altLang="en-US" sz="2400">
              <a:solidFill>
                <a:srgbClr val="FF6600"/>
              </a:solidFill>
              <a:latin typeface="Arial" charset="0"/>
            </a:endParaRPr>
          </a:p>
        </p:txBody>
      </p:sp>
      <p:sp>
        <p:nvSpPr>
          <p:cNvPr id="74759" name="文字方塊 36"/>
          <p:cNvSpPr txBox="1">
            <a:spLocks noChangeArrowheads="1"/>
          </p:cNvSpPr>
          <p:nvPr/>
        </p:nvSpPr>
        <p:spPr bwMode="auto">
          <a:xfrm>
            <a:off x="4438650" y="300038"/>
            <a:ext cx="4681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rgbClr val="0033CC"/>
                </a:solidFill>
                <a:latin typeface="Arial" charset="0"/>
              </a:rPr>
              <a:t>Precision </a:t>
            </a:r>
            <a:br>
              <a:rPr lang="en-US" altLang="zh-TW" sz="2400" b="1">
                <a:solidFill>
                  <a:srgbClr val="0033CC"/>
                </a:solidFill>
                <a:latin typeface="Arial" charset="0"/>
              </a:rPr>
            </a:br>
            <a:r>
              <a:rPr lang="en-US" altLang="zh-TW" sz="2400">
                <a:solidFill>
                  <a:srgbClr val="0033CC"/>
                </a:solidFill>
                <a:latin typeface="Arial" charset="0"/>
              </a:rPr>
              <a:t>= Positive Predictive Value (PPV)</a:t>
            </a:r>
            <a:endParaRPr lang="zh-TW" altLang="en-US" sz="2400">
              <a:solidFill>
                <a:srgbClr val="0033CC"/>
              </a:solidFill>
              <a:latin typeface="Arial" charset="0"/>
            </a:endParaRPr>
          </a:p>
        </p:txBody>
      </p:sp>
      <p:sp>
        <p:nvSpPr>
          <p:cNvPr id="74760" name="文字方塊 38"/>
          <p:cNvSpPr txBox="1">
            <a:spLocks noChangeArrowheads="1"/>
          </p:cNvSpPr>
          <p:nvPr/>
        </p:nvSpPr>
        <p:spPr bwMode="auto">
          <a:xfrm>
            <a:off x="4446588" y="1773238"/>
            <a:ext cx="46402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rgbClr val="FF0000"/>
                </a:solidFill>
                <a:latin typeface="Arial" charset="0"/>
              </a:rPr>
              <a:t>Recall </a:t>
            </a:r>
            <a:br>
              <a:rPr lang="en-US" altLang="zh-TW" sz="2400" b="1">
                <a:solidFill>
                  <a:srgbClr val="FF0000"/>
                </a:solidFill>
                <a:latin typeface="Arial" charset="0"/>
              </a:rPr>
            </a:br>
            <a:r>
              <a:rPr lang="en-US" altLang="zh-TW" sz="2400">
                <a:solidFill>
                  <a:srgbClr val="FF0000"/>
                </a:solidFill>
                <a:latin typeface="Arial" charset="0"/>
              </a:rPr>
              <a:t>= True Positive Rate (TPR)</a:t>
            </a:r>
          </a:p>
          <a:p>
            <a:pPr eaLnBrk="1" hangingPunct="1">
              <a:spcBef>
                <a:spcPct val="0"/>
              </a:spcBef>
              <a:buFontTx/>
              <a:buNone/>
            </a:pPr>
            <a:r>
              <a:rPr lang="en-US" altLang="zh-TW" sz="2400">
                <a:solidFill>
                  <a:srgbClr val="FF0000"/>
                </a:solidFill>
                <a:latin typeface="Arial" charset="0"/>
              </a:rPr>
              <a:t>= Sensitivity </a:t>
            </a:r>
          </a:p>
          <a:p>
            <a:pPr eaLnBrk="1" hangingPunct="1">
              <a:spcBef>
                <a:spcPct val="0"/>
              </a:spcBef>
              <a:buFontTx/>
              <a:buNone/>
            </a:pPr>
            <a:r>
              <a:rPr lang="en-US" altLang="zh-TW" sz="2400">
                <a:solidFill>
                  <a:srgbClr val="FF0000"/>
                </a:solidFill>
                <a:latin typeface="Arial" charset="0"/>
              </a:rPr>
              <a:t>= Hit Rate</a:t>
            </a:r>
            <a:endParaRPr lang="zh-TW" altLang="en-US" sz="2400">
              <a:solidFill>
                <a:srgbClr val="FF0000"/>
              </a:solidFill>
              <a:latin typeface="Arial" charset="0"/>
            </a:endParaRPr>
          </a:p>
        </p:txBody>
      </p:sp>
      <p:graphicFrame>
        <p:nvGraphicFramePr>
          <p:cNvPr id="74761" name="Object 6"/>
          <p:cNvGraphicFramePr>
            <a:graphicFrameLocks noChangeAspect="1"/>
          </p:cNvGraphicFramePr>
          <p:nvPr/>
        </p:nvGraphicFramePr>
        <p:xfrm>
          <a:off x="4594225" y="5994400"/>
          <a:ext cx="2384425" cy="628650"/>
        </p:xfrm>
        <a:graphic>
          <a:graphicData uri="http://schemas.openxmlformats.org/presentationml/2006/ole">
            <mc:AlternateContent xmlns:mc="http://schemas.openxmlformats.org/markup-compatibility/2006">
              <mc:Choice xmlns:v="urn:schemas-microsoft-com:vml" Requires="v">
                <p:oleObj spid="_x0000_s494602" name="Equation" r:id="rId7" imgW="1612900" imgH="419100" progId="Equation.3">
                  <p:embed/>
                </p:oleObj>
              </mc:Choice>
              <mc:Fallback>
                <p:oleObj name="Equation" r:id="rId7" imgW="16129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4225" y="5994400"/>
                        <a:ext cx="2384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圓角矩形 39"/>
          <p:cNvSpPr/>
          <p:nvPr/>
        </p:nvSpPr>
        <p:spPr>
          <a:xfrm>
            <a:off x="0" y="1296988"/>
            <a:ext cx="4189413" cy="1309687"/>
          </a:xfrm>
          <a:prstGeom prst="roundRect">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1" name="圓角矩形 40"/>
          <p:cNvSpPr/>
          <p:nvPr/>
        </p:nvSpPr>
        <p:spPr>
          <a:xfrm>
            <a:off x="900113" y="273050"/>
            <a:ext cx="1338262" cy="4176713"/>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4764" name="文字方塊 32"/>
          <p:cNvSpPr txBox="1">
            <a:spLocks noChangeArrowheads="1"/>
          </p:cNvSpPr>
          <p:nvPr/>
        </p:nvSpPr>
        <p:spPr bwMode="auto">
          <a:xfrm>
            <a:off x="4305300" y="6635750"/>
            <a:ext cx="4511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000">
                <a:solidFill>
                  <a:srgbClr val="A6A6A6"/>
                </a:solidFill>
              </a:rPr>
              <a:t>Source:  </a:t>
            </a:r>
            <a:r>
              <a:rPr lang="en-US" altLang="zh-TW" sz="1000">
                <a:latin typeface="Arial" charset="0"/>
                <a:hlinkClick r:id="rId9"/>
              </a:rPr>
              <a:t>http://en.wikipedia.org/wiki/Receiver_operating_characteristic</a:t>
            </a:r>
            <a:endParaRPr kumimoji="0" lang="zh-TW" altLang="en-US" sz="1000">
              <a:solidFill>
                <a:srgbClr val="A6A6A6"/>
              </a:solidFill>
            </a:endParaRPr>
          </a:p>
        </p:txBody>
      </p:sp>
      <p:sp>
        <p:nvSpPr>
          <p:cNvPr id="35" name="圓角矩形 40"/>
          <p:cNvSpPr/>
          <p:nvPr/>
        </p:nvSpPr>
        <p:spPr>
          <a:xfrm>
            <a:off x="4373563" y="1835150"/>
            <a:ext cx="4770437" cy="2163763"/>
          </a:xfrm>
          <a:prstGeom prst="roundRect">
            <a:avLst>
              <a:gd name="adj" fmla="val 5031"/>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8" name="圓角矩形 39"/>
          <p:cNvSpPr/>
          <p:nvPr/>
        </p:nvSpPr>
        <p:spPr>
          <a:xfrm>
            <a:off x="4354513" y="273050"/>
            <a:ext cx="4789487" cy="1482725"/>
          </a:xfrm>
          <a:prstGeom prst="roundRect">
            <a:avLst>
              <a:gd name="adj" fmla="val 11380"/>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2" name="圓角矩形 41"/>
          <p:cNvSpPr/>
          <p:nvPr/>
        </p:nvSpPr>
        <p:spPr>
          <a:xfrm>
            <a:off x="955675" y="1404938"/>
            <a:ext cx="1241425" cy="10922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Tree>
    <p:extLst>
      <p:ext uri="{BB962C8B-B14F-4D97-AF65-F5344CB8AC3E}">
        <p14:creationId xmlns:p14="http://schemas.microsoft.com/office/powerpoint/2010/main" val="223923311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EB4F3FD-BDC8-4BB1-B34B-88B1F17E6874}" type="slidenum">
              <a:rPr lang="zh-TW" altLang="en-US" sz="1200" smtClean="0">
                <a:solidFill>
                  <a:srgbClr val="898989"/>
                </a:solidFill>
              </a:rPr>
              <a:pPr eaLnBrk="1" hangingPunct="1">
                <a:spcBef>
                  <a:spcPct val="0"/>
                </a:spcBef>
                <a:buFontTx/>
                <a:buNone/>
              </a:pPr>
              <a:t>203</a:t>
            </a:fld>
            <a:endParaRPr lang="zh-TW" altLang="en-US" sz="1200" smtClean="0">
              <a:solidFill>
                <a:srgbClr val="898989"/>
              </a:solidFill>
            </a:endParaRPr>
          </a:p>
        </p:txBody>
      </p:sp>
      <p:sp>
        <p:nvSpPr>
          <p:cNvPr id="75779" name="文字方塊 32"/>
          <p:cNvSpPr txBox="1">
            <a:spLocks noChangeArrowheads="1"/>
          </p:cNvSpPr>
          <p:nvPr/>
        </p:nvSpPr>
        <p:spPr bwMode="auto">
          <a:xfrm>
            <a:off x="4305300" y="6635750"/>
            <a:ext cx="4511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000">
                <a:solidFill>
                  <a:srgbClr val="A6A6A6"/>
                </a:solidFill>
              </a:rPr>
              <a:t>Source:  </a:t>
            </a:r>
            <a:r>
              <a:rPr lang="en-US" altLang="zh-TW" sz="1000">
                <a:latin typeface="Arial" charset="0"/>
                <a:hlinkClick r:id="rId3"/>
              </a:rPr>
              <a:t>http://en.wikipedia.org/wiki/Receiver_operating_characteristic</a:t>
            </a:r>
            <a:endParaRPr kumimoji="0" lang="zh-TW" altLang="en-US" sz="1000">
              <a:solidFill>
                <a:srgbClr val="A6A6A6"/>
              </a:solidFill>
            </a:endParaRPr>
          </a:p>
        </p:txBody>
      </p:sp>
      <p:grpSp>
        <p:nvGrpSpPr>
          <p:cNvPr id="75780" name="群組 58"/>
          <p:cNvGrpSpPr>
            <a:grpSpLocks/>
          </p:cNvGrpSpPr>
          <p:nvPr/>
        </p:nvGrpSpPr>
        <p:grpSpPr bwMode="auto">
          <a:xfrm>
            <a:off x="366713" y="174625"/>
            <a:ext cx="2417762" cy="2617788"/>
            <a:chOff x="367239" y="365963"/>
            <a:chExt cx="2416895" cy="2617997"/>
          </a:xfrm>
        </p:grpSpPr>
        <p:sp>
          <p:nvSpPr>
            <p:cNvPr id="75800" name="文字方塊 47"/>
            <p:cNvSpPr txBox="1">
              <a:spLocks noChangeArrowheads="1"/>
            </p:cNvSpPr>
            <p:nvPr/>
          </p:nvSpPr>
          <p:spPr bwMode="auto">
            <a:xfrm>
              <a:off x="736976" y="365963"/>
              <a:ext cx="927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latin typeface="Arial" charset="0"/>
                </a:rPr>
                <a:t>A</a:t>
              </a:r>
              <a:endParaRPr lang="zh-TW" altLang="en-US" sz="2400" b="1">
                <a:latin typeface="Arial" charset="0"/>
              </a:endParaRPr>
            </a:p>
          </p:txBody>
        </p:sp>
        <p:grpSp>
          <p:nvGrpSpPr>
            <p:cNvPr id="75801" name="群組 27"/>
            <p:cNvGrpSpPr>
              <a:grpSpLocks/>
            </p:cNvGrpSpPr>
            <p:nvPr/>
          </p:nvGrpSpPr>
          <p:grpSpPr bwMode="auto">
            <a:xfrm>
              <a:off x="367239" y="862171"/>
              <a:ext cx="2416895" cy="2121789"/>
              <a:chOff x="913159" y="1285259"/>
              <a:chExt cx="2416895" cy="2121789"/>
            </a:xfrm>
          </p:grpSpPr>
          <p:sp>
            <p:nvSpPr>
              <p:cNvPr id="6" name="矩形 5"/>
              <p:cNvSpPr/>
              <p:nvPr/>
            </p:nvSpPr>
            <p:spPr bwMode="auto">
              <a:xfrm>
                <a:off x="927441" y="1285979"/>
                <a:ext cx="815682" cy="774762"/>
              </a:xfrm>
              <a:prstGeom prst="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63</a:t>
                </a:r>
                <a:br>
                  <a:rPr lang="en-US" altLang="zh-TW" smtClean="0">
                    <a:latin typeface="Calibri" pitchFamily="34" charset="0"/>
                  </a:rPr>
                </a:br>
                <a:r>
                  <a:rPr lang="en-US" altLang="zh-TW" smtClean="0">
                    <a:latin typeface="Calibri" pitchFamily="34" charset="0"/>
                  </a:rPr>
                  <a:t>(TP)</a:t>
                </a:r>
                <a:endParaRPr lang="zh-TW" altLang="en-US" smtClean="0">
                  <a:latin typeface="Calibri" pitchFamily="34" charset="0"/>
                </a:endParaRPr>
              </a:p>
            </p:txBody>
          </p:sp>
          <p:sp>
            <p:nvSpPr>
              <p:cNvPr id="7" name="矩形 6"/>
              <p:cNvSpPr/>
              <p:nvPr/>
            </p:nvSpPr>
            <p:spPr bwMode="auto">
              <a:xfrm>
                <a:off x="927441" y="2117895"/>
                <a:ext cx="815682" cy="776349"/>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37</a:t>
                </a:r>
                <a:br>
                  <a:rPr lang="en-US" altLang="zh-TW" smtClean="0">
                    <a:latin typeface="Calibri" pitchFamily="34" charset="0"/>
                  </a:rPr>
                </a:br>
                <a:r>
                  <a:rPr lang="en-US" altLang="zh-TW" smtClean="0">
                    <a:latin typeface="Calibri" pitchFamily="34" charset="0"/>
                  </a:rPr>
                  <a:t>(FN)</a:t>
                </a:r>
                <a:endParaRPr lang="zh-TW" altLang="en-US" smtClean="0">
                  <a:latin typeface="Calibri" pitchFamily="34" charset="0"/>
                </a:endParaRPr>
              </a:p>
            </p:txBody>
          </p:sp>
          <p:sp>
            <p:nvSpPr>
              <p:cNvPr id="8" name="矩形 7"/>
              <p:cNvSpPr/>
              <p:nvPr/>
            </p:nvSpPr>
            <p:spPr bwMode="auto">
              <a:xfrm>
                <a:off x="1803427" y="1285979"/>
                <a:ext cx="817270" cy="774762"/>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28</a:t>
                </a:r>
                <a:br>
                  <a:rPr lang="en-US" altLang="zh-TW" smtClean="0">
                    <a:latin typeface="Calibri" pitchFamily="34" charset="0"/>
                  </a:rPr>
                </a:br>
                <a:r>
                  <a:rPr lang="en-US" altLang="zh-TW" smtClean="0">
                    <a:latin typeface="Calibri" pitchFamily="34" charset="0"/>
                  </a:rPr>
                  <a:t>(FP)</a:t>
                </a:r>
                <a:endParaRPr lang="zh-TW" altLang="en-US" smtClean="0">
                  <a:latin typeface="Calibri" pitchFamily="34" charset="0"/>
                </a:endParaRPr>
              </a:p>
            </p:txBody>
          </p:sp>
          <p:sp>
            <p:nvSpPr>
              <p:cNvPr id="9" name="矩形 8"/>
              <p:cNvSpPr/>
              <p:nvPr/>
            </p:nvSpPr>
            <p:spPr bwMode="auto">
              <a:xfrm>
                <a:off x="1803427" y="2117895"/>
                <a:ext cx="817270" cy="77634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72</a:t>
                </a:r>
                <a:br>
                  <a:rPr lang="en-US" altLang="zh-TW" smtClean="0">
                    <a:latin typeface="Calibri" pitchFamily="34" charset="0"/>
                  </a:rPr>
                </a:br>
                <a:r>
                  <a:rPr lang="en-US" altLang="zh-TW" smtClean="0">
                    <a:latin typeface="Calibri" pitchFamily="34" charset="0"/>
                  </a:rPr>
                  <a:t>(TN)</a:t>
                </a:r>
                <a:endParaRPr lang="zh-TW" altLang="en-US" smtClean="0">
                  <a:latin typeface="Calibri" pitchFamily="34" charset="0"/>
                </a:endParaRPr>
              </a:p>
            </p:txBody>
          </p:sp>
          <p:sp>
            <p:nvSpPr>
              <p:cNvPr id="75806" name="文字方塊 48"/>
              <p:cNvSpPr txBox="1">
                <a:spLocks noChangeArrowheads="1"/>
              </p:cNvSpPr>
              <p:nvPr/>
            </p:nvSpPr>
            <p:spPr bwMode="auto">
              <a:xfrm>
                <a:off x="913159" y="2945383"/>
                <a:ext cx="779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100</a:t>
                </a:r>
                <a:endParaRPr lang="zh-TW" altLang="en-US" sz="2400">
                  <a:latin typeface="Arial" charset="0"/>
                </a:endParaRPr>
              </a:p>
            </p:txBody>
          </p:sp>
          <p:sp>
            <p:nvSpPr>
              <p:cNvPr id="75807" name="文字方塊 51"/>
              <p:cNvSpPr txBox="1">
                <a:spLocks noChangeArrowheads="1"/>
              </p:cNvSpPr>
              <p:nvPr/>
            </p:nvSpPr>
            <p:spPr bwMode="auto">
              <a:xfrm>
                <a:off x="1828799" y="2945382"/>
                <a:ext cx="76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100</a:t>
                </a:r>
                <a:endParaRPr lang="zh-TW" altLang="en-US" sz="2400">
                  <a:latin typeface="Arial" charset="0"/>
                </a:endParaRPr>
              </a:p>
            </p:txBody>
          </p:sp>
          <p:sp>
            <p:nvSpPr>
              <p:cNvPr id="75808" name="文字方塊 52"/>
              <p:cNvSpPr txBox="1">
                <a:spLocks noChangeArrowheads="1"/>
              </p:cNvSpPr>
              <p:nvPr/>
            </p:nvSpPr>
            <p:spPr bwMode="auto">
              <a:xfrm>
                <a:off x="2605251" y="2167398"/>
                <a:ext cx="697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33CC"/>
                    </a:solidFill>
                    <a:latin typeface="Arial" charset="0"/>
                  </a:rPr>
                  <a:t>109</a:t>
                </a:r>
                <a:endParaRPr lang="zh-TW" altLang="en-US" sz="2400">
                  <a:solidFill>
                    <a:srgbClr val="0033CC"/>
                  </a:solidFill>
                  <a:latin typeface="Arial" charset="0"/>
                </a:endParaRPr>
              </a:p>
            </p:txBody>
          </p:sp>
          <p:sp>
            <p:nvSpPr>
              <p:cNvPr id="75809" name="文字方塊 53"/>
              <p:cNvSpPr txBox="1">
                <a:spLocks noChangeArrowheads="1"/>
              </p:cNvSpPr>
              <p:nvPr/>
            </p:nvSpPr>
            <p:spPr bwMode="auto">
              <a:xfrm>
                <a:off x="2700783" y="1430341"/>
                <a:ext cx="588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33CC"/>
                    </a:solidFill>
                    <a:latin typeface="Arial" charset="0"/>
                  </a:rPr>
                  <a:t>91</a:t>
                </a:r>
                <a:endParaRPr lang="zh-TW" altLang="en-US" sz="2400">
                  <a:solidFill>
                    <a:srgbClr val="0033CC"/>
                  </a:solidFill>
                  <a:latin typeface="Arial" charset="0"/>
                </a:endParaRPr>
              </a:p>
            </p:txBody>
          </p:sp>
          <p:sp>
            <p:nvSpPr>
              <p:cNvPr id="75810" name="文字方塊 51"/>
              <p:cNvSpPr txBox="1">
                <a:spLocks noChangeArrowheads="1"/>
              </p:cNvSpPr>
              <p:nvPr/>
            </p:nvSpPr>
            <p:spPr bwMode="auto">
              <a:xfrm>
                <a:off x="2634934" y="2920361"/>
                <a:ext cx="695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200</a:t>
                </a:r>
                <a:endParaRPr lang="zh-TW" altLang="en-US" sz="2400">
                  <a:latin typeface="Arial" charset="0"/>
                </a:endParaRPr>
              </a:p>
            </p:txBody>
          </p:sp>
        </p:grpSp>
      </p:grpSp>
      <p:sp>
        <p:nvSpPr>
          <p:cNvPr id="75781" name="文字方塊 47"/>
          <p:cNvSpPr txBox="1">
            <a:spLocks noChangeArrowheads="1"/>
          </p:cNvSpPr>
          <p:nvPr/>
        </p:nvSpPr>
        <p:spPr bwMode="auto">
          <a:xfrm>
            <a:off x="287338" y="2863850"/>
            <a:ext cx="193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TPR = 0.63</a:t>
            </a:r>
            <a:endParaRPr lang="zh-TW" altLang="en-US" sz="2000">
              <a:latin typeface="Arial" charset="0"/>
            </a:endParaRPr>
          </a:p>
        </p:txBody>
      </p:sp>
      <p:sp>
        <p:nvSpPr>
          <p:cNvPr id="75782" name="文字方塊 47"/>
          <p:cNvSpPr txBox="1">
            <a:spLocks noChangeArrowheads="1"/>
          </p:cNvSpPr>
          <p:nvPr/>
        </p:nvSpPr>
        <p:spPr bwMode="auto">
          <a:xfrm>
            <a:off x="287338" y="3300413"/>
            <a:ext cx="193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FPR = 0.28</a:t>
            </a:r>
            <a:endParaRPr lang="zh-TW" altLang="en-US" sz="2000">
              <a:latin typeface="Arial" charset="0"/>
            </a:endParaRPr>
          </a:p>
        </p:txBody>
      </p:sp>
      <p:sp>
        <p:nvSpPr>
          <p:cNvPr id="75783" name="文字方塊 47"/>
          <p:cNvSpPr txBox="1">
            <a:spLocks noChangeArrowheads="1"/>
          </p:cNvSpPr>
          <p:nvPr/>
        </p:nvSpPr>
        <p:spPr bwMode="auto">
          <a:xfrm>
            <a:off x="287338" y="3709988"/>
            <a:ext cx="22780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PPV = 0.69</a:t>
            </a:r>
          </a:p>
          <a:p>
            <a:pPr eaLnBrk="1" hangingPunct="1">
              <a:spcBef>
                <a:spcPct val="0"/>
              </a:spcBef>
              <a:buFontTx/>
              <a:buNone/>
            </a:pPr>
            <a:r>
              <a:rPr lang="en-US" altLang="zh-TW" sz="1800">
                <a:solidFill>
                  <a:srgbClr val="0033CC"/>
                </a:solidFill>
                <a:latin typeface="Arial" charset="0"/>
              </a:rPr>
              <a:t>        =63/(63+28)</a:t>
            </a:r>
            <a:br>
              <a:rPr lang="en-US" altLang="zh-TW" sz="1800">
                <a:solidFill>
                  <a:srgbClr val="0033CC"/>
                </a:solidFill>
                <a:latin typeface="Arial" charset="0"/>
              </a:rPr>
            </a:br>
            <a:r>
              <a:rPr lang="en-US" altLang="zh-TW" sz="1800">
                <a:solidFill>
                  <a:srgbClr val="0033CC"/>
                </a:solidFill>
                <a:latin typeface="Arial" charset="0"/>
              </a:rPr>
              <a:t>        =63/91</a:t>
            </a:r>
            <a:endParaRPr lang="zh-TW" altLang="en-US" sz="1800">
              <a:solidFill>
                <a:srgbClr val="0033CC"/>
              </a:solidFill>
              <a:latin typeface="Arial" charset="0"/>
            </a:endParaRPr>
          </a:p>
        </p:txBody>
      </p:sp>
      <p:sp>
        <p:nvSpPr>
          <p:cNvPr id="75784" name="文字方塊 47"/>
          <p:cNvSpPr txBox="1">
            <a:spLocks noChangeArrowheads="1"/>
          </p:cNvSpPr>
          <p:nvPr/>
        </p:nvSpPr>
        <p:spPr bwMode="auto">
          <a:xfrm>
            <a:off x="287338" y="4624388"/>
            <a:ext cx="369728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F1 = 0.66</a:t>
            </a:r>
            <a:r>
              <a:rPr lang="en-US" altLang="zh-TW" sz="1800">
                <a:latin typeface="Arial" charset="0"/>
              </a:rPr>
              <a:t> </a:t>
            </a:r>
            <a:br>
              <a:rPr lang="en-US" altLang="zh-TW" sz="1800">
                <a:latin typeface="Arial" charset="0"/>
              </a:rPr>
            </a:br>
            <a:r>
              <a:rPr lang="en-US" altLang="zh-TW" sz="1800">
                <a:solidFill>
                  <a:srgbClr val="0033CC"/>
                </a:solidFill>
                <a:latin typeface="Arial" charset="0"/>
              </a:rPr>
              <a:t>= 2*(0.63*0.69)/(0.63+0.69)</a:t>
            </a:r>
            <a:br>
              <a:rPr lang="en-US" altLang="zh-TW" sz="1800">
                <a:solidFill>
                  <a:srgbClr val="0033CC"/>
                </a:solidFill>
                <a:latin typeface="Arial" charset="0"/>
              </a:rPr>
            </a:br>
            <a:r>
              <a:rPr lang="en-US" altLang="zh-TW" sz="1800">
                <a:solidFill>
                  <a:srgbClr val="0033CC"/>
                </a:solidFill>
                <a:latin typeface="Arial" charset="0"/>
              </a:rPr>
              <a:t>= (2 * 63) /(100 + 91)</a:t>
            </a:r>
          </a:p>
          <a:p>
            <a:pPr eaLnBrk="1" hangingPunct="1">
              <a:spcBef>
                <a:spcPct val="0"/>
              </a:spcBef>
              <a:buFontTx/>
              <a:buNone/>
            </a:pPr>
            <a:r>
              <a:rPr lang="en-US" altLang="zh-TW" sz="1800">
                <a:solidFill>
                  <a:srgbClr val="0033CC"/>
                </a:solidFill>
                <a:latin typeface="Arial" charset="0"/>
              </a:rPr>
              <a:t>= (0.63 + 0.69) / 2 =1.32 / 2 =0.66</a:t>
            </a:r>
            <a:endParaRPr lang="zh-TW" altLang="en-US" sz="1800">
              <a:solidFill>
                <a:srgbClr val="0033CC"/>
              </a:solidFill>
              <a:latin typeface="Arial" charset="0"/>
            </a:endParaRPr>
          </a:p>
        </p:txBody>
      </p:sp>
      <p:sp>
        <p:nvSpPr>
          <p:cNvPr id="75785" name="文字方塊 47"/>
          <p:cNvSpPr txBox="1">
            <a:spLocks noChangeArrowheads="1"/>
          </p:cNvSpPr>
          <p:nvPr/>
        </p:nvSpPr>
        <p:spPr bwMode="auto">
          <a:xfrm>
            <a:off x="287338" y="5794375"/>
            <a:ext cx="2251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ACC = 0.68</a:t>
            </a:r>
          </a:p>
          <a:p>
            <a:pPr eaLnBrk="1" hangingPunct="1">
              <a:spcBef>
                <a:spcPct val="0"/>
              </a:spcBef>
              <a:buFontTx/>
              <a:buNone/>
            </a:pPr>
            <a:r>
              <a:rPr lang="en-US" altLang="zh-TW" sz="1800">
                <a:solidFill>
                  <a:srgbClr val="0033CC"/>
                </a:solidFill>
                <a:latin typeface="Arial" charset="0"/>
              </a:rPr>
              <a:t>= (63 + 72) / 200</a:t>
            </a:r>
          </a:p>
          <a:p>
            <a:pPr eaLnBrk="1" hangingPunct="1">
              <a:spcBef>
                <a:spcPct val="0"/>
              </a:spcBef>
              <a:buFontTx/>
              <a:buNone/>
            </a:pPr>
            <a:r>
              <a:rPr lang="en-US" altLang="zh-TW" sz="1800">
                <a:solidFill>
                  <a:srgbClr val="0033CC"/>
                </a:solidFill>
                <a:latin typeface="Arial" charset="0"/>
              </a:rPr>
              <a:t>= 135/200 = 67.5</a:t>
            </a:r>
            <a:endParaRPr lang="zh-TW" altLang="en-US" sz="1800">
              <a:solidFill>
                <a:srgbClr val="0033CC"/>
              </a:solidFill>
              <a:latin typeface="Arial" charset="0"/>
            </a:endParaRPr>
          </a:p>
        </p:txBody>
      </p:sp>
      <p:graphicFrame>
        <p:nvGraphicFramePr>
          <p:cNvPr id="75786" name="Object 5"/>
          <p:cNvGraphicFramePr>
            <a:graphicFrameLocks noChangeAspect="1"/>
          </p:cNvGraphicFramePr>
          <p:nvPr/>
        </p:nvGraphicFramePr>
        <p:xfrm>
          <a:off x="2390775" y="3987800"/>
          <a:ext cx="1782763" cy="533400"/>
        </p:xfrm>
        <a:graphic>
          <a:graphicData uri="http://schemas.openxmlformats.org/presentationml/2006/ole">
            <mc:AlternateContent xmlns:mc="http://schemas.openxmlformats.org/markup-compatibility/2006">
              <mc:Choice xmlns:v="urn:schemas-microsoft-com:vml" Requires="v">
                <p:oleObj spid="_x0000_s495630" name="Equation" r:id="rId4" imgW="1117600" imgH="330200" progId="Equation.3">
                  <p:embed/>
                </p:oleObj>
              </mc:Choice>
              <mc:Fallback>
                <p:oleObj name="Equation" r:id="rId4" imgW="1117600" imgH="33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0775" y="3987800"/>
                        <a:ext cx="17827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87" name="Object 6"/>
          <p:cNvGraphicFramePr>
            <a:graphicFrameLocks noChangeAspect="1"/>
          </p:cNvGraphicFramePr>
          <p:nvPr/>
        </p:nvGraphicFramePr>
        <p:xfrm>
          <a:off x="2090738" y="2800350"/>
          <a:ext cx="1446212" cy="533400"/>
        </p:xfrm>
        <a:graphic>
          <a:graphicData uri="http://schemas.openxmlformats.org/presentationml/2006/ole">
            <mc:AlternateContent xmlns:mc="http://schemas.openxmlformats.org/markup-compatibility/2006">
              <mc:Choice xmlns:v="urn:schemas-microsoft-com:vml" Requires="v">
                <p:oleObj spid="_x0000_s495631" name="Equation" r:id="rId6" imgW="977900" imgH="355600" progId="Equation.3">
                  <p:embed/>
                </p:oleObj>
              </mc:Choice>
              <mc:Fallback>
                <p:oleObj name="Equation" r:id="rId6" imgW="977900" imgH="355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0738" y="2800350"/>
                        <a:ext cx="1446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8" name="文字方塊 35"/>
          <p:cNvSpPr txBox="1">
            <a:spLocks noChangeArrowheads="1"/>
          </p:cNvSpPr>
          <p:nvPr/>
        </p:nvSpPr>
        <p:spPr bwMode="auto">
          <a:xfrm>
            <a:off x="6086475" y="4762500"/>
            <a:ext cx="28527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1">
                <a:solidFill>
                  <a:srgbClr val="FF6600"/>
                </a:solidFill>
                <a:latin typeface="Arial" charset="0"/>
              </a:rPr>
              <a:t>F1 score (F-score)</a:t>
            </a:r>
            <a:br>
              <a:rPr lang="en-US" altLang="zh-TW" sz="1800" b="1">
                <a:solidFill>
                  <a:srgbClr val="FF6600"/>
                </a:solidFill>
                <a:latin typeface="Arial" charset="0"/>
              </a:rPr>
            </a:br>
            <a:r>
              <a:rPr lang="en-US" altLang="zh-TW" sz="1800" b="1">
                <a:solidFill>
                  <a:srgbClr val="FF6600"/>
                </a:solidFill>
                <a:latin typeface="Arial" charset="0"/>
              </a:rPr>
              <a:t>(F-measure)</a:t>
            </a:r>
          </a:p>
          <a:p>
            <a:pPr eaLnBrk="1" hangingPunct="1">
              <a:spcBef>
                <a:spcPct val="0"/>
              </a:spcBef>
              <a:buFontTx/>
              <a:buNone/>
            </a:pPr>
            <a:r>
              <a:rPr lang="en-US" altLang="zh-TW" sz="1800">
                <a:solidFill>
                  <a:srgbClr val="FF6600"/>
                </a:solidFill>
                <a:latin typeface="Arial" charset="0"/>
              </a:rPr>
              <a:t>is the harmonic mean of precision and recall</a:t>
            </a:r>
            <a:r>
              <a:rPr lang="en-US" altLang="zh-TW" sz="1800" b="1">
                <a:solidFill>
                  <a:srgbClr val="FF6600"/>
                </a:solidFill>
                <a:latin typeface="Arial" charset="0"/>
              </a:rPr>
              <a:t/>
            </a:r>
            <a:br>
              <a:rPr lang="en-US" altLang="zh-TW" sz="1800" b="1">
                <a:solidFill>
                  <a:srgbClr val="FF6600"/>
                </a:solidFill>
                <a:latin typeface="Arial" charset="0"/>
              </a:rPr>
            </a:br>
            <a:r>
              <a:rPr lang="en-US" altLang="zh-TW" sz="1800">
                <a:solidFill>
                  <a:srgbClr val="FF6600"/>
                </a:solidFill>
                <a:latin typeface="Arial" charset="0"/>
              </a:rPr>
              <a:t>= 2TP / (P + P’)</a:t>
            </a:r>
            <a:br>
              <a:rPr lang="en-US" altLang="zh-TW" sz="1800">
                <a:solidFill>
                  <a:srgbClr val="FF6600"/>
                </a:solidFill>
                <a:latin typeface="Arial" charset="0"/>
              </a:rPr>
            </a:br>
            <a:r>
              <a:rPr lang="en-US" altLang="zh-TW" sz="1800">
                <a:solidFill>
                  <a:srgbClr val="FF6600"/>
                </a:solidFill>
                <a:latin typeface="Arial" charset="0"/>
              </a:rPr>
              <a:t>= 2TP / (2TP + FP  + FN)</a:t>
            </a:r>
            <a:endParaRPr lang="zh-TW" altLang="en-US" sz="1800">
              <a:solidFill>
                <a:srgbClr val="FF6600"/>
              </a:solidFill>
              <a:latin typeface="Arial" charset="0"/>
            </a:endParaRPr>
          </a:p>
        </p:txBody>
      </p:sp>
      <p:sp>
        <p:nvSpPr>
          <p:cNvPr id="75789" name="文字方塊 36"/>
          <p:cNvSpPr txBox="1">
            <a:spLocks noChangeArrowheads="1"/>
          </p:cNvSpPr>
          <p:nvPr/>
        </p:nvSpPr>
        <p:spPr bwMode="auto">
          <a:xfrm>
            <a:off x="4530725" y="3971925"/>
            <a:ext cx="3930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0033CC"/>
                </a:solidFill>
                <a:latin typeface="Arial" charset="0"/>
              </a:rPr>
              <a:t>Precision </a:t>
            </a:r>
            <a:br>
              <a:rPr lang="en-US" altLang="zh-TW" sz="2000" b="1">
                <a:solidFill>
                  <a:srgbClr val="0033CC"/>
                </a:solidFill>
                <a:latin typeface="Arial" charset="0"/>
              </a:rPr>
            </a:br>
            <a:r>
              <a:rPr lang="en-US" altLang="zh-TW" sz="2000">
                <a:solidFill>
                  <a:srgbClr val="0033CC"/>
                </a:solidFill>
                <a:latin typeface="Arial" charset="0"/>
              </a:rPr>
              <a:t>= Positive Predictive Value (PPV)</a:t>
            </a:r>
            <a:endParaRPr lang="zh-TW" altLang="en-US" sz="2000">
              <a:solidFill>
                <a:srgbClr val="0033CC"/>
              </a:solidFill>
              <a:latin typeface="Arial" charset="0"/>
            </a:endParaRPr>
          </a:p>
        </p:txBody>
      </p:sp>
      <p:sp>
        <p:nvSpPr>
          <p:cNvPr id="75790" name="文字方塊 38"/>
          <p:cNvSpPr txBox="1">
            <a:spLocks noChangeArrowheads="1"/>
          </p:cNvSpPr>
          <p:nvPr/>
        </p:nvSpPr>
        <p:spPr bwMode="auto">
          <a:xfrm>
            <a:off x="2946400" y="717550"/>
            <a:ext cx="32480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FF0000"/>
                </a:solidFill>
                <a:latin typeface="Arial" charset="0"/>
              </a:rPr>
              <a:t>Recall </a:t>
            </a:r>
            <a:br>
              <a:rPr lang="en-US" altLang="zh-TW" sz="2000" b="1">
                <a:solidFill>
                  <a:srgbClr val="FF0000"/>
                </a:solidFill>
                <a:latin typeface="Arial" charset="0"/>
              </a:rPr>
            </a:br>
            <a:r>
              <a:rPr lang="en-US" altLang="zh-TW" sz="2000">
                <a:solidFill>
                  <a:srgbClr val="FF0000"/>
                </a:solidFill>
                <a:latin typeface="Arial" charset="0"/>
              </a:rPr>
              <a:t>= True Positive Rate (TPR)</a:t>
            </a:r>
          </a:p>
          <a:p>
            <a:pPr eaLnBrk="1" hangingPunct="1">
              <a:spcBef>
                <a:spcPct val="0"/>
              </a:spcBef>
              <a:buFontTx/>
              <a:buNone/>
            </a:pPr>
            <a:r>
              <a:rPr lang="en-US" altLang="zh-TW" sz="2000">
                <a:solidFill>
                  <a:srgbClr val="FF0000"/>
                </a:solidFill>
                <a:latin typeface="Arial" charset="0"/>
              </a:rPr>
              <a:t>= </a:t>
            </a:r>
            <a:r>
              <a:rPr lang="en-US" altLang="zh-TW" sz="2000" u="sng">
                <a:solidFill>
                  <a:srgbClr val="FF0000"/>
                </a:solidFill>
                <a:latin typeface="Arial" charset="0"/>
              </a:rPr>
              <a:t>Sensitivity </a:t>
            </a:r>
          </a:p>
          <a:p>
            <a:pPr eaLnBrk="1" hangingPunct="1">
              <a:spcBef>
                <a:spcPct val="0"/>
              </a:spcBef>
              <a:buFontTx/>
              <a:buNone/>
            </a:pPr>
            <a:r>
              <a:rPr lang="en-US" altLang="zh-TW" sz="2000">
                <a:solidFill>
                  <a:srgbClr val="FF0000"/>
                </a:solidFill>
                <a:latin typeface="Arial" charset="0"/>
              </a:rPr>
              <a:t>= Hit Rate</a:t>
            </a:r>
          </a:p>
          <a:p>
            <a:pPr eaLnBrk="1" hangingPunct="1">
              <a:spcBef>
                <a:spcPct val="0"/>
              </a:spcBef>
              <a:buFontTx/>
              <a:buNone/>
            </a:pPr>
            <a:r>
              <a:rPr lang="en-US" altLang="zh-TW" sz="2000">
                <a:solidFill>
                  <a:srgbClr val="FF0000"/>
                </a:solidFill>
                <a:latin typeface="Arial" charset="0"/>
              </a:rPr>
              <a:t>= TP / (TP + FN)</a:t>
            </a:r>
            <a:endParaRPr lang="zh-TW" altLang="en-US" sz="2000">
              <a:solidFill>
                <a:srgbClr val="FF0000"/>
              </a:solidFill>
              <a:latin typeface="Arial" charset="0"/>
            </a:endParaRPr>
          </a:p>
        </p:txBody>
      </p:sp>
      <p:graphicFrame>
        <p:nvGraphicFramePr>
          <p:cNvPr id="75791" name="Object 6"/>
          <p:cNvGraphicFramePr>
            <a:graphicFrameLocks noChangeAspect="1"/>
          </p:cNvGraphicFramePr>
          <p:nvPr/>
        </p:nvGraphicFramePr>
        <p:xfrm>
          <a:off x="3502025" y="4724400"/>
          <a:ext cx="2384425" cy="628650"/>
        </p:xfrm>
        <a:graphic>
          <a:graphicData uri="http://schemas.openxmlformats.org/presentationml/2006/ole">
            <mc:AlternateContent xmlns:mc="http://schemas.openxmlformats.org/markup-compatibility/2006">
              <mc:Choice xmlns:v="urn:schemas-microsoft-com:vml" Requires="v">
                <p:oleObj spid="_x0000_s495632" name="方程式" r:id="rId8" imgW="1612900" imgH="419100" progId="Equation.3">
                  <p:embed/>
                </p:oleObj>
              </mc:Choice>
              <mc:Fallback>
                <p:oleObj name="方程式" r:id="rId8" imgW="16129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2025" y="4724400"/>
                        <a:ext cx="2384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92" name="Object 4"/>
          <p:cNvGraphicFramePr>
            <a:graphicFrameLocks noChangeAspect="1"/>
          </p:cNvGraphicFramePr>
          <p:nvPr/>
        </p:nvGraphicFramePr>
        <p:xfrm>
          <a:off x="2863850" y="5991225"/>
          <a:ext cx="2471738" cy="530225"/>
        </p:xfrm>
        <a:graphic>
          <a:graphicData uri="http://schemas.openxmlformats.org/presentationml/2006/ole">
            <mc:AlternateContent xmlns:mc="http://schemas.openxmlformats.org/markup-compatibility/2006">
              <mc:Choice xmlns:v="urn:schemas-microsoft-com:vml" Requires="v">
                <p:oleObj spid="_x0000_s495633" name="方程式" r:id="rId10" imgW="1688367" imgH="355446" progId="Equation.3">
                  <p:embed/>
                </p:oleObj>
              </mc:Choice>
              <mc:Fallback>
                <p:oleObj name="方程式" r:id="rId10" imgW="1688367" imgH="35544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3850" y="5991225"/>
                        <a:ext cx="24717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93" name="Object 3"/>
          <p:cNvGraphicFramePr>
            <a:graphicFrameLocks noChangeAspect="1"/>
          </p:cNvGraphicFramePr>
          <p:nvPr/>
        </p:nvGraphicFramePr>
        <p:xfrm>
          <a:off x="5500688" y="2798763"/>
          <a:ext cx="3357562" cy="496887"/>
        </p:xfrm>
        <a:graphic>
          <a:graphicData uri="http://schemas.openxmlformats.org/presentationml/2006/ole">
            <mc:AlternateContent xmlns:mc="http://schemas.openxmlformats.org/markup-compatibility/2006">
              <mc:Choice xmlns:v="urn:schemas-microsoft-com:vml" Requires="v">
                <p:oleObj spid="_x0000_s495634" name="方程式" r:id="rId12" imgW="2705100" imgH="393700" progId="Equation.3">
                  <p:embed/>
                </p:oleObj>
              </mc:Choice>
              <mc:Fallback>
                <p:oleObj name="方程式" r:id="rId12" imgW="2705100" imgH="393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0688" y="2798763"/>
                        <a:ext cx="33575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94" name="Object 2"/>
          <p:cNvGraphicFramePr>
            <a:graphicFrameLocks noChangeAspect="1"/>
          </p:cNvGraphicFramePr>
          <p:nvPr/>
        </p:nvGraphicFramePr>
        <p:xfrm>
          <a:off x="2025650" y="3289300"/>
          <a:ext cx="3865563" cy="542925"/>
        </p:xfrm>
        <a:graphic>
          <a:graphicData uri="http://schemas.openxmlformats.org/presentationml/2006/ole">
            <mc:AlternateContent xmlns:mc="http://schemas.openxmlformats.org/markup-compatibility/2006">
              <mc:Choice xmlns:v="urn:schemas-microsoft-com:vml" Requires="v">
                <p:oleObj spid="_x0000_s495635" name="Equation" r:id="rId14" imgW="2857500" imgH="393700" progId="Equation.3">
                  <p:embed/>
                </p:oleObj>
              </mc:Choice>
              <mc:Fallback>
                <p:oleObj name="Equation" r:id="rId14" imgW="2857500" imgH="393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25650" y="3289300"/>
                        <a:ext cx="38655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5" name="文字方塊 35"/>
          <p:cNvSpPr txBox="1">
            <a:spLocks noChangeArrowheads="1"/>
          </p:cNvSpPr>
          <p:nvPr/>
        </p:nvSpPr>
        <p:spPr bwMode="auto">
          <a:xfrm>
            <a:off x="6213475" y="731838"/>
            <a:ext cx="27511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u="sng">
                <a:solidFill>
                  <a:srgbClr val="FF0000"/>
                </a:solidFill>
                <a:latin typeface="Arial" charset="0"/>
              </a:rPr>
              <a:t>Specificity</a:t>
            </a:r>
            <a:r>
              <a:rPr lang="en-US" altLang="zh-TW" sz="2000" b="1">
                <a:solidFill>
                  <a:srgbClr val="FF0000"/>
                </a:solidFill>
                <a:latin typeface="Arial" charset="0"/>
              </a:rPr>
              <a:t/>
            </a:r>
            <a:br>
              <a:rPr lang="en-US" altLang="zh-TW" sz="2000" b="1">
                <a:solidFill>
                  <a:srgbClr val="FF0000"/>
                </a:solidFill>
                <a:latin typeface="Arial" charset="0"/>
              </a:rPr>
            </a:br>
            <a:r>
              <a:rPr lang="en-US" altLang="zh-TW" sz="2000">
                <a:solidFill>
                  <a:srgbClr val="FF0000"/>
                </a:solidFill>
                <a:latin typeface="Arial" charset="0"/>
              </a:rPr>
              <a:t>= True Negative Rate</a:t>
            </a:r>
          </a:p>
          <a:p>
            <a:pPr eaLnBrk="1" hangingPunct="1">
              <a:spcBef>
                <a:spcPct val="0"/>
              </a:spcBef>
              <a:buFontTx/>
              <a:buNone/>
            </a:pPr>
            <a:r>
              <a:rPr lang="en-US" altLang="zh-TW" sz="2000">
                <a:solidFill>
                  <a:srgbClr val="FF0000"/>
                </a:solidFill>
                <a:latin typeface="Arial" charset="0"/>
              </a:rPr>
              <a:t>= TN / N</a:t>
            </a:r>
          </a:p>
          <a:p>
            <a:pPr eaLnBrk="1" hangingPunct="1">
              <a:spcBef>
                <a:spcPct val="0"/>
              </a:spcBef>
              <a:buFontTx/>
              <a:buNone/>
            </a:pPr>
            <a:r>
              <a:rPr lang="en-US" altLang="zh-TW" sz="2000">
                <a:solidFill>
                  <a:srgbClr val="FF0000"/>
                </a:solidFill>
                <a:latin typeface="Arial" charset="0"/>
              </a:rPr>
              <a:t>= TN / (TN + FP)</a:t>
            </a:r>
            <a:endParaRPr lang="zh-TW" altLang="en-US" sz="2000">
              <a:solidFill>
                <a:srgbClr val="FF0000"/>
              </a:solidFill>
              <a:latin typeface="Arial" charset="0"/>
            </a:endParaRPr>
          </a:p>
        </p:txBody>
      </p:sp>
      <p:sp>
        <p:nvSpPr>
          <p:cNvPr id="31" name="圓角矩形 40"/>
          <p:cNvSpPr/>
          <p:nvPr/>
        </p:nvSpPr>
        <p:spPr>
          <a:xfrm>
            <a:off x="334963" y="600075"/>
            <a:ext cx="900112" cy="2193925"/>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2" name="圓角矩形 39"/>
          <p:cNvSpPr/>
          <p:nvPr/>
        </p:nvSpPr>
        <p:spPr>
          <a:xfrm>
            <a:off x="265113" y="554038"/>
            <a:ext cx="2493962" cy="923925"/>
          </a:xfrm>
          <a:prstGeom prst="roundRect">
            <a:avLst>
              <a:gd name="adj" fmla="val 1225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3" name="圓角矩形 39"/>
          <p:cNvSpPr/>
          <p:nvPr/>
        </p:nvSpPr>
        <p:spPr>
          <a:xfrm>
            <a:off x="198438" y="3748088"/>
            <a:ext cx="2122487" cy="923925"/>
          </a:xfrm>
          <a:prstGeom prst="roundRect">
            <a:avLst>
              <a:gd name="adj" fmla="val 1225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4" name="圓角矩形 40"/>
          <p:cNvSpPr/>
          <p:nvPr/>
        </p:nvSpPr>
        <p:spPr>
          <a:xfrm>
            <a:off x="219075" y="2870200"/>
            <a:ext cx="1755775" cy="404813"/>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Tree>
    <p:extLst>
      <p:ext uri="{BB962C8B-B14F-4D97-AF65-F5344CB8AC3E}">
        <p14:creationId xmlns:p14="http://schemas.microsoft.com/office/powerpoint/2010/main" val="267871067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8609C03-C794-474C-AB80-3BBEC2939446}" type="slidenum">
              <a:rPr lang="zh-TW" altLang="en-US" sz="1200" smtClean="0">
                <a:solidFill>
                  <a:srgbClr val="898989"/>
                </a:solidFill>
              </a:rPr>
              <a:pPr eaLnBrk="1" hangingPunct="1">
                <a:spcBef>
                  <a:spcPct val="0"/>
                </a:spcBef>
                <a:buFontTx/>
                <a:buNone/>
              </a:pPr>
              <a:t>204</a:t>
            </a:fld>
            <a:endParaRPr lang="zh-TW" altLang="en-US" sz="1200" smtClean="0">
              <a:solidFill>
                <a:srgbClr val="898989"/>
              </a:solidFill>
            </a:endParaRPr>
          </a:p>
        </p:txBody>
      </p:sp>
      <p:sp>
        <p:nvSpPr>
          <p:cNvPr id="76803" name="文字方塊 32"/>
          <p:cNvSpPr txBox="1">
            <a:spLocks noChangeArrowheads="1"/>
          </p:cNvSpPr>
          <p:nvPr/>
        </p:nvSpPr>
        <p:spPr bwMode="auto">
          <a:xfrm>
            <a:off x="2393950" y="6611938"/>
            <a:ext cx="4511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000">
                <a:solidFill>
                  <a:srgbClr val="A6A6A6"/>
                </a:solidFill>
              </a:rPr>
              <a:t>Source:  </a:t>
            </a:r>
            <a:r>
              <a:rPr lang="en-US" altLang="zh-TW" sz="1000">
                <a:latin typeface="Arial" charset="0"/>
                <a:hlinkClick r:id="rId3"/>
              </a:rPr>
              <a:t>http://en.wikipedia.org/wiki/Receiver_operating_characteristic</a:t>
            </a:r>
            <a:endParaRPr kumimoji="0" lang="zh-TW" altLang="en-US" sz="1000">
              <a:solidFill>
                <a:srgbClr val="A6A6A6"/>
              </a:solidFill>
            </a:endParaRPr>
          </a:p>
        </p:txBody>
      </p:sp>
      <p:grpSp>
        <p:nvGrpSpPr>
          <p:cNvPr id="76804" name="群組 58"/>
          <p:cNvGrpSpPr>
            <a:grpSpLocks/>
          </p:cNvGrpSpPr>
          <p:nvPr/>
        </p:nvGrpSpPr>
        <p:grpSpPr bwMode="auto">
          <a:xfrm>
            <a:off x="654050" y="174625"/>
            <a:ext cx="2416175" cy="2617788"/>
            <a:chOff x="367239" y="365963"/>
            <a:chExt cx="2416895" cy="2617997"/>
          </a:xfrm>
        </p:grpSpPr>
        <p:sp>
          <p:nvSpPr>
            <p:cNvPr id="76837" name="文字方塊 47"/>
            <p:cNvSpPr txBox="1">
              <a:spLocks noChangeArrowheads="1"/>
            </p:cNvSpPr>
            <p:nvPr/>
          </p:nvSpPr>
          <p:spPr bwMode="auto">
            <a:xfrm>
              <a:off x="736976" y="365963"/>
              <a:ext cx="927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latin typeface="Arial" charset="0"/>
                </a:rPr>
                <a:t>A</a:t>
              </a:r>
              <a:endParaRPr lang="zh-TW" altLang="en-US" sz="2400" b="1">
                <a:latin typeface="Arial" charset="0"/>
              </a:endParaRPr>
            </a:p>
          </p:txBody>
        </p:sp>
        <p:grpSp>
          <p:nvGrpSpPr>
            <p:cNvPr id="76838" name="群組 27"/>
            <p:cNvGrpSpPr>
              <a:grpSpLocks/>
            </p:cNvGrpSpPr>
            <p:nvPr/>
          </p:nvGrpSpPr>
          <p:grpSpPr bwMode="auto">
            <a:xfrm>
              <a:off x="367239" y="862171"/>
              <a:ext cx="2416895" cy="2121789"/>
              <a:chOff x="913159" y="1285259"/>
              <a:chExt cx="2416895" cy="2121789"/>
            </a:xfrm>
          </p:grpSpPr>
          <p:sp>
            <p:nvSpPr>
              <p:cNvPr id="6" name="矩形 5"/>
              <p:cNvSpPr/>
              <p:nvPr/>
            </p:nvSpPr>
            <p:spPr bwMode="auto">
              <a:xfrm>
                <a:off x="927451" y="1285979"/>
                <a:ext cx="816218" cy="774762"/>
              </a:xfrm>
              <a:prstGeom prst="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63</a:t>
                </a:r>
                <a:br>
                  <a:rPr lang="en-US" altLang="zh-TW" smtClean="0">
                    <a:latin typeface="Calibri" pitchFamily="34" charset="0"/>
                  </a:rPr>
                </a:br>
                <a:r>
                  <a:rPr lang="en-US" altLang="zh-TW" smtClean="0">
                    <a:latin typeface="Calibri" pitchFamily="34" charset="0"/>
                  </a:rPr>
                  <a:t>(TP)</a:t>
                </a:r>
                <a:endParaRPr lang="zh-TW" altLang="en-US" smtClean="0">
                  <a:latin typeface="Calibri" pitchFamily="34" charset="0"/>
                </a:endParaRPr>
              </a:p>
            </p:txBody>
          </p:sp>
          <p:sp>
            <p:nvSpPr>
              <p:cNvPr id="7" name="矩形 6"/>
              <p:cNvSpPr/>
              <p:nvPr/>
            </p:nvSpPr>
            <p:spPr bwMode="auto">
              <a:xfrm>
                <a:off x="927451" y="2117895"/>
                <a:ext cx="816218" cy="776349"/>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37</a:t>
                </a:r>
                <a:br>
                  <a:rPr lang="en-US" altLang="zh-TW" smtClean="0">
                    <a:latin typeface="Calibri" pitchFamily="34" charset="0"/>
                  </a:rPr>
                </a:br>
                <a:r>
                  <a:rPr lang="en-US" altLang="zh-TW" smtClean="0">
                    <a:latin typeface="Calibri" pitchFamily="34" charset="0"/>
                  </a:rPr>
                  <a:t>(FN)</a:t>
                </a:r>
                <a:endParaRPr lang="zh-TW" altLang="en-US" smtClean="0">
                  <a:latin typeface="Calibri" pitchFamily="34" charset="0"/>
                </a:endParaRPr>
              </a:p>
            </p:txBody>
          </p:sp>
          <p:sp>
            <p:nvSpPr>
              <p:cNvPr id="8" name="矩形 7"/>
              <p:cNvSpPr/>
              <p:nvPr/>
            </p:nvSpPr>
            <p:spPr bwMode="auto">
              <a:xfrm>
                <a:off x="1804012" y="1285979"/>
                <a:ext cx="816218" cy="774762"/>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28</a:t>
                </a:r>
                <a:br>
                  <a:rPr lang="en-US" altLang="zh-TW" smtClean="0">
                    <a:latin typeface="Calibri" pitchFamily="34" charset="0"/>
                  </a:rPr>
                </a:br>
                <a:r>
                  <a:rPr lang="en-US" altLang="zh-TW" smtClean="0">
                    <a:latin typeface="Calibri" pitchFamily="34" charset="0"/>
                  </a:rPr>
                  <a:t>(FP)</a:t>
                </a:r>
                <a:endParaRPr lang="zh-TW" altLang="en-US" smtClean="0">
                  <a:latin typeface="Calibri" pitchFamily="34" charset="0"/>
                </a:endParaRPr>
              </a:p>
            </p:txBody>
          </p:sp>
          <p:sp>
            <p:nvSpPr>
              <p:cNvPr id="9" name="矩形 8"/>
              <p:cNvSpPr/>
              <p:nvPr/>
            </p:nvSpPr>
            <p:spPr bwMode="auto">
              <a:xfrm>
                <a:off x="1804012" y="2117895"/>
                <a:ext cx="816218" cy="77634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72</a:t>
                </a:r>
                <a:br>
                  <a:rPr lang="en-US" altLang="zh-TW" smtClean="0">
                    <a:latin typeface="Calibri" pitchFamily="34" charset="0"/>
                  </a:rPr>
                </a:br>
                <a:r>
                  <a:rPr lang="en-US" altLang="zh-TW" smtClean="0">
                    <a:latin typeface="Calibri" pitchFamily="34" charset="0"/>
                  </a:rPr>
                  <a:t>(TN)</a:t>
                </a:r>
                <a:endParaRPr lang="zh-TW" altLang="en-US" smtClean="0">
                  <a:latin typeface="Calibri" pitchFamily="34" charset="0"/>
                </a:endParaRPr>
              </a:p>
            </p:txBody>
          </p:sp>
          <p:sp>
            <p:nvSpPr>
              <p:cNvPr id="76843" name="文字方塊 48"/>
              <p:cNvSpPr txBox="1">
                <a:spLocks noChangeArrowheads="1"/>
              </p:cNvSpPr>
              <p:nvPr/>
            </p:nvSpPr>
            <p:spPr bwMode="auto">
              <a:xfrm>
                <a:off x="913159" y="2945383"/>
                <a:ext cx="779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100</a:t>
                </a:r>
                <a:endParaRPr lang="zh-TW" altLang="en-US" sz="2400">
                  <a:latin typeface="Arial" charset="0"/>
                </a:endParaRPr>
              </a:p>
            </p:txBody>
          </p:sp>
          <p:sp>
            <p:nvSpPr>
              <p:cNvPr id="76844" name="文字方塊 51"/>
              <p:cNvSpPr txBox="1">
                <a:spLocks noChangeArrowheads="1"/>
              </p:cNvSpPr>
              <p:nvPr/>
            </p:nvSpPr>
            <p:spPr bwMode="auto">
              <a:xfrm>
                <a:off x="1828799" y="2945382"/>
                <a:ext cx="76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100</a:t>
                </a:r>
                <a:endParaRPr lang="zh-TW" altLang="en-US" sz="2400">
                  <a:latin typeface="Arial" charset="0"/>
                </a:endParaRPr>
              </a:p>
            </p:txBody>
          </p:sp>
          <p:sp>
            <p:nvSpPr>
              <p:cNvPr id="76845" name="文字方塊 52"/>
              <p:cNvSpPr txBox="1">
                <a:spLocks noChangeArrowheads="1"/>
              </p:cNvSpPr>
              <p:nvPr/>
            </p:nvSpPr>
            <p:spPr bwMode="auto">
              <a:xfrm>
                <a:off x="2605251" y="2167398"/>
                <a:ext cx="697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33CC"/>
                    </a:solidFill>
                    <a:latin typeface="Arial" charset="0"/>
                  </a:rPr>
                  <a:t>109</a:t>
                </a:r>
                <a:endParaRPr lang="zh-TW" altLang="en-US" sz="2400">
                  <a:solidFill>
                    <a:srgbClr val="0033CC"/>
                  </a:solidFill>
                  <a:latin typeface="Arial" charset="0"/>
                </a:endParaRPr>
              </a:p>
            </p:txBody>
          </p:sp>
          <p:sp>
            <p:nvSpPr>
              <p:cNvPr id="76846" name="文字方塊 53"/>
              <p:cNvSpPr txBox="1">
                <a:spLocks noChangeArrowheads="1"/>
              </p:cNvSpPr>
              <p:nvPr/>
            </p:nvSpPr>
            <p:spPr bwMode="auto">
              <a:xfrm>
                <a:off x="2700783" y="1430341"/>
                <a:ext cx="588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33CC"/>
                    </a:solidFill>
                    <a:latin typeface="Arial" charset="0"/>
                  </a:rPr>
                  <a:t>91</a:t>
                </a:r>
                <a:endParaRPr lang="zh-TW" altLang="en-US" sz="2400">
                  <a:solidFill>
                    <a:srgbClr val="0033CC"/>
                  </a:solidFill>
                  <a:latin typeface="Arial" charset="0"/>
                </a:endParaRPr>
              </a:p>
            </p:txBody>
          </p:sp>
          <p:sp>
            <p:nvSpPr>
              <p:cNvPr id="76847" name="文字方塊 51"/>
              <p:cNvSpPr txBox="1">
                <a:spLocks noChangeArrowheads="1"/>
              </p:cNvSpPr>
              <p:nvPr/>
            </p:nvSpPr>
            <p:spPr bwMode="auto">
              <a:xfrm>
                <a:off x="2634934" y="2920361"/>
                <a:ext cx="695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200</a:t>
                </a:r>
                <a:endParaRPr lang="zh-TW" altLang="en-US" sz="2400">
                  <a:latin typeface="Arial" charset="0"/>
                </a:endParaRPr>
              </a:p>
            </p:txBody>
          </p:sp>
        </p:grpSp>
      </p:grpSp>
      <p:sp>
        <p:nvSpPr>
          <p:cNvPr id="76805" name="文字方塊 47"/>
          <p:cNvSpPr txBox="1">
            <a:spLocks noChangeArrowheads="1"/>
          </p:cNvSpPr>
          <p:nvPr/>
        </p:nvSpPr>
        <p:spPr bwMode="auto">
          <a:xfrm>
            <a:off x="573088" y="2863850"/>
            <a:ext cx="1938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TPR = 0.63</a:t>
            </a:r>
            <a:endParaRPr lang="zh-TW" altLang="en-US" sz="2000">
              <a:latin typeface="Arial" charset="0"/>
            </a:endParaRPr>
          </a:p>
        </p:txBody>
      </p:sp>
      <p:sp>
        <p:nvSpPr>
          <p:cNvPr id="76806" name="文字方塊 47"/>
          <p:cNvSpPr txBox="1">
            <a:spLocks noChangeArrowheads="1"/>
          </p:cNvSpPr>
          <p:nvPr/>
        </p:nvSpPr>
        <p:spPr bwMode="auto">
          <a:xfrm>
            <a:off x="573088" y="3300413"/>
            <a:ext cx="1938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FPR = 0.28</a:t>
            </a:r>
            <a:endParaRPr lang="zh-TW" altLang="en-US" sz="2000">
              <a:latin typeface="Arial" charset="0"/>
            </a:endParaRPr>
          </a:p>
        </p:txBody>
      </p:sp>
      <p:sp>
        <p:nvSpPr>
          <p:cNvPr id="76807" name="文字方塊 47"/>
          <p:cNvSpPr txBox="1">
            <a:spLocks noChangeArrowheads="1"/>
          </p:cNvSpPr>
          <p:nvPr/>
        </p:nvSpPr>
        <p:spPr bwMode="auto">
          <a:xfrm>
            <a:off x="573088" y="3709988"/>
            <a:ext cx="2279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PPV = 0.69</a:t>
            </a:r>
          </a:p>
          <a:p>
            <a:pPr eaLnBrk="1" hangingPunct="1">
              <a:spcBef>
                <a:spcPct val="0"/>
              </a:spcBef>
              <a:buFontTx/>
              <a:buNone/>
            </a:pPr>
            <a:r>
              <a:rPr lang="en-US" altLang="zh-TW" sz="1800">
                <a:solidFill>
                  <a:srgbClr val="0033CC"/>
                </a:solidFill>
                <a:latin typeface="Arial" charset="0"/>
              </a:rPr>
              <a:t>        =63/(63+28)</a:t>
            </a:r>
            <a:br>
              <a:rPr lang="en-US" altLang="zh-TW" sz="1800">
                <a:solidFill>
                  <a:srgbClr val="0033CC"/>
                </a:solidFill>
                <a:latin typeface="Arial" charset="0"/>
              </a:rPr>
            </a:br>
            <a:r>
              <a:rPr lang="en-US" altLang="zh-TW" sz="1800">
                <a:solidFill>
                  <a:srgbClr val="0033CC"/>
                </a:solidFill>
                <a:latin typeface="Arial" charset="0"/>
              </a:rPr>
              <a:t>        =63/91</a:t>
            </a:r>
            <a:endParaRPr lang="zh-TW" altLang="en-US" sz="1800">
              <a:solidFill>
                <a:srgbClr val="0033CC"/>
              </a:solidFill>
              <a:latin typeface="Arial" charset="0"/>
            </a:endParaRPr>
          </a:p>
        </p:txBody>
      </p:sp>
      <p:sp>
        <p:nvSpPr>
          <p:cNvPr id="76808" name="文字方塊 47"/>
          <p:cNvSpPr txBox="1">
            <a:spLocks noChangeArrowheads="1"/>
          </p:cNvSpPr>
          <p:nvPr/>
        </p:nvSpPr>
        <p:spPr bwMode="auto">
          <a:xfrm>
            <a:off x="573088" y="4624388"/>
            <a:ext cx="369887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F1 = 0.66</a:t>
            </a:r>
            <a:r>
              <a:rPr lang="en-US" altLang="zh-TW" sz="1800">
                <a:latin typeface="Arial" charset="0"/>
              </a:rPr>
              <a:t> </a:t>
            </a:r>
            <a:br>
              <a:rPr lang="en-US" altLang="zh-TW" sz="1800">
                <a:latin typeface="Arial" charset="0"/>
              </a:rPr>
            </a:br>
            <a:r>
              <a:rPr lang="en-US" altLang="zh-TW" sz="1800">
                <a:solidFill>
                  <a:srgbClr val="0033CC"/>
                </a:solidFill>
                <a:latin typeface="Arial" charset="0"/>
              </a:rPr>
              <a:t>= 2*(0.63*0.69)/(0.63+0.69)</a:t>
            </a:r>
            <a:br>
              <a:rPr lang="en-US" altLang="zh-TW" sz="1800">
                <a:solidFill>
                  <a:srgbClr val="0033CC"/>
                </a:solidFill>
                <a:latin typeface="Arial" charset="0"/>
              </a:rPr>
            </a:br>
            <a:r>
              <a:rPr lang="en-US" altLang="zh-TW" sz="1800">
                <a:solidFill>
                  <a:srgbClr val="0033CC"/>
                </a:solidFill>
                <a:latin typeface="Arial" charset="0"/>
              </a:rPr>
              <a:t>= (2 * 63) /(100 + 91)</a:t>
            </a:r>
          </a:p>
          <a:p>
            <a:pPr eaLnBrk="1" hangingPunct="1">
              <a:spcBef>
                <a:spcPct val="0"/>
              </a:spcBef>
              <a:buFontTx/>
              <a:buNone/>
            </a:pPr>
            <a:r>
              <a:rPr lang="en-US" altLang="zh-TW" sz="1800">
                <a:solidFill>
                  <a:srgbClr val="0033CC"/>
                </a:solidFill>
                <a:latin typeface="Arial" charset="0"/>
              </a:rPr>
              <a:t>= (0.63 + 0.69) / 2 =1.32 / 2 =0.66</a:t>
            </a:r>
            <a:endParaRPr lang="zh-TW" altLang="en-US" sz="1800">
              <a:solidFill>
                <a:srgbClr val="0033CC"/>
              </a:solidFill>
              <a:latin typeface="Arial" charset="0"/>
            </a:endParaRPr>
          </a:p>
        </p:txBody>
      </p:sp>
      <p:sp>
        <p:nvSpPr>
          <p:cNvPr id="76809" name="文字方塊 47"/>
          <p:cNvSpPr txBox="1">
            <a:spLocks noChangeArrowheads="1"/>
          </p:cNvSpPr>
          <p:nvPr/>
        </p:nvSpPr>
        <p:spPr bwMode="auto">
          <a:xfrm>
            <a:off x="573088" y="5794375"/>
            <a:ext cx="2252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ACC = 0.68</a:t>
            </a:r>
          </a:p>
          <a:p>
            <a:pPr eaLnBrk="1" hangingPunct="1">
              <a:spcBef>
                <a:spcPct val="0"/>
              </a:spcBef>
              <a:buFontTx/>
              <a:buNone/>
            </a:pPr>
            <a:r>
              <a:rPr lang="en-US" altLang="zh-TW" sz="1800">
                <a:solidFill>
                  <a:srgbClr val="0033CC"/>
                </a:solidFill>
                <a:latin typeface="Arial" charset="0"/>
              </a:rPr>
              <a:t>= (63 + 72) / 200</a:t>
            </a:r>
          </a:p>
          <a:p>
            <a:pPr eaLnBrk="1" hangingPunct="1">
              <a:spcBef>
                <a:spcPct val="0"/>
              </a:spcBef>
              <a:buFontTx/>
              <a:buNone/>
            </a:pPr>
            <a:r>
              <a:rPr lang="en-US" altLang="zh-TW" sz="1800">
                <a:solidFill>
                  <a:srgbClr val="0033CC"/>
                </a:solidFill>
                <a:latin typeface="Arial" charset="0"/>
              </a:rPr>
              <a:t>= 135/200 = 67.5</a:t>
            </a:r>
            <a:endParaRPr lang="zh-TW" altLang="en-US" sz="1800">
              <a:solidFill>
                <a:srgbClr val="0033CC"/>
              </a:solidFill>
              <a:latin typeface="Arial" charset="0"/>
            </a:endParaRPr>
          </a:p>
        </p:txBody>
      </p:sp>
      <p:grpSp>
        <p:nvGrpSpPr>
          <p:cNvPr id="76810" name="群組 58"/>
          <p:cNvGrpSpPr>
            <a:grpSpLocks/>
          </p:cNvGrpSpPr>
          <p:nvPr/>
        </p:nvGrpSpPr>
        <p:grpSpPr bwMode="auto">
          <a:xfrm>
            <a:off x="4983163" y="177800"/>
            <a:ext cx="2416175" cy="2617788"/>
            <a:chOff x="367239" y="365963"/>
            <a:chExt cx="2416895" cy="2617997"/>
          </a:xfrm>
        </p:grpSpPr>
        <p:sp>
          <p:nvSpPr>
            <p:cNvPr id="76826" name="文字方塊 47"/>
            <p:cNvSpPr txBox="1">
              <a:spLocks noChangeArrowheads="1"/>
            </p:cNvSpPr>
            <p:nvPr/>
          </p:nvSpPr>
          <p:spPr bwMode="auto">
            <a:xfrm>
              <a:off x="736976" y="365963"/>
              <a:ext cx="927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latin typeface="Arial" charset="0"/>
                </a:rPr>
                <a:t>B</a:t>
              </a:r>
              <a:endParaRPr lang="zh-TW" altLang="en-US" sz="2400" b="1">
                <a:latin typeface="Arial" charset="0"/>
              </a:endParaRPr>
            </a:p>
          </p:txBody>
        </p:sp>
        <p:grpSp>
          <p:nvGrpSpPr>
            <p:cNvPr id="76827" name="群組 27"/>
            <p:cNvGrpSpPr>
              <a:grpSpLocks/>
            </p:cNvGrpSpPr>
            <p:nvPr/>
          </p:nvGrpSpPr>
          <p:grpSpPr bwMode="auto">
            <a:xfrm>
              <a:off x="367239" y="862171"/>
              <a:ext cx="2416895" cy="2121789"/>
              <a:chOff x="913159" y="1285259"/>
              <a:chExt cx="2416895" cy="2121789"/>
            </a:xfrm>
          </p:grpSpPr>
          <p:sp>
            <p:nvSpPr>
              <p:cNvPr id="34" name="矩形 33"/>
              <p:cNvSpPr/>
              <p:nvPr/>
            </p:nvSpPr>
            <p:spPr bwMode="auto">
              <a:xfrm>
                <a:off x="927450" y="1285979"/>
                <a:ext cx="816218" cy="774762"/>
              </a:xfrm>
              <a:prstGeom prst="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77</a:t>
                </a:r>
                <a:br>
                  <a:rPr lang="en-US" altLang="zh-TW" smtClean="0">
                    <a:latin typeface="Calibri" pitchFamily="34" charset="0"/>
                  </a:rPr>
                </a:br>
                <a:r>
                  <a:rPr lang="en-US" altLang="zh-TW" smtClean="0">
                    <a:latin typeface="Calibri" pitchFamily="34" charset="0"/>
                  </a:rPr>
                  <a:t>(TP)</a:t>
                </a:r>
                <a:endParaRPr lang="zh-TW" altLang="en-US" smtClean="0">
                  <a:latin typeface="Calibri" pitchFamily="34" charset="0"/>
                </a:endParaRPr>
              </a:p>
            </p:txBody>
          </p:sp>
          <p:sp>
            <p:nvSpPr>
              <p:cNvPr id="35" name="矩形 34"/>
              <p:cNvSpPr/>
              <p:nvPr/>
            </p:nvSpPr>
            <p:spPr bwMode="auto">
              <a:xfrm>
                <a:off x="927450" y="2117895"/>
                <a:ext cx="816218" cy="776349"/>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23</a:t>
                </a:r>
                <a:br>
                  <a:rPr lang="en-US" altLang="zh-TW" smtClean="0">
                    <a:latin typeface="Calibri" pitchFamily="34" charset="0"/>
                  </a:rPr>
                </a:br>
                <a:r>
                  <a:rPr lang="en-US" altLang="zh-TW" smtClean="0">
                    <a:latin typeface="Calibri" pitchFamily="34" charset="0"/>
                  </a:rPr>
                  <a:t>(FN)</a:t>
                </a:r>
                <a:endParaRPr lang="zh-TW" altLang="en-US" smtClean="0">
                  <a:latin typeface="Calibri" pitchFamily="34" charset="0"/>
                </a:endParaRPr>
              </a:p>
            </p:txBody>
          </p:sp>
          <p:sp>
            <p:nvSpPr>
              <p:cNvPr id="36" name="矩形 35"/>
              <p:cNvSpPr/>
              <p:nvPr/>
            </p:nvSpPr>
            <p:spPr bwMode="auto">
              <a:xfrm>
                <a:off x="1804011" y="1285979"/>
                <a:ext cx="816218" cy="774762"/>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77</a:t>
                </a:r>
                <a:br>
                  <a:rPr lang="en-US" altLang="zh-TW" smtClean="0">
                    <a:latin typeface="Calibri" pitchFamily="34" charset="0"/>
                  </a:rPr>
                </a:br>
                <a:r>
                  <a:rPr lang="en-US" altLang="zh-TW" smtClean="0">
                    <a:latin typeface="Calibri" pitchFamily="34" charset="0"/>
                  </a:rPr>
                  <a:t>(FP)</a:t>
                </a:r>
                <a:endParaRPr lang="zh-TW" altLang="en-US" smtClean="0">
                  <a:latin typeface="Calibri" pitchFamily="34" charset="0"/>
                </a:endParaRPr>
              </a:p>
            </p:txBody>
          </p:sp>
          <p:sp>
            <p:nvSpPr>
              <p:cNvPr id="37" name="矩形 36"/>
              <p:cNvSpPr/>
              <p:nvPr/>
            </p:nvSpPr>
            <p:spPr bwMode="auto">
              <a:xfrm>
                <a:off x="1804011" y="2117895"/>
                <a:ext cx="816218" cy="77634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23</a:t>
                </a:r>
                <a:br>
                  <a:rPr lang="en-US" altLang="zh-TW" smtClean="0">
                    <a:latin typeface="Calibri" pitchFamily="34" charset="0"/>
                  </a:rPr>
                </a:br>
                <a:r>
                  <a:rPr lang="en-US" altLang="zh-TW" smtClean="0">
                    <a:latin typeface="Calibri" pitchFamily="34" charset="0"/>
                  </a:rPr>
                  <a:t>(TN)</a:t>
                </a:r>
                <a:endParaRPr lang="zh-TW" altLang="en-US" smtClean="0">
                  <a:latin typeface="Calibri" pitchFamily="34" charset="0"/>
                </a:endParaRPr>
              </a:p>
            </p:txBody>
          </p:sp>
          <p:sp>
            <p:nvSpPr>
              <p:cNvPr id="76832" name="文字方塊 48"/>
              <p:cNvSpPr txBox="1">
                <a:spLocks noChangeArrowheads="1"/>
              </p:cNvSpPr>
              <p:nvPr/>
            </p:nvSpPr>
            <p:spPr bwMode="auto">
              <a:xfrm>
                <a:off x="913159" y="2945383"/>
                <a:ext cx="779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100</a:t>
                </a:r>
                <a:endParaRPr lang="zh-TW" altLang="en-US" sz="2400">
                  <a:latin typeface="Arial" charset="0"/>
                </a:endParaRPr>
              </a:p>
            </p:txBody>
          </p:sp>
          <p:sp>
            <p:nvSpPr>
              <p:cNvPr id="76833" name="文字方塊 51"/>
              <p:cNvSpPr txBox="1">
                <a:spLocks noChangeArrowheads="1"/>
              </p:cNvSpPr>
              <p:nvPr/>
            </p:nvSpPr>
            <p:spPr bwMode="auto">
              <a:xfrm>
                <a:off x="1828799" y="2945382"/>
                <a:ext cx="76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100</a:t>
                </a:r>
                <a:endParaRPr lang="zh-TW" altLang="en-US" sz="2400">
                  <a:latin typeface="Arial" charset="0"/>
                </a:endParaRPr>
              </a:p>
            </p:txBody>
          </p:sp>
          <p:sp>
            <p:nvSpPr>
              <p:cNvPr id="76834" name="文字方塊 52"/>
              <p:cNvSpPr txBox="1">
                <a:spLocks noChangeArrowheads="1"/>
              </p:cNvSpPr>
              <p:nvPr/>
            </p:nvSpPr>
            <p:spPr bwMode="auto">
              <a:xfrm>
                <a:off x="2605251" y="2167398"/>
                <a:ext cx="697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33CC"/>
                    </a:solidFill>
                    <a:latin typeface="Arial" charset="0"/>
                  </a:rPr>
                  <a:t>46</a:t>
                </a:r>
                <a:endParaRPr lang="zh-TW" altLang="en-US" sz="2400">
                  <a:solidFill>
                    <a:srgbClr val="0033CC"/>
                  </a:solidFill>
                  <a:latin typeface="Arial" charset="0"/>
                </a:endParaRPr>
              </a:p>
            </p:txBody>
          </p:sp>
          <p:sp>
            <p:nvSpPr>
              <p:cNvPr id="76835" name="文字方塊 53"/>
              <p:cNvSpPr txBox="1">
                <a:spLocks noChangeArrowheads="1"/>
              </p:cNvSpPr>
              <p:nvPr/>
            </p:nvSpPr>
            <p:spPr bwMode="auto">
              <a:xfrm>
                <a:off x="2605246" y="1430341"/>
                <a:ext cx="722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33CC"/>
                    </a:solidFill>
                    <a:latin typeface="Arial" charset="0"/>
                  </a:rPr>
                  <a:t>154</a:t>
                </a:r>
                <a:endParaRPr lang="zh-TW" altLang="en-US" sz="2400">
                  <a:solidFill>
                    <a:srgbClr val="0033CC"/>
                  </a:solidFill>
                  <a:latin typeface="Arial" charset="0"/>
                </a:endParaRPr>
              </a:p>
            </p:txBody>
          </p:sp>
          <p:sp>
            <p:nvSpPr>
              <p:cNvPr id="76836" name="文字方塊 51"/>
              <p:cNvSpPr txBox="1">
                <a:spLocks noChangeArrowheads="1"/>
              </p:cNvSpPr>
              <p:nvPr/>
            </p:nvSpPr>
            <p:spPr bwMode="auto">
              <a:xfrm>
                <a:off x="2634934" y="2920361"/>
                <a:ext cx="695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200</a:t>
                </a:r>
                <a:endParaRPr lang="zh-TW" altLang="en-US" sz="2400">
                  <a:latin typeface="Arial" charset="0"/>
                </a:endParaRPr>
              </a:p>
            </p:txBody>
          </p:sp>
        </p:grpSp>
      </p:grpSp>
      <p:sp>
        <p:nvSpPr>
          <p:cNvPr id="76811" name="文字方塊 47"/>
          <p:cNvSpPr txBox="1">
            <a:spLocks noChangeArrowheads="1"/>
          </p:cNvSpPr>
          <p:nvPr/>
        </p:nvSpPr>
        <p:spPr bwMode="auto">
          <a:xfrm>
            <a:off x="4954588" y="2849563"/>
            <a:ext cx="1936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TPR = 0.77</a:t>
            </a:r>
          </a:p>
          <a:p>
            <a:pPr eaLnBrk="1" hangingPunct="1">
              <a:spcBef>
                <a:spcPct val="0"/>
              </a:spcBef>
              <a:buFontTx/>
              <a:buNone/>
            </a:pPr>
            <a:r>
              <a:rPr lang="en-US" altLang="zh-TW" sz="2000">
                <a:latin typeface="Arial" charset="0"/>
              </a:rPr>
              <a:t>FPR = 0.77</a:t>
            </a:r>
          </a:p>
          <a:p>
            <a:pPr eaLnBrk="1" hangingPunct="1">
              <a:spcBef>
                <a:spcPct val="0"/>
              </a:spcBef>
              <a:buFontTx/>
              <a:buNone/>
            </a:pPr>
            <a:r>
              <a:rPr lang="en-US" altLang="zh-TW" sz="2000">
                <a:latin typeface="Arial" charset="0"/>
              </a:rPr>
              <a:t>PPV = 0.50</a:t>
            </a:r>
          </a:p>
          <a:p>
            <a:pPr eaLnBrk="1" hangingPunct="1">
              <a:spcBef>
                <a:spcPct val="0"/>
              </a:spcBef>
              <a:buFontTx/>
              <a:buNone/>
            </a:pPr>
            <a:r>
              <a:rPr lang="en-US" altLang="zh-TW" sz="2000">
                <a:latin typeface="Arial" charset="0"/>
              </a:rPr>
              <a:t>F1 = 0.61</a:t>
            </a:r>
          </a:p>
          <a:p>
            <a:pPr eaLnBrk="1" hangingPunct="1">
              <a:spcBef>
                <a:spcPct val="0"/>
              </a:spcBef>
              <a:buFontTx/>
              <a:buNone/>
            </a:pPr>
            <a:r>
              <a:rPr lang="en-US" altLang="zh-TW" sz="2000">
                <a:latin typeface="Arial" charset="0"/>
              </a:rPr>
              <a:t>ACC = 0.50</a:t>
            </a:r>
            <a:endParaRPr lang="zh-TW" altLang="en-US" sz="2000">
              <a:latin typeface="Arial" charset="0"/>
            </a:endParaRPr>
          </a:p>
        </p:txBody>
      </p:sp>
      <p:graphicFrame>
        <p:nvGraphicFramePr>
          <p:cNvPr id="76812" name="Object 6"/>
          <p:cNvGraphicFramePr>
            <a:graphicFrameLocks noChangeAspect="1"/>
          </p:cNvGraphicFramePr>
          <p:nvPr/>
        </p:nvGraphicFramePr>
        <p:xfrm>
          <a:off x="7448550" y="4659313"/>
          <a:ext cx="1446213" cy="533400"/>
        </p:xfrm>
        <a:graphic>
          <a:graphicData uri="http://schemas.openxmlformats.org/presentationml/2006/ole">
            <mc:AlternateContent xmlns:mc="http://schemas.openxmlformats.org/markup-compatibility/2006">
              <mc:Choice xmlns:v="urn:schemas-microsoft-com:vml" Requires="v">
                <p:oleObj spid="_x0000_s496646" name="Equation" r:id="rId4" imgW="977900" imgH="355600" progId="Equation.3">
                  <p:embed/>
                </p:oleObj>
              </mc:Choice>
              <mc:Fallback>
                <p:oleObj name="Equation" r:id="rId4" imgW="9779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550" y="4659313"/>
                        <a:ext cx="1446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3" name="文字方塊 38"/>
          <p:cNvSpPr txBox="1">
            <a:spLocks noChangeArrowheads="1"/>
          </p:cNvSpPr>
          <p:nvPr/>
        </p:nvSpPr>
        <p:spPr bwMode="auto">
          <a:xfrm>
            <a:off x="4692650" y="4591050"/>
            <a:ext cx="2824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600" b="1">
                <a:solidFill>
                  <a:srgbClr val="FF0000"/>
                </a:solidFill>
                <a:latin typeface="Arial" charset="0"/>
              </a:rPr>
              <a:t>Recall </a:t>
            </a:r>
            <a:br>
              <a:rPr lang="en-US" altLang="zh-TW" sz="1600" b="1">
                <a:solidFill>
                  <a:srgbClr val="FF0000"/>
                </a:solidFill>
                <a:latin typeface="Arial" charset="0"/>
              </a:rPr>
            </a:br>
            <a:r>
              <a:rPr lang="en-US" altLang="zh-TW" sz="1600">
                <a:solidFill>
                  <a:srgbClr val="FF0000"/>
                </a:solidFill>
                <a:latin typeface="Arial" charset="0"/>
              </a:rPr>
              <a:t>= True Positive Rate (TPR)</a:t>
            </a:r>
          </a:p>
          <a:p>
            <a:pPr eaLnBrk="1" hangingPunct="1">
              <a:spcBef>
                <a:spcPct val="0"/>
              </a:spcBef>
              <a:buFontTx/>
              <a:buNone/>
            </a:pPr>
            <a:r>
              <a:rPr lang="en-US" altLang="zh-TW" sz="1600">
                <a:solidFill>
                  <a:srgbClr val="FF0000"/>
                </a:solidFill>
                <a:latin typeface="Arial" charset="0"/>
              </a:rPr>
              <a:t>= </a:t>
            </a:r>
            <a:r>
              <a:rPr lang="en-US" altLang="zh-TW" sz="1600" u="sng">
                <a:solidFill>
                  <a:srgbClr val="FF0000"/>
                </a:solidFill>
                <a:latin typeface="Arial" charset="0"/>
              </a:rPr>
              <a:t>Sensitivity </a:t>
            </a:r>
          </a:p>
          <a:p>
            <a:pPr eaLnBrk="1" hangingPunct="1">
              <a:spcBef>
                <a:spcPct val="0"/>
              </a:spcBef>
              <a:buFontTx/>
              <a:buNone/>
            </a:pPr>
            <a:r>
              <a:rPr lang="en-US" altLang="zh-TW" sz="1600">
                <a:solidFill>
                  <a:srgbClr val="FF0000"/>
                </a:solidFill>
                <a:latin typeface="Arial" charset="0"/>
              </a:rPr>
              <a:t>= Hit Rate</a:t>
            </a:r>
            <a:endParaRPr lang="zh-TW" altLang="en-US" sz="1600">
              <a:solidFill>
                <a:srgbClr val="FF0000"/>
              </a:solidFill>
              <a:latin typeface="Arial" charset="0"/>
            </a:endParaRPr>
          </a:p>
        </p:txBody>
      </p:sp>
      <p:sp>
        <p:nvSpPr>
          <p:cNvPr id="43" name="圓角矩形 40"/>
          <p:cNvSpPr/>
          <p:nvPr/>
        </p:nvSpPr>
        <p:spPr>
          <a:xfrm>
            <a:off x="623888" y="600075"/>
            <a:ext cx="900112" cy="2193925"/>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4" name="圓角矩形 39"/>
          <p:cNvSpPr/>
          <p:nvPr/>
        </p:nvSpPr>
        <p:spPr>
          <a:xfrm>
            <a:off x="554038" y="554038"/>
            <a:ext cx="2493962" cy="923925"/>
          </a:xfrm>
          <a:prstGeom prst="roundRect">
            <a:avLst>
              <a:gd name="adj" fmla="val 1225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7" name="圓角矩形 40"/>
          <p:cNvSpPr/>
          <p:nvPr/>
        </p:nvSpPr>
        <p:spPr>
          <a:xfrm>
            <a:off x="4943475" y="614363"/>
            <a:ext cx="900113" cy="2193925"/>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8" name="圓角矩形 39"/>
          <p:cNvSpPr/>
          <p:nvPr/>
        </p:nvSpPr>
        <p:spPr>
          <a:xfrm>
            <a:off x="4875213" y="568325"/>
            <a:ext cx="2492375" cy="923925"/>
          </a:xfrm>
          <a:prstGeom prst="roundRect">
            <a:avLst>
              <a:gd name="adj" fmla="val 1225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76818" name="文字方塊 36"/>
          <p:cNvSpPr txBox="1">
            <a:spLocks noChangeArrowheads="1"/>
          </p:cNvSpPr>
          <p:nvPr/>
        </p:nvSpPr>
        <p:spPr bwMode="auto">
          <a:xfrm>
            <a:off x="4659313" y="5749925"/>
            <a:ext cx="3144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400" b="1">
                <a:solidFill>
                  <a:srgbClr val="0033CC"/>
                </a:solidFill>
                <a:latin typeface="Arial" charset="0"/>
              </a:rPr>
              <a:t>Precision </a:t>
            </a:r>
            <a:br>
              <a:rPr lang="en-US" altLang="zh-TW" sz="1400" b="1">
                <a:solidFill>
                  <a:srgbClr val="0033CC"/>
                </a:solidFill>
                <a:latin typeface="Arial" charset="0"/>
              </a:rPr>
            </a:br>
            <a:r>
              <a:rPr lang="en-US" altLang="zh-TW" sz="1400">
                <a:solidFill>
                  <a:srgbClr val="0033CC"/>
                </a:solidFill>
                <a:latin typeface="Arial" charset="0"/>
              </a:rPr>
              <a:t>= Positive Predictive Value (PPV)</a:t>
            </a:r>
            <a:endParaRPr lang="zh-TW" altLang="en-US" sz="1400">
              <a:solidFill>
                <a:srgbClr val="0033CC"/>
              </a:solidFill>
              <a:latin typeface="Arial" charset="0"/>
            </a:endParaRPr>
          </a:p>
        </p:txBody>
      </p:sp>
      <p:graphicFrame>
        <p:nvGraphicFramePr>
          <p:cNvPr id="76819" name="Object 5"/>
          <p:cNvGraphicFramePr>
            <a:graphicFrameLocks noChangeAspect="1"/>
          </p:cNvGraphicFramePr>
          <p:nvPr/>
        </p:nvGraphicFramePr>
        <p:xfrm>
          <a:off x="7505700" y="5881688"/>
          <a:ext cx="1419225" cy="423862"/>
        </p:xfrm>
        <a:graphic>
          <a:graphicData uri="http://schemas.openxmlformats.org/presentationml/2006/ole">
            <mc:AlternateContent xmlns:mc="http://schemas.openxmlformats.org/markup-compatibility/2006">
              <mc:Choice xmlns:v="urn:schemas-microsoft-com:vml" Requires="v">
                <p:oleObj spid="_x0000_s496647" name="Equation" r:id="rId6" imgW="1117600" imgH="330200" progId="Equation.3">
                  <p:embed/>
                </p:oleObj>
              </mc:Choice>
              <mc:Fallback>
                <p:oleObj name="Equation" r:id="rId6" imgW="1117600" imgH="330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5700" y="5881688"/>
                        <a:ext cx="14192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 name="圓角矩形 40"/>
          <p:cNvSpPr/>
          <p:nvPr/>
        </p:nvSpPr>
        <p:spPr>
          <a:xfrm>
            <a:off x="623888" y="2909888"/>
            <a:ext cx="1858962" cy="322262"/>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54" name="圓角矩形 40"/>
          <p:cNvSpPr/>
          <p:nvPr/>
        </p:nvSpPr>
        <p:spPr>
          <a:xfrm>
            <a:off x="4654550" y="4654550"/>
            <a:ext cx="4327525" cy="957263"/>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55" name="圓角矩形 39"/>
          <p:cNvSpPr/>
          <p:nvPr/>
        </p:nvSpPr>
        <p:spPr>
          <a:xfrm>
            <a:off x="625475" y="3775075"/>
            <a:ext cx="2493963" cy="833438"/>
          </a:xfrm>
          <a:prstGeom prst="roundRect">
            <a:avLst>
              <a:gd name="adj" fmla="val 850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56" name="圓角矩形 39"/>
          <p:cNvSpPr/>
          <p:nvPr/>
        </p:nvSpPr>
        <p:spPr>
          <a:xfrm>
            <a:off x="4657725" y="5670550"/>
            <a:ext cx="4335463" cy="833438"/>
          </a:xfrm>
          <a:prstGeom prst="roundRect">
            <a:avLst>
              <a:gd name="adj" fmla="val 850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9" name="圓角矩形 40"/>
          <p:cNvSpPr/>
          <p:nvPr/>
        </p:nvSpPr>
        <p:spPr>
          <a:xfrm>
            <a:off x="4914900" y="2889250"/>
            <a:ext cx="1858963" cy="322263"/>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50" name="圓角矩形 39"/>
          <p:cNvSpPr/>
          <p:nvPr/>
        </p:nvSpPr>
        <p:spPr>
          <a:xfrm>
            <a:off x="4900613" y="3535363"/>
            <a:ext cx="2357437" cy="274637"/>
          </a:xfrm>
          <a:prstGeom prst="roundRect">
            <a:avLst>
              <a:gd name="adj" fmla="val 850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Tree>
    <p:extLst>
      <p:ext uri="{BB962C8B-B14F-4D97-AF65-F5344CB8AC3E}">
        <p14:creationId xmlns:p14="http://schemas.microsoft.com/office/powerpoint/2010/main" val="132452363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8D56DE5F-B18D-4D99-8651-4E1B7544ACC3}" type="slidenum">
              <a:rPr lang="zh-TW" altLang="en-US" sz="1200" smtClean="0">
                <a:solidFill>
                  <a:srgbClr val="898989"/>
                </a:solidFill>
              </a:rPr>
              <a:pPr eaLnBrk="1" hangingPunct="1">
                <a:spcBef>
                  <a:spcPct val="0"/>
                </a:spcBef>
                <a:buFontTx/>
                <a:buNone/>
              </a:pPr>
              <a:t>205</a:t>
            </a:fld>
            <a:endParaRPr lang="zh-TW" altLang="en-US" sz="1200" smtClean="0">
              <a:solidFill>
                <a:srgbClr val="898989"/>
              </a:solidFill>
            </a:endParaRPr>
          </a:p>
        </p:txBody>
      </p:sp>
      <p:grpSp>
        <p:nvGrpSpPr>
          <p:cNvPr id="77827" name="群組 58"/>
          <p:cNvGrpSpPr>
            <a:grpSpLocks/>
          </p:cNvGrpSpPr>
          <p:nvPr/>
        </p:nvGrpSpPr>
        <p:grpSpPr bwMode="auto">
          <a:xfrm>
            <a:off x="4983163" y="177800"/>
            <a:ext cx="2416175" cy="2617788"/>
            <a:chOff x="367239" y="365963"/>
            <a:chExt cx="2416895" cy="2617997"/>
          </a:xfrm>
        </p:grpSpPr>
        <p:sp>
          <p:nvSpPr>
            <p:cNvPr id="77857" name="文字方塊 47"/>
            <p:cNvSpPr txBox="1">
              <a:spLocks noChangeArrowheads="1"/>
            </p:cNvSpPr>
            <p:nvPr/>
          </p:nvSpPr>
          <p:spPr bwMode="auto">
            <a:xfrm>
              <a:off x="736976" y="365963"/>
              <a:ext cx="927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latin typeface="Arial" charset="0"/>
                </a:rPr>
                <a:t>C’</a:t>
              </a:r>
              <a:endParaRPr lang="zh-TW" altLang="en-US" sz="2400" b="1">
                <a:latin typeface="Arial" charset="0"/>
              </a:endParaRPr>
            </a:p>
          </p:txBody>
        </p:sp>
        <p:grpSp>
          <p:nvGrpSpPr>
            <p:cNvPr id="77858" name="群組 27"/>
            <p:cNvGrpSpPr>
              <a:grpSpLocks/>
            </p:cNvGrpSpPr>
            <p:nvPr/>
          </p:nvGrpSpPr>
          <p:grpSpPr bwMode="auto">
            <a:xfrm>
              <a:off x="367239" y="862171"/>
              <a:ext cx="2416895" cy="2121789"/>
              <a:chOff x="913159" y="1285259"/>
              <a:chExt cx="2416895" cy="2121789"/>
            </a:xfrm>
          </p:grpSpPr>
          <p:sp>
            <p:nvSpPr>
              <p:cNvPr id="34" name="矩形 33"/>
              <p:cNvSpPr/>
              <p:nvPr/>
            </p:nvSpPr>
            <p:spPr bwMode="auto">
              <a:xfrm>
                <a:off x="927450" y="1285979"/>
                <a:ext cx="816218" cy="774762"/>
              </a:xfrm>
              <a:prstGeom prst="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76</a:t>
                </a:r>
                <a:br>
                  <a:rPr lang="en-US" altLang="zh-TW" smtClean="0">
                    <a:latin typeface="Calibri" pitchFamily="34" charset="0"/>
                  </a:rPr>
                </a:br>
                <a:r>
                  <a:rPr lang="en-US" altLang="zh-TW" smtClean="0">
                    <a:latin typeface="Calibri" pitchFamily="34" charset="0"/>
                  </a:rPr>
                  <a:t>(TP)</a:t>
                </a:r>
                <a:endParaRPr lang="zh-TW" altLang="en-US" smtClean="0">
                  <a:latin typeface="Calibri" pitchFamily="34" charset="0"/>
                </a:endParaRPr>
              </a:p>
            </p:txBody>
          </p:sp>
          <p:sp>
            <p:nvSpPr>
              <p:cNvPr id="35" name="矩形 34"/>
              <p:cNvSpPr/>
              <p:nvPr/>
            </p:nvSpPr>
            <p:spPr bwMode="auto">
              <a:xfrm>
                <a:off x="927450" y="2117895"/>
                <a:ext cx="816218" cy="776349"/>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24</a:t>
                </a:r>
                <a:br>
                  <a:rPr lang="en-US" altLang="zh-TW" smtClean="0">
                    <a:latin typeface="Calibri" pitchFamily="34" charset="0"/>
                  </a:rPr>
                </a:br>
                <a:r>
                  <a:rPr lang="en-US" altLang="zh-TW" smtClean="0">
                    <a:latin typeface="Calibri" pitchFamily="34" charset="0"/>
                  </a:rPr>
                  <a:t>(FN)</a:t>
                </a:r>
                <a:endParaRPr lang="zh-TW" altLang="en-US" smtClean="0">
                  <a:latin typeface="Calibri" pitchFamily="34" charset="0"/>
                </a:endParaRPr>
              </a:p>
            </p:txBody>
          </p:sp>
          <p:sp>
            <p:nvSpPr>
              <p:cNvPr id="36" name="矩形 35"/>
              <p:cNvSpPr/>
              <p:nvPr/>
            </p:nvSpPr>
            <p:spPr bwMode="auto">
              <a:xfrm>
                <a:off x="1804011" y="1285979"/>
                <a:ext cx="816218" cy="774762"/>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12</a:t>
                </a:r>
                <a:br>
                  <a:rPr lang="en-US" altLang="zh-TW" smtClean="0">
                    <a:latin typeface="Calibri" pitchFamily="34" charset="0"/>
                  </a:rPr>
                </a:br>
                <a:r>
                  <a:rPr lang="en-US" altLang="zh-TW" smtClean="0">
                    <a:latin typeface="Calibri" pitchFamily="34" charset="0"/>
                  </a:rPr>
                  <a:t>(FP)</a:t>
                </a:r>
                <a:endParaRPr lang="zh-TW" altLang="en-US" smtClean="0">
                  <a:latin typeface="Calibri" pitchFamily="34" charset="0"/>
                </a:endParaRPr>
              </a:p>
            </p:txBody>
          </p:sp>
          <p:sp>
            <p:nvSpPr>
              <p:cNvPr id="37" name="矩形 36"/>
              <p:cNvSpPr/>
              <p:nvPr/>
            </p:nvSpPr>
            <p:spPr bwMode="auto">
              <a:xfrm>
                <a:off x="1804011" y="2117895"/>
                <a:ext cx="816218" cy="77634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88</a:t>
                </a:r>
                <a:br>
                  <a:rPr lang="en-US" altLang="zh-TW" smtClean="0">
                    <a:latin typeface="Calibri" pitchFamily="34" charset="0"/>
                  </a:rPr>
                </a:br>
                <a:r>
                  <a:rPr lang="en-US" altLang="zh-TW" smtClean="0">
                    <a:latin typeface="Calibri" pitchFamily="34" charset="0"/>
                  </a:rPr>
                  <a:t>(TN)</a:t>
                </a:r>
                <a:endParaRPr lang="zh-TW" altLang="en-US" smtClean="0">
                  <a:latin typeface="Calibri" pitchFamily="34" charset="0"/>
                </a:endParaRPr>
              </a:p>
            </p:txBody>
          </p:sp>
          <p:sp>
            <p:nvSpPr>
              <p:cNvPr id="77863" name="文字方塊 48"/>
              <p:cNvSpPr txBox="1">
                <a:spLocks noChangeArrowheads="1"/>
              </p:cNvSpPr>
              <p:nvPr/>
            </p:nvSpPr>
            <p:spPr bwMode="auto">
              <a:xfrm>
                <a:off x="913159" y="2945383"/>
                <a:ext cx="779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100</a:t>
                </a:r>
                <a:endParaRPr lang="zh-TW" altLang="en-US" sz="2400">
                  <a:latin typeface="Arial" charset="0"/>
                </a:endParaRPr>
              </a:p>
            </p:txBody>
          </p:sp>
          <p:sp>
            <p:nvSpPr>
              <p:cNvPr id="77864" name="文字方塊 51"/>
              <p:cNvSpPr txBox="1">
                <a:spLocks noChangeArrowheads="1"/>
              </p:cNvSpPr>
              <p:nvPr/>
            </p:nvSpPr>
            <p:spPr bwMode="auto">
              <a:xfrm>
                <a:off x="1828799" y="2945382"/>
                <a:ext cx="76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100</a:t>
                </a:r>
                <a:endParaRPr lang="zh-TW" altLang="en-US" sz="2400">
                  <a:latin typeface="Arial" charset="0"/>
                </a:endParaRPr>
              </a:p>
            </p:txBody>
          </p:sp>
          <p:sp>
            <p:nvSpPr>
              <p:cNvPr id="77865" name="文字方塊 52"/>
              <p:cNvSpPr txBox="1">
                <a:spLocks noChangeArrowheads="1"/>
              </p:cNvSpPr>
              <p:nvPr/>
            </p:nvSpPr>
            <p:spPr bwMode="auto">
              <a:xfrm>
                <a:off x="2605251" y="2167398"/>
                <a:ext cx="697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33CC"/>
                    </a:solidFill>
                    <a:latin typeface="Arial" charset="0"/>
                  </a:rPr>
                  <a:t>112</a:t>
                </a:r>
                <a:endParaRPr lang="zh-TW" altLang="en-US" sz="2400">
                  <a:solidFill>
                    <a:srgbClr val="0033CC"/>
                  </a:solidFill>
                  <a:latin typeface="Arial" charset="0"/>
                </a:endParaRPr>
              </a:p>
            </p:txBody>
          </p:sp>
          <p:sp>
            <p:nvSpPr>
              <p:cNvPr id="77866" name="文字方塊 53"/>
              <p:cNvSpPr txBox="1">
                <a:spLocks noChangeArrowheads="1"/>
              </p:cNvSpPr>
              <p:nvPr/>
            </p:nvSpPr>
            <p:spPr bwMode="auto">
              <a:xfrm>
                <a:off x="2605246" y="1430341"/>
                <a:ext cx="722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33CC"/>
                    </a:solidFill>
                    <a:latin typeface="Arial" charset="0"/>
                  </a:rPr>
                  <a:t>88</a:t>
                </a:r>
                <a:endParaRPr lang="zh-TW" altLang="en-US" sz="2400">
                  <a:solidFill>
                    <a:srgbClr val="0033CC"/>
                  </a:solidFill>
                  <a:latin typeface="Arial" charset="0"/>
                </a:endParaRPr>
              </a:p>
            </p:txBody>
          </p:sp>
          <p:sp>
            <p:nvSpPr>
              <p:cNvPr id="77867" name="文字方塊 51"/>
              <p:cNvSpPr txBox="1">
                <a:spLocks noChangeArrowheads="1"/>
              </p:cNvSpPr>
              <p:nvPr/>
            </p:nvSpPr>
            <p:spPr bwMode="auto">
              <a:xfrm>
                <a:off x="2634934" y="2920361"/>
                <a:ext cx="695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200</a:t>
                </a:r>
                <a:endParaRPr lang="zh-TW" altLang="en-US" sz="2400">
                  <a:latin typeface="Arial" charset="0"/>
                </a:endParaRPr>
              </a:p>
            </p:txBody>
          </p:sp>
        </p:grpSp>
      </p:grpSp>
      <p:sp>
        <p:nvSpPr>
          <p:cNvPr id="77828" name="文字方塊 47"/>
          <p:cNvSpPr txBox="1">
            <a:spLocks noChangeArrowheads="1"/>
          </p:cNvSpPr>
          <p:nvPr/>
        </p:nvSpPr>
        <p:spPr bwMode="auto">
          <a:xfrm>
            <a:off x="4954588" y="2849563"/>
            <a:ext cx="1936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TPR = 0.76</a:t>
            </a:r>
          </a:p>
          <a:p>
            <a:pPr eaLnBrk="1" hangingPunct="1">
              <a:spcBef>
                <a:spcPct val="0"/>
              </a:spcBef>
              <a:buFontTx/>
              <a:buNone/>
            </a:pPr>
            <a:r>
              <a:rPr lang="en-US" altLang="zh-TW" sz="2000">
                <a:latin typeface="Arial" charset="0"/>
              </a:rPr>
              <a:t>FPR = 0.12</a:t>
            </a:r>
          </a:p>
          <a:p>
            <a:pPr eaLnBrk="1" hangingPunct="1">
              <a:spcBef>
                <a:spcPct val="0"/>
              </a:spcBef>
              <a:buFontTx/>
              <a:buNone/>
            </a:pPr>
            <a:r>
              <a:rPr lang="en-US" altLang="zh-TW" sz="2000">
                <a:latin typeface="Arial" charset="0"/>
              </a:rPr>
              <a:t>PPV = 0.86</a:t>
            </a:r>
          </a:p>
          <a:p>
            <a:pPr eaLnBrk="1" hangingPunct="1">
              <a:spcBef>
                <a:spcPct val="0"/>
              </a:spcBef>
              <a:buFontTx/>
              <a:buNone/>
            </a:pPr>
            <a:r>
              <a:rPr lang="en-US" altLang="zh-TW" sz="2000">
                <a:latin typeface="Arial" charset="0"/>
              </a:rPr>
              <a:t>F1 = 0.81</a:t>
            </a:r>
          </a:p>
          <a:p>
            <a:pPr eaLnBrk="1" hangingPunct="1">
              <a:spcBef>
                <a:spcPct val="0"/>
              </a:spcBef>
              <a:buFontTx/>
              <a:buNone/>
            </a:pPr>
            <a:r>
              <a:rPr lang="en-US" altLang="zh-TW" sz="2000">
                <a:latin typeface="Arial" charset="0"/>
              </a:rPr>
              <a:t>ACC = 0.82</a:t>
            </a:r>
            <a:endParaRPr lang="zh-TW" altLang="en-US" sz="2000">
              <a:latin typeface="Arial" charset="0"/>
            </a:endParaRPr>
          </a:p>
        </p:txBody>
      </p:sp>
      <p:grpSp>
        <p:nvGrpSpPr>
          <p:cNvPr id="77829" name="群組 58"/>
          <p:cNvGrpSpPr>
            <a:grpSpLocks/>
          </p:cNvGrpSpPr>
          <p:nvPr/>
        </p:nvGrpSpPr>
        <p:grpSpPr bwMode="auto">
          <a:xfrm>
            <a:off x="754063" y="166688"/>
            <a:ext cx="2416175" cy="2617787"/>
            <a:chOff x="367239" y="365963"/>
            <a:chExt cx="2416895" cy="2617997"/>
          </a:xfrm>
        </p:grpSpPr>
        <p:sp>
          <p:nvSpPr>
            <p:cNvPr id="77846" name="文字方塊 47"/>
            <p:cNvSpPr txBox="1">
              <a:spLocks noChangeArrowheads="1"/>
            </p:cNvSpPr>
            <p:nvPr/>
          </p:nvSpPr>
          <p:spPr bwMode="auto">
            <a:xfrm>
              <a:off x="736976" y="365963"/>
              <a:ext cx="927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latin typeface="Arial" charset="0"/>
                </a:rPr>
                <a:t>C</a:t>
              </a:r>
              <a:endParaRPr lang="zh-TW" altLang="en-US" sz="2400" b="1">
                <a:latin typeface="Arial" charset="0"/>
              </a:endParaRPr>
            </a:p>
          </p:txBody>
        </p:sp>
        <p:grpSp>
          <p:nvGrpSpPr>
            <p:cNvPr id="77847" name="群組 27"/>
            <p:cNvGrpSpPr>
              <a:grpSpLocks/>
            </p:cNvGrpSpPr>
            <p:nvPr/>
          </p:nvGrpSpPr>
          <p:grpSpPr bwMode="auto">
            <a:xfrm>
              <a:off x="367239" y="862171"/>
              <a:ext cx="2416895" cy="2121789"/>
              <a:chOff x="913159" y="1285259"/>
              <a:chExt cx="2416895" cy="2121789"/>
            </a:xfrm>
          </p:grpSpPr>
          <p:sp>
            <p:nvSpPr>
              <p:cNvPr id="47" name="矩形 46"/>
              <p:cNvSpPr/>
              <p:nvPr/>
            </p:nvSpPr>
            <p:spPr bwMode="auto">
              <a:xfrm>
                <a:off x="927450" y="1285978"/>
                <a:ext cx="816218" cy="774762"/>
              </a:xfrm>
              <a:prstGeom prst="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24</a:t>
                </a:r>
                <a:br>
                  <a:rPr lang="en-US" altLang="zh-TW" smtClean="0">
                    <a:latin typeface="Calibri" pitchFamily="34" charset="0"/>
                  </a:rPr>
                </a:br>
                <a:r>
                  <a:rPr lang="en-US" altLang="zh-TW" smtClean="0">
                    <a:latin typeface="Calibri" pitchFamily="34" charset="0"/>
                  </a:rPr>
                  <a:t>(TP)</a:t>
                </a:r>
                <a:endParaRPr lang="zh-TW" altLang="en-US" smtClean="0">
                  <a:latin typeface="Calibri" pitchFamily="34" charset="0"/>
                </a:endParaRPr>
              </a:p>
            </p:txBody>
          </p:sp>
          <p:sp>
            <p:nvSpPr>
              <p:cNvPr id="48" name="矩形 47"/>
              <p:cNvSpPr/>
              <p:nvPr/>
            </p:nvSpPr>
            <p:spPr bwMode="auto">
              <a:xfrm>
                <a:off x="927450" y="2117895"/>
                <a:ext cx="816218" cy="77635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76</a:t>
                </a:r>
                <a:br>
                  <a:rPr lang="en-US" altLang="zh-TW" smtClean="0">
                    <a:latin typeface="Calibri" pitchFamily="34" charset="0"/>
                  </a:rPr>
                </a:br>
                <a:r>
                  <a:rPr lang="en-US" altLang="zh-TW" smtClean="0">
                    <a:latin typeface="Calibri" pitchFamily="34" charset="0"/>
                  </a:rPr>
                  <a:t>(FN)</a:t>
                </a:r>
                <a:endParaRPr lang="zh-TW" altLang="en-US" smtClean="0">
                  <a:latin typeface="Calibri" pitchFamily="34" charset="0"/>
                </a:endParaRPr>
              </a:p>
            </p:txBody>
          </p:sp>
          <p:sp>
            <p:nvSpPr>
              <p:cNvPr id="49" name="矩形 48"/>
              <p:cNvSpPr/>
              <p:nvPr/>
            </p:nvSpPr>
            <p:spPr bwMode="auto">
              <a:xfrm>
                <a:off x="1804011" y="1285978"/>
                <a:ext cx="816218" cy="774762"/>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88</a:t>
                </a:r>
                <a:br>
                  <a:rPr lang="en-US" altLang="zh-TW" smtClean="0">
                    <a:latin typeface="Calibri" pitchFamily="34" charset="0"/>
                  </a:rPr>
                </a:br>
                <a:r>
                  <a:rPr lang="en-US" altLang="zh-TW" smtClean="0">
                    <a:latin typeface="Calibri" pitchFamily="34" charset="0"/>
                  </a:rPr>
                  <a:t>(FP)</a:t>
                </a:r>
                <a:endParaRPr lang="zh-TW" altLang="en-US" smtClean="0">
                  <a:latin typeface="Calibri" pitchFamily="34" charset="0"/>
                </a:endParaRPr>
              </a:p>
            </p:txBody>
          </p:sp>
          <p:sp>
            <p:nvSpPr>
              <p:cNvPr id="50" name="矩形 49"/>
              <p:cNvSpPr/>
              <p:nvPr/>
            </p:nvSpPr>
            <p:spPr bwMode="auto">
              <a:xfrm>
                <a:off x="1804011" y="2117895"/>
                <a:ext cx="816218" cy="77635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lang="en-US" altLang="zh-TW" smtClean="0">
                    <a:latin typeface="Calibri" pitchFamily="34" charset="0"/>
                  </a:rPr>
                  <a:t>12</a:t>
                </a:r>
                <a:br>
                  <a:rPr lang="en-US" altLang="zh-TW" smtClean="0">
                    <a:latin typeface="Calibri" pitchFamily="34" charset="0"/>
                  </a:rPr>
                </a:br>
                <a:r>
                  <a:rPr lang="en-US" altLang="zh-TW" smtClean="0">
                    <a:latin typeface="Calibri" pitchFamily="34" charset="0"/>
                  </a:rPr>
                  <a:t>(TN)</a:t>
                </a:r>
                <a:endParaRPr lang="zh-TW" altLang="en-US" smtClean="0">
                  <a:latin typeface="Calibri" pitchFamily="34" charset="0"/>
                </a:endParaRPr>
              </a:p>
            </p:txBody>
          </p:sp>
          <p:sp>
            <p:nvSpPr>
              <p:cNvPr id="77852" name="文字方塊 48"/>
              <p:cNvSpPr txBox="1">
                <a:spLocks noChangeArrowheads="1"/>
              </p:cNvSpPr>
              <p:nvPr/>
            </p:nvSpPr>
            <p:spPr bwMode="auto">
              <a:xfrm>
                <a:off x="913159" y="2945383"/>
                <a:ext cx="779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100</a:t>
                </a:r>
                <a:endParaRPr lang="zh-TW" altLang="en-US" sz="2400">
                  <a:latin typeface="Arial" charset="0"/>
                </a:endParaRPr>
              </a:p>
            </p:txBody>
          </p:sp>
          <p:sp>
            <p:nvSpPr>
              <p:cNvPr id="77853" name="文字方塊 51"/>
              <p:cNvSpPr txBox="1">
                <a:spLocks noChangeArrowheads="1"/>
              </p:cNvSpPr>
              <p:nvPr/>
            </p:nvSpPr>
            <p:spPr bwMode="auto">
              <a:xfrm>
                <a:off x="1828799" y="2945382"/>
                <a:ext cx="76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100</a:t>
                </a:r>
                <a:endParaRPr lang="zh-TW" altLang="en-US" sz="2400">
                  <a:latin typeface="Arial" charset="0"/>
                </a:endParaRPr>
              </a:p>
            </p:txBody>
          </p:sp>
          <p:sp>
            <p:nvSpPr>
              <p:cNvPr id="77854" name="文字方塊 52"/>
              <p:cNvSpPr txBox="1">
                <a:spLocks noChangeArrowheads="1"/>
              </p:cNvSpPr>
              <p:nvPr/>
            </p:nvSpPr>
            <p:spPr bwMode="auto">
              <a:xfrm>
                <a:off x="2605251" y="2167398"/>
                <a:ext cx="697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33CC"/>
                    </a:solidFill>
                    <a:latin typeface="Arial" charset="0"/>
                  </a:rPr>
                  <a:t>88</a:t>
                </a:r>
                <a:endParaRPr lang="zh-TW" altLang="en-US" sz="2400">
                  <a:solidFill>
                    <a:srgbClr val="0033CC"/>
                  </a:solidFill>
                  <a:latin typeface="Arial" charset="0"/>
                </a:endParaRPr>
              </a:p>
            </p:txBody>
          </p:sp>
          <p:sp>
            <p:nvSpPr>
              <p:cNvPr id="77855" name="文字方塊 53"/>
              <p:cNvSpPr txBox="1">
                <a:spLocks noChangeArrowheads="1"/>
              </p:cNvSpPr>
              <p:nvPr/>
            </p:nvSpPr>
            <p:spPr bwMode="auto">
              <a:xfrm>
                <a:off x="2605246" y="1430341"/>
                <a:ext cx="722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33CC"/>
                    </a:solidFill>
                    <a:latin typeface="Arial" charset="0"/>
                  </a:rPr>
                  <a:t>112</a:t>
                </a:r>
                <a:endParaRPr lang="zh-TW" altLang="en-US" sz="2400">
                  <a:solidFill>
                    <a:srgbClr val="0033CC"/>
                  </a:solidFill>
                  <a:latin typeface="Arial" charset="0"/>
                </a:endParaRPr>
              </a:p>
            </p:txBody>
          </p:sp>
          <p:sp>
            <p:nvSpPr>
              <p:cNvPr id="77856" name="文字方塊 51"/>
              <p:cNvSpPr txBox="1">
                <a:spLocks noChangeArrowheads="1"/>
              </p:cNvSpPr>
              <p:nvPr/>
            </p:nvSpPr>
            <p:spPr bwMode="auto">
              <a:xfrm>
                <a:off x="2634934" y="2920361"/>
                <a:ext cx="695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200</a:t>
                </a:r>
                <a:endParaRPr lang="zh-TW" altLang="en-US" sz="2400">
                  <a:latin typeface="Arial" charset="0"/>
                </a:endParaRPr>
              </a:p>
            </p:txBody>
          </p:sp>
        </p:grpSp>
      </p:grpSp>
      <p:sp>
        <p:nvSpPr>
          <p:cNvPr id="77830" name="文字方塊 47"/>
          <p:cNvSpPr txBox="1">
            <a:spLocks noChangeArrowheads="1"/>
          </p:cNvSpPr>
          <p:nvPr/>
        </p:nvSpPr>
        <p:spPr bwMode="auto">
          <a:xfrm>
            <a:off x="725488" y="2838450"/>
            <a:ext cx="19383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TPR = 0.24</a:t>
            </a:r>
          </a:p>
          <a:p>
            <a:pPr eaLnBrk="1" hangingPunct="1">
              <a:spcBef>
                <a:spcPct val="0"/>
              </a:spcBef>
              <a:buFontTx/>
              <a:buNone/>
            </a:pPr>
            <a:r>
              <a:rPr lang="en-US" altLang="zh-TW" sz="2000">
                <a:latin typeface="Arial" charset="0"/>
              </a:rPr>
              <a:t>FPR = 0.88</a:t>
            </a:r>
          </a:p>
          <a:p>
            <a:pPr eaLnBrk="1" hangingPunct="1">
              <a:spcBef>
                <a:spcPct val="0"/>
              </a:spcBef>
              <a:buFontTx/>
              <a:buNone/>
            </a:pPr>
            <a:r>
              <a:rPr lang="en-US" altLang="zh-TW" sz="2000">
                <a:latin typeface="Arial" charset="0"/>
              </a:rPr>
              <a:t>PPV = 0.21</a:t>
            </a:r>
          </a:p>
          <a:p>
            <a:pPr eaLnBrk="1" hangingPunct="1">
              <a:spcBef>
                <a:spcPct val="0"/>
              </a:spcBef>
              <a:buFontTx/>
              <a:buNone/>
            </a:pPr>
            <a:r>
              <a:rPr lang="en-US" altLang="zh-TW" sz="2000">
                <a:latin typeface="Arial" charset="0"/>
              </a:rPr>
              <a:t>F1 = 0.22</a:t>
            </a:r>
          </a:p>
          <a:p>
            <a:pPr eaLnBrk="1" hangingPunct="1">
              <a:spcBef>
                <a:spcPct val="0"/>
              </a:spcBef>
              <a:buFontTx/>
              <a:buNone/>
            </a:pPr>
            <a:r>
              <a:rPr lang="en-US" altLang="zh-TW" sz="2000">
                <a:latin typeface="Arial" charset="0"/>
              </a:rPr>
              <a:t>ACC = 0.18</a:t>
            </a:r>
            <a:endParaRPr lang="zh-TW" altLang="en-US" sz="2000">
              <a:latin typeface="Arial" charset="0"/>
            </a:endParaRPr>
          </a:p>
        </p:txBody>
      </p:sp>
      <p:sp>
        <p:nvSpPr>
          <p:cNvPr id="77831" name="文字方塊 32"/>
          <p:cNvSpPr txBox="1">
            <a:spLocks noChangeArrowheads="1"/>
          </p:cNvSpPr>
          <p:nvPr/>
        </p:nvSpPr>
        <p:spPr bwMode="auto">
          <a:xfrm>
            <a:off x="2393950" y="6611938"/>
            <a:ext cx="4511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000">
                <a:solidFill>
                  <a:srgbClr val="A6A6A6"/>
                </a:solidFill>
              </a:rPr>
              <a:t>Source:  </a:t>
            </a:r>
            <a:r>
              <a:rPr lang="en-US" altLang="zh-TW" sz="1000">
                <a:latin typeface="Arial" charset="0"/>
                <a:hlinkClick r:id="rId3"/>
              </a:rPr>
              <a:t>http://en.wikipedia.org/wiki/Receiver_operating_characteristic</a:t>
            </a:r>
            <a:endParaRPr kumimoji="0" lang="zh-TW" altLang="en-US" sz="1000">
              <a:solidFill>
                <a:srgbClr val="A6A6A6"/>
              </a:solidFill>
            </a:endParaRPr>
          </a:p>
        </p:txBody>
      </p:sp>
      <p:sp>
        <p:nvSpPr>
          <p:cNvPr id="30" name="圓角矩形 40"/>
          <p:cNvSpPr/>
          <p:nvPr/>
        </p:nvSpPr>
        <p:spPr>
          <a:xfrm>
            <a:off x="715963" y="611188"/>
            <a:ext cx="900112" cy="2193925"/>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1" name="圓角矩形 39"/>
          <p:cNvSpPr/>
          <p:nvPr/>
        </p:nvSpPr>
        <p:spPr>
          <a:xfrm>
            <a:off x="646113" y="565150"/>
            <a:ext cx="2493962" cy="923925"/>
          </a:xfrm>
          <a:prstGeom prst="roundRect">
            <a:avLst>
              <a:gd name="adj" fmla="val 1225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2" name="圓角矩形 40"/>
          <p:cNvSpPr/>
          <p:nvPr/>
        </p:nvSpPr>
        <p:spPr>
          <a:xfrm>
            <a:off x="4941888" y="600075"/>
            <a:ext cx="900112" cy="2193925"/>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33" name="圓角矩形 39"/>
          <p:cNvSpPr/>
          <p:nvPr/>
        </p:nvSpPr>
        <p:spPr>
          <a:xfrm>
            <a:off x="4872038" y="554038"/>
            <a:ext cx="2493962" cy="923925"/>
          </a:xfrm>
          <a:prstGeom prst="roundRect">
            <a:avLst>
              <a:gd name="adj" fmla="val 1225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graphicFrame>
        <p:nvGraphicFramePr>
          <p:cNvPr id="77836" name="Object 6"/>
          <p:cNvGraphicFramePr>
            <a:graphicFrameLocks noChangeAspect="1"/>
          </p:cNvGraphicFramePr>
          <p:nvPr/>
        </p:nvGraphicFramePr>
        <p:xfrm>
          <a:off x="7448550" y="4659313"/>
          <a:ext cx="1446213" cy="533400"/>
        </p:xfrm>
        <a:graphic>
          <a:graphicData uri="http://schemas.openxmlformats.org/presentationml/2006/ole">
            <mc:AlternateContent xmlns:mc="http://schemas.openxmlformats.org/markup-compatibility/2006">
              <mc:Choice xmlns:v="urn:schemas-microsoft-com:vml" Requires="v">
                <p:oleObj spid="_x0000_s497670" name="Equation" r:id="rId4" imgW="977900" imgH="355600" progId="Equation.3">
                  <p:embed/>
                </p:oleObj>
              </mc:Choice>
              <mc:Fallback>
                <p:oleObj name="Equation" r:id="rId4" imgW="9779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550" y="4659313"/>
                        <a:ext cx="14462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7" name="文字方塊 38"/>
          <p:cNvSpPr txBox="1">
            <a:spLocks noChangeArrowheads="1"/>
          </p:cNvSpPr>
          <p:nvPr/>
        </p:nvSpPr>
        <p:spPr bwMode="auto">
          <a:xfrm>
            <a:off x="4692650" y="4591050"/>
            <a:ext cx="2824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600" b="1">
                <a:solidFill>
                  <a:srgbClr val="FF0000"/>
                </a:solidFill>
                <a:latin typeface="Arial" charset="0"/>
              </a:rPr>
              <a:t>Recall </a:t>
            </a:r>
            <a:br>
              <a:rPr lang="en-US" altLang="zh-TW" sz="1600" b="1">
                <a:solidFill>
                  <a:srgbClr val="FF0000"/>
                </a:solidFill>
                <a:latin typeface="Arial" charset="0"/>
              </a:rPr>
            </a:br>
            <a:r>
              <a:rPr lang="en-US" altLang="zh-TW" sz="1600">
                <a:solidFill>
                  <a:srgbClr val="FF0000"/>
                </a:solidFill>
                <a:latin typeface="Arial" charset="0"/>
              </a:rPr>
              <a:t>= True Positive Rate (TPR)</a:t>
            </a:r>
          </a:p>
          <a:p>
            <a:pPr eaLnBrk="1" hangingPunct="1">
              <a:spcBef>
                <a:spcPct val="0"/>
              </a:spcBef>
              <a:buFontTx/>
              <a:buNone/>
            </a:pPr>
            <a:r>
              <a:rPr lang="en-US" altLang="zh-TW" sz="1600">
                <a:solidFill>
                  <a:srgbClr val="FF0000"/>
                </a:solidFill>
                <a:latin typeface="Arial" charset="0"/>
              </a:rPr>
              <a:t>= </a:t>
            </a:r>
            <a:r>
              <a:rPr lang="en-US" altLang="zh-TW" sz="1600" u="sng">
                <a:solidFill>
                  <a:srgbClr val="FF0000"/>
                </a:solidFill>
                <a:latin typeface="Arial" charset="0"/>
              </a:rPr>
              <a:t>Sensitivity </a:t>
            </a:r>
          </a:p>
          <a:p>
            <a:pPr eaLnBrk="1" hangingPunct="1">
              <a:spcBef>
                <a:spcPct val="0"/>
              </a:spcBef>
              <a:buFontTx/>
              <a:buNone/>
            </a:pPr>
            <a:r>
              <a:rPr lang="en-US" altLang="zh-TW" sz="1600">
                <a:solidFill>
                  <a:srgbClr val="FF0000"/>
                </a:solidFill>
                <a:latin typeface="Arial" charset="0"/>
              </a:rPr>
              <a:t>= Hit Rate</a:t>
            </a:r>
            <a:endParaRPr lang="zh-TW" altLang="en-US" sz="1600">
              <a:solidFill>
                <a:srgbClr val="FF0000"/>
              </a:solidFill>
              <a:latin typeface="Arial" charset="0"/>
            </a:endParaRPr>
          </a:p>
        </p:txBody>
      </p:sp>
      <p:sp>
        <p:nvSpPr>
          <p:cNvPr id="77838" name="文字方塊 36"/>
          <p:cNvSpPr txBox="1">
            <a:spLocks noChangeArrowheads="1"/>
          </p:cNvSpPr>
          <p:nvPr/>
        </p:nvSpPr>
        <p:spPr bwMode="auto">
          <a:xfrm>
            <a:off x="4659313" y="5749925"/>
            <a:ext cx="3144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400" b="1">
                <a:solidFill>
                  <a:srgbClr val="0033CC"/>
                </a:solidFill>
                <a:latin typeface="Arial" charset="0"/>
              </a:rPr>
              <a:t>Precision </a:t>
            </a:r>
            <a:br>
              <a:rPr lang="en-US" altLang="zh-TW" sz="1400" b="1">
                <a:solidFill>
                  <a:srgbClr val="0033CC"/>
                </a:solidFill>
                <a:latin typeface="Arial" charset="0"/>
              </a:rPr>
            </a:br>
            <a:r>
              <a:rPr lang="en-US" altLang="zh-TW" sz="1400">
                <a:solidFill>
                  <a:srgbClr val="0033CC"/>
                </a:solidFill>
                <a:latin typeface="Arial" charset="0"/>
              </a:rPr>
              <a:t>= Positive Predictive Value (PPV)</a:t>
            </a:r>
            <a:endParaRPr lang="zh-TW" altLang="en-US" sz="1400">
              <a:solidFill>
                <a:srgbClr val="0033CC"/>
              </a:solidFill>
              <a:latin typeface="Arial" charset="0"/>
            </a:endParaRPr>
          </a:p>
        </p:txBody>
      </p:sp>
      <p:graphicFrame>
        <p:nvGraphicFramePr>
          <p:cNvPr id="77839" name="Object 5"/>
          <p:cNvGraphicFramePr>
            <a:graphicFrameLocks noChangeAspect="1"/>
          </p:cNvGraphicFramePr>
          <p:nvPr/>
        </p:nvGraphicFramePr>
        <p:xfrm>
          <a:off x="7505700" y="5881688"/>
          <a:ext cx="1419225" cy="423862"/>
        </p:xfrm>
        <a:graphic>
          <a:graphicData uri="http://schemas.openxmlformats.org/presentationml/2006/ole">
            <mc:AlternateContent xmlns:mc="http://schemas.openxmlformats.org/markup-compatibility/2006">
              <mc:Choice xmlns:v="urn:schemas-microsoft-com:vml" Requires="v">
                <p:oleObj spid="_x0000_s497671" name="Equation" r:id="rId6" imgW="1117600" imgH="330200" progId="Equation.3">
                  <p:embed/>
                </p:oleObj>
              </mc:Choice>
              <mc:Fallback>
                <p:oleObj name="Equation" r:id="rId6" imgW="1117600" imgH="330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5700" y="5881688"/>
                        <a:ext cx="14192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圓角矩形 40"/>
          <p:cNvSpPr/>
          <p:nvPr/>
        </p:nvSpPr>
        <p:spPr>
          <a:xfrm>
            <a:off x="4654550" y="4654550"/>
            <a:ext cx="4327525" cy="957263"/>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3" name="圓角矩形 39"/>
          <p:cNvSpPr/>
          <p:nvPr/>
        </p:nvSpPr>
        <p:spPr>
          <a:xfrm>
            <a:off x="4657725" y="5670550"/>
            <a:ext cx="4335463" cy="833438"/>
          </a:xfrm>
          <a:prstGeom prst="roundRect">
            <a:avLst>
              <a:gd name="adj" fmla="val 850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4" name="圓角矩形 40"/>
          <p:cNvSpPr/>
          <p:nvPr/>
        </p:nvSpPr>
        <p:spPr>
          <a:xfrm>
            <a:off x="623888" y="2909888"/>
            <a:ext cx="1858962" cy="322262"/>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5" name="圓角矩形 39"/>
          <p:cNvSpPr/>
          <p:nvPr/>
        </p:nvSpPr>
        <p:spPr>
          <a:xfrm>
            <a:off x="614363" y="3498850"/>
            <a:ext cx="2474912" cy="295275"/>
          </a:xfrm>
          <a:prstGeom prst="roundRect">
            <a:avLst>
              <a:gd name="adj" fmla="val 850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46" name="圓角矩形 40"/>
          <p:cNvSpPr/>
          <p:nvPr/>
        </p:nvSpPr>
        <p:spPr>
          <a:xfrm>
            <a:off x="4914900" y="2889250"/>
            <a:ext cx="1858963" cy="322263"/>
          </a:xfrm>
          <a:prstGeom prst="roundRect">
            <a:avLst>
              <a:gd name="adj" fmla="val 1024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
        <p:nvSpPr>
          <p:cNvPr id="51" name="圓角矩形 39"/>
          <p:cNvSpPr/>
          <p:nvPr/>
        </p:nvSpPr>
        <p:spPr>
          <a:xfrm>
            <a:off x="4921250" y="3525838"/>
            <a:ext cx="2416175" cy="284162"/>
          </a:xfrm>
          <a:prstGeom prst="roundRect">
            <a:avLst>
              <a:gd name="adj" fmla="val 8509"/>
            </a:avLst>
          </a:prstGeom>
          <a:noFill/>
          <a:ln>
            <a:solidFill>
              <a:srgbClr val="00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en-US" sz="1800" smtClean="0">
              <a:solidFill>
                <a:srgbClr val="FFFFFF"/>
              </a:solidFill>
              <a:latin typeface="Calibri" pitchFamily="34" charset="0"/>
            </a:endParaRPr>
          </a:p>
        </p:txBody>
      </p:sp>
    </p:spTree>
    <p:extLst>
      <p:ext uri="{BB962C8B-B14F-4D97-AF65-F5344CB8AC3E}">
        <p14:creationId xmlns:p14="http://schemas.microsoft.com/office/powerpoint/2010/main" val="24392460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034682"/>
          </a:xfrm>
        </p:spPr>
        <p:txBody>
          <a:bodyPr/>
          <a:lstStyle/>
          <a:p>
            <a:r>
              <a:rPr lang="en-US" altLang="zh-TW" sz="6000" dirty="0" smtClean="0">
                <a:solidFill>
                  <a:srgbClr val="FF0000"/>
                </a:solidFill>
              </a:rPr>
              <a:t>Social Network Analysis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206</a:t>
            </a:fld>
            <a:endParaRPr lang="zh-TW" altLang="en-US"/>
          </a:p>
        </p:txBody>
      </p:sp>
    </p:spTree>
    <p:extLst>
      <p:ext uri="{BB962C8B-B14F-4D97-AF65-F5344CB8AC3E}">
        <p14:creationId xmlns:p14="http://schemas.microsoft.com/office/powerpoint/2010/main" val="640673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6DC38DB-AF25-4F34-A6A2-877CEFFD9E64}" type="slidenum">
              <a:rPr lang="zh-TW" altLang="en-US" sz="1200" smtClean="0">
                <a:solidFill>
                  <a:srgbClr val="898989"/>
                </a:solidFill>
              </a:rPr>
              <a:pPr eaLnBrk="1" hangingPunct="1">
                <a:spcBef>
                  <a:spcPct val="0"/>
                </a:spcBef>
                <a:buFontTx/>
                <a:buNone/>
              </a:pPr>
              <a:t>207</a:t>
            </a:fld>
            <a:endParaRPr lang="zh-TW" altLang="en-US" sz="1200" smtClean="0">
              <a:solidFill>
                <a:srgbClr val="898989"/>
              </a:solidFill>
            </a:endParaRPr>
          </a:p>
        </p:txBody>
      </p:sp>
      <p:pic>
        <p:nvPicPr>
          <p:cNvPr id="819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836613"/>
            <a:ext cx="4556125"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ChangeArrowheads="1"/>
          </p:cNvSpPr>
          <p:nvPr/>
        </p:nvSpPr>
        <p:spPr bwMode="auto">
          <a:xfrm>
            <a:off x="1331913" y="6630988"/>
            <a:ext cx="655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3"/>
              </a:rPr>
              <a:t>http://www.amazon.com/Analyzing-Social-Web-Jennifer-Golbeck/dp/0124055311</a:t>
            </a:r>
            <a:endParaRPr lang="en-US" altLang="zh-TW" sz="1200">
              <a:solidFill>
                <a:srgbClr val="A6A6A6"/>
              </a:solidFill>
              <a:latin typeface="Arial" charset="0"/>
              <a:ea typeface="MS PGothic" pitchFamily="34" charset="-128"/>
            </a:endParaRPr>
          </a:p>
        </p:txBody>
      </p:sp>
      <p:sp>
        <p:nvSpPr>
          <p:cNvPr id="8197" name="Rectangle 6"/>
          <p:cNvSpPr>
            <a:spLocks noChangeArrowheads="1"/>
          </p:cNvSpPr>
          <p:nvPr/>
        </p:nvSpPr>
        <p:spPr bwMode="auto">
          <a:xfrm>
            <a:off x="144463" y="231775"/>
            <a:ext cx="8964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dirty="0">
                <a:solidFill>
                  <a:schemeClr val="accent1"/>
                </a:solidFill>
                <a:ea typeface="標楷體" pitchFamily="65" charset="-120"/>
              </a:rPr>
              <a:t>Jennifer </a:t>
            </a:r>
            <a:r>
              <a:rPr lang="en-US" altLang="zh-TW" sz="2400" dirty="0" err="1">
                <a:solidFill>
                  <a:schemeClr val="accent1"/>
                </a:solidFill>
                <a:ea typeface="標楷體" pitchFamily="65" charset="-120"/>
              </a:rPr>
              <a:t>Golbeck</a:t>
            </a:r>
            <a:r>
              <a:rPr lang="en-US" altLang="zh-TW" sz="2400" dirty="0">
                <a:solidFill>
                  <a:schemeClr val="accent1"/>
                </a:solidFill>
                <a:ea typeface="標楷體" pitchFamily="65" charset="-120"/>
              </a:rPr>
              <a:t> (2013), </a:t>
            </a:r>
            <a:r>
              <a:rPr lang="en-US" altLang="zh-TW" sz="2400" b="1" dirty="0">
                <a:solidFill>
                  <a:schemeClr val="accent1"/>
                </a:solidFill>
                <a:ea typeface="標楷體" pitchFamily="65" charset="-120"/>
              </a:rPr>
              <a:t>Analyzing the Social Web</a:t>
            </a:r>
            <a:r>
              <a:rPr lang="en-US" altLang="zh-TW" sz="2400" dirty="0">
                <a:solidFill>
                  <a:schemeClr val="accent1"/>
                </a:solidFill>
                <a:ea typeface="標楷體" pitchFamily="65" charset="-120"/>
              </a:rPr>
              <a:t>, Morgan Kaufmann</a:t>
            </a:r>
            <a:endParaRPr lang="en-US" altLang="zh-TW" sz="2400" dirty="0">
              <a:solidFill>
                <a:schemeClr val="accent1"/>
              </a:solidFill>
              <a:latin typeface="Arial" charset="0"/>
              <a:ea typeface="標楷體" pitchFamily="65" charset="-120"/>
            </a:endParaRPr>
          </a:p>
        </p:txBody>
      </p:sp>
    </p:spTree>
    <p:extLst>
      <p:ext uri="{BB962C8B-B14F-4D97-AF65-F5344CB8AC3E}">
        <p14:creationId xmlns:p14="http://schemas.microsoft.com/office/powerpoint/2010/main" val="331455363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468313" y="125413"/>
            <a:ext cx="8229600" cy="1143000"/>
          </a:xfrm>
        </p:spPr>
        <p:txBody>
          <a:bodyPr/>
          <a:lstStyle/>
          <a:p>
            <a:r>
              <a:rPr lang="en-US" altLang="zh-TW" smtClean="0">
                <a:solidFill>
                  <a:schemeClr val="accent1"/>
                </a:solidFill>
              </a:rPr>
              <a:t>Social Network Analysis (SNA) </a:t>
            </a:r>
            <a:br>
              <a:rPr lang="en-US" altLang="zh-TW" smtClean="0">
                <a:solidFill>
                  <a:schemeClr val="accent1"/>
                </a:solidFill>
              </a:rPr>
            </a:br>
            <a:r>
              <a:rPr lang="en-US" altLang="zh-TW" smtClean="0">
                <a:solidFill>
                  <a:schemeClr val="accent1"/>
                </a:solidFill>
              </a:rPr>
              <a:t>Facebook TouchGraph</a:t>
            </a:r>
            <a:endParaRPr lang="zh-TW" altLang="en-US" smtClean="0">
              <a:solidFill>
                <a:schemeClr val="accent1"/>
              </a:solidFill>
            </a:endParaRPr>
          </a:p>
        </p:txBody>
      </p:sp>
      <p:sp>
        <p:nvSpPr>
          <p:cNvPr id="921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4786208-E1CD-420D-9C0A-D5D116DC79F6}" type="slidenum">
              <a:rPr lang="zh-TW" altLang="en-US" sz="1200" smtClean="0">
                <a:solidFill>
                  <a:srgbClr val="898989"/>
                </a:solidFill>
              </a:rPr>
              <a:pPr eaLnBrk="1" hangingPunct="1">
                <a:spcBef>
                  <a:spcPct val="0"/>
                </a:spcBef>
                <a:buFontTx/>
                <a:buNone/>
              </a:pPr>
              <a:t>208</a:t>
            </a:fld>
            <a:endParaRPr lang="zh-TW" altLang="en-US" sz="1200" smtClean="0">
              <a:solidFill>
                <a:srgbClr val="898989"/>
              </a:solidFill>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368425"/>
            <a:ext cx="9172575"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96733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endParaRPr lang="zh-TW" altLang="en-US" smtClean="0">
              <a:solidFill>
                <a:srgbClr val="4F81BD"/>
              </a:solidFill>
            </a:endParaRPr>
          </a:p>
        </p:txBody>
      </p:sp>
      <p:sp>
        <p:nvSpPr>
          <p:cNvPr id="1024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913181B-4A92-4BE7-B275-5CD068C8F812}" type="slidenum">
              <a:rPr lang="zh-TW" altLang="en-US" sz="1200" smtClean="0">
                <a:solidFill>
                  <a:srgbClr val="898989"/>
                </a:solidFill>
              </a:rPr>
              <a:pPr eaLnBrk="1" hangingPunct="1">
                <a:spcBef>
                  <a:spcPct val="0"/>
                </a:spcBef>
                <a:buFontTx/>
                <a:buNone/>
              </a:pPr>
              <a:t>209</a:t>
            </a:fld>
            <a:endParaRPr lang="zh-TW" altLang="en-US" sz="1200" smtClean="0">
              <a:solidFill>
                <a:srgbClr val="898989"/>
              </a:solidFill>
            </a:endParaRPr>
          </a:p>
        </p:txBody>
      </p:sp>
      <p:sp>
        <p:nvSpPr>
          <p:cNvPr id="10244" name="矩形 4"/>
          <p:cNvSpPr>
            <a:spLocks noChangeArrowheads="1"/>
          </p:cNvSpPr>
          <p:nvPr/>
        </p:nvSpPr>
        <p:spPr bwMode="auto">
          <a:xfrm>
            <a:off x="1763713" y="6581775"/>
            <a:ext cx="5976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pic>
        <p:nvPicPr>
          <p:cNvPr id="10245" name="Picture 2" descr="Link Analysis Diagram of the Al Qaeda Terrorist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765175"/>
            <a:ext cx="5583237"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814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228600" y="188913"/>
            <a:ext cx="8686800" cy="936625"/>
          </a:xfrm>
        </p:spPr>
        <p:txBody>
          <a:bodyPr lIns="92075" tIns="46038" rIns="92075" bIns="46038"/>
          <a:lstStyle/>
          <a:p>
            <a:r>
              <a:rPr lang="en-US" altLang="zh-TW" sz="4000" smtClean="0">
                <a:solidFill>
                  <a:srgbClr val="17375E"/>
                </a:solidFill>
              </a:rPr>
              <a:t>Data Warehouse</a:t>
            </a:r>
            <a:r>
              <a:rPr lang="en-US" altLang="zh-TW" sz="4000" smtClean="0"/>
              <a:t/>
            </a:r>
            <a:br>
              <a:rPr lang="en-US" altLang="zh-TW" sz="4000" smtClean="0"/>
            </a:br>
            <a:r>
              <a:rPr lang="en-US" altLang="zh-TW" sz="4000" smtClean="0">
                <a:solidFill>
                  <a:srgbClr val="FF0000"/>
                </a:solidFill>
              </a:rPr>
              <a:t>Data Mining </a:t>
            </a:r>
            <a:r>
              <a:rPr lang="en-US" altLang="zh-TW" sz="4000" smtClean="0"/>
              <a:t>and </a:t>
            </a:r>
            <a:r>
              <a:rPr lang="en-US" altLang="zh-TW" sz="4000" smtClean="0">
                <a:solidFill>
                  <a:srgbClr val="FFC000"/>
                </a:solidFill>
              </a:rPr>
              <a:t>Business Intelligence </a:t>
            </a:r>
          </a:p>
        </p:txBody>
      </p:sp>
      <p:sp>
        <p:nvSpPr>
          <p:cNvPr id="17411" name="AutoShape 1027"/>
          <p:cNvSpPr>
            <a:spLocks noChangeArrowheads="1"/>
          </p:cNvSpPr>
          <p:nvPr/>
        </p:nvSpPr>
        <p:spPr bwMode="auto">
          <a:xfrm>
            <a:off x="762000" y="1447800"/>
            <a:ext cx="7467600" cy="5029200"/>
          </a:xfrm>
          <a:prstGeom prst="flowChartExtra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kumimoji="0" lang="en-US" altLang="zh-TW" sz="2400">
              <a:latin typeface="Times New Roman" pitchFamily="18" charset="0"/>
            </a:endParaRPr>
          </a:p>
        </p:txBody>
      </p:sp>
      <p:sp>
        <p:nvSpPr>
          <p:cNvPr id="17412" name="Line 1028"/>
          <p:cNvSpPr>
            <a:spLocks noChangeShapeType="1"/>
          </p:cNvSpPr>
          <p:nvPr/>
        </p:nvSpPr>
        <p:spPr bwMode="auto">
          <a:xfrm>
            <a:off x="1219200" y="5867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3" name="Line 1029"/>
          <p:cNvSpPr>
            <a:spLocks noChangeShapeType="1"/>
          </p:cNvSpPr>
          <p:nvPr/>
        </p:nvSpPr>
        <p:spPr bwMode="auto">
          <a:xfrm>
            <a:off x="1676400" y="5257800"/>
            <a:ext cx="563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4" name="Line 1030"/>
          <p:cNvSpPr>
            <a:spLocks noChangeShapeType="1"/>
          </p:cNvSpPr>
          <p:nvPr/>
        </p:nvSpPr>
        <p:spPr bwMode="auto">
          <a:xfrm>
            <a:off x="2209800" y="44958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5" name="Line 1031"/>
          <p:cNvSpPr>
            <a:spLocks noChangeShapeType="1"/>
          </p:cNvSpPr>
          <p:nvPr/>
        </p:nvSpPr>
        <p:spPr bwMode="auto">
          <a:xfrm>
            <a:off x="2819400" y="37338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6" name="Line 1032"/>
          <p:cNvSpPr>
            <a:spLocks noChangeShapeType="1"/>
          </p:cNvSpPr>
          <p:nvPr/>
        </p:nvSpPr>
        <p:spPr bwMode="auto">
          <a:xfrm>
            <a:off x="3429000" y="2895600"/>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7" name="Line 1033"/>
          <p:cNvSpPr>
            <a:spLocks noChangeShapeType="1"/>
          </p:cNvSpPr>
          <p:nvPr/>
        </p:nvSpPr>
        <p:spPr bwMode="auto">
          <a:xfrm flipV="1">
            <a:off x="533400" y="1447800"/>
            <a:ext cx="0" cy="502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8" name="Line 1034"/>
          <p:cNvSpPr>
            <a:spLocks noChangeShapeType="1"/>
          </p:cNvSpPr>
          <p:nvPr/>
        </p:nvSpPr>
        <p:spPr bwMode="auto">
          <a:xfrm flipV="1">
            <a:off x="8839200" y="1447800"/>
            <a:ext cx="0" cy="502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9" name="Text Box 1035"/>
          <p:cNvSpPr txBox="1">
            <a:spLocks noChangeArrowheads="1"/>
          </p:cNvSpPr>
          <p:nvPr/>
        </p:nvSpPr>
        <p:spPr bwMode="auto">
          <a:xfrm>
            <a:off x="593725" y="1509713"/>
            <a:ext cx="19208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kumimoji="0" lang="en-US" altLang="zh-TW" sz="1600" b="1">
                <a:latin typeface="Times New Roman" pitchFamily="18" charset="0"/>
              </a:rPr>
              <a:t>Increasing potential</a:t>
            </a:r>
          </a:p>
          <a:p>
            <a:pPr>
              <a:spcBef>
                <a:spcPct val="0"/>
              </a:spcBef>
              <a:buFontTx/>
              <a:buNone/>
            </a:pPr>
            <a:r>
              <a:rPr kumimoji="0" lang="en-US" altLang="zh-TW" sz="1600" b="1">
                <a:latin typeface="Times New Roman" pitchFamily="18" charset="0"/>
              </a:rPr>
              <a:t>to support</a:t>
            </a:r>
          </a:p>
          <a:p>
            <a:pPr>
              <a:spcBef>
                <a:spcPct val="0"/>
              </a:spcBef>
              <a:buFontTx/>
              <a:buNone/>
            </a:pPr>
            <a:r>
              <a:rPr kumimoji="0" lang="en-US" altLang="zh-TW" sz="1600" b="1">
                <a:latin typeface="Times New Roman" pitchFamily="18" charset="0"/>
              </a:rPr>
              <a:t>business decisions</a:t>
            </a:r>
          </a:p>
        </p:txBody>
      </p:sp>
      <p:sp>
        <p:nvSpPr>
          <p:cNvPr id="17420" name="Text Box 1036"/>
          <p:cNvSpPr txBox="1">
            <a:spLocks noChangeArrowheads="1"/>
          </p:cNvSpPr>
          <p:nvPr/>
        </p:nvSpPr>
        <p:spPr bwMode="auto">
          <a:xfrm>
            <a:off x="7748588" y="1955800"/>
            <a:ext cx="1001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a:spcBef>
                <a:spcPct val="0"/>
              </a:spcBef>
              <a:buFontTx/>
              <a:buNone/>
            </a:pPr>
            <a:r>
              <a:rPr kumimoji="0" lang="en-US" altLang="zh-TW" sz="1600" b="1">
                <a:latin typeface="Times New Roman" pitchFamily="18" charset="0"/>
              </a:rPr>
              <a:t>End User</a:t>
            </a:r>
            <a:endParaRPr kumimoji="0" lang="en-US" altLang="zh-TW" sz="1600">
              <a:latin typeface="Times New Roman" pitchFamily="18" charset="0"/>
            </a:endParaRPr>
          </a:p>
        </p:txBody>
      </p:sp>
      <p:sp>
        <p:nvSpPr>
          <p:cNvPr id="17421" name="Text Box 1037"/>
          <p:cNvSpPr txBox="1">
            <a:spLocks noChangeArrowheads="1"/>
          </p:cNvSpPr>
          <p:nvPr/>
        </p:nvSpPr>
        <p:spPr bwMode="auto">
          <a:xfrm>
            <a:off x="7751763" y="2946400"/>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a:spcBef>
                <a:spcPct val="0"/>
              </a:spcBef>
              <a:buFontTx/>
              <a:buNone/>
            </a:pPr>
            <a:r>
              <a:rPr kumimoji="0" lang="en-US" altLang="zh-TW" sz="1600" b="1">
                <a:latin typeface="Times New Roman" pitchFamily="18" charset="0"/>
              </a:rPr>
              <a:t>Business</a:t>
            </a:r>
          </a:p>
          <a:p>
            <a:pPr algn="r">
              <a:spcBef>
                <a:spcPct val="0"/>
              </a:spcBef>
              <a:buFontTx/>
              <a:buNone/>
            </a:pPr>
            <a:r>
              <a:rPr kumimoji="0" lang="en-US" altLang="zh-TW" sz="1600" b="1">
                <a:latin typeface="Times New Roman" pitchFamily="18" charset="0"/>
              </a:rPr>
              <a:t>  Analyst</a:t>
            </a:r>
          </a:p>
        </p:txBody>
      </p:sp>
      <p:sp>
        <p:nvSpPr>
          <p:cNvPr id="17422" name="Text Box 1038"/>
          <p:cNvSpPr txBox="1">
            <a:spLocks noChangeArrowheads="1"/>
          </p:cNvSpPr>
          <p:nvPr/>
        </p:nvSpPr>
        <p:spPr bwMode="auto">
          <a:xfrm>
            <a:off x="7840663" y="3784600"/>
            <a:ext cx="8556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a:spcBef>
                <a:spcPct val="0"/>
              </a:spcBef>
              <a:buFontTx/>
              <a:buNone/>
            </a:pPr>
            <a:r>
              <a:rPr kumimoji="0" lang="en-US" altLang="zh-TW" sz="1600" b="1">
                <a:latin typeface="Times New Roman" pitchFamily="18" charset="0"/>
              </a:rPr>
              <a:t>     Data</a:t>
            </a:r>
          </a:p>
          <a:p>
            <a:pPr algn="r">
              <a:spcBef>
                <a:spcPct val="0"/>
              </a:spcBef>
              <a:buFontTx/>
              <a:buNone/>
            </a:pPr>
            <a:r>
              <a:rPr kumimoji="0" lang="en-US" altLang="zh-TW" sz="1600" b="1">
                <a:latin typeface="Times New Roman" pitchFamily="18" charset="0"/>
              </a:rPr>
              <a:t>Analyst</a:t>
            </a:r>
          </a:p>
        </p:txBody>
      </p:sp>
      <p:sp>
        <p:nvSpPr>
          <p:cNvPr id="17423" name="Text Box 1039"/>
          <p:cNvSpPr txBox="1">
            <a:spLocks noChangeArrowheads="1"/>
          </p:cNvSpPr>
          <p:nvPr/>
        </p:nvSpPr>
        <p:spPr bwMode="auto">
          <a:xfrm>
            <a:off x="8102600" y="5689600"/>
            <a:ext cx="611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a:spcBef>
                <a:spcPct val="0"/>
              </a:spcBef>
              <a:buFontTx/>
              <a:buNone/>
            </a:pPr>
            <a:r>
              <a:rPr kumimoji="0" lang="en-US" altLang="zh-TW" sz="1600" b="1">
                <a:latin typeface="Times New Roman" pitchFamily="18" charset="0"/>
              </a:rPr>
              <a:t>DBA</a:t>
            </a:r>
          </a:p>
        </p:txBody>
      </p:sp>
      <p:sp>
        <p:nvSpPr>
          <p:cNvPr id="17424" name="Text Box 1040"/>
          <p:cNvSpPr txBox="1">
            <a:spLocks noChangeArrowheads="1"/>
          </p:cNvSpPr>
          <p:nvPr/>
        </p:nvSpPr>
        <p:spPr bwMode="auto">
          <a:xfrm>
            <a:off x="3886200" y="217805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zh-TW" sz="1800" b="1">
                <a:solidFill>
                  <a:srgbClr val="FFC000"/>
                </a:solidFill>
              </a:rPr>
              <a:t>Decision</a:t>
            </a:r>
            <a:r>
              <a:rPr kumimoji="0" lang="en-US" altLang="zh-TW" sz="1800">
                <a:solidFill>
                  <a:srgbClr val="FFC000"/>
                </a:solidFill>
              </a:rPr>
              <a:t> </a:t>
            </a:r>
            <a:r>
              <a:rPr kumimoji="0" lang="en-US" altLang="zh-TW" sz="1800" b="1">
                <a:solidFill>
                  <a:srgbClr val="FFC000"/>
                </a:solidFill>
              </a:rPr>
              <a:t>Making</a:t>
            </a:r>
          </a:p>
        </p:txBody>
      </p:sp>
      <p:sp>
        <p:nvSpPr>
          <p:cNvPr id="17425" name="Text Box 1041"/>
          <p:cNvSpPr txBox="1">
            <a:spLocks noChangeArrowheads="1"/>
          </p:cNvSpPr>
          <p:nvPr/>
        </p:nvSpPr>
        <p:spPr bwMode="auto">
          <a:xfrm>
            <a:off x="3352800" y="2992438"/>
            <a:ext cx="226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kumimoji="0" lang="en-US" altLang="zh-TW" sz="1800" b="1"/>
              <a:t>Data Presentation</a:t>
            </a:r>
          </a:p>
        </p:txBody>
      </p:sp>
      <p:sp>
        <p:nvSpPr>
          <p:cNvPr id="17426" name="Text Box 1042"/>
          <p:cNvSpPr txBox="1">
            <a:spLocks noChangeArrowheads="1"/>
          </p:cNvSpPr>
          <p:nvPr/>
        </p:nvSpPr>
        <p:spPr bwMode="auto">
          <a:xfrm>
            <a:off x="3276600" y="3352800"/>
            <a:ext cx="257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kumimoji="0" lang="en-US" altLang="zh-TW" sz="1800" b="1" i="1">
                <a:latin typeface="Times New Roman" pitchFamily="18" charset="0"/>
              </a:rPr>
              <a:t>Visualization Techniques</a:t>
            </a:r>
          </a:p>
        </p:txBody>
      </p:sp>
      <p:sp>
        <p:nvSpPr>
          <p:cNvPr id="17427" name="Text Box 1043"/>
          <p:cNvSpPr txBox="1">
            <a:spLocks noChangeArrowheads="1"/>
          </p:cNvSpPr>
          <p:nvPr/>
        </p:nvSpPr>
        <p:spPr bwMode="auto">
          <a:xfrm>
            <a:off x="3657600" y="3765550"/>
            <a:ext cx="1782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kumimoji="0" lang="en-US" altLang="zh-TW" sz="1800" b="1">
                <a:solidFill>
                  <a:srgbClr val="FF0000"/>
                </a:solidFill>
              </a:rPr>
              <a:t>Data Mining</a:t>
            </a:r>
          </a:p>
        </p:txBody>
      </p:sp>
      <p:sp>
        <p:nvSpPr>
          <p:cNvPr id="17428" name="Text Box 1044"/>
          <p:cNvSpPr txBox="1">
            <a:spLocks noChangeArrowheads="1"/>
          </p:cNvSpPr>
          <p:nvPr/>
        </p:nvSpPr>
        <p:spPr bwMode="auto">
          <a:xfrm>
            <a:off x="3581400" y="4038600"/>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kumimoji="0" lang="en-US" altLang="zh-TW" sz="1800" b="1" i="1" dirty="0">
                <a:latin typeface="Times New Roman" pitchFamily="18" charset="0"/>
              </a:rPr>
              <a:t>Information Discovery</a:t>
            </a:r>
          </a:p>
        </p:txBody>
      </p:sp>
      <p:sp>
        <p:nvSpPr>
          <p:cNvPr id="17429" name="Text Box 1045"/>
          <p:cNvSpPr txBox="1">
            <a:spLocks noChangeArrowheads="1"/>
          </p:cNvSpPr>
          <p:nvPr/>
        </p:nvSpPr>
        <p:spPr bwMode="auto">
          <a:xfrm>
            <a:off x="3368675" y="4572000"/>
            <a:ext cx="2346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zh-TW" sz="1800" b="1"/>
              <a:t>Data Exploration</a:t>
            </a:r>
          </a:p>
        </p:txBody>
      </p:sp>
      <p:sp>
        <p:nvSpPr>
          <p:cNvPr id="17430" name="Text Box 1047"/>
          <p:cNvSpPr txBox="1">
            <a:spLocks noChangeArrowheads="1"/>
          </p:cNvSpPr>
          <p:nvPr/>
        </p:nvSpPr>
        <p:spPr bwMode="auto">
          <a:xfrm>
            <a:off x="2133600" y="48768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kumimoji="0" lang="en-US" altLang="zh-TW" sz="1800" b="1" i="1">
                <a:latin typeface="Times New Roman" pitchFamily="18" charset="0"/>
              </a:rPr>
              <a:t>Statistical Summary, Querying, and Reporting</a:t>
            </a:r>
            <a:endParaRPr kumimoji="0" lang="en-US" altLang="zh-TW" sz="1800" b="1" i="1">
              <a:solidFill>
                <a:schemeClr val="bg1"/>
              </a:solidFill>
              <a:latin typeface="Times New Roman" pitchFamily="18" charset="0"/>
            </a:endParaRPr>
          </a:p>
        </p:txBody>
      </p:sp>
      <p:sp>
        <p:nvSpPr>
          <p:cNvPr id="9239" name="Text Box 1048"/>
          <p:cNvSpPr txBox="1">
            <a:spLocks noChangeArrowheads="1"/>
          </p:cNvSpPr>
          <p:nvPr/>
        </p:nvSpPr>
        <p:spPr bwMode="auto">
          <a:xfrm>
            <a:off x="1600200" y="5410200"/>
            <a:ext cx="4968875" cy="369888"/>
          </a:xfrm>
          <a:prstGeom prst="rect">
            <a:avLst/>
          </a:prstGeom>
          <a:noFill/>
          <a:ln w="9525">
            <a:noFill/>
            <a:miter lim="800000"/>
            <a:headEnd/>
            <a:tailEnd/>
          </a:ln>
        </p:spPr>
        <p:txBody>
          <a:bodyPr wrap="none">
            <a:spAutoFit/>
          </a:bodyPr>
          <a:lstStyle/>
          <a:p>
            <a:pPr eaLnBrk="0" hangingPunct="0">
              <a:defRPr/>
            </a:pPr>
            <a:r>
              <a:rPr kumimoji="0" lang="en-US" altLang="zh-TW" b="1" dirty="0">
                <a:latin typeface="Calibri" pitchFamily="34" charset="0"/>
              </a:rPr>
              <a:t>Data Preprocessing/Integration, </a:t>
            </a:r>
            <a:r>
              <a:rPr kumimoji="0" lang="en-US" altLang="zh-TW" b="1" dirty="0">
                <a:solidFill>
                  <a:schemeClr val="tx2">
                    <a:lumMod val="75000"/>
                  </a:schemeClr>
                </a:solidFill>
                <a:latin typeface="Calibri" pitchFamily="34" charset="0"/>
              </a:rPr>
              <a:t>Data Warehouses</a:t>
            </a:r>
          </a:p>
        </p:txBody>
      </p:sp>
      <p:sp>
        <p:nvSpPr>
          <p:cNvPr id="17432" name="Text Box 1049"/>
          <p:cNvSpPr txBox="1">
            <a:spLocks noChangeArrowheads="1"/>
          </p:cNvSpPr>
          <p:nvPr/>
        </p:nvSpPr>
        <p:spPr bwMode="auto">
          <a:xfrm>
            <a:off x="3581400" y="5791200"/>
            <a:ext cx="1697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kumimoji="0" lang="en-US" altLang="zh-TW" sz="1800" b="1"/>
              <a:t>Data Sources</a:t>
            </a:r>
            <a:endParaRPr kumimoji="0" lang="en-US" altLang="zh-TW" sz="1800" b="1">
              <a:solidFill>
                <a:schemeClr val="bg1"/>
              </a:solidFill>
            </a:endParaRPr>
          </a:p>
        </p:txBody>
      </p:sp>
      <p:sp>
        <p:nvSpPr>
          <p:cNvPr id="17433" name="Text Box 1050"/>
          <p:cNvSpPr txBox="1">
            <a:spLocks noChangeArrowheads="1"/>
          </p:cNvSpPr>
          <p:nvPr/>
        </p:nvSpPr>
        <p:spPr bwMode="auto">
          <a:xfrm>
            <a:off x="1066800" y="6096000"/>
            <a:ext cx="711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kumimoji="0" lang="en-US" altLang="zh-TW" sz="1800" b="1" i="1">
                <a:latin typeface="Times New Roman" pitchFamily="18" charset="0"/>
              </a:rPr>
              <a:t>Paper, Files, Web documents, Scientific experiments, Database Systems</a:t>
            </a:r>
          </a:p>
        </p:txBody>
      </p:sp>
      <p:sp>
        <p:nvSpPr>
          <p:cNvPr id="17434" name="Line 1051"/>
          <p:cNvSpPr>
            <a:spLocks noChangeShapeType="1"/>
          </p:cNvSpPr>
          <p:nvPr/>
        </p:nvSpPr>
        <p:spPr bwMode="auto">
          <a:xfrm>
            <a:off x="457200" y="64770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35" name="投影片編號版面配置區 2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CCDD4F66-0796-483C-A256-AA0BB8310379}" type="slidenum">
              <a:rPr lang="zh-TW" altLang="en-US" sz="1200">
                <a:solidFill>
                  <a:srgbClr val="898989"/>
                </a:solidFill>
              </a:rPr>
              <a:pPr eaLnBrk="1" hangingPunct="1">
                <a:spcBef>
                  <a:spcPct val="0"/>
                </a:spcBef>
                <a:buFontTx/>
                <a:buNone/>
              </a:pPr>
              <a:t>21</a:t>
            </a:fld>
            <a:endParaRPr lang="zh-TW" altLang="en-US" sz="1200">
              <a:solidFill>
                <a:srgbClr val="898989"/>
              </a:solidFill>
            </a:endParaRPr>
          </a:p>
        </p:txBody>
      </p:sp>
      <p:sp>
        <p:nvSpPr>
          <p:cNvPr id="17436" name="文字方塊 32"/>
          <p:cNvSpPr txBox="1">
            <a:spLocks noChangeArrowheads="1"/>
          </p:cNvSpPr>
          <p:nvPr/>
        </p:nvSpPr>
        <p:spPr bwMode="auto">
          <a:xfrm>
            <a:off x="899592" y="6597650"/>
            <a:ext cx="75086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dirty="0">
                <a:solidFill>
                  <a:schemeClr val="bg1">
                    <a:lumMod val="65000"/>
                  </a:schemeClr>
                </a:solidFill>
              </a:rPr>
              <a:t>Source: </a:t>
            </a:r>
            <a:r>
              <a:rPr kumimoji="0" lang="en-US" altLang="zh-TW" sz="1200" dirty="0" smtClean="0">
                <a:solidFill>
                  <a:schemeClr val="bg1">
                    <a:lumMod val="65000"/>
                  </a:schemeClr>
                </a:solidFill>
              </a:rPr>
              <a:t>Jiawei Han and Micheline </a:t>
            </a:r>
            <a:r>
              <a:rPr kumimoji="0" lang="en-US" altLang="zh-TW" sz="1200" dirty="0" err="1" smtClean="0">
                <a:solidFill>
                  <a:schemeClr val="bg1">
                    <a:lumMod val="65000"/>
                  </a:schemeClr>
                </a:solidFill>
              </a:rPr>
              <a:t>Kamber</a:t>
            </a:r>
            <a:r>
              <a:rPr kumimoji="0" lang="en-US" altLang="zh-TW" sz="1200" dirty="0" smtClean="0">
                <a:solidFill>
                  <a:schemeClr val="bg1">
                    <a:lumMod val="65000"/>
                  </a:schemeClr>
                </a:solidFill>
              </a:rPr>
              <a:t> (2006), Data Mining: Concepts and Techniques, Second Edition, Elsevier</a:t>
            </a:r>
            <a:endParaRPr kumimoji="0" lang="zh-TW" altLang="en-US" sz="1200" dirty="0">
              <a:solidFill>
                <a:schemeClr val="bg1">
                  <a:lumMod val="65000"/>
                </a:schemeClr>
              </a:solidFill>
            </a:endParaRPr>
          </a:p>
        </p:txBody>
      </p:sp>
      <p:sp>
        <p:nvSpPr>
          <p:cNvPr id="29" name="圓角矩形 28"/>
          <p:cNvSpPr/>
          <p:nvPr/>
        </p:nvSpPr>
        <p:spPr>
          <a:xfrm>
            <a:off x="2987825" y="3750567"/>
            <a:ext cx="2917676" cy="654745"/>
          </a:xfrm>
          <a:prstGeom prst="roundRect">
            <a:avLst>
              <a:gd name="adj" fmla="val 4171"/>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TW" sz="2200" dirty="0" smtClean="0">
              <a:solidFill>
                <a:schemeClr val="tx1"/>
              </a:solidFill>
            </a:endParaRPr>
          </a:p>
        </p:txBody>
      </p:sp>
    </p:spTree>
    <p:extLst>
      <p:ext uri="{BB962C8B-B14F-4D97-AF65-F5344CB8AC3E}">
        <p14:creationId xmlns:p14="http://schemas.microsoft.com/office/powerpoint/2010/main" val="2156854648"/>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en-US" altLang="zh-TW" smtClean="0">
                <a:solidFill>
                  <a:srgbClr val="4F81BD"/>
                </a:solidFill>
              </a:rPr>
              <a:t>Social Network Analysis</a:t>
            </a:r>
            <a:endParaRPr lang="zh-TW" altLang="en-US" smtClean="0">
              <a:solidFill>
                <a:srgbClr val="4F81BD"/>
              </a:solidFill>
            </a:endParaRPr>
          </a:p>
        </p:txBody>
      </p:sp>
      <p:sp>
        <p:nvSpPr>
          <p:cNvPr id="11267" name="內容版面配置區 2"/>
          <p:cNvSpPr>
            <a:spLocks noGrp="1"/>
          </p:cNvSpPr>
          <p:nvPr>
            <p:ph idx="1"/>
          </p:nvPr>
        </p:nvSpPr>
        <p:spPr/>
        <p:txBody>
          <a:bodyPr/>
          <a:lstStyle/>
          <a:p>
            <a:r>
              <a:rPr lang="en-US" altLang="zh-TW" smtClean="0"/>
              <a:t>A </a:t>
            </a:r>
            <a:r>
              <a:rPr lang="en-US" altLang="zh-TW" b="1" smtClean="0"/>
              <a:t>social network </a:t>
            </a:r>
            <a:r>
              <a:rPr lang="en-US" altLang="zh-TW" smtClean="0"/>
              <a:t>is a social structure of people, related (directly or indirectly) to each other through a common relation or interest</a:t>
            </a:r>
          </a:p>
          <a:p>
            <a:r>
              <a:rPr lang="en-US" altLang="zh-TW" b="1" smtClean="0"/>
              <a:t>Social network analysis (SNA) </a:t>
            </a:r>
            <a:r>
              <a:rPr lang="en-US" altLang="zh-TW" smtClean="0"/>
              <a:t>is the study of social networks to understand their structure and behavior</a:t>
            </a:r>
          </a:p>
          <a:p>
            <a:endParaRPr lang="en-US" altLang="zh-TW" smtClean="0"/>
          </a:p>
          <a:p>
            <a:endParaRPr lang="zh-TW" altLang="en-US" smtClean="0"/>
          </a:p>
        </p:txBody>
      </p:sp>
      <p:sp>
        <p:nvSpPr>
          <p:cNvPr id="1126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A508BFC-3D32-44C5-ADFE-995F6AFF2950}" type="slidenum">
              <a:rPr lang="zh-TW" altLang="en-US" sz="1200" smtClean="0">
                <a:solidFill>
                  <a:srgbClr val="898989"/>
                </a:solidFill>
              </a:rPr>
              <a:pPr eaLnBrk="1" hangingPunct="1">
                <a:spcBef>
                  <a:spcPct val="0"/>
                </a:spcBef>
                <a:buFontTx/>
                <a:buNone/>
              </a:pPr>
              <a:t>210</a:t>
            </a:fld>
            <a:endParaRPr lang="zh-TW" altLang="en-US" sz="1200" smtClean="0">
              <a:solidFill>
                <a:srgbClr val="898989"/>
              </a:solidFill>
            </a:endParaRPr>
          </a:p>
        </p:txBody>
      </p:sp>
      <p:sp>
        <p:nvSpPr>
          <p:cNvPr id="5" name="頁尾版面配置區 3"/>
          <p:cNvSpPr>
            <a:spLocks noGrp="1"/>
          </p:cNvSpPr>
          <p:nvPr>
            <p:ph type="ftr" sz="quarter" idx="11"/>
          </p:nvPr>
        </p:nvSpPr>
        <p:spPr>
          <a:xfrm>
            <a:off x="1979613" y="6597650"/>
            <a:ext cx="5113337" cy="260350"/>
          </a:xfrm>
        </p:spPr>
        <p:txBody>
          <a:bodyPr rtlCol="0"/>
          <a:lstStyle/>
          <a:p>
            <a:pPr fontAlgn="auto">
              <a:spcBef>
                <a:spcPts val="0"/>
              </a:spcBef>
              <a:spcAft>
                <a:spcPts val="0"/>
              </a:spcAft>
              <a:defRPr/>
            </a:pPr>
            <a:r>
              <a:rPr lang="en-US" altLang="zh-TW" sz="1000" dirty="0">
                <a:solidFill>
                  <a:schemeClr val="tx1">
                    <a:tint val="75000"/>
                  </a:schemeClr>
                </a:solidFill>
                <a:latin typeface="+mn-lt"/>
                <a:ea typeface="+mn-ea"/>
              </a:rPr>
              <a:t>Source: (c) </a:t>
            </a:r>
            <a:r>
              <a:rPr lang="en-US" altLang="zh-TW" sz="1000" dirty="0" err="1">
                <a:solidFill>
                  <a:schemeClr val="tx1">
                    <a:tint val="75000"/>
                  </a:schemeClr>
                </a:solidFill>
                <a:latin typeface="+mn-lt"/>
                <a:ea typeface="+mn-ea"/>
              </a:rPr>
              <a:t>Jaideep</a:t>
            </a:r>
            <a:r>
              <a:rPr lang="en-US" altLang="zh-TW" sz="1000" dirty="0">
                <a:solidFill>
                  <a:schemeClr val="tx1">
                    <a:tint val="75000"/>
                  </a:schemeClr>
                </a:solidFill>
                <a:latin typeface="+mn-lt"/>
                <a:ea typeface="+mn-ea"/>
              </a:rPr>
              <a:t> </a:t>
            </a:r>
            <a:r>
              <a:rPr lang="en-US" altLang="zh-TW" sz="1000" dirty="0" err="1">
                <a:solidFill>
                  <a:schemeClr val="tx1">
                    <a:tint val="75000"/>
                  </a:schemeClr>
                </a:solidFill>
                <a:latin typeface="+mn-lt"/>
                <a:ea typeface="+mn-ea"/>
              </a:rPr>
              <a:t>Srivastava</a:t>
            </a:r>
            <a:r>
              <a:rPr lang="en-US" altLang="zh-TW" sz="1000" dirty="0">
                <a:solidFill>
                  <a:schemeClr val="tx1">
                    <a:tint val="75000"/>
                  </a:schemeClr>
                </a:solidFill>
                <a:latin typeface="+mn-lt"/>
                <a:ea typeface="+mn-ea"/>
              </a:rPr>
              <a:t>, srivasta@cs.umn.edu, Data Mining for Social Network Analysis </a:t>
            </a:r>
          </a:p>
        </p:txBody>
      </p:sp>
    </p:spTree>
    <p:extLst>
      <p:ext uri="{BB962C8B-B14F-4D97-AF65-F5344CB8AC3E}">
        <p14:creationId xmlns:p14="http://schemas.microsoft.com/office/powerpoint/2010/main" val="75520144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r>
              <a:rPr lang="en-US" altLang="zh-TW" smtClean="0">
                <a:solidFill>
                  <a:srgbClr val="4F81BD"/>
                </a:solidFill>
              </a:rPr>
              <a:t>Social Network Analysis</a:t>
            </a:r>
            <a:endParaRPr lang="zh-TW" altLang="en-US" smtClean="0">
              <a:solidFill>
                <a:srgbClr val="4F81BD"/>
              </a:solidFill>
            </a:endParaRPr>
          </a:p>
        </p:txBody>
      </p:sp>
      <p:sp>
        <p:nvSpPr>
          <p:cNvPr id="12291" name="內容版面配置區 2"/>
          <p:cNvSpPr>
            <a:spLocks noGrp="1"/>
          </p:cNvSpPr>
          <p:nvPr>
            <p:ph idx="1"/>
          </p:nvPr>
        </p:nvSpPr>
        <p:spPr>
          <a:xfrm>
            <a:off x="250825" y="1600200"/>
            <a:ext cx="8642350" cy="4525963"/>
          </a:xfrm>
        </p:spPr>
        <p:txBody>
          <a:bodyPr/>
          <a:lstStyle/>
          <a:p>
            <a:r>
              <a:rPr lang="en-US" altLang="zh-TW" smtClean="0"/>
              <a:t>Using Social Network Analysis, you can get answers to questions like:</a:t>
            </a:r>
          </a:p>
          <a:p>
            <a:pPr lvl="1"/>
            <a:r>
              <a:rPr lang="en-US" altLang="zh-TW" smtClean="0"/>
              <a:t>How highly connected is an entity within a network?</a:t>
            </a:r>
          </a:p>
          <a:p>
            <a:pPr lvl="1"/>
            <a:r>
              <a:rPr lang="en-US" altLang="zh-TW" smtClean="0"/>
              <a:t>What is an entity's overall importance in a network?</a:t>
            </a:r>
          </a:p>
          <a:p>
            <a:pPr lvl="1"/>
            <a:r>
              <a:rPr lang="en-US" altLang="zh-TW" smtClean="0"/>
              <a:t>How central is an entity within a network?</a:t>
            </a:r>
          </a:p>
          <a:p>
            <a:pPr lvl="1"/>
            <a:r>
              <a:rPr lang="en-US" altLang="zh-TW" smtClean="0"/>
              <a:t>How does information flow within a network?</a:t>
            </a:r>
            <a:endParaRPr lang="zh-TW" altLang="en-US" smtClean="0"/>
          </a:p>
        </p:txBody>
      </p:sp>
      <p:sp>
        <p:nvSpPr>
          <p:cNvPr id="122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1F7CB75-2F94-4C7A-ADE9-2B38546B3862}" type="slidenum">
              <a:rPr lang="zh-TW" altLang="en-US" sz="1200" smtClean="0">
                <a:solidFill>
                  <a:srgbClr val="898989"/>
                </a:solidFill>
              </a:rPr>
              <a:pPr eaLnBrk="1" hangingPunct="1">
                <a:spcBef>
                  <a:spcPct val="0"/>
                </a:spcBef>
                <a:buFontTx/>
                <a:buNone/>
              </a:pPr>
              <a:t>211</a:t>
            </a:fld>
            <a:endParaRPr lang="zh-TW" altLang="en-US" sz="1200" smtClean="0">
              <a:solidFill>
                <a:srgbClr val="898989"/>
              </a:solidFill>
            </a:endParaRPr>
          </a:p>
        </p:txBody>
      </p:sp>
      <p:sp>
        <p:nvSpPr>
          <p:cNvPr id="12293" name="矩形 4"/>
          <p:cNvSpPr>
            <a:spLocks noChangeArrowheads="1"/>
          </p:cNvSpPr>
          <p:nvPr/>
        </p:nvSpPr>
        <p:spPr bwMode="auto">
          <a:xfrm>
            <a:off x="2051050" y="6581775"/>
            <a:ext cx="597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spTree>
    <p:extLst>
      <p:ext uri="{BB962C8B-B14F-4D97-AF65-F5344CB8AC3E}">
        <p14:creationId xmlns:p14="http://schemas.microsoft.com/office/powerpoint/2010/main" val="338063606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457200" y="274638"/>
            <a:ext cx="8229600" cy="777875"/>
          </a:xfrm>
        </p:spPr>
        <p:txBody>
          <a:bodyPr/>
          <a:lstStyle/>
          <a:p>
            <a:r>
              <a:rPr lang="en-US" altLang="zh-TW" smtClean="0">
                <a:solidFill>
                  <a:srgbClr val="4F81BD"/>
                </a:solidFill>
              </a:rPr>
              <a:t>Social Network Analysis</a:t>
            </a:r>
            <a:endParaRPr lang="zh-TW" altLang="en-US" smtClean="0">
              <a:solidFill>
                <a:srgbClr val="4F81BD"/>
              </a:solidFill>
            </a:endParaRPr>
          </a:p>
        </p:txBody>
      </p:sp>
      <p:sp>
        <p:nvSpPr>
          <p:cNvPr id="13315" name="內容版面配置區 2"/>
          <p:cNvSpPr>
            <a:spLocks noGrp="1"/>
          </p:cNvSpPr>
          <p:nvPr>
            <p:ph idx="1"/>
          </p:nvPr>
        </p:nvSpPr>
        <p:spPr>
          <a:xfrm>
            <a:off x="457200" y="1268413"/>
            <a:ext cx="8362950" cy="5113337"/>
          </a:xfrm>
        </p:spPr>
        <p:txBody>
          <a:bodyPr/>
          <a:lstStyle/>
          <a:p>
            <a:pPr eaLnBrk="1" hangingPunct="1">
              <a:lnSpc>
                <a:spcPct val="90000"/>
              </a:lnSpc>
            </a:pPr>
            <a:r>
              <a:rPr lang="en-US" altLang="ja-JP" sz="2600" smtClean="0">
                <a:ea typeface="MS PGothic" pitchFamily="34" charset="-128"/>
              </a:rPr>
              <a:t>Social network is the study of social entities (people in an organization, called </a:t>
            </a:r>
            <a:r>
              <a:rPr lang="en-US" altLang="ja-JP" sz="2600" b="1" smtClean="0">
                <a:solidFill>
                  <a:srgbClr val="FF0000"/>
                </a:solidFill>
                <a:ea typeface="MS PGothic" pitchFamily="34" charset="-128"/>
              </a:rPr>
              <a:t>actors</a:t>
            </a:r>
            <a:r>
              <a:rPr lang="en-US" altLang="ja-JP" sz="2600" smtClean="0">
                <a:ea typeface="MS PGothic" pitchFamily="34" charset="-128"/>
              </a:rPr>
              <a:t>), and their </a:t>
            </a:r>
            <a:r>
              <a:rPr lang="en-US" altLang="ja-JP" sz="2600" smtClean="0">
                <a:solidFill>
                  <a:srgbClr val="3333CC"/>
                </a:solidFill>
                <a:ea typeface="MS PGothic" pitchFamily="34" charset="-128"/>
              </a:rPr>
              <a:t>interactions and relationships</a:t>
            </a:r>
            <a:r>
              <a:rPr lang="en-US" altLang="ja-JP" sz="2600" smtClean="0">
                <a:ea typeface="MS PGothic" pitchFamily="34" charset="-128"/>
              </a:rPr>
              <a:t>. </a:t>
            </a:r>
          </a:p>
          <a:p>
            <a:pPr eaLnBrk="1" hangingPunct="1">
              <a:lnSpc>
                <a:spcPct val="90000"/>
              </a:lnSpc>
            </a:pPr>
            <a:r>
              <a:rPr lang="en-US" altLang="ja-JP" sz="2600" smtClean="0">
                <a:ea typeface="MS PGothic" pitchFamily="34" charset="-128"/>
              </a:rPr>
              <a:t>The interactions and relationships can be represented with </a:t>
            </a:r>
            <a:r>
              <a:rPr lang="en-US" altLang="ja-JP" sz="2600" smtClean="0">
                <a:solidFill>
                  <a:srgbClr val="3333CC"/>
                </a:solidFill>
                <a:ea typeface="MS PGothic" pitchFamily="34" charset="-128"/>
              </a:rPr>
              <a:t>a network or graph</a:t>
            </a:r>
            <a:r>
              <a:rPr lang="en-US" altLang="ja-JP" sz="2600" smtClean="0">
                <a:ea typeface="MS PGothic" pitchFamily="34" charset="-128"/>
              </a:rPr>
              <a:t>, </a:t>
            </a:r>
          </a:p>
          <a:p>
            <a:pPr lvl="1" eaLnBrk="1" hangingPunct="1">
              <a:lnSpc>
                <a:spcPct val="90000"/>
              </a:lnSpc>
            </a:pPr>
            <a:r>
              <a:rPr lang="en-US" altLang="ja-JP" sz="2200" smtClean="0">
                <a:ea typeface="MS PGothic" pitchFamily="34" charset="-128"/>
              </a:rPr>
              <a:t>each </a:t>
            </a:r>
            <a:r>
              <a:rPr lang="en-US" altLang="ja-JP" sz="2200" smtClean="0">
                <a:solidFill>
                  <a:srgbClr val="FF0000"/>
                </a:solidFill>
                <a:ea typeface="MS PGothic" pitchFamily="34" charset="-128"/>
              </a:rPr>
              <a:t>vertex</a:t>
            </a:r>
            <a:r>
              <a:rPr lang="en-US" altLang="ja-JP" sz="2200" smtClean="0">
                <a:ea typeface="MS PGothic" pitchFamily="34" charset="-128"/>
              </a:rPr>
              <a:t> (or </a:t>
            </a:r>
            <a:r>
              <a:rPr lang="en-US" altLang="ja-JP" sz="2200" smtClean="0">
                <a:solidFill>
                  <a:srgbClr val="FF0000"/>
                </a:solidFill>
                <a:ea typeface="MS PGothic" pitchFamily="34" charset="-128"/>
              </a:rPr>
              <a:t>node</a:t>
            </a:r>
            <a:r>
              <a:rPr lang="en-US" altLang="ja-JP" sz="2200" smtClean="0">
                <a:ea typeface="MS PGothic" pitchFamily="34" charset="-128"/>
              </a:rPr>
              <a:t>) represents an actor and </a:t>
            </a:r>
          </a:p>
          <a:p>
            <a:pPr lvl="1" eaLnBrk="1" hangingPunct="1">
              <a:lnSpc>
                <a:spcPct val="90000"/>
              </a:lnSpc>
            </a:pPr>
            <a:r>
              <a:rPr lang="en-US" altLang="ja-JP" sz="2200" smtClean="0">
                <a:ea typeface="MS PGothic" pitchFamily="34" charset="-128"/>
              </a:rPr>
              <a:t>each link represents a relationship. </a:t>
            </a:r>
          </a:p>
          <a:p>
            <a:pPr eaLnBrk="1" hangingPunct="1">
              <a:lnSpc>
                <a:spcPct val="90000"/>
              </a:lnSpc>
            </a:pPr>
            <a:r>
              <a:rPr lang="en-US" altLang="ja-JP" sz="2600" smtClean="0">
                <a:ea typeface="MS PGothic" pitchFamily="34" charset="-128"/>
              </a:rPr>
              <a:t>From the network, we can study the properties of its structure, and </a:t>
            </a:r>
            <a:r>
              <a:rPr lang="en-US" altLang="ja-JP" sz="2600" smtClean="0">
                <a:solidFill>
                  <a:srgbClr val="3333CC"/>
                </a:solidFill>
                <a:ea typeface="MS PGothic" pitchFamily="34" charset="-128"/>
              </a:rPr>
              <a:t>the role, position </a:t>
            </a:r>
            <a:r>
              <a:rPr lang="en-US" altLang="ja-JP" sz="2600" smtClean="0">
                <a:ea typeface="MS PGothic" pitchFamily="34" charset="-128"/>
              </a:rPr>
              <a:t>and </a:t>
            </a:r>
            <a:r>
              <a:rPr lang="en-US" altLang="ja-JP" sz="2600" smtClean="0">
                <a:solidFill>
                  <a:srgbClr val="3333CC"/>
                </a:solidFill>
                <a:ea typeface="MS PGothic" pitchFamily="34" charset="-128"/>
              </a:rPr>
              <a:t>prestige</a:t>
            </a:r>
            <a:r>
              <a:rPr lang="en-US" altLang="ja-JP" sz="2600" smtClean="0">
                <a:ea typeface="MS PGothic" pitchFamily="34" charset="-128"/>
              </a:rPr>
              <a:t> of each social actor. </a:t>
            </a:r>
          </a:p>
          <a:p>
            <a:pPr eaLnBrk="1" hangingPunct="1">
              <a:lnSpc>
                <a:spcPct val="90000"/>
              </a:lnSpc>
            </a:pPr>
            <a:r>
              <a:rPr lang="en-US" altLang="ja-JP" sz="2600" smtClean="0">
                <a:ea typeface="MS PGothic" pitchFamily="34" charset="-128"/>
              </a:rPr>
              <a:t>We can also find various kinds of sub-graphs, e.g., </a:t>
            </a:r>
            <a:r>
              <a:rPr lang="en-US" altLang="ja-JP" sz="2600" b="1" smtClean="0">
                <a:ea typeface="MS PGothic" pitchFamily="34" charset="-128"/>
              </a:rPr>
              <a:t>communities</a:t>
            </a:r>
            <a:r>
              <a:rPr lang="en-US" altLang="ja-JP" sz="2600" smtClean="0">
                <a:ea typeface="MS PGothic" pitchFamily="34" charset="-128"/>
              </a:rPr>
              <a:t> formed by groups of actors. </a:t>
            </a:r>
            <a:endParaRPr lang="zh-TW" altLang="en-US" smtClean="0"/>
          </a:p>
        </p:txBody>
      </p:sp>
      <p:sp>
        <p:nvSpPr>
          <p:cNvPr id="13316" name="投影片編號版面配置區 3"/>
          <p:cNvSpPr>
            <a:spLocks noGrp="1"/>
          </p:cNvSpPr>
          <p:nvPr>
            <p:ph type="sldNum" sz="quarter" idx="12"/>
          </p:nvPr>
        </p:nvSpPr>
        <p:spPr bwMode="auto">
          <a:xfrm>
            <a:off x="8243888" y="6597650"/>
            <a:ext cx="8651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4FDD9BB-3D75-4B4B-8B95-3BCCC7E26DDF}" type="slidenum">
              <a:rPr lang="zh-TW" altLang="en-US" sz="1200" smtClean="0">
                <a:solidFill>
                  <a:srgbClr val="898989"/>
                </a:solidFill>
              </a:rPr>
              <a:pPr eaLnBrk="1" hangingPunct="1">
                <a:spcBef>
                  <a:spcPct val="0"/>
                </a:spcBef>
                <a:buFontTx/>
                <a:buNone/>
              </a:pPr>
              <a:t>212</a:t>
            </a:fld>
            <a:endParaRPr lang="zh-TW" altLang="en-US" sz="1200" smtClean="0">
              <a:solidFill>
                <a:srgbClr val="898989"/>
              </a:solidFill>
            </a:endParaRPr>
          </a:p>
        </p:txBody>
      </p:sp>
      <p:sp>
        <p:nvSpPr>
          <p:cNvPr id="13317" name="矩形 4"/>
          <p:cNvSpPr>
            <a:spLocks noChangeArrowheads="1"/>
          </p:cNvSpPr>
          <p:nvPr/>
        </p:nvSpPr>
        <p:spPr bwMode="auto">
          <a:xfrm>
            <a:off x="971550" y="6535738"/>
            <a:ext cx="7056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Bing Liu (2011) , “Web Data Mining: Exploring Hyperlinks, Contents, and Usage Data”</a:t>
            </a:r>
            <a:endParaRPr lang="zh-TW" altLang="en-US" sz="1200">
              <a:solidFill>
                <a:srgbClr val="A6A6A6"/>
              </a:solidFill>
              <a:latin typeface="Arial" charset="0"/>
              <a:ea typeface="MS PGothic" pitchFamily="34" charset="-128"/>
            </a:endParaRPr>
          </a:p>
        </p:txBody>
      </p:sp>
    </p:spTree>
    <p:extLst>
      <p:ext uri="{BB962C8B-B14F-4D97-AF65-F5344CB8AC3E}">
        <p14:creationId xmlns:p14="http://schemas.microsoft.com/office/powerpoint/2010/main" val="29582340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57200" y="274638"/>
            <a:ext cx="8229600" cy="777875"/>
          </a:xfrm>
        </p:spPr>
        <p:txBody>
          <a:bodyPr/>
          <a:lstStyle/>
          <a:p>
            <a:r>
              <a:rPr lang="en-US" altLang="zh-TW" smtClean="0">
                <a:solidFill>
                  <a:srgbClr val="4F81BD"/>
                </a:solidFill>
              </a:rPr>
              <a:t>Social Network and the Web</a:t>
            </a:r>
            <a:endParaRPr lang="zh-TW" altLang="en-US" smtClean="0">
              <a:solidFill>
                <a:srgbClr val="4F81BD"/>
              </a:solidFill>
            </a:endParaRPr>
          </a:p>
        </p:txBody>
      </p:sp>
      <p:sp>
        <p:nvSpPr>
          <p:cNvPr id="14339" name="內容版面配置區 2"/>
          <p:cNvSpPr>
            <a:spLocks noGrp="1"/>
          </p:cNvSpPr>
          <p:nvPr>
            <p:ph idx="1"/>
          </p:nvPr>
        </p:nvSpPr>
        <p:spPr>
          <a:xfrm>
            <a:off x="395288" y="1125538"/>
            <a:ext cx="8497887" cy="5256212"/>
          </a:xfrm>
        </p:spPr>
        <p:txBody>
          <a:bodyPr/>
          <a:lstStyle/>
          <a:p>
            <a:pPr eaLnBrk="1" hangingPunct="1"/>
            <a:r>
              <a:rPr lang="en-US" altLang="ja-JP" sz="2600" smtClean="0">
                <a:ea typeface="MS PGothic" pitchFamily="34" charset="-128"/>
              </a:rPr>
              <a:t>Social network analysis is useful for the Web because the Web is essentially a virtual society, and thus a virtual social network, </a:t>
            </a:r>
          </a:p>
          <a:p>
            <a:pPr lvl="1" eaLnBrk="1" hangingPunct="1"/>
            <a:r>
              <a:rPr lang="en-US" altLang="ja-JP" sz="2200" smtClean="0">
                <a:ea typeface="MS PGothic" pitchFamily="34" charset="-128"/>
              </a:rPr>
              <a:t>Each </a:t>
            </a:r>
            <a:r>
              <a:rPr lang="en-US" altLang="ja-JP" sz="2200" smtClean="0">
                <a:solidFill>
                  <a:srgbClr val="FF0000"/>
                </a:solidFill>
                <a:ea typeface="MS PGothic" pitchFamily="34" charset="-128"/>
              </a:rPr>
              <a:t>page</a:t>
            </a:r>
            <a:r>
              <a:rPr lang="en-US" altLang="ja-JP" sz="2200" smtClean="0">
                <a:ea typeface="MS PGothic" pitchFamily="34" charset="-128"/>
              </a:rPr>
              <a:t>: a </a:t>
            </a:r>
            <a:r>
              <a:rPr lang="en-US" altLang="ja-JP" sz="2200" smtClean="0">
                <a:solidFill>
                  <a:srgbClr val="FF0000"/>
                </a:solidFill>
                <a:ea typeface="MS PGothic" pitchFamily="34" charset="-128"/>
              </a:rPr>
              <a:t>social actor </a:t>
            </a:r>
            <a:r>
              <a:rPr lang="en-US" altLang="ja-JP" sz="2200" smtClean="0">
                <a:ea typeface="MS PGothic" pitchFamily="34" charset="-128"/>
              </a:rPr>
              <a:t>and </a:t>
            </a:r>
          </a:p>
          <a:p>
            <a:pPr lvl="1" eaLnBrk="1" hangingPunct="1"/>
            <a:r>
              <a:rPr lang="en-US" altLang="ja-JP" sz="2200" smtClean="0">
                <a:ea typeface="MS PGothic" pitchFamily="34" charset="-128"/>
              </a:rPr>
              <a:t>each </a:t>
            </a:r>
            <a:r>
              <a:rPr lang="en-US" altLang="ja-JP" sz="2200" smtClean="0">
                <a:solidFill>
                  <a:srgbClr val="FF0000"/>
                </a:solidFill>
                <a:ea typeface="MS PGothic" pitchFamily="34" charset="-128"/>
              </a:rPr>
              <a:t>hyperlink</a:t>
            </a:r>
            <a:r>
              <a:rPr lang="en-US" altLang="ja-JP" sz="2200" smtClean="0">
                <a:ea typeface="MS PGothic" pitchFamily="34" charset="-128"/>
              </a:rPr>
              <a:t>: a </a:t>
            </a:r>
            <a:r>
              <a:rPr lang="en-US" altLang="ja-JP" sz="2200" smtClean="0">
                <a:solidFill>
                  <a:srgbClr val="FF0000"/>
                </a:solidFill>
                <a:ea typeface="MS PGothic" pitchFamily="34" charset="-128"/>
              </a:rPr>
              <a:t>relationship</a:t>
            </a:r>
            <a:r>
              <a:rPr lang="en-US" altLang="ja-JP" sz="2200" smtClean="0">
                <a:ea typeface="MS PGothic" pitchFamily="34" charset="-128"/>
              </a:rPr>
              <a:t>. </a:t>
            </a:r>
          </a:p>
          <a:p>
            <a:pPr eaLnBrk="1" hangingPunct="1"/>
            <a:r>
              <a:rPr lang="en-US" altLang="ja-JP" sz="2600" smtClean="0">
                <a:ea typeface="MS PGothic" pitchFamily="34" charset="-128"/>
              </a:rPr>
              <a:t>Many results from social network can be adapted and extended for use in the Web context. </a:t>
            </a:r>
          </a:p>
          <a:p>
            <a:pPr eaLnBrk="1" hangingPunct="1"/>
            <a:r>
              <a:rPr lang="en-US" altLang="ja-JP" sz="2600" smtClean="0">
                <a:ea typeface="MS PGothic" pitchFamily="34" charset="-128"/>
              </a:rPr>
              <a:t>Two types of social network analysis, </a:t>
            </a:r>
          </a:p>
          <a:p>
            <a:pPr lvl="1" eaLnBrk="1" hangingPunct="1"/>
            <a:r>
              <a:rPr lang="en-US" altLang="ja-JP" sz="2200" b="1" smtClean="0">
                <a:solidFill>
                  <a:srgbClr val="FF0000"/>
                </a:solidFill>
                <a:ea typeface="MS PGothic" pitchFamily="34" charset="-128"/>
              </a:rPr>
              <a:t>Centrality</a:t>
            </a:r>
            <a:r>
              <a:rPr lang="en-US" altLang="ja-JP" sz="2200" smtClean="0">
                <a:ea typeface="MS PGothic" pitchFamily="34" charset="-128"/>
              </a:rPr>
              <a:t> </a:t>
            </a:r>
          </a:p>
          <a:p>
            <a:pPr lvl="1" eaLnBrk="1" hangingPunct="1"/>
            <a:r>
              <a:rPr lang="en-US" altLang="ja-JP" sz="2200" b="1" smtClean="0">
                <a:solidFill>
                  <a:srgbClr val="FF0000"/>
                </a:solidFill>
                <a:ea typeface="MS PGothic" pitchFamily="34" charset="-128"/>
              </a:rPr>
              <a:t>Prestige</a:t>
            </a:r>
            <a:endParaRPr lang="en-US" altLang="ja-JP" sz="2200" smtClean="0">
              <a:ea typeface="MS PGothic" pitchFamily="34" charset="-128"/>
            </a:endParaRPr>
          </a:p>
          <a:p>
            <a:pPr lvl="1" eaLnBrk="1" hangingPunct="1">
              <a:buFont typeface="Arial" charset="0"/>
              <a:buNone/>
            </a:pPr>
            <a:r>
              <a:rPr lang="en-US" altLang="ja-JP" sz="2200" smtClean="0">
                <a:ea typeface="MS PGothic" pitchFamily="34" charset="-128"/>
              </a:rPr>
              <a:t>closely related to hyperlink analysis and search on the Web </a:t>
            </a:r>
            <a:endParaRPr lang="en-US" altLang="zh-TW" sz="2200" smtClean="0">
              <a:ea typeface="新細明體" pitchFamily="18" charset="-120"/>
            </a:endParaRPr>
          </a:p>
          <a:p>
            <a:pPr eaLnBrk="1" hangingPunct="1">
              <a:lnSpc>
                <a:spcPct val="90000"/>
              </a:lnSpc>
            </a:pPr>
            <a:endParaRPr lang="zh-TW" altLang="en-US" smtClean="0"/>
          </a:p>
        </p:txBody>
      </p:sp>
      <p:sp>
        <p:nvSpPr>
          <p:cNvPr id="14340" name="投影片編號版面配置區 3"/>
          <p:cNvSpPr>
            <a:spLocks noGrp="1"/>
          </p:cNvSpPr>
          <p:nvPr>
            <p:ph type="sldNum" sz="quarter" idx="12"/>
          </p:nvPr>
        </p:nvSpPr>
        <p:spPr bwMode="auto">
          <a:xfrm>
            <a:off x="8243888" y="6597650"/>
            <a:ext cx="8651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8C9C3FD0-5951-421B-A9CA-328EF94E54A8}" type="slidenum">
              <a:rPr lang="zh-TW" altLang="en-US" sz="1200" smtClean="0">
                <a:solidFill>
                  <a:srgbClr val="898989"/>
                </a:solidFill>
              </a:rPr>
              <a:pPr eaLnBrk="1" hangingPunct="1">
                <a:spcBef>
                  <a:spcPct val="0"/>
                </a:spcBef>
                <a:buFontTx/>
                <a:buNone/>
              </a:pPr>
              <a:t>213</a:t>
            </a:fld>
            <a:endParaRPr lang="zh-TW" altLang="en-US" sz="1200" smtClean="0">
              <a:solidFill>
                <a:srgbClr val="898989"/>
              </a:solidFill>
            </a:endParaRPr>
          </a:p>
        </p:txBody>
      </p:sp>
      <p:sp>
        <p:nvSpPr>
          <p:cNvPr id="14341" name="矩形 4"/>
          <p:cNvSpPr>
            <a:spLocks noChangeArrowheads="1"/>
          </p:cNvSpPr>
          <p:nvPr/>
        </p:nvSpPr>
        <p:spPr bwMode="auto">
          <a:xfrm>
            <a:off x="971550" y="6535738"/>
            <a:ext cx="7056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Bing Liu (2011) , “Web Data Mining: Exploring Hyperlinks, Contents, and Usage Data”</a:t>
            </a:r>
            <a:endParaRPr lang="zh-TW" altLang="en-US" sz="1200">
              <a:solidFill>
                <a:srgbClr val="A6A6A6"/>
              </a:solidFill>
              <a:latin typeface="Arial" charset="0"/>
              <a:ea typeface="MS PGothic" pitchFamily="34" charset="-128"/>
            </a:endParaRPr>
          </a:p>
        </p:txBody>
      </p:sp>
    </p:spTree>
    <p:extLst>
      <p:ext uri="{BB962C8B-B14F-4D97-AF65-F5344CB8AC3E}">
        <p14:creationId xmlns:p14="http://schemas.microsoft.com/office/powerpoint/2010/main" val="28151401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457200" y="1270000"/>
            <a:ext cx="8229600" cy="4584700"/>
          </a:xfrm>
        </p:spPr>
        <p:txBody>
          <a:bodyPr/>
          <a:lstStyle/>
          <a:p>
            <a:r>
              <a:rPr lang="en-US" altLang="zh-TW" sz="7200" smtClean="0">
                <a:solidFill>
                  <a:srgbClr val="FF0000"/>
                </a:solidFill>
              </a:rPr>
              <a:t>Centrality </a:t>
            </a:r>
            <a:br>
              <a:rPr lang="en-US" altLang="zh-TW" sz="7200" smtClean="0">
                <a:solidFill>
                  <a:srgbClr val="FF0000"/>
                </a:solidFill>
              </a:rPr>
            </a:br>
            <a:r>
              <a:rPr lang="en-US" altLang="zh-TW" sz="7200" smtClean="0">
                <a:solidFill>
                  <a:srgbClr val="FF0000"/>
                </a:solidFill>
              </a:rPr>
              <a:t/>
            </a:r>
            <a:br>
              <a:rPr lang="en-US" altLang="zh-TW" sz="7200" smtClean="0">
                <a:solidFill>
                  <a:srgbClr val="FF0000"/>
                </a:solidFill>
              </a:rPr>
            </a:br>
            <a:r>
              <a:rPr lang="en-US" altLang="zh-TW" sz="7200" smtClean="0">
                <a:solidFill>
                  <a:srgbClr val="FF0000"/>
                </a:solidFill>
              </a:rPr>
              <a:t>Prestige</a:t>
            </a:r>
            <a:endParaRPr lang="zh-TW" altLang="en-US" sz="7200" smtClean="0">
              <a:solidFill>
                <a:srgbClr val="FF0000"/>
              </a:solidFill>
            </a:endParaRPr>
          </a:p>
        </p:txBody>
      </p:sp>
      <p:sp>
        <p:nvSpPr>
          <p:cNvPr id="1536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CAB45F1-4F9F-4E6B-9785-55D4004953CB}" type="slidenum">
              <a:rPr lang="zh-TW" altLang="en-US" sz="1200" smtClean="0">
                <a:solidFill>
                  <a:srgbClr val="898989"/>
                </a:solidFill>
              </a:rPr>
              <a:pPr eaLnBrk="1" hangingPunct="1">
                <a:spcBef>
                  <a:spcPct val="0"/>
                </a:spcBef>
                <a:buFontTx/>
                <a:buNone/>
              </a:pPr>
              <a:t>214</a:t>
            </a:fld>
            <a:endParaRPr lang="zh-TW" altLang="en-US" sz="1200" smtClean="0">
              <a:solidFill>
                <a:srgbClr val="898989"/>
              </a:solidFill>
            </a:endParaRPr>
          </a:p>
        </p:txBody>
      </p:sp>
      <p:sp>
        <p:nvSpPr>
          <p:cNvPr id="15364" name="標題 1"/>
          <p:cNvSpPr txBox="1">
            <a:spLocks/>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zh-TW" sz="4400" b="1">
                <a:solidFill>
                  <a:srgbClr val="4F81BD"/>
                </a:solidFill>
                <a:ea typeface="標楷體" pitchFamily="65" charset="-120"/>
              </a:rPr>
              <a:t>Social Network Analysis (SNA)</a:t>
            </a:r>
            <a:endParaRPr kumimoji="0" lang="zh-TW" altLang="en-US" sz="4400" b="1">
              <a:solidFill>
                <a:srgbClr val="4F81BD"/>
              </a:solidFill>
              <a:ea typeface="標楷體" pitchFamily="65" charset="-120"/>
            </a:endParaRPr>
          </a:p>
        </p:txBody>
      </p:sp>
    </p:spTree>
    <p:extLst>
      <p:ext uri="{BB962C8B-B14F-4D97-AF65-F5344CB8AC3E}">
        <p14:creationId xmlns:p14="http://schemas.microsoft.com/office/powerpoint/2010/main" val="239502368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77875"/>
          </a:xfrm>
        </p:spPr>
        <p:txBody>
          <a:bodyPr/>
          <a:lstStyle/>
          <a:p>
            <a:r>
              <a:rPr lang="en-US" altLang="zh-TW" smtClean="0">
                <a:solidFill>
                  <a:schemeClr val="accent1"/>
                </a:solidFill>
              </a:rPr>
              <a:t>Degree</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8CD8673-EFB6-4976-91D4-DC8B745B7240}" type="slidenum">
              <a:rPr lang="zh-TW" altLang="en-US" sz="1200" smtClean="0">
                <a:solidFill>
                  <a:srgbClr val="898989"/>
                </a:solidFill>
              </a:rPr>
              <a:pPr eaLnBrk="1" hangingPunct="1">
                <a:spcBef>
                  <a:spcPct val="0"/>
                </a:spcBef>
                <a:buFontTx/>
                <a:buNone/>
              </a:pPr>
              <a:t>215</a:t>
            </a:fld>
            <a:endParaRPr lang="zh-TW" altLang="en-US" sz="1200" smtClean="0">
              <a:solidFill>
                <a:srgbClr val="898989"/>
              </a:solidFill>
            </a:endParaRPr>
          </a:p>
        </p:txBody>
      </p:sp>
      <p:sp>
        <p:nvSpPr>
          <p:cNvPr id="5" name="Rectangle 4"/>
          <p:cNvSpPr/>
          <p:nvPr/>
        </p:nvSpPr>
        <p:spPr>
          <a:xfrm>
            <a:off x="1476375" y="6642100"/>
            <a:ext cx="6119813" cy="246063"/>
          </a:xfrm>
          <a:prstGeom prst="rect">
            <a:avLst/>
          </a:prstGeom>
        </p:spPr>
        <p:txBody>
          <a:bodyPr>
            <a:spAutoFit/>
          </a:bodyPr>
          <a:lstStyle/>
          <a:p>
            <a:pPr algn="ctr">
              <a:defRPr/>
            </a:pPr>
            <a:r>
              <a:rPr lang="en-US" sz="1000" dirty="0">
                <a:solidFill>
                  <a:schemeClr val="bg1">
                    <a:lumMod val="75000"/>
                  </a:schemeClr>
                </a:solidFill>
                <a:ea typeface="ＭＳ Ｐゴシック" charset="0"/>
                <a:cs typeface="ＭＳ Ｐゴシック" charset="0"/>
              </a:rPr>
              <a:t>Source: https://</a:t>
            </a:r>
            <a:r>
              <a:rPr lang="en-US" sz="1000" dirty="0" err="1">
                <a:solidFill>
                  <a:schemeClr val="bg1">
                    <a:lumMod val="75000"/>
                  </a:schemeClr>
                </a:solidFill>
                <a:ea typeface="ＭＳ Ｐゴシック" charset="0"/>
                <a:cs typeface="ＭＳ Ｐゴシック" charset="0"/>
              </a:rPr>
              <a:t>www.youtube.com</a:t>
            </a:r>
            <a:r>
              <a:rPr lang="en-US" sz="1000" dirty="0">
                <a:solidFill>
                  <a:schemeClr val="bg1">
                    <a:lumMod val="75000"/>
                  </a:schemeClr>
                </a:solidFill>
                <a:ea typeface="ＭＳ Ｐゴシック" charset="0"/>
                <a:cs typeface="ＭＳ Ｐゴシック" charset="0"/>
              </a:rPr>
              <a:t>/</a:t>
            </a:r>
            <a:r>
              <a:rPr lang="en-US" sz="1000" dirty="0" err="1">
                <a:solidFill>
                  <a:schemeClr val="bg1">
                    <a:lumMod val="75000"/>
                  </a:schemeClr>
                </a:solidFill>
                <a:ea typeface="ＭＳ Ｐゴシック" charset="0"/>
                <a:cs typeface="ＭＳ Ｐゴシック" charset="0"/>
              </a:rPr>
              <a:t>watch?v</a:t>
            </a:r>
            <a:r>
              <a:rPr lang="en-US" sz="1000" dirty="0">
                <a:solidFill>
                  <a:schemeClr val="bg1">
                    <a:lumMod val="75000"/>
                  </a:schemeClr>
                </a:solidFill>
                <a:ea typeface="ＭＳ Ｐゴシック" charset="0"/>
                <a:cs typeface="ＭＳ Ｐゴシック" charset="0"/>
              </a:rPr>
              <a:t>=89mxOdwPfxA</a:t>
            </a:r>
          </a:p>
        </p:txBody>
      </p:sp>
      <p:sp>
        <p:nvSpPr>
          <p:cNvPr id="6" name="Oval 5"/>
          <p:cNvSpPr>
            <a:spLocks noChangeArrowheads="1"/>
          </p:cNvSpPr>
          <p:nvPr/>
        </p:nvSpPr>
        <p:spPr bwMode="auto">
          <a:xfrm>
            <a:off x="1331913" y="2636838"/>
            <a:ext cx="719137"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A</a:t>
            </a:r>
          </a:p>
        </p:txBody>
      </p:sp>
      <p:sp>
        <p:nvSpPr>
          <p:cNvPr id="7" name="Oval 6"/>
          <p:cNvSpPr>
            <a:spLocks noChangeArrowheads="1"/>
          </p:cNvSpPr>
          <p:nvPr/>
        </p:nvSpPr>
        <p:spPr bwMode="auto">
          <a:xfrm>
            <a:off x="1692275" y="4005263"/>
            <a:ext cx="719138" cy="719137"/>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B</a:t>
            </a:r>
          </a:p>
        </p:txBody>
      </p:sp>
      <p:sp>
        <p:nvSpPr>
          <p:cNvPr id="8" name="Oval 7"/>
          <p:cNvSpPr>
            <a:spLocks noChangeArrowheads="1"/>
          </p:cNvSpPr>
          <p:nvPr/>
        </p:nvSpPr>
        <p:spPr bwMode="auto">
          <a:xfrm>
            <a:off x="4067175" y="3068638"/>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D</a:t>
            </a:r>
          </a:p>
        </p:txBody>
      </p:sp>
      <p:sp>
        <p:nvSpPr>
          <p:cNvPr id="9" name="Oval 8"/>
          <p:cNvSpPr>
            <a:spLocks noChangeArrowheads="1"/>
          </p:cNvSpPr>
          <p:nvPr/>
        </p:nvSpPr>
        <p:spPr bwMode="auto">
          <a:xfrm>
            <a:off x="3635375" y="4581525"/>
            <a:ext cx="720725" cy="719138"/>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E</a:t>
            </a:r>
          </a:p>
        </p:txBody>
      </p:sp>
      <p:sp>
        <p:nvSpPr>
          <p:cNvPr id="10" name="Oval 9"/>
          <p:cNvSpPr>
            <a:spLocks noChangeArrowheads="1"/>
          </p:cNvSpPr>
          <p:nvPr/>
        </p:nvSpPr>
        <p:spPr bwMode="auto">
          <a:xfrm>
            <a:off x="2843213" y="1700213"/>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C</a:t>
            </a:r>
          </a:p>
        </p:txBody>
      </p:sp>
      <p:cxnSp>
        <p:nvCxnSpPr>
          <p:cNvPr id="12" name="Straight Connector 11"/>
          <p:cNvCxnSpPr>
            <a:cxnSpLocks noChangeShapeType="1"/>
            <a:stCxn id="6" idx="4"/>
            <a:endCxn id="7" idx="0"/>
          </p:cNvCxnSpPr>
          <p:nvPr/>
        </p:nvCxnSpPr>
        <p:spPr bwMode="auto">
          <a:xfrm>
            <a:off x="1692275" y="3357563"/>
            <a:ext cx="358775" cy="64770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a:stCxn id="6" idx="7"/>
            <a:endCxn id="10" idx="2"/>
          </p:cNvCxnSpPr>
          <p:nvPr/>
        </p:nvCxnSpPr>
        <p:spPr bwMode="auto">
          <a:xfrm flipV="1">
            <a:off x="1946275" y="2060575"/>
            <a:ext cx="896938" cy="681038"/>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7" idx="7"/>
            <a:endCxn id="10" idx="3"/>
          </p:cNvCxnSpPr>
          <p:nvPr/>
        </p:nvCxnSpPr>
        <p:spPr bwMode="auto">
          <a:xfrm flipV="1">
            <a:off x="2306638" y="2314575"/>
            <a:ext cx="642937" cy="1795463"/>
          </a:xfrm>
          <a:prstGeom prst="line">
            <a:avLst/>
          </a:prstGeom>
          <a:noFill/>
          <a:ln w="762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7" idx="6"/>
            <a:endCxn id="8" idx="2"/>
          </p:cNvCxnSpPr>
          <p:nvPr/>
        </p:nvCxnSpPr>
        <p:spPr bwMode="auto">
          <a:xfrm flipV="1">
            <a:off x="2411413" y="3429000"/>
            <a:ext cx="1655762" cy="936625"/>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7" idx="6"/>
            <a:endCxn id="9" idx="2"/>
          </p:cNvCxnSpPr>
          <p:nvPr/>
        </p:nvCxnSpPr>
        <p:spPr bwMode="auto">
          <a:xfrm>
            <a:off x="2411413" y="4365625"/>
            <a:ext cx="1223962" cy="576263"/>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226457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77875"/>
          </a:xfrm>
        </p:spPr>
        <p:txBody>
          <a:bodyPr/>
          <a:lstStyle/>
          <a:p>
            <a:r>
              <a:rPr lang="en-US" altLang="zh-TW" smtClean="0">
                <a:solidFill>
                  <a:schemeClr val="accent1"/>
                </a:solidFill>
              </a:rPr>
              <a:t>Degree</a:t>
            </a:r>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29AEB3F-24C6-41E3-AA7B-E0F9713A531C}" type="slidenum">
              <a:rPr lang="zh-TW" altLang="en-US" sz="1200" smtClean="0">
                <a:solidFill>
                  <a:srgbClr val="898989"/>
                </a:solidFill>
              </a:rPr>
              <a:pPr eaLnBrk="1" hangingPunct="1">
                <a:spcBef>
                  <a:spcPct val="0"/>
                </a:spcBef>
                <a:buFontTx/>
                <a:buNone/>
              </a:pPr>
              <a:t>216</a:t>
            </a:fld>
            <a:endParaRPr lang="zh-TW" altLang="en-US" sz="1200" smtClean="0">
              <a:solidFill>
                <a:srgbClr val="898989"/>
              </a:solidFill>
            </a:endParaRPr>
          </a:p>
        </p:txBody>
      </p:sp>
      <p:sp>
        <p:nvSpPr>
          <p:cNvPr id="5" name="Rectangle 4"/>
          <p:cNvSpPr/>
          <p:nvPr/>
        </p:nvSpPr>
        <p:spPr>
          <a:xfrm>
            <a:off x="1476375" y="6642100"/>
            <a:ext cx="6119813" cy="246063"/>
          </a:xfrm>
          <a:prstGeom prst="rect">
            <a:avLst/>
          </a:prstGeom>
        </p:spPr>
        <p:txBody>
          <a:bodyPr>
            <a:spAutoFit/>
          </a:bodyPr>
          <a:lstStyle/>
          <a:p>
            <a:pPr algn="ctr">
              <a:defRPr/>
            </a:pPr>
            <a:r>
              <a:rPr lang="en-US" sz="1000" dirty="0">
                <a:solidFill>
                  <a:schemeClr val="bg1">
                    <a:lumMod val="75000"/>
                  </a:schemeClr>
                </a:solidFill>
                <a:ea typeface="ＭＳ Ｐゴシック" charset="0"/>
                <a:cs typeface="ＭＳ Ｐゴシック" charset="0"/>
              </a:rPr>
              <a:t>Source: https://</a:t>
            </a:r>
            <a:r>
              <a:rPr lang="en-US" sz="1000" dirty="0" err="1">
                <a:solidFill>
                  <a:schemeClr val="bg1">
                    <a:lumMod val="75000"/>
                  </a:schemeClr>
                </a:solidFill>
                <a:ea typeface="ＭＳ Ｐゴシック" charset="0"/>
                <a:cs typeface="ＭＳ Ｐゴシック" charset="0"/>
              </a:rPr>
              <a:t>www.youtube.com</a:t>
            </a:r>
            <a:r>
              <a:rPr lang="en-US" sz="1000" dirty="0">
                <a:solidFill>
                  <a:schemeClr val="bg1">
                    <a:lumMod val="75000"/>
                  </a:schemeClr>
                </a:solidFill>
                <a:ea typeface="ＭＳ Ｐゴシック" charset="0"/>
                <a:cs typeface="ＭＳ Ｐゴシック" charset="0"/>
              </a:rPr>
              <a:t>/</a:t>
            </a:r>
            <a:r>
              <a:rPr lang="en-US" sz="1000" dirty="0" err="1">
                <a:solidFill>
                  <a:schemeClr val="bg1">
                    <a:lumMod val="75000"/>
                  </a:schemeClr>
                </a:solidFill>
                <a:ea typeface="ＭＳ Ｐゴシック" charset="0"/>
                <a:cs typeface="ＭＳ Ｐゴシック" charset="0"/>
              </a:rPr>
              <a:t>watch?v</a:t>
            </a:r>
            <a:r>
              <a:rPr lang="en-US" sz="1000" dirty="0">
                <a:solidFill>
                  <a:schemeClr val="bg1">
                    <a:lumMod val="75000"/>
                  </a:schemeClr>
                </a:solidFill>
                <a:ea typeface="ＭＳ Ｐゴシック" charset="0"/>
                <a:cs typeface="ＭＳ Ｐゴシック" charset="0"/>
              </a:rPr>
              <a:t>=89mxOdwPfxA</a:t>
            </a:r>
          </a:p>
        </p:txBody>
      </p:sp>
      <p:sp>
        <p:nvSpPr>
          <p:cNvPr id="6" name="Oval 5"/>
          <p:cNvSpPr>
            <a:spLocks noChangeArrowheads="1"/>
          </p:cNvSpPr>
          <p:nvPr/>
        </p:nvSpPr>
        <p:spPr bwMode="auto">
          <a:xfrm>
            <a:off x="1331913" y="2636838"/>
            <a:ext cx="719137"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A</a:t>
            </a:r>
          </a:p>
        </p:txBody>
      </p:sp>
      <p:sp>
        <p:nvSpPr>
          <p:cNvPr id="7" name="Oval 6"/>
          <p:cNvSpPr>
            <a:spLocks noChangeArrowheads="1"/>
          </p:cNvSpPr>
          <p:nvPr/>
        </p:nvSpPr>
        <p:spPr bwMode="auto">
          <a:xfrm>
            <a:off x="1692275" y="4005263"/>
            <a:ext cx="719138" cy="719137"/>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B</a:t>
            </a:r>
          </a:p>
        </p:txBody>
      </p:sp>
      <p:sp>
        <p:nvSpPr>
          <p:cNvPr id="8" name="Oval 7"/>
          <p:cNvSpPr>
            <a:spLocks noChangeArrowheads="1"/>
          </p:cNvSpPr>
          <p:nvPr/>
        </p:nvSpPr>
        <p:spPr bwMode="auto">
          <a:xfrm>
            <a:off x="4067175" y="3068638"/>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D</a:t>
            </a:r>
          </a:p>
        </p:txBody>
      </p:sp>
      <p:sp>
        <p:nvSpPr>
          <p:cNvPr id="9" name="Oval 8"/>
          <p:cNvSpPr>
            <a:spLocks noChangeArrowheads="1"/>
          </p:cNvSpPr>
          <p:nvPr/>
        </p:nvSpPr>
        <p:spPr bwMode="auto">
          <a:xfrm>
            <a:off x="3635375" y="4581525"/>
            <a:ext cx="720725" cy="719138"/>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E</a:t>
            </a:r>
          </a:p>
        </p:txBody>
      </p:sp>
      <p:sp>
        <p:nvSpPr>
          <p:cNvPr id="10" name="Oval 9"/>
          <p:cNvSpPr>
            <a:spLocks noChangeArrowheads="1"/>
          </p:cNvSpPr>
          <p:nvPr/>
        </p:nvSpPr>
        <p:spPr bwMode="auto">
          <a:xfrm>
            <a:off x="2843213" y="1700213"/>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C</a:t>
            </a:r>
          </a:p>
        </p:txBody>
      </p:sp>
      <p:cxnSp>
        <p:nvCxnSpPr>
          <p:cNvPr id="12" name="Straight Connector 11"/>
          <p:cNvCxnSpPr>
            <a:cxnSpLocks noChangeShapeType="1"/>
            <a:stCxn id="6" idx="4"/>
            <a:endCxn id="7" idx="0"/>
          </p:cNvCxnSpPr>
          <p:nvPr/>
        </p:nvCxnSpPr>
        <p:spPr bwMode="auto">
          <a:xfrm>
            <a:off x="1692275" y="3357563"/>
            <a:ext cx="358775" cy="64770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a:stCxn id="6" idx="7"/>
            <a:endCxn id="10" idx="2"/>
          </p:cNvCxnSpPr>
          <p:nvPr/>
        </p:nvCxnSpPr>
        <p:spPr bwMode="auto">
          <a:xfrm flipV="1">
            <a:off x="1946275" y="2060575"/>
            <a:ext cx="896938" cy="681038"/>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7" idx="7"/>
            <a:endCxn id="10" idx="3"/>
          </p:cNvCxnSpPr>
          <p:nvPr/>
        </p:nvCxnSpPr>
        <p:spPr bwMode="auto">
          <a:xfrm flipV="1">
            <a:off x="2306638" y="2314575"/>
            <a:ext cx="642937" cy="1795463"/>
          </a:xfrm>
          <a:prstGeom prst="line">
            <a:avLst/>
          </a:prstGeom>
          <a:noFill/>
          <a:ln w="762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7" idx="6"/>
            <a:endCxn id="8" idx="2"/>
          </p:cNvCxnSpPr>
          <p:nvPr/>
        </p:nvCxnSpPr>
        <p:spPr bwMode="auto">
          <a:xfrm flipV="1">
            <a:off x="2411413" y="3429000"/>
            <a:ext cx="1655762" cy="936625"/>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7" idx="6"/>
            <a:endCxn id="9" idx="2"/>
          </p:cNvCxnSpPr>
          <p:nvPr/>
        </p:nvCxnSpPr>
        <p:spPr bwMode="auto">
          <a:xfrm>
            <a:off x="2411413" y="4365625"/>
            <a:ext cx="1223962" cy="576263"/>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Box 28"/>
          <p:cNvSpPr txBox="1"/>
          <p:nvPr/>
        </p:nvSpPr>
        <p:spPr>
          <a:xfrm>
            <a:off x="7019925" y="2420938"/>
            <a:ext cx="960438" cy="2554287"/>
          </a:xfrm>
          <a:prstGeom prst="rect">
            <a:avLst/>
          </a:prstGeom>
          <a:noFill/>
        </p:spPr>
        <p:txBody>
          <a:bodyPr wrap="none">
            <a:spAutoFit/>
          </a:bodyPr>
          <a:lstStyle/>
          <a:p>
            <a:pPr>
              <a:defRPr/>
            </a:pPr>
            <a:r>
              <a:rPr lang="en-US" sz="3200" dirty="0">
                <a:solidFill>
                  <a:schemeClr val="accent6">
                    <a:lumMod val="50000"/>
                  </a:schemeClr>
                </a:solidFill>
                <a:ea typeface="ＭＳ Ｐゴシック" charset="0"/>
                <a:cs typeface="ＭＳ Ｐゴシック" charset="0"/>
              </a:rPr>
              <a:t>A: 2</a:t>
            </a:r>
          </a:p>
          <a:p>
            <a:pPr>
              <a:defRPr/>
            </a:pPr>
            <a:r>
              <a:rPr lang="en-US" sz="3200" b="1" u="sng" dirty="0">
                <a:solidFill>
                  <a:schemeClr val="accent6">
                    <a:lumMod val="50000"/>
                  </a:schemeClr>
                </a:solidFill>
                <a:ea typeface="ＭＳ Ｐゴシック" charset="0"/>
                <a:cs typeface="ＭＳ Ｐゴシック" charset="0"/>
              </a:rPr>
              <a:t>B: 4</a:t>
            </a:r>
          </a:p>
          <a:p>
            <a:pPr>
              <a:defRPr/>
            </a:pPr>
            <a:r>
              <a:rPr lang="en-US" sz="3200" dirty="0">
                <a:solidFill>
                  <a:schemeClr val="accent6">
                    <a:lumMod val="50000"/>
                  </a:schemeClr>
                </a:solidFill>
                <a:ea typeface="ＭＳ Ｐゴシック" charset="0"/>
                <a:cs typeface="ＭＳ Ｐゴシック" charset="0"/>
              </a:rPr>
              <a:t>C: 2</a:t>
            </a:r>
          </a:p>
          <a:p>
            <a:pPr>
              <a:defRPr/>
            </a:pPr>
            <a:r>
              <a:rPr lang="en-US" sz="3200" dirty="0">
                <a:solidFill>
                  <a:schemeClr val="accent6">
                    <a:lumMod val="50000"/>
                  </a:schemeClr>
                </a:solidFill>
                <a:ea typeface="ＭＳ Ｐゴシック" charset="0"/>
                <a:cs typeface="ＭＳ Ｐゴシック" charset="0"/>
              </a:rPr>
              <a:t>D:1</a:t>
            </a:r>
          </a:p>
          <a:p>
            <a:pPr>
              <a:defRPr/>
            </a:pPr>
            <a:r>
              <a:rPr lang="en-US" sz="3200" dirty="0">
                <a:solidFill>
                  <a:schemeClr val="accent6">
                    <a:lumMod val="50000"/>
                  </a:schemeClr>
                </a:solidFill>
                <a:ea typeface="ＭＳ Ｐゴシック" charset="0"/>
                <a:cs typeface="ＭＳ Ｐゴシック" charset="0"/>
              </a:rPr>
              <a:t>E: 1</a:t>
            </a:r>
          </a:p>
        </p:txBody>
      </p:sp>
    </p:spTree>
    <p:extLst>
      <p:ext uri="{BB962C8B-B14F-4D97-AF65-F5344CB8AC3E}">
        <p14:creationId xmlns:p14="http://schemas.microsoft.com/office/powerpoint/2010/main" val="117344209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77875"/>
          </a:xfrm>
        </p:spPr>
        <p:txBody>
          <a:bodyPr/>
          <a:lstStyle/>
          <a:p>
            <a:r>
              <a:rPr lang="en-US" altLang="zh-TW" smtClean="0">
                <a:solidFill>
                  <a:schemeClr val="accent1"/>
                </a:solidFill>
              </a:rPr>
              <a:t>Density</a:t>
            </a: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FFB046B-1CA5-4421-9B73-0EF913532472}" type="slidenum">
              <a:rPr lang="zh-TW" altLang="en-US" sz="1200" smtClean="0">
                <a:solidFill>
                  <a:srgbClr val="898989"/>
                </a:solidFill>
              </a:rPr>
              <a:pPr eaLnBrk="1" hangingPunct="1">
                <a:spcBef>
                  <a:spcPct val="0"/>
                </a:spcBef>
                <a:buFontTx/>
                <a:buNone/>
              </a:pPr>
              <a:t>217</a:t>
            </a:fld>
            <a:endParaRPr lang="zh-TW" altLang="en-US" sz="1200" smtClean="0">
              <a:solidFill>
                <a:srgbClr val="898989"/>
              </a:solidFill>
            </a:endParaRPr>
          </a:p>
        </p:txBody>
      </p:sp>
      <p:sp>
        <p:nvSpPr>
          <p:cNvPr id="5" name="Rectangle 4"/>
          <p:cNvSpPr/>
          <p:nvPr/>
        </p:nvSpPr>
        <p:spPr>
          <a:xfrm>
            <a:off x="1476375" y="6642100"/>
            <a:ext cx="6119813" cy="246063"/>
          </a:xfrm>
          <a:prstGeom prst="rect">
            <a:avLst/>
          </a:prstGeom>
        </p:spPr>
        <p:txBody>
          <a:bodyPr>
            <a:spAutoFit/>
          </a:bodyPr>
          <a:lstStyle/>
          <a:p>
            <a:pPr algn="ctr">
              <a:defRPr/>
            </a:pPr>
            <a:r>
              <a:rPr lang="en-US" sz="1000" dirty="0">
                <a:solidFill>
                  <a:schemeClr val="bg1">
                    <a:lumMod val="75000"/>
                  </a:schemeClr>
                </a:solidFill>
                <a:ea typeface="ＭＳ Ｐゴシック" charset="0"/>
                <a:cs typeface="ＭＳ Ｐゴシック" charset="0"/>
              </a:rPr>
              <a:t>Source: https://</a:t>
            </a:r>
            <a:r>
              <a:rPr lang="en-US" sz="1000" dirty="0" err="1">
                <a:solidFill>
                  <a:schemeClr val="bg1">
                    <a:lumMod val="75000"/>
                  </a:schemeClr>
                </a:solidFill>
                <a:ea typeface="ＭＳ Ｐゴシック" charset="0"/>
                <a:cs typeface="ＭＳ Ｐゴシック" charset="0"/>
              </a:rPr>
              <a:t>www.youtube.com</a:t>
            </a:r>
            <a:r>
              <a:rPr lang="en-US" sz="1000" dirty="0">
                <a:solidFill>
                  <a:schemeClr val="bg1">
                    <a:lumMod val="75000"/>
                  </a:schemeClr>
                </a:solidFill>
                <a:ea typeface="ＭＳ Ｐゴシック" charset="0"/>
                <a:cs typeface="ＭＳ Ｐゴシック" charset="0"/>
              </a:rPr>
              <a:t>/</a:t>
            </a:r>
            <a:r>
              <a:rPr lang="en-US" sz="1000" dirty="0" err="1">
                <a:solidFill>
                  <a:schemeClr val="bg1">
                    <a:lumMod val="75000"/>
                  </a:schemeClr>
                </a:solidFill>
                <a:ea typeface="ＭＳ Ｐゴシック" charset="0"/>
                <a:cs typeface="ＭＳ Ｐゴシック" charset="0"/>
              </a:rPr>
              <a:t>watch?v</a:t>
            </a:r>
            <a:r>
              <a:rPr lang="en-US" sz="1000" dirty="0">
                <a:solidFill>
                  <a:schemeClr val="bg1">
                    <a:lumMod val="75000"/>
                  </a:schemeClr>
                </a:solidFill>
                <a:ea typeface="ＭＳ Ｐゴシック" charset="0"/>
                <a:cs typeface="ＭＳ Ｐゴシック" charset="0"/>
              </a:rPr>
              <a:t>=89mxOdwPfxA</a:t>
            </a:r>
          </a:p>
        </p:txBody>
      </p:sp>
      <p:sp>
        <p:nvSpPr>
          <p:cNvPr id="6" name="Oval 5"/>
          <p:cNvSpPr>
            <a:spLocks noChangeArrowheads="1"/>
          </p:cNvSpPr>
          <p:nvPr/>
        </p:nvSpPr>
        <p:spPr bwMode="auto">
          <a:xfrm>
            <a:off x="4716463" y="3213100"/>
            <a:ext cx="719137"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A</a:t>
            </a:r>
          </a:p>
        </p:txBody>
      </p:sp>
      <p:sp>
        <p:nvSpPr>
          <p:cNvPr id="7" name="Oval 6"/>
          <p:cNvSpPr>
            <a:spLocks noChangeArrowheads="1"/>
          </p:cNvSpPr>
          <p:nvPr/>
        </p:nvSpPr>
        <p:spPr bwMode="auto">
          <a:xfrm>
            <a:off x="5076825" y="4581525"/>
            <a:ext cx="719138" cy="719138"/>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B</a:t>
            </a:r>
          </a:p>
        </p:txBody>
      </p:sp>
      <p:sp>
        <p:nvSpPr>
          <p:cNvPr id="8" name="Oval 7"/>
          <p:cNvSpPr>
            <a:spLocks noChangeArrowheads="1"/>
          </p:cNvSpPr>
          <p:nvPr/>
        </p:nvSpPr>
        <p:spPr bwMode="auto">
          <a:xfrm>
            <a:off x="7451725" y="3644900"/>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D</a:t>
            </a:r>
          </a:p>
        </p:txBody>
      </p:sp>
      <p:sp>
        <p:nvSpPr>
          <p:cNvPr id="9" name="Oval 8"/>
          <p:cNvSpPr>
            <a:spLocks noChangeArrowheads="1"/>
          </p:cNvSpPr>
          <p:nvPr/>
        </p:nvSpPr>
        <p:spPr bwMode="auto">
          <a:xfrm>
            <a:off x="7019925" y="5157788"/>
            <a:ext cx="720725" cy="719137"/>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E</a:t>
            </a:r>
          </a:p>
        </p:txBody>
      </p:sp>
      <p:sp>
        <p:nvSpPr>
          <p:cNvPr id="10" name="Oval 9"/>
          <p:cNvSpPr>
            <a:spLocks noChangeArrowheads="1"/>
          </p:cNvSpPr>
          <p:nvPr/>
        </p:nvSpPr>
        <p:spPr bwMode="auto">
          <a:xfrm>
            <a:off x="6227763" y="2276475"/>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C</a:t>
            </a:r>
          </a:p>
        </p:txBody>
      </p:sp>
      <p:cxnSp>
        <p:nvCxnSpPr>
          <p:cNvPr id="12" name="Straight Connector 11"/>
          <p:cNvCxnSpPr>
            <a:cxnSpLocks noChangeShapeType="1"/>
            <a:stCxn id="6" idx="4"/>
            <a:endCxn id="7" idx="0"/>
          </p:cNvCxnSpPr>
          <p:nvPr/>
        </p:nvCxnSpPr>
        <p:spPr bwMode="auto">
          <a:xfrm>
            <a:off x="5076825" y="3933825"/>
            <a:ext cx="358775" cy="64770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a:stCxn id="6" idx="7"/>
            <a:endCxn id="10" idx="2"/>
          </p:cNvCxnSpPr>
          <p:nvPr/>
        </p:nvCxnSpPr>
        <p:spPr bwMode="auto">
          <a:xfrm flipV="1">
            <a:off x="5330825" y="2636838"/>
            <a:ext cx="896938" cy="681037"/>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7" idx="7"/>
            <a:endCxn id="10" idx="3"/>
          </p:cNvCxnSpPr>
          <p:nvPr/>
        </p:nvCxnSpPr>
        <p:spPr bwMode="auto">
          <a:xfrm flipV="1">
            <a:off x="5691188" y="2890838"/>
            <a:ext cx="642937" cy="1795462"/>
          </a:xfrm>
          <a:prstGeom prst="line">
            <a:avLst/>
          </a:prstGeom>
          <a:noFill/>
          <a:ln w="762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7" idx="6"/>
            <a:endCxn id="8" idx="2"/>
          </p:cNvCxnSpPr>
          <p:nvPr/>
        </p:nvCxnSpPr>
        <p:spPr bwMode="auto">
          <a:xfrm flipV="1">
            <a:off x="5795963" y="4005263"/>
            <a:ext cx="1655762" cy="936625"/>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7" idx="6"/>
            <a:endCxn id="9" idx="2"/>
          </p:cNvCxnSpPr>
          <p:nvPr/>
        </p:nvCxnSpPr>
        <p:spPr bwMode="auto">
          <a:xfrm>
            <a:off x="5795963" y="4941888"/>
            <a:ext cx="1223962" cy="574675"/>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a:stCxn id="6" idx="6"/>
            <a:endCxn id="8" idx="2"/>
          </p:cNvCxnSpPr>
          <p:nvPr/>
        </p:nvCxnSpPr>
        <p:spPr bwMode="auto">
          <a:xfrm>
            <a:off x="5435600" y="3573463"/>
            <a:ext cx="2016125" cy="431800"/>
          </a:xfrm>
          <a:prstGeom prst="line">
            <a:avLst/>
          </a:prstGeom>
          <a:noFill/>
          <a:ln w="38100">
            <a:solidFill>
              <a:srgbClr val="BFBFBF"/>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endCxn id="8" idx="1"/>
          </p:cNvCxnSpPr>
          <p:nvPr/>
        </p:nvCxnSpPr>
        <p:spPr bwMode="auto">
          <a:xfrm>
            <a:off x="6732588" y="2997200"/>
            <a:ext cx="825500" cy="754063"/>
          </a:xfrm>
          <a:prstGeom prst="line">
            <a:avLst/>
          </a:prstGeom>
          <a:noFill/>
          <a:ln w="38100">
            <a:solidFill>
              <a:srgbClr val="BFBFBF"/>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0" idx="4"/>
            <a:endCxn id="9" idx="0"/>
          </p:cNvCxnSpPr>
          <p:nvPr/>
        </p:nvCxnSpPr>
        <p:spPr bwMode="auto">
          <a:xfrm>
            <a:off x="6588125" y="2997200"/>
            <a:ext cx="792163" cy="2160588"/>
          </a:xfrm>
          <a:prstGeom prst="line">
            <a:avLst/>
          </a:prstGeom>
          <a:noFill/>
          <a:ln w="38100">
            <a:solidFill>
              <a:srgbClr val="BFBFBF"/>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6" idx="6"/>
            <a:endCxn id="9" idx="0"/>
          </p:cNvCxnSpPr>
          <p:nvPr/>
        </p:nvCxnSpPr>
        <p:spPr bwMode="auto">
          <a:xfrm>
            <a:off x="5435600" y="3573463"/>
            <a:ext cx="1944688" cy="1584325"/>
          </a:xfrm>
          <a:prstGeom prst="line">
            <a:avLst/>
          </a:prstGeom>
          <a:noFill/>
          <a:ln w="38100">
            <a:solidFill>
              <a:srgbClr val="BFBFBF"/>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Straight Connector 30"/>
          <p:cNvCxnSpPr>
            <a:cxnSpLocks noChangeShapeType="1"/>
            <a:stCxn id="8" idx="4"/>
            <a:endCxn id="9" idx="0"/>
          </p:cNvCxnSpPr>
          <p:nvPr/>
        </p:nvCxnSpPr>
        <p:spPr bwMode="auto">
          <a:xfrm flipH="1">
            <a:off x="7380288" y="4365625"/>
            <a:ext cx="431800" cy="792163"/>
          </a:xfrm>
          <a:prstGeom prst="line">
            <a:avLst/>
          </a:prstGeom>
          <a:noFill/>
          <a:ln w="38100">
            <a:solidFill>
              <a:srgbClr val="BFBFBF"/>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4576849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777875"/>
          </a:xfrm>
        </p:spPr>
        <p:txBody>
          <a:bodyPr/>
          <a:lstStyle/>
          <a:p>
            <a:r>
              <a:rPr lang="en-US" altLang="zh-TW" smtClean="0">
                <a:solidFill>
                  <a:schemeClr val="accent1"/>
                </a:solidFill>
              </a:rPr>
              <a:t>Density</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F084175-DA42-4678-917A-411B49316979}" type="slidenum">
              <a:rPr lang="zh-TW" altLang="en-US" sz="1200" smtClean="0">
                <a:solidFill>
                  <a:srgbClr val="898989"/>
                </a:solidFill>
              </a:rPr>
              <a:pPr eaLnBrk="1" hangingPunct="1">
                <a:spcBef>
                  <a:spcPct val="0"/>
                </a:spcBef>
                <a:buFontTx/>
                <a:buNone/>
              </a:pPr>
              <a:t>218</a:t>
            </a:fld>
            <a:endParaRPr lang="zh-TW" altLang="en-US" sz="1200" smtClean="0">
              <a:solidFill>
                <a:srgbClr val="898989"/>
              </a:solidFill>
            </a:endParaRPr>
          </a:p>
        </p:txBody>
      </p:sp>
      <p:sp>
        <p:nvSpPr>
          <p:cNvPr id="5" name="Rectangle 4"/>
          <p:cNvSpPr/>
          <p:nvPr/>
        </p:nvSpPr>
        <p:spPr>
          <a:xfrm>
            <a:off x="1476375" y="6642100"/>
            <a:ext cx="6119813" cy="246063"/>
          </a:xfrm>
          <a:prstGeom prst="rect">
            <a:avLst/>
          </a:prstGeom>
        </p:spPr>
        <p:txBody>
          <a:bodyPr>
            <a:spAutoFit/>
          </a:bodyPr>
          <a:lstStyle/>
          <a:p>
            <a:pPr algn="ctr">
              <a:defRPr/>
            </a:pPr>
            <a:r>
              <a:rPr lang="en-US" sz="1000" dirty="0">
                <a:solidFill>
                  <a:schemeClr val="bg1">
                    <a:lumMod val="75000"/>
                  </a:schemeClr>
                </a:solidFill>
                <a:ea typeface="ＭＳ Ｐゴシック" charset="0"/>
                <a:cs typeface="ＭＳ Ｐゴシック" charset="0"/>
              </a:rPr>
              <a:t>Source: https://</a:t>
            </a:r>
            <a:r>
              <a:rPr lang="en-US" sz="1000" dirty="0" err="1">
                <a:solidFill>
                  <a:schemeClr val="bg1">
                    <a:lumMod val="75000"/>
                  </a:schemeClr>
                </a:solidFill>
                <a:ea typeface="ＭＳ Ｐゴシック" charset="0"/>
                <a:cs typeface="ＭＳ Ｐゴシック" charset="0"/>
              </a:rPr>
              <a:t>www.youtube.com</a:t>
            </a:r>
            <a:r>
              <a:rPr lang="en-US" sz="1000" dirty="0">
                <a:solidFill>
                  <a:schemeClr val="bg1">
                    <a:lumMod val="75000"/>
                  </a:schemeClr>
                </a:solidFill>
                <a:ea typeface="ＭＳ Ｐゴシック" charset="0"/>
                <a:cs typeface="ＭＳ Ｐゴシック" charset="0"/>
              </a:rPr>
              <a:t>/</a:t>
            </a:r>
            <a:r>
              <a:rPr lang="en-US" sz="1000" dirty="0" err="1">
                <a:solidFill>
                  <a:schemeClr val="bg1">
                    <a:lumMod val="75000"/>
                  </a:schemeClr>
                </a:solidFill>
                <a:ea typeface="ＭＳ Ｐゴシック" charset="0"/>
                <a:cs typeface="ＭＳ Ｐゴシック" charset="0"/>
              </a:rPr>
              <a:t>watch?v</a:t>
            </a:r>
            <a:r>
              <a:rPr lang="en-US" sz="1000" dirty="0">
                <a:solidFill>
                  <a:schemeClr val="bg1">
                    <a:lumMod val="75000"/>
                  </a:schemeClr>
                </a:solidFill>
                <a:ea typeface="ＭＳ Ｐゴシック" charset="0"/>
                <a:cs typeface="ＭＳ Ｐゴシック" charset="0"/>
              </a:rPr>
              <a:t>=89mxOdwPfxA</a:t>
            </a:r>
          </a:p>
        </p:txBody>
      </p:sp>
      <p:sp>
        <p:nvSpPr>
          <p:cNvPr id="6" name="Oval 5"/>
          <p:cNvSpPr>
            <a:spLocks noChangeArrowheads="1"/>
          </p:cNvSpPr>
          <p:nvPr/>
        </p:nvSpPr>
        <p:spPr bwMode="auto">
          <a:xfrm>
            <a:off x="4716463" y="3213100"/>
            <a:ext cx="719137"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A</a:t>
            </a:r>
          </a:p>
        </p:txBody>
      </p:sp>
      <p:sp>
        <p:nvSpPr>
          <p:cNvPr id="7" name="Oval 6"/>
          <p:cNvSpPr>
            <a:spLocks noChangeArrowheads="1"/>
          </p:cNvSpPr>
          <p:nvPr/>
        </p:nvSpPr>
        <p:spPr bwMode="auto">
          <a:xfrm>
            <a:off x="5076825" y="4581525"/>
            <a:ext cx="719138" cy="719138"/>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B</a:t>
            </a:r>
          </a:p>
        </p:txBody>
      </p:sp>
      <p:sp>
        <p:nvSpPr>
          <p:cNvPr id="8" name="Oval 7"/>
          <p:cNvSpPr>
            <a:spLocks noChangeArrowheads="1"/>
          </p:cNvSpPr>
          <p:nvPr/>
        </p:nvSpPr>
        <p:spPr bwMode="auto">
          <a:xfrm>
            <a:off x="7451725" y="3644900"/>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D</a:t>
            </a:r>
          </a:p>
        </p:txBody>
      </p:sp>
      <p:sp>
        <p:nvSpPr>
          <p:cNvPr id="9" name="Oval 8"/>
          <p:cNvSpPr>
            <a:spLocks noChangeArrowheads="1"/>
          </p:cNvSpPr>
          <p:nvPr/>
        </p:nvSpPr>
        <p:spPr bwMode="auto">
          <a:xfrm>
            <a:off x="7019925" y="5157788"/>
            <a:ext cx="720725" cy="719137"/>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E</a:t>
            </a:r>
          </a:p>
        </p:txBody>
      </p:sp>
      <p:sp>
        <p:nvSpPr>
          <p:cNvPr id="10" name="Oval 9"/>
          <p:cNvSpPr>
            <a:spLocks noChangeArrowheads="1"/>
          </p:cNvSpPr>
          <p:nvPr/>
        </p:nvSpPr>
        <p:spPr bwMode="auto">
          <a:xfrm>
            <a:off x="6227763" y="2276475"/>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C</a:t>
            </a:r>
          </a:p>
        </p:txBody>
      </p:sp>
      <p:cxnSp>
        <p:nvCxnSpPr>
          <p:cNvPr id="12" name="Straight Connector 11"/>
          <p:cNvCxnSpPr>
            <a:cxnSpLocks noChangeShapeType="1"/>
            <a:stCxn id="6" idx="4"/>
            <a:endCxn id="7" idx="0"/>
          </p:cNvCxnSpPr>
          <p:nvPr/>
        </p:nvCxnSpPr>
        <p:spPr bwMode="auto">
          <a:xfrm>
            <a:off x="5076825" y="3933825"/>
            <a:ext cx="358775" cy="64770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a:stCxn id="6" idx="7"/>
            <a:endCxn id="10" idx="2"/>
          </p:cNvCxnSpPr>
          <p:nvPr/>
        </p:nvCxnSpPr>
        <p:spPr bwMode="auto">
          <a:xfrm flipV="1">
            <a:off x="5330825" y="2636838"/>
            <a:ext cx="896938" cy="681037"/>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7" idx="7"/>
            <a:endCxn id="10" idx="3"/>
          </p:cNvCxnSpPr>
          <p:nvPr/>
        </p:nvCxnSpPr>
        <p:spPr bwMode="auto">
          <a:xfrm flipV="1">
            <a:off x="5691188" y="2890838"/>
            <a:ext cx="642937" cy="1795462"/>
          </a:xfrm>
          <a:prstGeom prst="line">
            <a:avLst/>
          </a:prstGeom>
          <a:noFill/>
          <a:ln w="762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7" idx="6"/>
            <a:endCxn id="8" idx="2"/>
          </p:cNvCxnSpPr>
          <p:nvPr/>
        </p:nvCxnSpPr>
        <p:spPr bwMode="auto">
          <a:xfrm flipV="1">
            <a:off x="5795963" y="4005263"/>
            <a:ext cx="1655762" cy="936625"/>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7" idx="6"/>
            <a:endCxn id="9" idx="2"/>
          </p:cNvCxnSpPr>
          <p:nvPr/>
        </p:nvCxnSpPr>
        <p:spPr bwMode="auto">
          <a:xfrm>
            <a:off x="5795963" y="4941888"/>
            <a:ext cx="1223962" cy="574675"/>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Box 28"/>
          <p:cNvSpPr txBox="1"/>
          <p:nvPr/>
        </p:nvSpPr>
        <p:spPr>
          <a:xfrm>
            <a:off x="109538" y="1484313"/>
            <a:ext cx="4792662" cy="1570037"/>
          </a:xfrm>
          <a:prstGeom prst="rect">
            <a:avLst/>
          </a:prstGeom>
          <a:noFill/>
        </p:spPr>
        <p:txBody>
          <a:bodyPr wrap="none">
            <a:spAutoFit/>
          </a:bodyPr>
          <a:lstStyle/>
          <a:p>
            <a:pPr>
              <a:defRPr/>
            </a:pPr>
            <a:r>
              <a:rPr lang="en-US" sz="3200" dirty="0">
                <a:solidFill>
                  <a:schemeClr val="accent3">
                    <a:lumMod val="50000"/>
                  </a:schemeClr>
                </a:solidFill>
                <a:ea typeface="ＭＳ Ｐゴシック" charset="0"/>
                <a:cs typeface="ＭＳ Ｐゴシック" charset="0"/>
              </a:rPr>
              <a:t>Edges (Links): 5</a:t>
            </a:r>
          </a:p>
          <a:p>
            <a:pPr>
              <a:defRPr/>
            </a:pPr>
            <a:r>
              <a:rPr lang="en-US" sz="3200" dirty="0">
                <a:solidFill>
                  <a:schemeClr val="accent3">
                    <a:lumMod val="50000"/>
                  </a:schemeClr>
                </a:solidFill>
                <a:ea typeface="ＭＳ Ｐゴシック" charset="0"/>
                <a:cs typeface="ＭＳ Ｐゴシック" charset="0"/>
              </a:rPr>
              <a:t>Total Possible Edges: 10</a:t>
            </a:r>
          </a:p>
          <a:p>
            <a:pPr>
              <a:defRPr/>
            </a:pPr>
            <a:r>
              <a:rPr lang="en-US" sz="3200" dirty="0">
                <a:solidFill>
                  <a:schemeClr val="accent3">
                    <a:lumMod val="50000"/>
                  </a:schemeClr>
                </a:solidFill>
                <a:ea typeface="ＭＳ Ｐゴシック" charset="0"/>
                <a:cs typeface="ＭＳ Ｐゴシック" charset="0"/>
              </a:rPr>
              <a:t>Density: 5/10 = 0.5</a:t>
            </a:r>
          </a:p>
        </p:txBody>
      </p:sp>
      <p:cxnSp>
        <p:nvCxnSpPr>
          <p:cNvPr id="16" name="Straight Connector 15"/>
          <p:cNvCxnSpPr>
            <a:cxnSpLocks noChangeShapeType="1"/>
            <a:stCxn id="6" idx="6"/>
            <a:endCxn id="8" idx="2"/>
          </p:cNvCxnSpPr>
          <p:nvPr/>
        </p:nvCxnSpPr>
        <p:spPr bwMode="auto">
          <a:xfrm>
            <a:off x="5435600" y="3573463"/>
            <a:ext cx="2016125" cy="431800"/>
          </a:xfrm>
          <a:prstGeom prst="line">
            <a:avLst/>
          </a:prstGeom>
          <a:noFill/>
          <a:ln w="38100">
            <a:solidFill>
              <a:srgbClr val="BFBFBF"/>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endCxn id="8" idx="1"/>
          </p:cNvCxnSpPr>
          <p:nvPr/>
        </p:nvCxnSpPr>
        <p:spPr bwMode="auto">
          <a:xfrm>
            <a:off x="6732588" y="2997200"/>
            <a:ext cx="825500" cy="754063"/>
          </a:xfrm>
          <a:prstGeom prst="line">
            <a:avLst/>
          </a:prstGeom>
          <a:noFill/>
          <a:ln w="38100">
            <a:solidFill>
              <a:srgbClr val="BFBFBF"/>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0" idx="4"/>
            <a:endCxn id="9" idx="0"/>
          </p:cNvCxnSpPr>
          <p:nvPr/>
        </p:nvCxnSpPr>
        <p:spPr bwMode="auto">
          <a:xfrm>
            <a:off x="6588125" y="2997200"/>
            <a:ext cx="792163" cy="2160588"/>
          </a:xfrm>
          <a:prstGeom prst="line">
            <a:avLst/>
          </a:prstGeom>
          <a:noFill/>
          <a:ln w="38100">
            <a:solidFill>
              <a:srgbClr val="BFBFBF"/>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6" idx="6"/>
            <a:endCxn id="9" idx="0"/>
          </p:cNvCxnSpPr>
          <p:nvPr/>
        </p:nvCxnSpPr>
        <p:spPr bwMode="auto">
          <a:xfrm>
            <a:off x="5435600" y="3573463"/>
            <a:ext cx="1944688" cy="1584325"/>
          </a:xfrm>
          <a:prstGeom prst="line">
            <a:avLst/>
          </a:prstGeom>
          <a:noFill/>
          <a:ln w="38100">
            <a:solidFill>
              <a:srgbClr val="BFBFBF"/>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Straight Connector 30"/>
          <p:cNvCxnSpPr>
            <a:cxnSpLocks noChangeShapeType="1"/>
            <a:stCxn id="8" idx="4"/>
            <a:endCxn id="9" idx="0"/>
          </p:cNvCxnSpPr>
          <p:nvPr/>
        </p:nvCxnSpPr>
        <p:spPr bwMode="auto">
          <a:xfrm flipH="1">
            <a:off x="7380288" y="4365625"/>
            <a:ext cx="431800" cy="792163"/>
          </a:xfrm>
          <a:prstGeom prst="line">
            <a:avLst/>
          </a:prstGeom>
          <a:noFill/>
          <a:ln w="38100">
            <a:solidFill>
              <a:srgbClr val="BFBFBF"/>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8031832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15888"/>
            <a:ext cx="8229600" cy="865187"/>
          </a:xfrm>
        </p:spPr>
        <p:txBody>
          <a:bodyPr/>
          <a:lstStyle/>
          <a:p>
            <a:r>
              <a:rPr lang="en-US" altLang="zh-TW" smtClean="0">
                <a:solidFill>
                  <a:schemeClr val="accent1"/>
                </a:solidFill>
              </a:rPr>
              <a:t>Density</a:t>
            </a:r>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82E0E9A5-530A-4A2E-83D3-2AE416364D9E}" type="slidenum">
              <a:rPr lang="zh-TW" altLang="en-US" sz="1200" smtClean="0">
                <a:solidFill>
                  <a:srgbClr val="898989"/>
                </a:solidFill>
              </a:rPr>
              <a:pPr eaLnBrk="1" hangingPunct="1">
                <a:spcBef>
                  <a:spcPct val="0"/>
                </a:spcBef>
                <a:buFontTx/>
                <a:buNone/>
              </a:pPr>
              <a:t>219</a:t>
            </a:fld>
            <a:endParaRPr lang="zh-TW" altLang="en-US" sz="1200" smtClean="0">
              <a:solidFill>
                <a:srgbClr val="898989"/>
              </a:solidFill>
            </a:endParaRPr>
          </a:p>
        </p:txBody>
      </p:sp>
      <p:sp>
        <p:nvSpPr>
          <p:cNvPr id="20484" name="TextBox 69"/>
          <p:cNvSpPr txBox="1">
            <a:spLocks noChangeArrowheads="1"/>
          </p:cNvSpPr>
          <p:nvPr/>
        </p:nvSpPr>
        <p:spPr bwMode="auto">
          <a:xfrm>
            <a:off x="179388" y="4652963"/>
            <a:ext cx="7439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tx2"/>
                </a:solidFill>
                <a:latin typeface="Arial" charset="0"/>
                <a:ea typeface="MS PGothic" pitchFamily="34" charset="-128"/>
              </a:rPr>
              <a:t>Nodes (n): 10</a:t>
            </a:r>
          </a:p>
          <a:p>
            <a:pPr eaLnBrk="1" hangingPunct="1">
              <a:spcBef>
                <a:spcPct val="0"/>
              </a:spcBef>
              <a:buFontTx/>
              <a:buNone/>
            </a:pPr>
            <a:r>
              <a:rPr lang="en-US" altLang="zh-TW" sz="2400">
                <a:solidFill>
                  <a:schemeClr val="tx2"/>
                </a:solidFill>
                <a:latin typeface="Arial" charset="0"/>
                <a:ea typeface="MS PGothic" pitchFamily="34" charset="-128"/>
              </a:rPr>
              <a:t>Edges (Links): 13</a:t>
            </a:r>
          </a:p>
          <a:p>
            <a:pPr eaLnBrk="1" hangingPunct="1">
              <a:spcBef>
                <a:spcPct val="0"/>
              </a:spcBef>
              <a:buFontTx/>
              <a:buNone/>
            </a:pPr>
            <a:r>
              <a:rPr lang="en-US" altLang="zh-TW" sz="2400">
                <a:solidFill>
                  <a:schemeClr val="tx2"/>
                </a:solidFill>
                <a:latin typeface="Arial" charset="0"/>
                <a:ea typeface="MS PGothic" pitchFamily="34" charset="-128"/>
              </a:rPr>
              <a:t>Total Possible Edges: (n * (n-1)) / 2 = (10 * 9) / 2 = 45</a:t>
            </a:r>
          </a:p>
          <a:p>
            <a:pPr eaLnBrk="1" hangingPunct="1">
              <a:spcBef>
                <a:spcPct val="0"/>
              </a:spcBef>
              <a:buFontTx/>
              <a:buNone/>
            </a:pPr>
            <a:r>
              <a:rPr lang="en-US" altLang="zh-TW" sz="2400">
                <a:solidFill>
                  <a:schemeClr val="tx2"/>
                </a:solidFill>
                <a:latin typeface="Arial" charset="0"/>
                <a:ea typeface="MS PGothic" pitchFamily="34" charset="-128"/>
              </a:rPr>
              <a:t>Density: 13/45 = 0.29</a:t>
            </a:r>
          </a:p>
        </p:txBody>
      </p:sp>
      <p:sp>
        <p:nvSpPr>
          <p:cNvPr id="71" name="Oval 70"/>
          <p:cNvSpPr>
            <a:spLocks noChangeArrowheads="1"/>
          </p:cNvSpPr>
          <p:nvPr/>
        </p:nvSpPr>
        <p:spPr bwMode="auto">
          <a:xfrm>
            <a:off x="539750"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72" name="Oval 71"/>
          <p:cNvSpPr>
            <a:spLocks noChangeArrowheads="1"/>
          </p:cNvSpPr>
          <p:nvPr/>
        </p:nvSpPr>
        <p:spPr bwMode="auto">
          <a:xfrm>
            <a:off x="539750" y="32845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B</a:t>
            </a:r>
          </a:p>
        </p:txBody>
      </p:sp>
      <p:sp>
        <p:nvSpPr>
          <p:cNvPr id="73" name="Oval 72"/>
          <p:cNvSpPr>
            <a:spLocks noChangeArrowheads="1"/>
          </p:cNvSpPr>
          <p:nvPr/>
        </p:nvSpPr>
        <p:spPr bwMode="auto">
          <a:xfrm>
            <a:off x="1763713"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p>
        </p:txBody>
      </p:sp>
      <p:sp>
        <p:nvSpPr>
          <p:cNvPr id="74" name="Oval 73"/>
          <p:cNvSpPr>
            <a:spLocks noChangeArrowheads="1"/>
          </p:cNvSpPr>
          <p:nvPr/>
        </p:nvSpPr>
        <p:spPr bwMode="auto">
          <a:xfrm>
            <a:off x="1763713" y="27813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C</a:t>
            </a:r>
          </a:p>
        </p:txBody>
      </p:sp>
      <p:sp>
        <p:nvSpPr>
          <p:cNvPr id="75" name="Oval 74"/>
          <p:cNvSpPr>
            <a:spLocks noChangeArrowheads="1"/>
          </p:cNvSpPr>
          <p:nvPr/>
        </p:nvSpPr>
        <p:spPr bwMode="auto">
          <a:xfrm>
            <a:off x="2771775"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p>
        </p:txBody>
      </p:sp>
      <p:sp>
        <p:nvSpPr>
          <p:cNvPr id="76" name="Oval 75"/>
          <p:cNvSpPr>
            <a:spLocks noChangeArrowheads="1"/>
          </p:cNvSpPr>
          <p:nvPr/>
        </p:nvSpPr>
        <p:spPr bwMode="auto">
          <a:xfrm>
            <a:off x="2916238"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p>
        </p:txBody>
      </p:sp>
      <p:sp>
        <p:nvSpPr>
          <p:cNvPr id="77" name="Oval 76"/>
          <p:cNvSpPr>
            <a:spLocks noChangeArrowheads="1"/>
          </p:cNvSpPr>
          <p:nvPr/>
        </p:nvSpPr>
        <p:spPr bwMode="auto">
          <a:xfrm>
            <a:off x="3635375"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G</a:t>
            </a:r>
          </a:p>
        </p:txBody>
      </p:sp>
      <p:sp>
        <p:nvSpPr>
          <p:cNvPr id="78" name="Oval 77"/>
          <p:cNvSpPr>
            <a:spLocks noChangeArrowheads="1"/>
          </p:cNvSpPr>
          <p:nvPr/>
        </p:nvSpPr>
        <p:spPr bwMode="auto">
          <a:xfrm>
            <a:off x="5003800"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p>
        </p:txBody>
      </p:sp>
      <p:sp>
        <p:nvSpPr>
          <p:cNvPr id="79" name="Oval 78"/>
          <p:cNvSpPr>
            <a:spLocks noChangeArrowheads="1"/>
          </p:cNvSpPr>
          <p:nvPr/>
        </p:nvSpPr>
        <p:spPr bwMode="auto">
          <a:xfrm>
            <a:off x="5940425" y="2133600"/>
            <a:ext cx="360363" cy="35877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I</a:t>
            </a:r>
          </a:p>
        </p:txBody>
      </p:sp>
      <p:sp>
        <p:nvSpPr>
          <p:cNvPr id="80" name="Oval 79"/>
          <p:cNvSpPr>
            <a:spLocks noChangeArrowheads="1"/>
          </p:cNvSpPr>
          <p:nvPr/>
        </p:nvSpPr>
        <p:spPr bwMode="auto">
          <a:xfrm>
            <a:off x="5940425" y="357346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p>
        </p:txBody>
      </p:sp>
      <p:cxnSp>
        <p:nvCxnSpPr>
          <p:cNvPr id="81" name="Straight Connector 80"/>
          <p:cNvCxnSpPr>
            <a:cxnSpLocks noChangeShapeType="1"/>
            <a:stCxn id="74" idx="6"/>
            <a:endCxn id="77" idx="2"/>
          </p:cNvCxnSpPr>
          <p:nvPr/>
        </p:nvCxnSpPr>
        <p:spPr bwMode="auto">
          <a:xfrm flipV="1">
            <a:off x="2124075" y="2960688"/>
            <a:ext cx="1511300"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2" name="Straight Connector 81"/>
          <p:cNvCxnSpPr>
            <a:cxnSpLocks noChangeShapeType="1"/>
            <a:stCxn id="74" idx="7"/>
            <a:endCxn id="75" idx="3"/>
          </p:cNvCxnSpPr>
          <p:nvPr/>
        </p:nvCxnSpPr>
        <p:spPr bwMode="auto">
          <a:xfrm flipV="1">
            <a:off x="2071688" y="2224088"/>
            <a:ext cx="752475"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3" name="Straight Connector 82"/>
          <p:cNvCxnSpPr>
            <a:cxnSpLocks noChangeShapeType="1"/>
            <a:stCxn id="74" idx="1"/>
            <a:endCxn id="71" idx="5"/>
          </p:cNvCxnSpPr>
          <p:nvPr/>
        </p:nvCxnSpPr>
        <p:spPr bwMode="auto">
          <a:xfrm flipH="1" flipV="1">
            <a:off x="846138" y="2224088"/>
            <a:ext cx="969962"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a:stCxn id="74" idx="3"/>
            <a:endCxn id="72" idx="6"/>
          </p:cNvCxnSpPr>
          <p:nvPr/>
        </p:nvCxnSpPr>
        <p:spPr bwMode="auto">
          <a:xfrm flipH="1">
            <a:off x="900113" y="3087688"/>
            <a:ext cx="915987"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a:stCxn id="73" idx="2"/>
            <a:endCxn id="72" idx="5"/>
          </p:cNvCxnSpPr>
          <p:nvPr/>
        </p:nvCxnSpPr>
        <p:spPr bwMode="auto">
          <a:xfrm flipH="1" flipV="1">
            <a:off x="846138" y="3592513"/>
            <a:ext cx="917575" cy="4492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6" name="Straight Connector 85"/>
          <p:cNvCxnSpPr>
            <a:cxnSpLocks noChangeShapeType="1"/>
            <a:stCxn id="73" idx="0"/>
            <a:endCxn id="74" idx="4"/>
          </p:cNvCxnSpPr>
          <p:nvPr/>
        </p:nvCxnSpPr>
        <p:spPr bwMode="auto">
          <a:xfrm flipV="1">
            <a:off x="1943100" y="3141663"/>
            <a:ext cx="0" cy="719137"/>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a:stCxn id="73" idx="6"/>
            <a:endCxn id="76" idx="2"/>
          </p:cNvCxnSpPr>
          <p:nvPr/>
        </p:nvCxnSpPr>
        <p:spPr bwMode="auto">
          <a:xfrm>
            <a:off x="2124075" y="4041775"/>
            <a:ext cx="792163"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a:stCxn id="76" idx="7"/>
            <a:endCxn id="77" idx="3"/>
          </p:cNvCxnSpPr>
          <p:nvPr/>
        </p:nvCxnSpPr>
        <p:spPr bwMode="auto">
          <a:xfrm flipV="1">
            <a:off x="3222625" y="3087688"/>
            <a:ext cx="466725" cy="8255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9" name="Straight Connector 88"/>
          <p:cNvCxnSpPr>
            <a:cxnSpLocks noChangeShapeType="1"/>
            <a:endCxn id="75" idx="5"/>
          </p:cNvCxnSpPr>
          <p:nvPr/>
        </p:nvCxnSpPr>
        <p:spPr bwMode="auto">
          <a:xfrm flipH="1" flipV="1">
            <a:off x="3079750" y="2224088"/>
            <a:ext cx="609600"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a:stCxn id="71" idx="6"/>
            <a:endCxn id="75" idx="2"/>
          </p:cNvCxnSpPr>
          <p:nvPr/>
        </p:nvCxnSpPr>
        <p:spPr bwMode="auto">
          <a:xfrm>
            <a:off x="900113" y="2097088"/>
            <a:ext cx="18716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1" name="Straight Connector 90"/>
          <p:cNvCxnSpPr>
            <a:cxnSpLocks noChangeShapeType="1"/>
            <a:stCxn id="77" idx="6"/>
            <a:endCxn id="78" idx="2"/>
          </p:cNvCxnSpPr>
          <p:nvPr/>
        </p:nvCxnSpPr>
        <p:spPr bwMode="auto">
          <a:xfrm>
            <a:off x="3995738" y="2960688"/>
            <a:ext cx="10080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2" name="Straight Connector 91"/>
          <p:cNvCxnSpPr>
            <a:cxnSpLocks noChangeShapeType="1"/>
            <a:stCxn id="78" idx="7"/>
            <a:endCxn id="79" idx="2"/>
          </p:cNvCxnSpPr>
          <p:nvPr/>
        </p:nvCxnSpPr>
        <p:spPr bwMode="auto">
          <a:xfrm flipV="1">
            <a:off x="5311775" y="2312988"/>
            <a:ext cx="628650" cy="5207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3" name="Straight Connector 92"/>
          <p:cNvCxnSpPr>
            <a:cxnSpLocks noChangeShapeType="1"/>
            <a:stCxn id="78" idx="5"/>
            <a:endCxn id="80" idx="1"/>
          </p:cNvCxnSpPr>
          <p:nvPr/>
        </p:nvCxnSpPr>
        <p:spPr bwMode="auto">
          <a:xfrm>
            <a:off x="5311775" y="3087688"/>
            <a:ext cx="681038"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44061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16632"/>
            <a:ext cx="8229600" cy="720080"/>
          </a:xfrm>
        </p:spPr>
        <p:txBody>
          <a:bodyPr/>
          <a:lstStyle/>
          <a:p>
            <a:pPr eaLnBrk="1" hangingPunct="1"/>
            <a:r>
              <a:rPr lang="en-US" altLang="zh-TW" dirty="0" smtClean="0">
                <a:solidFill>
                  <a:schemeClr val="accent1"/>
                </a:solidFill>
              </a:rPr>
              <a:t>The Evolution of BI Capabilities</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987" y="926994"/>
            <a:ext cx="6130026" cy="567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946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7C63CBF-DC8A-4112-9C62-76E151E9B9BC}" type="slidenum">
              <a:rPr lang="zh-TW" altLang="en-US" sz="1200">
                <a:solidFill>
                  <a:srgbClr val="898989"/>
                </a:solidFill>
              </a:rPr>
              <a:pPr eaLnBrk="1" hangingPunct="1">
                <a:spcBef>
                  <a:spcPct val="0"/>
                </a:spcBef>
                <a:buFontTx/>
                <a:buNone/>
              </a:pPr>
              <a:t>22</a:t>
            </a:fld>
            <a:endParaRPr lang="zh-TW" altLang="en-US" sz="1200">
              <a:solidFill>
                <a:srgbClr val="898989"/>
              </a:solidFill>
            </a:endParaRPr>
          </a:p>
        </p:txBody>
      </p:sp>
      <p:sp>
        <p:nvSpPr>
          <p:cNvPr id="6" name="圓角矩形 5"/>
          <p:cNvSpPr/>
          <p:nvPr/>
        </p:nvSpPr>
        <p:spPr>
          <a:xfrm>
            <a:off x="2195736" y="5942905"/>
            <a:ext cx="1152128" cy="510431"/>
          </a:xfrm>
          <a:prstGeom prst="roundRect">
            <a:avLst>
              <a:gd name="adj" fmla="val 4171"/>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TW" sz="2200" dirty="0" smtClean="0">
              <a:solidFill>
                <a:schemeClr val="tx1"/>
              </a:solidFill>
            </a:endParaRPr>
          </a:p>
        </p:txBody>
      </p:sp>
    </p:spTree>
    <p:extLst>
      <p:ext uri="{BB962C8B-B14F-4D97-AF65-F5344CB8AC3E}">
        <p14:creationId xmlns:p14="http://schemas.microsoft.com/office/powerpoint/2010/main" val="212246928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zh-TW" smtClean="0">
                <a:solidFill>
                  <a:schemeClr val="accent1"/>
                </a:solidFill>
              </a:rPr>
              <a:t>Which Node is Most </a:t>
            </a:r>
            <a:r>
              <a:rPr lang="en-US" altLang="zh-TW" smtClean="0">
                <a:solidFill>
                  <a:srgbClr val="FF0000"/>
                </a:solidFill>
              </a:rPr>
              <a:t>Important</a:t>
            </a:r>
            <a:r>
              <a:rPr lang="en-US" altLang="zh-TW" smtClean="0">
                <a:solidFill>
                  <a:schemeClr val="accent1"/>
                </a:solidFill>
              </a:rPr>
              <a:t>?</a:t>
            </a: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2C90747-415C-4F06-AD86-8BAE03F08DDB}" type="slidenum">
              <a:rPr lang="zh-TW" altLang="en-US" sz="1200" smtClean="0">
                <a:solidFill>
                  <a:srgbClr val="898989"/>
                </a:solidFill>
              </a:rPr>
              <a:pPr eaLnBrk="1" hangingPunct="1">
                <a:spcBef>
                  <a:spcPct val="0"/>
                </a:spcBef>
                <a:buFontTx/>
                <a:buNone/>
              </a:pPr>
              <a:t>220</a:t>
            </a:fld>
            <a:endParaRPr lang="zh-TW" altLang="en-US" sz="1200" smtClean="0">
              <a:solidFill>
                <a:srgbClr val="898989"/>
              </a:solidFill>
            </a:endParaRPr>
          </a:p>
        </p:txBody>
      </p:sp>
      <p:sp>
        <p:nvSpPr>
          <p:cNvPr id="5" name="Oval 4"/>
          <p:cNvSpPr>
            <a:spLocks noChangeArrowheads="1"/>
          </p:cNvSpPr>
          <p:nvPr/>
        </p:nvSpPr>
        <p:spPr bwMode="auto">
          <a:xfrm>
            <a:off x="1403350" y="26368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6" name="Oval 5"/>
          <p:cNvSpPr>
            <a:spLocks noChangeArrowheads="1"/>
          </p:cNvSpPr>
          <p:nvPr/>
        </p:nvSpPr>
        <p:spPr bwMode="auto">
          <a:xfrm>
            <a:off x="1403350" y="400526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B</a:t>
            </a:r>
          </a:p>
        </p:txBody>
      </p:sp>
      <p:sp>
        <p:nvSpPr>
          <p:cNvPr id="7" name="Oval 6"/>
          <p:cNvSpPr>
            <a:spLocks noChangeArrowheads="1"/>
          </p:cNvSpPr>
          <p:nvPr/>
        </p:nvSpPr>
        <p:spPr bwMode="auto">
          <a:xfrm>
            <a:off x="2627313" y="4581525"/>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p>
        </p:txBody>
      </p:sp>
      <p:sp>
        <p:nvSpPr>
          <p:cNvPr id="8" name="Oval 7"/>
          <p:cNvSpPr>
            <a:spLocks noChangeArrowheads="1"/>
          </p:cNvSpPr>
          <p:nvPr/>
        </p:nvSpPr>
        <p:spPr bwMode="auto">
          <a:xfrm>
            <a:off x="2627313" y="3500438"/>
            <a:ext cx="360362"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C</a:t>
            </a:r>
          </a:p>
        </p:txBody>
      </p:sp>
      <p:sp>
        <p:nvSpPr>
          <p:cNvPr id="9" name="Oval 8"/>
          <p:cNvSpPr>
            <a:spLocks noChangeArrowheads="1"/>
          </p:cNvSpPr>
          <p:nvPr/>
        </p:nvSpPr>
        <p:spPr bwMode="auto">
          <a:xfrm>
            <a:off x="3635375" y="26368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p>
        </p:txBody>
      </p:sp>
      <p:sp>
        <p:nvSpPr>
          <p:cNvPr id="10" name="Oval 9"/>
          <p:cNvSpPr>
            <a:spLocks noChangeArrowheads="1"/>
          </p:cNvSpPr>
          <p:nvPr/>
        </p:nvSpPr>
        <p:spPr bwMode="auto">
          <a:xfrm>
            <a:off x="3779838" y="4581525"/>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p>
        </p:txBody>
      </p:sp>
      <p:sp>
        <p:nvSpPr>
          <p:cNvPr id="11" name="Oval 10"/>
          <p:cNvSpPr>
            <a:spLocks noChangeArrowheads="1"/>
          </p:cNvSpPr>
          <p:nvPr/>
        </p:nvSpPr>
        <p:spPr bwMode="auto">
          <a:xfrm>
            <a:off x="4500563" y="3500438"/>
            <a:ext cx="358775"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G</a:t>
            </a:r>
          </a:p>
        </p:txBody>
      </p:sp>
      <p:sp>
        <p:nvSpPr>
          <p:cNvPr id="12" name="Oval 11"/>
          <p:cNvSpPr>
            <a:spLocks noChangeArrowheads="1"/>
          </p:cNvSpPr>
          <p:nvPr/>
        </p:nvSpPr>
        <p:spPr bwMode="auto">
          <a:xfrm>
            <a:off x="5867400" y="35004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p>
        </p:txBody>
      </p:sp>
      <p:sp>
        <p:nvSpPr>
          <p:cNvPr id="13" name="Oval 12"/>
          <p:cNvSpPr>
            <a:spLocks noChangeArrowheads="1"/>
          </p:cNvSpPr>
          <p:nvPr/>
        </p:nvSpPr>
        <p:spPr bwMode="auto">
          <a:xfrm>
            <a:off x="6804025" y="28527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I</a:t>
            </a:r>
          </a:p>
        </p:txBody>
      </p:sp>
      <p:sp>
        <p:nvSpPr>
          <p:cNvPr id="14" name="Oval 13"/>
          <p:cNvSpPr>
            <a:spLocks noChangeArrowheads="1"/>
          </p:cNvSpPr>
          <p:nvPr/>
        </p:nvSpPr>
        <p:spPr bwMode="auto">
          <a:xfrm>
            <a:off x="6804025" y="42926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p>
        </p:txBody>
      </p:sp>
      <p:cxnSp>
        <p:nvCxnSpPr>
          <p:cNvPr id="15" name="Straight Connector 14"/>
          <p:cNvCxnSpPr>
            <a:cxnSpLocks noChangeShapeType="1"/>
            <a:stCxn id="8" idx="6"/>
            <a:endCxn id="11" idx="2"/>
          </p:cNvCxnSpPr>
          <p:nvPr/>
        </p:nvCxnSpPr>
        <p:spPr bwMode="auto">
          <a:xfrm flipV="1">
            <a:off x="2987675" y="3681413"/>
            <a:ext cx="1512888"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a:stCxn id="8" idx="7"/>
            <a:endCxn id="9" idx="3"/>
          </p:cNvCxnSpPr>
          <p:nvPr/>
        </p:nvCxnSpPr>
        <p:spPr bwMode="auto">
          <a:xfrm flipV="1">
            <a:off x="2935288" y="2944813"/>
            <a:ext cx="754062"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8" idx="1"/>
            <a:endCxn id="5" idx="5"/>
          </p:cNvCxnSpPr>
          <p:nvPr/>
        </p:nvCxnSpPr>
        <p:spPr bwMode="auto">
          <a:xfrm flipH="1" flipV="1">
            <a:off x="1711325" y="2944813"/>
            <a:ext cx="969963"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8" idx="3"/>
            <a:endCxn id="6" idx="6"/>
          </p:cNvCxnSpPr>
          <p:nvPr/>
        </p:nvCxnSpPr>
        <p:spPr bwMode="auto">
          <a:xfrm flipH="1">
            <a:off x="1763713" y="3808413"/>
            <a:ext cx="917575" cy="376237"/>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stCxn id="7" idx="2"/>
            <a:endCxn id="6" idx="5"/>
          </p:cNvCxnSpPr>
          <p:nvPr/>
        </p:nvCxnSpPr>
        <p:spPr bwMode="auto">
          <a:xfrm flipH="1" flipV="1">
            <a:off x="1711325" y="4311650"/>
            <a:ext cx="915988" cy="449263"/>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7" idx="0"/>
            <a:endCxn id="8" idx="4"/>
          </p:cNvCxnSpPr>
          <p:nvPr/>
        </p:nvCxnSpPr>
        <p:spPr bwMode="auto">
          <a:xfrm flipV="1">
            <a:off x="2808288" y="3860800"/>
            <a:ext cx="0" cy="7207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a:stCxn id="7" idx="6"/>
            <a:endCxn id="10" idx="2"/>
          </p:cNvCxnSpPr>
          <p:nvPr/>
        </p:nvCxnSpPr>
        <p:spPr bwMode="auto">
          <a:xfrm>
            <a:off x="2987675" y="4760913"/>
            <a:ext cx="792163"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10" idx="7"/>
            <a:endCxn id="11" idx="3"/>
          </p:cNvCxnSpPr>
          <p:nvPr/>
        </p:nvCxnSpPr>
        <p:spPr bwMode="auto">
          <a:xfrm flipV="1">
            <a:off x="4087813" y="3808413"/>
            <a:ext cx="465137" cy="8255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endCxn id="9" idx="5"/>
          </p:cNvCxnSpPr>
          <p:nvPr/>
        </p:nvCxnSpPr>
        <p:spPr bwMode="auto">
          <a:xfrm flipH="1" flipV="1">
            <a:off x="3943350" y="2944813"/>
            <a:ext cx="609600"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a:stCxn id="5" idx="6"/>
            <a:endCxn id="9" idx="2"/>
          </p:cNvCxnSpPr>
          <p:nvPr/>
        </p:nvCxnSpPr>
        <p:spPr bwMode="auto">
          <a:xfrm>
            <a:off x="1763713" y="2816225"/>
            <a:ext cx="18716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11" idx="6"/>
            <a:endCxn id="12" idx="2"/>
          </p:cNvCxnSpPr>
          <p:nvPr/>
        </p:nvCxnSpPr>
        <p:spPr bwMode="auto">
          <a:xfrm>
            <a:off x="4859338" y="3681413"/>
            <a:ext cx="10080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12" idx="7"/>
            <a:endCxn id="13" idx="2"/>
          </p:cNvCxnSpPr>
          <p:nvPr/>
        </p:nvCxnSpPr>
        <p:spPr bwMode="auto">
          <a:xfrm flipV="1">
            <a:off x="6175375" y="3033713"/>
            <a:ext cx="628650" cy="5207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12" idx="5"/>
            <a:endCxn id="14" idx="1"/>
          </p:cNvCxnSpPr>
          <p:nvPr/>
        </p:nvCxnSpPr>
        <p:spPr bwMode="auto">
          <a:xfrm>
            <a:off x="6175375" y="3808413"/>
            <a:ext cx="681038"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5550315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57200" y="274638"/>
            <a:ext cx="8229600" cy="777875"/>
          </a:xfrm>
        </p:spPr>
        <p:txBody>
          <a:bodyPr/>
          <a:lstStyle/>
          <a:p>
            <a:r>
              <a:rPr lang="en-US" altLang="zh-TW" smtClean="0">
                <a:solidFill>
                  <a:schemeClr val="accent1"/>
                </a:solidFill>
                <a:ea typeface="新細明體" pitchFamily="18" charset="-120"/>
              </a:rPr>
              <a:t>Centrality</a:t>
            </a:r>
            <a:endParaRPr lang="zh-TW" altLang="en-US" smtClean="0">
              <a:solidFill>
                <a:schemeClr val="accent1"/>
              </a:solidFill>
            </a:endParaRPr>
          </a:p>
        </p:txBody>
      </p:sp>
      <p:sp>
        <p:nvSpPr>
          <p:cNvPr id="22531" name="內容版面配置區 2"/>
          <p:cNvSpPr>
            <a:spLocks noGrp="1"/>
          </p:cNvSpPr>
          <p:nvPr>
            <p:ph idx="1"/>
          </p:nvPr>
        </p:nvSpPr>
        <p:spPr>
          <a:xfrm>
            <a:off x="457200" y="1268413"/>
            <a:ext cx="8362950" cy="5113337"/>
          </a:xfrm>
        </p:spPr>
        <p:txBody>
          <a:bodyPr/>
          <a:lstStyle/>
          <a:p>
            <a:pPr eaLnBrk="1" hangingPunct="1"/>
            <a:r>
              <a:rPr lang="en-US" altLang="ja-JP" smtClean="0">
                <a:solidFill>
                  <a:srgbClr val="3333CC"/>
                </a:solidFill>
                <a:ea typeface="MS PGothic" pitchFamily="34" charset="-128"/>
              </a:rPr>
              <a:t>Important or prominent actors</a:t>
            </a:r>
            <a:r>
              <a:rPr lang="en-US" altLang="ja-JP" smtClean="0">
                <a:ea typeface="MS PGothic" pitchFamily="34" charset="-128"/>
              </a:rPr>
              <a:t> are those that are linked or involved with other actors extensively. </a:t>
            </a:r>
          </a:p>
          <a:p>
            <a:pPr eaLnBrk="1" hangingPunct="1"/>
            <a:r>
              <a:rPr lang="en-US" altLang="ja-JP" smtClean="0">
                <a:ea typeface="MS PGothic" pitchFamily="34" charset="-128"/>
              </a:rPr>
              <a:t>A person with extensive contacts (links) or communications with many other people in the organization is considered more important than a person with relatively fewer contacts. </a:t>
            </a:r>
          </a:p>
          <a:p>
            <a:pPr eaLnBrk="1" hangingPunct="1"/>
            <a:r>
              <a:rPr lang="en-US" altLang="ja-JP" smtClean="0">
                <a:ea typeface="MS PGothic" pitchFamily="34" charset="-128"/>
              </a:rPr>
              <a:t>The links can also be called </a:t>
            </a:r>
            <a:r>
              <a:rPr lang="en-US" altLang="ja-JP" b="1" smtClean="0">
                <a:ea typeface="MS PGothic" pitchFamily="34" charset="-128"/>
              </a:rPr>
              <a:t>ties</a:t>
            </a:r>
            <a:r>
              <a:rPr lang="en-US" altLang="ja-JP" smtClean="0">
                <a:ea typeface="MS PGothic" pitchFamily="34" charset="-128"/>
              </a:rPr>
              <a:t>. </a:t>
            </a:r>
            <a:br>
              <a:rPr lang="en-US" altLang="ja-JP" smtClean="0">
                <a:ea typeface="MS PGothic" pitchFamily="34" charset="-128"/>
              </a:rPr>
            </a:br>
            <a:r>
              <a:rPr lang="en-US" altLang="ja-JP" smtClean="0">
                <a:ea typeface="MS PGothic" pitchFamily="34" charset="-128"/>
              </a:rPr>
              <a:t>A </a:t>
            </a:r>
            <a:r>
              <a:rPr lang="en-US" altLang="ja-JP" smtClean="0">
                <a:solidFill>
                  <a:srgbClr val="FF0000"/>
                </a:solidFill>
                <a:ea typeface="MS PGothic" pitchFamily="34" charset="-128"/>
              </a:rPr>
              <a:t>central actor</a:t>
            </a:r>
            <a:r>
              <a:rPr lang="en-US" altLang="ja-JP" smtClean="0">
                <a:ea typeface="MS PGothic" pitchFamily="34" charset="-128"/>
              </a:rPr>
              <a:t> is one involved in many ties. </a:t>
            </a:r>
            <a:endParaRPr lang="zh-TW" altLang="en-US" smtClean="0"/>
          </a:p>
        </p:txBody>
      </p:sp>
      <p:sp>
        <p:nvSpPr>
          <p:cNvPr id="22532" name="投影片編號版面配置區 3"/>
          <p:cNvSpPr>
            <a:spLocks noGrp="1"/>
          </p:cNvSpPr>
          <p:nvPr>
            <p:ph type="sldNum" sz="quarter" idx="12"/>
          </p:nvPr>
        </p:nvSpPr>
        <p:spPr bwMode="auto">
          <a:xfrm>
            <a:off x="8243888" y="6597650"/>
            <a:ext cx="8651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78A2B2A-0960-4395-9CBA-799993A76BC6}" type="slidenum">
              <a:rPr lang="zh-TW" altLang="en-US" sz="1200" smtClean="0">
                <a:solidFill>
                  <a:srgbClr val="898989"/>
                </a:solidFill>
              </a:rPr>
              <a:pPr eaLnBrk="1" hangingPunct="1">
                <a:spcBef>
                  <a:spcPct val="0"/>
                </a:spcBef>
                <a:buFontTx/>
                <a:buNone/>
              </a:pPr>
              <a:t>221</a:t>
            </a:fld>
            <a:endParaRPr lang="zh-TW" altLang="en-US" sz="1200" smtClean="0">
              <a:solidFill>
                <a:srgbClr val="898989"/>
              </a:solidFill>
            </a:endParaRPr>
          </a:p>
        </p:txBody>
      </p:sp>
      <p:sp>
        <p:nvSpPr>
          <p:cNvPr id="22533" name="矩形 4"/>
          <p:cNvSpPr>
            <a:spLocks noChangeArrowheads="1"/>
          </p:cNvSpPr>
          <p:nvPr/>
        </p:nvSpPr>
        <p:spPr bwMode="auto">
          <a:xfrm>
            <a:off x="971550" y="6535738"/>
            <a:ext cx="7056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Bing Liu (2011) , “Web Data Mining: Exploring Hyperlinks, Contents, and Usage Data”</a:t>
            </a:r>
            <a:endParaRPr lang="zh-TW" altLang="en-US" sz="1200">
              <a:solidFill>
                <a:srgbClr val="A6A6A6"/>
              </a:solidFill>
              <a:latin typeface="Arial" charset="0"/>
              <a:ea typeface="MS PGothic" pitchFamily="34" charset="-128"/>
            </a:endParaRPr>
          </a:p>
        </p:txBody>
      </p:sp>
    </p:spTree>
    <p:extLst>
      <p:ext uri="{BB962C8B-B14F-4D97-AF65-F5344CB8AC3E}">
        <p14:creationId xmlns:p14="http://schemas.microsoft.com/office/powerpoint/2010/main" val="347988176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zh-TW" smtClean="0">
                <a:solidFill>
                  <a:schemeClr val="accent1"/>
                </a:solidFill>
              </a:rPr>
              <a:t>Social Network Analysis (SNA)</a:t>
            </a:r>
          </a:p>
        </p:txBody>
      </p:sp>
      <p:sp>
        <p:nvSpPr>
          <p:cNvPr id="23555" name="Content Placeholder 2"/>
          <p:cNvSpPr>
            <a:spLocks noGrp="1"/>
          </p:cNvSpPr>
          <p:nvPr>
            <p:ph idx="1"/>
          </p:nvPr>
        </p:nvSpPr>
        <p:spPr/>
        <p:txBody>
          <a:bodyPr/>
          <a:lstStyle/>
          <a:p>
            <a:r>
              <a:rPr lang="en-US" altLang="zh-TW" sz="4000" smtClean="0"/>
              <a:t>Degree Centrality </a:t>
            </a:r>
          </a:p>
          <a:p>
            <a:r>
              <a:rPr lang="en-US" altLang="zh-TW" sz="4000" smtClean="0"/>
              <a:t>Betweenness Centrality</a:t>
            </a:r>
          </a:p>
          <a:p>
            <a:r>
              <a:rPr lang="en-US" altLang="zh-TW" sz="4000" smtClean="0"/>
              <a:t>Closeness Centrality</a:t>
            </a:r>
          </a:p>
          <a:p>
            <a:endParaRPr lang="en-US" altLang="zh-TW" smtClean="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FAA90C5-3D42-44D2-AE45-115867E1D46D}" type="slidenum">
              <a:rPr lang="zh-TW" altLang="en-US" sz="1200" smtClean="0">
                <a:solidFill>
                  <a:srgbClr val="898989"/>
                </a:solidFill>
              </a:rPr>
              <a:pPr eaLnBrk="1" hangingPunct="1">
                <a:spcBef>
                  <a:spcPct val="0"/>
                </a:spcBef>
                <a:buFontTx/>
                <a:buNone/>
              </a:pPr>
              <a:t>222</a:t>
            </a:fld>
            <a:endParaRPr lang="zh-TW" altLang="en-US" sz="1200" smtClean="0">
              <a:solidFill>
                <a:srgbClr val="898989"/>
              </a:solidFill>
            </a:endParaRPr>
          </a:p>
        </p:txBody>
      </p:sp>
    </p:spTree>
    <p:extLst>
      <p:ext uri="{BB962C8B-B14F-4D97-AF65-F5344CB8AC3E}">
        <p14:creationId xmlns:p14="http://schemas.microsoft.com/office/powerpoint/2010/main" val="26627950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Degree Centrality</a:t>
            </a:r>
            <a:endParaRPr lang="zh-TW" altLang="en-US" smtClean="0">
              <a:solidFill>
                <a:srgbClr val="4F81BD"/>
              </a:solidFill>
            </a:endParaRPr>
          </a:p>
        </p:txBody>
      </p:sp>
      <p:sp>
        <p:nvSpPr>
          <p:cNvPr id="24579" name="投影片編號版面配置區 3"/>
          <p:cNvSpPr>
            <a:spLocks noGrp="1"/>
          </p:cNvSpPr>
          <p:nvPr>
            <p:ph type="sldNum" sz="quarter" idx="12"/>
          </p:nvPr>
        </p:nvSpPr>
        <p:spPr bwMode="auto">
          <a:xfrm>
            <a:off x="8459788" y="6524625"/>
            <a:ext cx="649287"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05E4A3F-D1A0-46C3-9667-AD327C2F9B01}" type="slidenum">
              <a:rPr lang="zh-TW" altLang="en-US" sz="1200" smtClean="0">
                <a:solidFill>
                  <a:srgbClr val="898989"/>
                </a:solidFill>
              </a:rPr>
              <a:pPr eaLnBrk="1" hangingPunct="1">
                <a:spcBef>
                  <a:spcPct val="0"/>
                </a:spcBef>
                <a:buFontTx/>
                <a:buNone/>
              </a:pPr>
              <a:t>223</a:t>
            </a:fld>
            <a:endParaRPr lang="zh-TW" altLang="en-US" sz="1200" smtClean="0">
              <a:solidFill>
                <a:srgbClr val="898989"/>
              </a:solidFill>
            </a:endParaRPr>
          </a:p>
        </p:txBody>
      </p:sp>
      <p:sp>
        <p:nvSpPr>
          <p:cNvPr id="24580" name="矩形 4"/>
          <p:cNvSpPr>
            <a:spLocks noChangeArrowheads="1"/>
          </p:cNvSpPr>
          <p:nvPr/>
        </p:nvSpPr>
        <p:spPr bwMode="auto">
          <a:xfrm>
            <a:off x="2051050" y="6581775"/>
            <a:ext cx="597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pic>
        <p:nvPicPr>
          <p:cNvPr id="24581" name="Picture 2" descr="Degree Centrality in Social Network Analysis (S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84313"/>
            <a:ext cx="6121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矩形 7"/>
          <p:cNvSpPr>
            <a:spLocks noChangeArrowheads="1"/>
          </p:cNvSpPr>
          <p:nvPr/>
        </p:nvSpPr>
        <p:spPr bwMode="auto">
          <a:xfrm>
            <a:off x="539750" y="5397500"/>
            <a:ext cx="828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ea typeface="MS PGothic" pitchFamily="34" charset="-128"/>
              </a:rPr>
              <a:t>Alice has the highest degree centrality, which means that she is quite active in the network. However, she is not necessarily the most powerful person because she is only directly connected within one degree to people in her clique—she has to go through Rafael to get to other cliques.</a:t>
            </a:r>
            <a:endParaRPr lang="zh-TW" altLang="en-US" sz="1800">
              <a:latin typeface="Arial" charset="0"/>
              <a:ea typeface="MS PGothic" pitchFamily="34" charset="-128"/>
            </a:endParaRPr>
          </a:p>
        </p:txBody>
      </p:sp>
    </p:spTree>
    <p:extLst>
      <p:ext uri="{BB962C8B-B14F-4D97-AF65-F5344CB8AC3E}">
        <p14:creationId xmlns:p14="http://schemas.microsoft.com/office/powerpoint/2010/main" val="5228004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Degree Centrality</a:t>
            </a:r>
            <a:endParaRPr lang="zh-TW" altLang="en-US" smtClean="0">
              <a:solidFill>
                <a:srgbClr val="4F81BD"/>
              </a:solidFill>
            </a:endParaRPr>
          </a:p>
        </p:txBody>
      </p:sp>
      <p:sp>
        <p:nvSpPr>
          <p:cNvPr id="25603" name="內容版面配置區 2"/>
          <p:cNvSpPr>
            <a:spLocks noGrp="1"/>
          </p:cNvSpPr>
          <p:nvPr>
            <p:ph idx="1"/>
          </p:nvPr>
        </p:nvSpPr>
        <p:spPr>
          <a:xfrm>
            <a:off x="71438" y="1484313"/>
            <a:ext cx="8964612" cy="5113337"/>
          </a:xfrm>
        </p:spPr>
        <p:txBody>
          <a:bodyPr/>
          <a:lstStyle/>
          <a:p>
            <a:r>
              <a:rPr lang="en-US" altLang="zh-TW" sz="2400" smtClean="0"/>
              <a:t>Degree centrality is simply the number of direct relationships that an entity has. </a:t>
            </a:r>
          </a:p>
          <a:p>
            <a:r>
              <a:rPr lang="en-US" altLang="zh-TW" sz="2400" smtClean="0"/>
              <a:t>An entity with high degree centrality:</a:t>
            </a:r>
          </a:p>
          <a:p>
            <a:pPr lvl="1"/>
            <a:r>
              <a:rPr lang="en-US" altLang="zh-TW" sz="2400" smtClean="0"/>
              <a:t>Is generally an active player in the network.</a:t>
            </a:r>
          </a:p>
          <a:p>
            <a:pPr lvl="1"/>
            <a:r>
              <a:rPr lang="en-US" altLang="zh-TW" sz="2400" smtClean="0"/>
              <a:t>Is often a connector or hub in the network.</a:t>
            </a:r>
          </a:p>
          <a:p>
            <a:pPr lvl="1"/>
            <a:r>
              <a:rPr lang="en-US" altLang="zh-TW" sz="2400" smtClean="0"/>
              <a:t>s not necessarily the most connected entity in the network (an entity may have a large number of relationships, the majority of which point to low-level entities).</a:t>
            </a:r>
          </a:p>
          <a:p>
            <a:pPr lvl="1"/>
            <a:r>
              <a:rPr lang="en-US" altLang="zh-TW" sz="2400" smtClean="0"/>
              <a:t>May be in an advantaged position in the network.</a:t>
            </a:r>
          </a:p>
          <a:p>
            <a:pPr lvl="1"/>
            <a:r>
              <a:rPr lang="en-US" altLang="zh-TW" sz="2400" smtClean="0"/>
              <a:t>May have alternative avenues to satisfy organizational needs, and consequently may be less dependent on other individuals.</a:t>
            </a:r>
          </a:p>
          <a:p>
            <a:pPr lvl="1"/>
            <a:r>
              <a:rPr lang="en-US" altLang="zh-TW" sz="2400" smtClean="0"/>
              <a:t>Can often be identified as third parties or deal makers.</a:t>
            </a:r>
          </a:p>
          <a:p>
            <a:pPr lvl="1"/>
            <a:endParaRPr lang="en-US" altLang="zh-TW" sz="2400" b="1" smtClean="0"/>
          </a:p>
        </p:txBody>
      </p:sp>
      <p:sp>
        <p:nvSpPr>
          <p:cNvPr id="2560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A386AF7-CA87-4333-9612-8434EE5AA9F3}" type="slidenum">
              <a:rPr lang="zh-TW" altLang="en-US" sz="1200" smtClean="0">
                <a:solidFill>
                  <a:srgbClr val="898989"/>
                </a:solidFill>
              </a:rPr>
              <a:pPr eaLnBrk="1" hangingPunct="1">
                <a:spcBef>
                  <a:spcPct val="0"/>
                </a:spcBef>
                <a:buFontTx/>
                <a:buNone/>
              </a:pPr>
              <a:t>224</a:t>
            </a:fld>
            <a:endParaRPr lang="zh-TW" altLang="en-US" sz="1200" smtClean="0">
              <a:solidFill>
                <a:srgbClr val="898989"/>
              </a:solidFill>
            </a:endParaRPr>
          </a:p>
        </p:txBody>
      </p:sp>
      <p:sp>
        <p:nvSpPr>
          <p:cNvPr id="25605" name="矩形 4"/>
          <p:cNvSpPr>
            <a:spLocks noChangeArrowheads="1"/>
          </p:cNvSpPr>
          <p:nvPr/>
        </p:nvSpPr>
        <p:spPr bwMode="auto">
          <a:xfrm>
            <a:off x="2051050" y="6581775"/>
            <a:ext cx="597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pic>
        <p:nvPicPr>
          <p:cNvPr id="25606" name="Picture 2" descr="Degree Centrality in Social Network Analysis (S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476250"/>
            <a:ext cx="16192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42257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B4EEDC7D-62FA-4879-A9CF-2E67A9E89C99}" type="slidenum">
              <a:rPr lang="zh-TW" altLang="en-US" sz="1200" smtClean="0">
                <a:solidFill>
                  <a:srgbClr val="898989"/>
                </a:solidFill>
              </a:rPr>
              <a:pPr eaLnBrk="1" hangingPunct="1">
                <a:spcBef>
                  <a:spcPct val="0"/>
                </a:spcBef>
                <a:buFontTx/>
                <a:buNone/>
              </a:pPr>
              <a:t>225</a:t>
            </a:fld>
            <a:endParaRPr lang="zh-TW" altLang="en-US" sz="1200" smtClean="0">
              <a:solidFill>
                <a:srgbClr val="898989"/>
              </a:solidFill>
            </a:endParaRPr>
          </a:p>
        </p:txBody>
      </p:sp>
      <p:sp>
        <p:nvSpPr>
          <p:cNvPr id="26627"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Degree Centrality</a:t>
            </a:r>
            <a:endParaRPr lang="zh-TW" altLang="en-US" smtClean="0">
              <a:solidFill>
                <a:srgbClr val="4F81BD"/>
              </a:solidFill>
            </a:endParaRPr>
          </a:p>
        </p:txBody>
      </p:sp>
      <p:sp>
        <p:nvSpPr>
          <p:cNvPr id="6" name="Oval 5"/>
          <p:cNvSpPr>
            <a:spLocks noChangeArrowheads="1"/>
          </p:cNvSpPr>
          <p:nvPr/>
        </p:nvSpPr>
        <p:spPr bwMode="auto">
          <a:xfrm>
            <a:off x="539750"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7" name="Oval 6"/>
          <p:cNvSpPr>
            <a:spLocks noChangeArrowheads="1"/>
          </p:cNvSpPr>
          <p:nvPr/>
        </p:nvSpPr>
        <p:spPr bwMode="auto">
          <a:xfrm>
            <a:off x="539750" y="32845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B</a:t>
            </a:r>
          </a:p>
        </p:txBody>
      </p:sp>
      <p:sp>
        <p:nvSpPr>
          <p:cNvPr id="8" name="Oval 7"/>
          <p:cNvSpPr>
            <a:spLocks noChangeArrowheads="1"/>
          </p:cNvSpPr>
          <p:nvPr/>
        </p:nvSpPr>
        <p:spPr bwMode="auto">
          <a:xfrm>
            <a:off x="1763713"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p>
        </p:txBody>
      </p:sp>
      <p:sp>
        <p:nvSpPr>
          <p:cNvPr id="9" name="Oval 8"/>
          <p:cNvSpPr>
            <a:spLocks noChangeArrowheads="1"/>
          </p:cNvSpPr>
          <p:nvPr/>
        </p:nvSpPr>
        <p:spPr bwMode="auto">
          <a:xfrm>
            <a:off x="1763713" y="27813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C</a:t>
            </a:r>
          </a:p>
        </p:txBody>
      </p:sp>
      <p:sp>
        <p:nvSpPr>
          <p:cNvPr id="10" name="Oval 9"/>
          <p:cNvSpPr>
            <a:spLocks noChangeArrowheads="1"/>
          </p:cNvSpPr>
          <p:nvPr/>
        </p:nvSpPr>
        <p:spPr bwMode="auto">
          <a:xfrm>
            <a:off x="2771775"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p>
        </p:txBody>
      </p:sp>
      <p:sp>
        <p:nvSpPr>
          <p:cNvPr id="11" name="Oval 10"/>
          <p:cNvSpPr>
            <a:spLocks noChangeArrowheads="1"/>
          </p:cNvSpPr>
          <p:nvPr/>
        </p:nvSpPr>
        <p:spPr bwMode="auto">
          <a:xfrm>
            <a:off x="2916238"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p>
        </p:txBody>
      </p:sp>
      <p:sp>
        <p:nvSpPr>
          <p:cNvPr id="12" name="Oval 11"/>
          <p:cNvSpPr>
            <a:spLocks noChangeArrowheads="1"/>
          </p:cNvSpPr>
          <p:nvPr/>
        </p:nvSpPr>
        <p:spPr bwMode="auto">
          <a:xfrm>
            <a:off x="3635375"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G</a:t>
            </a:r>
          </a:p>
        </p:txBody>
      </p:sp>
      <p:sp>
        <p:nvSpPr>
          <p:cNvPr id="13" name="Oval 12"/>
          <p:cNvSpPr>
            <a:spLocks noChangeArrowheads="1"/>
          </p:cNvSpPr>
          <p:nvPr/>
        </p:nvSpPr>
        <p:spPr bwMode="auto">
          <a:xfrm>
            <a:off x="5003800"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p>
        </p:txBody>
      </p:sp>
      <p:sp>
        <p:nvSpPr>
          <p:cNvPr id="14" name="Oval 13"/>
          <p:cNvSpPr>
            <a:spLocks noChangeArrowheads="1"/>
          </p:cNvSpPr>
          <p:nvPr/>
        </p:nvSpPr>
        <p:spPr bwMode="auto">
          <a:xfrm>
            <a:off x="5940425" y="2133600"/>
            <a:ext cx="360363" cy="35877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I</a:t>
            </a:r>
          </a:p>
        </p:txBody>
      </p:sp>
      <p:sp>
        <p:nvSpPr>
          <p:cNvPr id="15" name="Oval 14"/>
          <p:cNvSpPr>
            <a:spLocks noChangeArrowheads="1"/>
          </p:cNvSpPr>
          <p:nvPr/>
        </p:nvSpPr>
        <p:spPr bwMode="auto">
          <a:xfrm>
            <a:off x="5940425" y="357346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p>
        </p:txBody>
      </p:sp>
      <p:cxnSp>
        <p:nvCxnSpPr>
          <p:cNvPr id="16" name="Straight Connector 15"/>
          <p:cNvCxnSpPr>
            <a:cxnSpLocks noChangeShapeType="1"/>
            <a:stCxn id="9" idx="6"/>
            <a:endCxn id="12" idx="2"/>
          </p:cNvCxnSpPr>
          <p:nvPr/>
        </p:nvCxnSpPr>
        <p:spPr bwMode="auto">
          <a:xfrm flipV="1">
            <a:off x="2124075" y="2960688"/>
            <a:ext cx="1511300"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9" idx="7"/>
            <a:endCxn id="10" idx="3"/>
          </p:cNvCxnSpPr>
          <p:nvPr/>
        </p:nvCxnSpPr>
        <p:spPr bwMode="auto">
          <a:xfrm flipV="1">
            <a:off x="2071688" y="2224088"/>
            <a:ext cx="752475"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9" idx="1"/>
            <a:endCxn id="6" idx="5"/>
          </p:cNvCxnSpPr>
          <p:nvPr/>
        </p:nvCxnSpPr>
        <p:spPr bwMode="auto">
          <a:xfrm flipH="1" flipV="1">
            <a:off x="846138" y="2224088"/>
            <a:ext cx="969962"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stCxn id="9" idx="3"/>
            <a:endCxn id="7" idx="6"/>
          </p:cNvCxnSpPr>
          <p:nvPr/>
        </p:nvCxnSpPr>
        <p:spPr bwMode="auto">
          <a:xfrm flipH="1">
            <a:off x="900113" y="3087688"/>
            <a:ext cx="915987"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8" idx="2"/>
            <a:endCxn id="7" idx="5"/>
          </p:cNvCxnSpPr>
          <p:nvPr/>
        </p:nvCxnSpPr>
        <p:spPr bwMode="auto">
          <a:xfrm flipH="1" flipV="1">
            <a:off x="846138" y="3592513"/>
            <a:ext cx="917575" cy="4492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a:stCxn id="8" idx="0"/>
            <a:endCxn id="9" idx="4"/>
          </p:cNvCxnSpPr>
          <p:nvPr/>
        </p:nvCxnSpPr>
        <p:spPr bwMode="auto">
          <a:xfrm flipV="1">
            <a:off x="1943100" y="3141663"/>
            <a:ext cx="0" cy="719137"/>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8" idx="6"/>
            <a:endCxn id="11" idx="2"/>
          </p:cNvCxnSpPr>
          <p:nvPr/>
        </p:nvCxnSpPr>
        <p:spPr bwMode="auto">
          <a:xfrm>
            <a:off x="2124075" y="4041775"/>
            <a:ext cx="792163"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1" idx="7"/>
            <a:endCxn id="12" idx="3"/>
          </p:cNvCxnSpPr>
          <p:nvPr/>
        </p:nvCxnSpPr>
        <p:spPr bwMode="auto">
          <a:xfrm flipV="1">
            <a:off x="3222625" y="3087688"/>
            <a:ext cx="466725" cy="8255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a:endCxn id="10" idx="5"/>
          </p:cNvCxnSpPr>
          <p:nvPr/>
        </p:nvCxnSpPr>
        <p:spPr bwMode="auto">
          <a:xfrm flipH="1" flipV="1">
            <a:off x="3079750" y="2224088"/>
            <a:ext cx="609600"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6" idx="6"/>
            <a:endCxn id="10" idx="2"/>
          </p:cNvCxnSpPr>
          <p:nvPr/>
        </p:nvCxnSpPr>
        <p:spPr bwMode="auto">
          <a:xfrm>
            <a:off x="900113" y="2097088"/>
            <a:ext cx="18716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12" idx="6"/>
            <a:endCxn id="13" idx="2"/>
          </p:cNvCxnSpPr>
          <p:nvPr/>
        </p:nvCxnSpPr>
        <p:spPr bwMode="auto">
          <a:xfrm>
            <a:off x="3995738" y="2960688"/>
            <a:ext cx="10080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13" idx="7"/>
            <a:endCxn id="14" idx="2"/>
          </p:cNvCxnSpPr>
          <p:nvPr/>
        </p:nvCxnSpPr>
        <p:spPr bwMode="auto">
          <a:xfrm flipV="1">
            <a:off x="5311775" y="2312988"/>
            <a:ext cx="628650" cy="5207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a:stCxn id="13" idx="5"/>
            <a:endCxn id="15" idx="1"/>
          </p:cNvCxnSpPr>
          <p:nvPr/>
        </p:nvCxnSpPr>
        <p:spPr bwMode="auto">
          <a:xfrm>
            <a:off x="5311775" y="3087688"/>
            <a:ext cx="681038"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8274547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a:spLocks noChangeArrowheads="1"/>
          </p:cNvSpPr>
          <p:nvPr/>
        </p:nvSpPr>
        <p:spPr bwMode="auto">
          <a:xfrm>
            <a:off x="3348038" y="2565400"/>
            <a:ext cx="863600" cy="863600"/>
          </a:xfrm>
          <a:prstGeom prst="ellipse">
            <a:avLst/>
          </a:prstGeom>
          <a:solidFill>
            <a:srgbClr val="FFCC66"/>
          </a:solidFill>
          <a:ln w="9525">
            <a:solidFill>
              <a:srgbClr val="A6A6A6"/>
            </a:solidFill>
            <a:round/>
            <a:headEnd/>
            <a:tailEnd/>
          </a:ln>
          <a:effectLst>
            <a:outerShdw blurRad="40000" dist="23000" dir="5400000" rotWithShape="0">
              <a:srgbClr val="808080">
                <a:alpha val="34999"/>
              </a:srgbClr>
            </a:outerShdw>
          </a:effectLst>
        </p:spPr>
        <p:txBody>
          <a:bodyPr lIns="0" tIns="0" rIns="0" bIns="0" anchor="ctr"/>
          <a:lstStyle>
            <a:lvl1pPr eaLnBrk="0" hangingPunct="0">
              <a:defRPr kumimoji="1" sz="2400">
                <a:solidFill>
                  <a:schemeClr val="tx1"/>
                </a:solidFill>
                <a:latin typeface="Arial" pitchFamily="34" charset="0"/>
                <a:ea typeface="MS PGothic" pitchFamily="34" charset="-128"/>
              </a:defRPr>
            </a:lvl1pPr>
            <a:lvl2pPr marL="742950" indent="-285750" eaLnBrk="0" hangingPunct="0">
              <a:defRPr kumimoji="1" sz="2400">
                <a:solidFill>
                  <a:schemeClr val="tx1"/>
                </a:solidFill>
                <a:latin typeface="Arial" pitchFamily="34" charset="0"/>
                <a:ea typeface="MS PGothic" pitchFamily="34" charset="-128"/>
              </a:defRPr>
            </a:lvl2pPr>
            <a:lvl3pPr marL="1143000" indent="-228600" eaLnBrk="0" hangingPunct="0">
              <a:defRPr kumimoji="1" sz="2400">
                <a:solidFill>
                  <a:schemeClr val="tx1"/>
                </a:solidFill>
                <a:latin typeface="Arial" pitchFamily="34" charset="0"/>
                <a:ea typeface="MS PGothic" pitchFamily="34" charset="-128"/>
              </a:defRPr>
            </a:lvl3pPr>
            <a:lvl4pPr marL="1600200" indent="-228600" eaLnBrk="0" hangingPunct="0">
              <a:defRPr kumimoji="1" sz="2400">
                <a:solidFill>
                  <a:schemeClr val="tx1"/>
                </a:solidFill>
                <a:latin typeface="Arial" pitchFamily="34" charset="0"/>
                <a:ea typeface="MS PGothic" pitchFamily="34" charset="-128"/>
              </a:defRPr>
            </a:lvl4pPr>
            <a:lvl5pPr marL="2057400" indent="-228600" eaLnBrk="0" hangingPunct="0">
              <a:defRPr kumimoji="1"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MS PGothic" pitchFamily="34" charset="-128"/>
              </a:defRPr>
            </a:lvl9pPr>
          </a:lstStyle>
          <a:p>
            <a:pPr algn="ctr" eaLnBrk="1" hangingPunct="1">
              <a:defRPr/>
            </a:pPr>
            <a:endParaRPr lang="en-US" altLang="zh-TW" smtClean="0">
              <a:solidFill>
                <a:srgbClr val="FFFFFF"/>
              </a:solidFill>
              <a:latin typeface="Calibri" pitchFamily="34" charset="0"/>
            </a:endParaRPr>
          </a:p>
        </p:txBody>
      </p:sp>
      <p:sp>
        <p:nvSpPr>
          <p:cNvPr id="33" name="Oval 32"/>
          <p:cNvSpPr>
            <a:spLocks noChangeArrowheads="1"/>
          </p:cNvSpPr>
          <p:nvPr/>
        </p:nvSpPr>
        <p:spPr bwMode="auto">
          <a:xfrm>
            <a:off x="1547813" y="2565400"/>
            <a:ext cx="863600" cy="863600"/>
          </a:xfrm>
          <a:prstGeom prst="ellipse">
            <a:avLst/>
          </a:prstGeom>
          <a:solidFill>
            <a:srgbClr val="FF6600"/>
          </a:solidFill>
          <a:ln w="9525">
            <a:solidFill>
              <a:srgbClr val="A6A6A6"/>
            </a:solidFill>
            <a:round/>
            <a:headEnd/>
            <a:tailEnd/>
          </a:ln>
          <a:effectLst>
            <a:outerShdw blurRad="40000" dist="23000" dir="5400000" rotWithShape="0">
              <a:srgbClr val="808080">
                <a:alpha val="34999"/>
              </a:srgbClr>
            </a:outerShdw>
          </a:effectLst>
        </p:spPr>
        <p:txBody>
          <a:bodyPr lIns="0" tIns="0" rIns="0" bIns="0" anchor="ctr"/>
          <a:lstStyle>
            <a:lvl1pPr eaLnBrk="0" hangingPunct="0">
              <a:defRPr kumimoji="1" sz="2400">
                <a:solidFill>
                  <a:schemeClr val="tx1"/>
                </a:solidFill>
                <a:latin typeface="Arial" pitchFamily="34" charset="0"/>
                <a:ea typeface="MS PGothic" pitchFamily="34" charset="-128"/>
              </a:defRPr>
            </a:lvl1pPr>
            <a:lvl2pPr marL="742950" indent="-285750" eaLnBrk="0" hangingPunct="0">
              <a:defRPr kumimoji="1" sz="2400">
                <a:solidFill>
                  <a:schemeClr val="tx1"/>
                </a:solidFill>
                <a:latin typeface="Arial" pitchFamily="34" charset="0"/>
                <a:ea typeface="MS PGothic" pitchFamily="34" charset="-128"/>
              </a:defRPr>
            </a:lvl2pPr>
            <a:lvl3pPr marL="1143000" indent="-228600" eaLnBrk="0" hangingPunct="0">
              <a:defRPr kumimoji="1" sz="2400">
                <a:solidFill>
                  <a:schemeClr val="tx1"/>
                </a:solidFill>
                <a:latin typeface="Arial" pitchFamily="34" charset="0"/>
                <a:ea typeface="MS PGothic" pitchFamily="34" charset="-128"/>
              </a:defRPr>
            </a:lvl3pPr>
            <a:lvl4pPr marL="1600200" indent="-228600" eaLnBrk="0" hangingPunct="0">
              <a:defRPr kumimoji="1" sz="2400">
                <a:solidFill>
                  <a:schemeClr val="tx1"/>
                </a:solidFill>
                <a:latin typeface="Arial" pitchFamily="34" charset="0"/>
                <a:ea typeface="MS PGothic" pitchFamily="34" charset="-128"/>
              </a:defRPr>
            </a:lvl4pPr>
            <a:lvl5pPr marL="2057400" indent="-228600" eaLnBrk="0" hangingPunct="0">
              <a:defRPr kumimoji="1"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MS PGothic" pitchFamily="34" charset="-128"/>
              </a:defRPr>
            </a:lvl9pPr>
          </a:lstStyle>
          <a:p>
            <a:pPr algn="ctr" eaLnBrk="1" hangingPunct="1">
              <a:defRPr/>
            </a:pPr>
            <a:endParaRPr lang="en-US" altLang="zh-TW" smtClean="0">
              <a:solidFill>
                <a:srgbClr val="FFFFFF"/>
              </a:solidFill>
              <a:latin typeface="Calibri" pitchFamily="34" charset="0"/>
            </a:endParaRP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17228D7F-50D5-4DAE-9BF0-C74A527B3E73}" type="slidenum">
              <a:rPr lang="zh-TW" altLang="en-US" sz="1200" smtClean="0">
                <a:solidFill>
                  <a:srgbClr val="898989"/>
                </a:solidFill>
              </a:rPr>
              <a:pPr eaLnBrk="1" hangingPunct="1">
                <a:spcBef>
                  <a:spcPct val="0"/>
                </a:spcBef>
                <a:buFontTx/>
                <a:buNone/>
              </a:pPr>
              <a:t>226</a:t>
            </a:fld>
            <a:endParaRPr lang="zh-TW" altLang="en-US" sz="1200" smtClean="0">
              <a:solidFill>
                <a:srgbClr val="898989"/>
              </a:solidFill>
            </a:endParaRPr>
          </a:p>
        </p:txBody>
      </p:sp>
      <p:sp>
        <p:nvSpPr>
          <p:cNvPr id="27653"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Degree Centrality</a:t>
            </a:r>
            <a:endParaRPr lang="zh-TW" altLang="en-US" smtClean="0">
              <a:solidFill>
                <a:srgbClr val="4F81BD"/>
              </a:solidFill>
            </a:endParaRPr>
          </a:p>
        </p:txBody>
      </p:sp>
      <p:sp>
        <p:nvSpPr>
          <p:cNvPr id="6" name="Oval 5"/>
          <p:cNvSpPr>
            <a:spLocks noChangeArrowheads="1"/>
          </p:cNvSpPr>
          <p:nvPr/>
        </p:nvSpPr>
        <p:spPr bwMode="auto">
          <a:xfrm>
            <a:off x="539750"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7" name="Oval 6"/>
          <p:cNvSpPr>
            <a:spLocks noChangeArrowheads="1"/>
          </p:cNvSpPr>
          <p:nvPr/>
        </p:nvSpPr>
        <p:spPr bwMode="auto">
          <a:xfrm>
            <a:off x="539750" y="32845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B</a:t>
            </a:r>
          </a:p>
        </p:txBody>
      </p:sp>
      <p:sp>
        <p:nvSpPr>
          <p:cNvPr id="8" name="Oval 7"/>
          <p:cNvSpPr>
            <a:spLocks noChangeArrowheads="1"/>
          </p:cNvSpPr>
          <p:nvPr/>
        </p:nvSpPr>
        <p:spPr bwMode="auto">
          <a:xfrm>
            <a:off x="1763713"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p>
        </p:txBody>
      </p:sp>
      <p:sp>
        <p:nvSpPr>
          <p:cNvPr id="9" name="Oval 8"/>
          <p:cNvSpPr>
            <a:spLocks noChangeArrowheads="1"/>
          </p:cNvSpPr>
          <p:nvPr/>
        </p:nvSpPr>
        <p:spPr bwMode="auto">
          <a:xfrm>
            <a:off x="1763713" y="27813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C</a:t>
            </a:r>
          </a:p>
        </p:txBody>
      </p:sp>
      <p:sp>
        <p:nvSpPr>
          <p:cNvPr id="10" name="Oval 9"/>
          <p:cNvSpPr>
            <a:spLocks noChangeArrowheads="1"/>
          </p:cNvSpPr>
          <p:nvPr/>
        </p:nvSpPr>
        <p:spPr bwMode="auto">
          <a:xfrm>
            <a:off x="2771775"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p>
        </p:txBody>
      </p:sp>
      <p:sp>
        <p:nvSpPr>
          <p:cNvPr id="11" name="Oval 10"/>
          <p:cNvSpPr>
            <a:spLocks noChangeArrowheads="1"/>
          </p:cNvSpPr>
          <p:nvPr/>
        </p:nvSpPr>
        <p:spPr bwMode="auto">
          <a:xfrm>
            <a:off x="2916238"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p>
        </p:txBody>
      </p:sp>
      <p:sp>
        <p:nvSpPr>
          <p:cNvPr id="12" name="Oval 11"/>
          <p:cNvSpPr>
            <a:spLocks noChangeArrowheads="1"/>
          </p:cNvSpPr>
          <p:nvPr/>
        </p:nvSpPr>
        <p:spPr bwMode="auto">
          <a:xfrm>
            <a:off x="3635375"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G</a:t>
            </a:r>
          </a:p>
        </p:txBody>
      </p:sp>
      <p:sp>
        <p:nvSpPr>
          <p:cNvPr id="13" name="Oval 12"/>
          <p:cNvSpPr>
            <a:spLocks noChangeArrowheads="1"/>
          </p:cNvSpPr>
          <p:nvPr/>
        </p:nvSpPr>
        <p:spPr bwMode="auto">
          <a:xfrm>
            <a:off x="5003800"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p>
        </p:txBody>
      </p:sp>
      <p:sp>
        <p:nvSpPr>
          <p:cNvPr id="14" name="Oval 13"/>
          <p:cNvSpPr>
            <a:spLocks noChangeArrowheads="1"/>
          </p:cNvSpPr>
          <p:nvPr/>
        </p:nvSpPr>
        <p:spPr bwMode="auto">
          <a:xfrm>
            <a:off x="5940425" y="2133600"/>
            <a:ext cx="360363" cy="35877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I</a:t>
            </a:r>
          </a:p>
        </p:txBody>
      </p:sp>
      <p:sp>
        <p:nvSpPr>
          <p:cNvPr id="15" name="Oval 14"/>
          <p:cNvSpPr>
            <a:spLocks noChangeArrowheads="1"/>
          </p:cNvSpPr>
          <p:nvPr/>
        </p:nvSpPr>
        <p:spPr bwMode="auto">
          <a:xfrm>
            <a:off x="5940425" y="357346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p>
        </p:txBody>
      </p:sp>
      <p:cxnSp>
        <p:nvCxnSpPr>
          <p:cNvPr id="16" name="Straight Connector 15"/>
          <p:cNvCxnSpPr>
            <a:cxnSpLocks noChangeShapeType="1"/>
            <a:stCxn id="9" idx="6"/>
            <a:endCxn id="12" idx="2"/>
          </p:cNvCxnSpPr>
          <p:nvPr/>
        </p:nvCxnSpPr>
        <p:spPr bwMode="auto">
          <a:xfrm flipV="1">
            <a:off x="2124075" y="2960688"/>
            <a:ext cx="1511300"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9" idx="7"/>
            <a:endCxn id="10" idx="3"/>
          </p:cNvCxnSpPr>
          <p:nvPr/>
        </p:nvCxnSpPr>
        <p:spPr bwMode="auto">
          <a:xfrm flipV="1">
            <a:off x="2071688" y="2224088"/>
            <a:ext cx="752475"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9" idx="1"/>
            <a:endCxn id="6" idx="5"/>
          </p:cNvCxnSpPr>
          <p:nvPr/>
        </p:nvCxnSpPr>
        <p:spPr bwMode="auto">
          <a:xfrm flipH="1" flipV="1">
            <a:off x="846138" y="2224088"/>
            <a:ext cx="969962"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stCxn id="9" idx="3"/>
            <a:endCxn id="7" idx="6"/>
          </p:cNvCxnSpPr>
          <p:nvPr/>
        </p:nvCxnSpPr>
        <p:spPr bwMode="auto">
          <a:xfrm flipH="1">
            <a:off x="900113" y="3087688"/>
            <a:ext cx="915987"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8" idx="2"/>
            <a:endCxn id="7" idx="5"/>
          </p:cNvCxnSpPr>
          <p:nvPr/>
        </p:nvCxnSpPr>
        <p:spPr bwMode="auto">
          <a:xfrm flipH="1" flipV="1">
            <a:off x="846138" y="3592513"/>
            <a:ext cx="917575" cy="4492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a:stCxn id="8" idx="0"/>
            <a:endCxn id="9" idx="4"/>
          </p:cNvCxnSpPr>
          <p:nvPr/>
        </p:nvCxnSpPr>
        <p:spPr bwMode="auto">
          <a:xfrm flipV="1">
            <a:off x="1943100" y="3141663"/>
            <a:ext cx="0" cy="719137"/>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8" idx="6"/>
            <a:endCxn id="11" idx="2"/>
          </p:cNvCxnSpPr>
          <p:nvPr/>
        </p:nvCxnSpPr>
        <p:spPr bwMode="auto">
          <a:xfrm>
            <a:off x="2124075" y="4041775"/>
            <a:ext cx="792163"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1" idx="7"/>
            <a:endCxn id="12" idx="3"/>
          </p:cNvCxnSpPr>
          <p:nvPr/>
        </p:nvCxnSpPr>
        <p:spPr bwMode="auto">
          <a:xfrm flipV="1">
            <a:off x="3222625" y="3087688"/>
            <a:ext cx="466725" cy="8255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a:endCxn id="10" idx="5"/>
          </p:cNvCxnSpPr>
          <p:nvPr/>
        </p:nvCxnSpPr>
        <p:spPr bwMode="auto">
          <a:xfrm flipH="1" flipV="1">
            <a:off x="3079750" y="2224088"/>
            <a:ext cx="609600"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6" idx="6"/>
            <a:endCxn id="10" idx="2"/>
          </p:cNvCxnSpPr>
          <p:nvPr/>
        </p:nvCxnSpPr>
        <p:spPr bwMode="auto">
          <a:xfrm>
            <a:off x="900113" y="2097088"/>
            <a:ext cx="18716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12" idx="6"/>
            <a:endCxn id="13" idx="2"/>
          </p:cNvCxnSpPr>
          <p:nvPr/>
        </p:nvCxnSpPr>
        <p:spPr bwMode="auto">
          <a:xfrm>
            <a:off x="3995738" y="2960688"/>
            <a:ext cx="10080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13" idx="7"/>
            <a:endCxn id="14" idx="2"/>
          </p:cNvCxnSpPr>
          <p:nvPr/>
        </p:nvCxnSpPr>
        <p:spPr bwMode="auto">
          <a:xfrm flipV="1">
            <a:off x="5311775" y="2312988"/>
            <a:ext cx="628650" cy="5207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a:stCxn id="13" idx="5"/>
            <a:endCxn id="15" idx="1"/>
          </p:cNvCxnSpPr>
          <p:nvPr/>
        </p:nvCxnSpPr>
        <p:spPr bwMode="auto">
          <a:xfrm>
            <a:off x="5311775" y="3087688"/>
            <a:ext cx="681038"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aphicFrame>
        <p:nvGraphicFramePr>
          <p:cNvPr id="2" name="Table 1"/>
          <p:cNvGraphicFramePr>
            <a:graphicFrameLocks noGrp="1"/>
          </p:cNvGraphicFramePr>
          <p:nvPr/>
        </p:nvGraphicFramePr>
        <p:xfrm>
          <a:off x="6588125" y="1412875"/>
          <a:ext cx="2338388" cy="5089764"/>
        </p:xfrm>
        <a:graphic>
          <a:graphicData uri="http://schemas.openxmlformats.org/drawingml/2006/table">
            <a:tbl>
              <a:tblPr/>
              <a:tblGrid>
                <a:gridCol w="576263"/>
                <a:gridCol w="647700"/>
                <a:gridCol w="1114425"/>
              </a:tblGrid>
              <a:tr h="518099">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alibri" pitchFamily="34" charset="0"/>
                          <a:ea typeface="新細明體" pitchFamily="18" charset="-120"/>
                        </a:rPr>
                        <a:t>Node</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alibri" pitchFamily="34" charset="0"/>
                          <a:ea typeface="新細明體" pitchFamily="18" charset="-120"/>
                        </a:rPr>
                        <a:t>Score</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Calibri" pitchFamily="34" charset="0"/>
                          <a:ea typeface="新細明體" pitchFamily="18" charset="-120"/>
                        </a:rPr>
                        <a:t>Standardized Score</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45714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A</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2</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rPr>
                        <a:t>2/10 = 0.2</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B</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2</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rPr>
                        <a:t>2/10 = 0.2</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Calibri" pitchFamily="34" charset="0"/>
                          <a:ea typeface="新細明體" pitchFamily="18" charset="-120"/>
                        </a:rPr>
                        <a:t>C</a:t>
                      </a:r>
                      <a:endParaRPr kumimoji="0" lang="en-US" altLang="zh-TW" sz="2400" b="1"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Calibri" pitchFamily="34" charset="0"/>
                          <a:ea typeface="新細明體" pitchFamily="18" charset="-120"/>
                        </a:rPr>
                        <a:t>5</a:t>
                      </a:r>
                      <a:endParaRPr kumimoji="0" lang="en-US" altLang="zh-TW" sz="2400" b="1"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新細明體" pitchFamily="18" charset="-120"/>
                        </a:rPr>
                        <a:t>5/10 = 0.5</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45714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D</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3</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rPr>
                        <a:t>3/10 = 0.3</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E</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3</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rPr>
                        <a:t>3/10 = 0.3</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F</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2</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rPr>
                        <a:t>2/10 = 0.2</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Calibri" pitchFamily="34" charset="0"/>
                          <a:ea typeface="新細明體" pitchFamily="18" charset="-120"/>
                        </a:rPr>
                        <a:t>G</a:t>
                      </a:r>
                      <a:endParaRPr kumimoji="0" lang="en-US" altLang="zh-TW" sz="2400" b="1"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Calibri" pitchFamily="34" charset="0"/>
                          <a:ea typeface="新細明體" pitchFamily="18" charset="-120"/>
                        </a:rPr>
                        <a:t>4</a:t>
                      </a:r>
                      <a:endParaRPr kumimoji="0" lang="en-US" altLang="zh-TW" sz="2400" b="1"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新細明體" pitchFamily="18" charset="-120"/>
                        </a:rPr>
                        <a:t>4/10 = 0.4</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45714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H</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3</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rPr>
                        <a:t>3/10 = 0.3</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I</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1</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rPr>
                        <a:t>1/10 = 0.1</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J</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Calibri" pitchFamily="34" charset="0"/>
                          <a:ea typeface="新細明體" pitchFamily="18" charset="-120"/>
                        </a:rPr>
                        <a:t>1</a:t>
                      </a:r>
                      <a:endParaRPr kumimoji="0" lang="en-US" altLang="zh-TW" sz="2400" b="0" i="0" u="none" strike="noStrike" cap="none" normalizeH="0" baseline="0" smtClean="0">
                        <a:ln>
                          <a:noFill/>
                        </a:ln>
                        <a:solidFill>
                          <a:schemeClr val="tx1"/>
                        </a:solidFill>
                        <a:effectLst/>
                        <a:latin typeface="Lucida Sans Typewriter" pitchFamily="49" charset="0"/>
                        <a:ea typeface="新細明體" pitchFamily="18" charset="-120"/>
                      </a:endParaRP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cs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cs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cs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cs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cs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rPr>
                        <a:t>1/10 = 0.1</a:t>
                      </a:r>
                    </a:p>
                  </a:txBody>
                  <a:tcPr marL="36000" marR="36000"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4047986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Betweenness Centrality</a:t>
            </a:r>
            <a:endParaRPr lang="zh-TW" altLang="en-US" smtClean="0">
              <a:solidFill>
                <a:srgbClr val="4F81BD"/>
              </a:solidFill>
            </a:endParaRPr>
          </a:p>
        </p:txBody>
      </p:sp>
      <p:sp>
        <p:nvSpPr>
          <p:cNvPr id="2867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E7F8C3D-08E8-4569-A9B4-3719EAE6BC74}" type="slidenum">
              <a:rPr lang="zh-TW" altLang="en-US" sz="1200" smtClean="0">
                <a:solidFill>
                  <a:srgbClr val="898989"/>
                </a:solidFill>
              </a:rPr>
              <a:pPr eaLnBrk="1" hangingPunct="1">
                <a:spcBef>
                  <a:spcPct val="0"/>
                </a:spcBef>
                <a:buFontTx/>
                <a:buNone/>
              </a:pPr>
              <a:t>227</a:t>
            </a:fld>
            <a:endParaRPr lang="zh-TW" altLang="en-US" sz="1200" smtClean="0">
              <a:solidFill>
                <a:srgbClr val="898989"/>
              </a:solidFill>
            </a:endParaRPr>
          </a:p>
        </p:txBody>
      </p:sp>
      <p:sp>
        <p:nvSpPr>
          <p:cNvPr id="28676" name="矩形 4"/>
          <p:cNvSpPr>
            <a:spLocks noChangeArrowheads="1"/>
          </p:cNvSpPr>
          <p:nvPr/>
        </p:nvSpPr>
        <p:spPr bwMode="auto">
          <a:xfrm>
            <a:off x="2051050" y="6581775"/>
            <a:ext cx="597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sp>
        <p:nvSpPr>
          <p:cNvPr id="28677" name="矩形 7"/>
          <p:cNvSpPr>
            <a:spLocks noChangeArrowheads="1"/>
          </p:cNvSpPr>
          <p:nvPr/>
        </p:nvSpPr>
        <p:spPr bwMode="auto">
          <a:xfrm>
            <a:off x="107950" y="5229225"/>
            <a:ext cx="88566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ea typeface="MS PGothic" pitchFamily="34" charset="-128"/>
              </a:rPr>
              <a:t>Rafael has the highest betweenness because he is between Alice and Aldo, who are between other entities. Alice and Aldo have a slightly lower betweenness because they are essentially only between their own cliques. Therefore, although Alice has a higher degree centrality, Rafael has more importance in the network in certain respects.</a:t>
            </a:r>
            <a:endParaRPr lang="zh-TW" altLang="en-US" sz="1800">
              <a:latin typeface="Arial" charset="0"/>
              <a:ea typeface="MS PGothic" pitchFamily="34" charset="-128"/>
            </a:endParaRPr>
          </a:p>
        </p:txBody>
      </p:sp>
      <p:pic>
        <p:nvPicPr>
          <p:cNvPr id="28678" name="Picture 2" descr="Betweeness Centrality in Social Network Analysis (S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268413"/>
            <a:ext cx="62976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73951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 Betweenness Centrality</a:t>
            </a:r>
            <a:endParaRPr lang="zh-TW" altLang="en-US" smtClean="0">
              <a:solidFill>
                <a:srgbClr val="4F81BD"/>
              </a:solidFill>
            </a:endParaRPr>
          </a:p>
        </p:txBody>
      </p:sp>
      <p:sp>
        <p:nvSpPr>
          <p:cNvPr id="29699" name="內容版面配置區 2"/>
          <p:cNvSpPr>
            <a:spLocks noGrp="1"/>
          </p:cNvSpPr>
          <p:nvPr>
            <p:ph idx="1"/>
          </p:nvPr>
        </p:nvSpPr>
        <p:spPr>
          <a:xfrm>
            <a:off x="395288" y="1484313"/>
            <a:ext cx="8497887" cy="5113337"/>
          </a:xfrm>
        </p:spPr>
        <p:txBody>
          <a:bodyPr/>
          <a:lstStyle/>
          <a:p>
            <a:r>
              <a:rPr lang="en-US" altLang="zh-TW" sz="2400" smtClean="0"/>
              <a:t>Betweenness centrality identifies an entity's position within a network in terms of its ability to make connections to other pairs or groups in a network. </a:t>
            </a:r>
          </a:p>
          <a:p>
            <a:r>
              <a:rPr lang="en-US" altLang="zh-TW" sz="2400" smtClean="0"/>
              <a:t>An entity with a high betweenness centrality generally:</a:t>
            </a:r>
          </a:p>
          <a:p>
            <a:pPr lvl="1"/>
            <a:r>
              <a:rPr lang="en-US" altLang="zh-TW" sz="2400" smtClean="0"/>
              <a:t>Holds a favored or powerful position in the network.</a:t>
            </a:r>
          </a:p>
          <a:p>
            <a:pPr lvl="1"/>
            <a:r>
              <a:rPr lang="en-US" altLang="zh-TW" sz="2400" smtClean="0"/>
              <a:t>Represents a single point of failure—take the single betweenness spanner out of a network and you sever ties between cliques.</a:t>
            </a:r>
          </a:p>
          <a:p>
            <a:pPr lvl="1"/>
            <a:r>
              <a:rPr lang="en-US" altLang="zh-TW" sz="2400" smtClean="0"/>
              <a:t>Has a greater amount of influence over what happens in a network.</a:t>
            </a:r>
          </a:p>
          <a:p>
            <a:pPr lvl="1"/>
            <a:endParaRPr lang="en-US" altLang="zh-TW" sz="2400" b="1" smtClean="0"/>
          </a:p>
        </p:txBody>
      </p:sp>
      <p:sp>
        <p:nvSpPr>
          <p:cNvPr id="2970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3BF1C80-FCF4-4CCA-861E-2D075A230BDC}" type="slidenum">
              <a:rPr lang="zh-TW" altLang="en-US" sz="1200" smtClean="0">
                <a:solidFill>
                  <a:srgbClr val="898989"/>
                </a:solidFill>
              </a:rPr>
              <a:pPr eaLnBrk="1" hangingPunct="1">
                <a:spcBef>
                  <a:spcPct val="0"/>
                </a:spcBef>
                <a:buFontTx/>
                <a:buNone/>
              </a:pPr>
              <a:t>228</a:t>
            </a:fld>
            <a:endParaRPr lang="zh-TW" altLang="en-US" sz="1200" smtClean="0">
              <a:solidFill>
                <a:srgbClr val="898989"/>
              </a:solidFill>
            </a:endParaRPr>
          </a:p>
        </p:txBody>
      </p:sp>
      <p:sp>
        <p:nvSpPr>
          <p:cNvPr id="29701" name="矩形 4"/>
          <p:cNvSpPr>
            <a:spLocks noChangeArrowheads="1"/>
          </p:cNvSpPr>
          <p:nvPr/>
        </p:nvSpPr>
        <p:spPr bwMode="auto">
          <a:xfrm>
            <a:off x="2051050" y="6581775"/>
            <a:ext cx="597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pic>
        <p:nvPicPr>
          <p:cNvPr id="29702" name="Picture 2" descr="Betweeness Centrality in Social Network Analysis (S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200" y="476250"/>
            <a:ext cx="1574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35997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內容版面配置區 2"/>
          <p:cNvSpPr>
            <a:spLocks noGrp="1"/>
          </p:cNvSpPr>
          <p:nvPr>
            <p:ph idx="1"/>
          </p:nvPr>
        </p:nvSpPr>
        <p:spPr>
          <a:xfrm>
            <a:off x="457200" y="1268413"/>
            <a:ext cx="8229600" cy="4857750"/>
          </a:xfrm>
        </p:spPr>
        <p:txBody>
          <a:bodyPr/>
          <a:lstStyle/>
          <a:p>
            <a:pPr marL="0" indent="0" algn="ctr">
              <a:buFont typeface="Arial" charset="0"/>
              <a:buNone/>
            </a:pPr>
            <a:r>
              <a:rPr lang="en-US" altLang="zh-TW" sz="4800" b="1" smtClean="0">
                <a:solidFill>
                  <a:srgbClr val="C00000"/>
                </a:solidFill>
              </a:rPr>
              <a:t>Betweenness centrality:</a:t>
            </a:r>
          </a:p>
          <a:p>
            <a:pPr marL="0" indent="0" algn="ctr">
              <a:buFont typeface="Arial" charset="0"/>
              <a:buNone/>
            </a:pPr>
            <a:r>
              <a:rPr lang="en-US" altLang="zh-TW" sz="7200" b="1" smtClean="0">
                <a:solidFill>
                  <a:srgbClr val="FF0000"/>
                </a:solidFill>
              </a:rPr>
              <a:t>Connectivity</a:t>
            </a:r>
          </a:p>
          <a:p>
            <a:pPr marL="0" indent="0" algn="ctr">
              <a:buFont typeface="Arial" charset="0"/>
              <a:buNone/>
            </a:pPr>
            <a:endParaRPr lang="en-US" altLang="zh-TW" sz="4800" smtClean="0">
              <a:solidFill>
                <a:srgbClr val="C00000"/>
              </a:solidFill>
            </a:endParaRPr>
          </a:p>
          <a:p>
            <a:pPr marL="0" indent="0" algn="ctr">
              <a:buFont typeface="Arial" charset="0"/>
              <a:buNone/>
            </a:pPr>
            <a:r>
              <a:rPr lang="en-US" altLang="zh-TW" sz="4800" smtClean="0">
                <a:solidFill>
                  <a:srgbClr val="C00000"/>
                </a:solidFill>
              </a:rPr>
              <a:t>Number of shortest paths </a:t>
            </a:r>
            <a:br>
              <a:rPr lang="en-US" altLang="zh-TW" sz="4800" smtClean="0">
                <a:solidFill>
                  <a:srgbClr val="C00000"/>
                </a:solidFill>
              </a:rPr>
            </a:br>
            <a:r>
              <a:rPr lang="en-US" altLang="zh-TW" sz="4800" smtClean="0">
                <a:solidFill>
                  <a:srgbClr val="C00000"/>
                </a:solidFill>
              </a:rPr>
              <a:t>going through the actor</a:t>
            </a:r>
            <a:endParaRPr lang="zh-TW" altLang="en-US" sz="4800" smtClean="0">
              <a:solidFill>
                <a:srgbClr val="C00000"/>
              </a:solidFill>
            </a:endParaRPr>
          </a:p>
        </p:txBody>
      </p:sp>
      <p:sp>
        <p:nvSpPr>
          <p:cNvPr id="3072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F67A294-D2C4-4298-93F0-29E8299D2B55}" type="slidenum">
              <a:rPr lang="zh-TW" altLang="en-US" sz="1200" smtClean="0">
                <a:solidFill>
                  <a:srgbClr val="898989"/>
                </a:solidFill>
              </a:rPr>
              <a:pPr eaLnBrk="1" hangingPunct="1">
                <a:spcBef>
                  <a:spcPct val="0"/>
                </a:spcBef>
                <a:buFontTx/>
                <a:buNone/>
              </a:pPr>
              <a:t>229</a:t>
            </a:fld>
            <a:endParaRPr lang="zh-TW" altLang="en-US" sz="1200" smtClean="0">
              <a:solidFill>
                <a:srgbClr val="898989"/>
              </a:solidFill>
            </a:endParaRPr>
          </a:p>
        </p:txBody>
      </p:sp>
    </p:spTree>
    <p:extLst>
      <p:ext uri="{BB962C8B-B14F-4D97-AF65-F5344CB8AC3E}">
        <p14:creationId xmlns:p14="http://schemas.microsoft.com/office/powerpoint/2010/main" val="3505687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312738" y="188913"/>
            <a:ext cx="8507412" cy="1143000"/>
          </a:xfrm>
        </p:spPr>
        <p:txBody>
          <a:bodyPr/>
          <a:lstStyle/>
          <a:p>
            <a:r>
              <a:rPr lang="en-US" altLang="zh-TW" dirty="0" smtClean="0">
                <a:solidFill>
                  <a:schemeClr val="accent1"/>
                </a:solidFill>
              </a:rPr>
              <a:t>Business Intelligence and Analytics</a:t>
            </a:r>
            <a:endParaRPr lang="zh-TW" altLang="en-US" dirty="0" smtClean="0">
              <a:solidFill>
                <a:schemeClr val="accent1"/>
              </a:solidFill>
            </a:endParaRPr>
          </a:p>
        </p:txBody>
      </p:sp>
      <p:sp>
        <p:nvSpPr>
          <p:cNvPr id="24579" name="內容版面配置區 2"/>
          <p:cNvSpPr>
            <a:spLocks noGrp="1"/>
          </p:cNvSpPr>
          <p:nvPr>
            <p:ph idx="1"/>
          </p:nvPr>
        </p:nvSpPr>
        <p:spPr>
          <a:xfrm>
            <a:off x="312738" y="1331913"/>
            <a:ext cx="8507412" cy="4976812"/>
          </a:xfrm>
        </p:spPr>
        <p:txBody>
          <a:bodyPr/>
          <a:lstStyle/>
          <a:p>
            <a:r>
              <a:rPr lang="en-US" altLang="zh-TW" smtClean="0"/>
              <a:t>Business Intelligence 2.0 (BI 2.0)</a:t>
            </a:r>
          </a:p>
          <a:p>
            <a:pPr lvl="1"/>
            <a:r>
              <a:rPr lang="en-US" altLang="zh-TW" smtClean="0"/>
              <a:t>Web Intelligence</a:t>
            </a:r>
          </a:p>
          <a:p>
            <a:pPr lvl="1"/>
            <a:r>
              <a:rPr lang="en-US" altLang="zh-TW" smtClean="0"/>
              <a:t>Web Analytics</a:t>
            </a:r>
          </a:p>
          <a:p>
            <a:pPr lvl="1"/>
            <a:r>
              <a:rPr lang="en-US" altLang="zh-TW" smtClean="0"/>
              <a:t>Web 2.0</a:t>
            </a:r>
          </a:p>
          <a:p>
            <a:pPr lvl="1"/>
            <a:r>
              <a:rPr lang="en-US" altLang="zh-TW" smtClean="0"/>
              <a:t>Social Networking and Microblogging sites</a:t>
            </a:r>
          </a:p>
          <a:p>
            <a:r>
              <a:rPr lang="en-US" altLang="zh-TW" smtClean="0"/>
              <a:t>Data Trends</a:t>
            </a:r>
          </a:p>
          <a:p>
            <a:pPr lvl="1"/>
            <a:r>
              <a:rPr lang="en-US" altLang="zh-TW" smtClean="0">
                <a:solidFill>
                  <a:srgbClr val="FF0000"/>
                </a:solidFill>
              </a:rPr>
              <a:t>Big Data</a:t>
            </a:r>
          </a:p>
          <a:p>
            <a:r>
              <a:rPr lang="en-US" altLang="zh-TW" smtClean="0"/>
              <a:t>Platform Technology Trends</a:t>
            </a:r>
          </a:p>
          <a:p>
            <a:pPr lvl="1"/>
            <a:r>
              <a:rPr lang="en-US" altLang="zh-TW" smtClean="0">
                <a:solidFill>
                  <a:srgbClr val="FF0000"/>
                </a:solidFill>
              </a:rPr>
              <a:t>Cloud computing platform</a:t>
            </a:r>
            <a:endParaRPr lang="zh-TW" altLang="en-US" smtClean="0">
              <a:solidFill>
                <a:srgbClr val="FF0000"/>
              </a:solidFill>
            </a:endParaRPr>
          </a:p>
        </p:txBody>
      </p:sp>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1B85CF0-8EF1-434E-A132-BDAC02272791}" type="slidenum">
              <a:rPr lang="zh-TW" altLang="en-US" sz="1200">
                <a:solidFill>
                  <a:srgbClr val="898989"/>
                </a:solidFill>
              </a:rPr>
              <a:pPr eaLnBrk="1" hangingPunct="1">
                <a:spcBef>
                  <a:spcPct val="0"/>
                </a:spcBef>
                <a:buFontTx/>
                <a:buNone/>
              </a:pPr>
              <a:t>23</a:t>
            </a:fld>
            <a:endParaRPr lang="zh-TW" altLang="en-US" sz="1200">
              <a:solidFill>
                <a:srgbClr val="898989"/>
              </a:solidFill>
            </a:endParaRPr>
          </a:p>
        </p:txBody>
      </p:sp>
      <p:sp>
        <p:nvSpPr>
          <p:cNvPr id="24581" name="矩形 4"/>
          <p:cNvSpPr>
            <a:spLocks noChangeArrowheads="1"/>
          </p:cNvSpPr>
          <p:nvPr/>
        </p:nvSpPr>
        <p:spPr bwMode="auto">
          <a:xfrm>
            <a:off x="457200" y="6396038"/>
            <a:ext cx="7869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rPr>
              <a:t>Source: Lim, E. P., Chen, H., &amp; Chen, G. (2013). Business Intelligence and Analytics: Research Directions. </a:t>
            </a:r>
            <a:br>
              <a:rPr lang="en-US" altLang="zh-TW" sz="1200">
                <a:solidFill>
                  <a:srgbClr val="A6A6A6"/>
                </a:solidFill>
                <a:latin typeface="Arial" charset="0"/>
              </a:rPr>
            </a:br>
            <a:r>
              <a:rPr lang="en-US" altLang="zh-TW" sz="1200" i="1">
                <a:solidFill>
                  <a:srgbClr val="A6A6A6"/>
                </a:solidFill>
                <a:latin typeface="Arial" charset="0"/>
              </a:rPr>
              <a:t>ACM Transactions on Management Information Systems (TMIS)</a:t>
            </a:r>
            <a:r>
              <a:rPr lang="en-US" altLang="zh-TW" sz="1200">
                <a:solidFill>
                  <a:srgbClr val="A6A6A6"/>
                </a:solidFill>
                <a:latin typeface="Arial" charset="0"/>
              </a:rPr>
              <a:t>, </a:t>
            </a:r>
            <a:r>
              <a:rPr lang="en-US" altLang="zh-TW" sz="1200" i="1">
                <a:solidFill>
                  <a:srgbClr val="A6A6A6"/>
                </a:solidFill>
                <a:latin typeface="Arial" charset="0"/>
              </a:rPr>
              <a:t>3</a:t>
            </a:r>
            <a:r>
              <a:rPr lang="en-US" altLang="zh-TW" sz="1200">
                <a:solidFill>
                  <a:srgbClr val="A6A6A6"/>
                </a:solidFill>
                <a:latin typeface="Arial" charset="0"/>
              </a:rPr>
              <a:t>(4), 17</a:t>
            </a:r>
            <a:endParaRPr lang="zh-TW" altLang="en-US" sz="1200">
              <a:solidFill>
                <a:srgbClr val="A6A6A6"/>
              </a:solidFill>
              <a:latin typeface="Arial" charset="0"/>
            </a:endParaRPr>
          </a:p>
        </p:txBody>
      </p:sp>
    </p:spTree>
    <p:extLst>
      <p:ext uri="{BB962C8B-B14F-4D97-AF65-F5344CB8AC3E}">
        <p14:creationId xmlns:p14="http://schemas.microsoft.com/office/powerpoint/2010/main" val="237248052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777875"/>
          </a:xfrm>
        </p:spPr>
        <p:txBody>
          <a:bodyPr/>
          <a:lstStyle/>
          <a:p>
            <a:r>
              <a:rPr lang="en-US" altLang="zh-TW" smtClean="0">
                <a:solidFill>
                  <a:schemeClr val="accent1"/>
                </a:solidFill>
              </a:rPr>
              <a:t>Betweenness Centrality</a:t>
            </a:r>
          </a:p>
        </p:txBody>
      </p:sp>
      <p:sp>
        <p:nvSpPr>
          <p:cNvPr id="317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8BEDDA93-6FD4-4F35-88DE-81F8EC4A7A5A}" type="slidenum">
              <a:rPr lang="zh-TW" altLang="en-US" sz="1200" smtClean="0">
                <a:solidFill>
                  <a:srgbClr val="898989"/>
                </a:solidFill>
              </a:rPr>
              <a:pPr eaLnBrk="1" hangingPunct="1">
                <a:spcBef>
                  <a:spcPct val="0"/>
                </a:spcBef>
                <a:buFontTx/>
                <a:buNone/>
              </a:pPr>
              <a:t>230</a:t>
            </a:fld>
            <a:endParaRPr lang="zh-TW" altLang="en-US" sz="1200" smtClean="0">
              <a:solidFill>
                <a:srgbClr val="898989"/>
              </a:solidFill>
            </a:endParaRPr>
          </a:p>
        </p:txBody>
      </p:sp>
      <p:graphicFrame>
        <p:nvGraphicFramePr>
          <p:cNvPr id="31748" name="物件 1"/>
          <p:cNvGraphicFramePr>
            <a:graphicFrameLocks noChangeAspect="1"/>
          </p:cNvGraphicFramePr>
          <p:nvPr/>
        </p:nvGraphicFramePr>
        <p:xfrm>
          <a:off x="2268538" y="1628775"/>
          <a:ext cx="4310062" cy="1182688"/>
        </p:xfrm>
        <a:graphic>
          <a:graphicData uri="http://schemas.openxmlformats.org/presentationml/2006/ole">
            <mc:AlternateContent xmlns:mc="http://schemas.openxmlformats.org/markup-compatibility/2006">
              <mc:Choice xmlns:v="urn:schemas-microsoft-com:vml" Requires="v">
                <p:oleObj spid="_x0000_s84098" name="方程式" r:id="rId3" imgW="1294838" imgH="355446" progId="Equation.3">
                  <p:embed/>
                </p:oleObj>
              </mc:Choice>
              <mc:Fallback>
                <p:oleObj name="方程式" r:id="rId3" imgW="1294838"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628775"/>
                        <a:ext cx="431006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49" name="物件 2"/>
          <p:cNvGraphicFramePr>
            <a:graphicFrameLocks noChangeAspect="1"/>
          </p:cNvGraphicFramePr>
          <p:nvPr/>
        </p:nvGraphicFramePr>
        <p:xfrm>
          <a:off x="1533525" y="4724400"/>
          <a:ext cx="6507163" cy="717550"/>
        </p:xfrm>
        <a:graphic>
          <a:graphicData uri="http://schemas.openxmlformats.org/presentationml/2006/ole">
            <mc:AlternateContent xmlns:mc="http://schemas.openxmlformats.org/markup-compatibility/2006">
              <mc:Choice xmlns:v="urn:schemas-microsoft-com:vml" Requires="v">
                <p:oleObj spid="_x0000_s84099" name="方程式" r:id="rId5" imgW="1954951" imgH="215806" progId="Equation.3">
                  <p:embed/>
                </p:oleObj>
              </mc:Choice>
              <mc:Fallback>
                <p:oleObj name="方程式" r:id="rId5" imgW="195495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3525" y="4724400"/>
                        <a:ext cx="6507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0" name="文字方塊 3"/>
          <p:cNvSpPr txBox="1">
            <a:spLocks noChangeArrowheads="1"/>
          </p:cNvSpPr>
          <p:nvPr/>
        </p:nvSpPr>
        <p:spPr bwMode="auto">
          <a:xfrm>
            <a:off x="1258888" y="2997200"/>
            <a:ext cx="7026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cs typeface="Times New Roman" pitchFamily="18" charset="0"/>
              </a:rPr>
              <a:t>Where </a:t>
            </a:r>
            <a:r>
              <a:rPr lang="en-US" altLang="zh-TW" sz="2400" i="1">
                <a:latin typeface="Times New Roman" pitchFamily="18" charset="0"/>
                <a:cs typeface="Times New Roman" pitchFamily="18" charset="0"/>
              </a:rPr>
              <a:t>g</a:t>
            </a:r>
            <a:r>
              <a:rPr lang="en-US" altLang="zh-TW" sz="2400" i="1" baseline="-25000">
                <a:latin typeface="Times New Roman" pitchFamily="18" charset="0"/>
                <a:cs typeface="Times New Roman" pitchFamily="18" charset="0"/>
              </a:rPr>
              <a:t>jk</a:t>
            </a:r>
            <a:r>
              <a:rPr lang="en-US" altLang="zh-TW" sz="2400">
                <a:latin typeface="Times New Roman" pitchFamily="18" charset="0"/>
                <a:cs typeface="Times New Roman" pitchFamily="18" charset="0"/>
              </a:rPr>
              <a:t> = the number of shortest paths connecting </a:t>
            </a:r>
            <a:r>
              <a:rPr lang="en-US" altLang="zh-TW" sz="2400" i="1">
                <a:latin typeface="Times New Roman" pitchFamily="18" charset="0"/>
                <a:cs typeface="Times New Roman" pitchFamily="18" charset="0"/>
              </a:rPr>
              <a:t>jk</a:t>
            </a:r>
          </a:p>
          <a:p>
            <a:pPr eaLnBrk="1" hangingPunct="1">
              <a:spcBef>
                <a:spcPct val="0"/>
              </a:spcBef>
              <a:buFontTx/>
              <a:buNone/>
            </a:pPr>
            <a:r>
              <a:rPr lang="en-US" altLang="zh-TW" sz="2400">
                <a:latin typeface="Times New Roman" pitchFamily="18" charset="0"/>
                <a:cs typeface="Times New Roman" pitchFamily="18" charset="0"/>
              </a:rPr>
              <a:t>           </a:t>
            </a:r>
            <a:r>
              <a:rPr lang="en-US" altLang="zh-TW" sz="2400" i="1">
                <a:latin typeface="Times New Roman" pitchFamily="18" charset="0"/>
                <a:cs typeface="Times New Roman" pitchFamily="18" charset="0"/>
              </a:rPr>
              <a:t>g</a:t>
            </a:r>
            <a:r>
              <a:rPr lang="en-US" altLang="zh-TW" sz="2400" i="1" baseline="-25000">
                <a:latin typeface="Times New Roman" pitchFamily="18" charset="0"/>
                <a:cs typeface="Times New Roman" pitchFamily="18" charset="0"/>
              </a:rPr>
              <a:t>jk</a:t>
            </a:r>
            <a:r>
              <a:rPr lang="en-US" altLang="zh-TW" sz="2400" i="1">
                <a:latin typeface="Times New Roman" pitchFamily="18" charset="0"/>
                <a:cs typeface="Times New Roman" pitchFamily="18" charset="0"/>
              </a:rPr>
              <a:t>(i) </a:t>
            </a:r>
            <a:r>
              <a:rPr lang="en-US" altLang="zh-TW" sz="2400">
                <a:latin typeface="Times New Roman" pitchFamily="18" charset="0"/>
                <a:cs typeface="Times New Roman" pitchFamily="18" charset="0"/>
              </a:rPr>
              <a:t>= the number that actor </a:t>
            </a:r>
            <a:r>
              <a:rPr lang="en-US" altLang="zh-TW" sz="2400" i="1">
                <a:latin typeface="Times New Roman" pitchFamily="18" charset="0"/>
                <a:cs typeface="Times New Roman" pitchFamily="18" charset="0"/>
              </a:rPr>
              <a:t>i</a:t>
            </a:r>
            <a:r>
              <a:rPr lang="en-US" altLang="zh-TW" sz="2400">
                <a:latin typeface="Times New Roman" pitchFamily="18" charset="0"/>
                <a:cs typeface="Times New Roman" pitchFamily="18" charset="0"/>
              </a:rPr>
              <a:t> is on.</a:t>
            </a:r>
            <a:endParaRPr lang="zh-TW" altLang="en-US" sz="2400">
              <a:latin typeface="Times New Roman" pitchFamily="18" charset="0"/>
              <a:cs typeface="Times New Roman" pitchFamily="18" charset="0"/>
            </a:endParaRPr>
          </a:p>
        </p:txBody>
      </p:sp>
      <p:sp>
        <p:nvSpPr>
          <p:cNvPr id="18" name="文字方塊 17"/>
          <p:cNvSpPr txBox="1"/>
          <p:nvPr/>
        </p:nvSpPr>
        <p:spPr>
          <a:xfrm>
            <a:off x="1471613" y="4005263"/>
            <a:ext cx="6256337" cy="584200"/>
          </a:xfrm>
          <a:prstGeom prst="rect">
            <a:avLst/>
          </a:prstGeom>
          <a:noFill/>
        </p:spPr>
        <p:txBody>
          <a:bodyPr wrap="none">
            <a:spAutoFit/>
          </a:bodyPr>
          <a:lstStyle/>
          <a:p>
            <a:pPr>
              <a:defRPr/>
            </a:pPr>
            <a:r>
              <a:rPr lang="en-US" altLang="zh-TW" sz="3200" b="1" dirty="0">
                <a:latin typeface="+mn-lt"/>
                <a:ea typeface="Arial Unicode MS" panose="020B0604020202020204" pitchFamily="34" charset="-120"/>
                <a:cs typeface="Arial" panose="020B0604020202020204" pitchFamily="34" charset="0"/>
              </a:rPr>
              <a:t>Normalized </a:t>
            </a:r>
            <a:r>
              <a:rPr lang="en-US" altLang="zh-TW" sz="3200" b="1" dirty="0" err="1">
                <a:latin typeface="+mn-lt"/>
                <a:ea typeface="Arial Unicode MS" panose="020B0604020202020204" pitchFamily="34" charset="-120"/>
                <a:cs typeface="Arial" panose="020B0604020202020204" pitchFamily="34" charset="0"/>
              </a:rPr>
              <a:t>Betweenness</a:t>
            </a:r>
            <a:r>
              <a:rPr lang="en-US" altLang="zh-TW" sz="3200" b="1" dirty="0">
                <a:latin typeface="+mn-lt"/>
                <a:ea typeface="Arial Unicode MS" panose="020B0604020202020204" pitchFamily="34" charset="-120"/>
                <a:cs typeface="Arial" panose="020B0604020202020204" pitchFamily="34" charset="0"/>
              </a:rPr>
              <a:t> Centrality</a:t>
            </a:r>
            <a:endParaRPr lang="zh-TW" altLang="en-US" sz="3200" b="1" dirty="0">
              <a:latin typeface="+mn-lt"/>
              <a:ea typeface="Arial Unicode MS" panose="020B0604020202020204" pitchFamily="34" charset="-120"/>
              <a:cs typeface="Arial" panose="020B0604020202020204" pitchFamily="34" charset="0"/>
            </a:endParaRPr>
          </a:p>
        </p:txBody>
      </p:sp>
      <p:sp>
        <p:nvSpPr>
          <p:cNvPr id="20" name="文字方塊 19"/>
          <p:cNvSpPr txBox="1"/>
          <p:nvPr/>
        </p:nvSpPr>
        <p:spPr>
          <a:xfrm>
            <a:off x="4500563" y="5549900"/>
            <a:ext cx="3719512" cy="831850"/>
          </a:xfrm>
          <a:prstGeom prst="rect">
            <a:avLst/>
          </a:prstGeom>
          <a:noFill/>
        </p:spPr>
        <p:txBody>
          <a:bodyPr wrap="none">
            <a:spAutoFit/>
          </a:bodyPr>
          <a:lstStyle/>
          <a:p>
            <a:pPr>
              <a:defRPr/>
            </a:pPr>
            <a:r>
              <a:rPr lang="en-US" altLang="zh-TW" sz="2400" b="1" dirty="0">
                <a:solidFill>
                  <a:schemeClr val="accent2">
                    <a:lumMod val="75000"/>
                  </a:schemeClr>
                </a:solidFill>
                <a:latin typeface="+mn-lt"/>
                <a:ea typeface="Arial Unicode MS" panose="020B0604020202020204" pitchFamily="34" charset="-120"/>
                <a:cs typeface="Arial" panose="020B0604020202020204" pitchFamily="34" charset="0"/>
              </a:rPr>
              <a:t>Number of pairs of vertices </a:t>
            </a:r>
            <a:br>
              <a:rPr lang="en-US" altLang="zh-TW" sz="2400" b="1" dirty="0">
                <a:solidFill>
                  <a:schemeClr val="accent2">
                    <a:lumMod val="75000"/>
                  </a:schemeClr>
                </a:solidFill>
                <a:latin typeface="+mn-lt"/>
                <a:ea typeface="Arial Unicode MS" panose="020B0604020202020204" pitchFamily="34" charset="-120"/>
                <a:cs typeface="Arial" panose="020B0604020202020204" pitchFamily="34" charset="0"/>
              </a:rPr>
            </a:br>
            <a:r>
              <a:rPr lang="en-US" altLang="zh-TW" sz="2400" b="1" dirty="0">
                <a:solidFill>
                  <a:schemeClr val="accent2">
                    <a:lumMod val="75000"/>
                  </a:schemeClr>
                </a:solidFill>
                <a:latin typeface="+mn-lt"/>
                <a:ea typeface="Arial Unicode MS" panose="020B0604020202020204" pitchFamily="34" charset="-120"/>
                <a:cs typeface="Arial" panose="020B0604020202020204" pitchFamily="34" charset="0"/>
              </a:rPr>
              <a:t>excluding the vertex itself</a:t>
            </a:r>
            <a:endParaRPr lang="zh-TW" altLang="en-US" sz="2400" b="1" dirty="0">
              <a:solidFill>
                <a:schemeClr val="accent2">
                  <a:lumMod val="75000"/>
                </a:schemeClr>
              </a:solidFill>
              <a:latin typeface="+mn-lt"/>
              <a:ea typeface="Arial Unicode MS" panose="020B0604020202020204" pitchFamily="34" charset="-120"/>
              <a:cs typeface="Arial" panose="020B0604020202020204" pitchFamily="34" charset="0"/>
            </a:endParaRPr>
          </a:p>
        </p:txBody>
      </p:sp>
      <p:sp>
        <p:nvSpPr>
          <p:cNvPr id="5" name="矩形 4"/>
          <p:cNvSpPr/>
          <p:nvPr/>
        </p:nvSpPr>
        <p:spPr>
          <a:xfrm>
            <a:off x="4572000" y="4724400"/>
            <a:ext cx="3529013" cy="682625"/>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2286000" y="6604000"/>
            <a:ext cx="4572000" cy="246063"/>
          </a:xfrm>
          <a:prstGeom prst="rect">
            <a:avLst/>
          </a:prstGeom>
        </p:spPr>
        <p:txBody>
          <a:bodyPr>
            <a:spAutoFit/>
          </a:bodyPr>
          <a:lstStyle/>
          <a:p>
            <a:pPr algn="ctr">
              <a:defRPr/>
            </a:pPr>
            <a:r>
              <a:rPr lang="en-US" altLang="zh-TW" sz="1000" dirty="0">
                <a:solidFill>
                  <a:schemeClr val="bg1">
                    <a:lumMod val="75000"/>
                  </a:schemeClr>
                </a:solidFill>
              </a:rPr>
              <a:t>Source: https://www.youtube.com/watch?v=RXohUeNCJiU</a:t>
            </a:r>
            <a:endParaRPr lang="zh-TW" altLang="en-US" sz="1000" dirty="0">
              <a:solidFill>
                <a:schemeClr val="bg1">
                  <a:lumMod val="75000"/>
                </a:schemeClr>
              </a:solidFill>
            </a:endParaRPr>
          </a:p>
        </p:txBody>
      </p:sp>
    </p:spTree>
    <p:extLst>
      <p:ext uri="{BB962C8B-B14F-4D97-AF65-F5344CB8AC3E}">
        <p14:creationId xmlns:p14="http://schemas.microsoft.com/office/powerpoint/2010/main" val="346436329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77875"/>
          </a:xfrm>
        </p:spPr>
        <p:txBody>
          <a:bodyPr/>
          <a:lstStyle/>
          <a:p>
            <a:r>
              <a:rPr lang="en-US" altLang="zh-TW" smtClean="0">
                <a:solidFill>
                  <a:schemeClr val="accent1"/>
                </a:solidFill>
              </a:rPr>
              <a:t>Betweenness Centrality</a:t>
            </a: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3516534-ED3A-42D4-BBDB-A8932241986F}" type="slidenum">
              <a:rPr lang="zh-TW" altLang="en-US" sz="1200" smtClean="0">
                <a:solidFill>
                  <a:srgbClr val="898989"/>
                </a:solidFill>
              </a:rPr>
              <a:pPr eaLnBrk="1" hangingPunct="1">
                <a:spcBef>
                  <a:spcPct val="0"/>
                </a:spcBef>
                <a:buFontTx/>
                <a:buNone/>
              </a:pPr>
              <a:t>231</a:t>
            </a:fld>
            <a:endParaRPr lang="zh-TW" altLang="en-US" sz="1200" smtClean="0">
              <a:solidFill>
                <a:srgbClr val="898989"/>
              </a:solidFill>
            </a:endParaRPr>
          </a:p>
        </p:txBody>
      </p:sp>
      <p:sp>
        <p:nvSpPr>
          <p:cNvPr id="6" name="Oval 5"/>
          <p:cNvSpPr>
            <a:spLocks noChangeArrowheads="1"/>
          </p:cNvSpPr>
          <p:nvPr/>
        </p:nvSpPr>
        <p:spPr bwMode="auto">
          <a:xfrm>
            <a:off x="539750" y="2894013"/>
            <a:ext cx="719138" cy="720725"/>
          </a:xfrm>
          <a:prstGeom prst="ellipse">
            <a:avLst/>
          </a:prstGeom>
          <a:solidFill>
            <a:srgbClr val="C00000"/>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A</a:t>
            </a:r>
          </a:p>
        </p:txBody>
      </p:sp>
      <p:sp>
        <p:nvSpPr>
          <p:cNvPr id="7" name="Oval 6"/>
          <p:cNvSpPr>
            <a:spLocks noChangeArrowheads="1"/>
          </p:cNvSpPr>
          <p:nvPr/>
        </p:nvSpPr>
        <p:spPr bwMode="auto">
          <a:xfrm>
            <a:off x="900113" y="4262438"/>
            <a:ext cx="719137" cy="719137"/>
          </a:xfrm>
          <a:prstGeom prst="ellipse">
            <a:avLst/>
          </a:prstGeom>
          <a:solidFill>
            <a:schemeClr val="accent3">
              <a:lumMod val="75000"/>
            </a:schemeClr>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B</a:t>
            </a:r>
          </a:p>
        </p:txBody>
      </p:sp>
      <p:sp>
        <p:nvSpPr>
          <p:cNvPr id="8" name="Oval 7"/>
          <p:cNvSpPr>
            <a:spLocks noChangeArrowheads="1"/>
          </p:cNvSpPr>
          <p:nvPr/>
        </p:nvSpPr>
        <p:spPr bwMode="auto">
          <a:xfrm>
            <a:off x="3275013" y="3325813"/>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D</a:t>
            </a:r>
          </a:p>
        </p:txBody>
      </p:sp>
      <p:sp>
        <p:nvSpPr>
          <p:cNvPr id="9" name="Oval 8"/>
          <p:cNvSpPr>
            <a:spLocks noChangeArrowheads="1"/>
          </p:cNvSpPr>
          <p:nvPr/>
        </p:nvSpPr>
        <p:spPr bwMode="auto">
          <a:xfrm>
            <a:off x="2843213" y="4838700"/>
            <a:ext cx="720725" cy="719138"/>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E</a:t>
            </a:r>
          </a:p>
        </p:txBody>
      </p:sp>
      <p:sp>
        <p:nvSpPr>
          <p:cNvPr id="10" name="Oval 9"/>
          <p:cNvSpPr>
            <a:spLocks noChangeArrowheads="1"/>
          </p:cNvSpPr>
          <p:nvPr/>
        </p:nvSpPr>
        <p:spPr bwMode="auto">
          <a:xfrm>
            <a:off x="2051050" y="1957388"/>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C</a:t>
            </a:r>
          </a:p>
        </p:txBody>
      </p:sp>
      <p:cxnSp>
        <p:nvCxnSpPr>
          <p:cNvPr id="12" name="Straight Connector 11"/>
          <p:cNvCxnSpPr>
            <a:cxnSpLocks noChangeShapeType="1"/>
            <a:stCxn id="6" idx="4"/>
            <a:endCxn id="7" idx="0"/>
          </p:cNvCxnSpPr>
          <p:nvPr/>
        </p:nvCxnSpPr>
        <p:spPr bwMode="auto">
          <a:xfrm>
            <a:off x="900113" y="3614738"/>
            <a:ext cx="358775" cy="64770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a:stCxn id="6" idx="7"/>
            <a:endCxn id="10" idx="2"/>
          </p:cNvCxnSpPr>
          <p:nvPr/>
        </p:nvCxnSpPr>
        <p:spPr bwMode="auto">
          <a:xfrm flipV="1">
            <a:off x="1154113" y="2317750"/>
            <a:ext cx="896937" cy="681038"/>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7" idx="7"/>
            <a:endCxn id="10" idx="3"/>
          </p:cNvCxnSpPr>
          <p:nvPr/>
        </p:nvCxnSpPr>
        <p:spPr bwMode="auto">
          <a:xfrm flipV="1">
            <a:off x="1514475" y="2571750"/>
            <a:ext cx="642938" cy="1795463"/>
          </a:xfrm>
          <a:prstGeom prst="line">
            <a:avLst/>
          </a:prstGeom>
          <a:noFill/>
          <a:ln w="762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7" idx="6"/>
            <a:endCxn id="8" idx="2"/>
          </p:cNvCxnSpPr>
          <p:nvPr/>
        </p:nvCxnSpPr>
        <p:spPr bwMode="auto">
          <a:xfrm flipV="1">
            <a:off x="1619250" y="3686175"/>
            <a:ext cx="1655763" cy="936625"/>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7" idx="6"/>
            <a:endCxn id="9" idx="2"/>
          </p:cNvCxnSpPr>
          <p:nvPr/>
        </p:nvCxnSpPr>
        <p:spPr bwMode="auto">
          <a:xfrm>
            <a:off x="1619250" y="4622800"/>
            <a:ext cx="1223963" cy="576263"/>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Box 28"/>
          <p:cNvSpPr txBox="1"/>
          <p:nvPr/>
        </p:nvSpPr>
        <p:spPr>
          <a:xfrm>
            <a:off x="5468938" y="1844675"/>
            <a:ext cx="2436812" cy="3970338"/>
          </a:xfrm>
          <a:prstGeom prst="rect">
            <a:avLst/>
          </a:prstGeom>
          <a:noFill/>
        </p:spPr>
        <p:txBody>
          <a:bodyPr wrap="none">
            <a:spAutoFit/>
          </a:bodyPr>
          <a:lstStyle/>
          <a:p>
            <a:pPr>
              <a:defRPr/>
            </a:pPr>
            <a:r>
              <a:rPr lang="en-US" sz="2800" dirty="0">
                <a:solidFill>
                  <a:schemeClr val="accent6">
                    <a:lumMod val="50000"/>
                  </a:schemeClr>
                </a:solidFill>
                <a:ea typeface="ＭＳ Ｐゴシック" charset="0"/>
                <a:cs typeface="ＭＳ Ｐゴシック" charset="0"/>
              </a:rPr>
              <a:t>A: </a:t>
            </a:r>
          </a:p>
          <a:p>
            <a:pPr>
              <a:defRPr/>
            </a:pPr>
            <a:r>
              <a:rPr lang="en-US" sz="2800" dirty="0">
                <a:solidFill>
                  <a:schemeClr val="accent6">
                    <a:lumMod val="50000"/>
                  </a:schemeClr>
                </a:solidFill>
                <a:ea typeface="ＭＳ Ｐゴシック" charset="0"/>
                <a:cs typeface="ＭＳ Ｐゴシック" charset="0"/>
              </a:rPr>
              <a:t>B</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C: 0/1 = 0</a:t>
            </a:r>
          </a:p>
          <a:p>
            <a:pPr>
              <a:defRPr/>
            </a:pPr>
            <a:r>
              <a:rPr lang="en-US" sz="2800" dirty="0">
                <a:solidFill>
                  <a:schemeClr val="accent6">
                    <a:lumMod val="50000"/>
                  </a:schemeClr>
                </a:solidFill>
                <a:ea typeface="ＭＳ Ｐゴシック" charset="0"/>
                <a:cs typeface="ＭＳ Ｐゴシック" charset="0"/>
              </a:rPr>
              <a:t>B</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D: 0/1 = 0</a:t>
            </a:r>
          </a:p>
          <a:p>
            <a:pPr>
              <a:defRPr/>
            </a:pPr>
            <a:r>
              <a:rPr lang="en-US" sz="2800" dirty="0">
                <a:solidFill>
                  <a:schemeClr val="accent6">
                    <a:lumMod val="50000"/>
                  </a:schemeClr>
                </a:solidFill>
                <a:ea typeface="ＭＳ Ｐゴシック" charset="0"/>
                <a:cs typeface="ＭＳ Ｐゴシック" charset="0"/>
              </a:rPr>
              <a:t>B</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0/1 = 0</a:t>
            </a:r>
          </a:p>
          <a:p>
            <a:pPr>
              <a:defRPr/>
            </a:pPr>
            <a:r>
              <a:rPr lang="en-US" sz="2800" dirty="0">
                <a:solidFill>
                  <a:schemeClr val="accent6">
                    <a:lumMod val="50000"/>
                  </a:schemeClr>
                </a:solidFill>
                <a:ea typeface="ＭＳ Ｐゴシック" charset="0"/>
                <a:cs typeface="ＭＳ Ｐゴシック" charset="0"/>
              </a:rPr>
              <a:t>C</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D: 0/1 = 0</a:t>
            </a:r>
          </a:p>
          <a:p>
            <a:pPr>
              <a:defRPr/>
            </a:pPr>
            <a:r>
              <a:rPr lang="en-US" sz="2800" dirty="0">
                <a:solidFill>
                  <a:schemeClr val="accent6">
                    <a:lumMod val="50000"/>
                  </a:schemeClr>
                </a:solidFill>
                <a:ea typeface="ＭＳ Ｐゴシック" charset="0"/>
                <a:cs typeface="ＭＳ Ｐゴシック" charset="0"/>
              </a:rPr>
              <a:t>C</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0/1 = 0</a:t>
            </a:r>
          </a:p>
          <a:p>
            <a:pPr>
              <a:defRPr/>
            </a:pPr>
            <a:r>
              <a:rPr lang="en-US" sz="2800" dirty="0">
                <a:solidFill>
                  <a:schemeClr val="accent6">
                    <a:lumMod val="50000"/>
                  </a:schemeClr>
                </a:solidFill>
                <a:ea typeface="ＭＳ Ｐゴシック" charset="0"/>
                <a:cs typeface="ＭＳ Ｐゴシック" charset="0"/>
              </a:rPr>
              <a:t>D</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0/1 = 0</a:t>
            </a:r>
          </a:p>
          <a:p>
            <a:pPr>
              <a:defRPr/>
            </a:pPr>
            <a:r>
              <a:rPr lang="en-US" sz="2800" dirty="0">
                <a:solidFill>
                  <a:schemeClr val="accent6">
                    <a:lumMod val="50000"/>
                  </a:schemeClr>
                </a:solidFill>
                <a:ea typeface="ＭＳ Ｐゴシック" charset="0"/>
                <a:cs typeface="ＭＳ Ｐゴシック" charset="0"/>
              </a:rPr>
              <a:t>                   </a:t>
            </a:r>
          </a:p>
          <a:p>
            <a:pPr>
              <a:defRPr/>
            </a:pPr>
            <a:r>
              <a:rPr lang="en-US" sz="2800" b="1" dirty="0">
                <a:solidFill>
                  <a:schemeClr val="accent6">
                    <a:lumMod val="50000"/>
                  </a:schemeClr>
                </a:solidFill>
                <a:ea typeface="ＭＳ Ｐゴシック" charset="0"/>
                <a:cs typeface="ＭＳ Ｐゴシック" charset="0"/>
              </a:rPr>
              <a:t>Total:           0</a:t>
            </a:r>
          </a:p>
        </p:txBody>
      </p:sp>
      <p:cxnSp>
        <p:nvCxnSpPr>
          <p:cNvPr id="18" name="Straight Connector 29"/>
          <p:cNvCxnSpPr>
            <a:cxnSpLocks noChangeShapeType="1"/>
          </p:cNvCxnSpPr>
          <p:nvPr/>
        </p:nvCxnSpPr>
        <p:spPr bwMode="auto">
          <a:xfrm>
            <a:off x="7091363" y="5053013"/>
            <a:ext cx="649287" cy="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784" name="TextBox 31"/>
          <p:cNvSpPr txBox="1">
            <a:spLocks noChangeArrowheads="1"/>
          </p:cNvSpPr>
          <p:nvPr/>
        </p:nvSpPr>
        <p:spPr bwMode="auto">
          <a:xfrm>
            <a:off x="900113" y="5949950"/>
            <a:ext cx="741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chemeClr val="accent2"/>
                </a:solidFill>
                <a:latin typeface="Lucida Sans Typewriter" pitchFamily="49" charset="0"/>
                <a:ea typeface="MS PGothic" pitchFamily="34" charset="-128"/>
              </a:rPr>
              <a:t>A: Betweenness Centrality = 0</a:t>
            </a:r>
          </a:p>
        </p:txBody>
      </p:sp>
    </p:spTree>
    <p:extLst>
      <p:ext uri="{BB962C8B-B14F-4D97-AF65-F5344CB8AC3E}">
        <p14:creationId xmlns:p14="http://schemas.microsoft.com/office/powerpoint/2010/main" val="206526593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77875"/>
          </a:xfrm>
        </p:spPr>
        <p:txBody>
          <a:bodyPr/>
          <a:lstStyle/>
          <a:p>
            <a:r>
              <a:rPr lang="en-US" altLang="zh-TW" smtClean="0">
                <a:solidFill>
                  <a:schemeClr val="accent1"/>
                </a:solidFill>
              </a:rPr>
              <a:t>Betweenness Centrality</a:t>
            </a: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F229BDA-6C67-4485-A05B-404187DB5521}" type="slidenum">
              <a:rPr lang="zh-TW" altLang="en-US" sz="1200" smtClean="0">
                <a:solidFill>
                  <a:srgbClr val="898989"/>
                </a:solidFill>
              </a:rPr>
              <a:pPr eaLnBrk="1" hangingPunct="1">
                <a:spcBef>
                  <a:spcPct val="0"/>
                </a:spcBef>
                <a:buFontTx/>
                <a:buNone/>
              </a:pPr>
              <a:t>232</a:t>
            </a:fld>
            <a:endParaRPr lang="zh-TW" altLang="en-US" sz="1200" smtClean="0">
              <a:solidFill>
                <a:srgbClr val="898989"/>
              </a:solidFill>
            </a:endParaRPr>
          </a:p>
        </p:txBody>
      </p:sp>
      <p:sp>
        <p:nvSpPr>
          <p:cNvPr id="6" name="Oval 5"/>
          <p:cNvSpPr>
            <a:spLocks noChangeArrowheads="1"/>
          </p:cNvSpPr>
          <p:nvPr/>
        </p:nvSpPr>
        <p:spPr bwMode="auto">
          <a:xfrm>
            <a:off x="539750" y="2884488"/>
            <a:ext cx="719138" cy="720725"/>
          </a:xfrm>
          <a:prstGeom prst="ellipse">
            <a:avLst/>
          </a:prstGeom>
          <a:solidFill>
            <a:schemeClr val="accent3">
              <a:lumMod val="75000"/>
            </a:schemeClr>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A</a:t>
            </a:r>
          </a:p>
        </p:txBody>
      </p:sp>
      <p:sp>
        <p:nvSpPr>
          <p:cNvPr id="7" name="Oval 6"/>
          <p:cNvSpPr>
            <a:spLocks noChangeArrowheads="1"/>
          </p:cNvSpPr>
          <p:nvPr/>
        </p:nvSpPr>
        <p:spPr bwMode="auto">
          <a:xfrm>
            <a:off x="900113" y="4252913"/>
            <a:ext cx="719137" cy="719137"/>
          </a:xfrm>
          <a:prstGeom prst="ellipse">
            <a:avLst/>
          </a:prstGeom>
          <a:solidFill>
            <a:srgbClr val="C00000"/>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B</a:t>
            </a:r>
          </a:p>
        </p:txBody>
      </p:sp>
      <p:sp>
        <p:nvSpPr>
          <p:cNvPr id="8" name="Oval 7"/>
          <p:cNvSpPr>
            <a:spLocks noChangeArrowheads="1"/>
          </p:cNvSpPr>
          <p:nvPr/>
        </p:nvSpPr>
        <p:spPr bwMode="auto">
          <a:xfrm>
            <a:off x="3275013" y="3316288"/>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D</a:t>
            </a:r>
          </a:p>
        </p:txBody>
      </p:sp>
      <p:sp>
        <p:nvSpPr>
          <p:cNvPr id="9" name="Oval 8"/>
          <p:cNvSpPr>
            <a:spLocks noChangeArrowheads="1"/>
          </p:cNvSpPr>
          <p:nvPr/>
        </p:nvSpPr>
        <p:spPr bwMode="auto">
          <a:xfrm>
            <a:off x="2843213" y="4829175"/>
            <a:ext cx="720725" cy="719138"/>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E</a:t>
            </a:r>
          </a:p>
        </p:txBody>
      </p:sp>
      <p:sp>
        <p:nvSpPr>
          <p:cNvPr id="10" name="Oval 9"/>
          <p:cNvSpPr>
            <a:spLocks noChangeArrowheads="1"/>
          </p:cNvSpPr>
          <p:nvPr/>
        </p:nvSpPr>
        <p:spPr bwMode="auto">
          <a:xfrm>
            <a:off x="2051050" y="1947863"/>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C</a:t>
            </a:r>
          </a:p>
        </p:txBody>
      </p:sp>
      <p:cxnSp>
        <p:nvCxnSpPr>
          <p:cNvPr id="12" name="Straight Connector 11"/>
          <p:cNvCxnSpPr>
            <a:cxnSpLocks noChangeShapeType="1"/>
            <a:stCxn id="6" idx="4"/>
            <a:endCxn id="7" idx="0"/>
          </p:cNvCxnSpPr>
          <p:nvPr/>
        </p:nvCxnSpPr>
        <p:spPr bwMode="auto">
          <a:xfrm>
            <a:off x="900113" y="3605213"/>
            <a:ext cx="358775" cy="64770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a:stCxn id="6" idx="7"/>
            <a:endCxn id="10" idx="2"/>
          </p:cNvCxnSpPr>
          <p:nvPr/>
        </p:nvCxnSpPr>
        <p:spPr bwMode="auto">
          <a:xfrm flipV="1">
            <a:off x="1154113" y="2308225"/>
            <a:ext cx="896937" cy="681038"/>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7" idx="7"/>
            <a:endCxn id="10" idx="3"/>
          </p:cNvCxnSpPr>
          <p:nvPr/>
        </p:nvCxnSpPr>
        <p:spPr bwMode="auto">
          <a:xfrm flipV="1">
            <a:off x="1514475" y="2562225"/>
            <a:ext cx="642938" cy="1795463"/>
          </a:xfrm>
          <a:prstGeom prst="line">
            <a:avLst/>
          </a:prstGeom>
          <a:noFill/>
          <a:ln w="762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7" idx="6"/>
            <a:endCxn id="8" idx="2"/>
          </p:cNvCxnSpPr>
          <p:nvPr/>
        </p:nvCxnSpPr>
        <p:spPr bwMode="auto">
          <a:xfrm flipV="1">
            <a:off x="1619250" y="3676650"/>
            <a:ext cx="1655763" cy="936625"/>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7" idx="6"/>
            <a:endCxn id="9" idx="2"/>
          </p:cNvCxnSpPr>
          <p:nvPr/>
        </p:nvCxnSpPr>
        <p:spPr bwMode="auto">
          <a:xfrm>
            <a:off x="1619250" y="4613275"/>
            <a:ext cx="1223963" cy="576263"/>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Box 28"/>
          <p:cNvSpPr txBox="1"/>
          <p:nvPr/>
        </p:nvSpPr>
        <p:spPr>
          <a:xfrm>
            <a:off x="5468938" y="1835150"/>
            <a:ext cx="2436812" cy="3970338"/>
          </a:xfrm>
          <a:prstGeom prst="rect">
            <a:avLst/>
          </a:prstGeom>
          <a:noFill/>
        </p:spPr>
        <p:txBody>
          <a:bodyPr wrap="none">
            <a:spAutoFit/>
          </a:bodyPr>
          <a:lstStyle/>
          <a:p>
            <a:pPr>
              <a:defRPr/>
            </a:pPr>
            <a:r>
              <a:rPr lang="en-US" sz="2800" dirty="0">
                <a:solidFill>
                  <a:schemeClr val="accent6">
                    <a:lumMod val="50000"/>
                  </a:schemeClr>
                </a:solidFill>
                <a:ea typeface="ＭＳ Ｐゴシック" charset="0"/>
                <a:cs typeface="ＭＳ Ｐゴシック" charset="0"/>
              </a:rPr>
              <a:t>B: </a:t>
            </a:r>
          </a:p>
          <a:p>
            <a:pPr>
              <a:defRPr/>
            </a:pPr>
            <a:r>
              <a:rPr lang="en-US" sz="2800" dirty="0">
                <a:solidFill>
                  <a:schemeClr val="accent6">
                    <a:lumMod val="50000"/>
                  </a:schemeClr>
                </a:solidFill>
                <a:ea typeface="ＭＳ Ｐゴシック" charset="0"/>
                <a:cs typeface="ＭＳ Ｐゴシック" charset="0"/>
              </a:rPr>
              <a:t>A</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C: 0/1 = 0</a:t>
            </a:r>
          </a:p>
          <a:p>
            <a:pPr>
              <a:defRPr/>
            </a:pPr>
            <a:r>
              <a:rPr lang="en-US" sz="2800" dirty="0">
                <a:solidFill>
                  <a:schemeClr val="accent6">
                    <a:lumMod val="50000"/>
                  </a:schemeClr>
                </a:solidFill>
                <a:ea typeface="ＭＳ Ｐゴシック" charset="0"/>
                <a:cs typeface="ＭＳ Ｐゴシック" charset="0"/>
              </a:rPr>
              <a:t>A</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D: 1/1 = 1</a:t>
            </a:r>
          </a:p>
          <a:p>
            <a:pPr>
              <a:defRPr/>
            </a:pPr>
            <a:r>
              <a:rPr lang="en-US" sz="2800" dirty="0">
                <a:solidFill>
                  <a:schemeClr val="accent6">
                    <a:lumMod val="50000"/>
                  </a:schemeClr>
                </a:solidFill>
                <a:ea typeface="ＭＳ Ｐゴシック" charset="0"/>
                <a:cs typeface="ＭＳ Ｐゴシック" charset="0"/>
              </a:rPr>
              <a:t>A</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1/1 = 1</a:t>
            </a:r>
          </a:p>
          <a:p>
            <a:pPr>
              <a:defRPr/>
            </a:pPr>
            <a:r>
              <a:rPr lang="en-US" sz="2800" dirty="0">
                <a:solidFill>
                  <a:schemeClr val="accent6">
                    <a:lumMod val="50000"/>
                  </a:schemeClr>
                </a:solidFill>
                <a:ea typeface="ＭＳ Ｐゴシック" charset="0"/>
                <a:cs typeface="ＭＳ Ｐゴシック" charset="0"/>
                <a:sym typeface="Wingdings" panose="05000000000000000000" pitchFamily="2" charset="2"/>
              </a:rPr>
              <a:t>C</a:t>
            </a:r>
            <a:r>
              <a:rPr lang="en-US" sz="2800" dirty="0">
                <a:solidFill>
                  <a:schemeClr val="accent6">
                    <a:lumMod val="50000"/>
                  </a:schemeClr>
                </a:solidFill>
                <a:ea typeface="ＭＳ Ｐゴシック" charset="0"/>
                <a:cs typeface="ＭＳ Ｐゴシック" charset="0"/>
              </a:rPr>
              <a:t>D: 1/1 = 1</a:t>
            </a:r>
          </a:p>
          <a:p>
            <a:pPr>
              <a:defRPr/>
            </a:pPr>
            <a:r>
              <a:rPr lang="en-US" sz="2800" dirty="0">
                <a:solidFill>
                  <a:schemeClr val="accent6">
                    <a:lumMod val="50000"/>
                  </a:schemeClr>
                </a:solidFill>
                <a:ea typeface="ＭＳ Ｐゴシック" charset="0"/>
                <a:cs typeface="ＭＳ Ｐゴシック" charset="0"/>
              </a:rPr>
              <a:t>C</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1/1 = 1</a:t>
            </a:r>
          </a:p>
          <a:p>
            <a:pPr>
              <a:defRPr/>
            </a:pPr>
            <a:r>
              <a:rPr lang="en-US" sz="2800" dirty="0">
                <a:solidFill>
                  <a:schemeClr val="accent6">
                    <a:lumMod val="50000"/>
                  </a:schemeClr>
                </a:solidFill>
                <a:ea typeface="ＭＳ Ｐゴシック" charset="0"/>
                <a:cs typeface="ＭＳ Ｐゴシック" charset="0"/>
              </a:rPr>
              <a:t>D</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1/1 = 1</a:t>
            </a:r>
          </a:p>
          <a:p>
            <a:pPr>
              <a:defRPr/>
            </a:pPr>
            <a:r>
              <a:rPr lang="en-US" sz="2800" dirty="0">
                <a:solidFill>
                  <a:schemeClr val="accent6">
                    <a:lumMod val="50000"/>
                  </a:schemeClr>
                </a:solidFill>
                <a:ea typeface="ＭＳ Ｐゴシック" charset="0"/>
                <a:cs typeface="ＭＳ Ｐゴシック" charset="0"/>
              </a:rPr>
              <a:t>                   </a:t>
            </a:r>
          </a:p>
          <a:p>
            <a:pPr>
              <a:defRPr/>
            </a:pPr>
            <a:r>
              <a:rPr lang="en-US" sz="2800" b="1" dirty="0">
                <a:solidFill>
                  <a:schemeClr val="accent6">
                    <a:lumMod val="50000"/>
                  </a:schemeClr>
                </a:solidFill>
                <a:ea typeface="ＭＳ Ｐゴシック" charset="0"/>
                <a:cs typeface="ＭＳ Ｐゴシック" charset="0"/>
              </a:rPr>
              <a:t>Total:           5</a:t>
            </a:r>
          </a:p>
        </p:txBody>
      </p:sp>
      <p:cxnSp>
        <p:nvCxnSpPr>
          <p:cNvPr id="18" name="Straight Connector 29"/>
          <p:cNvCxnSpPr>
            <a:cxnSpLocks noChangeShapeType="1"/>
          </p:cNvCxnSpPr>
          <p:nvPr/>
        </p:nvCxnSpPr>
        <p:spPr bwMode="auto">
          <a:xfrm>
            <a:off x="7091363" y="5043488"/>
            <a:ext cx="649287" cy="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808" name="TextBox 31"/>
          <p:cNvSpPr txBox="1">
            <a:spLocks noChangeArrowheads="1"/>
          </p:cNvSpPr>
          <p:nvPr/>
        </p:nvSpPr>
        <p:spPr bwMode="auto">
          <a:xfrm>
            <a:off x="900113" y="5949950"/>
            <a:ext cx="741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chemeClr val="accent2"/>
                </a:solidFill>
                <a:latin typeface="Lucida Sans Typewriter" pitchFamily="49" charset="0"/>
                <a:ea typeface="MS PGothic" pitchFamily="34" charset="-128"/>
              </a:rPr>
              <a:t>B: Betweenness Centrality = 5</a:t>
            </a:r>
          </a:p>
        </p:txBody>
      </p:sp>
    </p:spTree>
    <p:extLst>
      <p:ext uri="{BB962C8B-B14F-4D97-AF65-F5344CB8AC3E}">
        <p14:creationId xmlns:p14="http://schemas.microsoft.com/office/powerpoint/2010/main" val="180199375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777875"/>
          </a:xfrm>
        </p:spPr>
        <p:txBody>
          <a:bodyPr/>
          <a:lstStyle/>
          <a:p>
            <a:r>
              <a:rPr lang="en-US" altLang="zh-TW" smtClean="0">
                <a:solidFill>
                  <a:schemeClr val="accent1"/>
                </a:solidFill>
              </a:rPr>
              <a:t>Betweenness Centrality</a:t>
            </a:r>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DA95AD1-0BFB-4491-B6F1-61F31EA94DAD}" type="slidenum">
              <a:rPr lang="zh-TW" altLang="en-US" sz="1200" smtClean="0">
                <a:solidFill>
                  <a:srgbClr val="898989"/>
                </a:solidFill>
              </a:rPr>
              <a:pPr eaLnBrk="1" hangingPunct="1">
                <a:spcBef>
                  <a:spcPct val="0"/>
                </a:spcBef>
                <a:buFontTx/>
                <a:buNone/>
              </a:pPr>
              <a:t>233</a:t>
            </a:fld>
            <a:endParaRPr lang="zh-TW" altLang="en-US" sz="1200" smtClean="0">
              <a:solidFill>
                <a:srgbClr val="898989"/>
              </a:solidFill>
            </a:endParaRPr>
          </a:p>
        </p:txBody>
      </p:sp>
      <p:sp>
        <p:nvSpPr>
          <p:cNvPr id="6" name="Oval 5"/>
          <p:cNvSpPr>
            <a:spLocks noChangeArrowheads="1"/>
          </p:cNvSpPr>
          <p:nvPr/>
        </p:nvSpPr>
        <p:spPr bwMode="auto">
          <a:xfrm>
            <a:off x="539750" y="2894013"/>
            <a:ext cx="719138" cy="720725"/>
          </a:xfrm>
          <a:prstGeom prst="ellipse">
            <a:avLst/>
          </a:prstGeom>
          <a:solidFill>
            <a:schemeClr val="accent3">
              <a:lumMod val="75000"/>
            </a:schemeClr>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A</a:t>
            </a:r>
          </a:p>
        </p:txBody>
      </p:sp>
      <p:sp>
        <p:nvSpPr>
          <p:cNvPr id="7" name="Oval 6"/>
          <p:cNvSpPr>
            <a:spLocks noChangeArrowheads="1"/>
          </p:cNvSpPr>
          <p:nvPr/>
        </p:nvSpPr>
        <p:spPr bwMode="auto">
          <a:xfrm>
            <a:off x="900113" y="4262438"/>
            <a:ext cx="719137" cy="719137"/>
          </a:xfrm>
          <a:prstGeom prst="ellipse">
            <a:avLst/>
          </a:prstGeom>
          <a:solidFill>
            <a:schemeClr val="accent3">
              <a:lumMod val="75000"/>
            </a:schemeClr>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B</a:t>
            </a:r>
          </a:p>
        </p:txBody>
      </p:sp>
      <p:sp>
        <p:nvSpPr>
          <p:cNvPr id="8" name="Oval 7"/>
          <p:cNvSpPr>
            <a:spLocks noChangeArrowheads="1"/>
          </p:cNvSpPr>
          <p:nvPr/>
        </p:nvSpPr>
        <p:spPr bwMode="auto">
          <a:xfrm>
            <a:off x="3275013" y="3325813"/>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D</a:t>
            </a:r>
          </a:p>
        </p:txBody>
      </p:sp>
      <p:sp>
        <p:nvSpPr>
          <p:cNvPr id="9" name="Oval 8"/>
          <p:cNvSpPr>
            <a:spLocks noChangeArrowheads="1"/>
          </p:cNvSpPr>
          <p:nvPr/>
        </p:nvSpPr>
        <p:spPr bwMode="auto">
          <a:xfrm>
            <a:off x="2843213" y="4838700"/>
            <a:ext cx="720725" cy="719138"/>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E</a:t>
            </a:r>
          </a:p>
        </p:txBody>
      </p:sp>
      <p:sp>
        <p:nvSpPr>
          <p:cNvPr id="10" name="Oval 9"/>
          <p:cNvSpPr>
            <a:spLocks noChangeArrowheads="1"/>
          </p:cNvSpPr>
          <p:nvPr/>
        </p:nvSpPr>
        <p:spPr bwMode="auto">
          <a:xfrm>
            <a:off x="2051050" y="1957388"/>
            <a:ext cx="720725" cy="720725"/>
          </a:xfrm>
          <a:prstGeom prst="ellipse">
            <a:avLst/>
          </a:prstGeom>
          <a:solidFill>
            <a:srgbClr val="C00000"/>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C</a:t>
            </a:r>
          </a:p>
        </p:txBody>
      </p:sp>
      <p:cxnSp>
        <p:nvCxnSpPr>
          <p:cNvPr id="12" name="Straight Connector 11"/>
          <p:cNvCxnSpPr>
            <a:cxnSpLocks noChangeShapeType="1"/>
            <a:stCxn id="6" idx="4"/>
            <a:endCxn id="7" idx="0"/>
          </p:cNvCxnSpPr>
          <p:nvPr/>
        </p:nvCxnSpPr>
        <p:spPr bwMode="auto">
          <a:xfrm>
            <a:off x="900113" y="3614738"/>
            <a:ext cx="358775" cy="64770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a:stCxn id="6" idx="7"/>
            <a:endCxn id="10" idx="2"/>
          </p:cNvCxnSpPr>
          <p:nvPr/>
        </p:nvCxnSpPr>
        <p:spPr bwMode="auto">
          <a:xfrm flipV="1">
            <a:off x="1154113" y="2317750"/>
            <a:ext cx="896937" cy="681038"/>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7" idx="7"/>
            <a:endCxn id="10" idx="3"/>
          </p:cNvCxnSpPr>
          <p:nvPr/>
        </p:nvCxnSpPr>
        <p:spPr bwMode="auto">
          <a:xfrm flipV="1">
            <a:off x="1514475" y="2571750"/>
            <a:ext cx="642938" cy="1795463"/>
          </a:xfrm>
          <a:prstGeom prst="line">
            <a:avLst/>
          </a:prstGeom>
          <a:noFill/>
          <a:ln w="762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7" idx="6"/>
            <a:endCxn id="8" idx="2"/>
          </p:cNvCxnSpPr>
          <p:nvPr/>
        </p:nvCxnSpPr>
        <p:spPr bwMode="auto">
          <a:xfrm flipV="1">
            <a:off x="1619250" y="3686175"/>
            <a:ext cx="1655763" cy="936625"/>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7" idx="6"/>
            <a:endCxn id="9" idx="2"/>
          </p:cNvCxnSpPr>
          <p:nvPr/>
        </p:nvCxnSpPr>
        <p:spPr bwMode="auto">
          <a:xfrm>
            <a:off x="1619250" y="4622800"/>
            <a:ext cx="1223963" cy="576263"/>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Box 28"/>
          <p:cNvSpPr txBox="1"/>
          <p:nvPr/>
        </p:nvSpPr>
        <p:spPr>
          <a:xfrm>
            <a:off x="5468938" y="1844675"/>
            <a:ext cx="2436812" cy="3970338"/>
          </a:xfrm>
          <a:prstGeom prst="rect">
            <a:avLst/>
          </a:prstGeom>
          <a:noFill/>
        </p:spPr>
        <p:txBody>
          <a:bodyPr wrap="none">
            <a:spAutoFit/>
          </a:bodyPr>
          <a:lstStyle/>
          <a:p>
            <a:pPr>
              <a:defRPr/>
            </a:pPr>
            <a:r>
              <a:rPr lang="en-US" sz="2800" dirty="0">
                <a:solidFill>
                  <a:schemeClr val="accent6">
                    <a:lumMod val="50000"/>
                  </a:schemeClr>
                </a:solidFill>
                <a:ea typeface="ＭＳ Ｐゴシック" charset="0"/>
                <a:cs typeface="ＭＳ Ｐゴシック" charset="0"/>
              </a:rPr>
              <a:t>C: </a:t>
            </a:r>
          </a:p>
          <a:p>
            <a:pPr>
              <a:defRPr/>
            </a:pPr>
            <a:r>
              <a:rPr lang="en-US" sz="2800" dirty="0">
                <a:solidFill>
                  <a:schemeClr val="accent6">
                    <a:lumMod val="50000"/>
                  </a:schemeClr>
                </a:solidFill>
                <a:ea typeface="ＭＳ Ｐゴシック" charset="0"/>
                <a:cs typeface="ＭＳ Ｐゴシック" charset="0"/>
              </a:rPr>
              <a:t>A</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B: 0/1 = 0</a:t>
            </a:r>
          </a:p>
          <a:p>
            <a:pPr>
              <a:defRPr/>
            </a:pPr>
            <a:r>
              <a:rPr lang="en-US" sz="2800" dirty="0">
                <a:solidFill>
                  <a:schemeClr val="accent6">
                    <a:lumMod val="50000"/>
                  </a:schemeClr>
                </a:solidFill>
                <a:ea typeface="ＭＳ Ｐゴシック" charset="0"/>
                <a:cs typeface="ＭＳ Ｐゴシック" charset="0"/>
              </a:rPr>
              <a:t>A</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D: 0/1 = 0</a:t>
            </a:r>
          </a:p>
          <a:p>
            <a:pPr>
              <a:defRPr/>
            </a:pPr>
            <a:r>
              <a:rPr lang="en-US" sz="2800" dirty="0">
                <a:solidFill>
                  <a:schemeClr val="accent6">
                    <a:lumMod val="50000"/>
                  </a:schemeClr>
                </a:solidFill>
                <a:ea typeface="ＭＳ Ｐゴシック" charset="0"/>
                <a:cs typeface="ＭＳ Ｐゴシック" charset="0"/>
              </a:rPr>
              <a:t>A</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0/1 = 0</a:t>
            </a:r>
          </a:p>
          <a:p>
            <a:pPr>
              <a:defRPr/>
            </a:pPr>
            <a:r>
              <a:rPr lang="en-US" sz="2800" dirty="0">
                <a:solidFill>
                  <a:schemeClr val="accent6">
                    <a:lumMod val="50000"/>
                  </a:schemeClr>
                </a:solidFill>
                <a:ea typeface="ＭＳ Ｐゴシック" charset="0"/>
                <a:cs typeface="ＭＳ Ｐゴシック" charset="0"/>
              </a:rPr>
              <a:t>B</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D: 0/1 = 0</a:t>
            </a:r>
          </a:p>
          <a:p>
            <a:pPr>
              <a:defRPr/>
            </a:pPr>
            <a:r>
              <a:rPr lang="en-US" sz="2800" dirty="0">
                <a:solidFill>
                  <a:schemeClr val="accent6">
                    <a:lumMod val="50000"/>
                  </a:schemeClr>
                </a:solidFill>
                <a:ea typeface="ＭＳ Ｐゴシック" charset="0"/>
                <a:cs typeface="ＭＳ Ｐゴシック" charset="0"/>
              </a:rPr>
              <a:t>B</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0/1 = 0</a:t>
            </a:r>
          </a:p>
          <a:p>
            <a:pPr>
              <a:defRPr/>
            </a:pPr>
            <a:r>
              <a:rPr lang="en-US" sz="2800" dirty="0">
                <a:solidFill>
                  <a:schemeClr val="accent6">
                    <a:lumMod val="50000"/>
                  </a:schemeClr>
                </a:solidFill>
                <a:ea typeface="ＭＳ Ｐゴシック" charset="0"/>
                <a:cs typeface="ＭＳ Ｐゴシック" charset="0"/>
              </a:rPr>
              <a:t>D</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0/1 = 0</a:t>
            </a:r>
          </a:p>
          <a:p>
            <a:pPr>
              <a:defRPr/>
            </a:pPr>
            <a:r>
              <a:rPr lang="en-US" sz="2800" dirty="0">
                <a:solidFill>
                  <a:schemeClr val="accent6">
                    <a:lumMod val="50000"/>
                  </a:schemeClr>
                </a:solidFill>
                <a:ea typeface="ＭＳ Ｐゴシック" charset="0"/>
                <a:cs typeface="ＭＳ Ｐゴシック" charset="0"/>
              </a:rPr>
              <a:t>                   </a:t>
            </a:r>
          </a:p>
          <a:p>
            <a:pPr>
              <a:defRPr/>
            </a:pPr>
            <a:r>
              <a:rPr lang="en-US" sz="2800" b="1" dirty="0">
                <a:solidFill>
                  <a:schemeClr val="accent6">
                    <a:lumMod val="50000"/>
                  </a:schemeClr>
                </a:solidFill>
                <a:ea typeface="ＭＳ Ｐゴシック" charset="0"/>
                <a:cs typeface="ＭＳ Ｐゴシック" charset="0"/>
              </a:rPr>
              <a:t>Total:           0</a:t>
            </a:r>
          </a:p>
        </p:txBody>
      </p:sp>
      <p:cxnSp>
        <p:nvCxnSpPr>
          <p:cNvPr id="18" name="Straight Connector 29"/>
          <p:cNvCxnSpPr>
            <a:cxnSpLocks noChangeShapeType="1"/>
          </p:cNvCxnSpPr>
          <p:nvPr/>
        </p:nvCxnSpPr>
        <p:spPr bwMode="auto">
          <a:xfrm>
            <a:off x="7091363" y="5053013"/>
            <a:ext cx="649287" cy="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32" name="TextBox 31"/>
          <p:cNvSpPr txBox="1">
            <a:spLocks noChangeArrowheads="1"/>
          </p:cNvSpPr>
          <p:nvPr/>
        </p:nvSpPr>
        <p:spPr bwMode="auto">
          <a:xfrm>
            <a:off x="900113" y="5949950"/>
            <a:ext cx="741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chemeClr val="accent2"/>
                </a:solidFill>
                <a:latin typeface="Lucida Sans Typewriter" pitchFamily="49" charset="0"/>
                <a:ea typeface="MS PGothic" pitchFamily="34" charset="-128"/>
              </a:rPr>
              <a:t>C: Betweenness Centrality = 0</a:t>
            </a:r>
          </a:p>
        </p:txBody>
      </p:sp>
    </p:spTree>
    <p:extLst>
      <p:ext uri="{BB962C8B-B14F-4D97-AF65-F5344CB8AC3E}">
        <p14:creationId xmlns:p14="http://schemas.microsoft.com/office/powerpoint/2010/main" val="43834425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777875"/>
          </a:xfrm>
        </p:spPr>
        <p:txBody>
          <a:bodyPr/>
          <a:lstStyle/>
          <a:p>
            <a:r>
              <a:rPr lang="en-US" altLang="zh-TW" smtClean="0">
                <a:solidFill>
                  <a:schemeClr val="accent1"/>
                </a:solidFill>
              </a:rPr>
              <a:t>Betweenness Centrality</a:t>
            </a:r>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B9F2A411-41A4-4A07-B9EC-44DF874853BE}" type="slidenum">
              <a:rPr lang="zh-TW" altLang="en-US" sz="1200" smtClean="0">
                <a:solidFill>
                  <a:srgbClr val="898989"/>
                </a:solidFill>
              </a:rPr>
              <a:pPr eaLnBrk="1" hangingPunct="1">
                <a:spcBef>
                  <a:spcPct val="0"/>
                </a:spcBef>
                <a:buFontTx/>
                <a:buNone/>
              </a:pPr>
              <a:t>234</a:t>
            </a:fld>
            <a:endParaRPr lang="zh-TW" altLang="en-US" sz="1200" smtClean="0">
              <a:solidFill>
                <a:srgbClr val="898989"/>
              </a:solidFill>
            </a:endParaRPr>
          </a:p>
        </p:txBody>
      </p:sp>
      <p:sp>
        <p:nvSpPr>
          <p:cNvPr id="20" name="Oval 5"/>
          <p:cNvSpPr>
            <a:spLocks noChangeArrowheads="1"/>
          </p:cNvSpPr>
          <p:nvPr/>
        </p:nvSpPr>
        <p:spPr bwMode="auto">
          <a:xfrm>
            <a:off x="1331913" y="2636838"/>
            <a:ext cx="719137"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A</a:t>
            </a:r>
          </a:p>
        </p:txBody>
      </p:sp>
      <p:sp>
        <p:nvSpPr>
          <p:cNvPr id="21" name="Oval 6"/>
          <p:cNvSpPr>
            <a:spLocks noChangeArrowheads="1"/>
          </p:cNvSpPr>
          <p:nvPr/>
        </p:nvSpPr>
        <p:spPr bwMode="auto">
          <a:xfrm>
            <a:off x="1692275" y="4005263"/>
            <a:ext cx="719138" cy="719137"/>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B</a:t>
            </a:r>
          </a:p>
        </p:txBody>
      </p:sp>
      <p:sp>
        <p:nvSpPr>
          <p:cNvPr id="23" name="Oval 7"/>
          <p:cNvSpPr>
            <a:spLocks noChangeArrowheads="1"/>
          </p:cNvSpPr>
          <p:nvPr/>
        </p:nvSpPr>
        <p:spPr bwMode="auto">
          <a:xfrm>
            <a:off x="4067175" y="3068638"/>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D</a:t>
            </a:r>
          </a:p>
        </p:txBody>
      </p:sp>
      <p:sp>
        <p:nvSpPr>
          <p:cNvPr id="24" name="Oval 8"/>
          <p:cNvSpPr>
            <a:spLocks noChangeArrowheads="1"/>
          </p:cNvSpPr>
          <p:nvPr/>
        </p:nvSpPr>
        <p:spPr bwMode="auto">
          <a:xfrm>
            <a:off x="3635375" y="4581525"/>
            <a:ext cx="720725" cy="719138"/>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E</a:t>
            </a:r>
          </a:p>
        </p:txBody>
      </p:sp>
      <p:sp>
        <p:nvSpPr>
          <p:cNvPr id="26" name="Oval 9"/>
          <p:cNvSpPr>
            <a:spLocks noChangeArrowheads="1"/>
          </p:cNvSpPr>
          <p:nvPr/>
        </p:nvSpPr>
        <p:spPr bwMode="auto">
          <a:xfrm>
            <a:off x="2843213" y="1700213"/>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C</a:t>
            </a:r>
          </a:p>
        </p:txBody>
      </p:sp>
      <p:cxnSp>
        <p:nvCxnSpPr>
          <p:cNvPr id="27" name="Straight Connector 11"/>
          <p:cNvCxnSpPr>
            <a:cxnSpLocks noChangeShapeType="1"/>
            <a:stCxn id="20" idx="4"/>
            <a:endCxn id="21" idx="0"/>
          </p:cNvCxnSpPr>
          <p:nvPr/>
        </p:nvCxnSpPr>
        <p:spPr bwMode="auto">
          <a:xfrm>
            <a:off x="1692275" y="3357563"/>
            <a:ext cx="358775" cy="64770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Connector 13"/>
          <p:cNvCxnSpPr>
            <a:cxnSpLocks noChangeShapeType="1"/>
            <a:stCxn id="20" idx="7"/>
            <a:endCxn id="26" idx="2"/>
          </p:cNvCxnSpPr>
          <p:nvPr/>
        </p:nvCxnSpPr>
        <p:spPr bwMode="auto">
          <a:xfrm flipV="1">
            <a:off x="1946275" y="2060575"/>
            <a:ext cx="896938" cy="681038"/>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Connector 16"/>
          <p:cNvCxnSpPr>
            <a:cxnSpLocks noChangeShapeType="1"/>
            <a:stCxn id="21" idx="7"/>
            <a:endCxn id="26" idx="3"/>
          </p:cNvCxnSpPr>
          <p:nvPr/>
        </p:nvCxnSpPr>
        <p:spPr bwMode="auto">
          <a:xfrm flipV="1">
            <a:off x="2306638" y="2314575"/>
            <a:ext cx="642937" cy="1795463"/>
          </a:xfrm>
          <a:prstGeom prst="line">
            <a:avLst/>
          </a:prstGeom>
          <a:noFill/>
          <a:ln w="762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Straight Connector 21"/>
          <p:cNvCxnSpPr>
            <a:cxnSpLocks noChangeShapeType="1"/>
            <a:stCxn id="21" idx="6"/>
            <a:endCxn id="23" idx="2"/>
          </p:cNvCxnSpPr>
          <p:nvPr/>
        </p:nvCxnSpPr>
        <p:spPr bwMode="auto">
          <a:xfrm flipV="1">
            <a:off x="2411413" y="3429000"/>
            <a:ext cx="1655762" cy="936625"/>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Straight Connector 24"/>
          <p:cNvCxnSpPr>
            <a:cxnSpLocks noChangeShapeType="1"/>
            <a:stCxn id="21" idx="6"/>
            <a:endCxn id="24" idx="2"/>
          </p:cNvCxnSpPr>
          <p:nvPr/>
        </p:nvCxnSpPr>
        <p:spPr bwMode="auto">
          <a:xfrm>
            <a:off x="2411413" y="4365625"/>
            <a:ext cx="1223962" cy="576263"/>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TextBox 28"/>
          <p:cNvSpPr txBox="1"/>
          <p:nvPr/>
        </p:nvSpPr>
        <p:spPr>
          <a:xfrm>
            <a:off x="7019925" y="2420938"/>
            <a:ext cx="958850" cy="2554287"/>
          </a:xfrm>
          <a:prstGeom prst="rect">
            <a:avLst/>
          </a:prstGeom>
          <a:noFill/>
        </p:spPr>
        <p:txBody>
          <a:bodyPr wrap="none">
            <a:spAutoFit/>
          </a:bodyPr>
          <a:lstStyle/>
          <a:p>
            <a:pPr>
              <a:defRPr/>
            </a:pPr>
            <a:r>
              <a:rPr lang="en-US" sz="3200" dirty="0">
                <a:solidFill>
                  <a:schemeClr val="accent6">
                    <a:lumMod val="50000"/>
                  </a:schemeClr>
                </a:solidFill>
                <a:ea typeface="ＭＳ Ｐゴシック" charset="0"/>
                <a:cs typeface="ＭＳ Ｐゴシック" charset="0"/>
              </a:rPr>
              <a:t>A: 0</a:t>
            </a:r>
          </a:p>
          <a:p>
            <a:pPr>
              <a:defRPr/>
            </a:pPr>
            <a:r>
              <a:rPr lang="en-US" sz="3200" b="1" u="sng" dirty="0">
                <a:solidFill>
                  <a:schemeClr val="accent6">
                    <a:lumMod val="50000"/>
                  </a:schemeClr>
                </a:solidFill>
                <a:ea typeface="ＭＳ Ｐゴシック" charset="0"/>
                <a:cs typeface="ＭＳ Ｐゴシック" charset="0"/>
              </a:rPr>
              <a:t>B: 5</a:t>
            </a:r>
          </a:p>
          <a:p>
            <a:pPr>
              <a:defRPr/>
            </a:pPr>
            <a:r>
              <a:rPr lang="en-US" sz="3200" dirty="0">
                <a:solidFill>
                  <a:schemeClr val="accent6">
                    <a:lumMod val="50000"/>
                  </a:schemeClr>
                </a:solidFill>
                <a:ea typeface="ＭＳ Ｐゴシック" charset="0"/>
                <a:cs typeface="ＭＳ Ｐゴシック" charset="0"/>
              </a:rPr>
              <a:t>C: 0</a:t>
            </a:r>
          </a:p>
          <a:p>
            <a:pPr>
              <a:defRPr/>
            </a:pPr>
            <a:r>
              <a:rPr lang="en-US" sz="3200" dirty="0">
                <a:solidFill>
                  <a:schemeClr val="accent6">
                    <a:lumMod val="50000"/>
                  </a:schemeClr>
                </a:solidFill>
                <a:ea typeface="ＭＳ Ｐゴシック" charset="0"/>
                <a:cs typeface="ＭＳ Ｐゴシック" charset="0"/>
              </a:rPr>
              <a:t>D: 0</a:t>
            </a:r>
          </a:p>
          <a:p>
            <a:pPr>
              <a:defRPr/>
            </a:pPr>
            <a:r>
              <a:rPr lang="en-US" sz="3200" dirty="0">
                <a:solidFill>
                  <a:schemeClr val="accent6">
                    <a:lumMod val="50000"/>
                  </a:schemeClr>
                </a:solidFill>
                <a:ea typeface="ＭＳ Ｐゴシック" charset="0"/>
                <a:cs typeface="ＭＳ Ｐゴシック" charset="0"/>
              </a:rPr>
              <a:t>E: 0</a:t>
            </a:r>
          </a:p>
        </p:txBody>
      </p:sp>
    </p:spTree>
    <p:extLst>
      <p:ext uri="{BB962C8B-B14F-4D97-AF65-F5344CB8AC3E}">
        <p14:creationId xmlns:p14="http://schemas.microsoft.com/office/powerpoint/2010/main" val="171091844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87A6951-4D63-4999-BF1D-29423337CFFE}" type="slidenum">
              <a:rPr lang="zh-TW" altLang="en-US" sz="1200" smtClean="0">
                <a:solidFill>
                  <a:srgbClr val="898989"/>
                </a:solidFill>
              </a:rPr>
              <a:pPr eaLnBrk="1" hangingPunct="1">
                <a:spcBef>
                  <a:spcPct val="0"/>
                </a:spcBef>
                <a:buFontTx/>
                <a:buNone/>
              </a:pPr>
              <a:t>235</a:t>
            </a:fld>
            <a:endParaRPr lang="zh-TW" altLang="en-US" sz="1200" smtClean="0">
              <a:solidFill>
                <a:srgbClr val="898989"/>
              </a:solidFill>
            </a:endParaRPr>
          </a:p>
        </p:txBody>
      </p:sp>
      <p:sp>
        <p:nvSpPr>
          <p:cNvPr id="5" name="Oval 4"/>
          <p:cNvSpPr>
            <a:spLocks noChangeArrowheads="1"/>
          </p:cNvSpPr>
          <p:nvPr/>
        </p:nvSpPr>
        <p:spPr bwMode="auto">
          <a:xfrm>
            <a:off x="3275013" y="2276475"/>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7" name="Oval 6"/>
          <p:cNvSpPr>
            <a:spLocks noChangeArrowheads="1"/>
          </p:cNvSpPr>
          <p:nvPr/>
        </p:nvSpPr>
        <p:spPr bwMode="auto">
          <a:xfrm>
            <a:off x="4787900" y="981075"/>
            <a:ext cx="360363" cy="360363"/>
          </a:xfrm>
          <a:prstGeom prst="ellipse">
            <a:avLst/>
          </a:prstGeom>
          <a:solidFill>
            <a:schemeClr val="bg1">
              <a:lumMod val="75000"/>
            </a:schemeClr>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G</a:t>
            </a:r>
            <a:endParaRPr lang="en-US" sz="2400" dirty="0">
              <a:solidFill>
                <a:schemeClr val="lt1"/>
              </a:solidFill>
              <a:latin typeface="+mn-lt"/>
              <a:ea typeface="+mn-ea"/>
            </a:endParaRPr>
          </a:p>
        </p:txBody>
      </p:sp>
      <p:sp>
        <p:nvSpPr>
          <p:cNvPr id="8" name="Oval 7"/>
          <p:cNvSpPr>
            <a:spLocks noChangeArrowheads="1"/>
          </p:cNvSpPr>
          <p:nvPr/>
        </p:nvSpPr>
        <p:spPr bwMode="auto">
          <a:xfrm>
            <a:off x="4140200"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endParaRPr lang="en-US" sz="2400" dirty="0">
              <a:solidFill>
                <a:schemeClr val="lt1"/>
              </a:solidFill>
              <a:latin typeface="+mn-lt"/>
              <a:ea typeface="+mn-ea"/>
            </a:endParaRPr>
          </a:p>
        </p:txBody>
      </p:sp>
      <p:sp>
        <p:nvSpPr>
          <p:cNvPr id="9" name="Oval 8"/>
          <p:cNvSpPr>
            <a:spLocks noChangeArrowheads="1"/>
          </p:cNvSpPr>
          <p:nvPr/>
        </p:nvSpPr>
        <p:spPr bwMode="auto">
          <a:xfrm>
            <a:off x="4140200" y="17732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B</a:t>
            </a:r>
            <a:endParaRPr lang="en-US" sz="2400" dirty="0">
              <a:solidFill>
                <a:schemeClr val="lt1"/>
              </a:solidFill>
              <a:latin typeface="+mn-lt"/>
              <a:ea typeface="+mn-ea"/>
            </a:endParaRPr>
          </a:p>
        </p:txBody>
      </p:sp>
      <p:sp>
        <p:nvSpPr>
          <p:cNvPr id="10" name="Oval 9"/>
          <p:cNvSpPr>
            <a:spLocks noChangeArrowheads="1"/>
          </p:cNvSpPr>
          <p:nvPr/>
        </p:nvSpPr>
        <p:spPr bwMode="auto">
          <a:xfrm>
            <a:off x="5940425" y="29972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endParaRPr lang="en-US" sz="2400" dirty="0">
              <a:solidFill>
                <a:schemeClr val="lt1"/>
              </a:solidFill>
              <a:latin typeface="+mn-lt"/>
              <a:ea typeface="+mn-ea"/>
            </a:endParaRPr>
          </a:p>
        </p:txBody>
      </p:sp>
      <p:sp>
        <p:nvSpPr>
          <p:cNvPr id="11" name="Oval 10"/>
          <p:cNvSpPr>
            <a:spLocks noChangeArrowheads="1"/>
          </p:cNvSpPr>
          <p:nvPr/>
        </p:nvSpPr>
        <p:spPr bwMode="auto">
          <a:xfrm>
            <a:off x="5003800" y="2276475"/>
            <a:ext cx="358775"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C</a:t>
            </a:r>
            <a:endParaRPr lang="en-US" sz="2400" dirty="0">
              <a:solidFill>
                <a:schemeClr val="lt1"/>
              </a:solidFill>
              <a:latin typeface="+mn-lt"/>
              <a:ea typeface="+mn-ea"/>
            </a:endParaRPr>
          </a:p>
        </p:txBody>
      </p:sp>
      <p:sp>
        <p:nvSpPr>
          <p:cNvPr id="13" name="Oval 12"/>
          <p:cNvSpPr>
            <a:spLocks noChangeArrowheads="1"/>
          </p:cNvSpPr>
          <p:nvPr/>
        </p:nvSpPr>
        <p:spPr bwMode="auto">
          <a:xfrm>
            <a:off x="5867400" y="14843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endParaRPr lang="en-US" sz="2400" dirty="0">
              <a:solidFill>
                <a:schemeClr val="lt1"/>
              </a:solidFill>
              <a:latin typeface="+mn-lt"/>
              <a:ea typeface="+mn-ea"/>
            </a:endParaRPr>
          </a:p>
        </p:txBody>
      </p:sp>
      <p:sp>
        <p:nvSpPr>
          <p:cNvPr id="14" name="Oval 13"/>
          <p:cNvSpPr>
            <a:spLocks noChangeArrowheads="1"/>
          </p:cNvSpPr>
          <p:nvPr/>
        </p:nvSpPr>
        <p:spPr bwMode="auto">
          <a:xfrm>
            <a:off x="6227763" y="2276475"/>
            <a:ext cx="360362" cy="360363"/>
          </a:xfrm>
          <a:prstGeom prst="ellipse">
            <a:avLst/>
          </a:prstGeom>
          <a:solidFill>
            <a:schemeClr val="bg1">
              <a:lumMod val="75000"/>
            </a:schemeClr>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I</a:t>
            </a:r>
            <a:endParaRPr lang="en-US" sz="2400" dirty="0">
              <a:solidFill>
                <a:schemeClr val="lt1"/>
              </a:solidFill>
              <a:latin typeface="+mn-lt"/>
              <a:ea typeface="+mn-ea"/>
            </a:endParaRPr>
          </a:p>
        </p:txBody>
      </p:sp>
      <p:cxnSp>
        <p:nvCxnSpPr>
          <p:cNvPr id="15" name="Straight Connector 14"/>
          <p:cNvCxnSpPr>
            <a:cxnSpLocks noChangeShapeType="1"/>
            <a:stCxn id="8" idx="6"/>
            <a:endCxn id="11" idx="3"/>
          </p:cNvCxnSpPr>
          <p:nvPr/>
        </p:nvCxnSpPr>
        <p:spPr bwMode="auto">
          <a:xfrm flipV="1">
            <a:off x="4500563" y="2584450"/>
            <a:ext cx="555625" cy="376238"/>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a:stCxn id="8" idx="0"/>
            <a:endCxn id="9" idx="4"/>
          </p:cNvCxnSpPr>
          <p:nvPr/>
        </p:nvCxnSpPr>
        <p:spPr bwMode="auto">
          <a:xfrm flipV="1">
            <a:off x="4319588" y="2133600"/>
            <a:ext cx="0" cy="6477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8" idx="2"/>
            <a:endCxn id="5" idx="5"/>
          </p:cNvCxnSpPr>
          <p:nvPr/>
        </p:nvCxnSpPr>
        <p:spPr bwMode="auto">
          <a:xfrm flipH="1" flipV="1">
            <a:off x="3582988" y="2584450"/>
            <a:ext cx="557212" cy="376238"/>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9" idx="1"/>
            <a:endCxn id="38" idx="5"/>
          </p:cNvCxnSpPr>
          <p:nvPr/>
        </p:nvCxnSpPr>
        <p:spPr bwMode="auto">
          <a:xfrm flipH="1" flipV="1">
            <a:off x="3656013" y="1287463"/>
            <a:ext cx="536575"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7" idx="3"/>
            <a:endCxn id="9" idx="7"/>
          </p:cNvCxnSpPr>
          <p:nvPr/>
        </p:nvCxnSpPr>
        <p:spPr bwMode="auto">
          <a:xfrm flipH="1">
            <a:off x="4448175" y="1287463"/>
            <a:ext cx="392113"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10" idx="1"/>
            <a:endCxn id="11" idx="5"/>
          </p:cNvCxnSpPr>
          <p:nvPr/>
        </p:nvCxnSpPr>
        <p:spPr bwMode="auto">
          <a:xfrm flipH="1" flipV="1">
            <a:off x="5310188" y="2584450"/>
            <a:ext cx="682625" cy="465138"/>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1" idx="1"/>
            <a:endCxn id="9" idx="6"/>
          </p:cNvCxnSpPr>
          <p:nvPr/>
        </p:nvCxnSpPr>
        <p:spPr bwMode="auto">
          <a:xfrm flipH="1" flipV="1">
            <a:off x="4500563" y="1952625"/>
            <a:ext cx="555625" cy="376238"/>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a:stCxn id="5" idx="7"/>
            <a:endCxn id="9" idx="2"/>
          </p:cNvCxnSpPr>
          <p:nvPr/>
        </p:nvCxnSpPr>
        <p:spPr bwMode="auto">
          <a:xfrm flipV="1">
            <a:off x="3582988" y="1952625"/>
            <a:ext cx="557212" cy="376238"/>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34" idx="6"/>
            <a:endCxn id="5" idx="2"/>
          </p:cNvCxnSpPr>
          <p:nvPr/>
        </p:nvCxnSpPr>
        <p:spPr bwMode="auto">
          <a:xfrm>
            <a:off x="2771775" y="2455863"/>
            <a:ext cx="503238"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11" idx="7"/>
            <a:endCxn id="13" idx="3"/>
          </p:cNvCxnSpPr>
          <p:nvPr/>
        </p:nvCxnSpPr>
        <p:spPr bwMode="auto">
          <a:xfrm flipV="1">
            <a:off x="5310188" y="1792288"/>
            <a:ext cx="609600" cy="53657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11" idx="6"/>
            <a:endCxn id="14" idx="2"/>
          </p:cNvCxnSpPr>
          <p:nvPr/>
        </p:nvCxnSpPr>
        <p:spPr bwMode="auto">
          <a:xfrm>
            <a:off x="5362575" y="2455863"/>
            <a:ext cx="865188"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 name="Oval 5"/>
          <p:cNvSpPr>
            <a:spLocks noChangeArrowheads="1"/>
          </p:cNvSpPr>
          <p:nvPr/>
        </p:nvSpPr>
        <p:spPr bwMode="auto">
          <a:xfrm>
            <a:off x="2411413" y="2276475"/>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endParaRPr lang="en-US" sz="2400" dirty="0">
              <a:solidFill>
                <a:schemeClr val="lt1"/>
              </a:solidFill>
              <a:latin typeface="+mn-lt"/>
              <a:ea typeface="+mn-ea"/>
            </a:endParaRPr>
          </a:p>
        </p:txBody>
      </p:sp>
      <p:sp>
        <p:nvSpPr>
          <p:cNvPr id="38" name="Oval 5"/>
          <p:cNvSpPr>
            <a:spLocks noChangeArrowheads="1"/>
          </p:cNvSpPr>
          <p:nvPr/>
        </p:nvSpPr>
        <p:spPr bwMode="auto">
          <a:xfrm>
            <a:off x="3348038" y="981075"/>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endParaRPr lang="en-US" sz="2400" dirty="0">
              <a:solidFill>
                <a:schemeClr val="lt1"/>
              </a:solidFill>
              <a:latin typeface="+mn-lt"/>
              <a:ea typeface="+mn-ea"/>
            </a:endParaRPr>
          </a:p>
        </p:txBody>
      </p:sp>
      <p:sp>
        <p:nvSpPr>
          <p:cNvPr id="29" name="Oval 4"/>
          <p:cNvSpPr>
            <a:spLocks noChangeArrowheads="1"/>
          </p:cNvSpPr>
          <p:nvPr/>
        </p:nvSpPr>
        <p:spPr bwMode="auto">
          <a:xfrm>
            <a:off x="3427413" y="53721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31" name="Oval 7"/>
          <p:cNvSpPr>
            <a:spLocks noChangeArrowheads="1"/>
          </p:cNvSpPr>
          <p:nvPr/>
        </p:nvSpPr>
        <p:spPr bwMode="auto">
          <a:xfrm>
            <a:off x="4292600" y="5876925"/>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endParaRPr lang="en-US" sz="2400" dirty="0">
              <a:solidFill>
                <a:schemeClr val="lt1"/>
              </a:solidFill>
              <a:latin typeface="+mn-lt"/>
              <a:ea typeface="+mn-ea"/>
            </a:endParaRPr>
          </a:p>
        </p:txBody>
      </p:sp>
      <p:sp>
        <p:nvSpPr>
          <p:cNvPr id="32" name="Oval 8"/>
          <p:cNvSpPr>
            <a:spLocks noChangeArrowheads="1"/>
          </p:cNvSpPr>
          <p:nvPr/>
        </p:nvSpPr>
        <p:spPr bwMode="auto">
          <a:xfrm>
            <a:off x="4292600" y="486886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B</a:t>
            </a:r>
            <a:endParaRPr lang="en-US" sz="2400" dirty="0">
              <a:solidFill>
                <a:schemeClr val="lt1"/>
              </a:solidFill>
              <a:latin typeface="+mn-lt"/>
              <a:ea typeface="+mn-ea"/>
            </a:endParaRPr>
          </a:p>
        </p:txBody>
      </p:sp>
      <p:sp>
        <p:nvSpPr>
          <p:cNvPr id="33" name="Oval 9"/>
          <p:cNvSpPr>
            <a:spLocks noChangeArrowheads="1"/>
          </p:cNvSpPr>
          <p:nvPr/>
        </p:nvSpPr>
        <p:spPr bwMode="auto">
          <a:xfrm>
            <a:off x="6092825" y="6092825"/>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endParaRPr lang="en-US" sz="2400" dirty="0">
              <a:solidFill>
                <a:schemeClr val="lt1"/>
              </a:solidFill>
              <a:latin typeface="+mn-lt"/>
              <a:ea typeface="+mn-ea"/>
            </a:endParaRPr>
          </a:p>
        </p:txBody>
      </p:sp>
      <p:sp>
        <p:nvSpPr>
          <p:cNvPr id="35" name="Oval 10"/>
          <p:cNvSpPr>
            <a:spLocks noChangeArrowheads="1"/>
          </p:cNvSpPr>
          <p:nvPr/>
        </p:nvSpPr>
        <p:spPr bwMode="auto">
          <a:xfrm>
            <a:off x="5156200" y="5372100"/>
            <a:ext cx="358775"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C</a:t>
            </a:r>
            <a:endParaRPr lang="en-US" sz="2400" dirty="0">
              <a:solidFill>
                <a:schemeClr val="lt1"/>
              </a:solidFill>
              <a:latin typeface="+mn-lt"/>
              <a:ea typeface="+mn-ea"/>
            </a:endParaRPr>
          </a:p>
        </p:txBody>
      </p:sp>
      <p:sp>
        <p:nvSpPr>
          <p:cNvPr id="36" name="Oval 12"/>
          <p:cNvSpPr>
            <a:spLocks noChangeArrowheads="1"/>
          </p:cNvSpPr>
          <p:nvPr/>
        </p:nvSpPr>
        <p:spPr bwMode="auto">
          <a:xfrm>
            <a:off x="6019800" y="4581525"/>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endParaRPr lang="en-US" sz="2400" dirty="0">
              <a:solidFill>
                <a:schemeClr val="lt1"/>
              </a:solidFill>
              <a:latin typeface="+mn-lt"/>
              <a:ea typeface="+mn-ea"/>
            </a:endParaRPr>
          </a:p>
        </p:txBody>
      </p:sp>
      <p:cxnSp>
        <p:nvCxnSpPr>
          <p:cNvPr id="39" name="Straight Connector 14"/>
          <p:cNvCxnSpPr>
            <a:cxnSpLocks noChangeShapeType="1"/>
            <a:stCxn id="31" idx="6"/>
            <a:endCxn id="35" idx="3"/>
          </p:cNvCxnSpPr>
          <p:nvPr/>
        </p:nvCxnSpPr>
        <p:spPr bwMode="auto">
          <a:xfrm flipV="1">
            <a:off x="4652963" y="5680075"/>
            <a:ext cx="555625"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0" name="Straight Connector 15"/>
          <p:cNvCxnSpPr>
            <a:cxnSpLocks noChangeShapeType="1"/>
            <a:stCxn id="31" idx="0"/>
            <a:endCxn id="32" idx="4"/>
          </p:cNvCxnSpPr>
          <p:nvPr/>
        </p:nvCxnSpPr>
        <p:spPr bwMode="auto">
          <a:xfrm flipV="1">
            <a:off x="4471988" y="5229225"/>
            <a:ext cx="0" cy="6477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16"/>
          <p:cNvCxnSpPr>
            <a:cxnSpLocks noChangeShapeType="1"/>
            <a:stCxn id="31" idx="2"/>
            <a:endCxn id="29" idx="5"/>
          </p:cNvCxnSpPr>
          <p:nvPr/>
        </p:nvCxnSpPr>
        <p:spPr bwMode="auto">
          <a:xfrm flipH="1" flipV="1">
            <a:off x="3735388" y="5680075"/>
            <a:ext cx="557212"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2" name="Straight Connector 17"/>
          <p:cNvCxnSpPr>
            <a:cxnSpLocks noChangeShapeType="1"/>
            <a:stCxn id="32" idx="1"/>
            <a:endCxn id="51" idx="5"/>
          </p:cNvCxnSpPr>
          <p:nvPr/>
        </p:nvCxnSpPr>
        <p:spPr bwMode="auto">
          <a:xfrm flipH="1" flipV="1">
            <a:off x="3808413" y="4384675"/>
            <a:ext cx="536575" cy="53657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21"/>
          <p:cNvCxnSpPr>
            <a:cxnSpLocks noChangeShapeType="1"/>
            <a:stCxn id="33" idx="1"/>
            <a:endCxn id="35" idx="5"/>
          </p:cNvCxnSpPr>
          <p:nvPr/>
        </p:nvCxnSpPr>
        <p:spPr bwMode="auto">
          <a:xfrm flipH="1" flipV="1">
            <a:off x="5462588" y="5680075"/>
            <a:ext cx="682625" cy="465138"/>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Connector 22"/>
          <p:cNvCxnSpPr>
            <a:cxnSpLocks noChangeShapeType="1"/>
            <a:stCxn id="35" idx="1"/>
            <a:endCxn id="32" idx="6"/>
          </p:cNvCxnSpPr>
          <p:nvPr/>
        </p:nvCxnSpPr>
        <p:spPr bwMode="auto">
          <a:xfrm flipH="1" flipV="1">
            <a:off x="4652963" y="5048250"/>
            <a:ext cx="555625"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6" name="Straight Connector 23"/>
          <p:cNvCxnSpPr>
            <a:cxnSpLocks noChangeShapeType="1"/>
            <a:stCxn id="29" idx="7"/>
            <a:endCxn id="32" idx="2"/>
          </p:cNvCxnSpPr>
          <p:nvPr/>
        </p:nvCxnSpPr>
        <p:spPr bwMode="auto">
          <a:xfrm flipV="1">
            <a:off x="3735388" y="5048250"/>
            <a:ext cx="557212"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Connector 24"/>
          <p:cNvCxnSpPr>
            <a:cxnSpLocks noChangeShapeType="1"/>
            <a:stCxn id="50" idx="6"/>
            <a:endCxn id="29" idx="2"/>
          </p:cNvCxnSpPr>
          <p:nvPr/>
        </p:nvCxnSpPr>
        <p:spPr bwMode="auto">
          <a:xfrm>
            <a:off x="2924175" y="5553075"/>
            <a:ext cx="503238"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25"/>
          <p:cNvCxnSpPr>
            <a:cxnSpLocks noChangeShapeType="1"/>
            <a:stCxn id="35" idx="7"/>
            <a:endCxn id="36" idx="3"/>
          </p:cNvCxnSpPr>
          <p:nvPr/>
        </p:nvCxnSpPr>
        <p:spPr bwMode="auto">
          <a:xfrm flipV="1">
            <a:off x="5462588" y="4887913"/>
            <a:ext cx="609600"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0" name="Oval 5"/>
          <p:cNvSpPr>
            <a:spLocks noChangeArrowheads="1"/>
          </p:cNvSpPr>
          <p:nvPr/>
        </p:nvSpPr>
        <p:spPr bwMode="auto">
          <a:xfrm>
            <a:off x="2563813" y="53721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endParaRPr lang="en-US" sz="2400" dirty="0">
              <a:solidFill>
                <a:schemeClr val="lt1"/>
              </a:solidFill>
              <a:latin typeface="+mn-lt"/>
              <a:ea typeface="+mn-ea"/>
            </a:endParaRPr>
          </a:p>
        </p:txBody>
      </p:sp>
      <p:sp>
        <p:nvSpPr>
          <p:cNvPr id="51" name="Oval 5"/>
          <p:cNvSpPr>
            <a:spLocks noChangeArrowheads="1"/>
          </p:cNvSpPr>
          <p:nvPr/>
        </p:nvSpPr>
        <p:spPr bwMode="auto">
          <a:xfrm>
            <a:off x="3500438" y="40767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endParaRPr lang="en-US" sz="2400" dirty="0">
              <a:solidFill>
                <a:schemeClr val="lt1"/>
              </a:solidFill>
              <a:latin typeface="+mn-lt"/>
              <a:ea typeface="+mn-ea"/>
            </a:endParaRPr>
          </a:p>
        </p:txBody>
      </p:sp>
      <p:sp>
        <p:nvSpPr>
          <p:cNvPr id="52" name="圓角矩形 51"/>
          <p:cNvSpPr/>
          <p:nvPr/>
        </p:nvSpPr>
        <p:spPr>
          <a:xfrm>
            <a:off x="1908175" y="765175"/>
            <a:ext cx="5040313" cy="2735263"/>
          </a:xfrm>
          <a:prstGeom prst="roundRect">
            <a:avLst>
              <a:gd name="adj" fmla="val 6992"/>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 name="圓角矩形 52"/>
          <p:cNvSpPr/>
          <p:nvPr/>
        </p:nvSpPr>
        <p:spPr>
          <a:xfrm>
            <a:off x="1908175" y="3860800"/>
            <a:ext cx="5040313" cy="2736850"/>
          </a:xfrm>
          <a:prstGeom prst="roundRect">
            <a:avLst>
              <a:gd name="adj" fmla="val 6992"/>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6907" name="Title 1"/>
          <p:cNvSpPr>
            <a:spLocks noGrp="1"/>
          </p:cNvSpPr>
          <p:nvPr>
            <p:ph type="title"/>
          </p:nvPr>
        </p:nvSpPr>
        <p:spPr>
          <a:xfrm>
            <a:off x="457200" y="44450"/>
            <a:ext cx="8075613" cy="647700"/>
          </a:xfrm>
        </p:spPr>
        <p:txBody>
          <a:bodyPr/>
          <a:lstStyle/>
          <a:p>
            <a:r>
              <a:rPr lang="en-US" altLang="zh-TW" sz="3200" smtClean="0">
                <a:solidFill>
                  <a:schemeClr val="accent1"/>
                </a:solidFill>
              </a:rPr>
              <a:t>Which Node is Most </a:t>
            </a:r>
            <a:r>
              <a:rPr lang="en-US" altLang="zh-TW" sz="3200" smtClean="0">
                <a:solidFill>
                  <a:srgbClr val="FF0000"/>
                </a:solidFill>
              </a:rPr>
              <a:t>Important</a:t>
            </a:r>
            <a:r>
              <a:rPr lang="en-US" altLang="zh-TW" sz="3200" smtClean="0">
                <a:solidFill>
                  <a:schemeClr val="accent1"/>
                </a:solidFill>
              </a:rPr>
              <a:t>?</a:t>
            </a:r>
          </a:p>
        </p:txBody>
      </p:sp>
      <p:sp>
        <p:nvSpPr>
          <p:cNvPr id="55" name="弧形箭號 (左彎) 54"/>
          <p:cNvSpPr/>
          <p:nvPr/>
        </p:nvSpPr>
        <p:spPr>
          <a:xfrm>
            <a:off x="7019925" y="2771775"/>
            <a:ext cx="1008063" cy="1989138"/>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Tree>
    <p:extLst>
      <p:ext uri="{BB962C8B-B14F-4D97-AF65-F5344CB8AC3E}">
        <p14:creationId xmlns:p14="http://schemas.microsoft.com/office/powerpoint/2010/main" val="3581154219"/>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115BE778-F5B2-4DAB-A0DE-05753B4FAB19}" type="slidenum">
              <a:rPr lang="zh-TW" altLang="en-US" sz="1200" smtClean="0">
                <a:solidFill>
                  <a:srgbClr val="898989"/>
                </a:solidFill>
              </a:rPr>
              <a:pPr eaLnBrk="1" hangingPunct="1">
                <a:spcBef>
                  <a:spcPct val="0"/>
                </a:spcBef>
                <a:buFontTx/>
                <a:buNone/>
              </a:pPr>
              <a:t>236</a:t>
            </a:fld>
            <a:endParaRPr lang="zh-TW" altLang="en-US" sz="1200" smtClean="0">
              <a:solidFill>
                <a:srgbClr val="898989"/>
              </a:solidFill>
            </a:endParaRPr>
          </a:p>
        </p:txBody>
      </p:sp>
      <p:sp>
        <p:nvSpPr>
          <p:cNvPr id="5" name="Oval 4"/>
          <p:cNvSpPr>
            <a:spLocks noChangeArrowheads="1"/>
          </p:cNvSpPr>
          <p:nvPr/>
        </p:nvSpPr>
        <p:spPr bwMode="auto">
          <a:xfrm>
            <a:off x="3275013" y="2276475"/>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7" name="Oval 6"/>
          <p:cNvSpPr>
            <a:spLocks noChangeArrowheads="1"/>
          </p:cNvSpPr>
          <p:nvPr/>
        </p:nvSpPr>
        <p:spPr bwMode="auto">
          <a:xfrm>
            <a:off x="4787900" y="981075"/>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G</a:t>
            </a:r>
            <a:endParaRPr lang="en-US" sz="2400" dirty="0">
              <a:solidFill>
                <a:schemeClr val="lt1"/>
              </a:solidFill>
              <a:latin typeface="+mn-lt"/>
              <a:ea typeface="+mn-ea"/>
            </a:endParaRPr>
          </a:p>
        </p:txBody>
      </p:sp>
      <p:sp>
        <p:nvSpPr>
          <p:cNvPr id="8" name="Oval 7"/>
          <p:cNvSpPr>
            <a:spLocks noChangeArrowheads="1"/>
          </p:cNvSpPr>
          <p:nvPr/>
        </p:nvSpPr>
        <p:spPr bwMode="auto">
          <a:xfrm>
            <a:off x="4140200"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endParaRPr lang="en-US" sz="2400" dirty="0">
              <a:solidFill>
                <a:schemeClr val="lt1"/>
              </a:solidFill>
              <a:latin typeface="+mn-lt"/>
              <a:ea typeface="+mn-ea"/>
            </a:endParaRPr>
          </a:p>
        </p:txBody>
      </p:sp>
      <p:sp>
        <p:nvSpPr>
          <p:cNvPr id="9" name="Oval 8"/>
          <p:cNvSpPr>
            <a:spLocks noChangeArrowheads="1"/>
          </p:cNvSpPr>
          <p:nvPr/>
        </p:nvSpPr>
        <p:spPr bwMode="auto">
          <a:xfrm>
            <a:off x="4140200" y="1773238"/>
            <a:ext cx="360363" cy="360362"/>
          </a:xfrm>
          <a:prstGeom prst="ellipse">
            <a:avLst/>
          </a:prstGeom>
          <a:solidFill>
            <a:schemeClr val="bg1">
              <a:lumMod val="75000"/>
            </a:schemeClr>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B</a:t>
            </a:r>
            <a:endParaRPr lang="en-US" sz="2400" dirty="0">
              <a:solidFill>
                <a:schemeClr val="lt1"/>
              </a:solidFill>
              <a:latin typeface="+mn-lt"/>
              <a:ea typeface="+mn-ea"/>
            </a:endParaRPr>
          </a:p>
        </p:txBody>
      </p:sp>
      <p:sp>
        <p:nvSpPr>
          <p:cNvPr id="10" name="Oval 9"/>
          <p:cNvSpPr>
            <a:spLocks noChangeArrowheads="1"/>
          </p:cNvSpPr>
          <p:nvPr/>
        </p:nvSpPr>
        <p:spPr bwMode="auto">
          <a:xfrm>
            <a:off x="5940425" y="29972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endParaRPr lang="en-US" sz="2400" dirty="0">
              <a:solidFill>
                <a:schemeClr val="lt1"/>
              </a:solidFill>
              <a:latin typeface="+mn-lt"/>
              <a:ea typeface="+mn-ea"/>
            </a:endParaRPr>
          </a:p>
        </p:txBody>
      </p:sp>
      <p:sp>
        <p:nvSpPr>
          <p:cNvPr id="11" name="Oval 10"/>
          <p:cNvSpPr>
            <a:spLocks noChangeArrowheads="1"/>
          </p:cNvSpPr>
          <p:nvPr/>
        </p:nvSpPr>
        <p:spPr bwMode="auto">
          <a:xfrm>
            <a:off x="5003800" y="2276475"/>
            <a:ext cx="358775" cy="360363"/>
          </a:xfrm>
          <a:prstGeom prst="ellipse">
            <a:avLst/>
          </a:prstGeom>
          <a:solidFill>
            <a:schemeClr val="bg1">
              <a:lumMod val="75000"/>
            </a:schemeClr>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C</a:t>
            </a:r>
            <a:endParaRPr lang="en-US" sz="2400" dirty="0">
              <a:solidFill>
                <a:schemeClr val="lt1"/>
              </a:solidFill>
              <a:latin typeface="+mn-lt"/>
              <a:ea typeface="+mn-ea"/>
            </a:endParaRPr>
          </a:p>
        </p:txBody>
      </p:sp>
      <p:sp>
        <p:nvSpPr>
          <p:cNvPr id="13" name="Oval 12"/>
          <p:cNvSpPr>
            <a:spLocks noChangeArrowheads="1"/>
          </p:cNvSpPr>
          <p:nvPr/>
        </p:nvSpPr>
        <p:spPr bwMode="auto">
          <a:xfrm>
            <a:off x="5867400" y="14843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endParaRPr lang="en-US" sz="2400" dirty="0">
              <a:solidFill>
                <a:schemeClr val="lt1"/>
              </a:solidFill>
              <a:latin typeface="+mn-lt"/>
              <a:ea typeface="+mn-ea"/>
            </a:endParaRPr>
          </a:p>
        </p:txBody>
      </p:sp>
      <p:sp>
        <p:nvSpPr>
          <p:cNvPr id="14" name="Oval 13"/>
          <p:cNvSpPr>
            <a:spLocks noChangeArrowheads="1"/>
          </p:cNvSpPr>
          <p:nvPr/>
        </p:nvSpPr>
        <p:spPr bwMode="auto">
          <a:xfrm>
            <a:off x="6227763" y="2276475"/>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I</a:t>
            </a:r>
            <a:endParaRPr lang="en-US" sz="2400" dirty="0">
              <a:solidFill>
                <a:schemeClr val="lt1"/>
              </a:solidFill>
              <a:latin typeface="+mn-lt"/>
              <a:ea typeface="+mn-ea"/>
            </a:endParaRPr>
          </a:p>
        </p:txBody>
      </p:sp>
      <p:cxnSp>
        <p:nvCxnSpPr>
          <p:cNvPr id="15" name="Straight Connector 14"/>
          <p:cNvCxnSpPr>
            <a:cxnSpLocks noChangeShapeType="1"/>
            <a:stCxn id="8" idx="6"/>
            <a:endCxn id="11" idx="3"/>
          </p:cNvCxnSpPr>
          <p:nvPr/>
        </p:nvCxnSpPr>
        <p:spPr bwMode="auto">
          <a:xfrm flipV="1">
            <a:off x="4500563" y="2584450"/>
            <a:ext cx="555625" cy="376238"/>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a:stCxn id="8" idx="0"/>
            <a:endCxn id="9" idx="4"/>
          </p:cNvCxnSpPr>
          <p:nvPr/>
        </p:nvCxnSpPr>
        <p:spPr bwMode="auto">
          <a:xfrm flipV="1">
            <a:off x="4319588" y="2133600"/>
            <a:ext cx="0" cy="6477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8" idx="2"/>
            <a:endCxn id="5" idx="5"/>
          </p:cNvCxnSpPr>
          <p:nvPr/>
        </p:nvCxnSpPr>
        <p:spPr bwMode="auto">
          <a:xfrm flipH="1" flipV="1">
            <a:off x="3582988" y="2584450"/>
            <a:ext cx="557212" cy="376238"/>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9" idx="1"/>
            <a:endCxn id="38" idx="5"/>
          </p:cNvCxnSpPr>
          <p:nvPr/>
        </p:nvCxnSpPr>
        <p:spPr bwMode="auto">
          <a:xfrm flipH="1" flipV="1">
            <a:off x="3656013" y="1287463"/>
            <a:ext cx="536575"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7" idx="3"/>
            <a:endCxn id="9" idx="7"/>
          </p:cNvCxnSpPr>
          <p:nvPr/>
        </p:nvCxnSpPr>
        <p:spPr bwMode="auto">
          <a:xfrm flipH="1">
            <a:off x="4448175" y="1287463"/>
            <a:ext cx="392113"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10" idx="1"/>
            <a:endCxn id="11" idx="5"/>
          </p:cNvCxnSpPr>
          <p:nvPr/>
        </p:nvCxnSpPr>
        <p:spPr bwMode="auto">
          <a:xfrm flipH="1" flipV="1">
            <a:off x="5310188" y="2584450"/>
            <a:ext cx="682625" cy="465138"/>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1" idx="1"/>
            <a:endCxn id="9" idx="6"/>
          </p:cNvCxnSpPr>
          <p:nvPr/>
        </p:nvCxnSpPr>
        <p:spPr bwMode="auto">
          <a:xfrm flipH="1" flipV="1">
            <a:off x="4500563" y="1952625"/>
            <a:ext cx="555625" cy="376238"/>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a:stCxn id="5" idx="7"/>
            <a:endCxn id="9" idx="2"/>
          </p:cNvCxnSpPr>
          <p:nvPr/>
        </p:nvCxnSpPr>
        <p:spPr bwMode="auto">
          <a:xfrm flipV="1">
            <a:off x="3582988" y="1952625"/>
            <a:ext cx="557212" cy="376238"/>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34" idx="6"/>
            <a:endCxn id="5" idx="2"/>
          </p:cNvCxnSpPr>
          <p:nvPr/>
        </p:nvCxnSpPr>
        <p:spPr bwMode="auto">
          <a:xfrm>
            <a:off x="2771775" y="2455863"/>
            <a:ext cx="503238"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11" idx="7"/>
            <a:endCxn id="13" idx="3"/>
          </p:cNvCxnSpPr>
          <p:nvPr/>
        </p:nvCxnSpPr>
        <p:spPr bwMode="auto">
          <a:xfrm flipV="1">
            <a:off x="5310188" y="1792288"/>
            <a:ext cx="609600" cy="53657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11" idx="6"/>
            <a:endCxn id="14" idx="2"/>
          </p:cNvCxnSpPr>
          <p:nvPr/>
        </p:nvCxnSpPr>
        <p:spPr bwMode="auto">
          <a:xfrm>
            <a:off x="5362575" y="2455863"/>
            <a:ext cx="865188"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 name="Oval 5"/>
          <p:cNvSpPr>
            <a:spLocks noChangeArrowheads="1"/>
          </p:cNvSpPr>
          <p:nvPr/>
        </p:nvSpPr>
        <p:spPr bwMode="auto">
          <a:xfrm>
            <a:off x="2411413" y="2276475"/>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endParaRPr lang="en-US" sz="2400" dirty="0">
              <a:solidFill>
                <a:schemeClr val="lt1"/>
              </a:solidFill>
              <a:latin typeface="+mn-lt"/>
              <a:ea typeface="+mn-ea"/>
            </a:endParaRPr>
          </a:p>
        </p:txBody>
      </p:sp>
      <p:sp>
        <p:nvSpPr>
          <p:cNvPr id="38" name="Oval 5"/>
          <p:cNvSpPr>
            <a:spLocks noChangeArrowheads="1"/>
          </p:cNvSpPr>
          <p:nvPr/>
        </p:nvSpPr>
        <p:spPr bwMode="auto">
          <a:xfrm>
            <a:off x="3348038" y="981075"/>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endParaRPr lang="en-US" sz="2400" dirty="0">
              <a:solidFill>
                <a:schemeClr val="lt1"/>
              </a:solidFill>
              <a:latin typeface="+mn-lt"/>
              <a:ea typeface="+mn-ea"/>
            </a:endParaRPr>
          </a:p>
        </p:txBody>
      </p:sp>
      <p:sp>
        <p:nvSpPr>
          <p:cNvPr id="29" name="Oval 4"/>
          <p:cNvSpPr>
            <a:spLocks noChangeArrowheads="1"/>
          </p:cNvSpPr>
          <p:nvPr/>
        </p:nvSpPr>
        <p:spPr bwMode="auto">
          <a:xfrm>
            <a:off x="3427413" y="53721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30" name="Oval 6"/>
          <p:cNvSpPr>
            <a:spLocks noChangeArrowheads="1"/>
          </p:cNvSpPr>
          <p:nvPr/>
        </p:nvSpPr>
        <p:spPr bwMode="auto">
          <a:xfrm>
            <a:off x="4940300" y="40767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G</a:t>
            </a:r>
            <a:endParaRPr lang="en-US" sz="2400" dirty="0">
              <a:solidFill>
                <a:schemeClr val="lt1"/>
              </a:solidFill>
              <a:latin typeface="+mn-lt"/>
              <a:ea typeface="+mn-ea"/>
            </a:endParaRPr>
          </a:p>
        </p:txBody>
      </p:sp>
      <p:sp>
        <p:nvSpPr>
          <p:cNvPr id="31" name="Oval 7"/>
          <p:cNvSpPr>
            <a:spLocks noChangeArrowheads="1"/>
          </p:cNvSpPr>
          <p:nvPr/>
        </p:nvSpPr>
        <p:spPr bwMode="auto">
          <a:xfrm>
            <a:off x="4292600" y="5876925"/>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endParaRPr lang="en-US" sz="2400" dirty="0">
              <a:solidFill>
                <a:schemeClr val="lt1"/>
              </a:solidFill>
              <a:latin typeface="+mn-lt"/>
              <a:ea typeface="+mn-ea"/>
            </a:endParaRPr>
          </a:p>
        </p:txBody>
      </p:sp>
      <p:sp>
        <p:nvSpPr>
          <p:cNvPr id="33" name="Oval 9"/>
          <p:cNvSpPr>
            <a:spLocks noChangeArrowheads="1"/>
          </p:cNvSpPr>
          <p:nvPr/>
        </p:nvSpPr>
        <p:spPr bwMode="auto">
          <a:xfrm>
            <a:off x="6092825" y="6092825"/>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endParaRPr lang="en-US" sz="2400" dirty="0">
              <a:solidFill>
                <a:schemeClr val="lt1"/>
              </a:solidFill>
              <a:latin typeface="+mn-lt"/>
              <a:ea typeface="+mn-ea"/>
            </a:endParaRPr>
          </a:p>
        </p:txBody>
      </p:sp>
      <p:sp>
        <p:nvSpPr>
          <p:cNvPr id="36" name="Oval 12"/>
          <p:cNvSpPr>
            <a:spLocks noChangeArrowheads="1"/>
          </p:cNvSpPr>
          <p:nvPr/>
        </p:nvSpPr>
        <p:spPr bwMode="auto">
          <a:xfrm>
            <a:off x="6019800" y="4581525"/>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endParaRPr lang="en-US" sz="2400" dirty="0">
              <a:solidFill>
                <a:schemeClr val="lt1"/>
              </a:solidFill>
              <a:latin typeface="+mn-lt"/>
              <a:ea typeface="+mn-ea"/>
            </a:endParaRPr>
          </a:p>
        </p:txBody>
      </p:sp>
      <p:sp>
        <p:nvSpPr>
          <p:cNvPr id="37" name="Oval 13"/>
          <p:cNvSpPr>
            <a:spLocks noChangeArrowheads="1"/>
          </p:cNvSpPr>
          <p:nvPr/>
        </p:nvSpPr>
        <p:spPr bwMode="auto">
          <a:xfrm>
            <a:off x="6380163" y="53721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I</a:t>
            </a:r>
            <a:endParaRPr lang="en-US" sz="2400" dirty="0">
              <a:solidFill>
                <a:schemeClr val="lt1"/>
              </a:solidFill>
              <a:latin typeface="+mn-lt"/>
              <a:ea typeface="+mn-ea"/>
            </a:endParaRPr>
          </a:p>
        </p:txBody>
      </p:sp>
      <p:cxnSp>
        <p:nvCxnSpPr>
          <p:cNvPr id="41" name="Straight Connector 16"/>
          <p:cNvCxnSpPr>
            <a:cxnSpLocks noChangeShapeType="1"/>
            <a:stCxn id="31" idx="2"/>
            <a:endCxn id="29" idx="5"/>
          </p:cNvCxnSpPr>
          <p:nvPr/>
        </p:nvCxnSpPr>
        <p:spPr bwMode="auto">
          <a:xfrm flipH="1" flipV="1">
            <a:off x="3735388" y="5680075"/>
            <a:ext cx="557212"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Connector 24"/>
          <p:cNvCxnSpPr>
            <a:cxnSpLocks noChangeShapeType="1"/>
            <a:stCxn id="50" idx="6"/>
            <a:endCxn id="29" idx="2"/>
          </p:cNvCxnSpPr>
          <p:nvPr/>
        </p:nvCxnSpPr>
        <p:spPr bwMode="auto">
          <a:xfrm>
            <a:off x="2924175" y="5553075"/>
            <a:ext cx="503238"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0" name="Oval 5"/>
          <p:cNvSpPr>
            <a:spLocks noChangeArrowheads="1"/>
          </p:cNvSpPr>
          <p:nvPr/>
        </p:nvSpPr>
        <p:spPr bwMode="auto">
          <a:xfrm>
            <a:off x="2563813" y="53721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endParaRPr lang="en-US" sz="2400" dirty="0">
              <a:solidFill>
                <a:schemeClr val="lt1"/>
              </a:solidFill>
              <a:latin typeface="+mn-lt"/>
              <a:ea typeface="+mn-ea"/>
            </a:endParaRPr>
          </a:p>
        </p:txBody>
      </p:sp>
      <p:sp>
        <p:nvSpPr>
          <p:cNvPr id="51" name="Oval 5"/>
          <p:cNvSpPr>
            <a:spLocks noChangeArrowheads="1"/>
          </p:cNvSpPr>
          <p:nvPr/>
        </p:nvSpPr>
        <p:spPr bwMode="auto">
          <a:xfrm>
            <a:off x="3500438" y="40767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endParaRPr lang="en-US" sz="2400" dirty="0">
              <a:solidFill>
                <a:schemeClr val="lt1"/>
              </a:solidFill>
              <a:latin typeface="+mn-lt"/>
              <a:ea typeface="+mn-ea"/>
            </a:endParaRPr>
          </a:p>
        </p:txBody>
      </p:sp>
      <p:sp>
        <p:nvSpPr>
          <p:cNvPr id="3" name="圓角矩形 2"/>
          <p:cNvSpPr/>
          <p:nvPr/>
        </p:nvSpPr>
        <p:spPr>
          <a:xfrm>
            <a:off x="1908175" y="765175"/>
            <a:ext cx="5040313" cy="2735263"/>
          </a:xfrm>
          <a:prstGeom prst="roundRect">
            <a:avLst>
              <a:gd name="adj" fmla="val 6992"/>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4" name="圓角矩形 53"/>
          <p:cNvSpPr/>
          <p:nvPr/>
        </p:nvSpPr>
        <p:spPr>
          <a:xfrm>
            <a:off x="1908175" y="3860800"/>
            <a:ext cx="5040313" cy="2736850"/>
          </a:xfrm>
          <a:prstGeom prst="roundRect">
            <a:avLst>
              <a:gd name="adj" fmla="val 6992"/>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7924" name="Title 1"/>
          <p:cNvSpPr>
            <a:spLocks noGrp="1"/>
          </p:cNvSpPr>
          <p:nvPr>
            <p:ph type="title"/>
          </p:nvPr>
        </p:nvSpPr>
        <p:spPr>
          <a:xfrm>
            <a:off x="457200" y="44450"/>
            <a:ext cx="8075613" cy="647700"/>
          </a:xfrm>
        </p:spPr>
        <p:txBody>
          <a:bodyPr/>
          <a:lstStyle/>
          <a:p>
            <a:r>
              <a:rPr lang="en-US" altLang="zh-TW" sz="3200" smtClean="0">
                <a:solidFill>
                  <a:schemeClr val="accent1"/>
                </a:solidFill>
              </a:rPr>
              <a:t>Which Node is Most </a:t>
            </a:r>
            <a:r>
              <a:rPr lang="en-US" altLang="zh-TW" sz="3200" smtClean="0">
                <a:solidFill>
                  <a:srgbClr val="FF0000"/>
                </a:solidFill>
              </a:rPr>
              <a:t>Important</a:t>
            </a:r>
            <a:r>
              <a:rPr lang="en-US" altLang="zh-TW" sz="3200" smtClean="0">
                <a:solidFill>
                  <a:schemeClr val="accent1"/>
                </a:solidFill>
              </a:rPr>
              <a:t>?</a:t>
            </a:r>
          </a:p>
        </p:txBody>
      </p:sp>
      <p:sp>
        <p:nvSpPr>
          <p:cNvPr id="4" name="弧形箭號 (左彎) 3"/>
          <p:cNvSpPr/>
          <p:nvPr/>
        </p:nvSpPr>
        <p:spPr>
          <a:xfrm>
            <a:off x="7019925" y="2771775"/>
            <a:ext cx="1008063" cy="1989138"/>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Tree>
    <p:extLst>
      <p:ext uri="{BB962C8B-B14F-4D97-AF65-F5344CB8AC3E}">
        <p14:creationId xmlns:p14="http://schemas.microsoft.com/office/powerpoint/2010/main" val="150134884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F65453E-F11D-409D-9262-EC74ADC5F66F}" type="slidenum">
              <a:rPr lang="zh-TW" altLang="en-US" sz="1200" smtClean="0">
                <a:solidFill>
                  <a:srgbClr val="898989"/>
                </a:solidFill>
              </a:rPr>
              <a:pPr eaLnBrk="1" hangingPunct="1">
                <a:spcBef>
                  <a:spcPct val="0"/>
                </a:spcBef>
                <a:buFontTx/>
                <a:buNone/>
              </a:pPr>
              <a:t>237</a:t>
            </a:fld>
            <a:endParaRPr lang="zh-TW" altLang="en-US" sz="1200" smtClean="0">
              <a:solidFill>
                <a:srgbClr val="898989"/>
              </a:solidFill>
            </a:endParaRPr>
          </a:p>
        </p:txBody>
      </p:sp>
      <p:sp>
        <p:nvSpPr>
          <p:cNvPr id="5" name="Oval 4"/>
          <p:cNvSpPr>
            <a:spLocks noChangeArrowheads="1"/>
          </p:cNvSpPr>
          <p:nvPr/>
        </p:nvSpPr>
        <p:spPr bwMode="auto">
          <a:xfrm>
            <a:off x="3340100" y="4033837"/>
            <a:ext cx="471488" cy="469900"/>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chemeClr val="lt1"/>
                </a:solidFill>
                <a:latin typeface="+mn-lt"/>
                <a:ea typeface="+mn-ea"/>
              </a:rPr>
              <a:t>A</a:t>
            </a:r>
          </a:p>
        </p:txBody>
      </p:sp>
      <p:sp>
        <p:nvSpPr>
          <p:cNvPr id="8" name="Oval 7"/>
          <p:cNvSpPr>
            <a:spLocks noChangeArrowheads="1"/>
          </p:cNvSpPr>
          <p:nvPr/>
        </p:nvSpPr>
        <p:spPr bwMode="auto">
          <a:xfrm>
            <a:off x="4468813" y="4692649"/>
            <a:ext cx="471487" cy="469900"/>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chemeClr val="lt1"/>
                </a:solidFill>
                <a:latin typeface="+mn-lt"/>
                <a:ea typeface="+mn-ea"/>
              </a:rPr>
              <a:t>D</a:t>
            </a:r>
            <a:endParaRPr lang="en-US" sz="3200" b="1" dirty="0">
              <a:solidFill>
                <a:schemeClr val="lt1"/>
              </a:solidFill>
              <a:latin typeface="+mn-lt"/>
              <a:ea typeface="+mn-ea"/>
            </a:endParaRPr>
          </a:p>
        </p:txBody>
      </p:sp>
      <p:sp>
        <p:nvSpPr>
          <p:cNvPr id="9" name="Oval 8"/>
          <p:cNvSpPr>
            <a:spLocks noChangeArrowheads="1"/>
          </p:cNvSpPr>
          <p:nvPr/>
        </p:nvSpPr>
        <p:spPr bwMode="auto">
          <a:xfrm>
            <a:off x="4468813" y="3375024"/>
            <a:ext cx="471487" cy="471488"/>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chemeClr val="lt1"/>
                </a:solidFill>
                <a:latin typeface="+mn-lt"/>
                <a:ea typeface="+mn-ea"/>
              </a:rPr>
              <a:t>B</a:t>
            </a:r>
            <a:endParaRPr lang="en-US" sz="3200" b="1" dirty="0">
              <a:solidFill>
                <a:schemeClr val="lt1"/>
              </a:solidFill>
              <a:latin typeface="+mn-lt"/>
              <a:ea typeface="+mn-ea"/>
            </a:endParaRPr>
          </a:p>
        </p:txBody>
      </p:sp>
      <p:sp>
        <p:nvSpPr>
          <p:cNvPr id="11" name="Oval 10"/>
          <p:cNvSpPr>
            <a:spLocks noChangeArrowheads="1"/>
          </p:cNvSpPr>
          <p:nvPr/>
        </p:nvSpPr>
        <p:spPr bwMode="auto">
          <a:xfrm>
            <a:off x="5597525" y="4033837"/>
            <a:ext cx="468313" cy="469900"/>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chemeClr val="lt1"/>
                </a:solidFill>
                <a:latin typeface="+mn-lt"/>
                <a:ea typeface="+mn-ea"/>
              </a:rPr>
              <a:t>C</a:t>
            </a:r>
            <a:endParaRPr lang="en-US" sz="3200" b="1" dirty="0">
              <a:solidFill>
                <a:schemeClr val="lt1"/>
              </a:solidFill>
              <a:latin typeface="+mn-lt"/>
              <a:ea typeface="+mn-ea"/>
            </a:endParaRPr>
          </a:p>
        </p:txBody>
      </p:sp>
      <p:cxnSp>
        <p:nvCxnSpPr>
          <p:cNvPr id="15" name="Straight Connector 14"/>
          <p:cNvCxnSpPr>
            <a:cxnSpLocks noChangeShapeType="1"/>
            <a:stCxn id="8" idx="6"/>
            <a:endCxn id="11" idx="3"/>
          </p:cNvCxnSpPr>
          <p:nvPr/>
        </p:nvCxnSpPr>
        <p:spPr bwMode="auto">
          <a:xfrm flipV="1">
            <a:off x="4940300" y="4435474"/>
            <a:ext cx="725488" cy="492125"/>
          </a:xfrm>
          <a:prstGeom prst="line">
            <a:avLst/>
          </a:prstGeom>
          <a:noFill/>
          <a:ln w="38100">
            <a:solidFill>
              <a:schemeClr val="accent6">
                <a:lumMod val="50000"/>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a:stCxn id="8" idx="0"/>
            <a:endCxn id="9" idx="4"/>
          </p:cNvCxnSpPr>
          <p:nvPr/>
        </p:nvCxnSpPr>
        <p:spPr bwMode="auto">
          <a:xfrm flipV="1">
            <a:off x="4703763" y="3846512"/>
            <a:ext cx="0" cy="846137"/>
          </a:xfrm>
          <a:prstGeom prst="line">
            <a:avLst/>
          </a:prstGeom>
          <a:noFill/>
          <a:ln w="38100">
            <a:solidFill>
              <a:schemeClr val="accent6">
                <a:lumMod val="50000"/>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8" idx="2"/>
            <a:endCxn id="5" idx="5"/>
          </p:cNvCxnSpPr>
          <p:nvPr/>
        </p:nvCxnSpPr>
        <p:spPr bwMode="auto">
          <a:xfrm flipH="1" flipV="1">
            <a:off x="3741738" y="4435474"/>
            <a:ext cx="727075" cy="492125"/>
          </a:xfrm>
          <a:prstGeom prst="line">
            <a:avLst/>
          </a:prstGeom>
          <a:noFill/>
          <a:ln w="38100">
            <a:solidFill>
              <a:schemeClr val="accent6">
                <a:lumMod val="50000"/>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1" idx="1"/>
            <a:endCxn id="9" idx="6"/>
          </p:cNvCxnSpPr>
          <p:nvPr/>
        </p:nvCxnSpPr>
        <p:spPr bwMode="auto">
          <a:xfrm flipH="1" flipV="1">
            <a:off x="4940300" y="3611562"/>
            <a:ext cx="725488" cy="490537"/>
          </a:xfrm>
          <a:prstGeom prst="line">
            <a:avLst/>
          </a:prstGeom>
          <a:noFill/>
          <a:ln w="38100">
            <a:solidFill>
              <a:schemeClr val="accent6">
                <a:lumMod val="50000"/>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a:stCxn id="5" idx="7"/>
            <a:endCxn id="9" idx="2"/>
          </p:cNvCxnSpPr>
          <p:nvPr/>
        </p:nvCxnSpPr>
        <p:spPr bwMode="auto">
          <a:xfrm flipV="1">
            <a:off x="3741738" y="3611562"/>
            <a:ext cx="727075" cy="490537"/>
          </a:xfrm>
          <a:prstGeom prst="line">
            <a:avLst/>
          </a:prstGeom>
          <a:noFill/>
          <a:ln w="38100">
            <a:solidFill>
              <a:schemeClr val="accent6">
                <a:lumMod val="50000"/>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34" idx="6"/>
            <a:endCxn id="5" idx="2"/>
          </p:cNvCxnSpPr>
          <p:nvPr/>
        </p:nvCxnSpPr>
        <p:spPr bwMode="auto">
          <a:xfrm>
            <a:off x="2682875" y="4268787"/>
            <a:ext cx="657225" cy="0"/>
          </a:xfrm>
          <a:prstGeom prst="line">
            <a:avLst/>
          </a:prstGeom>
          <a:noFill/>
          <a:ln w="38100">
            <a:solidFill>
              <a:schemeClr val="accent6">
                <a:lumMod val="50000"/>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 name="Oval 5"/>
          <p:cNvSpPr>
            <a:spLocks noChangeArrowheads="1"/>
          </p:cNvSpPr>
          <p:nvPr/>
        </p:nvSpPr>
        <p:spPr bwMode="auto">
          <a:xfrm>
            <a:off x="2211388" y="4033837"/>
            <a:ext cx="471487" cy="469900"/>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chemeClr val="lt1"/>
                </a:solidFill>
                <a:latin typeface="+mn-lt"/>
                <a:ea typeface="+mn-ea"/>
              </a:rPr>
              <a:t>E</a:t>
            </a:r>
            <a:endParaRPr lang="en-US" sz="3200" b="1" dirty="0">
              <a:solidFill>
                <a:schemeClr val="lt1"/>
              </a:solidFill>
              <a:latin typeface="+mn-lt"/>
              <a:ea typeface="+mn-ea"/>
            </a:endParaRPr>
          </a:p>
        </p:txBody>
      </p:sp>
      <p:sp>
        <p:nvSpPr>
          <p:cNvPr id="38926" name="Title 1"/>
          <p:cNvSpPr>
            <a:spLocks noGrp="1"/>
          </p:cNvSpPr>
          <p:nvPr>
            <p:ph type="title"/>
          </p:nvPr>
        </p:nvSpPr>
        <p:spPr>
          <a:xfrm>
            <a:off x="457200" y="274638"/>
            <a:ext cx="8229600" cy="777875"/>
          </a:xfrm>
        </p:spPr>
        <p:txBody>
          <a:bodyPr/>
          <a:lstStyle/>
          <a:p>
            <a:r>
              <a:rPr lang="en-US" altLang="zh-TW" smtClean="0">
                <a:solidFill>
                  <a:schemeClr val="accent1"/>
                </a:solidFill>
              </a:rPr>
              <a:t>Betweenness Centrality</a:t>
            </a:r>
          </a:p>
        </p:txBody>
      </p:sp>
      <p:graphicFrame>
        <p:nvGraphicFramePr>
          <p:cNvPr id="38927" name="物件 2"/>
          <p:cNvGraphicFramePr>
            <a:graphicFrameLocks noChangeAspect="1"/>
          </p:cNvGraphicFramePr>
          <p:nvPr/>
        </p:nvGraphicFramePr>
        <p:xfrm>
          <a:off x="2311400" y="1341438"/>
          <a:ext cx="4310063" cy="1182687"/>
        </p:xfrm>
        <a:graphic>
          <a:graphicData uri="http://schemas.openxmlformats.org/presentationml/2006/ole">
            <mc:AlternateContent xmlns:mc="http://schemas.openxmlformats.org/markup-compatibility/2006">
              <mc:Choice xmlns:v="urn:schemas-microsoft-com:vml" Requires="v">
                <p:oleObj spid="_x0000_s85058" name="方程式" r:id="rId3" imgW="1294838" imgH="355446" progId="Equation.3">
                  <p:embed/>
                </p:oleObj>
              </mc:Choice>
              <mc:Fallback>
                <p:oleObj name="方程式" r:id="rId3" imgW="1294838"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1341438"/>
                        <a:ext cx="4310063"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3754850"/>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229600" cy="777875"/>
          </a:xfrm>
        </p:spPr>
        <p:txBody>
          <a:bodyPr/>
          <a:lstStyle/>
          <a:p>
            <a:r>
              <a:rPr lang="en-US" altLang="zh-TW" smtClean="0">
                <a:solidFill>
                  <a:schemeClr val="accent1"/>
                </a:solidFill>
              </a:rPr>
              <a:t>Betweenness Centrality</a:t>
            </a: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88EA1D99-678C-44D7-A457-B39A789908D0}" type="slidenum">
              <a:rPr lang="zh-TW" altLang="en-US" sz="1200" smtClean="0">
                <a:solidFill>
                  <a:srgbClr val="898989"/>
                </a:solidFill>
              </a:rPr>
              <a:pPr eaLnBrk="1" hangingPunct="1">
                <a:spcBef>
                  <a:spcPct val="0"/>
                </a:spcBef>
                <a:buFontTx/>
                <a:buNone/>
              </a:pPr>
              <a:t>238</a:t>
            </a:fld>
            <a:endParaRPr lang="zh-TW" altLang="en-US" sz="1200" smtClean="0">
              <a:solidFill>
                <a:srgbClr val="898989"/>
              </a:solidFill>
            </a:endParaRPr>
          </a:p>
        </p:txBody>
      </p:sp>
      <p:sp>
        <p:nvSpPr>
          <p:cNvPr id="6" name="Oval 5"/>
          <p:cNvSpPr>
            <a:spLocks noChangeArrowheads="1"/>
          </p:cNvSpPr>
          <p:nvPr/>
        </p:nvSpPr>
        <p:spPr bwMode="auto">
          <a:xfrm>
            <a:off x="539750" y="2894013"/>
            <a:ext cx="719138" cy="720725"/>
          </a:xfrm>
          <a:prstGeom prst="ellipse">
            <a:avLst/>
          </a:prstGeom>
          <a:solidFill>
            <a:srgbClr val="C00000"/>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A</a:t>
            </a:r>
          </a:p>
        </p:txBody>
      </p:sp>
      <p:sp>
        <p:nvSpPr>
          <p:cNvPr id="7" name="Oval 6"/>
          <p:cNvSpPr>
            <a:spLocks noChangeArrowheads="1"/>
          </p:cNvSpPr>
          <p:nvPr/>
        </p:nvSpPr>
        <p:spPr bwMode="auto">
          <a:xfrm>
            <a:off x="900113" y="4262438"/>
            <a:ext cx="719137" cy="719137"/>
          </a:xfrm>
          <a:prstGeom prst="ellipse">
            <a:avLst/>
          </a:prstGeom>
          <a:solidFill>
            <a:schemeClr val="accent3">
              <a:lumMod val="75000"/>
            </a:schemeClr>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B</a:t>
            </a:r>
          </a:p>
        </p:txBody>
      </p:sp>
      <p:sp>
        <p:nvSpPr>
          <p:cNvPr id="8" name="Oval 7"/>
          <p:cNvSpPr>
            <a:spLocks noChangeArrowheads="1"/>
          </p:cNvSpPr>
          <p:nvPr/>
        </p:nvSpPr>
        <p:spPr bwMode="auto">
          <a:xfrm>
            <a:off x="3275013" y="3325813"/>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D</a:t>
            </a:r>
          </a:p>
        </p:txBody>
      </p:sp>
      <p:sp>
        <p:nvSpPr>
          <p:cNvPr id="9" name="Oval 8"/>
          <p:cNvSpPr>
            <a:spLocks noChangeArrowheads="1"/>
          </p:cNvSpPr>
          <p:nvPr/>
        </p:nvSpPr>
        <p:spPr bwMode="auto">
          <a:xfrm>
            <a:off x="2843213" y="4838700"/>
            <a:ext cx="720725" cy="719138"/>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E</a:t>
            </a:r>
          </a:p>
        </p:txBody>
      </p:sp>
      <p:sp>
        <p:nvSpPr>
          <p:cNvPr id="10" name="Oval 9"/>
          <p:cNvSpPr>
            <a:spLocks noChangeArrowheads="1"/>
          </p:cNvSpPr>
          <p:nvPr/>
        </p:nvSpPr>
        <p:spPr bwMode="auto">
          <a:xfrm>
            <a:off x="2051050" y="1957388"/>
            <a:ext cx="720725" cy="72072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solidFill>
                  <a:schemeClr val="lt1"/>
                </a:solidFill>
                <a:latin typeface="+mn-lt"/>
                <a:ea typeface="+mn-ea"/>
              </a:rPr>
              <a:t>C</a:t>
            </a:r>
          </a:p>
        </p:txBody>
      </p:sp>
      <p:cxnSp>
        <p:nvCxnSpPr>
          <p:cNvPr id="12" name="Straight Connector 11"/>
          <p:cNvCxnSpPr>
            <a:cxnSpLocks noChangeShapeType="1"/>
            <a:stCxn id="6" idx="4"/>
            <a:endCxn id="7" idx="0"/>
          </p:cNvCxnSpPr>
          <p:nvPr/>
        </p:nvCxnSpPr>
        <p:spPr bwMode="auto">
          <a:xfrm>
            <a:off x="900113" y="3614738"/>
            <a:ext cx="358775" cy="64770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a:stCxn id="6" idx="7"/>
            <a:endCxn id="10" idx="2"/>
          </p:cNvCxnSpPr>
          <p:nvPr/>
        </p:nvCxnSpPr>
        <p:spPr bwMode="auto">
          <a:xfrm flipV="1">
            <a:off x="1154113" y="2317750"/>
            <a:ext cx="896937" cy="681038"/>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7" idx="7"/>
            <a:endCxn id="10" idx="3"/>
          </p:cNvCxnSpPr>
          <p:nvPr/>
        </p:nvCxnSpPr>
        <p:spPr bwMode="auto">
          <a:xfrm flipV="1">
            <a:off x="1514475" y="2571750"/>
            <a:ext cx="642938" cy="1795463"/>
          </a:xfrm>
          <a:prstGeom prst="line">
            <a:avLst/>
          </a:prstGeom>
          <a:noFill/>
          <a:ln w="762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7" idx="6"/>
            <a:endCxn id="8" idx="2"/>
          </p:cNvCxnSpPr>
          <p:nvPr/>
        </p:nvCxnSpPr>
        <p:spPr bwMode="auto">
          <a:xfrm flipV="1">
            <a:off x="1619250" y="3686175"/>
            <a:ext cx="1655763" cy="936625"/>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7" idx="6"/>
            <a:endCxn id="9" idx="2"/>
          </p:cNvCxnSpPr>
          <p:nvPr/>
        </p:nvCxnSpPr>
        <p:spPr bwMode="auto">
          <a:xfrm>
            <a:off x="1619250" y="4622800"/>
            <a:ext cx="1223963" cy="576263"/>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Box 28"/>
          <p:cNvSpPr txBox="1"/>
          <p:nvPr/>
        </p:nvSpPr>
        <p:spPr>
          <a:xfrm>
            <a:off x="5468938" y="1844675"/>
            <a:ext cx="2436812" cy="3970338"/>
          </a:xfrm>
          <a:prstGeom prst="rect">
            <a:avLst/>
          </a:prstGeom>
          <a:noFill/>
        </p:spPr>
        <p:txBody>
          <a:bodyPr wrap="none">
            <a:spAutoFit/>
          </a:bodyPr>
          <a:lstStyle/>
          <a:p>
            <a:pPr>
              <a:defRPr/>
            </a:pPr>
            <a:r>
              <a:rPr lang="en-US" sz="2800" dirty="0">
                <a:solidFill>
                  <a:schemeClr val="accent6">
                    <a:lumMod val="50000"/>
                  </a:schemeClr>
                </a:solidFill>
                <a:ea typeface="ＭＳ Ｐゴシック" charset="0"/>
                <a:cs typeface="ＭＳ Ｐゴシック" charset="0"/>
              </a:rPr>
              <a:t>A: </a:t>
            </a:r>
          </a:p>
          <a:p>
            <a:pPr>
              <a:defRPr/>
            </a:pPr>
            <a:r>
              <a:rPr lang="en-US" sz="2800" dirty="0">
                <a:solidFill>
                  <a:schemeClr val="accent6">
                    <a:lumMod val="50000"/>
                  </a:schemeClr>
                </a:solidFill>
                <a:ea typeface="ＭＳ Ｐゴシック" charset="0"/>
                <a:cs typeface="ＭＳ Ｐゴシック" charset="0"/>
              </a:rPr>
              <a:t>B</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C: 0/1 = 0</a:t>
            </a:r>
          </a:p>
          <a:p>
            <a:pPr>
              <a:defRPr/>
            </a:pPr>
            <a:r>
              <a:rPr lang="en-US" sz="2800" dirty="0">
                <a:solidFill>
                  <a:schemeClr val="accent6">
                    <a:lumMod val="50000"/>
                  </a:schemeClr>
                </a:solidFill>
                <a:ea typeface="ＭＳ Ｐゴシック" charset="0"/>
                <a:cs typeface="ＭＳ Ｐゴシック" charset="0"/>
              </a:rPr>
              <a:t>B</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D: 0/1 = 0</a:t>
            </a:r>
          </a:p>
          <a:p>
            <a:pPr>
              <a:defRPr/>
            </a:pPr>
            <a:r>
              <a:rPr lang="en-US" sz="2800" dirty="0">
                <a:solidFill>
                  <a:schemeClr val="accent6">
                    <a:lumMod val="50000"/>
                  </a:schemeClr>
                </a:solidFill>
                <a:ea typeface="ＭＳ Ｐゴシック" charset="0"/>
                <a:cs typeface="ＭＳ Ｐゴシック" charset="0"/>
              </a:rPr>
              <a:t>B</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0/1 = 0</a:t>
            </a:r>
          </a:p>
          <a:p>
            <a:pPr>
              <a:defRPr/>
            </a:pPr>
            <a:r>
              <a:rPr lang="en-US" sz="2800" dirty="0">
                <a:solidFill>
                  <a:schemeClr val="accent6">
                    <a:lumMod val="50000"/>
                  </a:schemeClr>
                </a:solidFill>
                <a:ea typeface="ＭＳ Ｐゴシック" charset="0"/>
                <a:cs typeface="ＭＳ Ｐゴシック" charset="0"/>
              </a:rPr>
              <a:t>C</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D: 0/1 = 0</a:t>
            </a:r>
          </a:p>
          <a:p>
            <a:pPr>
              <a:defRPr/>
            </a:pPr>
            <a:r>
              <a:rPr lang="en-US" sz="2800" dirty="0">
                <a:solidFill>
                  <a:schemeClr val="accent6">
                    <a:lumMod val="50000"/>
                  </a:schemeClr>
                </a:solidFill>
                <a:ea typeface="ＭＳ Ｐゴシック" charset="0"/>
                <a:cs typeface="ＭＳ Ｐゴシック" charset="0"/>
              </a:rPr>
              <a:t>C</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0/1 = 0</a:t>
            </a:r>
          </a:p>
          <a:p>
            <a:pPr>
              <a:defRPr/>
            </a:pPr>
            <a:r>
              <a:rPr lang="en-US" sz="2800" dirty="0">
                <a:solidFill>
                  <a:schemeClr val="accent6">
                    <a:lumMod val="50000"/>
                  </a:schemeClr>
                </a:solidFill>
                <a:ea typeface="ＭＳ Ｐゴシック" charset="0"/>
                <a:cs typeface="ＭＳ Ｐゴシック" charset="0"/>
              </a:rPr>
              <a:t>D</a:t>
            </a:r>
            <a:r>
              <a:rPr lang="en-US" sz="2800" dirty="0">
                <a:solidFill>
                  <a:schemeClr val="accent6">
                    <a:lumMod val="50000"/>
                  </a:schemeClr>
                </a:solidFill>
                <a:ea typeface="ＭＳ Ｐゴシック" charset="0"/>
                <a:cs typeface="ＭＳ Ｐゴシック" charset="0"/>
                <a:sym typeface="Wingdings" panose="05000000000000000000" pitchFamily="2" charset="2"/>
              </a:rPr>
              <a:t></a:t>
            </a:r>
            <a:r>
              <a:rPr lang="en-US" sz="2800" dirty="0">
                <a:solidFill>
                  <a:schemeClr val="accent6">
                    <a:lumMod val="50000"/>
                  </a:schemeClr>
                </a:solidFill>
                <a:ea typeface="ＭＳ Ｐゴシック" charset="0"/>
                <a:cs typeface="ＭＳ Ｐゴシック" charset="0"/>
              </a:rPr>
              <a:t>E: 0/1 = 0</a:t>
            </a:r>
          </a:p>
          <a:p>
            <a:pPr>
              <a:defRPr/>
            </a:pPr>
            <a:r>
              <a:rPr lang="en-US" sz="2800" dirty="0">
                <a:solidFill>
                  <a:schemeClr val="accent6">
                    <a:lumMod val="50000"/>
                  </a:schemeClr>
                </a:solidFill>
                <a:ea typeface="ＭＳ Ｐゴシック" charset="0"/>
                <a:cs typeface="ＭＳ Ｐゴシック" charset="0"/>
              </a:rPr>
              <a:t>                   </a:t>
            </a:r>
          </a:p>
          <a:p>
            <a:pPr>
              <a:defRPr/>
            </a:pPr>
            <a:r>
              <a:rPr lang="en-US" sz="2800" b="1" dirty="0">
                <a:solidFill>
                  <a:schemeClr val="accent6">
                    <a:lumMod val="50000"/>
                  </a:schemeClr>
                </a:solidFill>
                <a:ea typeface="ＭＳ Ｐゴシック" charset="0"/>
                <a:cs typeface="ＭＳ Ｐゴシック" charset="0"/>
              </a:rPr>
              <a:t>Total:           0</a:t>
            </a:r>
          </a:p>
        </p:txBody>
      </p:sp>
      <p:cxnSp>
        <p:nvCxnSpPr>
          <p:cNvPr id="18" name="Straight Connector 29"/>
          <p:cNvCxnSpPr>
            <a:cxnSpLocks noChangeShapeType="1"/>
          </p:cNvCxnSpPr>
          <p:nvPr/>
        </p:nvCxnSpPr>
        <p:spPr bwMode="auto">
          <a:xfrm>
            <a:off x="7091363" y="5053013"/>
            <a:ext cx="649287" cy="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4288" name="TextBox 31"/>
          <p:cNvSpPr txBox="1">
            <a:spLocks noChangeArrowheads="1"/>
          </p:cNvSpPr>
          <p:nvPr/>
        </p:nvSpPr>
        <p:spPr bwMode="auto">
          <a:xfrm>
            <a:off x="900113" y="5949950"/>
            <a:ext cx="741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chemeClr val="accent2"/>
                </a:solidFill>
                <a:latin typeface="Lucida Sans Typewriter" pitchFamily="49" charset="0"/>
                <a:ea typeface="MS PGothic" pitchFamily="34" charset="-128"/>
              </a:rPr>
              <a:t>A: Betweenness Centrality = 0</a:t>
            </a:r>
          </a:p>
        </p:txBody>
      </p:sp>
    </p:spTree>
    <p:extLst>
      <p:ext uri="{BB962C8B-B14F-4D97-AF65-F5344CB8AC3E}">
        <p14:creationId xmlns:p14="http://schemas.microsoft.com/office/powerpoint/2010/main" val="376439930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Closeness Centrality</a:t>
            </a:r>
            <a:endParaRPr lang="zh-TW" altLang="en-US" smtClean="0">
              <a:solidFill>
                <a:srgbClr val="4F81BD"/>
              </a:solidFill>
            </a:endParaRPr>
          </a:p>
        </p:txBody>
      </p:sp>
      <p:sp>
        <p:nvSpPr>
          <p:cNvPr id="5529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2E1C9AA-67EC-4CD9-9293-FD70F399F6A3}" type="slidenum">
              <a:rPr lang="zh-TW" altLang="en-US" sz="1200" smtClean="0">
                <a:solidFill>
                  <a:srgbClr val="898989"/>
                </a:solidFill>
              </a:rPr>
              <a:pPr eaLnBrk="1" hangingPunct="1">
                <a:spcBef>
                  <a:spcPct val="0"/>
                </a:spcBef>
                <a:buFontTx/>
                <a:buNone/>
              </a:pPr>
              <a:t>239</a:t>
            </a:fld>
            <a:endParaRPr lang="zh-TW" altLang="en-US" sz="1200" smtClean="0">
              <a:solidFill>
                <a:srgbClr val="898989"/>
              </a:solidFill>
            </a:endParaRPr>
          </a:p>
        </p:txBody>
      </p:sp>
      <p:sp>
        <p:nvSpPr>
          <p:cNvPr id="55300" name="矩形 4"/>
          <p:cNvSpPr>
            <a:spLocks noChangeArrowheads="1"/>
          </p:cNvSpPr>
          <p:nvPr/>
        </p:nvSpPr>
        <p:spPr bwMode="auto">
          <a:xfrm>
            <a:off x="2051050" y="6581775"/>
            <a:ext cx="597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sp>
        <p:nvSpPr>
          <p:cNvPr id="55301" name="矩形 7"/>
          <p:cNvSpPr>
            <a:spLocks noChangeArrowheads="1"/>
          </p:cNvSpPr>
          <p:nvPr/>
        </p:nvSpPr>
        <p:spPr bwMode="auto">
          <a:xfrm>
            <a:off x="107950" y="5529263"/>
            <a:ext cx="8856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ea typeface="MS PGothic" pitchFamily="34" charset="-128"/>
              </a:rPr>
              <a:t>Rafael has the highest closeness centrality because he can reach more entities through shorter paths. As such, Rafael's placement allows him to connect to entities in his own clique, and to entities that span cliques.</a:t>
            </a:r>
            <a:endParaRPr lang="zh-TW" altLang="en-US" sz="1800">
              <a:latin typeface="Arial" charset="0"/>
              <a:ea typeface="MS PGothic" pitchFamily="34" charset="-128"/>
            </a:endParaRPr>
          </a:p>
        </p:txBody>
      </p:sp>
      <p:pic>
        <p:nvPicPr>
          <p:cNvPr id="55302" name="Picture 2" descr="Closeness Centrality in Social Network Analysis (S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41438"/>
            <a:ext cx="65516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890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312738" y="188913"/>
            <a:ext cx="8507412" cy="1143000"/>
          </a:xfrm>
        </p:spPr>
        <p:txBody>
          <a:bodyPr/>
          <a:lstStyle/>
          <a:p>
            <a:r>
              <a:rPr lang="en-US" altLang="zh-TW" dirty="0" smtClean="0">
                <a:solidFill>
                  <a:schemeClr val="accent1"/>
                </a:solidFill>
              </a:rPr>
              <a:t>Business Intelligence and Analytics: Research Directions</a:t>
            </a:r>
            <a:endParaRPr lang="zh-TW" altLang="en-US" dirty="0" smtClean="0">
              <a:solidFill>
                <a:schemeClr val="accent1"/>
              </a:solidFill>
            </a:endParaRPr>
          </a:p>
        </p:txBody>
      </p:sp>
      <p:sp>
        <p:nvSpPr>
          <p:cNvPr id="25603" name="內容版面配置區 2"/>
          <p:cNvSpPr>
            <a:spLocks noGrp="1"/>
          </p:cNvSpPr>
          <p:nvPr>
            <p:ph idx="1"/>
          </p:nvPr>
        </p:nvSpPr>
        <p:spPr>
          <a:xfrm>
            <a:off x="312738" y="1331913"/>
            <a:ext cx="8507412" cy="5064125"/>
          </a:xfrm>
        </p:spPr>
        <p:txBody>
          <a:bodyPr/>
          <a:lstStyle/>
          <a:p>
            <a:pPr>
              <a:buFont typeface="Arial" charset="0"/>
              <a:buNone/>
            </a:pPr>
            <a:r>
              <a:rPr lang="en-US" altLang="zh-TW" sz="2800" smtClean="0"/>
              <a:t>1. </a:t>
            </a:r>
            <a:r>
              <a:rPr lang="en-US" altLang="zh-TW" sz="2800" smtClean="0">
                <a:solidFill>
                  <a:srgbClr val="FF0000"/>
                </a:solidFill>
              </a:rPr>
              <a:t>Big Data Analytics</a:t>
            </a:r>
          </a:p>
          <a:p>
            <a:pPr lvl="1"/>
            <a:r>
              <a:rPr lang="en-US" altLang="zh-TW" smtClean="0"/>
              <a:t>Data analytics using Hadoop / MapReduce framework</a:t>
            </a:r>
          </a:p>
          <a:p>
            <a:pPr>
              <a:buFont typeface="Arial" charset="0"/>
              <a:buNone/>
            </a:pPr>
            <a:r>
              <a:rPr lang="en-US" altLang="zh-TW" sz="2800" smtClean="0"/>
              <a:t>2. Text Analytics</a:t>
            </a:r>
          </a:p>
          <a:p>
            <a:pPr lvl="1"/>
            <a:r>
              <a:rPr lang="en-US" altLang="zh-TW" smtClean="0"/>
              <a:t>From Information Extraction to Question Answering</a:t>
            </a:r>
          </a:p>
          <a:p>
            <a:pPr lvl="1"/>
            <a:r>
              <a:rPr lang="en-US" altLang="zh-TW" smtClean="0"/>
              <a:t>From Sentiment Analysis to Opinion Mining</a:t>
            </a:r>
          </a:p>
          <a:p>
            <a:pPr>
              <a:buFont typeface="Arial" charset="0"/>
              <a:buNone/>
            </a:pPr>
            <a:r>
              <a:rPr lang="en-US" altLang="zh-TW" sz="2800" smtClean="0"/>
              <a:t>3. Network Analysis</a:t>
            </a:r>
          </a:p>
          <a:p>
            <a:pPr lvl="1"/>
            <a:r>
              <a:rPr lang="en-US" altLang="zh-TW" smtClean="0"/>
              <a:t>Link mining</a:t>
            </a:r>
          </a:p>
          <a:p>
            <a:pPr lvl="1"/>
            <a:r>
              <a:rPr lang="en-US" altLang="zh-TW" smtClean="0"/>
              <a:t>Community Detection</a:t>
            </a:r>
          </a:p>
          <a:p>
            <a:pPr lvl="1"/>
            <a:r>
              <a:rPr lang="en-US" altLang="zh-TW" smtClean="0"/>
              <a:t>Social Recommendation</a:t>
            </a:r>
            <a:endParaRPr lang="zh-TW" altLang="en-US" smtClean="0"/>
          </a:p>
        </p:txBody>
      </p:sp>
      <p:sp>
        <p:nvSpPr>
          <p:cNvPr id="2560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88A1DF2-45D3-4657-BCE5-E56A7721E63C}" type="slidenum">
              <a:rPr lang="zh-TW" altLang="en-US" sz="1200">
                <a:solidFill>
                  <a:srgbClr val="898989"/>
                </a:solidFill>
              </a:rPr>
              <a:pPr eaLnBrk="1" hangingPunct="1">
                <a:spcBef>
                  <a:spcPct val="0"/>
                </a:spcBef>
                <a:buFontTx/>
                <a:buNone/>
              </a:pPr>
              <a:t>24</a:t>
            </a:fld>
            <a:endParaRPr lang="zh-TW" altLang="en-US" sz="1200">
              <a:solidFill>
                <a:srgbClr val="898989"/>
              </a:solidFill>
            </a:endParaRPr>
          </a:p>
        </p:txBody>
      </p:sp>
      <p:sp>
        <p:nvSpPr>
          <p:cNvPr id="25605" name="矩形 4"/>
          <p:cNvSpPr>
            <a:spLocks noChangeArrowheads="1"/>
          </p:cNvSpPr>
          <p:nvPr/>
        </p:nvSpPr>
        <p:spPr bwMode="auto">
          <a:xfrm>
            <a:off x="457200" y="6396038"/>
            <a:ext cx="7869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rPr>
              <a:t>Source: Lim, E. P., Chen, H., &amp; Chen, G. (2013). Business Intelligence and Analytics: Research Directions. </a:t>
            </a:r>
            <a:br>
              <a:rPr lang="en-US" altLang="zh-TW" sz="1200">
                <a:solidFill>
                  <a:srgbClr val="A6A6A6"/>
                </a:solidFill>
                <a:latin typeface="Arial" charset="0"/>
              </a:rPr>
            </a:br>
            <a:r>
              <a:rPr lang="en-US" altLang="zh-TW" sz="1200" i="1">
                <a:solidFill>
                  <a:srgbClr val="A6A6A6"/>
                </a:solidFill>
                <a:latin typeface="Arial" charset="0"/>
              </a:rPr>
              <a:t>ACM Transactions on Management Information Systems (TMIS)</a:t>
            </a:r>
            <a:r>
              <a:rPr lang="en-US" altLang="zh-TW" sz="1200">
                <a:solidFill>
                  <a:srgbClr val="A6A6A6"/>
                </a:solidFill>
                <a:latin typeface="Arial" charset="0"/>
              </a:rPr>
              <a:t>, </a:t>
            </a:r>
            <a:r>
              <a:rPr lang="en-US" altLang="zh-TW" sz="1200" i="1">
                <a:solidFill>
                  <a:srgbClr val="A6A6A6"/>
                </a:solidFill>
                <a:latin typeface="Arial" charset="0"/>
              </a:rPr>
              <a:t>3</a:t>
            </a:r>
            <a:r>
              <a:rPr lang="en-US" altLang="zh-TW" sz="1200">
                <a:solidFill>
                  <a:srgbClr val="A6A6A6"/>
                </a:solidFill>
                <a:latin typeface="Arial" charset="0"/>
              </a:rPr>
              <a:t>(4), 17</a:t>
            </a:r>
            <a:endParaRPr lang="zh-TW" altLang="en-US" sz="1200">
              <a:solidFill>
                <a:srgbClr val="A6A6A6"/>
              </a:solidFill>
              <a:latin typeface="Arial" charset="0"/>
            </a:endParaRPr>
          </a:p>
        </p:txBody>
      </p:sp>
    </p:spTree>
    <p:extLst>
      <p:ext uri="{BB962C8B-B14F-4D97-AF65-F5344CB8AC3E}">
        <p14:creationId xmlns:p14="http://schemas.microsoft.com/office/powerpoint/2010/main" val="283016455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457200" y="0"/>
            <a:ext cx="8229600" cy="1268413"/>
          </a:xfrm>
        </p:spPr>
        <p:txBody>
          <a:bodyPr/>
          <a:lstStyle/>
          <a:p>
            <a:r>
              <a:rPr lang="en-US" altLang="zh-TW" smtClean="0">
                <a:solidFill>
                  <a:schemeClr val="accent1"/>
                </a:solidFill>
              </a:rPr>
              <a:t>Social Network Analysis:</a:t>
            </a:r>
            <a:br>
              <a:rPr lang="en-US" altLang="zh-TW" smtClean="0">
                <a:solidFill>
                  <a:schemeClr val="accent1"/>
                </a:solidFill>
              </a:rPr>
            </a:br>
            <a:r>
              <a:rPr lang="en-US" altLang="zh-TW" smtClean="0">
                <a:solidFill>
                  <a:schemeClr val="accent1"/>
                </a:solidFill>
              </a:rPr>
              <a:t> Closeness Centrality</a:t>
            </a:r>
            <a:endParaRPr lang="zh-TW" altLang="en-US" smtClean="0">
              <a:solidFill>
                <a:schemeClr val="accent1"/>
              </a:solidFill>
            </a:endParaRPr>
          </a:p>
        </p:txBody>
      </p:sp>
      <p:sp>
        <p:nvSpPr>
          <p:cNvPr id="56323" name="內容版面配置區 2"/>
          <p:cNvSpPr>
            <a:spLocks noGrp="1"/>
          </p:cNvSpPr>
          <p:nvPr>
            <p:ph idx="1"/>
          </p:nvPr>
        </p:nvSpPr>
        <p:spPr>
          <a:xfrm>
            <a:off x="395288" y="1484313"/>
            <a:ext cx="8497887" cy="5113337"/>
          </a:xfrm>
        </p:spPr>
        <p:txBody>
          <a:bodyPr/>
          <a:lstStyle/>
          <a:p>
            <a:r>
              <a:rPr lang="en-US" altLang="zh-TW" sz="2400" smtClean="0"/>
              <a:t>Closeness centrality measures how quickly an entity can access more entities in a network. </a:t>
            </a:r>
          </a:p>
          <a:p>
            <a:r>
              <a:rPr lang="en-US" altLang="zh-TW" sz="2400" smtClean="0"/>
              <a:t>An entity with a high closeness centrality generally:</a:t>
            </a:r>
          </a:p>
          <a:p>
            <a:pPr lvl="1"/>
            <a:r>
              <a:rPr lang="en-US" altLang="zh-TW" sz="2400" smtClean="0"/>
              <a:t>Has quick access to other entities in a network.</a:t>
            </a:r>
          </a:p>
          <a:p>
            <a:pPr lvl="1"/>
            <a:r>
              <a:rPr lang="en-US" altLang="zh-TW" sz="2400" smtClean="0"/>
              <a:t>Has a short path to other entities.</a:t>
            </a:r>
          </a:p>
          <a:p>
            <a:pPr lvl="1"/>
            <a:r>
              <a:rPr lang="en-US" altLang="zh-TW" sz="2400" smtClean="0"/>
              <a:t>Is close to other entities.</a:t>
            </a:r>
          </a:p>
          <a:p>
            <a:pPr lvl="1"/>
            <a:r>
              <a:rPr lang="en-US" altLang="zh-TW" sz="2400" smtClean="0"/>
              <a:t>Has high visibility as to what is happening in the network.</a:t>
            </a:r>
          </a:p>
          <a:p>
            <a:pPr lvl="1"/>
            <a:endParaRPr lang="en-US" altLang="zh-TW" sz="2400" b="1" smtClean="0"/>
          </a:p>
        </p:txBody>
      </p:sp>
      <p:sp>
        <p:nvSpPr>
          <p:cNvPr id="5632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1EABE5B-DF5E-41AD-B3AC-5401851446B1}" type="slidenum">
              <a:rPr lang="zh-TW" altLang="en-US" sz="1200" smtClean="0">
                <a:solidFill>
                  <a:srgbClr val="898989"/>
                </a:solidFill>
              </a:rPr>
              <a:pPr eaLnBrk="1" hangingPunct="1">
                <a:spcBef>
                  <a:spcPct val="0"/>
                </a:spcBef>
                <a:buFontTx/>
                <a:buNone/>
              </a:pPr>
              <a:t>240</a:t>
            </a:fld>
            <a:endParaRPr lang="zh-TW" altLang="en-US" sz="1200" smtClean="0">
              <a:solidFill>
                <a:srgbClr val="898989"/>
              </a:solidFill>
            </a:endParaRPr>
          </a:p>
        </p:txBody>
      </p:sp>
      <p:sp>
        <p:nvSpPr>
          <p:cNvPr id="56325" name="矩形 4"/>
          <p:cNvSpPr>
            <a:spLocks noChangeArrowheads="1"/>
          </p:cNvSpPr>
          <p:nvPr/>
        </p:nvSpPr>
        <p:spPr bwMode="auto">
          <a:xfrm>
            <a:off x="2051050" y="6581775"/>
            <a:ext cx="597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pic>
        <p:nvPicPr>
          <p:cNvPr id="56326" name="Picture 2" descr="Closeness Centrality in Social Network Analysis (S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04813"/>
            <a:ext cx="15875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03921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FEF64A2-36F2-468F-84E5-45AF35C9FF30}" type="slidenum">
              <a:rPr lang="zh-TW" altLang="en-US" sz="1200" smtClean="0">
                <a:solidFill>
                  <a:srgbClr val="898989"/>
                </a:solidFill>
              </a:rPr>
              <a:pPr eaLnBrk="1" hangingPunct="1">
                <a:spcBef>
                  <a:spcPct val="0"/>
                </a:spcBef>
                <a:buFontTx/>
                <a:buNone/>
              </a:pPr>
              <a:t>241</a:t>
            </a:fld>
            <a:endParaRPr lang="zh-TW" altLang="en-US" sz="1200" smtClean="0">
              <a:solidFill>
                <a:srgbClr val="898989"/>
              </a:solidFill>
            </a:endParaRPr>
          </a:p>
        </p:txBody>
      </p:sp>
      <p:sp>
        <p:nvSpPr>
          <p:cNvPr id="57347"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Closeness Centrality</a:t>
            </a:r>
            <a:endParaRPr lang="zh-TW" altLang="en-US" smtClean="0">
              <a:solidFill>
                <a:srgbClr val="4F81BD"/>
              </a:solidFill>
            </a:endParaRPr>
          </a:p>
        </p:txBody>
      </p:sp>
      <p:sp>
        <p:nvSpPr>
          <p:cNvPr id="6" name="Oval 5"/>
          <p:cNvSpPr>
            <a:spLocks noChangeArrowheads="1"/>
          </p:cNvSpPr>
          <p:nvPr/>
        </p:nvSpPr>
        <p:spPr bwMode="auto">
          <a:xfrm>
            <a:off x="539750"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7" name="Oval 6"/>
          <p:cNvSpPr>
            <a:spLocks noChangeArrowheads="1"/>
          </p:cNvSpPr>
          <p:nvPr/>
        </p:nvSpPr>
        <p:spPr bwMode="auto">
          <a:xfrm>
            <a:off x="539750" y="32845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B</a:t>
            </a:r>
          </a:p>
        </p:txBody>
      </p:sp>
      <p:sp>
        <p:nvSpPr>
          <p:cNvPr id="8" name="Oval 7"/>
          <p:cNvSpPr>
            <a:spLocks noChangeArrowheads="1"/>
          </p:cNvSpPr>
          <p:nvPr/>
        </p:nvSpPr>
        <p:spPr bwMode="auto">
          <a:xfrm>
            <a:off x="1763713"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p>
        </p:txBody>
      </p:sp>
      <p:sp>
        <p:nvSpPr>
          <p:cNvPr id="9" name="Oval 8"/>
          <p:cNvSpPr>
            <a:spLocks noChangeArrowheads="1"/>
          </p:cNvSpPr>
          <p:nvPr/>
        </p:nvSpPr>
        <p:spPr bwMode="auto">
          <a:xfrm>
            <a:off x="1763713" y="2781300"/>
            <a:ext cx="360362" cy="360363"/>
          </a:xfrm>
          <a:prstGeom prst="ellipse">
            <a:avLst/>
          </a:prstGeom>
          <a:solidFill>
            <a:srgbClr val="984807"/>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C</a:t>
            </a:r>
          </a:p>
        </p:txBody>
      </p:sp>
      <p:sp>
        <p:nvSpPr>
          <p:cNvPr id="10" name="Oval 9"/>
          <p:cNvSpPr>
            <a:spLocks noChangeArrowheads="1"/>
          </p:cNvSpPr>
          <p:nvPr/>
        </p:nvSpPr>
        <p:spPr bwMode="auto">
          <a:xfrm>
            <a:off x="2771775"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p>
        </p:txBody>
      </p:sp>
      <p:sp>
        <p:nvSpPr>
          <p:cNvPr id="11" name="Oval 10"/>
          <p:cNvSpPr>
            <a:spLocks noChangeArrowheads="1"/>
          </p:cNvSpPr>
          <p:nvPr/>
        </p:nvSpPr>
        <p:spPr bwMode="auto">
          <a:xfrm>
            <a:off x="2916238"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p>
        </p:txBody>
      </p:sp>
      <p:sp>
        <p:nvSpPr>
          <p:cNvPr id="12" name="Oval 11"/>
          <p:cNvSpPr>
            <a:spLocks noChangeArrowheads="1"/>
          </p:cNvSpPr>
          <p:nvPr/>
        </p:nvSpPr>
        <p:spPr bwMode="auto">
          <a:xfrm>
            <a:off x="3635375"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G</a:t>
            </a:r>
          </a:p>
        </p:txBody>
      </p:sp>
      <p:sp>
        <p:nvSpPr>
          <p:cNvPr id="13" name="Oval 12"/>
          <p:cNvSpPr>
            <a:spLocks noChangeArrowheads="1"/>
          </p:cNvSpPr>
          <p:nvPr/>
        </p:nvSpPr>
        <p:spPr bwMode="auto">
          <a:xfrm>
            <a:off x="5003800"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p>
        </p:txBody>
      </p:sp>
      <p:sp>
        <p:nvSpPr>
          <p:cNvPr id="14" name="Oval 13"/>
          <p:cNvSpPr>
            <a:spLocks noChangeArrowheads="1"/>
          </p:cNvSpPr>
          <p:nvPr/>
        </p:nvSpPr>
        <p:spPr bwMode="auto">
          <a:xfrm>
            <a:off x="5940425" y="2133600"/>
            <a:ext cx="360363" cy="35877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I</a:t>
            </a:r>
          </a:p>
        </p:txBody>
      </p:sp>
      <p:sp>
        <p:nvSpPr>
          <p:cNvPr id="15" name="Oval 14"/>
          <p:cNvSpPr>
            <a:spLocks noChangeArrowheads="1"/>
          </p:cNvSpPr>
          <p:nvPr/>
        </p:nvSpPr>
        <p:spPr bwMode="auto">
          <a:xfrm>
            <a:off x="5940425" y="357346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p>
        </p:txBody>
      </p:sp>
      <p:cxnSp>
        <p:nvCxnSpPr>
          <p:cNvPr id="16" name="Straight Connector 15"/>
          <p:cNvCxnSpPr>
            <a:cxnSpLocks noChangeShapeType="1"/>
            <a:stCxn id="9" idx="6"/>
            <a:endCxn id="12" idx="2"/>
          </p:cNvCxnSpPr>
          <p:nvPr/>
        </p:nvCxnSpPr>
        <p:spPr bwMode="auto">
          <a:xfrm flipV="1">
            <a:off x="2124075" y="2960688"/>
            <a:ext cx="1511300"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9" idx="7"/>
            <a:endCxn id="10" idx="3"/>
          </p:cNvCxnSpPr>
          <p:nvPr/>
        </p:nvCxnSpPr>
        <p:spPr bwMode="auto">
          <a:xfrm flipV="1">
            <a:off x="2071688" y="2224088"/>
            <a:ext cx="752475"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9" idx="1"/>
            <a:endCxn id="6" idx="5"/>
          </p:cNvCxnSpPr>
          <p:nvPr/>
        </p:nvCxnSpPr>
        <p:spPr bwMode="auto">
          <a:xfrm flipH="1" flipV="1">
            <a:off x="846138" y="2224088"/>
            <a:ext cx="969962"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stCxn id="9" idx="3"/>
            <a:endCxn id="7" idx="6"/>
          </p:cNvCxnSpPr>
          <p:nvPr/>
        </p:nvCxnSpPr>
        <p:spPr bwMode="auto">
          <a:xfrm flipH="1">
            <a:off x="900113" y="3087688"/>
            <a:ext cx="915987"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8" idx="2"/>
            <a:endCxn id="7" idx="5"/>
          </p:cNvCxnSpPr>
          <p:nvPr/>
        </p:nvCxnSpPr>
        <p:spPr bwMode="auto">
          <a:xfrm flipH="1" flipV="1">
            <a:off x="846138" y="3592513"/>
            <a:ext cx="917575" cy="4492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a:stCxn id="8" idx="0"/>
            <a:endCxn id="9" idx="4"/>
          </p:cNvCxnSpPr>
          <p:nvPr/>
        </p:nvCxnSpPr>
        <p:spPr bwMode="auto">
          <a:xfrm flipV="1">
            <a:off x="1943100" y="3141663"/>
            <a:ext cx="0" cy="719137"/>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8" idx="6"/>
            <a:endCxn id="11" idx="2"/>
          </p:cNvCxnSpPr>
          <p:nvPr/>
        </p:nvCxnSpPr>
        <p:spPr bwMode="auto">
          <a:xfrm>
            <a:off x="2124075" y="4041775"/>
            <a:ext cx="792163"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1" idx="7"/>
            <a:endCxn id="12" idx="3"/>
          </p:cNvCxnSpPr>
          <p:nvPr/>
        </p:nvCxnSpPr>
        <p:spPr bwMode="auto">
          <a:xfrm flipV="1">
            <a:off x="3222625" y="3087688"/>
            <a:ext cx="466725" cy="8255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a:endCxn id="10" idx="5"/>
          </p:cNvCxnSpPr>
          <p:nvPr/>
        </p:nvCxnSpPr>
        <p:spPr bwMode="auto">
          <a:xfrm flipH="1" flipV="1">
            <a:off x="3079750" y="2224088"/>
            <a:ext cx="609600"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6" idx="6"/>
            <a:endCxn id="10" idx="2"/>
          </p:cNvCxnSpPr>
          <p:nvPr/>
        </p:nvCxnSpPr>
        <p:spPr bwMode="auto">
          <a:xfrm>
            <a:off x="900113" y="2097088"/>
            <a:ext cx="18716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12" idx="6"/>
            <a:endCxn id="13" idx="2"/>
          </p:cNvCxnSpPr>
          <p:nvPr/>
        </p:nvCxnSpPr>
        <p:spPr bwMode="auto">
          <a:xfrm>
            <a:off x="3995738" y="2960688"/>
            <a:ext cx="10080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13" idx="7"/>
            <a:endCxn id="14" idx="2"/>
          </p:cNvCxnSpPr>
          <p:nvPr/>
        </p:nvCxnSpPr>
        <p:spPr bwMode="auto">
          <a:xfrm flipV="1">
            <a:off x="5311775" y="2312988"/>
            <a:ext cx="628650" cy="5207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a:stCxn id="13" idx="5"/>
            <a:endCxn id="15" idx="1"/>
          </p:cNvCxnSpPr>
          <p:nvPr/>
        </p:nvCxnSpPr>
        <p:spPr bwMode="auto">
          <a:xfrm>
            <a:off x="5311775" y="3087688"/>
            <a:ext cx="681038"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7371" name="TextBox 28"/>
          <p:cNvSpPr txBox="1">
            <a:spLocks noChangeArrowheads="1"/>
          </p:cNvSpPr>
          <p:nvPr/>
        </p:nvSpPr>
        <p:spPr bwMode="auto">
          <a:xfrm>
            <a:off x="6659563" y="1557338"/>
            <a:ext cx="230505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C</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A: 1</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C</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B: 1</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C</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D: 1</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C</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E: 1</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C</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F: 2</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C</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G: 1</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C</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H: 2</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C</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I: 3</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C</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J: 3</a:t>
            </a:r>
          </a:p>
          <a:p>
            <a:pPr eaLnBrk="1" hangingPunct="1">
              <a:spcBef>
                <a:spcPct val="0"/>
              </a:spcBef>
              <a:buFontTx/>
              <a:buNone/>
            </a:pPr>
            <a:endParaRPr lang="en-US" altLang="zh-TW" sz="2400">
              <a:solidFill>
                <a:schemeClr val="accent2"/>
              </a:solidFill>
              <a:latin typeface="Lucida Sans Typewriter" pitchFamily="49" charset="0"/>
              <a:ea typeface="MS PGothic" pitchFamily="34" charset="-128"/>
            </a:endParaRP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Total=15 </a:t>
            </a:r>
          </a:p>
        </p:txBody>
      </p:sp>
      <p:cxnSp>
        <p:nvCxnSpPr>
          <p:cNvPr id="30" name="Straight Connector 29"/>
          <p:cNvCxnSpPr>
            <a:cxnSpLocks noChangeShapeType="1"/>
          </p:cNvCxnSpPr>
          <p:nvPr/>
        </p:nvCxnSpPr>
        <p:spPr bwMode="auto">
          <a:xfrm>
            <a:off x="7667625" y="5013325"/>
            <a:ext cx="649288" cy="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7373" name="TextBox 31"/>
          <p:cNvSpPr txBox="1">
            <a:spLocks noChangeArrowheads="1"/>
          </p:cNvSpPr>
          <p:nvPr/>
        </p:nvSpPr>
        <p:spPr bwMode="auto">
          <a:xfrm>
            <a:off x="684213" y="5848350"/>
            <a:ext cx="741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chemeClr val="accent2"/>
                </a:solidFill>
                <a:latin typeface="Lucida Sans Typewriter" pitchFamily="49" charset="0"/>
                <a:ea typeface="MS PGothic" pitchFamily="34" charset="-128"/>
              </a:rPr>
              <a:t>C: Closeness Centrality = 15/9 = 1.67</a:t>
            </a:r>
          </a:p>
        </p:txBody>
      </p:sp>
    </p:spTree>
    <p:extLst>
      <p:ext uri="{BB962C8B-B14F-4D97-AF65-F5344CB8AC3E}">
        <p14:creationId xmlns:p14="http://schemas.microsoft.com/office/powerpoint/2010/main" val="338077099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C8C2FADF-2AE1-44DC-808C-F4C35B4B5838}" type="slidenum">
              <a:rPr lang="zh-TW" altLang="en-US" sz="1200" smtClean="0">
                <a:solidFill>
                  <a:srgbClr val="898989"/>
                </a:solidFill>
              </a:rPr>
              <a:pPr eaLnBrk="1" hangingPunct="1">
                <a:spcBef>
                  <a:spcPct val="0"/>
                </a:spcBef>
                <a:buFontTx/>
                <a:buNone/>
              </a:pPr>
              <a:t>242</a:t>
            </a:fld>
            <a:endParaRPr lang="zh-TW" altLang="en-US" sz="1200" smtClean="0">
              <a:solidFill>
                <a:srgbClr val="898989"/>
              </a:solidFill>
            </a:endParaRPr>
          </a:p>
        </p:txBody>
      </p:sp>
      <p:sp>
        <p:nvSpPr>
          <p:cNvPr id="58371"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Closeness Centrality</a:t>
            </a:r>
            <a:endParaRPr lang="zh-TW" altLang="en-US" smtClean="0">
              <a:solidFill>
                <a:srgbClr val="4F81BD"/>
              </a:solidFill>
            </a:endParaRPr>
          </a:p>
        </p:txBody>
      </p:sp>
      <p:sp>
        <p:nvSpPr>
          <p:cNvPr id="6" name="Oval 5"/>
          <p:cNvSpPr>
            <a:spLocks noChangeArrowheads="1"/>
          </p:cNvSpPr>
          <p:nvPr/>
        </p:nvSpPr>
        <p:spPr bwMode="auto">
          <a:xfrm>
            <a:off x="539750"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7" name="Oval 6"/>
          <p:cNvSpPr>
            <a:spLocks noChangeArrowheads="1"/>
          </p:cNvSpPr>
          <p:nvPr/>
        </p:nvSpPr>
        <p:spPr bwMode="auto">
          <a:xfrm>
            <a:off x="539750" y="32845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B</a:t>
            </a:r>
          </a:p>
        </p:txBody>
      </p:sp>
      <p:sp>
        <p:nvSpPr>
          <p:cNvPr id="8" name="Oval 7"/>
          <p:cNvSpPr>
            <a:spLocks noChangeArrowheads="1"/>
          </p:cNvSpPr>
          <p:nvPr/>
        </p:nvSpPr>
        <p:spPr bwMode="auto">
          <a:xfrm>
            <a:off x="1763713"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p>
        </p:txBody>
      </p:sp>
      <p:sp>
        <p:nvSpPr>
          <p:cNvPr id="9" name="Oval 8"/>
          <p:cNvSpPr>
            <a:spLocks noChangeArrowheads="1"/>
          </p:cNvSpPr>
          <p:nvPr/>
        </p:nvSpPr>
        <p:spPr bwMode="auto">
          <a:xfrm>
            <a:off x="1763713" y="27813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C</a:t>
            </a:r>
          </a:p>
        </p:txBody>
      </p:sp>
      <p:sp>
        <p:nvSpPr>
          <p:cNvPr id="10" name="Oval 9"/>
          <p:cNvSpPr>
            <a:spLocks noChangeArrowheads="1"/>
          </p:cNvSpPr>
          <p:nvPr/>
        </p:nvSpPr>
        <p:spPr bwMode="auto">
          <a:xfrm>
            <a:off x="2771775"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p>
        </p:txBody>
      </p:sp>
      <p:sp>
        <p:nvSpPr>
          <p:cNvPr id="11" name="Oval 10"/>
          <p:cNvSpPr>
            <a:spLocks noChangeArrowheads="1"/>
          </p:cNvSpPr>
          <p:nvPr/>
        </p:nvSpPr>
        <p:spPr bwMode="auto">
          <a:xfrm>
            <a:off x="2916238"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p>
        </p:txBody>
      </p:sp>
      <p:sp>
        <p:nvSpPr>
          <p:cNvPr id="12" name="Oval 11"/>
          <p:cNvSpPr>
            <a:spLocks noChangeArrowheads="1"/>
          </p:cNvSpPr>
          <p:nvPr/>
        </p:nvSpPr>
        <p:spPr bwMode="auto">
          <a:xfrm>
            <a:off x="3635375" y="2781300"/>
            <a:ext cx="360363" cy="360363"/>
          </a:xfrm>
          <a:prstGeom prst="ellipse">
            <a:avLst/>
          </a:prstGeom>
          <a:solidFill>
            <a:srgbClr val="984807"/>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G</a:t>
            </a:r>
          </a:p>
        </p:txBody>
      </p:sp>
      <p:sp>
        <p:nvSpPr>
          <p:cNvPr id="13" name="Oval 12"/>
          <p:cNvSpPr>
            <a:spLocks noChangeArrowheads="1"/>
          </p:cNvSpPr>
          <p:nvPr/>
        </p:nvSpPr>
        <p:spPr bwMode="auto">
          <a:xfrm>
            <a:off x="5003800"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p>
        </p:txBody>
      </p:sp>
      <p:sp>
        <p:nvSpPr>
          <p:cNvPr id="14" name="Oval 13"/>
          <p:cNvSpPr>
            <a:spLocks noChangeArrowheads="1"/>
          </p:cNvSpPr>
          <p:nvPr/>
        </p:nvSpPr>
        <p:spPr bwMode="auto">
          <a:xfrm>
            <a:off x="5940425" y="2133600"/>
            <a:ext cx="360363" cy="35877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I</a:t>
            </a:r>
          </a:p>
        </p:txBody>
      </p:sp>
      <p:sp>
        <p:nvSpPr>
          <p:cNvPr id="15" name="Oval 14"/>
          <p:cNvSpPr>
            <a:spLocks noChangeArrowheads="1"/>
          </p:cNvSpPr>
          <p:nvPr/>
        </p:nvSpPr>
        <p:spPr bwMode="auto">
          <a:xfrm>
            <a:off x="5940425" y="357346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p>
        </p:txBody>
      </p:sp>
      <p:cxnSp>
        <p:nvCxnSpPr>
          <p:cNvPr id="16" name="Straight Connector 15"/>
          <p:cNvCxnSpPr>
            <a:cxnSpLocks noChangeShapeType="1"/>
            <a:stCxn id="9" idx="6"/>
            <a:endCxn id="12" idx="2"/>
          </p:cNvCxnSpPr>
          <p:nvPr/>
        </p:nvCxnSpPr>
        <p:spPr bwMode="auto">
          <a:xfrm flipV="1">
            <a:off x="2124075" y="2960688"/>
            <a:ext cx="1511300"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9" idx="7"/>
            <a:endCxn id="10" idx="3"/>
          </p:cNvCxnSpPr>
          <p:nvPr/>
        </p:nvCxnSpPr>
        <p:spPr bwMode="auto">
          <a:xfrm flipV="1">
            <a:off x="2071688" y="2224088"/>
            <a:ext cx="752475"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9" idx="1"/>
            <a:endCxn id="6" idx="5"/>
          </p:cNvCxnSpPr>
          <p:nvPr/>
        </p:nvCxnSpPr>
        <p:spPr bwMode="auto">
          <a:xfrm flipH="1" flipV="1">
            <a:off x="846138" y="2224088"/>
            <a:ext cx="969962"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stCxn id="9" idx="3"/>
            <a:endCxn id="7" idx="6"/>
          </p:cNvCxnSpPr>
          <p:nvPr/>
        </p:nvCxnSpPr>
        <p:spPr bwMode="auto">
          <a:xfrm flipH="1">
            <a:off x="900113" y="3087688"/>
            <a:ext cx="915987"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8" idx="2"/>
            <a:endCxn id="7" idx="5"/>
          </p:cNvCxnSpPr>
          <p:nvPr/>
        </p:nvCxnSpPr>
        <p:spPr bwMode="auto">
          <a:xfrm flipH="1" flipV="1">
            <a:off x="846138" y="3592513"/>
            <a:ext cx="917575" cy="4492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a:stCxn id="8" idx="0"/>
            <a:endCxn id="9" idx="4"/>
          </p:cNvCxnSpPr>
          <p:nvPr/>
        </p:nvCxnSpPr>
        <p:spPr bwMode="auto">
          <a:xfrm flipV="1">
            <a:off x="1943100" y="3141663"/>
            <a:ext cx="0" cy="719137"/>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8" idx="6"/>
            <a:endCxn id="11" idx="2"/>
          </p:cNvCxnSpPr>
          <p:nvPr/>
        </p:nvCxnSpPr>
        <p:spPr bwMode="auto">
          <a:xfrm>
            <a:off x="2124075" y="4041775"/>
            <a:ext cx="792163"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1" idx="7"/>
            <a:endCxn id="12" idx="3"/>
          </p:cNvCxnSpPr>
          <p:nvPr/>
        </p:nvCxnSpPr>
        <p:spPr bwMode="auto">
          <a:xfrm flipV="1">
            <a:off x="3222625" y="3087688"/>
            <a:ext cx="466725" cy="8255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a:endCxn id="10" idx="5"/>
          </p:cNvCxnSpPr>
          <p:nvPr/>
        </p:nvCxnSpPr>
        <p:spPr bwMode="auto">
          <a:xfrm flipH="1" flipV="1">
            <a:off x="3079750" y="2224088"/>
            <a:ext cx="609600"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6" idx="6"/>
            <a:endCxn id="10" idx="2"/>
          </p:cNvCxnSpPr>
          <p:nvPr/>
        </p:nvCxnSpPr>
        <p:spPr bwMode="auto">
          <a:xfrm>
            <a:off x="900113" y="2097088"/>
            <a:ext cx="18716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12" idx="6"/>
            <a:endCxn id="13" idx="2"/>
          </p:cNvCxnSpPr>
          <p:nvPr/>
        </p:nvCxnSpPr>
        <p:spPr bwMode="auto">
          <a:xfrm>
            <a:off x="3995738" y="2960688"/>
            <a:ext cx="10080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13" idx="7"/>
            <a:endCxn id="14" idx="2"/>
          </p:cNvCxnSpPr>
          <p:nvPr/>
        </p:nvCxnSpPr>
        <p:spPr bwMode="auto">
          <a:xfrm flipV="1">
            <a:off x="5311775" y="2312988"/>
            <a:ext cx="628650" cy="5207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a:stCxn id="13" idx="5"/>
            <a:endCxn id="15" idx="1"/>
          </p:cNvCxnSpPr>
          <p:nvPr/>
        </p:nvCxnSpPr>
        <p:spPr bwMode="auto">
          <a:xfrm>
            <a:off x="5311775" y="3087688"/>
            <a:ext cx="681038"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395" name="TextBox 28"/>
          <p:cNvSpPr txBox="1">
            <a:spLocks noChangeArrowheads="1"/>
          </p:cNvSpPr>
          <p:nvPr/>
        </p:nvSpPr>
        <p:spPr bwMode="auto">
          <a:xfrm>
            <a:off x="6659563" y="1557338"/>
            <a:ext cx="230505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G</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A: 2</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G</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B: 2</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G</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C: 1</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G</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D: 2</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G</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E: 1</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G</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F: 1</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G</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H: 1</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G</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I: 2</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G</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J: 2</a:t>
            </a:r>
          </a:p>
          <a:p>
            <a:pPr eaLnBrk="1" hangingPunct="1">
              <a:spcBef>
                <a:spcPct val="0"/>
              </a:spcBef>
              <a:buFontTx/>
              <a:buNone/>
            </a:pPr>
            <a:endParaRPr lang="en-US" altLang="zh-TW" sz="2400">
              <a:solidFill>
                <a:schemeClr val="accent2"/>
              </a:solidFill>
              <a:latin typeface="Lucida Sans Typewriter" pitchFamily="49" charset="0"/>
              <a:ea typeface="MS PGothic" pitchFamily="34" charset="-128"/>
            </a:endParaRP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Total=14 </a:t>
            </a:r>
          </a:p>
        </p:txBody>
      </p:sp>
      <p:cxnSp>
        <p:nvCxnSpPr>
          <p:cNvPr id="30" name="Straight Connector 29"/>
          <p:cNvCxnSpPr>
            <a:cxnSpLocks noChangeShapeType="1"/>
          </p:cNvCxnSpPr>
          <p:nvPr/>
        </p:nvCxnSpPr>
        <p:spPr bwMode="auto">
          <a:xfrm>
            <a:off x="7667625" y="5013325"/>
            <a:ext cx="649288" cy="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397" name="TextBox 31"/>
          <p:cNvSpPr txBox="1">
            <a:spLocks noChangeArrowheads="1"/>
          </p:cNvSpPr>
          <p:nvPr/>
        </p:nvSpPr>
        <p:spPr bwMode="auto">
          <a:xfrm>
            <a:off x="684213" y="5848350"/>
            <a:ext cx="741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chemeClr val="accent2"/>
                </a:solidFill>
                <a:latin typeface="Lucida Sans Typewriter" pitchFamily="49" charset="0"/>
                <a:ea typeface="MS PGothic" pitchFamily="34" charset="-128"/>
              </a:rPr>
              <a:t>G: Closeness Centrality = 14/9 = 1.56</a:t>
            </a:r>
          </a:p>
        </p:txBody>
      </p:sp>
    </p:spTree>
    <p:extLst>
      <p:ext uri="{BB962C8B-B14F-4D97-AF65-F5344CB8AC3E}">
        <p14:creationId xmlns:p14="http://schemas.microsoft.com/office/powerpoint/2010/main" val="367429492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BC30EE76-C0AF-4956-A77B-4D9E61E2FBAE}" type="slidenum">
              <a:rPr lang="zh-TW" altLang="en-US" sz="1200" smtClean="0">
                <a:solidFill>
                  <a:srgbClr val="898989"/>
                </a:solidFill>
              </a:rPr>
              <a:pPr eaLnBrk="1" hangingPunct="1">
                <a:spcBef>
                  <a:spcPct val="0"/>
                </a:spcBef>
                <a:buFontTx/>
                <a:buNone/>
              </a:pPr>
              <a:t>243</a:t>
            </a:fld>
            <a:endParaRPr lang="zh-TW" altLang="en-US" sz="1200" smtClean="0">
              <a:solidFill>
                <a:srgbClr val="898989"/>
              </a:solidFill>
            </a:endParaRPr>
          </a:p>
        </p:txBody>
      </p:sp>
      <p:sp>
        <p:nvSpPr>
          <p:cNvPr id="59395"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Closeness Centrality</a:t>
            </a:r>
            <a:endParaRPr lang="zh-TW" altLang="en-US" smtClean="0">
              <a:solidFill>
                <a:srgbClr val="4F81BD"/>
              </a:solidFill>
            </a:endParaRPr>
          </a:p>
        </p:txBody>
      </p:sp>
      <p:sp>
        <p:nvSpPr>
          <p:cNvPr id="6" name="Oval 5"/>
          <p:cNvSpPr>
            <a:spLocks noChangeArrowheads="1"/>
          </p:cNvSpPr>
          <p:nvPr/>
        </p:nvSpPr>
        <p:spPr bwMode="auto">
          <a:xfrm>
            <a:off x="539750"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7" name="Oval 6"/>
          <p:cNvSpPr>
            <a:spLocks noChangeArrowheads="1"/>
          </p:cNvSpPr>
          <p:nvPr/>
        </p:nvSpPr>
        <p:spPr bwMode="auto">
          <a:xfrm>
            <a:off x="539750" y="32845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B</a:t>
            </a:r>
          </a:p>
        </p:txBody>
      </p:sp>
      <p:sp>
        <p:nvSpPr>
          <p:cNvPr id="8" name="Oval 7"/>
          <p:cNvSpPr>
            <a:spLocks noChangeArrowheads="1"/>
          </p:cNvSpPr>
          <p:nvPr/>
        </p:nvSpPr>
        <p:spPr bwMode="auto">
          <a:xfrm>
            <a:off x="1763713"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p>
        </p:txBody>
      </p:sp>
      <p:sp>
        <p:nvSpPr>
          <p:cNvPr id="9" name="Oval 8"/>
          <p:cNvSpPr>
            <a:spLocks noChangeArrowheads="1"/>
          </p:cNvSpPr>
          <p:nvPr/>
        </p:nvSpPr>
        <p:spPr bwMode="auto">
          <a:xfrm>
            <a:off x="1763713" y="27813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C</a:t>
            </a:r>
          </a:p>
        </p:txBody>
      </p:sp>
      <p:sp>
        <p:nvSpPr>
          <p:cNvPr id="10" name="Oval 9"/>
          <p:cNvSpPr>
            <a:spLocks noChangeArrowheads="1"/>
          </p:cNvSpPr>
          <p:nvPr/>
        </p:nvSpPr>
        <p:spPr bwMode="auto">
          <a:xfrm>
            <a:off x="2771775"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p>
        </p:txBody>
      </p:sp>
      <p:sp>
        <p:nvSpPr>
          <p:cNvPr id="11" name="Oval 10"/>
          <p:cNvSpPr>
            <a:spLocks noChangeArrowheads="1"/>
          </p:cNvSpPr>
          <p:nvPr/>
        </p:nvSpPr>
        <p:spPr bwMode="auto">
          <a:xfrm>
            <a:off x="2916238"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p>
        </p:txBody>
      </p:sp>
      <p:sp>
        <p:nvSpPr>
          <p:cNvPr id="12" name="Oval 11"/>
          <p:cNvSpPr>
            <a:spLocks noChangeArrowheads="1"/>
          </p:cNvSpPr>
          <p:nvPr/>
        </p:nvSpPr>
        <p:spPr bwMode="auto">
          <a:xfrm>
            <a:off x="3635375"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G</a:t>
            </a:r>
          </a:p>
        </p:txBody>
      </p:sp>
      <p:sp>
        <p:nvSpPr>
          <p:cNvPr id="13" name="Oval 12"/>
          <p:cNvSpPr>
            <a:spLocks noChangeArrowheads="1"/>
          </p:cNvSpPr>
          <p:nvPr/>
        </p:nvSpPr>
        <p:spPr bwMode="auto">
          <a:xfrm>
            <a:off x="5003800" y="2781300"/>
            <a:ext cx="360363" cy="360363"/>
          </a:xfrm>
          <a:prstGeom prst="ellipse">
            <a:avLst/>
          </a:prstGeom>
          <a:solidFill>
            <a:srgbClr val="984807"/>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p>
        </p:txBody>
      </p:sp>
      <p:sp>
        <p:nvSpPr>
          <p:cNvPr id="14" name="Oval 13"/>
          <p:cNvSpPr>
            <a:spLocks noChangeArrowheads="1"/>
          </p:cNvSpPr>
          <p:nvPr/>
        </p:nvSpPr>
        <p:spPr bwMode="auto">
          <a:xfrm>
            <a:off x="5940425" y="2133600"/>
            <a:ext cx="360363" cy="35877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I</a:t>
            </a:r>
          </a:p>
        </p:txBody>
      </p:sp>
      <p:sp>
        <p:nvSpPr>
          <p:cNvPr id="15" name="Oval 14"/>
          <p:cNvSpPr>
            <a:spLocks noChangeArrowheads="1"/>
          </p:cNvSpPr>
          <p:nvPr/>
        </p:nvSpPr>
        <p:spPr bwMode="auto">
          <a:xfrm>
            <a:off x="5940425" y="357346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p>
        </p:txBody>
      </p:sp>
      <p:cxnSp>
        <p:nvCxnSpPr>
          <p:cNvPr id="16" name="Straight Connector 15"/>
          <p:cNvCxnSpPr>
            <a:cxnSpLocks noChangeShapeType="1"/>
            <a:stCxn id="9" idx="6"/>
            <a:endCxn id="12" idx="2"/>
          </p:cNvCxnSpPr>
          <p:nvPr/>
        </p:nvCxnSpPr>
        <p:spPr bwMode="auto">
          <a:xfrm flipV="1">
            <a:off x="2124075" y="2960688"/>
            <a:ext cx="1511300"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9" idx="7"/>
            <a:endCxn id="10" idx="3"/>
          </p:cNvCxnSpPr>
          <p:nvPr/>
        </p:nvCxnSpPr>
        <p:spPr bwMode="auto">
          <a:xfrm flipV="1">
            <a:off x="2071688" y="2224088"/>
            <a:ext cx="752475"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9" idx="1"/>
            <a:endCxn id="6" idx="5"/>
          </p:cNvCxnSpPr>
          <p:nvPr/>
        </p:nvCxnSpPr>
        <p:spPr bwMode="auto">
          <a:xfrm flipH="1" flipV="1">
            <a:off x="846138" y="2224088"/>
            <a:ext cx="969962"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stCxn id="9" idx="3"/>
            <a:endCxn id="7" idx="6"/>
          </p:cNvCxnSpPr>
          <p:nvPr/>
        </p:nvCxnSpPr>
        <p:spPr bwMode="auto">
          <a:xfrm flipH="1">
            <a:off x="900113" y="3087688"/>
            <a:ext cx="915987"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8" idx="2"/>
            <a:endCxn id="7" idx="5"/>
          </p:cNvCxnSpPr>
          <p:nvPr/>
        </p:nvCxnSpPr>
        <p:spPr bwMode="auto">
          <a:xfrm flipH="1" flipV="1">
            <a:off x="846138" y="3592513"/>
            <a:ext cx="917575" cy="4492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a:stCxn id="8" idx="0"/>
            <a:endCxn id="9" idx="4"/>
          </p:cNvCxnSpPr>
          <p:nvPr/>
        </p:nvCxnSpPr>
        <p:spPr bwMode="auto">
          <a:xfrm flipV="1">
            <a:off x="1943100" y="3141663"/>
            <a:ext cx="0" cy="719137"/>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8" idx="6"/>
            <a:endCxn id="11" idx="2"/>
          </p:cNvCxnSpPr>
          <p:nvPr/>
        </p:nvCxnSpPr>
        <p:spPr bwMode="auto">
          <a:xfrm>
            <a:off x="2124075" y="4041775"/>
            <a:ext cx="792163"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1" idx="7"/>
            <a:endCxn id="12" idx="3"/>
          </p:cNvCxnSpPr>
          <p:nvPr/>
        </p:nvCxnSpPr>
        <p:spPr bwMode="auto">
          <a:xfrm flipV="1">
            <a:off x="3222625" y="3087688"/>
            <a:ext cx="466725" cy="8255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a:endCxn id="10" idx="5"/>
          </p:cNvCxnSpPr>
          <p:nvPr/>
        </p:nvCxnSpPr>
        <p:spPr bwMode="auto">
          <a:xfrm flipH="1" flipV="1">
            <a:off x="3079750" y="2224088"/>
            <a:ext cx="609600"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6" idx="6"/>
            <a:endCxn id="10" idx="2"/>
          </p:cNvCxnSpPr>
          <p:nvPr/>
        </p:nvCxnSpPr>
        <p:spPr bwMode="auto">
          <a:xfrm>
            <a:off x="900113" y="2097088"/>
            <a:ext cx="18716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12" idx="6"/>
            <a:endCxn id="13" idx="2"/>
          </p:cNvCxnSpPr>
          <p:nvPr/>
        </p:nvCxnSpPr>
        <p:spPr bwMode="auto">
          <a:xfrm>
            <a:off x="3995738" y="2960688"/>
            <a:ext cx="10080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13" idx="7"/>
            <a:endCxn id="14" idx="2"/>
          </p:cNvCxnSpPr>
          <p:nvPr/>
        </p:nvCxnSpPr>
        <p:spPr bwMode="auto">
          <a:xfrm flipV="1">
            <a:off x="5311775" y="2312988"/>
            <a:ext cx="628650" cy="5207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a:stCxn id="13" idx="5"/>
            <a:endCxn id="15" idx="1"/>
          </p:cNvCxnSpPr>
          <p:nvPr/>
        </p:nvCxnSpPr>
        <p:spPr bwMode="auto">
          <a:xfrm>
            <a:off x="5311775" y="3087688"/>
            <a:ext cx="681038"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9419" name="TextBox 28"/>
          <p:cNvSpPr txBox="1">
            <a:spLocks noChangeArrowheads="1"/>
          </p:cNvSpPr>
          <p:nvPr/>
        </p:nvSpPr>
        <p:spPr bwMode="auto">
          <a:xfrm>
            <a:off x="6659563" y="1557338"/>
            <a:ext cx="230505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H</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A: 3</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H</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B: 3</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H</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C: 2</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H</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D: 2</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H</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E: 2</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H</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F: 2</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sym typeface="Wingdings" pitchFamily="2" charset="2"/>
              </a:rPr>
              <a:t>H</a:t>
            </a:r>
            <a:r>
              <a:rPr lang="en-US" altLang="zh-TW" sz="2400">
                <a:solidFill>
                  <a:schemeClr val="accent2"/>
                </a:solidFill>
                <a:latin typeface="Lucida Sans Typewriter" pitchFamily="49" charset="0"/>
                <a:ea typeface="MS PGothic" pitchFamily="34" charset="-128"/>
              </a:rPr>
              <a:t>G: 1</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H</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I: 1</a:t>
            </a: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H</a:t>
            </a:r>
            <a:r>
              <a:rPr lang="en-US" altLang="zh-TW" sz="2400">
                <a:solidFill>
                  <a:schemeClr val="accent2"/>
                </a:solidFill>
                <a:latin typeface="Lucida Sans Typewriter" pitchFamily="49" charset="0"/>
                <a:ea typeface="MS PGothic" pitchFamily="34" charset="-128"/>
                <a:sym typeface="Wingdings" pitchFamily="2" charset="2"/>
              </a:rPr>
              <a:t></a:t>
            </a:r>
            <a:r>
              <a:rPr lang="en-US" altLang="zh-TW" sz="2400">
                <a:solidFill>
                  <a:schemeClr val="accent2"/>
                </a:solidFill>
                <a:latin typeface="Lucida Sans Typewriter" pitchFamily="49" charset="0"/>
                <a:ea typeface="MS PGothic" pitchFamily="34" charset="-128"/>
              </a:rPr>
              <a:t>J: 1</a:t>
            </a:r>
          </a:p>
          <a:p>
            <a:pPr eaLnBrk="1" hangingPunct="1">
              <a:spcBef>
                <a:spcPct val="0"/>
              </a:spcBef>
              <a:buFontTx/>
              <a:buNone/>
            </a:pPr>
            <a:endParaRPr lang="en-US" altLang="zh-TW" sz="2400">
              <a:solidFill>
                <a:schemeClr val="accent2"/>
              </a:solidFill>
              <a:latin typeface="Lucida Sans Typewriter" pitchFamily="49" charset="0"/>
              <a:ea typeface="MS PGothic" pitchFamily="34" charset="-128"/>
            </a:endParaRPr>
          </a:p>
          <a:p>
            <a:pPr eaLnBrk="1" hangingPunct="1">
              <a:spcBef>
                <a:spcPct val="0"/>
              </a:spcBef>
              <a:buFontTx/>
              <a:buNone/>
            </a:pPr>
            <a:r>
              <a:rPr lang="en-US" altLang="zh-TW" sz="2400">
                <a:solidFill>
                  <a:schemeClr val="accent2"/>
                </a:solidFill>
                <a:latin typeface="Lucida Sans Typewriter" pitchFamily="49" charset="0"/>
                <a:ea typeface="MS PGothic" pitchFamily="34" charset="-128"/>
              </a:rPr>
              <a:t>Total=17 </a:t>
            </a:r>
          </a:p>
        </p:txBody>
      </p:sp>
      <p:cxnSp>
        <p:nvCxnSpPr>
          <p:cNvPr id="30" name="Straight Connector 29"/>
          <p:cNvCxnSpPr>
            <a:cxnSpLocks noChangeShapeType="1"/>
          </p:cNvCxnSpPr>
          <p:nvPr/>
        </p:nvCxnSpPr>
        <p:spPr bwMode="auto">
          <a:xfrm>
            <a:off x="7667625" y="5013325"/>
            <a:ext cx="649288" cy="0"/>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9421" name="TextBox 31"/>
          <p:cNvSpPr txBox="1">
            <a:spLocks noChangeArrowheads="1"/>
          </p:cNvSpPr>
          <p:nvPr/>
        </p:nvSpPr>
        <p:spPr bwMode="auto">
          <a:xfrm>
            <a:off x="684213" y="5848350"/>
            <a:ext cx="741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chemeClr val="accent2"/>
                </a:solidFill>
                <a:latin typeface="Lucida Sans Typewriter" pitchFamily="49" charset="0"/>
                <a:ea typeface="MS PGothic" pitchFamily="34" charset="-128"/>
              </a:rPr>
              <a:t>H: Closeness Centrality = 17/9 = 1.89</a:t>
            </a:r>
          </a:p>
        </p:txBody>
      </p:sp>
    </p:spTree>
    <p:extLst>
      <p:ext uri="{BB962C8B-B14F-4D97-AF65-F5344CB8AC3E}">
        <p14:creationId xmlns:p14="http://schemas.microsoft.com/office/powerpoint/2010/main" val="385449589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a:spLocks noChangeArrowheads="1"/>
          </p:cNvSpPr>
          <p:nvPr/>
        </p:nvSpPr>
        <p:spPr bwMode="auto">
          <a:xfrm>
            <a:off x="1547813" y="2565400"/>
            <a:ext cx="863600" cy="863600"/>
          </a:xfrm>
          <a:prstGeom prst="ellipse">
            <a:avLst/>
          </a:prstGeom>
          <a:solidFill>
            <a:srgbClr val="FFCC66"/>
          </a:solidFill>
          <a:ln w="9525">
            <a:solidFill>
              <a:srgbClr val="A6A6A6"/>
            </a:solidFill>
            <a:round/>
            <a:headEnd/>
            <a:tailEnd/>
          </a:ln>
          <a:effectLst>
            <a:outerShdw blurRad="40000" dist="23000" dir="5400000" rotWithShape="0">
              <a:srgbClr val="808080">
                <a:alpha val="34999"/>
              </a:srgbClr>
            </a:outerShdw>
          </a:effectLst>
        </p:spPr>
        <p:txBody>
          <a:bodyPr lIns="0" tIns="0" rIns="0" bIns="0" anchor="ctr"/>
          <a:lstStyle>
            <a:lvl1pPr eaLnBrk="0" hangingPunct="0">
              <a:defRPr kumimoji="1" sz="2400">
                <a:solidFill>
                  <a:schemeClr val="tx1"/>
                </a:solidFill>
                <a:latin typeface="Arial" pitchFamily="34" charset="0"/>
                <a:ea typeface="MS PGothic" pitchFamily="34" charset="-128"/>
              </a:defRPr>
            </a:lvl1pPr>
            <a:lvl2pPr marL="742950" indent="-285750" eaLnBrk="0" hangingPunct="0">
              <a:defRPr kumimoji="1" sz="2400">
                <a:solidFill>
                  <a:schemeClr val="tx1"/>
                </a:solidFill>
                <a:latin typeface="Arial" pitchFamily="34" charset="0"/>
                <a:ea typeface="MS PGothic" pitchFamily="34" charset="-128"/>
              </a:defRPr>
            </a:lvl2pPr>
            <a:lvl3pPr marL="1143000" indent="-228600" eaLnBrk="0" hangingPunct="0">
              <a:defRPr kumimoji="1" sz="2400">
                <a:solidFill>
                  <a:schemeClr val="tx1"/>
                </a:solidFill>
                <a:latin typeface="Arial" pitchFamily="34" charset="0"/>
                <a:ea typeface="MS PGothic" pitchFamily="34" charset="-128"/>
              </a:defRPr>
            </a:lvl3pPr>
            <a:lvl4pPr marL="1600200" indent="-228600" eaLnBrk="0" hangingPunct="0">
              <a:defRPr kumimoji="1" sz="2400">
                <a:solidFill>
                  <a:schemeClr val="tx1"/>
                </a:solidFill>
                <a:latin typeface="Arial" pitchFamily="34" charset="0"/>
                <a:ea typeface="MS PGothic" pitchFamily="34" charset="-128"/>
              </a:defRPr>
            </a:lvl4pPr>
            <a:lvl5pPr marL="2057400" indent="-228600" eaLnBrk="0" hangingPunct="0">
              <a:defRPr kumimoji="1"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MS PGothic" pitchFamily="34" charset="-128"/>
              </a:defRPr>
            </a:lvl9pPr>
          </a:lstStyle>
          <a:p>
            <a:pPr algn="ctr" eaLnBrk="1" hangingPunct="1">
              <a:defRPr/>
            </a:pPr>
            <a:endParaRPr lang="en-US" altLang="zh-TW" smtClean="0">
              <a:solidFill>
                <a:srgbClr val="FFFFFF"/>
              </a:solidFill>
              <a:latin typeface="Calibri" pitchFamily="34" charset="0"/>
            </a:endParaRPr>
          </a:p>
        </p:txBody>
      </p:sp>
      <p:sp>
        <p:nvSpPr>
          <p:cNvPr id="38" name="Oval 37"/>
          <p:cNvSpPr>
            <a:spLocks noChangeArrowheads="1"/>
          </p:cNvSpPr>
          <p:nvPr/>
        </p:nvSpPr>
        <p:spPr bwMode="auto">
          <a:xfrm>
            <a:off x="3419475" y="2565400"/>
            <a:ext cx="865188" cy="863600"/>
          </a:xfrm>
          <a:prstGeom prst="ellipse">
            <a:avLst/>
          </a:prstGeom>
          <a:solidFill>
            <a:srgbClr val="FF6600"/>
          </a:solidFill>
          <a:ln w="9525">
            <a:solidFill>
              <a:srgbClr val="A6A6A6"/>
            </a:solidFill>
            <a:round/>
            <a:headEnd/>
            <a:tailEnd/>
          </a:ln>
          <a:effectLst>
            <a:outerShdw blurRad="40000" dist="23000" dir="5400000" rotWithShape="0">
              <a:srgbClr val="808080">
                <a:alpha val="34999"/>
              </a:srgbClr>
            </a:outerShdw>
          </a:effectLst>
        </p:spPr>
        <p:txBody>
          <a:bodyPr lIns="0" tIns="0" rIns="0" bIns="0" anchor="ctr"/>
          <a:lstStyle>
            <a:lvl1pPr eaLnBrk="0" hangingPunct="0">
              <a:defRPr kumimoji="1" sz="2400">
                <a:solidFill>
                  <a:schemeClr val="tx1"/>
                </a:solidFill>
                <a:latin typeface="Arial" pitchFamily="34" charset="0"/>
                <a:ea typeface="MS PGothic" pitchFamily="34" charset="-128"/>
              </a:defRPr>
            </a:lvl1pPr>
            <a:lvl2pPr marL="742950" indent="-285750" eaLnBrk="0" hangingPunct="0">
              <a:defRPr kumimoji="1" sz="2400">
                <a:solidFill>
                  <a:schemeClr val="tx1"/>
                </a:solidFill>
                <a:latin typeface="Arial" pitchFamily="34" charset="0"/>
                <a:ea typeface="MS PGothic" pitchFamily="34" charset="-128"/>
              </a:defRPr>
            </a:lvl2pPr>
            <a:lvl3pPr marL="1143000" indent="-228600" eaLnBrk="0" hangingPunct="0">
              <a:defRPr kumimoji="1" sz="2400">
                <a:solidFill>
                  <a:schemeClr val="tx1"/>
                </a:solidFill>
                <a:latin typeface="Arial" pitchFamily="34" charset="0"/>
                <a:ea typeface="MS PGothic" pitchFamily="34" charset="-128"/>
              </a:defRPr>
            </a:lvl3pPr>
            <a:lvl4pPr marL="1600200" indent="-228600" eaLnBrk="0" hangingPunct="0">
              <a:defRPr kumimoji="1" sz="2400">
                <a:solidFill>
                  <a:schemeClr val="tx1"/>
                </a:solidFill>
                <a:latin typeface="Arial" pitchFamily="34" charset="0"/>
                <a:ea typeface="MS PGothic" pitchFamily="34" charset="-128"/>
              </a:defRPr>
            </a:lvl4pPr>
            <a:lvl5pPr marL="2057400" indent="-228600" eaLnBrk="0" hangingPunct="0">
              <a:defRPr kumimoji="1"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MS PGothic" pitchFamily="34" charset="-128"/>
              </a:defRPr>
            </a:lvl9pPr>
          </a:lstStyle>
          <a:p>
            <a:pPr algn="ctr" eaLnBrk="1" hangingPunct="1">
              <a:defRPr/>
            </a:pPr>
            <a:endParaRPr lang="en-US" altLang="zh-TW" smtClean="0">
              <a:solidFill>
                <a:srgbClr val="FFFFFF"/>
              </a:solidFill>
              <a:latin typeface="Calibri" pitchFamily="34" charset="0"/>
            </a:endParaRPr>
          </a:p>
        </p:txBody>
      </p:sp>
      <p:sp>
        <p:nvSpPr>
          <p:cNvPr id="39" name="Oval 38"/>
          <p:cNvSpPr>
            <a:spLocks noChangeArrowheads="1"/>
          </p:cNvSpPr>
          <p:nvPr/>
        </p:nvSpPr>
        <p:spPr bwMode="auto">
          <a:xfrm>
            <a:off x="4716463" y="2565400"/>
            <a:ext cx="863600" cy="863600"/>
          </a:xfrm>
          <a:prstGeom prst="ellipse">
            <a:avLst/>
          </a:prstGeom>
          <a:solidFill>
            <a:srgbClr val="FFCC66"/>
          </a:solidFill>
          <a:ln w="9525">
            <a:solidFill>
              <a:srgbClr val="A6A6A6"/>
            </a:solidFill>
            <a:round/>
            <a:headEnd/>
            <a:tailEnd/>
          </a:ln>
          <a:effectLst>
            <a:outerShdw blurRad="40000" dist="23000" dir="5400000" rotWithShape="0">
              <a:srgbClr val="808080">
                <a:alpha val="34999"/>
              </a:srgbClr>
            </a:outerShdw>
          </a:effectLst>
        </p:spPr>
        <p:txBody>
          <a:bodyPr lIns="0" tIns="0" rIns="0" bIns="0" anchor="ctr"/>
          <a:lstStyle>
            <a:lvl1pPr eaLnBrk="0" hangingPunct="0">
              <a:defRPr kumimoji="1" sz="2400">
                <a:solidFill>
                  <a:schemeClr val="tx1"/>
                </a:solidFill>
                <a:latin typeface="Arial" pitchFamily="34" charset="0"/>
                <a:ea typeface="MS PGothic" pitchFamily="34" charset="-128"/>
              </a:defRPr>
            </a:lvl1pPr>
            <a:lvl2pPr marL="742950" indent="-285750" eaLnBrk="0" hangingPunct="0">
              <a:defRPr kumimoji="1" sz="2400">
                <a:solidFill>
                  <a:schemeClr val="tx1"/>
                </a:solidFill>
                <a:latin typeface="Arial" pitchFamily="34" charset="0"/>
                <a:ea typeface="MS PGothic" pitchFamily="34" charset="-128"/>
              </a:defRPr>
            </a:lvl2pPr>
            <a:lvl3pPr marL="1143000" indent="-228600" eaLnBrk="0" hangingPunct="0">
              <a:defRPr kumimoji="1" sz="2400">
                <a:solidFill>
                  <a:schemeClr val="tx1"/>
                </a:solidFill>
                <a:latin typeface="Arial" pitchFamily="34" charset="0"/>
                <a:ea typeface="MS PGothic" pitchFamily="34" charset="-128"/>
              </a:defRPr>
            </a:lvl3pPr>
            <a:lvl4pPr marL="1600200" indent="-228600" eaLnBrk="0" hangingPunct="0">
              <a:defRPr kumimoji="1" sz="2400">
                <a:solidFill>
                  <a:schemeClr val="tx1"/>
                </a:solidFill>
                <a:latin typeface="Arial" pitchFamily="34" charset="0"/>
                <a:ea typeface="MS PGothic" pitchFamily="34" charset="-128"/>
              </a:defRPr>
            </a:lvl4pPr>
            <a:lvl5pPr marL="2057400" indent="-228600" eaLnBrk="0" hangingPunct="0">
              <a:defRPr kumimoji="1"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MS PGothic" pitchFamily="34" charset="-128"/>
              </a:defRPr>
            </a:lvl9pPr>
          </a:lstStyle>
          <a:p>
            <a:pPr algn="ctr" eaLnBrk="1" hangingPunct="1">
              <a:defRPr/>
            </a:pPr>
            <a:endParaRPr lang="en-US" altLang="zh-TW" smtClean="0">
              <a:solidFill>
                <a:srgbClr val="FFFFFF"/>
              </a:solidFill>
              <a:latin typeface="Calibri" pitchFamily="34" charset="0"/>
            </a:endParaRPr>
          </a:p>
        </p:txBody>
      </p:sp>
      <p:sp>
        <p:nvSpPr>
          <p:cNvPr id="6042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41A2165-14B7-40AA-9AEB-9D95BF1AF381}" type="slidenum">
              <a:rPr lang="zh-TW" altLang="en-US" sz="1200" smtClean="0">
                <a:solidFill>
                  <a:srgbClr val="898989"/>
                </a:solidFill>
              </a:rPr>
              <a:pPr eaLnBrk="1" hangingPunct="1">
                <a:spcBef>
                  <a:spcPct val="0"/>
                </a:spcBef>
                <a:buFontTx/>
                <a:buNone/>
              </a:pPr>
              <a:t>244</a:t>
            </a:fld>
            <a:endParaRPr lang="zh-TW" altLang="en-US" sz="1200" smtClean="0">
              <a:solidFill>
                <a:srgbClr val="898989"/>
              </a:solidFill>
            </a:endParaRPr>
          </a:p>
        </p:txBody>
      </p:sp>
      <p:sp>
        <p:nvSpPr>
          <p:cNvPr id="60422"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Closeness Centrality</a:t>
            </a:r>
            <a:endParaRPr lang="zh-TW" altLang="en-US" smtClean="0">
              <a:solidFill>
                <a:srgbClr val="4F81BD"/>
              </a:solidFill>
            </a:endParaRPr>
          </a:p>
        </p:txBody>
      </p:sp>
      <p:sp>
        <p:nvSpPr>
          <p:cNvPr id="6" name="Oval 5"/>
          <p:cNvSpPr>
            <a:spLocks noChangeArrowheads="1"/>
          </p:cNvSpPr>
          <p:nvPr/>
        </p:nvSpPr>
        <p:spPr bwMode="auto">
          <a:xfrm>
            <a:off x="539750"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A</a:t>
            </a:r>
          </a:p>
        </p:txBody>
      </p:sp>
      <p:sp>
        <p:nvSpPr>
          <p:cNvPr id="7" name="Oval 6"/>
          <p:cNvSpPr>
            <a:spLocks noChangeArrowheads="1"/>
          </p:cNvSpPr>
          <p:nvPr/>
        </p:nvSpPr>
        <p:spPr bwMode="auto">
          <a:xfrm>
            <a:off x="539750" y="3284538"/>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B</a:t>
            </a:r>
          </a:p>
        </p:txBody>
      </p:sp>
      <p:sp>
        <p:nvSpPr>
          <p:cNvPr id="8" name="Oval 7"/>
          <p:cNvSpPr>
            <a:spLocks noChangeArrowheads="1"/>
          </p:cNvSpPr>
          <p:nvPr/>
        </p:nvSpPr>
        <p:spPr bwMode="auto">
          <a:xfrm>
            <a:off x="1763713"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D</a:t>
            </a:r>
          </a:p>
        </p:txBody>
      </p:sp>
      <p:sp>
        <p:nvSpPr>
          <p:cNvPr id="9" name="Oval 8"/>
          <p:cNvSpPr>
            <a:spLocks noChangeArrowheads="1"/>
          </p:cNvSpPr>
          <p:nvPr/>
        </p:nvSpPr>
        <p:spPr bwMode="auto">
          <a:xfrm>
            <a:off x="1763713" y="27813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C</a:t>
            </a:r>
          </a:p>
        </p:txBody>
      </p:sp>
      <p:sp>
        <p:nvSpPr>
          <p:cNvPr id="10" name="Oval 9"/>
          <p:cNvSpPr>
            <a:spLocks noChangeArrowheads="1"/>
          </p:cNvSpPr>
          <p:nvPr/>
        </p:nvSpPr>
        <p:spPr bwMode="auto">
          <a:xfrm>
            <a:off x="2771775" y="191611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E</a:t>
            </a:r>
          </a:p>
        </p:txBody>
      </p:sp>
      <p:sp>
        <p:nvSpPr>
          <p:cNvPr id="11" name="Oval 10"/>
          <p:cNvSpPr>
            <a:spLocks noChangeArrowheads="1"/>
          </p:cNvSpPr>
          <p:nvPr/>
        </p:nvSpPr>
        <p:spPr bwMode="auto">
          <a:xfrm>
            <a:off x="2916238" y="3860800"/>
            <a:ext cx="360362"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F</a:t>
            </a:r>
          </a:p>
        </p:txBody>
      </p:sp>
      <p:sp>
        <p:nvSpPr>
          <p:cNvPr id="12" name="Oval 11"/>
          <p:cNvSpPr>
            <a:spLocks noChangeArrowheads="1"/>
          </p:cNvSpPr>
          <p:nvPr/>
        </p:nvSpPr>
        <p:spPr bwMode="auto">
          <a:xfrm>
            <a:off x="3635375"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G</a:t>
            </a:r>
          </a:p>
        </p:txBody>
      </p:sp>
      <p:sp>
        <p:nvSpPr>
          <p:cNvPr id="13" name="Oval 12"/>
          <p:cNvSpPr>
            <a:spLocks noChangeArrowheads="1"/>
          </p:cNvSpPr>
          <p:nvPr/>
        </p:nvSpPr>
        <p:spPr bwMode="auto">
          <a:xfrm>
            <a:off x="5003800" y="2781300"/>
            <a:ext cx="360363" cy="360363"/>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H</a:t>
            </a:r>
          </a:p>
        </p:txBody>
      </p:sp>
      <p:sp>
        <p:nvSpPr>
          <p:cNvPr id="14" name="Oval 13"/>
          <p:cNvSpPr>
            <a:spLocks noChangeArrowheads="1"/>
          </p:cNvSpPr>
          <p:nvPr/>
        </p:nvSpPr>
        <p:spPr bwMode="auto">
          <a:xfrm>
            <a:off x="5940425" y="2133600"/>
            <a:ext cx="360363" cy="358775"/>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I</a:t>
            </a:r>
          </a:p>
        </p:txBody>
      </p:sp>
      <p:sp>
        <p:nvSpPr>
          <p:cNvPr id="15" name="Oval 14"/>
          <p:cNvSpPr>
            <a:spLocks noChangeArrowheads="1"/>
          </p:cNvSpPr>
          <p:nvPr/>
        </p:nvSpPr>
        <p:spPr bwMode="auto">
          <a:xfrm>
            <a:off x="5940425" y="3573463"/>
            <a:ext cx="360363" cy="36036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J</a:t>
            </a:r>
          </a:p>
        </p:txBody>
      </p:sp>
      <p:cxnSp>
        <p:nvCxnSpPr>
          <p:cNvPr id="16" name="Straight Connector 15"/>
          <p:cNvCxnSpPr>
            <a:cxnSpLocks noChangeShapeType="1"/>
            <a:stCxn id="9" idx="6"/>
            <a:endCxn id="12" idx="2"/>
          </p:cNvCxnSpPr>
          <p:nvPr/>
        </p:nvCxnSpPr>
        <p:spPr bwMode="auto">
          <a:xfrm flipV="1">
            <a:off x="2124075" y="2960688"/>
            <a:ext cx="1511300"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stCxn id="9" idx="7"/>
            <a:endCxn id="10" idx="3"/>
          </p:cNvCxnSpPr>
          <p:nvPr/>
        </p:nvCxnSpPr>
        <p:spPr bwMode="auto">
          <a:xfrm flipV="1">
            <a:off x="2071688" y="2224088"/>
            <a:ext cx="752475"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9" idx="1"/>
            <a:endCxn id="6" idx="5"/>
          </p:cNvCxnSpPr>
          <p:nvPr/>
        </p:nvCxnSpPr>
        <p:spPr bwMode="auto">
          <a:xfrm flipH="1" flipV="1">
            <a:off x="846138" y="2224088"/>
            <a:ext cx="969962"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stCxn id="9" idx="3"/>
            <a:endCxn id="7" idx="6"/>
          </p:cNvCxnSpPr>
          <p:nvPr/>
        </p:nvCxnSpPr>
        <p:spPr bwMode="auto">
          <a:xfrm flipH="1">
            <a:off x="900113" y="3087688"/>
            <a:ext cx="915987" cy="377825"/>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8" idx="2"/>
            <a:endCxn id="7" idx="5"/>
          </p:cNvCxnSpPr>
          <p:nvPr/>
        </p:nvCxnSpPr>
        <p:spPr bwMode="auto">
          <a:xfrm flipH="1" flipV="1">
            <a:off x="846138" y="3592513"/>
            <a:ext cx="917575" cy="4492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a:stCxn id="8" idx="0"/>
            <a:endCxn id="9" idx="4"/>
          </p:cNvCxnSpPr>
          <p:nvPr/>
        </p:nvCxnSpPr>
        <p:spPr bwMode="auto">
          <a:xfrm flipV="1">
            <a:off x="1943100" y="3141663"/>
            <a:ext cx="0" cy="719137"/>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a:stCxn id="8" idx="6"/>
            <a:endCxn id="11" idx="2"/>
          </p:cNvCxnSpPr>
          <p:nvPr/>
        </p:nvCxnSpPr>
        <p:spPr bwMode="auto">
          <a:xfrm>
            <a:off x="2124075" y="4041775"/>
            <a:ext cx="792163"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a:stCxn id="11" idx="7"/>
            <a:endCxn id="12" idx="3"/>
          </p:cNvCxnSpPr>
          <p:nvPr/>
        </p:nvCxnSpPr>
        <p:spPr bwMode="auto">
          <a:xfrm flipV="1">
            <a:off x="3222625" y="3087688"/>
            <a:ext cx="466725" cy="8255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a:endCxn id="10" idx="5"/>
          </p:cNvCxnSpPr>
          <p:nvPr/>
        </p:nvCxnSpPr>
        <p:spPr bwMode="auto">
          <a:xfrm flipH="1" flipV="1">
            <a:off x="3079750" y="2224088"/>
            <a:ext cx="609600" cy="6096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6" idx="6"/>
            <a:endCxn id="10" idx="2"/>
          </p:cNvCxnSpPr>
          <p:nvPr/>
        </p:nvCxnSpPr>
        <p:spPr bwMode="auto">
          <a:xfrm>
            <a:off x="900113" y="2097088"/>
            <a:ext cx="18716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12" idx="6"/>
            <a:endCxn id="13" idx="2"/>
          </p:cNvCxnSpPr>
          <p:nvPr/>
        </p:nvCxnSpPr>
        <p:spPr bwMode="auto">
          <a:xfrm>
            <a:off x="3995738" y="2960688"/>
            <a:ext cx="1008062" cy="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13" idx="7"/>
            <a:endCxn id="14" idx="2"/>
          </p:cNvCxnSpPr>
          <p:nvPr/>
        </p:nvCxnSpPr>
        <p:spPr bwMode="auto">
          <a:xfrm flipV="1">
            <a:off x="5311775" y="2312988"/>
            <a:ext cx="628650" cy="5207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a:stCxn id="13" idx="5"/>
            <a:endCxn id="15" idx="1"/>
          </p:cNvCxnSpPr>
          <p:nvPr/>
        </p:nvCxnSpPr>
        <p:spPr bwMode="auto">
          <a:xfrm>
            <a:off x="5311775" y="3087688"/>
            <a:ext cx="681038" cy="538162"/>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0446" name="TextBox 31"/>
          <p:cNvSpPr txBox="1">
            <a:spLocks noChangeArrowheads="1"/>
          </p:cNvSpPr>
          <p:nvPr/>
        </p:nvSpPr>
        <p:spPr bwMode="auto">
          <a:xfrm>
            <a:off x="684213" y="6021388"/>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chemeClr val="accent2"/>
                </a:solidFill>
                <a:latin typeface="Lucida Sans Typewriter" pitchFamily="49" charset="0"/>
                <a:ea typeface="MS PGothic" pitchFamily="34" charset="-128"/>
              </a:rPr>
              <a:t>H: Closeness Centrality = 17/9 = 1.89</a:t>
            </a:r>
          </a:p>
        </p:txBody>
      </p:sp>
      <p:sp>
        <p:nvSpPr>
          <p:cNvPr id="60447" name="TextBox 30"/>
          <p:cNvSpPr txBox="1">
            <a:spLocks noChangeArrowheads="1"/>
          </p:cNvSpPr>
          <p:nvPr/>
        </p:nvSpPr>
        <p:spPr bwMode="auto">
          <a:xfrm>
            <a:off x="684213" y="5414963"/>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solidFill>
                  <a:schemeClr val="accent2"/>
                </a:solidFill>
                <a:latin typeface="Lucida Sans Typewriter" pitchFamily="49" charset="0"/>
                <a:ea typeface="MS PGothic" pitchFamily="34" charset="-128"/>
              </a:rPr>
              <a:t>C: Closeness Centrality = 15/9 = 1.67</a:t>
            </a:r>
          </a:p>
        </p:txBody>
      </p:sp>
      <p:sp>
        <p:nvSpPr>
          <p:cNvPr id="60448" name="TextBox 32"/>
          <p:cNvSpPr txBox="1">
            <a:spLocks noChangeArrowheads="1"/>
          </p:cNvSpPr>
          <p:nvPr/>
        </p:nvSpPr>
        <p:spPr bwMode="auto">
          <a:xfrm>
            <a:off x="684213" y="4797425"/>
            <a:ext cx="741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u="sng">
                <a:solidFill>
                  <a:schemeClr val="accent2"/>
                </a:solidFill>
                <a:latin typeface="Lucida Sans Typewriter" pitchFamily="49" charset="0"/>
                <a:ea typeface="MS PGothic" pitchFamily="34" charset="-128"/>
              </a:rPr>
              <a:t>G: Closeness Centrality = 14/9 = 1.56</a:t>
            </a:r>
          </a:p>
        </p:txBody>
      </p:sp>
      <p:sp>
        <p:nvSpPr>
          <p:cNvPr id="34" name="Oval 33"/>
          <p:cNvSpPr>
            <a:spLocks noChangeArrowheads="1"/>
          </p:cNvSpPr>
          <p:nvPr/>
        </p:nvSpPr>
        <p:spPr bwMode="auto">
          <a:xfrm>
            <a:off x="7704138" y="4797425"/>
            <a:ext cx="396875" cy="379413"/>
          </a:xfrm>
          <a:prstGeom prst="ellipse">
            <a:avLst/>
          </a:prstGeom>
          <a:solidFill>
            <a:srgbClr val="FF0000"/>
          </a:solidFill>
          <a:ln w="9525">
            <a:solidFill>
              <a:srgbClr val="FF0000"/>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1</a:t>
            </a:r>
          </a:p>
        </p:txBody>
      </p:sp>
      <p:sp>
        <p:nvSpPr>
          <p:cNvPr id="35" name="Oval 34"/>
          <p:cNvSpPr>
            <a:spLocks noChangeArrowheads="1"/>
          </p:cNvSpPr>
          <p:nvPr/>
        </p:nvSpPr>
        <p:spPr bwMode="auto">
          <a:xfrm>
            <a:off x="7704138" y="5445125"/>
            <a:ext cx="396875" cy="379413"/>
          </a:xfrm>
          <a:prstGeom prst="ellipse">
            <a:avLst/>
          </a:prstGeom>
          <a:solidFill>
            <a:srgbClr val="FF0000"/>
          </a:solidFill>
          <a:ln w="9525">
            <a:solidFill>
              <a:srgbClr val="FF0000"/>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2</a:t>
            </a:r>
          </a:p>
        </p:txBody>
      </p:sp>
      <p:sp>
        <p:nvSpPr>
          <p:cNvPr id="36" name="Oval 35"/>
          <p:cNvSpPr>
            <a:spLocks noChangeArrowheads="1"/>
          </p:cNvSpPr>
          <p:nvPr/>
        </p:nvSpPr>
        <p:spPr bwMode="auto">
          <a:xfrm>
            <a:off x="7704138" y="6073775"/>
            <a:ext cx="396875" cy="379413"/>
          </a:xfrm>
          <a:prstGeom prst="ellipse">
            <a:avLst/>
          </a:prstGeom>
          <a:solidFill>
            <a:srgbClr val="FF0000"/>
          </a:solidFill>
          <a:ln w="9525">
            <a:solidFill>
              <a:srgbClr val="FF0000"/>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chemeClr val="lt1"/>
                </a:solidFill>
                <a:latin typeface="+mn-lt"/>
                <a:ea typeface="+mn-ea"/>
              </a:rPr>
              <a:t>3</a:t>
            </a:r>
          </a:p>
        </p:txBody>
      </p:sp>
    </p:spTree>
    <p:extLst>
      <p:ext uri="{BB962C8B-B14F-4D97-AF65-F5344CB8AC3E}">
        <p14:creationId xmlns:p14="http://schemas.microsoft.com/office/powerpoint/2010/main" val="253820649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2F8C7BE1-BF75-4858-9856-B95E7A699FE9}" type="slidenum">
              <a:rPr kumimoji="0" lang="zh-TW" altLang="en-US" smtClean="0">
                <a:solidFill>
                  <a:srgbClr val="898989"/>
                </a:solidFill>
                <a:latin typeface="Calibri" pitchFamily="34" charset="0"/>
              </a:rPr>
              <a:pPr eaLnBrk="1" hangingPunct="1"/>
              <a:t>245</a:t>
            </a:fld>
            <a:endParaRPr kumimoji="0" lang="zh-TW" altLang="en-US" smtClean="0">
              <a:solidFill>
                <a:srgbClr val="898989"/>
              </a:solidFill>
              <a:latin typeface="Calibri" pitchFamily="34" charset="0"/>
            </a:endParaRPr>
          </a:p>
        </p:txBody>
      </p:sp>
      <p:graphicFrame>
        <p:nvGraphicFramePr>
          <p:cNvPr id="39942" name="物件 4"/>
          <p:cNvGraphicFramePr>
            <a:graphicFrameLocks noChangeAspect="1"/>
          </p:cNvGraphicFramePr>
          <p:nvPr>
            <p:extLst>
              <p:ext uri="{D42A27DB-BD31-4B8C-83A1-F6EECF244321}">
                <p14:modId xmlns:p14="http://schemas.microsoft.com/office/powerpoint/2010/main" val="991621954"/>
              </p:ext>
            </p:extLst>
          </p:nvPr>
        </p:nvGraphicFramePr>
        <p:xfrm>
          <a:off x="2233613" y="2564904"/>
          <a:ext cx="4859337" cy="1438275"/>
        </p:xfrm>
        <a:graphic>
          <a:graphicData uri="http://schemas.openxmlformats.org/presentationml/2006/ole">
            <mc:AlternateContent xmlns:mc="http://schemas.openxmlformats.org/markup-compatibility/2006">
              <mc:Choice xmlns:v="urn:schemas-microsoft-com:vml" Requires="v">
                <p:oleObj spid="_x0000_s86082" name="方程式" r:id="rId3" imgW="1460160" imgH="431640" progId="Equation.3">
                  <p:embed/>
                </p:oleObj>
              </mc:Choice>
              <mc:Fallback>
                <p:oleObj name="方程式" r:id="rId3" imgW="14601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613" y="2564904"/>
                        <a:ext cx="485933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3" name="文字方塊 3"/>
          <p:cNvSpPr txBox="1">
            <a:spLocks noChangeArrowheads="1"/>
          </p:cNvSpPr>
          <p:nvPr/>
        </p:nvSpPr>
        <p:spPr bwMode="auto">
          <a:xfrm>
            <a:off x="415925" y="4042866"/>
            <a:ext cx="8477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cs typeface="Times New Roman" pitchFamily="18" charset="0"/>
              </a:rPr>
              <a:t>where </a:t>
            </a:r>
            <a:r>
              <a:rPr lang="en-US" altLang="zh-TW" sz="2400" i="1">
                <a:latin typeface="Times New Roman" pitchFamily="18" charset="0"/>
                <a:cs typeface="Times New Roman" pitchFamily="18" charset="0"/>
              </a:rPr>
              <a:t>d(p</a:t>
            </a:r>
            <a:r>
              <a:rPr lang="en-US" altLang="zh-TW" sz="2400" i="1" baseline="-25000">
                <a:latin typeface="Times New Roman" pitchFamily="18" charset="0"/>
                <a:cs typeface="Times New Roman" pitchFamily="18" charset="0"/>
              </a:rPr>
              <a:t>j</a:t>
            </a:r>
            <a:r>
              <a:rPr lang="en-US" altLang="zh-TW" sz="2400">
                <a:latin typeface="Times New Roman" pitchFamily="18" charset="0"/>
                <a:cs typeface="Times New Roman" pitchFamily="18" charset="0"/>
              </a:rPr>
              <a:t>, </a:t>
            </a:r>
            <a:r>
              <a:rPr lang="en-US" altLang="zh-TW" sz="2400" i="1">
                <a:latin typeface="Times New Roman" pitchFamily="18" charset="0"/>
                <a:cs typeface="Times New Roman" pitchFamily="18" charset="0"/>
              </a:rPr>
              <a:t>p</a:t>
            </a:r>
            <a:r>
              <a:rPr lang="en-US" altLang="zh-TW" sz="2400" i="1" baseline="-25000">
                <a:latin typeface="Times New Roman" pitchFamily="18" charset="0"/>
                <a:cs typeface="Times New Roman" pitchFamily="18" charset="0"/>
              </a:rPr>
              <a:t>k</a:t>
            </a:r>
            <a:r>
              <a:rPr lang="en-US" altLang="zh-TW" sz="2400">
                <a:latin typeface="Times New Roman" pitchFamily="18" charset="0"/>
                <a:cs typeface="Times New Roman" pitchFamily="18" charset="0"/>
              </a:rPr>
              <a:t>) is the geodesic distance (shortest paths) linking</a:t>
            </a:r>
            <a:r>
              <a:rPr lang="en-US" altLang="zh-TW" sz="2400" i="1">
                <a:latin typeface="Times New Roman" pitchFamily="18" charset="0"/>
                <a:cs typeface="Times New Roman" pitchFamily="18" charset="0"/>
              </a:rPr>
              <a:t> p</a:t>
            </a:r>
            <a:r>
              <a:rPr lang="en-US" altLang="zh-TW" sz="2400" i="1" baseline="-25000">
                <a:latin typeface="Times New Roman" pitchFamily="18" charset="0"/>
                <a:cs typeface="Times New Roman" pitchFamily="18" charset="0"/>
              </a:rPr>
              <a:t>j</a:t>
            </a:r>
            <a:r>
              <a:rPr lang="en-US" altLang="zh-TW" sz="2400">
                <a:latin typeface="Times New Roman" pitchFamily="18" charset="0"/>
                <a:cs typeface="Times New Roman" pitchFamily="18" charset="0"/>
              </a:rPr>
              <a:t>, </a:t>
            </a:r>
            <a:r>
              <a:rPr lang="en-US" altLang="zh-TW" sz="2400" i="1">
                <a:latin typeface="Times New Roman" pitchFamily="18" charset="0"/>
                <a:cs typeface="Times New Roman" pitchFamily="18" charset="0"/>
              </a:rPr>
              <a:t>p</a:t>
            </a:r>
            <a:r>
              <a:rPr lang="en-US" altLang="zh-TW" sz="2400" i="1" baseline="-25000">
                <a:latin typeface="Times New Roman" pitchFamily="18" charset="0"/>
                <a:cs typeface="Times New Roman" pitchFamily="18" charset="0"/>
              </a:rPr>
              <a:t>k</a:t>
            </a:r>
            <a:endParaRPr lang="zh-TW" altLang="en-US" sz="2400">
              <a:latin typeface="Times New Roman" pitchFamily="18" charset="0"/>
              <a:cs typeface="Times New Roman" pitchFamily="18" charset="0"/>
            </a:endParaRPr>
          </a:p>
        </p:txBody>
      </p:sp>
      <p:sp>
        <p:nvSpPr>
          <p:cNvPr id="39944"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Closeness Centrality</a:t>
            </a:r>
            <a:endParaRPr lang="zh-TW" altLang="en-US" smtClean="0">
              <a:solidFill>
                <a:srgbClr val="4F81BD"/>
              </a:solidFill>
            </a:endParaRPr>
          </a:p>
        </p:txBody>
      </p:sp>
      <p:sp>
        <p:nvSpPr>
          <p:cNvPr id="39945" name="文字方塊 3"/>
          <p:cNvSpPr txBox="1">
            <a:spLocks noChangeArrowheads="1"/>
          </p:cNvSpPr>
          <p:nvPr/>
        </p:nvSpPr>
        <p:spPr bwMode="auto">
          <a:xfrm>
            <a:off x="2484438" y="1886918"/>
            <a:ext cx="4041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dirty="0">
                <a:latin typeface="Times New Roman" pitchFamily="18" charset="0"/>
                <a:cs typeface="Times New Roman" pitchFamily="18" charset="0"/>
              </a:rPr>
              <a:t>Sum of the reciprocal distances</a:t>
            </a:r>
            <a:endParaRPr lang="zh-TW"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2171919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7547234A-2415-4BF0-A811-8EF16E2A1CE9}" type="slidenum">
              <a:rPr kumimoji="0" lang="zh-TW" altLang="en-US" smtClean="0">
                <a:solidFill>
                  <a:srgbClr val="898989"/>
                </a:solidFill>
                <a:latin typeface="Calibri" pitchFamily="34" charset="0"/>
              </a:rPr>
              <a:pPr eaLnBrk="1" hangingPunct="1"/>
              <a:t>246</a:t>
            </a:fld>
            <a:endParaRPr kumimoji="0" lang="zh-TW" altLang="en-US" smtClean="0">
              <a:solidFill>
                <a:srgbClr val="898989"/>
              </a:solidFill>
              <a:latin typeface="Calibri" pitchFamily="34" charset="0"/>
            </a:endParaRPr>
          </a:p>
        </p:txBody>
      </p:sp>
      <p:sp>
        <p:nvSpPr>
          <p:cNvPr id="5" name="矩形 4"/>
          <p:cNvSpPr/>
          <p:nvPr/>
        </p:nvSpPr>
        <p:spPr>
          <a:xfrm>
            <a:off x="1079500" y="6457950"/>
            <a:ext cx="6985000" cy="400050"/>
          </a:xfrm>
          <a:prstGeom prst="rect">
            <a:avLst/>
          </a:prstGeom>
        </p:spPr>
        <p:txBody>
          <a:bodyPr>
            <a:spAutoFit/>
          </a:bodyPr>
          <a:lstStyle/>
          <a:p>
            <a:pPr algn="ctr">
              <a:defRPr/>
            </a:pPr>
            <a:r>
              <a:rPr lang="en-US" altLang="zh-TW" sz="1000" dirty="0">
                <a:solidFill>
                  <a:schemeClr val="bg1">
                    <a:lumMod val="75000"/>
                  </a:schemeClr>
                </a:solidFill>
              </a:rPr>
              <a:t>Source: </a:t>
            </a:r>
            <a:r>
              <a:rPr lang="en-US" altLang="zh-TW" sz="1000" dirty="0" err="1">
                <a:solidFill>
                  <a:schemeClr val="bg1">
                    <a:lumMod val="75000"/>
                  </a:schemeClr>
                </a:solidFill>
              </a:rPr>
              <a:t>Abbasi</a:t>
            </a:r>
            <a:r>
              <a:rPr lang="en-US" altLang="zh-TW" sz="1000" dirty="0">
                <a:solidFill>
                  <a:schemeClr val="bg1">
                    <a:lumMod val="75000"/>
                  </a:schemeClr>
                </a:solidFill>
              </a:rPr>
              <a:t>, A., Hossain, L., &amp; </a:t>
            </a:r>
            <a:r>
              <a:rPr lang="en-US" altLang="zh-TW" sz="1000" dirty="0" err="1">
                <a:solidFill>
                  <a:schemeClr val="bg1">
                    <a:lumMod val="75000"/>
                  </a:schemeClr>
                </a:solidFill>
              </a:rPr>
              <a:t>Leydesdorff</a:t>
            </a:r>
            <a:r>
              <a:rPr lang="en-US" altLang="zh-TW" sz="1000" dirty="0">
                <a:solidFill>
                  <a:schemeClr val="bg1">
                    <a:lumMod val="75000"/>
                  </a:schemeClr>
                </a:solidFill>
              </a:rPr>
              <a:t>, L. (2012). </a:t>
            </a:r>
            <a:r>
              <a:rPr lang="en-US" altLang="zh-TW" sz="1000" dirty="0" err="1">
                <a:solidFill>
                  <a:schemeClr val="bg1">
                    <a:lumMod val="75000"/>
                  </a:schemeClr>
                </a:solidFill>
              </a:rPr>
              <a:t>Betweenness</a:t>
            </a:r>
            <a:r>
              <a:rPr lang="en-US" altLang="zh-TW" sz="1000" dirty="0">
                <a:solidFill>
                  <a:schemeClr val="bg1">
                    <a:lumMod val="75000"/>
                  </a:schemeClr>
                </a:solidFill>
              </a:rPr>
              <a:t> centrality as a driver of preferential attachment in the evolution of research collaboration networks. </a:t>
            </a:r>
            <a:r>
              <a:rPr lang="en-US" altLang="zh-TW" sz="1000" i="1" dirty="0">
                <a:solidFill>
                  <a:schemeClr val="bg1">
                    <a:lumMod val="75000"/>
                  </a:schemeClr>
                </a:solidFill>
              </a:rPr>
              <a:t>Journal of </a:t>
            </a:r>
            <a:r>
              <a:rPr lang="en-US" altLang="zh-TW" sz="1000" i="1" dirty="0" err="1">
                <a:solidFill>
                  <a:schemeClr val="bg1">
                    <a:lumMod val="75000"/>
                  </a:schemeClr>
                </a:solidFill>
              </a:rPr>
              <a:t>Informetrics</a:t>
            </a:r>
            <a:r>
              <a:rPr lang="en-US" altLang="zh-TW" sz="1000" dirty="0">
                <a:solidFill>
                  <a:schemeClr val="bg1">
                    <a:lumMod val="75000"/>
                  </a:schemeClr>
                </a:solidFill>
              </a:rPr>
              <a:t>, </a:t>
            </a:r>
            <a:r>
              <a:rPr lang="en-US" altLang="zh-TW" sz="1000" i="1" dirty="0">
                <a:solidFill>
                  <a:schemeClr val="bg1">
                    <a:lumMod val="75000"/>
                  </a:schemeClr>
                </a:solidFill>
              </a:rPr>
              <a:t>6</a:t>
            </a:r>
            <a:r>
              <a:rPr lang="en-US" altLang="zh-TW" sz="1000" dirty="0">
                <a:solidFill>
                  <a:schemeClr val="bg1">
                    <a:lumMod val="75000"/>
                  </a:schemeClr>
                </a:solidFill>
              </a:rPr>
              <a:t>(3), 403-412.</a:t>
            </a:r>
            <a:endParaRPr lang="zh-TW" altLang="en-US" sz="1000" dirty="0">
              <a:solidFill>
                <a:schemeClr val="bg1">
                  <a:lumMod val="75000"/>
                </a:schemeClr>
              </a:solidFill>
            </a:endParaRPr>
          </a:p>
        </p:txBody>
      </p:sp>
      <p:graphicFrame>
        <p:nvGraphicFramePr>
          <p:cNvPr id="40966" name="物件 5"/>
          <p:cNvGraphicFramePr>
            <a:graphicFrameLocks noChangeAspect="1"/>
          </p:cNvGraphicFramePr>
          <p:nvPr>
            <p:extLst>
              <p:ext uri="{D42A27DB-BD31-4B8C-83A1-F6EECF244321}">
                <p14:modId xmlns:p14="http://schemas.microsoft.com/office/powerpoint/2010/main" val="1478692465"/>
              </p:ext>
            </p:extLst>
          </p:nvPr>
        </p:nvGraphicFramePr>
        <p:xfrm>
          <a:off x="1760537" y="2420888"/>
          <a:ext cx="5622925" cy="1317625"/>
        </p:xfrm>
        <a:graphic>
          <a:graphicData uri="http://schemas.openxmlformats.org/presentationml/2006/ole">
            <mc:AlternateContent xmlns:mc="http://schemas.openxmlformats.org/markup-compatibility/2006">
              <mc:Choice xmlns:v="urn:schemas-microsoft-com:vml" Requires="v">
                <p:oleObj spid="_x0000_s87106" name="方程式" r:id="rId3" imgW="2006280" imgH="469800" progId="Equation.3">
                  <p:embed/>
                </p:oleObj>
              </mc:Choice>
              <mc:Fallback>
                <p:oleObj name="方程式" r:id="rId3" imgW="200628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537" y="2420888"/>
                        <a:ext cx="56229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7" name="文字方塊 3"/>
          <p:cNvSpPr txBox="1">
            <a:spLocks noChangeArrowheads="1"/>
          </p:cNvSpPr>
          <p:nvPr/>
        </p:nvSpPr>
        <p:spPr bwMode="auto">
          <a:xfrm>
            <a:off x="222250" y="3882975"/>
            <a:ext cx="85740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cs typeface="Times New Roman" pitchFamily="18" charset="0"/>
              </a:rPr>
              <a:t>where </a:t>
            </a:r>
            <a:r>
              <a:rPr lang="en-US" altLang="zh-TW" sz="2400" i="1">
                <a:latin typeface="Times New Roman" pitchFamily="18" charset="0"/>
                <a:cs typeface="Times New Roman" pitchFamily="18" charset="0"/>
              </a:rPr>
              <a:t>g</a:t>
            </a:r>
            <a:r>
              <a:rPr lang="en-US" altLang="zh-TW" sz="2400" i="1" baseline="-25000">
                <a:latin typeface="Times New Roman" pitchFamily="18" charset="0"/>
                <a:cs typeface="Times New Roman" pitchFamily="18" charset="0"/>
              </a:rPr>
              <a:t>ij</a:t>
            </a:r>
            <a:r>
              <a:rPr lang="en-US" altLang="zh-TW" sz="2400">
                <a:latin typeface="Times New Roman" pitchFamily="18" charset="0"/>
                <a:cs typeface="Times New Roman" pitchFamily="18" charset="0"/>
              </a:rPr>
              <a:t> is the geodesic distance (shortest paths) linking </a:t>
            </a:r>
            <a:r>
              <a:rPr lang="en-US" altLang="zh-TW" sz="2400" i="1">
                <a:latin typeface="Times New Roman" pitchFamily="18" charset="0"/>
                <a:cs typeface="Times New Roman" pitchFamily="18" charset="0"/>
              </a:rPr>
              <a:t>p</a:t>
            </a:r>
            <a:r>
              <a:rPr lang="en-US" altLang="zh-TW" sz="2400" i="1" baseline="-25000">
                <a:latin typeface="Times New Roman" pitchFamily="18" charset="0"/>
                <a:cs typeface="Times New Roman" pitchFamily="18" charset="0"/>
              </a:rPr>
              <a:t>i  </a:t>
            </a:r>
            <a:r>
              <a:rPr lang="en-US" altLang="zh-TW" sz="2400">
                <a:latin typeface="Times New Roman" pitchFamily="18" charset="0"/>
                <a:cs typeface="Times New Roman" pitchFamily="18" charset="0"/>
              </a:rPr>
              <a:t>and </a:t>
            </a:r>
            <a:r>
              <a:rPr lang="en-US" altLang="zh-TW" sz="2400" i="1">
                <a:latin typeface="Times New Roman" pitchFamily="18" charset="0"/>
                <a:cs typeface="Times New Roman" pitchFamily="18" charset="0"/>
              </a:rPr>
              <a:t>p</a:t>
            </a:r>
            <a:r>
              <a:rPr lang="en-US" altLang="zh-TW" sz="2400" i="1" baseline="-25000">
                <a:latin typeface="Times New Roman" pitchFamily="18" charset="0"/>
                <a:cs typeface="Times New Roman" pitchFamily="18" charset="0"/>
              </a:rPr>
              <a:t>j</a:t>
            </a:r>
            <a:r>
              <a:rPr lang="en-US" altLang="zh-TW" sz="2400">
                <a:latin typeface="Times New Roman" pitchFamily="18" charset="0"/>
                <a:cs typeface="Times New Roman" pitchFamily="18" charset="0"/>
              </a:rPr>
              <a:t> </a:t>
            </a:r>
            <a:br>
              <a:rPr lang="en-US" altLang="zh-TW" sz="2400">
                <a:latin typeface="Times New Roman" pitchFamily="18" charset="0"/>
                <a:cs typeface="Times New Roman" pitchFamily="18" charset="0"/>
              </a:rPr>
            </a:br>
            <a:r>
              <a:rPr lang="en-US" altLang="zh-TW" sz="2400">
                <a:latin typeface="Times New Roman" pitchFamily="18" charset="0"/>
                <a:cs typeface="Times New Roman" pitchFamily="18" charset="0"/>
              </a:rPr>
              <a:t>and </a:t>
            </a:r>
            <a:r>
              <a:rPr lang="en-US" altLang="zh-TW" sz="2400" i="1">
                <a:latin typeface="Times New Roman" pitchFamily="18" charset="0"/>
                <a:cs typeface="Times New Roman" pitchFamily="18" charset="0"/>
              </a:rPr>
              <a:t>g</a:t>
            </a:r>
            <a:r>
              <a:rPr lang="en-US" altLang="zh-TW" sz="2400" i="1" baseline="-25000">
                <a:latin typeface="Times New Roman" pitchFamily="18" charset="0"/>
                <a:cs typeface="Times New Roman" pitchFamily="18" charset="0"/>
              </a:rPr>
              <a:t>ij </a:t>
            </a:r>
            <a:r>
              <a:rPr lang="en-US" altLang="zh-TW" sz="2400" i="1">
                <a:latin typeface="Times New Roman" pitchFamily="18" charset="0"/>
                <a:cs typeface="Times New Roman" pitchFamily="18" charset="0"/>
              </a:rPr>
              <a:t>(p</a:t>
            </a:r>
            <a:r>
              <a:rPr lang="en-US" altLang="zh-TW" sz="2400" i="1" baseline="-25000">
                <a:latin typeface="Times New Roman" pitchFamily="18" charset="0"/>
                <a:cs typeface="Times New Roman" pitchFamily="18" charset="0"/>
              </a:rPr>
              <a:t>k </a:t>
            </a:r>
            <a:r>
              <a:rPr lang="en-US" altLang="zh-TW" sz="2400" i="1">
                <a:latin typeface="Times New Roman" pitchFamily="18" charset="0"/>
                <a:cs typeface="Times New Roman" pitchFamily="18" charset="0"/>
              </a:rPr>
              <a:t>)</a:t>
            </a:r>
            <a:r>
              <a:rPr lang="en-US" altLang="zh-TW" sz="2400">
                <a:latin typeface="Times New Roman" pitchFamily="18" charset="0"/>
                <a:cs typeface="Times New Roman" pitchFamily="18" charset="0"/>
              </a:rPr>
              <a:t> is the geodesic distance linking </a:t>
            </a:r>
            <a:r>
              <a:rPr lang="en-US" altLang="zh-TW" sz="2400" i="1">
                <a:latin typeface="Times New Roman" pitchFamily="18" charset="0"/>
                <a:cs typeface="Times New Roman" pitchFamily="18" charset="0"/>
              </a:rPr>
              <a:t>p</a:t>
            </a:r>
            <a:r>
              <a:rPr lang="en-US" altLang="zh-TW" sz="2400" i="1" baseline="-25000">
                <a:latin typeface="Times New Roman" pitchFamily="18" charset="0"/>
                <a:cs typeface="Times New Roman" pitchFamily="18" charset="0"/>
              </a:rPr>
              <a:t>i  </a:t>
            </a:r>
            <a:r>
              <a:rPr lang="en-US" altLang="zh-TW" sz="2400">
                <a:latin typeface="Times New Roman" pitchFamily="18" charset="0"/>
                <a:cs typeface="Times New Roman" pitchFamily="18" charset="0"/>
              </a:rPr>
              <a:t>and </a:t>
            </a:r>
            <a:r>
              <a:rPr lang="en-US" altLang="zh-TW" sz="2400" i="1">
                <a:latin typeface="Times New Roman" pitchFamily="18" charset="0"/>
                <a:cs typeface="Times New Roman" pitchFamily="18" charset="0"/>
              </a:rPr>
              <a:t>p</a:t>
            </a:r>
            <a:r>
              <a:rPr lang="en-US" altLang="zh-TW" sz="2400" i="1" baseline="-25000">
                <a:latin typeface="Times New Roman" pitchFamily="18" charset="0"/>
                <a:cs typeface="Times New Roman" pitchFamily="18" charset="0"/>
              </a:rPr>
              <a:t>j</a:t>
            </a:r>
            <a:r>
              <a:rPr lang="en-US" altLang="zh-TW" sz="2400">
                <a:latin typeface="Times New Roman" pitchFamily="18" charset="0"/>
                <a:cs typeface="Times New Roman" pitchFamily="18" charset="0"/>
              </a:rPr>
              <a:t> that contains </a:t>
            </a:r>
            <a:r>
              <a:rPr lang="en-US" altLang="zh-TW" sz="2400" i="1">
                <a:latin typeface="Times New Roman" pitchFamily="18" charset="0"/>
                <a:cs typeface="Times New Roman" pitchFamily="18" charset="0"/>
              </a:rPr>
              <a:t>p</a:t>
            </a:r>
            <a:r>
              <a:rPr lang="en-US" altLang="zh-TW" sz="2400" i="1" baseline="-25000">
                <a:latin typeface="Times New Roman" pitchFamily="18" charset="0"/>
                <a:cs typeface="Times New Roman" pitchFamily="18" charset="0"/>
              </a:rPr>
              <a:t>k</a:t>
            </a:r>
            <a:r>
              <a:rPr lang="en-US" altLang="zh-TW" sz="2400">
                <a:latin typeface="Times New Roman" pitchFamily="18" charset="0"/>
                <a:cs typeface="Times New Roman" pitchFamily="18" charset="0"/>
              </a:rPr>
              <a:t>.</a:t>
            </a:r>
            <a:endParaRPr lang="zh-TW" altLang="en-US" sz="2400">
              <a:latin typeface="Times New Roman" pitchFamily="18" charset="0"/>
              <a:cs typeface="Times New Roman" pitchFamily="18" charset="0"/>
            </a:endParaRPr>
          </a:p>
        </p:txBody>
      </p:sp>
      <p:sp>
        <p:nvSpPr>
          <p:cNvPr id="40968"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Betweenness Centrality</a:t>
            </a:r>
            <a:endParaRPr lang="zh-TW" altLang="en-US" smtClean="0">
              <a:solidFill>
                <a:srgbClr val="4F81BD"/>
              </a:solidFill>
            </a:endParaRPr>
          </a:p>
        </p:txBody>
      </p:sp>
    </p:spTree>
    <p:extLst>
      <p:ext uri="{BB962C8B-B14F-4D97-AF65-F5344CB8AC3E}">
        <p14:creationId xmlns:p14="http://schemas.microsoft.com/office/powerpoint/2010/main" val="92821926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6B78EC7-43F9-45FB-A240-A3C842F5DB1C}" type="slidenum">
              <a:rPr kumimoji="0" lang="zh-TW" altLang="en-US" smtClean="0">
                <a:solidFill>
                  <a:srgbClr val="898989"/>
                </a:solidFill>
                <a:latin typeface="Calibri" pitchFamily="34" charset="0"/>
              </a:rPr>
              <a:pPr eaLnBrk="1" hangingPunct="1"/>
              <a:t>247</a:t>
            </a:fld>
            <a:endParaRPr kumimoji="0" lang="zh-TW" altLang="en-US" smtClean="0">
              <a:solidFill>
                <a:srgbClr val="898989"/>
              </a:solidFill>
              <a:latin typeface="Calibri" pitchFamily="34" charset="0"/>
            </a:endParaRPr>
          </a:p>
        </p:txBody>
      </p:sp>
      <p:pic>
        <p:nvPicPr>
          <p:cNvPr id="419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46" y="5705872"/>
            <a:ext cx="316555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1990" name="物件 4"/>
          <p:cNvGraphicFramePr>
            <a:graphicFrameLocks noChangeAspect="1"/>
          </p:cNvGraphicFramePr>
          <p:nvPr>
            <p:extLst>
              <p:ext uri="{D42A27DB-BD31-4B8C-83A1-F6EECF244321}">
                <p14:modId xmlns:p14="http://schemas.microsoft.com/office/powerpoint/2010/main" val="7766007"/>
              </p:ext>
            </p:extLst>
          </p:nvPr>
        </p:nvGraphicFramePr>
        <p:xfrm>
          <a:off x="2771800" y="1779786"/>
          <a:ext cx="3375025" cy="1073150"/>
        </p:xfrm>
        <a:graphic>
          <a:graphicData uri="http://schemas.openxmlformats.org/presentationml/2006/ole">
            <mc:AlternateContent xmlns:mc="http://schemas.openxmlformats.org/markup-compatibility/2006">
              <mc:Choice xmlns:v="urn:schemas-microsoft-com:vml" Requires="v">
                <p:oleObj spid="_x0000_s88194" name="方程式" r:id="rId4" imgW="1358640" imgH="431640" progId="Equation.3">
                  <p:embed/>
                </p:oleObj>
              </mc:Choice>
              <mc:Fallback>
                <p:oleObj name="方程式" r:id="rId4" imgW="135864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1779786"/>
                        <a:ext cx="33750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1" name="物件 5"/>
          <p:cNvGraphicFramePr>
            <a:graphicFrameLocks noChangeAspect="1"/>
          </p:cNvGraphicFramePr>
          <p:nvPr>
            <p:extLst>
              <p:ext uri="{D42A27DB-BD31-4B8C-83A1-F6EECF244321}">
                <p14:modId xmlns:p14="http://schemas.microsoft.com/office/powerpoint/2010/main" val="1941942707"/>
              </p:ext>
            </p:extLst>
          </p:nvPr>
        </p:nvGraphicFramePr>
        <p:xfrm>
          <a:off x="3007696" y="4149080"/>
          <a:ext cx="3090863" cy="1301750"/>
        </p:xfrm>
        <a:graphic>
          <a:graphicData uri="http://schemas.openxmlformats.org/presentationml/2006/ole">
            <mc:AlternateContent xmlns:mc="http://schemas.openxmlformats.org/markup-compatibility/2006">
              <mc:Choice xmlns:v="urn:schemas-microsoft-com:vml" Requires="v">
                <p:oleObj spid="_x0000_s88195" name="方程式" r:id="rId6" imgW="1447560" imgH="609480" progId="Equation.3">
                  <p:embed/>
                </p:oleObj>
              </mc:Choice>
              <mc:Fallback>
                <p:oleObj name="方程式" r:id="rId6" imgW="1447560" imgH="609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7696" y="4149080"/>
                        <a:ext cx="30908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2" name="文字方塊 3"/>
          <p:cNvSpPr txBox="1">
            <a:spLocks noChangeArrowheads="1"/>
          </p:cNvSpPr>
          <p:nvPr/>
        </p:nvSpPr>
        <p:spPr bwMode="auto">
          <a:xfrm>
            <a:off x="430391" y="3140968"/>
            <a:ext cx="8245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dirty="0">
                <a:latin typeface="Times New Roman" pitchFamily="18" charset="0"/>
                <a:cs typeface="Times New Roman" pitchFamily="18" charset="0"/>
              </a:rPr>
              <a:t>where </a:t>
            </a:r>
            <a:r>
              <a:rPr lang="en-US" altLang="zh-TW" sz="2400" dirty="0">
                <a:latin typeface="Lucida Calligraphy" pitchFamily="66" charset="0"/>
                <a:ea typeface="Dotum" pitchFamily="34" charset="-127"/>
                <a:cs typeface="Lucida Bright" pitchFamily="18" charset="0"/>
              </a:rPr>
              <a:t>a</a:t>
            </a:r>
            <a:r>
              <a:rPr lang="en-US" altLang="zh-TW" sz="2400" dirty="0">
                <a:latin typeface="Times New Roman" pitchFamily="18" charset="0"/>
                <a:cs typeface="Times New Roman" pitchFamily="18" charset="0"/>
              </a:rPr>
              <a:t>(</a:t>
            </a:r>
            <a:r>
              <a:rPr lang="en-US" altLang="zh-TW" sz="2400" i="1" dirty="0">
                <a:latin typeface="Times New Roman" pitchFamily="18" charset="0"/>
                <a:cs typeface="Times New Roman" pitchFamily="18" charset="0"/>
              </a:rPr>
              <a:t>p</a:t>
            </a:r>
            <a:r>
              <a:rPr lang="en-US" altLang="zh-TW" sz="2400" i="1" baseline="-25000" dirty="0">
                <a:latin typeface="Times New Roman" pitchFamily="18" charset="0"/>
                <a:cs typeface="Times New Roman" pitchFamily="18" charset="0"/>
              </a:rPr>
              <a:t>i</a:t>
            </a:r>
            <a:r>
              <a:rPr lang="en-US" altLang="zh-TW" sz="2400" dirty="0">
                <a:latin typeface="Times New Roman" pitchFamily="18" charset="0"/>
                <a:cs typeface="Times New Roman" pitchFamily="18" charset="0"/>
              </a:rPr>
              <a:t>, </a:t>
            </a:r>
            <a:r>
              <a:rPr lang="en-US" altLang="zh-TW" sz="2400" i="1" dirty="0" err="1">
                <a:latin typeface="Times New Roman" pitchFamily="18" charset="0"/>
                <a:cs typeface="Times New Roman" pitchFamily="18" charset="0"/>
              </a:rPr>
              <a:t>p</a:t>
            </a:r>
            <a:r>
              <a:rPr lang="en-US" altLang="zh-TW" sz="2400" i="1" baseline="-25000" dirty="0" err="1">
                <a:latin typeface="Times New Roman" pitchFamily="18" charset="0"/>
                <a:cs typeface="Times New Roman" pitchFamily="18" charset="0"/>
              </a:rPr>
              <a:t>k</a:t>
            </a:r>
            <a:r>
              <a:rPr lang="en-US" altLang="zh-TW" sz="2400" dirty="0">
                <a:latin typeface="Times New Roman" pitchFamily="18" charset="0"/>
                <a:cs typeface="Times New Roman" pitchFamily="18" charset="0"/>
              </a:rPr>
              <a:t>) = 1 if and only if </a:t>
            </a:r>
            <a:r>
              <a:rPr lang="en-US" altLang="zh-TW" sz="2400" i="1" dirty="0">
                <a:latin typeface="Times New Roman" pitchFamily="18" charset="0"/>
                <a:cs typeface="Times New Roman" pitchFamily="18" charset="0"/>
              </a:rPr>
              <a:t>p</a:t>
            </a:r>
            <a:r>
              <a:rPr lang="en-US" altLang="zh-TW" sz="2400" i="1" baseline="-25000" dirty="0">
                <a:latin typeface="Times New Roman" pitchFamily="18" charset="0"/>
                <a:cs typeface="Times New Roman" pitchFamily="18" charset="0"/>
              </a:rPr>
              <a:t>i </a:t>
            </a:r>
            <a:r>
              <a:rPr lang="en-US" altLang="zh-TW" sz="2400" dirty="0">
                <a:latin typeface="Times New Roman" pitchFamily="18" charset="0"/>
                <a:cs typeface="Times New Roman" pitchFamily="18" charset="0"/>
              </a:rPr>
              <a:t>and </a:t>
            </a:r>
            <a:r>
              <a:rPr lang="en-US" altLang="zh-TW" sz="2400" i="1" dirty="0" err="1">
                <a:latin typeface="Times New Roman" pitchFamily="18" charset="0"/>
                <a:cs typeface="Times New Roman" pitchFamily="18" charset="0"/>
              </a:rPr>
              <a:t>p</a:t>
            </a:r>
            <a:r>
              <a:rPr lang="en-US" altLang="zh-TW" sz="2400" i="1" baseline="-25000" dirty="0" err="1">
                <a:latin typeface="Times New Roman" pitchFamily="18" charset="0"/>
                <a:cs typeface="Times New Roman" pitchFamily="18" charset="0"/>
              </a:rPr>
              <a:t>k</a:t>
            </a:r>
            <a:r>
              <a:rPr lang="en-US" altLang="zh-TW" sz="2400" i="1" baseline="-25000"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 are connected by a line</a:t>
            </a:r>
          </a:p>
          <a:p>
            <a:pPr eaLnBrk="1" hangingPunct="1">
              <a:spcBef>
                <a:spcPct val="0"/>
              </a:spcBef>
              <a:buFontTx/>
              <a:buNone/>
            </a:pPr>
            <a:r>
              <a:rPr lang="en-US" altLang="zh-TW" sz="2400" dirty="0">
                <a:latin typeface="Times New Roman" pitchFamily="18" charset="0"/>
                <a:cs typeface="Times New Roman" pitchFamily="18" charset="0"/>
              </a:rPr>
              <a:t>                           0 otherwise</a:t>
            </a:r>
            <a:endParaRPr lang="zh-TW" altLang="en-US" sz="2400" dirty="0">
              <a:latin typeface="Times New Roman" pitchFamily="18" charset="0"/>
              <a:cs typeface="Times New Roman" pitchFamily="18" charset="0"/>
            </a:endParaRPr>
          </a:p>
        </p:txBody>
      </p:sp>
      <p:sp>
        <p:nvSpPr>
          <p:cNvPr id="41993" name="標題 1"/>
          <p:cNvSpPr txBox="1">
            <a:spLocks/>
          </p:cNvSpPr>
          <p:nvPr/>
        </p:nvSpPr>
        <p:spPr bwMode="auto">
          <a:xfrm>
            <a:off x="395288" y="0"/>
            <a:ext cx="82296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en-US" altLang="zh-TW" sz="4400" b="1">
                <a:solidFill>
                  <a:srgbClr val="4F81BD"/>
                </a:solidFill>
                <a:ea typeface="標楷體" pitchFamily="65" charset="-120"/>
              </a:rPr>
              <a:t>Social Network Analysis:</a:t>
            </a:r>
            <a:br>
              <a:rPr kumimoji="0" lang="en-US" altLang="zh-TW" sz="4400" b="1">
                <a:solidFill>
                  <a:srgbClr val="4F81BD"/>
                </a:solidFill>
                <a:ea typeface="標楷體" pitchFamily="65" charset="-120"/>
              </a:rPr>
            </a:br>
            <a:r>
              <a:rPr kumimoji="0" lang="en-US" altLang="zh-TW" sz="4400" b="1">
                <a:solidFill>
                  <a:srgbClr val="4F81BD"/>
                </a:solidFill>
                <a:ea typeface="標楷體" pitchFamily="65" charset="-120"/>
              </a:rPr>
              <a:t>Degree Centrality</a:t>
            </a:r>
            <a:endParaRPr kumimoji="0" lang="zh-TW" altLang="en-US" sz="4400" b="1">
              <a:solidFill>
                <a:srgbClr val="4F81BD"/>
              </a:solidFill>
              <a:ea typeface="標楷體" pitchFamily="65" charset="-120"/>
            </a:endParaRPr>
          </a:p>
        </p:txBody>
      </p:sp>
    </p:spTree>
    <p:extLst>
      <p:ext uri="{BB962C8B-B14F-4D97-AF65-F5344CB8AC3E}">
        <p14:creationId xmlns:p14="http://schemas.microsoft.com/office/powerpoint/2010/main" val="228257891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Eigenvalue</a:t>
            </a:r>
            <a:endParaRPr lang="zh-TW" altLang="en-US" smtClean="0">
              <a:solidFill>
                <a:srgbClr val="4F81BD"/>
              </a:solidFill>
            </a:endParaRPr>
          </a:p>
        </p:txBody>
      </p:sp>
      <p:sp>
        <p:nvSpPr>
          <p:cNvPr id="6144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C8422646-BB49-4977-AA77-E6B62B7E37BD}" type="slidenum">
              <a:rPr lang="zh-TW" altLang="en-US" sz="1200" smtClean="0">
                <a:solidFill>
                  <a:srgbClr val="898989"/>
                </a:solidFill>
              </a:rPr>
              <a:pPr eaLnBrk="1" hangingPunct="1">
                <a:spcBef>
                  <a:spcPct val="0"/>
                </a:spcBef>
                <a:buFontTx/>
                <a:buNone/>
              </a:pPr>
              <a:t>248</a:t>
            </a:fld>
            <a:endParaRPr lang="zh-TW" altLang="en-US" sz="1200" smtClean="0">
              <a:solidFill>
                <a:srgbClr val="898989"/>
              </a:solidFill>
            </a:endParaRPr>
          </a:p>
        </p:txBody>
      </p:sp>
      <p:sp>
        <p:nvSpPr>
          <p:cNvPr id="61444" name="矩形 4"/>
          <p:cNvSpPr>
            <a:spLocks noChangeArrowheads="1"/>
          </p:cNvSpPr>
          <p:nvPr/>
        </p:nvSpPr>
        <p:spPr bwMode="auto">
          <a:xfrm>
            <a:off x="2051050" y="6581775"/>
            <a:ext cx="597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sp>
        <p:nvSpPr>
          <p:cNvPr id="61445" name="矩形 7"/>
          <p:cNvSpPr>
            <a:spLocks noChangeArrowheads="1"/>
          </p:cNvSpPr>
          <p:nvPr/>
        </p:nvSpPr>
        <p:spPr bwMode="auto">
          <a:xfrm>
            <a:off x="107950" y="5529263"/>
            <a:ext cx="8856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ea typeface="MS PGothic" pitchFamily="34" charset="-128"/>
              </a:rPr>
              <a:t>Alice and Rafael are closer to other highly close entities in the network. Bob and Frederica are also highly close, but to a lesser value.</a:t>
            </a:r>
            <a:endParaRPr lang="zh-TW" altLang="en-US" sz="1800">
              <a:latin typeface="Arial" charset="0"/>
              <a:ea typeface="MS PGothic" pitchFamily="34" charset="-128"/>
            </a:endParaRPr>
          </a:p>
        </p:txBody>
      </p:sp>
      <p:pic>
        <p:nvPicPr>
          <p:cNvPr id="61446" name="Picture 2" descr="Eigenvalue Centrality in Social Network Analysis (S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41438"/>
            <a:ext cx="64738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69131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 Eigenvalue</a:t>
            </a:r>
            <a:endParaRPr lang="zh-TW" altLang="en-US" smtClean="0">
              <a:solidFill>
                <a:srgbClr val="4F81BD"/>
              </a:solidFill>
            </a:endParaRPr>
          </a:p>
        </p:txBody>
      </p:sp>
      <p:sp>
        <p:nvSpPr>
          <p:cNvPr id="62467" name="內容版面配置區 2"/>
          <p:cNvSpPr>
            <a:spLocks noGrp="1"/>
          </p:cNvSpPr>
          <p:nvPr>
            <p:ph idx="1"/>
          </p:nvPr>
        </p:nvSpPr>
        <p:spPr>
          <a:xfrm>
            <a:off x="395288" y="1484313"/>
            <a:ext cx="8497887" cy="4968875"/>
          </a:xfrm>
        </p:spPr>
        <p:txBody>
          <a:bodyPr/>
          <a:lstStyle/>
          <a:p>
            <a:r>
              <a:rPr lang="en-US" altLang="zh-TW" sz="2400" smtClean="0"/>
              <a:t>Eigenvalue measures how close an entity is to other highly close entities within a network. In other words, Eigenvalue identifies the most central entities in terms of the global or overall makeup of the network. </a:t>
            </a:r>
          </a:p>
          <a:p>
            <a:r>
              <a:rPr lang="en-US" altLang="zh-TW" sz="2400" smtClean="0"/>
              <a:t>A high Eigenvalue generally:</a:t>
            </a:r>
          </a:p>
          <a:p>
            <a:pPr lvl="1"/>
            <a:r>
              <a:rPr lang="en-US" altLang="zh-TW" sz="2400" smtClean="0"/>
              <a:t>Indicates an actor that is more central to the main pattern of distances among all entities.</a:t>
            </a:r>
          </a:p>
          <a:p>
            <a:pPr lvl="1"/>
            <a:r>
              <a:rPr lang="en-US" altLang="zh-TW" sz="2400" smtClean="0"/>
              <a:t>Is a reasonable measure of one aspect of centrality in terms of positional advantage.</a:t>
            </a:r>
          </a:p>
          <a:p>
            <a:pPr lvl="1"/>
            <a:endParaRPr lang="en-US" altLang="zh-TW" sz="2400" b="1" smtClean="0"/>
          </a:p>
        </p:txBody>
      </p:sp>
      <p:sp>
        <p:nvSpPr>
          <p:cNvPr id="6246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138F20D5-4271-4BA6-9ED4-0B09BF01943A}" type="slidenum">
              <a:rPr lang="zh-TW" altLang="en-US" sz="1200" smtClean="0">
                <a:solidFill>
                  <a:srgbClr val="898989"/>
                </a:solidFill>
              </a:rPr>
              <a:pPr eaLnBrk="1" hangingPunct="1">
                <a:spcBef>
                  <a:spcPct val="0"/>
                </a:spcBef>
                <a:buFontTx/>
                <a:buNone/>
              </a:pPr>
              <a:t>249</a:t>
            </a:fld>
            <a:endParaRPr lang="zh-TW" altLang="en-US" sz="1200" smtClean="0">
              <a:solidFill>
                <a:srgbClr val="898989"/>
              </a:solidFill>
            </a:endParaRPr>
          </a:p>
        </p:txBody>
      </p:sp>
      <p:sp>
        <p:nvSpPr>
          <p:cNvPr id="62469" name="矩形 4"/>
          <p:cNvSpPr>
            <a:spLocks noChangeArrowheads="1"/>
          </p:cNvSpPr>
          <p:nvPr/>
        </p:nvSpPr>
        <p:spPr bwMode="auto">
          <a:xfrm>
            <a:off x="2051050" y="6581775"/>
            <a:ext cx="597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pic>
        <p:nvPicPr>
          <p:cNvPr id="62470" name="Picture 2" descr="Eigenvalue Centrality in Social Network Analysis (S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88" y="260350"/>
            <a:ext cx="16748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52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457200" y="274638"/>
            <a:ext cx="8229600" cy="6245225"/>
          </a:xfrm>
        </p:spPr>
        <p:txBody>
          <a:bodyPr/>
          <a:lstStyle/>
          <a:p>
            <a:r>
              <a:rPr lang="en-US" altLang="zh-TW" sz="9600" smtClean="0">
                <a:solidFill>
                  <a:srgbClr val="FF0000"/>
                </a:solidFill>
              </a:rPr>
              <a:t>Big Data, </a:t>
            </a:r>
            <a:br>
              <a:rPr lang="en-US" altLang="zh-TW" sz="9600" smtClean="0">
                <a:solidFill>
                  <a:srgbClr val="FF0000"/>
                </a:solidFill>
              </a:rPr>
            </a:br>
            <a:r>
              <a:rPr lang="en-US" altLang="zh-TW" sz="9600" smtClean="0">
                <a:solidFill>
                  <a:srgbClr val="FF0000"/>
                </a:solidFill>
              </a:rPr>
              <a:t>Big Analytics:</a:t>
            </a:r>
            <a:r>
              <a:rPr lang="en-US" altLang="zh-TW" sz="9600" smtClean="0"/>
              <a:t> </a:t>
            </a:r>
            <a:r>
              <a:rPr lang="en-US" altLang="zh-TW" smtClean="0"/>
              <a:t/>
            </a:r>
            <a:br>
              <a:rPr lang="en-US" altLang="zh-TW" smtClean="0"/>
            </a:br>
            <a:r>
              <a:rPr lang="en-US" altLang="zh-TW" smtClean="0"/>
              <a:t>Emerging Business Intelligence and Analytic Trends </a:t>
            </a:r>
            <a:br>
              <a:rPr lang="en-US" altLang="zh-TW" smtClean="0"/>
            </a:br>
            <a:r>
              <a:rPr lang="en-US" altLang="zh-TW" smtClean="0"/>
              <a:t>for Today's Businesses</a:t>
            </a:r>
            <a:r>
              <a:rPr lang="zh-TW" altLang="en-US" smtClean="0"/>
              <a:t/>
            </a:r>
            <a:br>
              <a:rPr lang="zh-TW" altLang="en-US" smtClean="0"/>
            </a:br>
            <a:endParaRPr lang="zh-TW" altLang="en-US" smtClean="0"/>
          </a:p>
        </p:txBody>
      </p:sp>
      <p:sp>
        <p:nvSpPr>
          <p:cNvPr id="133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D1F3E1A-EE28-4853-96D4-A58B6824E23E}" type="slidenum">
              <a:rPr lang="zh-TW" altLang="en-US" sz="1200" smtClean="0">
                <a:solidFill>
                  <a:srgbClr val="898989"/>
                </a:solidFill>
              </a:rPr>
              <a:pPr eaLnBrk="1" hangingPunct="1">
                <a:spcBef>
                  <a:spcPct val="0"/>
                </a:spcBef>
                <a:buFontTx/>
                <a:buNone/>
              </a:pPr>
              <a:t>25</a:t>
            </a:fld>
            <a:endParaRPr lang="zh-TW" altLang="en-US" sz="1200" smtClean="0">
              <a:solidFill>
                <a:srgbClr val="898989"/>
              </a:solidFill>
            </a:endParaRPr>
          </a:p>
        </p:txBody>
      </p:sp>
    </p:spTree>
    <p:extLst>
      <p:ext uri="{BB962C8B-B14F-4D97-AF65-F5344CB8AC3E}">
        <p14:creationId xmlns:p14="http://schemas.microsoft.com/office/powerpoint/2010/main" val="425356164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內容版面配置區 2"/>
          <p:cNvSpPr>
            <a:spLocks noGrp="1"/>
          </p:cNvSpPr>
          <p:nvPr>
            <p:ph idx="1"/>
          </p:nvPr>
        </p:nvSpPr>
        <p:spPr/>
        <p:txBody>
          <a:bodyPr/>
          <a:lstStyle/>
          <a:p>
            <a:pPr marL="0" indent="0" algn="ctr">
              <a:buFont typeface="Arial" charset="0"/>
              <a:buNone/>
            </a:pPr>
            <a:r>
              <a:rPr lang="en-US" altLang="zh-TW" sz="4800" b="1" smtClean="0">
                <a:solidFill>
                  <a:srgbClr val="C00000"/>
                </a:solidFill>
              </a:rPr>
              <a:t>Eigenvector centrality</a:t>
            </a:r>
            <a:r>
              <a:rPr lang="en-US" altLang="zh-TW" sz="4800" smtClean="0">
                <a:solidFill>
                  <a:srgbClr val="C00000"/>
                </a:solidFill>
              </a:rPr>
              <a:t>:</a:t>
            </a:r>
          </a:p>
          <a:p>
            <a:pPr marL="0" indent="0" algn="ctr">
              <a:buFont typeface="Arial" charset="0"/>
              <a:buNone/>
            </a:pPr>
            <a:r>
              <a:rPr lang="en-US" altLang="zh-TW" sz="4800" smtClean="0">
                <a:solidFill>
                  <a:srgbClr val="C00000"/>
                </a:solidFill>
              </a:rPr>
              <a:t>Importance of a node </a:t>
            </a:r>
            <a:br>
              <a:rPr lang="en-US" altLang="zh-TW" sz="4800" smtClean="0">
                <a:solidFill>
                  <a:srgbClr val="C00000"/>
                </a:solidFill>
              </a:rPr>
            </a:br>
            <a:r>
              <a:rPr lang="en-US" altLang="zh-TW" sz="4800" smtClean="0">
                <a:solidFill>
                  <a:srgbClr val="C00000"/>
                </a:solidFill>
              </a:rPr>
              <a:t>depends on </a:t>
            </a:r>
            <a:br>
              <a:rPr lang="en-US" altLang="zh-TW" sz="4800" smtClean="0">
                <a:solidFill>
                  <a:srgbClr val="C00000"/>
                </a:solidFill>
              </a:rPr>
            </a:br>
            <a:r>
              <a:rPr lang="en-US" altLang="zh-TW" sz="4800" smtClean="0">
                <a:solidFill>
                  <a:srgbClr val="C00000"/>
                </a:solidFill>
              </a:rPr>
              <a:t>the importance of its neighbors</a:t>
            </a:r>
            <a:endParaRPr lang="zh-TW" altLang="en-US" sz="4800" smtClean="0">
              <a:solidFill>
                <a:srgbClr val="C00000"/>
              </a:solidFill>
            </a:endParaRPr>
          </a:p>
        </p:txBody>
      </p:sp>
      <p:sp>
        <p:nvSpPr>
          <p:cNvPr id="634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7B7803E-1B29-4741-B664-B6FBB9E9E572}" type="slidenum">
              <a:rPr lang="zh-TW" altLang="en-US" sz="1200" smtClean="0">
                <a:solidFill>
                  <a:srgbClr val="898989"/>
                </a:solidFill>
              </a:rPr>
              <a:pPr eaLnBrk="1" hangingPunct="1">
                <a:spcBef>
                  <a:spcPct val="0"/>
                </a:spcBef>
                <a:buFontTx/>
                <a:buNone/>
              </a:pPr>
              <a:t>250</a:t>
            </a:fld>
            <a:endParaRPr lang="zh-TW" altLang="en-US" sz="1200" smtClean="0">
              <a:solidFill>
                <a:srgbClr val="898989"/>
              </a:solidFill>
            </a:endParaRPr>
          </a:p>
        </p:txBody>
      </p:sp>
    </p:spTree>
    <p:extLst>
      <p:ext uri="{BB962C8B-B14F-4D97-AF65-F5344CB8AC3E}">
        <p14:creationId xmlns:p14="http://schemas.microsoft.com/office/powerpoint/2010/main" val="150436722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Hub and Authority</a:t>
            </a:r>
            <a:endParaRPr lang="zh-TW" altLang="en-US" smtClean="0">
              <a:solidFill>
                <a:srgbClr val="4F81BD"/>
              </a:solidFill>
            </a:endParaRPr>
          </a:p>
        </p:txBody>
      </p:sp>
      <p:sp>
        <p:nvSpPr>
          <p:cNvPr id="645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738D9CB-0548-4CE1-9265-E562F060074B}" type="slidenum">
              <a:rPr lang="zh-TW" altLang="en-US" sz="1200" smtClean="0">
                <a:solidFill>
                  <a:srgbClr val="898989"/>
                </a:solidFill>
              </a:rPr>
              <a:pPr eaLnBrk="1" hangingPunct="1">
                <a:spcBef>
                  <a:spcPct val="0"/>
                </a:spcBef>
                <a:buFontTx/>
                <a:buNone/>
              </a:pPr>
              <a:t>251</a:t>
            </a:fld>
            <a:endParaRPr lang="zh-TW" altLang="en-US" sz="1200" smtClean="0">
              <a:solidFill>
                <a:srgbClr val="898989"/>
              </a:solidFill>
            </a:endParaRPr>
          </a:p>
        </p:txBody>
      </p:sp>
      <p:sp>
        <p:nvSpPr>
          <p:cNvPr id="64516" name="矩形 4"/>
          <p:cNvSpPr>
            <a:spLocks noChangeArrowheads="1"/>
          </p:cNvSpPr>
          <p:nvPr/>
        </p:nvSpPr>
        <p:spPr bwMode="auto">
          <a:xfrm>
            <a:off x="2051050" y="6581775"/>
            <a:ext cx="597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sp>
        <p:nvSpPr>
          <p:cNvPr id="64517" name="矩形 7"/>
          <p:cNvSpPr>
            <a:spLocks noChangeArrowheads="1"/>
          </p:cNvSpPr>
          <p:nvPr/>
        </p:nvSpPr>
        <p:spPr bwMode="auto">
          <a:xfrm>
            <a:off x="250825" y="5673725"/>
            <a:ext cx="8858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ea typeface="MS PGothic" pitchFamily="34" charset="-128"/>
              </a:rPr>
              <a:t>Hubs are entities that point to a relatively large number of authorities. They are essentially the mutually reinforcing analogues to authorities. Authorities point to high hubs. Hubs point to high authorities. You cannot have one without the other.</a:t>
            </a:r>
            <a:endParaRPr lang="zh-TW" altLang="en-US" sz="1800">
              <a:latin typeface="Arial" charset="0"/>
              <a:ea typeface="MS PGothic" pitchFamily="34" charset="-128"/>
            </a:endParaRPr>
          </a:p>
        </p:txBody>
      </p:sp>
      <p:pic>
        <p:nvPicPr>
          <p:cNvPr id="64518" name="Picture 2" descr="Hub and Authority in Social Network Analysis (S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84313"/>
            <a:ext cx="4535488"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98386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r>
              <a:rPr lang="en-US" altLang="zh-TW" smtClean="0">
                <a:solidFill>
                  <a:srgbClr val="4F81BD"/>
                </a:solidFill>
              </a:rPr>
              <a:t> Hub and Authority</a:t>
            </a:r>
            <a:endParaRPr lang="zh-TW" altLang="en-US" smtClean="0">
              <a:solidFill>
                <a:srgbClr val="4F81BD"/>
              </a:solidFill>
            </a:endParaRPr>
          </a:p>
        </p:txBody>
      </p:sp>
      <p:sp>
        <p:nvSpPr>
          <p:cNvPr id="65539" name="內容版面配置區 2"/>
          <p:cNvSpPr>
            <a:spLocks noGrp="1"/>
          </p:cNvSpPr>
          <p:nvPr>
            <p:ph idx="1"/>
          </p:nvPr>
        </p:nvSpPr>
        <p:spPr>
          <a:xfrm>
            <a:off x="395288" y="1484313"/>
            <a:ext cx="8497887" cy="4968875"/>
          </a:xfrm>
        </p:spPr>
        <p:txBody>
          <a:bodyPr/>
          <a:lstStyle/>
          <a:p>
            <a:r>
              <a:rPr lang="en-US" altLang="zh-TW" sz="2400" smtClean="0"/>
              <a:t>Entities that many other entities point to are called Authorities. In Sentinel Visualizer, relationships are directional—they point from one entity to another. </a:t>
            </a:r>
          </a:p>
          <a:p>
            <a:r>
              <a:rPr lang="en-US" altLang="zh-TW" sz="2400" smtClean="0"/>
              <a:t>If an entity has a high number of relationships pointing to it, it has a high authority value, and generally:</a:t>
            </a:r>
          </a:p>
          <a:p>
            <a:pPr lvl="1"/>
            <a:r>
              <a:rPr lang="en-US" altLang="zh-TW" sz="2400" smtClean="0"/>
              <a:t>Is a knowledge or organizational authority within a domain.</a:t>
            </a:r>
          </a:p>
          <a:p>
            <a:pPr lvl="1"/>
            <a:r>
              <a:rPr lang="en-US" altLang="zh-TW" sz="2400" smtClean="0"/>
              <a:t>Acts as definitive source of information.</a:t>
            </a:r>
          </a:p>
          <a:p>
            <a:pPr lvl="1"/>
            <a:endParaRPr lang="en-US" altLang="zh-TW" sz="2400" b="1" smtClean="0"/>
          </a:p>
        </p:txBody>
      </p:sp>
      <p:sp>
        <p:nvSpPr>
          <p:cNvPr id="6554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15C99AF3-16C8-4AD8-8F20-006D79B15303}" type="slidenum">
              <a:rPr lang="zh-TW" altLang="en-US" sz="1200" smtClean="0">
                <a:solidFill>
                  <a:srgbClr val="898989"/>
                </a:solidFill>
              </a:rPr>
              <a:pPr eaLnBrk="1" hangingPunct="1">
                <a:spcBef>
                  <a:spcPct val="0"/>
                </a:spcBef>
                <a:buFontTx/>
                <a:buNone/>
              </a:pPr>
              <a:t>252</a:t>
            </a:fld>
            <a:endParaRPr lang="zh-TW" altLang="en-US" sz="1200" smtClean="0">
              <a:solidFill>
                <a:srgbClr val="898989"/>
              </a:solidFill>
            </a:endParaRPr>
          </a:p>
        </p:txBody>
      </p:sp>
      <p:sp>
        <p:nvSpPr>
          <p:cNvPr id="65541" name="矩形 4"/>
          <p:cNvSpPr>
            <a:spLocks noChangeArrowheads="1"/>
          </p:cNvSpPr>
          <p:nvPr/>
        </p:nvSpPr>
        <p:spPr bwMode="auto">
          <a:xfrm>
            <a:off x="2051050" y="6581775"/>
            <a:ext cx="5976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pic>
        <p:nvPicPr>
          <p:cNvPr id="65542" name="Picture 2" descr="Hub and Authority in Social Network Analysis (S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263" y="46038"/>
            <a:ext cx="1403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07286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a:xfrm>
            <a:off x="457200" y="0"/>
            <a:ext cx="8229600" cy="1268413"/>
          </a:xfrm>
        </p:spPr>
        <p:txBody>
          <a:bodyPr/>
          <a:lstStyle/>
          <a:p>
            <a:r>
              <a:rPr lang="en-US" altLang="zh-TW" smtClean="0">
                <a:solidFill>
                  <a:srgbClr val="4F81BD"/>
                </a:solidFill>
              </a:rPr>
              <a:t>Social Network Analysis</a:t>
            </a:r>
            <a:br>
              <a:rPr lang="en-US" altLang="zh-TW" smtClean="0">
                <a:solidFill>
                  <a:srgbClr val="4F81BD"/>
                </a:solidFill>
              </a:rPr>
            </a:br>
            <a:endParaRPr lang="zh-TW" altLang="en-US" smtClean="0">
              <a:solidFill>
                <a:srgbClr val="4F81BD"/>
              </a:solidFill>
            </a:endParaRPr>
          </a:p>
        </p:txBody>
      </p:sp>
      <p:sp>
        <p:nvSpPr>
          <p:cNvPr id="6656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E255983-126B-4D13-B1E5-AFFCBDFB4B7E}" type="slidenum">
              <a:rPr lang="zh-TW" altLang="en-US" sz="1200" smtClean="0">
                <a:solidFill>
                  <a:srgbClr val="898989"/>
                </a:solidFill>
              </a:rPr>
              <a:pPr eaLnBrk="1" hangingPunct="1">
                <a:spcBef>
                  <a:spcPct val="0"/>
                </a:spcBef>
                <a:buFontTx/>
                <a:buNone/>
              </a:pPr>
              <a:t>253</a:t>
            </a:fld>
            <a:endParaRPr lang="zh-TW" altLang="en-US" sz="1200" smtClean="0">
              <a:solidFill>
                <a:srgbClr val="898989"/>
              </a:solidFill>
            </a:endParaRPr>
          </a:p>
        </p:txBody>
      </p:sp>
      <p:sp>
        <p:nvSpPr>
          <p:cNvPr id="66564" name="矩形 4"/>
          <p:cNvSpPr>
            <a:spLocks noChangeArrowheads="1"/>
          </p:cNvSpPr>
          <p:nvPr/>
        </p:nvSpPr>
        <p:spPr bwMode="auto">
          <a:xfrm>
            <a:off x="1763713" y="6581775"/>
            <a:ext cx="5976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200">
                <a:solidFill>
                  <a:srgbClr val="A6A6A6"/>
                </a:solidFill>
                <a:latin typeface="Arial" charset="0"/>
                <a:ea typeface="MS PGothic" pitchFamily="34" charset="-128"/>
              </a:rPr>
              <a:t>Source: </a:t>
            </a:r>
            <a:r>
              <a:rPr lang="en-US" altLang="zh-TW" sz="1200">
                <a:solidFill>
                  <a:srgbClr val="A6A6A6"/>
                </a:solidFill>
                <a:latin typeface="Arial" charset="0"/>
                <a:ea typeface="MS PGothic" pitchFamily="34" charset="-128"/>
                <a:hlinkClick r:id="rId2"/>
              </a:rPr>
              <a:t>http://www.fmsasg.com/SocialNetworkAnalysis/</a:t>
            </a:r>
            <a:endParaRPr lang="zh-TW" altLang="en-US" sz="1200">
              <a:solidFill>
                <a:srgbClr val="A6A6A6"/>
              </a:solidFill>
              <a:latin typeface="Arial" charset="0"/>
              <a:ea typeface="MS PGothic" pitchFamily="34" charset="-128"/>
            </a:endParaRPr>
          </a:p>
        </p:txBody>
      </p:sp>
      <p:pic>
        <p:nvPicPr>
          <p:cNvPr id="66565" name="Picture 2" descr="Social Network Analysis values showing betweeness, degree, closeness, eigenvalue, and hub and authority centr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1989138"/>
            <a:ext cx="88661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4419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457200" y="274638"/>
            <a:ext cx="8229600" cy="3370262"/>
          </a:xfrm>
        </p:spPr>
        <p:txBody>
          <a:bodyPr/>
          <a:lstStyle/>
          <a:p>
            <a:r>
              <a:rPr lang="en-US" altLang="zh-TW" sz="6000" smtClean="0">
                <a:solidFill>
                  <a:schemeClr val="accent1"/>
                </a:solidFill>
                <a:cs typeface="新細明體" pitchFamily="18" charset="-120"/>
              </a:rPr>
              <a:t>Social Network Analysis (SNA) Tools</a:t>
            </a:r>
            <a:endParaRPr lang="zh-TW" altLang="en-US" sz="6000" smtClean="0">
              <a:solidFill>
                <a:schemeClr val="accent1"/>
              </a:solidFill>
              <a:cs typeface="新細明體" pitchFamily="18" charset="-120"/>
            </a:endParaRPr>
          </a:p>
        </p:txBody>
      </p:sp>
      <p:sp>
        <p:nvSpPr>
          <p:cNvPr id="48131" name="內容版面配置區 2"/>
          <p:cNvSpPr>
            <a:spLocks noGrp="1"/>
          </p:cNvSpPr>
          <p:nvPr>
            <p:ph idx="1"/>
          </p:nvPr>
        </p:nvSpPr>
        <p:spPr>
          <a:xfrm>
            <a:off x="468313" y="3500438"/>
            <a:ext cx="8229600" cy="2592387"/>
          </a:xfrm>
        </p:spPr>
        <p:txBody>
          <a:bodyPr/>
          <a:lstStyle/>
          <a:p>
            <a:pPr algn="ctr"/>
            <a:r>
              <a:rPr lang="en-US" altLang="zh-TW" sz="6000" b="1" smtClean="0">
                <a:solidFill>
                  <a:srgbClr val="FF0000"/>
                </a:solidFill>
                <a:cs typeface="新細明體" pitchFamily="18" charset="-120"/>
              </a:rPr>
              <a:t>UCINet</a:t>
            </a:r>
          </a:p>
          <a:p>
            <a:pPr algn="ctr"/>
            <a:r>
              <a:rPr lang="en-US" altLang="zh-TW" sz="6000" b="1" smtClean="0">
                <a:solidFill>
                  <a:srgbClr val="FF0000"/>
                </a:solidFill>
                <a:cs typeface="新細明體" pitchFamily="18" charset="-120"/>
              </a:rPr>
              <a:t>Pajek</a:t>
            </a:r>
            <a:endParaRPr lang="zh-TW" altLang="en-US" sz="6000" b="1" smtClean="0">
              <a:solidFill>
                <a:srgbClr val="FF0000"/>
              </a:solidFill>
              <a:cs typeface="新細明體" pitchFamily="18" charset="-120"/>
            </a:endParaRPr>
          </a:p>
        </p:txBody>
      </p:sp>
      <p:sp>
        <p:nvSpPr>
          <p:cNvPr id="4813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MS PGothic" pitchFamily="34" charset="-128"/>
              </a:defRPr>
            </a:lvl1pPr>
            <a:lvl2pPr marL="742950" indent="-285750" eaLnBrk="0" hangingPunct="0">
              <a:defRPr kumimoji="1">
                <a:solidFill>
                  <a:schemeClr val="tx1"/>
                </a:solidFill>
                <a:latin typeface="Arial" charset="0"/>
                <a:ea typeface="MS PGothic" pitchFamily="34" charset="-128"/>
              </a:defRPr>
            </a:lvl2pPr>
            <a:lvl3pPr marL="1143000" indent="-228600" eaLnBrk="0" hangingPunct="0">
              <a:defRPr kumimoji="1">
                <a:solidFill>
                  <a:schemeClr val="tx1"/>
                </a:solidFill>
                <a:latin typeface="Arial" charset="0"/>
                <a:ea typeface="MS PGothic" pitchFamily="34" charset="-128"/>
              </a:defRPr>
            </a:lvl3pPr>
            <a:lvl4pPr marL="1600200" indent="-228600" eaLnBrk="0" hangingPunct="0">
              <a:defRPr kumimoji="1">
                <a:solidFill>
                  <a:schemeClr val="tx1"/>
                </a:solidFill>
                <a:latin typeface="Arial" charset="0"/>
                <a:ea typeface="MS PGothic" pitchFamily="34" charset="-128"/>
              </a:defRPr>
            </a:lvl4pPr>
            <a:lvl5pPr marL="2057400" indent="-228600" eaLnBrk="0" hangingPunct="0">
              <a:defRPr kumimoji="1">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a:solidFill>
                  <a:schemeClr val="tx1"/>
                </a:solidFill>
                <a:latin typeface="Arial" charset="0"/>
                <a:ea typeface="MS PGothic" pitchFamily="34" charset="-128"/>
              </a:defRPr>
            </a:lvl9pPr>
          </a:lstStyle>
          <a:p>
            <a:pPr eaLnBrk="1" hangingPunct="1"/>
            <a:fld id="{5B53AE05-C41F-4844-9706-D8992D5A3EB0}" type="slidenum">
              <a:rPr kumimoji="0" lang="zh-TW" altLang="en-US">
                <a:solidFill>
                  <a:srgbClr val="898989"/>
                </a:solidFill>
                <a:latin typeface="Calibri" pitchFamily="34" charset="0"/>
                <a:ea typeface="新細明體" pitchFamily="18" charset="-120"/>
              </a:rPr>
              <a:pPr eaLnBrk="1" hangingPunct="1"/>
              <a:t>254</a:t>
            </a:fld>
            <a:endParaRPr kumimoji="0" lang="zh-TW" altLang="en-US">
              <a:solidFill>
                <a:srgbClr val="898989"/>
              </a:solidFill>
              <a:latin typeface="Calibri" pitchFamily="34" charset="0"/>
              <a:ea typeface="新細明體" pitchFamily="18" charset="-120"/>
            </a:endParaRPr>
          </a:p>
        </p:txBody>
      </p:sp>
      <p:pic>
        <p:nvPicPr>
          <p:cNvPr id="48133" name="Picture 4" descr="https://sites.google.com/site/ucinetsoftware/_/rsrc/1349147830777/news/newbookonsna/cover.jpg?height=200&amp;width=1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141663"/>
            <a:ext cx="1728787"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 descr="http://vlado.fmf.uni-lj.si/pub/networks/pajek/paje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613150"/>
            <a:ext cx="247332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en-US" altLang="zh-TW" dirty="0" smtClean="0">
                <a:solidFill>
                  <a:schemeClr val="accent1"/>
                </a:solidFill>
              </a:rPr>
              <a:t>Summary</a:t>
            </a:r>
            <a:endParaRPr lang="zh-TW" altLang="en-US" dirty="0" smtClean="0">
              <a:solidFill>
                <a:schemeClr val="accent1"/>
              </a:solidFill>
            </a:endParaRPr>
          </a:p>
        </p:txBody>
      </p:sp>
      <p:sp>
        <p:nvSpPr>
          <p:cNvPr id="9219" name="內容版面配置區 2"/>
          <p:cNvSpPr>
            <a:spLocks noGrp="1"/>
          </p:cNvSpPr>
          <p:nvPr>
            <p:ph idx="1"/>
          </p:nvPr>
        </p:nvSpPr>
        <p:spPr>
          <a:xfrm>
            <a:off x="395288" y="1628775"/>
            <a:ext cx="8229600" cy="4525963"/>
          </a:xfrm>
        </p:spPr>
        <p:txBody>
          <a:bodyPr/>
          <a:lstStyle/>
          <a:p>
            <a:r>
              <a:rPr lang="en-US" altLang="zh-TW" dirty="0" smtClean="0"/>
              <a:t>Data Mining and Big Data Analytics</a:t>
            </a:r>
          </a:p>
          <a:p>
            <a:r>
              <a:rPr lang="en-US" altLang="zh-TW" dirty="0" smtClean="0"/>
              <a:t>Data Mining Process</a:t>
            </a:r>
          </a:p>
          <a:p>
            <a:r>
              <a:rPr lang="en-US" altLang="zh-TW" dirty="0" smtClean="0"/>
              <a:t>Tasks of Data Mining</a:t>
            </a:r>
          </a:p>
          <a:p>
            <a:r>
              <a:rPr lang="en-US" altLang="zh-TW" dirty="0" smtClean="0"/>
              <a:t>Evaluation of Data Mining</a:t>
            </a:r>
          </a:p>
          <a:p>
            <a:r>
              <a:rPr lang="en-US" altLang="zh-TW" dirty="0" smtClean="0"/>
              <a:t>Social Network Analysis</a:t>
            </a:r>
            <a:endParaRPr lang="zh-TW" altLang="en-US" dirty="0" smtClean="0"/>
          </a:p>
        </p:txBody>
      </p:sp>
      <p:sp>
        <p:nvSpPr>
          <p:cNvPr id="922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F1D03E8-FF17-4F01-A2FF-4ABF1F4BD2CF}" type="slidenum">
              <a:rPr lang="zh-TW" altLang="en-US" sz="1200" smtClean="0">
                <a:solidFill>
                  <a:srgbClr val="898989"/>
                </a:solidFill>
              </a:rPr>
              <a:pPr eaLnBrk="1" hangingPunct="1">
                <a:spcBef>
                  <a:spcPct val="0"/>
                </a:spcBef>
                <a:buFontTx/>
                <a:buNone/>
              </a:pPr>
              <a:t>255</a:t>
            </a:fld>
            <a:endParaRPr lang="zh-TW" altLang="en-US" sz="1200" smtClean="0">
              <a:solidFill>
                <a:srgbClr val="898989"/>
              </a:solidFill>
            </a:endParaRPr>
          </a:p>
        </p:txBody>
      </p:sp>
      <p:sp>
        <p:nvSpPr>
          <p:cNvPr id="9221"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126928601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1"/>
                </a:solidFill>
              </a:rPr>
              <a:t>References</a:t>
            </a:r>
            <a:endParaRPr lang="zh-TW" altLang="en-US" dirty="0">
              <a:solidFill>
                <a:schemeClr val="accent1"/>
              </a:solidFill>
            </a:endParaRPr>
          </a:p>
        </p:txBody>
      </p:sp>
      <p:sp>
        <p:nvSpPr>
          <p:cNvPr id="3" name="內容版面配置區 2"/>
          <p:cNvSpPr>
            <a:spLocks noGrp="1"/>
          </p:cNvSpPr>
          <p:nvPr>
            <p:ph idx="1"/>
          </p:nvPr>
        </p:nvSpPr>
        <p:spPr>
          <a:xfrm>
            <a:off x="457200" y="1484784"/>
            <a:ext cx="8229600" cy="4641379"/>
          </a:xfrm>
        </p:spPr>
        <p:txBody>
          <a:bodyPr/>
          <a:lstStyle/>
          <a:p>
            <a:r>
              <a:rPr lang="en-US" altLang="zh-TW" sz="2400" dirty="0" smtClean="0"/>
              <a:t>Jiawei </a:t>
            </a:r>
            <a:r>
              <a:rPr lang="en-US" altLang="zh-TW" sz="2400" dirty="0"/>
              <a:t>Han and Micheline </a:t>
            </a:r>
            <a:r>
              <a:rPr lang="en-US" altLang="zh-TW" sz="2400" dirty="0" err="1"/>
              <a:t>Kamber</a:t>
            </a:r>
            <a:r>
              <a:rPr lang="en-US" altLang="zh-TW" sz="2400" dirty="0"/>
              <a:t> (</a:t>
            </a:r>
            <a:r>
              <a:rPr lang="en-US" altLang="zh-TW" sz="2400" dirty="0" smtClean="0"/>
              <a:t>2011), </a:t>
            </a:r>
            <a:br>
              <a:rPr lang="en-US" altLang="zh-TW" sz="2400" dirty="0" smtClean="0"/>
            </a:br>
            <a:r>
              <a:rPr lang="en-US" altLang="zh-TW" sz="2400" dirty="0" smtClean="0"/>
              <a:t>Data </a:t>
            </a:r>
            <a:r>
              <a:rPr lang="en-US" altLang="zh-TW" sz="2400" dirty="0"/>
              <a:t>Mining: Concepts and Techniques, </a:t>
            </a:r>
            <a:r>
              <a:rPr lang="en-US" altLang="zh-TW" sz="2400" dirty="0" smtClean="0"/>
              <a:t>Third </a:t>
            </a:r>
            <a:r>
              <a:rPr lang="en-US" altLang="zh-TW" sz="2400" dirty="0"/>
              <a:t>Edition, </a:t>
            </a:r>
            <a:r>
              <a:rPr lang="en-US" altLang="zh-TW" sz="2400" dirty="0" smtClean="0"/>
              <a:t>Elsevier</a:t>
            </a:r>
          </a:p>
          <a:p>
            <a:r>
              <a:rPr lang="en-US" altLang="zh-TW" sz="2400" dirty="0"/>
              <a:t>Jennifer </a:t>
            </a:r>
            <a:r>
              <a:rPr lang="en-US" altLang="zh-TW" sz="2400" dirty="0" err="1"/>
              <a:t>Golbeck</a:t>
            </a:r>
            <a:r>
              <a:rPr lang="en-US" altLang="zh-TW" sz="2400" dirty="0"/>
              <a:t> (2013), </a:t>
            </a:r>
            <a:r>
              <a:rPr lang="en-US" altLang="zh-TW" sz="2400" dirty="0" smtClean="0"/>
              <a:t/>
            </a:r>
            <a:br>
              <a:rPr lang="en-US" altLang="zh-TW" sz="2400" dirty="0" smtClean="0"/>
            </a:br>
            <a:r>
              <a:rPr lang="en-US" altLang="zh-TW" sz="2400" dirty="0" smtClean="0"/>
              <a:t>Analyzing </a:t>
            </a:r>
            <a:r>
              <a:rPr lang="en-US" altLang="zh-TW" sz="2400" dirty="0"/>
              <a:t>the Social Web, Morgan Kaufmann</a:t>
            </a:r>
          </a:p>
          <a:p>
            <a:r>
              <a:rPr lang="en-US" altLang="zh-TW" sz="2400" dirty="0" smtClean="0"/>
              <a:t>Stephan </a:t>
            </a:r>
            <a:r>
              <a:rPr lang="en-US" altLang="zh-TW" sz="2400" dirty="0" err="1"/>
              <a:t>Kudyba</a:t>
            </a:r>
            <a:r>
              <a:rPr lang="en-US" altLang="zh-TW" sz="2400" dirty="0"/>
              <a:t> (2014), </a:t>
            </a:r>
            <a:r>
              <a:rPr lang="en-US" altLang="zh-TW" sz="2400" dirty="0" smtClean="0"/>
              <a:t/>
            </a:r>
            <a:br>
              <a:rPr lang="en-US" altLang="zh-TW" sz="2400" dirty="0" smtClean="0"/>
            </a:br>
            <a:r>
              <a:rPr lang="en-US" altLang="zh-TW" sz="2400" dirty="0" smtClean="0"/>
              <a:t>Big </a:t>
            </a:r>
            <a:r>
              <a:rPr lang="en-US" altLang="zh-TW" sz="2400" dirty="0"/>
              <a:t>Data, Mining, and Analytics: Components of Strategic Decision Making, </a:t>
            </a:r>
            <a:r>
              <a:rPr lang="en-US" altLang="zh-TW" sz="2400" dirty="0" err="1"/>
              <a:t>Auerbach</a:t>
            </a:r>
            <a:r>
              <a:rPr lang="en-US" altLang="zh-TW" sz="2400" dirty="0"/>
              <a:t> </a:t>
            </a:r>
            <a:r>
              <a:rPr lang="en-US" altLang="zh-TW" sz="2400" dirty="0" smtClean="0"/>
              <a:t>Publications</a:t>
            </a:r>
          </a:p>
          <a:p>
            <a:r>
              <a:rPr lang="en-US" altLang="zh-TW" sz="2400" dirty="0"/>
              <a:t>Hiroshi Ishikawa (2015), </a:t>
            </a:r>
            <a:br>
              <a:rPr lang="en-US" altLang="zh-TW" sz="2400" dirty="0"/>
            </a:br>
            <a:r>
              <a:rPr lang="en-US" altLang="zh-TW" sz="2400" dirty="0"/>
              <a:t>Social Big Data Mining, CRC </a:t>
            </a:r>
            <a:r>
              <a:rPr lang="en-US" altLang="zh-TW" sz="2400" dirty="0" smtClean="0"/>
              <a:t>Press</a:t>
            </a:r>
            <a:endParaRPr lang="en-US" altLang="zh-TW" sz="2400" dirty="0"/>
          </a:p>
          <a:p>
            <a:endParaRPr lang="en-US" altLang="zh-TW" sz="2400" dirty="0" smtClean="0"/>
          </a:p>
          <a:p>
            <a:endParaRPr lang="en-US" altLang="zh-TW" sz="2400" dirty="0"/>
          </a:p>
          <a:p>
            <a:endParaRPr lang="en-US" altLang="zh-TW" sz="2400" dirty="0" smtClean="0"/>
          </a:p>
          <a:p>
            <a:endParaRPr lang="zh-TW" altLang="en-US" sz="2400" dirty="0"/>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256</a:t>
            </a:fld>
            <a:endParaRPr lang="zh-TW" altLang="en-US"/>
          </a:p>
        </p:txBody>
      </p:sp>
    </p:spTree>
    <p:extLst>
      <p:ext uri="{BB962C8B-B14F-4D97-AF65-F5344CB8AC3E}">
        <p14:creationId xmlns:p14="http://schemas.microsoft.com/office/powerpoint/2010/main" val="373785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57200" y="274638"/>
            <a:ext cx="8229600" cy="6245225"/>
          </a:xfrm>
        </p:spPr>
        <p:txBody>
          <a:bodyPr/>
          <a:lstStyle/>
          <a:p>
            <a:pPr>
              <a:defRPr/>
            </a:pPr>
            <a:r>
              <a:rPr lang="en-US" altLang="zh-TW" sz="9600" dirty="0" smtClean="0">
                <a:solidFill>
                  <a:srgbClr val="FF0000"/>
                </a:solidFill>
              </a:rPr>
              <a:t>Big Data, </a:t>
            </a:r>
            <a:br>
              <a:rPr lang="en-US" altLang="zh-TW" sz="9600" dirty="0" smtClean="0">
                <a:solidFill>
                  <a:srgbClr val="FF0000"/>
                </a:solidFill>
              </a:rPr>
            </a:br>
            <a:r>
              <a:rPr lang="en-US" altLang="zh-TW" sz="9600" dirty="0" smtClean="0">
                <a:solidFill>
                  <a:schemeClr val="accent6">
                    <a:lumMod val="75000"/>
                  </a:schemeClr>
                </a:solidFill>
              </a:rPr>
              <a:t>Prediction </a:t>
            </a:r>
            <a:br>
              <a:rPr lang="en-US" altLang="zh-TW" sz="9600" dirty="0" smtClean="0">
                <a:solidFill>
                  <a:schemeClr val="accent6">
                    <a:lumMod val="75000"/>
                  </a:schemeClr>
                </a:solidFill>
              </a:rPr>
            </a:br>
            <a:r>
              <a:rPr lang="en-US" altLang="zh-TW" sz="9600" dirty="0" smtClean="0">
                <a:solidFill>
                  <a:schemeClr val="accent6">
                    <a:lumMod val="75000"/>
                  </a:schemeClr>
                </a:solidFill>
              </a:rPr>
              <a:t>vs. </a:t>
            </a:r>
            <a:br>
              <a:rPr lang="en-US" altLang="zh-TW" sz="9600" dirty="0" smtClean="0">
                <a:solidFill>
                  <a:schemeClr val="accent6">
                    <a:lumMod val="75000"/>
                  </a:schemeClr>
                </a:solidFill>
              </a:rPr>
            </a:br>
            <a:r>
              <a:rPr lang="en-US" altLang="zh-TW" sz="9600" dirty="0" smtClean="0">
                <a:solidFill>
                  <a:schemeClr val="accent6">
                    <a:lumMod val="75000"/>
                  </a:schemeClr>
                </a:solidFill>
              </a:rPr>
              <a:t>Explanation</a:t>
            </a:r>
            <a:endParaRPr lang="zh-TW" altLang="en-US" dirty="0" smtClean="0">
              <a:solidFill>
                <a:schemeClr val="accent6">
                  <a:lumMod val="75000"/>
                </a:schemeClr>
              </a:solidFill>
            </a:endParaRPr>
          </a:p>
        </p:txBody>
      </p:sp>
      <p:sp>
        <p:nvSpPr>
          <p:cNvPr id="1433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F390B82-F436-4E93-B58E-7A78905C2A50}" type="slidenum">
              <a:rPr lang="zh-TW" altLang="en-US" sz="1200" smtClean="0">
                <a:solidFill>
                  <a:srgbClr val="898989"/>
                </a:solidFill>
              </a:rPr>
              <a:pPr eaLnBrk="1" hangingPunct="1">
                <a:spcBef>
                  <a:spcPct val="0"/>
                </a:spcBef>
                <a:buFontTx/>
                <a:buNone/>
              </a:pPr>
              <a:t>26</a:t>
            </a:fld>
            <a:endParaRPr lang="zh-TW" altLang="en-US" sz="1200" smtClean="0">
              <a:solidFill>
                <a:srgbClr val="898989"/>
              </a:solidFill>
            </a:endParaRPr>
          </a:p>
        </p:txBody>
      </p:sp>
      <p:sp>
        <p:nvSpPr>
          <p:cNvPr id="2" name="矩形 1"/>
          <p:cNvSpPr/>
          <p:nvPr/>
        </p:nvSpPr>
        <p:spPr>
          <a:xfrm>
            <a:off x="576263" y="6503988"/>
            <a:ext cx="7991475" cy="400050"/>
          </a:xfrm>
          <a:prstGeom prst="rect">
            <a:avLst/>
          </a:prstGeom>
        </p:spPr>
        <p:txBody>
          <a:bodyPr>
            <a:spAutoFit/>
          </a:bodyPr>
          <a:lstStyle/>
          <a:p>
            <a:pPr algn="ctr">
              <a:defRPr/>
            </a:pPr>
            <a:r>
              <a:rPr lang="en-US" altLang="zh-TW" sz="1000" dirty="0">
                <a:solidFill>
                  <a:schemeClr val="bg1">
                    <a:lumMod val="75000"/>
                  </a:schemeClr>
                </a:solidFill>
                <a:latin typeface="Arial" pitchFamily="34" charset="0"/>
              </a:rPr>
              <a:t>Source: Agarwal, R., &amp; </a:t>
            </a:r>
            <a:r>
              <a:rPr lang="en-US" altLang="zh-TW" sz="1000" dirty="0" err="1">
                <a:solidFill>
                  <a:schemeClr val="bg1">
                    <a:lumMod val="75000"/>
                  </a:schemeClr>
                </a:solidFill>
                <a:latin typeface="Arial" pitchFamily="34" charset="0"/>
              </a:rPr>
              <a:t>Dhar</a:t>
            </a:r>
            <a:r>
              <a:rPr lang="en-US" altLang="zh-TW" sz="1000" dirty="0">
                <a:solidFill>
                  <a:schemeClr val="bg1">
                    <a:lumMod val="75000"/>
                  </a:schemeClr>
                </a:solidFill>
                <a:latin typeface="Arial" pitchFamily="34" charset="0"/>
              </a:rPr>
              <a:t>, V. (2014). Editorial—Big Data, Data Science, and Analytics: The Opportunity and Challenge for IS Research. Information Systems Research, 25(3), 443-448.</a:t>
            </a:r>
          </a:p>
        </p:txBody>
      </p:sp>
    </p:spTree>
    <p:extLst>
      <p:ext uri="{BB962C8B-B14F-4D97-AF65-F5344CB8AC3E}">
        <p14:creationId xmlns:p14="http://schemas.microsoft.com/office/powerpoint/2010/main" val="828777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E0717D6-01A1-497B-8733-600786158A4E}" type="slidenum">
              <a:rPr lang="zh-TW" altLang="en-US" sz="1200" smtClean="0">
                <a:solidFill>
                  <a:srgbClr val="898989"/>
                </a:solidFill>
              </a:rPr>
              <a:pPr eaLnBrk="1" hangingPunct="1">
                <a:spcBef>
                  <a:spcPct val="0"/>
                </a:spcBef>
                <a:buFontTx/>
                <a:buNone/>
              </a:pPr>
              <a:t>27</a:t>
            </a:fld>
            <a:endParaRPr lang="zh-TW" altLang="en-US" sz="1200" smtClean="0">
              <a:solidFill>
                <a:srgbClr val="898989"/>
              </a:solidFill>
            </a:endParaRPr>
          </a:p>
        </p:txBody>
      </p:sp>
      <p:sp>
        <p:nvSpPr>
          <p:cNvPr id="6" name="矩形 5"/>
          <p:cNvSpPr/>
          <p:nvPr/>
        </p:nvSpPr>
        <p:spPr>
          <a:xfrm>
            <a:off x="787400" y="6526213"/>
            <a:ext cx="7816850" cy="276225"/>
          </a:xfrm>
          <a:prstGeom prst="rect">
            <a:avLst/>
          </a:prstGeom>
        </p:spPr>
        <p:txBody>
          <a:bodyPr wrap="none">
            <a:spAutoFit/>
          </a:bodyPr>
          <a:lstStyle/>
          <a:p>
            <a:pPr>
              <a:defRPr/>
            </a:pPr>
            <a:r>
              <a:rPr lang="en-US" altLang="zh-TW" sz="1200" dirty="0">
                <a:solidFill>
                  <a:schemeClr val="bg1">
                    <a:lumMod val="65000"/>
                  </a:schemeClr>
                </a:solidFill>
                <a:latin typeface="Arial" pitchFamily="34" charset="0"/>
              </a:rPr>
              <a:t>Source: McAfee, A., &amp; </a:t>
            </a:r>
            <a:r>
              <a:rPr lang="en-US" altLang="zh-TW" sz="1200" dirty="0" err="1">
                <a:solidFill>
                  <a:schemeClr val="bg1">
                    <a:lumMod val="65000"/>
                  </a:schemeClr>
                </a:solidFill>
                <a:latin typeface="Arial" pitchFamily="34" charset="0"/>
              </a:rPr>
              <a:t>Brynjolfsson</a:t>
            </a:r>
            <a:r>
              <a:rPr lang="en-US" altLang="zh-TW" sz="1200" dirty="0">
                <a:solidFill>
                  <a:schemeClr val="bg1">
                    <a:lumMod val="65000"/>
                  </a:schemeClr>
                </a:solidFill>
                <a:latin typeface="Arial" pitchFamily="34" charset="0"/>
              </a:rPr>
              <a:t>, E. (2012). Big data: the management </a:t>
            </a:r>
            <a:r>
              <a:rPr lang="en-US" altLang="zh-TW" sz="1200" dirty="0" err="1">
                <a:solidFill>
                  <a:schemeClr val="bg1">
                    <a:lumMod val="65000"/>
                  </a:schemeClr>
                </a:solidFill>
                <a:latin typeface="Arial" pitchFamily="34" charset="0"/>
              </a:rPr>
              <a:t>revolution.</a:t>
            </a:r>
            <a:r>
              <a:rPr lang="en-US" altLang="zh-TW" sz="1200" i="1" dirty="0" err="1">
                <a:solidFill>
                  <a:schemeClr val="bg1">
                    <a:lumMod val="65000"/>
                  </a:schemeClr>
                </a:solidFill>
                <a:latin typeface="Arial" pitchFamily="34" charset="0"/>
              </a:rPr>
              <a:t>Harvard</a:t>
            </a:r>
            <a:r>
              <a:rPr lang="en-US" altLang="zh-TW" sz="1200" i="1" dirty="0">
                <a:solidFill>
                  <a:schemeClr val="bg1">
                    <a:lumMod val="65000"/>
                  </a:schemeClr>
                </a:solidFill>
                <a:latin typeface="Arial" pitchFamily="34" charset="0"/>
              </a:rPr>
              <a:t> business review</a:t>
            </a:r>
            <a:r>
              <a:rPr lang="en-US" altLang="zh-TW" sz="1200" dirty="0">
                <a:solidFill>
                  <a:schemeClr val="bg1">
                    <a:lumMod val="65000"/>
                  </a:schemeClr>
                </a:solidFill>
                <a:latin typeface="Arial" pitchFamily="34" charset="0"/>
              </a:rPr>
              <a:t>.</a:t>
            </a:r>
            <a:endParaRPr lang="zh-TW" altLang="en-US" sz="1200" dirty="0">
              <a:solidFill>
                <a:schemeClr val="bg1">
                  <a:lumMod val="65000"/>
                </a:schemeClr>
              </a:solidFill>
              <a:latin typeface="Arial" pitchFamily="34" charset="0"/>
            </a:endParaRPr>
          </a:p>
        </p:txBody>
      </p:sp>
      <p:sp>
        <p:nvSpPr>
          <p:cNvPr id="7" name="標題 1"/>
          <p:cNvSpPr txBox="1">
            <a:spLocks/>
          </p:cNvSpPr>
          <p:nvPr/>
        </p:nvSpPr>
        <p:spPr bwMode="auto">
          <a:xfrm>
            <a:off x="374650" y="701675"/>
            <a:ext cx="8229600" cy="5818188"/>
          </a:xfrm>
          <a:prstGeom prst="rect">
            <a:avLst/>
          </a:prstGeom>
          <a:noFill/>
          <a:ln w="9525">
            <a:noFill/>
            <a:miter lim="800000"/>
            <a:headEnd/>
            <a:tailEnd/>
          </a:ln>
        </p:spPr>
        <p:txBody>
          <a:bodyPr anchor="ctr"/>
          <a:lstStyle/>
          <a:p>
            <a:pPr algn="ctr" eaLnBrk="0" hangingPunct="0">
              <a:defRPr/>
            </a:pPr>
            <a:r>
              <a:rPr kumimoji="0" lang="en-US" altLang="zh-TW" sz="9600" b="1" dirty="0">
                <a:solidFill>
                  <a:srgbClr val="FF0000"/>
                </a:solidFill>
                <a:latin typeface="Calibri" pitchFamily="34" charset="0"/>
                <a:ea typeface="標楷體" pitchFamily="65" charset="-120"/>
                <a:cs typeface="+mj-cs"/>
              </a:rPr>
              <a:t>Big Data:</a:t>
            </a:r>
            <a:r>
              <a:rPr kumimoji="0" lang="en-US" altLang="zh-TW" sz="9600" b="1" dirty="0">
                <a:latin typeface="Calibri" pitchFamily="34" charset="0"/>
                <a:ea typeface="標楷體" pitchFamily="65" charset="-120"/>
                <a:cs typeface="+mj-cs"/>
              </a:rPr>
              <a:t> </a:t>
            </a:r>
            <a:r>
              <a:rPr kumimoji="0" lang="en-US" altLang="zh-TW" sz="4400" b="1" dirty="0">
                <a:latin typeface="Calibri" pitchFamily="34" charset="0"/>
                <a:ea typeface="標楷體" pitchFamily="65" charset="-120"/>
                <a:cs typeface="+mj-cs"/>
              </a:rPr>
              <a:t/>
            </a:r>
            <a:br>
              <a:rPr kumimoji="0" lang="en-US" altLang="zh-TW" sz="4400" b="1" dirty="0">
                <a:latin typeface="Calibri" pitchFamily="34" charset="0"/>
                <a:ea typeface="標楷體" pitchFamily="65" charset="-120"/>
                <a:cs typeface="+mj-cs"/>
              </a:rPr>
            </a:br>
            <a:r>
              <a:rPr kumimoji="0" lang="en-US" altLang="zh-TW" sz="7200" b="1" dirty="0">
                <a:latin typeface="Calibri" pitchFamily="34" charset="0"/>
                <a:ea typeface="標楷體" pitchFamily="65" charset="-120"/>
                <a:cs typeface="+mj-cs"/>
              </a:rPr>
              <a:t>The Management Revolution</a:t>
            </a:r>
            <a:r>
              <a:rPr kumimoji="0" lang="en-US" altLang="zh-TW" sz="4400" b="1" dirty="0">
                <a:latin typeface="Calibri" pitchFamily="34" charset="0"/>
                <a:ea typeface="標楷體" pitchFamily="65" charset="-120"/>
                <a:cs typeface="+mj-cs"/>
              </a:rPr>
              <a:t/>
            </a:r>
            <a:br>
              <a:rPr kumimoji="0" lang="en-US" altLang="zh-TW" sz="4400" b="1" dirty="0">
                <a:latin typeface="Calibri" pitchFamily="34" charset="0"/>
                <a:ea typeface="標楷體" pitchFamily="65" charset="-120"/>
                <a:cs typeface="+mj-cs"/>
              </a:rPr>
            </a:br>
            <a:endParaRPr kumimoji="0" lang="zh-TW" altLang="en-US" sz="2800" b="1" dirty="0">
              <a:latin typeface="Calibri" pitchFamily="34" charset="0"/>
              <a:ea typeface="標楷體" pitchFamily="65" charset="-120"/>
              <a:cs typeface="+mj-cs"/>
            </a:endParaRPr>
          </a:p>
        </p:txBody>
      </p:sp>
    </p:spTree>
    <p:extLst>
      <p:ext uri="{BB962C8B-B14F-4D97-AF65-F5344CB8AC3E}">
        <p14:creationId xmlns:p14="http://schemas.microsoft.com/office/powerpoint/2010/main" val="2796148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en-US" altLang="zh-TW" smtClean="0">
                <a:solidFill>
                  <a:schemeClr val="accent1"/>
                </a:solidFill>
              </a:rPr>
              <a:t>Business Intelligence and Enterprise Analytics</a:t>
            </a:r>
            <a:endParaRPr lang="zh-TW" altLang="en-US" smtClean="0">
              <a:solidFill>
                <a:schemeClr val="accent1"/>
              </a:solidFill>
            </a:endParaRPr>
          </a:p>
        </p:txBody>
      </p:sp>
      <p:sp>
        <p:nvSpPr>
          <p:cNvPr id="19459" name="內容版面配置區 2"/>
          <p:cNvSpPr>
            <a:spLocks noGrp="1"/>
          </p:cNvSpPr>
          <p:nvPr>
            <p:ph idx="1"/>
          </p:nvPr>
        </p:nvSpPr>
        <p:spPr/>
        <p:txBody>
          <a:bodyPr/>
          <a:lstStyle/>
          <a:p>
            <a:r>
              <a:rPr lang="en-US" altLang="zh-TW" smtClean="0"/>
              <a:t>Predictive analytics</a:t>
            </a:r>
          </a:p>
          <a:p>
            <a:r>
              <a:rPr lang="en-US" altLang="zh-TW" smtClean="0"/>
              <a:t>Data mining</a:t>
            </a:r>
          </a:p>
          <a:p>
            <a:r>
              <a:rPr lang="en-US" altLang="zh-TW" smtClean="0"/>
              <a:t>Business analytics</a:t>
            </a:r>
          </a:p>
          <a:p>
            <a:r>
              <a:rPr lang="en-US" altLang="zh-TW" smtClean="0"/>
              <a:t>Web analytics</a:t>
            </a:r>
          </a:p>
          <a:p>
            <a:r>
              <a:rPr lang="en-US" altLang="zh-TW" smtClean="0">
                <a:solidFill>
                  <a:srgbClr val="FF0000"/>
                </a:solidFill>
              </a:rPr>
              <a:t>Big-data </a:t>
            </a:r>
            <a:r>
              <a:rPr lang="en-US" altLang="zh-TW" smtClean="0"/>
              <a:t>analytics</a:t>
            </a:r>
            <a:endParaRPr lang="zh-TW" altLang="en-US" smtClean="0"/>
          </a:p>
        </p:txBody>
      </p:sp>
      <p:sp>
        <p:nvSpPr>
          <p:cNvPr id="19460" name="投影片編號版面配置區 3"/>
          <p:cNvSpPr>
            <a:spLocks noGrp="1"/>
          </p:cNvSpPr>
          <p:nvPr>
            <p:ph type="sldNum" sz="quarter" idx="12"/>
          </p:nvPr>
        </p:nvSpPr>
        <p:spPr bwMode="auto">
          <a:xfrm>
            <a:off x="8582025" y="6559550"/>
            <a:ext cx="527050" cy="32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8E167114-A790-43BE-B896-13794E344D2E}" type="slidenum">
              <a:rPr lang="zh-TW" altLang="en-US" sz="1200" smtClean="0">
                <a:solidFill>
                  <a:srgbClr val="898989"/>
                </a:solidFill>
              </a:rPr>
              <a:pPr eaLnBrk="1" hangingPunct="1">
                <a:spcBef>
                  <a:spcPct val="0"/>
                </a:spcBef>
                <a:buFontTx/>
                <a:buNone/>
              </a:pPr>
              <a:t>28</a:t>
            </a:fld>
            <a:endParaRPr lang="zh-TW" altLang="en-US" sz="1200" smtClean="0">
              <a:solidFill>
                <a:srgbClr val="898989"/>
              </a:solidFill>
            </a:endParaRPr>
          </a:p>
        </p:txBody>
      </p:sp>
      <p:sp>
        <p:nvSpPr>
          <p:cNvPr id="5" name="矩形 4"/>
          <p:cNvSpPr/>
          <p:nvPr/>
        </p:nvSpPr>
        <p:spPr>
          <a:xfrm>
            <a:off x="581025" y="6562725"/>
            <a:ext cx="8105775" cy="247650"/>
          </a:xfrm>
          <a:prstGeom prst="rect">
            <a:avLst/>
          </a:prstGeom>
        </p:spPr>
        <p:txBody>
          <a:bodyPr>
            <a:spAutoFit/>
          </a:bodyPr>
          <a:lstStyle/>
          <a:p>
            <a:pPr algn="ctr">
              <a:defRPr/>
            </a:pPr>
            <a:r>
              <a:rPr lang="en-US" altLang="zh-TW" sz="1000" dirty="0">
                <a:solidFill>
                  <a:schemeClr val="bg1">
                    <a:lumMod val="65000"/>
                  </a:schemeClr>
                </a:solidFill>
                <a:latin typeface="Arial" pitchFamily="34" charset="0"/>
              </a:rPr>
              <a:t>Source: Thomas H. Davenport, "Enterprise Analytics: Optimize Performance, Process, and Decisions Through Big Data", FT Press, 2012</a:t>
            </a:r>
            <a:endParaRPr lang="zh-TW" altLang="en-US" sz="1000" dirty="0">
              <a:solidFill>
                <a:schemeClr val="bg1">
                  <a:lumMod val="65000"/>
                </a:schemeClr>
              </a:solidFill>
              <a:latin typeface="Arial" pitchFamily="34" charset="0"/>
            </a:endParaRPr>
          </a:p>
        </p:txBody>
      </p:sp>
    </p:spTree>
    <p:extLst>
      <p:ext uri="{BB962C8B-B14F-4D97-AF65-F5344CB8AC3E}">
        <p14:creationId xmlns:p14="http://schemas.microsoft.com/office/powerpoint/2010/main" val="41239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en-US" altLang="zh-TW" smtClean="0">
                <a:solidFill>
                  <a:schemeClr val="accent1"/>
                </a:solidFill>
              </a:rPr>
              <a:t>Three Types of Business Analytics</a:t>
            </a:r>
            <a:endParaRPr lang="zh-TW" altLang="en-US" smtClean="0">
              <a:solidFill>
                <a:schemeClr val="accent1"/>
              </a:solidFill>
            </a:endParaRPr>
          </a:p>
        </p:txBody>
      </p:sp>
      <p:sp>
        <p:nvSpPr>
          <p:cNvPr id="20483" name="內容版面配置區 2"/>
          <p:cNvSpPr>
            <a:spLocks noGrp="1"/>
          </p:cNvSpPr>
          <p:nvPr>
            <p:ph idx="1"/>
          </p:nvPr>
        </p:nvSpPr>
        <p:spPr/>
        <p:txBody>
          <a:bodyPr/>
          <a:lstStyle/>
          <a:p>
            <a:r>
              <a:rPr lang="en-US" altLang="zh-TW" smtClean="0"/>
              <a:t>Prescriptive Analytics</a:t>
            </a:r>
          </a:p>
          <a:p>
            <a:r>
              <a:rPr lang="en-US" altLang="zh-TW" smtClean="0"/>
              <a:t>Predictive Analytics</a:t>
            </a:r>
          </a:p>
          <a:p>
            <a:r>
              <a:rPr lang="en-US" altLang="zh-TW" smtClean="0"/>
              <a:t>Descriptive Analytics</a:t>
            </a:r>
            <a:endParaRPr lang="zh-TW" altLang="en-US" smtClean="0"/>
          </a:p>
        </p:txBody>
      </p:sp>
      <p:sp>
        <p:nvSpPr>
          <p:cNvPr id="20484" name="投影片編號版面配置區 3"/>
          <p:cNvSpPr>
            <a:spLocks noGrp="1"/>
          </p:cNvSpPr>
          <p:nvPr>
            <p:ph type="sldNum" sz="quarter" idx="12"/>
          </p:nvPr>
        </p:nvSpPr>
        <p:spPr bwMode="auto">
          <a:xfrm>
            <a:off x="8582025" y="6559550"/>
            <a:ext cx="527050" cy="32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576C81E-4A77-41B4-9B26-5FAA81A1C0B8}" type="slidenum">
              <a:rPr lang="zh-TW" altLang="en-US" sz="1200" smtClean="0">
                <a:solidFill>
                  <a:srgbClr val="898989"/>
                </a:solidFill>
              </a:rPr>
              <a:pPr eaLnBrk="1" hangingPunct="1">
                <a:spcBef>
                  <a:spcPct val="0"/>
                </a:spcBef>
                <a:buFontTx/>
                <a:buNone/>
              </a:pPr>
              <a:t>29</a:t>
            </a:fld>
            <a:endParaRPr lang="zh-TW" altLang="en-US" sz="1200" smtClean="0">
              <a:solidFill>
                <a:srgbClr val="898989"/>
              </a:solidFill>
            </a:endParaRPr>
          </a:p>
        </p:txBody>
      </p:sp>
      <p:sp>
        <p:nvSpPr>
          <p:cNvPr id="5" name="矩形 4"/>
          <p:cNvSpPr/>
          <p:nvPr/>
        </p:nvSpPr>
        <p:spPr>
          <a:xfrm>
            <a:off x="581025" y="6562725"/>
            <a:ext cx="8105775" cy="247650"/>
          </a:xfrm>
          <a:prstGeom prst="rect">
            <a:avLst/>
          </a:prstGeom>
        </p:spPr>
        <p:txBody>
          <a:bodyPr>
            <a:spAutoFit/>
          </a:bodyPr>
          <a:lstStyle/>
          <a:p>
            <a:pPr algn="ctr">
              <a:defRPr/>
            </a:pPr>
            <a:r>
              <a:rPr lang="en-US" altLang="zh-TW" sz="1000" dirty="0">
                <a:solidFill>
                  <a:schemeClr val="bg1">
                    <a:lumMod val="65000"/>
                  </a:schemeClr>
                </a:solidFill>
                <a:latin typeface="Arial" pitchFamily="34" charset="0"/>
              </a:rPr>
              <a:t>Source: Thomas H. Davenport, "Enterprise Analytics: Optimize Performance, Process, and Decisions Through Big Data", FT Press, 2012</a:t>
            </a:r>
            <a:endParaRPr lang="zh-TW" altLang="en-US" sz="1000" dirty="0">
              <a:solidFill>
                <a:schemeClr val="bg1">
                  <a:lumMod val="65000"/>
                </a:schemeClr>
              </a:solidFill>
              <a:latin typeface="Arial" pitchFamily="34" charset="0"/>
            </a:endParaRPr>
          </a:p>
        </p:txBody>
      </p:sp>
    </p:spTree>
    <p:extLst>
      <p:ext uri="{BB962C8B-B14F-4D97-AF65-F5344CB8AC3E}">
        <p14:creationId xmlns:p14="http://schemas.microsoft.com/office/powerpoint/2010/main" val="25938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457200" y="274638"/>
            <a:ext cx="8229600" cy="6245225"/>
          </a:xfrm>
        </p:spPr>
        <p:txBody>
          <a:bodyPr/>
          <a:lstStyle/>
          <a:p>
            <a:r>
              <a:rPr lang="en-US" altLang="zh-TW" sz="9600" dirty="0" smtClean="0">
                <a:solidFill>
                  <a:srgbClr val="FF0000"/>
                </a:solidFill>
              </a:rPr>
              <a:t>Data Mining </a:t>
            </a:r>
            <a:r>
              <a:rPr lang="en-US" altLang="zh-TW" sz="9600" dirty="0" smtClean="0">
                <a:solidFill>
                  <a:schemeClr val="bg1">
                    <a:lumMod val="65000"/>
                  </a:schemeClr>
                </a:solidFill>
              </a:rPr>
              <a:t>and</a:t>
            </a:r>
            <a:r>
              <a:rPr lang="en-US" altLang="zh-TW" sz="9600" dirty="0" smtClean="0">
                <a:solidFill>
                  <a:srgbClr val="FF0000"/>
                </a:solidFill>
              </a:rPr>
              <a:t> </a:t>
            </a:r>
            <a:br>
              <a:rPr lang="en-US" altLang="zh-TW" sz="9600" dirty="0" smtClean="0">
                <a:solidFill>
                  <a:srgbClr val="FF0000"/>
                </a:solidFill>
              </a:rPr>
            </a:br>
            <a:r>
              <a:rPr lang="en-US" altLang="zh-TW" sz="9600" dirty="0" smtClean="0">
                <a:solidFill>
                  <a:schemeClr val="accent1"/>
                </a:solidFill>
              </a:rPr>
              <a:t>Big </a:t>
            </a:r>
            <a:r>
              <a:rPr lang="en-US" altLang="zh-TW" sz="9600" dirty="0" smtClean="0">
                <a:solidFill>
                  <a:schemeClr val="accent1"/>
                </a:solidFill>
              </a:rPr>
              <a:t>Data Analytics </a:t>
            </a:r>
            <a:endParaRPr lang="zh-TW" altLang="en-US" dirty="0" smtClean="0">
              <a:solidFill>
                <a:schemeClr val="accent1"/>
              </a:solidFill>
            </a:endParaRPr>
          </a:p>
        </p:txBody>
      </p:sp>
      <p:sp>
        <p:nvSpPr>
          <p:cNvPr id="717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40F676D-C9E1-4619-8CDF-E67387369B84}" type="slidenum">
              <a:rPr lang="zh-TW" altLang="en-US" sz="1200" smtClean="0">
                <a:solidFill>
                  <a:srgbClr val="898989"/>
                </a:solidFill>
              </a:rPr>
              <a:pPr eaLnBrk="1" hangingPunct="1">
                <a:spcBef>
                  <a:spcPct val="0"/>
                </a:spcBef>
                <a:buFontTx/>
                <a:buNone/>
              </a:pPr>
              <a:t>3</a:t>
            </a:fld>
            <a:endParaRPr lang="zh-TW" altLang="en-US" sz="1200" smtClean="0">
              <a:solidFill>
                <a:srgbClr val="898989"/>
              </a:solidFill>
            </a:endParaRPr>
          </a:p>
        </p:txBody>
      </p:sp>
    </p:spTree>
    <p:extLst>
      <p:ext uri="{BB962C8B-B14F-4D97-AF65-F5344CB8AC3E}">
        <p14:creationId xmlns:p14="http://schemas.microsoft.com/office/powerpoint/2010/main" val="1551682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1438"/>
            <a:ext cx="8229600" cy="765175"/>
          </a:xfrm>
        </p:spPr>
        <p:txBody>
          <a:bodyPr/>
          <a:lstStyle/>
          <a:p>
            <a:pPr>
              <a:defRPr/>
            </a:pPr>
            <a:r>
              <a:rPr lang="en-US" altLang="zh-TW" sz="3600" dirty="0" smtClean="0">
                <a:solidFill>
                  <a:schemeClr val="accent1">
                    <a:lumMod val="75000"/>
                  </a:schemeClr>
                </a:solidFill>
              </a:rPr>
              <a:t>Three Types of Business Analytics</a:t>
            </a:r>
            <a:endParaRPr lang="zh-TW" altLang="en-US" sz="3600" dirty="0">
              <a:solidFill>
                <a:schemeClr val="accent1">
                  <a:lumMod val="75000"/>
                </a:schemeClr>
              </a:solidFill>
            </a:endParaRPr>
          </a:p>
        </p:txBody>
      </p:sp>
      <p:sp>
        <p:nvSpPr>
          <p:cNvPr id="21507" name="投影片編號版面配置區 3"/>
          <p:cNvSpPr>
            <a:spLocks noGrp="1"/>
          </p:cNvSpPr>
          <p:nvPr>
            <p:ph type="sldNum" sz="quarter" idx="12"/>
          </p:nvPr>
        </p:nvSpPr>
        <p:spPr bwMode="auto">
          <a:xfrm>
            <a:off x="8582025" y="6559550"/>
            <a:ext cx="527050" cy="32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82B8BA03-4D3F-4C3B-BDFF-CABABA0B7E6F}" type="slidenum">
              <a:rPr lang="zh-TW" altLang="en-US" sz="1200" smtClean="0">
                <a:solidFill>
                  <a:srgbClr val="898989"/>
                </a:solidFill>
              </a:rPr>
              <a:pPr eaLnBrk="1" hangingPunct="1">
                <a:spcBef>
                  <a:spcPct val="0"/>
                </a:spcBef>
                <a:buFontTx/>
                <a:buNone/>
              </a:pPr>
              <a:t>30</a:t>
            </a:fld>
            <a:endParaRPr lang="zh-TW" altLang="en-US" sz="1200" smtClean="0">
              <a:solidFill>
                <a:srgbClr val="898989"/>
              </a:solidFill>
            </a:endParaRPr>
          </a:p>
        </p:txBody>
      </p:sp>
      <p:sp>
        <p:nvSpPr>
          <p:cNvPr id="5" name="矩形 4"/>
          <p:cNvSpPr/>
          <p:nvPr/>
        </p:nvSpPr>
        <p:spPr>
          <a:xfrm>
            <a:off x="581025" y="6562725"/>
            <a:ext cx="8105775" cy="247650"/>
          </a:xfrm>
          <a:prstGeom prst="rect">
            <a:avLst/>
          </a:prstGeom>
        </p:spPr>
        <p:txBody>
          <a:bodyPr>
            <a:spAutoFit/>
          </a:bodyPr>
          <a:lstStyle/>
          <a:p>
            <a:pPr algn="ctr">
              <a:defRPr/>
            </a:pPr>
            <a:r>
              <a:rPr lang="en-US" altLang="zh-TW" sz="1000" dirty="0">
                <a:solidFill>
                  <a:schemeClr val="bg1">
                    <a:lumMod val="65000"/>
                  </a:schemeClr>
                </a:solidFill>
                <a:latin typeface="Arial" pitchFamily="34" charset="0"/>
              </a:rPr>
              <a:t>Source: Thomas H. Davenport, "Enterprise Analytics: Optimize Performance, Process, and Decisions Through Big Data", FT Press, 2012</a:t>
            </a:r>
            <a:endParaRPr lang="zh-TW" altLang="en-US" sz="1000" dirty="0">
              <a:solidFill>
                <a:schemeClr val="bg1">
                  <a:lumMod val="65000"/>
                </a:schemeClr>
              </a:solidFill>
              <a:latin typeface="Arial" pitchFamily="34" charset="0"/>
            </a:endParaRPr>
          </a:p>
        </p:txBody>
      </p:sp>
      <p:cxnSp>
        <p:nvCxnSpPr>
          <p:cNvPr id="7" name="直線單箭頭接點 6"/>
          <p:cNvCxnSpPr/>
          <p:nvPr/>
        </p:nvCxnSpPr>
        <p:spPr>
          <a:xfrm rot="5400000" flipH="1" flipV="1">
            <a:off x="-2178843" y="3626644"/>
            <a:ext cx="5186362" cy="38100"/>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395288" y="6211888"/>
            <a:ext cx="6840537" cy="26987"/>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21511" name="文字方塊 24"/>
          <p:cNvSpPr txBox="1">
            <a:spLocks noChangeArrowheads="1"/>
          </p:cNvSpPr>
          <p:nvPr/>
        </p:nvSpPr>
        <p:spPr bwMode="auto">
          <a:xfrm>
            <a:off x="457200" y="1268413"/>
            <a:ext cx="2459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solidFill>
                  <a:srgbClr val="FF0000"/>
                </a:solidFill>
                <a:latin typeface="Arial" charset="0"/>
              </a:rPr>
              <a:t>Optimization</a:t>
            </a:r>
            <a:endParaRPr lang="zh-TW" altLang="en-US" sz="2000">
              <a:solidFill>
                <a:srgbClr val="FF0000"/>
              </a:solidFill>
              <a:latin typeface="Arial" charset="0"/>
            </a:endParaRPr>
          </a:p>
        </p:txBody>
      </p:sp>
      <p:sp>
        <p:nvSpPr>
          <p:cNvPr id="21512" name="文字方塊 25"/>
          <p:cNvSpPr txBox="1">
            <a:spLocks noChangeArrowheads="1"/>
          </p:cNvSpPr>
          <p:nvPr/>
        </p:nvSpPr>
        <p:spPr bwMode="auto">
          <a:xfrm>
            <a:off x="433388" y="3068638"/>
            <a:ext cx="2674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solidFill>
                  <a:srgbClr val="FF6600"/>
                </a:solidFill>
                <a:latin typeface="Arial" charset="0"/>
              </a:rPr>
              <a:t>Statistical Modeling</a:t>
            </a:r>
            <a:endParaRPr lang="zh-TW" altLang="en-US" sz="2000">
              <a:solidFill>
                <a:srgbClr val="FF6600"/>
              </a:solidFill>
              <a:latin typeface="Arial" charset="0"/>
            </a:endParaRPr>
          </a:p>
        </p:txBody>
      </p:sp>
      <p:sp>
        <p:nvSpPr>
          <p:cNvPr id="21513" name="文字方塊 26"/>
          <p:cNvSpPr txBox="1">
            <a:spLocks noChangeArrowheads="1"/>
          </p:cNvSpPr>
          <p:nvPr/>
        </p:nvSpPr>
        <p:spPr bwMode="auto">
          <a:xfrm>
            <a:off x="466725" y="1804988"/>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solidFill>
                  <a:srgbClr val="FF0000"/>
                </a:solidFill>
                <a:latin typeface="Arial" charset="0"/>
              </a:rPr>
              <a:t>Randomized Testing</a:t>
            </a:r>
            <a:endParaRPr lang="zh-TW" altLang="en-US" sz="2000">
              <a:solidFill>
                <a:srgbClr val="FF0000"/>
              </a:solidFill>
              <a:latin typeface="Arial" charset="0"/>
            </a:endParaRPr>
          </a:p>
        </p:txBody>
      </p:sp>
      <p:sp>
        <p:nvSpPr>
          <p:cNvPr id="21514" name="文字方塊 27"/>
          <p:cNvSpPr txBox="1">
            <a:spLocks noChangeArrowheads="1"/>
          </p:cNvSpPr>
          <p:nvPr/>
        </p:nvSpPr>
        <p:spPr bwMode="auto">
          <a:xfrm>
            <a:off x="466725" y="2289175"/>
            <a:ext cx="2674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solidFill>
                  <a:srgbClr val="FF6600"/>
                </a:solidFill>
                <a:latin typeface="Arial" charset="0"/>
              </a:rPr>
              <a:t>Predictive Modeling / Forecasting</a:t>
            </a:r>
            <a:endParaRPr lang="zh-TW" altLang="en-US" sz="2000">
              <a:solidFill>
                <a:srgbClr val="FF6600"/>
              </a:solidFill>
              <a:latin typeface="Arial" charset="0"/>
            </a:endParaRPr>
          </a:p>
        </p:txBody>
      </p:sp>
      <p:sp>
        <p:nvSpPr>
          <p:cNvPr id="29" name="文字方塊 28"/>
          <p:cNvSpPr txBox="1"/>
          <p:nvPr/>
        </p:nvSpPr>
        <p:spPr>
          <a:xfrm>
            <a:off x="466725" y="3821113"/>
            <a:ext cx="2674938" cy="400050"/>
          </a:xfrm>
          <a:prstGeom prst="rect">
            <a:avLst/>
          </a:prstGeom>
          <a:noFill/>
        </p:spPr>
        <p:txBody>
          <a:bodyPr>
            <a:spAutoFit/>
          </a:bodyPr>
          <a:lstStyle/>
          <a:p>
            <a:pPr>
              <a:defRPr/>
            </a:pPr>
            <a:r>
              <a:rPr lang="en-US" altLang="zh-TW" sz="2000" dirty="0">
                <a:solidFill>
                  <a:schemeClr val="accent3">
                    <a:lumMod val="50000"/>
                  </a:schemeClr>
                </a:solidFill>
                <a:latin typeface="Arial" pitchFamily="34" charset="0"/>
              </a:rPr>
              <a:t>Alerts</a:t>
            </a:r>
            <a:endParaRPr lang="zh-TW" altLang="en-US" sz="2000" dirty="0">
              <a:solidFill>
                <a:schemeClr val="accent3">
                  <a:lumMod val="50000"/>
                </a:schemeClr>
              </a:solidFill>
              <a:latin typeface="Arial" pitchFamily="34" charset="0"/>
            </a:endParaRPr>
          </a:p>
        </p:txBody>
      </p:sp>
      <p:sp>
        <p:nvSpPr>
          <p:cNvPr id="30" name="文字方塊 29"/>
          <p:cNvSpPr txBox="1"/>
          <p:nvPr/>
        </p:nvSpPr>
        <p:spPr>
          <a:xfrm>
            <a:off x="466725" y="4397375"/>
            <a:ext cx="2674938" cy="400050"/>
          </a:xfrm>
          <a:prstGeom prst="rect">
            <a:avLst/>
          </a:prstGeom>
          <a:noFill/>
        </p:spPr>
        <p:txBody>
          <a:bodyPr>
            <a:spAutoFit/>
          </a:bodyPr>
          <a:lstStyle/>
          <a:p>
            <a:pPr>
              <a:defRPr/>
            </a:pPr>
            <a:r>
              <a:rPr lang="en-US" altLang="zh-TW" sz="2000" dirty="0">
                <a:solidFill>
                  <a:schemeClr val="accent3">
                    <a:lumMod val="50000"/>
                  </a:schemeClr>
                </a:solidFill>
                <a:latin typeface="Arial" pitchFamily="34" charset="0"/>
              </a:rPr>
              <a:t>Query / Drill Down</a:t>
            </a:r>
            <a:endParaRPr lang="zh-TW" altLang="en-US" sz="2000" dirty="0">
              <a:solidFill>
                <a:schemeClr val="accent3">
                  <a:lumMod val="50000"/>
                </a:schemeClr>
              </a:solidFill>
              <a:latin typeface="Arial" pitchFamily="34" charset="0"/>
            </a:endParaRPr>
          </a:p>
        </p:txBody>
      </p:sp>
      <p:sp>
        <p:nvSpPr>
          <p:cNvPr id="31" name="文字方塊 30"/>
          <p:cNvSpPr txBox="1"/>
          <p:nvPr/>
        </p:nvSpPr>
        <p:spPr>
          <a:xfrm>
            <a:off x="466725" y="4881563"/>
            <a:ext cx="2674938" cy="708025"/>
          </a:xfrm>
          <a:prstGeom prst="rect">
            <a:avLst/>
          </a:prstGeom>
          <a:noFill/>
        </p:spPr>
        <p:txBody>
          <a:bodyPr>
            <a:spAutoFit/>
          </a:bodyPr>
          <a:lstStyle/>
          <a:p>
            <a:pPr>
              <a:defRPr/>
            </a:pPr>
            <a:r>
              <a:rPr lang="en-US" altLang="zh-TW" sz="2000" dirty="0">
                <a:solidFill>
                  <a:schemeClr val="accent3">
                    <a:lumMod val="50000"/>
                  </a:schemeClr>
                </a:solidFill>
                <a:latin typeface="Arial" pitchFamily="34" charset="0"/>
              </a:rPr>
              <a:t>Ad hoc Reports / Scorecards</a:t>
            </a:r>
            <a:endParaRPr lang="zh-TW" altLang="en-US" sz="2000" dirty="0">
              <a:solidFill>
                <a:schemeClr val="accent3">
                  <a:lumMod val="50000"/>
                </a:schemeClr>
              </a:solidFill>
              <a:latin typeface="Arial" pitchFamily="34" charset="0"/>
            </a:endParaRPr>
          </a:p>
        </p:txBody>
      </p:sp>
      <p:sp>
        <p:nvSpPr>
          <p:cNvPr id="32" name="文字方塊 31"/>
          <p:cNvSpPr txBox="1"/>
          <p:nvPr/>
        </p:nvSpPr>
        <p:spPr>
          <a:xfrm>
            <a:off x="457200" y="5765800"/>
            <a:ext cx="2674938" cy="400050"/>
          </a:xfrm>
          <a:prstGeom prst="rect">
            <a:avLst/>
          </a:prstGeom>
          <a:noFill/>
        </p:spPr>
        <p:txBody>
          <a:bodyPr>
            <a:spAutoFit/>
          </a:bodyPr>
          <a:lstStyle/>
          <a:p>
            <a:pPr>
              <a:defRPr/>
            </a:pPr>
            <a:r>
              <a:rPr lang="en-US" altLang="zh-TW" sz="2000" dirty="0">
                <a:solidFill>
                  <a:schemeClr val="accent3">
                    <a:lumMod val="50000"/>
                  </a:schemeClr>
                </a:solidFill>
                <a:latin typeface="Arial" pitchFamily="34" charset="0"/>
              </a:rPr>
              <a:t>Standard Report</a:t>
            </a:r>
            <a:endParaRPr lang="zh-TW" altLang="en-US" sz="2000" dirty="0">
              <a:solidFill>
                <a:schemeClr val="accent3">
                  <a:lumMod val="50000"/>
                </a:schemeClr>
              </a:solidFill>
              <a:latin typeface="Arial" pitchFamily="34" charset="0"/>
            </a:endParaRPr>
          </a:p>
        </p:txBody>
      </p:sp>
      <p:cxnSp>
        <p:nvCxnSpPr>
          <p:cNvPr id="34" name="直線接點 33"/>
          <p:cNvCxnSpPr/>
          <p:nvPr/>
        </p:nvCxnSpPr>
        <p:spPr>
          <a:xfrm>
            <a:off x="433388" y="5661025"/>
            <a:ext cx="6659562"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395288" y="4881563"/>
            <a:ext cx="6697662"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395288" y="4292600"/>
            <a:ext cx="6697662"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433388" y="3644900"/>
            <a:ext cx="665956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395288" y="2997200"/>
            <a:ext cx="6697662"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395288" y="2205038"/>
            <a:ext cx="669766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457200" y="1685925"/>
            <a:ext cx="663575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526" name="文字方塊 41"/>
          <p:cNvSpPr txBox="1">
            <a:spLocks noChangeArrowheads="1"/>
          </p:cNvSpPr>
          <p:nvPr/>
        </p:nvSpPr>
        <p:spPr bwMode="auto">
          <a:xfrm>
            <a:off x="3108325" y="1228725"/>
            <a:ext cx="4200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solidFill>
                  <a:srgbClr val="FF0000"/>
                </a:solidFill>
                <a:latin typeface="Arial" charset="0"/>
              </a:rPr>
              <a:t>“What’s the best that can happen?”</a:t>
            </a:r>
            <a:endParaRPr lang="zh-TW" altLang="en-US" sz="2000">
              <a:solidFill>
                <a:srgbClr val="FF0000"/>
              </a:solidFill>
              <a:latin typeface="Arial" charset="0"/>
            </a:endParaRPr>
          </a:p>
        </p:txBody>
      </p:sp>
      <p:sp>
        <p:nvSpPr>
          <p:cNvPr id="21527" name="文字方塊 42"/>
          <p:cNvSpPr txBox="1">
            <a:spLocks noChangeArrowheads="1"/>
          </p:cNvSpPr>
          <p:nvPr/>
        </p:nvSpPr>
        <p:spPr bwMode="auto">
          <a:xfrm>
            <a:off x="3132138" y="1773238"/>
            <a:ext cx="396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solidFill>
                  <a:srgbClr val="FF0000"/>
                </a:solidFill>
                <a:latin typeface="Arial" charset="0"/>
              </a:rPr>
              <a:t>“What if we try this?”</a:t>
            </a:r>
            <a:endParaRPr lang="zh-TW" altLang="en-US" sz="2000">
              <a:solidFill>
                <a:srgbClr val="FF0000"/>
              </a:solidFill>
              <a:latin typeface="Arial" charset="0"/>
            </a:endParaRPr>
          </a:p>
        </p:txBody>
      </p:sp>
      <p:sp>
        <p:nvSpPr>
          <p:cNvPr id="21528" name="文字方塊 43"/>
          <p:cNvSpPr txBox="1">
            <a:spLocks noChangeArrowheads="1"/>
          </p:cNvSpPr>
          <p:nvPr/>
        </p:nvSpPr>
        <p:spPr bwMode="auto">
          <a:xfrm>
            <a:off x="3141663" y="2289175"/>
            <a:ext cx="3951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solidFill>
                  <a:srgbClr val="FF6600"/>
                </a:solidFill>
                <a:latin typeface="Arial" charset="0"/>
              </a:rPr>
              <a:t>“What will happen next?”</a:t>
            </a:r>
            <a:endParaRPr lang="zh-TW" altLang="en-US" sz="2000">
              <a:solidFill>
                <a:srgbClr val="FF6600"/>
              </a:solidFill>
              <a:latin typeface="Arial" charset="0"/>
            </a:endParaRPr>
          </a:p>
        </p:txBody>
      </p:sp>
      <p:sp>
        <p:nvSpPr>
          <p:cNvPr id="21529" name="文字方塊 44"/>
          <p:cNvSpPr txBox="1">
            <a:spLocks noChangeArrowheads="1"/>
          </p:cNvSpPr>
          <p:nvPr/>
        </p:nvSpPr>
        <p:spPr bwMode="auto">
          <a:xfrm>
            <a:off x="3108325" y="3068638"/>
            <a:ext cx="398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solidFill>
                  <a:srgbClr val="FF6600"/>
                </a:solidFill>
                <a:latin typeface="Arial" charset="0"/>
              </a:rPr>
              <a:t>“Why is this happening?”</a:t>
            </a:r>
            <a:endParaRPr lang="zh-TW" altLang="en-US" sz="2000">
              <a:solidFill>
                <a:srgbClr val="FF6600"/>
              </a:solidFill>
              <a:latin typeface="Arial" charset="0"/>
            </a:endParaRPr>
          </a:p>
        </p:txBody>
      </p:sp>
      <p:sp>
        <p:nvSpPr>
          <p:cNvPr id="46" name="文字方塊 45"/>
          <p:cNvSpPr txBox="1"/>
          <p:nvPr/>
        </p:nvSpPr>
        <p:spPr>
          <a:xfrm>
            <a:off x="3108325" y="3821113"/>
            <a:ext cx="3984625" cy="400050"/>
          </a:xfrm>
          <a:prstGeom prst="rect">
            <a:avLst/>
          </a:prstGeom>
          <a:noFill/>
        </p:spPr>
        <p:txBody>
          <a:bodyPr>
            <a:spAutoFit/>
          </a:bodyPr>
          <a:lstStyle/>
          <a:p>
            <a:pPr>
              <a:defRPr/>
            </a:pPr>
            <a:r>
              <a:rPr lang="en-US" altLang="zh-TW" sz="2000" dirty="0">
                <a:solidFill>
                  <a:schemeClr val="accent3">
                    <a:lumMod val="50000"/>
                  </a:schemeClr>
                </a:solidFill>
                <a:latin typeface="Arial" pitchFamily="34" charset="0"/>
              </a:rPr>
              <a:t>“What actions are needed?”</a:t>
            </a:r>
            <a:endParaRPr lang="zh-TW" altLang="en-US" sz="2000" dirty="0">
              <a:solidFill>
                <a:schemeClr val="accent3">
                  <a:lumMod val="50000"/>
                </a:schemeClr>
              </a:solidFill>
              <a:latin typeface="Arial" pitchFamily="34" charset="0"/>
            </a:endParaRPr>
          </a:p>
        </p:txBody>
      </p:sp>
      <p:sp>
        <p:nvSpPr>
          <p:cNvPr id="47" name="文字方塊 46"/>
          <p:cNvSpPr txBox="1"/>
          <p:nvPr/>
        </p:nvSpPr>
        <p:spPr>
          <a:xfrm>
            <a:off x="3132138" y="4397375"/>
            <a:ext cx="3960812" cy="400050"/>
          </a:xfrm>
          <a:prstGeom prst="rect">
            <a:avLst/>
          </a:prstGeom>
          <a:noFill/>
        </p:spPr>
        <p:txBody>
          <a:bodyPr>
            <a:spAutoFit/>
          </a:bodyPr>
          <a:lstStyle/>
          <a:p>
            <a:pPr>
              <a:defRPr/>
            </a:pPr>
            <a:r>
              <a:rPr lang="en-US" altLang="zh-TW" sz="2000" dirty="0">
                <a:solidFill>
                  <a:schemeClr val="accent3">
                    <a:lumMod val="50000"/>
                  </a:schemeClr>
                </a:solidFill>
                <a:latin typeface="Arial" pitchFamily="34" charset="0"/>
              </a:rPr>
              <a:t>“What exactly is the problem?”</a:t>
            </a:r>
            <a:endParaRPr lang="zh-TW" altLang="en-US" sz="2000" dirty="0">
              <a:solidFill>
                <a:schemeClr val="accent3">
                  <a:lumMod val="50000"/>
                </a:schemeClr>
              </a:solidFill>
              <a:latin typeface="Arial" pitchFamily="34" charset="0"/>
            </a:endParaRPr>
          </a:p>
        </p:txBody>
      </p:sp>
      <p:sp>
        <p:nvSpPr>
          <p:cNvPr id="48" name="文字方塊 47"/>
          <p:cNvSpPr txBox="1"/>
          <p:nvPr/>
        </p:nvSpPr>
        <p:spPr>
          <a:xfrm>
            <a:off x="3141663" y="4941888"/>
            <a:ext cx="3951287" cy="400050"/>
          </a:xfrm>
          <a:prstGeom prst="rect">
            <a:avLst/>
          </a:prstGeom>
          <a:noFill/>
        </p:spPr>
        <p:txBody>
          <a:bodyPr>
            <a:spAutoFit/>
          </a:bodyPr>
          <a:lstStyle/>
          <a:p>
            <a:pPr>
              <a:defRPr/>
            </a:pPr>
            <a:r>
              <a:rPr lang="en-US" altLang="zh-TW" sz="2000" dirty="0">
                <a:solidFill>
                  <a:schemeClr val="accent3">
                    <a:lumMod val="50000"/>
                  </a:schemeClr>
                </a:solidFill>
                <a:latin typeface="Arial" pitchFamily="34" charset="0"/>
              </a:rPr>
              <a:t>“How many, how often, where?”</a:t>
            </a:r>
            <a:endParaRPr lang="zh-TW" altLang="en-US" sz="2000" dirty="0">
              <a:solidFill>
                <a:schemeClr val="accent3">
                  <a:lumMod val="50000"/>
                </a:schemeClr>
              </a:solidFill>
              <a:latin typeface="Arial" pitchFamily="34" charset="0"/>
            </a:endParaRPr>
          </a:p>
        </p:txBody>
      </p:sp>
      <p:sp>
        <p:nvSpPr>
          <p:cNvPr id="49" name="文字方塊 48"/>
          <p:cNvSpPr txBox="1"/>
          <p:nvPr/>
        </p:nvSpPr>
        <p:spPr>
          <a:xfrm>
            <a:off x="3132138" y="5765800"/>
            <a:ext cx="3744912" cy="400050"/>
          </a:xfrm>
          <a:prstGeom prst="rect">
            <a:avLst/>
          </a:prstGeom>
          <a:noFill/>
        </p:spPr>
        <p:txBody>
          <a:bodyPr>
            <a:spAutoFit/>
          </a:bodyPr>
          <a:lstStyle/>
          <a:p>
            <a:pPr>
              <a:defRPr/>
            </a:pPr>
            <a:r>
              <a:rPr lang="en-US" altLang="zh-TW" sz="2000" dirty="0">
                <a:solidFill>
                  <a:schemeClr val="accent3">
                    <a:lumMod val="50000"/>
                  </a:schemeClr>
                </a:solidFill>
                <a:latin typeface="Arial" pitchFamily="34" charset="0"/>
              </a:rPr>
              <a:t>“What happened?”</a:t>
            </a:r>
            <a:endParaRPr lang="zh-TW" altLang="en-US" sz="2000" dirty="0">
              <a:solidFill>
                <a:schemeClr val="accent3">
                  <a:lumMod val="50000"/>
                </a:schemeClr>
              </a:solidFill>
              <a:latin typeface="Arial" pitchFamily="34" charset="0"/>
            </a:endParaRPr>
          </a:p>
        </p:txBody>
      </p:sp>
      <p:sp>
        <p:nvSpPr>
          <p:cNvPr id="21534" name="文字方塊 57"/>
          <p:cNvSpPr txBox="1">
            <a:spLocks noChangeArrowheads="1"/>
          </p:cNvSpPr>
          <p:nvPr/>
        </p:nvSpPr>
        <p:spPr bwMode="auto">
          <a:xfrm>
            <a:off x="7235825" y="1285875"/>
            <a:ext cx="1657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FF0000"/>
                </a:solidFill>
                <a:latin typeface="Arial" charset="0"/>
              </a:rPr>
              <a:t>Prescriptive Analytics</a:t>
            </a:r>
          </a:p>
        </p:txBody>
      </p:sp>
      <p:sp>
        <p:nvSpPr>
          <p:cNvPr id="21535" name="文字方塊 58"/>
          <p:cNvSpPr txBox="1">
            <a:spLocks noChangeArrowheads="1"/>
          </p:cNvSpPr>
          <p:nvPr/>
        </p:nvSpPr>
        <p:spPr bwMode="auto">
          <a:xfrm>
            <a:off x="7235825" y="2457450"/>
            <a:ext cx="1692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solidFill>
                  <a:srgbClr val="FF6600"/>
                </a:solidFill>
                <a:latin typeface="Arial" charset="0"/>
              </a:rPr>
              <a:t>Predictive Analytics</a:t>
            </a:r>
          </a:p>
        </p:txBody>
      </p:sp>
      <p:sp>
        <p:nvSpPr>
          <p:cNvPr id="60" name="文字方塊 59"/>
          <p:cNvSpPr txBox="1"/>
          <p:nvPr/>
        </p:nvSpPr>
        <p:spPr>
          <a:xfrm>
            <a:off x="7273925" y="4292600"/>
            <a:ext cx="1690688" cy="708025"/>
          </a:xfrm>
          <a:prstGeom prst="rect">
            <a:avLst/>
          </a:prstGeom>
          <a:noFill/>
        </p:spPr>
        <p:txBody>
          <a:bodyPr>
            <a:spAutoFit/>
          </a:bodyPr>
          <a:lstStyle/>
          <a:p>
            <a:pPr>
              <a:defRPr/>
            </a:pPr>
            <a:r>
              <a:rPr lang="en-US" altLang="zh-TW" sz="2000" b="1" dirty="0">
                <a:solidFill>
                  <a:schemeClr val="accent3">
                    <a:lumMod val="50000"/>
                  </a:schemeClr>
                </a:solidFill>
                <a:latin typeface="Arial" pitchFamily="34" charset="0"/>
              </a:rPr>
              <a:t>Descriptive Analytics</a:t>
            </a:r>
            <a:endParaRPr lang="zh-TW" altLang="en-US" sz="2000" b="1" dirty="0">
              <a:solidFill>
                <a:schemeClr val="accent3">
                  <a:lumMod val="50000"/>
                </a:schemeClr>
              </a:solidFill>
              <a:latin typeface="Arial" pitchFamily="34" charset="0"/>
            </a:endParaRPr>
          </a:p>
        </p:txBody>
      </p:sp>
      <p:sp>
        <p:nvSpPr>
          <p:cNvPr id="68" name="右大括弧 67"/>
          <p:cNvSpPr/>
          <p:nvPr/>
        </p:nvSpPr>
        <p:spPr>
          <a:xfrm>
            <a:off x="7092950" y="1228725"/>
            <a:ext cx="142875" cy="94456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69" name="右大括弧 68"/>
          <p:cNvSpPr/>
          <p:nvPr/>
        </p:nvSpPr>
        <p:spPr>
          <a:xfrm>
            <a:off x="7092950" y="2289175"/>
            <a:ext cx="142875" cy="135572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FF6600"/>
              </a:solidFill>
            </a:endParaRPr>
          </a:p>
        </p:txBody>
      </p:sp>
      <p:sp>
        <p:nvSpPr>
          <p:cNvPr id="70" name="右大括弧 69"/>
          <p:cNvSpPr/>
          <p:nvPr/>
        </p:nvSpPr>
        <p:spPr>
          <a:xfrm>
            <a:off x="7092950" y="3719513"/>
            <a:ext cx="142875" cy="2446337"/>
          </a:xfrm>
          <a:prstGeom prst="rightBrac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chemeClr val="accent3">
                  <a:lumMod val="50000"/>
                </a:schemeClr>
              </a:solidFill>
            </a:endParaRPr>
          </a:p>
        </p:txBody>
      </p:sp>
    </p:spTree>
    <p:extLst>
      <p:ext uri="{BB962C8B-B14F-4D97-AF65-F5344CB8AC3E}">
        <p14:creationId xmlns:p14="http://schemas.microsoft.com/office/powerpoint/2010/main" val="461455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r>
              <a:rPr lang="en-US" altLang="zh-TW" smtClean="0">
                <a:solidFill>
                  <a:schemeClr val="accent1"/>
                </a:solidFill>
              </a:rPr>
              <a:t>Big-Data Analysis</a:t>
            </a:r>
            <a:endParaRPr lang="zh-TW" altLang="en-US" smtClean="0">
              <a:solidFill>
                <a:schemeClr val="accent1"/>
              </a:solidFill>
            </a:endParaRPr>
          </a:p>
        </p:txBody>
      </p:sp>
      <p:sp>
        <p:nvSpPr>
          <p:cNvPr id="22531" name="內容版面配置區 2"/>
          <p:cNvSpPr>
            <a:spLocks noGrp="1"/>
          </p:cNvSpPr>
          <p:nvPr>
            <p:ph idx="1"/>
          </p:nvPr>
        </p:nvSpPr>
        <p:spPr/>
        <p:txBody>
          <a:bodyPr/>
          <a:lstStyle/>
          <a:p>
            <a:r>
              <a:rPr lang="en-US" altLang="zh-TW" b="1" smtClean="0"/>
              <a:t>Too Big, </a:t>
            </a:r>
            <a:br>
              <a:rPr lang="en-US" altLang="zh-TW" b="1" smtClean="0"/>
            </a:br>
            <a:r>
              <a:rPr lang="en-US" altLang="zh-TW" b="1" smtClean="0"/>
              <a:t>too Unstructured, </a:t>
            </a:r>
            <a:br>
              <a:rPr lang="en-US" altLang="zh-TW" b="1" smtClean="0"/>
            </a:br>
            <a:r>
              <a:rPr lang="en-US" altLang="zh-TW" b="1" smtClean="0"/>
              <a:t>too many different source </a:t>
            </a:r>
            <a:br>
              <a:rPr lang="en-US" altLang="zh-TW" b="1" smtClean="0"/>
            </a:br>
            <a:r>
              <a:rPr lang="en-US" altLang="zh-TW" smtClean="0"/>
              <a:t>to be manageable through traditional databases</a:t>
            </a:r>
            <a:endParaRPr lang="zh-TW" altLang="en-US" smtClean="0"/>
          </a:p>
        </p:txBody>
      </p:sp>
      <p:sp>
        <p:nvSpPr>
          <p:cNvPr id="2253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49F8383-8B80-4B62-A1FD-7D69B5269161}" type="slidenum">
              <a:rPr lang="zh-TW" altLang="en-US" sz="1200" smtClean="0">
                <a:solidFill>
                  <a:srgbClr val="898989"/>
                </a:solidFill>
              </a:rPr>
              <a:pPr eaLnBrk="1" hangingPunct="1">
                <a:spcBef>
                  <a:spcPct val="0"/>
                </a:spcBef>
                <a:buFontTx/>
                <a:buNone/>
              </a:pPr>
              <a:t>31</a:t>
            </a:fld>
            <a:endParaRPr lang="zh-TW" altLang="en-US" sz="1200" smtClean="0">
              <a:solidFill>
                <a:srgbClr val="898989"/>
              </a:solidFill>
            </a:endParaRPr>
          </a:p>
        </p:txBody>
      </p:sp>
    </p:spTree>
    <p:extLst>
      <p:ext uri="{BB962C8B-B14F-4D97-AF65-F5344CB8AC3E}">
        <p14:creationId xmlns:p14="http://schemas.microsoft.com/office/powerpoint/2010/main" val="571474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179388" y="188913"/>
            <a:ext cx="8713787" cy="647700"/>
          </a:xfrm>
        </p:spPr>
        <p:txBody>
          <a:bodyPr/>
          <a:lstStyle/>
          <a:p>
            <a:r>
              <a:rPr lang="en-US" altLang="zh-TW" smtClean="0">
                <a:solidFill>
                  <a:schemeClr val="accent1"/>
                </a:solidFill>
              </a:rPr>
              <a:t>Big Data with Hadoop Architecture</a:t>
            </a:r>
            <a:endParaRPr lang="zh-TW" altLang="en-US" smtClean="0">
              <a:solidFill>
                <a:schemeClr val="accent1"/>
              </a:solidFill>
            </a:endParaRPr>
          </a:p>
        </p:txBody>
      </p:sp>
      <p:sp>
        <p:nvSpPr>
          <p:cNvPr id="3584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74E3212-5F58-4ED3-9A7E-B94684154671}" type="slidenum">
              <a:rPr lang="zh-TW" altLang="en-US" sz="1200" smtClean="0">
                <a:solidFill>
                  <a:srgbClr val="898989"/>
                </a:solidFill>
              </a:rPr>
              <a:pPr eaLnBrk="1" hangingPunct="1">
                <a:spcBef>
                  <a:spcPct val="0"/>
                </a:spcBef>
                <a:buFontTx/>
                <a:buNone/>
              </a:pPr>
              <a:t>32</a:t>
            </a:fld>
            <a:endParaRPr lang="zh-TW" altLang="en-US" sz="1200" smtClean="0">
              <a:solidFill>
                <a:srgbClr val="898989"/>
              </a:solidFill>
            </a:endParaRP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7848600" cy="574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331913" y="6608763"/>
            <a:ext cx="6769100" cy="276225"/>
          </a:xfrm>
          <a:prstGeom prst="rect">
            <a:avLst/>
          </a:prstGeom>
        </p:spPr>
        <p:txBody>
          <a:bodyPr>
            <a:spAutoFit/>
          </a:bodyPr>
          <a:lstStyle/>
          <a:p>
            <a:pPr algn="ctr">
              <a:defRPr/>
            </a:pPr>
            <a:r>
              <a:rPr lang="en-US" altLang="zh-TW" sz="1200" dirty="0">
                <a:solidFill>
                  <a:schemeClr val="bg1">
                    <a:lumMod val="75000"/>
                  </a:schemeClr>
                </a:solidFill>
                <a:ea typeface="新細明體" charset="-120"/>
              </a:rPr>
              <a:t>Source: </a:t>
            </a:r>
            <a:r>
              <a:rPr lang="en-US" altLang="zh-TW" sz="1200" dirty="0">
                <a:solidFill>
                  <a:schemeClr val="bg1">
                    <a:lumMod val="75000"/>
                  </a:schemeClr>
                </a:solidFill>
                <a:ea typeface="新細明體" charset="-120"/>
                <a:hlinkClick r:id="rId3"/>
              </a:rPr>
              <a:t>https://software.intel.com/sites/default/files/article/402274/etl-big-data-with-hadoop.pdf</a:t>
            </a:r>
            <a:endParaRPr lang="en-US" altLang="zh-TW" sz="1200" dirty="0">
              <a:solidFill>
                <a:schemeClr val="bg1">
                  <a:lumMod val="75000"/>
                </a:schemeClr>
              </a:solidFill>
              <a:ea typeface="新細明體" charset="-120"/>
            </a:endParaRPr>
          </a:p>
        </p:txBody>
      </p:sp>
    </p:spTree>
    <p:extLst>
      <p:ext uri="{BB962C8B-B14F-4D97-AF65-F5344CB8AC3E}">
        <p14:creationId xmlns:p14="http://schemas.microsoft.com/office/powerpoint/2010/main" val="3382510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CE4363AC-3B11-4A84-8757-C7F2BAC9C210}" type="slidenum">
              <a:rPr kumimoji="0" lang="zh-TW" altLang="en-US" smtClean="0">
                <a:solidFill>
                  <a:srgbClr val="898989"/>
                </a:solidFill>
                <a:latin typeface="Calibri" pitchFamily="34" charset="0"/>
              </a:rPr>
              <a:pPr eaLnBrk="1" hangingPunct="1"/>
              <a:t>33</a:t>
            </a:fld>
            <a:endParaRPr kumimoji="0" lang="zh-TW" altLang="en-US" smtClean="0">
              <a:solidFill>
                <a:srgbClr val="898989"/>
              </a:solidFill>
              <a:latin typeface="Calibri" pitchFamily="34" charset="0"/>
            </a:endParaRP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65313"/>
            <a:ext cx="7561263" cy="453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標題 1"/>
          <p:cNvSpPr>
            <a:spLocks noGrp="1"/>
          </p:cNvSpPr>
          <p:nvPr>
            <p:ph type="title"/>
          </p:nvPr>
        </p:nvSpPr>
        <p:spPr>
          <a:xfrm>
            <a:off x="179388" y="22225"/>
            <a:ext cx="8713787" cy="1606550"/>
          </a:xfrm>
        </p:spPr>
        <p:txBody>
          <a:bodyPr/>
          <a:lstStyle/>
          <a:p>
            <a:pPr>
              <a:defRPr/>
            </a:pPr>
            <a:r>
              <a:rPr lang="en-US" altLang="zh-TW" dirty="0" smtClean="0">
                <a:solidFill>
                  <a:schemeClr val="accent1"/>
                </a:solidFill>
              </a:rPr>
              <a:t>Big Data with Hadoop Architecture</a:t>
            </a:r>
            <a:br>
              <a:rPr lang="en-US" altLang="zh-TW" dirty="0" smtClean="0">
                <a:solidFill>
                  <a:schemeClr val="accent1"/>
                </a:solidFill>
              </a:rPr>
            </a:br>
            <a:r>
              <a:rPr lang="en-US" altLang="zh-TW" sz="4000" dirty="0" smtClean="0">
                <a:solidFill>
                  <a:schemeClr val="accent1">
                    <a:lumMod val="75000"/>
                  </a:schemeClr>
                </a:solidFill>
              </a:rPr>
              <a:t>Logical Architecture</a:t>
            </a:r>
            <a:r>
              <a:rPr lang="en-US" altLang="zh-TW" sz="3200" dirty="0" smtClean="0">
                <a:solidFill>
                  <a:schemeClr val="accent1">
                    <a:lumMod val="75000"/>
                  </a:schemeClr>
                </a:solidFill>
              </a:rPr>
              <a:t/>
            </a:r>
            <a:br>
              <a:rPr lang="en-US" altLang="zh-TW" sz="3200" dirty="0" smtClean="0">
                <a:solidFill>
                  <a:schemeClr val="accent1">
                    <a:lumMod val="75000"/>
                  </a:schemeClr>
                </a:solidFill>
              </a:rPr>
            </a:br>
            <a:r>
              <a:rPr lang="en-US" altLang="zh-TW" sz="3200" dirty="0" smtClean="0">
                <a:solidFill>
                  <a:schemeClr val="accent1">
                    <a:lumMod val="75000"/>
                  </a:schemeClr>
                </a:solidFill>
              </a:rPr>
              <a:t>Processing: </a:t>
            </a:r>
            <a:r>
              <a:rPr lang="en-US" altLang="zh-TW" sz="3200" dirty="0" err="1" smtClean="0">
                <a:solidFill>
                  <a:schemeClr val="accent1">
                    <a:lumMod val="75000"/>
                  </a:schemeClr>
                </a:solidFill>
              </a:rPr>
              <a:t>MapReduce</a:t>
            </a:r>
            <a:endParaRPr lang="zh-TW" altLang="en-US" sz="3200" dirty="0" smtClean="0">
              <a:solidFill>
                <a:schemeClr val="accent1">
                  <a:lumMod val="75000"/>
                </a:schemeClr>
              </a:solidFill>
            </a:endParaRPr>
          </a:p>
        </p:txBody>
      </p:sp>
      <p:sp>
        <p:nvSpPr>
          <p:cNvPr id="7" name="矩形 6"/>
          <p:cNvSpPr/>
          <p:nvPr/>
        </p:nvSpPr>
        <p:spPr>
          <a:xfrm>
            <a:off x="1331913" y="6608763"/>
            <a:ext cx="6769100" cy="276225"/>
          </a:xfrm>
          <a:prstGeom prst="rect">
            <a:avLst/>
          </a:prstGeom>
        </p:spPr>
        <p:txBody>
          <a:bodyPr>
            <a:spAutoFit/>
          </a:bodyPr>
          <a:lstStyle/>
          <a:p>
            <a:pPr algn="ctr">
              <a:defRPr/>
            </a:pPr>
            <a:r>
              <a:rPr lang="en-US" altLang="zh-TW" sz="1200" dirty="0">
                <a:solidFill>
                  <a:schemeClr val="bg1">
                    <a:lumMod val="75000"/>
                  </a:schemeClr>
                </a:solidFill>
                <a:ea typeface="新細明體" charset="-120"/>
              </a:rPr>
              <a:t>Source: </a:t>
            </a:r>
            <a:r>
              <a:rPr lang="en-US" altLang="zh-TW" sz="1200" dirty="0">
                <a:solidFill>
                  <a:schemeClr val="bg1">
                    <a:lumMod val="75000"/>
                  </a:schemeClr>
                </a:solidFill>
                <a:ea typeface="新細明體" charset="-120"/>
                <a:hlinkClick r:id="rId3"/>
              </a:rPr>
              <a:t>https://software.intel.com/sites/default/files/article/402274/etl-big-data-with-hadoop.pdf</a:t>
            </a:r>
            <a:endParaRPr lang="en-US" altLang="zh-TW" sz="1200" dirty="0">
              <a:solidFill>
                <a:schemeClr val="bg1">
                  <a:lumMod val="75000"/>
                </a:schemeClr>
              </a:solidFill>
              <a:ea typeface="新細明體" charset="-120"/>
            </a:endParaRPr>
          </a:p>
        </p:txBody>
      </p:sp>
    </p:spTree>
    <p:extLst>
      <p:ext uri="{BB962C8B-B14F-4D97-AF65-F5344CB8AC3E}">
        <p14:creationId xmlns:p14="http://schemas.microsoft.com/office/powerpoint/2010/main" val="2555516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F9A9EBB-D185-4760-8D39-7F61E1E35A72}" type="slidenum">
              <a:rPr kumimoji="0" lang="zh-TW" altLang="en-US" smtClean="0">
                <a:solidFill>
                  <a:srgbClr val="898989"/>
                </a:solidFill>
                <a:latin typeface="Calibri" pitchFamily="34" charset="0"/>
              </a:rPr>
              <a:pPr eaLnBrk="1" hangingPunct="1"/>
              <a:t>34</a:t>
            </a:fld>
            <a:endParaRPr kumimoji="0" lang="zh-TW" altLang="en-US" smtClean="0">
              <a:solidFill>
                <a:srgbClr val="898989"/>
              </a:solidFill>
              <a:latin typeface="Calibri" pitchFamily="34" charset="0"/>
            </a:endParaRPr>
          </a:p>
        </p:txBody>
      </p:sp>
      <p:sp>
        <p:nvSpPr>
          <p:cNvPr id="6" name="標題 1"/>
          <p:cNvSpPr>
            <a:spLocks noGrp="1"/>
          </p:cNvSpPr>
          <p:nvPr>
            <p:ph type="title"/>
          </p:nvPr>
        </p:nvSpPr>
        <p:spPr>
          <a:xfrm>
            <a:off x="179388" y="22225"/>
            <a:ext cx="8713787" cy="1843088"/>
          </a:xfrm>
        </p:spPr>
        <p:txBody>
          <a:bodyPr/>
          <a:lstStyle/>
          <a:p>
            <a:pPr>
              <a:defRPr/>
            </a:pPr>
            <a:r>
              <a:rPr lang="en-US" altLang="zh-TW" dirty="0" smtClean="0">
                <a:solidFill>
                  <a:schemeClr val="accent1"/>
                </a:solidFill>
              </a:rPr>
              <a:t>Big Data with Hadoop Architecture</a:t>
            </a:r>
            <a:br>
              <a:rPr lang="en-US" altLang="zh-TW" dirty="0" smtClean="0">
                <a:solidFill>
                  <a:schemeClr val="accent1"/>
                </a:solidFill>
              </a:rPr>
            </a:br>
            <a:r>
              <a:rPr lang="en-US" altLang="zh-TW" sz="4000" dirty="0" smtClean="0">
                <a:solidFill>
                  <a:schemeClr val="accent1">
                    <a:lumMod val="75000"/>
                  </a:schemeClr>
                </a:solidFill>
              </a:rPr>
              <a:t>Logical Architecture</a:t>
            </a:r>
            <a:r>
              <a:rPr lang="en-US" altLang="zh-TW" sz="3200" dirty="0" smtClean="0">
                <a:solidFill>
                  <a:schemeClr val="accent1">
                    <a:lumMod val="75000"/>
                  </a:schemeClr>
                </a:solidFill>
              </a:rPr>
              <a:t/>
            </a:r>
            <a:br>
              <a:rPr lang="en-US" altLang="zh-TW" sz="3200" dirty="0" smtClean="0">
                <a:solidFill>
                  <a:schemeClr val="accent1">
                    <a:lumMod val="75000"/>
                  </a:schemeClr>
                </a:solidFill>
              </a:rPr>
            </a:br>
            <a:r>
              <a:rPr lang="en-US" altLang="zh-TW" sz="3200" dirty="0" smtClean="0">
                <a:solidFill>
                  <a:schemeClr val="accent1">
                    <a:lumMod val="75000"/>
                  </a:schemeClr>
                </a:solidFill>
              </a:rPr>
              <a:t>Storage: HDFS</a:t>
            </a:r>
            <a:endParaRPr lang="zh-TW" altLang="en-US" sz="3200" dirty="0" smtClean="0">
              <a:solidFill>
                <a:schemeClr val="accent1">
                  <a:lumMod val="75000"/>
                </a:schemeClr>
              </a:solidFill>
            </a:endParaRPr>
          </a:p>
        </p:txBody>
      </p:sp>
      <p:sp>
        <p:nvSpPr>
          <p:cNvPr id="7" name="矩形 6"/>
          <p:cNvSpPr/>
          <p:nvPr/>
        </p:nvSpPr>
        <p:spPr>
          <a:xfrm>
            <a:off x="1331913" y="6608763"/>
            <a:ext cx="6769100" cy="276225"/>
          </a:xfrm>
          <a:prstGeom prst="rect">
            <a:avLst/>
          </a:prstGeom>
        </p:spPr>
        <p:txBody>
          <a:bodyPr>
            <a:spAutoFit/>
          </a:bodyPr>
          <a:lstStyle/>
          <a:p>
            <a:pPr algn="ctr">
              <a:defRPr/>
            </a:pPr>
            <a:r>
              <a:rPr lang="en-US" altLang="zh-TW" sz="1200" dirty="0">
                <a:solidFill>
                  <a:schemeClr val="bg1">
                    <a:lumMod val="75000"/>
                  </a:schemeClr>
                </a:solidFill>
                <a:ea typeface="新細明體" charset="-120"/>
              </a:rPr>
              <a:t>Source: </a:t>
            </a:r>
            <a:r>
              <a:rPr lang="en-US" altLang="zh-TW" sz="1200" dirty="0">
                <a:solidFill>
                  <a:schemeClr val="bg1">
                    <a:lumMod val="75000"/>
                  </a:schemeClr>
                </a:solidFill>
                <a:ea typeface="新細明體" charset="-120"/>
                <a:hlinkClick r:id="rId2"/>
              </a:rPr>
              <a:t>https://software.intel.com/sites/default/files/article/402274/etl-big-data-with-hadoop.pdf</a:t>
            </a:r>
            <a:endParaRPr lang="en-US" altLang="zh-TW" sz="1200" dirty="0">
              <a:solidFill>
                <a:schemeClr val="bg1">
                  <a:lumMod val="75000"/>
                </a:schemeClr>
              </a:solidFill>
              <a:ea typeface="新細明體" charset="-120"/>
            </a:endParaRPr>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2271713"/>
            <a:ext cx="8731250" cy="360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674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028502F-E87A-4329-B355-8AC7C0539332}" type="slidenum">
              <a:rPr kumimoji="0" lang="zh-TW" altLang="en-US" smtClean="0">
                <a:solidFill>
                  <a:srgbClr val="898989"/>
                </a:solidFill>
                <a:latin typeface="Calibri" pitchFamily="34" charset="0"/>
              </a:rPr>
              <a:pPr eaLnBrk="1" hangingPunct="1"/>
              <a:t>35</a:t>
            </a:fld>
            <a:endParaRPr kumimoji="0" lang="zh-TW" altLang="en-US" smtClean="0">
              <a:solidFill>
                <a:srgbClr val="898989"/>
              </a:solidFill>
              <a:latin typeface="Calibri" pitchFamily="34" charset="0"/>
            </a:endParaRP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58975"/>
            <a:ext cx="83153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標題 1"/>
          <p:cNvSpPr>
            <a:spLocks noGrp="1"/>
          </p:cNvSpPr>
          <p:nvPr>
            <p:ph type="title"/>
          </p:nvPr>
        </p:nvSpPr>
        <p:spPr>
          <a:xfrm>
            <a:off x="179388" y="22225"/>
            <a:ext cx="8713787" cy="1843088"/>
          </a:xfrm>
        </p:spPr>
        <p:txBody>
          <a:bodyPr/>
          <a:lstStyle/>
          <a:p>
            <a:pPr>
              <a:defRPr/>
            </a:pPr>
            <a:r>
              <a:rPr lang="en-US" altLang="zh-TW" dirty="0" smtClean="0">
                <a:solidFill>
                  <a:schemeClr val="accent1"/>
                </a:solidFill>
              </a:rPr>
              <a:t>Big Data with Hadoop Architecture</a:t>
            </a:r>
            <a:br>
              <a:rPr lang="en-US" altLang="zh-TW" dirty="0" smtClean="0">
                <a:solidFill>
                  <a:schemeClr val="accent1"/>
                </a:solidFill>
              </a:rPr>
            </a:br>
            <a:r>
              <a:rPr lang="en-US" altLang="zh-TW" sz="4000" dirty="0" smtClean="0">
                <a:solidFill>
                  <a:schemeClr val="accent1">
                    <a:lumMod val="75000"/>
                  </a:schemeClr>
                </a:solidFill>
              </a:rPr>
              <a:t>Process Flow</a:t>
            </a:r>
            <a:endParaRPr lang="zh-TW" altLang="en-US" sz="3200" dirty="0" smtClean="0">
              <a:solidFill>
                <a:schemeClr val="accent1">
                  <a:lumMod val="75000"/>
                </a:schemeClr>
              </a:solidFill>
            </a:endParaRPr>
          </a:p>
        </p:txBody>
      </p:sp>
      <p:sp>
        <p:nvSpPr>
          <p:cNvPr id="7" name="矩形 6"/>
          <p:cNvSpPr/>
          <p:nvPr/>
        </p:nvSpPr>
        <p:spPr>
          <a:xfrm>
            <a:off x="1331913" y="6608763"/>
            <a:ext cx="6769100" cy="276225"/>
          </a:xfrm>
          <a:prstGeom prst="rect">
            <a:avLst/>
          </a:prstGeom>
        </p:spPr>
        <p:txBody>
          <a:bodyPr>
            <a:spAutoFit/>
          </a:bodyPr>
          <a:lstStyle/>
          <a:p>
            <a:pPr algn="ctr">
              <a:defRPr/>
            </a:pPr>
            <a:r>
              <a:rPr lang="en-US" altLang="zh-TW" sz="1200" dirty="0">
                <a:solidFill>
                  <a:schemeClr val="bg1">
                    <a:lumMod val="75000"/>
                  </a:schemeClr>
                </a:solidFill>
                <a:ea typeface="新細明體" charset="-120"/>
              </a:rPr>
              <a:t>Source: </a:t>
            </a:r>
            <a:r>
              <a:rPr lang="en-US" altLang="zh-TW" sz="1200" dirty="0">
                <a:solidFill>
                  <a:schemeClr val="bg1">
                    <a:lumMod val="75000"/>
                  </a:schemeClr>
                </a:solidFill>
                <a:ea typeface="新細明體" charset="-120"/>
                <a:hlinkClick r:id="rId3"/>
              </a:rPr>
              <a:t>https://software.intel.com/sites/default/files/article/402274/etl-big-data-with-hadoop.pdf</a:t>
            </a:r>
            <a:endParaRPr lang="en-US" altLang="zh-TW" sz="1200" dirty="0">
              <a:solidFill>
                <a:schemeClr val="bg1">
                  <a:lumMod val="75000"/>
                </a:schemeClr>
              </a:solidFill>
              <a:ea typeface="新細明體" charset="-120"/>
            </a:endParaRPr>
          </a:p>
        </p:txBody>
      </p:sp>
    </p:spTree>
    <p:extLst>
      <p:ext uri="{BB962C8B-B14F-4D97-AF65-F5344CB8AC3E}">
        <p14:creationId xmlns:p14="http://schemas.microsoft.com/office/powerpoint/2010/main" val="583551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F772E8C1-C257-43FB-B4BA-324AFCA5A958}" type="slidenum">
              <a:rPr kumimoji="0" lang="zh-TW" altLang="en-US" smtClean="0">
                <a:solidFill>
                  <a:srgbClr val="898989"/>
                </a:solidFill>
                <a:latin typeface="Calibri" pitchFamily="34" charset="0"/>
              </a:rPr>
              <a:pPr eaLnBrk="1" hangingPunct="1"/>
              <a:t>36</a:t>
            </a:fld>
            <a:endParaRPr kumimoji="0" lang="zh-TW" altLang="en-US" smtClean="0">
              <a:solidFill>
                <a:srgbClr val="898989"/>
              </a:solidFill>
              <a:latin typeface="Calibri" pitchFamily="34" charset="0"/>
            </a:endParaRP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7338"/>
            <a:ext cx="7045325" cy="479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標題 1"/>
          <p:cNvSpPr>
            <a:spLocks noGrp="1"/>
          </p:cNvSpPr>
          <p:nvPr>
            <p:ph type="title"/>
          </p:nvPr>
        </p:nvSpPr>
        <p:spPr>
          <a:xfrm>
            <a:off x="179388" y="22225"/>
            <a:ext cx="8713787" cy="1319213"/>
          </a:xfrm>
        </p:spPr>
        <p:txBody>
          <a:bodyPr/>
          <a:lstStyle/>
          <a:p>
            <a:pPr>
              <a:defRPr/>
            </a:pPr>
            <a:r>
              <a:rPr lang="en-US" altLang="zh-TW" dirty="0" smtClean="0">
                <a:solidFill>
                  <a:schemeClr val="accent1"/>
                </a:solidFill>
              </a:rPr>
              <a:t>Big Data with Hadoop Architecture</a:t>
            </a:r>
            <a:br>
              <a:rPr lang="en-US" altLang="zh-TW" dirty="0" smtClean="0">
                <a:solidFill>
                  <a:schemeClr val="accent1"/>
                </a:solidFill>
              </a:rPr>
            </a:br>
            <a:r>
              <a:rPr lang="en-US" altLang="zh-TW" sz="4000" dirty="0" smtClean="0">
                <a:solidFill>
                  <a:schemeClr val="accent1">
                    <a:lumMod val="75000"/>
                  </a:schemeClr>
                </a:solidFill>
              </a:rPr>
              <a:t>Hadoop Cluster</a:t>
            </a:r>
            <a:endParaRPr lang="zh-TW" altLang="en-US" sz="3200" dirty="0" smtClean="0">
              <a:solidFill>
                <a:schemeClr val="accent1">
                  <a:lumMod val="75000"/>
                </a:schemeClr>
              </a:solidFill>
            </a:endParaRPr>
          </a:p>
        </p:txBody>
      </p:sp>
      <p:sp>
        <p:nvSpPr>
          <p:cNvPr id="7" name="矩形 6"/>
          <p:cNvSpPr/>
          <p:nvPr/>
        </p:nvSpPr>
        <p:spPr>
          <a:xfrm>
            <a:off x="1331913" y="6608763"/>
            <a:ext cx="6769100" cy="276225"/>
          </a:xfrm>
          <a:prstGeom prst="rect">
            <a:avLst/>
          </a:prstGeom>
        </p:spPr>
        <p:txBody>
          <a:bodyPr>
            <a:spAutoFit/>
          </a:bodyPr>
          <a:lstStyle/>
          <a:p>
            <a:pPr algn="ctr">
              <a:defRPr/>
            </a:pPr>
            <a:r>
              <a:rPr lang="en-US" altLang="zh-TW" sz="1200" dirty="0">
                <a:solidFill>
                  <a:schemeClr val="bg1">
                    <a:lumMod val="75000"/>
                  </a:schemeClr>
                </a:solidFill>
                <a:ea typeface="新細明體" charset="-120"/>
              </a:rPr>
              <a:t>Source: </a:t>
            </a:r>
            <a:r>
              <a:rPr lang="en-US" altLang="zh-TW" sz="1200" dirty="0">
                <a:solidFill>
                  <a:schemeClr val="bg1">
                    <a:lumMod val="75000"/>
                  </a:schemeClr>
                </a:solidFill>
                <a:ea typeface="新細明體" charset="-120"/>
                <a:hlinkClick r:id="rId3"/>
              </a:rPr>
              <a:t>https://software.intel.com/sites/default/files/article/402274/etl-big-data-with-hadoop.pdf</a:t>
            </a:r>
            <a:endParaRPr lang="en-US" altLang="zh-TW" sz="1200" dirty="0">
              <a:solidFill>
                <a:schemeClr val="bg1">
                  <a:lumMod val="75000"/>
                </a:schemeClr>
              </a:solidFill>
              <a:ea typeface="新細明體" charset="-120"/>
            </a:endParaRPr>
          </a:p>
        </p:txBody>
      </p:sp>
    </p:spTree>
    <p:extLst>
      <p:ext uri="{BB962C8B-B14F-4D97-AF65-F5344CB8AC3E}">
        <p14:creationId xmlns:p14="http://schemas.microsoft.com/office/powerpoint/2010/main" val="3527489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smtClean="0">
                <a:solidFill>
                  <a:schemeClr val="accent1"/>
                </a:solidFill>
              </a:rPr>
              <a:t>Traditional ETL Architecture</a:t>
            </a:r>
            <a:endParaRPr lang="zh-TW" altLang="en-US" smtClean="0"/>
          </a:p>
        </p:txBody>
      </p:sp>
      <p:sp>
        <p:nvSpPr>
          <p:cNvPr id="4096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C1AC439F-F1EC-495B-BCDC-B4682DB8F655}" type="slidenum">
              <a:rPr kumimoji="0" lang="zh-TW" altLang="en-US" smtClean="0">
                <a:solidFill>
                  <a:srgbClr val="898989"/>
                </a:solidFill>
                <a:latin typeface="Calibri" pitchFamily="34" charset="0"/>
              </a:rPr>
              <a:pPr eaLnBrk="1" hangingPunct="1"/>
              <a:t>37</a:t>
            </a:fld>
            <a:endParaRPr kumimoji="0" lang="zh-TW" altLang="en-US" smtClean="0">
              <a:solidFill>
                <a:srgbClr val="898989"/>
              </a:solidFill>
              <a:latin typeface="Calibri" pitchFamily="34" charset="0"/>
            </a:endParaRP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44675"/>
            <a:ext cx="8629650" cy="241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331913" y="6608763"/>
            <a:ext cx="6769100" cy="276225"/>
          </a:xfrm>
          <a:prstGeom prst="rect">
            <a:avLst/>
          </a:prstGeom>
        </p:spPr>
        <p:txBody>
          <a:bodyPr>
            <a:spAutoFit/>
          </a:bodyPr>
          <a:lstStyle/>
          <a:p>
            <a:pPr algn="ctr">
              <a:defRPr/>
            </a:pPr>
            <a:r>
              <a:rPr lang="en-US" altLang="zh-TW" sz="1200" dirty="0">
                <a:solidFill>
                  <a:schemeClr val="bg1">
                    <a:lumMod val="75000"/>
                  </a:schemeClr>
                </a:solidFill>
                <a:ea typeface="新細明體" charset="-120"/>
              </a:rPr>
              <a:t>Source: </a:t>
            </a:r>
            <a:r>
              <a:rPr lang="en-US" altLang="zh-TW" sz="1200" dirty="0">
                <a:solidFill>
                  <a:schemeClr val="bg1">
                    <a:lumMod val="75000"/>
                  </a:schemeClr>
                </a:solidFill>
                <a:ea typeface="新細明體" charset="-120"/>
                <a:hlinkClick r:id="rId3"/>
              </a:rPr>
              <a:t>https://software.intel.com/sites/default/files/article/402274/etl-big-data-with-hadoop.pdf</a:t>
            </a:r>
            <a:endParaRPr lang="en-US" altLang="zh-TW" sz="1200" dirty="0">
              <a:solidFill>
                <a:schemeClr val="bg1">
                  <a:lumMod val="75000"/>
                </a:schemeClr>
              </a:solidFill>
              <a:ea typeface="新細明體" charset="-120"/>
            </a:endParaRPr>
          </a:p>
        </p:txBody>
      </p:sp>
    </p:spTree>
    <p:extLst>
      <p:ext uri="{BB962C8B-B14F-4D97-AF65-F5344CB8AC3E}">
        <p14:creationId xmlns:p14="http://schemas.microsoft.com/office/powerpoint/2010/main" val="1311569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36F2FC6-7914-4FF1-B339-E465953AD2EE}" type="slidenum">
              <a:rPr kumimoji="0" lang="zh-TW" altLang="en-US" smtClean="0">
                <a:solidFill>
                  <a:srgbClr val="898989"/>
                </a:solidFill>
                <a:latin typeface="Calibri" pitchFamily="34" charset="0"/>
              </a:rPr>
              <a:pPr eaLnBrk="1" hangingPunct="1"/>
              <a:t>38</a:t>
            </a:fld>
            <a:endParaRPr kumimoji="0" lang="zh-TW" altLang="en-US" smtClean="0">
              <a:solidFill>
                <a:srgbClr val="898989"/>
              </a:solidFill>
              <a:latin typeface="Calibri" pitchFamily="34" charset="0"/>
            </a:endParaRPr>
          </a:p>
        </p:txBody>
      </p:sp>
      <p:sp>
        <p:nvSpPr>
          <p:cNvPr id="5" name="矩形 4"/>
          <p:cNvSpPr/>
          <p:nvPr/>
        </p:nvSpPr>
        <p:spPr>
          <a:xfrm>
            <a:off x="1331913" y="6608763"/>
            <a:ext cx="6769100" cy="276225"/>
          </a:xfrm>
          <a:prstGeom prst="rect">
            <a:avLst/>
          </a:prstGeom>
        </p:spPr>
        <p:txBody>
          <a:bodyPr>
            <a:spAutoFit/>
          </a:bodyPr>
          <a:lstStyle/>
          <a:p>
            <a:pPr algn="ctr">
              <a:defRPr/>
            </a:pPr>
            <a:r>
              <a:rPr lang="en-US" altLang="zh-TW" sz="1200" dirty="0">
                <a:solidFill>
                  <a:schemeClr val="bg1">
                    <a:lumMod val="75000"/>
                  </a:schemeClr>
                </a:solidFill>
                <a:ea typeface="新細明體" charset="-120"/>
              </a:rPr>
              <a:t>Source: </a:t>
            </a:r>
            <a:r>
              <a:rPr lang="en-US" altLang="zh-TW" sz="1200" dirty="0">
                <a:solidFill>
                  <a:schemeClr val="bg1">
                    <a:lumMod val="75000"/>
                  </a:schemeClr>
                </a:solidFill>
                <a:ea typeface="新細明體" charset="-120"/>
                <a:hlinkClick r:id="rId2"/>
              </a:rPr>
              <a:t>https://software.intel.com/sites/default/files/article/402274/etl-big-data-with-hadoop.pdf</a:t>
            </a:r>
            <a:endParaRPr lang="en-US" altLang="zh-TW" sz="1200" dirty="0">
              <a:solidFill>
                <a:schemeClr val="bg1">
                  <a:lumMod val="75000"/>
                </a:schemeClr>
              </a:solidFill>
              <a:ea typeface="新細明體" charset="-120"/>
            </a:endParaRP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71663"/>
            <a:ext cx="8770937" cy="371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9" name="標題 1"/>
          <p:cNvSpPr>
            <a:spLocks noGrp="1"/>
          </p:cNvSpPr>
          <p:nvPr>
            <p:ph type="title"/>
          </p:nvPr>
        </p:nvSpPr>
        <p:spPr/>
        <p:txBody>
          <a:bodyPr/>
          <a:lstStyle/>
          <a:p>
            <a:r>
              <a:rPr lang="en-US" altLang="zh-TW" smtClean="0">
                <a:solidFill>
                  <a:schemeClr val="accent1"/>
                </a:solidFill>
              </a:rPr>
              <a:t>Offload ETL with Hadoop </a:t>
            </a:r>
            <a:br>
              <a:rPr lang="en-US" altLang="zh-TW" smtClean="0">
                <a:solidFill>
                  <a:schemeClr val="accent1"/>
                </a:solidFill>
              </a:rPr>
            </a:br>
            <a:r>
              <a:rPr lang="en-US" altLang="zh-TW" smtClean="0">
                <a:solidFill>
                  <a:schemeClr val="accent1"/>
                </a:solidFill>
              </a:rPr>
              <a:t>(Big Data Architecture)</a:t>
            </a:r>
            <a:endParaRPr lang="zh-TW" altLang="en-US" smtClean="0"/>
          </a:p>
        </p:txBody>
      </p:sp>
    </p:spTree>
    <p:extLst>
      <p:ext uri="{BB962C8B-B14F-4D97-AF65-F5344CB8AC3E}">
        <p14:creationId xmlns:p14="http://schemas.microsoft.com/office/powerpoint/2010/main" val="4025797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457200" y="115888"/>
            <a:ext cx="8229600" cy="649287"/>
          </a:xfrm>
        </p:spPr>
        <p:txBody>
          <a:bodyPr/>
          <a:lstStyle/>
          <a:p>
            <a:r>
              <a:rPr lang="en-US" altLang="zh-TW" smtClean="0">
                <a:solidFill>
                  <a:schemeClr val="accent1"/>
                </a:solidFill>
              </a:rPr>
              <a:t>Big Data Solution</a:t>
            </a:r>
            <a:endParaRPr lang="zh-TW" altLang="en-US" smtClean="0">
              <a:solidFill>
                <a:schemeClr val="accent1"/>
              </a:solidFill>
            </a:endParaRPr>
          </a:p>
        </p:txBody>
      </p:sp>
      <p:sp>
        <p:nvSpPr>
          <p:cNvPr id="4301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9ABBB9D-AECC-4E69-B36D-36AB74354E02}" type="slidenum">
              <a:rPr lang="zh-TW" altLang="en-US" sz="1200" smtClean="0">
                <a:solidFill>
                  <a:srgbClr val="898989"/>
                </a:solidFill>
              </a:rPr>
              <a:pPr eaLnBrk="1" hangingPunct="1">
                <a:spcBef>
                  <a:spcPct val="0"/>
                </a:spcBef>
                <a:buFontTx/>
                <a:buNone/>
              </a:pPr>
              <a:t>39</a:t>
            </a:fld>
            <a:endParaRPr lang="zh-TW" altLang="en-US" sz="1200" smtClean="0">
              <a:solidFill>
                <a:srgbClr val="898989"/>
              </a:solidFill>
            </a:endParaRPr>
          </a:p>
        </p:txBody>
      </p:sp>
      <p:pic>
        <p:nvPicPr>
          <p:cNvPr id="43012" name="Picture 2" descr="Big Data 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00100"/>
            <a:ext cx="827722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154113" y="6608763"/>
            <a:ext cx="6835775" cy="276225"/>
          </a:xfrm>
          <a:prstGeom prst="rect">
            <a:avLst/>
          </a:prstGeom>
        </p:spPr>
        <p:txBody>
          <a:bodyPr>
            <a:spAutoFit/>
          </a:bodyPr>
          <a:lstStyle/>
          <a:p>
            <a:pPr algn="ctr">
              <a:defRPr/>
            </a:pPr>
            <a:r>
              <a:rPr lang="en-US" altLang="zh-TW" sz="1200" dirty="0">
                <a:solidFill>
                  <a:schemeClr val="bg1">
                    <a:lumMod val="75000"/>
                  </a:schemeClr>
                </a:solidFill>
                <a:latin typeface="Arial" pitchFamily="34" charset="0"/>
              </a:rPr>
              <a:t>Source: </a:t>
            </a:r>
            <a:r>
              <a:rPr lang="en-US" altLang="zh-TW" sz="1200" dirty="0">
                <a:solidFill>
                  <a:schemeClr val="bg1">
                    <a:lumMod val="75000"/>
                  </a:schemeClr>
                </a:solidFill>
                <a:latin typeface="Arial" pitchFamily="34" charset="0"/>
                <a:hlinkClick r:id="rId3"/>
              </a:rPr>
              <a:t>http://www.newera-technologies.com/big-data-solution.html</a:t>
            </a:r>
            <a:endParaRPr lang="en-US" altLang="zh-TW" sz="1200" dirty="0">
              <a:solidFill>
                <a:schemeClr val="bg1">
                  <a:lumMod val="75000"/>
                </a:schemeClr>
              </a:solidFill>
              <a:latin typeface="Arial" pitchFamily="34" charset="0"/>
            </a:endParaRPr>
          </a:p>
        </p:txBody>
      </p:sp>
    </p:spTree>
    <p:extLst>
      <p:ext uri="{BB962C8B-B14F-4D97-AF65-F5344CB8AC3E}">
        <p14:creationId xmlns:p14="http://schemas.microsoft.com/office/powerpoint/2010/main" val="199935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4964" y="0"/>
            <a:ext cx="8229600" cy="1143000"/>
          </a:xfrm>
        </p:spPr>
        <p:txBody>
          <a:bodyPr/>
          <a:lstStyle/>
          <a:p>
            <a:r>
              <a:rPr lang="en-US" altLang="zh-TW" sz="1800" dirty="0"/>
              <a:t>Stephan </a:t>
            </a:r>
            <a:r>
              <a:rPr lang="en-US" altLang="zh-TW" sz="1800" dirty="0" err="1"/>
              <a:t>Kudyba</a:t>
            </a:r>
            <a:r>
              <a:rPr lang="en-US" altLang="zh-TW" sz="1800" dirty="0"/>
              <a:t> (2014), </a:t>
            </a:r>
            <a:r>
              <a:rPr lang="en-US" altLang="zh-TW" sz="2400" dirty="0" smtClean="0"/>
              <a:t/>
            </a:r>
            <a:br>
              <a:rPr lang="en-US" altLang="zh-TW" sz="2400" dirty="0" smtClean="0"/>
            </a:br>
            <a:r>
              <a:rPr lang="en-US" altLang="zh-TW" sz="2400" dirty="0" smtClean="0">
                <a:solidFill>
                  <a:schemeClr val="accent1"/>
                </a:solidFill>
              </a:rPr>
              <a:t>Big </a:t>
            </a:r>
            <a:r>
              <a:rPr lang="en-US" altLang="zh-TW" sz="2400" dirty="0">
                <a:solidFill>
                  <a:schemeClr val="accent1"/>
                </a:solidFill>
              </a:rPr>
              <a:t>Data, Mining, and Analytics: </a:t>
            </a:r>
            <a:r>
              <a:rPr lang="en-US" altLang="zh-TW" sz="2400" dirty="0" smtClean="0">
                <a:solidFill>
                  <a:schemeClr val="accent1"/>
                </a:solidFill>
              </a:rPr>
              <a:t/>
            </a:r>
            <a:br>
              <a:rPr lang="en-US" altLang="zh-TW" sz="2400" dirty="0" smtClean="0">
                <a:solidFill>
                  <a:schemeClr val="accent1"/>
                </a:solidFill>
              </a:rPr>
            </a:br>
            <a:r>
              <a:rPr lang="en-US" altLang="zh-TW" sz="2400" dirty="0" smtClean="0">
                <a:solidFill>
                  <a:schemeClr val="accent1"/>
                </a:solidFill>
              </a:rPr>
              <a:t>Components </a:t>
            </a:r>
            <a:r>
              <a:rPr lang="en-US" altLang="zh-TW" sz="2400" dirty="0">
                <a:solidFill>
                  <a:schemeClr val="accent1"/>
                </a:solidFill>
              </a:rPr>
              <a:t>of Strategic Decision Making</a:t>
            </a:r>
            <a:r>
              <a:rPr lang="en-US" altLang="zh-TW" sz="1800" dirty="0"/>
              <a:t>, </a:t>
            </a:r>
            <a:r>
              <a:rPr lang="en-US" altLang="zh-TW" sz="1800" dirty="0" err="1"/>
              <a:t>Auerbach</a:t>
            </a:r>
            <a:r>
              <a:rPr lang="en-US" altLang="zh-TW" sz="1800" dirty="0"/>
              <a:t> Publications</a:t>
            </a:r>
            <a:endParaRPr lang="zh-TW" altLang="en-US" sz="1800" dirty="0"/>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4</a:t>
            </a:fld>
            <a:endParaRPr lang="zh-TW" altLang="en-US"/>
          </a:p>
        </p:txBody>
      </p:sp>
      <p:pic>
        <p:nvPicPr>
          <p:cNvPr id="481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344" y="1268760"/>
            <a:ext cx="3536840" cy="517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113706" y="6538301"/>
            <a:ext cx="4572000" cy="276999"/>
          </a:xfrm>
          <a:prstGeom prst="rect">
            <a:avLst/>
          </a:prstGeom>
        </p:spPr>
        <p:txBody>
          <a:bodyPr>
            <a:spAutoFit/>
          </a:bodyPr>
          <a:lstStyle/>
          <a:p>
            <a:pPr algn="ctr"/>
            <a:r>
              <a:rPr lang="en-US" altLang="zh-TW" sz="1200" dirty="0" smtClean="0">
                <a:solidFill>
                  <a:schemeClr val="bg1">
                    <a:lumMod val="65000"/>
                  </a:schemeClr>
                </a:solidFill>
              </a:rPr>
              <a:t>Source: </a:t>
            </a:r>
            <a:r>
              <a:rPr lang="en-US" altLang="zh-TW" sz="1200" dirty="0" smtClean="0">
                <a:solidFill>
                  <a:schemeClr val="bg1">
                    <a:lumMod val="65000"/>
                  </a:schemeClr>
                </a:solidFill>
                <a:hlinkClick r:id="rId3"/>
              </a:rPr>
              <a:t>http://www.amazon.com/gp/product/1466568704</a:t>
            </a:r>
            <a:endParaRPr lang="en-US" altLang="zh-TW" sz="1200" dirty="0" smtClean="0">
              <a:solidFill>
                <a:schemeClr val="bg1">
                  <a:lumMod val="65000"/>
                </a:schemeClr>
              </a:solidFill>
            </a:endParaRPr>
          </a:p>
        </p:txBody>
      </p:sp>
    </p:spTree>
    <p:extLst>
      <p:ext uri="{BB962C8B-B14F-4D97-AF65-F5344CB8AC3E}">
        <p14:creationId xmlns:p14="http://schemas.microsoft.com/office/powerpoint/2010/main" val="323757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pPr>
              <a:defRPr/>
            </a:pPr>
            <a:r>
              <a:rPr lang="en-US" altLang="zh-TW" dirty="0" smtClean="0">
                <a:solidFill>
                  <a:schemeClr val="tx2">
                    <a:lumMod val="60000"/>
                    <a:lumOff val="40000"/>
                  </a:schemeClr>
                </a:solidFill>
              </a:rPr>
              <a:t>HDP</a:t>
            </a:r>
            <a:br>
              <a:rPr lang="en-US" altLang="zh-TW" dirty="0" smtClean="0">
                <a:solidFill>
                  <a:schemeClr val="tx2">
                    <a:lumMod val="60000"/>
                    <a:lumOff val="40000"/>
                  </a:schemeClr>
                </a:solidFill>
              </a:rPr>
            </a:br>
            <a:r>
              <a:rPr lang="en-US" altLang="zh-TW" sz="3200" dirty="0" smtClean="0">
                <a:solidFill>
                  <a:schemeClr val="tx2">
                    <a:lumMod val="60000"/>
                    <a:lumOff val="40000"/>
                  </a:schemeClr>
                </a:solidFill>
              </a:rPr>
              <a:t>A Complete Enterprise Hadoop Data Platform</a:t>
            </a:r>
            <a:endParaRPr lang="zh-TW" altLang="en-US" sz="3200" dirty="0" smtClean="0">
              <a:solidFill>
                <a:schemeClr val="tx2">
                  <a:lumMod val="60000"/>
                  <a:lumOff val="40000"/>
                </a:schemeClr>
              </a:solidFill>
            </a:endParaRPr>
          </a:p>
        </p:txBody>
      </p:sp>
      <p:sp>
        <p:nvSpPr>
          <p:cNvPr id="4403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4D1DC0E-E00D-4014-8478-3067EA51020F}" type="slidenum">
              <a:rPr lang="zh-TW" altLang="en-US" sz="1200" smtClean="0">
                <a:solidFill>
                  <a:srgbClr val="898989"/>
                </a:solidFill>
              </a:rPr>
              <a:pPr eaLnBrk="1" hangingPunct="1">
                <a:spcBef>
                  <a:spcPct val="0"/>
                </a:spcBef>
                <a:buFontTx/>
                <a:buNone/>
              </a:pPr>
              <a:t>40</a:t>
            </a:fld>
            <a:endParaRPr lang="zh-TW" altLang="en-US" sz="1200" smtClean="0">
              <a:solidFill>
                <a:srgbClr val="898989"/>
              </a:solidFill>
            </a:endParaRP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276475"/>
            <a:ext cx="878522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244850" y="6608763"/>
            <a:ext cx="2654300" cy="276225"/>
          </a:xfrm>
          <a:prstGeom prst="rect">
            <a:avLst/>
          </a:prstGeom>
        </p:spPr>
        <p:txBody>
          <a:bodyPr wrap="none">
            <a:spAutoFit/>
          </a:bodyPr>
          <a:lstStyle/>
          <a:p>
            <a:pPr>
              <a:defRPr/>
            </a:pPr>
            <a:r>
              <a:rPr lang="en-US" altLang="zh-TW" sz="1200" dirty="0">
                <a:solidFill>
                  <a:schemeClr val="bg1">
                    <a:lumMod val="75000"/>
                  </a:schemeClr>
                </a:solidFill>
                <a:latin typeface="Arial" pitchFamily="34" charset="0"/>
              </a:rPr>
              <a:t>Source: </a:t>
            </a:r>
            <a:r>
              <a:rPr lang="en-US" altLang="zh-TW" sz="1200" dirty="0">
                <a:solidFill>
                  <a:schemeClr val="bg1">
                    <a:lumMod val="75000"/>
                  </a:schemeClr>
                </a:solidFill>
                <a:latin typeface="Arial" pitchFamily="34" charset="0"/>
                <a:hlinkClick r:id="rId3"/>
              </a:rPr>
              <a:t>http://hortonworks.com/hdp/</a:t>
            </a:r>
            <a:endParaRPr lang="en-US" altLang="zh-TW" sz="1200" dirty="0">
              <a:solidFill>
                <a:schemeClr val="bg1">
                  <a:lumMod val="75000"/>
                </a:schemeClr>
              </a:solidFill>
              <a:latin typeface="Arial" pitchFamily="34" charset="0"/>
            </a:endParaRPr>
          </a:p>
        </p:txBody>
      </p:sp>
    </p:spTree>
    <p:extLst>
      <p:ext uri="{BB962C8B-B14F-4D97-AF65-F5344CB8AC3E}">
        <p14:creationId xmlns:p14="http://schemas.microsoft.com/office/powerpoint/2010/main" val="452283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250706"/>
          </a:xfrm>
        </p:spPr>
        <p:txBody>
          <a:bodyPr/>
          <a:lstStyle/>
          <a:p>
            <a:r>
              <a:rPr lang="en-US" altLang="zh-TW" sz="7200" dirty="0">
                <a:solidFill>
                  <a:srgbClr val="FF0000"/>
                </a:solidFill>
              </a:rPr>
              <a:t>Data </a:t>
            </a:r>
            <a:r>
              <a:rPr lang="en-US" altLang="zh-TW" sz="7200" dirty="0" smtClean="0">
                <a:solidFill>
                  <a:srgbClr val="FF0000"/>
                </a:solidFill>
              </a:rPr>
              <a:t>Mining</a:t>
            </a:r>
            <a:r>
              <a:rPr lang="en-US" altLang="zh-TW" sz="7200" dirty="0" smtClean="0">
                <a:solidFill>
                  <a:schemeClr val="accent1"/>
                </a:solidFill>
              </a:rPr>
              <a:t/>
            </a:r>
            <a:br>
              <a:rPr lang="en-US" altLang="zh-TW" sz="7200" dirty="0" smtClean="0">
                <a:solidFill>
                  <a:schemeClr val="accent1"/>
                </a:solidFill>
              </a:rPr>
            </a:br>
            <a:r>
              <a:rPr lang="en-US" altLang="zh-TW" dirty="0" smtClean="0">
                <a:solidFill>
                  <a:schemeClr val="accent1"/>
                </a:solidFill>
              </a:rPr>
              <a:t/>
            </a:r>
            <a:br>
              <a:rPr lang="en-US" altLang="zh-TW" dirty="0" smtClean="0">
                <a:solidFill>
                  <a:schemeClr val="accent1"/>
                </a:solidFill>
              </a:rPr>
            </a:br>
            <a:r>
              <a:rPr lang="en-US" altLang="zh-TW" sz="6000" dirty="0">
                <a:solidFill>
                  <a:schemeClr val="accent6">
                    <a:lumMod val="75000"/>
                  </a:schemeClr>
                </a:solidFill>
              </a:rPr>
              <a:t>Advanced Data Analysis</a:t>
            </a:r>
            <a:r>
              <a:rPr lang="en-US" altLang="zh-TW" dirty="0">
                <a:solidFill>
                  <a:schemeClr val="accent1"/>
                </a:solidFill>
              </a:rPr>
              <a:t/>
            </a:r>
            <a:br>
              <a:rPr lang="en-US" altLang="zh-TW" dirty="0">
                <a:solidFill>
                  <a:schemeClr val="accent1"/>
                </a:solidFill>
              </a:rPr>
            </a:br>
            <a:r>
              <a:rPr lang="en-US" altLang="zh-TW" dirty="0" smtClean="0">
                <a:solidFill>
                  <a:schemeClr val="accent1"/>
                </a:solidFill>
              </a:rPr>
              <a:t/>
            </a:r>
            <a:br>
              <a:rPr lang="en-US" altLang="zh-TW" dirty="0" smtClean="0">
                <a:solidFill>
                  <a:schemeClr val="accent1"/>
                </a:solidFill>
              </a:rPr>
            </a:br>
            <a:r>
              <a:rPr lang="en-US" altLang="zh-TW" dirty="0" smtClean="0">
                <a:solidFill>
                  <a:schemeClr val="accent1"/>
                </a:solidFill>
              </a:rPr>
              <a:t>Evolution </a:t>
            </a:r>
            <a:r>
              <a:rPr lang="en-US" altLang="zh-TW" dirty="0">
                <a:solidFill>
                  <a:schemeClr val="accent1"/>
                </a:solidFill>
              </a:rPr>
              <a:t>of </a:t>
            </a:r>
            <a:r>
              <a:rPr lang="en-US" altLang="zh-TW" dirty="0" smtClean="0">
                <a:solidFill>
                  <a:schemeClr val="accent1"/>
                </a:solidFill>
              </a:rPr>
              <a:t/>
            </a:r>
            <a:br>
              <a:rPr lang="en-US" altLang="zh-TW" dirty="0" smtClean="0">
                <a:solidFill>
                  <a:schemeClr val="accent1"/>
                </a:solidFill>
              </a:rPr>
            </a:br>
            <a:r>
              <a:rPr lang="en-US" altLang="zh-TW" dirty="0" smtClean="0">
                <a:solidFill>
                  <a:schemeClr val="accent1"/>
                </a:solidFill>
              </a:rPr>
              <a:t>Database </a:t>
            </a:r>
            <a:r>
              <a:rPr lang="en-US" altLang="zh-TW" dirty="0">
                <a:solidFill>
                  <a:schemeClr val="accent1"/>
                </a:solidFill>
              </a:rPr>
              <a:t>System </a:t>
            </a:r>
            <a:r>
              <a:rPr lang="en-US" altLang="zh-TW" dirty="0" smtClean="0">
                <a:solidFill>
                  <a:schemeClr val="accent1"/>
                </a:solidFill>
              </a:rPr>
              <a:t>Technology</a:t>
            </a:r>
            <a:endParaRPr lang="zh-TW" altLang="en-US" dirty="0"/>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41</a:t>
            </a:fld>
            <a:endParaRPr lang="zh-TW" altLang="en-US"/>
          </a:p>
        </p:txBody>
      </p:sp>
    </p:spTree>
    <p:extLst>
      <p:ext uri="{BB962C8B-B14F-4D97-AF65-F5344CB8AC3E}">
        <p14:creationId xmlns:p14="http://schemas.microsoft.com/office/powerpoint/2010/main" val="735305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931A66F-33CB-4B5D-8C5B-3F0948434751}" type="slidenum">
              <a:rPr lang="zh-TW" altLang="en-US" smtClean="0"/>
              <a:pPr>
                <a:defRPr/>
              </a:pPr>
              <a:t>42</a:t>
            </a:fld>
            <a:endParaRPr lang="zh-TW" altLang="en-US"/>
          </a:p>
        </p:txBody>
      </p:sp>
      <p:sp>
        <p:nvSpPr>
          <p:cNvPr id="6" name="矩形 5"/>
          <p:cNvSpPr/>
          <p:nvPr/>
        </p:nvSpPr>
        <p:spPr>
          <a:xfrm>
            <a:off x="2421113" y="476598"/>
            <a:ext cx="4527150" cy="7921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zh-TW" sz="2000" b="1" dirty="0">
                <a:solidFill>
                  <a:schemeClr val="tx1"/>
                </a:solidFill>
              </a:rPr>
              <a:t>Data Collection and Database Creation</a:t>
            </a:r>
          </a:p>
          <a:p>
            <a:pPr algn="ctr">
              <a:defRPr/>
            </a:pPr>
            <a:r>
              <a:rPr lang="en-US" altLang="zh-TW" sz="1600" dirty="0">
                <a:solidFill>
                  <a:schemeClr val="tx1"/>
                </a:solidFill>
              </a:rPr>
              <a:t>(1960s and earlier)</a:t>
            </a:r>
          </a:p>
          <a:p>
            <a:pPr algn="ctr">
              <a:defRPr/>
            </a:pPr>
            <a:r>
              <a:rPr lang="en-US" altLang="zh-TW" sz="1200" dirty="0">
                <a:solidFill>
                  <a:schemeClr val="tx1"/>
                </a:solidFill>
              </a:rPr>
              <a:t>• Primitive file processing</a:t>
            </a:r>
            <a:endParaRPr lang="zh-TW" altLang="en-US" sz="1200" dirty="0">
              <a:solidFill>
                <a:schemeClr val="tx1"/>
              </a:solidFill>
            </a:endParaRPr>
          </a:p>
        </p:txBody>
      </p:sp>
      <p:sp>
        <p:nvSpPr>
          <p:cNvPr id="7" name="矩形 6"/>
          <p:cNvSpPr/>
          <p:nvPr/>
        </p:nvSpPr>
        <p:spPr>
          <a:xfrm>
            <a:off x="2411413" y="1484784"/>
            <a:ext cx="4537075" cy="16052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zh-TW" sz="2400" b="1" dirty="0">
                <a:solidFill>
                  <a:schemeClr val="tx1"/>
                </a:solidFill>
              </a:rPr>
              <a:t>Database Management Systems</a:t>
            </a:r>
          </a:p>
          <a:p>
            <a:pPr algn="ctr">
              <a:defRPr/>
            </a:pPr>
            <a:r>
              <a:rPr lang="en-US" altLang="zh-TW" sz="1600" dirty="0">
                <a:solidFill>
                  <a:schemeClr val="tx1"/>
                </a:solidFill>
              </a:rPr>
              <a:t>(1970s–early 1980s)</a:t>
            </a:r>
          </a:p>
          <a:p>
            <a:pPr algn="ctr">
              <a:defRPr/>
            </a:pPr>
            <a:r>
              <a:rPr lang="en-US" altLang="zh-TW" sz="1200" dirty="0">
                <a:solidFill>
                  <a:schemeClr val="tx1"/>
                </a:solidFill>
              </a:rPr>
              <a:t>• Hierarchical and network database systems</a:t>
            </a:r>
          </a:p>
          <a:p>
            <a:pPr algn="ctr">
              <a:defRPr/>
            </a:pPr>
            <a:r>
              <a:rPr lang="en-US" altLang="zh-TW" sz="1200" dirty="0">
                <a:solidFill>
                  <a:schemeClr val="tx1"/>
                </a:solidFill>
              </a:rPr>
              <a:t>• Relational database systems</a:t>
            </a:r>
          </a:p>
          <a:p>
            <a:pPr algn="ctr">
              <a:defRPr/>
            </a:pPr>
            <a:r>
              <a:rPr lang="en-US" altLang="zh-TW" sz="1200" dirty="0">
                <a:solidFill>
                  <a:schemeClr val="tx1"/>
                </a:solidFill>
              </a:rPr>
              <a:t>• Query languages: SQL, etc.</a:t>
            </a:r>
          </a:p>
          <a:p>
            <a:pPr algn="ctr">
              <a:defRPr/>
            </a:pPr>
            <a:r>
              <a:rPr lang="en-US" altLang="zh-TW" sz="1200" dirty="0">
                <a:solidFill>
                  <a:schemeClr val="tx1"/>
                </a:solidFill>
              </a:rPr>
              <a:t>• Transactions, concurrency control and recovery</a:t>
            </a:r>
          </a:p>
          <a:p>
            <a:pPr algn="ctr">
              <a:defRPr/>
            </a:pPr>
            <a:r>
              <a:rPr lang="en-US" altLang="zh-TW" sz="1200" dirty="0">
                <a:solidFill>
                  <a:schemeClr val="tx1"/>
                </a:solidFill>
              </a:rPr>
              <a:t>• On-line transaction processing (OLTP)</a:t>
            </a:r>
            <a:endParaRPr lang="zh-TW" altLang="en-US" sz="1200" dirty="0">
              <a:solidFill>
                <a:schemeClr val="tx1"/>
              </a:solidFill>
            </a:endParaRPr>
          </a:p>
        </p:txBody>
      </p:sp>
      <p:sp>
        <p:nvSpPr>
          <p:cNvPr id="8" name="矩形 7"/>
          <p:cNvSpPr/>
          <p:nvPr/>
        </p:nvSpPr>
        <p:spPr>
          <a:xfrm>
            <a:off x="251520" y="3284984"/>
            <a:ext cx="4339186" cy="2426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zh-TW" sz="2400" b="1" dirty="0">
                <a:solidFill>
                  <a:schemeClr val="tx1"/>
                </a:solidFill>
              </a:rPr>
              <a:t>Advanced Database Systems</a:t>
            </a:r>
          </a:p>
          <a:p>
            <a:pPr algn="ctr">
              <a:defRPr/>
            </a:pPr>
            <a:r>
              <a:rPr lang="en-US" altLang="zh-TW" sz="1600" dirty="0">
                <a:solidFill>
                  <a:schemeClr val="tx1"/>
                </a:solidFill>
              </a:rPr>
              <a:t>(mid-1980s–present)</a:t>
            </a:r>
          </a:p>
          <a:p>
            <a:pPr algn="ctr">
              <a:defRPr/>
            </a:pPr>
            <a:r>
              <a:rPr lang="en-US" altLang="zh-TW" sz="1200" dirty="0">
                <a:solidFill>
                  <a:schemeClr val="tx1"/>
                </a:solidFill>
              </a:rPr>
              <a:t>• Advanced data models: extended  relational, object-relational, etc.</a:t>
            </a:r>
          </a:p>
          <a:p>
            <a:pPr algn="ctr">
              <a:defRPr/>
            </a:pPr>
            <a:r>
              <a:rPr lang="en-US" altLang="zh-TW" sz="1200" dirty="0">
                <a:solidFill>
                  <a:schemeClr val="tx1"/>
                </a:solidFill>
              </a:rPr>
              <a:t>• Advanced applications: spatial, temporal,</a:t>
            </a:r>
          </a:p>
          <a:p>
            <a:pPr algn="ctr">
              <a:defRPr/>
            </a:pPr>
            <a:r>
              <a:rPr lang="en-US" altLang="zh-TW" sz="1200" dirty="0">
                <a:solidFill>
                  <a:schemeClr val="tx1"/>
                </a:solidFill>
              </a:rPr>
              <a:t>multimedia, active, stream and sensor, scientific </a:t>
            </a:r>
            <a:r>
              <a:rPr lang="en-US" altLang="zh-TW" sz="1200" dirty="0" smtClean="0">
                <a:solidFill>
                  <a:schemeClr val="tx1"/>
                </a:solidFill>
              </a:rPr>
              <a:t>and</a:t>
            </a:r>
            <a:br>
              <a:rPr lang="en-US" altLang="zh-TW" sz="1200" dirty="0" smtClean="0">
                <a:solidFill>
                  <a:schemeClr val="tx1"/>
                </a:solidFill>
              </a:rPr>
            </a:br>
            <a:r>
              <a:rPr lang="en-US" altLang="zh-TW" sz="1200" dirty="0" smtClean="0">
                <a:solidFill>
                  <a:schemeClr val="tx1"/>
                </a:solidFill>
              </a:rPr>
              <a:t> </a:t>
            </a:r>
            <a:r>
              <a:rPr lang="en-US" altLang="zh-TW" sz="1200" dirty="0">
                <a:solidFill>
                  <a:schemeClr val="tx1"/>
                </a:solidFill>
              </a:rPr>
              <a:t>engineering, </a:t>
            </a:r>
            <a:r>
              <a:rPr lang="en-US" altLang="zh-TW" sz="1200" dirty="0" smtClean="0">
                <a:solidFill>
                  <a:schemeClr val="tx1"/>
                </a:solidFill>
              </a:rPr>
              <a:t>knowledge-based</a:t>
            </a:r>
          </a:p>
          <a:p>
            <a:pPr algn="ctr">
              <a:defRPr/>
            </a:pPr>
            <a:r>
              <a:rPr lang="en-US" altLang="zh-TW" sz="1200" dirty="0">
                <a:solidFill>
                  <a:schemeClr val="tx1"/>
                </a:solidFill>
              </a:rPr>
              <a:t>• XML-based database systems</a:t>
            </a:r>
          </a:p>
          <a:p>
            <a:pPr algn="ctr">
              <a:defRPr/>
            </a:pPr>
            <a:r>
              <a:rPr lang="en-US" altLang="zh-TW" sz="1200" dirty="0">
                <a:solidFill>
                  <a:schemeClr val="tx1"/>
                </a:solidFill>
              </a:rPr>
              <a:t>• Integration with information retrieval</a:t>
            </a:r>
          </a:p>
          <a:p>
            <a:pPr algn="ctr">
              <a:defRPr/>
            </a:pPr>
            <a:r>
              <a:rPr lang="en-US" altLang="zh-TW" sz="1200" dirty="0">
                <a:solidFill>
                  <a:schemeClr val="tx1"/>
                </a:solidFill>
              </a:rPr>
              <a:t>• Data and information </a:t>
            </a:r>
            <a:r>
              <a:rPr lang="en-US" altLang="zh-TW" sz="1200" dirty="0" smtClean="0">
                <a:solidFill>
                  <a:schemeClr val="tx1"/>
                </a:solidFill>
              </a:rPr>
              <a:t>integration</a:t>
            </a:r>
            <a:endParaRPr lang="zh-TW" altLang="en-US" sz="1200" dirty="0">
              <a:solidFill>
                <a:schemeClr val="tx1"/>
              </a:solidFill>
            </a:endParaRPr>
          </a:p>
        </p:txBody>
      </p:sp>
      <p:sp>
        <p:nvSpPr>
          <p:cNvPr id="9" name="矩形 8"/>
          <p:cNvSpPr/>
          <p:nvPr/>
        </p:nvSpPr>
        <p:spPr>
          <a:xfrm>
            <a:off x="4788024" y="3284984"/>
            <a:ext cx="4176463" cy="2426761"/>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zh-TW" sz="2400" b="1" dirty="0">
                <a:solidFill>
                  <a:schemeClr val="tx1"/>
                </a:solidFill>
              </a:rPr>
              <a:t>Advanced Data Analysis:</a:t>
            </a:r>
          </a:p>
          <a:p>
            <a:pPr algn="ctr">
              <a:defRPr/>
            </a:pPr>
            <a:r>
              <a:rPr lang="en-US" altLang="zh-TW" sz="1600" dirty="0" smtClean="0">
                <a:solidFill>
                  <a:schemeClr val="tx1"/>
                </a:solidFill>
              </a:rPr>
              <a:t>(</a:t>
            </a:r>
            <a:r>
              <a:rPr lang="en-US" altLang="zh-TW" sz="1600" dirty="0">
                <a:solidFill>
                  <a:schemeClr val="tx1"/>
                </a:solidFill>
              </a:rPr>
              <a:t>late 1980s–present)</a:t>
            </a:r>
          </a:p>
          <a:p>
            <a:pPr algn="ctr">
              <a:defRPr/>
            </a:pPr>
            <a:r>
              <a:rPr lang="en-US" altLang="zh-TW" sz="1200" dirty="0">
                <a:solidFill>
                  <a:schemeClr val="tx1"/>
                </a:solidFill>
              </a:rPr>
              <a:t>• Data warehouse and OLAP</a:t>
            </a:r>
          </a:p>
          <a:p>
            <a:pPr algn="ctr">
              <a:defRPr/>
            </a:pPr>
            <a:r>
              <a:rPr lang="en-US" altLang="zh-TW" sz="1200" dirty="0">
                <a:solidFill>
                  <a:schemeClr val="tx1"/>
                </a:solidFill>
              </a:rPr>
              <a:t>• </a:t>
            </a:r>
            <a:r>
              <a:rPr lang="en-US" altLang="zh-TW" sz="1600" dirty="0">
                <a:solidFill>
                  <a:srgbClr val="FF0000"/>
                </a:solidFill>
              </a:rPr>
              <a:t>Data mining and knowledge discovery</a:t>
            </a:r>
            <a:r>
              <a:rPr lang="en-US" altLang="zh-TW" sz="1200" dirty="0">
                <a:solidFill>
                  <a:srgbClr val="FF0000"/>
                </a:solidFill>
              </a:rPr>
              <a:t>:</a:t>
            </a:r>
          </a:p>
          <a:p>
            <a:pPr algn="ctr">
              <a:defRPr/>
            </a:pPr>
            <a:r>
              <a:rPr lang="en-US" altLang="zh-TW" sz="1200" dirty="0">
                <a:solidFill>
                  <a:schemeClr val="tx1"/>
                </a:solidFill>
              </a:rPr>
              <a:t>generalization, classification, association</a:t>
            </a:r>
            <a:r>
              <a:rPr lang="en-US" altLang="zh-TW" sz="1200" dirty="0" smtClean="0">
                <a:solidFill>
                  <a:schemeClr val="tx1"/>
                </a:solidFill>
              </a:rPr>
              <a:t>, clustering</a:t>
            </a:r>
            <a:endParaRPr lang="en-US" altLang="zh-TW" sz="1200" dirty="0">
              <a:solidFill>
                <a:schemeClr val="tx1"/>
              </a:solidFill>
            </a:endParaRPr>
          </a:p>
          <a:p>
            <a:pPr algn="ctr">
              <a:defRPr/>
            </a:pPr>
            <a:r>
              <a:rPr lang="en-US" altLang="zh-TW" sz="1200" dirty="0">
                <a:solidFill>
                  <a:schemeClr val="tx1"/>
                </a:solidFill>
              </a:rPr>
              <a:t>• Advanced data mining applications:</a:t>
            </a:r>
          </a:p>
          <a:p>
            <a:pPr algn="ctr">
              <a:defRPr/>
            </a:pPr>
            <a:r>
              <a:rPr lang="en-US" altLang="zh-TW" sz="1200" dirty="0">
                <a:solidFill>
                  <a:schemeClr val="tx1"/>
                </a:solidFill>
              </a:rPr>
              <a:t>stream data mining, bio-data mining,</a:t>
            </a:r>
          </a:p>
          <a:p>
            <a:pPr algn="ctr">
              <a:defRPr/>
            </a:pPr>
            <a:r>
              <a:rPr lang="en-US" altLang="zh-TW" sz="1200" dirty="0">
                <a:solidFill>
                  <a:schemeClr val="tx1"/>
                </a:solidFill>
              </a:rPr>
              <a:t>time-series analysis, text mining,</a:t>
            </a:r>
          </a:p>
          <a:p>
            <a:pPr algn="ctr">
              <a:defRPr/>
            </a:pPr>
            <a:r>
              <a:rPr lang="en-US" altLang="zh-TW" sz="1200" dirty="0">
                <a:solidFill>
                  <a:schemeClr val="tx1"/>
                </a:solidFill>
              </a:rPr>
              <a:t>Web mining, intrusion detection, etc</a:t>
            </a:r>
            <a:r>
              <a:rPr lang="en-US" altLang="zh-TW" sz="1200" dirty="0" smtClean="0">
                <a:solidFill>
                  <a:schemeClr val="tx1"/>
                </a:solidFill>
              </a:rPr>
              <a:t>.</a:t>
            </a:r>
          </a:p>
          <a:p>
            <a:pPr algn="ctr">
              <a:defRPr/>
            </a:pPr>
            <a:r>
              <a:rPr lang="en-US" altLang="zh-TW" sz="1200" dirty="0" smtClean="0">
                <a:solidFill>
                  <a:schemeClr val="tx1"/>
                </a:solidFill>
              </a:rPr>
              <a:t>• Data mining applications</a:t>
            </a:r>
          </a:p>
          <a:p>
            <a:pPr algn="ctr">
              <a:defRPr/>
            </a:pPr>
            <a:r>
              <a:rPr lang="en-US" altLang="zh-TW" sz="1200" dirty="0">
                <a:solidFill>
                  <a:schemeClr val="tx1"/>
                </a:solidFill>
              </a:rPr>
              <a:t>• </a:t>
            </a:r>
            <a:r>
              <a:rPr lang="en-US" altLang="zh-TW" sz="1200" dirty="0" smtClean="0">
                <a:solidFill>
                  <a:schemeClr val="tx1"/>
                </a:solidFill>
              </a:rPr>
              <a:t>Data mining and society</a:t>
            </a:r>
            <a:endParaRPr lang="en-US" altLang="zh-TW" sz="1200" dirty="0">
              <a:solidFill>
                <a:schemeClr val="tx1"/>
              </a:solidFill>
            </a:endParaRPr>
          </a:p>
          <a:p>
            <a:pPr algn="ctr">
              <a:defRPr/>
            </a:pPr>
            <a:endParaRPr lang="en-US" altLang="zh-TW" sz="1200" dirty="0" smtClean="0">
              <a:solidFill>
                <a:schemeClr val="tx1"/>
              </a:solidFill>
            </a:endParaRPr>
          </a:p>
          <a:p>
            <a:pPr algn="ctr">
              <a:defRPr/>
            </a:pPr>
            <a:endParaRPr lang="zh-TW" altLang="en-US" sz="1200" dirty="0">
              <a:solidFill>
                <a:schemeClr val="tx1"/>
              </a:solidFill>
            </a:endParaRPr>
          </a:p>
        </p:txBody>
      </p:sp>
      <p:sp>
        <p:nvSpPr>
          <p:cNvPr id="11" name="矩形 10"/>
          <p:cNvSpPr/>
          <p:nvPr/>
        </p:nvSpPr>
        <p:spPr>
          <a:xfrm>
            <a:off x="2555875" y="5949082"/>
            <a:ext cx="4248150" cy="5762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zh-TW" b="1" dirty="0">
                <a:solidFill>
                  <a:schemeClr val="tx1"/>
                </a:solidFill>
              </a:rPr>
              <a:t>New Generation of </a:t>
            </a:r>
            <a:r>
              <a:rPr lang="en-US" altLang="zh-TW" b="1" dirty="0" smtClean="0">
                <a:solidFill>
                  <a:schemeClr val="tx1"/>
                </a:solidFill>
              </a:rPr>
              <a:t>Information </a:t>
            </a:r>
            <a:r>
              <a:rPr lang="en-US" altLang="zh-TW" b="1" dirty="0">
                <a:solidFill>
                  <a:schemeClr val="tx1"/>
                </a:solidFill>
              </a:rPr>
              <a:t>Systems</a:t>
            </a:r>
          </a:p>
          <a:p>
            <a:pPr algn="ctr">
              <a:defRPr/>
            </a:pPr>
            <a:r>
              <a:rPr lang="en-US" altLang="zh-TW" dirty="0">
                <a:solidFill>
                  <a:schemeClr val="tx1"/>
                </a:solidFill>
              </a:rPr>
              <a:t>(present–future)</a:t>
            </a:r>
            <a:endParaRPr lang="zh-TW" altLang="en-US" dirty="0">
              <a:solidFill>
                <a:schemeClr val="tx1"/>
              </a:solidFill>
            </a:endParaRPr>
          </a:p>
        </p:txBody>
      </p:sp>
      <p:sp>
        <p:nvSpPr>
          <p:cNvPr id="8201" name="矩形 11"/>
          <p:cNvSpPr>
            <a:spLocks noChangeArrowheads="1"/>
          </p:cNvSpPr>
          <p:nvPr/>
        </p:nvSpPr>
        <p:spPr bwMode="auto">
          <a:xfrm>
            <a:off x="1399160" y="0"/>
            <a:ext cx="63830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en-US" altLang="zh-TW" sz="2400" b="1" dirty="0">
                <a:solidFill>
                  <a:schemeClr val="accent1"/>
                </a:solidFill>
              </a:rPr>
              <a:t>Evolution of Database </a:t>
            </a:r>
            <a:r>
              <a:rPr lang="en-US" altLang="zh-TW" sz="2400" b="1" dirty="0" smtClean="0">
                <a:solidFill>
                  <a:schemeClr val="accent1"/>
                </a:solidFill>
              </a:rPr>
              <a:t>System Technology</a:t>
            </a:r>
            <a:endParaRPr lang="zh-TW" altLang="en-US" sz="2400" b="1" dirty="0">
              <a:solidFill>
                <a:schemeClr val="accent1"/>
              </a:solidFill>
            </a:endParaRPr>
          </a:p>
        </p:txBody>
      </p:sp>
      <p:sp>
        <p:nvSpPr>
          <p:cNvPr id="8202" name="文字方塊 32"/>
          <p:cNvSpPr txBox="1">
            <a:spLocks noChangeArrowheads="1"/>
          </p:cNvSpPr>
          <p:nvPr/>
        </p:nvSpPr>
        <p:spPr bwMode="auto">
          <a:xfrm>
            <a:off x="899592" y="6597650"/>
            <a:ext cx="7200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000" dirty="0">
                <a:solidFill>
                  <a:schemeClr val="bg1">
                    <a:lumMod val="65000"/>
                  </a:schemeClr>
                </a:solidFill>
                <a:latin typeface="Calibri" pitchFamily="34" charset="0"/>
              </a:rPr>
              <a:t>Source</a:t>
            </a:r>
            <a:r>
              <a:rPr kumimoji="0" lang="en-US" altLang="zh-TW" sz="1000" dirty="0" smtClean="0">
                <a:solidFill>
                  <a:schemeClr val="bg1">
                    <a:lumMod val="65000"/>
                  </a:schemeClr>
                </a:solidFill>
                <a:latin typeface="Calibri" pitchFamily="34" charset="0"/>
              </a:rPr>
              <a:t>: Jiawei Han and Micheline </a:t>
            </a:r>
            <a:r>
              <a:rPr kumimoji="0" lang="en-US" altLang="zh-TW" sz="1000" dirty="0" err="1" smtClean="0">
                <a:solidFill>
                  <a:schemeClr val="bg1">
                    <a:lumMod val="65000"/>
                  </a:schemeClr>
                </a:solidFill>
                <a:latin typeface="Calibri" pitchFamily="34" charset="0"/>
              </a:rPr>
              <a:t>Kamber</a:t>
            </a:r>
            <a:r>
              <a:rPr kumimoji="0" lang="en-US" altLang="zh-TW" sz="1000" dirty="0" smtClean="0">
                <a:solidFill>
                  <a:schemeClr val="bg1">
                    <a:lumMod val="65000"/>
                  </a:schemeClr>
                </a:solidFill>
                <a:latin typeface="Calibri" pitchFamily="34" charset="0"/>
              </a:rPr>
              <a:t> (2011), Data Mining: Concepts and Techniques, Third Edition, Elsevier</a:t>
            </a:r>
            <a:endParaRPr kumimoji="0" lang="zh-TW" altLang="en-US" sz="1000" dirty="0">
              <a:solidFill>
                <a:schemeClr val="bg1">
                  <a:lumMod val="65000"/>
                </a:schemeClr>
              </a:solidFill>
              <a:latin typeface="Calibri" pitchFamily="34" charset="0"/>
            </a:endParaRPr>
          </a:p>
        </p:txBody>
      </p:sp>
      <p:cxnSp>
        <p:nvCxnSpPr>
          <p:cNvPr id="15" name="直線單箭頭接點 14"/>
          <p:cNvCxnSpPr>
            <a:stCxn id="6" idx="2"/>
            <a:endCxn id="7" idx="0"/>
          </p:cNvCxnSpPr>
          <p:nvPr/>
        </p:nvCxnSpPr>
        <p:spPr>
          <a:xfrm flipH="1">
            <a:off x="4679951" y="1268760"/>
            <a:ext cx="4737" cy="216024"/>
          </a:xfrm>
          <a:prstGeom prst="straightConnector1">
            <a:avLst/>
          </a:prstGeom>
          <a:ln>
            <a:solidFill>
              <a:schemeClr val="accent1"/>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19" name="直線單箭頭接點 18"/>
          <p:cNvCxnSpPr>
            <a:stCxn id="7" idx="2"/>
            <a:endCxn id="8" idx="0"/>
          </p:cNvCxnSpPr>
          <p:nvPr/>
        </p:nvCxnSpPr>
        <p:spPr>
          <a:xfrm flipH="1">
            <a:off x="2421113" y="3090061"/>
            <a:ext cx="2258838" cy="194923"/>
          </a:xfrm>
          <a:prstGeom prst="straightConnector1">
            <a:avLst/>
          </a:prstGeom>
          <a:ln>
            <a:solidFill>
              <a:schemeClr val="accent1"/>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20" name="直線單箭頭接點 19"/>
          <p:cNvCxnSpPr>
            <a:stCxn id="7" idx="2"/>
            <a:endCxn id="9" idx="0"/>
          </p:cNvCxnSpPr>
          <p:nvPr/>
        </p:nvCxnSpPr>
        <p:spPr>
          <a:xfrm>
            <a:off x="4679951" y="3090061"/>
            <a:ext cx="2196305" cy="194923"/>
          </a:xfrm>
          <a:prstGeom prst="straightConnector1">
            <a:avLst/>
          </a:prstGeom>
          <a:ln>
            <a:solidFill>
              <a:schemeClr val="accent1"/>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24" name="直線單箭頭接點 23"/>
          <p:cNvCxnSpPr>
            <a:stCxn id="9" idx="2"/>
            <a:endCxn id="11" idx="0"/>
          </p:cNvCxnSpPr>
          <p:nvPr/>
        </p:nvCxnSpPr>
        <p:spPr>
          <a:xfrm flipH="1">
            <a:off x="4679950" y="5711745"/>
            <a:ext cx="2196306" cy="237337"/>
          </a:xfrm>
          <a:prstGeom prst="straightConnector1">
            <a:avLst/>
          </a:prstGeom>
          <a:ln>
            <a:solidFill>
              <a:schemeClr val="accent1"/>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36" name="直線單箭頭接點 35"/>
          <p:cNvCxnSpPr>
            <a:stCxn id="8" idx="2"/>
            <a:endCxn id="11" idx="0"/>
          </p:cNvCxnSpPr>
          <p:nvPr/>
        </p:nvCxnSpPr>
        <p:spPr>
          <a:xfrm>
            <a:off x="2421113" y="5711745"/>
            <a:ext cx="2258837" cy="237337"/>
          </a:xfrm>
          <a:prstGeom prst="straightConnector1">
            <a:avLst/>
          </a:prstGeom>
          <a:ln>
            <a:solidFill>
              <a:schemeClr val="accent1"/>
            </a:solidFill>
            <a:tailEnd type="arrow"/>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08673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57200" y="274638"/>
            <a:ext cx="8229600" cy="2001837"/>
          </a:xfrm>
        </p:spPr>
        <p:txBody>
          <a:bodyPr/>
          <a:lstStyle/>
          <a:p>
            <a:r>
              <a:rPr lang="en-US" altLang="zh-TW" smtClean="0">
                <a:solidFill>
                  <a:schemeClr val="accent1"/>
                </a:solidFill>
              </a:rPr>
              <a:t>Internet Evolution</a:t>
            </a:r>
            <a:br>
              <a:rPr lang="en-US" altLang="zh-TW" smtClean="0">
                <a:solidFill>
                  <a:schemeClr val="accent1"/>
                </a:solidFill>
              </a:rPr>
            </a:br>
            <a:r>
              <a:rPr lang="en-US" altLang="zh-TW" sz="3200" smtClean="0">
                <a:solidFill>
                  <a:schemeClr val="accent1"/>
                </a:solidFill>
              </a:rPr>
              <a:t>Internet of People (IoP): Social Media</a:t>
            </a:r>
            <a:br>
              <a:rPr lang="en-US" altLang="zh-TW" sz="3200" smtClean="0">
                <a:solidFill>
                  <a:schemeClr val="accent1"/>
                </a:solidFill>
              </a:rPr>
            </a:br>
            <a:r>
              <a:rPr lang="en-US" altLang="zh-TW" sz="3200" smtClean="0">
                <a:solidFill>
                  <a:schemeClr val="accent1"/>
                </a:solidFill>
              </a:rPr>
              <a:t>Internet of Things (IoT): Machine to Machine</a:t>
            </a:r>
            <a:endParaRPr lang="zh-TW" altLang="en-US" sz="3200" smtClean="0">
              <a:solidFill>
                <a:schemeClr val="accent1"/>
              </a:solidFill>
            </a:endParaRPr>
          </a:p>
        </p:txBody>
      </p:sp>
      <p:sp>
        <p:nvSpPr>
          <p:cNvPr id="1741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946BCEE-4332-41AC-BEFA-A398CA04435A}" type="slidenum">
              <a:rPr lang="zh-TW" altLang="en-US" sz="1200" smtClean="0">
                <a:solidFill>
                  <a:srgbClr val="898989"/>
                </a:solidFill>
              </a:rPr>
              <a:pPr eaLnBrk="1" hangingPunct="1">
                <a:spcBef>
                  <a:spcPct val="0"/>
                </a:spcBef>
                <a:buFontTx/>
                <a:buNone/>
              </a:pPr>
              <a:t>43</a:t>
            </a:fld>
            <a:endParaRPr lang="zh-TW" altLang="en-US" sz="1200" smtClean="0">
              <a:solidFill>
                <a:srgbClr val="898989"/>
              </a:solidFill>
            </a:endParaRPr>
          </a:p>
        </p:txBody>
      </p:sp>
      <p:sp>
        <p:nvSpPr>
          <p:cNvPr id="5" name="矩形 4"/>
          <p:cNvSpPr/>
          <p:nvPr/>
        </p:nvSpPr>
        <p:spPr>
          <a:xfrm>
            <a:off x="1368425" y="6423025"/>
            <a:ext cx="6804025" cy="461963"/>
          </a:xfrm>
          <a:prstGeom prst="rect">
            <a:avLst/>
          </a:prstGeom>
        </p:spPr>
        <p:txBody>
          <a:bodyPr>
            <a:spAutoFit/>
          </a:bodyPr>
          <a:lstStyle/>
          <a:p>
            <a:pPr algn="ctr">
              <a:defRPr/>
            </a:pPr>
            <a:r>
              <a:rPr lang="en-US" altLang="zh-TW" sz="1200" dirty="0">
                <a:solidFill>
                  <a:schemeClr val="bg1">
                    <a:lumMod val="75000"/>
                  </a:schemeClr>
                </a:solidFill>
                <a:latin typeface="Arial" pitchFamily="34" charset="0"/>
              </a:rPr>
              <a:t>Source: Marc </a:t>
            </a:r>
            <a:r>
              <a:rPr lang="en-US" altLang="zh-TW" sz="1200" dirty="0" err="1">
                <a:solidFill>
                  <a:schemeClr val="bg1">
                    <a:lumMod val="75000"/>
                  </a:schemeClr>
                </a:solidFill>
                <a:latin typeface="Arial" pitchFamily="34" charset="0"/>
              </a:rPr>
              <a:t>Jadoul</a:t>
            </a:r>
            <a:r>
              <a:rPr lang="en-US" altLang="zh-TW" sz="1200" dirty="0">
                <a:solidFill>
                  <a:schemeClr val="bg1">
                    <a:lumMod val="75000"/>
                  </a:schemeClr>
                </a:solidFill>
                <a:latin typeface="Arial" pitchFamily="34" charset="0"/>
              </a:rPr>
              <a:t> (2015), The </a:t>
            </a:r>
            <a:r>
              <a:rPr lang="en-US" altLang="zh-TW" sz="1200" dirty="0" err="1">
                <a:solidFill>
                  <a:schemeClr val="bg1">
                    <a:lumMod val="75000"/>
                  </a:schemeClr>
                </a:solidFill>
                <a:latin typeface="Arial" pitchFamily="34" charset="0"/>
              </a:rPr>
              <a:t>IoT</a:t>
            </a:r>
            <a:r>
              <a:rPr lang="en-US" altLang="zh-TW" sz="1200" dirty="0">
                <a:solidFill>
                  <a:schemeClr val="bg1">
                    <a:lumMod val="75000"/>
                  </a:schemeClr>
                </a:solidFill>
                <a:latin typeface="Arial" pitchFamily="34" charset="0"/>
              </a:rPr>
              <a:t>: The next step in internet evolution, March 11, 2015 </a:t>
            </a:r>
            <a:r>
              <a:rPr lang="en-US" altLang="zh-TW" sz="1200" dirty="0">
                <a:solidFill>
                  <a:schemeClr val="bg1">
                    <a:lumMod val="75000"/>
                  </a:schemeClr>
                </a:solidFill>
                <a:latin typeface="Arial" pitchFamily="34" charset="0"/>
                <a:hlinkClick r:id="rId2"/>
              </a:rPr>
              <a:t>http://www2.alcatel-lucent.com/techzine/iot-internet-of-things-next-step-evolution/</a:t>
            </a:r>
            <a:endParaRPr lang="en-US" altLang="zh-TW" sz="1200" dirty="0">
              <a:solidFill>
                <a:schemeClr val="bg1">
                  <a:lumMod val="75000"/>
                </a:schemeClr>
              </a:solidFill>
              <a:latin typeface="Arial" pitchFamily="34" charset="0"/>
            </a:endParaRPr>
          </a:p>
        </p:txBody>
      </p:sp>
      <p:pic>
        <p:nvPicPr>
          <p:cNvPr id="17413" name="Picture 2" descr="The next step in internet 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951163"/>
            <a:ext cx="88296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883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55650" y="188913"/>
            <a:ext cx="7764463" cy="1044575"/>
          </a:xfrm>
        </p:spPr>
        <p:txBody>
          <a:bodyPr/>
          <a:lstStyle/>
          <a:p>
            <a:pPr eaLnBrk="1" hangingPunct="1"/>
            <a:r>
              <a:rPr lang="en-US" altLang="zh-TW" smtClean="0">
                <a:solidFill>
                  <a:srgbClr val="FF0000"/>
                </a:solidFill>
              </a:rPr>
              <a:t>Data Mining </a:t>
            </a:r>
            <a:r>
              <a:rPr lang="en-US" altLang="zh-TW" smtClean="0"/>
              <a:t>at the </a:t>
            </a:r>
            <a:br>
              <a:rPr lang="en-US" altLang="zh-TW" smtClean="0"/>
            </a:br>
            <a:r>
              <a:rPr lang="en-US" altLang="zh-TW" smtClean="0"/>
              <a:t>Intersection of Many Disciplines</a:t>
            </a: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713" y="1196975"/>
            <a:ext cx="59372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5365"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4225B4AD-3E3E-4417-9E81-2856F683A2DC}" type="slidenum">
              <a:rPr lang="zh-TW" altLang="en-US" sz="1200">
                <a:solidFill>
                  <a:srgbClr val="898989"/>
                </a:solidFill>
              </a:rPr>
              <a:pPr eaLnBrk="1" hangingPunct="1">
                <a:spcBef>
                  <a:spcPct val="0"/>
                </a:spcBef>
                <a:buFontTx/>
                <a:buNone/>
              </a:pPr>
              <a:t>44</a:t>
            </a:fld>
            <a:endParaRPr lang="zh-TW" altLang="en-US" sz="1200">
              <a:solidFill>
                <a:srgbClr val="898989"/>
              </a:solidFill>
            </a:endParaRPr>
          </a:p>
        </p:txBody>
      </p:sp>
    </p:spTree>
    <p:extLst>
      <p:ext uri="{BB962C8B-B14F-4D97-AF65-F5344CB8AC3E}">
        <p14:creationId xmlns:p14="http://schemas.microsoft.com/office/powerpoint/2010/main" val="3727716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850106"/>
          </a:xfrm>
        </p:spPr>
        <p:txBody>
          <a:bodyPr/>
          <a:lstStyle/>
          <a:p>
            <a:r>
              <a:rPr lang="en-US" altLang="zh-TW" dirty="0" smtClean="0">
                <a:solidFill>
                  <a:schemeClr val="accent1"/>
                </a:solidFill>
              </a:rPr>
              <a:t>Data Mining Technologies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45</a:t>
            </a:fld>
            <a:endParaRPr lang="zh-TW" altLang="en-US"/>
          </a:p>
        </p:txBody>
      </p:sp>
      <p:sp>
        <p:nvSpPr>
          <p:cNvPr id="6" name="文字方塊 32"/>
          <p:cNvSpPr txBox="1">
            <a:spLocks noChangeArrowheads="1"/>
          </p:cNvSpPr>
          <p:nvPr/>
        </p:nvSpPr>
        <p:spPr bwMode="auto">
          <a:xfrm>
            <a:off x="899592" y="6597650"/>
            <a:ext cx="7200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000" dirty="0">
                <a:solidFill>
                  <a:schemeClr val="bg1">
                    <a:lumMod val="65000"/>
                  </a:schemeClr>
                </a:solidFill>
                <a:latin typeface="Calibri" pitchFamily="34" charset="0"/>
              </a:rPr>
              <a:t>Source</a:t>
            </a:r>
            <a:r>
              <a:rPr kumimoji="0" lang="en-US" altLang="zh-TW" sz="1000" dirty="0" smtClean="0">
                <a:solidFill>
                  <a:schemeClr val="bg1">
                    <a:lumMod val="65000"/>
                  </a:schemeClr>
                </a:solidFill>
                <a:latin typeface="Calibri" pitchFamily="34" charset="0"/>
              </a:rPr>
              <a:t>: Jiawei Han and Micheline </a:t>
            </a:r>
            <a:r>
              <a:rPr kumimoji="0" lang="en-US" altLang="zh-TW" sz="1000" dirty="0" err="1" smtClean="0">
                <a:solidFill>
                  <a:schemeClr val="bg1">
                    <a:lumMod val="65000"/>
                  </a:schemeClr>
                </a:solidFill>
                <a:latin typeface="Calibri" pitchFamily="34" charset="0"/>
              </a:rPr>
              <a:t>Kamber</a:t>
            </a:r>
            <a:r>
              <a:rPr kumimoji="0" lang="en-US" altLang="zh-TW" sz="1000" dirty="0" smtClean="0">
                <a:solidFill>
                  <a:schemeClr val="bg1">
                    <a:lumMod val="65000"/>
                  </a:schemeClr>
                </a:solidFill>
                <a:latin typeface="Calibri" pitchFamily="34" charset="0"/>
              </a:rPr>
              <a:t> (2011), Data Mining: Concepts and Techniques, Third Edition, Elsevier</a:t>
            </a:r>
            <a:endParaRPr kumimoji="0" lang="zh-TW" altLang="en-US" sz="1000" dirty="0">
              <a:solidFill>
                <a:schemeClr val="bg1">
                  <a:lumMod val="65000"/>
                </a:schemeClr>
              </a:solidFill>
              <a:latin typeface="Calibri" pitchFamily="34" charset="0"/>
            </a:endParaRPr>
          </a:p>
        </p:txBody>
      </p:sp>
      <p:sp>
        <p:nvSpPr>
          <p:cNvPr id="7" name="圓角矩形 6"/>
          <p:cNvSpPr/>
          <p:nvPr/>
        </p:nvSpPr>
        <p:spPr>
          <a:xfrm>
            <a:off x="3673700" y="3212976"/>
            <a:ext cx="1944216" cy="1008112"/>
          </a:xfrm>
          <a:prstGeom prst="roundRect">
            <a:avLst>
              <a:gd name="adj" fmla="val 4171"/>
            </a:avLst>
          </a:prstGeom>
          <a:solidFill>
            <a:srgbClr val="FFFF9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400" b="1" dirty="0" smtClean="0">
                <a:solidFill>
                  <a:srgbClr val="FF0000"/>
                </a:solidFill>
              </a:rPr>
              <a:t>Data Mining</a:t>
            </a:r>
          </a:p>
        </p:txBody>
      </p:sp>
      <p:sp>
        <p:nvSpPr>
          <p:cNvPr id="8" name="圓角矩形 7"/>
          <p:cNvSpPr/>
          <p:nvPr/>
        </p:nvSpPr>
        <p:spPr>
          <a:xfrm>
            <a:off x="3673700" y="1106712"/>
            <a:ext cx="1944216" cy="1008112"/>
          </a:xfrm>
          <a:prstGeom prst="roundRect">
            <a:avLst>
              <a:gd name="adj" fmla="val 4171"/>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400" b="1" dirty="0" smtClean="0">
                <a:solidFill>
                  <a:schemeClr val="tx1"/>
                </a:solidFill>
              </a:rPr>
              <a:t>Machine Learning</a:t>
            </a:r>
          </a:p>
        </p:txBody>
      </p:sp>
      <p:sp>
        <p:nvSpPr>
          <p:cNvPr id="9" name="圓角矩形 8"/>
          <p:cNvSpPr/>
          <p:nvPr/>
        </p:nvSpPr>
        <p:spPr>
          <a:xfrm>
            <a:off x="543152" y="1106712"/>
            <a:ext cx="1944216" cy="1008112"/>
          </a:xfrm>
          <a:prstGeom prst="roundRect">
            <a:avLst>
              <a:gd name="adj" fmla="val 4171"/>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400" b="1" dirty="0" smtClean="0">
                <a:solidFill>
                  <a:schemeClr val="tx1"/>
                </a:solidFill>
              </a:rPr>
              <a:t>Statistics</a:t>
            </a:r>
          </a:p>
        </p:txBody>
      </p:sp>
      <p:sp>
        <p:nvSpPr>
          <p:cNvPr id="10" name="圓角矩形 9"/>
          <p:cNvSpPr/>
          <p:nvPr/>
        </p:nvSpPr>
        <p:spPr>
          <a:xfrm>
            <a:off x="543152" y="2535610"/>
            <a:ext cx="1944216" cy="1008112"/>
          </a:xfrm>
          <a:prstGeom prst="roundRect">
            <a:avLst>
              <a:gd name="adj" fmla="val 4171"/>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400" b="1" dirty="0" smtClean="0">
                <a:solidFill>
                  <a:schemeClr val="tx1"/>
                </a:solidFill>
              </a:rPr>
              <a:t>Database Systems</a:t>
            </a:r>
          </a:p>
        </p:txBody>
      </p:sp>
      <p:sp>
        <p:nvSpPr>
          <p:cNvPr id="11" name="圓角矩形 10"/>
          <p:cNvSpPr/>
          <p:nvPr/>
        </p:nvSpPr>
        <p:spPr>
          <a:xfrm>
            <a:off x="543152" y="3964508"/>
            <a:ext cx="1944216" cy="1008112"/>
          </a:xfrm>
          <a:prstGeom prst="roundRect">
            <a:avLst>
              <a:gd name="adj" fmla="val 4171"/>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400" b="1" dirty="0" smtClean="0">
                <a:solidFill>
                  <a:schemeClr val="tx1"/>
                </a:solidFill>
              </a:rPr>
              <a:t>Data Warehouse</a:t>
            </a:r>
          </a:p>
        </p:txBody>
      </p:sp>
      <p:sp>
        <p:nvSpPr>
          <p:cNvPr id="12" name="圓角矩形 11"/>
          <p:cNvSpPr/>
          <p:nvPr/>
        </p:nvSpPr>
        <p:spPr>
          <a:xfrm>
            <a:off x="543152" y="5393405"/>
            <a:ext cx="1944216" cy="1008112"/>
          </a:xfrm>
          <a:prstGeom prst="roundRect">
            <a:avLst>
              <a:gd name="adj" fmla="val 4171"/>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400" b="1" dirty="0" smtClean="0">
                <a:solidFill>
                  <a:schemeClr val="tx1"/>
                </a:solidFill>
              </a:rPr>
              <a:t>Information Retrieval</a:t>
            </a:r>
          </a:p>
        </p:txBody>
      </p:sp>
      <p:sp>
        <p:nvSpPr>
          <p:cNvPr id="13" name="圓角矩形 12"/>
          <p:cNvSpPr/>
          <p:nvPr/>
        </p:nvSpPr>
        <p:spPr>
          <a:xfrm>
            <a:off x="6804248" y="3964508"/>
            <a:ext cx="1944216" cy="1008112"/>
          </a:xfrm>
          <a:prstGeom prst="roundRect">
            <a:avLst>
              <a:gd name="adj" fmla="val 4171"/>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400" b="1" dirty="0" smtClean="0">
                <a:solidFill>
                  <a:schemeClr val="tx1"/>
                </a:solidFill>
              </a:rPr>
              <a:t>Algorithms</a:t>
            </a:r>
          </a:p>
        </p:txBody>
      </p:sp>
      <p:sp>
        <p:nvSpPr>
          <p:cNvPr id="14" name="圓角矩形 13"/>
          <p:cNvSpPr/>
          <p:nvPr/>
        </p:nvSpPr>
        <p:spPr>
          <a:xfrm>
            <a:off x="6804248" y="2535610"/>
            <a:ext cx="1944216" cy="1008112"/>
          </a:xfrm>
          <a:prstGeom prst="roundRect">
            <a:avLst>
              <a:gd name="adj" fmla="val 4171"/>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400" b="1" dirty="0" smtClean="0">
                <a:solidFill>
                  <a:schemeClr val="tx1"/>
                </a:solidFill>
              </a:rPr>
              <a:t>Visualization</a:t>
            </a:r>
          </a:p>
        </p:txBody>
      </p:sp>
      <p:sp>
        <p:nvSpPr>
          <p:cNvPr id="15" name="圓角矩形 14"/>
          <p:cNvSpPr/>
          <p:nvPr/>
        </p:nvSpPr>
        <p:spPr>
          <a:xfrm>
            <a:off x="6804248" y="5393405"/>
            <a:ext cx="1944216" cy="1008112"/>
          </a:xfrm>
          <a:prstGeom prst="roundRect">
            <a:avLst>
              <a:gd name="adj" fmla="val 4171"/>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200" b="1" dirty="0" smtClean="0">
                <a:solidFill>
                  <a:schemeClr val="tx1"/>
                </a:solidFill>
              </a:rPr>
              <a:t>High-performance Computing</a:t>
            </a:r>
          </a:p>
        </p:txBody>
      </p:sp>
      <p:sp>
        <p:nvSpPr>
          <p:cNvPr id="16" name="圓角矩形 15"/>
          <p:cNvSpPr/>
          <p:nvPr/>
        </p:nvSpPr>
        <p:spPr>
          <a:xfrm>
            <a:off x="3673700" y="5393405"/>
            <a:ext cx="1944216" cy="1008112"/>
          </a:xfrm>
          <a:prstGeom prst="roundRect">
            <a:avLst>
              <a:gd name="adj" fmla="val 4171"/>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400" b="1" dirty="0" smtClean="0">
                <a:solidFill>
                  <a:schemeClr val="tx1"/>
                </a:solidFill>
              </a:rPr>
              <a:t>Applications</a:t>
            </a:r>
          </a:p>
        </p:txBody>
      </p:sp>
      <p:sp>
        <p:nvSpPr>
          <p:cNvPr id="17" name="圓角矩形 16"/>
          <p:cNvSpPr/>
          <p:nvPr/>
        </p:nvSpPr>
        <p:spPr>
          <a:xfrm>
            <a:off x="6804248" y="1106712"/>
            <a:ext cx="1944216" cy="1008112"/>
          </a:xfrm>
          <a:prstGeom prst="roundRect">
            <a:avLst>
              <a:gd name="adj" fmla="val 4171"/>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400" b="1" dirty="0" smtClean="0">
                <a:solidFill>
                  <a:schemeClr val="tx1"/>
                </a:solidFill>
              </a:rPr>
              <a:t>Pattern Recognition</a:t>
            </a:r>
          </a:p>
        </p:txBody>
      </p:sp>
      <p:cxnSp>
        <p:nvCxnSpPr>
          <p:cNvPr id="18" name="Straight Arrow Connector 32"/>
          <p:cNvCxnSpPr>
            <a:cxnSpLocks noChangeShapeType="1"/>
          </p:cNvCxnSpPr>
          <p:nvPr/>
        </p:nvCxnSpPr>
        <p:spPr bwMode="auto">
          <a:xfrm>
            <a:off x="2487368" y="2065601"/>
            <a:ext cx="1580576" cy="1147375"/>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23" name="Straight Arrow Connector 32"/>
          <p:cNvCxnSpPr>
            <a:cxnSpLocks noChangeShapeType="1"/>
            <a:stCxn id="10" idx="3"/>
          </p:cNvCxnSpPr>
          <p:nvPr/>
        </p:nvCxnSpPr>
        <p:spPr bwMode="auto">
          <a:xfrm>
            <a:off x="2487368" y="3039666"/>
            <a:ext cx="1186332" cy="504056"/>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26" name="Straight Arrow Connector 32"/>
          <p:cNvCxnSpPr>
            <a:cxnSpLocks noChangeShapeType="1"/>
            <a:stCxn id="11" idx="3"/>
          </p:cNvCxnSpPr>
          <p:nvPr/>
        </p:nvCxnSpPr>
        <p:spPr bwMode="auto">
          <a:xfrm flipV="1">
            <a:off x="2487368" y="3964508"/>
            <a:ext cx="1186332" cy="504056"/>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29" name="Straight Arrow Connector 32"/>
          <p:cNvCxnSpPr>
            <a:cxnSpLocks noChangeShapeType="1"/>
          </p:cNvCxnSpPr>
          <p:nvPr/>
        </p:nvCxnSpPr>
        <p:spPr bwMode="auto">
          <a:xfrm flipV="1">
            <a:off x="2487368" y="4230647"/>
            <a:ext cx="1580576" cy="1162758"/>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32" name="Straight Arrow Connector 32"/>
          <p:cNvCxnSpPr>
            <a:cxnSpLocks noChangeShapeType="1"/>
            <a:stCxn id="8" idx="2"/>
            <a:endCxn id="7" idx="0"/>
          </p:cNvCxnSpPr>
          <p:nvPr/>
        </p:nvCxnSpPr>
        <p:spPr bwMode="auto">
          <a:xfrm>
            <a:off x="4645808" y="2114824"/>
            <a:ext cx="0" cy="1098152"/>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35" name="Straight Arrow Connector 32"/>
          <p:cNvCxnSpPr>
            <a:cxnSpLocks noChangeShapeType="1"/>
            <a:stCxn id="16" idx="0"/>
            <a:endCxn id="7" idx="2"/>
          </p:cNvCxnSpPr>
          <p:nvPr/>
        </p:nvCxnSpPr>
        <p:spPr bwMode="auto">
          <a:xfrm flipV="1">
            <a:off x="4645808" y="4221088"/>
            <a:ext cx="0" cy="1172317"/>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41" name="Straight Arrow Connector 32"/>
          <p:cNvCxnSpPr>
            <a:cxnSpLocks noChangeShapeType="1"/>
          </p:cNvCxnSpPr>
          <p:nvPr/>
        </p:nvCxnSpPr>
        <p:spPr bwMode="auto">
          <a:xfrm flipH="1" flipV="1">
            <a:off x="5364088" y="4230647"/>
            <a:ext cx="1440160" cy="1162758"/>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42" name="Straight Arrow Connector 32"/>
          <p:cNvCxnSpPr>
            <a:cxnSpLocks noChangeShapeType="1"/>
            <a:stCxn id="13" idx="1"/>
          </p:cNvCxnSpPr>
          <p:nvPr/>
        </p:nvCxnSpPr>
        <p:spPr bwMode="auto">
          <a:xfrm flipH="1" flipV="1">
            <a:off x="5617916" y="3964508"/>
            <a:ext cx="1186332" cy="504056"/>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43" name="Straight Arrow Connector 32"/>
          <p:cNvCxnSpPr>
            <a:cxnSpLocks noChangeShapeType="1"/>
            <a:stCxn id="14" idx="1"/>
          </p:cNvCxnSpPr>
          <p:nvPr/>
        </p:nvCxnSpPr>
        <p:spPr bwMode="auto">
          <a:xfrm flipH="1">
            <a:off x="5617916" y="3039666"/>
            <a:ext cx="1186332" cy="504057"/>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44" name="Straight Arrow Connector 32"/>
          <p:cNvCxnSpPr>
            <a:cxnSpLocks noChangeShapeType="1"/>
          </p:cNvCxnSpPr>
          <p:nvPr/>
        </p:nvCxnSpPr>
        <p:spPr bwMode="auto">
          <a:xfrm flipH="1">
            <a:off x="5220072" y="2114824"/>
            <a:ext cx="1584176" cy="1098152"/>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25149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962674"/>
          </a:xfrm>
        </p:spPr>
        <p:txBody>
          <a:bodyPr/>
          <a:lstStyle/>
          <a:p>
            <a:r>
              <a:rPr lang="en-US" altLang="zh-TW" sz="7200" dirty="0">
                <a:solidFill>
                  <a:srgbClr val="FF0000"/>
                </a:solidFill>
              </a:rPr>
              <a:t>Data Mining </a:t>
            </a:r>
            <a:r>
              <a:rPr lang="en-US" altLang="zh-TW" sz="7200" dirty="0" smtClean="0">
                <a:solidFill>
                  <a:srgbClr val="FF0000"/>
                </a:solidFill>
              </a:rPr>
              <a:t>Process</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46</a:t>
            </a:fld>
            <a:endParaRPr lang="zh-TW" altLang="en-US"/>
          </a:p>
        </p:txBody>
      </p:sp>
    </p:spTree>
    <p:extLst>
      <p:ext uri="{BB962C8B-B14F-4D97-AF65-F5344CB8AC3E}">
        <p14:creationId xmlns:p14="http://schemas.microsoft.com/office/powerpoint/2010/main" val="2543115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88913"/>
            <a:ext cx="8229600" cy="647700"/>
          </a:xfrm>
        </p:spPr>
        <p:txBody>
          <a:bodyPr/>
          <a:lstStyle/>
          <a:p>
            <a:pPr eaLnBrk="1" hangingPunct="1"/>
            <a:r>
              <a:rPr lang="en-US" altLang="zh-TW" dirty="0" smtClean="0">
                <a:solidFill>
                  <a:schemeClr val="accent1"/>
                </a:solidFill>
              </a:rPr>
              <a:t>Data Mining Process</a:t>
            </a:r>
          </a:p>
        </p:txBody>
      </p:sp>
      <p:sp>
        <p:nvSpPr>
          <p:cNvPr id="22531" name="Content Placeholder 2"/>
          <p:cNvSpPr>
            <a:spLocks noGrp="1"/>
          </p:cNvSpPr>
          <p:nvPr>
            <p:ph idx="1"/>
          </p:nvPr>
        </p:nvSpPr>
        <p:spPr>
          <a:xfrm>
            <a:off x="611188" y="981075"/>
            <a:ext cx="8137525" cy="5232400"/>
          </a:xfrm>
        </p:spPr>
        <p:txBody>
          <a:bodyPr/>
          <a:lstStyle/>
          <a:p>
            <a:pPr eaLnBrk="1" hangingPunct="1"/>
            <a:r>
              <a:rPr lang="en-US" altLang="zh-TW" dirty="0" smtClean="0">
                <a:ea typeface="新細明體" pitchFamily="18" charset="-120"/>
              </a:rPr>
              <a:t>A manifestation of best practices</a:t>
            </a:r>
          </a:p>
          <a:p>
            <a:pPr eaLnBrk="1" hangingPunct="1"/>
            <a:r>
              <a:rPr lang="en-US" altLang="zh-TW" dirty="0" smtClean="0">
                <a:ea typeface="新細明體" pitchFamily="18" charset="-120"/>
              </a:rPr>
              <a:t>A systematic way to conduct DM projects</a:t>
            </a:r>
          </a:p>
          <a:p>
            <a:pPr eaLnBrk="1" hangingPunct="1"/>
            <a:r>
              <a:rPr lang="en-US" altLang="zh-TW" dirty="0" smtClean="0">
                <a:ea typeface="新細明體" pitchFamily="18" charset="-120"/>
              </a:rPr>
              <a:t>Different groups has different versions</a:t>
            </a:r>
          </a:p>
          <a:p>
            <a:pPr eaLnBrk="1" hangingPunct="1"/>
            <a:r>
              <a:rPr lang="en-US" altLang="zh-TW" dirty="0" smtClean="0">
                <a:ea typeface="新細明體" pitchFamily="18" charset="-120"/>
              </a:rPr>
              <a:t>Most common standard processes:</a:t>
            </a:r>
          </a:p>
          <a:p>
            <a:pPr lvl="1" eaLnBrk="1" hangingPunct="1"/>
            <a:r>
              <a:rPr lang="en-US" altLang="zh-TW" dirty="0" smtClean="0">
                <a:solidFill>
                  <a:srgbClr val="FF0000"/>
                </a:solidFill>
                <a:ea typeface="新細明體" pitchFamily="18" charset="-120"/>
              </a:rPr>
              <a:t>CRISP-DM </a:t>
            </a:r>
            <a:r>
              <a:rPr lang="en-US" altLang="zh-TW" dirty="0" smtClean="0">
                <a:solidFill>
                  <a:schemeClr val="accent1"/>
                </a:solidFill>
                <a:ea typeface="新細明體" pitchFamily="18" charset="-120"/>
              </a:rPr>
              <a:t/>
            </a:r>
            <a:br>
              <a:rPr lang="en-US" altLang="zh-TW" dirty="0" smtClean="0">
                <a:solidFill>
                  <a:schemeClr val="accent1"/>
                </a:solidFill>
                <a:ea typeface="新細明體" pitchFamily="18" charset="-120"/>
              </a:rPr>
            </a:br>
            <a:r>
              <a:rPr lang="en-US" altLang="zh-TW" dirty="0" smtClean="0">
                <a:solidFill>
                  <a:schemeClr val="accent1"/>
                </a:solidFill>
                <a:ea typeface="新細明體" pitchFamily="18" charset="-120"/>
              </a:rPr>
              <a:t>(Cross-Industry Standard Process for Data Mining)</a:t>
            </a:r>
          </a:p>
          <a:p>
            <a:pPr lvl="1" eaLnBrk="1" hangingPunct="1"/>
            <a:r>
              <a:rPr lang="en-US" altLang="zh-TW" dirty="0" smtClean="0">
                <a:solidFill>
                  <a:srgbClr val="FF0000"/>
                </a:solidFill>
                <a:ea typeface="新細明體" pitchFamily="18" charset="-120"/>
              </a:rPr>
              <a:t>SEMMA</a:t>
            </a:r>
            <a:r>
              <a:rPr lang="en-US" altLang="zh-TW" dirty="0" smtClean="0">
                <a:solidFill>
                  <a:schemeClr val="accent1"/>
                </a:solidFill>
                <a:ea typeface="新細明體" pitchFamily="18" charset="-120"/>
              </a:rPr>
              <a:t> </a:t>
            </a:r>
            <a:br>
              <a:rPr lang="en-US" altLang="zh-TW" dirty="0" smtClean="0">
                <a:solidFill>
                  <a:schemeClr val="accent1"/>
                </a:solidFill>
                <a:ea typeface="新細明體" pitchFamily="18" charset="-120"/>
              </a:rPr>
            </a:br>
            <a:r>
              <a:rPr lang="en-US" altLang="zh-TW" dirty="0" smtClean="0">
                <a:solidFill>
                  <a:schemeClr val="accent1"/>
                </a:solidFill>
                <a:ea typeface="新細明體" pitchFamily="18" charset="-120"/>
              </a:rPr>
              <a:t>(Sample, Explore, Modify, Model, and Assess)</a:t>
            </a:r>
          </a:p>
          <a:p>
            <a:pPr lvl="1" eaLnBrk="1" hangingPunct="1"/>
            <a:r>
              <a:rPr lang="en-US" altLang="zh-TW" dirty="0" smtClean="0">
                <a:solidFill>
                  <a:srgbClr val="FF0000"/>
                </a:solidFill>
                <a:ea typeface="新細明體" pitchFamily="18" charset="-120"/>
              </a:rPr>
              <a:t>KDD </a:t>
            </a:r>
            <a:r>
              <a:rPr lang="en-US" altLang="zh-TW" dirty="0" smtClean="0">
                <a:solidFill>
                  <a:schemeClr val="accent1"/>
                </a:solidFill>
                <a:ea typeface="新細明體" pitchFamily="18" charset="-120"/>
              </a:rPr>
              <a:t/>
            </a:r>
            <a:br>
              <a:rPr lang="en-US" altLang="zh-TW" dirty="0" smtClean="0">
                <a:solidFill>
                  <a:schemeClr val="accent1"/>
                </a:solidFill>
                <a:ea typeface="新細明體" pitchFamily="18" charset="-120"/>
              </a:rPr>
            </a:br>
            <a:r>
              <a:rPr lang="en-US" altLang="zh-TW" dirty="0" smtClean="0">
                <a:solidFill>
                  <a:schemeClr val="accent1"/>
                </a:solidFill>
                <a:ea typeface="新細明體" pitchFamily="18" charset="-120"/>
              </a:rPr>
              <a:t>(Knowledge Discovery in Databases)</a:t>
            </a:r>
          </a:p>
        </p:txBody>
      </p:sp>
      <p:sp>
        <p:nvSpPr>
          <p:cNvPr id="22532"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22533"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47EDA8B4-C367-444F-B8BB-B784225292EA}" type="slidenum">
              <a:rPr lang="zh-TW" altLang="en-US" sz="1200" smtClean="0">
                <a:solidFill>
                  <a:srgbClr val="898989"/>
                </a:solidFill>
              </a:rPr>
              <a:pPr eaLnBrk="1" hangingPunct="1">
                <a:spcBef>
                  <a:spcPct val="0"/>
                </a:spcBef>
                <a:buFontTx/>
                <a:buNone/>
              </a:pPr>
              <a:t>47</a:t>
            </a:fld>
            <a:endParaRPr lang="zh-TW" altLang="en-US" sz="1200" smtClean="0">
              <a:solidFill>
                <a:srgbClr val="898989"/>
              </a:solidFill>
            </a:endParaRPr>
          </a:p>
        </p:txBody>
      </p:sp>
    </p:spTree>
    <p:extLst>
      <p:ext uri="{BB962C8B-B14F-4D97-AF65-F5344CB8AC3E}">
        <p14:creationId xmlns:p14="http://schemas.microsoft.com/office/powerpoint/2010/main" val="1602897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642194"/>
          </a:xfrm>
        </p:spPr>
        <p:txBody>
          <a:bodyPr/>
          <a:lstStyle/>
          <a:p>
            <a:r>
              <a:rPr lang="en-US" altLang="zh-TW" sz="7200" dirty="0">
                <a:solidFill>
                  <a:srgbClr val="FF0000"/>
                </a:solidFill>
              </a:rPr>
              <a:t>Data Mining </a:t>
            </a:r>
            <a:r>
              <a:rPr lang="en-US" altLang="zh-TW" sz="7200" dirty="0" smtClean="0">
                <a:solidFill>
                  <a:srgbClr val="FF0000"/>
                </a:solidFill>
              </a:rPr>
              <a:t>Process</a:t>
            </a:r>
            <a:br>
              <a:rPr lang="en-US" altLang="zh-TW" sz="7200" dirty="0" smtClean="0">
                <a:solidFill>
                  <a:srgbClr val="FF0000"/>
                </a:solidFill>
              </a:rPr>
            </a:br>
            <a:r>
              <a:rPr lang="en-US" altLang="zh-TW" sz="7200" dirty="0" smtClean="0">
                <a:solidFill>
                  <a:srgbClr val="FF0000"/>
                </a:solidFill>
              </a:rPr>
              <a:t>(SOP of DM)</a:t>
            </a:r>
            <a:endParaRPr lang="zh-TW" altLang="en-US" sz="7200" dirty="0">
              <a:solidFill>
                <a:srgbClr val="FF0000"/>
              </a:solidFill>
            </a:endParaRPr>
          </a:p>
        </p:txBody>
      </p:sp>
      <p:sp>
        <p:nvSpPr>
          <p:cNvPr id="3" name="內容版面配置區 2"/>
          <p:cNvSpPr>
            <a:spLocks noGrp="1"/>
          </p:cNvSpPr>
          <p:nvPr>
            <p:ph idx="1"/>
          </p:nvPr>
        </p:nvSpPr>
        <p:spPr>
          <a:xfrm>
            <a:off x="457200" y="2204864"/>
            <a:ext cx="8229600" cy="4320480"/>
          </a:xfrm>
        </p:spPr>
        <p:txBody>
          <a:bodyPr/>
          <a:lstStyle/>
          <a:p>
            <a:pPr marL="0" indent="0" algn="ctr">
              <a:buNone/>
            </a:pPr>
            <a:r>
              <a:rPr lang="en-US" altLang="zh-TW" sz="5400" dirty="0">
                <a:solidFill>
                  <a:schemeClr val="accent1"/>
                </a:solidFill>
              </a:rPr>
              <a:t>What main methodology </a:t>
            </a:r>
            <a:r>
              <a:rPr lang="en-US" altLang="zh-TW" sz="5400" dirty="0" smtClean="0">
                <a:solidFill>
                  <a:schemeClr val="accent1"/>
                </a:solidFill>
              </a:rPr>
              <a:t/>
            </a:r>
            <a:br>
              <a:rPr lang="en-US" altLang="zh-TW" sz="5400" dirty="0" smtClean="0">
                <a:solidFill>
                  <a:schemeClr val="accent1"/>
                </a:solidFill>
              </a:rPr>
            </a:br>
            <a:r>
              <a:rPr lang="en-US" altLang="zh-TW" sz="5400" dirty="0" smtClean="0">
                <a:solidFill>
                  <a:schemeClr val="accent1"/>
                </a:solidFill>
              </a:rPr>
              <a:t>are </a:t>
            </a:r>
            <a:r>
              <a:rPr lang="en-US" altLang="zh-TW" sz="5400" dirty="0">
                <a:solidFill>
                  <a:schemeClr val="accent1"/>
                </a:solidFill>
              </a:rPr>
              <a:t>you using for your </a:t>
            </a:r>
            <a:r>
              <a:rPr lang="en-US" altLang="zh-TW" sz="5400" dirty="0" smtClean="0">
                <a:solidFill>
                  <a:schemeClr val="accent1"/>
                </a:solidFill>
              </a:rPr>
              <a:t/>
            </a:r>
            <a:br>
              <a:rPr lang="en-US" altLang="zh-TW" sz="5400" dirty="0" smtClean="0">
                <a:solidFill>
                  <a:schemeClr val="accent1"/>
                </a:solidFill>
              </a:rPr>
            </a:br>
            <a:r>
              <a:rPr lang="en-US" altLang="zh-TW" sz="5400" dirty="0" smtClean="0">
                <a:solidFill>
                  <a:schemeClr val="accent1"/>
                </a:solidFill>
              </a:rPr>
              <a:t>analytics</a:t>
            </a:r>
            <a:r>
              <a:rPr lang="en-US" altLang="zh-TW" sz="5400" dirty="0">
                <a:solidFill>
                  <a:schemeClr val="accent1"/>
                </a:solidFill>
              </a:rPr>
              <a:t>, </a:t>
            </a:r>
            <a:r>
              <a:rPr lang="en-US" altLang="zh-TW" sz="5400" dirty="0" smtClean="0">
                <a:solidFill>
                  <a:schemeClr val="accent1"/>
                </a:solidFill>
              </a:rPr>
              <a:t/>
            </a:r>
            <a:br>
              <a:rPr lang="en-US" altLang="zh-TW" sz="5400" dirty="0" smtClean="0">
                <a:solidFill>
                  <a:schemeClr val="accent1"/>
                </a:solidFill>
              </a:rPr>
            </a:br>
            <a:r>
              <a:rPr lang="en-US" altLang="zh-TW" sz="5400" dirty="0" smtClean="0">
                <a:solidFill>
                  <a:schemeClr val="accent1"/>
                </a:solidFill>
              </a:rPr>
              <a:t>data </a:t>
            </a:r>
            <a:r>
              <a:rPr lang="en-US" altLang="zh-TW" sz="5400" dirty="0">
                <a:solidFill>
                  <a:schemeClr val="accent1"/>
                </a:solidFill>
              </a:rPr>
              <a:t>mining, </a:t>
            </a:r>
            <a:r>
              <a:rPr lang="en-US" altLang="zh-TW" sz="5400" dirty="0" smtClean="0">
                <a:solidFill>
                  <a:schemeClr val="accent1"/>
                </a:solidFill>
              </a:rPr>
              <a:t/>
            </a:r>
            <a:br>
              <a:rPr lang="en-US" altLang="zh-TW" sz="5400" dirty="0" smtClean="0">
                <a:solidFill>
                  <a:schemeClr val="accent1"/>
                </a:solidFill>
              </a:rPr>
            </a:br>
            <a:r>
              <a:rPr lang="en-US" altLang="zh-TW" sz="5400" dirty="0" smtClean="0">
                <a:solidFill>
                  <a:schemeClr val="accent1"/>
                </a:solidFill>
              </a:rPr>
              <a:t>or </a:t>
            </a:r>
            <a:r>
              <a:rPr lang="en-US" altLang="zh-TW" sz="5400" dirty="0">
                <a:solidFill>
                  <a:schemeClr val="accent1"/>
                </a:solidFill>
              </a:rPr>
              <a:t>data science projects ? </a:t>
            </a:r>
            <a:endParaRPr lang="zh-TW" altLang="en-US" sz="5400"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48</a:t>
            </a:fld>
            <a:endParaRPr lang="zh-TW" altLang="en-US"/>
          </a:p>
        </p:txBody>
      </p:sp>
      <p:sp>
        <p:nvSpPr>
          <p:cNvPr id="5" name="矩形 4"/>
          <p:cNvSpPr/>
          <p:nvPr/>
        </p:nvSpPr>
        <p:spPr>
          <a:xfrm>
            <a:off x="1187624" y="6611779"/>
            <a:ext cx="6462464" cy="246221"/>
          </a:xfrm>
          <a:prstGeom prst="rect">
            <a:avLst/>
          </a:prstGeom>
        </p:spPr>
        <p:txBody>
          <a:bodyPr wrap="square">
            <a:spAutoFit/>
          </a:bodyPr>
          <a:lstStyle/>
          <a:p>
            <a:pPr algn="ctr"/>
            <a:r>
              <a:rPr lang="en-US" altLang="zh-TW" sz="1000" dirty="0" smtClean="0">
                <a:solidFill>
                  <a:schemeClr val="bg1">
                    <a:lumMod val="65000"/>
                  </a:schemeClr>
                </a:solidFill>
              </a:rPr>
              <a:t>Source: </a:t>
            </a:r>
            <a:r>
              <a:rPr lang="en-US" altLang="zh-TW" sz="1000" dirty="0" smtClean="0">
                <a:solidFill>
                  <a:schemeClr val="bg1">
                    <a:lumMod val="65000"/>
                  </a:schemeClr>
                </a:solidFill>
                <a:hlinkClick r:id="rId2"/>
              </a:rPr>
              <a:t>http://www.kdnuggets.com/polls/2014/analytics-data-mining-data-science-methodology.html</a:t>
            </a:r>
            <a:endParaRPr lang="en-US" altLang="zh-TW" sz="1000" dirty="0" smtClean="0">
              <a:solidFill>
                <a:schemeClr val="bg1">
                  <a:lumMod val="65000"/>
                </a:schemeClr>
              </a:solidFill>
            </a:endParaRPr>
          </a:p>
        </p:txBody>
      </p:sp>
    </p:spTree>
    <p:extLst>
      <p:ext uri="{BB962C8B-B14F-4D97-AF65-F5344CB8AC3E}">
        <p14:creationId xmlns:p14="http://schemas.microsoft.com/office/powerpoint/2010/main" val="1094623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78098"/>
          </a:xfrm>
        </p:spPr>
        <p:txBody>
          <a:bodyPr/>
          <a:lstStyle/>
          <a:p>
            <a:r>
              <a:rPr lang="en-US" altLang="zh-TW" dirty="0" smtClean="0">
                <a:solidFill>
                  <a:schemeClr val="accent1"/>
                </a:solidFill>
              </a:rPr>
              <a:t>Data Mining Process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49</a:t>
            </a:fld>
            <a:endParaRPr lang="zh-TW" altLang="en-US"/>
          </a:p>
        </p:txBody>
      </p:sp>
      <p:sp>
        <p:nvSpPr>
          <p:cNvPr id="5" name="矩形 4"/>
          <p:cNvSpPr/>
          <p:nvPr/>
        </p:nvSpPr>
        <p:spPr>
          <a:xfrm>
            <a:off x="1187624" y="6611779"/>
            <a:ext cx="6462464" cy="246221"/>
          </a:xfrm>
          <a:prstGeom prst="rect">
            <a:avLst/>
          </a:prstGeom>
        </p:spPr>
        <p:txBody>
          <a:bodyPr wrap="square">
            <a:spAutoFit/>
          </a:bodyPr>
          <a:lstStyle/>
          <a:p>
            <a:pPr algn="ctr"/>
            <a:r>
              <a:rPr lang="en-US" altLang="zh-TW" sz="1000" dirty="0" smtClean="0">
                <a:solidFill>
                  <a:schemeClr val="bg1">
                    <a:lumMod val="65000"/>
                  </a:schemeClr>
                </a:solidFill>
              </a:rPr>
              <a:t>Source: </a:t>
            </a:r>
            <a:r>
              <a:rPr lang="en-US" altLang="zh-TW" sz="1000" dirty="0" smtClean="0">
                <a:solidFill>
                  <a:schemeClr val="bg1">
                    <a:lumMod val="65000"/>
                  </a:schemeClr>
                </a:solidFill>
                <a:hlinkClick r:id="rId2"/>
              </a:rPr>
              <a:t>http://www.kdnuggets.com/polls/2014/analytics-data-mining-data-science-methodology.html</a:t>
            </a:r>
            <a:endParaRPr lang="en-US" altLang="zh-TW" sz="1000" dirty="0" smtClean="0">
              <a:solidFill>
                <a:schemeClr val="bg1">
                  <a:lumMod val="65000"/>
                </a:schemeClr>
              </a:solidFill>
            </a:endParaRPr>
          </a:p>
        </p:txBody>
      </p:sp>
      <p:pic>
        <p:nvPicPr>
          <p:cNvPr id="4720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59" y="1268760"/>
            <a:ext cx="7694190" cy="505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208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6595" y="6381328"/>
            <a:ext cx="229552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圓角矩形 23"/>
          <p:cNvSpPr/>
          <p:nvPr/>
        </p:nvSpPr>
        <p:spPr>
          <a:xfrm>
            <a:off x="944120" y="1268760"/>
            <a:ext cx="3474736" cy="576064"/>
          </a:xfrm>
          <a:prstGeom prst="roundRect">
            <a:avLst>
              <a:gd name="adj" fmla="val 4171"/>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TW" sz="2200" dirty="0" smtClean="0">
              <a:solidFill>
                <a:schemeClr val="tx1"/>
              </a:solidFill>
            </a:endParaRPr>
          </a:p>
        </p:txBody>
      </p:sp>
      <p:sp>
        <p:nvSpPr>
          <p:cNvPr id="25" name="圓角矩形 24"/>
          <p:cNvSpPr/>
          <p:nvPr/>
        </p:nvSpPr>
        <p:spPr>
          <a:xfrm>
            <a:off x="968834" y="2564904"/>
            <a:ext cx="3531158" cy="576064"/>
          </a:xfrm>
          <a:prstGeom prst="roundRect">
            <a:avLst>
              <a:gd name="adj" fmla="val 4171"/>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TW" sz="2200" dirty="0" smtClean="0">
              <a:solidFill>
                <a:schemeClr val="tx1"/>
              </a:solidFill>
            </a:endParaRPr>
          </a:p>
        </p:txBody>
      </p:sp>
      <p:sp>
        <p:nvSpPr>
          <p:cNvPr id="26" name="圓角矩形 25"/>
          <p:cNvSpPr/>
          <p:nvPr/>
        </p:nvSpPr>
        <p:spPr>
          <a:xfrm>
            <a:off x="953248" y="3861048"/>
            <a:ext cx="3474736" cy="576064"/>
          </a:xfrm>
          <a:prstGeom prst="roundRect">
            <a:avLst>
              <a:gd name="adj" fmla="val 4171"/>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TW" sz="2200" dirty="0" smtClean="0">
              <a:solidFill>
                <a:schemeClr val="tx1"/>
              </a:solidFill>
            </a:endParaRPr>
          </a:p>
        </p:txBody>
      </p:sp>
    </p:spTree>
    <p:extLst>
      <p:ext uri="{BB962C8B-B14F-4D97-AF65-F5344CB8AC3E}">
        <p14:creationId xmlns:p14="http://schemas.microsoft.com/office/powerpoint/2010/main" val="296095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2008"/>
            <a:ext cx="8229600" cy="980728"/>
          </a:xfrm>
        </p:spPr>
        <p:txBody>
          <a:bodyPr/>
          <a:lstStyle/>
          <a:p>
            <a:r>
              <a:rPr lang="en-US" altLang="zh-TW" dirty="0" smtClean="0">
                <a:solidFill>
                  <a:schemeClr val="accent1"/>
                </a:solidFill>
              </a:rPr>
              <a:t>Social Big </a:t>
            </a:r>
            <a:r>
              <a:rPr lang="en-US" altLang="zh-TW" dirty="0">
                <a:solidFill>
                  <a:schemeClr val="accent1"/>
                </a:solidFill>
              </a:rPr>
              <a:t>Data Mining</a:t>
            </a:r>
            <a:br>
              <a:rPr lang="en-US" altLang="zh-TW" dirty="0">
                <a:solidFill>
                  <a:schemeClr val="accent1"/>
                </a:solidFill>
              </a:rPr>
            </a:br>
            <a:r>
              <a:rPr lang="en-US" altLang="zh-TW" sz="2400" b="0" dirty="0">
                <a:solidFill>
                  <a:schemeClr val="bg1">
                    <a:lumMod val="65000"/>
                  </a:schemeClr>
                </a:solidFill>
              </a:rPr>
              <a:t>(Hiroshi Ishikawa, 2015)</a:t>
            </a:r>
            <a:endParaRPr lang="zh-TW" altLang="en-US" sz="2400" b="0" dirty="0">
              <a:solidFill>
                <a:schemeClr val="bg1">
                  <a:lumMod val="65000"/>
                </a:schemeClr>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5</a:t>
            </a:fld>
            <a:endParaRPr lang="zh-TW" altLang="en-US"/>
          </a:p>
        </p:txBody>
      </p:sp>
      <p:pic>
        <p:nvPicPr>
          <p:cNvPr id="485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119167"/>
            <a:ext cx="3528392" cy="533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763688" y="6519694"/>
            <a:ext cx="6164108" cy="276999"/>
          </a:xfrm>
          <a:prstGeom prst="rect">
            <a:avLst/>
          </a:prstGeom>
        </p:spPr>
        <p:txBody>
          <a:bodyPr wrap="square">
            <a:spAutoFit/>
          </a:bodyPr>
          <a:lstStyle/>
          <a:p>
            <a:r>
              <a:rPr lang="en-US" altLang="zh-TW" sz="1200" dirty="0" smtClean="0">
                <a:solidFill>
                  <a:schemeClr val="bg1">
                    <a:lumMod val="65000"/>
                  </a:schemeClr>
                </a:solidFill>
              </a:rPr>
              <a:t>Source: </a:t>
            </a:r>
            <a:r>
              <a:rPr lang="en-US" altLang="zh-TW" sz="1200" dirty="0" smtClean="0">
                <a:solidFill>
                  <a:schemeClr val="bg1">
                    <a:lumMod val="65000"/>
                  </a:schemeClr>
                </a:solidFill>
                <a:hlinkClick r:id="rId3"/>
              </a:rPr>
              <a:t>http://www.amazon.com/Social-Data-Mining-Hiroshi-Ishikawa/dp/149871093X</a:t>
            </a:r>
            <a:endParaRPr lang="en-US" altLang="zh-TW" sz="1200" dirty="0" smtClean="0">
              <a:solidFill>
                <a:schemeClr val="bg1">
                  <a:lumMod val="65000"/>
                </a:schemeClr>
              </a:solidFill>
            </a:endParaRPr>
          </a:p>
        </p:txBody>
      </p:sp>
    </p:spTree>
    <p:extLst>
      <p:ext uri="{BB962C8B-B14F-4D97-AF65-F5344CB8AC3E}">
        <p14:creationId xmlns:p14="http://schemas.microsoft.com/office/powerpoint/2010/main" val="4220323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106690"/>
          </a:xfrm>
        </p:spPr>
        <p:txBody>
          <a:bodyPr/>
          <a:lstStyle/>
          <a:p>
            <a:r>
              <a:rPr lang="en-US" altLang="zh-TW" sz="8800" dirty="0" smtClean="0">
                <a:solidFill>
                  <a:srgbClr val="FF0000"/>
                </a:solidFill>
              </a:rPr>
              <a:t>Data Mining</a:t>
            </a:r>
            <a:r>
              <a:rPr lang="en-US" altLang="zh-TW" dirty="0" smtClean="0"/>
              <a:t>: </a:t>
            </a:r>
            <a:br>
              <a:rPr lang="en-US" altLang="zh-TW" dirty="0" smtClean="0"/>
            </a:br>
            <a:r>
              <a:rPr lang="en-US" altLang="zh-TW" dirty="0" smtClean="0"/>
              <a:t>Core </a:t>
            </a:r>
            <a:r>
              <a:rPr lang="en-US" altLang="zh-TW" dirty="0" smtClean="0">
                <a:solidFill>
                  <a:srgbClr val="FF0000"/>
                </a:solidFill>
              </a:rPr>
              <a:t>Analytics</a:t>
            </a:r>
            <a:r>
              <a:rPr lang="en-US" altLang="zh-TW" dirty="0" smtClean="0"/>
              <a:t> Process</a:t>
            </a:r>
            <a:br>
              <a:rPr lang="en-US" altLang="zh-TW" dirty="0" smtClean="0"/>
            </a:br>
            <a:r>
              <a:rPr lang="en-US" altLang="zh-TW" dirty="0" smtClean="0"/>
              <a:t/>
            </a:r>
            <a:br>
              <a:rPr lang="en-US" altLang="zh-TW" dirty="0" smtClean="0"/>
            </a:br>
            <a:r>
              <a:rPr lang="en-US" altLang="zh-TW" dirty="0" smtClean="0"/>
              <a:t>The </a:t>
            </a:r>
            <a:r>
              <a:rPr lang="en-US" altLang="zh-TW" dirty="0">
                <a:solidFill>
                  <a:srgbClr val="FF0000"/>
                </a:solidFill>
              </a:rPr>
              <a:t>KDD Process</a:t>
            </a:r>
            <a:r>
              <a:rPr lang="en-US" altLang="zh-TW" dirty="0"/>
              <a:t> for </a:t>
            </a:r>
            <a:br>
              <a:rPr lang="en-US" altLang="zh-TW" dirty="0"/>
            </a:br>
            <a:r>
              <a:rPr lang="en-US" altLang="zh-TW" dirty="0">
                <a:solidFill>
                  <a:schemeClr val="accent1"/>
                </a:solidFill>
              </a:rPr>
              <a:t>Extracting Useful </a:t>
            </a:r>
            <a:r>
              <a:rPr lang="en-US" altLang="zh-TW" dirty="0">
                <a:solidFill>
                  <a:srgbClr val="FF0000"/>
                </a:solidFill>
              </a:rPr>
              <a:t>Knowledge</a:t>
            </a:r>
            <a:r>
              <a:rPr lang="en-US" altLang="zh-TW" dirty="0">
                <a:solidFill>
                  <a:schemeClr val="accent1"/>
                </a:solidFill>
              </a:rPr>
              <a:t> </a:t>
            </a:r>
            <a:r>
              <a:rPr lang="en-US" altLang="zh-TW" dirty="0"/>
              <a:t/>
            </a:r>
            <a:br>
              <a:rPr lang="en-US" altLang="zh-TW" dirty="0"/>
            </a:br>
            <a:r>
              <a:rPr lang="en-US" altLang="zh-TW" dirty="0"/>
              <a:t>from Volumes of </a:t>
            </a:r>
            <a:r>
              <a:rPr lang="en-US" altLang="zh-TW" dirty="0">
                <a:solidFill>
                  <a:srgbClr val="FF0000"/>
                </a:solidFill>
              </a:rPr>
              <a:t>Data</a:t>
            </a:r>
            <a:endParaRPr lang="zh-TW" altLang="en-US" dirty="0"/>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50</a:t>
            </a:fld>
            <a:endParaRPr lang="zh-TW" altLang="en-US"/>
          </a:p>
        </p:txBody>
      </p:sp>
      <p:pic>
        <p:nvPicPr>
          <p:cNvPr id="478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9048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8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166687"/>
            <a:ext cx="8477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39552" y="6423719"/>
            <a:ext cx="7848872" cy="400110"/>
          </a:xfrm>
          <a:prstGeom prst="rect">
            <a:avLst/>
          </a:prstGeom>
        </p:spPr>
        <p:txBody>
          <a:bodyPr wrap="square">
            <a:spAutoFit/>
          </a:bodyPr>
          <a:lstStyle/>
          <a:p>
            <a:pPr algn="ctr"/>
            <a:r>
              <a:rPr lang="en-US" altLang="zh-TW" sz="1000" dirty="0" smtClean="0">
                <a:solidFill>
                  <a:schemeClr val="bg1">
                    <a:lumMod val="65000"/>
                  </a:schemeClr>
                </a:solidFill>
              </a:rPr>
              <a:t>Source: Fayyad, U., </a:t>
            </a:r>
            <a:r>
              <a:rPr lang="en-US" altLang="zh-TW" sz="1000" dirty="0" err="1" smtClean="0">
                <a:solidFill>
                  <a:schemeClr val="bg1">
                    <a:lumMod val="65000"/>
                  </a:schemeClr>
                </a:solidFill>
              </a:rPr>
              <a:t>Piatetsky</a:t>
            </a:r>
            <a:r>
              <a:rPr lang="en-US" altLang="zh-TW" sz="1000" dirty="0" smtClean="0">
                <a:solidFill>
                  <a:schemeClr val="bg1">
                    <a:lumMod val="65000"/>
                  </a:schemeClr>
                </a:solidFill>
              </a:rPr>
              <a:t>-Shapiro, G., &amp; Smyth, P. (1996). The KDD Process for Extracting Useful Knowledge from Volumes of Data. Communications of the ACM, 39(11), 27-34.</a:t>
            </a:r>
            <a:endParaRPr lang="zh-TW" altLang="en-US" sz="1000" dirty="0">
              <a:solidFill>
                <a:schemeClr val="bg1">
                  <a:lumMod val="65000"/>
                </a:schemeClr>
              </a:solidFill>
            </a:endParaRPr>
          </a:p>
        </p:txBody>
      </p:sp>
    </p:spTree>
    <p:extLst>
      <p:ext uri="{BB962C8B-B14F-4D97-AF65-F5344CB8AC3E}">
        <p14:creationId xmlns:p14="http://schemas.microsoft.com/office/powerpoint/2010/main" val="165085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9395" y="1"/>
            <a:ext cx="8858702" cy="1710424"/>
          </a:xfrm>
        </p:spPr>
        <p:txBody>
          <a:bodyPr/>
          <a:lstStyle/>
          <a:p>
            <a:r>
              <a:rPr lang="en-US" altLang="zh-TW" sz="2400" b="0" dirty="0"/>
              <a:t>Fayyad, U., </a:t>
            </a:r>
            <a:r>
              <a:rPr lang="en-US" altLang="zh-TW" sz="2400" b="0" dirty="0" err="1"/>
              <a:t>Piatetsky</a:t>
            </a:r>
            <a:r>
              <a:rPr lang="en-US" altLang="zh-TW" sz="2400" b="0" dirty="0"/>
              <a:t>-Shapiro, G., &amp; Smyth, P. (1996). </a:t>
            </a:r>
            <a:r>
              <a:rPr lang="en-US" altLang="zh-TW" sz="2400" dirty="0" smtClean="0"/>
              <a:t/>
            </a:r>
            <a:br>
              <a:rPr lang="en-US" altLang="zh-TW" sz="2400" dirty="0" smtClean="0"/>
            </a:br>
            <a:r>
              <a:rPr lang="en-US" altLang="zh-TW" sz="2400" dirty="0" smtClean="0"/>
              <a:t>The </a:t>
            </a:r>
            <a:r>
              <a:rPr lang="en-US" altLang="zh-TW" sz="2400" dirty="0">
                <a:solidFill>
                  <a:srgbClr val="FF0000"/>
                </a:solidFill>
              </a:rPr>
              <a:t>KDD </a:t>
            </a:r>
            <a:r>
              <a:rPr lang="en-US" altLang="zh-TW" sz="2400" dirty="0" smtClean="0">
                <a:solidFill>
                  <a:srgbClr val="FF0000"/>
                </a:solidFill>
              </a:rPr>
              <a:t>Process</a:t>
            </a:r>
            <a:r>
              <a:rPr lang="en-US" altLang="zh-TW" sz="2400" dirty="0" smtClean="0"/>
              <a:t> </a:t>
            </a:r>
            <a:r>
              <a:rPr lang="en-US" altLang="zh-TW" sz="2400" dirty="0"/>
              <a:t>for </a:t>
            </a:r>
            <a:r>
              <a:rPr lang="en-US" altLang="zh-TW" sz="2400" dirty="0" smtClean="0"/>
              <a:t/>
            </a:r>
            <a:br>
              <a:rPr lang="en-US" altLang="zh-TW" sz="2400" dirty="0" smtClean="0"/>
            </a:br>
            <a:r>
              <a:rPr lang="en-US" altLang="zh-TW" sz="2400" dirty="0" smtClean="0">
                <a:solidFill>
                  <a:schemeClr val="accent1"/>
                </a:solidFill>
              </a:rPr>
              <a:t>Extracting Useful </a:t>
            </a:r>
            <a:r>
              <a:rPr lang="en-US" altLang="zh-TW" sz="2400" dirty="0" smtClean="0">
                <a:solidFill>
                  <a:srgbClr val="FF0000"/>
                </a:solidFill>
              </a:rPr>
              <a:t>Knowledge</a:t>
            </a:r>
            <a:r>
              <a:rPr lang="en-US" altLang="zh-TW" sz="2400" dirty="0" smtClean="0">
                <a:solidFill>
                  <a:schemeClr val="accent1"/>
                </a:solidFill>
              </a:rPr>
              <a:t> </a:t>
            </a:r>
            <a:r>
              <a:rPr lang="en-US" altLang="zh-TW" sz="2400" dirty="0" smtClean="0"/>
              <a:t/>
            </a:r>
            <a:br>
              <a:rPr lang="en-US" altLang="zh-TW" sz="2400" dirty="0" smtClean="0"/>
            </a:br>
            <a:r>
              <a:rPr lang="en-US" altLang="zh-TW" sz="2400" dirty="0" smtClean="0"/>
              <a:t>from Volumes </a:t>
            </a:r>
            <a:r>
              <a:rPr lang="en-US" altLang="zh-TW" sz="2400" dirty="0"/>
              <a:t>of </a:t>
            </a:r>
            <a:r>
              <a:rPr lang="en-US" altLang="zh-TW" sz="2400" dirty="0" smtClean="0">
                <a:solidFill>
                  <a:srgbClr val="FF0000"/>
                </a:solidFill>
              </a:rPr>
              <a:t>Data</a:t>
            </a:r>
            <a:r>
              <a:rPr lang="en-US" altLang="zh-TW" sz="2400" dirty="0"/>
              <a:t>. </a:t>
            </a:r>
            <a:r>
              <a:rPr lang="en-US" altLang="zh-TW" sz="2400" dirty="0" smtClean="0"/>
              <a:t/>
            </a:r>
            <a:br>
              <a:rPr lang="en-US" altLang="zh-TW" sz="2400" dirty="0" smtClean="0"/>
            </a:br>
            <a:r>
              <a:rPr lang="en-US" altLang="zh-TW" sz="2400" b="0" dirty="0" smtClean="0"/>
              <a:t>Communications </a:t>
            </a:r>
            <a:r>
              <a:rPr lang="en-US" altLang="zh-TW" sz="2400" b="0" dirty="0"/>
              <a:t>of the ACM, 39(11), 27-34</a:t>
            </a:r>
            <a:r>
              <a:rPr lang="en-US" altLang="zh-TW" sz="2400" b="0" dirty="0" smtClean="0"/>
              <a:t>.</a:t>
            </a:r>
            <a:endParaRPr lang="zh-TW" altLang="en-US" sz="2400" b="0" dirty="0"/>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51</a:t>
            </a:fld>
            <a:endParaRPr lang="zh-TW" altLang="en-US"/>
          </a:p>
        </p:txBody>
      </p:sp>
      <p:pic>
        <p:nvPicPr>
          <p:cNvPr id="477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844824"/>
            <a:ext cx="3384376" cy="474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326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72008"/>
            <a:ext cx="8686800" cy="1412776"/>
          </a:xfrm>
        </p:spPr>
        <p:txBody>
          <a:bodyPr/>
          <a:lstStyle/>
          <a:p>
            <a:r>
              <a:rPr lang="en-US" altLang="zh-TW" dirty="0" smtClean="0">
                <a:solidFill>
                  <a:srgbClr val="FF0000"/>
                </a:solidFill>
              </a:rPr>
              <a:t>Data </a:t>
            </a:r>
            <a:r>
              <a:rPr lang="en-US" altLang="zh-TW" dirty="0">
                <a:solidFill>
                  <a:srgbClr val="FF0000"/>
                </a:solidFill>
              </a:rPr>
              <a:t>Mining </a:t>
            </a:r>
            <a:r>
              <a:rPr lang="en-US" altLang="zh-TW" dirty="0" smtClean="0">
                <a:solidFill>
                  <a:schemeClr val="accent1"/>
                </a:solidFill>
              </a:rPr>
              <a:t/>
            </a:r>
            <a:br>
              <a:rPr lang="en-US" altLang="zh-TW" dirty="0" smtClean="0">
                <a:solidFill>
                  <a:schemeClr val="accent1"/>
                </a:solidFill>
              </a:rPr>
            </a:br>
            <a:r>
              <a:rPr lang="en-US" altLang="zh-TW" sz="3200" dirty="0" smtClean="0">
                <a:solidFill>
                  <a:schemeClr val="accent1"/>
                </a:solidFill>
              </a:rPr>
              <a:t>Knowledge Discovery in Databases</a:t>
            </a:r>
            <a:r>
              <a:rPr lang="en-US" altLang="zh-TW" sz="3200" dirty="0" smtClean="0">
                <a:solidFill>
                  <a:srgbClr val="FF0000"/>
                </a:solidFill>
              </a:rPr>
              <a:t> (KDD)</a:t>
            </a:r>
            <a:r>
              <a:rPr lang="en-US" altLang="zh-TW" sz="3200" dirty="0" smtClean="0">
                <a:solidFill>
                  <a:schemeClr val="accent1"/>
                </a:solidFill>
              </a:rPr>
              <a:t> Process</a:t>
            </a:r>
            <a:br>
              <a:rPr lang="en-US" altLang="zh-TW" sz="3200" dirty="0" smtClean="0">
                <a:solidFill>
                  <a:schemeClr val="accent1"/>
                </a:solidFill>
              </a:rPr>
            </a:br>
            <a:r>
              <a:rPr lang="en-US" altLang="zh-TW" sz="2000" b="0" dirty="0" smtClean="0">
                <a:solidFill>
                  <a:schemeClr val="bg1">
                    <a:lumMod val="65000"/>
                  </a:schemeClr>
                </a:solidFill>
              </a:rPr>
              <a:t>(Fayyad et al., 1996)</a:t>
            </a:r>
            <a:endParaRPr lang="zh-TW" altLang="en-US" sz="2000" b="0" dirty="0">
              <a:solidFill>
                <a:schemeClr val="bg1">
                  <a:lumMod val="65000"/>
                </a:schemeClr>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52</a:t>
            </a:fld>
            <a:endParaRPr lang="zh-TW" altLang="en-US"/>
          </a:p>
        </p:txBody>
      </p:sp>
      <p:pic>
        <p:nvPicPr>
          <p:cNvPr id="479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64904"/>
            <a:ext cx="8724969"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539552" y="6423719"/>
            <a:ext cx="7848872" cy="400110"/>
          </a:xfrm>
          <a:prstGeom prst="rect">
            <a:avLst/>
          </a:prstGeom>
        </p:spPr>
        <p:txBody>
          <a:bodyPr wrap="square">
            <a:spAutoFit/>
          </a:bodyPr>
          <a:lstStyle/>
          <a:p>
            <a:pPr algn="ctr"/>
            <a:r>
              <a:rPr lang="en-US" altLang="zh-TW" sz="1000" dirty="0" smtClean="0">
                <a:solidFill>
                  <a:schemeClr val="bg1">
                    <a:lumMod val="65000"/>
                  </a:schemeClr>
                </a:solidFill>
              </a:rPr>
              <a:t>Source: Fayyad, U., </a:t>
            </a:r>
            <a:r>
              <a:rPr lang="en-US" altLang="zh-TW" sz="1000" dirty="0" err="1" smtClean="0">
                <a:solidFill>
                  <a:schemeClr val="bg1">
                    <a:lumMod val="65000"/>
                  </a:schemeClr>
                </a:solidFill>
              </a:rPr>
              <a:t>Piatetsky</a:t>
            </a:r>
            <a:r>
              <a:rPr lang="en-US" altLang="zh-TW" sz="1000" dirty="0" smtClean="0">
                <a:solidFill>
                  <a:schemeClr val="bg1">
                    <a:lumMod val="65000"/>
                  </a:schemeClr>
                </a:solidFill>
              </a:rPr>
              <a:t>-Shapiro, G., &amp; Smyth, P. (1996). The KDD Process for Extracting Useful Knowledge from Volumes of Data. Communications of the ACM, 39(11), 27-34.</a:t>
            </a:r>
            <a:endParaRPr lang="zh-TW" altLang="en-US" sz="1000" dirty="0">
              <a:solidFill>
                <a:schemeClr val="bg1">
                  <a:lumMod val="65000"/>
                </a:schemeClr>
              </a:solidFill>
            </a:endParaRPr>
          </a:p>
        </p:txBody>
      </p:sp>
      <p:sp>
        <p:nvSpPr>
          <p:cNvPr id="20" name="圓角矩形 19"/>
          <p:cNvSpPr/>
          <p:nvPr/>
        </p:nvSpPr>
        <p:spPr>
          <a:xfrm>
            <a:off x="5580112" y="2780928"/>
            <a:ext cx="864096" cy="451988"/>
          </a:xfrm>
          <a:prstGeom prst="roundRect">
            <a:avLst>
              <a:gd name="adj" fmla="val 4171"/>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TW" sz="2200" dirty="0" smtClean="0">
              <a:solidFill>
                <a:schemeClr val="tx1"/>
              </a:solidFill>
            </a:endParaRPr>
          </a:p>
        </p:txBody>
      </p:sp>
    </p:spTree>
    <p:extLst>
      <p:ext uri="{BB962C8B-B14F-4D97-AF65-F5344CB8AC3E}">
        <p14:creationId xmlns:p14="http://schemas.microsoft.com/office/powerpoint/2010/main" val="2741608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50"/>
          <p:cNvSpPr>
            <a:spLocks noGrp="1" noChangeArrowheads="1"/>
          </p:cNvSpPr>
          <p:nvPr>
            <p:ph type="title"/>
          </p:nvPr>
        </p:nvSpPr>
        <p:spPr>
          <a:xfrm>
            <a:off x="0" y="44450"/>
            <a:ext cx="9144000" cy="1008286"/>
          </a:xfrm>
          <a:noFill/>
        </p:spPr>
        <p:txBody>
          <a:bodyPr lIns="92075" tIns="46038" rIns="92075" bIns="46038"/>
          <a:lstStyle/>
          <a:p>
            <a:pPr eaLnBrk="1" hangingPunct="1"/>
            <a:r>
              <a:rPr lang="en-US" altLang="zh-TW" sz="3600" b="1" dirty="0" smtClean="0">
                <a:solidFill>
                  <a:schemeClr val="accent1"/>
                </a:solidFill>
              </a:rPr>
              <a:t>Knowledge </a:t>
            </a:r>
            <a:r>
              <a:rPr lang="en-US" altLang="zh-TW" sz="3600" b="1" dirty="0" smtClean="0">
                <a:solidFill>
                  <a:schemeClr val="accent1"/>
                </a:solidFill>
              </a:rPr>
              <a:t>Discovery </a:t>
            </a:r>
            <a:r>
              <a:rPr lang="en-US" altLang="zh-TW" sz="3600" dirty="0" smtClean="0">
                <a:solidFill>
                  <a:schemeClr val="accent1"/>
                </a:solidFill>
              </a:rPr>
              <a:t>in Databases</a:t>
            </a:r>
            <a:r>
              <a:rPr lang="en-US" altLang="zh-TW" sz="3600" b="1" dirty="0" smtClean="0">
                <a:solidFill>
                  <a:srgbClr val="FF0000"/>
                </a:solidFill>
              </a:rPr>
              <a:t> </a:t>
            </a:r>
            <a:r>
              <a:rPr lang="en-US" altLang="zh-TW" sz="3600" b="1" dirty="0" smtClean="0">
                <a:solidFill>
                  <a:srgbClr val="FF0000"/>
                </a:solidFill>
              </a:rPr>
              <a:t>(KDD) </a:t>
            </a:r>
            <a:r>
              <a:rPr lang="en-US" altLang="zh-TW" sz="3600" b="1" dirty="0" smtClean="0">
                <a:solidFill>
                  <a:schemeClr val="accent1"/>
                </a:solidFill>
              </a:rPr>
              <a:t>Process</a:t>
            </a:r>
          </a:p>
        </p:txBody>
      </p:sp>
      <p:sp>
        <p:nvSpPr>
          <p:cNvPr id="6147" name="Line 2052"/>
          <p:cNvSpPr>
            <a:spLocks noChangeShapeType="1"/>
          </p:cNvSpPr>
          <p:nvPr/>
        </p:nvSpPr>
        <p:spPr bwMode="auto">
          <a:xfrm flipV="1">
            <a:off x="1258888" y="5195888"/>
            <a:ext cx="847725" cy="536575"/>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6148" name="Line 2053"/>
          <p:cNvSpPr>
            <a:spLocks noChangeShapeType="1"/>
          </p:cNvSpPr>
          <p:nvPr/>
        </p:nvSpPr>
        <p:spPr bwMode="auto">
          <a:xfrm flipV="1">
            <a:off x="6781800" y="1600200"/>
            <a:ext cx="990600" cy="60960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6149" name="Line 2054"/>
          <p:cNvSpPr>
            <a:spLocks noChangeShapeType="1"/>
          </p:cNvSpPr>
          <p:nvPr/>
        </p:nvSpPr>
        <p:spPr bwMode="auto">
          <a:xfrm flipV="1">
            <a:off x="5105400" y="2667000"/>
            <a:ext cx="990600" cy="609600"/>
          </a:xfrm>
          <a:prstGeom prst="line">
            <a:avLst/>
          </a:prstGeom>
          <a:noFill/>
          <a:ln w="38100">
            <a:solidFill>
              <a:srgbClr val="FF0000"/>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6150" name="Line 2055"/>
          <p:cNvSpPr>
            <a:spLocks noChangeShapeType="1"/>
          </p:cNvSpPr>
          <p:nvPr/>
        </p:nvSpPr>
        <p:spPr bwMode="auto">
          <a:xfrm flipV="1">
            <a:off x="3276600" y="3733800"/>
            <a:ext cx="990600" cy="60960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6151" name="Text Box 2065"/>
          <p:cNvSpPr txBox="1">
            <a:spLocks noChangeArrowheads="1"/>
          </p:cNvSpPr>
          <p:nvPr/>
        </p:nvSpPr>
        <p:spPr bwMode="auto">
          <a:xfrm>
            <a:off x="250825" y="4876800"/>
            <a:ext cx="16177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latin typeface="+mn-lt"/>
              </a:rPr>
              <a:t>Cleaning and </a:t>
            </a:r>
          </a:p>
          <a:p>
            <a:pPr eaLnBrk="1" hangingPunct="1"/>
            <a:r>
              <a:rPr kumimoji="0" lang="en-US" altLang="zh-TW" sz="2000" b="1">
                <a:latin typeface="+mn-lt"/>
              </a:rPr>
              <a:t>Integration</a:t>
            </a:r>
            <a:endParaRPr kumimoji="0" lang="en-US" altLang="zh-TW">
              <a:latin typeface="+mn-lt"/>
            </a:endParaRPr>
          </a:p>
        </p:txBody>
      </p:sp>
      <p:sp>
        <p:nvSpPr>
          <p:cNvPr id="6152" name="Rectangle 2071"/>
          <p:cNvSpPr>
            <a:spLocks noChangeArrowheads="1"/>
          </p:cNvSpPr>
          <p:nvPr/>
        </p:nvSpPr>
        <p:spPr bwMode="auto">
          <a:xfrm>
            <a:off x="6477000" y="1981200"/>
            <a:ext cx="76200" cy="609600"/>
          </a:xfrm>
          <a:prstGeom prst="rect">
            <a:avLst/>
          </a:prstGeom>
          <a:solidFill>
            <a:schemeClr val="hlink"/>
          </a:solidFill>
          <a:ln w="12700">
            <a:solidFill>
              <a:schemeClr val="tx1"/>
            </a:solidFill>
            <a:miter lim="800000"/>
            <a:headEnd type="none" w="sm" len="sm"/>
            <a:tailEnd type="none" w="sm" len="sm"/>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mn-lt"/>
            </a:endParaRPr>
          </a:p>
        </p:txBody>
      </p:sp>
      <p:sp>
        <p:nvSpPr>
          <p:cNvPr id="6153" name="Rectangle 2072"/>
          <p:cNvSpPr>
            <a:spLocks noChangeArrowheads="1"/>
          </p:cNvSpPr>
          <p:nvPr/>
        </p:nvSpPr>
        <p:spPr bwMode="auto">
          <a:xfrm>
            <a:off x="6553200" y="2209800"/>
            <a:ext cx="76200" cy="381000"/>
          </a:xfrm>
          <a:prstGeom prst="rect">
            <a:avLst/>
          </a:prstGeom>
          <a:solidFill>
            <a:schemeClr val="accent2"/>
          </a:solidFill>
          <a:ln w="12700">
            <a:solidFill>
              <a:schemeClr val="tx1"/>
            </a:solidFill>
            <a:miter lim="800000"/>
            <a:headEnd type="none" w="sm" len="sm"/>
            <a:tailEnd type="none" w="sm" len="sm"/>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mn-lt"/>
            </a:endParaRPr>
          </a:p>
        </p:txBody>
      </p:sp>
      <p:sp>
        <p:nvSpPr>
          <p:cNvPr id="6154" name="Rectangle 2073"/>
          <p:cNvSpPr>
            <a:spLocks noChangeArrowheads="1"/>
          </p:cNvSpPr>
          <p:nvPr/>
        </p:nvSpPr>
        <p:spPr bwMode="auto">
          <a:xfrm>
            <a:off x="6400800" y="2133600"/>
            <a:ext cx="76200" cy="457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mn-lt"/>
            </a:endParaRPr>
          </a:p>
        </p:txBody>
      </p:sp>
      <p:sp>
        <p:nvSpPr>
          <p:cNvPr id="6155" name="Rectangle 2074"/>
          <p:cNvSpPr>
            <a:spLocks noChangeArrowheads="1"/>
          </p:cNvSpPr>
          <p:nvPr/>
        </p:nvSpPr>
        <p:spPr bwMode="auto">
          <a:xfrm>
            <a:off x="6629400" y="2362200"/>
            <a:ext cx="76200" cy="228600"/>
          </a:xfrm>
          <a:prstGeom prst="rect">
            <a:avLst/>
          </a:prstGeom>
          <a:solidFill>
            <a:schemeClr val="tx1"/>
          </a:solidFill>
          <a:ln w="12700">
            <a:solidFill>
              <a:schemeClr val="tx1"/>
            </a:solidFill>
            <a:miter lim="800000"/>
            <a:headEnd type="none" w="sm" len="sm"/>
            <a:tailEnd type="none" w="sm" len="sm"/>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mn-lt"/>
            </a:endParaRPr>
          </a:p>
        </p:txBody>
      </p:sp>
      <p:sp>
        <p:nvSpPr>
          <p:cNvPr id="6156" name="Rectangle 2075"/>
          <p:cNvSpPr>
            <a:spLocks noChangeArrowheads="1"/>
          </p:cNvSpPr>
          <p:nvPr/>
        </p:nvSpPr>
        <p:spPr bwMode="auto">
          <a:xfrm>
            <a:off x="6172200" y="2590800"/>
            <a:ext cx="685800" cy="7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mn-lt"/>
            </a:endParaRPr>
          </a:p>
        </p:txBody>
      </p:sp>
      <p:sp>
        <p:nvSpPr>
          <p:cNvPr id="6157" name="Rectangle 2076"/>
          <p:cNvSpPr>
            <a:spLocks noChangeArrowheads="1"/>
          </p:cNvSpPr>
          <p:nvPr/>
        </p:nvSpPr>
        <p:spPr bwMode="auto">
          <a:xfrm>
            <a:off x="6248400" y="2362200"/>
            <a:ext cx="152400" cy="228600"/>
          </a:xfrm>
          <a:prstGeom prst="rect">
            <a:avLst/>
          </a:prstGeom>
          <a:solidFill>
            <a:srgbClr val="FF99FF"/>
          </a:solidFill>
          <a:ln w="12700">
            <a:solidFill>
              <a:schemeClr val="tx1"/>
            </a:solidFill>
            <a:miter lim="800000"/>
            <a:headEnd type="none" w="sm" len="sm"/>
            <a:tailEnd type="none" w="sm" len="sm"/>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mn-lt"/>
            </a:endParaRPr>
          </a:p>
        </p:txBody>
      </p:sp>
      <p:sp>
        <p:nvSpPr>
          <p:cNvPr id="6158" name="Text Box 2078"/>
          <p:cNvSpPr txBox="1">
            <a:spLocks noChangeArrowheads="1"/>
          </p:cNvSpPr>
          <p:nvPr/>
        </p:nvSpPr>
        <p:spPr bwMode="auto">
          <a:xfrm>
            <a:off x="2051050" y="3297238"/>
            <a:ext cx="18149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latin typeface="+mn-lt"/>
              </a:rPr>
              <a:t>Selection and </a:t>
            </a:r>
            <a:br>
              <a:rPr kumimoji="0" lang="en-US" altLang="zh-TW" sz="2000" b="1">
                <a:latin typeface="+mn-lt"/>
              </a:rPr>
            </a:br>
            <a:r>
              <a:rPr kumimoji="0" lang="en-US" altLang="zh-TW" sz="2000" b="1">
                <a:latin typeface="+mn-lt"/>
              </a:rPr>
              <a:t>Transformation</a:t>
            </a:r>
          </a:p>
        </p:txBody>
      </p:sp>
      <p:sp>
        <p:nvSpPr>
          <p:cNvPr id="6159" name="Text Box 2080"/>
          <p:cNvSpPr txBox="1">
            <a:spLocks noChangeArrowheads="1"/>
          </p:cNvSpPr>
          <p:nvPr/>
        </p:nvSpPr>
        <p:spPr bwMode="auto">
          <a:xfrm>
            <a:off x="4236285" y="2452826"/>
            <a:ext cx="14878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dirty="0">
                <a:solidFill>
                  <a:srgbClr val="FF0000"/>
                </a:solidFill>
                <a:latin typeface="+mn-lt"/>
                <a:ea typeface="Arial Unicode MS" pitchFamily="34" charset="-120"/>
                <a:cs typeface="Arial Unicode MS" pitchFamily="34" charset="-120"/>
              </a:rPr>
              <a:t>Data Mining</a:t>
            </a:r>
          </a:p>
        </p:txBody>
      </p:sp>
      <p:sp>
        <p:nvSpPr>
          <p:cNvPr id="6160" name="Text Box 2081"/>
          <p:cNvSpPr txBox="1">
            <a:spLocks noChangeArrowheads="1"/>
          </p:cNvSpPr>
          <p:nvPr/>
        </p:nvSpPr>
        <p:spPr bwMode="auto">
          <a:xfrm>
            <a:off x="5635797" y="1196975"/>
            <a:ext cx="1816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dirty="0">
                <a:latin typeface="+mn-lt"/>
              </a:rPr>
              <a:t>Evaluation and </a:t>
            </a:r>
            <a:br>
              <a:rPr kumimoji="0" lang="en-US" altLang="zh-TW" sz="2000" b="1" dirty="0">
                <a:latin typeface="+mn-lt"/>
              </a:rPr>
            </a:br>
            <a:r>
              <a:rPr kumimoji="0" lang="en-US" altLang="zh-TW" sz="2000" b="1" dirty="0">
                <a:latin typeface="+mn-lt"/>
              </a:rPr>
              <a:t>Presentation</a:t>
            </a:r>
          </a:p>
        </p:txBody>
      </p:sp>
      <p:sp>
        <p:nvSpPr>
          <p:cNvPr id="6161" name="Line 2086"/>
          <p:cNvSpPr>
            <a:spLocks noChangeShapeType="1"/>
          </p:cNvSpPr>
          <p:nvPr/>
        </p:nvSpPr>
        <p:spPr bwMode="auto">
          <a:xfrm flipH="1">
            <a:off x="7308850" y="2060575"/>
            <a:ext cx="6350" cy="4464050"/>
          </a:xfrm>
          <a:prstGeom prst="line">
            <a:avLst/>
          </a:prstGeom>
          <a:noFill/>
          <a:ln w="38100">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6162" name="Line 2087"/>
          <p:cNvSpPr>
            <a:spLocks noChangeShapeType="1"/>
          </p:cNvSpPr>
          <p:nvPr/>
        </p:nvSpPr>
        <p:spPr bwMode="auto">
          <a:xfrm flipH="1">
            <a:off x="1763713" y="6524625"/>
            <a:ext cx="5551487" cy="73025"/>
          </a:xfrm>
          <a:prstGeom prst="line">
            <a:avLst/>
          </a:prstGeom>
          <a:noFill/>
          <a:ln w="38100">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6163" name="Line 2089"/>
          <p:cNvSpPr>
            <a:spLocks noChangeShapeType="1"/>
          </p:cNvSpPr>
          <p:nvPr/>
        </p:nvSpPr>
        <p:spPr bwMode="auto">
          <a:xfrm>
            <a:off x="1547813" y="5732463"/>
            <a:ext cx="2160587" cy="0"/>
          </a:xfrm>
          <a:prstGeom prst="line">
            <a:avLst/>
          </a:prstGeom>
          <a:noFill/>
          <a:ln w="2857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zh-TW" altLang="en-US">
              <a:latin typeface="+mn-lt"/>
            </a:endParaRPr>
          </a:p>
        </p:txBody>
      </p:sp>
      <p:sp>
        <p:nvSpPr>
          <p:cNvPr id="46" name="投影片編號版面配置區 45"/>
          <p:cNvSpPr>
            <a:spLocks noGrp="1"/>
          </p:cNvSpPr>
          <p:nvPr>
            <p:ph type="sldNum" sz="quarter" idx="12"/>
          </p:nvPr>
        </p:nvSpPr>
        <p:spPr/>
        <p:txBody>
          <a:bodyPr/>
          <a:lstStyle/>
          <a:p>
            <a:pPr>
              <a:defRPr/>
            </a:pPr>
            <a:fld id="{FE108CA2-030A-4ED0-A093-59D589226B28}" type="slidenum">
              <a:rPr lang="zh-TW" altLang="en-US"/>
              <a:pPr>
                <a:defRPr/>
              </a:pPr>
              <a:t>53</a:t>
            </a:fld>
            <a:endParaRPr lang="zh-TW" altLang="en-US"/>
          </a:p>
        </p:txBody>
      </p:sp>
      <p:sp>
        <p:nvSpPr>
          <p:cNvPr id="45" name="流程圖: 磁碟 44"/>
          <p:cNvSpPr/>
          <p:nvPr/>
        </p:nvSpPr>
        <p:spPr>
          <a:xfrm>
            <a:off x="250825" y="5732463"/>
            <a:ext cx="649288" cy="576262"/>
          </a:xfrm>
          <a:prstGeom prst="flowChartMagneticDisk">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8" name="流程圖: 磁碟 47"/>
          <p:cNvSpPr/>
          <p:nvPr/>
        </p:nvSpPr>
        <p:spPr>
          <a:xfrm>
            <a:off x="900113" y="5732463"/>
            <a:ext cx="576262" cy="576262"/>
          </a:xfrm>
          <a:prstGeom prst="flowChartMagneticDisk">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168" name="Text Box 2067"/>
          <p:cNvSpPr txBox="1">
            <a:spLocks noChangeArrowheads="1"/>
          </p:cNvSpPr>
          <p:nvPr/>
        </p:nvSpPr>
        <p:spPr bwMode="auto">
          <a:xfrm>
            <a:off x="250825" y="6237288"/>
            <a:ext cx="136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solidFill>
                  <a:srgbClr val="00B050"/>
                </a:solidFill>
                <a:latin typeface="+mn-lt"/>
              </a:rPr>
              <a:t>Databases</a:t>
            </a:r>
          </a:p>
        </p:txBody>
      </p:sp>
      <p:sp>
        <p:nvSpPr>
          <p:cNvPr id="49" name="流程圖: 磁碟 48"/>
          <p:cNvSpPr/>
          <p:nvPr/>
        </p:nvSpPr>
        <p:spPr>
          <a:xfrm>
            <a:off x="1979613" y="4221163"/>
            <a:ext cx="1512887" cy="1008062"/>
          </a:xfrm>
          <a:prstGeom prst="flowChartMagneticDisk">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accent1"/>
              </a:solidFill>
            </a:endParaRPr>
          </a:p>
        </p:txBody>
      </p:sp>
      <p:sp>
        <p:nvSpPr>
          <p:cNvPr id="6170" name="Text Box 2068"/>
          <p:cNvSpPr txBox="1">
            <a:spLocks noChangeArrowheads="1"/>
          </p:cNvSpPr>
          <p:nvPr/>
        </p:nvSpPr>
        <p:spPr bwMode="auto">
          <a:xfrm>
            <a:off x="1763713" y="4521200"/>
            <a:ext cx="199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dirty="0">
                <a:solidFill>
                  <a:schemeClr val="tx2"/>
                </a:solidFill>
                <a:latin typeface="+mn-lt"/>
                <a:ea typeface="Arial Unicode MS" pitchFamily="34" charset="-120"/>
                <a:cs typeface="Arial Unicode MS" pitchFamily="34" charset="-120"/>
              </a:rPr>
              <a:t>Data </a:t>
            </a:r>
            <a:br>
              <a:rPr kumimoji="0" lang="en-US" altLang="zh-TW" sz="2000" b="1" dirty="0">
                <a:solidFill>
                  <a:schemeClr val="tx2"/>
                </a:solidFill>
                <a:latin typeface="+mn-lt"/>
                <a:ea typeface="Arial Unicode MS" pitchFamily="34" charset="-120"/>
                <a:cs typeface="Arial Unicode MS" pitchFamily="34" charset="-120"/>
              </a:rPr>
            </a:br>
            <a:r>
              <a:rPr kumimoji="0" lang="en-US" altLang="zh-TW" sz="2000" b="1" dirty="0">
                <a:solidFill>
                  <a:schemeClr val="tx2"/>
                </a:solidFill>
                <a:latin typeface="+mn-lt"/>
                <a:ea typeface="Arial Unicode MS" pitchFamily="34" charset="-120"/>
                <a:cs typeface="Arial Unicode MS" pitchFamily="34" charset="-120"/>
              </a:rPr>
              <a:t>Warehouse</a:t>
            </a:r>
          </a:p>
        </p:txBody>
      </p:sp>
      <p:sp>
        <p:nvSpPr>
          <p:cNvPr id="55" name="立方體 54"/>
          <p:cNvSpPr/>
          <p:nvPr/>
        </p:nvSpPr>
        <p:spPr>
          <a:xfrm>
            <a:off x="4284663" y="3141663"/>
            <a:ext cx="863600" cy="935037"/>
          </a:xfrm>
          <a:prstGeom prst="cub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173" name="Text Box 2081"/>
          <p:cNvSpPr txBox="1">
            <a:spLocks noChangeArrowheads="1"/>
          </p:cNvSpPr>
          <p:nvPr/>
        </p:nvSpPr>
        <p:spPr bwMode="auto">
          <a:xfrm>
            <a:off x="6084888" y="2597150"/>
            <a:ext cx="1109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latin typeface="+mn-lt"/>
              </a:rPr>
              <a:t>Patterns</a:t>
            </a:r>
          </a:p>
        </p:txBody>
      </p:sp>
      <p:grpSp>
        <p:nvGrpSpPr>
          <p:cNvPr id="6174" name="群組 63"/>
          <p:cNvGrpSpPr>
            <a:grpSpLocks/>
          </p:cNvGrpSpPr>
          <p:nvPr/>
        </p:nvGrpSpPr>
        <p:grpSpPr bwMode="auto">
          <a:xfrm>
            <a:off x="1908175" y="6092825"/>
            <a:ext cx="998538" cy="215900"/>
            <a:chOff x="3051448" y="5589240"/>
            <a:chExt cx="1232520" cy="360040"/>
          </a:xfrm>
        </p:grpSpPr>
        <p:sp>
          <p:nvSpPr>
            <p:cNvPr id="65" name="流程圖: 程序 64"/>
            <p:cNvSpPr/>
            <p:nvPr/>
          </p:nvSpPr>
          <p:spPr>
            <a:xfrm>
              <a:off x="3051448" y="5589240"/>
              <a:ext cx="152840" cy="360040"/>
            </a:xfrm>
            <a:prstGeom prst="flowChartProcess">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6" name="流程圖: 程序 65"/>
            <p:cNvSpPr/>
            <p:nvPr/>
          </p:nvSpPr>
          <p:spPr>
            <a:xfrm>
              <a:off x="3204288" y="5589240"/>
              <a:ext cx="215544" cy="360040"/>
            </a:xfrm>
            <a:prstGeom prst="flowChartProcess">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7" name="流程圖: 程序 66"/>
            <p:cNvSpPr/>
            <p:nvPr/>
          </p:nvSpPr>
          <p:spPr>
            <a:xfrm>
              <a:off x="3419832" y="5589240"/>
              <a:ext cx="648592" cy="360040"/>
            </a:xfrm>
            <a:prstGeom prst="flowChartProcess">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8" name="流程圖: 程序 67"/>
            <p:cNvSpPr/>
            <p:nvPr/>
          </p:nvSpPr>
          <p:spPr>
            <a:xfrm>
              <a:off x="3988084" y="5589240"/>
              <a:ext cx="295884" cy="360040"/>
            </a:xfrm>
            <a:prstGeom prst="flowChartProcess">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9" name="手繪多邊形 68"/>
            <p:cNvSpPr/>
            <p:nvPr/>
          </p:nvSpPr>
          <p:spPr>
            <a:xfrm>
              <a:off x="3660850" y="5639541"/>
              <a:ext cx="199868" cy="254146"/>
            </a:xfrm>
            <a:custGeom>
              <a:avLst/>
              <a:gdLst>
                <a:gd name="connsiteX0" fmla="*/ 43543 w 145143"/>
                <a:gd name="connsiteY0" fmla="*/ 0 h 203200"/>
                <a:gd name="connsiteX1" fmla="*/ 0 w 145143"/>
                <a:gd name="connsiteY1" fmla="*/ 101600 h 203200"/>
                <a:gd name="connsiteX2" fmla="*/ 145143 w 145143"/>
                <a:gd name="connsiteY2" fmla="*/ 130629 h 203200"/>
                <a:gd name="connsiteX3" fmla="*/ 87086 w 145143"/>
                <a:gd name="connsiteY3" fmla="*/ 203200 h 203200"/>
                <a:gd name="connsiteX4" fmla="*/ 101600 w 145143"/>
                <a:gd name="connsiteY4" fmla="*/ 188686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43" h="203200">
                  <a:moveTo>
                    <a:pt x="43543" y="0"/>
                  </a:moveTo>
                  <a:lnTo>
                    <a:pt x="0" y="101600"/>
                  </a:lnTo>
                  <a:lnTo>
                    <a:pt x="145143" y="130629"/>
                  </a:lnTo>
                  <a:lnTo>
                    <a:pt x="87086" y="203200"/>
                  </a:lnTo>
                  <a:lnTo>
                    <a:pt x="101600" y="188686"/>
                  </a:lnTo>
                </a:path>
              </a:pathLst>
            </a:cu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dirty="0"/>
            </a:p>
          </p:txBody>
        </p:sp>
      </p:grpSp>
      <p:sp>
        <p:nvSpPr>
          <p:cNvPr id="70" name="等腰三角形 69"/>
          <p:cNvSpPr/>
          <p:nvPr/>
        </p:nvSpPr>
        <p:spPr>
          <a:xfrm>
            <a:off x="7740650" y="836613"/>
            <a:ext cx="1152525" cy="1008062"/>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1" name="Text Box 2080"/>
          <p:cNvSpPr txBox="1">
            <a:spLocks noChangeArrowheads="1"/>
          </p:cNvSpPr>
          <p:nvPr/>
        </p:nvSpPr>
        <p:spPr bwMode="auto">
          <a:xfrm>
            <a:off x="7596188" y="1125538"/>
            <a:ext cx="1368067" cy="400110"/>
          </a:xfrm>
          <a:prstGeom prst="rect">
            <a:avLst/>
          </a:prstGeom>
          <a:noFill/>
          <a:ln w="12700">
            <a:noFill/>
            <a:miter lim="800000"/>
            <a:headEnd type="none" w="sm" len="sm"/>
            <a:tailEnd type="none" w="sm" len="sm"/>
          </a:ln>
        </p:spPr>
        <p:txBody>
          <a:bodyPr wrap="none">
            <a:spAutoFit/>
          </a:bodyPr>
          <a:lstStyle/>
          <a:p>
            <a:pPr>
              <a:defRPr/>
            </a:pPr>
            <a:r>
              <a:rPr kumimoji="0" lang="en-US" altLang="zh-TW" sz="2000" b="1" dirty="0">
                <a:solidFill>
                  <a:schemeClr val="accent6">
                    <a:lumMod val="75000"/>
                  </a:schemeClr>
                </a:solidFill>
                <a:latin typeface="+mn-lt"/>
                <a:ea typeface="Arial Unicode MS" pitchFamily="34" charset="-120"/>
                <a:cs typeface="Arial Unicode MS" pitchFamily="34" charset="-120"/>
              </a:rPr>
              <a:t>Knowledge</a:t>
            </a:r>
          </a:p>
        </p:txBody>
      </p:sp>
      <p:sp>
        <p:nvSpPr>
          <p:cNvPr id="6177" name="Line 2086"/>
          <p:cNvSpPr>
            <a:spLocks noChangeShapeType="1"/>
          </p:cNvSpPr>
          <p:nvPr/>
        </p:nvSpPr>
        <p:spPr bwMode="auto">
          <a:xfrm flipV="1">
            <a:off x="5724525" y="2852738"/>
            <a:ext cx="71438" cy="3671887"/>
          </a:xfrm>
          <a:prstGeom prst="line">
            <a:avLst/>
          </a:prstGeom>
          <a:noFill/>
          <a:ln w="38100">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6178" name="Line 2086"/>
          <p:cNvSpPr>
            <a:spLocks noChangeShapeType="1"/>
          </p:cNvSpPr>
          <p:nvPr/>
        </p:nvSpPr>
        <p:spPr bwMode="auto">
          <a:xfrm flipV="1">
            <a:off x="1763713" y="5778500"/>
            <a:ext cx="0" cy="819150"/>
          </a:xfrm>
          <a:prstGeom prst="line">
            <a:avLst/>
          </a:prstGeom>
          <a:noFill/>
          <a:ln w="38100">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6179" name="Line 2052"/>
          <p:cNvSpPr>
            <a:spLocks noChangeShapeType="1"/>
          </p:cNvSpPr>
          <p:nvPr/>
        </p:nvSpPr>
        <p:spPr bwMode="auto">
          <a:xfrm flipH="1" flipV="1">
            <a:off x="2627313" y="5229225"/>
            <a:ext cx="0" cy="576263"/>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grpSp>
        <p:nvGrpSpPr>
          <p:cNvPr id="6180" name="群組 74"/>
          <p:cNvGrpSpPr>
            <a:grpSpLocks/>
          </p:cNvGrpSpPr>
          <p:nvPr/>
        </p:nvGrpSpPr>
        <p:grpSpPr bwMode="auto">
          <a:xfrm>
            <a:off x="1908175" y="5805488"/>
            <a:ext cx="998538" cy="215900"/>
            <a:chOff x="3051448" y="5589240"/>
            <a:chExt cx="1232520" cy="360040"/>
          </a:xfrm>
        </p:grpSpPr>
        <p:sp>
          <p:nvSpPr>
            <p:cNvPr id="76" name="流程圖: 程序 75"/>
            <p:cNvSpPr/>
            <p:nvPr/>
          </p:nvSpPr>
          <p:spPr>
            <a:xfrm>
              <a:off x="3051448" y="5589240"/>
              <a:ext cx="152840" cy="360040"/>
            </a:xfrm>
            <a:prstGeom prst="flowChartProcess">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7" name="流程圖: 程序 76"/>
            <p:cNvSpPr/>
            <p:nvPr/>
          </p:nvSpPr>
          <p:spPr>
            <a:xfrm>
              <a:off x="3204288" y="5589240"/>
              <a:ext cx="215544" cy="360040"/>
            </a:xfrm>
            <a:prstGeom prst="flowChartProcess">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8" name="流程圖: 程序 77"/>
            <p:cNvSpPr/>
            <p:nvPr/>
          </p:nvSpPr>
          <p:spPr>
            <a:xfrm>
              <a:off x="3419832" y="5589240"/>
              <a:ext cx="648592" cy="360040"/>
            </a:xfrm>
            <a:prstGeom prst="flowChartProcess">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9" name="流程圖: 程序 78"/>
            <p:cNvSpPr/>
            <p:nvPr/>
          </p:nvSpPr>
          <p:spPr>
            <a:xfrm>
              <a:off x="3988084" y="5589240"/>
              <a:ext cx="295884" cy="360040"/>
            </a:xfrm>
            <a:prstGeom prst="flowChartProcess">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0" name="手繪多邊形 79"/>
            <p:cNvSpPr/>
            <p:nvPr/>
          </p:nvSpPr>
          <p:spPr>
            <a:xfrm>
              <a:off x="3660850" y="5639539"/>
              <a:ext cx="199868" cy="254146"/>
            </a:xfrm>
            <a:custGeom>
              <a:avLst/>
              <a:gdLst>
                <a:gd name="connsiteX0" fmla="*/ 43543 w 145143"/>
                <a:gd name="connsiteY0" fmla="*/ 0 h 203200"/>
                <a:gd name="connsiteX1" fmla="*/ 0 w 145143"/>
                <a:gd name="connsiteY1" fmla="*/ 101600 h 203200"/>
                <a:gd name="connsiteX2" fmla="*/ 145143 w 145143"/>
                <a:gd name="connsiteY2" fmla="*/ 130629 h 203200"/>
                <a:gd name="connsiteX3" fmla="*/ 87086 w 145143"/>
                <a:gd name="connsiteY3" fmla="*/ 203200 h 203200"/>
                <a:gd name="connsiteX4" fmla="*/ 101600 w 145143"/>
                <a:gd name="connsiteY4" fmla="*/ 188686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43" h="203200">
                  <a:moveTo>
                    <a:pt x="43543" y="0"/>
                  </a:moveTo>
                  <a:lnTo>
                    <a:pt x="0" y="101600"/>
                  </a:lnTo>
                  <a:lnTo>
                    <a:pt x="145143" y="130629"/>
                  </a:lnTo>
                  <a:lnTo>
                    <a:pt x="87086" y="203200"/>
                  </a:lnTo>
                  <a:lnTo>
                    <a:pt x="101600" y="188686"/>
                  </a:lnTo>
                </a:path>
              </a:pathLst>
            </a:cu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dirty="0"/>
            </a:p>
          </p:txBody>
        </p:sp>
      </p:grpSp>
      <p:sp>
        <p:nvSpPr>
          <p:cNvPr id="6181" name="Text Box 2067"/>
          <p:cNvSpPr txBox="1">
            <a:spLocks noChangeArrowheads="1"/>
          </p:cNvSpPr>
          <p:nvPr/>
        </p:nvSpPr>
        <p:spPr bwMode="auto">
          <a:xfrm>
            <a:off x="1835150" y="6237288"/>
            <a:ext cx="136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solidFill>
                  <a:srgbClr val="00B050"/>
                </a:solidFill>
                <a:latin typeface="+mn-lt"/>
              </a:rPr>
              <a:t>Flat files</a:t>
            </a:r>
          </a:p>
        </p:txBody>
      </p:sp>
      <p:sp>
        <p:nvSpPr>
          <p:cNvPr id="6182" name="Line 2052"/>
          <p:cNvSpPr>
            <a:spLocks noChangeShapeType="1"/>
          </p:cNvSpPr>
          <p:nvPr/>
        </p:nvSpPr>
        <p:spPr bwMode="auto">
          <a:xfrm flipH="1" flipV="1">
            <a:off x="3708400" y="4221163"/>
            <a:ext cx="0" cy="151130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6183" name="Line 2052"/>
          <p:cNvSpPr>
            <a:spLocks noChangeShapeType="1"/>
          </p:cNvSpPr>
          <p:nvPr/>
        </p:nvSpPr>
        <p:spPr bwMode="auto">
          <a:xfrm flipV="1">
            <a:off x="1403350" y="5732463"/>
            <a:ext cx="230505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6184" name="Line 2086"/>
          <p:cNvSpPr>
            <a:spLocks noChangeShapeType="1"/>
          </p:cNvSpPr>
          <p:nvPr/>
        </p:nvSpPr>
        <p:spPr bwMode="auto">
          <a:xfrm flipV="1">
            <a:off x="3995738" y="3933825"/>
            <a:ext cx="0" cy="2663825"/>
          </a:xfrm>
          <a:prstGeom prst="line">
            <a:avLst/>
          </a:prstGeom>
          <a:noFill/>
          <a:ln w="38100">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52" name="文字方塊 44"/>
          <p:cNvSpPr txBox="1">
            <a:spLocks noChangeArrowheads="1"/>
          </p:cNvSpPr>
          <p:nvPr/>
        </p:nvSpPr>
        <p:spPr bwMode="auto">
          <a:xfrm>
            <a:off x="179512" y="1052736"/>
            <a:ext cx="48871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dirty="0">
                <a:solidFill>
                  <a:srgbClr val="FF0000"/>
                </a:solidFill>
                <a:latin typeface="+mn-lt"/>
              </a:rPr>
              <a:t>Data mining: </a:t>
            </a:r>
            <a:br>
              <a:rPr lang="en-US" altLang="zh-TW" sz="2400" b="1" dirty="0">
                <a:solidFill>
                  <a:srgbClr val="FF0000"/>
                </a:solidFill>
                <a:latin typeface="+mn-lt"/>
              </a:rPr>
            </a:br>
            <a:r>
              <a:rPr lang="en-US" altLang="zh-TW" sz="2400" b="1" dirty="0">
                <a:solidFill>
                  <a:srgbClr val="FF0000"/>
                </a:solidFill>
                <a:latin typeface="+mn-lt"/>
              </a:rPr>
              <a:t>core of knowledge discovery process</a:t>
            </a:r>
            <a:endParaRPr lang="zh-TW" altLang="en-US" sz="2400" b="1" dirty="0">
              <a:solidFill>
                <a:srgbClr val="FF0000"/>
              </a:solidFill>
              <a:latin typeface="+mn-lt"/>
            </a:endParaRPr>
          </a:p>
        </p:txBody>
      </p:sp>
      <p:sp>
        <p:nvSpPr>
          <p:cNvPr id="53" name="文字方塊 32"/>
          <p:cNvSpPr txBox="1">
            <a:spLocks noChangeArrowheads="1"/>
          </p:cNvSpPr>
          <p:nvPr/>
        </p:nvSpPr>
        <p:spPr bwMode="auto">
          <a:xfrm>
            <a:off x="899592" y="6597650"/>
            <a:ext cx="75086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dirty="0">
                <a:solidFill>
                  <a:schemeClr val="bg1">
                    <a:lumMod val="65000"/>
                  </a:schemeClr>
                </a:solidFill>
              </a:rPr>
              <a:t>Source: </a:t>
            </a:r>
            <a:r>
              <a:rPr kumimoji="0" lang="en-US" altLang="zh-TW" sz="1200" dirty="0" smtClean="0">
                <a:solidFill>
                  <a:schemeClr val="bg1">
                    <a:lumMod val="65000"/>
                  </a:schemeClr>
                </a:solidFill>
              </a:rPr>
              <a:t>Jiawei Han and Micheline </a:t>
            </a:r>
            <a:r>
              <a:rPr kumimoji="0" lang="en-US" altLang="zh-TW" sz="1200" dirty="0" err="1" smtClean="0">
                <a:solidFill>
                  <a:schemeClr val="bg1">
                    <a:lumMod val="65000"/>
                  </a:schemeClr>
                </a:solidFill>
              </a:rPr>
              <a:t>Kamber</a:t>
            </a:r>
            <a:r>
              <a:rPr kumimoji="0" lang="en-US" altLang="zh-TW" sz="1200" dirty="0" smtClean="0">
                <a:solidFill>
                  <a:schemeClr val="bg1">
                    <a:lumMod val="65000"/>
                  </a:schemeClr>
                </a:solidFill>
              </a:rPr>
              <a:t> (2006), Data Mining: Concepts and Techniques, Second Edition, Elsevier</a:t>
            </a:r>
            <a:endParaRPr kumimoji="0" lang="zh-TW" altLang="en-US" sz="1200" dirty="0">
              <a:solidFill>
                <a:schemeClr val="bg1">
                  <a:lumMod val="65000"/>
                </a:schemeClr>
              </a:solidFill>
            </a:endParaRPr>
          </a:p>
        </p:txBody>
      </p:sp>
      <p:sp>
        <p:nvSpPr>
          <p:cNvPr id="54" name="Text Box 2078"/>
          <p:cNvSpPr txBox="1">
            <a:spLocks noChangeArrowheads="1"/>
          </p:cNvSpPr>
          <p:nvPr/>
        </p:nvSpPr>
        <p:spPr bwMode="auto">
          <a:xfrm>
            <a:off x="4139952" y="4005064"/>
            <a:ext cx="1658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2000" b="1" dirty="0">
                <a:latin typeface="+mn-lt"/>
              </a:rPr>
              <a:t>Task-relevant </a:t>
            </a:r>
            <a:r>
              <a:rPr kumimoji="0" lang="en-US" altLang="zh-TW" sz="2000" b="1" dirty="0" smtClean="0">
                <a:latin typeface="+mn-lt"/>
              </a:rPr>
              <a:t/>
            </a:r>
            <a:br>
              <a:rPr kumimoji="0" lang="en-US" altLang="zh-TW" sz="2000" b="1" dirty="0" smtClean="0">
                <a:latin typeface="+mn-lt"/>
              </a:rPr>
            </a:br>
            <a:r>
              <a:rPr kumimoji="0" lang="en-US" altLang="zh-TW" sz="2000" b="1" dirty="0" smtClean="0">
                <a:latin typeface="+mn-lt"/>
              </a:rPr>
              <a:t>Data</a:t>
            </a:r>
            <a:endParaRPr kumimoji="0" lang="en-US" altLang="zh-TW" sz="2000" b="1" dirty="0">
              <a:latin typeface="+mn-lt"/>
            </a:endParaRPr>
          </a:p>
        </p:txBody>
      </p:sp>
    </p:spTree>
    <p:extLst>
      <p:ext uri="{BB962C8B-B14F-4D97-AF65-F5344CB8AC3E}">
        <p14:creationId xmlns:p14="http://schemas.microsoft.com/office/powerpoint/2010/main" val="55089698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5888"/>
            <a:ext cx="8229600" cy="1066800"/>
          </a:xfrm>
        </p:spPr>
        <p:txBody>
          <a:bodyPr/>
          <a:lstStyle/>
          <a:p>
            <a:pPr eaLnBrk="1" hangingPunct="1"/>
            <a:r>
              <a:rPr lang="en-US" altLang="zh-TW" dirty="0" smtClean="0"/>
              <a:t>Data Mining Process: </a:t>
            </a:r>
            <a:br>
              <a:rPr lang="en-US" altLang="zh-TW" dirty="0" smtClean="0"/>
            </a:br>
            <a:r>
              <a:rPr lang="en-US" altLang="zh-TW" dirty="0" smtClean="0">
                <a:solidFill>
                  <a:srgbClr val="FF0000"/>
                </a:solidFill>
              </a:rPr>
              <a:t>CRISP-DM</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341438"/>
            <a:ext cx="5688013"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23557"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413BD2F1-6B26-4E19-A8BB-A0F3107781EB}" type="slidenum">
              <a:rPr lang="zh-TW" altLang="en-US" sz="1200" smtClean="0">
                <a:solidFill>
                  <a:srgbClr val="898989"/>
                </a:solidFill>
              </a:rPr>
              <a:pPr eaLnBrk="1" hangingPunct="1">
                <a:spcBef>
                  <a:spcPct val="0"/>
                </a:spcBef>
                <a:buFontTx/>
                <a:buNone/>
              </a:pPr>
              <a:t>54</a:t>
            </a:fld>
            <a:endParaRPr lang="zh-TW" altLang="en-US" sz="1200" smtClean="0">
              <a:solidFill>
                <a:srgbClr val="898989"/>
              </a:solidFill>
            </a:endParaRPr>
          </a:p>
        </p:txBody>
      </p:sp>
    </p:spTree>
    <p:extLst>
      <p:ext uri="{BB962C8B-B14F-4D97-AF65-F5344CB8AC3E}">
        <p14:creationId xmlns:p14="http://schemas.microsoft.com/office/powerpoint/2010/main" val="82163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188913"/>
            <a:ext cx="8229600" cy="1143000"/>
          </a:xfrm>
        </p:spPr>
        <p:txBody>
          <a:bodyPr/>
          <a:lstStyle/>
          <a:p>
            <a:pPr eaLnBrk="1" hangingPunct="1"/>
            <a:r>
              <a:rPr lang="en-US" altLang="zh-TW" dirty="0" smtClean="0">
                <a:solidFill>
                  <a:schemeClr val="accent1"/>
                </a:solidFill>
              </a:rPr>
              <a:t>Data Mining Process: </a:t>
            </a:r>
            <a:r>
              <a:rPr lang="en-US" altLang="zh-TW" dirty="0" smtClean="0"/>
              <a:t/>
            </a:r>
            <a:br>
              <a:rPr lang="en-US" altLang="zh-TW" dirty="0" smtClean="0"/>
            </a:br>
            <a:r>
              <a:rPr lang="en-US" altLang="zh-TW" dirty="0" smtClean="0">
                <a:solidFill>
                  <a:srgbClr val="FF0000"/>
                </a:solidFill>
              </a:rPr>
              <a:t>CRISP-DM</a:t>
            </a:r>
          </a:p>
        </p:txBody>
      </p:sp>
      <p:sp>
        <p:nvSpPr>
          <p:cNvPr id="24579" name="Content Placeholder 2"/>
          <p:cNvSpPr>
            <a:spLocks noGrp="1"/>
          </p:cNvSpPr>
          <p:nvPr>
            <p:ph idx="1"/>
          </p:nvPr>
        </p:nvSpPr>
        <p:spPr>
          <a:xfrm>
            <a:off x="179512" y="1628800"/>
            <a:ext cx="8856984" cy="4800600"/>
          </a:xfrm>
        </p:spPr>
        <p:txBody>
          <a:bodyPr/>
          <a:lstStyle/>
          <a:p>
            <a:pPr eaLnBrk="1" hangingPunct="1">
              <a:buFont typeface="Wingdings" pitchFamily="2" charset="2"/>
              <a:buNone/>
            </a:pPr>
            <a:r>
              <a:rPr lang="en-US" altLang="zh-TW" dirty="0" smtClean="0">
                <a:solidFill>
                  <a:srgbClr val="FF0000"/>
                </a:solidFill>
                <a:ea typeface="新細明體" pitchFamily="18" charset="-120"/>
              </a:rPr>
              <a:t>Step 1:</a:t>
            </a:r>
            <a:r>
              <a:rPr lang="en-US" altLang="zh-TW" dirty="0" smtClean="0">
                <a:ea typeface="新細明體" pitchFamily="18" charset="-120"/>
              </a:rPr>
              <a:t> Business Understanding</a:t>
            </a:r>
          </a:p>
          <a:p>
            <a:pPr eaLnBrk="1" hangingPunct="1">
              <a:buFont typeface="Wingdings" pitchFamily="2" charset="2"/>
              <a:buNone/>
            </a:pPr>
            <a:r>
              <a:rPr lang="en-US" altLang="zh-TW" dirty="0" smtClean="0">
                <a:solidFill>
                  <a:srgbClr val="FF0000"/>
                </a:solidFill>
                <a:ea typeface="新細明體" pitchFamily="18" charset="-120"/>
              </a:rPr>
              <a:t>Step 2:</a:t>
            </a:r>
            <a:r>
              <a:rPr lang="en-US" altLang="zh-TW" dirty="0" smtClean="0">
                <a:ea typeface="新細明體" pitchFamily="18" charset="-120"/>
              </a:rPr>
              <a:t> Data Understanding</a:t>
            </a:r>
          </a:p>
          <a:p>
            <a:pPr eaLnBrk="1" hangingPunct="1">
              <a:buFont typeface="Wingdings" pitchFamily="2" charset="2"/>
              <a:buNone/>
            </a:pPr>
            <a:r>
              <a:rPr lang="en-US" altLang="zh-TW" dirty="0" smtClean="0">
                <a:solidFill>
                  <a:srgbClr val="FF0000"/>
                </a:solidFill>
                <a:ea typeface="新細明體" pitchFamily="18" charset="-120"/>
              </a:rPr>
              <a:t>Step 3:</a:t>
            </a:r>
            <a:r>
              <a:rPr lang="en-US" altLang="zh-TW" dirty="0" smtClean="0">
                <a:ea typeface="新細明體" pitchFamily="18" charset="-120"/>
              </a:rPr>
              <a:t> Data Preparation (!)</a:t>
            </a:r>
          </a:p>
          <a:p>
            <a:pPr eaLnBrk="1" hangingPunct="1">
              <a:buFont typeface="Wingdings" pitchFamily="2" charset="2"/>
              <a:buNone/>
            </a:pPr>
            <a:r>
              <a:rPr lang="en-US" altLang="zh-TW" dirty="0" smtClean="0">
                <a:solidFill>
                  <a:srgbClr val="FF0000"/>
                </a:solidFill>
                <a:ea typeface="新細明體" pitchFamily="18" charset="-120"/>
              </a:rPr>
              <a:t>Step 4:</a:t>
            </a:r>
            <a:r>
              <a:rPr lang="en-US" altLang="zh-TW" dirty="0" smtClean="0">
                <a:ea typeface="新細明體" pitchFamily="18" charset="-120"/>
              </a:rPr>
              <a:t> Model Building</a:t>
            </a:r>
          </a:p>
          <a:p>
            <a:pPr eaLnBrk="1" hangingPunct="1">
              <a:buFont typeface="Wingdings" pitchFamily="2" charset="2"/>
              <a:buNone/>
            </a:pPr>
            <a:r>
              <a:rPr lang="en-US" altLang="zh-TW" dirty="0" smtClean="0">
                <a:solidFill>
                  <a:srgbClr val="FF0000"/>
                </a:solidFill>
                <a:ea typeface="新細明體" pitchFamily="18" charset="-120"/>
              </a:rPr>
              <a:t>Step 5:</a:t>
            </a:r>
            <a:r>
              <a:rPr lang="en-US" altLang="zh-TW" dirty="0" smtClean="0">
                <a:ea typeface="新細明體" pitchFamily="18" charset="-120"/>
              </a:rPr>
              <a:t> Testing and Evaluation</a:t>
            </a:r>
          </a:p>
          <a:p>
            <a:pPr eaLnBrk="1" hangingPunct="1">
              <a:buFont typeface="Wingdings" pitchFamily="2" charset="2"/>
              <a:buNone/>
            </a:pPr>
            <a:r>
              <a:rPr lang="en-US" altLang="zh-TW" dirty="0" smtClean="0">
                <a:solidFill>
                  <a:srgbClr val="FF0000"/>
                </a:solidFill>
                <a:ea typeface="新細明體" pitchFamily="18" charset="-120"/>
              </a:rPr>
              <a:t>Step 6:</a:t>
            </a:r>
            <a:r>
              <a:rPr lang="en-US" altLang="zh-TW" dirty="0" smtClean="0">
                <a:ea typeface="新細明體" pitchFamily="18" charset="-120"/>
              </a:rPr>
              <a:t> Deployment</a:t>
            </a:r>
          </a:p>
          <a:p>
            <a:pPr eaLnBrk="1" hangingPunct="1">
              <a:buFont typeface="Wingdings" pitchFamily="2" charset="2"/>
              <a:buNone/>
            </a:pPr>
            <a:endParaRPr lang="en-US" altLang="zh-TW" sz="700" dirty="0" smtClean="0">
              <a:ea typeface="新細明體" pitchFamily="18" charset="-120"/>
            </a:endParaRPr>
          </a:p>
          <a:p>
            <a:pPr eaLnBrk="1" hangingPunct="1"/>
            <a:r>
              <a:rPr lang="en-US" altLang="zh-TW" dirty="0" smtClean="0">
                <a:ea typeface="新細明體" pitchFamily="18" charset="-120"/>
              </a:rPr>
              <a:t>The process is highly repetitive and experimental </a:t>
            </a:r>
            <a:r>
              <a:rPr lang="en-US" altLang="zh-TW" dirty="0" smtClean="0">
                <a:ea typeface="新細明體" pitchFamily="18" charset="-120"/>
              </a:rPr>
              <a:t/>
            </a:r>
            <a:br>
              <a:rPr lang="en-US" altLang="zh-TW" dirty="0" smtClean="0">
                <a:ea typeface="新細明體" pitchFamily="18" charset="-120"/>
              </a:rPr>
            </a:br>
            <a:r>
              <a:rPr lang="en-US" altLang="zh-TW" dirty="0" smtClean="0">
                <a:ea typeface="新細明體" pitchFamily="18" charset="-120"/>
              </a:rPr>
              <a:t>(</a:t>
            </a:r>
            <a:r>
              <a:rPr lang="en-US" altLang="zh-TW" dirty="0" smtClean="0">
                <a:ea typeface="新細明體" pitchFamily="18" charset="-120"/>
              </a:rPr>
              <a:t>DM: art versus science?)</a:t>
            </a:r>
          </a:p>
        </p:txBody>
      </p:sp>
      <p:sp>
        <p:nvSpPr>
          <p:cNvPr id="4" name="Right Brace 3"/>
          <p:cNvSpPr/>
          <p:nvPr/>
        </p:nvSpPr>
        <p:spPr bwMode="auto">
          <a:xfrm>
            <a:off x="6227763" y="1845370"/>
            <a:ext cx="381000" cy="1447800"/>
          </a:xfrm>
          <a:prstGeom prst="rightBrace">
            <a:avLst/>
          </a:prstGeom>
          <a:noFill/>
          <a:ln w="9525" cap="flat" cmpd="sng" algn="ctr">
            <a:solidFill>
              <a:srgbClr val="FF0000"/>
            </a:solidFill>
            <a:prstDash val="solid"/>
            <a:round/>
            <a:headEnd type="none" w="med" len="med"/>
            <a:tailEnd type="none" w="med" len="med"/>
          </a:ln>
          <a:effectLst/>
        </p:spPr>
        <p:txBody>
          <a:bodyPr lIns="92075" tIns="46038" rIns="92075" bIns="46038"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zh-TW" sz="1800" smtClean="0">
              <a:effectLst>
                <a:outerShdw blurRad="38100" dist="38100" dir="2700000" algn="tl">
                  <a:srgbClr val="C0C0C0"/>
                </a:outerShdw>
              </a:effectLst>
            </a:endParaRPr>
          </a:p>
        </p:txBody>
      </p:sp>
      <p:sp>
        <p:nvSpPr>
          <p:cNvPr id="24581" name="TextBox 4"/>
          <p:cNvSpPr txBox="1">
            <a:spLocks noChangeArrowheads="1"/>
          </p:cNvSpPr>
          <p:nvPr/>
        </p:nvSpPr>
        <p:spPr bwMode="auto">
          <a:xfrm>
            <a:off x="6456363" y="1940620"/>
            <a:ext cx="205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a:solidFill>
                  <a:srgbClr val="FF0000"/>
                </a:solidFill>
                <a:latin typeface="Arial" charset="0"/>
              </a:rPr>
              <a:t>Accounts for ~85% of total project time</a:t>
            </a:r>
          </a:p>
        </p:txBody>
      </p:sp>
      <p:sp>
        <p:nvSpPr>
          <p:cNvPr id="24582"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24583"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586E217-38E2-4CD2-81D1-B8F79595D913}" type="slidenum">
              <a:rPr lang="zh-TW" altLang="en-US" sz="1200" smtClean="0">
                <a:solidFill>
                  <a:srgbClr val="898989"/>
                </a:solidFill>
              </a:rPr>
              <a:pPr eaLnBrk="1" hangingPunct="1">
                <a:spcBef>
                  <a:spcPct val="0"/>
                </a:spcBef>
                <a:buFontTx/>
                <a:buNone/>
              </a:pPr>
              <a:t>55</a:t>
            </a:fld>
            <a:endParaRPr lang="zh-TW" altLang="en-US" sz="1200" smtClean="0">
              <a:solidFill>
                <a:srgbClr val="898989"/>
              </a:solidFill>
            </a:endParaRPr>
          </a:p>
        </p:txBody>
      </p:sp>
    </p:spTree>
    <p:extLst>
      <p:ext uri="{BB962C8B-B14F-4D97-AF65-F5344CB8AC3E}">
        <p14:creationId xmlns:p14="http://schemas.microsoft.com/office/powerpoint/2010/main" val="2021029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115888"/>
            <a:ext cx="8229600" cy="1143000"/>
          </a:xfrm>
        </p:spPr>
        <p:txBody>
          <a:bodyPr/>
          <a:lstStyle/>
          <a:p>
            <a:pPr eaLnBrk="1" hangingPunct="1"/>
            <a:r>
              <a:rPr lang="en-US" altLang="zh-TW" dirty="0" smtClean="0">
                <a:solidFill>
                  <a:schemeClr val="accent1"/>
                </a:solidFill>
              </a:rPr>
              <a:t>Data Preparation – </a:t>
            </a:r>
            <a:br>
              <a:rPr lang="en-US" altLang="zh-TW" dirty="0" smtClean="0">
                <a:solidFill>
                  <a:schemeClr val="accent1"/>
                </a:solidFill>
              </a:rPr>
            </a:br>
            <a:r>
              <a:rPr lang="en-US" altLang="zh-TW" dirty="0" smtClean="0">
                <a:solidFill>
                  <a:schemeClr val="accent1"/>
                </a:solidFill>
              </a:rPr>
              <a:t>A Critical DM Task</a:t>
            </a:r>
          </a:p>
        </p:txBody>
      </p:sp>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338" y="1412875"/>
            <a:ext cx="381476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25605"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10B8DA8E-9087-41C0-BC92-B016FDE6299E}" type="slidenum">
              <a:rPr lang="zh-TW" altLang="en-US" sz="1200" smtClean="0">
                <a:solidFill>
                  <a:srgbClr val="898989"/>
                </a:solidFill>
              </a:rPr>
              <a:pPr eaLnBrk="1" hangingPunct="1">
                <a:spcBef>
                  <a:spcPct val="0"/>
                </a:spcBef>
                <a:buFontTx/>
                <a:buNone/>
              </a:pPr>
              <a:t>56</a:t>
            </a:fld>
            <a:endParaRPr lang="zh-TW" altLang="en-US" sz="1200" smtClean="0">
              <a:solidFill>
                <a:srgbClr val="898989"/>
              </a:solidFill>
            </a:endParaRPr>
          </a:p>
        </p:txBody>
      </p:sp>
    </p:spTree>
    <p:extLst>
      <p:ext uri="{BB962C8B-B14F-4D97-AF65-F5344CB8AC3E}">
        <p14:creationId xmlns:p14="http://schemas.microsoft.com/office/powerpoint/2010/main" val="15608110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15888"/>
            <a:ext cx="8229600" cy="1081087"/>
          </a:xfrm>
        </p:spPr>
        <p:txBody>
          <a:bodyPr/>
          <a:lstStyle/>
          <a:p>
            <a:pPr eaLnBrk="1" hangingPunct="1"/>
            <a:r>
              <a:rPr lang="en-US" altLang="zh-TW" dirty="0" smtClean="0">
                <a:solidFill>
                  <a:schemeClr val="accent1"/>
                </a:solidFill>
              </a:rPr>
              <a:t>Data Mining Process: </a:t>
            </a:r>
            <a:br>
              <a:rPr lang="en-US" altLang="zh-TW" dirty="0" smtClean="0">
                <a:solidFill>
                  <a:schemeClr val="accent1"/>
                </a:solidFill>
              </a:rPr>
            </a:br>
            <a:r>
              <a:rPr lang="en-US" altLang="zh-TW" dirty="0" smtClean="0">
                <a:solidFill>
                  <a:srgbClr val="FF0000"/>
                </a:solidFill>
              </a:rPr>
              <a:t>SEMMA</a:t>
            </a:r>
          </a:p>
        </p:txBody>
      </p:sp>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341438"/>
            <a:ext cx="67246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26629"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077EDE5-B551-4CFE-ADA9-14937F6E346A}" type="slidenum">
              <a:rPr lang="zh-TW" altLang="en-US" sz="1200" smtClean="0">
                <a:solidFill>
                  <a:srgbClr val="898989"/>
                </a:solidFill>
              </a:rPr>
              <a:pPr eaLnBrk="1" hangingPunct="1">
                <a:spcBef>
                  <a:spcPct val="0"/>
                </a:spcBef>
                <a:buFontTx/>
                <a:buNone/>
              </a:pPr>
              <a:t>57</a:t>
            </a:fld>
            <a:endParaRPr lang="zh-TW" altLang="en-US" sz="1200" smtClean="0">
              <a:solidFill>
                <a:srgbClr val="898989"/>
              </a:solidFill>
            </a:endParaRPr>
          </a:p>
        </p:txBody>
      </p:sp>
    </p:spTree>
    <p:extLst>
      <p:ext uri="{BB962C8B-B14F-4D97-AF65-F5344CB8AC3E}">
        <p14:creationId xmlns:p14="http://schemas.microsoft.com/office/powerpoint/2010/main" val="34321508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肘形接點 28"/>
          <p:cNvCxnSpPr>
            <a:stCxn id="12" idx="2"/>
            <a:endCxn id="8" idx="2"/>
          </p:cNvCxnSpPr>
          <p:nvPr/>
        </p:nvCxnSpPr>
        <p:spPr>
          <a:xfrm rot="5400000">
            <a:off x="4754934" y="2248071"/>
            <a:ext cx="73467" cy="2527565"/>
          </a:xfrm>
          <a:prstGeom prst="bentConnector3">
            <a:avLst>
              <a:gd name="adj1" fmla="val 1394829"/>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lstStyle/>
          <a:p>
            <a:r>
              <a:rPr lang="en-US" altLang="zh-TW" dirty="0" smtClean="0">
                <a:solidFill>
                  <a:schemeClr val="accent1"/>
                </a:solidFill>
              </a:rPr>
              <a:t>Data Mining Processing Pipeline</a:t>
            </a:r>
            <a:br>
              <a:rPr lang="en-US" altLang="zh-TW" dirty="0" smtClean="0">
                <a:solidFill>
                  <a:schemeClr val="accent1"/>
                </a:solidFill>
              </a:rPr>
            </a:br>
            <a:r>
              <a:rPr lang="en-US" altLang="zh-TW" sz="2400" b="0" dirty="0" smtClean="0">
                <a:solidFill>
                  <a:schemeClr val="bg1">
                    <a:lumMod val="65000"/>
                  </a:schemeClr>
                </a:solidFill>
              </a:rPr>
              <a:t>(</a:t>
            </a:r>
            <a:r>
              <a:rPr lang="en-US" altLang="zh-TW" sz="2400" b="0" dirty="0" err="1">
                <a:solidFill>
                  <a:schemeClr val="bg1">
                    <a:lumMod val="65000"/>
                  </a:schemeClr>
                </a:solidFill>
              </a:rPr>
              <a:t>Charu</a:t>
            </a:r>
            <a:r>
              <a:rPr lang="en-US" altLang="zh-TW" sz="2400" b="0" dirty="0">
                <a:solidFill>
                  <a:schemeClr val="bg1">
                    <a:lumMod val="65000"/>
                  </a:schemeClr>
                </a:solidFill>
              </a:rPr>
              <a:t> </a:t>
            </a:r>
            <a:r>
              <a:rPr lang="en-US" altLang="zh-TW" sz="2400" b="0" dirty="0" smtClean="0">
                <a:solidFill>
                  <a:schemeClr val="bg1">
                    <a:lumMod val="65000"/>
                  </a:schemeClr>
                </a:solidFill>
              </a:rPr>
              <a:t>Aggarwal, 2015</a:t>
            </a:r>
            <a:r>
              <a:rPr lang="en-US" altLang="zh-TW" sz="2400" b="0" dirty="0">
                <a:solidFill>
                  <a:schemeClr val="bg1">
                    <a:lumMod val="65000"/>
                  </a:schemeClr>
                </a:solidFill>
              </a:rPr>
              <a:t>)</a:t>
            </a:r>
            <a:endParaRPr lang="zh-TW" altLang="en-US" sz="2400" b="0" dirty="0">
              <a:solidFill>
                <a:schemeClr val="bg1">
                  <a:lumMod val="65000"/>
                </a:schemeClr>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58</a:t>
            </a:fld>
            <a:endParaRPr lang="zh-TW" altLang="en-US"/>
          </a:p>
        </p:txBody>
      </p:sp>
      <p:sp>
        <p:nvSpPr>
          <p:cNvPr id="5" name="矩形 4"/>
          <p:cNvSpPr/>
          <p:nvPr/>
        </p:nvSpPr>
        <p:spPr>
          <a:xfrm>
            <a:off x="1660240" y="6608385"/>
            <a:ext cx="5823520" cy="276999"/>
          </a:xfrm>
          <a:prstGeom prst="rect">
            <a:avLst/>
          </a:prstGeom>
        </p:spPr>
        <p:txBody>
          <a:bodyPr wrap="square">
            <a:spAutoFit/>
          </a:bodyPr>
          <a:lstStyle/>
          <a:p>
            <a:pPr algn="ctr"/>
            <a:r>
              <a:rPr lang="en-US" altLang="zh-TW" sz="1200" dirty="0" smtClean="0">
                <a:solidFill>
                  <a:schemeClr val="bg1">
                    <a:lumMod val="65000"/>
                  </a:schemeClr>
                </a:solidFill>
                <a:latin typeface="+mn-lt"/>
              </a:rPr>
              <a:t>Source: </a:t>
            </a:r>
            <a:r>
              <a:rPr lang="en-US" altLang="zh-TW" sz="1200" dirty="0" err="1" smtClean="0">
                <a:solidFill>
                  <a:schemeClr val="bg1">
                    <a:lumMod val="65000"/>
                  </a:schemeClr>
                </a:solidFill>
                <a:latin typeface="+mn-lt"/>
              </a:rPr>
              <a:t>Charu</a:t>
            </a:r>
            <a:r>
              <a:rPr lang="en-US" altLang="zh-TW" sz="1200" dirty="0" smtClean="0">
                <a:solidFill>
                  <a:schemeClr val="bg1">
                    <a:lumMod val="65000"/>
                  </a:schemeClr>
                </a:solidFill>
                <a:latin typeface="+mn-lt"/>
              </a:rPr>
              <a:t> Aggarwal (2015), Data Mining: The Textbook Hardcover, Springer</a:t>
            </a:r>
            <a:endParaRPr lang="zh-TW" altLang="en-US" sz="1200" dirty="0">
              <a:solidFill>
                <a:schemeClr val="bg1">
                  <a:lumMod val="65000"/>
                </a:schemeClr>
              </a:solidFill>
              <a:latin typeface="+mn-lt"/>
            </a:endParaRPr>
          </a:p>
        </p:txBody>
      </p:sp>
      <p:sp>
        <p:nvSpPr>
          <p:cNvPr id="7" name="圓角矩形 6"/>
          <p:cNvSpPr/>
          <p:nvPr/>
        </p:nvSpPr>
        <p:spPr>
          <a:xfrm>
            <a:off x="143508" y="2180435"/>
            <a:ext cx="1408720" cy="1368152"/>
          </a:xfrm>
          <a:prstGeom prst="roundRect">
            <a:avLst>
              <a:gd name="adj" fmla="val 4171"/>
            </a:avLst>
          </a:prstGeom>
          <a:solidFill>
            <a:schemeClr val="accent3">
              <a:lumMod val="40000"/>
              <a:lumOff val="6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200" dirty="0" smtClean="0">
                <a:solidFill>
                  <a:schemeClr val="tx1"/>
                </a:solidFill>
              </a:rPr>
              <a:t>Data Collection</a:t>
            </a:r>
          </a:p>
        </p:txBody>
      </p:sp>
      <p:sp>
        <p:nvSpPr>
          <p:cNvPr id="8" name="圓角矩形 7"/>
          <p:cNvSpPr/>
          <p:nvPr/>
        </p:nvSpPr>
        <p:spPr>
          <a:xfrm>
            <a:off x="1979712" y="2180435"/>
            <a:ext cx="3096344" cy="1368152"/>
          </a:xfrm>
          <a:prstGeom prst="roundRect">
            <a:avLst>
              <a:gd name="adj" fmla="val 4171"/>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200" dirty="0" smtClean="0">
                <a:solidFill>
                  <a:schemeClr val="tx1"/>
                </a:solidFill>
              </a:rPr>
              <a:t>Data Preprocessing</a:t>
            </a:r>
          </a:p>
          <a:p>
            <a:pPr algn="ctr">
              <a:defRPr/>
            </a:pPr>
            <a:endParaRPr lang="en-US" altLang="zh-TW" sz="2200" dirty="0" smtClean="0">
              <a:solidFill>
                <a:schemeClr val="tx1"/>
              </a:solidFill>
            </a:endParaRPr>
          </a:p>
          <a:p>
            <a:pPr algn="ctr">
              <a:defRPr/>
            </a:pPr>
            <a:endParaRPr lang="en-US" altLang="zh-TW" sz="2200" dirty="0" smtClean="0">
              <a:solidFill>
                <a:schemeClr val="tx1"/>
              </a:solidFill>
            </a:endParaRPr>
          </a:p>
          <a:p>
            <a:pPr algn="ctr">
              <a:defRPr/>
            </a:pPr>
            <a:endParaRPr lang="en-US" altLang="zh-TW" sz="2200" dirty="0" smtClean="0">
              <a:solidFill>
                <a:schemeClr val="tx1"/>
              </a:solidFill>
            </a:endParaRPr>
          </a:p>
        </p:txBody>
      </p:sp>
      <p:sp>
        <p:nvSpPr>
          <p:cNvPr id="9" name="圓角矩形 8"/>
          <p:cNvSpPr/>
          <p:nvPr/>
        </p:nvSpPr>
        <p:spPr>
          <a:xfrm>
            <a:off x="5414661" y="2180435"/>
            <a:ext cx="2520280" cy="1368152"/>
          </a:xfrm>
          <a:prstGeom prst="roundRect">
            <a:avLst>
              <a:gd name="adj" fmla="val 4171"/>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200" dirty="0" smtClean="0">
                <a:solidFill>
                  <a:schemeClr val="tx1"/>
                </a:solidFill>
              </a:rPr>
              <a:t>Analytical Processing</a:t>
            </a:r>
          </a:p>
          <a:p>
            <a:pPr algn="ctr">
              <a:defRPr/>
            </a:pPr>
            <a:endParaRPr lang="en-US" altLang="zh-TW" sz="2200" dirty="0" smtClean="0">
              <a:solidFill>
                <a:schemeClr val="tx1"/>
              </a:solidFill>
            </a:endParaRPr>
          </a:p>
          <a:p>
            <a:pPr algn="ctr">
              <a:defRPr/>
            </a:pPr>
            <a:endParaRPr lang="en-US" altLang="zh-TW" sz="2200" dirty="0" smtClean="0">
              <a:solidFill>
                <a:schemeClr val="tx1"/>
              </a:solidFill>
            </a:endParaRPr>
          </a:p>
        </p:txBody>
      </p:sp>
      <p:sp>
        <p:nvSpPr>
          <p:cNvPr id="10" name="圓角矩形 9"/>
          <p:cNvSpPr/>
          <p:nvPr/>
        </p:nvSpPr>
        <p:spPr>
          <a:xfrm>
            <a:off x="2051720" y="2572565"/>
            <a:ext cx="1363960" cy="892439"/>
          </a:xfrm>
          <a:prstGeom prst="roundRect">
            <a:avLst>
              <a:gd name="adj" fmla="val 4171"/>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200" dirty="0" smtClean="0">
                <a:solidFill>
                  <a:schemeClr val="tx1"/>
                </a:solidFill>
              </a:rPr>
              <a:t>Feature Extraction</a:t>
            </a:r>
          </a:p>
        </p:txBody>
      </p:sp>
      <p:sp>
        <p:nvSpPr>
          <p:cNvPr id="11" name="圓角矩形 10"/>
          <p:cNvSpPr/>
          <p:nvPr/>
        </p:nvSpPr>
        <p:spPr>
          <a:xfrm>
            <a:off x="3640088" y="2572565"/>
            <a:ext cx="1363960" cy="892439"/>
          </a:xfrm>
          <a:prstGeom prst="roundRect">
            <a:avLst>
              <a:gd name="adj" fmla="val 4171"/>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000" dirty="0" smtClean="0">
                <a:solidFill>
                  <a:schemeClr val="tx1"/>
                </a:solidFill>
              </a:rPr>
              <a:t>Cleaning </a:t>
            </a:r>
            <a:br>
              <a:rPr lang="en-US" altLang="zh-TW" sz="2000" dirty="0" smtClean="0">
                <a:solidFill>
                  <a:schemeClr val="tx1"/>
                </a:solidFill>
              </a:rPr>
            </a:br>
            <a:r>
              <a:rPr lang="en-US" altLang="zh-TW" sz="2000" dirty="0" smtClean="0">
                <a:solidFill>
                  <a:schemeClr val="tx1"/>
                </a:solidFill>
              </a:rPr>
              <a:t>and </a:t>
            </a:r>
            <a:br>
              <a:rPr lang="en-US" altLang="zh-TW" sz="2000" dirty="0" smtClean="0">
                <a:solidFill>
                  <a:schemeClr val="tx1"/>
                </a:solidFill>
              </a:rPr>
            </a:br>
            <a:r>
              <a:rPr lang="en-US" altLang="zh-TW" sz="2000" dirty="0" smtClean="0">
                <a:solidFill>
                  <a:schemeClr val="tx1"/>
                </a:solidFill>
              </a:rPr>
              <a:t>Integration</a:t>
            </a:r>
          </a:p>
        </p:txBody>
      </p:sp>
      <p:sp>
        <p:nvSpPr>
          <p:cNvPr id="12" name="圓角矩形 11"/>
          <p:cNvSpPr/>
          <p:nvPr/>
        </p:nvSpPr>
        <p:spPr>
          <a:xfrm>
            <a:off x="5508104" y="2780928"/>
            <a:ext cx="1094689" cy="694192"/>
          </a:xfrm>
          <a:prstGeom prst="roundRect">
            <a:avLst>
              <a:gd name="adj" fmla="val 4171"/>
            </a:avLst>
          </a:prstGeom>
          <a:solidFill>
            <a:srgbClr val="FFC0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200" dirty="0" smtClean="0">
                <a:solidFill>
                  <a:schemeClr val="tx1"/>
                </a:solidFill>
              </a:rPr>
              <a:t>Building </a:t>
            </a:r>
            <a:br>
              <a:rPr lang="en-US" altLang="zh-TW" sz="2200" dirty="0" smtClean="0">
                <a:solidFill>
                  <a:schemeClr val="tx1"/>
                </a:solidFill>
              </a:rPr>
            </a:br>
            <a:r>
              <a:rPr lang="en-US" altLang="zh-TW" sz="2200" dirty="0" smtClean="0">
                <a:solidFill>
                  <a:schemeClr val="tx1"/>
                </a:solidFill>
              </a:rPr>
              <a:t>Block 1</a:t>
            </a:r>
          </a:p>
        </p:txBody>
      </p:sp>
      <p:sp>
        <p:nvSpPr>
          <p:cNvPr id="13" name="圓角矩形 12"/>
          <p:cNvSpPr/>
          <p:nvPr/>
        </p:nvSpPr>
        <p:spPr>
          <a:xfrm>
            <a:off x="6732240" y="2780928"/>
            <a:ext cx="1094689" cy="694192"/>
          </a:xfrm>
          <a:prstGeom prst="roundRect">
            <a:avLst>
              <a:gd name="adj" fmla="val 4171"/>
            </a:avLst>
          </a:prstGeom>
          <a:solidFill>
            <a:srgbClr val="FFC0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2200" dirty="0" smtClean="0">
                <a:solidFill>
                  <a:schemeClr val="tx1"/>
                </a:solidFill>
              </a:rPr>
              <a:t>Building </a:t>
            </a:r>
            <a:br>
              <a:rPr lang="en-US" altLang="zh-TW" sz="2200" dirty="0" smtClean="0">
                <a:solidFill>
                  <a:schemeClr val="tx1"/>
                </a:solidFill>
              </a:rPr>
            </a:br>
            <a:r>
              <a:rPr lang="en-US" altLang="zh-TW" sz="2200" dirty="0" smtClean="0">
                <a:solidFill>
                  <a:schemeClr val="tx1"/>
                </a:solidFill>
              </a:rPr>
              <a:t>Block 2</a:t>
            </a:r>
          </a:p>
        </p:txBody>
      </p:sp>
      <p:sp>
        <p:nvSpPr>
          <p:cNvPr id="14" name="文字方塊 13"/>
          <p:cNvSpPr txBox="1"/>
          <p:nvPr/>
        </p:nvSpPr>
        <p:spPr>
          <a:xfrm>
            <a:off x="8106529" y="2420888"/>
            <a:ext cx="893963" cy="923330"/>
          </a:xfrm>
          <a:prstGeom prst="rect">
            <a:avLst/>
          </a:prstGeom>
          <a:noFill/>
        </p:spPr>
        <p:txBody>
          <a:bodyPr wrap="none" rtlCol="0">
            <a:spAutoFit/>
          </a:bodyPr>
          <a:lstStyle/>
          <a:p>
            <a:pPr algn="ctr"/>
            <a:r>
              <a:rPr lang="en-US" altLang="zh-TW" b="1" dirty="0" smtClean="0">
                <a:latin typeface="+mn-lt"/>
              </a:rPr>
              <a:t>Output</a:t>
            </a:r>
            <a:br>
              <a:rPr lang="en-US" altLang="zh-TW" b="1" dirty="0" smtClean="0">
                <a:latin typeface="+mn-lt"/>
              </a:rPr>
            </a:br>
            <a:r>
              <a:rPr lang="en-US" altLang="zh-TW" b="1" dirty="0" smtClean="0">
                <a:latin typeface="+mn-lt"/>
              </a:rPr>
              <a:t>for </a:t>
            </a:r>
            <a:br>
              <a:rPr lang="en-US" altLang="zh-TW" b="1" dirty="0" smtClean="0">
                <a:latin typeface="+mn-lt"/>
              </a:rPr>
            </a:br>
            <a:r>
              <a:rPr lang="en-US" altLang="zh-TW" b="1" dirty="0" smtClean="0">
                <a:latin typeface="+mn-lt"/>
              </a:rPr>
              <a:t>Analyst</a:t>
            </a:r>
            <a:endParaRPr lang="zh-TW" altLang="en-US" b="1" dirty="0">
              <a:latin typeface="+mn-lt"/>
            </a:endParaRPr>
          </a:p>
        </p:txBody>
      </p:sp>
      <p:cxnSp>
        <p:nvCxnSpPr>
          <p:cNvPr id="15" name="Straight Arrow Connector 32"/>
          <p:cNvCxnSpPr>
            <a:cxnSpLocks noChangeShapeType="1"/>
            <a:stCxn id="7" idx="3"/>
            <a:endCxn id="8" idx="1"/>
          </p:cNvCxnSpPr>
          <p:nvPr/>
        </p:nvCxnSpPr>
        <p:spPr bwMode="auto">
          <a:xfrm>
            <a:off x="1552228" y="2864511"/>
            <a:ext cx="427484" cy="0"/>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18" name="Straight Arrow Connector 32"/>
          <p:cNvCxnSpPr>
            <a:cxnSpLocks noChangeShapeType="1"/>
            <a:stCxn id="8" idx="3"/>
            <a:endCxn id="9" idx="1"/>
          </p:cNvCxnSpPr>
          <p:nvPr/>
        </p:nvCxnSpPr>
        <p:spPr bwMode="auto">
          <a:xfrm>
            <a:off x="5076056" y="2864511"/>
            <a:ext cx="338605" cy="0"/>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21" name="Straight Arrow Connector 32"/>
          <p:cNvCxnSpPr>
            <a:cxnSpLocks noChangeShapeType="1"/>
            <a:stCxn id="9" idx="3"/>
          </p:cNvCxnSpPr>
          <p:nvPr/>
        </p:nvCxnSpPr>
        <p:spPr bwMode="auto">
          <a:xfrm>
            <a:off x="7934941" y="2864511"/>
            <a:ext cx="309467" cy="0"/>
          </a:xfrm>
          <a:prstGeom prst="straightConnector1">
            <a:avLst/>
          </a:prstGeom>
          <a:noFill/>
          <a:ln w="28575">
            <a:solidFill>
              <a:schemeClr val="tx1"/>
            </a:solidFill>
            <a:round/>
            <a:headEnd type="none" w="med" len="med"/>
            <a:tailEnd type="triangle" w="lg" len="lg"/>
          </a:ln>
          <a:effectLst/>
          <a:extLst>
            <a:ext uri="{909E8E84-426E-40DD-AFC4-6F175D3DCCD1}">
              <a14:hiddenFill xmlns:a14="http://schemas.microsoft.com/office/drawing/2010/main">
                <a:noFill/>
              </a14:hiddenFill>
            </a:ext>
          </a:extLst>
        </p:spPr>
      </p:cxnSp>
      <p:cxnSp>
        <p:nvCxnSpPr>
          <p:cNvPr id="26" name="肘形接點 25"/>
          <p:cNvCxnSpPr>
            <a:stCxn id="9" idx="2"/>
            <a:endCxn id="7" idx="2"/>
          </p:cNvCxnSpPr>
          <p:nvPr/>
        </p:nvCxnSpPr>
        <p:spPr>
          <a:xfrm rot="5400000">
            <a:off x="3761335" y="635121"/>
            <a:ext cx="12700" cy="5826933"/>
          </a:xfrm>
          <a:prstGeom prst="bentConnector3">
            <a:avLst>
              <a:gd name="adj1" fmla="val 14109693"/>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3767685" y="4005064"/>
            <a:ext cx="2113592" cy="369332"/>
          </a:xfrm>
          <a:prstGeom prst="rect">
            <a:avLst/>
          </a:prstGeom>
          <a:noFill/>
        </p:spPr>
        <p:txBody>
          <a:bodyPr wrap="none" rtlCol="0">
            <a:spAutoFit/>
          </a:bodyPr>
          <a:lstStyle/>
          <a:p>
            <a:pPr algn="ctr"/>
            <a:r>
              <a:rPr lang="en-US" altLang="zh-TW" b="1" dirty="0" smtClean="0">
                <a:latin typeface="+mn-lt"/>
              </a:rPr>
              <a:t>Feedback (Optional)</a:t>
            </a:r>
            <a:endParaRPr lang="zh-TW" altLang="en-US" b="1" dirty="0">
              <a:latin typeface="+mn-lt"/>
            </a:endParaRPr>
          </a:p>
        </p:txBody>
      </p:sp>
      <p:sp>
        <p:nvSpPr>
          <p:cNvPr id="38" name="文字方塊 37"/>
          <p:cNvSpPr txBox="1"/>
          <p:nvPr/>
        </p:nvSpPr>
        <p:spPr>
          <a:xfrm>
            <a:off x="2448842" y="4869160"/>
            <a:ext cx="2113592" cy="369332"/>
          </a:xfrm>
          <a:prstGeom prst="rect">
            <a:avLst/>
          </a:prstGeom>
          <a:noFill/>
        </p:spPr>
        <p:txBody>
          <a:bodyPr wrap="none" rtlCol="0">
            <a:spAutoFit/>
          </a:bodyPr>
          <a:lstStyle/>
          <a:p>
            <a:pPr algn="ctr"/>
            <a:r>
              <a:rPr lang="en-US" altLang="zh-TW" b="1" dirty="0" smtClean="0">
                <a:latin typeface="+mn-lt"/>
              </a:rPr>
              <a:t>Feedback (Optional)</a:t>
            </a:r>
            <a:endParaRPr lang="zh-TW" altLang="en-US" b="1" dirty="0">
              <a:latin typeface="+mn-lt"/>
            </a:endParaRPr>
          </a:p>
        </p:txBody>
      </p:sp>
    </p:spTree>
    <p:extLst>
      <p:ext uri="{BB962C8B-B14F-4D97-AF65-F5344CB8AC3E}">
        <p14:creationId xmlns:p14="http://schemas.microsoft.com/office/powerpoint/2010/main" val="589178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sz="4000" smtClean="0">
                <a:solidFill>
                  <a:schemeClr val="accent1"/>
                </a:solidFill>
              </a:rPr>
              <a:t>Using Databases to Improve Business Performance and Decision Making</a:t>
            </a:r>
            <a:endParaRPr lang="zh-TW" altLang="en-US" sz="4000" smtClean="0">
              <a:solidFill>
                <a:schemeClr val="accent1"/>
              </a:solidFill>
            </a:endParaRPr>
          </a:p>
        </p:txBody>
      </p:sp>
      <p:sp>
        <p:nvSpPr>
          <p:cNvPr id="28675" name="內容版面配置區 2"/>
          <p:cNvSpPr>
            <a:spLocks noGrp="1"/>
          </p:cNvSpPr>
          <p:nvPr>
            <p:ph idx="1"/>
          </p:nvPr>
        </p:nvSpPr>
        <p:spPr/>
        <p:txBody>
          <a:bodyPr/>
          <a:lstStyle/>
          <a:p>
            <a:r>
              <a:rPr lang="en-US" altLang="zh-TW" b="1" smtClean="0">
                <a:solidFill>
                  <a:srgbClr val="FF0000"/>
                </a:solidFill>
              </a:rPr>
              <a:t>Big data</a:t>
            </a:r>
          </a:p>
          <a:p>
            <a:pPr lvl="1"/>
            <a:r>
              <a:rPr lang="en-US" altLang="zh-TW" b="1" smtClean="0"/>
              <a:t>Massive sets of unstructured/semi-structured data from Web traffic, social media, sensors, and so on</a:t>
            </a:r>
          </a:p>
          <a:p>
            <a:pPr lvl="1"/>
            <a:r>
              <a:rPr lang="en-US" altLang="zh-TW" b="1" smtClean="0"/>
              <a:t>Petabytes, exabytes of data</a:t>
            </a:r>
          </a:p>
          <a:p>
            <a:pPr lvl="2"/>
            <a:r>
              <a:rPr lang="en-US" altLang="zh-TW" sz="2800" smtClean="0"/>
              <a:t>Volumes too great for typical DBMS</a:t>
            </a:r>
          </a:p>
          <a:p>
            <a:pPr lvl="1"/>
            <a:r>
              <a:rPr lang="en-US" altLang="zh-TW" b="1" smtClean="0"/>
              <a:t>Can reveal more patterns and anomalies </a:t>
            </a:r>
            <a:endParaRPr lang="zh-TW" altLang="en-US" b="1" smtClean="0"/>
          </a:p>
        </p:txBody>
      </p:sp>
      <p:sp>
        <p:nvSpPr>
          <p:cNvPr id="4" name="投影片編號版面配置區 3"/>
          <p:cNvSpPr>
            <a:spLocks noGrp="1"/>
          </p:cNvSpPr>
          <p:nvPr>
            <p:ph type="sldNum" sz="quarter" idx="12"/>
          </p:nvPr>
        </p:nvSpPr>
        <p:spPr/>
        <p:txBody>
          <a:bodyPr/>
          <a:lstStyle/>
          <a:p>
            <a:pPr>
              <a:defRPr/>
            </a:pPr>
            <a:fld id="{C24477EC-0F74-408B-A1D6-FEEF2691240F}" type="slidenum">
              <a:rPr lang="zh-TW" altLang="en-US" smtClean="0"/>
              <a:pPr>
                <a:defRPr/>
              </a:pPr>
              <a:t>59</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247759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F3D9E39-89BF-4E42-BA3C-D6941F9805A2}" type="slidenum">
              <a:rPr lang="zh-TW" altLang="en-US" sz="1200" smtClean="0">
                <a:solidFill>
                  <a:srgbClr val="898989"/>
                </a:solidFill>
              </a:rPr>
              <a:pPr eaLnBrk="1" hangingPunct="1">
                <a:spcBef>
                  <a:spcPct val="0"/>
                </a:spcBef>
                <a:buFontTx/>
                <a:buNone/>
              </a:pPr>
              <a:t>6</a:t>
            </a:fld>
            <a:endParaRPr lang="zh-TW" altLang="en-US" sz="1200" smtClean="0">
              <a:solidFill>
                <a:srgbClr val="898989"/>
              </a:solidFill>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894" y="633830"/>
            <a:ext cx="4761074" cy="597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95288" y="6608763"/>
            <a:ext cx="7777162" cy="276225"/>
          </a:xfrm>
          <a:prstGeom prst="rect">
            <a:avLst/>
          </a:prstGeom>
        </p:spPr>
        <p:txBody>
          <a:bodyPr>
            <a:spAutoFit/>
          </a:bodyPr>
          <a:lstStyle/>
          <a:p>
            <a:pPr algn="ctr">
              <a:defRPr/>
            </a:pPr>
            <a:r>
              <a:rPr lang="en-US" altLang="zh-TW" sz="1200" dirty="0">
                <a:solidFill>
                  <a:schemeClr val="bg1">
                    <a:lumMod val="75000"/>
                  </a:schemeClr>
                </a:solidFill>
                <a:latin typeface="Arial" pitchFamily="34" charset="0"/>
              </a:rPr>
              <a:t>Source: </a:t>
            </a:r>
            <a:r>
              <a:rPr lang="en-US" altLang="zh-TW" sz="1200" dirty="0">
                <a:solidFill>
                  <a:schemeClr val="bg1">
                    <a:lumMod val="75000"/>
                  </a:schemeClr>
                </a:solidFill>
                <a:latin typeface="Arial" pitchFamily="34" charset="0"/>
                <a:hlinkClick r:id="rId3"/>
              </a:rPr>
              <a:t>http://www.amazon.com/Data-Mining-Machine-Learning-Practitioners/dp/1118618041</a:t>
            </a:r>
            <a:endParaRPr lang="en-US" altLang="zh-TW" sz="1200" dirty="0">
              <a:solidFill>
                <a:schemeClr val="bg1">
                  <a:lumMod val="75000"/>
                </a:schemeClr>
              </a:solidFill>
              <a:latin typeface="Arial" pitchFamily="34" charset="0"/>
            </a:endParaRPr>
          </a:p>
        </p:txBody>
      </p:sp>
    </p:spTree>
    <p:extLst>
      <p:ext uri="{BB962C8B-B14F-4D97-AF65-F5344CB8AC3E}">
        <p14:creationId xmlns:p14="http://schemas.microsoft.com/office/powerpoint/2010/main" val="4007825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en-US" altLang="zh-TW" sz="4000" smtClean="0">
                <a:solidFill>
                  <a:schemeClr val="accent1"/>
                </a:solidFill>
              </a:rPr>
              <a:t>Using Databases to Improve Business Performance and Decision Making</a:t>
            </a:r>
            <a:endParaRPr lang="zh-TW" altLang="en-US" sz="4000" smtClean="0">
              <a:solidFill>
                <a:schemeClr val="accent1"/>
              </a:solidFill>
            </a:endParaRPr>
          </a:p>
        </p:txBody>
      </p:sp>
      <p:sp>
        <p:nvSpPr>
          <p:cNvPr id="29699" name="內容版面配置區 2"/>
          <p:cNvSpPr>
            <a:spLocks noGrp="1"/>
          </p:cNvSpPr>
          <p:nvPr>
            <p:ph idx="1"/>
          </p:nvPr>
        </p:nvSpPr>
        <p:spPr>
          <a:xfrm>
            <a:off x="457200" y="1600200"/>
            <a:ext cx="8229600" cy="4637088"/>
          </a:xfrm>
        </p:spPr>
        <p:txBody>
          <a:bodyPr/>
          <a:lstStyle/>
          <a:p>
            <a:r>
              <a:rPr lang="en-US" altLang="zh-TW" b="1" smtClean="0">
                <a:solidFill>
                  <a:srgbClr val="FF0000"/>
                </a:solidFill>
              </a:rPr>
              <a:t>Business intelligence infrastructure</a:t>
            </a:r>
          </a:p>
          <a:p>
            <a:pPr lvl="1"/>
            <a:r>
              <a:rPr lang="en-US" altLang="zh-TW" b="1" smtClean="0"/>
              <a:t>Today includes an array of tools for separate systems, and big data</a:t>
            </a:r>
          </a:p>
          <a:p>
            <a:r>
              <a:rPr lang="en-US" altLang="zh-TW" b="1" smtClean="0">
                <a:solidFill>
                  <a:srgbClr val="FF0000"/>
                </a:solidFill>
              </a:rPr>
              <a:t>Contemporary tools</a:t>
            </a:r>
            <a:r>
              <a:rPr lang="en-US" altLang="zh-TW" b="1" smtClean="0"/>
              <a:t>:</a:t>
            </a:r>
          </a:p>
          <a:p>
            <a:pPr lvl="1"/>
            <a:r>
              <a:rPr lang="en-US" altLang="zh-TW" b="1" smtClean="0"/>
              <a:t>Data warehouses</a:t>
            </a:r>
          </a:p>
          <a:p>
            <a:pPr lvl="1"/>
            <a:r>
              <a:rPr lang="en-US" altLang="zh-TW" b="1" smtClean="0"/>
              <a:t>Data marts</a:t>
            </a:r>
          </a:p>
          <a:p>
            <a:pPr lvl="1"/>
            <a:r>
              <a:rPr lang="en-US" altLang="zh-TW" b="1" smtClean="0"/>
              <a:t>Hadoop</a:t>
            </a:r>
          </a:p>
          <a:p>
            <a:pPr lvl="1"/>
            <a:r>
              <a:rPr lang="en-US" altLang="zh-TW" b="1" smtClean="0"/>
              <a:t>In-memory computing</a:t>
            </a:r>
          </a:p>
          <a:p>
            <a:pPr lvl="1"/>
            <a:r>
              <a:rPr lang="en-US" altLang="zh-TW" b="1" smtClean="0"/>
              <a:t>Analytical platforms</a:t>
            </a:r>
            <a:endParaRPr lang="zh-TW" altLang="en-US" b="1" smtClean="0"/>
          </a:p>
        </p:txBody>
      </p:sp>
      <p:sp>
        <p:nvSpPr>
          <p:cNvPr id="4" name="投影片編號版面配置區 3"/>
          <p:cNvSpPr>
            <a:spLocks noGrp="1"/>
          </p:cNvSpPr>
          <p:nvPr>
            <p:ph type="sldNum" sz="quarter" idx="12"/>
          </p:nvPr>
        </p:nvSpPr>
        <p:spPr/>
        <p:txBody>
          <a:bodyPr/>
          <a:lstStyle/>
          <a:p>
            <a:pPr>
              <a:defRPr/>
            </a:pPr>
            <a:fld id="{55AACE4B-2E74-4150-8CFF-FDEDB8B7C19F}" type="slidenum">
              <a:rPr lang="zh-TW" altLang="en-US" smtClean="0"/>
              <a:pPr>
                <a:defRPr/>
              </a:pPr>
              <a:t>60</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590015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a:xfrm>
            <a:off x="457200" y="188913"/>
            <a:ext cx="8229600" cy="1223962"/>
          </a:xfrm>
        </p:spPr>
        <p:txBody>
          <a:bodyPr/>
          <a:lstStyle/>
          <a:p>
            <a:r>
              <a:rPr lang="en-US" altLang="zh-TW" smtClean="0">
                <a:solidFill>
                  <a:schemeClr val="accent1"/>
                </a:solidFill>
              </a:rPr>
              <a:t>Data Warehouse vs. </a:t>
            </a:r>
            <a:br>
              <a:rPr lang="en-US" altLang="zh-TW" smtClean="0">
                <a:solidFill>
                  <a:schemeClr val="accent1"/>
                </a:solidFill>
              </a:rPr>
            </a:br>
            <a:r>
              <a:rPr lang="en-US" altLang="zh-TW" smtClean="0">
                <a:solidFill>
                  <a:schemeClr val="accent1"/>
                </a:solidFill>
              </a:rPr>
              <a:t>Data Marts</a:t>
            </a:r>
            <a:endParaRPr lang="zh-TW" altLang="en-US" smtClean="0">
              <a:solidFill>
                <a:schemeClr val="accent1"/>
              </a:solidFill>
            </a:endParaRPr>
          </a:p>
        </p:txBody>
      </p:sp>
      <p:sp>
        <p:nvSpPr>
          <p:cNvPr id="31747" name="內容版面配置區 2"/>
          <p:cNvSpPr>
            <a:spLocks noGrp="1"/>
          </p:cNvSpPr>
          <p:nvPr>
            <p:ph idx="1"/>
          </p:nvPr>
        </p:nvSpPr>
        <p:spPr>
          <a:xfrm>
            <a:off x="250825" y="1412875"/>
            <a:ext cx="8642350" cy="4968875"/>
          </a:xfrm>
        </p:spPr>
        <p:txBody>
          <a:bodyPr/>
          <a:lstStyle/>
          <a:p>
            <a:r>
              <a:rPr lang="en-US" altLang="zh-TW" sz="2800" b="1" smtClean="0">
                <a:solidFill>
                  <a:srgbClr val="0D0D0D"/>
                </a:solidFill>
              </a:rPr>
              <a:t>Data warehouse: </a:t>
            </a:r>
            <a:r>
              <a:rPr lang="en-US" altLang="zh-TW" sz="2800" smtClean="0">
                <a:solidFill>
                  <a:srgbClr val="0D0D0D"/>
                </a:solidFill>
              </a:rPr>
              <a:t> </a:t>
            </a:r>
          </a:p>
          <a:p>
            <a:pPr lvl="1"/>
            <a:r>
              <a:rPr lang="en-US" altLang="zh-TW" sz="2600" smtClean="0">
                <a:solidFill>
                  <a:srgbClr val="0D0D0D"/>
                </a:solidFill>
              </a:rPr>
              <a:t>Stores current and historical data from many core operational transaction systems</a:t>
            </a:r>
          </a:p>
          <a:p>
            <a:pPr lvl="1"/>
            <a:r>
              <a:rPr lang="en-US" altLang="zh-TW" sz="2600" smtClean="0">
                <a:solidFill>
                  <a:srgbClr val="0D0D0D"/>
                </a:solidFill>
              </a:rPr>
              <a:t>Consolidates and standardizes information for use across enterprise, but data cannot be altered</a:t>
            </a:r>
          </a:p>
          <a:p>
            <a:pPr lvl="1"/>
            <a:r>
              <a:rPr lang="en-US" altLang="zh-TW" sz="2600" smtClean="0">
                <a:solidFill>
                  <a:srgbClr val="0D0D0D"/>
                </a:solidFill>
              </a:rPr>
              <a:t>Provides analysis and reporting tools</a:t>
            </a:r>
          </a:p>
          <a:p>
            <a:r>
              <a:rPr lang="en-US" altLang="zh-TW" sz="2800" b="1" smtClean="0">
                <a:solidFill>
                  <a:srgbClr val="0D0D0D"/>
                </a:solidFill>
              </a:rPr>
              <a:t>Data marts: </a:t>
            </a:r>
          </a:p>
          <a:p>
            <a:pPr lvl="1"/>
            <a:r>
              <a:rPr lang="en-US" altLang="zh-TW" sz="2600" smtClean="0">
                <a:solidFill>
                  <a:srgbClr val="0D0D0D"/>
                </a:solidFill>
              </a:rPr>
              <a:t>Subset of data warehouse</a:t>
            </a:r>
          </a:p>
          <a:p>
            <a:pPr lvl="1"/>
            <a:r>
              <a:rPr lang="en-US" altLang="zh-TW" sz="2600" smtClean="0">
                <a:solidFill>
                  <a:srgbClr val="0D0D0D"/>
                </a:solidFill>
              </a:rPr>
              <a:t>Summarized or focused portion of data for use by specific population of users</a:t>
            </a:r>
          </a:p>
          <a:p>
            <a:pPr lvl="1"/>
            <a:r>
              <a:rPr lang="en-US" altLang="zh-TW" sz="2600" smtClean="0">
                <a:solidFill>
                  <a:srgbClr val="0D0D0D"/>
                </a:solidFill>
              </a:rPr>
              <a:t>Typically focuses on single subject or line of business</a:t>
            </a:r>
            <a:endParaRPr lang="en-US" altLang="zh-TW" sz="2600" smtClean="0">
              <a:ea typeface="MS PGothic" pitchFamily="34" charset="-128"/>
            </a:endParaRPr>
          </a:p>
          <a:p>
            <a:endParaRPr lang="zh-TW" altLang="en-US" sz="2600" smtClean="0"/>
          </a:p>
        </p:txBody>
      </p:sp>
      <p:sp>
        <p:nvSpPr>
          <p:cNvPr id="4" name="投影片編號版面配置區 3"/>
          <p:cNvSpPr>
            <a:spLocks noGrp="1"/>
          </p:cNvSpPr>
          <p:nvPr>
            <p:ph type="sldNum" sz="quarter" idx="12"/>
          </p:nvPr>
        </p:nvSpPr>
        <p:spPr/>
        <p:txBody>
          <a:bodyPr/>
          <a:lstStyle/>
          <a:p>
            <a:pPr>
              <a:defRPr/>
            </a:pPr>
            <a:fld id="{43BD660F-C9E9-4CFB-B027-E91D667B5DEE}" type="slidenum">
              <a:rPr lang="zh-TW" altLang="en-US" smtClean="0"/>
              <a:pPr>
                <a:defRPr/>
              </a:pPr>
              <a:t>61</a:t>
            </a:fld>
            <a:endParaRPr lang="zh-TW" altLang="en-US"/>
          </a:p>
        </p:txBody>
      </p:sp>
      <p:sp>
        <p:nvSpPr>
          <p:cNvPr id="6"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59949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en-US" altLang="zh-TW" smtClean="0">
                <a:solidFill>
                  <a:schemeClr val="accent1"/>
                </a:solidFill>
              </a:rPr>
              <a:t>Hadoop</a:t>
            </a:r>
            <a:endParaRPr lang="zh-TW" altLang="en-US" smtClean="0">
              <a:solidFill>
                <a:schemeClr val="accent1"/>
              </a:solidFill>
            </a:endParaRPr>
          </a:p>
        </p:txBody>
      </p:sp>
      <p:sp>
        <p:nvSpPr>
          <p:cNvPr id="32771" name="內容版面配置區 2"/>
          <p:cNvSpPr>
            <a:spLocks noGrp="1"/>
          </p:cNvSpPr>
          <p:nvPr>
            <p:ph idx="1"/>
          </p:nvPr>
        </p:nvSpPr>
        <p:spPr>
          <a:xfrm>
            <a:off x="323850" y="1600200"/>
            <a:ext cx="8499475" cy="4525963"/>
          </a:xfrm>
        </p:spPr>
        <p:txBody>
          <a:bodyPr/>
          <a:lstStyle/>
          <a:p>
            <a:r>
              <a:rPr lang="en-US" altLang="zh-TW" smtClean="0"/>
              <a:t>Enables distributed parallel processing of </a:t>
            </a:r>
            <a:br>
              <a:rPr lang="en-US" altLang="zh-TW" smtClean="0"/>
            </a:br>
            <a:r>
              <a:rPr lang="en-US" altLang="zh-TW" smtClean="0"/>
              <a:t>big data across inexpensive computers</a:t>
            </a:r>
          </a:p>
          <a:p>
            <a:r>
              <a:rPr lang="en-US" altLang="zh-TW" smtClean="0"/>
              <a:t>Key services</a:t>
            </a:r>
          </a:p>
          <a:p>
            <a:pPr lvl="1"/>
            <a:r>
              <a:rPr lang="en-US" altLang="zh-TW" smtClean="0">
                <a:solidFill>
                  <a:srgbClr val="FF0000"/>
                </a:solidFill>
              </a:rPr>
              <a:t>Hadoop Distributed File System (HDFS)</a:t>
            </a:r>
            <a:r>
              <a:rPr lang="en-US" altLang="zh-TW" smtClean="0"/>
              <a:t>: data storage</a:t>
            </a:r>
          </a:p>
          <a:p>
            <a:pPr lvl="1"/>
            <a:r>
              <a:rPr lang="en-US" altLang="zh-TW" smtClean="0">
                <a:solidFill>
                  <a:srgbClr val="FF0000"/>
                </a:solidFill>
              </a:rPr>
              <a:t>MapReduce</a:t>
            </a:r>
            <a:r>
              <a:rPr lang="en-US" altLang="zh-TW" smtClean="0"/>
              <a:t>: breaks data into clusters for work</a:t>
            </a:r>
          </a:p>
          <a:p>
            <a:pPr lvl="1"/>
            <a:r>
              <a:rPr lang="en-US" altLang="zh-TW" smtClean="0">
                <a:solidFill>
                  <a:srgbClr val="FF0000"/>
                </a:solidFill>
              </a:rPr>
              <a:t>Hbase</a:t>
            </a:r>
            <a:r>
              <a:rPr lang="en-US" altLang="zh-TW" smtClean="0"/>
              <a:t>: NoSQL database</a:t>
            </a:r>
          </a:p>
          <a:p>
            <a:r>
              <a:rPr lang="en-US" altLang="zh-TW" smtClean="0"/>
              <a:t>Used by Facebook, Yahoo, NextBio</a:t>
            </a:r>
            <a:endParaRPr lang="zh-TW" altLang="en-US" smtClean="0"/>
          </a:p>
        </p:txBody>
      </p:sp>
      <p:sp>
        <p:nvSpPr>
          <p:cNvPr id="4" name="投影片編號版面配置區 3"/>
          <p:cNvSpPr>
            <a:spLocks noGrp="1"/>
          </p:cNvSpPr>
          <p:nvPr>
            <p:ph type="sldNum" sz="quarter" idx="12"/>
          </p:nvPr>
        </p:nvSpPr>
        <p:spPr/>
        <p:txBody>
          <a:bodyPr/>
          <a:lstStyle/>
          <a:p>
            <a:pPr>
              <a:defRPr/>
            </a:pPr>
            <a:fld id="{93272CB7-64EB-42D0-9BAC-C4DB0272BDEE}" type="slidenum">
              <a:rPr lang="zh-TW" altLang="en-US" smtClean="0"/>
              <a:pPr>
                <a:defRPr/>
              </a:pPr>
              <a:t>62</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550815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en-US" altLang="zh-TW" smtClean="0">
                <a:solidFill>
                  <a:schemeClr val="accent1"/>
                </a:solidFill>
              </a:rPr>
              <a:t>In-memory computing</a:t>
            </a:r>
            <a:endParaRPr lang="zh-TW" altLang="en-US" smtClean="0">
              <a:solidFill>
                <a:schemeClr val="accent1"/>
              </a:solidFill>
            </a:endParaRPr>
          </a:p>
        </p:txBody>
      </p:sp>
      <p:sp>
        <p:nvSpPr>
          <p:cNvPr id="33795" name="內容版面配置區 2"/>
          <p:cNvSpPr>
            <a:spLocks noGrp="1"/>
          </p:cNvSpPr>
          <p:nvPr>
            <p:ph idx="1"/>
          </p:nvPr>
        </p:nvSpPr>
        <p:spPr>
          <a:xfrm>
            <a:off x="323850" y="1600200"/>
            <a:ext cx="8569325" cy="4525963"/>
          </a:xfrm>
        </p:spPr>
        <p:txBody>
          <a:bodyPr/>
          <a:lstStyle/>
          <a:p>
            <a:r>
              <a:rPr lang="en-US" altLang="zh-TW" smtClean="0"/>
              <a:t>Used in </a:t>
            </a:r>
            <a:r>
              <a:rPr lang="en-US" altLang="zh-TW" smtClean="0">
                <a:solidFill>
                  <a:srgbClr val="FF0000"/>
                </a:solidFill>
              </a:rPr>
              <a:t>big data analysis</a:t>
            </a:r>
          </a:p>
          <a:p>
            <a:r>
              <a:rPr lang="en-US" altLang="zh-TW" smtClean="0"/>
              <a:t>Use computers main memory (RAM) for data storage to avoid delays in retrieving data from disk storage</a:t>
            </a:r>
          </a:p>
          <a:p>
            <a:r>
              <a:rPr lang="en-US" altLang="zh-TW" smtClean="0"/>
              <a:t>Can reduce hours/days of processing to seconds</a:t>
            </a:r>
          </a:p>
          <a:p>
            <a:r>
              <a:rPr lang="en-US" altLang="zh-TW" smtClean="0"/>
              <a:t>Requires optimized hardware</a:t>
            </a:r>
            <a:endParaRPr lang="zh-TW" altLang="en-US" smtClean="0"/>
          </a:p>
        </p:txBody>
      </p:sp>
      <p:sp>
        <p:nvSpPr>
          <p:cNvPr id="4" name="投影片編號版面配置區 3"/>
          <p:cNvSpPr>
            <a:spLocks noGrp="1"/>
          </p:cNvSpPr>
          <p:nvPr>
            <p:ph type="sldNum" sz="quarter" idx="12"/>
          </p:nvPr>
        </p:nvSpPr>
        <p:spPr/>
        <p:txBody>
          <a:bodyPr/>
          <a:lstStyle/>
          <a:p>
            <a:pPr>
              <a:defRPr/>
            </a:pPr>
            <a:fld id="{5FB35199-78C2-4D25-97F4-7398DD9658AE}" type="slidenum">
              <a:rPr lang="zh-TW" altLang="en-US" smtClean="0"/>
              <a:pPr>
                <a:defRPr/>
              </a:pPr>
              <a:t>63</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4085853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r>
              <a:rPr lang="en-US" altLang="zh-TW" smtClean="0">
                <a:solidFill>
                  <a:schemeClr val="accent1"/>
                </a:solidFill>
              </a:rPr>
              <a:t>Analytic platforms</a:t>
            </a:r>
            <a:endParaRPr lang="zh-TW" altLang="en-US" smtClean="0">
              <a:solidFill>
                <a:schemeClr val="accent1"/>
              </a:solidFill>
            </a:endParaRPr>
          </a:p>
        </p:txBody>
      </p:sp>
      <p:sp>
        <p:nvSpPr>
          <p:cNvPr id="34819" name="內容版面配置區 2"/>
          <p:cNvSpPr>
            <a:spLocks noGrp="1"/>
          </p:cNvSpPr>
          <p:nvPr>
            <p:ph idx="1"/>
          </p:nvPr>
        </p:nvSpPr>
        <p:spPr/>
        <p:txBody>
          <a:bodyPr/>
          <a:lstStyle/>
          <a:p>
            <a:r>
              <a:rPr lang="en-US" altLang="zh-TW" smtClean="0"/>
              <a:t>High-speed platforms using both relational and non-relational tools optimized for large datasets</a:t>
            </a:r>
          </a:p>
          <a:p>
            <a:r>
              <a:rPr lang="en-US" altLang="zh-TW" smtClean="0"/>
              <a:t>Examples:</a:t>
            </a:r>
          </a:p>
          <a:p>
            <a:pPr lvl="1"/>
            <a:r>
              <a:rPr lang="en-US" altLang="zh-TW" smtClean="0"/>
              <a:t>IBM Netezza</a:t>
            </a:r>
          </a:p>
          <a:p>
            <a:pPr lvl="1"/>
            <a:r>
              <a:rPr lang="en-US" altLang="zh-TW" smtClean="0"/>
              <a:t>Oracle Exadata</a:t>
            </a:r>
            <a:endParaRPr lang="zh-TW" altLang="en-US" smtClean="0"/>
          </a:p>
        </p:txBody>
      </p:sp>
      <p:sp>
        <p:nvSpPr>
          <p:cNvPr id="4" name="投影片編號版面配置區 3"/>
          <p:cNvSpPr>
            <a:spLocks noGrp="1"/>
          </p:cNvSpPr>
          <p:nvPr>
            <p:ph type="sldNum" sz="quarter" idx="12"/>
          </p:nvPr>
        </p:nvSpPr>
        <p:spPr/>
        <p:txBody>
          <a:bodyPr/>
          <a:lstStyle/>
          <a:p>
            <a:pPr>
              <a:defRPr/>
            </a:pPr>
            <a:fld id="{185A965F-6238-4AAE-9E18-E79F66C6FB65}" type="slidenum">
              <a:rPr lang="zh-TW" altLang="en-US" smtClean="0"/>
              <a:pPr>
                <a:defRPr/>
              </a:pPr>
              <a:t>64</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918874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sz="4000" smtClean="0">
                <a:solidFill>
                  <a:schemeClr val="accent1"/>
                </a:solidFill>
              </a:rPr>
              <a:t>Analytical tools: </a:t>
            </a:r>
            <a:br>
              <a:rPr lang="en-US" altLang="zh-TW" sz="4000" smtClean="0">
                <a:solidFill>
                  <a:schemeClr val="accent1"/>
                </a:solidFill>
              </a:rPr>
            </a:br>
            <a:r>
              <a:rPr lang="en-US" altLang="zh-TW" sz="4000" smtClean="0">
                <a:solidFill>
                  <a:schemeClr val="accent1"/>
                </a:solidFill>
              </a:rPr>
              <a:t>Relationships, patterns, trends</a:t>
            </a:r>
            <a:endParaRPr lang="zh-TW" altLang="en-US" sz="4000" smtClean="0">
              <a:solidFill>
                <a:schemeClr val="accent1"/>
              </a:solidFill>
            </a:endParaRPr>
          </a:p>
        </p:txBody>
      </p:sp>
      <p:sp>
        <p:nvSpPr>
          <p:cNvPr id="35843" name="內容版面配置區 2"/>
          <p:cNvSpPr>
            <a:spLocks noGrp="1"/>
          </p:cNvSpPr>
          <p:nvPr>
            <p:ph idx="1"/>
          </p:nvPr>
        </p:nvSpPr>
        <p:spPr>
          <a:xfrm>
            <a:off x="250825" y="1600200"/>
            <a:ext cx="8569325" cy="4708525"/>
          </a:xfrm>
        </p:spPr>
        <p:txBody>
          <a:bodyPr/>
          <a:lstStyle/>
          <a:p>
            <a:r>
              <a:rPr lang="en-US" altLang="zh-TW" smtClean="0">
                <a:solidFill>
                  <a:srgbClr val="FF0000"/>
                </a:solidFill>
              </a:rPr>
              <a:t>Business Intelligence Analytics and Applications</a:t>
            </a:r>
          </a:p>
          <a:p>
            <a:r>
              <a:rPr lang="en-US" altLang="zh-TW" smtClean="0"/>
              <a:t>Tools for consolidating, analyzing, and providing access to vast amounts of data to help users make better business decisions</a:t>
            </a:r>
          </a:p>
          <a:p>
            <a:pPr lvl="1"/>
            <a:r>
              <a:rPr lang="en-US" altLang="zh-TW" smtClean="0">
                <a:solidFill>
                  <a:srgbClr val="FF0000"/>
                </a:solidFill>
              </a:rPr>
              <a:t>Multidimensional data analysis (OLAP)</a:t>
            </a:r>
          </a:p>
          <a:p>
            <a:pPr lvl="1"/>
            <a:r>
              <a:rPr lang="en-US" altLang="zh-TW" smtClean="0">
                <a:solidFill>
                  <a:srgbClr val="FF0000"/>
                </a:solidFill>
              </a:rPr>
              <a:t>Data mining</a:t>
            </a:r>
          </a:p>
          <a:p>
            <a:pPr lvl="1"/>
            <a:r>
              <a:rPr lang="en-US" altLang="zh-TW" smtClean="0">
                <a:solidFill>
                  <a:srgbClr val="FF0000"/>
                </a:solidFill>
              </a:rPr>
              <a:t>Text mining</a:t>
            </a:r>
          </a:p>
          <a:p>
            <a:pPr lvl="1"/>
            <a:r>
              <a:rPr lang="en-US" altLang="zh-TW" smtClean="0">
                <a:solidFill>
                  <a:srgbClr val="FF0000"/>
                </a:solidFill>
              </a:rPr>
              <a:t>Web mining</a:t>
            </a:r>
            <a:endParaRPr lang="zh-TW" altLang="en-US" smtClean="0">
              <a:solidFill>
                <a:srgbClr val="FF0000"/>
              </a:solidFill>
            </a:endParaRPr>
          </a:p>
        </p:txBody>
      </p:sp>
      <p:sp>
        <p:nvSpPr>
          <p:cNvPr id="4" name="投影片編號版面配置區 3"/>
          <p:cNvSpPr>
            <a:spLocks noGrp="1"/>
          </p:cNvSpPr>
          <p:nvPr>
            <p:ph type="sldNum" sz="quarter" idx="12"/>
          </p:nvPr>
        </p:nvSpPr>
        <p:spPr/>
        <p:txBody>
          <a:bodyPr/>
          <a:lstStyle/>
          <a:p>
            <a:pPr>
              <a:defRPr/>
            </a:pPr>
            <a:fld id="{0936A91C-4ECC-4F62-B05E-1897AF986005}" type="slidenum">
              <a:rPr lang="zh-TW" altLang="en-US" smtClean="0"/>
              <a:pPr>
                <a:defRPr/>
              </a:pPr>
              <a:t>65</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2328435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smtClean="0">
                <a:solidFill>
                  <a:schemeClr val="accent1"/>
                </a:solidFill>
              </a:rPr>
              <a:t>Online analytical processing (OLAP)</a:t>
            </a:r>
            <a:endParaRPr lang="zh-TW" altLang="en-US" smtClean="0">
              <a:solidFill>
                <a:schemeClr val="accent1"/>
              </a:solidFill>
            </a:endParaRPr>
          </a:p>
        </p:txBody>
      </p:sp>
      <p:sp>
        <p:nvSpPr>
          <p:cNvPr id="36867" name="內容版面配置區 2"/>
          <p:cNvSpPr>
            <a:spLocks noGrp="1"/>
          </p:cNvSpPr>
          <p:nvPr>
            <p:ph idx="1"/>
          </p:nvPr>
        </p:nvSpPr>
        <p:spPr/>
        <p:txBody>
          <a:bodyPr/>
          <a:lstStyle/>
          <a:p>
            <a:r>
              <a:rPr lang="en-US" altLang="zh-TW" smtClean="0"/>
              <a:t>Supports multidimensional data analysis</a:t>
            </a:r>
          </a:p>
          <a:p>
            <a:pPr lvl="1"/>
            <a:r>
              <a:rPr lang="en-US" altLang="zh-TW" smtClean="0"/>
              <a:t>Viewing data using multiple dimensions</a:t>
            </a:r>
          </a:p>
          <a:p>
            <a:pPr lvl="1"/>
            <a:r>
              <a:rPr lang="en-US" altLang="zh-TW" smtClean="0"/>
              <a:t>Each aspect of information (product, pricing, cost, region, time period) is different dimension</a:t>
            </a:r>
          </a:p>
          <a:p>
            <a:pPr lvl="1"/>
            <a:r>
              <a:rPr lang="en-US" altLang="zh-TW" smtClean="0"/>
              <a:t>Example: How many washers sold in East in June compared with other regions?</a:t>
            </a:r>
          </a:p>
          <a:p>
            <a:r>
              <a:rPr lang="en-US" altLang="zh-TW" smtClean="0"/>
              <a:t>OLAP enables rapid, online answers to ad hoc queries</a:t>
            </a:r>
            <a:endParaRPr lang="zh-TW" altLang="en-US" smtClean="0"/>
          </a:p>
        </p:txBody>
      </p:sp>
      <p:sp>
        <p:nvSpPr>
          <p:cNvPr id="4" name="投影片編號版面配置區 3"/>
          <p:cNvSpPr>
            <a:spLocks noGrp="1"/>
          </p:cNvSpPr>
          <p:nvPr>
            <p:ph type="sldNum" sz="quarter" idx="12"/>
          </p:nvPr>
        </p:nvSpPr>
        <p:spPr/>
        <p:txBody>
          <a:bodyPr/>
          <a:lstStyle/>
          <a:p>
            <a:pPr>
              <a:defRPr/>
            </a:pPr>
            <a:fld id="{39693D72-9A66-4B77-A4AB-061DB87BF3EB}" type="slidenum">
              <a:rPr lang="zh-TW" altLang="en-US" smtClean="0"/>
              <a:pPr>
                <a:defRPr/>
              </a:pPr>
              <a:t>66</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49674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457200" y="274638"/>
            <a:ext cx="8229600" cy="922337"/>
          </a:xfrm>
        </p:spPr>
        <p:txBody>
          <a:bodyPr/>
          <a:lstStyle/>
          <a:p>
            <a:r>
              <a:rPr lang="en-US" altLang="zh-TW" smtClean="0">
                <a:solidFill>
                  <a:schemeClr val="accent1"/>
                </a:solidFill>
              </a:rPr>
              <a:t>MULTIDIMENSIONAL DATA MODEL</a:t>
            </a:r>
            <a:endParaRPr lang="zh-TW" altLang="en-US" smtClean="0">
              <a:solidFill>
                <a:schemeClr val="accent1"/>
              </a:solidFill>
            </a:endParaRPr>
          </a:p>
        </p:txBody>
      </p:sp>
      <p:sp>
        <p:nvSpPr>
          <p:cNvPr id="4" name="投影片編號版面配置區 3"/>
          <p:cNvSpPr>
            <a:spLocks noGrp="1"/>
          </p:cNvSpPr>
          <p:nvPr>
            <p:ph type="sldNum" sz="quarter" idx="12"/>
          </p:nvPr>
        </p:nvSpPr>
        <p:spPr/>
        <p:txBody>
          <a:bodyPr/>
          <a:lstStyle/>
          <a:p>
            <a:pPr>
              <a:defRPr/>
            </a:pPr>
            <a:fld id="{8BE64B77-BE4B-4A93-ADA5-D4C2674871F0}" type="slidenum">
              <a:rPr lang="zh-TW" altLang="en-US" smtClean="0"/>
              <a:pPr>
                <a:defRPr/>
              </a:pPr>
              <a:t>67</a:t>
            </a:fld>
            <a:endParaRPr lang="zh-TW" altLang="en-US"/>
          </a:p>
        </p:txBody>
      </p:sp>
      <p:pic>
        <p:nvPicPr>
          <p:cNvPr id="37892" name="Picture Placeholder 12" descr="Fig-6-04.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14488" y="1196975"/>
            <a:ext cx="5910262" cy="5184775"/>
          </a:xfrm>
          <a:noFill/>
        </p:spPr>
      </p:pic>
      <p:sp>
        <p:nvSpPr>
          <p:cNvPr id="6"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707751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57200" y="115888"/>
            <a:ext cx="8229600" cy="936625"/>
          </a:xfrm>
        </p:spPr>
        <p:txBody>
          <a:bodyPr/>
          <a:lstStyle/>
          <a:p>
            <a:r>
              <a:rPr lang="en-US" altLang="zh-TW" smtClean="0">
                <a:solidFill>
                  <a:schemeClr val="accent1"/>
                </a:solidFill>
              </a:rPr>
              <a:t>Data mining</a:t>
            </a:r>
            <a:endParaRPr lang="zh-TW" altLang="en-US" smtClean="0">
              <a:solidFill>
                <a:schemeClr val="accent1"/>
              </a:solidFill>
            </a:endParaRPr>
          </a:p>
        </p:txBody>
      </p:sp>
      <p:sp>
        <p:nvSpPr>
          <p:cNvPr id="38915" name="內容版面配置區 2"/>
          <p:cNvSpPr>
            <a:spLocks noGrp="1"/>
          </p:cNvSpPr>
          <p:nvPr>
            <p:ph idx="1"/>
          </p:nvPr>
        </p:nvSpPr>
        <p:spPr>
          <a:xfrm>
            <a:off x="250825" y="1125538"/>
            <a:ext cx="8642350" cy="5256212"/>
          </a:xfrm>
        </p:spPr>
        <p:txBody>
          <a:bodyPr/>
          <a:lstStyle/>
          <a:p>
            <a:r>
              <a:rPr lang="en-US" altLang="zh-TW" smtClean="0"/>
              <a:t>Finds hidden patterns, relationships in datasets</a:t>
            </a:r>
          </a:p>
          <a:p>
            <a:pPr lvl="1"/>
            <a:r>
              <a:rPr lang="en-US" altLang="zh-TW" smtClean="0"/>
              <a:t>Example: customer buying patterns</a:t>
            </a:r>
          </a:p>
          <a:p>
            <a:r>
              <a:rPr lang="en-US" altLang="zh-TW" smtClean="0"/>
              <a:t>Infers rules to predict future behavior</a:t>
            </a:r>
          </a:p>
          <a:p>
            <a:pPr lvl="1"/>
            <a:r>
              <a:rPr lang="en-US" altLang="zh-TW" smtClean="0"/>
              <a:t>Data mining provides insights into data that cannot be discovered through OLAP, by inferring rules from patterns in data. </a:t>
            </a:r>
          </a:p>
        </p:txBody>
      </p:sp>
      <p:sp>
        <p:nvSpPr>
          <p:cNvPr id="4" name="投影片編號版面配置區 3"/>
          <p:cNvSpPr>
            <a:spLocks noGrp="1"/>
          </p:cNvSpPr>
          <p:nvPr>
            <p:ph type="sldNum" sz="quarter" idx="12"/>
          </p:nvPr>
        </p:nvSpPr>
        <p:spPr/>
        <p:txBody>
          <a:bodyPr/>
          <a:lstStyle/>
          <a:p>
            <a:pPr>
              <a:defRPr/>
            </a:pPr>
            <a:fld id="{6E8F7C7D-84E1-4AB6-BD05-D8B8F410EF8E}" type="slidenum">
              <a:rPr lang="zh-TW" altLang="en-US" smtClean="0"/>
              <a:pPr>
                <a:defRPr/>
              </a:pPr>
              <a:t>68</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21368566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r>
              <a:rPr lang="en-US" altLang="zh-TW" smtClean="0">
                <a:solidFill>
                  <a:schemeClr val="accent1"/>
                </a:solidFill>
              </a:rPr>
              <a:t>Types of Information Obtained from Data Mining</a:t>
            </a:r>
            <a:endParaRPr lang="zh-TW" altLang="en-US" smtClean="0">
              <a:solidFill>
                <a:schemeClr val="accent1"/>
              </a:solidFill>
            </a:endParaRPr>
          </a:p>
        </p:txBody>
      </p:sp>
      <p:sp>
        <p:nvSpPr>
          <p:cNvPr id="39939" name="內容版面配置區 2"/>
          <p:cNvSpPr>
            <a:spLocks noGrp="1"/>
          </p:cNvSpPr>
          <p:nvPr>
            <p:ph idx="1"/>
          </p:nvPr>
        </p:nvSpPr>
        <p:spPr>
          <a:xfrm>
            <a:off x="250825" y="1600200"/>
            <a:ext cx="8569325" cy="4525963"/>
          </a:xfrm>
        </p:spPr>
        <p:txBody>
          <a:bodyPr/>
          <a:lstStyle/>
          <a:p>
            <a:r>
              <a:rPr lang="en-US" altLang="zh-TW" sz="2800" b="1" smtClean="0"/>
              <a:t>Associations</a:t>
            </a:r>
            <a:r>
              <a:rPr lang="en-US" altLang="zh-TW" sz="2800" smtClean="0"/>
              <a:t>: Occurrences linked to single event</a:t>
            </a:r>
          </a:p>
          <a:p>
            <a:r>
              <a:rPr lang="en-US" altLang="zh-TW" sz="2800" b="1" smtClean="0"/>
              <a:t>Sequences</a:t>
            </a:r>
            <a:r>
              <a:rPr lang="en-US" altLang="zh-TW" sz="2800" smtClean="0"/>
              <a:t>: Events linked over time</a:t>
            </a:r>
          </a:p>
          <a:p>
            <a:r>
              <a:rPr lang="en-US" altLang="zh-TW" sz="2800" b="1" smtClean="0"/>
              <a:t>Classification</a:t>
            </a:r>
            <a:r>
              <a:rPr lang="en-US" altLang="zh-TW" sz="2800" smtClean="0"/>
              <a:t>: Recognizes patterns that describe group to which item belongs</a:t>
            </a:r>
          </a:p>
          <a:p>
            <a:r>
              <a:rPr lang="en-US" altLang="zh-TW" sz="2800" b="1" smtClean="0"/>
              <a:t>Clustering</a:t>
            </a:r>
            <a:r>
              <a:rPr lang="en-US" altLang="zh-TW" sz="2800" smtClean="0"/>
              <a:t>: Similar to classification when no groups have been defined; finds groupings within data</a:t>
            </a:r>
          </a:p>
          <a:p>
            <a:r>
              <a:rPr lang="en-US" altLang="zh-TW" sz="2800" b="1" smtClean="0"/>
              <a:t>Forecasting</a:t>
            </a:r>
            <a:r>
              <a:rPr lang="en-US" altLang="zh-TW" sz="2800" smtClean="0"/>
              <a:t>: Uses series of existing values to forecast what other values will be</a:t>
            </a:r>
            <a:endParaRPr lang="zh-TW" altLang="en-US" sz="2800" smtClean="0"/>
          </a:p>
        </p:txBody>
      </p:sp>
      <p:sp>
        <p:nvSpPr>
          <p:cNvPr id="4" name="投影片編號版面配置區 3"/>
          <p:cNvSpPr>
            <a:spLocks noGrp="1"/>
          </p:cNvSpPr>
          <p:nvPr>
            <p:ph type="sldNum" sz="quarter" idx="12"/>
          </p:nvPr>
        </p:nvSpPr>
        <p:spPr/>
        <p:txBody>
          <a:bodyPr/>
          <a:lstStyle/>
          <a:p>
            <a:pPr>
              <a:defRPr/>
            </a:pPr>
            <a:fld id="{5F374D7A-55AE-4636-8310-0AA6E9B4DF21}" type="slidenum">
              <a:rPr lang="zh-TW" altLang="en-US" smtClean="0"/>
              <a:pPr>
                <a:defRPr/>
              </a:pPr>
              <a:t>69</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72529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78098"/>
          </a:xfrm>
        </p:spPr>
        <p:txBody>
          <a:bodyPr/>
          <a:lstStyle/>
          <a:p>
            <a:r>
              <a:rPr lang="en-US" altLang="zh-TW" dirty="0" smtClean="0">
                <a:solidFill>
                  <a:schemeClr val="accent1"/>
                </a:solidFill>
              </a:rPr>
              <a:t>Data Mining </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7</a:t>
            </a:fld>
            <a:endParaRPr lang="zh-TW" altLang="en-US"/>
          </a:p>
        </p:txBody>
      </p:sp>
      <p:pic>
        <p:nvPicPr>
          <p:cNvPr id="487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014" y="1124744"/>
            <a:ext cx="4595226" cy="5351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547665" y="6597352"/>
            <a:ext cx="5904654" cy="246221"/>
          </a:xfrm>
          <a:prstGeom prst="rect">
            <a:avLst/>
          </a:prstGeom>
        </p:spPr>
        <p:txBody>
          <a:bodyPr wrap="square">
            <a:spAutoFit/>
          </a:bodyPr>
          <a:lstStyle/>
          <a:p>
            <a:pPr algn="ctr"/>
            <a:r>
              <a:rPr lang="en-US" altLang="zh-TW" sz="1000" dirty="0" smtClean="0">
                <a:solidFill>
                  <a:schemeClr val="bg1">
                    <a:lumMod val="75000"/>
                  </a:schemeClr>
                </a:solidFill>
                <a:latin typeface="+mn-lt"/>
              </a:rPr>
              <a:t>Source: </a:t>
            </a:r>
            <a:r>
              <a:rPr lang="en-US" altLang="zh-TW" sz="1000" dirty="0" smtClean="0">
                <a:solidFill>
                  <a:schemeClr val="bg1">
                    <a:lumMod val="75000"/>
                  </a:schemeClr>
                </a:solidFill>
                <a:latin typeface="+mn-lt"/>
                <a:hlinkClick r:id="rId3"/>
              </a:rPr>
              <a:t>http://www.amazon.com/Data-Mining-Concepts-Techniques-Management/dp/0123814790</a:t>
            </a:r>
            <a:endParaRPr lang="en-US" altLang="zh-TW" sz="1000" dirty="0" smtClean="0">
              <a:solidFill>
                <a:schemeClr val="bg1">
                  <a:lumMod val="75000"/>
                </a:schemeClr>
              </a:solidFill>
              <a:latin typeface="+mn-lt"/>
            </a:endParaRPr>
          </a:p>
        </p:txBody>
      </p:sp>
    </p:spTree>
    <p:extLst>
      <p:ext uri="{BB962C8B-B14F-4D97-AF65-F5344CB8AC3E}">
        <p14:creationId xmlns:p14="http://schemas.microsoft.com/office/powerpoint/2010/main" val="2649616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a:xfrm>
            <a:off x="457200" y="115888"/>
            <a:ext cx="8229600" cy="936625"/>
          </a:xfrm>
        </p:spPr>
        <p:txBody>
          <a:bodyPr/>
          <a:lstStyle/>
          <a:p>
            <a:r>
              <a:rPr lang="en-US" altLang="zh-TW" smtClean="0">
                <a:solidFill>
                  <a:schemeClr val="accent1"/>
                </a:solidFill>
              </a:rPr>
              <a:t>Text mining</a:t>
            </a:r>
            <a:endParaRPr lang="zh-TW" altLang="en-US" smtClean="0">
              <a:solidFill>
                <a:schemeClr val="accent1"/>
              </a:solidFill>
            </a:endParaRPr>
          </a:p>
        </p:txBody>
      </p:sp>
      <p:sp>
        <p:nvSpPr>
          <p:cNvPr id="40963" name="內容版面配置區 2"/>
          <p:cNvSpPr>
            <a:spLocks noGrp="1"/>
          </p:cNvSpPr>
          <p:nvPr>
            <p:ph idx="1"/>
          </p:nvPr>
        </p:nvSpPr>
        <p:spPr>
          <a:xfrm>
            <a:off x="323850" y="1341438"/>
            <a:ext cx="8569325" cy="4929187"/>
          </a:xfrm>
        </p:spPr>
        <p:txBody>
          <a:bodyPr/>
          <a:lstStyle/>
          <a:p>
            <a:r>
              <a:rPr lang="en-US" altLang="zh-TW" smtClean="0"/>
              <a:t>Extracts key elements from large unstructured data sets </a:t>
            </a:r>
          </a:p>
          <a:p>
            <a:pPr lvl="1"/>
            <a:r>
              <a:rPr lang="en-US" altLang="zh-TW" smtClean="0"/>
              <a:t>Stored e-mails</a:t>
            </a:r>
          </a:p>
          <a:p>
            <a:pPr lvl="1"/>
            <a:r>
              <a:rPr lang="en-US" altLang="zh-TW" smtClean="0"/>
              <a:t>Call center transcripts</a:t>
            </a:r>
          </a:p>
          <a:p>
            <a:pPr lvl="1"/>
            <a:r>
              <a:rPr lang="en-US" altLang="zh-TW" smtClean="0"/>
              <a:t>Legal cases</a:t>
            </a:r>
          </a:p>
          <a:p>
            <a:pPr lvl="1"/>
            <a:r>
              <a:rPr lang="en-US" altLang="zh-TW" smtClean="0"/>
              <a:t>Patent descriptions</a:t>
            </a:r>
          </a:p>
          <a:p>
            <a:pPr lvl="1"/>
            <a:r>
              <a:rPr lang="en-US" altLang="zh-TW" smtClean="0"/>
              <a:t>Service reports, and so on</a:t>
            </a:r>
          </a:p>
          <a:p>
            <a:r>
              <a:rPr lang="en-US" altLang="zh-TW" smtClean="0"/>
              <a:t>Sentiment analysis software</a:t>
            </a:r>
          </a:p>
          <a:p>
            <a:pPr lvl="1"/>
            <a:r>
              <a:rPr lang="en-US" altLang="zh-TW" smtClean="0"/>
              <a:t>Mines e-mails, blogs, social media to detect opinions</a:t>
            </a:r>
            <a:endParaRPr lang="zh-TW" altLang="en-US" smtClean="0"/>
          </a:p>
        </p:txBody>
      </p:sp>
      <p:sp>
        <p:nvSpPr>
          <p:cNvPr id="4" name="投影片編號版面配置區 3"/>
          <p:cNvSpPr>
            <a:spLocks noGrp="1"/>
          </p:cNvSpPr>
          <p:nvPr>
            <p:ph type="sldNum" sz="quarter" idx="12"/>
          </p:nvPr>
        </p:nvSpPr>
        <p:spPr/>
        <p:txBody>
          <a:bodyPr/>
          <a:lstStyle/>
          <a:p>
            <a:pPr>
              <a:defRPr/>
            </a:pPr>
            <a:fld id="{FCDA7DEC-DCBF-45B2-B917-260269A22A5C}" type="slidenum">
              <a:rPr lang="zh-TW" altLang="en-US" smtClean="0"/>
              <a:pPr>
                <a:defRPr/>
              </a:pPr>
              <a:t>70</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7993462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457200" y="115888"/>
            <a:ext cx="8229600" cy="865187"/>
          </a:xfrm>
        </p:spPr>
        <p:txBody>
          <a:bodyPr/>
          <a:lstStyle/>
          <a:p>
            <a:r>
              <a:rPr lang="en-US" altLang="zh-TW" smtClean="0">
                <a:solidFill>
                  <a:schemeClr val="accent1"/>
                </a:solidFill>
              </a:rPr>
              <a:t>Web mining</a:t>
            </a:r>
            <a:endParaRPr lang="zh-TW" altLang="en-US" smtClean="0">
              <a:solidFill>
                <a:schemeClr val="accent1"/>
              </a:solidFill>
            </a:endParaRPr>
          </a:p>
        </p:txBody>
      </p:sp>
      <p:sp>
        <p:nvSpPr>
          <p:cNvPr id="41987" name="內容版面配置區 2"/>
          <p:cNvSpPr>
            <a:spLocks noGrp="1"/>
          </p:cNvSpPr>
          <p:nvPr>
            <p:ph idx="1"/>
          </p:nvPr>
        </p:nvSpPr>
        <p:spPr>
          <a:xfrm>
            <a:off x="271463" y="981075"/>
            <a:ext cx="8548687" cy="5487988"/>
          </a:xfrm>
        </p:spPr>
        <p:txBody>
          <a:bodyPr/>
          <a:lstStyle/>
          <a:p>
            <a:r>
              <a:rPr lang="en-US" altLang="zh-TW" dirty="0" smtClean="0"/>
              <a:t>Discovery and analysis of useful patterns and information from Web</a:t>
            </a:r>
          </a:p>
          <a:p>
            <a:pPr lvl="1"/>
            <a:r>
              <a:rPr lang="en-US" altLang="zh-TW" dirty="0" smtClean="0"/>
              <a:t>Understand customer behavior</a:t>
            </a:r>
          </a:p>
          <a:p>
            <a:pPr lvl="1"/>
            <a:r>
              <a:rPr lang="en-US" altLang="zh-TW" dirty="0" smtClean="0"/>
              <a:t>Evaluate effectiveness of Web site, and so on</a:t>
            </a:r>
          </a:p>
          <a:p>
            <a:r>
              <a:rPr lang="en-US" altLang="zh-TW" dirty="0" smtClean="0"/>
              <a:t>3 Tasks of Web Mining</a:t>
            </a:r>
          </a:p>
          <a:p>
            <a:pPr lvl="1"/>
            <a:r>
              <a:rPr lang="en-US" altLang="zh-TW" dirty="0" smtClean="0">
                <a:solidFill>
                  <a:schemeClr val="accent1"/>
                </a:solidFill>
              </a:rPr>
              <a:t>Web content mining</a:t>
            </a:r>
          </a:p>
          <a:p>
            <a:pPr lvl="2"/>
            <a:r>
              <a:rPr lang="en-US" altLang="zh-TW" dirty="0" smtClean="0"/>
              <a:t>Mines content of Web pages</a:t>
            </a:r>
          </a:p>
          <a:p>
            <a:pPr lvl="1"/>
            <a:r>
              <a:rPr lang="en-US" altLang="zh-TW" dirty="0" smtClean="0">
                <a:solidFill>
                  <a:schemeClr val="accent1"/>
                </a:solidFill>
              </a:rPr>
              <a:t>Web structure mining</a:t>
            </a:r>
          </a:p>
          <a:p>
            <a:pPr lvl="2"/>
            <a:r>
              <a:rPr lang="en-US" altLang="zh-TW" dirty="0" smtClean="0"/>
              <a:t>Analyzes links to and from Web page</a:t>
            </a:r>
          </a:p>
          <a:p>
            <a:pPr lvl="1"/>
            <a:r>
              <a:rPr lang="en-US" altLang="zh-TW" dirty="0" smtClean="0">
                <a:solidFill>
                  <a:schemeClr val="accent1"/>
                </a:solidFill>
              </a:rPr>
              <a:t>Web usage mining</a:t>
            </a:r>
          </a:p>
          <a:p>
            <a:pPr lvl="2"/>
            <a:r>
              <a:rPr lang="en-US" altLang="zh-TW" dirty="0" smtClean="0"/>
              <a:t>Mines user interaction data recorded by Web server</a:t>
            </a:r>
            <a:endParaRPr lang="zh-TW" altLang="en-US" dirty="0" smtClean="0"/>
          </a:p>
        </p:txBody>
      </p:sp>
      <p:sp>
        <p:nvSpPr>
          <p:cNvPr id="4" name="投影片編號版面配置區 3"/>
          <p:cNvSpPr>
            <a:spLocks noGrp="1"/>
          </p:cNvSpPr>
          <p:nvPr>
            <p:ph type="sldNum" sz="quarter" idx="12"/>
          </p:nvPr>
        </p:nvSpPr>
        <p:spPr/>
        <p:txBody>
          <a:bodyPr/>
          <a:lstStyle/>
          <a:p>
            <a:pPr>
              <a:defRPr/>
            </a:pPr>
            <a:fld id="{488F43CC-FB18-4AA9-9F3D-0DCEC8C445E3}" type="slidenum">
              <a:rPr lang="zh-TW" altLang="en-US" smtClean="0"/>
              <a:pPr>
                <a:defRPr/>
              </a:pPr>
              <a:t>71</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164719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zh-TW" smtClean="0">
                <a:solidFill>
                  <a:schemeClr val="accent1"/>
                </a:solidFill>
              </a:rPr>
              <a:t>Web Mining</a:t>
            </a:r>
          </a:p>
        </p:txBody>
      </p:sp>
      <p:sp>
        <p:nvSpPr>
          <p:cNvPr id="32771" name="Content Placeholder 2"/>
          <p:cNvSpPr>
            <a:spLocks noGrp="1"/>
          </p:cNvSpPr>
          <p:nvPr>
            <p:ph idx="1"/>
          </p:nvPr>
        </p:nvSpPr>
        <p:spPr>
          <a:xfrm>
            <a:off x="755650" y="1484313"/>
            <a:ext cx="7848600" cy="1447800"/>
          </a:xfrm>
        </p:spPr>
        <p:txBody>
          <a:bodyPr/>
          <a:lstStyle/>
          <a:p>
            <a:pPr eaLnBrk="1" hangingPunct="1"/>
            <a:r>
              <a:rPr lang="en-US" altLang="zh-TW" sz="2800" smtClean="0">
                <a:solidFill>
                  <a:srgbClr val="0000FF"/>
                </a:solidFill>
                <a:ea typeface="MS PGothic" pitchFamily="34" charset="-128"/>
              </a:rPr>
              <a:t>Web mining (or Web data mining) is the </a:t>
            </a:r>
            <a:r>
              <a:rPr lang="en-US" altLang="zh-TW" sz="2800" u="sng" smtClean="0">
                <a:solidFill>
                  <a:srgbClr val="0000FF"/>
                </a:solidFill>
                <a:ea typeface="MS PGothic" pitchFamily="34" charset="-128"/>
              </a:rPr>
              <a:t>process</a:t>
            </a:r>
            <a:r>
              <a:rPr lang="en-US" altLang="zh-TW" sz="2800" smtClean="0">
                <a:solidFill>
                  <a:srgbClr val="0000FF"/>
                </a:solidFill>
                <a:ea typeface="MS PGothic" pitchFamily="34" charset="-128"/>
              </a:rPr>
              <a:t> of discovering intrinsic relationships from Web data (textual, linkage, or usage)</a:t>
            </a:r>
          </a:p>
        </p:txBody>
      </p:sp>
      <p:pic>
        <p:nvPicPr>
          <p:cNvPr id="3277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3213100"/>
            <a:ext cx="78343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ea typeface="MS PGothic" pitchFamily="34" charset="-128"/>
              </a:rPr>
              <a:t>Source:  Turban et al. (2011), Decision Support and Business Intelligence Systems</a:t>
            </a:r>
            <a:endParaRPr kumimoji="0" lang="zh-TW" altLang="en-US" sz="1200">
              <a:solidFill>
                <a:srgbClr val="A6A6A6"/>
              </a:solidFill>
              <a:ea typeface="MS PGothic" pitchFamily="34" charset="-128"/>
            </a:endParaRPr>
          </a:p>
        </p:txBody>
      </p:sp>
      <p:sp>
        <p:nvSpPr>
          <p:cNvPr id="32774" name="投影片編號版面配置區 5"/>
          <p:cNvSpPr>
            <a:spLocks noGrp="1"/>
          </p:cNvSpPr>
          <p:nvPr>
            <p:ph type="sldNum" sz="quarter" idx="12"/>
          </p:nvPr>
        </p:nvSpPr>
        <p:spPr bwMode="auto">
          <a:xfrm>
            <a:off x="8101013" y="6597650"/>
            <a:ext cx="1008062"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9BFCBC6-CCA6-4BD3-A0A3-C6C55FBA85EC}" type="slidenum">
              <a:rPr lang="en-US" altLang="zh-TW" sz="1200" smtClean="0">
                <a:solidFill>
                  <a:srgbClr val="898989"/>
                </a:solidFill>
                <a:ea typeface="MS PGothic" pitchFamily="34" charset="-128"/>
              </a:rPr>
              <a:pPr eaLnBrk="1" hangingPunct="1">
                <a:spcBef>
                  <a:spcPct val="0"/>
                </a:spcBef>
                <a:buFontTx/>
                <a:buNone/>
              </a:pPr>
              <a:t>72</a:t>
            </a:fld>
            <a:endParaRPr lang="en-US" altLang="zh-TW" sz="1200" smtClean="0">
              <a:solidFill>
                <a:srgbClr val="898989"/>
              </a:solidFill>
              <a:ea typeface="MS PGothic" pitchFamily="34" charset="-128"/>
            </a:endParaRPr>
          </a:p>
        </p:txBody>
      </p:sp>
    </p:spTree>
    <p:extLst>
      <p:ext uri="{BB962C8B-B14F-4D97-AF65-F5344CB8AC3E}">
        <p14:creationId xmlns:p14="http://schemas.microsoft.com/office/powerpoint/2010/main" val="18204195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457200" y="44450"/>
            <a:ext cx="8229600" cy="863600"/>
          </a:xfrm>
        </p:spPr>
        <p:txBody>
          <a:bodyPr/>
          <a:lstStyle/>
          <a:p>
            <a:r>
              <a:rPr lang="en-US" altLang="zh-TW" smtClean="0">
                <a:solidFill>
                  <a:schemeClr val="accent1"/>
                </a:solidFill>
              </a:rPr>
              <a:t>Databases and the Web</a:t>
            </a:r>
            <a:endParaRPr lang="zh-TW" altLang="en-US" smtClean="0">
              <a:solidFill>
                <a:schemeClr val="accent1"/>
              </a:solidFill>
            </a:endParaRPr>
          </a:p>
        </p:txBody>
      </p:sp>
      <p:sp>
        <p:nvSpPr>
          <p:cNvPr id="43011" name="內容版面配置區 2"/>
          <p:cNvSpPr>
            <a:spLocks noGrp="1"/>
          </p:cNvSpPr>
          <p:nvPr>
            <p:ph idx="1"/>
          </p:nvPr>
        </p:nvSpPr>
        <p:spPr>
          <a:xfrm>
            <a:off x="395288" y="1052513"/>
            <a:ext cx="8512175" cy="5073650"/>
          </a:xfrm>
        </p:spPr>
        <p:txBody>
          <a:bodyPr/>
          <a:lstStyle/>
          <a:p>
            <a:r>
              <a:rPr lang="en-US" altLang="zh-TW" sz="2800" smtClean="0"/>
              <a:t>Many companies use Web to make some internal databases available to customers or partners</a:t>
            </a:r>
          </a:p>
          <a:p>
            <a:r>
              <a:rPr lang="en-US" altLang="zh-TW" sz="2800" smtClean="0"/>
              <a:t>Typical configuration includes:</a:t>
            </a:r>
          </a:p>
          <a:p>
            <a:pPr lvl="1"/>
            <a:r>
              <a:rPr lang="en-US" altLang="zh-TW" sz="2600" smtClean="0"/>
              <a:t>Web server</a:t>
            </a:r>
          </a:p>
          <a:p>
            <a:pPr lvl="1"/>
            <a:r>
              <a:rPr lang="en-US" altLang="zh-TW" sz="2600" smtClean="0"/>
              <a:t>Application server/middleware/CGI scripts</a:t>
            </a:r>
          </a:p>
          <a:p>
            <a:pPr lvl="1"/>
            <a:r>
              <a:rPr lang="en-US" altLang="zh-TW" sz="2600" smtClean="0"/>
              <a:t>Database server (hosting DBMS)</a:t>
            </a:r>
          </a:p>
          <a:p>
            <a:r>
              <a:rPr lang="en-US" altLang="zh-TW" sz="2800" smtClean="0"/>
              <a:t>Advantages of using Web for database access:</a:t>
            </a:r>
          </a:p>
          <a:p>
            <a:pPr lvl="1"/>
            <a:r>
              <a:rPr lang="en-US" altLang="zh-TW" sz="2600" smtClean="0"/>
              <a:t>Ease of use of browser software</a:t>
            </a:r>
          </a:p>
          <a:p>
            <a:pPr lvl="1"/>
            <a:r>
              <a:rPr lang="en-US" altLang="zh-TW" sz="2600" smtClean="0"/>
              <a:t>Web interface requires few or no changes to database</a:t>
            </a:r>
          </a:p>
          <a:p>
            <a:pPr lvl="1"/>
            <a:r>
              <a:rPr lang="en-US" altLang="zh-TW" sz="2600" smtClean="0"/>
              <a:t>Inexpensive to add Web interface to system</a:t>
            </a:r>
            <a:endParaRPr lang="zh-TW" altLang="en-US" sz="2600" smtClean="0"/>
          </a:p>
        </p:txBody>
      </p:sp>
      <p:sp>
        <p:nvSpPr>
          <p:cNvPr id="4" name="投影片編號版面配置區 3"/>
          <p:cNvSpPr>
            <a:spLocks noGrp="1"/>
          </p:cNvSpPr>
          <p:nvPr>
            <p:ph type="sldNum" sz="quarter" idx="12"/>
          </p:nvPr>
        </p:nvSpPr>
        <p:spPr/>
        <p:txBody>
          <a:bodyPr/>
          <a:lstStyle/>
          <a:p>
            <a:pPr>
              <a:defRPr/>
            </a:pPr>
            <a:fld id="{21E7E634-0BD2-4695-896B-8593399E2486}" type="slidenum">
              <a:rPr lang="zh-TW" altLang="en-US" smtClean="0"/>
              <a:pPr>
                <a:defRPr/>
              </a:pPr>
              <a:t>73</a:t>
            </a:fld>
            <a:endParaRPr lang="zh-TW" altLang="en-US"/>
          </a:p>
        </p:txBody>
      </p:sp>
      <p:sp>
        <p:nvSpPr>
          <p:cNvPr id="5" name="Footer Placeholder 4"/>
          <p:cNvSpPr>
            <a:spLocks noGrp="1"/>
          </p:cNvSpPr>
          <p:nvPr>
            <p:ph type="ftr" sz="quarter" idx="11"/>
          </p:nvPr>
        </p:nvSpPr>
        <p:spPr bwMode="auto">
          <a:xfrm>
            <a:off x="647700" y="6597650"/>
            <a:ext cx="7848600" cy="260350"/>
          </a:xfrm>
          <a:ln>
            <a:miter lim="800000"/>
            <a:headEnd/>
            <a:tailEnd/>
          </a:ln>
        </p:spPr>
        <p:txBody>
          <a:bodyPr/>
          <a:lstStyle/>
          <a:p>
            <a:pPr>
              <a:defRPr/>
            </a:pPr>
            <a:r>
              <a:rPr lang="en-US" altLang="zh-TW" sz="1000" dirty="0" smtClean="0"/>
              <a:t>Source: </a:t>
            </a:r>
            <a:r>
              <a:rPr lang="en-US" altLang="zh-TW" sz="1000" dirty="0"/>
              <a:t>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155356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28638" y="333375"/>
            <a:ext cx="8229600" cy="1143000"/>
          </a:xfrm>
        </p:spPr>
        <p:txBody>
          <a:bodyPr/>
          <a:lstStyle/>
          <a:p>
            <a:pPr eaLnBrk="1" hangingPunct="1"/>
            <a:r>
              <a:rPr lang="en-US" altLang="zh-TW" smtClean="0">
                <a:solidFill>
                  <a:schemeClr val="accent1"/>
                </a:solidFill>
              </a:rPr>
              <a:t>Web Content/Structure Mining</a:t>
            </a:r>
          </a:p>
        </p:txBody>
      </p:sp>
      <p:sp>
        <p:nvSpPr>
          <p:cNvPr id="33795" name="Content Placeholder 2"/>
          <p:cNvSpPr>
            <a:spLocks noGrp="1"/>
          </p:cNvSpPr>
          <p:nvPr>
            <p:ph idx="1"/>
          </p:nvPr>
        </p:nvSpPr>
        <p:spPr>
          <a:xfrm>
            <a:off x="684213" y="1484313"/>
            <a:ext cx="7961312" cy="4800600"/>
          </a:xfrm>
        </p:spPr>
        <p:txBody>
          <a:bodyPr/>
          <a:lstStyle/>
          <a:p>
            <a:pPr eaLnBrk="1" hangingPunct="1"/>
            <a:r>
              <a:rPr lang="en-US" altLang="zh-TW" smtClean="0">
                <a:ea typeface="MS PGothic" pitchFamily="34" charset="-128"/>
              </a:rPr>
              <a:t>Mining of the textual content on the Web</a:t>
            </a:r>
          </a:p>
          <a:p>
            <a:pPr eaLnBrk="1" hangingPunct="1"/>
            <a:r>
              <a:rPr lang="en-US" altLang="zh-TW" smtClean="0">
                <a:ea typeface="MS PGothic" pitchFamily="34" charset="-128"/>
              </a:rPr>
              <a:t>Data collection via Web crawlers</a:t>
            </a:r>
          </a:p>
          <a:p>
            <a:pPr lvl="3" eaLnBrk="1" hangingPunct="1"/>
            <a:endParaRPr lang="en-US" altLang="zh-TW" smtClean="0">
              <a:ea typeface="新細明體" pitchFamily="18" charset="-120"/>
            </a:endParaRPr>
          </a:p>
          <a:p>
            <a:pPr eaLnBrk="1" hangingPunct="1"/>
            <a:r>
              <a:rPr lang="en-US" altLang="zh-TW" smtClean="0">
                <a:ea typeface="MS PGothic" pitchFamily="34" charset="-128"/>
              </a:rPr>
              <a:t>Web pages include hyperlinks</a:t>
            </a:r>
          </a:p>
          <a:p>
            <a:pPr lvl="1" eaLnBrk="1" hangingPunct="1"/>
            <a:r>
              <a:rPr lang="en-US" altLang="zh-TW" smtClean="0">
                <a:ea typeface="新細明體" pitchFamily="18" charset="-120"/>
              </a:rPr>
              <a:t>Authoritative pages</a:t>
            </a:r>
          </a:p>
          <a:p>
            <a:pPr lvl="1" eaLnBrk="1" hangingPunct="1"/>
            <a:r>
              <a:rPr lang="en-US" altLang="zh-TW" smtClean="0">
                <a:ea typeface="新細明體" pitchFamily="18" charset="-120"/>
              </a:rPr>
              <a:t>Hubs </a:t>
            </a:r>
          </a:p>
          <a:p>
            <a:pPr lvl="1" eaLnBrk="1" hangingPunct="1"/>
            <a:r>
              <a:rPr lang="en-US" altLang="zh-TW" smtClean="0">
                <a:ea typeface="新細明體" pitchFamily="18" charset="-120"/>
              </a:rPr>
              <a:t>hyperlink-induced topic search (HITS) alg</a:t>
            </a:r>
          </a:p>
        </p:txBody>
      </p:sp>
      <p:sp>
        <p:nvSpPr>
          <p:cNvPr id="33796"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ea typeface="MS PGothic" pitchFamily="34" charset="-128"/>
              </a:rPr>
              <a:t>Source:  Turban et al. (2011), Decision Support and Business Intelligence Systems</a:t>
            </a:r>
            <a:endParaRPr kumimoji="0" lang="zh-TW" altLang="en-US" sz="1200">
              <a:solidFill>
                <a:srgbClr val="A6A6A6"/>
              </a:solidFill>
              <a:ea typeface="MS PGothic" pitchFamily="34" charset="-128"/>
            </a:endParaRPr>
          </a:p>
        </p:txBody>
      </p:sp>
      <p:sp>
        <p:nvSpPr>
          <p:cNvPr id="33797" name="投影片編號版面配置區 5"/>
          <p:cNvSpPr>
            <a:spLocks noGrp="1"/>
          </p:cNvSpPr>
          <p:nvPr>
            <p:ph type="sldNum" sz="quarter" idx="12"/>
          </p:nvPr>
        </p:nvSpPr>
        <p:spPr bwMode="auto">
          <a:xfrm>
            <a:off x="8101013" y="6597650"/>
            <a:ext cx="1008062"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678BDCB-5306-4A50-8BC9-A75FBC7C9DD8}" type="slidenum">
              <a:rPr lang="en-US" altLang="zh-TW" sz="1200" smtClean="0">
                <a:solidFill>
                  <a:srgbClr val="898989"/>
                </a:solidFill>
                <a:ea typeface="MS PGothic" pitchFamily="34" charset="-128"/>
              </a:rPr>
              <a:pPr eaLnBrk="1" hangingPunct="1">
                <a:spcBef>
                  <a:spcPct val="0"/>
                </a:spcBef>
                <a:buFontTx/>
                <a:buNone/>
              </a:pPr>
              <a:t>74</a:t>
            </a:fld>
            <a:endParaRPr lang="en-US" altLang="zh-TW" sz="1200" smtClean="0">
              <a:solidFill>
                <a:srgbClr val="898989"/>
              </a:solidFill>
              <a:ea typeface="MS PGothic" pitchFamily="34" charset="-128"/>
            </a:endParaRPr>
          </a:p>
        </p:txBody>
      </p:sp>
    </p:spTree>
    <p:extLst>
      <p:ext uri="{BB962C8B-B14F-4D97-AF65-F5344CB8AC3E}">
        <p14:creationId xmlns:p14="http://schemas.microsoft.com/office/powerpoint/2010/main" val="494994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zh-TW" smtClean="0">
                <a:solidFill>
                  <a:schemeClr val="accent1"/>
                </a:solidFill>
              </a:rPr>
              <a:t>Web Usage Mining</a:t>
            </a:r>
          </a:p>
        </p:txBody>
      </p:sp>
      <p:sp>
        <p:nvSpPr>
          <p:cNvPr id="34819" name="Content Placeholder 2"/>
          <p:cNvSpPr>
            <a:spLocks noGrp="1"/>
          </p:cNvSpPr>
          <p:nvPr>
            <p:ph idx="1"/>
          </p:nvPr>
        </p:nvSpPr>
        <p:spPr>
          <a:xfrm>
            <a:off x="611188" y="1484313"/>
            <a:ext cx="7961312" cy="4800600"/>
          </a:xfrm>
        </p:spPr>
        <p:txBody>
          <a:bodyPr/>
          <a:lstStyle/>
          <a:p>
            <a:pPr eaLnBrk="1" hangingPunct="1"/>
            <a:r>
              <a:rPr lang="en-US" altLang="zh-TW" sz="2800" smtClean="0">
                <a:ea typeface="MS PGothic" pitchFamily="34" charset="-128"/>
              </a:rPr>
              <a:t>Extraction of information from data generated through Web page visits and transactions…</a:t>
            </a:r>
          </a:p>
          <a:p>
            <a:pPr lvl="1" eaLnBrk="1" hangingPunct="1"/>
            <a:r>
              <a:rPr lang="en-US" altLang="zh-TW" sz="2400" smtClean="0">
                <a:ea typeface="新細明體" pitchFamily="18" charset="-120"/>
              </a:rPr>
              <a:t>data stored in server access logs, referrer logs, agent logs, and client-side cookies</a:t>
            </a:r>
          </a:p>
          <a:p>
            <a:pPr lvl="1" eaLnBrk="1" hangingPunct="1"/>
            <a:r>
              <a:rPr lang="en-US" altLang="zh-TW" sz="2400" smtClean="0">
                <a:ea typeface="新細明體" pitchFamily="18" charset="-120"/>
              </a:rPr>
              <a:t>user characteristics and usage profiles</a:t>
            </a:r>
          </a:p>
          <a:p>
            <a:pPr lvl="1" eaLnBrk="1" hangingPunct="1"/>
            <a:r>
              <a:rPr lang="en-US" altLang="zh-TW" sz="2400" smtClean="0">
                <a:ea typeface="新細明體" pitchFamily="18" charset="-120"/>
              </a:rPr>
              <a:t>metadata, such as page attributes, content attributes, and usage data</a:t>
            </a:r>
          </a:p>
          <a:p>
            <a:pPr eaLnBrk="1" hangingPunct="1"/>
            <a:r>
              <a:rPr lang="en-US" altLang="zh-TW" sz="2800" smtClean="0">
                <a:ea typeface="MS PGothic" pitchFamily="34" charset="-128"/>
              </a:rPr>
              <a:t>Clickstream data </a:t>
            </a:r>
          </a:p>
          <a:p>
            <a:pPr eaLnBrk="1" hangingPunct="1"/>
            <a:r>
              <a:rPr lang="en-US" altLang="zh-TW" sz="2800" smtClean="0">
                <a:ea typeface="MS PGothic" pitchFamily="34" charset="-128"/>
              </a:rPr>
              <a:t>Clickstream analysis</a:t>
            </a:r>
            <a:endParaRPr lang="en-US" altLang="zh-TW" sz="2400" smtClean="0">
              <a:ea typeface="MS PGothic" pitchFamily="34" charset="-128"/>
            </a:endParaRPr>
          </a:p>
          <a:p>
            <a:pPr lvl="1" eaLnBrk="1" hangingPunct="1"/>
            <a:endParaRPr lang="en-US" altLang="zh-TW" sz="2000" smtClean="0">
              <a:ea typeface="新細明體" pitchFamily="18" charset="-120"/>
            </a:endParaRPr>
          </a:p>
        </p:txBody>
      </p:sp>
      <p:sp>
        <p:nvSpPr>
          <p:cNvPr id="34820"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ea typeface="MS PGothic" pitchFamily="34" charset="-128"/>
              </a:rPr>
              <a:t>Source:  Turban et al. (2011), Decision Support and Business Intelligence Systems</a:t>
            </a:r>
            <a:endParaRPr kumimoji="0" lang="zh-TW" altLang="en-US" sz="1200">
              <a:solidFill>
                <a:srgbClr val="A6A6A6"/>
              </a:solidFill>
              <a:ea typeface="MS PGothic" pitchFamily="34" charset="-128"/>
            </a:endParaRPr>
          </a:p>
        </p:txBody>
      </p:sp>
      <p:sp>
        <p:nvSpPr>
          <p:cNvPr id="34821" name="投影片編號版面配置區 5"/>
          <p:cNvSpPr>
            <a:spLocks noGrp="1"/>
          </p:cNvSpPr>
          <p:nvPr>
            <p:ph type="sldNum" sz="quarter" idx="12"/>
          </p:nvPr>
        </p:nvSpPr>
        <p:spPr bwMode="auto">
          <a:xfrm>
            <a:off x="8101013" y="6597650"/>
            <a:ext cx="1008062"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B13A8D00-00B0-4511-8985-34BEADED2A52}" type="slidenum">
              <a:rPr lang="en-US" altLang="zh-TW" sz="1200" smtClean="0">
                <a:solidFill>
                  <a:srgbClr val="898989"/>
                </a:solidFill>
                <a:ea typeface="MS PGothic" pitchFamily="34" charset="-128"/>
              </a:rPr>
              <a:pPr eaLnBrk="1" hangingPunct="1">
                <a:spcBef>
                  <a:spcPct val="0"/>
                </a:spcBef>
                <a:buFontTx/>
                <a:buNone/>
              </a:pPr>
              <a:t>75</a:t>
            </a:fld>
            <a:endParaRPr lang="en-US" altLang="zh-TW" sz="1200" smtClean="0">
              <a:solidFill>
                <a:srgbClr val="898989"/>
              </a:solidFill>
              <a:ea typeface="MS PGothic" pitchFamily="34" charset="-128"/>
            </a:endParaRPr>
          </a:p>
        </p:txBody>
      </p:sp>
    </p:spTree>
    <p:extLst>
      <p:ext uri="{BB962C8B-B14F-4D97-AF65-F5344CB8AC3E}">
        <p14:creationId xmlns:p14="http://schemas.microsoft.com/office/powerpoint/2010/main" val="1711189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zh-TW" smtClean="0">
                <a:solidFill>
                  <a:schemeClr val="accent1"/>
                </a:solidFill>
              </a:rPr>
              <a:t>Web Usage Mining</a:t>
            </a:r>
          </a:p>
        </p:txBody>
      </p:sp>
      <p:sp>
        <p:nvSpPr>
          <p:cNvPr id="35843" name="Content Placeholder 2"/>
          <p:cNvSpPr>
            <a:spLocks noGrp="1"/>
          </p:cNvSpPr>
          <p:nvPr>
            <p:ph idx="1"/>
          </p:nvPr>
        </p:nvSpPr>
        <p:spPr>
          <a:xfrm>
            <a:off x="611188" y="1484313"/>
            <a:ext cx="8105775" cy="4800600"/>
          </a:xfrm>
        </p:spPr>
        <p:txBody>
          <a:bodyPr/>
          <a:lstStyle/>
          <a:p>
            <a:pPr eaLnBrk="1" hangingPunct="1"/>
            <a:r>
              <a:rPr lang="en-US" altLang="zh-TW" sz="2800" smtClean="0">
                <a:ea typeface="MS PGothic" pitchFamily="34" charset="-128"/>
              </a:rPr>
              <a:t>Web usage mining applications</a:t>
            </a:r>
          </a:p>
          <a:p>
            <a:pPr lvl="1" eaLnBrk="1" hangingPunct="1"/>
            <a:r>
              <a:rPr lang="en-US" altLang="zh-TW" sz="2400" smtClean="0">
                <a:ea typeface="新細明體" pitchFamily="18" charset="-120"/>
              </a:rPr>
              <a:t>Determine the lifetime value of clients</a:t>
            </a:r>
          </a:p>
          <a:p>
            <a:pPr lvl="1" eaLnBrk="1" hangingPunct="1"/>
            <a:r>
              <a:rPr lang="en-US" altLang="zh-TW" sz="2400" smtClean="0">
                <a:ea typeface="新細明體" pitchFamily="18" charset="-120"/>
              </a:rPr>
              <a:t>Design cross-marketing strategies across products.</a:t>
            </a:r>
          </a:p>
          <a:p>
            <a:pPr lvl="1" eaLnBrk="1" hangingPunct="1"/>
            <a:r>
              <a:rPr lang="en-US" altLang="zh-TW" sz="2400" smtClean="0">
                <a:ea typeface="新細明體" pitchFamily="18" charset="-120"/>
              </a:rPr>
              <a:t>Evaluate promotional campaigns</a:t>
            </a:r>
          </a:p>
          <a:p>
            <a:pPr lvl="1" eaLnBrk="1" hangingPunct="1"/>
            <a:r>
              <a:rPr lang="en-US" altLang="zh-TW" sz="2400" smtClean="0">
                <a:ea typeface="新細明體" pitchFamily="18" charset="-120"/>
              </a:rPr>
              <a:t>Target electronic ads and coupons at user groups based on user access patterns</a:t>
            </a:r>
          </a:p>
          <a:p>
            <a:pPr lvl="1" eaLnBrk="1" hangingPunct="1"/>
            <a:r>
              <a:rPr lang="en-US" altLang="zh-TW" sz="2400" smtClean="0">
                <a:ea typeface="新細明體" pitchFamily="18" charset="-120"/>
              </a:rPr>
              <a:t>Predict user behavior based on previously learned rules and users' profiles</a:t>
            </a:r>
          </a:p>
          <a:p>
            <a:pPr lvl="1" eaLnBrk="1" hangingPunct="1"/>
            <a:r>
              <a:rPr lang="en-US" altLang="zh-TW" sz="2400" smtClean="0">
                <a:ea typeface="新細明體" pitchFamily="18" charset="-120"/>
              </a:rPr>
              <a:t>Present dynamic information to users based on their interests and profiles…</a:t>
            </a:r>
          </a:p>
        </p:txBody>
      </p:sp>
      <p:sp>
        <p:nvSpPr>
          <p:cNvPr id="35844"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ea typeface="MS PGothic" pitchFamily="34" charset="-128"/>
              </a:rPr>
              <a:t>Source:  Turban et al. (2011), Decision Support and Business Intelligence Systems</a:t>
            </a:r>
            <a:endParaRPr kumimoji="0" lang="zh-TW" altLang="en-US" sz="1200">
              <a:solidFill>
                <a:srgbClr val="A6A6A6"/>
              </a:solidFill>
              <a:ea typeface="MS PGothic" pitchFamily="34" charset="-128"/>
            </a:endParaRPr>
          </a:p>
        </p:txBody>
      </p:sp>
      <p:sp>
        <p:nvSpPr>
          <p:cNvPr id="35845" name="投影片編號版面配置區 5"/>
          <p:cNvSpPr>
            <a:spLocks noGrp="1"/>
          </p:cNvSpPr>
          <p:nvPr>
            <p:ph type="sldNum" sz="quarter" idx="12"/>
          </p:nvPr>
        </p:nvSpPr>
        <p:spPr bwMode="auto">
          <a:xfrm>
            <a:off x="8101013" y="6597650"/>
            <a:ext cx="1008062"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FA30428-67B8-4586-A036-DABBAF91E967}" type="slidenum">
              <a:rPr lang="en-US" altLang="zh-TW" sz="1200" smtClean="0">
                <a:solidFill>
                  <a:srgbClr val="898989"/>
                </a:solidFill>
                <a:ea typeface="MS PGothic" pitchFamily="34" charset="-128"/>
              </a:rPr>
              <a:pPr eaLnBrk="1" hangingPunct="1">
                <a:spcBef>
                  <a:spcPct val="0"/>
                </a:spcBef>
                <a:buFontTx/>
                <a:buNone/>
              </a:pPr>
              <a:t>76</a:t>
            </a:fld>
            <a:endParaRPr lang="en-US" altLang="zh-TW" sz="1200" smtClean="0">
              <a:solidFill>
                <a:srgbClr val="898989"/>
              </a:solidFill>
              <a:ea typeface="MS PGothic" pitchFamily="34" charset="-128"/>
            </a:endParaRPr>
          </a:p>
        </p:txBody>
      </p:sp>
    </p:spTree>
    <p:extLst>
      <p:ext uri="{BB962C8B-B14F-4D97-AF65-F5344CB8AC3E}">
        <p14:creationId xmlns:p14="http://schemas.microsoft.com/office/powerpoint/2010/main" val="5129852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zh-TW" smtClean="0">
                <a:solidFill>
                  <a:schemeClr val="accent1"/>
                </a:solidFill>
                <a:ea typeface="MS PGothic" pitchFamily="34" charset="-128"/>
              </a:rPr>
              <a:t>Web Usage Mining</a:t>
            </a:r>
            <a:br>
              <a:rPr lang="en-US" altLang="zh-TW" smtClean="0">
                <a:solidFill>
                  <a:schemeClr val="accent1"/>
                </a:solidFill>
                <a:ea typeface="MS PGothic" pitchFamily="34" charset="-128"/>
              </a:rPr>
            </a:br>
            <a:r>
              <a:rPr lang="en-US" altLang="zh-TW" sz="3200" smtClean="0">
                <a:solidFill>
                  <a:schemeClr val="accent1"/>
                </a:solidFill>
                <a:ea typeface="MS PGothic" pitchFamily="34" charset="-128"/>
              </a:rPr>
              <a:t>(clickstream analysis)</a:t>
            </a:r>
            <a:endParaRPr lang="en-US" altLang="zh-TW" smtClean="0">
              <a:solidFill>
                <a:schemeClr val="accent1"/>
              </a:solidFill>
              <a:ea typeface="MS PGothic" pitchFamily="34" charset="-128"/>
            </a:endParaRPr>
          </a:p>
        </p:txBody>
      </p:sp>
      <p:pic>
        <p:nvPicPr>
          <p:cNvPr id="3686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19325"/>
            <a:ext cx="863758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ea typeface="MS PGothic" pitchFamily="34" charset="-128"/>
              </a:rPr>
              <a:t>Source:  Turban et al. (2011), Decision Support and Business Intelligence Systems</a:t>
            </a:r>
            <a:endParaRPr kumimoji="0" lang="zh-TW" altLang="en-US" sz="1200">
              <a:solidFill>
                <a:srgbClr val="A6A6A6"/>
              </a:solidFill>
              <a:ea typeface="MS PGothic" pitchFamily="34" charset="-128"/>
            </a:endParaRPr>
          </a:p>
        </p:txBody>
      </p:sp>
      <p:sp>
        <p:nvSpPr>
          <p:cNvPr id="36869" name="投影片編號版面配置區 5"/>
          <p:cNvSpPr>
            <a:spLocks noGrp="1"/>
          </p:cNvSpPr>
          <p:nvPr>
            <p:ph type="sldNum" sz="quarter" idx="12"/>
          </p:nvPr>
        </p:nvSpPr>
        <p:spPr bwMode="auto">
          <a:xfrm>
            <a:off x="8101013" y="6597650"/>
            <a:ext cx="1008062"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C373248-7916-48D6-AE36-E5777E4FE3AE}" type="slidenum">
              <a:rPr lang="en-US" altLang="zh-TW" sz="1200" smtClean="0">
                <a:solidFill>
                  <a:srgbClr val="898989"/>
                </a:solidFill>
                <a:ea typeface="MS PGothic" pitchFamily="34" charset="-128"/>
              </a:rPr>
              <a:pPr eaLnBrk="1" hangingPunct="1">
                <a:spcBef>
                  <a:spcPct val="0"/>
                </a:spcBef>
                <a:buFontTx/>
                <a:buNone/>
              </a:pPr>
              <a:t>77</a:t>
            </a:fld>
            <a:endParaRPr lang="en-US" altLang="zh-TW" sz="1200" smtClean="0">
              <a:solidFill>
                <a:srgbClr val="898989"/>
              </a:solidFill>
              <a:ea typeface="MS PGothic" pitchFamily="34" charset="-128"/>
            </a:endParaRPr>
          </a:p>
        </p:txBody>
      </p:sp>
    </p:spTree>
    <p:extLst>
      <p:ext uri="{BB962C8B-B14F-4D97-AF65-F5344CB8AC3E}">
        <p14:creationId xmlns:p14="http://schemas.microsoft.com/office/powerpoint/2010/main" val="13502436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zh-TW" smtClean="0">
                <a:solidFill>
                  <a:schemeClr val="accent1"/>
                </a:solidFill>
              </a:rPr>
              <a:t>Web Mining Success Stories</a:t>
            </a:r>
          </a:p>
        </p:txBody>
      </p:sp>
      <p:sp>
        <p:nvSpPr>
          <p:cNvPr id="37891" name="Content Placeholder 2"/>
          <p:cNvSpPr>
            <a:spLocks noGrp="1"/>
          </p:cNvSpPr>
          <p:nvPr>
            <p:ph idx="1"/>
          </p:nvPr>
        </p:nvSpPr>
        <p:spPr>
          <a:xfrm>
            <a:off x="1182688" y="1524000"/>
            <a:ext cx="7772400" cy="1143000"/>
          </a:xfrm>
        </p:spPr>
        <p:txBody>
          <a:bodyPr/>
          <a:lstStyle/>
          <a:p>
            <a:pPr eaLnBrk="1" hangingPunct="1"/>
            <a:r>
              <a:rPr lang="en-US" altLang="zh-TW" sz="2800" smtClean="0">
                <a:ea typeface="MS PGothic" pitchFamily="34" charset="-128"/>
              </a:rPr>
              <a:t>Amazon.com, Ask.com, Scholastic.com, …</a:t>
            </a:r>
          </a:p>
          <a:p>
            <a:pPr eaLnBrk="1" hangingPunct="1"/>
            <a:r>
              <a:rPr lang="en-US" altLang="zh-TW" sz="2800" smtClean="0">
                <a:solidFill>
                  <a:srgbClr val="FF0000"/>
                </a:solidFill>
                <a:ea typeface="MS PGothic" pitchFamily="34" charset="-128"/>
              </a:rPr>
              <a:t>Website Optimization Ecosystem</a:t>
            </a:r>
          </a:p>
          <a:p>
            <a:pPr eaLnBrk="1" hangingPunct="1"/>
            <a:endParaRPr lang="en-US" altLang="zh-TW" sz="2800" smtClean="0">
              <a:ea typeface="MS PGothic" pitchFamily="34" charset="-128"/>
            </a:endParaRPr>
          </a:p>
        </p:txBody>
      </p:sp>
      <p:pic>
        <p:nvPicPr>
          <p:cNvPr id="378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708275"/>
            <a:ext cx="81327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ea typeface="MS PGothic" pitchFamily="34" charset="-128"/>
              </a:rPr>
              <a:t>Source:  Turban et al. (2011), Decision Support and Business Intelligence Systems</a:t>
            </a:r>
            <a:endParaRPr kumimoji="0" lang="zh-TW" altLang="en-US" sz="1200">
              <a:solidFill>
                <a:srgbClr val="A6A6A6"/>
              </a:solidFill>
              <a:ea typeface="MS PGothic" pitchFamily="34" charset="-128"/>
            </a:endParaRPr>
          </a:p>
        </p:txBody>
      </p:sp>
      <p:sp>
        <p:nvSpPr>
          <p:cNvPr id="37894" name="投影片編號版面配置區 5"/>
          <p:cNvSpPr>
            <a:spLocks noGrp="1"/>
          </p:cNvSpPr>
          <p:nvPr>
            <p:ph type="sldNum" sz="quarter" idx="12"/>
          </p:nvPr>
        </p:nvSpPr>
        <p:spPr bwMode="auto">
          <a:xfrm>
            <a:off x="8101013" y="6597650"/>
            <a:ext cx="1008062"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62B8CAF-449F-4E8B-AF1B-D05C2C4F09F1}" type="slidenum">
              <a:rPr lang="en-US" altLang="zh-TW" sz="1200" smtClean="0">
                <a:solidFill>
                  <a:srgbClr val="898989"/>
                </a:solidFill>
                <a:ea typeface="MS PGothic" pitchFamily="34" charset="-128"/>
              </a:rPr>
              <a:pPr eaLnBrk="1" hangingPunct="1">
                <a:spcBef>
                  <a:spcPct val="0"/>
                </a:spcBef>
                <a:buFontTx/>
                <a:buNone/>
              </a:pPr>
              <a:t>78</a:t>
            </a:fld>
            <a:endParaRPr lang="en-US" altLang="zh-TW" sz="1200" smtClean="0">
              <a:solidFill>
                <a:srgbClr val="898989"/>
              </a:solidFill>
              <a:ea typeface="MS PGothic" pitchFamily="34" charset="-128"/>
            </a:endParaRPr>
          </a:p>
        </p:txBody>
      </p:sp>
    </p:spTree>
    <p:extLst>
      <p:ext uri="{BB962C8B-B14F-4D97-AF65-F5344CB8AC3E}">
        <p14:creationId xmlns:p14="http://schemas.microsoft.com/office/powerpoint/2010/main" val="24297398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034682"/>
          </a:xfrm>
        </p:spPr>
        <p:txBody>
          <a:bodyPr/>
          <a:lstStyle/>
          <a:p>
            <a:r>
              <a:rPr lang="en-US" altLang="zh-TW" sz="7200" dirty="0" smtClean="0">
                <a:solidFill>
                  <a:srgbClr val="FF0000"/>
                </a:solidFill>
              </a:rPr>
              <a:t>Data Mining Tasks</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9B8809F5-A27F-4139-8A34-0456750D047B}" type="slidenum">
              <a:rPr lang="zh-TW" altLang="en-US" smtClean="0"/>
              <a:pPr>
                <a:defRPr/>
              </a:pPr>
              <a:t>79</a:t>
            </a:fld>
            <a:endParaRPr lang="zh-TW" altLang="en-US"/>
          </a:p>
        </p:txBody>
      </p:sp>
    </p:spTree>
    <p:extLst>
      <p:ext uri="{BB962C8B-B14F-4D97-AF65-F5344CB8AC3E}">
        <p14:creationId xmlns:p14="http://schemas.microsoft.com/office/powerpoint/2010/main" val="171373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457200" y="0"/>
            <a:ext cx="8229600" cy="908720"/>
          </a:xfrm>
        </p:spPr>
        <p:txBody>
          <a:bodyPr/>
          <a:lstStyle/>
          <a:p>
            <a:r>
              <a:rPr lang="en-US" altLang="zh-TW" dirty="0" smtClean="0">
                <a:solidFill>
                  <a:schemeClr val="accent1"/>
                </a:solidFill>
              </a:rPr>
              <a:t>Text Mining</a:t>
            </a:r>
            <a:endParaRPr lang="zh-TW" altLang="en-US" dirty="0" smtClean="0">
              <a:solidFill>
                <a:schemeClr val="accent1"/>
              </a:solidFill>
            </a:endParaRPr>
          </a:p>
        </p:txBody>
      </p:sp>
      <p:sp>
        <p:nvSpPr>
          <p:cNvPr id="4" name="投影片編號版面配置區 3"/>
          <p:cNvSpPr>
            <a:spLocks noGrp="1"/>
          </p:cNvSpPr>
          <p:nvPr>
            <p:ph type="sldNum" sz="quarter" idx="12"/>
          </p:nvPr>
        </p:nvSpPr>
        <p:spPr/>
        <p:txBody>
          <a:bodyPr/>
          <a:lstStyle/>
          <a:p>
            <a:pPr>
              <a:defRPr/>
            </a:pPr>
            <a:fld id="{F0FF9516-8DC8-4E25-9C44-7B9698CA5DB5}" type="slidenum">
              <a:rPr lang="zh-TW" altLang="en-US" smtClean="0"/>
              <a:pPr>
                <a:defRPr/>
              </a:pPr>
              <a:t>8</a:t>
            </a:fld>
            <a:endParaRPr lang="zh-TW" altLang="en-US"/>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7572"/>
            <a:ext cx="3910236" cy="569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矩形 5"/>
          <p:cNvSpPr>
            <a:spLocks noChangeArrowheads="1"/>
          </p:cNvSpPr>
          <p:nvPr/>
        </p:nvSpPr>
        <p:spPr bwMode="auto">
          <a:xfrm>
            <a:off x="1835150" y="6611938"/>
            <a:ext cx="5689600" cy="246062"/>
          </a:xfrm>
          <a:prstGeom prst="rect">
            <a:avLst/>
          </a:prstGeom>
          <a:noFill/>
          <a:ln w="9525">
            <a:noFill/>
            <a:miter lim="800000"/>
            <a:headEnd/>
            <a:tailEnd/>
          </a:ln>
        </p:spPr>
        <p:txBody>
          <a:bodyPr>
            <a:spAutoFit/>
          </a:bodyPr>
          <a:lstStyle/>
          <a:p>
            <a:pPr algn="ctr">
              <a:defRPr/>
            </a:pPr>
            <a:r>
              <a:rPr lang="en-US" altLang="zh-TW" sz="1000" dirty="0">
                <a:solidFill>
                  <a:schemeClr val="bg1">
                    <a:lumMod val="65000"/>
                  </a:schemeClr>
                </a:solidFill>
                <a:latin typeface="Arial" pitchFamily="34" charset="0"/>
              </a:rPr>
              <a:t>Source: </a:t>
            </a:r>
            <a:r>
              <a:rPr lang="en-US" altLang="zh-TW" sz="1000" dirty="0">
                <a:hlinkClick r:id="rId3"/>
              </a:rPr>
              <a:t>http://www.amazon.com/Text-Mining-Applications-Michael-Berry/dp/0470749822/</a:t>
            </a:r>
            <a:endParaRPr lang="zh-TW" altLang="en-US" sz="1000" dirty="0"/>
          </a:p>
        </p:txBody>
      </p:sp>
    </p:spTree>
    <p:extLst>
      <p:ext uri="{BB962C8B-B14F-4D97-AF65-F5344CB8AC3E}">
        <p14:creationId xmlns:p14="http://schemas.microsoft.com/office/powerpoint/2010/main" val="1104289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17475"/>
            <a:ext cx="8507413" cy="719138"/>
          </a:xfrm>
        </p:spPr>
        <p:txBody>
          <a:bodyPr/>
          <a:lstStyle/>
          <a:p>
            <a:pPr eaLnBrk="1" hangingPunct="1"/>
            <a:r>
              <a:rPr lang="en-US" altLang="zh-TW" dirty="0" smtClean="0">
                <a:solidFill>
                  <a:schemeClr val="accent1"/>
                </a:solidFill>
              </a:rPr>
              <a:t>A Taxonomy for Data Mining Tasks</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981075"/>
            <a:ext cx="658495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8437"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1CE6077B-2910-43D3-8DEE-366A84800642}" type="slidenum">
              <a:rPr lang="zh-TW" altLang="en-US" sz="1200">
                <a:solidFill>
                  <a:srgbClr val="898989"/>
                </a:solidFill>
              </a:rPr>
              <a:pPr eaLnBrk="1" hangingPunct="1">
                <a:spcBef>
                  <a:spcPct val="0"/>
                </a:spcBef>
                <a:buFontTx/>
                <a:buNone/>
              </a:pPr>
              <a:t>80</a:t>
            </a:fld>
            <a:endParaRPr lang="zh-TW" altLang="en-US" sz="1200">
              <a:solidFill>
                <a:srgbClr val="898989"/>
              </a:solidFill>
            </a:endParaRPr>
          </a:p>
        </p:txBody>
      </p:sp>
    </p:spTree>
    <p:extLst>
      <p:ext uri="{BB962C8B-B14F-4D97-AF65-F5344CB8AC3E}">
        <p14:creationId xmlns:p14="http://schemas.microsoft.com/office/powerpoint/2010/main" val="24063172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06437"/>
          </a:xfrm>
        </p:spPr>
        <p:txBody>
          <a:bodyPr/>
          <a:lstStyle/>
          <a:p>
            <a:pPr eaLnBrk="1" hangingPunct="1"/>
            <a:r>
              <a:rPr lang="en-US" altLang="zh-TW" smtClean="0"/>
              <a:t>Why Data Mining?</a:t>
            </a:r>
          </a:p>
        </p:txBody>
      </p:sp>
      <p:sp>
        <p:nvSpPr>
          <p:cNvPr id="13315" name="Content Placeholder 2"/>
          <p:cNvSpPr>
            <a:spLocks noGrp="1"/>
          </p:cNvSpPr>
          <p:nvPr>
            <p:ph idx="1"/>
          </p:nvPr>
        </p:nvSpPr>
        <p:spPr>
          <a:xfrm>
            <a:off x="468313" y="1196975"/>
            <a:ext cx="8351837" cy="5087938"/>
          </a:xfrm>
        </p:spPr>
        <p:txBody>
          <a:bodyPr/>
          <a:lstStyle/>
          <a:p>
            <a:pPr eaLnBrk="1" hangingPunct="1"/>
            <a:r>
              <a:rPr lang="en-US" altLang="zh-TW" sz="2800" smtClean="0">
                <a:ea typeface="新細明體" pitchFamily="18" charset="-120"/>
              </a:rPr>
              <a:t>More intense competition at the global scale </a:t>
            </a:r>
          </a:p>
          <a:p>
            <a:pPr eaLnBrk="1" hangingPunct="1"/>
            <a:r>
              <a:rPr lang="en-US" altLang="zh-TW" sz="2800" smtClean="0">
                <a:ea typeface="新細明體" pitchFamily="18" charset="-120"/>
              </a:rPr>
              <a:t>Recognition of the value in data sources</a:t>
            </a:r>
          </a:p>
          <a:p>
            <a:pPr eaLnBrk="1" hangingPunct="1"/>
            <a:r>
              <a:rPr lang="en-US" altLang="zh-TW" sz="2800" smtClean="0">
                <a:ea typeface="新細明體" pitchFamily="18" charset="-120"/>
              </a:rPr>
              <a:t>Availability of quality data on customers, vendors, transactions, Web, etc. </a:t>
            </a:r>
          </a:p>
          <a:p>
            <a:pPr eaLnBrk="1" hangingPunct="1"/>
            <a:r>
              <a:rPr lang="en-US" altLang="zh-TW" sz="2800" smtClean="0">
                <a:ea typeface="新細明體" pitchFamily="18" charset="-120"/>
              </a:rPr>
              <a:t>Consolidation and integration of data repositories into data warehouses</a:t>
            </a:r>
          </a:p>
          <a:p>
            <a:pPr eaLnBrk="1" hangingPunct="1"/>
            <a:r>
              <a:rPr lang="en-US" altLang="zh-TW" sz="2800" smtClean="0">
                <a:ea typeface="新細明體" pitchFamily="18" charset="-120"/>
              </a:rPr>
              <a:t>The exponential increase in data processing and storage capabilities; and decrease in cost</a:t>
            </a:r>
          </a:p>
          <a:p>
            <a:pPr eaLnBrk="1" hangingPunct="1"/>
            <a:r>
              <a:rPr lang="en-US" altLang="zh-TW" sz="2800" smtClean="0">
                <a:ea typeface="新細明體" pitchFamily="18" charset="-120"/>
              </a:rPr>
              <a:t>Movement toward conversion of information resources into nonphysical form</a:t>
            </a:r>
          </a:p>
        </p:txBody>
      </p:sp>
      <p:sp>
        <p:nvSpPr>
          <p:cNvPr id="13316"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3317"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4D48143-2D8D-4D88-AFBE-4EB8E4854407}" type="slidenum">
              <a:rPr lang="zh-TW" altLang="en-US" sz="1200" smtClean="0">
                <a:solidFill>
                  <a:srgbClr val="898989"/>
                </a:solidFill>
              </a:rPr>
              <a:pPr eaLnBrk="1" hangingPunct="1">
                <a:spcBef>
                  <a:spcPct val="0"/>
                </a:spcBef>
                <a:buFontTx/>
                <a:buNone/>
              </a:pPr>
              <a:t>81</a:t>
            </a:fld>
            <a:endParaRPr lang="zh-TW" altLang="en-US" sz="1200" smtClean="0">
              <a:solidFill>
                <a:srgbClr val="898989"/>
              </a:solidFill>
            </a:endParaRPr>
          </a:p>
        </p:txBody>
      </p:sp>
    </p:spTree>
    <p:extLst>
      <p:ext uri="{BB962C8B-B14F-4D97-AF65-F5344CB8AC3E}">
        <p14:creationId xmlns:p14="http://schemas.microsoft.com/office/powerpoint/2010/main" val="28446513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0825" y="274638"/>
            <a:ext cx="8229600" cy="922337"/>
          </a:xfrm>
        </p:spPr>
        <p:txBody>
          <a:bodyPr/>
          <a:lstStyle/>
          <a:p>
            <a:pPr eaLnBrk="1" hangingPunct="1"/>
            <a:r>
              <a:rPr lang="en-US" altLang="zh-TW" smtClean="0"/>
              <a:t>Definition of Data Mining</a:t>
            </a:r>
          </a:p>
        </p:txBody>
      </p:sp>
      <p:sp>
        <p:nvSpPr>
          <p:cNvPr id="14339" name="Content Placeholder 2"/>
          <p:cNvSpPr>
            <a:spLocks noGrp="1"/>
          </p:cNvSpPr>
          <p:nvPr>
            <p:ph idx="1"/>
          </p:nvPr>
        </p:nvSpPr>
        <p:spPr>
          <a:xfrm>
            <a:off x="395288" y="1196975"/>
            <a:ext cx="8280400" cy="5087938"/>
          </a:xfrm>
        </p:spPr>
        <p:txBody>
          <a:bodyPr/>
          <a:lstStyle/>
          <a:p>
            <a:pPr eaLnBrk="1" hangingPunct="1"/>
            <a:r>
              <a:rPr lang="en-US" altLang="zh-TW" sz="2800" smtClean="0">
                <a:ea typeface="新細明體" pitchFamily="18" charset="-120"/>
              </a:rPr>
              <a:t>The nontrivial process of identifying valid, novel, potentially useful, and ultimately understandable patterns in data stored in structured databases.</a:t>
            </a:r>
            <a:r>
              <a:rPr lang="en-US" altLang="zh-TW" sz="2800" i="1" smtClean="0">
                <a:ea typeface="新細明體" pitchFamily="18" charset="-120"/>
              </a:rPr>
              <a:t>           </a:t>
            </a:r>
            <a:r>
              <a:rPr lang="en-US" altLang="zh-TW" sz="2000" i="1" smtClean="0">
                <a:ea typeface="新細明體" pitchFamily="18" charset="-120"/>
              </a:rPr>
              <a:t>- Fayyad et al., (1996)</a:t>
            </a:r>
            <a:endParaRPr lang="en-US" altLang="zh-TW" sz="1600" smtClean="0">
              <a:ea typeface="新細明體" pitchFamily="18" charset="-120"/>
            </a:endParaRPr>
          </a:p>
          <a:p>
            <a:pPr eaLnBrk="1" hangingPunct="1"/>
            <a:r>
              <a:rPr lang="en-US" altLang="zh-TW" sz="2800" u="sng" smtClean="0">
                <a:ea typeface="新細明體" pitchFamily="18" charset="-120"/>
              </a:rPr>
              <a:t>Keywords in this definition</a:t>
            </a:r>
            <a:r>
              <a:rPr lang="en-US" altLang="zh-TW" sz="2800" smtClean="0">
                <a:ea typeface="新細明體" pitchFamily="18" charset="-120"/>
              </a:rPr>
              <a:t>: Process, nontrivial, valid, novel, potentially useful, understandable. </a:t>
            </a:r>
          </a:p>
          <a:p>
            <a:pPr eaLnBrk="1" hangingPunct="1"/>
            <a:r>
              <a:rPr lang="en-US" altLang="zh-TW" sz="2800" smtClean="0">
                <a:ea typeface="新細明體" pitchFamily="18" charset="-120"/>
              </a:rPr>
              <a:t>Data mining: a misnomer?</a:t>
            </a:r>
          </a:p>
          <a:p>
            <a:pPr eaLnBrk="1" hangingPunct="1"/>
            <a:r>
              <a:rPr lang="en-US" altLang="zh-TW" sz="2800" smtClean="0">
                <a:ea typeface="新細明體" pitchFamily="18" charset="-120"/>
              </a:rPr>
              <a:t>Other names: </a:t>
            </a:r>
          </a:p>
          <a:p>
            <a:pPr lvl="1" eaLnBrk="1" hangingPunct="1"/>
            <a:r>
              <a:rPr lang="en-US" altLang="zh-TW" sz="2400" smtClean="0">
                <a:ea typeface="新細明體" pitchFamily="18" charset="-120"/>
              </a:rPr>
              <a:t>knowledge extraction, pattern analysis, </a:t>
            </a:r>
            <a:br>
              <a:rPr lang="en-US" altLang="zh-TW" sz="2400" smtClean="0">
                <a:ea typeface="新細明體" pitchFamily="18" charset="-120"/>
              </a:rPr>
            </a:br>
            <a:r>
              <a:rPr lang="en-US" altLang="zh-TW" sz="2400" smtClean="0">
                <a:ea typeface="新細明體" pitchFamily="18" charset="-120"/>
              </a:rPr>
              <a:t>knowledge discovery, information harvesting, </a:t>
            </a:r>
            <a:br>
              <a:rPr lang="en-US" altLang="zh-TW" sz="2400" smtClean="0">
                <a:ea typeface="新細明體" pitchFamily="18" charset="-120"/>
              </a:rPr>
            </a:br>
            <a:r>
              <a:rPr lang="en-US" altLang="zh-TW" sz="2400" smtClean="0">
                <a:ea typeface="新細明體" pitchFamily="18" charset="-120"/>
              </a:rPr>
              <a:t>pattern searching, data dredging,…</a:t>
            </a:r>
          </a:p>
        </p:txBody>
      </p:sp>
      <p:pic>
        <p:nvPicPr>
          <p:cNvPr id="14340" name="Picture 3" descr="C:\Users\Dursun\AppData\Local\Microsoft\Windows\Temporary Internet Files\Content.IE5\P2EGSQWA\MCj028712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650" y="0"/>
            <a:ext cx="12509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C:\Users\Dursun\AppData\Local\Microsoft\Windows\Temporary Internet Files\Content.IE5\JYCNXBSC\MCj0370206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4581525"/>
            <a:ext cx="10747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4343"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FABD94F0-A327-4212-8C32-5AD4AAC5AB89}" type="slidenum">
              <a:rPr lang="zh-TW" altLang="en-US" sz="1200" smtClean="0">
                <a:solidFill>
                  <a:srgbClr val="898989"/>
                </a:solidFill>
              </a:rPr>
              <a:pPr eaLnBrk="1" hangingPunct="1">
                <a:spcBef>
                  <a:spcPct val="0"/>
                </a:spcBef>
                <a:buFontTx/>
                <a:buNone/>
              </a:pPr>
              <a:t>82</a:t>
            </a:fld>
            <a:endParaRPr lang="zh-TW" altLang="en-US" sz="1200" smtClean="0">
              <a:solidFill>
                <a:srgbClr val="898989"/>
              </a:solidFill>
            </a:endParaRPr>
          </a:p>
        </p:txBody>
      </p:sp>
    </p:spTree>
    <p:extLst>
      <p:ext uri="{BB962C8B-B14F-4D97-AF65-F5344CB8AC3E}">
        <p14:creationId xmlns:p14="http://schemas.microsoft.com/office/powerpoint/2010/main" val="3581485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1188" y="188913"/>
            <a:ext cx="7993062" cy="1044575"/>
          </a:xfrm>
        </p:spPr>
        <p:txBody>
          <a:bodyPr/>
          <a:lstStyle/>
          <a:p>
            <a:pPr eaLnBrk="1" hangingPunct="1"/>
            <a:r>
              <a:rPr lang="en-US" altLang="zh-TW" smtClean="0"/>
              <a:t>Data Mining Characteristics/Objectives</a:t>
            </a:r>
          </a:p>
        </p:txBody>
      </p:sp>
      <p:sp>
        <p:nvSpPr>
          <p:cNvPr id="15363" name="Content Placeholder 2"/>
          <p:cNvSpPr>
            <a:spLocks noGrp="1"/>
          </p:cNvSpPr>
          <p:nvPr>
            <p:ph idx="1"/>
          </p:nvPr>
        </p:nvSpPr>
        <p:spPr>
          <a:xfrm>
            <a:off x="468313" y="1484313"/>
            <a:ext cx="8280400" cy="4800600"/>
          </a:xfrm>
        </p:spPr>
        <p:txBody>
          <a:bodyPr/>
          <a:lstStyle/>
          <a:p>
            <a:pPr eaLnBrk="1" hangingPunct="1"/>
            <a:r>
              <a:rPr lang="en-US" altLang="zh-TW" sz="2800" smtClean="0">
                <a:ea typeface="新細明體" pitchFamily="18" charset="-120"/>
              </a:rPr>
              <a:t>Source of data for DM is often a consolidated data warehouse (not always!)</a:t>
            </a:r>
          </a:p>
          <a:p>
            <a:pPr eaLnBrk="1" hangingPunct="1"/>
            <a:r>
              <a:rPr lang="en-US" altLang="zh-TW" sz="2800" smtClean="0">
                <a:ea typeface="新細明體" pitchFamily="18" charset="-120"/>
              </a:rPr>
              <a:t>DM environment is usually a client-server or a Web-based information systems architecture</a:t>
            </a:r>
          </a:p>
          <a:p>
            <a:pPr eaLnBrk="1" hangingPunct="1"/>
            <a:r>
              <a:rPr lang="en-US" altLang="zh-TW" sz="2800" smtClean="0">
                <a:ea typeface="新細明體" pitchFamily="18" charset="-120"/>
              </a:rPr>
              <a:t>Data is the most critical ingredient for DM which may include soft/unstructured data</a:t>
            </a:r>
          </a:p>
          <a:p>
            <a:pPr eaLnBrk="1" hangingPunct="1"/>
            <a:r>
              <a:rPr lang="en-US" altLang="zh-TW" sz="2800" smtClean="0">
                <a:ea typeface="新細明體" pitchFamily="18" charset="-120"/>
              </a:rPr>
              <a:t>The miner is often an end user</a:t>
            </a:r>
          </a:p>
          <a:p>
            <a:pPr eaLnBrk="1" hangingPunct="1"/>
            <a:r>
              <a:rPr lang="en-US" altLang="zh-TW" sz="2800" smtClean="0">
                <a:ea typeface="新細明體" pitchFamily="18" charset="-120"/>
              </a:rPr>
              <a:t>Striking it rich requires creative thinking</a:t>
            </a:r>
          </a:p>
          <a:p>
            <a:pPr eaLnBrk="1" hangingPunct="1"/>
            <a:r>
              <a:rPr lang="en-US" altLang="zh-TW" sz="2800" smtClean="0">
                <a:ea typeface="新細明體" pitchFamily="18" charset="-120"/>
              </a:rPr>
              <a:t>Data mining tools’ capabilities and ease of use are essential (Web, Parallel processing, etc.)</a:t>
            </a:r>
          </a:p>
        </p:txBody>
      </p:sp>
      <p:sp>
        <p:nvSpPr>
          <p:cNvPr id="15364"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5365"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9071916-D72B-4734-8461-5BB1BA924E4F}" type="slidenum">
              <a:rPr lang="zh-TW" altLang="en-US" sz="1200" smtClean="0">
                <a:solidFill>
                  <a:srgbClr val="898989"/>
                </a:solidFill>
              </a:rPr>
              <a:pPr eaLnBrk="1" hangingPunct="1">
                <a:spcBef>
                  <a:spcPct val="0"/>
                </a:spcBef>
                <a:buFontTx/>
                <a:buNone/>
              </a:pPr>
              <a:t>83</a:t>
            </a:fld>
            <a:endParaRPr lang="zh-TW" altLang="en-US" sz="1200" smtClean="0">
              <a:solidFill>
                <a:srgbClr val="898989"/>
              </a:solidFill>
            </a:endParaRPr>
          </a:p>
        </p:txBody>
      </p:sp>
    </p:spTree>
    <p:extLst>
      <p:ext uri="{BB962C8B-B14F-4D97-AF65-F5344CB8AC3E}">
        <p14:creationId xmlns:p14="http://schemas.microsoft.com/office/powerpoint/2010/main" val="20283325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77875"/>
          </a:xfrm>
        </p:spPr>
        <p:txBody>
          <a:bodyPr/>
          <a:lstStyle/>
          <a:p>
            <a:pPr eaLnBrk="1" hangingPunct="1"/>
            <a:r>
              <a:rPr lang="en-US" altLang="zh-TW" smtClean="0"/>
              <a:t>Data in Data Mining</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6324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ontent Placeholder 2"/>
          <p:cNvSpPr>
            <a:spLocks noGrp="1"/>
          </p:cNvSpPr>
          <p:nvPr>
            <p:ph idx="1"/>
          </p:nvPr>
        </p:nvSpPr>
        <p:spPr>
          <a:xfrm>
            <a:off x="468313" y="1196975"/>
            <a:ext cx="8280400" cy="2286000"/>
          </a:xfrm>
        </p:spPr>
        <p:txBody>
          <a:bodyPr/>
          <a:lstStyle/>
          <a:p>
            <a:pPr eaLnBrk="1" hangingPunct="1"/>
            <a:r>
              <a:rPr lang="en-US" altLang="zh-TW" sz="2400" smtClean="0">
                <a:ea typeface="新細明體" pitchFamily="18" charset="-120"/>
              </a:rPr>
              <a:t>Data: a collection of facts usually obtained as the result of experiences, observations, or experiments</a:t>
            </a:r>
          </a:p>
          <a:p>
            <a:pPr eaLnBrk="1" hangingPunct="1"/>
            <a:r>
              <a:rPr lang="en-US" altLang="zh-TW" sz="2400" smtClean="0">
                <a:ea typeface="新細明體" pitchFamily="18" charset="-120"/>
              </a:rPr>
              <a:t>Data may consist of numbers, words, images, …</a:t>
            </a:r>
          </a:p>
          <a:p>
            <a:pPr eaLnBrk="1" hangingPunct="1"/>
            <a:r>
              <a:rPr lang="en-US" altLang="zh-TW" sz="2400" smtClean="0">
                <a:ea typeface="新細明體" pitchFamily="18" charset="-120"/>
              </a:rPr>
              <a:t>Data: lowest level of abstraction (from which information and knowledge are derived)</a:t>
            </a:r>
          </a:p>
        </p:txBody>
      </p:sp>
      <p:sp>
        <p:nvSpPr>
          <p:cNvPr id="16389" name="TextBox 6"/>
          <p:cNvSpPr txBox="1">
            <a:spLocks noChangeArrowheads="1"/>
          </p:cNvSpPr>
          <p:nvPr/>
        </p:nvSpPr>
        <p:spPr bwMode="auto">
          <a:xfrm>
            <a:off x="6400800" y="3886200"/>
            <a:ext cx="2667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Char char="-"/>
            </a:pPr>
            <a:r>
              <a:rPr lang="en-US" altLang="zh-TW" sz="2200">
                <a:solidFill>
                  <a:srgbClr val="FF0000"/>
                </a:solidFill>
                <a:latin typeface="Arial" charset="0"/>
              </a:rPr>
              <a:t>DM with different data types?</a:t>
            </a:r>
          </a:p>
          <a:p>
            <a:pPr eaLnBrk="1" hangingPunct="1">
              <a:spcBef>
                <a:spcPct val="0"/>
              </a:spcBef>
              <a:buFontTx/>
              <a:buChar char="-"/>
            </a:pPr>
            <a:endParaRPr lang="en-US" altLang="zh-TW" sz="900">
              <a:solidFill>
                <a:srgbClr val="FF0000"/>
              </a:solidFill>
              <a:latin typeface="Arial" charset="0"/>
            </a:endParaRPr>
          </a:p>
          <a:p>
            <a:pPr eaLnBrk="1" hangingPunct="1">
              <a:spcBef>
                <a:spcPct val="0"/>
              </a:spcBef>
              <a:buFontTx/>
              <a:buNone/>
            </a:pPr>
            <a:r>
              <a:rPr lang="en-US" altLang="zh-TW" sz="2200">
                <a:solidFill>
                  <a:srgbClr val="FF0000"/>
                </a:solidFill>
                <a:latin typeface="Arial" charset="0"/>
              </a:rPr>
              <a:t>-  Other data types?</a:t>
            </a:r>
          </a:p>
        </p:txBody>
      </p:sp>
      <p:sp>
        <p:nvSpPr>
          <p:cNvPr id="16390"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639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FBD31E5-25C7-42CB-AFB4-98AE4156D7CF}" type="slidenum">
              <a:rPr lang="zh-TW" altLang="en-US" sz="1200" smtClean="0">
                <a:solidFill>
                  <a:srgbClr val="898989"/>
                </a:solidFill>
              </a:rPr>
              <a:pPr eaLnBrk="1" hangingPunct="1">
                <a:spcBef>
                  <a:spcPct val="0"/>
                </a:spcBef>
                <a:buFontTx/>
                <a:buNone/>
              </a:pPr>
              <a:t>84</a:t>
            </a:fld>
            <a:endParaRPr lang="zh-TW" altLang="en-US" sz="1200" smtClean="0">
              <a:solidFill>
                <a:srgbClr val="898989"/>
              </a:solidFill>
            </a:endParaRPr>
          </a:p>
        </p:txBody>
      </p:sp>
    </p:spTree>
    <p:extLst>
      <p:ext uri="{BB962C8B-B14F-4D97-AF65-F5344CB8AC3E}">
        <p14:creationId xmlns:p14="http://schemas.microsoft.com/office/powerpoint/2010/main" val="25528305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zh-TW" smtClean="0"/>
              <a:t>What Does DM Do?</a:t>
            </a:r>
          </a:p>
        </p:txBody>
      </p:sp>
      <p:sp>
        <p:nvSpPr>
          <p:cNvPr id="17411" name="Content Placeholder 2"/>
          <p:cNvSpPr>
            <a:spLocks noGrp="1"/>
          </p:cNvSpPr>
          <p:nvPr>
            <p:ph idx="1"/>
          </p:nvPr>
        </p:nvSpPr>
        <p:spPr>
          <a:xfrm>
            <a:off x="457200" y="1268413"/>
            <a:ext cx="8291513" cy="4857750"/>
          </a:xfrm>
        </p:spPr>
        <p:txBody>
          <a:bodyPr/>
          <a:lstStyle/>
          <a:p>
            <a:pPr eaLnBrk="1" hangingPunct="1"/>
            <a:r>
              <a:rPr lang="en-US" altLang="zh-TW" smtClean="0">
                <a:ea typeface="新細明體" pitchFamily="18" charset="-120"/>
              </a:rPr>
              <a:t>DM extract patterns from data</a:t>
            </a:r>
          </a:p>
          <a:p>
            <a:pPr lvl="1" eaLnBrk="1" hangingPunct="1"/>
            <a:r>
              <a:rPr lang="en-US" altLang="zh-TW" smtClean="0">
                <a:ea typeface="新細明體" pitchFamily="18" charset="-120"/>
              </a:rPr>
              <a:t>Pattern? </a:t>
            </a:r>
            <a:br>
              <a:rPr lang="en-US" altLang="zh-TW" smtClean="0">
                <a:ea typeface="新細明體" pitchFamily="18" charset="-120"/>
              </a:rPr>
            </a:br>
            <a:r>
              <a:rPr lang="en-US" altLang="zh-TW" smtClean="0">
                <a:ea typeface="新細明體" pitchFamily="18" charset="-120"/>
              </a:rPr>
              <a:t>A mathematical (numeric and/or symbolic) relationship among data items</a:t>
            </a:r>
          </a:p>
          <a:p>
            <a:pPr lvl="4" eaLnBrk="1" hangingPunct="1"/>
            <a:endParaRPr lang="en-US" altLang="zh-TW" smtClean="0">
              <a:ea typeface="新細明體" pitchFamily="18" charset="-120"/>
            </a:endParaRPr>
          </a:p>
          <a:p>
            <a:pPr eaLnBrk="1" hangingPunct="1"/>
            <a:r>
              <a:rPr lang="en-US" altLang="zh-TW" smtClean="0">
                <a:ea typeface="新細明體" pitchFamily="18" charset="-120"/>
              </a:rPr>
              <a:t>Types of patterns</a:t>
            </a:r>
          </a:p>
          <a:p>
            <a:pPr lvl="1" eaLnBrk="1" hangingPunct="1"/>
            <a:r>
              <a:rPr lang="en-US" altLang="zh-TW" smtClean="0">
                <a:ea typeface="新細明體" pitchFamily="18" charset="-120"/>
              </a:rPr>
              <a:t>Association</a:t>
            </a:r>
          </a:p>
          <a:p>
            <a:pPr lvl="1" eaLnBrk="1" hangingPunct="1"/>
            <a:r>
              <a:rPr lang="en-US" altLang="zh-TW" smtClean="0">
                <a:ea typeface="新細明體" pitchFamily="18" charset="-120"/>
              </a:rPr>
              <a:t>Prediction</a:t>
            </a:r>
          </a:p>
          <a:p>
            <a:pPr lvl="1" eaLnBrk="1" hangingPunct="1"/>
            <a:r>
              <a:rPr lang="en-US" altLang="zh-TW" smtClean="0">
                <a:ea typeface="新細明體" pitchFamily="18" charset="-120"/>
              </a:rPr>
              <a:t>Cluster (segmentation)</a:t>
            </a:r>
          </a:p>
          <a:p>
            <a:pPr lvl="1" eaLnBrk="1" hangingPunct="1"/>
            <a:r>
              <a:rPr lang="en-US" altLang="zh-TW" smtClean="0">
                <a:ea typeface="新細明體" pitchFamily="18" charset="-120"/>
              </a:rPr>
              <a:t>Sequential (or time series) relationships</a:t>
            </a:r>
          </a:p>
        </p:txBody>
      </p:sp>
      <p:sp>
        <p:nvSpPr>
          <p:cNvPr id="17412"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7413"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8EBEA11-2256-4C30-94F0-2EC34680A727}" type="slidenum">
              <a:rPr lang="zh-TW" altLang="en-US" sz="1200" smtClean="0">
                <a:solidFill>
                  <a:srgbClr val="898989"/>
                </a:solidFill>
              </a:rPr>
              <a:pPr eaLnBrk="1" hangingPunct="1">
                <a:spcBef>
                  <a:spcPct val="0"/>
                </a:spcBef>
                <a:buFontTx/>
                <a:buNone/>
              </a:pPr>
              <a:t>85</a:t>
            </a:fld>
            <a:endParaRPr lang="zh-TW" altLang="en-US" sz="1200" smtClean="0">
              <a:solidFill>
                <a:srgbClr val="898989"/>
              </a:solidFill>
            </a:endParaRPr>
          </a:p>
        </p:txBody>
      </p:sp>
    </p:spTree>
    <p:extLst>
      <p:ext uri="{BB962C8B-B14F-4D97-AF65-F5344CB8AC3E}">
        <p14:creationId xmlns:p14="http://schemas.microsoft.com/office/powerpoint/2010/main" val="29764359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zh-TW" smtClean="0"/>
              <a:t>Data Mining Applications</a:t>
            </a:r>
          </a:p>
        </p:txBody>
      </p:sp>
      <p:sp>
        <p:nvSpPr>
          <p:cNvPr id="18435" name="Content Placeholder 2"/>
          <p:cNvSpPr>
            <a:spLocks noGrp="1"/>
          </p:cNvSpPr>
          <p:nvPr>
            <p:ph idx="1"/>
          </p:nvPr>
        </p:nvSpPr>
        <p:spPr>
          <a:xfrm>
            <a:off x="457200" y="1412875"/>
            <a:ext cx="8362950" cy="4895850"/>
          </a:xfrm>
        </p:spPr>
        <p:txBody>
          <a:bodyPr/>
          <a:lstStyle/>
          <a:p>
            <a:pPr eaLnBrk="1" hangingPunct="1"/>
            <a:r>
              <a:rPr lang="en-US" altLang="zh-TW" sz="2800" smtClean="0">
                <a:ea typeface="新細明體" pitchFamily="18" charset="-120"/>
              </a:rPr>
              <a:t>Customer Relationship Management</a:t>
            </a:r>
          </a:p>
          <a:p>
            <a:pPr lvl="1" eaLnBrk="1" hangingPunct="1"/>
            <a:r>
              <a:rPr lang="en-US" altLang="zh-TW" sz="2400" smtClean="0">
                <a:ea typeface="新細明體" pitchFamily="18" charset="-120"/>
              </a:rPr>
              <a:t>Maximize return on marketing campaigns</a:t>
            </a:r>
          </a:p>
          <a:p>
            <a:pPr lvl="1" eaLnBrk="1" hangingPunct="1"/>
            <a:r>
              <a:rPr lang="en-US" altLang="zh-TW" sz="2400" smtClean="0">
                <a:ea typeface="新細明體" pitchFamily="18" charset="-120"/>
              </a:rPr>
              <a:t>Improve customer retention (churn analysis)</a:t>
            </a:r>
          </a:p>
          <a:p>
            <a:pPr lvl="1" eaLnBrk="1" hangingPunct="1"/>
            <a:r>
              <a:rPr lang="en-US" altLang="zh-TW" sz="2400" smtClean="0">
                <a:ea typeface="新細明體" pitchFamily="18" charset="-120"/>
              </a:rPr>
              <a:t>Maximize customer value (cross-, up-selling)</a:t>
            </a:r>
          </a:p>
          <a:p>
            <a:pPr lvl="1" eaLnBrk="1" hangingPunct="1"/>
            <a:r>
              <a:rPr lang="en-US" altLang="zh-TW" sz="2400" smtClean="0">
                <a:ea typeface="新細明體" pitchFamily="18" charset="-120"/>
              </a:rPr>
              <a:t>Identify and treat most valued customers</a:t>
            </a:r>
          </a:p>
          <a:p>
            <a:pPr lvl="3" eaLnBrk="1" hangingPunct="1"/>
            <a:endParaRPr lang="en-US" altLang="zh-TW" sz="1100" smtClean="0">
              <a:ea typeface="新細明體" pitchFamily="18" charset="-120"/>
            </a:endParaRPr>
          </a:p>
          <a:p>
            <a:pPr eaLnBrk="1" hangingPunct="1"/>
            <a:r>
              <a:rPr lang="en-US" altLang="zh-TW" sz="2800" smtClean="0">
                <a:ea typeface="新細明體" pitchFamily="18" charset="-120"/>
              </a:rPr>
              <a:t>Banking and Other Financial </a:t>
            </a:r>
          </a:p>
          <a:p>
            <a:pPr lvl="1" eaLnBrk="1" hangingPunct="1"/>
            <a:r>
              <a:rPr lang="en-US" altLang="zh-TW" sz="2400" smtClean="0">
                <a:ea typeface="新細明體" pitchFamily="18" charset="-120"/>
              </a:rPr>
              <a:t>Automate the loan application process </a:t>
            </a:r>
          </a:p>
          <a:p>
            <a:pPr lvl="1" eaLnBrk="1" hangingPunct="1"/>
            <a:r>
              <a:rPr lang="en-US" altLang="zh-TW" sz="2400" smtClean="0">
                <a:ea typeface="新細明體" pitchFamily="18" charset="-120"/>
              </a:rPr>
              <a:t>Detecting fraudulent transactions</a:t>
            </a:r>
          </a:p>
          <a:p>
            <a:pPr lvl="1" eaLnBrk="1" hangingPunct="1"/>
            <a:r>
              <a:rPr lang="en-US" altLang="zh-TW" sz="2400" smtClean="0">
                <a:ea typeface="新細明體" pitchFamily="18" charset="-120"/>
              </a:rPr>
              <a:t>Optimizing cash reserves with forecasting </a:t>
            </a:r>
          </a:p>
        </p:txBody>
      </p:sp>
      <p:sp>
        <p:nvSpPr>
          <p:cNvPr id="18436"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8437"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0AAECCF-3514-4420-A737-88676CE3D35F}" type="slidenum">
              <a:rPr lang="zh-TW" altLang="en-US" sz="1200" smtClean="0">
                <a:solidFill>
                  <a:srgbClr val="898989"/>
                </a:solidFill>
              </a:rPr>
              <a:pPr eaLnBrk="1" hangingPunct="1">
                <a:spcBef>
                  <a:spcPct val="0"/>
                </a:spcBef>
                <a:buFontTx/>
                <a:buNone/>
              </a:pPr>
              <a:t>86</a:t>
            </a:fld>
            <a:endParaRPr lang="zh-TW" altLang="en-US" sz="1200" smtClean="0">
              <a:solidFill>
                <a:srgbClr val="898989"/>
              </a:solidFill>
            </a:endParaRPr>
          </a:p>
        </p:txBody>
      </p:sp>
    </p:spTree>
    <p:extLst>
      <p:ext uri="{BB962C8B-B14F-4D97-AF65-F5344CB8AC3E}">
        <p14:creationId xmlns:p14="http://schemas.microsoft.com/office/powerpoint/2010/main" val="3055810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850900"/>
          </a:xfrm>
        </p:spPr>
        <p:txBody>
          <a:bodyPr/>
          <a:lstStyle/>
          <a:p>
            <a:pPr eaLnBrk="1" hangingPunct="1"/>
            <a:r>
              <a:rPr lang="en-US" altLang="zh-TW" smtClean="0"/>
              <a:t>Data Mining Applications (cont.)</a:t>
            </a:r>
          </a:p>
        </p:txBody>
      </p:sp>
      <p:sp>
        <p:nvSpPr>
          <p:cNvPr id="19459" name="Content Placeholder 2"/>
          <p:cNvSpPr>
            <a:spLocks noGrp="1"/>
          </p:cNvSpPr>
          <p:nvPr>
            <p:ph idx="1"/>
          </p:nvPr>
        </p:nvSpPr>
        <p:spPr>
          <a:xfrm>
            <a:off x="457200" y="1341438"/>
            <a:ext cx="8362950" cy="4708525"/>
          </a:xfrm>
        </p:spPr>
        <p:txBody>
          <a:bodyPr/>
          <a:lstStyle/>
          <a:p>
            <a:pPr eaLnBrk="1" hangingPunct="1"/>
            <a:r>
              <a:rPr lang="en-US" altLang="zh-TW" sz="2800" smtClean="0">
                <a:ea typeface="新細明體" pitchFamily="18" charset="-120"/>
              </a:rPr>
              <a:t>Retailing and Logistics</a:t>
            </a:r>
          </a:p>
          <a:p>
            <a:pPr lvl="1" eaLnBrk="1" hangingPunct="1"/>
            <a:r>
              <a:rPr lang="en-US" altLang="zh-TW" sz="2400" smtClean="0">
                <a:ea typeface="新細明體" pitchFamily="18" charset="-120"/>
              </a:rPr>
              <a:t>Optimize inventory levels at different locations</a:t>
            </a:r>
          </a:p>
          <a:p>
            <a:pPr lvl="1" eaLnBrk="1" hangingPunct="1"/>
            <a:r>
              <a:rPr lang="en-US" altLang="zh-TW" sz="2400" smtClean="0">
                <a:ea typeface="新細明體" pitchFamily="18" charset="-120"/>
              </a:rPr>
              <a:t>Improve the store layout and sales promotions</a:t>
            </a:r>
          </a:p>
          <a:p>
            <a:pPr lvl="1" eaLnBrk="1" hangingPunct="1"/>
            <a:r>
              <a:rPr lang="en-US" altLang="zh-TW" sz="2400" smtClean="0">
                <a:ea typeface="新細明體" pitchFamily="18" charset="-120"/>
              </a:rPr>
              <a:t>Optimize logistics by predicting seasonal effects</a:t>
            </a:r>
          </a:p>
          <a:p>
            <a:pPr lvl="1" eaLnBrk="1" hangingPunct="1"/>
            <a:r>
              <a:rPr lang="en-US" altLang="zh-TW" sz="2400" smtClean="0">
                <a:ea typeface="新細明體" pitchFamily="18" charset="-120"/>
              </a:rPr>
              <a:t>Minimize losses due to limited shelf life</a:t>
            </a:r>
          </a:p>
          <a:p>
            <a:pPr lvl="1" eaLnBrk="1" hangingPunct="1"/>
            <a:endParaRPr lang="en-US" altLang="zh-TW" sz="1100" smtClean="0">
              <a:ea typeface="新細明體" pitchFamily="18" charset="-120"/>
            </a:endParaRPr>
          </a:p>
          <a:p>
            <a:pPr eaLnBrk="1" hangingPunct="1"/>
            <a:r>
              <a:rPr lang="en-US" altLang="zh-TW" sz="2800" smtClean="0">
                <a:ea typeface="新細明體" pitchFamily="18" charset="-120"/>
              </a:rPr>
              <a:t>Manufacturing and Maintenance</a:t>
            </a:r>
          </a:p>
          <a:p>
            <a:pPr lvl="1" eaLnBrk="1" hangingPunct="1"/>
            <a:r>
              <a:rPr lang="en-US" altLang="zh-TW" sz="2400" smtClean="0">
                <a:ea typeface="新細明體" pitchFamily="18" charset="-120"/>
              </a:rPr>
              <a:t>Predict/prevent machinery failures </a:t>
            </a:r>
          </a:p>
          <a:p>
            <a:pPr lvl="1" eaLnBrk="1" hangingPunct="1"/>
            <a:r>
              <a:rPr lang="en-US" altLang="zh-TW" sz="2400" smtClean="0">
                <a:ea typeface="新細明體" pitchFamily="18" charset="-120"/>
              </a:rPr>
              <a:t>Identify anomalies in production systems to optimize the use manufacturing capacity</a:t>
            </a:r>
          </a:p>
          <a:p>
            <a:pPr lvl="1" eaLnBrk="1" hangingPunct="1"/>
            <a:r>
              <a:rPr lang="en-US" altLang="zh-TW" sz="2400" smtClean="0">
                <a:ea typeface="新細明體" pitchFamily="18" charset="-120"/>
              </a:rPr>
              <a:t>Discover novel patterns to improve product quality</a:t>
            </a:r>
          </a:p>
        </p:txBody>
      </p:sp>
      <p:sp>
        <p:nvSpPr>
          <p:cNvPr id="19460"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1946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5F1820B-E7B1-461D-A6BF-04AFB0E2E1C4}" type="slidenum">
              <a:rPr lang="zh-TW" altLang="en-US" sz="1200" smtClean="0">
                <a:solidFill>
                  <a:srgbClr val="898989"/>
                </a:solidFill>
              </a:rPr>
              <a:pPr eaLnBrk="1" hangingPunct="1">
                <a:spcBef>
                  <a:spcPct val="0"/>
                </a:spcBef>
                <a:buFontTx/>
                <a:buNone/>
              </a:pPr>
              <a:t>87</a:t>
            </a:fld>
            <a:endParaRPr lang="zh-TW" altLang="en-US" sz="1200" smtClean="0">
              <a:solidFill>
                <a:srgbClr val="898989"/>
              </a:solidFill>
            </a:endParaRPr>
          </a:p>
        </p:txBody>
      </p:sp>
    </p:spTree>
    <p:extLst>
      <p:ext uri="{BB962C8B-B14F-4D97-AF65-F5344CB8AC3E}">
        <p14:creationId xmlns:p14="http://schemas.microsoft.com/office/powerpoint/2010/main" val="10178599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zh-TW" smtClean="0"/>
              <a:t>Data Mining Applications (cont.)</a:t>
            </a:r>
          </a:p>
        </p:txBody>
      </p:sp>
      <p:sp>
        <p:nvSpPr>
          <p:cNvPr id="20483" name="Content Placeholder 2"/>
          <p:cNvSpPr>
            <a:spLocks noGrp="1"/>
          </p:cNvSpPr>
          <p:nvPr>
            <p:ph idx="1"/>
          </p:nvPr>
        </p:nvSpPr>
        <p:spPr>
          <a:xfrm>
            <a:off x="539750" y="1484313"/>
            <a:ext cx="8135938" cy="4800600"/>
          </a:xfrm>
        </p:spPr>
        <p:txBody>
          <a:bodyPr/>
          <a:lstStyle/>
          <a:p>
            <a:pPr eaLnBrk="1" hangingPunct="1"/>
            <a:r>
              <a:rPr lang="en-US" altLang="zh-TW" sz="2800" smtClean="0">
                <a:ea typeface="新細明體" pitchFamily="18" charset="-120"/>
              </a:rPr>
              <a:t>Brokerage and Securities Trading</a:t>
            </a:r>
          </a:p>
          <a:p>
            <a:pPr lvl="1" eaLnBrk="1" hangingPunct="1"/>
            <a:r>
              <a:rPr lang="en-US" altLang="zh-TW" sz="2400" smtClean="0">
                <a:ea typeface="新細明體" pitchFamily="18" charset="-120"/>
              </a:rPr>
              <a:t>Predict changes on certain bond prices </a:t>
            </a:r>
          </a:p>
          <a:p>
            <a:pPr lvl="1" eaLnBrk="1" hangingPunct="1"/>
            <a:r>
              <a:rPr lang="en-US" altLang="zh-TW" sz="2400" smtClean="0">
                <a:ea typeface="新細明體" pitchFamily="18" charset="-120"/>
              </a:rPr>
              <a:t>Forecast the direction of stock fluctuations</a:t>
            </a:r>
          </a:p>
          <a:p>
            <a:pPr lvl="1" eaLnBrk="1" hangingPunct="1"/>
            <a:r>
              <a:rPr lang="en-US" altLang="zh-TW" sz="2400" smtClean="0">
                <a:ea typeface="新細明體" pitchFamily="18" charset="-120"/>
              </a:rPr>
              <a:t>Assess the effect of events on market movements</a:t>
            </a:r>
          </a:p>
          <a:p>
            <a:pPr lvl="1" eaLnBrk="1" hangingPunct="1"/>
            <a:r>
              <a:rPr lang="en-US" altLang="zh-TW" sz="2400" smtClean="0">
                <a:ea typeface="新細明體" pitchFamily="18" charset="-120"/>
              </a:rPr>
              <a:t>Identify and prevent fraudulent activities in trading</a:t>
            </a:r>
          </a:p>
          <a:p>
            <a:pPr lvl="1" eaLnBrk="1" hangingPunct="1"/>
            <a:endParaRPr lang="en-US" altLang="zh-TW" sz="1100" smtClean="0">
              <a:ea typeface="新細明體" pitchFamily="18" charset="-120"/>
            </a:endParaRPr>
          </a:p>
          <a:p>
            <a:pPr eaLnBrk="1" hangingPunct="1"/>
            <a:r>
              <a:rPr lang="en-US" altLang="zh-TW" sz="2800" smtClean="0">
                <a:ea typeface="新細明體" pitchFamily="18" charset="-120"/>
              </a:rPr>
              <a:t>Insurance</a:t>
            </a:r>
          </a:p>
          <a:p>
            <a:pPr lvl="1" eaLnBrk="1" hangingPunct="1"/>
            <a:r>
              <a:rPr lang="en-US" altLang="zh-TW" sz="2400" smtClean="0">
                <a:ea typeface="新細明體" pitchFamily="18" charset="-120"/>
              </a:rPr>
              <a:t>Forecast claim costs for better business planning</a:t>
            </a:r>
          </a:p>
          <a:p>
            <a:pPr lvl="1" eaLnBrk="1" hangingPunct="1"/>
            <a:r>
              <a:rPr lang="en-US" altLang="zh-TW" sz="2400" smtClean="0">
                <a:ea typeface="新細明體" pitchFamily="18" charset="-120"/>
              </a:rPr>
              <a:t>Determine optimal rate plans </a:t>
            </a:r>
          </a:p>
          <a:p>
            <a:pPr lvl="1" eaLnBrk="1" hangingPunct="1"/>
            <a:r>
              <a:rPr lang="en-US" altLang="zh-TW" sz="2400" smtClean="0">
                <a:ea typeface="新細明體" pitchFamily="18" charset="-120"/>
              </a:rPr>
              <a:t>Optimize marketing to specific customers </a:t>
            </a:r>
          </a:p>
          <a:p>
            <a:pPr lvl="1" eaLnBrk="1" hangingPunct="1"/>
            <a:r>
              <a:rPr lang="en-US" altLang="zh-TW" sz="2400" smtClean="0">
                <a:ea typeface="新細明體" pitchFamily="18" charset="-120"/>
              </a:rPr>
              <a:t>Identify and prevent fraudulent claim activities</a:t>
            </a:r>
          </a:p>
        </p:txBody>
      </p:sp>
      <p:sp>
        <p:nvSpPr>
          <p:cNvPr id="20484"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20485"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C087F28-3583-4F7C-893D-FF0115AE13CC}" type="slidenum">
              <a:rPr lang="zh-TW" altLang="en-US" sz="1200" smtClean="0">
                <a:solidFill>
                  <a:srgbClr val="898989"/>
                </a:solidFill>
              </a:rPr>
              <a:pPr eaLnBrk="1" hangingPunct="1">
                <a:spcBef>
                  <a:spcPct val="0"/>
                </a:spcBef>
                <a:buFontTx/>
                <a:buNone/>
              </a:pPr>
              <a:t>88</a:t>
            </a:fld>
            <a:endParaRPr lang="zh-TW" altLang="en-US" sz="1200" smtClean="0">
              <a:solidFill>
                <a:srgbClr val="898989"/>
              </a:solidFill>
            </a:endParaRPr>
          </a:p>
        </p:txBody>
      </p:sp>
    </p:spTree>
    <p:extLst>
      <p:ext uri="{BB962C8B-B14F-4D97-AF65-F5344CB8AC3E}">
        <p14:creationId xmlns:p14="http://schemas.microsoft.com/office/powerpoint/2010/main" val="24719959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zh-TW" smtClean="0"/>
              <a:t>Data Mining Applications (cont.)</a:t>
            </a:r>
          </a:p>
        </p:txBody>
      </p:sp>
      <p:sp>
        <p:nvSpPr>
          <p:cNvPr id="21507" name="Content Placeholder 2"/>
          <p:cNvSpPr>
            <a:spLocks noGrp="1"/>
          </p:cNvSpPr>
          <p:nvPr>
            <p:ph idx="1"/>
          </p:nvPr>
        </p:nvSpPr>
        <p:spPr>
          <a:xfrm>
            <a:off x="787400" y="1341438"/>
            <a:ext cx="7961313" cy="4800600"/>
          </a:xfrm>
        </p:spPr>
        <p:txBody>
          <a:bodyPr/>
          <a:lstStyle/>
          <a:p>
            <a:pPr eaLnBrk="1" hangingPunct="1"/>
            <a:r>
              <a:rPr lang="en-US" altLang="zh-TW" sz="2800" smtClean="0">
                <a:ea typeface="新細明體" pitchFamily="18" charset="-120"/>
              </a:rPr>
              <a:t>Computer hardware and software</a:t>
            </a:r>
          </a:p>
          <a:p>
            <a:pPr eaLnBrk="1" hangingPunct="1"/>
            <a:r>
              <a:rPr lang="en-US" altLang="zh-TW" sz="2800" smtClean="0">
                <a:ea typeface="新細明體" pitchFamily="18" charset="-120"/>
              </a:rPr>
              <a:t>Science and engineering</a:t>
            </a:r>
          </a:p>
          <a:p>
            <a:pPr eaLnBrk="1" hangingPunct="1"/>
            <a:r>
              <a:rPr lang="en-US" altLang="zh-TW" sz="2400" smtClean="0">
                <a:ea typeface="新細明體" pitchFamily="18" charset="-120"/>
              </a:rPr>
              <a:t>Government and defense</a:t>
            </a:r>
          </a:p>
          <a:p>
            <a:pPr eaLnBrk="1" hangingPunct="1"/>
            <a:r>
              <a:rPr lang="en-US" altLang="zh-TW" sz="2400" smtClean="0">
                <a:ea typeface="新細明體" pitchFamily="18" charset="-120"/>
              </a:rPr>
              <a:t>Homeland security and law enforcement</a:t>
            </a:r>
          </a:p>
          <a:p>
            <a:pPr eaLnBrk="1" hangingPunct="1"/>
            <a:r>
              <a:rPr lang="en-US" altLang="zh-TW" sz="2400" smtClean="0">
                <a:ea typeface="新細明體" pitchFamily="18" charset="-120"/>
              </a:rPr>
              <a:t>Travel industry </a:t>
            </a:r>
          </a:p>
          <a:p>
            <a:pPr eaLnBrk="1" hangingPunct="1"/>
            <a:r>
              <a:rPr lang="en-US" altLang="zh-TW" sz="2400" smtClean="0">
                <a:ea typeface="新細明體" pitchFamily="18" charset="-120"/>
              </a:rPr>
              <a:t>Healthcare</a:t>
            </a:r>
          </a:p>
          <a:p>
            <a:pPr eaLnBrk="1" hangingPunct="1"/>
            <a:r>
              <a:rPr lang="en-US" altLang="zh-TW" sz="2400" smtClean="0">
                <a:ea typeface="新細明體" pitchFamily="18" charset="-120"/>
              </a:rPr>
              <a:t>Medicine</a:t>
            </a:r>
          </a:p>
          <a:p>
            <a:pPr eaLnBrk="1" hangingPunct="1"/>
            <a:r>
              <a:rPr lang="en-US" altLang="zh-TW" sz="2400" smtClean="0">
                <a:ea typeface="新細明體" pitchFamily="18" charset="-120"/>
              </a:rPr>
              <a:t>Entertainment industry</a:t>
            </a:r>
          </a:p>
          <a:p>
            <a:pPr eaLnBrk="1" hangingPunct="1"/>
            <a:r>
              <a:rPr lang="en-US" altLang="zh-TW" sz="2400" smtClean="0">
                <a:ea typeface="新細明體" pitchFamily="18" charset="-120"/>
              </a:rPr>
              <a:t>Sports</a:t>
            </a:r>
          </a:p>
          <a:p>
            <a:pPr eaLnBrk="1" hangingPunct="1"/>
            <a:r>
              <a:rPr lang="en-US" altLang="zh-TW" sz="2400" smtClean="0">
                <a:ea typeface="新細明體" pitchFamily="18" charset="-120"/>
              </a:rPr>
              <a:t>Etc.</a:t>
            </a:r>
          </a:p>
        </p:txBody>
      </p:sp>
      <p:sp>
        <p:nvSpPr>
          <p:cNvPr id="4" name="Right Brace 3"/>
          <p:cNvSpPr/>
          <p:nvPr/>
        </p:nvSpPr>
        <p:spPr bwMode="auto">
          <a:xfrm>
            <a:off x="3370263" y="3716338"/>
            <a:ext cx="304800" cy="838200"/>
          </a:xfrm>
          <a:prstGeom prst="rightBrace">
            <a:avLst/>
          </a:prstGeom>
          <a:noFill/>
          <a:ln w="9525" cap="flat" cmpd="sng" algn="ctr">
            <a:solidFill>
              <a:srgbClr val="C00000"/>
            </a:solidFill>
            <a:prstDash val="solid"/>
            <a:round/>
            <a:headEnd type="none" w="med" len="med"/>
            <a:tailEnd type="none" w="med" len="med"/>
          </a:ln>
          <a:effectLst/>
        </p:spPr>
        <p:txBody>
          <a:bodyPr lIns="92075" tIns="46038" rIns="92075" bIns="46038"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zh-TW" altLang="zh-TW" sz="1800" smtClean="0">
              <a:effectLst>
                <a:outerShdw blurRad="38100" dist="38100" dir="2700000" algn="tl">
                  <a:srgbClr val="C0C0C0"/>
                </a:outerShdw>
              </a:effectLst>
            </a:endParaRPr>
          </a:p>
        </p:txBody>
      </p:sp>
      <p:sp>
        <p:nvSpPr>
          <p:cNvPr id="21509" name="TextBox 4"/>
          <p:cNvSpPr txBox="1">
            <a:spLocks noChangeArrowheads="1"/>
          </p:cNvSpPr>
          <p:nvPr/>
        </p:nvSpPr>
        <p:spPr bwMode="auto">
          <a:xfrm>
            <a:off x="3751263" y="3770313"/>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Highly popular application areas for data mining</a:t>
            </a:r>
          </a:p>
        </p:txBody>
      </p:sp>
      <p:sp>
        <p:nvSpPr>
          <p:cNvPr id="21510"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2151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C8E1F90C-3299-49F6-AF77-517FA80D548E}" type="slidenum">
              <a:rPr lang="zh-TW" altLang="en-US" sz="1200" smtClean="0">
                <a:solidFill>
                  <a:srgbClr val="898989"/>
                </a:solidFill>
              </a:rPr>
              <a:pPr eaLnBrk="1" hangingPunct="1">
                <a:spcBef>
                  <a:spcPct val="0"/>
                </a:spcBef>
                <a:buFontTx/>
                <a:buNone/>
              </a:pPr>
              <a:t>89</a:t>
            </a:fld>
            <a:endParaRPr lang="zh-TW" altLang="en-US" sz="1200" smtClean="0">
              <a:solidFill>
                <a:srgbClr val="898989"/>
              </a:solidFill>
            </a:endParaRPr>
          </a:p>
        </p:txBody>
      </p:sp>
    </p:spTree>
    <p:extLst>
      <p:ext uri="{BB962C8B-B14F-4D97-AF65-F5344CB8AC3E}">
        <p14:creationId xmlns:p14="http://schemas.microsoft.com/office/powerpoint/2010/main" val="181520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457200" y="188913"/>
            <a:ext cx="8229600" cy="1079500"/>
          </a:xfrm>
        </p:spPr>
        <p:txBody>
          <a:bodyPr/>
          <a:lstStyle/>
          <a:p>
            <a:r>
              <a:rPr lang="en-US" altLang="zh-TW" dirty="0" smtClean="0">
                <a:solidFill>
                  <a:schemeClr val="accent1"/>
                </a:solidFill>
              </a:rPr>
              <a:t>Web Mining and </a:t>
            </a:r>
            <a:br>
              <a:rPr lang="en-US" altLang="zh-TW" dirty="0" smtClean="0">
                <a:solidFill>
                  <a:schemeClr val="accent1"/>
                </a:solidFill>
              </a:rPr>
            </a:br>
            <a:r>
              <a:rPr lang="en-US" altLang="zh-TW" dirty="0" smtClean="0">
                <a:solidFill>
                  <a:schemeClr val="accent1"/>
                </a:solidFill>
              </a:rPr>
              <a:t>Social Networking</a:t>
            </a:r>
            <a:endParaRPr lang="zh-TW" altLang="en-US" dirty="0" smtClean="0">
              <a:solidFill>
                <a:schemeClr val="accent1"/>
              </a:solidFill>
            </a:endParaRPr>
          </a:p>
        </p:txBody>
      </p:sp>
      <p:sp>
        <p:nvSpPr>
          <p:cNvPr id="4" name="投影片編號版面配置區 3"/>
          <p:cNvSpPr>
            <a:spLocks noGrp="1"/>
          </p:cNvSpPr>
          <p:nvPr>
            <p:ph type="sldNum" sz="quarter" idx="12"/>
          </p:nvPr>
        </p:nvSpPr>
        <p:spPr/>
        <p:txBody>
          <a:bodyPr/>
          <a:lstStyle/>
          <a:p>
            <a:pPr>
              <a:defRPr/>
            </a:pPr>
            <a:fld id="{EB15B20F-7B96-447C-A061-FCD0F0D07644}" type="slidenum">
              <a:rPr lang="zh-TW" altLang="en-US" smtClean="0"/>
              <a:pPr>
                <a:defRPr/>
              </a:pPr>
              <a:t>9</a:t>
            </a:fld>
            <a:endParaRPr lang="zh-TW" altLang="en-US"/>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484784"/>
            <a:ext cx="341831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矩形 5"/>
          <p:cNvSpPr>
            <a:spLocks noChangeArrowheads="1"/>
          </p:cNvSpPr>
          <p:nvPr/>
        </p:nvSpPr>
        <p:spPr bwMode="auto">
          <a:xfrm>
            <a:off x="1692275" y="6611938"/>
            <a:ext cx="5957888" cy="246062"/>
          </a:xfrm>
          <a:prstGeom prst="rect">
            <a:avLst/>
          </a:prstGeom>
          <a:noFill/>
          <a:ln w="9525">
            <a:noFill/>
            <a:miter lim="800000"/>
            <a:headEnd/>
            <a:tailEnd/>
          </a:ln>
        </p:spPr>
        <p:txBody>
          <a:bodyPr>
            <a:spAutoFit/>
          </a:bodyPr>
          <a:lstStyle/>
          <a:p>
            <a:pPr algn="ctr">
              <a:defRPr/>
            </a:pPr>
            <a:r>
              <a:rPr lang="en-US" altLang="zh-TW" sz="1000" dirty="0">
                <a:solidFill>
                  <a:schemeClr val="bg1">
                    <a:lumMod val="65000"/>
                  </a:schemeClr>
                </a:solidFill>
                <a:latin typeface="Arial" pitchFamily="34" charset="0"/>
              </a:rPr>
              <a:t>Source: </a:t>
            </a:r>
            <a:r>
              <a:rPr lang="en-US" altLang="zh-TW" sz="1000" dirty="0">
                <a:hlinkClick r:id="rId3"/>
              </a:rPr>
              <a:t>http://www.amazon.com/Web-Mining-Social-Networking-Applications/dp/1441977341</a:t>
            </a:r>
            <a:endParaRPr lang="zh-TW" altLang="en-US" sz="1000" dirty="0"/>
          </a:p>
        </p:txBody>
      </p:sp>
    </p:spTree>
    <p:extLst>
      <p:ext uri="{BB962C8B-B14F-4D97-AF65-F5344CB8AC3E}">
        <p14:creationId xmlns:p14="http://schemas.microsoft.com/office/powerpoint/2010/main" val="37279965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44450"/>
            <a:ext cx="8496300" cy="719138"/>
          </a:xfrm>
        </p:spPr>
        <p:txBody>
          <a:bodyPr/>
          <a:lstStyle/>
          <a:p>
            <a:pPr eaLnBrk="1" hangingPunct="1"/>
            <a:r>
              <a:rPr lang="en-US" altLang="zh-TW" dirty="0" smtClean="0">
                <a:solidFill>
                  <a:schemeClr val="accent1"/>
                </a:solidFill>
              </a:rPr>
              <a:t>A Taxonomy for Data Mining Tasks</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981075"/>
            <a:ext cx="658495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8197"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C462538-9587-4EFA-8B07-4E2D2108EF95}" type="slidenum">
              <a:rPr lang="zh-TW" altLang="en-US" sz="1200" smtClean="0">
                <a:solidFill>
                  <a:srgbClr val="898989"/>
                </a:solidFill>
              </a:rPr>
              <a:pPr eaLnBrk="1" hangingPunct="1">
                <a:spcBef>
                  <a:spcPct val="0"/>
                </a:spcBef>
                <a:buFontTx/>
                <a:buNone/>
              </a:pPr>
              <a:t>90</a:t>
            </a:fld>
            <a:endParaRPr lang="zh-TW" altLang="en-US" sz="1200" smtClean="0">
              <a:solidFill>
                <a:srgbClr val="898989"/>
              </a:solidFill>
            </a:endParaRPr>
          </a:p>
        </p:txBody>
      </p:sp>
      <p:sp>
        <p:nvSpPr>
          <p:cNvPr id="2" name="圓角矩形 1"/>
          <p:cNvSpPr/>
          <p:nvPr/>
        </p:nvSpPr>
        <p:spPr>
          <a:xfrm>
            <a:off x="877336" y="3429000"/>
            <a:ext cx="6985000" cy="108012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1611126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B5A86697-9E8D-4857-B112-D32740872168}" type="slidenum">
              <a:rPr lang="en-US" altLang="zh-TW" sz="1200" smtClean="0">
                <a:solidFill>
                  <a:srgbClr val="898989"/>
                </a:solidFill>
              </a:rPr>
              <a:pPr eaLnBrk="1" hangingPunct="1">
                <a:spcBef>
                  <a:spcPct val="0"/>
                </a:spcBef>
                <a:buFontTx/>
                <a:buNone/>
              </a:pPr>
              <a:t>91</a:t>
            </a:fld>
            <a:endParaRPr lang="en-US" altLang="zh-TW" sz="1200" smtClean="0">
              <a:solidFill>
                <a:srgbClr val="898989"/>
              </a:solidFill>
            </a:endParaRPr>
          </a:p>
        </p:txBody>
      </p:sp>
      <p:sp>
        <p:nvSpPr>
          <p:cNvPr id="27651" name="Rectangle 2"/>
          <p:cNvSpPr>
            <a:spLocks noGrp="1" noChangeArrowheads="1"/>
          </p:cNvSpPr>
          <p:nvPr>
            <p:ph type="title"/>
          </p:nvPr>
        </p:nvSpPr>
        <p:spPr>
          <a:xfrm>
            <a:off x="685800" y="381000"/>
            <a:ext cx="7793038" cy="1608138"/>
          </a:xfrm>
          <a:noFill/>
        </p:spPr>
        <p:txBody>
          <a:bodyPr lIns="92075" tIns="46038" rIns="92075" bIns="46038"/>
          <a:lstStyle/>
          <a:p>
            <a:r>
              <a:rPr lang="en-US" altLang="zh-TW" b="1" dirty="0" smtClean="0">
                <a:solidFill>
                  <a:schemeClr val="accent1"/>
                </a:solidFill>
              </a:rPr>
              <a:t>Association Analysis: </a:t>
            </a:r>
            <a:br>
              <a:rPr lang="en-US" altLang="zh-TW" b="1" dirty="0" smtClean="0">
                <a:solidFill>
                  <a:schemeClr val="accent1"/>
                </a:solidFill>
              </a:rPr>
            </a:br>
            <a:r>
              <a:rPr lang="en-US" altLang="zh-TW" b="1" dirty="0" smtClean="0">
                <a:solidFill>
                  <a:schemeClr val="accent1"/>
                </a:solidFill>
              </a:rPr>
              <a:t>Mining Frequent Patterns, </a:t>
            </a:r>
            <a:br>
              <a:rPr lang="en-US" altLang="zh-TW" b="1" dirty="0" smtClean="0">
                <a:solidFill>
                  <a:schemeClr val="accent1"/>
                </a:solidFill>
              </a:rPr>
            </a:br>
            <a:r>
              <a:rPr lang="en-US" altLang="zh-TW" b="1" dirty="0" smtClean="0">
                <a:solidFill>
                  <a:schemeClr val="accent1"/>
                </a:solidFill>
              </a:rPr>
              <a:t>Association and Correlations</a:t>
            </a:r>
          </a:p>
        </p:txBody>
      </p:sp>
      <p:sp>
        <p:nvSpPr>
          <p:cNvPr id="27652" name="內容版面配置區 2"/>
          <p:cNvSpPr>
            <a:spLocks noGrp="1"/>
          </p:cNvSpPr>
          <p:nvPr>
            <p:ph idx="1"/>
          </p:nvPr>
        </p:nvSpPr>
        <p:spPr>
          <a:xfrm>
            <a:off x="457200" y="2492375"/>
            <a:ext cx="8229600" cy="3633788"/>
          </a:xfrm>
        </p:spPr>
        <p:txBody>
          <a:bodyPr/>
          <a:lstStyle/>
          <a:p>
            <a:r>
              <a:rPr lang="en-US" altLang="zh-TW" smtClean="0"/>
              <a:t>Association Analysis</a:t>
            </a:r>
          </a:p>
          <a:p>
            <a:r>
              <a:rPr lang="en-US" altLang="zh-TW" smtClean="0"/>
              <a:t>Mining Frequent Patterns</a:t>
            </a:r>
          </a:p>
          <a:p>
            <a:r>
              <a:rPr lang="en-US" altLang="zh-TW" smtClean="0"/>
              <a:t>Association and Correlations</a:t>
            </a:r>
          </a:p>
          <a:p>
            <a:r>
              <a:rPr lang="en-US" altLang="zh-TW" smtClean="0"/>
              <a:t>Apriori Algorithm</a:t>
            </a:r>
            <a:endParaRPr lang="zh-TW" altLang="en-US" smtClean="0"/>
          </a:p>
        </p:txBody>
      </p:sp>
      <p:sp>
        <p:nvSpPr>
          <p:cNvPr id="27653"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3605225020"/>
      </p:ext>
    </p:extLst>
  </p:cSld>
  <p:clrMapOvr>
    <a:masterClrMapping/>
  </p:clrMapOvr>
  <p:transition>
    <p:zo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D6F3572-2B11-4A0E-B1E5-50C6D9FF17D2}" type="slidenum">
              <a:rPr lang="zh-TW" altLang="en-US" sz="1200" smtClean="0">
                <a:solidFill>
                  <a:srgbClr val="898989"/>
                </a:solidFill>
              </a:rPr>
              <a:pPr eaLnBrk="1" hangingPunct="1">
                <a:spcBef>
                  <a:spcPct val="0"/>
                </a:spcBef>
                <a:buFontTx/>
                <a:buNone/>
              </a:pPr>
              <a:t>92</a:t>
            </a:fld>
            <a:endParaRPr lang="zh-TW" altLang="en-US" sz="1200" smtClean="0">
              <a:solidFill>
                <a:srgbClr val="898989"/>
              </a:solidFill>
            </a:endParaRPr>
          </a:p>
        </p:txBody>
      </p:sp>
      <p:pic>
        <p:nvPicPr>
          <p:cNvPr id="28675" name="Picture 2" descr="C:\Users\myday\Documents\My Dropbox\MydayDoc\TKU\TKU992\992_Myday\992_Data_Warehouse\References\Ch5\Ch5Fig_Page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36613"/>
            <a:ext cx="7488237" cy="570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title"/>
          </p:nvPr>
        </p:nvSpPr>
        <p:spPr>
          <a:xfrm>
            <a:off x="685800" y="0"/>
            <a:ext cx="7793038" cy="765175"/>
          </a:xfrm>
          <a:noFill/>
        </p:spPr>
        <p:txBody>
          <a:bodyPr lIns="92075" tIns="46038" rIns="92075" bIns="46038"/>
          <a:lstStyle/>
          <a:p>
            <a:r>
              <a:rPr lang="en-US" altLang="zh-TW" sz="3200" smtClean="0"/>
              <a:t>Market  Basket Analysis</a:t>
            </a:r>
          </a:p>
        </p:txBody>
      </p:sp>
      <p:sp>
        <p:nvSpPr>
          <p:cNvPr id="28677" name="文字方塊 32"/>
          <p:cNvSpPr txBox="1">
            <a:spLocks noChangeArrowheads="1"/>
          </p:cNvSpPr>
          <p:nvPr/>
        </p:nvSpPr>
        <p:spPr bwMode="auto">
          <a:xfrm>
            <a:off x="3348038" y="659765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Han &amp; Kamber (2006)</a:t>
            </a:r>
            <a:endParaRPr kumimoji="0" lang="zh-TW" altLang="en-US" sz="1200">
              <a:solidFill>
                <a:srgbClr val="A6A6A6"/>
              </a:solidFill>
            </a:endParaRPr>
          </a:p>
        </p:txBody>
      </p:sp>
    </p:spTree>
    <p:extLst>
      <p:ext uri="{BB962C8B-B14F-4D97-AF65-F5344CB8AC3E}">
        <p14:creationId xmlns:p14="http://schemas.microsoft.com/office/powerpoint/2010/main" val="8761179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zh-TW" smtClean="0"/>
              <a:t>Association Rule Mining</a:t>
            </a:r>
          </a:p>
        </p:txBody>
      </p:sp>
      <p:sp>
        <p:nvSpPr>
          <p:cNvPr id="29699" name="Content Placeholder 2"/>
          <p:cNvSpPr>
            <a:spLocks noGrp="1"/>
          </p:cNvSpPr>
          <p:nvPr>
            <p:ph idx="1"/>
          </p:nvPr>
        </p:nvSpPr>
        <p:spPr>
          <a:xfrm>
            <a:off x="1182688" y="1524000"/>
            <a:ext cx="7772400" cy="685800"/>
          </a:xfrm>
        </p:spPr>
        <p:txBody>
          <a:bodyPr/>
          <a:lstStyle/>
          <a:p>
            <a:pPr eaLnBrk="1" hangingPunct="1"/>
            <a:r>
              <a:rPr lang="en-US" altLang="zh-TW" smtClean="0">
                <a:ea typeface="新細明體" pitchFamily="18" charset="-120"/>
              </a:rPr>
              <a:t>Apriori Algorithm</a:t>
            </a:r>
          </a:p>
        </p:txBody>
      </p:sp>
      <p:pic>
        <p:nvPicPr>
          <p:cNvPr id="2970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3622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29702" name="投影片編號版面配置區 3"/>
          <p:cNvSpPr>
            <a:spLocks noGrp="1"/>
          </p:cNvSpPr>
          <p:nvPr>
            <p:ph type="sldNum" sz="quarter" idx="12"/>
          </p:nvPr>
        </p:nvSpPr>
        <p:spPr bwMode="auto">
          <a:xfrm>
            <a:off x="8388350" y="6597650"/>
            <a:ext cx="72072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4830338-E9A1-4376-8494-CC03D4F3A5FD}" type="slidenum">
              <a:rPr lang="zh-TW" altLang="en-US" sz="1200" smtClean="0">
                <a:solidFill>
                  <a:srgbClr val="898989"/>
                </a:solidFill>
              </a:rPr>
              <a:pPr eaLnBrk="1" hangingPunct="1">
                <a:spcBef>
                  <a:spcPct val="0"/>
                </a:spcBef>
                <a:buFontTx/>
                <a:buNone/>
              </a:pPr>
              <a:t>93</a:t>
            </a:fld>
            <a:endParaRPr lang="zh-TW" altLang="en-US" sz="1200" smtClean="0">
              <a:solidFill>
                <a:srgbClr val="898989"/>
              </a:solidFill>
            </a:endParaRPr>
          </a:p>
        </p:txBody>
      </p:sp>
    </p:spTree>
    <p:extLst>
      <p:ext uri="{BB962C8B-B14F-4D97-AF65-F5344CB8AC3E}">
        <p14:creationId xmlns:p14="http://schemas.microsoft.com/office/powerpoint/2010/main" val="21449920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zh-TW" smtClean="0"/>
              <a:t>Association Rule Mining</a:t>
            </a:r>
          </a:p>
        </p:txBody>
      </p:sp>
      <p:sp>
        <p:nvSpPr>
          <p:cNvPr id="30723" name="Content Placeholder 2"/>
          <p:cNvSpPr>
            <a:spLocks noGrp="1"/>
          </p:cNvSpPr>
          <p:nvPr>
            <p:ph idx="1"/>
          </p:nvPr>
        </p:nvSpPr>
        <p:spPr>
          <a:xfrm>
            <a:off x="611188" y="1447800"/>
            <a:ext cx="7961312" cy="4800600"/>
          </a:xfrm>
        </p:spPr>
        <p:txBody>
          <a:bodyPr/>
          <a:lstStyle/>
          <a:p>
            <a:pPr eaLnBrk="1" hangingPunct="1"/>
            <a:r>
              <a:rPr lang="en-US" altLang="zh-TW" sz="2800" smtClean="0">
                <a:ea typeface="新細明體" pitchFamily="18" charset="-120"/>
              </a:rPr>
              <a:t>A very popular DM method in business</a:t>
            </a:r>
          </a:p>
          <a:p>
            <a:pPr eaLnBrk="1" hangingPunct="1"/>
            <a:r>
              <a:rPr lang="en-US" altLang="zh-TW" sz="2800" smtClean="0">
                <a:ea typeface="新細明體" pitchFamily="18" charset="-120"/>
              </a:rPr>
              <a:t>Finds interesting relationships (affinities) between variables (items or events)</a:t>
            </a:r>
          </a:p>
          <a:p>
            <a:pPr eaLnBrk="1" hangingPunct="1"/>
            <a:r>
              <a:rPr lang="en-US" altLang="zh-TW" sz="2800" smtClean="0">
                <a:ea typeface="新細明體" pitchFamily="18" charset="-120"/>
              </a:rPr>
              <a:t>Part of machine learning family</a:t>
            </a:r>
          </a:p>
          <a:p>
            <a:pPr eaLnBrk="1" hangingPunct="1"/>
            <a:r>
              <a:rPr lang="en-US" altLang="zh-TW" sz="2800" smtClean="0">
                <a:ea typeface="新細明體" pitchFamily="18" charset="-120"/>
              </a:rPr>
              <a:t>Employs unsupervised learning</a:t>
            </a:r>
          </a:p>
          <a:p>
            <a:pPr eaLnBrk="1" hangingPunct="1"/>
            <a:r>
              <a:rPr lang="en-US" altLang="zh-TW" sz="2800" smtClean="0">
                <a:ea typeface="新細明體" pitchFamily="18" charset="-120"/>
              </a:rPr>
              <a:t>There is no output variable</a:t>
            </a:r>
          </a:p>
          <a:p>
            <a:pPr eaLnBrk="1" hangingPunct="1"/>
            <a:r>
              <a:rPr lang="en-US" altLang="zh-TW" sz="2800" smtClean="0">
                <a:ea typeface="新細明體" pitchFamily="18" charset="-120"/>
              </a:rPr>
              <a:t>Also known as </a:t>
            </a:r>
            <a:r>
              <a:rPr lang="en-US" altLang="zh-TW" sz="2800" smtClean="0">
                <a:solidFill>
                  <a:srgbClr val="FF3300"/>
                </a:solidFill>
                <a:ea typeface="新細明體" pitchFamily="18" charset="-120"/>
              </a:rPr>
              <a:t>market basket analysis</a:t>
            </a:r>
          </a:p>
          <a:p>
            <a:pPr eaLnBrk="1" hangingPunct="1"/>
            <a:r>
              <a:rPr lang="en-US" altLang="zh-TW" sz="2800" smtClean="0">
                <a:ea typeface="新細明體" pitchFamily="18" charset="-120"/>
              </a:rPr>
              <a:t>Often used as an example to describe DM to ordinary people, such as the famous “relationship between diapers and beers!”</a:t>
            </a:r>
          </a:p>
        </p:txBody>
      </p:sp>
      <p:sp>
        <p:nvSpPr>
          <p:cNvPr id="30724"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30725"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9C88E003-0488-440B-8BFE-5024470B3368}" type="slidenum">
              <a:rPr lang="zh-TW" altLang="en-US" sz="1200" smtClean="0">
                <a:solidFill>
                  <a:srgbClr val="898989"/>
                </a:solidFill>
              </a:rPr>
              <a:pPr eaLnBrk="1" hangingPunct="1">
                <a:spcBef>
                  <a:spcPct val="0"/>
                </a:spcBef>
                <a:buFontTx/>
                <a:buNone/>
              </a:pPr>
              <a:t>94</a:t>
            </a:fld>
            <a:endParaRPr lang="zh-TW" altLang="en-US" sz="1200" smtClean="0">
              <a:solidFill>
                <a:srgbClr val="898989"/>
              </a:solidFill>
            </a:endParaRPr>
          </a:p>
        </p:txBody>
      </p:sp>
    </p:spTree>
    <p:extLst>
      <p:ext uri="{BB962C8B-B14F-4D97-AF65-F5344CB8AC3E}">
        <p14:creationId xmlns:p14="http://schemas.microsoft.com/office/powerpoint/2010/main" val="10047866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zh-TW" smtClean="0"/>
              <a:t>Association Rule Mining</a:t>
            </a:r>
          </a:p>
        </p:txBody>
      </p:sp>
      <p:sp>
        <p:nvSpPr>
          <p:cNvPr id="31747" name="Content Placeholder 2"/>
          <p:cNvSpPr>
            <a:spLocks noGrp="1"/>
          </p:cNvSpPr>
          <p:nvPr>
            <p:ph idx="1"/>
          </p:nvPr>
        </p:nvSpPr>
        <p:spPr>
          <a:xfrm>
            <a:off x="539750" y="1341438"/>
            <a:ext cx="7961313" cy="4876800"/>
          </a:xfrm>
        </p:spPr>
        <p:txBody>
          <a:bodyPr/>
          <a:lstStyle/>
          <a:p>
            <a:pPr eaLnBrk="1" hangingPunct="1"/>
            <a:r>
              <a:rPr lang="en-US" altLang="zh-TW" sz="2400" smtClean="0">
                <a:solidFill>
                  <a:srgbClr val="FF3300"/>
                </a:solidFill>
                <a:ea typeface="新細明體" pitchFamily="18" charset="-120"/>
              </a:rPr>
              <a:t>Input:</a:t>
            </a:r>
            <a:r>
              <a:rPr lang="en-US" altLang="zh-TW" sz="2400" smtClean="0">
                <a:ea typeface="新細明體" pitchFamily="18" charset="-120"/>
              </a:rPr>
              <a:t> the simple point-of-sale transaction data</a:t>
            </a:r>
          </a:p>
          <a:p>
            <a:pPr eaLnBrk="1" hangingPunct="1"/>
            <a:r>
              <a:rPr lang="en-US" altLang="zh-TW" sz="2400" smtClean="0">
                <a:solidFill>
                  <a:srgbClr val="FF3300"/>
                </a:solidFill>
                <a:ea typeface="新細明體" pitchFamily="18" charset="-120"/>
              </a:rPr>
              <a:t>Output:</a:t>
            </a:r>
            <a:r>
              <a:rPr lang="en-US" altLang="zh-TW" sz="2400" smtClean="0">
                <a:ea typeface="新細明體" pitchFamily="18" charset="-120"/>
              </a:rPr>
              <a:t> Most frequent affinities among items </a:t>
            </a:r>
          </a:p>
          <a:p>
            <a:pPr eaLnBrk="1" hangingPunct="1"/>
            <a:r>
              <a:rPr lang="en-US" altLang="zh-TW" sz="2400" u="sng" smtClean="0">
                <a:ea typeface="新細明體" pitchFamily="18" charset="-120"/>
              </a:rPr>
              <a:t>Example: </a:t>
            </a:r>
            <a:r>
              <a:rPr lang="en-US" altLang="zh-TW" sz="2400" smtClean="0">
                <a:ea typeface="新細明體" pitchFamily="18" charset="-120"/>
              </a:rPr>
              <a:t>according to the transaction data…</a:t>
            </a:r>
          </a:p>
          <a:p>
            <a:pPr eaLnBrk="1" hangingPunct="1">
              <a:buFont typeface="Wingdings" pitchFamily="2" charset="2"/>
              <a:buNone/>
            </a:pPr>
            <a:r>
              <a:rPr lang="en-US" altLang="zh-TW" sz="2400" smtClean="0">
                <a:ea typeface="新細明體" pitchFamily="18" charset="-120"/>
              </a:rPr>
              <a:t>	“Customer who bought a laptop computer and a virus protection software, also bought extended service plan 70 percent of the time." </a:t>
            </a:r>
          </a:p>
          <a:p>
            <a:pPr eaLnBrk="1" hangingPunct="1"/>
            <a:r>
              <a:rPr lang="en-US" altLang="zh-TW" sz="2400" smtClean="0">
                <a:ea typeface="新細明體" pitchFamily="18" charset="-120"/>
              </a:rPr>
              <a:t>How do you use such a pattern/knowledge?</a:t>
            </a:r>
          </a:p>
          <a:p>
            <a:pPr lvl="1" eaLnBrk="1" hangingPunct="1"/>
            <a:r>
              <a:rPr lang="en-US" altLang="zh-TW" sz="2000" smtClean="0">
                <a:ea typeface="新細明體" pitchFamily="18" charset="-120"/>
              </a:rPr>
              <a:t>Put the items next to each other for ease of finding</a:t>
            </a:r>
          </a:p>
          <a:p>
            <a:pPr lvl="1" eaLnBrk="1" hangingPunct="1"/>
            <a:r>
              <a:rPr lang="en-US" altLang="zh-TW" sz="2000" smtClean="0">
                <a:ea typeface="新細明體" pitchFamily="18" charset="-120"/>
              </a:rPr>
              <a:t>Promote the items as a package (do not put one on sale if the other(s) are on sale) </a:t>
            </a:r>
          </a:p>
          <a:p>
            <a:pPr lvl="1" eaLnBrk="1" hangingPunct="1"/>
            <a:r>
              <a:rPr lang="en-US" altLang="zh-TW" sz="2000" smtClean="0">
                <a:ea typeface="新細明體" pitchFamily="18" charset="-120"/>
              </a:rPr>
              <a:t>Place items far apart from each other so that the customer has to walk the aisles to search for it, and by doing so potentially seeing and buying other items</a:t>
            </a:r>
          </a:p>
        </p:txBody>
      </p:sp>
      <p:sp>
        <p:nvSpPr>
          <p:cNvPr id="31748"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31749"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A08E02E-83A0-456E-B8EB-B0A1965CB668}" type="slidenum">
              <a:rPr lang="zh-TW" altLang="en-US" sz="1200" smtClean="0">
                <a:solidFill>
                  <a:srgbClr val="898989"/>
                </a:solidFill>
              </a:rPr>
              <a:pPr eaLnBrk="1" hangingPunct="1">
                <a:spcBef>
                  <a:spcPct val="0"/>
                </a:spcBef>
                <a:buFontTx/>
                <a:buNone/>
              </a:pPr>
              <a:t>95</a:t>
            </a:fld>
            <a:endParaRPr lang="zh-TW" altLang="en-US" sz="1200" smtClean="0">
              <a:solidFill>
                <a:srgbClr val="898989"/>
              </a:solidFill>
            </a:endParaRPr>
          </a:p>
        </p:txBody>
      </p:sp>
    </p:spTree>
    <p:extLst>
      <p:ext uri="{BB962C8B-B14F-4D97-AF65-F5344CB8AC3E}">
        <p14:creationId xmlns:p14="http://schemas.microsoft.com/office/powerpoint/2010/main" val="38399232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zh-TW" smtClean="0"/>
              <a:t>Association Rule Mining</a:t>
            </a:r>
          </a:p>
        </p:txBody>
      </p:sp>
      <p:sp>
        <p:nvSpPr>
          <p:cNvPr id="32771" name="Content Placeholder 2"/>
          <p:cNvSpPr>
            <a:spLocks noGrp="1"/>
          </p:cNvSpPr>
          <p:nvPr>
            <p:ph idx="1"/>
          </p:nvPr>
        </p:nvSpPr>
        <p:spPr>
          <a:xfrm>
            <a:off x="611188" y="1484313"/>
            <a:ext cx="7961312" cy="4800600"/>
          </a:xfrm>
        </p:spPr>
        <p:txBody>
          <a:bodyPr/>
          <a:lstStyle/>
          <a:p>
            <a:pPr eaLnBrk="1" hangingPunct="1"/>
            <a:r>
              <a:rPr lang="en-US" altLang="zh-TW" sz="2800" smtClean="0">
                <a:ea typeface="新細明體" pitchFamily="18" charset="-120"/>
              </a:rPr>
              <a:t>A representative applications of association rule mining include</a:t>
            </a:r>
          </a:p>
          <a:p>
            <a:pPr lvl="1" eaLnBrk="1" hangingPunct="1"/>
            <a:r>
              <a:rPr lang="en-US" altLang="zh-TW" sz="2400" smtClean="0">
                <a:solidFill>
                  <a:srgbClr val="FF3300"/>
                </a:solidFill>
                <a:ea typeface="新細明體" pitchFamily="18" charset="-120"/>
              </a:rPr>
              <a:t>In business: </a:t>
            </a:r>
            <a:r>
              <a:rPr lang="en-US" altLang="zh-TW" sz="2400" smtClean="0">
                <a:ea typeface="新細明體" pitchFamily="18" charset="-120"/>
              </a:rPr>
              <a:t>cross-marketing, cross-selling, store design, catalog design, e-commerce site design, optimization of online advertising, product pricing, and sales/promotion configuration</a:t>
            </a:r>
          </a:p>
          <a:p>
            <a:pPr lvl="1" eaLnBrk="1" hangingPunct="1"/>
            <a:r>
              <a:rPr lang="en-US" altLang="zh-TW" sz="2400" smtClean="0">
                <a:solidFill>
                  <a:srgbClr val="FF3300"/>
                </a:solidFill>
                <a:ea typeface="新細明體" pitchFamily="18" charset="-120"/>
              </a:rPr>
              <a:t>In medicine: </a:t>
            </a:r>
            <a:r>
              <a:rPr lang="en-US" altLang="zh-TW" sz="2400" smtClean="0">
                <a:ea typeface="新細明體" pitchFamily="18" charset="-120"/>
              </a:rPr>
              <a:t>relationships between symptoms and illnesses; diagnosis and patient characteristics and treatments (to be used in medical DSS); and genes and their functions (to be used in genomics projects)…</a:t>
            </a:r>
          </a:p>
        </p:txBody>
      </p:sp>
      <p:sp>
        <p:nvSpPr>
          <p:cNvPr id="32772"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32773"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54AD6B66-A1FD-4FF2-8698-A7B4A261549A}" type="slidenum">
              <a:rPr lang="zh-TW" altLang="en-US" sz="1200" smtClean="0">
                <a:solidFill>
                  <a:srgbClr val="898989"/>
                </a:solidFill>
              </a:rPr>
              <a:pPr eaLnBrk="1" hangingPunct="1">
                <a:spcBef>
                  <a:spcPct val="0"/>
                </a:spcBef>
                <a:buFontTx/>
                <a:buNone/>
              </a:pPr>
              <a:t>96</a:t>
            </a:fld>
            <a:endParaRPr lang="zh-TW" altLang="en-US" sz="1200" smtClean="0">
              <a:solidFill>
                <a:srgbClr val="898989"/>
              </a:solidFill>
            </a:endParaRPr>
          </a:p>
        </p:txBody>
      </p:sp>
    </p:spTree>
    <p:extLst>
      <p:ext uri="{BB962C8B-B14F-4D97-AF65-F5344CB8AC3E}">
        <p14:creationId xmlns:p14="http://schemas.microsoft.com/office/powerpoint/2010/main" val="7711911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zh-TW" smtClean="0"/>
              <a:t>Association Rule Mining</a:t>
            </a:r>
          </a:p>
        </p:txBody>
      </p:sp>
      <p:sp>
        <p:nvSpPr>
          <p:cNvPr id="33795" name="Content Placeholder 2"/>
          <p:cNvSpPr>
            <a:spLocks noGrp="1"/>
          </p:cNvSpPr>
          <p:nvPr>
            <p:ph idx="1"/>
          </p:nvPr>
        </p:nvSpPr>
        <p:spPr>
          <a:xfrm>
            <a:off x="684213" y="1557338"/>
            <a:ext cx="7961312" cy="4800600"/>
          </a:xfrm>
        </p:spPr>
        <p:txBody>
          <a:bodyPr/>
          <a:lstStyle/>
          <a:p>
            <a:pPr eaLnBrk="1" hangingPunct="1"/>
            <a:r>
              <a:rPr lang="en-US" altLang="zh-TW" sz="2800" smtClean="0">
                <a:ea typeface="新細明體" pitchFamily="18" charset="-120"/>
              </a:rPr>
              <a:t>Are all association rules interesting and useful?</a:t>
            </a:r>
          </a:p>
          <a:p>
            <a:pPr lvl="1" eaLnBrk="1" hangingPunct="1">
              <a:buFont typeface="Wingdings" pitchFamily="2" charset="2"/>
              <a:buNone/>
            </a:pPr>
            <a:endParaRPr lang="en-US" altLang="zh-TW" sz="1000" smtClean="0">
              <a:solidFill>
                <a:srgbClr val="FF3300"/>
              </a:solidFill>
              <a:ea typeface="新細明體" pitchFamily="18" charset="-120"/>
            </a:endParaRPr>
          </a:p>
          <a:p>
            <a:pPr lvl="1" eaLnBrk="1" hangingPunct="1">
              <a:buFont typeface="Wingdings" pitchFamily="2" charset="2"/>
              <a:buNone/>
            </a:pPr>
            <a:r>
              <a:rPr lang="en-US" altLang="zh-TW" sz="2400" smtClean="0">
                <a:solidFill>
                  <a:srgbClr val="FF3300"/>
                </a:solidFill>
                <a:ea typeface="新細明體" pitchFamily="18" charset="-120"/>
              </a:rPr>
              <a:t>A Generic Rule:  </a:t>
            </a:r>
            <a:r>
              <a:rPr lang="en-US" altLang="zh-TW" sz="2400" b="1" smtClean="0">
                <a:ea typeface="新細明體" pitchFamily="18" charset="-120"/>
              </a:rPr>
              <a:t>X </a:t>
            </a:r>
            <a:r>
              <a:rPr lang="en-US" altLang="zh-TW" sz="2400" b="1" smtClean="0">
                <a:ea typeface="新細明體" pitchFamily="18" charset="-120"/>
                <a:sym typeface="Symbol" pitchFamily="18" charset="2"/>
              </a:rPr>
              <a:t></a:t>
            </a:r>
            <a:r>
              <a:rPr lang="en-US" altLang="zh-TW" sz="2400" b="1" smtClean="0">
                <a:ea typeface="新細明體" pitchFamily="18" charset="-120"/>
              </a:rPr>
              <a:t> Y [S%, C%]  </a:t>
            </a:r>
          </a:p>
          <a:p>
            <a:pPr lvl="1" eaLnBrk="1" hangingPunct="1">
              <a:buFont typeface="Wingdings" pitchFamily="2" charset="2"/>
              <a:buNone/>
            </a:pPr>
            <a:endParaRPr lang="en-US" altLang="zh-TW" sz="1000" b="1" smtClean="0">
              <a:ea typeface="新細明體" pitchFamily="18" charset="-120"/>
            </a:endParaRPr>
          </a:p>
          <a:p>
            <a:pPr lvl="1" eaLnBrk="1" hangingPunct="1">
              <a:buFont typeface="Wingdings" pitchFamily="2" charset="2"/>
              <a:buNone/>
            </a:pPr>
            <a:r>
              <a:rPr lang="en-US" altLang="zh-TW" sz="2400" b="1" smtClean="0">
                <a:ea typeface="新細明體" pitchFamily="18" charset="-120"/>
              </a:rPr>
              <a:t>X, Y</a:t>
            </a:r>
            <a:r>
              <a:rPr lang="en-US" altLang="zh-TW" sz="2400" smtClean="0">
                <a:ea typeface="新細明體" pitchFamily="18" charset="-120"/>
              </a:rPr>
              <a:t>: products and/or services </a:t>
            </a:r>
            <a:r>
              <a:rPr lang="en-US" altLang="zh-TW" sz="2400" b="1" smtClean="0">
                <a:ea typeface="新細明體" pitchFamily="18" charset="-120"/>
              </a:rPr>
              <a:t> </a:t>
            </a:r>
          </a:p>
          <a:p>
            <a:pPr lvl="1" eaLnBrk="1" hangingPunct="1">
              <a:buFont typeface="Wingdings" pitchFamily="2" charset="2"/>
              <a:buNone/>
            </a:pPr>
            <a:r>
              <a:rPr lang="en-US" altLang="zh-TW" sz="2400" b="1" smtClean="0">
                <a:ea typeface="新細明體" pitchFamily="18" charset="-120"/>
              </a:rPr>
              <a:t>X: </a:t>
            </a:r>
            <a:r>
              <a:rPr lang="en-US" altLang="zh-TW" sz="2400" smtClean="0">
                <a:ea typeface="新細明體" pitchFamily="18" charset="-120"/>
              </a:rPr>
              <a:t>Left-hand-side (LHS)</a:t>
            </a:r>
          </a:p>
          <a:p>
            <a:pPr lvl="1" eaLnBrk="1" hangingPunct="1">
              <a:buFont typeface="Wingdings" pitchFamily="2" charset="2"/>
              <a:buNone/>
            </a:pPr>
            <a:r>
              <a:rPr lang="en-US" altLang="zh-TW" sz="2400" b="1" smtClean="0">
                <a:ea typeface="新細明體" pitchFamily="18" charset="-120"/>
              </a:rPr>
              <a:t>Y: </a:t>
            </a:r>
            <a:r>
              <a:rPr lang="en-US" altLang="zh-TW" sz="2400" smtClean="0">
                <a:ea typeface="新細明體" pitchFamily="18" charset="-120"/>
              </a:rPr>
              <a:t>Right-hand-side (RHS)</a:t>
            </a:r>
          </a:p>
          <a:p>
            <a:pPr lvl="1" eaLnBrk="1" hangingPunct="1">
              <a:buFont typeface="Wingdings" pitchFamily="2" charset="2"/>
              <a:buNone/>
            </a:pPr>
            <a:r>
              <a:rPr lang="en-US" altLang="zh-TW" sz="2400" b="1" smtClean="0">
                <a:ea typeface="新細明體" pitchFamily="18" charset="-120"/>
              </a:rPr>
              <a:t>S:</a:t>
            </a:r>
            <a:r>
              <a:rPr lang="en-US" altLang="zh-TW" sz="2400" smtClean="0">
                <a:ea typeface="新細明體" pitchFamily="18" charset="-120"/>
              </a:rPr>
              <a:t> </a:t>
            </a:r>
            <a:r>
              <a:rPr lang="en-US" altLang="zh-TW" sz="2400" smtClean="0">
                <a:solidFill>
                  <a:srgbClr val="FF3300"/>
                </a:solidFill>
                <a:ea typeface="新細明體" pitchFamily="18" charset="-120"/>
              </a:rPr>
              <a:t>Support</a:t>
            </a:r>
            <a:r>
              <a:rPr lang="en-US" altLang="zh-TW" sz="2400" smtClean="0">
                <a:ea typeface="新細明體" pitchFamily="18" charset="-120"/>
              </a:rPr>
              <a:t>: how often </a:t>
            </a:r>
            <a:r>
              <a:rPr lang="en-US" altLang="zh-TW" sz="2400" b="1" smtClean="0">
                <a:ea typeface="新細明體" pitchFamily="18" charset="-120"/>
              </a:rPr>
              <a:t>X</a:t>
            </a:r>
            <a:r>
              <a:rPr lang="en-US" altLang="zh-TW" sz="2400" smtClean="0">
                <a:ea typeface="新細明體" pitchFamily="18" charset="-120"/>
              </a:rPr>
              <a:t> and </a:t>
            </a:r>
            <a:r>
              <a:rPr lang="en-US" altLang="zh-TW" sz="2400" b="1" smtClean="0">
                <a:ea typeface="新細明體" pitchFamily="18" charset="-120"/>
              </a:rPr>
              <a:t>Y</a:t>
            </a:r>
            <a:r>
              <a:rPr lang="en-US" altLang="zh-TW" sz="2400" smtClean="0">
                <a:ea typeface="新細明體" pitchFamily="18" charset="-120"/>
              </a:rPr>
              <a:t> go together</a:t>
            </a:r>
          </a:p>
          <a:p>
            <a:pPr lvl="1" eaLnBrk="1" hangingPunct="1">
              <a:buFont typeface="Wingdings" pitchFamily="2" charset="2"/>
              <a:buNone/>
            </a:pPr>
            <a:r>
              <a:rPr lang="en-US" altLang="zh-TW" sz="2400" b="1" smtClean="0">
                <a:ea typeface="新細明體" pitchFamily="18" charset="-120"/>
              </a:rPr>
              <a:t>C:</a:t>
            </a:r>
            <a:r>
              <a:rPr lang="en-US" altLang="zh-TW" sz="2400" smtClean="0">
                <a:ea typeface="新細明體" pitchFamily="18" charset="-120"/>
              </a:rPr>
              <a:t> </a:t>
            </a:r>
            <a:r>
              <a:rPr lang="en-US" altLang="zh-TW" sz="2400" smtClean="0">
                <a:solidFill>
                  <a:srgbClr val="FF3300"/>
                </a:solidFill>
                <a:ea typeface="新細明體" pitchFamily="18" charset="-120"/>
              </a:rPr>
              <a:t>Confidence</a:t>
            </a:r>
            <a:r>
              <a:rPr lang="en-US" altLang="zh-TW" sz="2400" smtClean="0">
                <a:ea typeface="新細明體" pitchFamily="18" charset="-120"/>
              </a:rPr>
              <a:t>: how often </a:t>
            </a:r>
            <a:r>
              <a:rPr lang="en-US" altLang="zh-TW" sz="2400" b="1" smtClean="0">
                <a:ea typeface="新細明體" pitchFamily="18" charset="-120"/>
              </a:rPr>
              <a:t>Y</a:t>
            </a:r>
            <a:r>
              <a:rPr lang="en-US" altLang="zh-TW" sz="2400" smtClean="0">
                <a:ea typeface="新細明體" pitchFamily="18" charset="-120"/>
              </a:rPr>
              <a:t> go together with the </a:t>
            </a:r>
            <a:r>
              <a:rPr lang="en-US" altLang="zh-TW" sz="2400" b="1" smtClean="0">
                <a:ea typeface="新細明體" pitchFamily="18" charset="-120"/>
              </a:rPr>
              <a:t>X</a:t>
            </a:r>
          </a:p>
          <a:p>
            <a:pPr lvl="1" eaLnBrk="1" hangingPunct="1">
              <a:buFont typeface="Wingdings" pitchFamily="2" charset="2"/>
              <a:buNone/>
            </a:pPr>
            <a:endParaRPr lang="en-US" altLang="zh-TW" sz="1000" smtClean="0">
              <a:ea typeface="新細明體" pitchFamily="18" charset="-120"/>
            </a:endParaRPr>
          </a:p>
          <a:p>
            <a:pPr lvl="1" eaLnBrk="1" hangingPunct="1">
              <a:buFont typeface="Wingdings" pitchFamily="2" charset="2"/>
              <a:buNone/>
            </a:pPr>
            <a:r>
              <a:rPr lang="en-US" altLang="zh-TW" sz="2400" u="sng" smtClean="0">
                <a:ea typeface="新細明體" pitchFamily="18" charset="-120"/>
              </a:rPr>
              <a:t>Example: </a:t>
            </a:r>
            <a:r>
              <a:rPr lang="en-US" altLang="zh-TW" sz="2400" smtClean="0">
                <a:ea typeface="新細明體" pitchFamily="18" charset="-120"/>
              </a:rPr>
              <a:t>{Laptop Computer, Antivirus Software} </a:t>
            </a:r>
            <a:r>
              <a:rPr lang="en-US" altLang="zh-TW" sz="2400" smtClean="0">
                <a:ea typeface="新細明體" pitchFamily="18" charset="-120"/>
                <a:sym typeface="Symbol" pitchFamily="18" charset="2"/>
              </a:rPr>
              <a:t></a:t>
            </a:r>
            <a:r>
              <a:rPr lang="en-US" altLang="zh-TW" sz="2400" smtClean="0">
                <a:ea typeface="新細明體" pitchFamily="18" charset="-120"/>
              </a:rPr>
              <a:t> {Extended Service Plan} [30%, 70%]</a:t>
            </a:r>
          </a:p>
          <a:p>
            <a:pPr lvl="1" eaLnBrk="1" hangingPunct="1"/>
            <a:endParaRPr lang="en-US" altLang="zh-TW" sz="2400" smtClean="0">
              <a:ea typeface="新細明體" pitchFamily="18" charset="-120"/>
            </a:endParaRPr>
          </a:p>
        </p:txBody>
      </p:sp>
      <p:sp>
        <p:nvSpPr>
          <p:cNvPr id="33796"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33797"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80D6775-9AFC-4D8F-AA20-5805BA1F0CD4}" type="slidenum">
              <a:rPr lang="zh-TW" altLang="en-US" sz="1200" smtClean="0">
                <a:solidFill>
                  <a:srgbClr val="898989"/>
                </a:solidFill>
              </a:rPr>
              <a:pPr eaLnBrk="1" hangingPunct="1">
                <a:spcBef>
                  <a:spcPct val="0"/>
                </a:spcBef>
                <a:buFontTx/>
                <a:buNone/>
              </a:pPr>
              <a:t>97</a:t>
            </a:fld>
            <a:endParaRPr lang="zh-TW" altLang="en-US" sz="1200" smtClean="0">
              <a:solidFill>
                <a:srgbClr val="898989"/>
              </a:solidFill>
            </a:endParaRPr>
          </a:p>
        </p:txBody>
      </p:sp>
    </p:spTree>
    <p:extLst>
      <p:ext uri="{BB962C8B-B14F-4D97-AF65-F5344CB8AC3E}">
        <p14:creationId xmlns:p14="http://schemas.microsoft.com/office/powerpoint/2010/main" val="19623643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zh-TW" smtClean="0"/>
              <a:t>Association Rule Mining</a:t>
            </a:r>
          </a:p>
        </p:txBody>
      </p:sp>
      <p:sp>
        <p:nvSpPr>
          <p:cNvPr id="34819" name="Content Placeholder 2"/>
          <p:cNvSpPr>
            <a:spLocks noGrp="1"/>
          </p:cNvSpPr>
          <p:nvPr>
            <p:ph idx="1"/>
          </p:nvPr>
        </p:nvSpPr>
        <p:spPr/>
        <p:txBody>
          <a:bodyPr/>
          <a:lstStyle/>
          <a:p>
            <a:pPr eaLnBrk="1" hangingPunct="1"/>
            <a:r>
              <a:rPr lang="en-US" altLang="zh-TW" smtClean="0">
                <a:ea typeface="新細明體" pitchFamily="18" charset="-120"/>
              </a:rPr>
              <a:t>Algorithms are available for generating association rules</a:t>
            </a:r>
          </a:p>
          <a:p>
            <a:pPr lvl="1" eaLnBrk="1" hangingPunct="1"/>
            <a:r>
              <a:rPr lang="en-US" altLang="zh-TW" smtClean="0">
                <a:ea typeface="新細明體" pitchFamily="18" charset="-120"/>
              </a:rPr>
              <a:t>Apriori</a:t>
            </a:r>
          </a:p>
          <a:p>
            <a:pPr lvl="1" eaLnBrk="1" hangingPunct="1"/>
            <a:r>
              <a:rPr lang="en-US" altLang="zh-TW" smtClean="0">
                <a:ea typeface="新細明體" pitchFamily="18" charset="-120"/>
              </a:rPr>
              <a:t>Eclat</a:t>
            </a:r>
          </a:p>
          <a:p>
            <a:pPr lvl="1" eaLnBrk="1" hangingPunct="1"/>
            <a:r>
              <a:rPr lang="en-US" altLang="zh-TW" smtClean="0">
                <a:ea typeface="新細明體" pitchFamily="18" charset="-120"/>
              </a:rPr>
              <a:t>FP-Growth</a:t>
            </a:r>
          </a:p>
          <a:p>
            <a:pPr lvl="1" eaLnBrk="1" hangingPunct="1"/>
            <a:r>
              <a:rPr lang="en-US" altLang="zh-TW" smtClean="0">
                <a:ea typeface="新細明體" pitchFamily="18" charset="-120"/>
              </a:rPr>
              <a:t>+ Derivatives and hybrids of the three</a:t>
            </a:r>
          </a:p>
          <a:p>
            <a:pPr eaLnBrk="1" hangingPunct="1"/>
            <a:r>
              <a:rPr lang="en-US" altLang="zh-TW" smtClean="0">
                <a:ea typeface="新細明體" pitchFamily="18" charset="-120"/>
              </a:rPr>
              <a:t>The algorithms help identify the </a:t>
            </a:r>
            <a:r>
              <a:rPr lang="en-US" altLang="zh-TW" smtClean="0">
                <a:solidFill>
                  <a:srgbClr val="FF3300"/>
                </a:solidFill>
                <a:ea typeface="新細明體" pitchFamily="18" charset="-120"/>
              </a:rPr>
              <a:t>frequent item sets</a:t>
            </a:r>
            <a:r>
              <a:rPr lang="en-US" altLang="zh-TW" smtClean="0">
                <a:ea typeface="新細明體" pitchFamily="18" charset="-120"/>
              </a:rPr>
              <a:t>, which are, then converted to association rules</a:t>
            </a:r>
          </a:p>
        </p:txBody>
      </p:sp>
      <p:sp>
        <p:nvSpPr>
          <p:cNvPr id="34820"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34821"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7EE01E9-CD7D-47AB-A30F-256368BE0CE4}" type="slidenum">
              <a:rPr lang="zh-TW" altLang="en-US" sz="1200" smtClean="0">
                <a:solidFill>
                  <a:srgbClr val="898989"/>
                </a:solidFill>
              </a:rPr>
              <a:pPr eaLnBrk="1" hangingPunct="1">
                <a:spcBef>
                  <a:spcPct val="0"/>
                </a:spcBef>
                <a:buFontTx/>
                <a:buNone/>
              </a:pPr>
              <a:t>98</a:t>
            </a:fld>
            <a:endParaRPr lang="zh-TW" altLang="en-US" sz="1200" smtClean="0">
              <a:solidFill>
                <a:srgbClr val="898989"/>
              </a:solidFill>
            </a:endParaRPr>
          </a:p>
        </p:txBody>
      </p:sp>
    </p:spTree>
    <p:extLst>
      <p:ext uri="{BB962C8B-B14F-4D97-AF65-F5344CB8AC3E}">
        <p14:creationId xmlns:p14="http://schemas.microsoft.com/office/powerpoint/2010/main" val="21293618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zh-TW" smtClean="0"/>
              <a:t>Association Rule Mining</a:t>
            </a:r>
          </a:p>
        </p:txBody>
      </p:sp>
      <p:sp>
        <p:nvSpPr>
          <p:cNvPr id="35843" name="Content Placeholder 2"/>
          <p:cNvSpPr>
            <a:spLocks noGrp="1"/>
          </p:cNvSpPr>
          <p:nvPr>
            <p:ph idx="1"/>
          </p:nvPr>
        </p:nvSpPr>
        <p:spPr>
          <a:xfrm>
            <a:off x="457200" y="1600200"/>
            <a:ext cx="8435975" cy="4781550"/>
          </a:xfrm>
        </p:spPr>
        <p:txBody>
          <a:bodyPr/>
          <a:lstStyle/>
          <a:p>
            <a:pPr eaLnBrk="1" hangingPunct="1"/>
            <a:r>
              <a:rPr lang="en-US" altLang="zh-TW" smtClean="0">
                <a:ea typeface="新細明體" pitchFamily="18" charset="-120"/>
              </a:rPr>
              <a:t>Apriori Algorithm</a:t>
            </a:r>
          </a:p>
          <a:p>
            <a:pPr lvl="1" eaLnBrk="1" hangingPunct="1"/>
            <a:r>
              <a:rPr lang="en-US" altLang="zh-TW" smtClean="0">
                <a:ea typeface="新細明體" pitchFamily="18" charset="-120"/>
              </a:rPr>
              <a:t>Finds subsets that are common to at least a minimum number of the itemsets</a:t>
            </a:r>
          </a:p>
          <a:p>
            <a:pPr lvl="1" eaLnBrk="1" hangingPunct="1"/>
            <a:r>
              <a:rPr lang="en-US" altLang="zh-TW" smtClean="0">
                <a:ea typeface="新細明體" pitchFamily="18" charset="-120"/>
              </a:rPr>
              <a:t>uses a bottom-up approach</a:t>
            </a:r>
          </a:p>
          <a:p>
            <a:pPr lvl="2" eaLnBrk="1" hangingPunct="1"/>
            <a:r>
              <a:rPr lang="en-US" altLang="zh-TW" smtClean="0">
                <a:ea typeface="新細明體" pitchFamily="18" charset="-120"/>
              </a:rPr>
              <a:t>frequent subsets are extended one item at a time (the size of frequent subsets increases from one-item subsets to two-item subsets, then three-item subsets, and so on), and </a:t>
            </a:r>
          </a:p>
          <a:p>
            <a:pPr lvl="2" eaLnBrk="1" hangingPunct="1"/>
            <a:r>
              <a:rPr lang="en-US" altLang="zh-TW" smtClean="0">
                <a:ea typeface="新細明體" pitchFamily="18" charset="-120"/>
              </a:rPr>
              <a:t>groups of candidates at each level are tested against the data for minimum</a:t>
            </a:r>
          </a:p>
        </p:txBody>
      </p:sp>
      <p:sp>
        <p:nvSpPr>
          <p:cNvPr id="35844" name="文字方塊 32"/>
          <p:cNvSpPr txBox="1">
            <a:spLocks noChangeArrowheads="1"/>
          </p:cNvSpPr>
          <p:nvPr/>
        </p:nvSpPr>
        <p:spPr bwMode="auto">
          <a:xfrm>
            <a:off x="1835150" y="6597650"/>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200">
                <a:solidFill>
                  <a:srgbClr val="A6A6A6"/>
                </a:solidFill>
              </a:rPr>
              <a:t>Source:  Turban et al. (2011), Decision Support and Business Intelligence Systems</a:t>
            </a:r>
            <a:endParaRPr kumimoji="0" lang="zh-TW" altLang="en-US" sz="1200">
              <a:solidFill>
                <a:srgbClr val="A6A6A6"/>
              </a:solidFill>
            </a:endParaRPr>
          </a:p>
        </p:txBody>
      </p:sp>
      <p:sp>
        <p:nvSpPr>
          <p:cNvPr id="35845"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67888FE3-5664-4E71-811C-6B5323B2AE14}" type="slidenum">
              <a:rPr lang="zh-TW" altLang="en-US" sz="1200" smtClean="0">
                <a:solidFill>
                  <a:srgbClr val="898989"/>
                </a:solidFill>
              </a:rPr>
              <a:pPr eaLnBrk="1" hangingPunct="1">
                <a:spcBef>
                  <a:spcPct val="0"/>
                </a:spcBef>
                <a:buFontTx/>
                <a:buNone/>
              </a:pPr>
              <a:t>99</a:t>
            </a:fld>
            <a:endParaRPr lang="zh-TW" altLang="en-US" sz="1200" smtClean="0">
              <a:solidFill>
                <a:srgbClr val="898989"/>
              </a:solidFill>
            </a:endParaRPr>
          </a:p>
        </p:txBody>
      </p:sp>
    </p:spTree>
    <p:extLst>
      <p:ext uri="{BB962C8B-B14F-4D97-AF65-F5344CB8AC3E}">
        <p14:creationId xmlns:p14="http://schemas.microsoft.com/office/powerpoint/2010/main" val="89919250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13387</TotalTime>
  <Words>14129</Words>
  <Application>Microsoft Office PowerPoint</Application>
  <PresentationFormat>如螢幕大小 (4:3)</PresentationFormat>
  <Paragraphs>3892</Paragraphs>
  <Slides>256</Slides>
  <Notes>58</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6</vt:i4>
      </vt:variant>
      <vt:variant>
        <vt:lpstr>投影片標題</vt:lpstr>
      </vt:variant>
      <vt:variant>
        <vt:i4>256</vt:i4>
      </vt:variant>
    </vt:vector>
  </HeadingPairs>
  <TitlesOfParts>
    <vt:vector size="271" baseType="lpstr">
      <vt:lpstr>Arial</vt:lpstr>
      <vt:lpstr>MS PGothic</vt:lpstr>
      <vt:lpstr>Calibri</vt:lpstr>
      <vt:lpstr>新細明體</vt:lpstr>
      <vt:lpstr>標楷體</vt:lpstr>
      <vt:lpstr>Times New Roman</vt:lpstr>
      <vt:lpstr>Lucida Sans Typewriter</vt:lpstr>
      <vt:lpstr>Wingdings</vt:lpstr>
      <vt:lpstr>Office 佈景主題</vt:lpstr>
      <vt:lpstr>Microsoft 方程式編輯器 3.0</vt:lpstr>
      <vt:lpstr>Microsoft Equation 3.0</vt:lpstr>
      <vt:lpstr>Microsoft Equation</vt:lpstr>
      <vt:lpstr>Microsoft Excel 97 - 2004 Worksheet</vt:lpstr>
      <vt:lpstr>Equation</vt:lpstr>
      <vt:lpstr>Worksheet</vt:lpstr>
      <vt:lpstr>PowerPoint 簡報</vt:lpstr>
      <vt:lpstr>Outline</vt:lpstr>
      <vt:lpstr>Data Mining and  Big Data Analytics </vt:lpstr>
      <vt:lpstr>Stephan Kudyba (2014),  Big Data, Mining, and Analytics:  Components of Strategic Decision Making, Auerbach Publications</vt:lpstr>
      <vt:lpstr>Social Big Data Mining (Hiroshi Ishikawa, 2015)</vt:lpstr>
      <vt:lpstr>PowerPoint 簡報</vt:lpstr>
      <vt:lpstr>Data Mining </vt:lpstr>
      <vt:lpstr>Text Mining</vt:lpstr>
      <vt:lpstr>Web Mining and  Social Networking</vt:lpstr>
      <vt:lpstr>Mining the Social Web:  Analyzing Data from Facebook, Twitter, LinkedIn, and Other Social Media Sites</vt:lpstr>
      <vt:lpstr>PowerPoint 簡報</vt:lpstr>
      <vt:lpstr>PowerPoint 簡報</vt:lpstr>
      <vt:lpstr>PowerPoint 簡報</vt:lpstr>
      <vt:lpstr>PowerPoint 簡報</vt:lpstr>
      <vt:lpstr>PowerPoint 簡報</vt:lpstr>
      <vt:lpstr>PowerPoint 簡報</vt:lpstr>
      <vt:lpstr>Architecture of Big Data Analytics</vt:lpstr>
      <vt:lpstr>Architecture of Big Data Analytics</vt:lpstr>
      <vt:lpstr>Architecture for  Social Big Data Mining (Hiroshi Ishikawa, 2015)</vt:lpstr>
      <vt:lpstr>Business Intelligence (BI) Infrastructure</vt:lpstr>
      <vt:lpstr>Data Warehouse Data Mining and Business Intelligence </vt:lpstr>
      <vt:lpstr>The Evolution of BI Capabilities</vt:lpstr>
      <vt:lpstr>Business Intelligence and Analytics</vt:lpstr>
      <vt:lpstr>Business Intelligence and Analytics: Research Directions</vt:lpstr>
      <vt:lpstr>Big Data,  Big Analytics:  Emerging Business Intelligence and Analytic Trends  for Today's Businesses </vt:lpstr>
      <vt:lpstr>Big Data,  Prediction  vs.  Explanation</vt:lpstr>
      <vt:lpstr>PowerPoint 簡報</vt:lpstr>
      <vt:lpstr>Business Intelligence and Enterprise Analytics</vt:lpstr>
      <vt:lpstr>Three Types of Business Analytics</vt:lpstr>
      <vt:lpstr>Three Types of Business Analytics</vt:lpstr>
      <vt:lpstr>Big-Data Analysis</vt:lpstr>
      <vt:lpstr>Big Data with Hadoop Architecture</vt:lpstr>
      <vt:lpstr>Big Data with Hadoop Architecture Logical Architecture Processing: MapReduce</vt:lpstr>
      <vt:lpstr>Big Data with Hadoop Architecture Logical Architecture Storage: HDFS</vt:lpstr>
      <vt:lpstr>Big Data with Hadoop Architecture Process Flow</vt:lpstr>
      <vt:lpstr>Big Data with Hadoop Architecture Hadoop Cluster</vt:lpstr>
      <vt:lpstr>Traditional ETL Architecture</vt:lpstr>
      <vt:lpstr>Offload ETL with Hadoop  (Big Data Architecture)</vt:lpstr>
      <vt:lpstr>Big Data Solution</vt:lpstr>
      <vt:lpstr>HDP A Complete Enterprise Hadoop Data Platform</vt:lpstr>
      <vt:lpstr>Data Mining  Advanced Data Analysis  Evolution of  Database System Technology</vt:lpstr>
      <vt:lpstr>PowerPoint 簡報</vt:lpstr>
      <vt:lpstr>Internet Evolution Internet of People (IoP): Social Media Internet of Things (IoT): Machine to Machine</vt:lpstr>
      <vt:lpstr>Data Mining at the  Intersection of Many Disciplines</vt:lpstr>
      <vt:lpstr>Data Mining Technologies</vt:lpstr>
      <vt:lpstr>Data Mining Process</vt:lpstr>
      <vt:lpstr>Data Mining Process</vt:lpstr>
      <vt:lpstr>Data Mining Process (SOP of DM)</vt:lpstr>
      <vt:lpstr>Data Mining Process</vt:lpstr>
      <vt:lpstr>Data Mining:  Core Analytics Process  The KDD Process for  Extracting Useful Knowledge  from Volumes of Data</vt:lpstr>
      <vt:lpstr>Fayyad, U., Piatetsky-Shapiro, G., &amp; Smyth, P. (1996).  The KDD Process for  Extracting Useful Knowledge  from Volumes of Data.  Communications of the ACM, 39(11), 27-34.</vt:lpstr>
      <vt:lpstr>Data Mining  Knowledge Discovery in Databases (KDD) Process (Fayyad et al., 1996)</vt:lpstr>
      <vt:lpstr>Knowledge Discovery in Databases (KDD) Process</vt:lpstr>
      <vt:lpstr>Data Mining Process:  CRISP-DM</vt:lpstr>
      <vt:lpstr>Data Mining Process:  CRISP-DM</vt:lpstr>
      <vt:lpstr>Data Preparation –  A Critical DM Task</vt:lpstr>
      <vt:lpstr>Data Mining Process:  SEMMA</vt:lpstr>
      <vt:lpstr>Data Mining Processing Pipeline (Charu Aggarwal, 2015)</vt:lpstr>
      <vt:lpstr>Using Databases to Improve Business Performance and Decision Making</vt:lpstr>
      <vt:lpstr>Using Databases to Improve Business Performance and Decision Making</vt:lpstr>
      <vt:lpstr>Data Warehouse vs.  Data Marts</vt:lpstr>
      <vt:lpstr>Hadoop</vt:lpstr>
      <vt:lpstr>In-memory computing</vt:lpstr>
      <vt:lpstr>Analytic platforms</vt:lpstr>
      <vt:lpstr>Analytical tools:  Relationships, patterns, trends</vt:lpstr>
      <vt:lpstr>Online analytical processing (OLAP)</vt:lpstr>
      <vt:lpstr>MULTIDIMENSIONAL DATA MODEL</vt:lpstr>
      <vt:lpstr>Data mining</vt:lpstr>
      <vt:lpstr>Types of Information Obtained from Data Mining</vt:lpstr>
      <vt:lpstr>Text mining</vt:lpstr>
      <vt:lpstr>Web mining</vt:lpstr>
      <vt:lpstr>Web Mining</vt:lpstr>
      <vt:lpstr>Databases and the Web</vt:lpstr>
      <vt:lpstr>Web Content/Structure Mining</vt:lpstr>
      <vt:lpstr>Web Usage Mining</vt:lpstr>
      <vt:lpstr>Web Usage Mining</vt:lpstr>
      <vt:lpstr>Web Usage Mining (clickstream analysis)</vt:lpstr>
      <vt:lpstr>Web Mining Success Stories</vt:lpstr>
      <vt:lpstr>Data Mining Tasks</vt:lpstr>
      <vt:lpstr>A Taxonomy for Data Mining Tasks</vt:lpstr>
      <vt:lpstr>Why Data Mining?</vt:lpstr>
      <vt:lpstr>Definition of Data Mining</vt:lpstr>
      <vt:lpstr>Data Mining Characteristics/Objectives</vt:lpstr>
      <vt:lpstr>Data in Data Mining</vt:lpstr>
      <vt:lpstr>What Does DM Do?</vt:lpstr>
      <vt:lpstr>Data Mining Applications</vt:lpstr>
      <vt:lpstr>Data Mining Applications (cont.)</vt:lpstr>
      <vt:lpstr>Data Mining Applications (cont.)</vt:lpstr>
      <vt:lpstr>Data Mining Applications (cont.)</vt:lpstr>
      <vt:lpstr>A Taxonomy for Data Mining Tasks</vt:lpstr>
      <vt:lpstr>Association Analysis:  Mining Frequent Patterns,  Association and Correlations</vt:lpstr>
      <vt:lpstr>Market  Basket Analysis</vt:lpstr>
      <vt:lpstr>Association Rule Mining</vt:lpstr>
      <vt:lpstr>Association Rule Mining</vt:lpstr>
      <vt:lpstr>Association Rule Mining</vt:lpstr>
      <vt:lpstr>Association Rule Mining</vt:lpstr>
      <vt:lpstr>Association Rule Mining</vt:lpstr>
      <vt:lpstr>Association Rule Mining</vt:lpstr>
      <vt:lpstr>Association Rule Mining</vt:lpstr>
      <vt:lpstr>Basic Concepts: Frequent Patterns and Association Rules</vt:lpstr>
      <vt:lpstr>Market basket analysis</vt:lpstr>
      <vt:lpstr>Association rules</vt:lpstr>
      <vt:lpstr>Frequent Itemsets,  Closed Itemsets, and  Association Rules</vt:lpstr>
      <vt:lpstr>Support (A B) = P(A  B) Confidence (A B) = P(B|A)</vt:lpstr>
      <vt:lpstr>Does diaper purchase predict beer purchase?</vt:lpstr>
      <vt:lpstr>PowerPoint 簡報</vt:lpstr>
      <vt:lpstr>Lift</vt:lpstr>
      <vt:lpstr>PowerPoint 簡報</vt:lpstr>
      <vt:lpstr>PowerPoint 簡報</vt:lpstr>
      <vt:lpstr>Absolute Support and Relative Support</vt:lpstr>
      <vt:lpstr>PowerPoint 簡報</vt:lpstr>
      <vt:lpstr>PowerPoint 簡報</vt:lpstr>
      <vt:lpstr>Association rule mining: Two-step process</vt:lpstr>
      <vt:lpstr>Efficient and Scalable  Frequent Itemset Mining Methods</vt:lpstr>
      <vt:lpstr>Apriori Algorithm</vt:lpstr>
      <vt:lpstr>Apriori Algorithm</vt:lpstr>
      <vt:lpstr>Apriori Algorithm</vt:lpstr>
      <vt:lpstr>Apriori algorithm (1) Frequent Itemsets (2) Association Rules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A Taxonomy for Data Mining Tasks</vt:lpstr>
      <vt:lpstr>Classification vs. Prediction</vt:lpstr>
      <vt:lpstr>Data Mining Methods: Classification</vt:lpstr>
      <vt:lpstr>Classification Techniques</vt:lpstr>
      <vt:lpstr>Example of Classification</vt:lpstr>
      <vt:lpstr>What Is Prediction?</vt:lpstr>
      <vt:lpstr>Prediction Methods</vt:lpstr>
      <vt:lpstr>Classification and Prediction</vt:lpstr>
      <vt:lpstr>Classification—A Two-Step Process </vt:lpstr>
      <vt:lpstr>Supervised vs. Unsupervised Learning</vt:lpstr>
      <vt:lpstr>Issues Regarding Classification and Prediction:  Data Preparation</vt:lpstr>
      <vt:lpstr>Issues:  Evaluating Classification and Prediction Methods</vt:lpstr>
      <vt:lpstr>Data Classification Process 1: Learning (Training) Step  (a) Learning: Training data are analyzed by  classification algorithm</vt:lpstr>
      <vt:lpstr>Data Classification Process 2  (b) Classification: Test data are used to estimate the accuracy of the classification rules.</vt:lpstr>
      <vt:lpstr>Process (1): Model Construction</vt:lpstr>
      <vt:lpstr>Process (2): Using the Model in Prediction </vt:lpstr>
      <vt:lpstr>Decision Trees</vt:lpstr>
      <vt:lpstr>Decision Trees</vt:lpstr>
      <vt:lpstr>Decision Trees </vt:lpstr>
      <vt:lpstr>Decision Trees</vt:lpstr>
      <vt:lpstr>Classification by Decision Tree Induction Training Dataset</vt:lpstr>
      <vt:lpstr>Output: A Decision Tree for “buys_computer”</vt:lpstr>
      <vt:lpstr>Three possibilities for partitioning tuples  based on the splitting Criterion</vt:lpstr>
      <vt:lpstr>Algorithm for Decision Tree Induction</vt:lpstr>
      <vt:lpstr>Attribute Selection Measure</vt:lpstr>
      <vt:lpstr>PowerPoint 簡報</vt:lpstr>
      <vt:lpstr>Decision Tree Information Gain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A Taxonomy for Data Mining Tasks</vt:lpstr>
      <vt:lpstr>Cluster Analysis</vt:lpstr>
      <vt:lpstr>Cluster Analysis</vt:lpstr>
      <vt:lpstr>Cluster Analysis</vt:lpstr>
      <vt:lpstr>PowerPoint 簡報</vt:lpstr>
      <vt:lpstr>Cluster Analysis for Data Mining</vt:lpstr>
      <vt:lpstr>Cluster Analysis for Data Mining</vt:lpstr>
      <vt:lpstr>k-Means Clustering Algorithm</vt:lpstr>
      <vt:lpstr>Cluster Analysis for Data Mining -  k-Means Clustering Algorithm</vt:lpstr>
      <vt:lpstr>Similarity and Dissimilarity Between Objects</vt:lpstr>
      <vt:lpstr>Similarity and Dissimilarity Between Objects (Cont.)</vt:lpstr>
      <vt:lpstr>Euclidean distance vs  Manhattan distance </vt:lpstr>
      <vt:lpstr>The K-Means Clustering Method </vt:lpstr>
      <vt:lpstr>PowerPoint 簡報</vt:lpstr>
      <vt:lpstr>PowerPoint 簡報</vt:lpstr>
      <vt:lpstr>PowerPoint 簡報</vt:lpstr>
      <vt:lpstr>PowerPoint 簡報</vt:lpstr>
      <vt:lpstr>PowerPoint 簡報</vt:lpstr>
      <vt:lpstr>PowerPoint 簡報</vt:lpstr>
      <vt:lpstr>PowerPoint 簡報</vt:lpstr>
      <vt:lpstr>K-Means Clustering (K=2, two clusters)</vt:lpstr>
      <vt:lpstr>Data Mining Evaluation</vt:lpstr>
      <vt:lpstr>Evaluation  (Accuracy of Classification Model) </vt:lpstr>
      <vt:lpstr>Assessment Methods for Classification</vt:lpstr>
      <vt:lpstr>Accuracy  Precision</vt:lpstr>
      <vt:lpstr>PowerPoint 簡報</vt:lpstr>
      <vt:lpstr>Accuracy vs. Precision</vt:lpstr>
      <vt:lpstr>Accuracy vs. Precision</vt:lpstr>
      <vt:lpstr>Accuracy vs. Precision</vt:lpstr>
      <vt:lpstr>Accuracy of Classification Models</vt:lpstr>
      <vt:lpstr>Estimation Methodologies for Classification</vt:lpstr>
      <vt:lpstr>Estimation Methodologies for Classification</vt:lpstr>
      <vt:lpstr>Estimation Methodologies for Classification – ROC Curve</vt:lpstr>
      <vt:lpstr>Sensitivity  Specificity</vt:lpstr>
      <vt:lpstr>PowerPoint 簡報</vt:lpstr>
      <vt:lpstr>PowerPoint 簡報</vt:lpstr>
      <vt:lpstr>PowerPoint 簡報</vt:lpstr>
      <vt:lpstr>PowerPoint 簡報</vt:lpstr>
      <vt:lpstr>PowerPoint 簡報</vt:lpstr>
      <vt:lpstr>PowerPoint 簡報</vt:lpstr>
      <vt:lpstr>PowerPoint 簡報</vt:lpstr>
      <vt:lpstr>Social Network Analysis</vt:lpstr>
      <vt:lpstr>PowerPoint 簡報</vt:lpstr>
      <vt:lpstr>Social Network Analysis (SNA)  Facebook TouchGraph</vt:lpstr>
      <vt:lpstr>Social Network Analysis </vt:lpstr>
      <vt:lpstr>Social Network Analysis</vt:lpstr>
      <vt:lpstr>Social Network Analysis</vt:lpstr>
      <vt:lpstr>Social Network Analysis</vt:lpstr>
      <vt:lpstr>Social Network and the Web</vt:lpstr>
      <vt:lpstr>Centrality   Prestige</vt:lpstr>
      <vt:lpstr>Degree</vt:lpstr>
      <vt:lpstr>Degree</vt:lpstr>
      <vt:lpstr>Density</vt:lpstr>
      <vt:lpstr>Density</vt:lpstr>
      <vt:lpstr>Density</vt:lpstr>
      <vt:lpstr>Which Node is Most Important?</vt:lpstr>
      <vt:lpstr>Centrality</vt:lpstr>
      <vt:lpstr>Social Network Analysis (SNA)</vt:lpstr>
      <vt:lpstr>Social Network Analysis: Degree Centrality</vt:lpstr>
      <vt:lpstr>Social Network Analysis: Degree Centrality</vt:lpstr>
      <vt:lpstr>Social Network Analysis: Degree Centrality</vt:lpstr>
      <vt:lpstr>Social Network Analysis: Degree Centrality</vt:lpstr>
      <vt:lpstr>Social Network Analysis: Betweenness Centrality</vt:lpstr>
      <vt:lpstr>Social Network Analysis:  Betweenness Centrality</vt:lpstr>
      <vt:lpstr>PowerPoint 簡報</vt:lpstr>
      <vt:lpstr>Betweenness Centrality</vt:lpstr>
      <vt:lpstr>Betweenness Centrality</vt:lpstr>
      <vt:lpstr>Betweenness Centrality</vt:lpstr>
      <vt:lpstr>Betweenness Centrality</vt:lpstr>
      <vt:lpstr>Betweenness Centrality</vt:lpstr>
      <vt:lpstr>Which Node is Most Important?</vt:lpstr>
      <vt:lpstr>Which Node is Most Important?</vt:lpstr>
      <vt:lpstr>Betweenness Centrality</vt:lpstr>
      <vt:lpstr>Betweenness Centrality</vt:lpstr>
      <vt:lpstr>Social Network Analysis: Closeness Centrality</vt:lpstr>
      <vt:lpstr>Social Network Analysis:  Closeness Centrality</vt:lpstr>
      <vt:lpstr>Social Network Analysis: Closeness Centrality</vt:lpstr>
      <vt:lpstr>Social Network Analysis: Closeness Centrality</vt:lpstr>
      <vt:lpstr>Social Network Analysis: Closeness Centrality</vt:lpstr>
      <vt:lpstr>Social Network Analysis: Closeness Centrality</vt:lpstr>
      <vt:lpstr>Social Network Analysis: Closeness Centrality</vt:lpstr>
      <vt:lpstr>Social Network Analysis: Betweenness Centrality</vt:lpstr>
      <vt:lpstr>PowerPoint 簡報</vt:lpstr>
      <vt:lpstr>Social Network Analysis: Eigenvalue</vt:lpstr>
      <vt:lpstr>Social Network Analysis:  Eigenvalue</vt:lpstr>
      <vt:lpstr>PowerPoint 簡報</vt:lpstr>
      <vt:lpstr>Social Network Analysis: Hub and Authority</vt:lpstr>
      <vt:lpstr>Social Network Analysis:  Hub and Authority</vt:lpstr>
      <vt:lpstr>Social Network Analysis </vt:lpstr>
      <vt:lpstr>Social Network Analysis (SNA) Tools</vt:lpstr>
      <vt:lpstr>Summary</vt:lpstr>
      <vt:lpstr>References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資料探勘 (Data Mining)</dc:title>
  <dc:creator>myday</dc:creator>
  <cp:keywords>資料探勘 (Data Mining)</cp:keywords>
  <dc:description>商業智慧實務 (Practices of Business Intelligence)</dc:description>
  <cp:lastModifiedBy>myday</cp:lastModifiedBy>
  <cp:revision>612</cp:revision>
  <dcterms:created xsi:type="dcterms:W3CDTF">2011-02-14T23:24:00Z</dcterms:created>
  <dcterms:modified xsi:type="dcterms:W3CDTF">2015-10-12T04:51:34Z</dcterms:modified>
</cp:coreProperties>
</file>