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5"/>
  </p:notesMasterIdLst>
  <p:sldIdLst>
    <p:sldId id="3462" r:id="rId2"/>
    <p:sldId id="273" r:id="rId3"/>
    <p:sldId id="3895" r:id="rId4"/>
    <p:sldId id="4290" r:id="rId5"/>
    <p:sldId id="4254" r:id="rId6"/>
    <p:sldId id="4252" r:id="rId7"/>
    <p:sldId id="4291" r:id="rId8"/>
    <p:sldId id="3856" r:id="rId9"/>
    <p:sldId id="3863" r:id="rId10"/>
    <p:sldId id="1939" r:id="rId11"/>
    <p:sldId id="3848" r:id="rId12"/>
    <p:sldId id="3793" r:id="rId13"/>
    <p:sldId id="3222" r:id="rId14"/>
    <p:sldId id="3810" r:id="rId15"/>
    <p:sldId id="1413" r:id="rId16"/>
    <p:sldId id="1414" r:id="rId17"/>
    <p:sldId id="1415" r:id="rId18"/>
    <p:sldId id="1416" r:id="rId19"/>
    <p:sldId id="1498" r:id="rId20"/>
    <p:sldId id="1625" r:id="rId21"/>
    <p:sldId id="1626" r:id="rId22"/>
    <p:sldId id="944" r:id="rId23"/>
    <p:sldId id="946" r:id="rId24"/>
    <p:sldId id="1110" r:id="rId25"/>
    <p:sldId id="2858" r:id="rId26"/>
    <p:sldId id="1219" r:id="rId27"/>
    <p:sldId id="1220" r:id="rId28"/>
    <p:sldId id="1223" r:id="rId29"/>
    <p:sldId id="1225" r:id="rId30"/>
    <p:sldId id="1227" r:id="rId31"/>
    <p:sldId id="1229" r:id="rId32"/>
    <p:sldId id="1231" r:id="rId33"/>
    <p:sldId id="1233" r:id="rId34"/>
    <p:sldId id="3178" r:id="rId35"/>
    <p:sldId id="3179" r:id="rId36"/>
    <p:sldId id="3180" r:id="rId37"/>
    <p:sldId id="3887" r:id="rId38"/>
    <p:sldId id="3864" r:id="rId39"/>
    <p:sldId id="3888" r:id="rId40"/>
    <p:sldId id="3880" r:id="rId41"/>
    <p:sldId id="3877" r:id="rId42"/>
    <p:sldId id="3878" r:id="rId43"/>
    <p:sldId id="3876" r:id="rId44"/>
    <p:sldId id="3881" r:id="rId45"/>
    <p:sldId id="3865" r:id="rId46"/>
    <p:sldId id="3879" r:id="rId47"/>
    <p:sldId id="3882" r:id="rId48"/>
    <p:sldId id="3883" r:id="rId49"/>
    <p:sldId id="3866" r:id="rId50"/>
    <p:sldId id="3867" r:id="rId51"/>
    <p:sldId id="3868" r:id="rId52"/>
    <p:sldId id="3869" r:id="rId53"/>
    <p:sldId id="3870" r:id="rId54"/>
    <p:sldId id="3871" r:id="rId55"/>
    <p:sldId id="3872" r:id="rId56"/>
    <p:sldId id="3873" r:id="rId57"/>
    <p:sldId id="3874" r:id="rId58"/>
    <p:sldId id="3884" r:id="rId59"/>
    <p:sldId id="3886" r:id="rId60"/>
    <p:sldId id="3861" r:id="rId61"/>
    <p:sldId id="3839" r:id="rId62"/>
    <p:sldId id="3840" r:id="rId63"/>
    <p:sldId id="3843" r:id="rId64"/>
    <p:sldId id="3841" r:id="rId65"/>
    <p:sldId id="3842" r:id="rId66"/>
    <p:sldId id="3836" r:id="rId67"/>
    <p:sldId id="3853" r:id="rId68"/>
    <p:sldId id="1351" r:id="rId69"/>
    <p:sldId id="1352" r:id="rId70"/>
    <p:sldId id="1340" r:id="rId71"/>
    <p:sldId id="3896" r:id="rId72"/>
    <p:sldId id="3814" r:id="rId73"/>
    <p:sldId id="1942" r:id="rId74"/>
    <p:sldId id="3815" r:id="rId75"/>
    <p:sldId id="3893" r:id="rId76"/>
    <p:sldId id="3894" r:id="rId77"/>
    <p:sldId id="3898" r:id="rId78"/>
    <p:sldId id="3901" r:id="rId79"/>
    <p:sldId id="4259" r:id="rId80"/>
    <p:sldId id="4261" r:id="rId81"/>
    <p:sldId id="3908" r:id="rId82"/>
    <p:sldId id="3909" r:id="rId83"/>
    <p:sldId id="4263" r:id="rId84"/>
    <p:sldId id="3906" r:id="rId85"/>
    <p:sldId id="3912" r:id="rId86"/>
    <p:sldId id="4262" r:id="rId87"/>
    <p:sldId id="3897" r:id="rId88"/>
    <p:sldId id="3899" r:id="rId89"/>
    <p:sldId id="3900" r:id="rId90"/>
    <p:sldId id="4260" r:id="rId91"/>
    <p:sldId id="4258" r:id="rId92"/>
    <p:sldId id="3890" r:id="rId93"/>
    <p:sldId id="3891" r:id="rId94"/>
    <p:sldId id="4266" r:id="rId95"/>
    <p:sldId id="3902" r:id="rId96"/>
    <p:sldId id="3903" r:id="rId97"/>
    <p:sldId id="3905" r:id="rId98"/>
    <p:sldId id="3904" r:id="rId99"/>
    <p:sldId id="4267" r:id="rId100"/>
    <p:sldId id="4298" r:id="rId101"/>
    <p:sldId id="4300" r:id="rId102"/>
    <p:sldId id="4293" r:id="rId103"/>
    <p:sldId id="4292" r:id="rId104"/>
    <p:sldId id="4294" r:id="rId105"/>
    <p:sldId id="4295" r:id="rId106"/>
    <p:sldId id="4296" r:id="rId107"/>
    <p:sldId id="4301" r:id="rId108"/>
    <p:sldId id="4302" r:id="rId109"/>
    <p:sldId id="4303" r:id="rId110"/>
    <p:sldId id="4264" r:id="rId111"/>
    <p:sldId id="4297" r:id="rId112"/>
    <p:sldId id="4269" r:id="rId113"/>
    <p:sldId id="3490" r:id="rId1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7FF"/>
    <a:srgbClr val="FF40FF"/>
    <a:srgbClr val="D883FF"/>
    <a:srgbClr val="FFD579"/>
    <a:srgbClr val="A9D18E"/>
    <a:srgbClr val="FF8AD8"/>
    <a:srgbClr val="FF2600"/>
    <a:srgbClr val="FF7E79"/>
    <a:srgbClr val="C00000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36"/>
    <p:restoredTop sz="91933"/>
  </p:normalViewPr>
  <p:slideViewPr>
    <p:cSldViewPr snapToGrid="0" snapToObjects="1">
      <p:cViewPr varScale="1">
        <p:scale>
          <a:sx n="87" d="100"/>
          <a:sy n="87" d="100"/>
        </p:scale>
        <p:origin x="200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12/2/22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027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4128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12/2/22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12/2/22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12/2/22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12/2/22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12/2/22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12/2/22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12/2/22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12/2/22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12/2/22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12/2/22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12/2/22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12/2/22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12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jpeg"/><Relationship Id="rId10" Type="http://schemas.openxmlformats.org/officeDocument/2006/relationships/image" Target="../media/image17.jp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hyperlink" Target="mailto:myday@gm.ntpu.edu.tw" TargetMode="External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hyperlink" Target="mailto:myday@gm.ntpu.edu.tw" TargetMode="External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yptokitties.co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85863"/>
            <a:ext cx="11672156" cy="23099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Artificial Intelligence for Fintech, </a:t>
            </a:r>
            <a:b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Green Finance, and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2581243" y="3657080"/>
            <a:ext cx="7735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Time: 2022/12/12 (Mon) 14:00-16:00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Place: Room 106, New Building, Institute of Information Science, Academia </a:t>
            </a:r>
            <a:r>
              <a:rPr lang="en-US" altLang="zh-TW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Sinica</a:t>
            </a:r>
            <a:endParaRPr lang="en-US" altLang="zh-TW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Host: Prof. Yu Tsao, TIGP (SNHCC), Academia </a:t>
            </a:r>
            <a:r>
              <a:rPr lang="en-US" altLang="zh-TW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Sinica</a:t>
            </a:r>
            <a:endParaRPr lang="en-US" altLang="zh-TW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2022-12-12</a:t>
            </a:r>
          </a:p>
        </p:txBody>
      </p:sp>
      <p:pic>
        <p:nvPicPr>
          <p:cNvPr id="3" name="Picture 2" descr="http://mail.tku.edu.tw/myday/images/AS_Logo1.gif">
            <a:extLst>
              <a:ext uri="{FF2B5EF4-FFF2-40B4-BE49-F238E27FC236}">
                <a16:creationId xmlns:a16="http://schemas.microsoft.com/office/drawing/2014/main" id="{356454BF-8E8A-B4D1-2035-48016DF7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32" y="96569"/>
            <a:ext cx="1039085" cy="103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6AA5-6557-C24F-A87A-48F04A5C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7454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FinTech ABCD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60698-C905-794D-9F0B-287FE2EC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3B6090-2A1C-4D41-9CE8-DEC22F563C8E}"/>
              </a:ext>
            </a:extLst>
          </p:cNvPr>
          <p:cNvSpPr/>
          <p:nvPr/>
        </p:nvSpPr>
        <p:spPr>
          <a:xfrm>
            <a:off x="3367790" y="1603949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A</a:t>
            </a:r>
            <a:r>
              <a:rPr lang="en-US" sz="5400" b="1" dirty="0"/>
              <a:t>I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29B2A3D-95BB-944C-869C-7D0B2FCB8BE1}"/>
              </a:ext>
            </a:extLst>
          </p:cNvPr>
          <p:cNvSpPr/>
          <p:nvPr/>
        </p:nvSpPr>
        <p:spPr>
          <a:xfrm>
            <a:off x="3367789" y="2858387"/>
            <a:ext cx="5718545" cy="101933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B</a:t>
            </a:r>
            <a:r>
              <a:rPr lang="en-US" sz="5400" b="1" dirty="0"/>
              <a:t>lock Chain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BC2F9D-09D8-B94D-82BF-F2C519A19EAC}"/>
              </a:ext>
            </a:extLst>
          </p:cNvPr>
          <p:cNvSpPr/>
          <p:nvPr/>
        </p:nvSpPr>
        <p:spPr>
          <a:xfrm>
            <a:off x="3367788" y="4112825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</a:t>
            </a:r>
            <a:r>
              <a:rPr lang="en-US" sz="5400" b="1" dirty="0"/>
              <a:t>loud Computing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9B5D029-C9A6-BE49-B9AD-E72F7857C902}"/>
              </a:ext>
            </a:extLst>
          </p:cNvPr>
          <p:cNvSpPr/>
          <p:nvPr/>
        </p:nvSpPr>
        <p:spPr>
          <a:xfrm>
            <a:off x="3367787" y="5367263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Big </a:t>
            </a:r>
            <a:r>
              <a:rPr lang="en-US" sz="5400" b="1" dirty="0">
                <a:solidFill>
                  <a:srgbClr val="FF0000"/>
                </a:solidFill>
              </a:rPr>
              <a:t>D</a:t>
            </a:r>
            <a:r>
              <a:rPr lang="en-US" sz="5400" b="1" dirty="0"/>
              <a:t>ata</a:t>
            </a:r>
          </a:p>
        </p:txBody>
      </p:sp>
    </p:spTree>
    <p:extLst>
      <p:ext uri="{BB962C8B-B14F-4D97-AF65-F5344CB8AC3E}">
        <p14:creationId xmlns:p14="http://schemas.microsoft.com/office/powerpoint/2010/main" val="4269494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857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1446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 Good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(AI4SG)</a:t>
            </a:r>
            <a:endParaRPr lang="en-US" sz="1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D36511-F8BD-3410-A6C8-ABC2AEBE435D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159740971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693B-537E-48F2-FE7D-376B98EA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984814"/>
          </a:xfrm>
        </p:spPr>
        <p:txBody>
          <a:bodyPr>
            <a:normAutofit fontScale="90000"/>
          </a:bodyPr>
          <a:lstStyle/>
          <a:p>
            <a:r>
              <a:rPr lang="en-US" dirty="0"/>
              <a:t>AI for Social Good (AI4SG)</a:t>
            </a:r>
            <a:br>
              <a:rPr lang="en-US" dirty="0"/>
            </a:br>
            <a:r>
              <a:rPr lang="en-US" dirty="0"/>
              <a:t>AI for Sustainable Development</a:t>
            </a:r>
            <a:br>
              <a:rPr lang="en-US" dirty="0"/>
            </a:br>
            <a:r>
              <a:rPr lang="en-US" dirty="0"/>
              <a:t>AI4SG 10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79E48-7DEB-6372-8F30-FA354751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328863"/>
            <a:ext cx="11222181" cy="4024436"/>
          </a:xfrm>
        </p:spPr>
        <p:txBody>
          <a:bodyPr>
            <a:normAutofit/>
          </a:bodyPr>
          <a:lstStyle/>
          <a:p>
            <a:r>
              <a:rPr lang="en-US" sz="4000" dirty="0"/>
              <a:t>AI Technology (G1, G2, G3)</a:t>
            </a:r>
          </a:p>
          <a:p>
            <a:r>
              <a:rPr lang="en-US" sz="4000" dirty="0"/>
              <a:t>Applications (G4, G5, G6, G7, G8)</a:t>
            </a:r>
          </a:p>
          <a:p>
            <a:r>
              <a:rPr lang="en-US" sz="4000" dirty="0"/>
              <a:t>Data Handling (G9, G10)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62E8B-06BA-0CCF-B751-1A028B02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5E694-2C15-1CFF-C03B-6F6076578F5F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262986393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693B-537E-48F2-FE7D-376B98EA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622258"/>
          </a:xfrm>
        </p:spPr>
        <p:txBody>
          <a:bodyPr>
            <a:normAutofit/>
          </a:bodyPr>
          <a:lstStyle/>
          <a:p>
            <a:r>
              <a:rPr lang="en-US" dirty="0"/>
              <a:t>AI4SG 10 Guidelines</a:t>
            </a:r>
            <a:br>
              <a:rPr lang="en-US" dirty="0"/>
            </a:br>
            <a:r>
              <a:rPr lang="en-US" dirty="0"/>
              <a:t>AI Technology (G1, G2, G3)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79E48-7DEB-6372-8F30-FA354751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81333"/>
            <a:ext cx="11222181" cy="4556939"/>
          </a:xfrm>
        </p:spPr>
        <p:txBody>
          <a:bodyPr/>
          <a:lstStyle/>
          <a:p>
            <a:r>
              <a:rPr lang="en-US" dirty="0"/>
              <a:t>G1: Expectations of what is possible with AI need to be well-grounded.</a:t>
            </a:r>
          </a:p>
          <a:p>
            <a:r>
              <a:rPr lang="en-US" dirty="0"/>
              <a:t>G2: There is value in simple solutions.</a:t>
            </a:r>
          </a:p>
          <a:p>
            <a:r>
              <a:rPr lang="en-US" dirty="0"/>
              <a:t>G3: Applications of AI need to be inclusive and accessible, and reviewed at every stage for ethics and human rights compliance.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62E8B-06BA-0CCF-B751-1A028B02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5E694-2C15-1CFF-C03B-6F6076578F5F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88543345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693B-537E-48F2-FE7D-376B98EA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622258"/>
          </a:xfrm>
        </p:spPr>
        <p:txBody>
          <a:bodyPr>
            <a:normAutofit/>
          </a:bodyPr>
          <a:lstStyle/>
          <a:p>
            <a:r>
              <a:rPr lang="en-US" dirty="0"/>
              <a:t>AI4SG 10 Guidelines</a:t>
            </a:r>
            <a:br>
              <a:rPr lang="en-US" dirty="0"/>
            </a:br>
            <a:r>
              <a:rPr lang="en-US" dirty="0"/>
              <a:t>Applications (G4, G5, G6, G7, G8)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79E48-7DEB-6372-8F30-FA354751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81333"/>
            <a:ext cx="11222181" cy="455693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G4: Goals and use cases should be clear and well-defined.</a:t>
            </a:r>
          </a:p>
          <a:p>
            <a:r>
              <a:rPr lang="en-US" dirty="0"/>
              <a:t>G5: Deep, long-term partnerships are required to solve large problems successfully.</a:t>
            </a:r>
          </a:p>
          <a:p>
            <a:r>
              <a:rPr lang="en-US" dirty="0"/>
              <a:t>G6: Planning needs to align incentives, and factor in the limitations of both communities.</a:t>
            </a:r>
          </a:p>
          <a:p>
            <a:r>
              <a:rPr lang="en-US" dirty="0"/>
              <a:t>G7: Establishing and maintaining trust is key to overcoming </a:t>
            </a:r>
            <a:r>
              <a:rPr lang="en-US" dirty="0" err="1"/>
              <a:t>organisational</a:t>
            </a:r>
            <a:r>
              <a:rPr lang="en-US" dirty="0"/>
              <a:t> barriers.</a:t>
            </a:r>
          </a:p>
          <a:p>
            <a:r>
              <a:rPr lang="en-US" dirty="0"/>
              <a:t>G8: Options for reducing the development cost of AI solutions should be explored.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62E8B-06BA-0CCF-B751-1A028B02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5E694-2C15-1CFF-C03B-6F6076578F5F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299335417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693B-537E-48F2-FE7D-376B98EA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622258"/>
          </a:xfrm>
        </p:spPr>
        <p:txBody>
          <a:bodyPr>
            <a:normAutofit/>
          </a:bodyPr>
          <a:lstStyle/>
          <a:p>
            <a:r>
              <a:rPr lang="en-US" dirty="0"/>
              <a:t>AI4SG 10 Guidelines</a:t>
            </a:r>
            <a:br>
              <a:rPr lang="en-US" dirty="0"/>
            </a:br>
            <a:r>
              <a:rPr lang="en-US" dirty="0"/>
              <a:t>Data Handling (G9, G10)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79E48-7DEB-6372-8F30-FA354751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81333"/>
            <a:ext cx="11222181" cy="4556939"/>
          </a:xfrm>
        </p:spPr>
        <p:txBody>
          <a:bodyPr>
            <a:normAutofit/>
          </a:bodyPr>
          <a:lstStyle/>
          <a:p>
            <a:r>
              <a:rPr lang="en-US" dirty="0"/>
              <a:t>G9: Improving data readiness is key.</a:t>
            </a:r>
          </a:p>
          <a:p>
            <a:r>
              <a:rPr lang="en-US" dirty="0"/>
              <a:t>G10: Data must be processed securely, with utmost respect for human rights and privacy.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62E8B-06BA-0CCF-B751-1A028B02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5E694-2C15-1CFF-C03B-6F6076578F5F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135279656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9853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AI for Social Good (AI4SG)</a:t>
            </a:r>
            <a:br>
              <a:rPr lang="en-US" sz="4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Domains and Techniques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895350" y="6594199"/>
            <a:ext cx="104012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Zheyuan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Shi, Ryan, Claire Wang, and Fei Fang (2020). "Artificial intelligence for social good: A survey."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preprint arXiv:2001.01818.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D4EB3-6E7A-C003-67A5-1C793B6C8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680" y="1150345"/>
            <a:ext cx="7714631" cy="548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412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74845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NLP for Social Good (NLP4SG)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484238" y="6489516"/>
            <a:ext cx="112235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Fernando Gonzalez,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Zhijing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Jin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Jad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Beydoun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Bernhard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Schölkopf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Tom Hope, Rada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Mihalcea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Mrinmaya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Sachan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(2022).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"How Is NLP Addressing the 17 UN Sustainability Goals? A Challenge Set of Social Good Paper Classification and Information Extraction."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BEA4FC-789B-DF1A-3667-EA19ADAED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36" y="865082"/>
            <a:ext cx="8915326" cy="562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8502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9853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NLP for Social Good (NLP4SG)</a:t>
            </a:r>
            <a:br>
              <a:rPr lang="en-US" sz="4400" dirty="0">
                <a:solidFill>
                  <a:schemeClr val="accent1"/>
                </a:solidFill>
              </a:rPr>
            </a:br>
            <a:r>
              <a:rPr lang="en-US" sz="4400" dirty="0">
                <a:solidFill>
                  <a:schemeClr val="accent1"/>
                </a:solidFill>
              </a:rPr>
              <a:t>Visualization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484238" y="6489516"/>
            <a:ext cx="112235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Fernando Gonzalez,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Zhijing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Jin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Jad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Beydoun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Bernhard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Schölkopf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Tom Hope, Rada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Mihalcea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Mrinmaya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Sachan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(2022).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"How Is NLP Addressing the 17 UN Sustainability Goals? A Challenge Set of Social Good Paper Classification and Information Extraction."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4EA90E-5360-15DB-D537-789470A44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85" y="1198475"/>
            <a:ext cx="10531692" cy="529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58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6AA5-6557-C24F-A87A-48F04A5C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3" y="56101"/>
            <a:ext cx="11787187" cy="1547847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Decentralized Finance (</a:t>
            </a:r>
            <a:r>
              <a:rPr lang="en-US" sz="6000" dirty="0" err="1">
                <a:solidFill>
                  <a:schemeClr val="accent1"/>
                </a:solidFill>
              </a:rPr>
              <a:t>DeFi</a:t>
            </a:r>
            <a:r>
              <a:rPr lang="en-US" sz="6000" dirty="0">
                <a:solidFill>
                  <a:schemeClr val="accent1"/>
                </a:solidFill>
              </a:rPr>
              <a:t>)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Block Chain Financial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60698-C905-794D-9F0B-287FE2EC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29B2A3D-95BB-944C-869C-7D0B2FCB8BE1}"/>
              </a:ext>
            </a:extLst>
          </p:cNvPr>
          <p:cNvSpPr/>
          <p:nvPr/>
        </p:nvSpPr>
        <p:spPr>
          <a:xfrm>
            <a:off x="1524000" y="1841562"/>
            <a:ext cx="9144000" cy="1371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Block Chain &amp; Bitcoin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</a:rPr>
              <a:t>(BTC)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FF49F9B-2DBA-1547-9734-40D801F29089}"/>
              </a:ext>
            </a:extLst>
          </p:cNvPr>
          <p:cNvSpPr/>
          <p:nvPr/>
        </p:nvSpPr>
        <p:spPr>
          <a:xfrm>
            <a:off x="1524000" y="3456928"/>
            <a:ext cx="9144000" cy="1371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Smart Contract &amp; Ethereum </a:t>
            </a:r>
            <a:br>
              <a:rPr lang="en-US" sz="4800" b="1" dirty="0">
                <a:solidFill>
                  <a:srgbClr val="C00000"/>
                </a:solidFill>
              </a:rPr>
            </a:br>
            <a:r>
              <a:rPr lang="en-US" sz="4800" b="1" dirty="0">
                <a:solidFill>
                  <a:srgbClr val="C00000"/>
                </a:solidFill>
              </a:rPr>
              <a:t>(ETH)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6AF3512-31C4-D641-805C-DD921DE85E24}"/>
              </a:ext>
            </a:extLst>
          </p:cNvPr>
          <p:cNvSpPr/>
          <p:nvPr/>
        </p:nvSpPr>
        <p:spPr>
          <a:xfrm>
            <a:off x="1524000" y="5072293"/>
            <a:ext cx="9144000" cy="1371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Decentralized Application </a:t>
            </a:r>
            <a:br>
              <a:rPr lang="en-US" sz="4800" b="1" dirty="0">
                <a:solidFill>
                  <a:srgbClr val="C00000"/>
                </a:solidFill>
              </a:rPr>
            </a:br>
            <a:r>
              <a:rPr lang="en-US" sz="4800" b="1" dirty="0">
                <a:solidFill>
                  <a:srgbClr val="C00000"/>
                </a:solidFill>
              </a:rPr>
              <a:t>(</a:t>
            </a:r>
            <a:r>
              <a:rPr lang="en-US" sz="4800" b="1" dirty="0" err="1">
                <a:solidFill>
                  <a:srgbClr val="C00000"/>
                </a:solidFill>
              </a:rPr>
              <a:t>DApp</a:t>
            </a:r>
            <a:r>
              <a:rPr lang="en-US" sz="4800" b="1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19753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00150"/>
            <a:ext cx="11222181" cy="5362093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dirty="0"/>
              <a:t>AI in FinTech</a:t>
            </a:r>
          </a:p>
          <a:p>
            <a:pPr marL="777240" lvl="1" indent="-320040">
              <a:spcAft>
                <a:spcPts val="600"/>
              </a:spcAft>
            </a:pPr>
            <a:r>
              <a:rPr lang="en-US" sz="3200" dirty="0"/>
              <a:t>Metaverse, Web3, </a:t>
            </a:r>
            <a:r>
              <a:rPr lang="en-US" sz="3200" dirty="0" err="1"/>
              <a:t>DeFi</a:t>
            </a:r>
            <a:r>
              <a:rPr lang="en-US" sz="3200" dirty="0"/>
              <a:t>, NFT</a:t>
            </a:r>
          </a:p>
          <a:p>
            <a:pPr marL="777240" lvl="1" indent="-320040">
              <a:spcAft>
                <a:spcPts val="600"/>
              </a:spcAft>
            </a:pPr>
            <a:r>
              <a:rPr lang="en-US" sz="3200" dirty="0"/>
              <a:t>Financial Services Innovation and Applications </a:t>
            </a:r>
          </a:p>
          <a:p>
            <a:pPr marL="777240" lvl="1" indent="-320040">
              <a:spcAft>
                <a:spcPts val="600"/>
              </a:spcAft>
            </a:pPr>
            <a:r>
              <a:rPr lang="en-US" sz="3200" dirty="0"/>
              <a:t>Technology-driven Financial Industry Development</a:t>
            </a:r>
          </a:p>
          <a:p>
            <a:pPr marL="320040" indent="-320040">
              <a:spcAft>
                <a:spcPts val="600"/>
              </a:spcAft>
            </a:pPr>
            <a:r>
              <a:rPr lang="en-US" dirty="0"/>
              <a:t>Green Finance and ESG</a:t>
            </a:r>
          </a:p>
          <a:p>
            <a:pPr marL="777240" lvl="1" indent="-320040">
              <a:spcAft>
                <a:spcPts val="600"/>
              </a:spcAft>
            </a:pPr>
            <a:r>
              <a:rPr lang="en-US" sz="3200" dirty="0"/>
              <a:t>SDGs: Sustainable Development Goals</a:t>
            </a:r>
          </a:p>
          <a:p>
            <a:pPr marL="777240" lvl="1" indent="-320040">
              <a:spcAft>
                <a:spcPts val="600"/>
              </a:spcAft>
            </a:pPr>
            <a:r>
              <a:rPr lang="en-US" sz="3200" dirty="0"/>
              <a:t>ESG: Environmental, Social, and Governance</a:t>
            </a:r>
          </a:p>
          <a:p>
            <a:pPr marL="777240" lvl="1" indent="-320040">
              <a:spcAft>
                <a:spcPts val="600"/>
              </a:spcAft>
            </a:pPr>
            <a:r>
              <a:rPr lang="en-US" sz="3200" dirty="0"/>
              <a:t>CSR: Corporate Social Responsibility</a:t>
            </a:r>
          </a:p>
          <a:p>
            <a:pPr marL="320040" indent="-320040">
              <a:spcAft>
                <a:spcPts val="600"/>
              </a:spcAft>
            </a:pPr>
            <a:r>
              <a:rPr lang="en-US" dirty="0"/>
              <a:t>AI for Social Good (AI4SG)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D630DB-1A82-8806-A4FC-5B4093365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56115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40327970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altLang="zh-TW" dirty="0"/>
              <a:t>Acknowledgments: </a:t>
            </a:r>
            <a:r>
              <a:rPr lang="en-US" dirty="0"/>
              <a:t>Research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111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A9943B-85BA-2E0E-AD5E-E16E306FB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459" y="1207150"/>
            <a:ext cx="11470712" cy="5249167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Applying AI technology to construct knowledge graphs of cryptocurrency anti-money laundering: a few-shot learning model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MOST, 110-2410-H-305-013-MY2, 2021/08/01~2023/07/31 </a:t>
            </a:r>
          </a:p>
          <a:p>
            <a:pPr>
              <a:spcAft>
                <a:spcPts val="0"/>
              </a:spcAft>
            </a:pPr>
            <a:r>
              <a:rPr lang="en-US" altLang="zh-TW" sz="2400" dirty="0"/>
              <a:t>Deepen Corporate Sustainability: Enhance the Performance of Corporate Sustainability from AI, Financial, and Strategic Perspectives. </a:t>
            </a:r>
            <a:r>
              <a:rPr lang="en-US" altLang="zh-TW" sz="2400" b="0" dirty="0">
                <a:solidFill>
                  <a:schemeClr val="accent1"/>
                </a:solidFill>
              </a:rPr>
              <a:t>AI for Corporate Sustainability Assessment and Cross Language Corporate Sustainability Reports Generative Mode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111-NTPU_ORDA-F-001</a:t>
            </a:r>
            <a:r>
              <a:rPr lang="zh-TW" altLang="en-US" sz="1800" b="0" dirty="0"/>
              <a:t>，</a:t>
            </a:r>
            <a:r>
              <a:rPr lang="en-US" altLang="zh-TW" sz="1800" b="0" dirty="0"/>
              <a:t>2022/01/01~2022/12/31</a:t>
            </a:r>
          </a:p>
          <a:p>
            <a:pPr>
              <a:spcAft>
                <a:spcPts val="0"/>
              </a:spcAft>
            </a:pPr>
            <a:r>
              <a:rPr lang="en-US" altLang="zh-TW" sz="2400" dirty="0"/>
              <a:t>Artificial intelligence methods applied for analyzing the introduction of technological innovation: Patent text analysis and image analysis. </a:t>
            </a:r>
            <a:r>
              <a:rPr lang="en-US" altLang="zh-TW" sz="2400" b="0" dirty="0">
                <a:solidFill>
                  <a:schemeClr val="accent1"/>
                </a:solidFill>
              </a:rPr>
              <a:t>Artificial Intelligence for FinTech Knowledge Graph from Patent Textual Analytics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111-NTPU_ORDA-F-003,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 2022/01/01~2022/12/31</a:t>
            </a:r>
          </a:p>
          <a:p>
            <a:pPr>
              <a:spcAft>
                <a:spcPts val="0"/>
              </a:spcAft>
            </a:pPr>
            <a:r>
              <a:rPr lang="en-US" altLang="zh-TW" sz="2400" dirty="0"/>
              <a:t>Establishment and Implement of Smart Assistive Technology for Dementia Care and Its Socio-Economic Impacts. </a:t>
            </a:r>
            <a:r>
              <a:rPr lang="en-US" altLang="zh-TW" sz="2400" b="0" dirty="0">
                <a:solidFill>
                  <a:schemeClr val="accent1"/>
                </a:solidFill>
              </a:rPr>
              <a:t>Intelligent, individualized and precise care with smart AT and system integration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MOST, 111-2627-M-038-001-, 2022/08/01~2023/07/31 </a:t>
            </a:r>
          </a:p>
          <a:p>
            <a:endParaRPr lang="en-US" sz="24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4657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85863"/>
            <a:ext cx="11672156" cy="23099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Artificial Intelligence for Fintech, </a:t>
            </a:r>
            <a:b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Green Finance, and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112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2581243" y="3657080"/>
            <a:ext cx="7735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Time: 2022/12/12 (Mon) 14:00-16:00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Place: Room 106, New Building, Institute of Information Science, Academia </a:t>
            </a:r>
            <a:r>
              <a:rPr lang="en-US" altLang="zh-TW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Sinica</a:t>
            </a:r>
            <a:endParaRPr lang="en-US" altLang="zh-TW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Host: Prof. Yu Tsao, TIGP (SNHCC), Academia </a:t>
            </a:r>
            <a:r>
              <a:rPr lang="en-US" altLang="zh-TW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Sinica</a:t>
            </a:r>
            <a:endParaRPr lang="en-US" altLang="zh-TW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2022-12-12</a:t>
            </a:r>
          </a:p>
        </p:txBody>
      </p:sp>
      <p:pic>
        <p:nvPicPr>
          <p:cNvPr id="3" name="Picture 2" descr="http://mail.tku.edu.tw/myday/images/AS_Logo1.gif">
            <a:extLst>
              <a:ext uri="{FF2B5EF4-FFF2-40B4-BE49-F238E27FC236}">
                <a16:creationId xmlns:a16="http://schemas.microsoft.com/office/drawing/2014/main" id="{356454BF-8E8A-B4D1-2035-48016DF7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32" y="96569"/>
            <a:ext cx="1039085" cy="103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圓角矩形 30">
            <a:extLst>
              <a:ext uri="{FF2B5EF4-FFF2-40B4-BE49-F238E27FC236}">
                <a16:creationId xmlns:a16="http://schemas.microsoft.com/office/drawing/2014/main" id="{FC7832DE-CD65-9A55-61DF-E8D48FBE17A8}"/>
              </a:ext>
            </a:extLst>
          </p:cNvPr>
          <p:cNvSpPr/>
          <p:nvPr/>
        </p:nvSpPr>
        <p:spPr>
          <a:xfrm>
            <a:off x="4211772" y="223006"/>
            <a:ext cx="3767289" cy="842250"/>
          </a:xfrm>
          <a:prstGeom prst="roundRect">
            <a:avLst>
              <a:gd name="adj" fmla="val 9334"/>
            </a:avLst>
          </a:prstGeom>
          <a:solidFill>
            <a:srgbClr val="FFC000"/>
          </a:solidFill>
          <a:ln w="190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 &amp; A</a:t>
            </a:r>
            <a:endParaRPr kumimoji="1" lang="zh-TW" alt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89764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871538"/>
            <a:ext cx="11222181" cy="585135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 err="1"/>
              <a:t>Longbing</a:t>
            </a:r>
            <a:r>
              <a:rPr lang="en-US" sz="1000" b="0" dirty="0"/>
              <a:t> Cao (2022). "Decentralized ai: Edge intelligence and smart blockchain, metaverse, web3, and </a:t>
            </a:r>
            <a:r>
              <a:rPr lang="en-US" sz="1000" b="0" dirty="0" err="1"/>
              <a:t>desci</a:t>
            </a:r>
            <a:r>
              <a:rPr lang="en-US" sz="1000" b="0" dirty="0"/>
              <a:t>." IEEE Intelligent Systems 37, no. 3: 6-19.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/>
              <a:t>Qinglin Yang, </a:t>
            </a:r>
            <a:r>
              <a:rPr lang="en-US" sz="1000" b="0" dirty="0" err="1"/>
              <a:t>Yetong</a:t>
            </a:r>
            <a:r>
              <a:rPr lang="en-US" sz="1000" b="0" dirty="0"/>
              <a:t> Zhao, Huawei Huang, </a:t>
            </a:r>
            <a:r>
              <a:rPr lang="en-US" sz="1000" b="0" dirty="0" err="1"/>
              <a:t>Zehui</a:t>
            </a:r>
            <a:r>
              <a:rPr lang="en-US" sz="1000" b="0" dirty="0"/>
              <a:t> </a:t>
            </a:r>
            <a:r>
              <a:rPr lang="en-US" sz="1000" b="0" dirty="0" err="1"/>
              <a:t>Xiong</a:t>
            </a:r>
            <a:r>
              <a:rPr lang="en-US" sz="1000" b="0" dirty="0"/>
              <a:t>, </a:t>
            </a:r>
            <a:r>
              <a:rPr lang="en-US" sz="1000" b="0" dirty="0" err="1"/>
              <a:t>Jiawen</a:t>
            </a:r>
            <a:r>
              <a:rPr lang="en-US" sz="1000" b="0" dirty="0"/>
              <a:t> Kang, and </a:t>
            </a:r>
            <a:r>
              <a:rPr lang="en-US" sz="1000" b="0" dirty="0" err="1"/>
              <a:t>Zibin</a:t>
            </a:r>
            <a:r>
              <a:rPr lang="en-US" sz="1000" b="0" dirty="0"/>
              <a:t> Zheng (2022). "Fusing blockchain and AI with metaverse: A survey." IEEE Open Journal of the Computer Society 3 : 122-136.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/>
              <a:t>Russell Belk, Mariam Humayun, and Myriam </a:t>
            </a:r>
            <a:r>
              <a:rPr lang="en-US" sz="1000" b="0" dirty="0" err="1"/>
              <a:t>Brouard</a:t>
            </a:r>
            <a:r>
              <a:rPr lang="en-US" sz="1000" b="0" dirty="0"/>
              <a:t> (2022). "Money, possessions, and ownership in the Metaverse: NFTs, cryptocurrencies, Web3 and Wild Markets." Journal of Business Research 153: 198-205.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 err="1"/>
              <a:t>Thien</a:t>
            </a:r>
            <a:r>
              <a:rPr lang="en-US" sz="1000" b="0" dirty="0"/>
              <a:t> Huynh-The, Quoc-Viet Pham, Xuan-Qui Pham, Thanh </a:t>
            </a:r>
            <a:r>
              <a:rPr lang="en-US" sz="1000" b="0" dirty="0" err="1"/>
              <a:t>Thi</a:t>
            </a:r>
            <a:r>
              <a:rPr lang="en-US" sz="1000" b="0" dirty="0"/>
              <a:t> Nguyen, Zhu Han, and Dong-</a:t>
            </a:r>
            <a:r>
              <a:rPr lang="en-US" sz="1000" b="0" dirty="0" err="1"/>
              <a:t>Seong</a:t>
            </a:r>
            <a:r>
              <a:rPr lang="en-US" sz="1000" b="0" dirty="0"/>
              <a:t> Kim (2022). "Artificial Intelligence for the Metaverse: A Survey." </a:t>
            </a:r>
            <a:r>
              <a:rPr lang="en-US" sz="1000" b="0" dirty="0" err="1"/>
              <a:t>arXiv</a:t>
            </a:r>
            <a:r>
              <a:rPr lang="en-US" sz="1000" b="0" dirty="0"/>
              <a:t> preprint arXiv:2202.10336.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 err="1"/>
              <a:t>Thippa</a:t>
            </a:r>
            <a:r>
              <a:rPr lang="en-US" sz="1000" b="0" dirty="0"/>
              <a:t> Reddy </a:t>
            </a:r>
            <a:r>
              <a:rPr lang="en-US" sz="1000" b="0" dirty="0" err="1"/>
              <a:t>Gadekallu</a:t>
            </a:r>
            <a:r>
              <a:rPr lang="en-US" sz="1000" b="0" dirty="0"/>
              <a:t>, </a:t>
            </a:r>
            <a:r>
              <a:rPr lang="en-US" sz="1000" b="0" dirty="0" err="1"/>
              <a:t>Thien</a:t>
            </a:r>
            <a:r>
              <a:rPr lang="en-US" sz="1000" b="0" dirty="0"/>
              <a:t> Huynh-The, </a:t>
            </a:r>
            <a:r>
              <a:rPr lang="en-US" sz="1000" b="0" dirty="0" err="1"/>
              <a:t>Weizheng</a:t>
            </a:r>
            <a:r>
              <a:rPr lang="en-US" sz="1000" b="0" dirty="0"/>
              <a:t> Wang, Gokul </a:t>
            </a:r>
            <a:r>
              <a:rPr lang="en-US" sz="1000" b="0" dirty="0" err="1"/>
              <a:t>Yenduri</a:t>
            </a:r>
            <a:r>
              <a:rPr lang="en-US" sz="1000" b="0" dirty="0"/>
              <a:t>, </a:t>
            </a:r>
            <a:r>
              <a:rPr lang="en-US" sz="1000" b="0" dirty="0" err="1"/>
              <a:t>Pasika</a:t>
            </a:r>
            <a:r>
              <a:rPr lang="en-US" sz="1000" b="0" dirty="0"/>
              <a:t> </a:t>
            </a:r>
            <a:r>
              <a:rPr lang="en-US" sz="1000" b="0" dirty="0" err="1"/>
              <a:t>Ranaweera</a:t>
            </a:r>
            <a:r>
              <a:rPr lang="en-US" sz="1000" b="0" dirty="0"/>
              <a:t>, Quoc-Viet Pham, Daniel </a:t>
            </a:r>
            <a:r>
              <a:rPr lang="en-US" sz="1000" b="0" dirty="0" err="1"/>
              <a:t>Benevides</a:t>
            </a:r>
            <a:r>
              <a:rPr lang="en-US" sz="1000" b="0" dirty="0"/>
              <a:t> da Costa, and </a:t>
            </a:r>
            <a:r>
              <a:rPr lang="en-US" sz="1000" b="0" dirty="0" err="1"/>
              <a:t>Madhusanka</a:t>
            </a:r>
            <a:r>
              <a:rPr lang="en-US" sz="1000" b="0" dirty="0"/>
              <a:t> Liyanage (2022). "Blockchain for the Metaverse: A Review." </a:t>
            </a:r>
            <a:r>
              <a:rPr lang="en-US" sz="1000" b="0" dirty="0" err="1"/>
              <a:t>arXiv</a:t>
            </a:r>
            <a:r>
              <a:rPr lang="en-US" sz="1000" b="0" dirty="0"/>
              <a:t> preprint arXiv:2203.09738.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/>
              <a:t>Dan Sheridan, James Harris, Frank Wear, Jerry Cowell Jr, Easton Wong, and Abbas </a:t>
            </a:r>
            <a:r>
              <a:rPr lang="en-US" sz="1000" b="0" dirty="0" err="1"/>
              <a:t>Yazdinejad</a:t>
            </a:r>
            <a:r>
              <a:rPr lang="en-US" sz="1000" b="0" dirty="0"/>
              <a:t> (2022). "Web3 Challenges and Opportunities for the Market." </a:t>
            </a:r>
            <a:r>
              <a:rPr lang="en-US" sz="1000" b="0" dirty="0" err="1"/>
              <a:t>arXiv</a:t>
            </a:r>
            <a:r>
              <a:rPr lang="en-US" sz="1000" b="0" dirty="0"/>
              <a:t> preprint arXiv:2209.02446.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/>
              <a:t>Yves </a:t>
            </a:r>
            <a:r>
              <a:rPr lang="en-US" sz="1000" b="0" dirty="0" err="1"/>
              <a:t>Hilpisch</a:t>
            </a:r>
            <a:r>
              <a:rPr lang="en-US" sz="1000" b="0" dirty="0"/>
              <a:t> (2020), Artificial Intelligence in Finance: A Python-Based Guide,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 err="1"/>
              <a:t>Aurélien</a:t>
            </a:r>
            <a:r>
              <a:rPr lang="en-US" sz="1000" b="0" dirty="0"/>
              <a:t> </a:t>
            </a:r>
            <a:r>
              <a:rPr lang="en-US" sz="1000" b="0" dirty="0" err="1"/>
              <a:t>Géron</a:t>
            </a:r>
            <a:r>
              <a:rPr lang="en-US" sz="1000" b="0" dirty="0"/>
              <a:t> (2019), Hands-On Machine Learning with Scikit-Learn, </a:t>
            </a:r>
            <a:r>
              <a:rPr lang="en-US" sz="1000" b="0" dirty="0" err="1"/>
              <a:t>Keras</a:t>
            </a:r>
            <a:r>
              <a:rPr lang="en-US" sz="1000" b="0" dirty="0"/>
              <a:t>, and TensorFlow: Concepts, Tools, and Techniques to Build Intelligent Systems, 2nd Edition,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/>
              <a:t>Yves </a:t>
            </a:r>
            <a:r>
              <a:rPr lang="en-US" sz="1000" b="0" dirty="0" err="1"/>
              <a:t>Hilpisch</a:t>
            </a:r>
            <a:r>
              <a:rPr lang="en-US" sz="1000" b="0" dirty="0"/>
              <a:t> (2018), Python for Finance: Mastering Data-Driven Finance, 2nd Edition, O'Reilly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/>
              <a:t>Paolo </a:t>
            </a:r>
            <a:r>
              <a:rPr lang="en-US" sz="1000" b="0" dirty="0" err="1"/>
              <a:t>Sironi</a:t>
            </a:r>
            <a:r>
              <a:rPr lang="en-US" sz="1000" b="0" dirty="0"/>
              <a:t> (2016), FinTech Innovation: From Robo-Advisors to Goal Based Investing and Gamification, Wiley.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 err="1"/>
              <a:t>Yuxing</a:t>
            </a:r>
            <a:r>
              <a:rPr lang="en-US" sz="1000" b="0" dirty="0"/>
              <a:t> Yan (2017), Python for Finance: Apply powerful finance models and quantitative analysis with Python, Second Edition, </a:t>
            </a:r>
            <a:r>
              <a:rPr lang="en-US" sz="1000" b="0" dirty="0" err="1"/>
              <a:t>Packt</a:t>
            </a:r>
            <a:r>
              <a:rPr lang="en-US" sz="1000" b="0" dirty="0"/>
              <a:t> Publishing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/>
              <a:t>Campbell R. Harvey, Ashwin Ramachandran, Joey Santoro, Fred Ehrsam (2021), </a:t>
            </a:r>
            <a:r>
              <a:rPr lang="en-US" sz="1000" b="0" dirty="0" err="1"/>
              <a:t>DeFi</a:t>
            </a:r>
            <a:r>
              <a:rPr lang="en-US" sz="1000" b="0" dirty="0"/>
              <a:t> and the Future of Finance, Wiley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/>
              <a:t>Matt </a:t>
            </a:r>
            <a:r>
              <a:rPr lang="en-US" sz="1000" b="0" dirty="0" err="1"/>
              <a:t>Fortnow</a:t>
            </a:r>
            <a:r>
              <a:rPr lang="en-US" sz="1000" b="0" dirty="0"/>
              <a:t> and </a:t>
            </a:r>
            <a:r>
              <a:rPr lang="en-US" sz="1000" b="0" dirty="0" err="1"/>
              <a:t>QuHarrison</a:t>
            </a:r>
            <a:r>
              <a:rPr lang="en-US" sz="1000" b="0" dirty="0"/>
              <a:t> Terry (2021), The NFT Handbook - How to Create, Sell and Buy Non-Fungible Tokens, Wiley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/>
              <a:t>Parma Bains, Mohamed </a:t>
            </a:r>
            <a:r>
              <a:rPr lang="en-US" sz="1000" b="0" dirty="0" err="1"/>
              <a:t>Diaby</a:t>
            </a:r>
            <a:r>
              <a:rPr lang="en-US" sz="1000" b="0" dirty="0"/>
              <a:t>, Dimitris </a:t>
            </a:r>
            <a:r>
              <a:rPr lang="en-US" sz="1000" b="0" dirty="0" err="1"/>
              <a:t>Drakopoulos</a:t>
            </a:r>
            <a:r>
              <a:rPr lang="en-US" sz="1000" b="0" dirty="0"/>
              <a:t>, Julia </a:t>
            </a:r>
            <a:r>
              <a:rPr lang="en-US" sz="1000" b="0" dirty="0" err="1"/>
              <a:t>Faltermeier</a:t>
            </a:r>
            <a:r>
              <a:rPr lang="en-US" sz="1000" b="0" dirty="0"/>
              <a:t>, Federico Grinberg, Evan </a:t>
            </a:r>
            <a:r>
              <a:rPr lang="en-US" sz="1000" b="0" dirty="0" err="1"/>
              <a:t>Papageorgiou</a:t>
            </a:r>
            <a:r>
              <a:rPr lang="en-US" sz="1000" b="0" dirty="0"/>
              <a:t>, Dmitri Petrov, Patrick Schneider, and Nobu Sugimoto (2021), </a:t>
            </a:r>
            <a:br>
              <a:rPr lang="en-US" sz="1000" b="0" dirty="0"/>
            </a:br>
            <a:r>
              <a:rPr lang="en-US" sz="1000" b="0" dirty="0"/>
              <a:t>The Crypto Ecosystem and Financial Stability Challenges, International Monetary Fund, October 2021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/>
              <a:t>Henrik </a:t>
            </a:r>
            <a:r>
              <a:rPr lang="en-US" sz="1000" b="0" dirty="0" err="1"/>
              <a:t>Skaug</a:t>
            </a:r>
            <a:r>
              <a:rPr lang="en-US" sz="1000" b="0" dirty="0"/>
              <a:t> </a:t>
            </a:r>
            <a:r>
              <a:rPr lang="en-US" sz="1000" b="0" dirty="0" err="1"/>
              <a:t>Sætra</a:t>
            </a:r>
            <a:r>
              <a:rPr lang="en-US" sz="1000" b="0" dirty="0"/>
              <a:t> (2021) "A Framework for Evaluating and Disclosing the ESG Related Impacts of AI with the SDGs." Sustainability 13, no. 15: 8503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 err="1"/>
              <a:t>Nenad</a:t>
            </a:r>
            <a:r>
              <a:rPr lang="en-US" sz="1000" b="0" dirty="0"/>
              <a:t> </a:t>
            </a:r>
            <a:r>
              <a:rPr lang="en-US" sz="1000" b="0" dirty="0" err="1"/>
              <a:t>Tomašev</a:t>
            </a:r>
            <a:r>
              <a:rPr lang="en-US" sz="1000" b="0" dirty="0"/>
              <a:t>, Julien </a:t>
            </a:r>
            <a:r>
              <a:rPr lang="en-US" sz="1000" b="0" dirty="0" err="1"/>
              <a:t>Cornebise</a:t>
            </a:r>
            <a:r>
              <a:rPr lang="en-US" sz="1000" b="0" dirty="0"/>
              <a:t>, Frank </a:t>
            </a:r>
            <a:r>
              <a:rPr lang="en-US" sz="1000" b="0" dirty="0" err="1"/>
              <a:t>Hutter</a:t>
            </a:r>
            <a:r>
              <a:rPr lang="en-US" sz="1000" b="0" dirty="0"/>
              <a:t>, Shakir Mohamed, Angela </a:t>
            </a:r>
            <a:r>
              <a:rPr lang="en-US" sz="1000" b="0" dirty="0" err="1"/>
              <a:t>Picciariello</a:t>
            </a:r>
            <a:r>
              <a:rPr lang="en-US" sz="1000" b="0" dirty="0"/>
              <a:t>, Bec Connelly, Danielle Belgrave et al. (2020) "AI for social good: unlocking the opportunity for positive impact." Nature Communications 11, no. 1: 1-6.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 err="1"/>
              <a:t>Zheyuan</a:t>
            </a:r>
            <a:r>
              <a:rPr lang="en-US" sz="1000" b="0" dirty="0"/>
              <a:t> Shi, Ryan, Claire Wang, and Fei Fang (2020). "Artificial intelligence for social good: A survey." </a:t>
            </a:r>
            <a:r>
              <a:rPr lang="en-US" sz="1000" b="0" dirty="0" err="1"/>
              <a:t>arXiv</a:t>
            </a:r>
            <a:r>
              <a:rPr lang="en-US" sz="1000" b="0" dirty="0"/>
              <a:t> preprint arXiv:2001.01818.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/>
              <a:t>Fernando Gonzalez, </a:t>
            </a:r>
            <a:r>
              <a:rPr lang="en-US" sz="1000" b="0" dirty="0" err="1"/>
              <a:t>Zhijing</a:t>
            </a:r>
            <a:r>
              <a:rPr lang="en-US" sz="1000" b="0" dirty="0"/>
              <a:t> </a:t>
            </a:r>
            <a:r>
              <a:rPr lang="en-US" sz="1000" b="0" dirty="0" err="1"/>
              <a:t>Jin</a:t>
            </a:r>
            <a:r>
              <a:rPr lang="en-US" sz="1000" b="0" dirty="0"/>
              <a:t>, </a:t>
            </a:r>
            <a:r>
              <a:rPr lang="en-US" sz="1000" b="0" dirty="0" err="1"/>
              <a:t>Jad</a:t>
            </a:r>
            <a:r>
              <a:rPr lang="en-US" sz="1000" b="0" dirty="0"/>
              <a:t> </a:t>
            </a:r>
            <a:r>
              <a:rPr lang="en-US" sz="1000" b="0" dirty="0" err="1"/>
              <a:t>Beydoun</a:t>
            </a:r>
            <a:r>
              <a:rPr lang="en-US" sz="1000" b="0" dirty="0"/>
              <a:t>, Bernhard </a:t>
            </a:r>
            <a:r>
              <a:rPr lang="en-US" sz="1000" b="0" dirty="0" err="1"/>
              <a:t>Schölkopf</a:t>
            </a:r>
            <a:r>
              <a:rPr lang="en-US" sz="1000" b="0" dirty="0"/>
              <a:t>, Tom Hope, Rada </a:t>
            </a:r>
            <a:r>
              <a:rPr lang="en-US" sz="1000" b="0" dirty="0" err="1"/>
              <a:t>Mihalcea</a:t>
            </a:r>
            <a:r>
              <a:rPr lang="en-US" sz="1000" b="0" dirty="0"/>
              <a:t>, and </a:t>
            </a:r>
            <a:r>
              <a:rPr lang="en-US" sz="1000" b="0" dirty="0" err="1"/>
              <a:t>Mrinmaya</a:t>
            </a:r>
            <a:r>
              <a:rPr lang="en-US" sz="1000" b="0" dirty="0"/>
              <a:t> </a:t>
            </a:r>
            <a:r>
              <a:rPr lang="en-US" sz="1000" b="0" dirty="0" err="1"/>
              <a:t>Sachan</a:t>
            </a:r>
            <a:r>
              <a:rPr lang="en-US" sz="1000" b="0" dirty="0"/>
              <a:t> (2022). "How Is NLP Addressing the 17 UN Sustainability Goals? A Challenge Set of Social Good Paper Classification and Information Extraction."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/>
              <a:t>Ramesh Sharda, </a:t>
            </a:r>
            <a:r>
              <a:rPr lang="en-US" sz="1000" b="0" dirty="0" err="1"/>
              <a:t>Dursun</a:t>
            </a:r>
            <a:r>
              <a:rPr lang="en-US" sz="1000" b="0" dirty="0"/>
              <a:t> </a:t>
            </a:r>
            <a:r>
              <a:rPr lang="en-US" sz="1000" b="0" dirty="0" err="1"/>
              <a:t>Delen</a:t>
            </a:r>
            <a:r>
              <a:rPr lang="en-US" sz="1000" b="0" dirty="0"/>
              <a:t>, and Efraim Turban (2017), “Business Intelligence, Analytics, and Data Science: A Managerial Perspective”, 4th Edition, Pearson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/>
              <a:t>Frederic S. Mishkin (2015), “The Economics of Money, Banking and Financial Markets”, 11th Edition, Pearson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/>
              <a:t>Susanne Chishti and Janos </a:t>
            </a:r>
            <a:r>
              <a:rPr lang="en-US" sz="1000" b="0" dirty="0" err="1"/>
              <a:t>Barberis</a:t>
            </a:r>
            <a:r>
              <a:rPr lang="en-US" sz="1000" b="0" dirty="0"/>
              <a:t> (2016), “The FINTECH Book: The Financial Technology Handbook for Investors, Entrepreneurs and Visionaries”, Wiley.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/>
              <a:t>Paolo </a:t>
            </a:r>
            <a:r>
              <a:rPr lang="en-US" sz="1000" b="0" dirty="0" err="1"/>
              <a:t>Sironi</a:t>
            </a:r>
            <a:r>
              <a:rPr lang="en-US" sz="1000" b="0" dirty="0"/>
              <a:t> (2016), “FinTech Innovation: From Robo-Advisors to Goal Based Investing and Gamification”, Wiley.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/>
              <a:t>Brett King (2014), “Breaking Banks: The Innovators, Rogues, and Strategists Rebooting Banking”, Wiley.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/>
              <a:t>Brett King (2012), “Bank 3.0: Why banking is no longer somewhere you go, but something you do”, John Wiley &amp; Sons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00" b="0" dirty="0"/>
              <a:t>Gopalakrishnan, Shanti, and </a:t>
            </a:r>
            <a:r>
              <a:rPr lang="en-US" sz="1000" b="0" dirty="0" err="1"/>
              <a:t>Fariborz</a:t>
            </a:r>
            <a:r>
              <a:rPr lang="en-US" sz="1000" b="0" dirty="0"/>
              <a:t> </a:t>
            </a:r>
            <a:r>
              <a:rPr lang="en-US" sz="1000" b="0" dirty="0" err="1"/>
              <a:t>Damanpour</a:t>
            </a:r>
            <a:r>
              <a:rPr lang="en-US" sz="1000" b="0" dirty="0"/>
              <a:t> (1997). "A review of innovation research in economics, sociology and technology management." Omega 25, no. 1 : 15-28.</a:t>
            </a:r>
          </a:p>
          <a:p>
            <a:pPr>
              <a:spcAft>
                <a:spcPts val="0"/>
              </a:spcAft>
            </a:pPr>
            <a:endParaRPr lang="en-US" sz="1000" b="0" dirty="0"/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7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8880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13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949068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1358890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4821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745273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052564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900596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037553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261" y="110597"/>
            <a:ext cx="7435478" cy="1648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Min-Yuh Day, Ph.D.</a:t>
            </a:r>
            <a:endParaRPr lang="en-US" altLang="zh-TW" sz="5000" dirty="0"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B6C18-77CE-B145-8DC7-B1EC8E9705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64" y="1729374"/>
            <a:ext cx="1377870" cy="1671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51F3E2-8EFF-BF41-89E2-40DADA6F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3" y="5167671"/>
            <a:ext cx="1673132" cy="1673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0C7E5A-EC88-8747-B29C-54F32DEA0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3" y="3462124"/>
            <a:ext cx="1673132" cy="1673132"/>
          </a:xfrm>
          <a:prstGeom prst="rect">
            <a:avLst/>
          </a:prstGeom>
        </p:spPr>
      </p:pic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CA9869AF-47C5-5F4E-BD49-27D342931373}"/>
              </a:ext>
            </a:extLst>
          </p:cNvPr>
          <p:cNvSpPr txBox="1">
            <a:spLocks/>
          </p:cNvSpPr>
          <p:nvPr/>
        </p:nvSpPr>
        <p:spPr>
          <a:xfrm>
            <a:off x="152399" y="26271"/>
            <a:ext cx="45719" cy="45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bg1">
                    <a:lumMod val="75000"/>
                  </a:schemeClr>
                </a:solidFill>
                <a:latin typeface="Helvetica Neue LT Std 65 Medium" charset="0"/>
                <a:ea typeface="Helvetica Neue LT Std 65 Medium" charset="0"/>
                <a:cs typeface="Helvetica Neue LT Std 65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1252FE-896F-2147-BDA4-17839CBFD3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DD3CAF-A908-2D43-9658-F8A428E32C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4DF82F-245D-624A-8587-A44F24A9F1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681" y="5938749"/>
            <a:ext cx="791692" cy="791692"/>
          </a:xfrm>
          <a:prstGeom prst="rect">
            <a:avLst/>
          </a:prstGeom>
        </p:spPr>
      </p:pic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71150D98-055E-E542-B2BE-F58C2FCA4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482" y="1726079"/>
            <a:ext cx="8635432" cy="339416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rgbClr val="C00000"/>
                </a:solidFill>
              </a:rPr>
              <a:t>Associate Professor, Information Management, 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chemeClr val="tx2"/>
                </a:solidFill>
              </a:rPr>
              <a:t>Visiting Scholar, IIS, Academia </a:t>
            </a:r>
            <a:r>
              <a:rPr lang="en-US" altLang="zh-TW" sz="3300" dirty="0" err="1">
                <a:solidFill>
                  <a:schemeClr val="tx2"/>
                </a:solidFill>
              </a:rPr>
              <a:t>Sinica</a:t>
            </a:r>
            <a:endParaRPr lang="en-US" altLang="zh-TW" sz="3300" dirty="0">
              <a:solidFill>
                <a:schemeClr val="tx2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400" dirty="0">
                <a:solidFill>
                  <a:schemeClr val="accent2"/>
                </a:solidFill>
              </a:rPr>
              <a:t>Director, Intelligent Financial Innovation Technology, IFIT Lab, IM, 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Director, Fintech and Green Finance Center, NTPU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for Data Science (IEEE IRI 2007- 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pic>
        <p:nvPicPr>
          <p:cNvPr id="25" name="Picture 2" descr="http://mail.tku.edu.tw/myday/images/AS_Logo1.gif">
            <a:extLst>
              <a:ext uri="{FF2B5EF4-FFF2-40B4-BE49-F238E27FC236}">
                <a16:creationId xmlns:a16="http://schemas.microsoft.com/office/drawing/2014/main" id="{71A58C9C-FDE7-FD43-A09F-110AB5E4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http://mail.tku.edu.tw/myday/images/NTU_logo.jpg">
            <a:extLst>
              <a:ext uri="{FF2B5EF4-FFF2-40B4-BE49-F238E27FC236}">
                <a16:creationId xmlns:a16="http://schemas.microsoft.com/office/drawing/2014/main" id="{6338E75D-FB6A-0045-8B06-4421D2F5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671C6FB-8820-DB40-AE72-FA2BFF57ECF7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9807F4-34F7-A14B-A584-E2E3836F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3AB105-6FE2-094F-9576-54A1BC92E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06EEB28-FD8C-D248-BC5C-CEC1A61D31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9020" y="331552"/>
            <a:ext cx="2150226" cy="969710"/>
          </a:xfrm>
          <a:prstGeom prst="rect">
            <a:avLst/>
          </a:prstGeom>
        </p:spPr>
      </p:pic>
      <p:pic>
        <p:nvPicPr>
          <p:cNvPr id="33" name="Picture 4" descr="http://mail.tku.edu.tw/myday/images/Myday_Photo.jpg">
            <a:extLst>
              <a:ext uri="{FF2B5EF4-FFF2-40B4-BE49-F238E27FC236}">
                <a16:creationId xmlns:a16="http://schemas.microsoft.com/office/drawing/2014/main" id="{D3C60B34-B829-464B-9877-4E2FD95C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011" y="212228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1451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909260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699243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20000">
                <a:solidFill>
                  <a:srgbClr val="FF0000"/>
                </a:solidFill>
              </a:rPr>
              <a:t>FinTech</a:t>
            </a:r>
            <a:endParaRPr lang="zh-TW" altLang="en-US" sz="20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838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72819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Financial</a:t>
            </a:r>
            <a:r>
              <a:rPr lang="en-US" sz="6000" dirty="0"/>
              <a:t>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 err="1">
                <a:solidFill>
                  <a:srgbClr val="FF0000"/>
                </a:solidFill>
              </a:rPr>
              <a:t>Fin</a:t>
            </a:r>
            <a:r>
              <a:rPr lang="en-US" sz="6000" dirty="0" err="1">
                <a:solidFill>
                  <a:schemeClr val="accent1"/>
                </a:solidFill>
              </a:rPr>
              <a:t>Tech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16833"/>
            <a:ext cx="8229600" cy="460303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000" dirty="0"/>
              <a:t>“</a:t>
            </a:r>
            <a:r>
              <a:rPr lang="en-US" sz="6000"/>
              <a:t>providing </a:t>
            </a:r>
            <a:br>
              <a:rPr lang="en-US" sz="6000"/>
            </a:br>
            <a:r>
              <a:rPr lang="en-US" sz="6000">
                <a:solidFill>
                  <a:srgbClr val="FF0000"/>
                </a:solidFill>
              </a:rPr>
              <a:t>financial services </a:t>
            </a:r>
            <a:br>
              <a:rPr lang="en-US" sz="6000">
                <a:solidFill>
                  <a:srgbClr val="FF0000"/>
                </a:solidFill>
              </a:rPr>
            </a:br>
            <a:r>
              <a:rPr lang="en-US" sz="6000"/>
              <a:t>by </a:t>
            </a:r>
            <a:r>
              <a:rPr lang="en-US" sz="6000" dirty="0"/>
              <a:t>making use of </a:t>
            </a:r>
            <a:r>
              <a:rPr lang="en-US" sz="6000" dirty="0">
                <a:solidFill>
                  <a:schemeClr val="accent1"/>
                </a:solidFill>
              </a:rPr>
              <a:t>software</a:t>
            </a:r>
            <a:r>
              <a:rPr lang="en-US" sz="6000" dirty="0"/>
              <a:t> </a:t>
            </a:r>
            <a:r>
              <a:rPr lang="en-US" sz="6000"/>
              <a:t>and </a:t>
            </a:r>
            <a:br>
              <a:rPr lang="en-US" sz="6000"/>
            </a:br>
            <a:r>
              <a:rPr lang="en-US" sz="6000">
                <a:solidFill>
                  <a:schemeClr val="accent1"/>
                </a:solidFill>
              </a:rPr>
              <a:t>modern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r>
              <a:rPr lang="en-US" sz="60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597353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www.fintechweekly.com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-definition</a:t>
            </a:r>
          </a:p>
        </p:txBody>
      </p:sp>
    </p:spTree>
    <p:extLst>
      <p:ext uri="{BB962C8B-B14F-4D97-AF65-F5344CB8AC3E}">
        <p14:creationId xmlns:p14="http://schemas.microsoft.com/office/powerpoint/2010/main" val="909672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3000" u="sng" dirty="0">
                <a:solidFill>
                  <a:srgbClr val="FF0000"/>
                </a:solidFill>
              </a:rPr>
              <a:t>Fin</a:t>
            </a:r>
            <a:r>
              <a:rPr lang="en-US" altLang="zh-TW" sz="13000" dirty="0">
                <a:solidFill>
                  <a:srgbClr val="FF0000"/>
                </a:solidFill>
              </a:rPr>
              <a:t>ancial </a:t>
            </a:r>
            <a:r>
              <a:rPr lang="en-US" altLang="zh-TW" sz="13000" u="sng" dirty="0">
                <a:solidFill>
                  <a:srgbClr val="FF0000"/>
                </a:solidFill>
              </a:rPr>
              <a:t>Tech</a:t>
            </a:r>
            <a:r>
              <a:rPr lang="en-US" altLang="zh-TW" sz="13000" dirty="0">
                <a:solidFill>
                  <a:srgbClr val="FF0000"/>
                </a:solidFill>
              </a:rPr>
              <a:t>nology</a:t>
            </a:r>
            <a:endParaRPr lang="zh-TW" altLang="en-US" sz="13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6475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5000" dirty="0">
                <a:solidFill>
                  <a:srgbClr val="FF0000"/>
                </a:solidFill>
              </a:rPr>
              <a:t>Financial Services</a:t>
            </a:r>
            <a:endParaRPr lang="zh-TW" altLang="en-US" sz="15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6860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Financial Services 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111" y="752699"/>
            <a:ext cx="6683778" cy="58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82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734" y="188641"/>
            <a:ext cx="8029699" cy="6331222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FinTech</a:t>
            </a:r>
            <a:r>
              <a:rPr lang="en-US" sz="6000" dirty="0">
                <a:solidFill>
                  <a:schemeClr val="accent1"/>
                </a:solidFill>
              </a:rPr>
              <a:t>: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Financial Services Innovation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1. Payments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Insurance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Deposits &amp; Lending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Capital Raising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5. Investment Management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6.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76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Payment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2711624" y="764705"/>
            <a:ext cx="6968078" cy="5756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08623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Insurance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6469" y="780781"/>
            <a:ext cx="4924134" cy="5744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2993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00163"/>
            <a:ext cx="11222181" cy="5053137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dirty="0"/>
              <a:t>AI in FinTech</a:t>
            </a:r>
          </a:p>
          <a:p>
            <a:pPr marL="777240" lvl="1" indent="-320040">
              <a:spcAft>
                <a:spcPts val="600"/>
              </a:spcAft>
            </a:pPr>
            <a:r>
              <a:rPr lang="en-US" sz="3200" dirty="0"/>
              <a:t>Metaverse, Web3, </a:t>
            </a:r>
            <a:r>
              <a:rPr lang="en-US" sz="3200" dirty="0" err="1"/>
              <a:t>DeFi</a:t>
            </a:r>
            <a:r>
              <a:rPr lang="en-US" sz="3200" dirty="0"/>
              <a:t>, NFT</a:t>
            </a:r>
          </a:p>
          <a:p>
            <a:pPr marL="777240" lvl="1" indent="-320040">
              <a:spcAft>
                <a:spcPts val="600"/>
              </a:spcAft>
            </a:pPr>
            <a:r>
              <a:rPr lang="en-US" sz="3200" dirty="0"/>
              <a:t>Financial Services Innovation and Applications </a:t>
            </a:r>
          </a:p>
          <a:p>
            <a:pPr marL="777240" lvl="1" indent="-320040">
              <a:spcAft>
                <a:spcPts val="600"/>
              </a:spcAft>
            </a:pPr>
            <a:r>
              <a:rPr lang="en-US" sz="3200" dirty="0"/>
              <a:t>Technology-driven Financial Industry Development</a:t>
            </a:r>
          </a:p>
          <a:p>
            <a:pPr marL="320040" indent="-320040">
              <a:spcAft>
                <a:spcPts val="600"/>
              </a:spcAft>
            </a:pPr>
            <a:r>
              <a:rPr lang="en-US" dirty="0"/>
              <a:t>Green Finance and ESG</a:t>
            </a:r>
          </a:p>
          <a:p>
            <a:pPr marL="777240" lvl="1" indent="-320040">
              <a:spcAft>
                <a:spcPts val="600"/>
              </a:spcAft>
            </a:pPr>
            <a:r>
              <a:rPr lang="en-US" sz="3200" dirty="0"/>
              <a:t>SDGs: Sustainable Development Goals</a:t>
            </a:r>
          </a:p>
          <a:p>
            <a:pPr marL="777240" lvl="1" indent="-320040">
              <a:spcAft>
                <a:spcPts val="600"/>
              </a:spcAft>
            </a:pPr>
            <a:r>
              <a:rPr lang="en-US" sz="3200" dirty="0"/>
              <a:t>ESG: Environmental, Social, and Governance</a:t>
            </a:r>
          </a:p>
          <a:p>
            <a:pPr marL="777240" lvl="1" indent="-320040">
              <a:spcAft>
                <a:spcPts val="600"/>
              </a:spcAft>
            </a:pPr>
            <a:r>
              <a:rPr lang="en-US" sz="3200" dirty="0"/>
              <a:t>CSR: Corporate Social Responsibility</a:t>
            </a:r>
          </a:p>
          <a:p>
            <a:pPr marL="320040" indent="-320040">
              <a:spcAft>
                <a:spcPts val="600"/>
              </a:spcAft>
            </a:pPr>
            <a:r>
              <a:rPr lang="en-US" dirty="0"/>
              <a:t>AI for Social Good (AI4SG)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40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Deposits &amp; Lending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7648" y="786709"/>
            <a:ext cx="6838404" cy="5722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71425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Capital Raising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7729" y="809974"/>
            <a:ext cx="4851747" cy="5760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798354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Investment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791744" y="764704"/>
            <a:ext cx="4968552" cy="5806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1434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609" y="814976"/>
            <a:ext cx="7147061" cy="569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344437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44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36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11" y="1340769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28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74" y="1340769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229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Metaverse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Web3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 err="1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DeFi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NFT</a:t>
            </a:r>
            <a:endParaRPr lang="en-US" sz="8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69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Metaverse Development </a:t>
            </a:r>
            <a:br>
              <a:rPr lang="en-US" dirty="0"/>
            </a:br>
            <a:r>
              <a:rPr lang="en-US" dirty="0"/>
              <a:t>from 1991 to 2021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51AAA6-7DF1-1762-13A6-31D8A14F8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876" y="1460667"/>
            <a:ext cx="11606248" cy="49639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</p:spTree>
    <p:extLst>
      <p:ext uri="{BB962C8B-B14F-4D97-AF65-F5344CB8AC3E}">
        <p14:creationId xmlns:p14="http://schemas.microsoft.com/office/powerpoint/2010/main" val="41354543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4D2A0-63FA-B62D-3841-7422843C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139836"/>
          </a:xfrm>
        </p:spPr>
        <p:txBody>
          <a:bodyPr>
            <a:normAutofit fontScale="90000"/>
          </a:bodyPr>
          <a:lstStyle/>
          <a:p>
            <a:r>
              <a:rPr lang="en-US" dirty="0"/>
              <a:t>Web3: Decentralized Web</a:t>
            </a:r>
            <a:br>
              <a:rPr lang="en-US" dirty="0"/>
            </a:br>
            <a:r>
              <a:rPr lang="en-US" dirty="0"/>
              <a:t>Internet Evolution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FEC08-4B5B-3F0A-2E15-209F0513D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81BCC-1C66-7363-9AD7-BEA2D45DE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672" y="1195937"/>
            <a:ext cx="6478655" cy="5216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92F09F-8E62-D3B3-2691-4B2A2AD8F03A}"/>
              </a:ext>
            </a:extLst>
          </p:cNvPr>
          <p:cNvSpPr txBox="1"/>
          <p:nvPr/>
        </p:nvSpPr>
        <p:spPr>
          <a:xfrm>
            <a:off x="2544762" y="6611779"/>
            <a:ext cx="74564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www.businessinsider.com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/personal-finance/what-is-web3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B4747-E66C-047E-26F1-7F630012E689}"/>
              </a:ext>
            </a:extLst>
          </p:cNvPr>
          <p:cNvSpPr txBox="1"/>
          <p:nvPr/>
        </p:nvSpPr>
        <p:spPr>
          <a:xfrm>
            <a:off x="3400266" y="628633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1990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CD267F-0B19-F666-31A1-BAAD70E2DA96}"/>
              </a:ext>
            </a:extLst>
          </p:cNvPr>
          <p:cNvSpPr txBox="1"/>
          <p:nvPr/>
        </p:nvSpPr>
        <p:spPr>
          <a:xfrm>
            <a:off x="5566694" y="628633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339AE0-0094-F96C-7CFC-0D6ABDFD8597}"/>
              </a:ext>
            </a:extLst>
          </p:cNvPr>
          <p:cNvSpPr txBox="1"/>
          <p:nvPr/>
        </p:nvSpPr>
        <p:spPr>
          <a:xfrm>
            <a:off x="7896663" y="627322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4271826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2CCFE-3CBB-C3C2-6F5F-68165C0EB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E224DE-AEC0-3E2D-16D5-899E7E623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789" y="0"/>
            <a:ext cx="474784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2EE7FD7-0C37-5E79-3E1F-9F81015B6FD1}"/>
              </a:ext>
            </a:extLst>
          </p:cNvPr>
          <p:cNvSpPr txBox="1">
            <a:spLocks/>
          </p:cNvSpPr>
          <p:nvPr/>
        </p:nvSpPr>
        <p:spPr>
          <a:xfrm>
            <a:off x="239103" y="2704719"/>
            <a:ext cx="5311775" cy="3516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NTCIR-16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Best Oral Presentation Award</a:t>
            </a:r>
          </a:p>
          <a:p>
            <a:r>
              <a:rPr lang="en-US" dirty="0">
                <a:solidFill>
                  <a:srgbClr val="C00000"/>
                </a:solidFill>
              </a:rPr>
              <a:t>Best Poster Presentation Award</a:t>
            </a:r>
          </a:p>
        </p:txBody>
      </p:sp>
      <p:sp>
        <p:nvSpPr>
          <p:cNvPr id="7" name="矩形 40">
            <a:extLst>
              <a:ext uri="{FF2B5EF4-FFF2-40B4-BE49-F238E27FC236}">
                <a16:creationId xmlns:a16="http://schemas.microsoft.com/office/drawing/2014/main" id="{4B8CDC10-0EF8-B5A0-7A68-59DAC7CEDC0E}"/>
              </a:ext>
            </a:extLst>
          </p:cNvPr>
          <p:cNvSpPr/>
          <p:nvPr/>
        </p:nvSpPr>
        <p:spPr>
          <a:xfrm>
            <a:off x="2158507" y="1674359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2022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pic>
        <p:nvPicPr>
          <p:cNvPr id="8" name="Google Shape;89;p1">
            <a:extLst>
              <a:ext uri="{FF2B5EF4-FFF2-40B4-BE49-F238E27FC236}">
                <a16:creationId xmlns:a16="http://schemas.microsoft.com/office/drawing/2014/main" id="{D86A4149-6FEC-470D-69C0-FF2869C07F26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85" b="24379"/>
          <a:stretch/>
        </p:blipFill>
        <p:spPr>
          <a:xfrm>
            <a:off x="2073507" y="427177"/>
            <a:ext cx="1912784" cy="1217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855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858028"/>
          </a:xfrm>
        </p:spPr>
        <p:txBody>
          <a:bodyPr>
            <a:normAutofit/>
          </a:bodyPr>
          <a:lstStyle/>
          <a:p>
            <a:r>
              <a:rPr lang="en-US" dirty="0"/>
              <a:t>Metaverse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Yang, Qinglin,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Yetong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Huawei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Zheng (2022).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"Fusing blockchain and AI with metaverse: A survey." IEEE Open Journal of the Computer Society 3 : 122-136.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B3FDC4-2909-21ED-544A-86C60563E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703" y="907040"/>
            <a:ext cx="8933721" cy="55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21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882651"/>
          </a:xfrm>
        </p:spPr>
        <p:txBody>
          <a:bodyPr>
            <a:normAutofit/>
          </a:bodyPr>
          <a:lstStyle/>
          <a:p>
            <a:r>
              <a:rPr lang="en-US" dirty="0"/>
              <a:t>Blockchain in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DD3B20-9F2D-1761-6A09-959FD8EF2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36" y="799522"/>
            <a:ext cx="9843685" cy="56795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509DE8-9EB2-2B20-D49E-8BF127B2F72D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Gadekallu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Thippa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Reddy,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Huynh-The,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Weizheng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Gokul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Yenduri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Pasika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Ranaweera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Quoc-Viet Pham,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Benevides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 Costa,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Madhusanka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Liyanage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"Blockchain for the Metaverse: A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arXiv:2203.09738..</a:t>
            </a:r>
          </a:p>
        </p:txBody>
      </p:sp>
    </p:spTree>
    <p:extLst>
      <p:ext uri="{BB962C8B-B14F-4D97-AF65-F5344CB8AC3E}">
        <p14:creationId xmlns:p14="http://schemas.microsoft.com/office/powerpoint/2010/main" val="678651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375600"/>
          </a:xfrm>
        </p:spPr>
        <p:txBody>
          <a:bodyPr>
            <a:normAutofit fontScale="90000"/>
          </a:bodyPr>
          <a:lstStyle/>
          <a:p>
            <a:r>
              <a:rPr lang="en-US" dirty="0"/>
              <a:t>Blockchain </a:t>
            </a:r>
            <a:br>
              <a:rPr lang="en-US" dirty="0"/>
            </a:br>
            <a:r>
              <a:rPr lang="en-US" dirty="0"/>
              <a:t>for Key Enabling Technologies of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ED2F0-EB0A-7520-9F04-6AF4B7816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9" y="1458725"/>
            <a:ext cx="11771361" cy="4956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Gadekallu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Thippa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Reddy,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Huynh-The,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Weizheng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Gokul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Yenduri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Pasika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Ranaweera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Quoc-Viet Pham,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Benevides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 Costa,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Madhusanka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Liyanage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"Blockchain for the Metaverse: A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arXiv:2203.09738..</a:t>
            </a:r>
          </a:p>
        </p:txBody>
      </p:sp>
    </p:spTree>
    <p:extLst>
      <p:ext uri="{BB962C8B-B14F-4D97-AF65-F5344CB8AC3E}">
        <p14:creationId xmlns:p14="http://schemas.microsoft.com/office/powerpoint/2010/main" val="33070909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2084"/>
            <a:ext cx="11222181" cy="829587"/>
          </a:xfrm>
        </p:spPr>
        <p:txBody>
          <a:bodyPr>
            <a:normAutofit/>
          </a:bodyPr>
          <a:lstStyle/>
          <a:p>
            <a:r>
              <a:rPr lang="en-US" dirty="0"/>
              <a:t>Seven Layers of a Metaverse Platform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F0D6F2-E63F-9B62-A71E-71B9B9E4C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4152" y="829586"/>
            <a:ext cx="5582654" cy="5566749"/>
          </a:xfrm>
        </p:spPr>
      </p:pic>
    </p:spTree>
    <p:extLst>
      <p:ext uri="{BB962C8B-B14F-4D97-AF65-F5344CB8AC3E}">
        <p14:creationId xmlns:p14="http://schemas.microsoft.com/office/powerpoint/2010/main" val="29496082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858028"/>
          </a:xfrm>
        </p:spPr>
        <p:txBody>
          <a:bodyPr>
            <a:normAutofit/>
          </a:bodyPr>
          <a:lstStyle/>
          <a:p>
            <a:r>
              <a:rPr lang="en-US" dirty="0"/>
              <a:t>Layered Architecture of Blockchain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Yang, Qinglin,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Yetong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Huawei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Zheng (2022).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"Fusing blockchain and AI with metaverse: A survey." IEEE Open Journal of the Computer Society 3 : 122-136.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6D531F-3509-0A07-3D33-737DA80D5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088" y="878598"/>
            <a:ext cx="8130781" cy="55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935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29808"/>
          </a:xfrm>
        </p:spPr>
        <p:txBody>
          <a:bodyPr>
            <a:normAutofit fontScale="90000"/>
          </a:bodyPr>
          <a:lstStyle/>
          <a:p>
            <a:r>
              <a:rPr lang="en-US" dirty="0"/>
              <a:t>Primary Technical Aspects in the Metaverse</a:t>
            </a:r>
            <a:br>
              <a:rPr lang="en-US" dirty="0"/>
            </a:br>
            <a:r>
              <a:rPr lang="en-US" sz="3600" b="0" dirty="0"/>
              <a:t>AI with ML algorithms and DL architectures </a:t>
            </a:r>
            <a:br>
              <a:rPr lang="en-US" sz="3600" b="0" dirty="0"/>
            </a:br>
            <a:r>
              <a:rPr lang="en-US" sz="3600" b="0" dirty="0"/>
              <a:t>is advancing the user experience in the virtual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B197DD-329A-4342-6904-9ABC307FB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5" y="2328561"/>
            <a:ext cx="11869610" cy="35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582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064029"/>
          </a:xfrm>
        </p:spPr>
        <p:txBody>
          <a:bodyPr>
            <a:normAutofit/>
          </a:bodyPr>
          <a:lstStyle/>
          <a:p>
            <a:r>
              <a:rPr lang="en-US" dirty="0"/>
              <a:t>Fusion of AI and Blockchain in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Yang, Qinglin,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Yetong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Huawei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Zheng (2022).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"Fusing blockchain and AI with metaverse: A survey." IEEE Open Journal of the Computer Society 3 : 122-136.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750CC-27E9-5A0C-AD5A-51A6E8A46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85" y="1011869"/>
            <a:ext cx="10333188" cy="543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502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1092188"/>
          </a:xfrm>
        </p:spPr>
        <p:txBody>
          <a:bodyPr>
            <a:noAutofit/>
          </a:bodyPr>
          <a:lstStyle/>
          <a:p>
            <a:r>
              <a:rPr lang="en-US" dirty="0" err="1"/>
              <a:t>DeAI</a:t>
            </a:r>
            <a:r>
              <a:rPr lang="en-US" dirty="0"/>
              <a:t>: </a:t>
            </a:r>
            <a:br>
              <a:rPr lang="en-US" dirty="0"/>
            </a:br>
            <a:r>
              <a:rPr lang="en-US" sz="2800" dirty="0"/>
              <a:t>Synthesizing On-device AI, Edge AI, and Cloud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550556"/>
            <a:ext cx="99426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Longbing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"Decentralized ai: Edge intelligence and smart blockchain, metaverse, web3,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desci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IEEE Intelligent Systems 37, no. 3: 6-19.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BF311B-14F1-CE51-F003-E47A8318B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548" y="1092189"/>
            <a:ext cx="5639001" cy="538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700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1092188"/>
          </a:xfrm>
        </p:spPr>
        <p:txBody>
          <a:bodyPr>
            <a:noAutofit/>
          </a:bodyPr>
          <a:lstStyle/>
          <a:p>
            <a:r>
              <a:rPr lang="en-US" sz="4400" dirty="0"/>
              <a:t>Smart Virtuality-Reality Metaverse Ecosystem:</a:t>
            </a:r>
            <a:r>
              <a:rPr lang="en-US" sz="2800" dirty="0"/>
              <a:t> </a:t>
            </a:r>
            <a:r>
              <a:rPr lang="en-US" sz="2800" dirty="0" err="1"/>
              <a:t>Metasynthesizing</a:t>
            </a:r>
            <a:r>
              <a:rPr lang="en-US" sz="2800" dirty="0"/>
              <a:t> </a:t>
            </a:r>
            <a:r>
              <a:rPr lang="en-US" sz="2800" dirty="0" err="1"/>
              <a:t>DeAI</a:t>
            </a:r>
            <a:r>
              <a:rPr lang="en-US" sz="2800" dirty="0"/>
              <a:t>, Metaverse, Blockchain, Web3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9E6166-DBED-7E76-E6A3-A67424CAF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231" y="1146198"/>
            <a:ext cx="6354496" cy="5362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68B2B7-22D5-3755-C308-BB151279FC0C}"/>
              </a:ext>
            </a:extLst>
          </p:cNvPr>
          <p:cNvSpPr txBox="1"/>
          <p:nvPr/>
        </p:nvSpPr>
        <p:spPr>
          <a:xfrm>
            <a:off x="1124679" y="6550556"/>
            <a:ext cx="99426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Longbing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"Decentralized ai: Edge intelligence and smart blockchain, metaverse, web3,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desci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IEEE Intelligent Systems 37, no. 3: 6-19.</a:t>
            </a:r>
          </a:p>
        </p:txBody>
      </p:sp>
    </p:spTree>
    <p:extLst>
      <p:ext uri="{BB962C8B-B14F-4D97-AF65-F5344CB8AC3E}">
        <p14:creationId xmlns:p14="http://schemas.microsoft.com/office/powerpoint/2010/main" val="40449991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difference between AR, MR, and VR </a:t>
            </a:r>
            <a:br>
              <a:rPr lang="en-US" dirty="0"/>
            </a:br>
            <a:r>
              <a:rPr lang="en-US" dirty="0"/>
              <a:t>under the umbrella of XR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D43A36-88BB-9660-54AD-27315C9AF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6" y="2117557"/>
            <a:ext cx="12026062" cy="4218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35E629-3E11-689D-0A34-BEC943243926}"/>
              </a:ext>
            </a:extLst>
          </p:cNvPr>
          <p:cNvSpPr txBox="1"/>
          <p:nvPr/>
        </p:nvSpPr>
        <p:spPr>
          <a:xfrm>
            <a:off x="1149993" y="1520833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437FF"/>
                </a:solidFill>
              </a:rPr>
              <a:t>XR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158E2-DD62-8950-93DD-187DC9659B2A}"/>
              </a:ext>
            </a:extLst>
          </p:cNvPr>
          <p:cNvSpPr txBox="1"/>
          <p:nvPr/>
        </p:nvSpPr>
        <p:spPr>
          <a:xfrm>
            <a:off x="4173929" y="1520833"/>
            <a:ext cx="776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437FF"/>
                </a:solidFill>
              </a:rPr>
              <a:t>VR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EE7340-2BBF-2497-F276-EC2743CF0E4E}"/>
              </a:ext>
            </a:extLst>
          </p:cNvPr>
          <p:cNvSpPr txBox="1"/>
          <p:nvPr/>
        </p:nvSpPr>
        <p:spPr>
          <a:xfrm>
            <a:off x="7299160" y="1520833"/>
            <a:ext cx="922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437FF"/>
                </a:solidFill>
              </a:rPr>
              <a:t>MR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E0D4B-938D-820E-CF27-DD4A598D2919}"/>
              </a:ext>
            </a:extLst>
          </p:cNvPr>
          <p:cNvSpPr txBox="1"/>
          <p:nvPr/>
        </p:nvSpPr>
        <p:spPr>
          <a:xfrm>
            <a:off x="10046723" y="1520833"/>
            <a:ext cx="784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437FF"/>
                </a:solidFill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3103334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t="29085" b="24379"/>
          <a:stretch/>
        </p:blipFill>
        <p:spPr>
          <a:xfrm>
            <a:off x="138641" y="0"/>
            <a:ext cx="1619250" cy="75353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>
            <a:spLocks noGrp="1"/>
          </p:cNvSpPr>
          <p:nvPr>
            <p:ph type="ftr" idx="11"/>
          </p:nvPr>
        </p:nvSpPr>
        <p:spPr>
          <a:xfrm>
            <a:off x="3921329" y="6491477"/>
            <a:ext cx="42447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NTCIR-16 Conference, June 14-17, 2022, Tokyo, Japan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0" y="1523783"/>
            <a:ext cx="121920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IMNTPU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at the 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NTCIR-16 FinNum-3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Task: </a:t>
            </a:r>
            <a:b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Data Augmentation for Financial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Numclaim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Classification</a:t>
            </a:r>
            <a:endParaRPr sz="4000" b="1" i="0" u="none" strike="noStrike" cap="none" dirty="0">
              <a:solidFill>
                <a:srgbClr val="0070C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67377" y="3177668"/>
            <a:ext cx="1169491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baseline="30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1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Management, National Taipei University, New Taipei City, Taiwan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baseline="30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2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Zeals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Co., Ltd. Tokyo, Japan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 txBox="1">
            <a:spLocks noGrp="1"/>
          </p:cNvSpPr>
          <p:nvPr>
            <p:ph type="sldNum" idx="12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 l="25826" t="10479" r="36677" b="47275"/>
          <a:stretch/>
        </p:blipFill>
        <p:spPr>
          <a:xfrm>
            <a:off x="2125483" y="4211020"/>
            <a:ext cx="1175876" cy="164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5">
            <a:alphaModFix/>
          </a:blip>
          <a:srcRect l="14423" r="13243" b="28128"/>
          <a:stretch/>
        </p:blipFill>
        <p:spPr>
          <a:xfrm>
            <a:off x="3776520" y="4211020"/>
            <a:ext cx="1175875" cy="164490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1824719" y="5878445"/>
            <a:ext cx="184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Yung-Wei Teng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3681062" y="5878445"/>
            <a:ext cx="144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Pei-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Tz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Chiu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5049752" y="5878408"/>
            <a:ext cx="184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Ting-Yun Hsiao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"/>
          <p:cNvPicPr preferRelativeResize="0"/>
          <p:nvPr/>
        </p:nvPicPr>
        <p:blipFill rotWithShape="1">
          <a:blip r:embed="rId6">
            <a:alphaModFix/>
          </a:blip>
          <a:srcRect b="24150"/>
          <a:stretch/>
        </p:blipFill>
        <p:spPr>
          <a:xfrm>
            <a:off x="9028228" y="4211020"/>
            <a:ext cx="1273600" cy="16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/>
          <p:cNvPicPr preferRelativeResize="0"/>
          <p:nvPr/>
        </p:nvPicPr>
        <p:blipFill rotWithShape="1">
          <a:blip r:embed="rId7">
            <a:alphaModFix/>
          </a:blip>
          <a:srcRect b="4932"/>
          <a:stretch/>
        </p:blipFill>
        <p:spPr>
          <a:xfrm>
            <a:off x="7144594" y="4252059"/>
            <a:ext cx="1253918" cy="1586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10503" y="4256970"/>
            <a:ext cx="1318940" cy="16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196268" y="52820"/>
            <a:ext cx="914770" cy="85723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01;p1"/>
          <p:cNvSpPr txBox="1"/>
          <p:nvPr/>
        </p:nvSpPr>
        <p:spPr>
          <a:xfrm>
            <a:off x="4855338" y="6184961"/>
            <a:ext cx="260629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myday@gm.ntpu.edu.tw</a:t>
            </a:r>
            <a:endParaRPr lang="en-US"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22" descr="Zeals Co., Ltd. | Portfolio | JAFCO Group Co., Ltd.">
            <a:extLst>
              <a:ext uri="{FF2B5EF4-FFF2-40B4-BE49-F238E27FC236}">
                <a16:creationId xmlns:a16="http://schemas.microsoft.com/office/drawing/2014/main" id="{DDE90FBB-5D26-037B-8B92-EDF0AFCBC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931" y="1006414"/>
            <a:ext cx="960107" cy="43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B84226A-52E1-0E7C-7108-53B13758B46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4" t="8978" r="34030" b="7163"/>
          <a:stretch/>
        </p:blipFill>
        <p:spPr>
          <a:xfrm>
            <a:off x="10429875" y="155896"/>
            <a:ext cx="618500" cy="824637"/>
          </a:xfrm>
          <a:prstGeom prst="rect">
            <a:avLst/>
          </a:prstGeom>
        </p:spPr>
      </p:pic>
      <p:sp>
        <p:nvSpPr>
          <p:cNvPr id="2" name="矩形 40">
            <a:extLst>
              <a:ext uri="{FF2B5EF4-FFF2-40B4-BE49-F238E27FC236}">
                <a16:creationId xmlns:a16="http://schemas.microsoft.com/office/drawing/2014/main" id="{665AD0F0-A5FC-46F0-FA84-46FDA9DD5FD2}"/>
              </a:ext>
            </a:extLst>
          </p:cNvPr>
          <p:cNvSpPr/>
          <p:nvPr/>
        </p:nvSpPr>
        <p:spPr>
          <a:xfrm>
            <a:off x="5087889" y="-27384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2022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sp>
        <p:nvSpPr>
          <p:cNvPr id="3" name="Google Shape;99;p1">
            <a:extLst>
              <a:ext uri="{FF2B5EF4-FFF2-40B4-BE49-F238E27FC236}">
                <a16:creationId xmlns:a16="http://schemas.microsoft.com/office/drawing/2014/main" id="{AD489A7E-6FF9-3A22-9B73-2874EF44BFDB}"/>
              </a:ext>
            </a:extLst>
          </p:cNvPr>
          <p:cNvSpPr txBox="1"/>
          <p:nvPr/>
        </p:nvSpPr>
        <p:spPr>
          <a:xfrm>
            <a:off x="6836275" y="5878445"/>
            <a:ext cx="22035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Mike Tian-Jian Jiang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01;p1">
            <a:extLst>
              <a:ext uri="{FF2B5EF4-FFF2-40B4-BE49-F238E27FC236}">
                <a16:creationId xmlns:a16="http://schemas.microsoft.com/office/drawing/2014/main" id="{23C56545-1D52-7AD4-5757-5CA091638727}"/>
              </a:ext>
            </a:extLst>
          </p:cNvPr>
          <p:cNvSpPr txBox="1"/>
          <p:nvPr/>
        </p:nvSpPr>
        <p:spPr>
          <a:xfrm>
            <a:off x="8939447" y="5878445"/>
            <a:ext cx="165975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Min-Yuh Day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1,</a:t>
            </a:r>
            <a:r>
              <a:rPr lang="zh-TW" alt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544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9376"/>
            <a:ext cx="1178718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Computer vision in the metaverse </a:t>
            </a:r>
            <a:br>
              <a:rPr lang="en-US" dirty="0"/>
            </a:br>
            <a:r>
              <a:rPr lang="en-US" sz="2900" b="0" dirty="0"/>
              <a:t>with scene understanding, object detection, and human action/activity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E1933D-21AD-7764-1BAA-946133DC9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5802" y="1378816"/>
            <a:ext cx="6960393" cy="5017519"/>
          </a:xfrm>
        </p:spPr>
      </p:pic>
    </p:spTree>
    <p:extLst>
      <p:ext uri="{BB962C8B-B14F-4D97-AF65-F5344CB8AC3E}">
        <p14:creationId xmlns:p14="http://schemas.microsoft.com/office/powerpoint/2010/main" val="1005756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56101"/>
            <a:ext cx="11222181" cy="1106555"/>
          </a:xfrm>
        </p:spPr>
        <p:txBody>
          <a:bodyPr>
            <a:normAutofit fontScale="90000"/>
          </a:bodyPr>
          <a:lstStyle/>
          <a:p>
            <a:r>
              <a:rPr lang="en-US" dirty="0"/>
              <a:t>A Blockchain-based IoT Framework </a:t>
            </a:r>
            <a:br>
              <a:rPr lang="en-US" dirty="0"/>
            </a:br>
            <a:r>
              <a:rPr lang="en-US" sz="3600" b="0" dirty="0"/>
              <a:t>with ML to enhance security and privacy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32A990-DFE6-4382-92CF-BB8383FF7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0188" y="1191239"/>
            <a:ext cx="7871619" cy="5233677"/>
          </a:xfrm>
        </p:spPr>
      </p:pic>
    </p:spTree>
    <p:extLst>
      <p:ext uri="{BB962C8B-B14F-4D97-AF65-F5344CB8AC3E}">
        <p14:creationId xmlns:p14="http://schemas.microsoft.com/office/powerpoint/2010/main" val="2989778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27796"/>
          </a:xfrm>
        </p:spPr>
        <p:txBody>
          <a:bodyPr>
            <a:normAutofit fontScale="90000"/>
          </a:bodyPr>
          <a:lstStyle/>
          <a:p>
            <a:r>
              <a:rPr lang="en-US" dirty="0"/>
              <a:t>5G and beyond for Metaverse Services</a:t>
            </a:r>
            <a:br>
              <a:rPr lang="en-US" sz="2200" dirty="0"/>
            </a:br>
            <a:r>
              <a:rPr lang="en-US" sz="2900" b="0" dirty="0"/>
              <a:t>AI with ML algorithms and DL models contribute in multi-level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3994D8-D1E6-1F94-AFEC-9BE29A99C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2679" y="1134022"/>
            <a:ext cx="6525600" cy="5344777"/>
          </a:xfrm>
        </p:spPr>
      </p:pic>
    </p:spTree>
    <p:extLst>
      <p:ext uri="{BB962C8B-B14F-4D97-AF65-F5344CB8AC3E}">
        <p14:creationId xmlns:p14="http://schemas.microsoft.com/office/powerpoint/2010/main" val="25270760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135104"/>
            <a:ext cx="11424061" cy="1228183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A Data-Driven Digital Twin Architecture </a:t>
            </a:r>
            <a:br>
              <a:rPr lang="en-US" dirty="0"/>
            </a:br>
            <a:r>
              <a:rPr lang="en-US" sz="2700" b="0" dirty="0"/>
              <a:t>for intelligent healthcare systems using ML to process raw data of </a:t>
            </a:r>
            <a:r>
              <a:rPr lang="en-US" sz="2700" b="0" dirty="0" err="1"/>
              <a:t>IoMedicalThings</a:t>
            </a:r>
            <a:r>
              <a:rPr lang="en-US" sz="2700" b="0" dirty="0"/>
              <a:t> devices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5C85FF-ABA7-BC0F-ACA3-222404AA7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4801" y="1426258"/>
            <a:ext cx="7041355" cy="4973264"/>
          </a:xfrm>
        </p:spPr>
      </p:pic>
    </p:spTree>
    <p:extLst>
      <p:ext uri="{BB962C8B-B14F-4D97-AF65-F5344CB8AC3E}">
        <p14:creationId xmlns:p14="http://schemas.microsoft.com/office/powerpoint/2010/main" val="26725790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44809"/>
          </a:xfrm>
        </p:spPr>
        <p:txBody>
          <a:bodyPr>
            <a:normAutofit/>
          </a:bodyPr>
          <a:lstStyle/>
          <a:p>
            <a:r>
              <a:rPr lang="en-US" dirty="0"/>
              <a:t>Brain-Machine Interfaces (BMIs)</a:t>
            </a:r>
            <a:br>
              <a:rPr lang="en-US" dirty="0"/>
            </a:br>
            <a:r>
              <a:rPr lang="en-US" sz="2700" b="0" dirty="0"/>
              <a:t>for processing neural signals and responding neural stimulations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C9FD0E-3BA7-D635-FC46-9DF5E918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6699" y="1502256"/>
            <a:ext cx="6866312" cy="4911433"/>
          </a:xfrm>
        </p:spPr>
      </p:pic>
    </p:spTree>
    <p:extLst>
      <p:ext uri="{BB962C8B-B14F-4D97-AF65-F5344CB8AC3E}">
        <p14:creationId xmlns:p14="http://schemas.microsoft.com/office/powerpoint/2010/main" val="32749563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7121"/>
          </a:xfrm>
        </p:spPr>
        <p:txBody>
          <a:bodyPr>
            <a:normAutofit/>
          </a:bodyPr>
          <a:lstStyle/>
          <a:p>
            <a:r>
              <a:rPr lang="en-US" dirty="0"/>
              <a:t>AI for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2AA847-1F25-F4A9-9029-406EA8365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590" y="2310938"/>
            <a:ext cx="11705522" cy="3082593"/>
          </a:xfrm>
        </p:spPr>
      </p:pic>
    </p:spTree>
    <p:extLst>
      <p:ext uri="{BB962C8B-B14F-4D97-AF65-F5344CB8AC3E}">
        <p14:creationId xmlns:p14="http://schemas.microsoft.com/office/powerpoint/2010/main" val="32025705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for the Metaverse in the Application Aspects </a:t>
            </a:r>
            <a:r>
              <a:rPr lang="en-US" sz="2700" b="0" dirty="0"/>
              <a:t>healthcare, manufacturing, smart cities, gaming </a:t>
            </a:r>
            <a:br>
              <a:rPr lang="en-US" sz="2700" b="0" dirty="0"/>
            </a:br>
            <a:r>
              <a:rPr lang="en-US" sz="2700" b="0" dirty="0"/>
              <a:t>E-commerce, human resources, real estate, and </a:t>
            </a:r>
            <a:r>
              <a:rPr lang="en-US" sz="2700" b="0" dirty="0" err="1"/>
              <a:t>DeFi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8E87B9-867E-BE02-83C2-FA82DCE78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6793" y="1512176"/>
            <a:ext cx="8055526" cy="4907499"/>
          </a:xfrm>
        </p:spPr>
      </p:pic>
    </p:spTree>
    <p:extLst>
      <p:ext uri="{BB962C8B-B14F-4D97-AF65-F5344CB8AC3E}">
        <p14:creationId xmlns:p14="http://schemas.microsoft.com/office/powerpoint/2010/main" val="33354957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Conversational AI </a:t>
            </a:r>
            <a:br>
              <a:rPr lang="en-US" dirty="0"/>
            </a:br>
            <a:r>
              <a:rPr lang="en-US" sz="3200" b="0" dirty="0"/>
              <a:t>to deliver contextual and personal experience to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A01B6C-D2C1-B601-83AE-E3C4205DA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20" y="1460668"/>
            <a:ext cx="11217426" cy="4935668"/>
          </a:xfrm>
        </p:spPr>
      </p:pic>
    </p:spTree>
    <p:extLst>
      <p:ext uri="{BB962C8B-B14F-4D97-AF65-F5344CB8AC3E}">
        <p14:creationId xmlns:p14="http://schemas.microsoft.com/office/powerpoint/2010/main" val="38556203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Blockchain-Registered: </a:t>
            </a:r>
            <a:br>
              <a:rPr lang="en-US" dirty="0"/>
            </a:br>
            <a:r>
              <a:rPr lang="en-US" dirty="0"/>
              <a:t>Crypto, Collectables, and Art.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859001" y="6396335"/>
            <a:ext cx="10473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Belk, Russell, Mariam Humayun, and Myriam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Brouard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(2022)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"Money, possessions, and ownership in the Metaverse: NFTs, cryptocurrencies, Web3 and Wild Markets." Journal of Business Research 153: 198-205.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5A9E295-0FE0-9B0F-A26A-6F1087025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9933" y="1460667"/>
            <a:ext cx="8071092" cy="4935668"/>
          </a:xfrm>
        </p:spPr>
      </p:pic>
    </p:spTree>
    <p:extLst>
      <p:ext uri="{BB962C8B-B14F-4D97-AF65-F5344CB8AC3E}">
        <p14:creationId xmlns:p14="http://schemas.microsoft.com/office/powerpoint/2010/main" val="31292197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73467"/>
          </a:xfrm>
        </p:spPr>
        <p:txBody>
          <a:bodyPr>
            <a:normAutofit fontScale="90000"/>
          </a:bodyPr>
          <a:lstStyle/>
          <a:p>
            <a:r>
              <a:rPr lang="en-US" dirty="0"/>
              <a:t>Combination of Web3 with other Technologies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A07FC2-5113-4305-77DB-8D49FD05F6C7}"/>
              </a:ext>
            </a:extLst>
          </p:cNvPr>
          <p:cNvSpPr txBox="1"/>
          <p:nvPr/>
        </p:nvSpPr>
        <p:spPr>
          <a:xfrm>
            <a:off x="859001" y="6396335"/>
            <a:ext cx="10473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Sheridan, Dan, James Harris, Frank Wear, Jerry Cowell Jr, Easton Wong, and Abbas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Yazdinejad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(2022)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"Web3 Challenges and Opportunities for the Market."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arXiv:2209.02446.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97CE86-093D-C420-C23A-53D3A6AC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899" y="908571"/>
            <a:ext cx="9933160" cy="55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57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t="29085" b="24379"/>
          <a:stretch/>
        </p:blipFill>
        <p:spPr>
          <a:xfrm>
            <a:off x="138641" y="0"/>
            <a:ext cx="1619250" cy="75353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>
            <a:spLocks noGrp="1"/>
          </p:cNvSpPr>
          <p:nvPr>
            <p:ph type="ftr" idx="11"/>
          </p:nvPr>
        </p:nvSpPr>
        <p:spPr>
          <a:xfrm>
            <a:off x="3921329" y="6491477"/>
            <a:ext cx="42447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NTCIR-16 Conference, June 14-17, 2022, Tokyo, Japan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0" y="1066581"/>
            <a:ext cx="121920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IMNTPU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Dialogue System Evaluation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at the 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NTCIR-16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DialEval-2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Dialogue Quality and Nugget Detection</a:t>
            </a:r>
            <a:endParaRPr sz="4000" b="1" i="0" u="none" strike="noStrike" cap="none" dirty="0">
              <a:solidFill>
                <a:srgbClr val="0070C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67377" y="3177668"/>
            <a:ext cx="1169491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baseline="30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1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Management, National Taipei University, New Taipei City, Taiwan</a:t>
            </a:r>
            <a:endParaRPr sz="2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baseline="30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2 </a:t>
            </a:r>
            <a:r>
              <a:rPr lang="en-US" sz="22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Zeals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Co., Ltd. Tokyo, Japan</a:t>
            </a:r>
            <a:endParaRPr sz="2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 txBox="1">
            <a:spLocks noGrp="1"/>
          </p:cNvSpPr>
          <p:nvPr>
            <p:ph type="sldNum" idx="12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 l="25826" t="10479" r="36677" b="47275"/>
          <a:stretch/>
        </p:blipFill>
        <p:spPr>
          <a:xfrm>
            <a:off x="3807330" y="4211020"/>
            <a:ext cx="1175876" cy="164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5">
            <a:alphaModFix/>
          </a:blip>
          <a:srcRect l="14423" r="13243" b="28128"/>
          <a:stretch/>
        </p:blipFill>
        <p:spPr>
          <a:xfrm>
            <a:off x="5458367" y="4211020"/>
            <a:ext cx="1175875" cy="164490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3506566" y="5878445"/>
            <a:ext cx="184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Yung-Wei Teng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5362909" y="5878445"/>
            <a:ext cx="144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Pei-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Tz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Chiu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1751368" y="5878408"/>
            <a:ext cx="184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Ting-Yun Hsiao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"/>
          <p:cNvPicPr preferRelativeResize="0"/>
          <p:nvPr/>
        </p:nvPicPr>
        <p:blipFill rotWithShape="1">
          <a:blip r:embed="rId6">
            <a:alphaModFix/>
          </a:blip>
          <a:srcRect b="24150"/>
          <a:stretch/>
        </p:blipFill>
        <p:spPr>
          <a:xfrm>
            <a:off x="9028228" y="4211020"/>
            <a:ext cx="1273600" cy="16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/>
          <p:cNvPicPr preferRelativeResize="0"/>
          <p:nvPr/>
        </p:nvPicPr>
        <p:blipFill rotWithShape="1">
          <a:blip r:embed="rId7">
            <a:alphaModFix/>
          </a:blip>
          <a:srcRect b="4932"/>
          <a:stretch/>
        </p:blipFill>
        <p:spPr>
          <a:xfrm>
            <a:off x="7144594" y="4252059"/>
            <a:ext cx="1253918" cy="1586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12119" y="4256970"/>
            <a:ext cx="1318940" cy="16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196268" y="52820"/>
            <a:ext cx="914770" cy="85723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01;p1"/>
          <p:cNvSpPr txBox="1"/>
          <p:nvPr/>
        </p:nvSpPr>
        <p:spPr>
          <a:xfrm>
            <a:off x="4855338" y="6184961"/>
            <a:ext cx="260629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myday@gm.ntpu.edu.tw</a:t>
            </a:r>
            <a:endParaRPr lang="en-US"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22" descr="Zeals Co., Ltd. | Portfolio | JAFCO Group Co., Ltd.">
            <a:extLst>
              <a:ext uri="{FF2B5EF4-FFF2-40B4-BE49-F238E27FC236}">
                <a16:creationId xmlns:a16="http://schemas.microsoft.com/office/drawing/2014/main" id="{DDE90FBB-5D26-037B-8B92-EDF0AFCBC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931" y="1006414"/>
            <a:ext cx="960107" cy="43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B84226A-52E1-0E7C-7108-53B13758B46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4" t="8978" r="34030" b="7163"/>
          <a:stretch/>
        </p:blipFill>
        <p:spPr>
          <a:xfrm>
            <a:off x="10429875" y="155896"/>
            <a:ext cx="618500" cy="824637"/>
          </a:xfrm>
          <a:prstGeom prst="rect">
            <a:avLst/>
          </a:prstGeom>
        </p:spPr>
      </p:pic>
      <p:sp>
        <p:nvSpPr>
          <p:cNvPr id="2" name="矩形 40">
            <a:extLst>
              <a:ext uri="{FF2B5EF4-FFF2-40B4-BE49-F238E27FC236}">
                <a16:creationId xmlns:a16="http://schemas.microsoft.com/office/drawing/2014/main" id="{665AD0F0-A5FC-46F0-FA84-46FDA9DD5FD2}"/>
              </a:ext>
            </a:extLst>
          </p:cNvPr>
          <p:cNvSpPr/>
          <p:nvPr/>
        </p:nvSpPr>
        <p:spPr>
          <a:xfrm>
            <a:off x="5087889" y="-27384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2022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sp>
        <p:nvSpPr>
          <p:cNvPr id="3" name="Google Shape;99;p1">
            <a:extLst>
              <a:ext uri="{FF2B5EF4-FFF2-40B4-BE49-F238E27FC236}">
                <a16:creationId xmlns:a16="http://schemas.microsoft.com/office/drawing/2014/main" id="{AD489A7E-6FF9-3A22-9B73-2874EF44BFDB}"/>
              </a:ext>
            </a:extLst>
          </p:cNvPr>
          <p:cNvSpPr txBox="1"/>
          <p:nvPr/>
        </p:nvSpPr>
        <p:spPr>
          <a:xfrm>
            <a:off x="6836275" y="5878445"/>
            <a:ext cx="22035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Mike Tian-Jian Jiang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01;p1">
            <a:extLst>
              <a:ext uri="{FF2B5EF4-FFF2-40B4-BE49-F238E27FC236}">
                <a16:creationId xmlns:a16="http://schemas.microsoft.com/office/drawing/2014/main" id="{23C56545-1D52-7AD4-5757-5CA091638727}"/>
              </a:ext>
            </a:extLst>
          </p:cNvPr>
          <p:cNvSpPr txBox="1"/>
          <p:nvPr/>
        </p:nvSpPr>
        <p:spPr>
          <a:xfrm>
            <a:off x="8939447" y="5878445"/>
            <a:ext cx="165975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Min-Yuh Day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1,</a:t>
            </a:r>
            <a:r>
              <a:rPr lang="zh-TW" alt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72432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3487" y="274638"/>
            <a:ext cx="9725025" cy="6287606"/>
          </a:xfrm>
        </p:spPr>
        <p:txBody>
          <a:bodyPr>
            <a:normAutofit fontScale="90000"/>
          </a:bodyPr>
          <a:lstStyle/>
          <a:p>
            <a:r>
              <a:rPr lang="en-US" altLang="zh-TW" sz="10000" dirty="0">
                <a:solidFill>
                  <a:srgbClr val="FF0000"/>
                </a:solidFill>
              </a:rPr>
              <a:t>Decentralized Finance </a:t>
            </a:r>
            <a:br>
              <a:rPr lang="en-US" altLang="zh-TW" sz="10000" dirty="0">
                <a:solidFill>
                  <a:srgbClr val="FF0000"/>
                </a:solidFill>
              </a:rPr>
            </a:br>
            <a:r>
              <a:rPr lang="en-US" altLang="zh-TW" sz="10000" dirty="0">
                <a:solidFill>
                  <a:srgbClr val="FF0000"/>
                </a:solidFill>
              </a:rPr>
              <a:t>(</a:t>
            </a:r>
            <a:r>
              <a:rPr lang="en-US" altLang="zh-TW" sz="10000" dirty="0" err="1">
                <a:solidFill>
                  <a:srgbClr val="FF0000"/>
                </a:solidFill>
              </a:rPr>
              <a:t>DeFi</a:t>
            </a:r>
            <a:r>
              <a:rPr lang="en-US" altLang="zh-TW" sz="10000" dirty="0">
                <a:solidFill>
                  <a:srgbClr val="FF0000"/>
                </a:solidFill>
              </a:rPr>
              <a:t>)</a:t>
            </a:r>
            <a:br>
              <a:rPr lang="en-US" altLang="zh-TW" sz="10000" dirty="0">
                <a:solidFill>
                  <a:srgbClr val="FF0000"/>
                </a:solidFill>
              </a:rPr>
            </a:br>
            <a:r>
              <a:rPr lang="en-US" altLang="zh-TW" sz="10000" dirty="0">
                <a:solidFill>
                  <a:schemeClr val="accent1"/>
                </a:solidFill>
              </a:rPr>
              <a:t>Block Chain FinTech</a:t>
            </a:r>
            <a:endParaRPr lang="zh-TW" altLang="en-US" sz="10000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96253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A616F-F690-1945-9A9B-9027EE38E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Decentralized Finance (</a:t>
            </a:r>
            <a:r>
              <a:rPr lang="en-US" dirty="0" err="1"/>
              <a:t>DeFi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57EE4-B4DB-BF47-8BC2-C5F443F62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global, open alternative </a:t>
            </a:r>
            <a:r>
              <a:rPr lang="en-US" dirty="0"/>
              <a:t>to the current </a:t>
            </a:r>
            <a:r>
              <a:rPr lang="en-US" dirty="0">
                <a:solidFill>
                  <a:srgbClr val="C00000"/>
                </a:solidFill>
              </a:rPr>
              <a:t>financial system</a:t>
            </a:r>
            <a:r>
              <a:rPr lang="en-US" dirty="0"/>
              <a:t>.</a:t>
            </a:r>
          </a:p>
          <a:p>
            <a:r>
              <a:rPr lang="en-US" dirty="0"/>
              <a:t>Products that let you </a:t>
            </a:r>
            <a:r>
              <a:rPr lang="en-US" dirty="0">
                <a:solidFill>
                  <a:srgbClr val="C00000"/>
                </a:solidFill>
              </a:rPr>
              <a:t>borrow, save, invest, trade</a:t>
            </a:r>
            <a:r>
              <a:rPr lang="en-US" dirty="0"/>
              <a:t>, and more.</a:t>
            </a:r>
          </a:p>
          <a:p>
            <a:r>
              <a:rPr lang="en-US" dirty="0"/>
              <a:t>Based on </a:t>
            </a:r>
            <a:r>
              <a:rPr lang="en-US" dirty="0">
                <a:solidFill>
                  <a:srgbClr val="C00000"/>
                </a:solidFill>
              </a:rPr>
              <a:t>open-source technology </a:t>
            </a:r>
            <a:r>
              <a:rPr lang="en-US" dirty="0"/>
              <a:t>that anyone can program with.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49002-1113-7649-A1B6-03B3BEB8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8A4E24-418E-B34C-81A8-A1F555DA6FB3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7343517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3B13-A754-2C4B-B279-647764DD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Traditional Finance</a:t>
            </a:r>
            <a:br>
              <a:rPr lang="en-US" dirty="0"/>
            </a:br>
            <a:r>
              <a:rPr lang="en-US" dirty="0"/>
              <a:t>Centralized Finance (</a:t>
            </a:r>
            <a:r>
              <a:rPr lang="en-US" dirty="0" err="1"/>
              <a:t>CeFi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6969A-844C-794D-8233-9F92B1CC6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1650"/>
            <a:ext cx="11222181" cy="458164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Some people aren't granted access to set up a bank account or use financial services.</a:t>
            </a:r>
          </a:p>
          <a:p>
            <a:r>
              <a:rPr lang="en-US" dirty="0"/>
              <a:t>Lack of access to financial services can prevent people from being employable.</a:t>
            </a:r>
          </a:p>
          <a:p>
            <a:r>
              <a:rPr lang="en-US" dirty="0"/>
              <a:t>Financial services can block you from getting paid.</a:t>
            </a:r>
          </a:p>
          <a:p>
            <a:r>
              <a:rPr lang="en-US" dirty="0"/>
              <a:t>A hidden charge of financial services is your personal data.</a:t>
            </a:r>
          </a:p>
          <a:p>
            <a:r>
              <a:rPr lang="en-US" dirty="0"/>
              <a:t>Governments and centralized institutions can close down markets at will.</a:t>
            </a:r>
          </a:p>
          <a:p>
            <a:r>
              <a:rPr lang="en-US" dirty="0"/>
              <a:t>Trading hours often limited to business hours of specific time zone.</a:t>
            </a:r>
          </a:p>
          <a:p>
            <a:r>
              <a:rPr lang="en-US" dirty="0"/>
              <a:t>Money transfers can take days due to internal human processes.</a:t>
            </a:r>
          </a:p>
          <a:p>
            <a:r>
              <a:rPr lang="en-US" dirty="0"/>
              <a:t>There's a premium to financial services because intermediary institutions need their cut.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BA85A-7730-DB4A-841B-5BF3407A7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9C11E-4085-434B-BDF6-3E324B39C6D3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25477994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3EEB2-53B3-F649-8D40-D5D16EA97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27559"/>
          </a:xfrm>
        </p:spPr>
        <p:txBody>
          <a:bodyPr>
            <a:noAutofit/>
          </a:bodyPr>
          <a:lstStyle/>
          <a:p>
            <a:r>
              <a:rPr lang="en-US" sz="6000" dirty="0" err="1"/>
              <a:t>DeFi</a:t>
            </a:r>
            <a:r>
              <a:rPr lang="en-US" sz="6000" dirty="0"/>
              <a:t> vs. </a:t>
            </a:r>
            <a:r>
              <a:rPr lang="en-US" sz="6000" dirty="0" err="1"/>
              <a:t>CeFi</a:t>
            </a:r>
            <a:endParaRPr lang="en-US" sz="600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B814AE5-E81E-8848-B0AD-8EC1A771720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4389" y="1028700"/>
          <a:ext cx="11222182" cy="5432403"/>
        </p:xfrm>
        <a:graphic>
          <a:graphicData uri="http://schemas.openxmlformats.org/drawingml/2006/table">
            <a:tbl>
              <a:tblPr/>
              <a:tblGrid>
                <a:gridCol w="5611091">
                  <a:extLst>
                    <a:ext uri="{9D8B030D-6E8A-4147-A177-3AD203B41FA5}">
                      <a16:colId xmlns:a16="http://schemas.microsoft.com/office/drawing/2014/main" val="1517986018"/>
                    </a:ext>
                  </a:extLst>
                </a:gridCol>
                <a:gridCol w="5611091">
                  <a:extLst>
                    <a:ext uri="{9D8B030D-6E8A-4147-A177-3AD203B41FA5}">
                      <a16:colId xmlns:a16="http://schemas.microsoft.com/office/drawing/2014/main" val="2225328046"/>
                    </a:ext>
                  </a:extLst>
                </a:gridCol>
              </a:tblGrid>
              <a:tr h="423346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Decentralized Finance (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</a:rPr>
                        <a:t>DeFi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Traditional Finance (Centralized Finance;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</a:rPr>
                        <a:t>CeFi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359468"/>
                  </a:ext>
                </a:extLst>
              </a:tr>
              <a:tr h="423346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hold your money.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Your money is held by companies.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060739"/>
                  </a:ext>
                </a:extLst>
              </a:tr>
              <a:tr h="818144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control where your money goes and how it's spent.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have to trust companies not to mismanage your money, like lend to risky borrowers.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499745"/>
                  </a:ext>
                </a:extLst>
              </a:tr>
              <a:tr h="747725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Transfers of funds happen in minutes.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Payments can take days due to manual processes.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155383"/>
                  </a:ext>
                </a:extLst>
              </a:tr>
              <a:tr h="764878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Transaction activity is pseudonymous.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Financial activity is tightly coupled with your identity.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632139"/>
                  </a:ext>
                </a:extLst>
              </a:tr>
              <a:tr h="572701">
                <a:tc>
                  <a:txBody>
                    <a:bodyPr/>
                    <a:lstStyle/>
                    <a:p>
                      <a:pPr algn="l"/>
                      <a:r>
                        <a:rPr lang="en-US" sz="2200" dirty="0" err="1">
                          <a:effectLst/>
                        </a:rPr>
                        <a:t>DeFi</a:t>
                      </a:r>
                      <a:r>
                        <a:rPr lang="en-US" sz="2200" dirty="0">
                          <a:effectLst/>
                        </a:rPr>
                        <a:t> is open to anyone.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must apply to use financial services.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671119"/>
                  </a:ext>
                </a:extLst>
              </a:tr>
              <a:tr h="572701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The markets are always open.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Markets close because employees need breaks.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236314"/>
                  </a:ext>
                </a:extLst>
              </a:tr>
              <a:tr h="1106411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It's built on transparency – anyone can look at a product's data and inspect how the system works.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Financial institutions are closed books: you can't ask to see their loan history, a record of their managed assets, and so on.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79429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1087C-D78B-7448-B49D-08D4E7E9E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3A4B4C-7FF6-2A4F-BD04-8D9E0C74FAAB}"/>
              </a:ext>
            </a:extLst>
          </p:cNvPr>
          <p:cNvSpPr txBox="1"/>
          <p:nvPr/>
        </p:nvSpPr>
        <p:spPr>
          <a:xfrm>
            <a:off x="3045619" y="6504007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19669103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0DF27-2132-ED42-B73D-38E9EDA22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</a:t>
            </a:r>
            <a:r>
              <a:rPr lang="en-US" dirty="0" err="1"/>
              <a:t>DeFi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Decentralized Applications (</a:t>
            </a:r>
            <a:r>
              <a:rPr lang="en-US" dirty="0" err="1"/>
              <a:t>Dapps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EFB16-6CF6-904D-BB06-0C8F11B53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Ethereum-powered tools and services</a:t>
            </a:r>
          </a:p>
          <a:p>
            <a:r>
              <a:rPr lang="en-US" dirty="0" err="1"/>
              <a:t>Dapps</a:t>
            </a:r>
            <a:r>
              <a:rPr lang="en-US" dirty="0"/>
              <a:t> are a growing movement of applications that use Ethereum to disrupt business models or invent new ones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99A6A-E1A3-E64A-AAB5-3748D25F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BCC3C-70F4-D74F-910E-BE9A40FFFA03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13980492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8F27-D693-E347-BE27-06D73E0B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Internet of Assets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B69B5-6560-6241-9852-D47178204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1615044"/>
            <a:ext cx="5829300" cy="473825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Ethereum</a:t>
            </a:r>
            <a:r>
              <a:rPr lang="en-US" dirty="0"/>
              <a:t> isn't just for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digital money</a:t>
            </a:r>
            <a:r>
              <a:rPr lang="en-US" dirty="0"/>
              <a:t>. </a:t>
            </a:r>
          </a:p>
          <a:p>
            <a:r>
              <a:rPr lang="en-US" dirty="0"/>
              <a:t>Anything you can own can be </a:t>
            </a:r>
            <a:r>
              <a:rPr lang="en-US" dirty="0">
                <a:solidFill>
                  <a:srgbClr val="C00000"/>
                </a:solidFill>
              </a:rPr>
              <a:t>represented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traded</a:t>
            </a:r>
            <a:r>
              <a:rPr lang="en-US" dirty="0"/>
              <a:t> and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put to use </a:t>
            </a:r>
            <a:r>
              <a:rPr lang="en-US" dirty="0"/>
              <a:t>as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non-fungible tokens (NFTs)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07F69-1B74-C146-B636-6C3F5F939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74C98E-F0AB-434D-B2DC-D446328A87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563" y="1523205"/>
            <a:ext cx="4471986" cy="48886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6A7769-5E18-2F40-9871-1C05E1986440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32988180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5DA8-E2F4-B642-B239-2780981EF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9309"/>
          </a:xfrm>
        </p:spPr>
        <p:txBody>
          <a:bodyPr/>
          <a:lstStyle/>
          <a:p>
            <a:r>
              <a:rPr lang="en-US" dirty="0"/>
              <a:t>Non-Fungible Tokens (NFT)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38322-1D68-A04D-9FFA-4EB3A25FE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965" y="899821"/>
            <a:ext cx="11222181" cy="6110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/>
              <a:t>CryptoKitties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4B13C-2D2A-5240-9B0A-CE812D76A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58FACF-B41E-FA48-B217-A005DDA2939E}"/>
              </a:ext>
            </a:extLst>
          </p:cNvPr>
          <p:cNvSpPr txBox="1"/>
          <p:nvPr/>
        </p:nvSpPr>
        <p:spPr>
          <a:xfrm>
            <a:off x="1844412" y="6507676"/>
            <a:ext cx="8602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Matt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Fortnow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QuHarrison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Terry (2021), The NFT Handbook - How to Create, Sell and Buy Non-Fungible Tokens, Wiley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1A8BDB-1F82-D249-AC0B-78FD92279F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597" y="1514958"/>
            <a:ext cx="8073762" cy="49886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BB75BE-F47B-8048-8E9E-D38B6AA2698B}"/>
              </a:ext>
            </a:extLst>
          </p:cNvPr>
          <p:cNvSpPr txBox="1"/>
          <p:nvPr/>
        </p:nvSpPr>
        <p:spPr>
          <a:xfrm>
            <a:off x="3278712" y="6192912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https://www.cryptokitties.co/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0280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A1B2B-3249-F349-9B00-4CF72B273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65034"/>
          </a:xfrm>
        </p:spPr>
        <p:txBody>
          <a:bodyPr/>
          <a:lstStyle/>
          <a:p>
            <a:r>
              <a:rPr lang="en-US" dirty="0"/>
              <a:t>Financial Stability 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8551A-0A81-754A-AEF1-EA98195A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1DB736F-D6F9-A749-9FB1-6A2C3EF05038}"/>
              </a:ext>
            </a:extLst>
          </p:cNvPr>
          <p:cNvSpPr/>
          <p:nvPr/>
        </p:nvSpPr>
        <p:spPr>
          <a:xfrm>
            <a:off x="494139" y="1100139"/>
            <a:ext cx="3237511" cy="1840942"/>
          </a:xfrm>
          <a:prstGeom prst="roundRect">
            <a:avLst>
              <a:gd name="adj" fmla="val 7634"/>
            </a:avLst>
          </a:prstGeom>
          <a:solidFill>
            <a:srgbClr val="548235">
              <a:alpha val="85098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Crypto Ecosystem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0D0B8E-25BE-0142-95E5-46A1B2DC8FB1}"/>
              </a:ext>
            </a:extLst>
          </p:cNvPr>
          <p:cNvSpPr/>
          <p:nvPr/>
        </p:nvSpPr>
        <p:spPr>
          <a:xfrm>
            <a:off x="494139" y="3061810"/>
            <a:ext cx="3237511" cy="1600200"/>
          </a:xfrm>
          <a:prstGeom prst="roundRect">
            <a:avLst>
              <a:gd name="adj" fmla="val 7634"/>
            </a:avLst>
          </a:prstGeom>
          <a:solidFill>
            <a:srgbClr val="C00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Stablecoins</a:t>
            </a:r>
            <a:endParaRPr lang="en-US" sz="4800" b="1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F4CD329-51D2-B048-ADC1-6AA28D0F1C6C}"/>
              </a:ext>
            </a:extLst>
          </p:cNvPr>
          <p:cNvSpPr/>
          <p:nvPr/>
        </p:nvSpPr>
        <p:spPr>
          <a:xfrm>
            <a:off x="494139" y="4772018"/>
            <a:ext cx="3237511" cy="1600200"/>
          </a:xfrm>
          <a:prstGeom prst="roundRect">
            <a:avLst>
              <a:gd name="adj" fmla="val 7634"/>
            </a:avLst>
          </a:prstGeom>
          <a:solidFill>
            <a:schemeClr val="accent2">
              <a:alpha val="85098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Macro-Financial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8727986-FC52-184D-AFFF-91A6A0BCBAF4}"/>
              </a:ext>
            </a:extLst>
          </p:cNvPr>
          <p:cNvSpPr/>
          <p:nvPr/>
        </p:nvSpPr>
        <p:spPr>
          <a:xfrm>
            <a:off x="3873470" y="4772018"/>
            <a:ext cx="7286327" cy="1600200"/>
          </a:xfrm>
          <a:prstGeom prst="roundRect">
            <a:avLst>
              <a:gd name="adj" fmla="val 7634"/>
            </a:avLst>
          </a:prstGeom>
          <a:solidFill>
            <a:srgbClr val="F8CBAD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32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tx1"/>
                </a:solidFill>
              </a:rPr>
              <a:t>Cryptoization</a:t>
            </a:r>
            <a:r>
              <a:rPr lang="en-US" sz="2800" b="1" dirty="0">
                <a:solidFill>
                  <a:schemeClr val="tx1"/>
                </a:solidFill>
              </a:rPr>
              <a:t>, capital flows, and restrictions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Monetary policy transmission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Bank disintermediation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7CD0C68-15CF-A144-A343-ADD32F156934}"/>
              </a:ext>
            </a:extLst>
          </p:cNvPr>
          <p:cNvSpPr/>
          <p:nvPr/>
        </p:nvSpPr>
        <p:spPr>
          <a:xfrm>
            <a:off x="3873470" y="3061810"/>
            <a:ext cx="7286327" cy="1600200"/>
          </a:xfrm>
          <a:prstGeom prst="roundRect">
            <a:avLst>
              <a:gd name="adj" fmla="val 7634"/>
            </a:avLst>
          </a:prstGeom>
          <a:solidFill>
            <a:srgbClr val="FF8AD8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How stable are </a:t>
            </a:r>
            <a:r>
              <a:rPr lang="en-US" sz="2600" b="1" dirty="0" err="1">
                <a:solidFill>
                  <a:schemeClr val="tx1"/>
                </a:solidFill>
              </a:rPr>
              <a:t>stablecoins</a:t>
            </a:r>
            <a:r>
              <a:rPr lang="en-US" sz="2600" b="1" dirty="0">
                <a:solidFill>
                  <a:schemeClr val="tx1"/>
                </a:solidFill>
              </a:rPr>
              <a:t>?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Domestic and global regulatory and supervisory</a:t>
            </a:r>
            <a:br>
              <a:rPr lang="en-US" sz="2600" b="1" dirty="0">
                <a:solidFill>
                  <a:schemeClr val="tx1"/>
                </a:solidFill>
              </a:rPr>
            </a:br>
            <a:r>
              <a:rPr lang="en-US" sz="2600" b="1" dirty="0">
                <a:solidFill>
                  <a:schemeClr val="tx1"/>
                </a:solidFill>
              </a:rPr>
              <a:t>    approaches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AFEF7CF-E2C9-FA45-A93D-EC068EE6A399}"/>
              </a:ext>
            </a:extLst>
          </p:cNvPr>
          <p:cNvSpPr/>
          <p:nvPr/>
        </p:nvSpPr>
        <p:spPr>
          <a:xfrm>
            <a:off x="3873470" y="1142090"/>
            <a:ext cx="7286327" cy="1798991"/>
          </a:xfrm>
          <a:prstGeom prst="roundRect">
            <a:avLst>
              <a:gd name="adj" fmla="val 7634"/>
            </a:avLst>
          </a:prstGeom>
          <a:solidFill>
            <a:srgbClr val="A9D18E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Operational, cyber, and governance risks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Integrity (market and AML/CFT)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      </a:t>
            </a:r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en-US" sz="1600" dirty="0">
                <a:solidFill>
                  <a:schemeClr val="tx1"/>
                </a:solidFill>
                <a:latin typeface="HelveticaNeueLTCom"/>
              </a:rPr>
              <a:t>Anti–Money Laundering / Combating the Financing of Terrorism)</a:t>
            </a:r>
            <a:endParaRPr lang="en-US" sz="1600" b="1" dirty="0">
              <a:solidFill>
                <a:schemeClr val="tx1"/>
              </a:solidFill>
            </a:endParaRP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Data availability / reliability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Challenges from cross-boarder </a:t>
            </a:r>
            <a:r>
              <a:rPr lang="en-US" sz="2600" b="1" dirty="0" err="1">
                <a:solidFill>
                  <a:schemeClr val="tx1"/>
                </a:solidFill>
              </a:rPr>
              <a:t>activites</a:t>
            </a:r>
            <a:endParaRPr lang="en-US" sz="26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219FC3-608F-8148-A42F-0DE944643341}"/>
              </a:ext>
            </a:extLst>
          </p:cNvPr>
          <p:cNvSpPr txBox="1"/>
          <p:nvPr/>
        </p:nvSpPr>
        <p:spPr>
          <a:xfrm>
            <a:off x="1127521" y="6482226"/>
            <a:ext cx="99369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Parma Bains, Mohamed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Diaby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Dimitris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Drakopoulos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Julia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Faltermeier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Federico Grinberg, Evan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Papageorgiou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Dmitri Petrov, Patrick Schneider, and Nobu Sugimoto (2021), </a:t>
            </a:r>
            <a:br>
              <a:rPr lang="en-US" sz="1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The Crypto Ecosystem and Financial Stability Challenges, International Monetary Fund, October 2021</a:t>
            </a:r>
          </a:p>
        </p:txBody>
      </p:sp>
    </p:spTree>
    <p:extLst>
      <p:ext uri="{BB962C8B-B14F-4D97-AF65-F5344CB8AC3E}">
        <p14:creationId xmlns:p14="http://schemas.microsoft.com/office/powerpoint/2010/main" val="26877949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5000" dirty="0">
                <a:solidFill>
                  <a:srgbClr val="FF0000"/>
                </a:solidFill>
              </a:rPr>
              <a:t>Financial Services</a:t>
            </a:r>
            <a:endParaRPr lang="zh-TW" altLang="en-US" sz="15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27414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sz="12000" dirty="0">
                <a:solidFill>
                  <a:srgbClr val="FF0000"/>
                </a:solidFill>
              </a:rPr>
              <a:t>Technology</a:t>
            </a:r>
            <a:br>
              <a:rPr lang="en-US" sz="12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9043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 Good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(AI4SG)</a:t>
            </a:r>
            <a:endParaRPr lang="en-US" sz="1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FBC8F-2274-F249-D388-F9648631BF5E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6590115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apezoid 15"/>
          <p:cNvSpPr/>
          <p:nvPr/>
        </p:nvSpPr>
        <p:spPr>
          <a:xfrm>
            <a:off x="3647729" y="3573017"/>
            <a:ext cx="5067771" cy="645191"/>
          </a:xfrm>
          <a:prstGeom prst="trapezoid">
            <a:avLst>
              <a:gd name="adj" fmla="val 30627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Trapezoid 16"/>
          <p:cNvSpPr/>
          <p:nvPr/>
        </p:nvSpPr>
        <p:spPr>
          <a:xfrm>
            <a:off x="1981200" y="4100066"/>
            <a:ext cx="8229600" cy="2353271"/>
          </a:xfrm>
          <a:prstGeom prst="trapezoid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44567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 Innovation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 high-level classification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sp>
        <p:nvSpPr>
          <p:cNvPr id="6" name="Rounded Rectangle 5"/>
          <p:cNvSpPr/>
          <p:nvPr/>
        </p:nvSpPr>
        <p:spPr>
          <a:xfrm>
            <a:off x="198120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Lending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72998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Payments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2754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Analytics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78760" y="1772816"/>
            <a:ext cx="1450504" cy="1800200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 err="1">
                <a:solidFill>
                  <a:schemeClr val="accent1"/>
                </a:solidFill>
              </a:rPr>
              <a:t>Robo</a:t>
            </a:r>
            <a:r>
              <a:rPr lang="en-US" sz="2400" b="1">
                <a:solidFill>
                  <a:schemeClr val="accent1"/>
                </a:solidFill>
              </a:rPr>
              <a:t> Advisors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97632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103824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Profile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35708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accent1"/>
                </a:solidFill>
              </a:rPr>
              <a:t>Advice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67592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accent1"/>
                </a:solidFill>
              </a:rPr>
              <a:t>Re-Balance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499475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Indexing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99977" y="6591841"/>
            <a:ext cx="8363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>
                <a:solidFill>
                  <a:schemeClr val="bg1">
                    <a:lumMod val="75000"/>
                  </a:schemeClr>
                </a:solidFill>
              </a:rPr>
              <a:t>Source: Paolo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Sironi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(2016), “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Innovation: From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Robo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-Advisors to Goal Based Investing and Gamification”, Wiley.</a:t>
            </a:r>
          </a:p>
        </p:txBody>
      </p:sp>
    </p:spTree>
    <p:extLst>
      <p:ext uri="{BB962C8B-B14F-4D97-AF65-F5344CB8AC3E}">
        <p14:creationId xmlns:p14="http://schemas.microsoft.com/office/powerpoint/2010/main" val="27675618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215430"/>
            <a:ext cx="1072991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Technology-driven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Financial Industry Development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702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A439-E169-CD47-93A7-9C6E623C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14" y="40567"/>
            <a:ext cx="10435772" cy="85443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FinBrain</a:t>
            </a:r>
            <a:r>
              <a:rPr lang="en-US" dirty="0">
                <a:solidFill>
                  <a:schemeClr val="accent1"/>
                </a:solidFill>
              </a:rPr>
              <a:t>: when </a:t>
            </a:r>
            <a:r>
              <a:rPr lang="en-US" dirty="0">
                <a:solidFill>
                  <a:srgbClr val="FF0000"/>
                </a:solidFill>
              </a:rPr>
              <a:t>Finance</a:t>
            </a:r>
            <a:r>
              <a:rPr lang="en-US" dirty="0">
                <a:solidFill>
                  <a:schemeClr val="accent1"/>
                </a:solidFill>
              </a:rPr>
              <a:t> meets </a:t>
            </a:r>
            <a:r>
              <a:rPr lang="en-US" dirty="0">
                <a:solidFill>
                  <a:srgbClr val="FF0000"/>
                </a:solidFill>
              </a:rPr>
              <a:t>AI 2.0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(Zheng et al.,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61BE1-42EA-4543-8822-8EDCE3F6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E95A2-ADEB-5947-997C-2705005C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18" y="854440"/>
            <a:ext cx="8834840" cy="5616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22AF5-45CF-9D40-986F-4C2F81F30920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9074071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D277-9A21-C848-BD06-8B3C32C8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AI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6F12A-C72D-CE48-9E10-787004BD8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91730"/>
            <a:ext cx="8229600" cy="4448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a new generation of AI </a:t>
            </a:r>
            <a:br>
              <a:rPr lang="en-US" sz="4400" dirty="0"/>
            </a:br>
            <a:r>
              <a:rPr lang="en-US" sz="4400" dirty="0"/>
              <a:t>based on the </a:t>
            </a:r>
            <a:br>
              <a:rPr lang="en-US" sz="4400" dirty="0"/>
            </a:br>
            <a:r>
              <a:rPr lang="en-US" sz="4400" dirty="0"/>
              <a:t>novel information environment of </a:t>
            </a:r>
            <a:br>
              <a:rPr lang="en-US" sz="4400" dirty="0"/>
            </a:br>
            <a:r>
              <a:rPr lang="en-US" sz="4400" dirty="0"/>
              <a:t>major changes and </a:t>
            </a:r>
            <a:br>
              <a:rPr lang="en-US" sz="4400" dirty="0"/>
            </a:br>
            <a:r>
              <a:rPr lang="en-US" sz="4400" dirty="0"/>
              <a:t>the development of </a:t>
            </a:r>
          </a:p>
          <a:p>
            <a:pPr marL="0" indent="0" algn="ctr">
              <a:buNone/>
            </a:pPr>
            <a:r>
              <a:rPr lang="en-US" sz="4400" dirty="0"/>
              <a:t>new goals.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6D8AD-BD31-E942-AB68-B16E9CE0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74A080-3960-2B40-BC08-DE1ED7FA87DF}"/>
              </a:ext>
            </a:extLst>
          </p:cNvPr>
          <p:cNvSpPr/>
          <p:nvPr/>
        </p:nvSpPr>
        <p:spPr>
          <a:xfrm>
            <a:off x="3285343" y="6558777"/>
            <a:ext cx="63183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Yunhe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Pan (2016),  "Heading toward artificial intelligence 2.0." Engineering 2, no. 4, 409-413.</a:t>
            </a:r>
          </a:p>
        </p:txBody>
      </p:sp>
    </p:spTree>
    <p:extLst>
      <p:ext uri="{BB962C8B-B14F-4D97-AF65-F5344CB8AC3E}">
        <p14:creationId xmlns:p14="http://schemas.microsoft.com/office/powerpoint/2010/main" val="32843018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3131-540C-824D-8822-13A0998B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7763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Technology-driven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Financial Industry Development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5BD48D-1219-8C44-9F98-5093EBAB40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41360" y="1405325"/>
          <a:ext cx="8761748" cy="492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56">
                  <a:extLst>
                    <a:ext uri="{9D8B030D-6E8A-4147-A177-3AD203B41FA5}">
                      <a16:colId xmlns:a16="http://schemas.microsoft.com/office/drawing/2014/main" val="924378679"/>
                    </a:ext>
                  </a:extLst>
                </a:gridCol>
                <a:gridCol w="1595947">
                  <a:extLst>
                    <a:ext uri="{9D8B030D-6E8A-4147-A177-3AD203B41FA5}">
                      <a16:colId xmlns:a16="http://schemas.microsoft.com/office/drawing/2014/main" val="3396896072"/>
                    </a:ext>
                  </a:extLst>
                </a:gridCol>
                <a:gridCol w="2138569">
                  <a:extLst>
                    <a:ext uri="{9D8B030D-6E8A-4147-A177-3AD203B41FA5}">
                      <a16:colId xmlns:a16="http://schemas.microsoft.com/office/drawing/2014/main" val="2771382265"/>
                    </a:ext>
                  </a:extLst>
                </a:gridCol>
                <a:gridCol w="1367726">
                  <a:extLst>
                    <a:ext uri="{9D8B030D-6E8A-4147-A177-3AD203B41FA5}">
                      <a16:colId xmlns:a16="http://schemas.microsoft.com/office/drawing/2014/main" val="693894521"/>
                    </a:ext>
                  </a:extLst>
                </a:gridCol>
                <a:gridCol w="1752350">
                  <a:extLst>
                    <a:ext uri="{9D8B030D-6E8A-4147-A177-3AD203B41FA5}">
                      <a16:colId xmlns:a16="http://schemas.microsoft.com/office/drawing/2014/main" val="531093379"/>
                    </a:ext>
                  </a:extLst>
                </a:gridCol>
              </a:tblGrid>
              <a:tr h="1492030">
                <a:tc>
                  <a:txBody>
                    <a:bodyPr/>
                    <a:lstStyle/>
                    <a:p>
                      <a:r>
                        <a:rPr lang="en-US" sz="2200" dirty="0"/>
                        <a:t>Development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Driving technology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Main landscape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Inclusive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Relationship between technology and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611"/>
                  </a:ext>
                </a:extLst>
              </a:tr>
              <a:tr h="666652">
                <a:tc>
                  <a:txBody>
                    <a:bodyPr/>
                    <a:lstStyle/>
                    <a:p>
                      <a:r>
                        <a:rPr lang="en-US" dirty="0"/>
                        <a:t>Fintech 1.0 (financial 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 card, ATM, and CRMS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 as a tool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65573"/>
                  </a:ext>
                </a:extLst>
              </a:tr>
              <a:tr h="1523775">
                <a:tc>
                  <a:txBody>
                    <a:bodyPr/>
                    <a:lstStyle/>
                    <a:p>
                      <a:r>
                        <a:rPr lang="en-US" dirty="0"/>
                        <a:t>Fintech 2.0 (Internet finance)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Marketplace lending, third-party payment, crowdfunding, and Internet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Technology-driven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94602"/>
                  </a:ext>
                </a:extLst>
              </a:tr>
              <a:tr h="123806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Fintech 3.0 (financial intelligence)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AI, Big Data, Cloud Computing, Blockchain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Intelligent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Deep 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937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BEC74-490E-C643-9452-FEFBDD2B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DB00E-96D2-C440-8AC3-B2E1F692F669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23558342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7001"/>
          </a:xfrm>
        </p:spPr>
        <p:txBody>
          <a:bodyPr>
            <a:normAutofit fontScale="90000"/>
          </a:bodyPr>
          <a:lstStyle/>
          <a:p>
            <a:r>
              <a:rPr lang="en-US" dirty="0"/>
              <a:t>Artificial Intelligence in the Financial Markets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484909" y="6611779"/>
            <a:ext cx="112221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Ashta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Arvind, and Heinz Herrmann (2021). "Artificial intelligence and fintech: An overview of opportunities and risks for banking, investments, and microfinance." Strategic Change 30, no. 3 (2021): 211-222.</a:t>
            </a:r>
          </a:p>
        </p:txBody>
      </p:sp>
      <p:pic>
        <p:nvPicPr>
          <p:cNvPr id="8" name="Main graphic">
            <a:extLst>
              <a:ext uri="{FF2B5EF4-FFF2-40B4-BE49-F238E27FC236}">
                <a16:creationId xmlns:a16="http://schemas.microsoft.com/office/drawing/2014/main" id="{25DF816D-87D9-297B-9267-30A1748E4D7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967790" y="851640"/>
            <a:ext cx="6079084" cy="571060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136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in Managerial Blind Spots: </a:t>
            </a:r>
            <a:br>
              <a:rPr lang="en-US" dirty="0"/>
            </a:br>
            <a:r>
              <a:rPr lang="en-US" sz="4200" dirty="0"/>
              <a:t>Unknown Knowns and Unknown Unknowns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E718E7-B3A3-DF74-3D34-710DBA9814A5}"/>
              </a:ext>
            </a:extLst>
          </p:cNvPr>
          <p:cNvSpPr txBox="1"/>
          <p:nvPr/>
        </p:nvSpPr>
        <p:spPr>
          <a:xfrm>
            <a:off x="484909" y="6611779"/>
            <a:ext cx="112221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Ashta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Arvind, and Heinz Herrmann (2021). "Artificial intelligence and fintech: An overview of opportunities and risks for banking, investments, and microfinance." Strategic Change 30, no. 3 (2021): 211-222.</a:t>
            </a:r>
          </a:p>
        </p:txBody>
      </p:sp>
      <p:pic>
        <p:nvPicPr>
          <p:cNvPr id="8" name="Main graphic">
            <a:extLst>
              <a:ext uri="{FF2B5EF4-FFF2-40B4-BE49-F238E27FC236}">
                <a16:creationId xmlns:a16="http://schemas.microsoft.com/office/drawing/2014/main" id="{55BDBD1B-2967-60FE-2F43-9EB55A8839C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665884" y="1502489"/>
            <a:ext cx="6860230" cy="50290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8352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215430"/>
            <a:ext cx="1072991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Green Finance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5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(Environmental, Social, Governance)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28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215430"/>
            <a:ext cx="1015967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Sustainability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SDGs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327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93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in FinTech: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Metaverse,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Web3, </a:t>
            </a:r>
            <a:r>
              <a:rPr lang="en-US" altLang="zh-TW" sz="7200" dirty="0" err="1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DeFi</a:t>
            </a: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, NFT,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Financial Services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Innovation and Applications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758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45"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16254332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6679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Green Finance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dirty="0"/>
              <a:t>Generic term </a:t>
            </a:r>
            <a:br>
              <a:rPr lang="en-US" dirty="0"/>
            </a:br>
            <a:r>
              <a:rPr lang="en-US" dirty="0"/>
              <a:t>implying use or diversion </a:t>
            </a:r>
            <a:br>
              <a:rPr lang="en-US" dirty="0"/>
            </a:br>
            <a:r>
              <a:rPr lang="en-US" dirty="0"/>
              <a:t>of </a:t>
            </a:r>
            <a:r>
              <a:rPr lang="en-US" dirty="0">
                <a:solidFill>
                  <a:srgbClr val="FF0000"/>
                </a:solidFill>
              </a:rPr>
              <a:t>financial resources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to deploy and support projects </a:t>
            </a:r>
            <a:br>
              <a:rPr lang="en-US" dirty="0"/>
            </a:br>
            <a:r>
              <a:rPr lang="en-US" dirty="0"/>
              <a:t>with </a:t>
            </a:r>
            <a:r>
              <a:rPr lang="en-US" dirty="0">
                <a:solidFill>
                  <a:srgbClr val="FF0000"/>
                </a:solidFill>
              </a:rPr>
              <a:t>long term positive impact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on the </a:t>
            </a:r>
            <a:r>
              <a:rPr lang="en-US" dirty="0">
                <a:solidFill>
                  <a:srgbClr val="FF0000"/>
                </a:solidFill>
              </a:rPr>
              <a:t>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10396-1A6C-9FD0-F6F2-99429D2B77AE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9809215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6679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Sustainable Finance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5300" dirty="0">
                <a:solidFill>
                  <a:srgbClr val="FF0000"/>
                </a:solidFill>
              </a:rPr>
              <a:t>Finances</a:t>
            </a:r>
            <a:r>
              <a:rPr lang="en-US" sz="5300" dirty="0"/>
              <a:t> </a:t>
            </a:r>
            <a:br>
              <a:rPr lang="en-US" sz="5300" dirty="0"/>
            </a:br>
            <a:r>
              <a:rPr lang="en-US" sz="5300" dirty="0"/>
              <a:t>deployed in support of projects </a:t>
            </a:r>
            <a:br>
              <a:rPr lang="en-US" sz="5300" dirty="0"/>
            </a:br>
            <a:r>
              <a:rPr lang="en-US" sz="5300" dirty="0"/>
              <a:t>that ensure just, sustainable and inclusive growth </a:t>
            </a:r>
            <a:br>
              <a:rPr lang="en-US" sz="5300" dirty="0"/>
            </a:br>
            <a:r>
              <a:rPr lang="en-US" sz="5300" dirty="0"/>
              <a:t>or attainment of one or more </a:t>
            </a:r>
            <a:br>
              <a:rPr lang="en-US" sz="5300" dirty="0"/>
            </a:br>
            <a:r>
              <a:rPr lang="en-US" sz="5300" dirty="0">
                <a:solidFill>
                  <a:srgbClr val="FF0000"/>
                </a:solidFill>
              </a:rPr>
              <a:t>sustainable development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8866D8-F532-B752-5E57-66B4631FD324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4490286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Carbon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43026"/>
            <a:ext cx="11222181" cy="5219218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Financial instruments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based on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economic value of carbon emissions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which an organization cannot avoid but which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it offsets by funding other compensatory projects that contribute to </a:t>
            </a:r>
            <a:r>
              <a:rPr lang="en-US" sz="4000" dirty="0">
                <a:solidFill>
                  <a:srgbClr val="FF0000"/>
                </a:solidFill>
              </a:rPr>
              <a:t>carbon emissions reduction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72569631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Climate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43026"/>
            <a:ext cx="11222181" cy="5219218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Finances deployed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in support of low carbon and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climate resilient projects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that help in </a:t>
            </a:r>
            <a:r>
              <a:rPr lang="en-US" sz="4000" dirty="0">
                <a:solidFill>
                  <a:srgbClr val="FF0000"/>
                </a:solidFill>
              </a:rPr>
              <a:t>climate change mitigation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and adaptation efforts,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particularly in the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energy and infrastructure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2044748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9319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ESG 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99309"/>
            <a:ext cx="11222181" cy="5162935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Investments</a:t>
            </a:r>
            <a:r>
              <a:rPr lang="en-US" sz="3200" dirty="0"/>
              <a:t> considering the broad range of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environmental</a:t>
            </a:r>
            <a:r>
              <a:rPr lang="en-US" sz="3200" dirty="0"/>
              <a:t> (e.g. climate change, </a:t>
            </a:r>
            <a:br>
              <a:rPr lang="en-US" sz="3200" dirty="0"/>
            </a:br>
            <a:r>
              <a:rPr lang="en-US" sz="3200" dirty="0"/>
              <a:t>pollution biodiversity loss),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social</a:t>
            </a:r>
            <a:r>
              <a:rPr lang="en-US" sz="3200" dirty="0"/>
              <a:t> (e.g. working conditions, human rights, salary or compensation structures) </a:t>
            </a:r>
            <a:br>
              <a:rPr lang="en-US" sz="3200" dirty="0"/>
            </a:br>
            <a:r>
              <a:rPr lang="en-US" sz="3200" dirty="0"/>
              <a:t>and </a:t>
            </a:r>
            <a:r>
              <a:rPr lang="en-US" sz="3200" dirty="0">
                <a:solidFill>
                  <a:srgbClr val="FF0000"/>
                </a:solidFill>
              </a:rPr>
              <a:t>governance</a:t>
            </a:r>
            <a:r>
              <a:rPr lang="en-US" sz="3200" dirty="0"/>
              <a:t> (e.g. board composition, diversity and inclusion, taxes) </a:t>
            </a:r>
            <a:br>
              <a:rPr lang="en-US" sz="3200" dirty="0"/>
            </a:br>
            <a:r>
              <a:rPr lang="en-US" sz="3200" dirty="0"/>
              <a:t>characteristics of the projects or companies being invested in; </a:t>
            </a:r>
            <a:r>
              <a:rPr lang="en-US" sz="3200" dirty="0">
                <a:solidFill>
                  <a:srgbClr val="FF0000"/>
                </a:solidFill>
              </a:rPr>
              <a:t>ethical and business sustainability </a:t>
            </a:r>
            <a:r>
              <a:rPr lang="en-US" sz="3200" dirty="0"/>
              <a:t>considerations are </a:t>
            </a:r>
            <a:br>
              <a:rPr lang="en-US" sz="3200" dirty="0"/>
            </a:br>
            <a:r>
              <a:rPr lang="en-US" sz="3200" dirty="0"/>
              <a:t>integral part of financing</a:t>
            </a:r>
          </a:p>
          <a:p>
            <a:pPr algn="ctr">
              <a:spcAft>
                <a:spcPts val="600"/>
              </a:spcAft>
            </a:pPr>
            <a:endParaRPr lang="en-US" dirty="0"/>
          </a:p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26150956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36495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Impact 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01091"/>
            <a:ext cx="11222181" cy="4761153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400" dirty="0">
                <a:solidFill>
                  <a:srgbClr val="FF0000"/>
                </a:solidFill>
              </a:rPr>
              <a:t>Investing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in projects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that solve a </a:t>
            </a:r>
            <a:r>
              <a:rPr lang="en-US" sz="4400" dirty="0">
                <a:solidFill>
                  <a:srgbClr val="FF0000"/>
                </a:solidFill>
              </a:rPr>
              <a:t>social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or </a:t>
            </a:r>
            <a:r>
              <a:rPr lang="en-US" sz="4400" dirty="0">
                <a:solidFill>
                  <a:srgbClr val="FF0000"/>
                </a:solidFill>
              </a:rPr>
              <a:t>environmental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problem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;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the focus is on the </a:t>
            </a:r>
            <a:r>
              <a:rPr lang="en-US" sz="4400" dirty="0">
                <a:solidFill>
                  <a:srgbClr val="FF0000"/>
                </a:solidFill>
              </a:rPr>
              <a:t>positive impact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rather than the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means used to produce that impact</a:t>
            </a:r>
          </a:p>
          <a:p>
            <a:pPr marL="0" indent="0">
              <a:spcAft>
                <a:spcPts val="600"/>
              </a:spcAft>
              <a:buNone/>
            </a:pP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25748385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19978"/>
          </a:xfrm>
        </p:spPr>
        <p:txBody>
          <a:bodyPr>
            <a:normAutofit/>
          </a:bodyPr>
          <a:lstStyle/>
          <a:p>
            <a:r>
              <a:rPr lang="en-US" sz="4000" dirty="0"/>
              <a:t>Dynamic Trends of Green Finance and Energy Policy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Wang, Moran,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Xuerong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Shouyang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Wang. (2021) "Discovering research trends and opportunities of green finance and energy policy: A data-driven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scientometric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analysis." Energy Policy 154 (2021): 112295.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29BF1-D0FB-1164-2471-8BA365F99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55082"/>
            <a:ext cx="7772400" cy="570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963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15430"/>
            <a:ext cx="8715375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nvironmental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ocial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overnance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974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7" y="215430"/>
            <a:ext cx="9272587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Corporate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Responsibility</a:t>
            </a:r>
            <a:endParaRPr lang="en-US" sz="10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87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884" y="215430"/>
            <a:ext cx="9056232" cy="6427140"/>
          </a:xfrm>
        </p:spPr>
        <p:txBody>
          <a:bodyPr>
            <a:normAutofit/>
          </a:bodyPr>
          <a:lstStyle/>
          <a:p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in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FinTech</a:t>
            </a:r>
            <a:endParaRPr lang="en-US" sz="1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4174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</p:spTree>
    <p:extLst>
      <p:ext uri="{BB962C8B-B14F-4D97-AF65-F5344CB8AC3E}">
        <p14:creationId xmlns:p14="http://schemas.microsoft.com/office/powerpoint/2010/main" val="29461401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2330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</p:spTree>
    <p:extLst>
      <p:ext uri="{BB962C8B-B14F-4D97-AF65-F5344CB8AC3E}">
        <p14:creationId xmlns:p14="http://schemas.microsoft.com/office/powerpoint/2010/main" val="2103884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</p:spTree>
    <p:extLst>
      <p:ext uri="{BB962C8B-B14F-4D97-AF65-F5344CB8AC3E}">
        <p14:creationId xmlns:p14="http://schemas.microsoft.com/office/powerpoint/2010/main" val="41617182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Johns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7297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767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2937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819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58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82856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40492</TotalTime>
  <Words>6364</Words>
  <Application>Microsoft Macintosh PowerPoint</Application>
  <PresentationFormat>Widescreen</PresentationFormat>
  <Paragraphs>575</Paragraphs>
  <Slides>113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20" baseType="lpstr">
      <vt:lpstr>HelveticaNeueLTCom</vt:lpstr>
      <vt:lpstr>Arial</vt:lpstr>
      <vt:lpstr>Arimo</vt:lpstr>
      <vt:lpstr>Barlow</vt:lpstr>
      <vt:lpstr>Calibri</vt:lpstr>
      <vt:lpstr>Helvetica Neue LT Std 65 Medium</vt:lpstr>
      <vt:lpstr>Office Theme</vt:lpstr>
      <vt:lpstr>Artificial Intelligence for Fintech,  Green Finance, and ESG</vt:lpstr>
      <vt:lpstr>Min-Yuh Day, Ph.D.</vt:lpstr>
      <vt:lpstr>Outline</vt:lpstr>
      <vt:lpstr>PowerPoint Presentation</vt:lpstr>
      <vt:lpstr>PowerPoint Presentation</vt:lpstr>
      <vt:lpstr>PowerPoint Presentation</vt:lpstr>
      <vt:lpstr>AI for  Social Good (AI4SG)</vt:lpstr>
      <vt:lpstr>AI in FinTech:  Metaverse,  Web3, DeFi, NFT,  Financial Services  Innovation and Applications</vt:lpstr>
      <vt:lpstr>AI  in  FinTech</vt:lpstr>
      <vt:lpstr>FinTech ABCD</vt:lpstr>
      <vt:lpstr>Decentralized Finance (DeFi) Block Chain Financial Technology</vt:lpstr>
      <vt:lpstr>Artificial Intelligence  (AI) </vt:lpstr>
      <vt:lpstr>AI, Big Data, Cloud Computing Evolution of Decision Support, Business Intelligence, and Analytics</vt:lpstr>
      <vt:lpstr>AI, ML, DL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FinTech</vt:lpstr>
      <vt:lpstr>Financial Technology FinTech</vt:lpstr>
      <vt:lpstr>Financial Technology</vt:lpstr>
      <vt:lpstr>Financial Services</vt:lpstr>
      <vt:lpstr> FinTech: Financial Services Innovation</vt:lpstr>
      <vt:lpstr>FinTech:  Financial Services Innovation  1. Payments 2. Insurance 3. Deposits &amp; Lending 4. Capital Raising 5. Investment Management 6. Market Provisioning</vt:lpstr>
      <vt:lpstr> FinTech: Payment</vt:lpstr>
      <vt:lpstr> FinTech: Insurance</vt:lpstr>
      <vt:lpstr> FinTech: Deposits &amp; Lending</vt:lpstr>
      <vt:lpstr> FinTech: Capital Raising</vt:lpstr>
      <vt:lpstr> FinTech: Investment Management</vt:lpstr>
      <vt:lpstr> FinTech: Market Provisioning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Metaverse Web3 DeFi NFT</vt:lpstr>
      <vt:lpstr>Metaverse Development  from 1991 to 2021</vt:lpstr>
      <vt:lpstr>Web3: Decentralized Web Internet Evolution</vt:lpstr>
      <vt:lpstr>Metaverse Economy</vt:lpstr>
      <vt:lpstr>Blockchain in the Metaverse</vt:lpstr>
      <vt:lpstr>Blockchain  for Key Enabling Technologies of the Metaverse</vt:lpstr>
      <vt:lpstr>Seven Layers of a Metaverse Platform</vt:lpstr>
      <vt:lpstr>Layered Architecture of Blockchain</vt:lpstr>
      <vt:lpstr>Primary Technical Aspects in the Metaverse AI with ML algorithms and DL architectures  is advancing the user experience in the virtual world</vt:lpstr>
      <vt:lpstr>Fusion of AI and Blockchain in Metaverse</vt:lpstr>
      <vt:lpstr>DeAI:  Synthesizing On-device AI, Edge AI, and Cloud AI</vt:lpstr>
      <vt:lpstr>Smart Virtuality-Reality Metaverse Ecosystem: Metasynthesizing DeAI, Metaverse, Blockchain, Web3</vt:lpstr>
      <vt:lpstr>The difference between AR, MR, and VR  under the umbrella of XR</vt:lpstr>
      <vt:lpstr>Computer vision in the metaverse  with scene understanding, object detection, and human action/activity recognition</vt:lpstr>
      <vt:lpstr>A Blockchain-based IoT Framework  with ML to enhance security and privacy</vt:lpstr>
      <vt:lpstr>5G and beyond for Metaverse Services AI with ML algorithms and DL models contribute in multi-level tasks</vt:lpstr>
      <vt:lpstr>A Data-Driven Digital Twin Architecture  for intelligent healthcare systems using ML to process raw data of IoMedicalThings devices</vt:lpstr>
      <vt:lpstr>Brain-Machine Interfaces (BMIs) for processing neural signals and responding neural stimulations</vt:lpstr>
      <vt:lpstr>AI for the Metaverse</vt:lpstr>
      <vt:lpstr>AI for the Metaverse in the Application Aspects healthcare, manufacturing, smart cities, gaming  E-commerce, human resources, real estate, and DeFi</vt:lpstr>
      <vt:lpstr>Conversational AI  to deliver contextual and personal experience to users</vt:lpstr>
      <vt:lpstr>Blockchain-Registered:  Crypto, Collectables, and Art. </vt:lpstr>
      <vt:lpstr>Combination of Web3 with other Technologies</vt:lpstr>
      <vt:lpstr>Decentralized Finance  (DeFi) Block Chain FinTech</vt:lpstr>
      <vt:lpstr>Decentralized Finance (DeFi)</vt:lpstr>
      <vt:lpstr>Traditional Finance Centralized Finance (CeFi)</vt:lpstr>
      <vt:lpstr>DeFi vs. CeFi</vt:lpstr>
      <vt:lpstr>(DeFi)  Decentralized Applications (Dapps)</vt:lpstr>
      <vt:lpstr>The Internet of Assets</vt:lpstr>
      <vt:lpstr>Non-Fungible Tokens (NFT)</vt:lpstr>
      <vt:lpstr>Financial Stability Challenges</vt:lpstr>
      <vt:lpstr>Financial Services</vt:lpstr>
      <vt:lpstr>Technology Innovation</vt:lpstr>
      <vt:lpstr>FinTech Innovation FinTech high-level classification</vt:lpstr>
      <vt:lpstr>Technology-driven  Financial Industry Development</vt:lpstr>
      <vt:lpstr>FinBrain: when Finance meets AI 2.0 (Zheng et al., 2019)</vt:lpstr>
      <vt:lpstr>AI 2.0</vt:lpstr>
      <vt:lpstr>Technology-driven  Financial Industry Development</vt:lpstr>
      <vt:lpstr>Artificial Intelligence in the Financial Markets</vt:lpstr>
      <vt:lpstr>AI in Managerial Blind Spots:  Unknown Knowns and Unknown Unknowns</vt:lpstr>
      <vt:lpstr>Green Finance ESG (Environmental, Social, Governance)</vt:lpstr>
      <vt:lpstr>Sustainability SDGs CSR ESG</vt:lpstr>
      <vt:lpstr>Sustainable Development Goals (SDGs)</vt:lpstr>
      <vt:lpstr>Sustainable Development Goals (SDGs) and 5P</vt:lpstr>
      <vt:lpstr>Green Finance Generic term  implying use or diversion  of financial resources  to deploy and support projects  with long term positive impact  on the environment</vt:lpstr>
      <vt:lpstr>Sustainable Finance Finances  deployed in support of projects  that ensure just, sustainable and inclusive growth  or attainment of one or more  sustainable development goals</vt:lpstr>
      <vt:lpstr>Carbon Finance</vt:lpstr>
      <vt:lpstr>Climate Finance</vt:lpstr>
      <vt:lpstr>ESG Investing</vt:lpstr>
      <vt:lpstr>Impact Investing</vt:lpstr>
      <vt:lpstr>Dynamic Trends of Green Finance and Energy Policy</vt:lpstr>
      <vt:lpstr>ESG: Environmental Social Governance</vt:lpstr>
      <vt:lpstr>CSR: Corporate Social Responsibility</vt:lpstr>
      <vt:lpstr>ESG to 17 SDGs</vt:lpstr>
      <vt:lpstr>ESG to 17 SDGs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FTSE Russell ESG Ratings</vt:lpstr>
      <vt:lpstr>Sustainalytics  ESG Risk Ratings</vt:lpstr>
      <vt:lpstr>Truvalue  ESG Ranks</vt:lpstr>
      <vt:lpstr>AI for  Social Good (AI4SG)</vt:lpstr>
      <vt:lpstr>AI for Social Good (AI4SG) AI for Sustainable Development AI4SG 10 Guidelines</vt:lpstr>
      <vt:lpstr>AI4SG 10 Guidelines AI Technology (G1, G2, G3)</vt:lpstr>
      <vt:lpstr>AI4SG 10 Guidelines Applications (G4, G5, G6, G7, G8)</vt:lpstr>
      <vt:lpstr>AI4SG 10 Guidelines Data Handling (G9, G10)</vt:lpstr>
      <vt:lpstr>AI for Social Good (AI4SG) Domains and Techniques</vt:lpstr>
      <vt:lpstr>NLP for Social Good (NLP4SG)</vt:lpstr>
      <vt:lpstr>NLP for Social Good (NLP4SG) Visualization</vt:lpstr>
      <vt:lpstr>Summary</vt:lpstr>
      <vt:lpstr>Acknowledgments: Research Projects</vt:lpstr>
      <vt:lpstr>Artificial Intelligence for Fintech,  Green Finance, and ESG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for Fintech, Green Finance, and ESG</dc:title>
  <dc:subject/>
  <dc:creator>Min-Yuh Day</dc:creator>
  <cp:keywords>Artificial Intelligence, Fintech, Green Finance, ESG, Sustainability</cp:keywords>
  <dc:description>Artificial Intelligence for Fintech, Green Finance, and ESG</dc:description>
  <cp:lastModifiedBy>imyday@gmail.com</cp:lastModifiedBy>
  <cp:revision>1403</cp:revision>
  <cp:lastPrinted>2020-12-23T14:44:17Z</cp:lastPrinted>
  <dcterms:created xsi:type="dcterms:W3CDTF">2019-09-12T03:09:52Z</dcterms:created>
  <dcterms:modified xsi:type="dcterms:W3CDTF">2022-12-12T02:59:08Z</dcterms:modified>
  <cp:category/>
</cp:coreProperties>
</file>