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462" r:id="rId2"/>
    <p:sldId id="4256" r:id="rId3"/>
    <p:sldId id="4257" r:id="rId4"/>
    <p:sldId id="4258" r:id="rId5"/>
    <p:sldId id="259" r:id="rId6"/>
    <p:sldId id="258" r:id="rId7"/>
    <p:sldId id="3518" r:id="rId8"/>
    <p:sldId id="3517" r:id="rId9"/>
    <p:sldId id="3505" r:id="rId10"/>
    <p:sldId id="440" r:id="rId11"/>
    <p:sldId id="3499" r:id="rId12"/>
    <p:sldId id="3519" r:id="rId13"/>
    <p:sldId id="3523" r:id="rId14"/>
    <p:sldId id="4293" r:id="rId15"/>
    <p:sldId id="3524" r:id="rId16"/>
    <p:sldId id="4295" r:id="rId17"/>
    <p:sldId id="4296" r:id="rId18"/>
    <p:sldId id="4297" r:id="rId19"/>
    <p:sldId id="4298" r:id="rId20"/>
    <p:sldId id="4254" r:id="rId21"/>
    <p:sldId id="4252" r:id="rId22"/>
    <p:sldId id="4290" r:id="rId23"/>
    <p:sldId id="4292" r:id="rId24"/>
    <p:sldId id="4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437FF"/>
    <a:srgbClr val="FF40FF"/>
    <a:srgbClr val="D883FF"/>
    <a:srgbClr val="FFD579"/>
    <a:srgbClr val="A9D18E"/>
    <a:srgbClr val="FF8AD8"/>
    <a:srgbClr val="FF2600"/>
    <a:srgbClr val="FF7E79"/>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90"/>
    <p:restoredTop sz="91933"/>
  </p:normalViewPr>
  <p:slideViewPr>
    <p:cSldViewPr snapToGrid="0" snapToObjects="1">
      <p:cViewPr varScale="1">
        <p:scale>
          <a:sx n="94" d="100"/>
          <a:sy n="94"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10/29/22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子計畫一，透過企業經理人影像分析，探討企業經理人的個性與行為是否能夠發揮其職責帶領企業進行科技創新，進而為股東創造更高的企業價值；</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子計畫二，則是從網路效應</a:t>
            </a:r>
            <a:r>
              <a:rPr lang="en-US" altLang="zh-TW" sz="1200" kern="1200" dirty="0">
                <a:solidFill>
                  <a:schemeClr val="tx1"/>
                </a:solidFill>
                <a:effectLst/>
                <a:latin typeface="+mn-lt"/>
                <a:ea typeface="+mn-ea"/>
                <a:cs typeface="+mn-cs"/>
              </a:rPr>
              <a:t> (Network Effect) </a:t>
            </a:r>
            <a:r>
              <a:rPr lang="zh-TW" altLang="zh-TW" sz="1200" kern="1200" dirty="0">
                <a:solidFill>
                  <a:schemeClr val="tx1"/>
                </a:solidFill>
                <a:effectLst/>
                <a:latin typeface="+mn-lt"/>
                <a:ea typeface="+mn-ea"/>
                <a:cs typeface="+mn-cs"/>
              </a:rPr>
              <a:t>的觀點出發，探討當一家企業開始應用科技創新於金融服務或金融商品時，是否以及如何透過企業與企業間的連結產生擴散影響，進而使得相關企業也提高導入科技創新的動機；</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子計畫三，則進一步探討，若一家企業欲導入科技創新時，如何在既有的眾多相關專利之中，掌握專利發展趨勢，並從中突出重圍創造出屬於自己的企業價值與地位</a:t>
            </a:r>
            <a:r>
              <a:rPr lang="en-US" altLang="zh-TW" sz="120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770D8529-327B-4A7F-B412-323DE207989C}" type="slidenum">
              <a:rPr lang="zh-TW" altLang="en-US" smtClean="0"/>
              <a:t>6</a:t>
            </a:fld>
            <a:endParaRPr lang="zh-TW" altLang="en-US"/>
          </a:p>
        </p:txBody>
      </p:sp>
    </p:spTree>
    <p:extLst>
      <p:ext uri="{BB962C8B-B14F-4D97-AF65-F5344CB8AC3E}">
        <p14:creationId xmlns:p14="http://schemas.microsoft.com/office/powerpoint/2010/main" val="91784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indent="-457200">
              <a:lnSpc>
                <a:spcPct val="150000"/>
              </a:lnSpc>
              <a:buClrTx/>
              <a:buFont typeface="+mj-lt"/>
              <a:buAutoNum type="arabicPeriod"/>
            </a:pPr>
            <a:r>
              <a:rPr lang="zh-TW" altLang="en-US" dirty="0"/>
              <a:t>應用人工智慧於專利文本分析金融科技知識圖譜</a:t>
            </a:r>
          </a:p>
          <a:p>
            <a:pPr marL="457200" indent="-457200">
              <a:lnSpc>
                <a:spcPct val="150000"/>
              </a:lnSpc>
              <a:buClrTx/>
              <a:buFont typeface="+mj-lt"/>
              <a:buAutoNum type="arabicPeriod"/>
            </a:pPr>
            <a:r>
              <a:rPr lang="zh-TW" altLang="en-US" dirty="0"/>
              <a:t>* 運用人工智慧</a:t>
            </a:r>
            <a:r>
              <a:rPr lang="en-US" altLang="zh-TW" dirty="0"/>
              <a:t>AI</a:t>
            </a:r>
            <a:r>
              <a:rPr lang="zh-TW" altLang="en-US" dirty="0"/>
              <a:t>結合專利文本分析</a:t>
            </a:r>
          </a:p>
          <a:p>
            <a:pPr marL="457200" indent="-457200">
              <a:lnSpc>
                <a:spcPct val="150000"/>
              </a:lnSpc>
              <a:buClrTx/>
              <a:buFont typeface="+mj-lt"/>
              <a:buAutoNum type="arabicPeriod"/>
            </a:pPr>
            <a:r>
              <a:rPr lang="zh-TW" altLang="en-US" dirty="0"/>
              <a:t>* 資料科學分析及其應用</a:t>
            </a:r>
          </a:p>
          <a:p>
            <a:pPr marL="457200" indent="-457200">
              <a:lnSpc>
                <a:spcPct val="150000"/>
              </a:lnSpc>
              <a:buClrTx/>
              <a:buFont typeface="+mj-lt"/>
              <a:buAutoNum type="arabicPeriod"/>
            </a:pPr>
            <a:r>
              <a:rPr lang="zh-TW" altLang="en-US" dirty="0"/>
              <a:t>* 建立金融科技知識圖譜</a:t>
            </a:r>
          </a:p>
          <a:p>
            <a:pPr marL="457200" indent="-457200">
              <a:lnSpc>
                <a:spcPct val="150000"/>
              </a:lnSpc>
              <a:buClrTx/>
              <a:buFont typeface="+mj-lt"/>
              <a:buAutoNum type="arabicPeriod"/>
            </a:pPr>
            <a:r>
              <a:rPr lang="zh-TW" altLang="en-US" dirty="0"/>
              <a:t>掌握現有的專利資訊，延攬關鍵技術於金融服務，申請專利做出企業戰略決策，提高產業內競爭力的重要關鍵。</a:t>
            </a:r>
          </a:p>
          <a:p>
            <a:pPr marL="457200" indent="-457200">
              <a:lnSpc>
                <a:spcPct val="150000"/>
              </a:lnSpc>
              <a:buClrTx/>
              <a:buFont typeface="+mj-lt"/>
              <a:buAutoNum type="arabicPeriod"/>
            </a:pPr>
            <a:r>
              <a:rPr lang="zh-TW" altLang="en-US" dirty="0"/>
              <a:t>企業欲導入科技創新時，如何在既有的眾多相關專利之中，掌握專利發展趨勢，並從中突出重圍創造出屬於自己的企業價值與地位</a:t>
            </a:r>
            <a:r>
              <a:rPr lang="en-US" altLang="zh-TW" dirty="0"/>
              <a:t>? </a:t>
            </a:r>
          </a:p>
          <a:p>
            <a:pPr marL="457200" indent="-457200">
              <a:lnSpc>
                <a:spcPct val="150000"/>
              </a:lnSpc>
              <a:buClrTx/>
              <a:buFont typeface="+mj-lt"/>
              <a:buAutoNum type="arabicPeriod"/>
            </a:pPr>
            <a:r>
              <a:rPr lang="zh-TW" altLang="en-US" dirty="0"/>
              <a:t>第一年：建構金融科技知識圖譜資料集</a:t>
            </a:r>
          </a:p>
          <a:p>
            <a:pPr marL="457200" indent="-457200">
              <a:lnSpc>
                <a:spcPct val="150000"/>
              </a:lnSpc>
              <a:buClrTx/>
              <a:buFont typeface="+mj-lt"/>
              <a:buAutoNum type="arabicPeriod"/>
            </a:pPr>
            <a:r>
              <a:rPr lang="zh-TW" altLang="en-US" dirty="0"/>
              <a:t>第二年：分析了解金融科技發展現況與趨勢</a:t>
            </a:r>
          </a:p>
          <a:p>
            <a:pPr marL="457200" indent="-457200">
              <a:lnSpc>
                <a:spcPct val="150000"/>
              </a:lnSpc>
              <a:buClrTx/>
              <a:buFont typeface="+mj-lt"/>
              <a:buAutoNum type="arabicPeriod"/>
            </a:pPr>
            <a:r>
              <a:rPr lang="zh-TW" altLang="en-US" dirty="0"/>
              <a:t>第三年：發展企業導入科技創新之戰略決策</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F5C16-0FA6-43DD-9A38-FFF2690F356B}"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442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D8529-327B-4A7F-B412-323DE207989C}" type="slidenum">
              <a:rPr lang="zh-TW" altLang="en-US" smtClean="0"/>
              <a:t>19</a:t>
            </a:fld>
            <a:endParaRPr lang="zh-TW" altLang="en-US"/>
          </a:p>
        </p:txBody>
      </p:sp>
    </p:spTree>
    <p:extLst>
      <p:ext uri="{BB962C8B-B14F-4D97-AF65-F5344CB8AC3E}">
        <p14:creationId xmlns:p14="http://schemas.microsoft.com/office/powerpoint/2010/main" val="340839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52702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19412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10/29/22</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10/29/22</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10/29/22</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718937" y="2852936"/>
            <a:ext cx="10801146" cy="220824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16417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10/29/22</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10/29/22</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10/29/22</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10/29/22</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10/29/22</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10/29/22</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10/29/22</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10/29/22</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10/29/22</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aacsb.ntpu.edu.tw/fintech/"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aacsb.ntpu.edu.tw/fintech/"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hyperlink" Target="mailto:myday@gm.ntpu.edu.tw" TargetMode="External"/><Relationship Id="rId4" Type="http://schemas.openxmlformats.org/officeDocument/2006/relationships/image" Target="../media/image18.jp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hyperlink" Target="mailto:myday@gm.ntpu.edu.tw" TargetMode="External"/><Relationship Id="rId4" Type="http://schemas.openxmlformats.org/officeDocument/2006/relationships/image" Target="../media/image18.jp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aacsb.ntpu.edu.tw/fintech/"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aacsb.ntpu.edu.tw/fintech/"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760711"/>
            <a:ext cx="11672156" cy="2123502"/>
          </a:xfrm>
        </p:spPr>
        <p:txBody>
          <a:bodyPr>
            <a:noAutofit/>
          </a:bodyPr>
          <a:lstStyle/>
          <a:p>
            <a:pPr>
              <a:lnSpc>
                <a:spcPct val="100000"/>
              </a:lnSpc>
            </a:pP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Artificial Intelligence Methods Applied for </a:t>
            </a:r>
            <a:b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Analyzing the Introduction of Technological Innovation: </a:t>
            </a:r>
            <a:b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Patent Text Analysis and Image Analysis</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2800" dirty="0">
                <a:solidFill>
                  <a:srgbClr val="C00000"/>
                </a:solidFill>
                <a:latin typeface="Calibri" panose="020F0502020204030204" pitchFamily="34" charset="0"/>
                <a:ea typeface="Heiti TC Medium" pitchFamily="2" charset="-128"/>
                <a:cs typeface="Arial" panose="020B0604020202020204" pitchFamily="34" charset="0"/>
              </a:rPr>
              <a:t>(</a:t>
            </a:r>
            <a:r>
              <a:rPr lang="zh-TW" altLang="en-US" sz="2800" dirty="0">
                <a:solidFill>
                  <a:srgbClr val="C00000"/>
                </a:solidFill>
                <a:latin typeface="Calibri" panose="020F0502020204030204" pitchFamily="34" charset="0"/>
                <a:ea typeface="Heiti TC Medium" pitchFamily="2" charset="-128"/>
                <a:cs typeface="Arial" panose="020B0604020202020204" pitchFamily="34" charset="0"/>
              </a:rPr>
              <a:t>人工智慧方法分析企業科技創新導入：專利文字分析與影像分析應用</a:t>
            </a:r>
            <a:r>
              <a:rPr lang="en-US" altLang="zh-TW" sz="2800" dirty="0">
                <a:solidFill>
                  <a:srgbClr val="C00000"/>
                </a:solidFill>
                <a:latin typeface="Calibri" panose="020F0502020204030204" pitchFamily="34" charset="0"/>
                <a:ea typeface="Heiti TC Medium" pitchFamily="2" charset="-128"/>
                <a:cs typeface="Arial" panose="020B0604020202020204" pitchFamily="34" charset="0"/>
              </a:rPr>
              <a:t>)</a:t>
            </a: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2779" y="4181926"/>
            <a:ext cx="1371802" cy="1698420"/>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
        <p:nvSpPr>
          <p:cNvPr id="16" name="TextBox 15">
            <a:extLst>
              <a:ext uri="{FF2B5EF4-FFF2-40B4-BE49-F238E27FC236}">
                <a16:creationId xmlns:a16="http://schemas.microsoft.com/office/drawing/2014/main" id="{D56B0928-98E1-A94A-9E81-B0F0F78D4E86}"/>
              </a:ext>
            </a:extLst>
          </p:cNvPr>
          <p:cNvSpPr txBox="1"/>
          <p:nvPr/>
        </p:nvSpPr>
        <p:spPr>
          <a:xfrm>
            <a:off x="3592535" y="6564865"/>
            <a:ext cx="4853821"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FinTech Taipei 2022, October 28-29, 2022, Taipei</a:t>
            </a:r>
          </a:p>
        </p:txBody>
      </p:sp>
      <p:pic>
        <p:nvPicPr>
          <p:cNvPr id="3" name="圖片 19">
            <a:extLst>
              <a:ext uri="{FF2B5EF4-FFF2-40B4-BE49-F238E27FC236}">
                <a16:creationId xmlns:a16="http://schemas.microsoft.com/office/drawing/2014/main" id="{2F1857A5-1C4A-0360-BEE7-9D37A839A6F8}"/>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234360" y="96391"/>
            <a:ext cx="712437" cy="949882"/>
          </a:xfrm>
          <a:prstGeom prst="rect">
            <a:avLst/>
          </a:prstGeom>
        </p:spPr>
      </p:pic>
      <p:pic>
        <p:nvPicPr>
          <p:cNvPr id="17" name="Picture 16">
            <a:extLst>
              <a:ext uri="{FF2B5EF4-FFF2-40B4-BE49-F238E27FC236}">
                <a16:creationId xmlns:a16="http://schemas.microsoft.com/office/drawing/2014/main" id="{780A518C-F323-4679-069B-AE7084EE4A3E}"/>
              </a:ext>
            </a:extLst>
          </p:cNvPr>
          <p:cNvPicPr>
            <a:picLocks noChangeAspect="1"/>
          </p:cNvPicPr>
          <p:nvPr/>
        </p:nvPicPr>
        <p:blipFill>
          <a:blip r:embed="rId6"/>
          <a:stretch>
            <a:fillRect/>
          </a:stretch>
        </p:blipFill>
        <p:spPr>
          <a:xfrm>
            <a:off x="10011489" y="1137631"/>
            <a:ext cx="1071813" cy="187567"/>
          </a:xfrm>
          <a:prstGeom prst="rect">
            <a:avLst/>
          </a:prstGeom>
        </p:spPr>
      </p:pic>
      <p:sp>
        <p:nvSpPr>
          <p:cNvPr id="19" name="TextBox 18">
            <a:extLst>
              <a:ext uri="{FF2B5EF4-FFF2-40B4-BE49-F238E27FC236}">
                <a16:creationId xmlns:a16="http://schemas.microsoft.com/office/drawing/2014/main" id="{CB8DEC4A-856B-14CE-F009-DEBB0828D4E7}"/>
              </a:ext>
            </a:extLst>
          </p:cNvPr>
          <p:cNvSpPr txBox="1"/>
          <p:nvPr/>
        </p:nvSpPr>
        <p:spPr>
          <a:xfrm>
            <a:off x="2818557" y="96391"/>
            <a:ext cx="6401778" cy="1077218"/>
          </a:xfrm>
          <a:prstGeom prst="rect">
            <a:avLst/>
          </a:prstGeom>
          <a:noFill/>
        </p:spPr>
        <p:txBody>
          <a:bodyPr wrap="square">
            <a:spAutoFit/>
          </a:bodyPr>
          <a:lstStyle/>
          <a:p>
            <a:pPr algn="ctr"/>
            <a:r>
              <a:rPr lang="zh-TW" altLang="en-US" sz="3200" b="1" dirty="0">
                <a:solidFill>
                  <a:schemeClr val="accent1"/>
                </a:solidFill>
                <a:latin typeface="HEITI TC MEDIUM" pitchFamily="2" charset="-128"/>
                <a:ea typeface="HEITI TC MEDIUM" pitchFamily="2" charset="-128"/>
              </a:rPr>
              <a:t>國立臺北大學 </a:t>
            </a:r>
            <a:br>
              <a:rPr lang="en-US" altLang="zh-TW" sz="3200" b="1" dirty="0">
                <a:solidFill>
                  <a:schemeClr val="accent1"/>
                </a:solidFill>
                <a:latin typeface="HEITI TC MEDIUM" pitchFamily="2" charset="-128"/>
                <a:ea typeface="HEITI TC MEDIUM" pitchFamily="2" charset="-128"/>
              </a:rPr>
            </a:br>
            <a:r>
              <a:rPr lang="zh-TW" altLang="en-US" sz="3200" b="1" dirty="0">
                <a:solidFill>
                  <a:schemeClr val="accent1"/>
                </a:solidFill>
                <a:latin typeface="Heiti TC Medium" pitchFamily="2" charset="-128"/>
                <a:ea typeface="Heiti TC Medium" pitchFamily="2" charset="-128"/>
              </a:rPr>
              <a:t>金融科技暨綠色金融研究中心</a:t>
            </a:r>
            <a:endParaRPr lang="en-US" sz="3200" b="1" dirty="0">
              <a:solidFill>
                <a:schemeClr val="accent1"/>
              </a:solidFill>
              <a:latin typeface="Heiti TC Medium" pitchFamily="2" charset="-128"/>
              <a:ea typeface="Heiti TC Medium" pitchFamily="2" charset="-128"/>
            </a:endParaRPr>
          </a:p>
        </p:txBody>
      </p:sp>
      <p:pic>
        <p:nvPicPr>
          <p:cNvPr id="20" name="圖片 11">
            <a:extLst>
              <a:ext uri="{FF2B5EF4-FFF2-40B4-BE49-F238E27FC236}">
                <a16:creationId xmlns:a16="http://schemas.microsoft.com/office/drawing/2014/main" id="{ADABC7F4-57C6-45A6-27F4-A92669FCB1C9}"/>
              </a:ext>
            </a:extLst>
          </p:cNvPr>
          <p:cNvPicPr>
            <a:picLocks noChangeAspect="1"/>
          </p:cNvPicPr>
          <p:nvPr/>
        </p:nvPicPr>
        <p:blipFill rotWithShape="1">
          <a:blip r:embed="rId7"/>
          <a:srcRect l="24931" t="7790" r="15873" b="37660"/>
          <a:stretch/>
        </p:blipFill>
        <p:spPr>
          <a:xfrm>
            <a:off x="5338713" y="4181354"/>
            <a:ext cx="1371803" cy="1698419"/>
          </a:xfrm>
          <a:prstGeom prst="rect">
            <a:avLst/>
          </a:prstGeom>
        </p:spPr>
      </p:pic>
      <p:pic>
        <p:nvPicPr>
          <p:cNvPr id="21" name="圖片 12">
            <a:extLst>
              <a:ext uri="{FF2B5EF4-FFF2-40B4-BE49-F238E27FC236}">
                <a16:creationId xmlns:a16="http://schemas.microsoft.com/office/drawing/2014/main" id="{97065BC4-1BED-EA7C-2082-96E479013C93}"/>
              </a:ext>
            </a:extLst>
          </p:cNvPr>
          <p:cNvPicPr>
            <a:picLocks noChangeAspect="1"/>
          </p:cNvPicPr>
          <p:nvPr/>
        </p:nvPicPr>
        <p:blipFill rotWithShape="1">
          <a:blip r:embed="rId8"/>
          <a:srcRect l="11029" r="26162" b="22500"/>
          <a:stretch/>
        </p:blipFill>
        <p:spPr>
          <a:xfrm>
            <a:off x="7245610" y="4181354"/>
            <a:ext cx="1371802" cy="1698419"/>
          </a:xfrm>
          <a:prstGeom prst="rect">
            <a:avLst/>
          </a:prstGeom>
        </p:spPr>
      </p:pic>
      <p:sp>
        <p:nvSpPr>
          <p:cNvPr id="22" name="副標題 2">
            <a:extLst>
              <a:ext uri="{FF2B5EF4-FFF2-40B4-BE49-F238E27FC236}">
                <a16:creationId xmlns:a16="http://schemas.microsoft.com/office/drawing/2014/main" id="{F1C7E6D5-8782-F630-79CD-1EB687660A72}"/>
              </a:ext>
            </a:extLst>
          </p:cNvPr>
          <p:cNvSpPr txBox="1">
            <a:spLocks/>
          </p:cNvSpPr>
          <p:nvPr/>
        </p:nvSpPr>
        <p:spPr>
          <a:xfrm>
            <a:off x="3356421" y="5879773"/>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Min-</a:t>
            </a:r>
            <a:r>
              <a:rPr lang="en-US" altLang="zh-TW" sz="2000" b="1" dirty="0" err="1"/>
              <a:t>Yuh</a:t>
            </a:r>
            <a:r>
              <a:rPr lang="en-US" altLang="zh-TW" sz="2000" b="1" dirty="0"/>
              <a:t> Day</a:t>
            </a:r>
            <a:endParaRPr lang="en-US" altLang="zh-TW" sz="2000" dirty="0"/>
          </a:p>
        </p:txBody>
      </p:sp>
      <p:sp>
        <p:nvSpPr>
          <p:cNvPr id="23" name="副標題 2">
            <a:extLst>
              <a:ext uri="{FF2B5EF4-FFF2-40B4-BE49-F238E27FC236}">
                <a16:creationId xmlns:a16="http://schemas.microsoft.com/office/drawing/2014/main" id="{B54A2BE7-4F1B-D50A-EAB6-7AEC616B6F61}"/>
              </a:ext>
            </a:extLst>
          </p:cNvPr>
          <p:cNvSpPr txBox="1">
            <a:spLocks/>
          </p:cNvSpPr>
          <p:nvPr/>
        </p:nvSpPr>
        <p:spPr>
          <a:xfrm>
            <a:off x="5227358" y="5863785"/>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Ju-Fang</a:t>
            </a:r>
            <a:r>
              <a:rPr lang="en-US" altLang="zh-TW" sz="2000" dirty="0"/>
              <a:t> </a:t>
            </a:r>
            <a:r>
              <a:rPr lang="en-US" altLang="zh-TW" sz="2000" b="1" dirty="0"/>
              <a:t>Yen </a:t>
            </a:r>
            <a:endParaRPr lang="en-US" altLang="zh-TW" sz="2000" dirty="0"/>
          </a:p>
        </p:txBody>
      </p:sp>
      <p:sp>
        <p:nvSpPr>
          <p:cNvPr id="24" name="副標題 2">
            <a:extLst>
              <a:ext uri="{FF2B5EF4-FFF2-40B4-BE49-F238E27FC236}">
                <a16:creationId xmlns:a16="http://schemas.microsoft.com/office/drawing/2014/main" id="{649B626F-209F-0FBF-D915-A79EA069A36D}"/>
              </a:ext>
            </a:extLst>
          </p:cNvPr>
          <p:cNvSpPr txBox="1">
            <a:spLocks/>
          </p:cNvSpPr>
          <p:nvPr/>
        </p:nvSpPr>
        <p:spPr>
          <a:xfrm>
            <a:off x="7245611" y="5894952"/>
            <a:ext cx="1371802" cy="432048"/>
          </a:xfrm>
          <a:prstGeom prst="rect">
            <a:avLst/>
          </a:prstGeom>
        </p:spPr>
        <p:txBody>
          <a:bodyPr vert="horz" lIns="91440" tIns="45720" rIns="91440" bIns="45720" rtlCol="0">
            <a:noAutofit/>
          </a:bodyPr>
          <a:lstStyle/>
          <a:p>
            <a:pPr algn="ctr">
              <a:spcBef>
                <a:spcPct val="20000"/>
              </a:spcBef>
              <a:defRPr/>
            </a:pPr>
            <a:r>
              <a:rPr lang="en-US" altLang="zh-TW" sz="2000" b="1" dirty="0"/>
              <a:t>Ko-Chia Yu</a:t>
            </a:r>
          </a:p>
        </p:txBody>
      </p:sp>
      <p:pic>
        <p:nvPicPr>
          <p:cNvPr id="26" name="Picture 25">
            <a:extLst>
              <a:ext uri="{FF2B5EF4-FFF2-40B4-BE49-F238E27FC236}">
                <a16:creationId xmlns:a16="http://schemas.microsoft.com/office/drawing/2014/main" id="{2C9B46C4-A44B-0E61-78FE-274A1EF8C0F2}"/>
              </a:ext>
            </a:extLst>
          </p:cNvPr>
          <p:cNvPicPr>
            <a:picLocks noChangeAspect="1"/>
          </p:cNvPicPr>
          <p:nvPr/>
        </p:nvPicPr>
        <p:blipFill>
          <a:blip r:embed="rId9"/>
          <a:stretch>
            <a:fillRect/>
          </a:stretch>
        </p:blipFill>
        <p:spPr>
          <a:xfrm>
            <a:off x="227950" y="158235"/>
            <a:ext cx="1632636" cy="858541"/>
          </a:xfrm>
          <a:prstGeom prst="rect">
            <a:avLst/>
          </a:prstGeom>
        </p:spPr>
      </p:pic>
      <p:sp>
        <p:nvSpPr>
          <p:cNvPr id="9" name="TextBox 8">
            <a:extLst>
              <a:ext uri="{FF2B5EF4-FFF2-40B4-BE49-F238E27FC236}">
                <a16:creationId xmlns:a16="http://schemas.microsoft.com/office/drawing/2014/main" id="{78B09DAC-8188-34F6-6435-71667F71F79F}"/>
              </a:ext>
            </a:extLst>
          </p:cNvPr>
          <p:cNvSpPr txBox="1"/>
          <p:nvPr/>
        </p:nvSpPr>
        <p:spPr>
          <a:xfrm>
            <a:off x="2969171" y="6255579"/>
            <a:ext cx="6100548" cy="338554"/>
          </a:xfrm>
          <a:prstGeom prst="rect">
            <a:avLst/>
          </a:prstGeom>
          <a:noFill/>
        </p:spPr>
        <p:txBody>
          <a:bodyPr wrap="square">
            <a:spAutoFit/>
          </a:bodyPr>
          <a:lstStyle/>
          <a:p>
            <a:pPr algn="ctr"/>
            <a:r>
              <a:rPr lang="en-US" sz="1600" dirty="0">
                <a:hlinkClick r:id="rId10"/>
              </a:rPr>
              <a:t>http://www.aacsb.ntpu.edu.tw/fintech/</a:t>
            </a:r>
            <a:endParaRPr lang="en-US" sz="16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4"/>
          </p:nvPr>
        </p:nvSpPr>
        <p:spPr>
          <a:xfrm>
            <a:off x="350993" y="1465007"/>
            <a:ext cx="3453097" cy="4684259"/>
          </a:xfrm>
          <a:solidFill>
            <a:srgbClr val="F7F7F7"/>
          </a:solidFill>
        </p:spPr>
        <p:txBody>
          <a:bodyPr>
            <a:noAutofit/>
          </a:bodyPr>
          <a:lstStyle/>
          <a:p>
            <a:pPr marL="380981" indent="-380981">
              <a:lnSpc>
                <a:spcPct val="150000"/>
              </a:lnSpc>
              <a:spcAft>
                <a:spcPts val="800"/>
              </a:spcAft>
            </a:pPr>
            <a:r>
              <a:rPr lang="en-US" altLang="zh-TW" sz="2133" dirty="0">
                <a:latin typeface="微軟正黑體" panose="020B0604030504040204" pitchFamily="34" charset="-120"/>
                <a:ea typeface="微軟正黑體" panose="020B0604030504040204" pitchFamily="34" charset="-120"/>
              </a:rPr>
              <a:t>Crop photo</a:t>
            </a:r>
            <a:r>
              <a:rPr lang="zh-TW" altLang="en-US" sz="2133" dirty="0">
                <a:latin typeface="微軟正黑體" panose="020B0604030504040204" pitchFamily="34" charset="-120"/>
                <a:ea typeface="微軟正黑體" panose="020B0604030504040204" pitchFamily="34" charset="-120"/>
              </a:rPr>
              <a:t> </a:t>
            </a:r>
            <a:r>
              <a:rPr lang="en-US" altLang="zh-TW" sz="2133" dirty="0">
                <a:latin typeface="微軟正黑體" panose="020B0604030504040204" pitchFamily="34" charset="-120"/>
                <a:ea typeface="微軟正黑體" panose="020B0604030504040204" pitchFamily="34" charset="-120"/>
              </a:rPr>
              <a:t>to a square shape and contain a front face.</a:t>
            </a:r>
          </a:p>
          <a:p>
            <a:pPr marL="380981" indent="-380981">
              <a:lnSpc>
                <a:spcPct val="150000"/>
              </a:lnSpc>
              <a:spcAft>
                <a:spcPts val="800"/>
              </a:spcAft>
            </a:pPr>
            <a:r>
              <a:rPr lang="en-US" altLang="zh-TW" sz="2133" dirty="0">
                <a:latin typeface="微軟正黑體" panose="020B0604030504040204" pitchFamily="34" charset="-120"/>
                <a:ea typeface="微軟正黑體" panose="020B0604030504040204" pitchFamily="34" charset="-120"/>
              </a:rPr>
              <a:t>Standardizing the resolutions of the photo to 200 * 200 </a:t>
            </a:r>
            <a:r>
              <a:rPr lang="en-US" altLang="zh-TW" sz="2133" dirty="0" err="1">
                <a:latin typeface="微軟正黑體" panose="020B0604030504040204" pitchFamily="34" charset="-120"/>
                <a:ea typeface="微軟正黑體" panose="020B0604030504040204" pitchFamily="34" charset="-120"/>
              </a:rPr>
              <a:t>px</a:t>
            </a:r>
            <a:r>
              <a:rPr lang="en-US" altLang="zh-TW" sz="2133" dirty="0">
                <a:latin typeface="微軟正黑體" panose="020B0604030504040204" pitchFamily="34" charset="-120"/>
                <a:ea typeface="微軟正黑體" panose="020B0604030504040204" pitchFamily="34" charset="-120"/>
              </a:rPr>
              <a:t>.  </a:t>
            </a:r>
          </a:p>
          <a:p>
            <a:pPr marL="380981" indent="-380981">
              <a:lnSpc>
                <a:spcPct val="150000"/>
              </a:lnSpc>
              <a:spcAft>
                <a:spcPts val="800"/>
              </a:spcAft>
            </a:pPr>
            <a:r>
              <a:rPr lang="en-US" altLang="zh-TW" sz="2133" dirty="0">
                <a:latin typeface="微軟正黑體" panose="020B0604030504040204" pitchFamily="34" charset="-120"/>
                <a:ea typeface="微軟正黑體" panose="020B0604030504040204" pitchFamily="34" charset="-120"/>
              </a:rPr>
              <a:t>Locate 68 important landmark points </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latin typeface="微軟正黑體" panose="020B0604030504040204" pitchFamily="34" charset="-120"/>
                <a:ea typeface="微軟正黑體" panose="020B0604030504040204" pitchFamily="34" charset="-120"/>
              </a:rPr>
              <a:pPr/>
              <a:t>10</a:t>
            </a:fld>
            <a:endParaRPr lang="ja-JP" altLang="en-US" dirty="0">
              <a:latin typeface="微軟正黑體" panose="020B0604030504040204" pitchFamily="34" charset="-120"/>
              <a:ea typeface="微軟正黑體" panose="020B0604030504040204" pitchFamily="34" charset="-120"/>
            </a:endParaRPr>
          </a:p>
        </p:txBody>
      </p:sp>
      <p:sp>
        <p:nvSpPr>
          <p:cNvPr id="9" name="タイトル 5"/>
          <p:cNvSpPr>
            <a:spLocks noGrp="1"/>
          </p:cNvSpPr>
          <p:nvPr>
            <p:ph type="title"/>
          </p:nvPr>
        </p:nvSpPr>
        <p:spPr>
          <a:xfrm>
            <a:off x="2075137" y="164638"/>
            <a:ext cx="8050953" cy="1300369"/>
          </a:xfrm>
          <a:solidFill>
            <a:srgbClr val="F7F7F7"/>
          </a:solidFill>
        </p:spPr>
        <p:txBody>
          <a:bodyPr>
            <a:noAutofit/>
          </a:bodyPr>
          <a:lstStyle/>
          <a:p>
            <a:r>
              <a:rPr lang="en-US" altLang="zh-TW" sz="2933" dirty="0">
                <a:latin typeface="微軟正黑體" panose="020B0604030504040204" pitchFamily="34" charset="-120"/>
                <a:ea typeface="微軟正黑體" panose="020B0604030504040204" pitchFamily="34" charset="-120"/>
              </a:rPr>
              <a:t>Calculating Facial-based Factors Scores</a:t>
            </a:r>
            <a:endParaRPr lang="zh-TW" altLang="en-US" sz="2933"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4063642" y="1662805"/>
            <a:ext cx="3454400" cy="34544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76" y="1609699"/>
            <a:ext cx="3560613" cy="3560613"/>
          </a:xfrm>
          <a:prstGeom prst="rect">
            <a:avLst/>
          </a:prstGeom>
        </p:spPr>
      </p:pic>
      <p:pic>
        <p:nvPicPr>
          <p:cNvPr id="3" name="Picture 2">
            <a:extLst>
              <a:ext uri="{FF2B5EF4-FFF2-40B4-BE49-F238E27FC236}">
                <a16:creationId xmlns:a16="http://schemas.microsoft.com/office/drawing/2014/main" id="{34D17849-404B-A692-2DE3-9F2231FF3B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6" name="Picture 7">
            <a:extLst>
              <a:ext uri="{FF2B5EF4-FFF2-40B4-BE49-F238E27FC236}">
                <a16:creationId xmlns:a16="http://schemas.microsoft.com/office/drawing/2014/main" id="{65BC7D48-B8D6-0501-40BB-CB860A656D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3568205657"/>
      </p:ext>
    </p:extLst>
  </p:cSld>
  <p:clrMapOvr>
    <a:masterClrMapping/>
  </p:clrMapOvr>
  <p:transition spd="slow" advTm="4073">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8B848F-021D-4F3C-8F75-6BD328F1D9BC}"/>
              </a:ext>
            </a:extLst>
          </p:cNvPr>
          <p:cNvSpPr>
            <a:spLocks noGrp="1"/>
          </p:cNvSpPr>
          <p:nvPr>
            <p:ph type="title"/>
          </p:nvPr>
        </p:nvSpPr>
        <p:spPr/>
        <p:txBody>
          <a:bodyPr vert="horz" lIns="91440" tIns="45720" rIns="91440" bIns="45720" rtlCol="0" anchor="ctr">
            <a:normAutofit/>
          </a:bodyPr>
          <a:lstStyle/>
          <a:p>
            <a:pPr algn="ctr"/>
            <a:r>
              <a:rPr lang="zh-TW" altLang="en-US" sz="4000" b="1"/>
              <a:t>研究成果</a:t>
            </a:r>
            <a:endParaRPr lang="zh-TW" altLang="en-US" sz="4000" b="1" dirty="0"/>
          </a:p>
        </p:txBody>
      </p:sp>
      <p:sp>
        <p:nvSpPr>
          <p:cNvPr id="3" name="內容版面配置區 2">
            <a:extLst>
              <a:ext uri="{FF2B5EF4-FFF2-40B4-BE49-F238E27FC236}">
                <a16:creationId xmlns:a16="http://schemas.microsoft.com/office/drawing/2014/main" id="{3E1CC79F-8A75-4B70-A87D-FD59A75F4C5D}"/>
              </a:ext>
            </a:extLst>
          </p:cNvPr>
          <p:cNvSpPr>
            <a:spLocks noGrp="1"/>
          </p:cNvSpPr>
          <p:nvPr>
            <p:ph idx="1"/>
          </p:nvPr>
        </p:nvSpPr>
        <p:spPr/>
        <p:txBody>
          <a:bodyPr>
            <a:normAutofit/>
          </a:bodyPr>
          <a:lstStyle/>
          <a:p>
            <a:pPr>
              <a:lnSpc>
                <a:spcPct val="150000"/>
              </a:lnSpc>
            </a:pPr>
            <a:r>
              <a:rPr lang="zh-TW" altLang="en-US" sz="2800" dirty="0">
                <a:latin typeface="微軟正黑體" panose="020B0604030504040204" pitchFamily="34" charset="-120"/>
                <a:ea typeface="微軟正黑體" panose="020B0604030504040204" pitchFamily="34" charset="-120"/>
              </a:rPr>
              <a:t>我們發現經理人特質確實可以解釋公司在科技導入上的異質性</a:t>
            </a:r>
            <a:endParaRPr lang="en-US" altLang="zh-TW" sz="2800" dirty="0">
              <a:latin typeface="微軟正黑體" panose="020B0604030504040204" pitchFamily="34" charset="-120"/>
              <a:ea typeface="微軟正黑體" panose="020B0604030504040204" pitchFamily="34" charset="-120"/>
            </a:endParaRPr>
          </a:p>
          <a:p>
            <a:pPr lvl="1">
              <a:lnSpc>
                <a:spcPct val="150000"/>
              </a:lnSpc>
            </a:pPr>
            <a:r>
              <a:rPr lang="zh-TW" altLang="en-US" sz="2400" dirty="0">
                <a:solidFill>
                  <a:srgbClr val="FF0000"/>
                </a:solidFill>
                <a:latin typeface="微軟正黑體" panose="020B0604030504040204" pitchFamily="34" charset="-120"/>
                <a:ea typeface="微軟正黑體" panose="020B0604030504040204" pitchFamily="34" charset="-120"/>
              </a:rPr>
              <a:t>具冒險精神的 </a:t>
            </a:r>
            <a:r>
              <a:rPr lang="en-US" altLang="zh-TW" sz="2400" dirty="0">
                <a:solidFill>
                  <a:srgbClr val="FF0000"/>
                </a:solidFill>
                <a:latin typeface="微軟正黑體" panose="020B0604030504040204" pitchFamily="34" charset="-120"/>
                <a:ea typeface="微軟正黑體" panose="020B0604030504040204" pitchFamily="34" charset="-120"/>
              </a:rPr>
              <a:t>CEO </a:t>
            </a:r>
            <a:r>
              <a:rPr lang="zh-TW" altLang="en-US" sz="2400" dirty="0">
                <a:latin typeface="微軟正黑體" panose="020B0604030504040204" pitchFamily="34" charset="-120"/>
                <a:ea typeface="微軟正黑體" panose="020B0604030504040204" pitchFamily="34" charset="-120"/>
              </a:rPr>
              <a:t>較願意往前做更多的創新挑戰</a:t>
            </a:r>
            <a:endParaRPr lang="en-US" altLang="zh-TW" sz="24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我們進一步發現，公司較願意給具有冒險精神的 </a:t>
            </a:r>
            <a:r>
              <a:rPr lang="en-US" altLang="zh-TW" sz="2800" dirty="0">
                <a:latin typeface="微軟正黑體" panose="020B0604030504040204" pitchFamily="34" charset="-120"/>
                <a:ea typeface="微軟正黑體" panose="020B0604030504040204" pitchFamily="34" charset="-120"/>
              </a:rPr>
              <a:t>CEO </a:t>
            </a:r>
            <a:r>
              <a:rPr lang="zh-TW" altLang="en-US" sz="2800" dirty="0">
                <a:latin typeface="微軟正黑體" panose="020B0604030504040204" pitchFamily="34" charset="-120"/>
                <a:ea typeface="微軟正黑體" panose="020B0604030504040204" pitchFamily="34" charset="-120"/>
              </a:rPr>
              <a:t>高薪；尤其是</a:t>
            </a:r>
            <a:r>
              <a:rPr lang="zh-TW" altLang="en-US" sz="2800" dirty="0">
                <a:solidFill>
                  <a:srgbClr val="FF0000"/>
                </a:solidFill>
                <a:latin typeface="微軟正黑體" panose="020B0604030504040204" pitchFamily="34" charset="-120"/>
                <a:ea typeface="微軟正黑體" panose="020B0604030504040204" pitchFamily="34" charset="-120"/>
              </a:rPr>
              <a:t>較注重創新的公司</a:t>
            </a:r>
            <a:r>
              <a:rPr lang="zh-TW" altLang="en-US" sz="2800" dirty="0">
                <a:latin typeface="微軟正黑體" panose="020B0604030504040204" pitchFamily="34" charset="-120"/>
                <a:ea typeface="微軟正黑體" panose="020B0604030504040204" pitchFamily="34" charset="-120"/>
              </a:rPr>
              <a:t>，會透過</a:t>
            </a:r>
            <a:r>
              <a:rPr lang="zh-TW" altLang="en-US" sz="2800" dirty="0">
                <a:solidFill>
                  <a:srgbClr val="FF0000"/>
                </a:solidFill>
                <a:latin typeface="微軟正黑體" panose="020B0604030504040204" pitchFamily="34" charset="-120"/>
                <a:ea typeface="微軟正黑體" panose="020B0604030504040204" pitchFamily="34" charset="-120"/>
              </a:rPr>
              <a:t>高階經理選擇權</a:t>
            </a:r>
            <a:r>
              <a:rPr lang="zh-TW" altLang="en-US" sz="2800" dirty="0">
                <a:latin typeface="微軟正黑體" panose="020B0604030504040204" pitchFamily="34" charset="-120"/>
                <a:ea typeface="微軟正黑體" panose="020B0604030504040204" pitchFamily="34" charset="-120"/>
              </a:rPr>
              <a:t>或是</a:t>
            </a:r>
            <a:r>
              <a:rPr lang="zh-TW" altLang="en-US" sz="2800" dirty="0">
                <a:solidFill>
                  <a:srgbClr val="FF0000"/>
                </a:solidFill>
                <a:latin typeface="微軟正黑體" panose="020B0604030504040204" pitchFamily="34" charset="-120"/>
                <a:ea typeface="微軟正黑體" panose="020B0604030504040204" pitchFamily="34" charset="-120"/>
              </a:rPr>
              <a:t>股票分紅</a:t>
            </a:r>
            <a:r>
              <a:rPr lang="zh-TW" altLang="en-US" sz="2800" dirty="0">
                <a:latin typeface="微軟正黑體" panose="020B0604030504040204" pitchFamily="34" charset="-120"/>
                <a:ea typeface="微軟正黑體" panose="020B0604030504040204" pitchFamily="34" charset="-120"/>
              </a:rPr>
              <a:t>的方式作為誘因，去激勵具冒險精神的 </a:t>
            </a:r>
            <a:r>
              <a:rPr lang="en-US" altLang="zh-TW" sz="2800" dirty="0">
                <a:latin typeface="微軟正黑體" panose="020B0604030504040204" pitchFamily="34" charset="-120"/>
                <a:ea typeface="微軟正黑體" panose="020B0604030504040204" pitchFamily="34" charset="-120"/>
              </a:rPr>
              <a:t>CEO </a:t>
            </a:r>
            <a:r>
              <a:rPr lang="zh-TW" altLang="en-US" sz="2800" dirty="0">
                <a:latin typeface="微軟正黑體" panose="020B0604030504040204" pitchFamily="34" charset="-120"/>
                <a:ea typeface="微軟正黑體" panose="020B0604030504040204" pitchFamily="34" charset="-120"/>
              </a:rPr>
              <a:t>往前做更多的創新挑戰。</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本論文的研究結果供投資人在做投資決策時，可參考經理人特質。</a:t>
            </a:r>
            <a:endParaRPr lang="en-US" altLang="zh-TW" sz="2800" dirty="0">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11</a:t>
            </a:fld>
            <a:endParaRPr lang="zh-TW" altLang="en-US" dirty="0"/>
          </a:p>
        </p:txBody>
      </p:sp>
      <p:pic>
        <p:nvPicPr>
          <p:cNvPr id="4" name="Picture 3">
            <a:extLst>
              <a:ext uri="{FF2B5EF4-FFF2-40B4-BE49-F238E27FC236}">
                <a16:creationId xmlns:a16="http://schemas.microsoft.com/office/drawing/2014/main" id="{E2C76C0E-45AA-44FA-58AD-04AFCA9B7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BFF87632-CBF0-41CA-78AA-8673A5805D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46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12</a:t>
            </a:fld>
            <a:endParaRPr lang="zh-TW" altLang="en-US"/>
          </a:p>
        </p:txBody>
      </p:sp>
      <p:sp>
        <p:nvSpPr>
          <p:cNvPr id="5" name="標題 3"/>
          <p:cNvSpPr>
            <a:spLocks noGrp="1"/>
          </p:cNvSpPr>
          <p:nvPr>
            <p:ph type="title"/>
          </p:nvPr>
        </p:nvSpPr>
        <p:spPr>
          <a:xfrm>
            <a:off x="1295400" y="1046273"/>
            <a:ext cx="10058400" cy="3389250"/>
          </a:xfrm>
        </p:spPr>
        <p:txBody>
          <a:bodyPr>
            <a:normAutofit/>
          </a:bodyPr>
          <a:lstStyle/>
          <a:p>
            <a:pPr>
              <a:lnSpc>
                <a:spcPct val="110000"/>
              </a:lnSpc>
            </a:pPr>
            <a:r>
              <a:rPr lang="zh-TW" altLang="en-US" b="1" dirty="0"/>
              <a:t>子計畫二</a:t>
            </a:r>
            <a:br>
              <a:rPr lang="zh-TW" altLang="en-US" b="1" dirty="0"/>
            </a:br>
            <a:r>
              <a:rPr lang="zh-TW" altLang="en-US" b="1" dirty="0"/>
              <a:t>科技創新策略的網路效果</a:t>
            </a:r>
            <a:br>
              <a:rPr lang="zh-TW" altLang="en-US" b="1" dirty="0"/>
            </a:br>
            <a:r>
              <a:rPr lang="en-US" altLang="zh-TW" b="1" dirty="0">
                <a:solidFill>
                  <a:schemeClr val="accent1">
                    <a:lumMod val="50000"/>
                  </a:schemeClr>
                </a:solidFill>
              </a:rPr>
              <a:t>Network Effects of Technological Innovation Strategies</a:t>
            </a:r>
            <a:endParaRPr lang="zh-TW" altLang="en-US" dirty="0"/>
          </a:p>
        </p:txBody>
      </p:sp>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9" name="Picture 7">
            <a:extLst>
              <a:ext uri="{FF2B5EF4-FFF2-40B4-BE49-F238E27FC236}">
                <a16:creationId xmlns:a16="http://schemas.microsoft.com/office/drawing/2014/main" id="{7C060C21-0FBF-B146-9B75-B6BC75ABE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2" name="圖片 12">
            <a:extLst>
              <a:ext uri="{FF2B5EF4-FFF2-40B4-BE49-F238E27FC236}">
                <a16:creationId xmlns:a16="http://schemas.microsoft.com/office/drawing/2014/main" id="{1A3C7BF8-89E9-0843-3396-6B31957F2C3A}"/>
              </a:ext>
            </a:extLst>
          </p:cNvPr>
          <p:cNvPicPr>
            <a:picLocks noChangeAspect="1"/>
          </p:cNvPicPr>
          <p:nvPr/>
        </p:nvPicPr>
        <p:blipFill rotWithShape="1">
          <a:blip r:embed="rId4"/>
          <a:srcRect l="11029" r="26162" b="22500"/>
          <a:stretch/>
        </p:blipFill>
        <p:spPr>
          <a:xfrm>
            <a:off x="5512345" y="4645378"/>
            <a:ext cx="1371802" cy="1698419"/>
          </a:xfrm>
          <a:prstGeom prst="rect">
            <a:avLst/>
          </a:prstGeom>
        </p:spPr>
      </p:pic>
      <p:sp>
        <p:nvSpPr>
          <p:cNvPr id="3" name="副標題 2">
            <a:extLst>
              <a:ext uri="{FF2B5EF4-FFF2-40B4-BE49-F238E27FC236}">
                <a16:creationId xmlns:a16="http://schemas.microsoft.com/office/drawing/2014/main" id="{82DA7424-01A3-0701-577F-E7A15258D115}"/>
              </a:ext>
            </a:extLst>
          </p:cNvPr>
          <p:cNvSpPr txBox="1">
            <a:spLocks/>
          </p:cNvSpPr>
          <p:nvPr/>
        </p:nvSpPr>
        <p:spPr>
          <a:xfrm>
            <a:off x="5512346" y="6358976"/>
            <a:ext cx="1371802" cy="432048"/>
          </a:xfrm>
          <a:prstGeom prst="rect">
            <a:avLst/>
          </a:prstGeom>
        </p:spPr>
        <p:txBody>
          <a:bodyPr vert="horz" lIns="91440" tIns="45720" rIns="91440" bIns="45720" rtlCol="0">
            <a:noAutofit/>
          </a:bodyPr>
          <a:lstStyle/>
          <a:p>
            <a:pPr algn="ctr">
              <a:spcBef>
                <a:spcPct val="20000"/>
              </a:spcBef>
              <a:defRPr/>
            </a:pPr>
            <a:r>
              <a:rPr lang="en-US" altLang="zh-TW" sz="2000" b="1" dirty="0"/>
              <a:t>Ko-Chia Yu</a:t>
            </a:r>
          </a:p>
        </p:txBody>
      </p:sp>
    </p:spTree>
    <p:extLst>
      <p:ext uri="{BB962C8B-B14F-4D97-AF65-F5344CB8AC3E}">
        <p14:creationId xmlns:p14="http://schemas.microsoft.com/office/powerpoint/2010/main" val="389282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8B848F-021D-4F3C-8F75-6BD328F1D9BC}"/>
              </a:ext>
            </a:extLst>
          </p:cNvPr>
          <p:cNvSpPr>
            <a:spLocks noGrp="1"/>
          </p:cNvSpPr>
          <p:nvPr>
            <p:ph type="title"/>
          </p:nvPr>
        </p:nvSpPr>
        <p:spPr/>
        <p:txBody>
          <a:bodyPr vert="horz" lIns="91440" tIns="45720" rIns="91440" bIns="45720" rtlCol="0" anchor="ctr">
            <a:normAutofit/>
          </a:bodyPr>
          <a:lstStyle/>
          <a:p>
            <a:pPr algn="ctr"/>
            <a:r>
              <a:rPr lang="zh-TW" altLang="en-US" sz="4000" b="1"/>
              <a:t>研究背景與</a:t>
            </a:r>
            <a:r>
              <a:rPr lang="zh-TW" altLang="en-US" sz="4000" b="1" dirty="0"/>
              <a:t>目的</a:t>
            </a:r>
          </a:p>
        </p:txBody>
      </p:sp>
      <p:sp>
        <p:nvSpPr>
          <p:cNvPr id="3" name="內容版面配置區 2">
            <a:extLst>
              <a:ext uri="{FF2B5EF4-FFF2-40B4-BE49-F238E27FC236}">
                <a16:creationId xmlns:a16="http://schemas.microsoft.com/office/drawing/2014/main" id="{3E1CC79F-8A75-4B70-A87D-FD59A75F4C5D}"/>
              </a:ext>
            </a:extLst>
          </p:cNvPr>
          <p:cNvSpPr>
            <a:spLocks noGrp="1"/>
          </p:cNvSpPr>
          <p:nvPr>
            <p:ph idx="1"/>
          </p:nvPr>
        </p:nvSpPr>
        <p:spPr>
          <a:xfrm>
            <a:off x="838199" y="1825625"/>
            <a:ext cx="10723179" cy="4351338"/>
          </a:xfrm>
        </p:spPr>
        <p:txBody>
          <a:bodyPr vert="horz" lIns="91440" tIns="45720" rIns="91440" bIns="45720" rtlCol="0">
            <a:normAutofit fontScale="92500" lnSpcReduction="20000"/>
          </a:bodyPr>
          <a:lstStyle/>
          <a:p>
            <a:pPr>
              <a:lnSpc>
                <a:spcPct val="150000"/>
              </a:lnSpc>
              <a:spcAft>
                <a:spcPts val="200"/>
              </a:spcAft>
              <a:buSzPct val="100000"/>
            </a:pPr>
            <a:r>
              <a:rPr lang="zh-TW" altLang="en-US" dirty="0"/>
              <a:t>科技創新已改變人類生活的各種面向，同時也使得產業與產業間的界線更加模糊：新的產業不斷的產生並擠壓現有的傳統行業，傳統的產業面對也必須踏入原先未知的領域，回應新科技帶來的競爭。</a:t>
            </a:r>
            <a:endParaRPr lang="en-US" altLang="zh-TW" dirty="0"/>
          </a:p>
          <a:p>
            <a:pPr>
              <a:lnSpc>
                <a:spcPct val="150000"/>
              </a:lnSpc>
              <a:spcAft>
                <a:spcPts val="200"/>
              </a:spcAft>
              <a:buSzPct val="100000"/>
            </a:pPr>
            <a:r>
              <a:rPr lang="zh-TW" altLang="en-US" dirty="0"/>
              <a:t>本計畫將研究科技創新，特別是在</a:t>
            </a:r>
            <a:r>
              <a:rPr lang="zh-TW" altLang="en-US" b="1" dirty="0">
                <a:solidFill>
                  <a:srgbClr val="FF0000"/>
                </a:solidFill>
              </a:rPr>
              <a:t>金融科技</a:t>
            </a:r>
            <a:r>
              <a:rPr lang="zh-TW" altLang="en-US" dirty="0"/>
              <a:t>以及</a:t>
            </a:r>
            <a:r>
              <a:rPr lang="zh-TW" altLang="en-US" b="1" dirty="0">
                <a:solidFill>
                  <a:srgbClr val="FF0000"/>
                </a:solidFill>
              </a:rPr>
              <a:t>綠色科技</a:t>
            </a:r>
            <a:r>
              <a:rPr lang="zh-TW" altLang="en-US" dirty="0"/>
              <a:t>上的創新，如何影響市場上其他相關聯的公司：</a:t>
            </a:r>
            <a:r>
              <a:rPr lang="zh-TW" altLang="en-US" b="1" dirty="0">
                <a:solidFill>
                  <a:srgbClr val="FF0000"/>
                </a:solidFill>
              </a:rPr>
              <a:t>上下游供應鏈公司</a:t>
            </a:r>
            <a:r>
              <a:rPr lang="zh-TW" altLang="en-US" dirty="0"/>
              <a:t>，</a:t>
            </a:r>
            <a:r>
              <a:rPr lang="zh-TW" altLang="en-US" b="1" dirty="0">
                <a:solidFill>
                  <a:srgbClr val="FF0000"/>
                </a:solidFill>
              </a:rPr>
              <a:t>共同持有股東公司</a:t>
            </a:r>
            <a:r>
              <a:rPr lang="zh-TW" altLang="en-US" dirty="0"/>
              <a:t>，以及具有</a:t>
            </a:r>
            <a:r>
              <a:rPr lang="zh-TW" altLang="en-US" b="1" dirty="0">
                <a:solidFill>
                  <a:srgbClr val="FF0000"/>
                </a:solidFill>
              </a:rPr>
              <a:t>重疊社會關係的管理層的公司</a:t>
            </a:r>
            <a:r>
              <a:rPr lang="zh-TW" altLang="en-US" dirty="0"/>
              <a:t>。</a:t>
            </a:r>
          </a:p>
        </p:txBody>
      </p:sp>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13</a:t>
            </a:fld>
            <a:endParaRPr lang="zh-TW" altLang="en-US"/>
          </a:p>
        </p:txBody>
      </p:sp>
      <p:pic>
        <p:nvPicPr>
          <p:cNvPr id="4" name="Picture 3">
            <a:extLst>
              <a:ext uri="{FF2B5EF4-FFF2-40B4-BE49-F238E27FC236}">
                <a16:creationId xmlns:a16="http://schemas.microsoft.com/office/drawing/2014/main" id="{46503D12-2904-6453-2E2E-269BFE1B46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2EC971AB-C9BD-400A-0BD8-1AE615218C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70908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8B848F-021D-4F3C-8F75-6BD328F1D9BC}"/>
              </a:ext>
            </a:extLst>
          </p:cNvPr>
          <p:cNvSpPr>
            <a:spLocks noGrp="1"/>
          </p:cNvSpPr>
          <p:nvPr>
            <p:ph type="title"/>
          </p:nvPr>
        </p:nvSpPr>
        <p:spPr/>
        <p:txBody>
          <a:bodyPr vert="horz" lIns="91440" tIns="45720" rIns="91440" bIns="45720" rtlCol="0" anchor="ctr">
            <a:normAutofit/>
          </a:bodyPr>
          <a:lstStyle/>
          <a:p>
            <a:pPr algn="ctr"/>
            <a:r>
              <a:rPr lang="zh-TW" altLang="en-US" sz="4000" b="1" dirty="0"/>
              <a:t>研究成果</a:t>
            </a:r>
          </a:p>
        </p:txBody>
      </p:sp>
      <p:sp>
        <p:nvSpPr>
          <p:cNvPr id="3" name="內容版面配置區 2">
            <a:extLst>
              <a:ext uri="{FF2B5EF4-FFF2-40B4-BE49-F238E27FC236}">
                <a16:creationId xmlns:a16="http://schemas.microsoft.com/office/drawing/2014/main" id="{3E1CC79F-8A75-4B70-A87D-FD59A75F4C5D}"/>
              </a:ext>
            </a:extLst>
          </p:cNvPr>
          <p:cNvSpPr>
            <a:spLocks noGrp="1"/>
          </p:cNvSpPr>
          <p:nvPr>
            <p:ph idx="1"/>
          </p:nvPr>
        </p:nvSpPr>
        <p:spPr>
          <a:xfrm>
            <a:off x="838199" y="1460667"/>
            <a:ext cx="10723179" cy="4716296"/>
          </a:xfrm>
        </p:spPr>
        <p:txBody>
          <a:bodyPr vert="horz" lIns="91440" tIns="45720" rIns="91440" bIns="45720" rtlCol="0">
            <a:noAutofit/>
          </a:bodyPr>
          <a:lstStyle/>
          <a:p>
            <a:pPr marL="228600" indent="-228600">
              <a:lnSpc>
                <a:spcPct val="150000"/>
              </a:lnSpc>
              <a:spcAft>
                <a:spcPts val="600"/>
              </a:spcAft>
              <a:buClrTx/>
              <a:buFont typeface="Arial" panose="020B0604020202020204" pitchFamily="34" charset="0"/>
              <a:buChar char="•"/>
            </a:pPr>
            <a:r>
              <a:rPr lang="zh-TW" altLang="en-US" sz="2600" dirty="0">
                <a:solidFill>
                  <a:schemeClr val="tx1"/>
                </a:solidFill>
                <a:latin typeface="微軟正黑體" panose="020B0604030504040204" pitchFamily="34" charset="-120"/>
                <a:ea typeface="微軟正黑體" panose="020B0604030504040204" pitchFamily="34" charset="-120"/>
              </a:rPr>
              <a:t>首先從公司的</a:t>
            </a:r>
            <a:r>
              <a:rPr lang="zh-TW" altLang="en-US" sz="2600" b="1" dirty="0">
                <a:solidFill>
                  <a:srgbClr val="FF0000"/>
                </a:solidFill>
                <a:latin typeface="微軟正黑體" panose="020B0604030504040204" pitchFamily="34" charset="-120"/>
                <a:ea typeface="微軟正黑體" panose="020B0604030504040204" pitchFamily="34" charset="-120"/>
              </a:rPr>
              <a:t>專利申請書</a:t>
            </a:r>
            <a:r>
              <a:rPr lang="zh-TW" altLang="en-US" sz="2600" dirty="0">
                <a:solidFill>
                  <a:schemeClr val="tx1"/>
                </a:solidFill>
                <a:latin typeface="微軟正黑體" panose="020B0604030504040204" pitchFamily="34" charset="-120"/>
                <a:ea typeface="微軟正黑體" panose="020B0604030504040204" pitchFamily="34" charset="-120"/>
              </a:rPr>
              <a:t>及</a:t>
            </a:r>
            <a:r>
              <a:rPr lang="zh-TW" altLang="en-US" sz="2600" b="1" dirty="0">
                <a:solidFill>
                  <a:srgbClr val="FF0000"/>
                </a:solidFill>
                <a:latin typeface="微軟正黑體" panose="020B0604030504040204" pitchFamily="34" charset="-120"/>
                <a:ea typeface="微軟正黑體" panose="020B0604030504040204" pitchFamily="34" charset="-120"/>
              </a:rPr>
              <a:t>公司年報</a:t>
            </a:r>
            <a:r>
              <a:rPr lang="zh-TW" altLang="en-US" sz="2600" dirty="0">
                <a:solidFill>
                  <a:schemeClr val="tx1"/>
                </a:solidFill>
                <a:latin typeface="微軟正黑體" panose="020B0604030504040204" pitchFamily="34" charset="-120"/>
                <a:ea typeface="微軟正黑體" panose="020B0604030504040204" pitchFamily="34" charset="-120"/>
              </a:rPr>
              <a:t>等公開發布的訊息中，</a:t>
            </a:r>
            <a:br>
              <a:rPr lang="en-US" altLang="zh-TW" sz="2600" dirty="0">
                <a:solidFill>
                  <a:schemeClr val="tx1"/>
                </a:solidFill>
                <a:latin typeface="微軟正黑體" panose="020B0604030504040204" pitchFamily="34" charset="-120"/>
                <a:ea typeface="微軟正黑體" panose="020B0604030504040204" pitchFamily="34" charset="-120"/>
              </a:rPr>
            </a:br>
            <a:r>
              <a:rPr lang="zh-TW" altLang="en-US" sz="2600" dirty="0">
                <a:solidFill>
                  <a:schemeClr val="tx1"/>
                </a:solidFill>
                <a:latin typeface="微軟正黑體" panose="020B0604030504040204" pitchFamily="34" charset="-120"/>
                <a:ea typeface="微軟正黑體" panose="020B0604030504040204" pitchFamily="34" charset="-120"/>
              </a:rPr>
              <a:t>拆解出與</a:t>
            </a:r>
            <a:r>
              <a:rPr lang="zh-TW" altLang="en-US" sz="2600" b="1" dirty="0">
                <a:solidFill>
                  <a:srgbClr val="FF0000"/>
                </a:solidFill>
                <a:latin typeface="微軟正黑體" panose="020B0604030504040204" pitchFamily="34" charset="-120"/>
                <a:ea typeface="微軟正黑體" panose="020B0604030504040204" pitchFamily="34" charset="-120"/>
              </a:rPr>
              <a:t>綠色科技</a:t>
            </a:r>
            <a:r>
              <a:rPr lang="zh-TW" altLang="en-US" sz="2600" dirty="0">
                <a:solidFill>
                  <a:schemeClr val="tx1"/>
                </a:solidFill>
                <a:latin typeface="微軟正黑體" panose="020B0604030504040204" pitchFamily="34" charset="-120"/>
                <a:ea typeface="微軟正黑體" panose="020B0604030504040204" pitchFamily="34" charset="-120"/>
              </a:rPr>
              <a:t>相關之科技創新有效性。</a:t>
            </a:r>
            <a:endParaRPr lang="en-US" altLang="zh-TW" sz="2600" dirty="0">
              <a:solidFill>
                <a:schemeClr val="tx1"/>
              </a:solidFill>
              <a:latin typeface="微軟正黑體" panose="020B0604030504040204" pitchFamily="34" charset="-120"/>
              <a:ea typeface="微軟正黑體" panose="020B0604030504040204" pitchFamily="34" charset="-120"/>
            </a:endParaRPr>
          </a:p>
          <a:p>
            <a:pPr lvl="1">
              <a:lnSpc>
                <a:spcPct val="150000"/>
              </a:lnSpc>
              <a:spcAft>
                <a:spcPts val="600"/>
              </a:spcAft>
            </a:pPr>
            <a:r>
              <a:rPr lang="zh-TW" altLang="en-US" sz="2600" dirty="0">
                <a:latin typeface="微軟正黑體" panose="020B0604030504040204" pitchFamily="34" charset="-120"/>
                <a:ea typeface="微軟正黑體" panose="020B0604030504040204" pitchFamily="34" charset="-120"/>
              </a:rPr>
              <a:t>自</a:t>
            </a:r>
            <a:r>
              <a:rPr lang="en-US" altLang="zh-TW" sz="2600" dirty="0">
                <a:latin typeface="微軟正黑體" panose="020B0604030504040204" pitchFamily="34" charset="-120"/>
                <a:ea typeface="微軟正黑體" panose="020B0604030504040204" pitchFamily="34" charset="-120"/>
              </a:rPr>
              <a:t>2008</a:t>
            </a:r>
            <a:r>
              <a:rPr lang="zh-TW" altLang="en-US" sz="2600" dirty="0">
                <a:latin typeface="微軟正黑體" panose="020B0604030504040204" pitchFamily="34" charset="-120"/>
                <a:ea typeface="微軟正黑體" panose="020B0604030504040204" pitchFamily="34" charset="-120"/>
              </a:rPr>
              <a:t>至今，約</a:t>
            </a:r>
            <a:r>
              <a:rPr lang="en-US" altLang="zh-TW" sz="2600" dirty="0">
                <a:latin typeface="微軟正黑體" panose="020B0604030504040204" pitchFamily="34" charset="-120"/>
                <a:ea typeface="微軟正黑體" panose="020B0604030504040204" pitchFamily="34" charset="-120"/>
              </a:rPr>
              <a:t>15%</a:t>
            </a:r>
            <a:r>
              <a:rPr lang="zh-TW" altLang="en-US" sz="2600" dirty="0">
                <a:latin typeface="微軟正黑體" panose="020B0604030504040204" pitchFamily="34" charset="-120"/>
                <a:ea typeface="微軟正黑體" panose="020B0604030504040204" pitchFamily="34" charset="-120"/>
              </a:rPr>
              <a:t>的專利申請可被歸類為綠色科技的專利申請。</a:t>
            </a:r>
            <a:endParaRPr lang="en-US" altLang="zh-TW" sz="2600" dirty="0">
              <a:latin typeface="微軟正黑體" panose="020B0604030504040204" pitchFamily="34" charset="-120"/>
              <a:ea typeface="微軟正黑體" panose="020B0604030504040204" pitchFamily="34" charset="-120"/>
            </a:endParaRPr>
          </a:p>
          <a:p>
            <a:pPr lvl="1">
              <a:lnSpc>
                <a:spcPct val="150000"/>
              </a:lnSpc>
              <a:spcAft>
                <a:spcPts val="600"/>
              </a:spcAft>
            </a:pPr>
            <a:r>
              <a:rPr lang="zh-TW" altLang="en-US" sz="2600" dirty="0">
                <a:solidFill>
                  <a:schemeClr val="tx1"/>
                </a:solidFill>
                <a:latin typeface="微軟正黑體" panose="020B0604030504040204" pitchFamily="34" charset="-120"/>
                <a:ea typeface="微軟正黑體" panose="020B0604030504040204" pitchFamily="34" charset="-120"/>
              </a:rPr>
              <a:t>這些專利申請集中在一般認為碳排效率較差的公司</a:t>
            </a:r>
            <a:r>
              <a:rPr lang="zh-TW" altLang="en-US" sz="2600" dirty="0">
                <a:latin typeface="微軟正黑體" panose="020B0604030504040204" pitchFamily="34" charset="-120"/>
                <a:ea typeface="微軟正黑體" panose="020B0604030504040204" pitchFamily="34" charset="-120"/>
              </a:rPr>
              <a:t>。</a:t>
            </a:r>
            <a:endParaRPr lang="en-US" altLang="zh-TW" sz="2600" dirty="0">
              <a:solidFill>
                <a:schemeClr val="tx1"/>
              </a:solidFill>
              <a:latin typeface="微軟正黑體" panose="020B0604030504040204" pitchFamily="34" charset="-120"/>
              <a:ea typeface="微軟正黑體" panose="020B0604030504040204" pitchFamily="34" charset="-120"/>
            </a:endParaRPr>
          </a:p>
          <a:p>
            <a:pPr marL="228600" indent="-228600">
              <a:lnSpc>
                <a:spcPct val="160000"/>
              </a:lnSpc>
              <a:spcAft>
                <a:spcPts val="600"/>
              </a:spcAft>
              <a:buClrTx/>
              <a:buFont typeface="Arial" panose="020B0604020202020204" pitchFamily="34" charset="0"/>
              <a:buChar char="•"/>
            </a:pPr>
            <a:r>
              <a:rPr lang="zh-TW" altLang="en-US" sz="2600" dirty="0">
                <a:latin typeface="微軟正黑體" panose="020B0604030504040204" pitchFamily="34" charset="-120"/>
                <a:ea typeface="微軟正黑體" panose="020B0604030504040204" pitchFamily="34" charset="-120"/>
              </a:rPr>
              <a:t>本研究將接續</a:t>
            </a:r>
            <a:r>
              <a:rPr lang="zh-TW" altLang="en-US" sz="2600" dirty="0">
                <a:solidFill>
                  <a:schemeClr val="tx1"/>
                </a:solidFill>
                <a:latin typeface="微軟正黑體" panose="020B0604030504040204" pitchFamily="34" charset="-120"/>
                <a:ea typeface="微軟正黑體" panose="020B0604030504040204" pitchFamily="34" charset="-120"/>
              </a:rPr>
              <a:t>探討這些綠色科技的創新是否對公司的實質減碳行為作出貢獻，並且探討這樣的創新如何會透過公司的實體經濟面的連結，</a:t>
            </a:r>
            <a:br>
              <a:rPr lang="en-US" altLang="zh-TW" sz="2600" dirty="0">
                <a:solidFill>
                  <a:schemeClr val="tx1"/>
                </a:solidFill>
                <a:latin typeface="微軟正黑體" panose="020B0604030504040204" pitchFamily="34" charset="-120"/>
                <a:ea typeface="微軟正黑體" panose="020B0604030504040204" pitchFamily="34" charset="-120"/>
              </a:rPr>
            </a:br>
            <a:r>
              <a:rPr lang="zh-TW" altLang="en-US" sz="2600" dirty="0">
                <a:solidFill>
                  <a:schemeClr val="tx1"/>
                </a:solidFill>
                <a:latin typeface="微軟正黑體" panose="020B0604030504040204" pitchFamily="34" charset="-120"/>
                <a:ea typeface="微軟正黑體" panose="020B0604030504040204" pitchFamily="34" charset="-120"/>
              </a:rPr>
              <a:t>或財務資金面的連結所傳播出去</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14</a:t>
            </a:fld>
            <a:endParaRPr lang="zh-TW" altLang="en-US"/>
          </a:p>
        </p:txBody>
      </p:sp>
      <p:pic>
        <p:nvPicPr>
          <p:cNvPr id="4" name="Picture 3">
            <a:extLst>
              <a:ext uri="{FF2B5EF4-FFF2-40B4-BE49-F238E27FC236}">
                <a16:creationId xmlns:a16="http://schemas.microsoft.com/office/drawing/2014/main" id="{95818E2F-C1E6-A6EF-04E3-A142313C44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D1DFE93B-3552-8ABF-9BBF-4860D85362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63896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15</a:t>
            </a:fld>
            <a:endParaRPr lang="zh-TW" altLang="en-US"/>
          </a:p>
        </p:txBody>
      </p:sp>
      <p:sp>
        <p:nvSpPr>
          <p:cNvPr id="5" name="標題 3"/>
          <p:cNvSpPr>
            <a:spLocks noGrp="1"/>
          </p:cNvSpPr>
          <p:nvPr>
            <p:ph type="title"/>
          </p:nvPr>
        </p:nvSpPr>
        <p:spPr>
          <a:xfrm>
            <a:off x="968991" y="1046274"/>
            <a:ext cx="10384809" cy="3510586"/>
          </a:xfrm>
        </p:spPr>
        <p:txBody>
          <a:bodyPr>
            <a:normAutofit fontScale="90000"/>
          </a:bodyPr>
          <a:lstStyle/>
          <a:p>
            <a:pPr>
              <a:lnSpc>
                <a:spcPct val="110000"/>
              </a:lnSpc>
            </a:pPr>
            <a:r>
              <a:rPr lang="zh-TW" altLang="en-US" b="1" dirty="0"/>
              <a:t>子計畫三</a:t>
            </a:r>
            <a:br>
              <a:rPr lang="zh-TW" altLang="en-US" b="1" dirty="0"/>
            </a:br>
            <a:r>
              <a:rPr lang="zh-TW" altLang="en-US" b="1" dirty="0"/>
              <a:t>應用人工智慧於專利文本分析</a:t>
            </a:r>
            <a:br>
              <a:rPr lang="en-US" altLang="zh-TW" b="1" dirty="0"/>
            </a:br>
            <a:r>
              <a:rPr lang="zh-TW" altLang="en-US" b="1" dirty="0"/>
              <a:t>金融科技知識圖譜</a:t>
            </a:r>
            <a:br>
              <a:rPr lang="zh-TW" altLang="en-US" b="1" dirty="0"/>
            </a:br>
            <a:r>
              <a:rPr lang="en-US" altLang="zh-TW" sz="3600" b="1" dirty="0">
                <a:solidFill>
                  <a:schemeClr val="accent1">
                    <a:lumMod val="50000"/>
                  </a:schemeClr>
                </a:solidFill>
              </a:rPr>
              <a:t>Artificial Intelligence for FinTech Knowledge Graph from </a:t>
            </a:r>
            <a:br>
              <a:rPr lang="en-US" altLang="zh-TW" sz="3600" b="1" dirty="0">
                <a:solidFill>
                  <a:schemeClr val="accent1">
                    <a:lumMod val="50000"/>
                  </a:schemeClr>
                </a:solidFill>
              </a:rPr>
            </a:br>
            <a:r>
              <a:rPr lang="en-US" altLang="zh-TW" sz="3600" b="1" dirty="0">
                <a:solidFill>
                  <a:schemeClr val="accent1">
                    <a:lumMod val="50000"/>
                  </a:schemeClr>
                </a:solidFill>
              </a:rPr>
              <a:t>Patent Textual Analytics</a:t>
            </a:r>
            <a:endParaRPr lang="zh-TW" altLang="en-US" sz="3600" dirty="0"/>
          </a:p>
        </p:txBody>
      </p:sp>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9" name="Picture 7">
            <a:extLst>
              <a:ext uri="{FF2B5EF4-FFF2-40B4-BE49-F238E27FC236}">
                <a16:creationId xmlns:a16="http://schemas.microsoft.com/office/drawing/2014/main" id="{7C060C21-0FBF-B146-9B75-B6BC75ABE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2" name="Picture 4" descr="http://mail.tku.edu.tw/myday/images/Myday_Photo.jpg">
            <a:extLst>
              <a:ext uri="{FF2B5EF4-FFF2-40B4-BE49-F238E27FC236}">
                <a16:creationId xmlns:a16="http://schemas.microsoft.com/office/drawing/2014/main" id="{66E2B444-71A2-1A4F-C199-0F7393A0ED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099" y="4666043"/>
            <a:ext cx="1371802" cy="1698420"/>
          </a:xfrm>
          <a:prstGeom prst="rect">
            <a:avLst/>
          </a:prstGeom>
          <a:noFill/>
        </p:spPr>
      </p:pic>
      <p:sp>
        <p:nvSpPr>
          <p:cNvPr id="3" name="副標題 2">
            <a:extLst>
              <a:ext uri="{FF2B5EF4-FFF2-40B4-BE49-F238E27FC236}">
                <a16:creationId xmlns:a16="http://schemas.microsoft.com/office/drawing/2014/main" id="{FC7E1343-9B81-395B-84B8-B0197D70CEBD}"/>
              </a:ext>
            </a:extLst>
          </p:cNvPr>
          <p:cNvSpPr txBox="1">
            <a:spLocks/>
          </p:cNvSpPr>
          <p:nvPr/>
        </p:nvSpPr>
        <p:spPr>
          <a:xfrm>
            <a:off x="5323741" y="6363890"/>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Min-</a:t>
            </a:r>
            <a:r>
              <a:rPr lang="en-US" altLang="zh-TW" sz="2000" b="1" dirty="0" err="1"/>
              <a:t>Yuh</a:t>
            </a:r>
            <a:r>
              <a:rPr lang="en-US" altLang="zh-TW" sz="2000" b="1" dirty="0"/>
              <a:t> Day</a:t>
            </a:r>
            <a:endParaRPr lang="en-US" altLang="zh-TW" sz="2000" dirty="0"/>
          </a:p>
        </p:txBody>
      </p:sp>
    </p:spTree>
    <p:extLst>
      <p:ext uri="{BB962C8B-B14F-4D97-AF65-F5344CB8AC3E}">
        <p14:creationId xmlns:p14="http://schemas.microsoft.com/office/powerpoint/2010/main" val="419507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ctr"/>
            <a:r>
              <a:rPr lang="zh-TW" altLang="en-US" sz="4000" b="1" spc="-50" dirty="0">
                <a:latin typeface="+mj-lt"/>
                <a:ea typeface="微軟正黑體" panose="020B0604030504040204" pitchFamily="34" charset="-120"/>
              </a:rPr>
              <a:t>計畫背景</a:t>
            </a:r>
          </a:p>
        </p:txBody>
      </p:sp>
      <p:sp>
        <p:nvSpPr>
          <p:cNvPr id="3" name="內容版面配置區 2"/>
          <p:cNvSpPr>
            <a:spLocks noGrp="1"/>
          </p:cNvSpPr>
          <p:nvPr>
            <p:ph idx="1"/>
          </p:nvPr>
        </p:nvSpPr>
        <p:spPr>
          <a:xfrm>
            <a:off x="588774" y="1580558"/>
            <a:ext cx="5230368" cy="4023360"/>
          </a:xfrm>
        </p:spPr>
        <p:txBody>
          <a:bodyPr>
            <a:noAutofit/>
          </a:bodyPr>
          <a:lstStyle/>
          <a:p>
            <a:pPr>
              <a:lnSpc>
                <a:spcPct val="150000"/>
              </a:lnSpc>
            </a:pPr>
            <a:r>
              <a:rPr lang="zh-TW" altLang="en-US" sz="2600" dirty="0">
                <a:solidFill>
                  <a:schemeClr val="tx1"/>
                </a:solidFill>
                <a:latin typeface="微軟正黑體" panose="020B0604030504040204" pitchFamily="34" charset="-120"/>
                <a:ea typeface="微軟正黑體" panose="020B0604030504040204" pitchFamily="34" charset="-120"/>
              </a:rPr>
              <a:t>金融科技快速</a:t>
            </a:r>
            <a:r>
              <a:rPr lang="zh-TW" altLang="en-US" sz="2600">
                <a:solidFill>
                  <a:schemeClr val="tx1"/>
                </a:solidFill>
                <a:latin typeface="微軟正黑體" panose="020B0604030504040204" pitchFamily="34" charset="-120"/>
                <a:ea typeface="微軟正黑體" panose="020B0604030504040204" pitchFamily="34" charset="-120"/>
              </a:rPr>
              <a:t>興起，</a:t>
            </a:r>
            <a:br>
              <a:rPr lang="en-US" altLang="zh-TW" sz="2600">
                <a:solidFill>
                  <a:schemeClr val="tx1"/>
                </a:solidFill>
                <a:latin typeface="微軟正黑體" panose="020B0604030504040204" pitchFamily="34" charset="-120"/>
                <a:ea typeface="微軟正黑體" panose="020B0604030504040204" pitchFamily="34" charset="-120"/>
              </a:rPr>
            </a:br>
            <a:r>
              <a:rPr lang="zh-TW" altLang="en-US" sz="2600">
                <a:solidFill>
                  <a:schemeClr val="tx1"/>
                </a:solidFill>
                <a:latin typeface="微軟正黑體" panose="020B0604030504040204" pitchFamily="34" charset="-120"/>
                <a:ea typeface="微軟正黑體" panose="020B0604030504040204" pitchFamily="34" charset="-120"/>
              </a:rPr>
              <a:t>企業</a:t>
            </a:r>
            <a:r>
              <a:rPr lang="zh-TW" altLang="en-US" sz="2600" dirty="0">
                <a:solidFill>
                  <a:schemeClr val="tx1"/>
                </a:solidFill>
                <a:latin typeface="微軟正黑體" panose="020B0604030504040204" pitchFamily="34" charset="-120"/>
                <a:ea typeface="微軟正黑體" panose="020B0604030504040204" pitchFamily="34" charset="-120"/>
              </a:rPr>
              <a:t>逐漸意識</a:t>
            </a:r>
            <a:r>
              <a:rPr lang="zh-TW" altLang="en-US" sz="2600" b="1" dirty="0">
                <a:solidFill>
                  <a:srgbClr val="FF0000"/>
                </a:solidFill>
                <a:latin typeface="微軟正黑體" panose="020B0604030504040204" pitchFamily="34" charset="-120"/>
                <a:ea typeface="微軟正黑體" panose="020B0604030504040204" pitchFamily="34" charset="-120"/>
              </a:rPr>
              <a:t>專利保護</a:t>
            </a:r>
            <a:r>
              <a:rPr lang="zh-TW" altLang="en-US" sz="2600" dirty="0">
                <a:solidFill>
                  <a:schemeClr val="tx1"/>
                </a:solidFill>
                <a:latin typeface="微軟正黑體" panose="020B0604030504040204" pitchFamily="34" charset="-120"/>
                <a:ea typeface="微軟正黑體" panose="020B0604030504040204" pitchFamily="34" charset="-120"/>
              </a:rPr>
              <a:t>之</a:t>
            </a:r>
            <a:r>
              <a:rPr lang="zh-TW" altLang="en-US" sz="2600">
                <a:solidFill>
                  <a:schemeClr val="tx1"/>
                </a:solidFill>
                <a:latin typeface="微軟正黑體" panose="020B0604030504040204" pitchFamily="34" charset="-120"/>
                <a:ea typeface="微軟正黑體" panose="020B0604030504040204" pitchFamily="34" charset="-120"/>
              </a:rPr>
              <a:t>重要性，開始</a:t>
            </a:r>
            <a:r>
              <a:rPr lang="zh-TW" altLang="en-US" sz="2600" dirty="0">
                <a:solidFill>
                  <a:schemeClr val="tx1"/>
                </a:solidFill>
                <a:latin typeface="微軟正黑體" panose="020B0604030504040204" pitchFamily="34" charset="-120"/>
                <a:ea typeface="微軟正黑體" panose="020B0604030504040204" pitchFamily="34" charset="-120"/>
              </a:rPr>
              <a:t>著重於</a:t>
            </a:r>
            <a:r>
              <a:rPr lang="zh-TW" altLang="en-US" sz="2400" b="1" dirty="0">
                <a:solidFill>
                  <a:srgbClr val="FF0000"/>
                </a:solidFill>
                <a:latin typeface="微軟正黑體" panose="020B0604030504040204" pitchFamily="34" charset="-120"/>
                <a:ea typeface="微軟正黑體" panose="020B0604030504040204" pitchFamily="34" charset="-120"/>
              </a:rPr>
              <a:t>專利開發授權與</a:t>
            </a:r>
            <a:r>
              <a:rPr lang="zh-TW" altLang="en-US" sz="2400" b="1">
                <a:solidFill>
                  <a:srgbClr val="FF0000"/>
                </a:solidFill>
                <a:latin typeface="微軟正黑體" panose="020B0604030504040204" pitchFamily="34" charset="-120"/>
                <a:ea typeface="微軟正黑體" panose="020B0604030504040204" pitchFamily="34" charset="-120"/>
              </a:rPr>
              <a:t>佈局</a:t>
            </a:r>
            <a:r>
              <a:rPr lang="zh-TW" altLang="en-US" sz="2600">
                <a:solidFill>
                  <a:schemeClr val="tx1"/>
                </a:solidFill>
                <a:latin typeface="微軟正黑體" panose="020B0604030504040204" pitchFamily="34" charset="-120"/>
                <a:ea typeface="微軟正黑體" panose="020B0604030504040204" pitchFamily="34" charset="-120"/>
              </a:rPr>
              <a:t>，並</a:t>
            </a:r>
            <a:r>
              <a:rPr lang="zh-TW" altLang="en-US" sz="2600" dirty="0">
                <a:solidFill>
                  <a:schemeClr val="tx1"/>
                </a:solidFill>
                <a:latin typeface="微軟正黑體" panose="020B0604030504040204" pitchFamily="34" charset="-120"/>
                <a:ea typeface="微軟正黑體" panose="020B0604030504040204" pitchFamily="34" charset="-120"/>
              </a:rPr>
              <a:t>透過取得專利對金融科技產品加以保護，得到商業市場上的競爭</a:t>
            </a:r>
            <a:r>
              <a:rPr lang="zh-TW" altLang="en-US" sz="2600">
                <a:solidFill>
                  <a:schemeClr val="tx1"/>
                </a:solidFill>
                <a:latin typeface="微軟正黑體" panose="020B0604030504040204" pitchFamily="34" charset="-120"/>
                <a:ea typeface="微軟正黑體" panose="020B0604030504040204" pitchFamily="34" charset="-120"/>
              </a:rPr>
              <a:t>優勢。</a:t>
            </a: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D17D35E0-F0E2-4491-8F93-8F5E8846F130}"/>
              </a:ext>
            </a:extLst>
          </p:cNvPr>
          <p:cNvSpPr>
            <a:spLocks noGrp="1"/>
          </p:cNvSpPr>
          <p:nvPr>
            <p:ph type="sldNum" sz="quarter" idx="12"/>
          </p:nvPr>
        </p:nvSpPr>
        <p:spPr/>
        <p:txBody>
          <a:bodyPr/>
          <a:lstStyle/>
          <a:p>
            <a:fld id="{AAE04C96-9DF5-4A5A-9E44-CB9695133DBF}" type="slidenum">
              <a:rPr lang="zh-TW" altLang="en-US" smtClean="0"/>
              <a:t>16</a:t>
            </a:fld>
            <a:endParaRPr lang="zh-TW" altLang="en-US"/>
          </a:p>
        </p:txBody>
      </p:sp>
      <p:pic>
        <p:nvPicPr>
          <p:cNvPr id="6" name="圖片 5"/>
          <p:cNvPicPr>
            <a:picLocks noChangeAspect="1"/>
          </p:cNvPicPr>
          <p:nvPr/>
        </p:nvPicPr>
        <p:blipFill>
          <a:blip r:embed="rId3"/>
          <a:stretch>
            <a:fillRect/>
          </a:stretch>
        </p:blipFill>
        <p:spPr>
          <a:xfrm>
            <a:off x="5641848" y="1383061"/>
            <a:ext cx="6550152" cy="4781831"/>
          </a:xfrm>
          <a:prstGeom prst="rect">
            <a:avLst/>
          </a:prstGeom>
        </p:spPr>
      </p:pic>
      <p:cxnSp>
        <p:nvCxnSpPr>
          <p:cNvPr id="7" name="直線單箭頭接點 6"/>
          <p:cNvCxnSpPr/>
          <p:nvPr/>
        </p:nvCxnSpPr>
        <p:spPr>
          <a:xfrm flipV="1">
            <a:off x="6814429" y="2078128"/>
            <a:ext cx="3302853" cy="18235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431493" y="6166728"/>
            <a:ext cx="2028376" cy="400110"/>
          </a:xfrm>
          <a:prstGeom prst="rect">
            <a:avLst/>
          </a:prstGeom>
        </p:spPr>
        <p:txBody>
          <a:bodyPr wrap="none">
            <a:spAutoFit/>
          </a:bodyPr>
          <a:lstStyle/>
          <a:p>
            <a:r>
              <a:rPr lang="en-US" altLang="zh-TW" sz="2000" dirty="0">
                <a:ea typeface="Arial Unicode MS" panose="020B0604020202020204" pitchFamily="34" charset="-120"/>
                <a:cs typeface="Arial" panose="020B0604020202020204" pitchFamily="34" charset="0"/>
              </a:rPr>
              <a:t>Chen et al. (2019)</a:t>
            </a:r>
          </a:p>
        </p:txBody>
      </p:sp>
      <p:sp>
        <p:nvSpPr>
          <p:cNvPr id="9" name="矩形 8"/>
          <p:cNvSpPr/>
          <p:nvPr/>
        </p:nvSpPr>
        <p:spPr>
          <a:xfrm>
            <a:off x="6562854" y="1461703"/>
            <a:ext cx="4596944" cy="757130"/>
          </a:xfrm>
          <a:prstGeom prst="rect">
            <a:avLst/>
          </a:prstGeom>
        </p:spPr>
        <p:txBody>
          <a:bodyPr wrap="square">
            <a:spAutoFit/>
          </a:bodyPr>
          <a:lstStyle/>
          <a:p>
            <a:pPr>
              <a:lnSpc>
                <a:spcPct val="90000"/>
              </a:lnSpc>
              <a:spcBef>
                <a:spcPct val="0"/>
              </a:spcBef>
            </a:pPr>
            <a:r>
              <a:rPr lang="en-US" altLang="zh-TW" sz="2400" b="1" dirty="0" err="1">
                <a:solidFill>
                  <a:srgbClr val="0070C0"/>
                </a:solidFill>
                <a:ea typeface="Arial Unicode MS" panose="020B0604020202020204" pitchFamily="34" charset="-120"/>
                <a:cs typeface="Arial" panose="020B0604020202020204" pitchFamily="34" charset="0"/>
              </a:rPr>
              <a:t>FinTech</a:t>
            </a:r>
            <a:r>
              <a:rPr lang="en-US" altLang="zh-TW" sz="2400" b="1" dirty="0">
                <a:solidFill>
                  <a:srgbClr val="0070C0"/>
                </a:solidFill>
                <a:ea typeface="Arial Unicode MS" panose="020B0604020202020204" pitchFamily="34" charset="-120"/>
                <a:cs typeface="Arial" panose="020B0604020202020204" pitchFamily="34" charset="0"/>
              </a:rPr>
              <a:t> patent filings </a:t>
            </a:r>
            <a:r>
              <a:rPr lang="en-US" altLang="zh-TW" sz="2400" dirty="0">
                <a:ea typeface="Arial Unicode MS" panose="020B0604020202020204" pitchFamily="34" charset="-120"/>
                <a:cs typeface="Arial" panose="020B0604020202020204" pitchFamily="34" charset="0"/>
              </a:rPr>
              <a:t>over time by technology category</a:t>
            </a:r>
            <a:endParaRPr lang="zh-TW" altLang="en-US" sz="2400" dirty="0">
              <a:ea typeface="Arial Unicode MS" panose="020B0604020202020204" pitchFamily="34" charset="-120"/>
              <a:cs typeface="Arial" panose="020B0604020202020204" pitchFamily="34" charset="0"/>
            </a:endParaRPr>
          </a:p>
        </p:txBody>
      </p:sp>
      <p:pic>
        <p:nvPicPr>
          <p:cNvPr id="4" name="Picture 3">
            <a:extLst>
              <a:ext uri="{FF2B5EF4-FFF2-40B4-BE49-F238E27FC236}">
                <a16:creationId xmlns:a16="http://schemas.microsoft.com/office/drawing/2014/main" id="{957CCAED-244E-A946-4FE8-B2B9B2EC08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0" name="Picture 7">
            <a:extLst>
              <a:ext uri="{FF2B5EF4-FFF2-40B4-BE49-F238E27FC236}">
                <a16:creationId xmlns:a16="http://schemas.microsoft.com/office/drawing/2014/main" id="{E0DFEC02-6428-9696-24E5-008F41996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6768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ctr"/>
            <a:r>
              <a:rPr lang="zh-TW" altLang="en-US" sz="4000" b="1" spc="-50" dirty="0">
                <a:latin typeface="微軟正黑體" panose="020B0604030504040204" pitchFamily="34" charset="-120"/>
                <a:ea typeface="微軟正黑體" panose="020B0604030504040204" pitchFamily="34" charset="-120"/>
              </a:rPr>
              <a:t>計畫目的</a:t>
            </a:r>
          </a:p>
        </p:txBody>
      </p:sp>
      <p:sp>
        <p:nvSpPr>
          <p:cNvPr id="3" name="內容版面配置區 2"/>
          <p:cNvSpPr>
            <a:spLocks noGrp="1"/>
          </p:cNvSpPr>
          <p:nvPr>
            <p:ph idx="1"/>
          </p:nvPr>
        </p:nvSpPr>
        <p:spPr>
          <a:xfrm>
            <a:off x="1097280" y="1845734"/>
            <a:ext cx="10169810" cy="4244170"/>
          </a:xfrm>
        </p:spPr>
        <p:txBody>
          <a:bodyPr>
            <a:normAutofit/>
          </a:bodyPr>
          <a:lstStyle/>
          <a:p>
            <a:pPr>
              <a:lnSpc>
                <a:spcPct val="150000"/>
              </a:lnSpc>
            </a:pPr>
            <a:r>
              <a:rPr lang="zh-TW" altLang="en-US" sz="2800" dirty="0">
                <a:solidFill>
                  <a:schemeClr val="tx1"/>
                </a:solidFill>
                <a:latin typeface="微軟正黑體" panose="020B0604030504040204" pitchFamily="34" charset="-120"/>
                <a:ea typeface="微軟正黑體" panose="020B0604030504040204" pitchFamily="34" charset="-120"/>
              </a:rPr>
              <a:t>建立以</a:t>
            </a:r>
            <a:r>
              <a:rPr lang="zh-TW" altLang="en-US" sz="2800" b="1" dirty="0">
                <a:solidFill>
                  <a:srgbClr val="FF0000"/>
                </a:solidFill>
                <a:latin typeface="微軟正黑體" panose="020B0604030504040204" pitchFamily="34" charset="-120"/>
                <a:ea typeface="微軟正黑體" panose="020B0604030504040204" pitchFamily="34" charset="-120"/>
              </a:rPr>
              <a:t>專利文本內容分析</a:t>
            </a:r>
            <a:r>
              <a:rPr lang="zh-TW" altLang="en-US" sz="2800" dirty="0">
                <a:solidFill>
                  <a:schemeClr val="tx1"/>
                </a:solidFill>
                <a:latin typeface="微軟正黑體" panose="020B0604030504040204" pitchFamily="34" charset="-120"/>
                <a:ea typeface="微軟正黑體" panose="020B0604030504040204" pitchFamily="34" charset="-120"/>
              </a:rPr>
              <a:t>為主之</a:t>
            </a:r>
            <a:r>
              <a:rPr lang="zh-TW" altLang="en-US" sz="2800" b="1" dirty="0">
                <a:solidFill>
                  <a:srgbClr val="FF0000"/>
                </a:solidFill>
                <a:latin typeface="微軟正黑體" panose="020B0604030504040204" pitchFamily="34" charset="-120"/>
                <a:ea typeface="微軟正黑體" panose="020B0604030504040204" pitchFamily="34" charset="-120"/>
              </a:rPr>
              <a:t>知識圖譜</a:t>
            </a:r>
            <a:r>
              <a:rPr lang="zh-TW" altLang="en-US" sz="2800" dirty="0">
                <a:solidFill>
                  <a:schemeClr val="tx1"/>
                </a:solidFill>
                <a:latin typeface="微軟正黑體" panose="020B0604030504040204" pitchFamily="34" charset="-120"/>
                <a:ea typeface="微軟正黑體" panose="020B0604030504040204" pitchFamily="34" charset="-120"/>
              </a:rPr>
              <a:t>，</a:t>
            </a:r>
            <a:br>
              <a:rPr lang="en-US" altLang="zh-TW" sz="2800" dirty="0">
                <a:solidFill>
                  <a:schemeClr val="tx1"/>
                </a:solidFill>
                <a:latin typeface="微軟正黑體" panose="020B0604030504040204" pitchFamily="34" charset="-120"/>
                <a:ea typeface="微軟正黑體" panose="020B0604030504040204" pitchFamily="34" charset="-120"/>
              </a:rPr>
            </a:br>
            <a:r>
              <a:rPr lang="zh-TW" altLang="en-US" sz="2800" dirty="0">
                <a:solidFill>
                  <a:schemeClr val="tx1"/>
                </a:solidFill>
                <a:latin typeface="微軟正黑體" panose="020B0604030504040204" pitchFamily="34" charset="-120"/>
                <a:ea typeface="微軟正黑體" panose="020B0604030504040204" pitchFamily="34" charset="-120"/>
              </a:rPr>
              <a:t>以利企業有效了解</a:t>
            </a:r>
            <a:r>
              <a:rPr lang="zh-TW" altLang="en-US" sz="2800" b="1" dirty="0">
                <a:solidFill>
                  <a:srgbClr val="FF0000"/>
                </a:solidFill>
                <a:latin typeface="微軟正黑體" panose="020B0604030504040204" pitchFamily="34" charset="-120"/>
                <a:ea typeface="微軟正黑體" panose="020B0604030504040204" pitchFamily="34" charset="-120"/>
              </a:rPr>
              <a:t>金融科技發展現況和趨勢</a:t>
            </a:r>
            <a:r>
              <a:rPr lang="zh-TW" altLang="en-US" sz="2800" dirty="0">
                <a:solidFill>
                  <a:schemeClr val="tx1"/>
                </a:solidFill>
                <a:latin typeface="微軟正黑體" panose="020B0604030504040204" pitchFamily="34" charset="-120"/>
                <a:ea typeface="微軟正黑體" panose="020B0604030504040204" pitchFamily="34" charset="-120"/>
              </a:rPr>
              <a:t>，</a:t>
            </a:r>
            <a:br>
              <a:rPr lang="en-US" altLang="zh-TW" sz="2800" dirty="0">
                <a:solidFill>
                  <a:schemeClr val="tx1"/>
                </a:solidFill>
                <a:latin typeface="微軟正黑體" panose="020B0604030504040204" pitchFamily="34" charset="-120"/>
                <a:ea typeface="微軟正黑體" panose="020B0604030504040204" pitchFamily="34" charset="-120"/>
              </a:rPr>
            </a:br>
            <a:r>
              <a:rPr lang="zh-TW" altLang="en-US" sz="2800" dirty="0">
                <a:solidFill>
                  <a:schemeClr val="tx1"/>
                </a:solidFill>
                <a:latin typeface="微軟正黑體" panose="020B0604030504040204" pitchFamily="34" charset="-120"/>
                <a:ea typeface="微軟正黑體" panose="020B0604030504040204" pitchFamily="34" charset="-120"/>
              </a:rPr>
              <a:t>幫助企業透過此</a:t>
            </a:r>
            <a:r>
              <a:rPr lang="zh-TW" altLang="en-US" sz="2800" b="1" dirty="0">
                <a:solidFill>
                  <a:srgbClr val="FF0000"/>
                </a:solidFill>
                <a:latin typeface="微軟正黑體" panose="020B0604030504040204" pitchFamily="34" charset="-120"/>
                <a:ea typeface="微軟正黑體" panose="020B0604030504040204" pitchFamily="34" charset="-120"/>
              </a:rPr>
              <a:t>架構</a:t>
            </a:r>
            <a:r>
              <a:rPr lang="zh-TW" altLang="en-US" sz="2800" dirty="0">
                <a:solidFill>
                  <a:schemeClr val="tx1"/>
                </a:solidFill>
                <a:latin typeface="微軟正黑體" panose="020B0604030504040204" pitchFamily="34" charset="-120"/>
                <a:ea typeface="微軟正黑體" panose="020B0604030504040204" pitchFamily="34" charset="-120"/>
              </a:rPr>
              <a:t>改變策略</a:t>
            </a:r>
            <a:r>
              <a:rPr lang="zh-TW" altLang="en-US" sz="2800" b="1" dirty="0">
                <a:solidFill>
                  <a:srgbClr val="FF0000"/>
                </a:solidFill>
                <a:latin typeface="微軟正黑體" panose="020B0604030504040204" pitchFamily="34" charset="-120"/>
                <a:ea typeface="微軟正黑體" panose="020B0604030504040204" pitchFamily="34" charset="-120"/>
              </a:rPr>
              <a:t>提高績效</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nSpc>
                <a:spcPct val="150000"/>
              </a:lnSpc>
            </a:pPr>
            <a:r>
              <a:rPr lang="zh-TW" altLang="en-US" sz="2800" dirty="0">
                <a:solidFill>
                  <a:schemeClr val="tx1"/>
                </a:solidFill>
                <a:latin typeface="微軟正黑體" panose="020B0604030504040204" pitchFamily="34" charset="-120"/>
                <a:ea typeface="微軟正黑體" panose="020B0604030504040204" pitchFamily="34" charset="-120"/>
              </a:rPr>
              <a:t>結合</a:t>
            </a:r>
            <a:r>
              <a:rPr lang="zh-TW" altLang="en-US" sz="2800" b="1" dirty="0">
                <a:solidFill>
                  <a:srgbClr val="FF0000"/>
                </a:solidFill>
                <a:latin typeface="微軟正黑體" panose="020B0604030504040204" pitchFamily="34" charset="-120"/>
                <a:ea typeface="微軟正黑體" panose="020B0604030504040204" pitchFamily="34" charset="-120"/>
              </a:rPr>
              <a:t>人工智慧</a:t>
            </a:r>
            <a:r>
              <a:rPr lang="zh-TW" altLang="en-US" sz="2800" dirty="0">
                <a:solidFill>
                  <a:schemeClr val="tx1"/>
                </a:solidFill>
                <a:latin typeface="微軟正黑體" panose="020B0604030504040204" pitchFamily="34" charset="-120"/>
                <a:ea typeface="微軟正黑體" panose="020B0604030504040204" pitchFamily="34" charset="-120"/>
              </a:rPr>
              <a:t>與</a:t>
            </a:r>
            <a:r>
              <a:rPr lang="zh-TW" altLang="en-US" sz="2800" b="1" dirty="0">
                <a:solidFill>
                  <a:srgbClr val="FF0000"/>
                </a:solidFill>
                <a:latin typeface="微軟正黑體" panose="020B0604030504040204" pitchFamily="34" charset="-120"/>
                <a:ea typeface="微軟正黑體" panose="020B0604030504040204" pitchFamily="34" charset="-120"/>
              </a:rPr>
              <a:t>資料科學</a:t>
            </a:r>
            <a:r>
              <a:rPr lang="zh-TW" altLang="en-US" sz="2800" dirty="0">
                <a:latin typeface="微軟正黑體" panose="020B0604030504040204" pitchFamily="34" charset="-120"/>
                <a:ea typeface="微軟正黑體" panose="020B0604030504040204" pitchFamily="34" charset="-120"/>
              </a:rPr>
              <a:t>技術</a:t>
            </a:r>
            <a:r>
              <a:rPr lang="zh-TW" altLang="en-US" sz="2800" dirty="0">
                <a:solidFill>
                  <a:schemeClr val="tx1"/>
                </a:solidFill>
                <a:latin typeface="微軟正黑體" panose="020B0604030504040204" pitchFamily="34" charset="-120"/>
                <a:ea typeface="微軟正黑體" panose="020B0604030504040204" pitchFamily="34" charset="-120"/>
              </a:rPr>
              <a:t>，</a:t>
            </a:r>
            <a:br>
              <a:rPr lang="en-US" altLang="zh-TW" sz="2800" dirty="0">
                <a:solidFill>
                  <a:schemeClr val="tx1"/>
                </a:solidFill>
                <a:latin typeface="微軟正黑體" panose="020B0604030504040204" pitchFamily="34" charset="-120"/>
                <a:ea typeface="微軟正黑體" panose="020B0604030504040204" pitchFamily="34" charset="-120"/>
              </a:rPr>
            </a:br>
            <a:r>
              <a:rPr lang="zh-TW" altLang="en-US" sz="2800" dirty="0">
                <a:solidFill>
                  <a:schemeClr val="tx1"/>
                </a:solidFill>
                <a:latin typeface="微軟正黑體" panose="020B0604030504040204" pitchFamily="34" charset="-120"/>
                <a:ea typeface="微軟正黑體" panose="020B0604030504040204" pitchFamily="34" charset="-120"/>
              </a:rPr>
              <a:t>節省蒐集及整理資料的時間與人力成本，</a:t>
            </a:r>
            <a:br>
              <a:rPr lang="en-US" altLang="zh-TW" sz="2800" dirty="0">
                <a:solidFill>
                  <a:schemeClr val="tx1"/>
                </a:solidFill>
                <a:latin typeface="微軟正黑體" panose="020B0604030504040204" pitchFamily="34" charset="-120"/>
                <a:ea typeface="微軟正黑體" panose="020B0604030504040204" pitchFamily="34" charset="-120"/>
              </a:rPr>
            </a:br>
            <a:r>
              <a:rPr lang="zh-TW" altLang="en-US" sz="2800" b="1" dirty="0">
                <a:solidFill>
                  <a:srgbClr val="FF0000"/>
                </a:solidFill>
                <a:latin typeface="微軟正黑體" panose="020B0604030504040204" pitchFamily="34" charset="-120"/>
                <a:ea typeface="微軟正黑體" panose="020B0604030504040204" pitchFamily="34" charset="-120"/>
              </a:rPr>
              <a:t>提高專利分析之品質</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099F799C-D866-4559-A26A-AEEEF9B9EC59}"/>
              </a:ext>
            </a:extLst>
          </p:cNvPr>
          <p:cNvSpPr>
            <a:spLocks noGrp="1"/>
          </p:cNvSpPr>
          <p:nvPr>
            <p:ph type="sldNum" sz="quarter" idx="12"/>
          </p:nvPr>
        </p:nvSpPr>
        <p:spPr/>
        <p:txBody>
          <a:bodyPr/>
          <a:lstStyle/>
          <a:p>
            <a:fld id="{AAE04C96-9DF5-4A5A-9E44-CB9695133DBF}" type="slidenum">
              <a:rPr lang="zh-TW" altLang="en-US" smtClean="0"/>
              <a:t>17</a:t>
            </a:fld>
            <a:endParaRPr lang="zh-TW" altLang="en-US"/>
          </a:p>
        </p:txBody>
      </p:sp>
      <p:pic>
        <p:nvPicPr>
          <p:cNvPr id="4" name="Picture 3">
            <a:extLst>
              <a:ext uri="{FF2B5EF4-FFF2-40B4-BE49-F238E27FC236}">
                <a16:creationId xmlns:a16="http://schemas.microsoft.com/office/drawing/2014/main" id="{0E83C91E-2B49-ACDB-1C96-3CB3C1636B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6" name="Picture 7">
            <a:extLst>
              <a:ext uri="{FF2B5EF4-FFF2-40B4-BE49-F238E27FC236}">
                <a16:creationId xmlns:a16="http://schemas.microsoft.com/office/drawing/2014/main" id="{AB110677-8563-2DAB-6506-ABAA15C04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47893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圓角矩形 30">
            <a:extLst>
              <a:ext uri="{FF2B5EF4-FFF2-40B4-BE49-F238E27FC236}">
                <a16:creationId xmlns:a16="http://schemas.microsoft.com/office/drawing/2014/main" id="{79C03385-7384-834D-8F3F-CE6D2F45A847}"/>
              </a:ext>
            </a:extLst>
          </p:cNvPr>
          <p:cNvSpPr/>
          <p:nvPr/>
        </p:nvSpPr>
        <p:spPr>
          <a:xfrm>
            <a:off x="580999" y="2002181"/>
            <a:ext cx="2752281" cy="2680895"/>
          </a:xfrm>
          <a:prstGeom prst="roundRect">
            <a:avLst>
              <a:gd name="adj" fmla="val 4808"/>
            </a:avLst>
          </a:prstGeom>
          <a:solidFill>
            <a:schemeClr val="accent6">
              <a:lumMod val="60000"/>
              <a:lumOff val="40000"/>
            </a:schemeClr>
          </a:solidFill>
          <a:ln w="28575" cap="flat" cmpd="sng" algn="ctr">
            <a:solidFill>
              <a:srgbClr val="000000"/>
            </a:solidFill>
            <a:prstDash val="solid"/>
          </a:ln>
          <a:effectLst/>
        </p:spPr>
        <p:txBody>
          <a:bodyPr lIns="0" tIns="0" rIns="0" bIns="0" rtlCol="0" anchor="ctr"/>
          <a:lstStyle/>
          <a:p>
            <a:pPr algn="ctr" defTabSz="685800">
              <a:buClrTx/>
              <a:buFontTx/>
              <a:buNone/>
              <a:defRPr/>
            </a:pPr>
            <a:endParaRPr kumimoji="1" lang="zh-TW" altLang="en-US" sz="1800" b="1" kern="1200" dirty="0">
              <a:latin typeface="Calibri" panose="020F0502020204030204" pitchFamily="34" charset="0"/>
              <a:ea typeface="微軟正黑體"/>
              <a:cs typeface="Calibri" panose="020F0502020204030204" pitchFamily="34" charset="0"/>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18</a:t>
            </a:fld>
            <a:endParaRPr lang="zh-TW" altLang="en-US"/>
          </a:p>
        </p:txBody>
      </p:sp>
      <p:sp>
        <p:nvSpPr>
          <p:cNvPr id="3" name="Google Shape;4871;p53"/>
          <p:cNvSpPr txBox="1">
            <a:spLocks noGrp="1"/>
          </p:cNvSpPr>
          <p:nvPr>
            <p:ph type="title"/>
          </p:nvPr>
        </p:nvSpPr>
        <p:spPr>
          <a:xfrm>
            <a:off x="720000" y="445025"/>
            <a:ext cx="10966032" cy="1181832"/>
          </a:xfrm>
          <a:prstGeom prst="rect">
            <a:avLst/>
          </a:prstGeom>
          <a:noFill/>
          <a:ln>
            <a:noFill/>
          </a:ln>
        </p:spPr>
        <p:txBody>
          <a:bodyPr spcFirstLastPara="1" wrap="square" lIns="91425" tIns="91425" rIns="91425" bIns="91425" anchor="t" anchorCtr="0">
            <a:spAutoFit/>
          </a:bodyPr>
          <a:lstStyle/>
          <a:p>
            <a:pPr algn="ctr">
              <a:buClr>
                <a:srgbClr val="000000"/>
              </a:buClr>
              <a:buFont typeface="Arial"/>
            </a:pPr>
            <a:r>
              <a:rPr lang="en-US" altLang="zh-TW" sz="3600" b="1" dirty="0">
                <a:solidFill>
                  <a:schemeClr val="accent1"/>
                </a:solidFill>
                <a:latin typeface="Arial" panose="020B0604020202020204" pitchFamily="34" charset="0"/>
                <a:ea typeface="Arial Unicode MS" panose="020B0604020202020204" pitchFamily="34" charset="-120"/>
                <a:cs typeface="Arial" panose="020B0604020202020204" pitchFamily="34" charset="0"/>
              </a:rPr>
              <a:t>Proposed Research Architecture of </a:t>
            </a:r>
            <a:br>
              <a:rPr lang="en-US" altLang="zh-TW" sz="3600" b="1" dirty="0">
                <a:solidFill>
                  <a:schemeClr val="accent1"/>
                </a:solidFill>
                <a:latin typeface="Arial" panose="020B0604020202020204" pitchFamily="34" charset="0"/>
                <a:ea typeface="Arial Unicode MS" panose="020B0604020202020204" pitchFamily="34" charset="-120"/>
                <a:cs typeface="Arial" panose="020B0604020202020204" pitchFamily="34" charset="0"/>
              </a:rPr>
            </a:br>
            <a:r>
              <a:rPr lang="en-US" altLang="zh-TW" sz="3600" dirty="0">
                <a:solidFill>
                  <a:schemeClr val="accent1"/>
                </a:solidFill>
                <a:latin typeface="Arial" panose="020B0604020202020204" pitchFamily="34" charset="0"/>
                <a:ea typeface="Arial Unicode MS" panose="020B0604020202020204" pitchFamily="34" charset="-120"/>
                <a:cs typeface="Arial" panose="020B0604020202020204" pitchFamily="34" charset="0"/>
              </a:rPr>
              <a:t>FinTech Patent Knowledge Graphs (FTPKG)</a:t>
            </a:r>
            <a:endParaRPr sz="3600" dirty="0">
              <a:solidFill>
                <a:schemeClr val="accent1"/>
              </a:solidFill>
              <a:latin typeface="Arial" panose="020B0604020202020204" pitchFamily="34" charset="0"/>
              <a:ea typeface="Arial Unicode MS" panose="020B0604020202020204" pitchFamily="34" charset="-120"/>
              <a:cs typeface="Arial" panose="020B0604020202020204" pitchFamily="34" charset="0"/>
            </a:endParaRPr>
          </a:p>
        </p:txBody>
      </p:sp>
      <p:grpSp>
        <p:nvGrpSpPr>
          <p:cNvPr id="31" name="群組 30"/>
          <p:cNvGrpSpPr/>
          <p:nvPr/>
        </p:nvGrpSpPr>
        <p:grpSpPr>
          <a:xfrm>
            <a:off x="358215" y="5267984"/>
            <a:ext cx="1635790" cy="869648"/>
            <a:chOff x="186304" y="2255429"/>
            <a:chExt cx="1752487" cy="981270"/>
          </a:xfrm>
        </p:grpSpPr>
        <p:sp>
          <p:nvSpPr>
            <p:cNvPr id="53" name="流程圖: 磁碟 52"/>
            <p:cNvSpPr/>
            <p:nvPr/>
          </p:nvSpPr>
          <p:spPr>
            <a:xfrm>
              <a:off x="324636" y="2255429"/>
              <a:ext cx="1478350" cy="981270"/>
            </a:xfrm>
            <a:prstGeom prst="flowChartMagneticDisk">
              <a:avLst/>
            </a:prstGeom>
            <a:solidFill>
              <a:schemeClr val="bg1">
                <a:lumMod val="85000"/>
              </a:schemeClr>
            </a:solidFill>
            <a:ln w="28575" cap="flat" cmpd="sng" algn="ctr">
              <a:solidFill>
                <a:srgbClr val="000000"/>
              </a:solidFill>
              <a:prstDash val="solid"/>
            </a:ln>
            <a:effectLst>
              <a:outerShdw blurRad="40000" dist="20000" dir="5400000" rotWithShape="0">
                <a:srgbClr val="000000">
                  <a:alpha val="38000"/>
                </a:srgbClr>
              </a:outerShdw>
            </a:effectLst>
          </p:spPr>
          <p:txBody>
            <a:bodyPr rtlCol="0" anchor="ctr"/>
            <a:lstStyle/>
            <a:p>
              <a:pPr algn="ctr">
                <a:buClrTx/>
                <a:buFontTx/>
                <a:buNone/>
                <a:defRPr/>
              </a:pPr>
              <a:endParaRPr lang="zh-TW" altLang="en-US" sz="1800" b="1" dirty="0">
                <a:solidFill>
                  <a:srgbClr val="000000">
                    <a:lumMod val="50000"/>
                  </a:srgbClr>
                </a:solidFill>
                <a:ea typeface="新細明體" panose="02020500000000000000" pitchFamily="18" charset="-120"/>
              </a:endParaRPr>
            </a:p>
          </p:txBody>
        </p:sp>
        <p:sp>
          <p:nvSpPr>
            <p:cNvPr id="54" name="文字方塊 53"/>
            <p:cNvSpPr txBox="1"/>
            <p:nvPr/>
          </p:nvSpPr>
          <p:spPr>
            <a:xfrm>
              <a:off x="186304" y="2492493"/>
              <a:ext cx="1752487" cy="729290"/>
            </a:xfrm>
            <a:prstGeom prst="rect">
              <a:avLst/>
            </a:prstGeom>
            <a:noFill/>
          </p:spPr>
          <p:txBody>
            <a:bodyPr wrap="square" rtlCol="0">
              <a:spAutoFit/>
            </a:bodyPr>
            <a:lstStyle/>
            <a:p>
              <a:pPr algn="ctr">
                <a:buClrTx/>
                <a:buFontTx/>
                <a:buNone/>
                <a:defRPr/>
              </a:pPr>
              <a:r>
                <a:rPr kumimoji="1" lang="en-US" altLang="zh-TW" sz="1800" b="1" kern="1200" dirty="0">
                  <a:solidFill>
                    <a:srgbClr val="000000">
                      <a:lumMod val="50000"/>
                    </a:srgbClr>
                  </a:solidFill>
                  <a:ea typeface="微軟正黑體"/>
                  <a:cs typeface="Calibri" panose="020F0502020204030204" pitchFamily="34" charset="0"/>
                </a:rPr>
                <a:t>USPTO</a:t>
              </a:r>
              <a:br>
                <a:rPr kumimoji="1" lang="en-US" altLang="zh-TW" sz="1800" b="1" kern="1200" dirty="0">
                  <a:solidFill>
                    <a:srgbClr val="000000">
                      <a:lumMod val="50000"/>
                    </a:srgbClr>
                  </a:solidFill>
                  <a:ea typeface="微軟正黑體"/>
                  <a:cs typeface="Calibri" panose="020F0502020204030204" pitchFamily="34" charset="0"/>
                </a:rPr>
              </a:br>
              <a:r>
                <a:rPr kumimoji="1" lang="en-US" altLang="zh-TW" sz="1800" b="1" kern="1200" dirty="0">
                  <a:solidFill>
                    <a:srgbClr val="000000">
                      <a:lumMod val="50000"/>
                    </a:srgbClr>
                  </a:solidFill>
                  <a:ea typeface="微軟正黑體"/>
                  <a:cs typeface="Calibri" panose="020F0502020204030204" pitchFamily="34" charset="0"/>
                </a:rPr>
                <a:t>Resources</a:t>
              </a:r>
            </a:p>
          </p:txBody>
        </p:sp>
      </p:grpSp>
      <p:sp>
        <p:nvSpPr>
          <p:cNvPr id="32" name="圓角矩形 30">
            <a:extLst>
              <a:ext uri="{FF2B5EF4-FFF2-40B4-BE49-F238E27FC236}">
                <a16:creationId xmlns:a16="http://schemas.microsoft.com/office/drawing/2014/main" id="{6959216B-336B-48EF-972B-6EB7A3630EC0}"/>
              </a:ext>
            </a:extLst>
          </p:cNvPr>
          <p:cNvSpPr/>
          <p:nvPr/>
        </p:nvSpPr>
        <p:spPr>
          <a:xfrm>
            <a:off x="2081279" y="5365219"/>
            <a:ext cx="1469938" cy="746057"/>
          </a:xfrm>
          <a:prstGeom prst="roundRect">
            <a:avLst>
              <a:gd name="adj" fmla="val 9334"/>
            </a:avLst>
          </a:prstGeom>
          <a:solidFill>
            <a:schemeClr val="bg1">
              <a:lumMod val="85000"/>
            </a:schemeClr>
          </a:solidFill>
          <a:ln w="28575" cap="flat" cmpd="sng" algn="ctr">
            <a:solidFill>
              <a:srgbClr val="000000"/>
            </a:solidFill>
            <a:prstDash val="solid"/>
          </a:ln>
          <a:effectLst/>
        </p:spPr>
        <p:txBody>
          <a:bodyPr lIns="0" tIns="0" rIns="0" bIns="0" rtlCol="0" anchor="ctr"/>
          <a:lstStyle/>
          <a:p>
            <a:pPr algn="ctr">
              <a:buClrTx/>
              <a:buFontTx/>
              <a:buNone/>
              <a:defRPr/>
            </a:pPr>
            <a:r>
              <a:rPr kumimoji="1" lang="en-US" altLang="zh-TW" sz="1800" b="1" kern="1200" dirty="0">
                <a:solidFill>
                  <a:srgbClr val="000000">
                    <a:lumMod val="50000"/>
                  </a:srgbClr>
                </a:solidFill>
                <a:ea typeface="微軟正黑體"/>
                <a:cs typeface="Calibri" panose="020F0502020204030204" pitchFamily="34" charset="0"/>
              </a:rPr>
              <a:t>Patent Documents</a:t>
            </a:r>
            <a:endParaRPr kumimoji="1" lang="zh-TW" altLang="en-US" sz="1800" b="1" kern="1200" dirty="0">
              <a:solidFill>
                <a:srgbClr val="000000">
                  <a:lumMod val="50000"/>
                </a:srgbClr>
              </a:solidFill>
              <a:ea typeface="微軟正黑體"/>
              <a:cs typeface="Calibri" panose="020F0502020204030204" pitchFamily="34" charset="0"/>
            </a:endParaRPr>
          </a:p>
        </p:txBody>
      </p:sp>
      <p:cxnSp>
        <p:nvCxnSpPr>
          <p:cNvPr id="36" name="Straight Arrow Connector 31">
            <a:extLst>
              <a:ext uri="{FF2B5EF4-FFF2-40B4-BE49-F238E27FC236}">
                <a16:creationId xmlns:a16="http://schemas.microsoft.com/office/drawing/2014/main" id="{61024F89-A8EC-4340-B626-57AD25BF39F7}"/>
              </a:ext>
            </a:extLst>
          </p:cNvPr>
          <p:cNvCxnSpPr>
            <a:cxnSpLocks/>
          </p:cNvCxnSpPr>
          <p:nvPr/>
        </p:nvCxnSpPr>
        <p:spPr>
          <a:xfrm flipV="1">
            <a:off x="1326242" y="4684890"/>
            <a:ext cx="667763" cy="569314"/>
          </a:xfrm>
          <a:prstGeom prst="straightConnector1">
            <a:avLst/>
          </a:prstGeom>
          <a:noFill/>
          <a:ln w="25400" cap="flat" cmpd="sng" algn="ctr">
            <a:solidFill>
              <a:srgbClr val="000000">
                <a:lumMod val="50000"/>
              </a:srgbClr>
            </a:solidFill>
            <a:prstDash val="solid"/>
            <a:tailEnd type="triangle" w="lg" len="lg"/>
          </a:ln>
          <a:effectLst/>
        </p:spPr>
      </p:cxnSp>
      <p:cxnSp>
        <p:nvCxnSpPr>
          <p:cNvPr id="37" name="Straight Arrow Connector 31">
            <a:extLst>
              <a:ext uri="{FF2B5EF4-FFF2-40B4-BE49-F238E27FC236}">
                <a16:creationId xmlns:a16="http://schemas.microsoft.com/office/drawing/2014/main" id="{61024F89-A8EC-4340-B626-57AD25BF39F7}"/>
              </a:ext>
            </a:extLst>
          </p:cNvPr>
          <p:cNvCxnSpPr>
            <a:cxnSpLocks/>
          </p:cNvCxnSpPr>
          <p:nvPr/>
        </p:nvCxnSpPr>
        <p:spPr>
          <a:xfrm>
            <a:off x="3333281" y="3456946"/>
            <a:ext cx="356909" cy="817"/>
          </a:xfrm>
          <a:prstGeom prst="straightConnector1">
            <a:avLst/>
          </a:prstGeom>
          <a:noFill/>
          <a:ln w="25400" cap="flat" cmpd="sng" algn="ctr">
            <a:solidFill>
              <a:srgbClr val="000000">
                <a:lumMod val="50000"/>
              </a:srgbClr>
            </a:solidFill>
            <a:prstDash val="solid"/>
            <a:tailEnd type="triangle" w="lg" len="lg"/>
          </a:ln>
          <a:effectLst/>
        </p:spPr>
      </p:cxnSp>
      <p:sp>
        <p:nvSpPr>
          <p:cNvPr id="38" name="圓角矩形 30">
            <a:extLst>
              <a:ext uri="{FF2B5EF4-FFF2-40B4-BE49-F238E27FC236}">
                <a16:creationId xmlns:a16="http://schemas.microsoft.com/office/drawing/2014/main" id="{79C03385-7384-834D-8F3F-CE6D2F45A847}"/>
              </a:ext>
            </a:extLst>
          </p:cNvPr>
          <p:cNvSpPr/>
          <p:nvPr/>
        </p:nvSpPr>
        <p:spPr>
          <a:xfrm>
            <a:off x="3688338" y="1996581"/>
            <a:ext cx="2752281" cy="2680895"/>
          </a:xfrm>
          <a:prstGeom prst="roundRect">
            <a:avLst>
              <a:gd name="adj" fmla="val 4808"/>
            </a:avLst>
          </a:prstGeom>
          <a:solidFill>
            <a:srgbClr val="A3EDFF"/>
          </a:solidFill>
          <a:ln w="28575" cap="flat" cmpd="sng" algn="ctr">
            <a:solidFill>
              <a:srgbClr val="000000"/>
            </a:solidFill>
            <a:prstDash val="solid"/>
          </a:ln>
          <a:effectLst/>
        </p:spPr>
        <p:txBody>
          <a:bodyPr lIns="0" tIns="0" rIns="0" bIns="0" rtlCol="0" anchor="ctr"/>
          <a:lstStyle/>
          <a:p>
            <a:pPr algn="ctr" defTabSz="685800">
              <a:buClrTx/>
              <a:buFontTx/>
              <a:buNone/>
              <a:defRPr/>
            </a:pPr>
            <a:endParaRPr kumimoji="1" lang="zh-TW" altLang="en-US" sz="1800" b="1" kern="1200" dirty="0">
              <a:latin typeface="Calibri" panose="020F0502020204030204" pitchFamily="34" charset="0"/>
              <a:ea typeface="微軟正黑體"/>
              <a:cs typeface="Calibri" panose="020F0502020204030204" pitchFamily="34" charset="0"/>
            </a:endParaRPr>
          </a:p>
        </p:txBody>
      </p:sp>
      <p:sp>
        <p:nvSpPr>
          <p:cNvPr id="39" name="圓角矩形 30">
            <a:extLst>
              <a:ext uri="{FF2B5EF4-FFF2-40B4-BE49-F238E27FC236}">
                <a16:creationId xmlns:a16="http://schemas.microsoft.com/office/drawing/2014/main" id="{79C03385-7384-834D-8F3F-CE6D2F45A847}"/>
              </a:ext>
            </a:extLst>
          </p:cNvPr>
          <p:cNvSpPr/>
          <p:nvPr/>
        </p:nvSpPr>
        <p:spPr>
          <a:xfrm>
            <a:off x="3847011" y="2497260"/>
            <a:ext cx="2469510" cy="545518"/>
          </a:xfrm>
          <a:prstGeom prst="roundRect">
            <a:avLst>
              <a:gd name="adj" fmla="val 9334"/>
            </a:avLst>
          </a:prstGeom>
          <a:solidFill>
            <a:srgbClr val="E1F9FF"/>
          </a:solidFill>
          <a:ln w="28575" cap="flat" cmpd="sng" algn="ctr">
            <a:solidFill>
              <a:srgbClr val="000000"/>
            </a:solidFill>
            <a:prstDash val="solid"/>
          </a:ln>
          <a:effectLst/>
        </p:spPr>
        <p:txBody>
          <a:bodyPr lIns="0" tIns="0" rIns="0" bIns="0" rtlCol="0" anchor="ctr"/>
          <a:lstStyle/>
          <a:p>
            <a:pPr algn="ctr" defTabSz="685800">
              <a:buFont typeface="Arial"/>
              <a:buNone/>
              <a:defRPr/>
            </a:pPr>
            <a:r>
              <a:rPr kumimoji="1" lang="en-US" altLang="zh-TW" sz="1800" b="1" kern="1200" dirty="0">
                <a:latin typeface="Arial" panose="020B0604020202020204" pitchFamily="34" charset="0"/>
                <a:ea typeface="微軟正黑體"/>
                <a:cs typeface="Arial" panose="020B0604020202020204" pitchFamily="34" charset="0"/>
              </a:rPr>
              <a:t>Entity Recognition</a:t>
            </a:r>
            <a:endParaRPr kumimoji="1" lang="zh-TW" altLang="zh-TW" sz="1800" b="1" kern="1200" dirty="0">
              <a:latin typeface="Arial" panose="020B0604020202020204" pitchFamily="34" charset="0"/>
              <a:ea typeface="微軟正黑體"/>
              <a:cs typeface="Arial" panose="020B0604020202020204" pitchFamily="34" charset="0"/>
            </a:endParaRPr>
          </a:p>
        </p:txBody>
      </p:sp>
      <p:sp>
        <p:nvSpPr>
          <p:cNvPr id="40" name="圓角矩形 30">
            <a:extLst>
              <a:ext uri="{FF2B5EF4-FFF2-40B4-BE49-F238E27FC236}">
                <a16:creationId xmlns:a16="http://schemas.microsoft.com/office/drawing/2014/main" id="{79C03385-7384-834D-8F3F-CE6D2F45A847}"/>
              </a:ext>
            </a:extLst>
          </p:cNvPr>
          <p:cNvSpPr/>
          <p:nvPr/>
        </p:nvSpPr>
        <p:spPr>
          <a:xfrm>
            <a:off x="3862035" y="3213176"/>
            <a:ext cx="2454486" cy="545518"/>
          </a:xfrm>
          <a:prstGeom prst="roundRect">
            <a:avLst>
              <a:gd name="adj" fmla="val 9334"/>
            </a:avLst>
          </a:prstGeom>
          <a:solidFill>
            <a:srgbClr val="E1F9FF"/>
          </a:solidFill>
          <a:ln w="28575" cap="flat" cmpd="sng" algn="ctr">
            <a:solidFill>
              <a:srgbClr val="000000"/>
            </a:solidFill>
            <a:prstDash val="solid"/>
          </a:ln>
          <a:effectLst/>
        </p:spPr>
        <p:txBody>
          <a:bodyPr lIns="0" tIns="0" rIns="0" bIns="0" rtlCol="0" anchor="ctr"/>
          <a:lstStyle/>
          <a:p>
            <a:pPr algn="ctr" defTabSz="685800">
              <a:defRPr/>
            </a:pPr>
            <a:r>
              <a:rPr kumimoji="1" lang="en-US" altLang="zh-TW" sz="1800" b="1" kern="1200" dirty="0">
                <a:latin typeface="Arial" panose="020B0604020202020204" pitchFamily="34" charset="0"/>
                <a:ea typeface="微軟正黑體"/>
                <a:cs typeface="Arial" panose="020B0604020202020204" pitchFamily="34" charset="0"/>
              </a:rPr>
              <a:t>Relationship Extraction</a:t>
            </a:r>
          </a:p>
        </p:txBody>
      </p:sp>
      <p:sp>
        <p:nvSpPr>
          <p:cNvPr id="41" name="圓角矩形 30">
            <a:extLst>
              <a:ext uri="{FF2B5EF4-FFF2-40B4-BE49-F238E27FC236}">
                <a16:creationId xmlns:a16="http://schemas.microsoft.com/office/drawing/2014/main" id="{79C03385-7384-834D-8F3F-CE6D2F45A847}"/>
              </a:ext>
            </a:extLst>
          </p:cNvPr>
          <p:cNvSpPr/>
          <p:nvPr/>
        </p:nvSpPr>
        <p:spPr>
          <a:xfrm>
            <a:off x="3862035" y="3943519"/>
            <a:ext cx="2454486" cy="545518"/>
          </a:xfrm>
          <a:prstGeom prst="roundRect">
            <a:avLst>
              <a:gd name="adj" fmla="val 9334"/>
            </a:avLst>
          </a:prstGeom>
          <a:solidFill>
            <a:srgbClr val="E1F9FF"/>
          </a:solidFill>
          <a:ln w="28575" cap="flat" cmpd="sng" algn="ctr">
            <a:solidFill>
              <a:srgbClr val="000000"/>
            </a:solidFill>
            <a:prstDash val="solid"/>
          </a:ln>
          <a:effectLst/>
        </p:spPr>
        <p:txBody>
          <a:bodyPr lIns="0" tIns="0" rIns="0" bIns="0" rtlCol="0" anchor="ctr"/>
          <a:lstStyle/>
          <a:p>
            <a:pPr algn="ctr" defTabSz="685800">
              <a:buFont typeface="Arial"/>
              <a:buNone/>
              <a:defRPr/>
            </a:pPr>
            <a:r>
              <a:rPr kumimoji="1" lang="en-US" altLang="zh-TW" sz="1800" b="1" kern="1200" dirty="0">
                <a:latin typeface="Arial" panose="020B0604020202020204" pitchFamily="34" charset="0"/>
                <a:ea typeface="微軟正黑體"/>
                <a:cs typeface="Arial" panose="020B0604020202020204" pitchFamily="34" charset="0"/>
              </a:rPr>
              <a:t>Attribute Extraction</a:t>
            </a:r>
          </a:p>
        </p:txBody>
      </p:sp>
      <p:cxnSp>
        <p:nvCxnSpPr>
          <p:cNvPr id="42" name="Straight Arrow Connector 40">
            <a:extLst>
              <a:ext uri="{FF2B5EF4-FFF2-40B4-BE49-F238E27FC236}">
                <a16:creationId xmlns:a16="http://schemas.microsoft.com/office/drawing/2014/main" id="{7B8788DC-A850-C24B-9CA0-EC82590614CD}"/>
              </a:ext>
            </a:extLst>
          </p:cNvPr>
          <p:cNvCxnSpPr>
            <a:cxnSpLocks/>
          </p:cNvCxnSpPr>
          <p:nvPr/>
        </p:nvCxnSpPr>
        <p:spPr>
          <a:xfrm>
            <a:off x="8222247" y="3442606"/>
            <a:ext cx="464213" cy="14340"/>
          </a:xfrm>
          <a:prstGeom prst="straightConnector1">
            <a:avLst/>
          </a:prstGeom>
          <a:noFill/>
          <a:ln w="25400" cap="flat" cmpd="sng" algn="ctr">
            <a:solidFill>
              <a:srgbClr val="000000"/>
            </a:solidFill>
            <a:prstDash val="solid"/>
            <a:tailEnd type="triangle" w="lg" len="lg"/>
          </a:ln>
          <a:effectLst/>
        </p:spPr>
      </p:cxnSp>
      <p:sp>
        <p:nvSpPr>
          <p:cNvPr id="44" name="圓角矩形 30">
            <a:extLst>
              <a:ext uri="{FF2B5EF4-FFF2-40B4-BE49-F238E27FC236}">
                <a16:creationId xmlns:a16="http://schemas.microsoft.com/office/drawing/2014/main" id="{AEEA134F-E00B-B44E-ADEE-25D685866FD1}"/>
              </a:ext>
            </a:extLst>
          </p:cNvPr>
          <p:cNvSpPr/>
          <p:nvPr/>
        </p:nvSpPr>
        <p:spPr>
          <a:xfrm>
            <a:off x="10468088" y="1996582"/>
            <a:ext cx="1536628" cy="2680894"/>
          </a:xfrm>
          <a:prstGeom prst="roundRect">
            <a:avLst>
              <a:gd name="adj" fmla="val 9334"/>
            </a:avLst>
          </a:prstGeom>
          <a:solidFill>
            <a:srgbClr val="DEEBF7"/>
          </a:solidFill>
          <a:ln w="28575" cap="flat" cmpd="sng" algn="ctr">
            <a:solidFill>
              <a:srgbClr val="000000"/>
            </a:solidFill>
            <a:prstDash val="solid"/>
          </a:ln>
          <a:effectLst/>
        </p:spPr>
        <p:txBody>
          <a:bodyPr lIns="0" tIns="0" rIns="0" bIns="0" rtlCol="0" anchor="ctr"/>
          <a:lstStyle/>
          <a:p>
            <a:pPr algn="ctr" defTabSz="685800">
              <a:buClrTx/>
              <a:buFontTx/>
              <a:buNone/>
              <a:defRPr/>
            </a:pPr>
            <a:r>
              <a:rPr kumimoji="1" lang="en-US" altLang="zh-TW" sz="1800" b="1" kern="1200" dirty="0">
                <a:latin typeface="Arial" panose="020B0604020202020204" pitchFamily="34" charset="0"/>
                <a:ea typeface="微軟正黑體"/>
                <a:cs typeface="Arial" panose="020B0604020202020204" pitchFamily="34" charset="0"/>
              </a:rPr>
              <a:t>FinTech Patent</a:t>
            </a:r>
            <a:br>
              <a:rPr kumimoji="1" lang="en-US" altLang="zh-TW" sz="1800" b="1" kern="1200" dirty="0">
                <a:latin typeface="Arial" panose="020B0604020202020204" pitchFamily="34" charset="0"/>
                <a:ea typeface="微軟正黑體"/>
                <a:cs typeface="Arial" panose="020B0604020202020204" pitchFamily="34" charset="0"/>
              </a:rPr>
            </a:br>
            <a:r>
              <a:rPr kumimoji="1" lang="en-US" altLang="zh-TW" sz="1800" b="1" kern="1200" dirty="0">
                <a:latin typeface="Arial" panose="020B0604020202020204" pitchFamily="34" charset="0"/>
                <a:ea typeface="微軟正黑體"/>
                <a:cs typeface="Arial" panose="020B0604020202020204" pitchFamily="34" charset="0"/>
              </a:rPr>
              <a:t>Knowledge Graphs (FTPKG)</a:t>
            </a:r>
            <a:endParaRPr kumimoji="1" lang="zh-TW" altLang="en-US" sz="1800" b="1" kern="1200" dirty="0">
              <a:latin typeface="Arial" panose="020B0604020202020204" pitchFamily="34" charset="0"/>
              <a:ea typeface="微軟正黑體"/>
              <a:cs typeface="Arial" panose="020B0604020202020204" pitchFamily="34" charset="0"/>
            </a:endParaRPr>
          </a:p>
        </p:txBody>
      </p:sp>
      <p:cxnSp>
        <p:nvCxnSpPr>
          <p:cNvPr id="45" name="Straight Arrow Connector 31">
            <a:extLst>
              <a:ext uri="{FF2B5EF4-FFF2-40B4-BE49-F238E27FC236}">
                <a16:creationId xmlns:a16="http://schemas.microsoft.com/office/drawing/2014/main" id="{61024F89-A8EC-4340-B626-57AD25BF39F7}"/>
              </a:ext>
            </a:extLst>
          </p:cNvPr>
          <p:cNvCxnSpPr>
            <a:cxnSpLocks/>
          </p:cNvCxnSpPr>
          <p:nvPr/>
        </p:nvCxnSpPr>
        <p:spPr>
          <a:xfrm flipH="1" flipV="1">
            <a:off x="1994005" y="4684890"/>
            <a:ext cx="819404" cy="680329"/>
          </a:xfrm>
          <a:prstGeom prst="straightConnector1">
            <a:avLst/>
          </a:prstGeom>
          <a:noFill/>
          <a:ln w="25400" cap="flat" cmpd="sng" algn="ctr">
            <a:solidFill>
              <a:srgbClr val="000000">
                <a:lumMod val="50000"/>
              </a:srgbClr>
            </a:solidFill>
            <a:prstDash val="solid"/>
            <a:tailEnd type="triangle" w="lg" len="lg"/>
          </a:ln>
          <a:effectLst/>
        </p:spPr>
      </p:cxnSp>
      <p:sp>
        <p:nvSpPr>
          <p:cNvPr id="47" name="文字方塊 46"/>
          <p:cNvSpPr txBox="1"/>
          <p:nvPr/>
        </p:nvSpPr>
        <p:spPr>
          <a:xfrm>
            <a:off x="3648040" y="2088628"/>
            <a:ext cx="2891953" cy="369332"/>
          </a:xfrm>
          <a:prstGeom prst="rect">
            <a:avLst/>
          </a:prstGeom>
          <a:noFill/>
        </p:spPr>
        <p:txBody>
          <a:bodyPr wrap="square" rtlCol="0">
            <a:spAutoFit/>
          </a:bodyPr>
          <a:lstStyle/>
          <a:p>
            <a:pPr algn="ctr"/>
            <a:r>
              <a:rPr kumimoji="1" lang="en-US" altLang="zh-TW" sz="1800" b="1" kern="1200" dirty="0">
                <a:latin typeface="Arial" panose="020B0604020202020204" pitchFamily="34" charset="0"/>
                <a:ea typeface="微軟正黑體"/>
                <a:cs typeface="Arial" panose="020B0604020202020204" pitchFamily="34" charset="0"/>
              </a:rPr>
              <a:t>Knowledge Extraction</a:t>
            </a:r>
            <a:endParaRPr kumimoji="1" lang="zh-TW" altLang="en-US" sz="1800" b="1" kern="1200" dirty="0">
              <a:latin typeface="Arial" panose="020B0604020202020204" pitchFamily="34" charset="0"/>
              <a:ea typeface="微軟正黑體"/>
              <a:cs typeface="Arial" panose="020B0604020202020204" pitchFamily="34" charset="0"/>
            </a:endParaRPr>
          </a:p>
        </p:txBody>
      </p:sp>
      <p:sp>
        <p:nvSpPr>
          <p:cNvPr id="48" name="圓角矩形 30">
            <a:extLst>
              <a:ext uri="{FF2B5EF4-FFF2-40B4-BE49-F238E27FC236}">
                <a16:creationId xmlns:a16="http://schemas.microsoft.com/office/drawing/2014/main" id="{8874607D-671D-BB4D-B432-D421F5DC9E59}"/>
              </a:ext>
            </a:extLst>
          </p:cNvPr>
          <p:cNvSpPr/>
          <p:nvPr/>
        </p:nvSpPr>
        <p:spPr>
          <a:xfrm>
            <a:off x="6795676" y="5254204"/>
            <a:ext cx="2304491" cy="852601"/>
          </a:xfrm>
          <a:prstGeom prst="roundRect">
            <a:avLst>
              <a:gd name="adj" fmla="val 9334"/>
            </a:avLst>
          </a:prstGeom>
          <a:noFill/>
          <a:ln w="28575" cap="flat" cmpd="sng" algn="ctr">
            <a:solidFill>
              <a:srgbClr val="000000"/>
            </a:solidFill>
            <a:prstDash val="solid"/>
          </a:ln>
          <a:effectLst/>
        </p:spPr>
        <p:txBody>
          <a:bodyPr lIns="0" tIns="0" rIns="0" bIns="0" rtlCol="0" anchor="ctr"/>
          <a:lstStyle/>
          <a:p>
            <a:pPr algn="ctr" defTabSz="685800">
              <a:buClrTx/>
              <a:buFontTx/>
              <a:buNone/>
              <a:defRPr/>
            </a:pPr>
            <a:r>
              <a:rPr kumimoji="1" lang="en-US" altLang="zh-TW" sz="1800" b="1" kern="1200" dirty="0">
                <a:latin typeface="Arial" panose="020B0604020202020204" pitchFamily="34" charset="0"/>
                <a:ea typeface="微軟正黑體"/>
                <a:cs typeface="Arial" panose="020B0604020202020204" pitchFamily="34" charset="0"/>
              </a:rPr>
              <a:t>Open Domain </a:t>
            </a:r>
            <a:br>
              <a:rPr kumimoji="1" lang="en-US" altLang="zh-TW" sz="1800" b="1" kern="1200" dirty="0">
                <a:latin typeface="Arial" panose="020B0604020202020204" pitchFamily="34" charset="0"/>
                <a:ea typeface="微軟正黑體"/>
                <a:cs typeface="Arial" panose="020B0604020202020204" pitchFamily="34" charset="0"/>
              </a:rPr>
            </a:br>
            <a:r>
              <a:rPr kumimoji="1" lang="en-US" altLang="zh-TW" sz="1800" b="1" kern="1200" dirty="0">
                <a:latin typeface="Arial" panose="020B0604020202020204" pitchFamily="34" charset="0"/>
                <a:ea typeface="微軟正黑體"/>
                <a:cs typeface="Arial" panose="020B0604020202020204" pitchFamily="34" charset="0"/>
              </a:rPr>
              <a:t>Knowledge Graphs</a:t>
            </a:r>
          </a:p>
        </p:txBody>
      </p:sp>
      <p:cxnSp>
        <p:nvCxnSpPr>
          <p:cNvPr id="49" name="Straight Arrow Connector 31">
            <a:extLst>
              <a:ext uri="{FF2B5EF4-FFF2-40B4-BE49-F238E27FC236}">
                <a16:creationId xmlns:a16="http://schemas.microsoft.com/office/drawing/2014/main" id="{61024F89-A8EC-4340-B626-57AD25BF39F7}"/>
              </a:ext>
            </a:extLst>
          </p:cNvPr>
          <p:cNvCxnSpPr>
            <a:cxnSpLocks/>
          </p:cNvCxnSpPr>
          <p:nvPr/>
        </p:nvCxnSpPr>
        <p:spPr>
          <a:xfrm>
            <a:off x="10013251" y="3456946"/>
            <a:ext cx="409635" cy="818"/>
          </a:xfrm>
          <a:prstGeom prst="straightConnector1">
            <a:avLst/>
          </a:prstGeom>
          <a:noFill/>
          <a:ln w="25400" cap="flat" cmpd="sng" algn="ctr">
            <a:solidFill>
              <a:srgbClr val="000000">
                <a:lumMod val="50000"/>
              </a:srgbClr>
            </a:solidFill>
            <a:prstDash val="solid"/>
            <a:tailEnd type="triangle" w="lg" len="lg"/>
          </a:ln>
          <a:effectLst/>
        </p:spPr>
      </p:cxnSp>
      <p:cxnSp>
        <p:nvCxnSpPr>
          <p:cNvPr id="50" name="Straight Arrow Connector 31">
            <a:extLst>
              <a:ext uri="{FF2B5EF4-FFF2-40B4-BE49-F238E27FC236}">
                <a16:creationId xmlns:a16="http://schemas.microsoft.com/office/drawing/2014/main" id="{61024F89-A8EC-4340-B626-57AD25BF39F7}"/>
              </a:ext>
            </a:extLst>
          </p:cNvPr>
          <p:cNvCxnSpPr>
            <a:cxnSpLocks/>
          </p:cNvCxnSpPr>
          <p:nvPr/>
        </p:nvCxnSpPr>
        <p:spPr>
          <a:xfrm>
            <a:off x="6440619" y="3449226"/>
            <a:ext cx="356909" cy="817"/>
          </a:xfrm>
          <a:prstGeom prst="straightConnector1">
            <a:avLst/>
          </a:prstGeom>
          <a:noFill/>
          <a:ln w="25400" cap="flat" cmpd="sng" algn="ctr">
            <a:solidFill>
              <a:srgbClr val="000000">
                <a:lumMod val="50000"/>
              </a:srgbClr>
            </a:solidFill>
            <a:prstDash val="solid"/>
            <a:tailEnd type="triangle" w="lg" len="lg"/>
          </a:ln>
          <a:effectLst/>
        </p:spPr>
      </p:cxnSp>
      <p:sp>
        <p:nvSpPr>
          <p:cNvPr id="51" name="圓角矩形 30">
            <a:extLst>
              <a:ext uri="{FF2B5EF4-FFF2-40B4-BE49-F238E27FC236}">
                <a16:creationId xmlns:a16="http://schemas.microsoft.com/office/drawing/2014/main" id="{8874607D-671D-BB4D-B432-D421F5DC9E59}"/>
              </a:ext>
            </a:extLst>
          </p:cNvPr>
          <p:cNvSpPr/>
          <p:nvPr/>
        </p:nvSpPr>
        <p:spPr>
          <a:xfrm>
            <a:off x="6795676" y="1996581"/>
            <a:ext cx="1426571" cy="2688309"/>
          </a:xfrm>
          <a:prstGeom prst="roundRect">
            <a:avLst>
              <a:gd name="adj" fmla="val 5488"/>
            </a:avLst>
          </a:prstGeom>
          <a:solidFill>
            <a:srgbClr val="DAE3F3"/>
          </a:solidFill>
          <a:ln w="28575" cap="flat" cmpd="sng" algn="ctr">
            <a:solidFill>
              <a:srgbClr val="000000"/>
            </a:solidFill>
            <a:prstDash val="solid"/>
          </a:ln>
          <a:effectLst/>
        </p:spPr>
        <p:txBody>
          <a:bodyPr lIns="0" tIns="0" rIns="0" bIns="0" rtlCol="0" anchor="ctr"/>
          <a:lstStyle/>
          <a:p>
            <a:pPr algn="ctr" defTabSz="685800">
              <a:buClrTx/>
              <a:buFontTx/>
              <a:buNone/>
              <a:defRPr/>
            </a:pPr>
            <a:r>
              <a:rPr kumimoji="1" lang="en-US" altLang="zh-TW" sz="1800" b="1" kern="1200" dirty="0">
                <a:latin typeface="Arial" panose="020B0604020202020204" pitchFamily="34" charset="0"/>
                <a:ea typeface="微軟正黑體"/>
                <a:cs typeface="Arial" panose="020B0604020202020204" pitchFamily="34" charset="0"/>
              </a:rPr>
              <a:t>Link Prediction</a:t>
            </a:r>
          </a:p>
        </p:txBody>
      </p:sp>
      <p:cxnSp>
        <p:nvCxnSpPr>
          <p:cNvPr id="55" name="肘形接點 54"/>
          <p:cNvCxnSpPr>
            <a:stCxn id="48" idx="3"/>
            <a:endCxn id="79" idx="2"/>
          </p:cNvCxnSpPr>
          <p:nvPr/>
        </p:nvCxnSpPr>
        <p:spPr>
          <a:xfrm flipV="1">
            <a:off x="9100167" y="4677476"/>
            <a:ext cx="272290" cy="1003029"/>
          </a:xfrm>
          <a:prstGeom prst="bentConnector2">
            <a:avLst/>
          </a:prstGeom>
          <a:noFill/>
          <a:ln w="25400" cap="flat" cmpd="sng" algn="ctr">
            <a:solidFill>
              <a:srgbClr val="000000"/>
            </a:solidFill>
            <a:prstDash val="solid"/>
            <a:tailEnd type="triangle" w="lg" len="lg"/>
          </a:ln>
          <a:effectLst/>
        </p:spPr>
      </p:cxnSp>
      <p:sp>
        <p:nvSpPr>
          <p:cNvPr id="71" name="文字方塊 70"/>
          <p:cNvSpPr txBox="1"/>
          <p:nvPr/>
        </p:nvSpPr>
        <p:spPr>
          <a:xfrm>
            <a:off x="829020" y="2082721"/>
            <a:ext cx="2256237" cy="369332"/>
          </a:xfrm>
          <a:prstGeom prst="rect">
            <a:avLst/>
          </a:prstGeom>
          <a:noFill/>
        </p:spPr>
        <p:txBody>
          <a:bodyPr wrap="square" rtlCol="0">
            <a:spAutoFit/>
          </a:bodyPr>
          <a:lstStyle/>
          <a:p>
            <a:pPr algn="ctr"/>
            <a:r>
              <a:rPr kumimoji="1" lang="en-US" altLang="zh-TW" sz="1800" b="1" kern="1200" dirty="0">
                <a:latin typeface="Arial" panose="020B0604020202020204" pitchFamily="34" charset="0"/>
                <a:ea typeface="微軟正黑體"/>
                <a:cs typeface="Arial" panose="020B0604020202020204" pitchFamily="34" charset="0"/>
              </a:rPr>
              <a:t>Large-scale Data</a:t>
            </a:r>
            <a:endParaRPr kumimoji="1" lang="zh-TW" altLang="en-US" sz="1800" b="1" kern="1200" dirty="0">
              <a:latin typeface="Arial" panose="020B0604020202020204" pitchFamily="34" charset="0"/>
              <a:ea typeface="微軟正黑體"/>
              <a:cs typeface="Arial" panose="020B0604020202020204" pitchFamily="34" charset="0"/>
            </a:endParaRPr>
          </a:p>
        </p:txBody>
      </p:sp>
      <p:sp>
        <p:nvSpPr>
          <p:cNvPr id="76" name="圓角矩形 30">
            <a:extLst>
              <a:ext uri="{FF2B5EF4-FFF2-40B4-BE49-F238E27FC236}">
                <a16:creationId xmlns:a16="http://schemas.microsoft.com/office/drawing/2014/main" id="{79C03385-7384-834D-8F3F-CE6D2F45A847}"/>
              </a:ext>
            </a:extLst>
          </p:cNvPr>
          <p:cNvSpPr/>
          <p:nvPr/>
        </p:nvSpPr>
        <p:spPr>
          <a:xfrm>
            <a:off x="714638" y="2505024"/>
            <a:ext cx="2469510" cy="545518"/>
          </a:xfrm>
          <a:prstGeom prst="roundRect">
            <a:avLst>
              <a:gd name="adj" fmla="val 9334"/>
            </a:avLst>
          </a:prstGeom>
          <a:solidFill>
            <a:srgbClr val="E2F0D9"/>
          </a:solidFill>
          <a:ln w="28575" cap="flat" cmpd="sng" algn="ctr">
            <a:solidFill>
              <a:srgbClr val="000000"/>
            </a:solidFill>
            <a:prstDash val="solid"/>
          </a:ln>
          <a:effectLst/>
        </p:spPr>
        <p:txBody>
          <a:bodyPr lIns="0" tIns="0" rIns="0" bIns="0" rtlCol="0" anchor="ctr"/>
          <a:lstStyle/>
          <a:p>
            <a:pPr algn="ctr" defTabSz="685800">
              <a:defRPr/>
            </a:pPr>
            <a:r>
              <a:rPr kumimoji="1" lang="en-US" altLang="zh-TW" sz="1800" b="1" kern="1200" dirty="0">
                <a:latin typeface="Arial" panose="020B0604020202020204" pitchFamily="34" charset="0"/>
                <a:ea typeface="微軟正黑體"/>
                <a:cs typeface="Arial" panose="020B0604020202020204" pitchFamily="34" charset="0"/>
              </a:rPr>
              <a:t>Structured Data</a:t>
            </a:r>
          </a:p>
        </p:txBody>
      </p:sp>
      <p:sp>
        <p:nvSpPr>
          <p:cNvPr id="77" name="圓角矩形 30">
            <a:extLst>
              <a:ext uri="{FF2B5EF4-FFF2-40B4-BE49-F238E27FC236}">
                <a16:creationId xmlns:a16="http://schemas.microsoft.com/office/drawing/2014/main" id="{79C03385-7384-834D-8F3F-CE6D2F45A847}"/>
              </a:ext>
            </a:extLst>
          </p:cNvPr>
          <p:cNvSpPr/>
          <p:nvPr/>
        </p:nvSpPr>
        <p:spPr>
          <a:xfrm>
            <a:off x="722383" y="3213105"/>
            <a:ext cx="2469510" cy="545518"/>
          </a:xfrm>
          <a:prstGeom prst="roundRect">
            <a:avLst>
              <a:gd name="adj" fmla="val 9334"/>
            </a:avLst>
          </a:prstGeom>
          <a:solidFill>
            <a:srgbClr val="E2F0D9"/>
          </a:solidFill>
          <a:ln w="28575" cap="flat" cmpd="sng" algn="ctr">
            <a:solidFill>
              <a:srgbClr val="000000"/>
            </a:solidFill>
            <a:prstDash val="solid"/>
          </a:ln>
          <a:effectLst/>
        </p:spPr>
        <p:txBody>
          <a:bodyPr lIns="0" tIns="0" rIns="0" bIns="0" rtlCol="0" anchor="ctr"/>
          <a:lstStyle/>
          <a:p>
            <a:pPr algn="ctr" defTabSz="685800">
              <a:defRPr/>
            </a:pPr>
            <a:r>
              <a:rPr kumimoji="1" lang="en-US" altLang="zh-TW" sz="1800" b="1" kern="1200" dirty="0">
                <a:latin typeface="Arial" panose="020B0604020202020204" pitchFamily="34" charset="0"/>
                <a:ea typeface="微軟正黑體"/>
                <a:cs typeface="Arial" panose="020B0604020202020204" pitchFamily="34" charset="0"/>
              </a:rPr>
              <a:t>Semi-structured Data</a:t>
            </a:r>
          </a:p>
        </p:txBody>
      </p:sp>
      <p:sp>
        <p:nvSpPr>
          <p:cNvPr id="78" name="圓角矩形 30">
            <a:extLst>
              <a:ext uri="{FF2B5EF4-FFF2-40B4-BE49-F238E27FC236}">
                <a16:creationId xmlns:a16="http://schemas.microsoft.com/office/drawing/2014/main" id="{79C03385-7384-834D-8F3F-CE6D2F45A847}"/>
              </a:ext>
            </a:extLst>
          </p:cNvPr>
          <p:cNvSpPr/>
          <p:nvPr/>
        </p:nvSpPr>
        <p:spPr>
          <a:xfrm>
            <a:off x="722383" y="3933799"/>
            <a:ext cx="2469510" cy="545518"/>
          </a:xfrm>
          <a:prstGeom prst="roundRect">
            <a:avLst>
              <a:gd name="adj" fmla="val 9334"/>
            </a:avLst>
          </a:prstGeom>
          <a:solidFill>
            <a:srgbClr val="E2F0D9"/>
          </a:solidFill>
          <a:ln w="28575" cap="flat" cmpd="sng" algn="ctr">
            <a:solidFill>
              <a:srgbClr val="000000"/>
            </a:solidFill>
            <a:prstDash val="solid"/>
          </a:ln>
          <a:effectLst/>
        </p:spPr>
        <p:txBody>
          <a:bodyPr lIns="0" tIns="0" rIns="0" bIns="0" rtlCol="0" anchor="ctr"/>
          <a:lstStyle/>
          <a:p>
            <a:pPr algn="ctr" defTabSz="685800">
              <a:defRPr/>
            </a:pPr>
            <a:r>
              <a:rPr kumimoji="1" lang="en-US" altLang="zh-TW" sz="1800" b="1" kern="1200" dirty="0">
                <a:latin typeface="Arial" panose="020B0604020202020204" pitchFamily="34" charset="0"/>
                <a:ea typeface="微軟正黑體"/>
                <a:cs typeface="Arial" panose="020B0604020202020204" pitchFamily="34" charset="0"/>
              </a:rPr>
              <a:t>Unstructured Data</a:t>
            </a:r>
          </a:p>
        </p:txBody>
      </p:sp>
      <p:sp>
        <p:nvSpPr>
          <p:cNvPr id="79" name="圓角矩形 30">
            <a:extLst>
              <a:ext uri="{FF2B5EF4-FFF2-40B4-BE49-F238E27FC236}">
                <a16:creationId xmlns:a16="http://schemas.microsoft.com/office/drawing/2014/main" id="{8874607D-671D-BB4D-B432-D421F5DC9E59}"/>
              </a:ext>
            </a:extLst>
          </p:cNvPr>
          <p:cNvSpPr/>
          <p:nvPr/>
        </p:nvSpPr>
        <p:spPr>
          <a:xfrm>
            <a:off x="8686460" y="1996581"/>
            <a:ext cx="1371993" cy="2680895"/>
          </a:xfrm>
          <a:prstGeom prst="roundRect">
            <a:avLst>
              <a:gd name="adj" fmla="val 5488"/>
            </a:avLst>
          </a:prstGeom>
          <a:solidFill>
            <a:srgbClr val="EDEDED"/>
          </a:solidFill>
          <a:ln w="28575" cap="flat" cmpd="sng" algn="ctr">
            <a:solidFill>
              <a:srgbClr val="000000"/>
            </a:solidFill>
            <a:prstDash val="solid"/>
          </a:ln>
          <a:effectLst/>
        </p:spPr>
        <p:txBody>
          <a:bodyPr lIns="0" tIns="0" rIns="0" bIns="0" rtlCol="0" anchor="ctr"/>
          <a:lstStyle/>
          <a:p>
            <a:pPr algn="ctr" defTabSz="685800">
              <a:buClrTx/>
              <a:buFontTx/>
              <a:buNone/>
              <a:defRPr/>
            </a:pPr>
            <a:r>
              <a:rPr kumimoji="1" lang="en-US" altLang="zh-TW" sz="1800" b="1" kern="1200" dirty="0">
                <a:latin typeface="Arial" panose="020B0604020202020204" pitchFamily="34" charset="0"/>
                <a:ea typeface="微軟正黑體"/>
                <a:cs typeface="Arial" panose="020B0604020202020204" pitchFamily="34" charset="0"/>
              </a:rPr>
              <a:t>Knowledge Fusion</a:t>
            </a:r>
          </a:p>
        </p:txBody>
      </p:sp>
      <p:pic>
        <p:nvPicPr>
          <p:cNvPr id="2" name="Picture 1">
            <a:extLst>
              <a:ext uri="{FF2B5EF4-FFF2-40B4-BE49-F238E27FC236}">
                <a16:creationId xmlns:a16="http://schemas.microsoft.com/office/drawing/2014/main" id="{D79FF6B5-761B-15FA-EE32-BC37FC51F4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D9DAA2E0-97BE-F926-AA1E-27A9B1CCEC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57810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1014224"/>
          </a:xfrm>
        </p:spPr>
        <p:txBody>
          <a:bodyPr vert="horz" lIns="91440" tIns="45720" rIns="91440" bIns="45720" rtlCol="0" anchor="ctr">
            <a:normAutofit/>
          </a:bodyPr>
          <a:lstStyle/>
          <a:p>
            <a:pPr algn="ctr"/>
            <a:r>
              <a:rPr lang="zh-TW" altLang="en-US" sz="4000" b="1" spc="-50">
                <a:latin typeface="微軟正黑體" panose="020B0604030504040204" pitchFamily="34" charset="-120"/>
                <a:ea typeface="微軟正黑體" panose="020B0604030504040204" pitchFamily="34" charset="-120"/>
              </a:rPr>
              <a:t>研究成果</a:t>
            </a:r>
            <a:endParaRPr lang="zh-TW" altLang="en-US" sz="4000" b="1" spc="-5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1379349"/>
            <a:ext cx="10875264" cy="4710555"/>
          </a:xfrm>
        </p:spPr>
        <p:txBody>
          <a:bodyPr>
            <a:normAutofit/>
          </a:bodyPr>
          <a:lstStyle/>
          <a:p>
            <a:pPr>
              <a:lnSpc>
                <a:spcPct val="150000"/>
              </a:lnSpc>
            </a:pPr>
            <a:r>
              <a:rPr lang="zh-TW" altLang="en-US" sz="2800" dirty="0">
                <a:latin typeface="微軟正黑體" panose="020B0604030504040204" pitchFamily="34" charset="-120"/>
                <a:ea typeface="微軟正黑體" panose="020B0604030504040204" pitchFamily="34" charset="-120"/>
              </a:rPr>
              <a:t>將專利文本進行資料前處理，取得文本段落</a:t>
            </a:r>
            <a:r>
              <a:rPr lang="zh-TW" altLang="en-US" sz="2800" dirty="0">
                <a:solidFill>
                  <a:srgbClr val="FF0000"/>
                </a:solidFill>
                <a:latin typeface="微軟正黑體" panose="020B0604030504040204" pitchFamily="34" charset="-120"/>
                <a:ea typeface="微軟正黑體" panose="020B0604030504040204" pitchFamily="34" charset="-120"/>
              </a:rPr>
              <a:t>詞性</a:t>
            </a:r>
            <a:r>
              <a:rPr lang="zh-TW" altLang="en-US" sz="2800" dirty="0">
                <a:latin typeface="微軟正黑體" panose="020B0604030504040204" pitchFamily="34" charset="-120"/>
                <a:ea typeface="微軟正黑體" panose="020B0604030504040204" pitchFamily="34" charset="-120"/>
              </a:rPr>
              <a:t>之分布。</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利用</a:t>
            </a:r>
            <a:r>
              <a:rPr lang="en-US" altLang="zh-TW" sz="2800" dirty="0">
                <a:latin typeface="微軟正黑體" panose="020B0604030504040204" pitchFamily="34" charset="-120"/>
                <a:ea typeface="微軟正黑體" panose="020B0604030504040204" pitchFamily="34" charset="-120"/>
              </a:rPr>
              <a:t> </a:t>
            </a:r>
            <a:r>
              <a:rPr lang="en-US" altLang="zh-TW" sz="2800" dirty="0" err="1">
                <a:solidFill>
                  <a:srgbClr val="FF0000"/>
                </a:solidFill>
                <a:latin typeface="微軟正黑體" panose="020B0604030504040204" pitchFamily="34" charset="-120"/>
                <a:ea typeface="微軟正黑體" panose="020B0604030504040204" pitchFamily="34" charset="-120"/>
              </a:rPr>
              <a:t>spaCy</a:t>
            </a:r>
            <a:r>
              <a:rPr lang="zh-TW" altLang="en-US" sz="2800" dirty="0">
                <a:solidFill>
                  <a:srgbClr val="FF0000"/>
                </a:solidFill>
                <a:latin typeface="微軟正黑體" panose="020B0604030504040204" pitchFamily="34" charset="-120"/>
                <a:ea typeface="微軟正黑體" panose="020B0604030504040204" pitchFamily="34" charset="-120"/>
              </a:rPr>
              <a:t> 依存句法解析 </a:t>
            </a:r>
            <a:r>
              <a:rPr lang="en-US" altLang="zh-TW" sz="2800" dirty="0">
                <a:solidFill>
                  <a:srgbClr val="FF0000"/>
                </a:solidFill>
                <a:latin typeface="微軟正黑體" panose="020B0604030504040204" pitchFamily="34" charset="-120"/>
                <a:ea typeface="微軟正黑體" panose="020B0604030504040204" pitchFamily="34" charset="-120"/>
              </a:rPr>
              <a:t>(Dependency parsing)</a:t>
            </a:r>
            <a:r>
              <a:rPr lang="zh-TW" altLang="en-US" sz="2800" dirty="0">
                <a:latin typeface="微軟正黑體" panose="020B0604030504040204" pitchFamily="34" charset="-120"/>
                <a:ea typeface="微軟正黑體" panose="020B0604030504040204" pitchFamily="34" charset="-120"/>
              </a:rPr>
              <a:t>，</a:t>
            </a:r>
            <a:br>
              <a:rPr lang="en-US" altLang="zh-TW" sz="2800" dirty="0">
                <a:solidFill>
                  <a:srgbClr val="FF0000"/>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對輸入的</a:t>
            </a:r>
            <a:r>
              <a:rPr lang="en-US" altLang="zh-TW" sz="2800" dirty="0">
                <a:latin typeface="微軟正黑體" panose="020B0604030504040204" pitchFamily="34" charset="-120"/>
                <a:ea typeface="微軟正黑體" panose="020B0604030504040204" pitchFamily="34" charset="-120"/>
              </a:rPr>
              <a:t> </a:t>
            </a:r>
            <a:r>
              <a:rPr lang="zh-TW" altLang="en-US" sz="2800" dirty="0">
                <a:solidFill>
                  <a:srgbClr val="FF0000"/>
                </a:solidFill>
                <a:latin typeface="微軟正黑體" panose="020B0604030504040204" pitchFamily="34" charset="-120"/>
                <a:ea typeface="微軟正黑體" panose="020B0604030504040204" pitchFamily="34" charset="-120"/>
              </a:rPr>
              <a:t>文本句法結構</a:t>
            </a:r>
            <a:r>
              <a:rPr lang="en-US" altLang="zh-TW" sz="2800" dirty="0">
                <a:solidFill>
                  <a:srgbClr val="FF000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處理，識別句子字詞間的</a:t>
            </a:r>
            <a:r>
              <a:rPr lang="zh-TW" altLang="en-US" sz="2800" dirty="0">
                <a:solidFill>
                  <a:srgbClr val="FF0000"/>
                </a:solidFill>
                <a:latin typeface="微軟正黑體" panose="020B0604030504040204" pitchFamily="34" charset="-120"/>
                <a:ea typeface="微軟正黑體" panose="020B0604030504040204" pitchFamily="34" charset="-120"/>
              </a:rPr>
              <a:t>相互依存</a:t>
            </a:r>
            <a:r>
              <a:rPr lang="zh-TW" altLang="en-US" sz="2800" dirty="0">
                <a:latin typeface="微軟正黑體" panose="020B0604030504040204" pitchFamily="34" charset="-120"/>
                <a:ea typeface="微軟正黑體" panose="020B0604030504040204" pitchFamily="34" charset="-120"/>
              </a:rPr>
              <a:t>關係。</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研究</a:t>
            </a:r>
            <a:r>
              <a:rPr lang="zh-TW" altLang="en-US" sz="2800" dirty="0">
                <a:solidFill>
                  <a:srgbClr val="FF0000"/>
                </a:solidFill>
                <a:latin typeface="微軟正黑體" panose="020B0604030504040204" pitchFamily="34" charset="-120"/>
                <a:ea typeface="微軟正黑體" panose="020B0604030504040204" pitchFamily="34" charset="-120"/>
              </a:rPr>
              <a:t>專利</a:t>
            </a:r>
            <a:r>
              <a:rPr lang="zh-TW" altLang="en-US" sz="2800" dirty="0">
                <a:latin typeface="微軟正黑體" panose="020B0604030504040204" pitchFamily="34" charset="-120"/>
                <a:ea typeface="微軟正黑體" panose="020B0604030504040204" pitchFamily="34" charset="-120"/>
              </a:rPr>
              <a:t>與</a:t>
            </a:r>
            <a:r>
              <a:rPr lang="zh-TW" altLang="en-US" sz="2800" dirty="0">
                <a:solidFill>
                  <a:srgbClr val="FF0000"/>
                </a:solidFill>
                <a:latin typeface="微軟正黑體" panose="020B0604030504040204" pitchFamily="34" charset="-120"/>
                <a:ea typeface="微軟正黑體" panose="020B0604030504040204" pitchFamily="34" charset="-120"/>
              </a:rPr>
              <a:t>新興金融技術</a:t>
            </a:r>
            <a:r>
              <a:rPr lang="zh-TW" altLang="en-US" sz="2800" dirty="0">
                <a:latin typeface="微軟正黑體" panose="020B0604030504040204" pitchFamily="34" charset="-120"/>
                <a:ea typeface="微軟正黑體" panose="020B0604030504040204" pitchFamily="34" charset="-120"/>
              </a:rPr>
              <a:t>之間的關係，</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從專利文本分析建構金融科技知識圖譜，</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促使</a:t>
            </a:r>
            <a:r>
              <a:rPr lang="zh-TW" altLang="en-US" sz="2800" dirty="0">
                <a:solidFill>
                  <a:srgbClr val="FF0000"/>
                </a:solidFill>
                <a:latin typeface="微軟正黑體" panose="020B0604030504040204" pitchFamily="34" charset="-120"/>
                <a:ea typeface="微軟正黑體" panose="020B0604030504040204" pitchFamily="34" charset="-120"/>
              </a:rPr>
              <a:t>金融產業創新</a:t>
            </a:r>
            <a:r>
              <a:rPr lang="zh-TW" altLang="en-US" sz="2800" dirty="0">
                <a:latin typeface="微軟正黑體" panose="020B0604030504040204" pitchFamily="34" charset="-120"/>
                <a:ea typeface="微軟正黑體" panose="020B0604030504040204" pitchFamily="34" charset="-120"/>
              </a:rPr>
              <a:t>的重要因素。</a:t>
            </a:r>
          </a:p>
          <a:p>
            <a:pPr>
              <a:lnSpc>
                <a:spcPct val="150000"/>
              </a:lnSpc>
            </a:pPr>
            <a:endParaRPr lang="zh-TW" altLang="en-US" sz="2800" dirty="0"/>
          </a:p>
          <a:p>
            <a:pPr>
              <a:lnSpc>
                <a:spcPct val="150000"/>
              </a:lnSpc>
            </a:pPr>
            <a:endParaRPr lang="zh-TW" altLang="en-US" sz="2800" b="1" dirty="0">
              <a:solidFill>
                <a:srgbClr val="FF0000"/>
              </a:solidFill>
            </a:endParaRPr>
          </a:p>
        </p:txBody>
      </p:sp>
      <p:sp>
        <p:nvSpPr>
          <p:cNvPr id="5" name="投影片編號版面配置區 4">
            <a:extLst>
              <a:ext uri="{FF2B5EF4-FFF2-40B4-BE49-F238E27FC236}">
                <a16:creationId xmlns:a16="http://schemas.microsoft.com/office/drawing/2014/main" id="{099F799C-D866-4559-A26A-AEEEF9B9EC59}"/>
              </a:ext>
            </a:extLst>
          </p:cNvPr>
          <p:cNvSpPr>
            <a:spLocks noGrp="1"/>
          </p:cNvSpPr>
          <p:nvPr>
            <p:ph type="sldNum" sz="quarter" idx="12"/>
          </p:nvPr>
        </p:nvSpPr>
        <p:spPr/>
        <p:txBody>
          <a:bodyPr/>
          <a:lstStyle/>
          <a:p>
            <a:fld id="{AAE04C96-9DF5-4A5A-9E44-CB9695133DBF}" type="slidenum">
              <a:rPr lang="zh-TW" altLang="en-US" smtClean="0"/>
              <a:t>19</a:t>
            </a:fld>
            <a:endParaRPr lang="zh-TW" altLang="en-US"/>
          </a:p>
        </p:txBody>
      </p:sp>
      <p:pic>
        <p:nvPicPr>
          <p:cNvPr id="4" name="Picture 3">
            <a:extLst>
              <a:ext uri="{FF2B5EF4-FFF2-40B4-BE49-F238E27FC236}">
                <a16:creationId xmlns:a16="http://schemas.microsoft.com/office/drawing/2014/main" id="{D31CE95F-09C1-A552-6D3A-FCCCC9C40F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6" name="Picture 7">
            <a:extLst>
              <a:ext uri="{FF2B5EF4-FFF2-40B4-BE49-F238E27FC236}">
                <a16:creationId xmlns:a16="http://schemas.microsoft.com/office/drawing/2014/main" id="{A635FCBB-4776-99E3-ECDF-024D8A9950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32534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D027-7804-4839-D031-403B7085D2EA}"/>
              </a:ext>
            </a:extLst>
          </p:cNvPr>
          <p:cNvSpPr>
            <a:spLocks noGrp="1"/>
          </p:cNvSpPr>
          <p:nvPr>
            <p:ph type="title"/>
          </p:nvPr>
        </p:nvSpPr>
        <p:spPr>
          <a:xfrm>
            <a:off x="484909" y="1726559"/>
            <a:ext cx="11222181" cy="4041058"/>
          </a:xfrm>
        </p:spPr>
        <p:txBody>
          <a:bodyPr>
            <a:normAutofit fontScale="90000"/>
          </a:bodyPr>
          <a:lstStyle/>
          <a:p>
            <a:pPr marL="0" indent="0"/>
            <a:r>
              <a:rPr lang="zh-TW" altLang="en-US" sz="6600" dirty="0">
                <a:solidFill>
                  <a:srgbClr val="C00000"/>
                </a:solidFill>
              </a:rPr>
              <a:t>國立臺北大學 </a:t>
            </a:r>
            <a:br>
              <a:rPr lang="en-US" altLang="zh-TW" sz="6600" dirty="0">
                <a:solidFill>
                  <a:srgbClr val="C00000"/>
                </a:solidFill>
              </a:rPr>
            </a:br>
            <a:r>
              <a:rPr lang="zh-TW" altLang="en-US" sz="6600" dirty="0">
                <a:solidFill>
                  <a:srgbClr val="C00000"/>
                </a:solidFill>
              </a:rPr>
              <a:t>金融科技暨綠色金融研究中心</a:t>
            </a:r>
            <a:br>
              <a:rPr lang="zh-TW" altLang="en-US" sz="6600" dirty="0">
                <a:solidFill>
                  <a:srgbClr val="C00000"/>
                </a:solidFill>
              </a:rPr>
            </a:br>
            <a:r>
              <a:rPr lang="zh-TW" altLang="en-US" sz="6600" dirty="0">
                <a:solidFill>
                  <a:schemeClr val="accent5">
                    <a:lumMod val="75000"/>
                  </a:schemeClr>
                </a:solidFill>
              </a:rPr>
              <a:t>金融科技創新服務 </a:t>
            </a:r>
            <a:br>
              <a:rPr lang="en-US" altLang="zh-TW" sz="6600" dirty="0">
                <a:solidFill>
                  <a:schemeClr val="accent5">
                    <a:lumMod val="75000"/>
                  </a:schemeClr>
                </a:solidFill>
              </a:rPr>
            </a:br>
            <a:r>
              <a:rPr lang="zh-TW" altLang="en-US" sz="6600" dirty="0">
                <a:solidFill>
                  <a:schemeClr val="accent6">
                    <a:lumMod val="75000"/>
                  </a:schemeClr>
                </a:solidFill>
              </a:rPr>
              <a:t>綠色金融永續發展</a:t>
            </a:r>
            <a:endParaRPr lang="en-US" sz="6600" dirty="0"/>
          </a:p>
        </p:txBody>
      </p:sp>
      <p:sp>
        <p:nvSpPr>
          <p:cNvPr id="4" name="Slide Number Placeholder 3">
            <a:extLst>
              <a:ext uri="{FF2B5EF4-FFF2-40B4-BE49-F238E27FC236}">
                <a16:creationId xmlns:a16="http://schemas.microsoft.com/office/drawing/2014/main" id="{24A2A328-BCA6-A44C-FCC3-8DD55DFCAC7D}"/>
              </a:ext>
            </a:extLst>
          </p:cNvPr>
          <p:cNvSpPr>
            <a:spLocks noGrp="1"/>
          </p:cNvSpPr>
          <p:nvPr>
            <p:ph type="sldNum" sz="quarter" idx="12"/>
          </p:nvPr>
        </p:nvSpPr>
        <p:spPr/>
        <p:txBody>
          <a:bodyPr/>
          <a:lstStyle/>
          <a:p>
            <a:fld id="{5D6FF71F-CF6A-4C46-8F9B-61D49EEA70E3}" type="slidenum">
              <a:rPr lang="en-US" smtClean="0"/>
              <a:t>2</a:t>
            </a:fld>
            <a:endParaRPr lang="en-US"/>
          </a:p>
        </p:txBody>
      </p:sp>
      <p:grpSp>
        <p:nvGrpSpPr>
          <p:cNvPr id="7" name="Group 6">
            <a:extLst>
              <a:ext uri="{FF2B5EF4-FFF2-40B4-BE49-F238E27FC236}">
                <a16:creationId xmlns:a16="http://schemas.microsoft.com/office/drawing/2014/main" id="{C9F99D77-868B-1155-A7FE-E4C2D368DCE3}"/>
              </a:ext>
            </a:extLst>
          </p:cNvPr>
          <p:cNvGrpSpPr/>
          <p:nvPr/>
        </p:nvGrpSpPr>
        <p:grpSpPr>
          <a:xfrm>
            <a:off x="3294566" y="235495"/>
            <a:ext cx="1563618" cy="1491064"/>
            <a:chOff x="1940523" y="5229200"/>
            <a:chExt cx="1563618" cy="1491064"/>
          </a:xfrm>
        </p:grpSpPr>
        <p:pic>
          <p:nvPicPr>
            <p:cNvPr id="8" name="Picture 7">
              <a:extLst>
                <a:ext uri="{FF2B5EF4-FFF2-40B4-BE49-F238E27FC236}">
                  <a16:creationId xmlns:a16="http://schemas.microsoft.com/office/drawing/2014/main" id="{EBAF50B8-E703-0E89-52D1-79F36CEC2D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0523" y="5229200"/>
              <a:ext cx="1563618" cy="1008786"/>
            </a:xfrm>
            <a:prstGeom prst="rect">
              <a:avLst/>
            </a:prstGeom>
          </p:spPr>
        </p:pic>
        <p:pic>
          <p:nvPicPr>
            <p:cNvPr id="9" name="Picture 8">
              <a:extLst>
                <a:ext uri="{FF2B5EF4-FFF2-40B4-BE49-F238E27FC236}">
                  <a16:creationId xmlns:a16="http://schemas.microsoft.com/office/drawing/2014/main" id="{57E005BC-E6C8-DD03-D3C0-C39C97705B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0523" y="6339133"/>
              <a:ext cx="1563618" cy="381131"/>
            </a:xfrm>
            <a:prstGeom prst="rect">
              <a:avLst/>
            </a:prstGeom>
          </p:spPr>
        </p:pic>
      </p:grpSp>
      <p:pic>
        <p:nvPicPr>
          <p:cNvPr id="11" name="圖片 19">
            <a:extLst>
              <a:ext uri="{FF2B5EF4-FFF2-40B4-BE49-F238E27FC236}">
                <a16:creationId xmlns:a16="http://schemas.microsoft.com/office/drawing/2014/main" id="{747FD0D6-0813-878E-18BE-B0108CE49F43}"/>
              </a:ext>
            </a:extLst>
          </p:cNvPr>
          <p:cNvPicPr>
            <a:picLocks noChangeAspect="1"/>
          </p:cNvPicPr>
          <p:nvPr/>
        </p:nvPicPr>
        <p:blipFill rotWithShape="1">
          <a:blip r:embed="rId4">
            <a:extLst>
              <a:ext uri="{28A0092B-C50C-407E-A947-70E740481C1C}">
                <a14:useLocalDpi xmlns:a14="http://schemas.microsoft.com/office/drawing/2010/main" val="0"/>
              </a:ext>
            </a:extLst>
          </a:blip>
          <a:srcRect l="33024" t="8978" r="34030" b="7163"/>
          <a:stretch/>
        </p:blipFill>
        <p:spPr>
          <a:xfrm>
            <a:off x="5181599" y="309540"/>
            <a:ext cx="1072297" cy="1429678"/>
          </a:xfrm>
          <a:prstGeom prst="rect">
            <a:avLst/>
          </a:prstGeom>
        </p:spPr>
      </p:pic>
      <p:pic>
        <p:nvPicPr>
          <p:cNvPr id="13" name="Picture 12">
            <a:extLst>
              <a:ext uri="{FF2B5EF4-FFF2-40B4-BE49-F238E27FC236}">
                <a16:creationId xmlns:a16="http://schemas.microsoft.com/office/drawing/2014/main" id="{670D1121-DC00-D0DF-E612-94CB6BB775B8}"/>
              </a:ext>
            </a:extLst>
          </p:cNvPr>
          <p:cNvPicPr>
            <a:picLocks noChangeAspect="1"/>
          </p:cNvPicPr>
          <p:nvPr/>
        </p:nvPicPr>
        <p:blipFill>
          <a:blip r:embed="rId5"/>
          <a:stretch>
            <a:fillRect/>
          </a:stretch>
        </p:blipFill>
        <p:spPr>
          <a:xfrm>
            <a:off x="6577311" y="698805"/>
            <a:ext cx="3117007" cy="545476"/>
          </a:xfrm>
          <a:prstGeom prst="rect">
            <a:avLst/>
          </a:prstGeom>
        </p:spPr>
      </p:pic>
      <p:pic>
        <p:nvPicPr>
          <p:cNvPr id="14" name="Picture 13">
            <a:extLst>
              <a:ext uri="{FF2B5EF4-FFF2-40B4-BE49-F238E27FC236}">
                <a16:creationId xmlns:a16="http://schemas.microsoft.com/office/drawing/2014/main" id="{97957467-0968-448D-34ED-269A65CC5F70}"/>
              </a:ext>
            </a:extLst>
          </p:cNvPr>
          <p:cNvPicPr>
            <a:picLocks noChangeAspect="1"/>
          </p:cNvPicPr>
          <p:nvPr/>
        </p:nvPicPr>
        <p:blipFill>
          <a:blip r:embed="rId6"/>
          <a:stretch>
            <a:fillRect/>
          </a:stretch>
        </p:blipFill>
        <p:spPr>
          <a:xfrm>
            <a:off x="227950" y="158235"/>
            <a:ext cx="1632636" cy="858541"/>
          </a:xfrm>
          <a:prstGeom prst="rect">
            <a:avLst/>
          </a:prstGeom>
        </p:spPr>
      </p:pic>
      <p:sp>
        <p:nvSpPr>
          <p:cNvPr id="3" name="TextBox 2">
            <a:extLst>
              <a:ext uri="{FF2B5EF4-FFF2-40B4-BE49-F238E27FC236}">
                <a16:creationId xmlns:a16="http://schemas.microsoft.com/office/drawing/2014/main" id="{59F5413A-44E7-BF97-1C56-7A94D94ECCF9}"/>
              </a:ext>
            </a:extLst>
          </p:cNvPr>
          <p:cNvSpPr txBox="1"/>
          <p:nvPr/>
        </p:nvSpPr>
        <p:spPr>
          <a:xfrm>
            <a:off x="2818557" y="6346661"/>
            <a:ext cx="6100548" cy="461665"/>
          </a:xfrm>
          <a:prstGeom prst="rect">
            <a:avLst/>
          </a:prstGeom>
          <a:noFill/>
        </p:spPr>
        <p:txBody>
          <a:bodyPr wrap="square">
            <a:spAutoFit/>
          </a:bodyPr>
          <a:lstStyle/>
          <a:p>
            <a:pPr algn="ctr"/>
            <a:r>
              <a:rPr lang="en-US" sz="2400" dirty="0">
                <a:hlinkClick r:id="rId7"/>
              </a:rPr>
              <a:t>http://www.aacsb.ntpu.edu.tw/fintech/</a:t>
            </a:r>
            <a:endParaRPr lang="en-US" sz="2400" dirty="0"/>
          </a:p>
        </p:txBody>
      </p:sp>
    </p:spTree>
    <p:extLst>
      <p:ext uri="{BB962C8B-B14F-4D97-AF65-F5344CB8AC3E}">
        <p14:creationId xmlns:p14="http://schemas.microsoft.com/office/powerpoint/2010/main" val="131672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91" name="Google Shape;91;p1"/>
          <p:cNvSpPr/>
          <p:nvPr/>
        </p:nvSpPr>
        <p:spPr>
          <a:xfrm>
            <a:off x="0" y="1523783"/>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FF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a:t>
            </a:r>
            <a:r>
              <a:rPr lang="en-US" sz="4000" b="1" dirty="0">
                <a:solidFill>
                  <a:srgbClr val="0070C0"/>
                </a:solidFill>
                <a:latin typeface="Calibri" panose="020F0502020204030204" pitchFamily="34" charset="0"/>
                <a:ea typeface="Arial"/>
                <a:cs typeface="Calibri" panose="020F0502020204030204" pitchFamily="34" charset="0"/>
                <a:sym typeface="Arial"/>
              </a:rPr>
              <a:t>at the </a:t>
            </a:r>
            <a:r>
              <a:rPr lang="en-US" sz="4000" b="1" dirty="0">
                <a:solidFill>
                  <a:srgbClr val="FF0000"/>
                </a:solidFill>
                <a:latin typeface="Calibri" panose="020F0502020204030204" pitchFamily="34" charset="0"/>
                <a:ea typeface="Arial"/>
                <a:cs typeface="Calibri" panose="020F0502020204030204" pitchFamily="34" charset="0"/>
                <a:sym typeface="Arial"/>
              </a:rPr>
              <a:t>NTCIR-16 FinNum-3 </a:t>
            </a:r>
            <a:r>
              <a:rPr lang="en-US" sz="4000" b="1" dirty="0">
                <a:solidFill>
                  <a:srgbClr val="0070C0"/>
                </a:solidFill>
                <a:latin typeface="Calibri" panose="020F0502020204030204" pitchFamily="34" charset="0"/>
                <a:ea typeface="Arial"/>
                <a:cs typeface="Calibri" panose="020F0502020204030204" pitchFamily="34" charset="0"/>
                <a:sym typeface="Arial"/>
              </a:rPr>
              <a:t>Task: </a:t>
            </a:r>
            <a:br>
              <a:rPr lang="en-US" sz="4000" b="1" dirty="0">
                <a:solidFill>
                  <a:srgbClr val="0070C0"/>
                </a:solidFill>
                <a:latin typeface="Calibri" panose="020F0502020204030204" pitchFamily="34" charset="0"/>
                <a:ea typeface="Arial"/>
                <a:cs typeface="Calibri" panose="020F0502020204030204" pitchFamily="34" charset="0"/>
                <a:sym typeface="Arial"/>
              </a:rPr>
            </a:br>
            <a:r>
              <a:rPr lang="en-US" sz="4000" b="1" dirty="0">
                <a:solidFill>
                  <a:srgbClr val="0070C0"/>
                </a:solidFill>
                <a:latin typeface="Calibri" panose="020F0502020204030204" pitchFamily="34" charset="0"/>
                <a:ea typeface="Arial"/>
                <a:cs typeface="Calibri" panose="020F0502020204030204" pitchFamily="34" charset="0"/>
                <a:sym typeface="Arial"/>
              </a:rPr>
              <a:t>Data Augmentation for Financial </a:t>
            </a:r>
            <a:r>
              <a:rPr lang="en-US" sz="4000" b="1" dirty="0" err="1">
                <a:solidFill>
                  <a:srgbClr val="0070C0"/>
                </a:solidFill>
                <a:latin typeface="Calibri" panose="020F0502020204030204" pitchFamily="34" charset="0"/>
                <a:ea typeface="Arial"/>
                <a:cs typeface="Calibri" panose="020F0502020204030204" pitchFamily="34" charset="0"/>
                <a:sym typeface="Arial"/>
              </a:rPr>
              <a:t>Numclaim</a:t>
            </a:r>
            <a:r>
              <a:rPr lang="en-US" sz="4000" b="1" dirty="0">
                <a:solidFill>
                  <a:srgbClr val="0070C0"/>
                </a:solidFill>
                <a:latin typeface="Calibri" panose="020F0502020204030204" pitchFamily="34" charset="0"/>
                <a:ea typeface="Arial"/>
                <a:cs typeface="Calibri" panose="020F0502020204030204" pitchFamily="34" charset="0"/>
                <a:sym typeface="Arial"/>
              </a:rPr>
              <a:t> Classification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1 </a:t>
            </a:r>
            <a:r>
              <a:rPr lang="en-US" sz="2000" b="1" i="0" u="none" strike="noStrike" cap="none" dirty="0">
                <a:solidFill>
                  <a:schemeClr val="dk1"/>
                </a:solidFill>
                <a:latin typeface="Arial"/>
                <a:ea typeface="Arial"/>
                <a:cs typeface="Arial"/>
                <a:sym typeface="Arial"/>
              </a:rPr>
              <a:t>Information Management, National Taipei University, New Taipei City, Taiwan</a:t>
            </a:r>
            <a:endParaRPr sz="2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2 </a:t>
            </a:r>
            <a:r>
              <a:rPr lang="en-US" sz="2000" b="1" i="0" u="none" strike="noStrike" cap="none" dirty="0" err="1">
                <a:solidFill>
                  <a:schemeClr val="dk1"/>
                </a:solidFill>
                <a:latin typeface="Arial"/>
                <a:ea typeface="Arial"/>
                <a:cs typeface="Arial"/>
                <a:sym typeface="Arial"/>
              </a:rPr>
              <a:t>Zeals</a:t>
            </a:r>
            <a:r>
              <a:rPr lang="en-US" sz="2000" b="1" i="0" u="none" strike="noStrike" cap="none" dirty="0">
                <a:solidFill>
                  <a:schemeClr val="dk1"/>
                </a:solidFill>
                <a:latin typeface="Arial"/>
                <a:ea typeface="Arial"/>
                <a:cs typeface="Arial"/>
                <a:sym typeface="Arial"/>
              </a:rPr>
              <a:t> Co., Ltd. Tokyo, Japan</a:t>
            </a:r>
            <a:endParaRPr sz="20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20</a:t>
            </a:fld>
            <a:endParaRPr/>
          </a:p>
        </p:txBody>
      </p:sp>
      <p:pic>
        <p:nvPicPr>
          <p:cNvPr id="94" name="Google Shape;94;p1"/>
          <p:cNvPicPr preferRelativeResize="0"/>
          <p:nvPr/>
        </p:nvPicPr>
        <p:blipFill rotWithShape="1">
          <a:blip r:embed="rId4">
            <a:alphaModFix/>
          </a:blip>
          <a:srcRect l="25826" t="10479" r="36677" b="47275"/>
          <a:stretch/>
        </p:blipFill>
        <p:spPr>
          <a:xfrm>
            <a:off x="2125483" y="4211020"/>
            <a:ext cx="1175876" cy="1644901"/>
          </a:xfrm>
          <a:prstGeom prst="rect">
            <a:avLst/>
          </a:prstGeom>
          <a:noFill/>
          <a:ln>
            <a:noFill/>
          </a:ln>
        </p:spPr>
      </p:pic>
      <p:pic>
        <p:nvPicPr>
          <p:cNvPr id="95" name="Google Shape;95;p1"/>
          <p:cNvPicPr preferRelativeResize="0"/>
          <p:nvPr/>
        </p:nvPicPr>
        <p:blipFill rotWithShape="1">
          <a:blip r:embed="rId5">
            <a:alphaModFix/>
          </a:blip>
          <a:srcRect l="14423" r="13243" b="28128"/>
          <a:stretch/>
        </p:blipFill>
        <p:spPr>
          <a:xfrm>
            <a:off x="3776520" y="4211020"/>
            <a:ext cx="1175875" cy="1644902"/>
          </a:xfrm>
          <a:prstGeom prst="rect">
            <a:avLst/>
          </a:prstGeom>
          <a:noFill/>
          <a:ln>
            <a:noFill/>
          </a:ln>
        </p:spPr>
      </p:pic>
      <p:sp>
        <p:nvSpPr>
          <p:cNvPr id="96" name="Google Shape;96;p1"/>
          <p:cNvSpPr txBox="1"/>
          <p:nvPr/>
        </p:nvSpPr>
        <p:spPr>
          <a:xfrm>
            <a:off x="1824719"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3681062"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5049752"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a:alphaModFix/>
          </a:blip>
          <a:srcRect b="24150"/>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a:alphaModFix/>
          </a:blip>
          <a:srcRect b="4932"/>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5310503" y="4256970"/>
            <a:ext cx="1318940" cy="1645200"/>
          </a:xfrm>
          <a:prstGeom prst="rect">
            <a:avLst/>
          </a:prstGeom>
          <a:noFill/>
          <a:ln>
            <a:noFill/>
          </a:ln>
        </p:spPr>
      </p:pic>
      <p:pic>
        <p:nvPicPr>
          <p:cNvPr id="104" name="Google Shape;104;p1"/>
          <p:cNvPicPr preferRelativeResize="0"/>
          <p:nvPr/>
        </p:nvPicPr>
        <p:blipFill rotWithShape="1">
          <a:blip r:embed="rId9">
            <a:alphaModFix/>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a:extLst>
              <a:ext uri="{28A0092B-C50C-407E-A947-70E740481C1C}">
                <a14:useLocalDpi xmlns:a14="http://schemas.microsoft.com/office/drawing/2010/main" val="0"/>
              </a:ext>
            </a:extLst>
          </a:blip>
          <a:srcRect l="33024" t="8978" r="34030" b="7163"/>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05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91" name="Google Shape;91;p1"/>
          <p:cNvSpPr/>
          <p:nvPr/>
        </p:nvSpPr>
        <p:spPr>
          <a:xfrm>
            <a:off x="0" y="1066581"/>
            <a:ext cx="12192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FF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Dialogue System Evaluation</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at the </a:t>
            </a:r>
            <a:r>
              <a:rPr lang="en-US" sz="4000" b="1" i="0" u="none" strike="noStrike" cap="none" dirty="0">
                <a:solidFill>
                  <a:srgbClr val="FF0000"/>
                </a:solidFill>
                <a:latin typeface="Calibri" panose="020F0502020204030204" pitchFamily="34" charset="0"/>
                <a:ea typeface="Arial"/>
                <a:cs typeface="Calibri" panose="020F0502020204030204" pitchFamily="34" charset="0"/>
                <a:sym typeface="Arial"/>
              </a:rPr>
              <a:t>NTCIR-16</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DialEval-2</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Dialogue Quality and Nugget Detection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1 </a:t>
            </a:r>
            <a:r>
              <a:rPr lang="en-US" sz="2200" b="1" i="0" u="none" strike="noStrike" cap="none" dirty="0">
                <a:solidFill>
                  <a:schemeClr val="dk1"/>
                </a:solidFill>
                <a:latin typeface="Arial"/>
                <a:ea typeface="Arial"/>
                <a:cs typeface="Arial"/>
                <a:sym typeface="Arial"/>
              </a:rPr>
              <a:t>Information Management, National Taipei University, New Taipei City, Taiwan</a:t>
            </a:r>
            <a:endParaRPr sz="22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2 </a:t>
            </a:r>
            <a:r>
              <a:rPr lang="en-US" sz="2200" b="1" i="0" u="none" strike="noStrike" cap="none" dirty="0" err="1">
                <a:solidFill>
                  <a:schemeClr val="dk1"/>
                </a:solidFill>
                <a:latin typeface="Arial"/>
                <a:ea typeface="Arial"/>
                <a:cs typeface="Arial"/>
                <a:sym typeface="Arial"/>
              </a:rPr>
              <a:t>Zeals</a:t>
            </a:r>
            <a:r>
              <a:rPr lang="en-US" sz="2200" b="1" i="0" u="none" strike="noStrike" cap="none" dirty="0">
                <a:solidFill>
                  <a:schemeClr val="dk1"/>
                </a:solidFill>
                <a:latin typeface="Arial"/>
                <a:ea typeface="Arial"/>
                <a:cs typeface="Arial"/>
                <a:sym typeface="Arial"/>
              </a:rPr>
              <a:t> Co., Ltd. Tokyo, Japan</a:t>
            </a:r>
            <a:endParaRPr sz="22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21</a:t>
            </a:fld>
            <a:endParaRPr/>
          </a:p>
        </p:txBody>
      </p:sp>
      <p:pic>
        <p:nvPicPr>
          <p:cNvPr id="94" name="Google Shape;94;p1"/>
          <p:cNvPicPr preferRelativeResize="0"/>
          <p:nvPr/>
        </p:nvPicPr>
        <p:blipFill rotWithShape="1">
          <a:blip r:embed="rId4">
            <a:alphaModFix/>
          </a:blip>
          <a:srcRect l="25826" t="10479" r="36677" b="47275"/>
          <a:stretch/>
        </p:blipFill>
        <p:spPr>
          <a:xfrm>
            <a:off x="3807330" y="4211020"/>
            <a:ext cx="1175876" cy="1644901"/>
          </a:xfrm>
          <a:prstGeom prst="rect">
            <a:avLst/>
          </a:prstGeom>
          <a:noFill/>
          <a:ln>
            <a:noFill/>
          </a:ln>
        </p:spPr>
      </p:pic>
      <p:pic>
        <p:nvPicPr>
          <p:cNvPr id="95" name="Google Shape;95;p1"/>
          <p:cNvPicPr preferRelativeResize="0"/>
          <p:nvPr/>
        </p:nvPicPr>
        <p:blipFill rotWithShape="1">
          <a:blip r:embed="rId5">
            <a:alphaModFix/>
          </a:blip>
          <a:srcRect l="14423" r="13243" b="28128"/>
          <a:stretch/>
        </p:blipFill>
        <p:spPr>
          <a:xfrm>
            <a:off x="5458367" y="4211020"/>
            <a:ext cx="1175875" cy="1644902"/>
          </a:xfrm>
          <a:prstGeom prst="rect">
            <a:avLst/>
          </a:prstGeom>
          <a:noFill/>
          <a:ln>
            <a:noFill/>
          </a:ln>
        </p:spPr>
      </p:pic>
      <p:sp>
        <p:nvSpPr>
          <p:cNvPr id="96" name="Google Shape;96;p1"/>
          <p:cNvSpPr txBox="1"/>
          <p:nvPr/>
        </p:nvSpPr>
        <p:spPr>
          <a:xfrm>
            <a:off x="3506566"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5362909"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1751368"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a:alphaModFix/>
          </a:blip>
          <a:srcRect b="24150"/>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a:alphaModFix/>
          </a:blip>
          <a:srcRect b="4932"/>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2012119" y="4256970"/>
            <a:ext cx="1318940" cy="1645200"/>
          </a:xfrm>
          <a:prstGeom prst="rect">
            <a:avLst/>
          </a:prstGeom>
          <a:noFill/>
          <a:ln>
            <a:noFill/>
          </a:ln>
        </p:spPr>
      </p:pic>
      <p:pic>
        <p:nvPicPr>
          <p:cNvPr id="104" name="Google Shape;104;p1"/>
          <p:cNvPicPr preferRelativeResize="0"/>
          <p:nvPr/>
        </p:nvPicPr>
        <p:blipFill rotWithShape="1">
          <a:blip r:embed="rId9">
            <a:alphaModFix/>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a:extLst>
              <a:ext uri="{28A0092B-C50C-407E-A947-70E740481C1C}">
                <a14:useLocalDpi xmlns:a14="http://schemas.microsoft.com/office/drawing/2010/main" val="0"/>
              </a:ext>
            </a:extLst>
          </a:blip>
          <a:srcRect l="33024" t="8978" r="34030" b="7163"/>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24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D2CCFE-3CBB-C3C2-6F5F-68165C0EB0E7}"/>
              </a:ext>
            </a:extLst>
          </p:cNvPr>
          <p:cNvSpPr>
            <a:spLocks noGrp="1"/>
          </p:cNvSpPr>
          <p:nvPr>
            <p:ph type="sldNum" sz="quarter" idx="12"/>
          </p:nvPr>
        </p:nvSpPr>
        <p:spPr/>
        <p:txBody>
          <a:bodyPr/>
          <a:lstStyle/>
          <a:p>
            <a:fld id="{5D6FF71F-CF6A-4C46-8F9B-61D49EEA70E3}" type="slidenum">
              <a:rPr lang="en-US" smtClean="0"/>
              <a:t>22</a:t>
            </a:fld>
            <a:endParaRPr lang="en-US"/>
          </a:p>
        </p:txBody>
      </p:sp>
      <p:pic>
        <p:nvPicPr>
          <p:cNvPr id="5" name="Picture 4">
            <a:extLst>
              <a:ext uri="{FF2B5EF4-FFF2-40B4-BE49-F238E27FC236}">
                <a16:creationId xmlns:a16="http://schemas.microsoft.com/office/drawing/2014/main" id="{1FE224DE-AEC0-3E2D-16D5-899E7E62370E}"/>
              </a:ext>
            </a:extLst>
          </p:cNvPr>
          <p:cNvPicPr>
            <a:picLocks noChangeAspect="1"/>
          </p:cNvPicPr>
          <p:nvPr/>
        </p:nvPicPr>
        <p:blipFill>
          <a:blip r:embed="rId2"/>
          <a:stretch>
            <a:fillRect/>
          </a:stretch>
        </p:blipFill>
        <p:spPr>
          <a:xfrm>
            <a:off x="5685789" y="0"/>
            <a:ext cx="4747846" cy="6858000"/>
          </a:xfrm>
          <a:prstGeom prst="rect">
            <a:avLst/>
          </a:prstGeom>
        </p:spPr>
      </p:pic>
      <p:sp>
        <p:nvSpPr>
          <p:cNvPr id="6" name="Title 1">
            <a:extLst>
              <a:ext uri="{FF2B5EF4-FFF2-40B4-BE49-F238E27FC236}">
                <a16:creationId xmlns:a16="http://schemas.microsoft.com/office/drawing/2014/main" id="{82EE7FD7-0C37-5E79-3E1F-9F81015B6FD1}"/>
              </a:ext>
            </a:extLst>
          </p:cNvPr>
          <p:cNvSpPr txBox="1">
            <a:spLocks/>
          </p:cNvSpPr>
          <p:nvPr/>
        </p:nvSpPr>
        <p:spPr>
          <a:xfrm>
            <a:off x="239103" y="2704719"/>
            <a:ext cx="5311775" cy="3516199"/>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4800" b="1" kern="1200">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sz="5400" dirty="0">
                <a:solidFill>
                  <a:srgbClr val="C00000"/>
                </a:solidFill>
              </a:rPr>
              <a:t>NTCIR-16 </a:t>
            </a:r>
            <a:br>
              <a:rPr lang="en-US" sz="5400" dirty="0">
                <a:solidFill>
                  <a:srgbClr val="C00000"/>
                </a:solidFill>
              </a:rPr>
            </a:br>
            <a:r>
              <a:rPr lang="en-US" sz="5400" dirty="0">
                <a:solidFill>
                  <a:srgbClr val="C00000"/>
                </a:solidFill>
              </a:rPr>
              <a:t>Best Poster Presentation Award</a:t>
            </a:r>
          </a:p>
        </p:txBody>
      </p:sp>
      <p:sp>
        <p:nvSpPr>
          <p:cNvPr id="7" name="矩形 40">
            <a:extLst>
              <a:ext uri="{FF2B5EF4-FFF2-40B4-BE49-F238E27FC236}">
                <a16:creationId xmlns:a16="http://schemas.microsoft.com/office/drawing/2014/main" id="{4B8CDC10-0EF8-B5A0-7A68-59DAC7CEDC0E}"/>
              </a:ext>
            </a:extLst>
          </p:cNvPr>
          <p:cNvSpPr/>
          <p:nvPr/>
        </p:nvSpPr>
        <p:spPr>
          <a:xfrm>
            <a:off x="2158507" y="1674359"/>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pic>
        <p:nvPicPr>
          <p:cNvPr id="8" name="Google Shape;89;p1">
            <a:extLst>
              <a:ext uri="{FF2B5EF4-FFF2-40B4-BE49-F238E27FC236}">
                <a16:creationId xmlns:a16="http://schemas.microsoft.com/office/drawing/2014/main" id="{D86A4149-6FEC-470D-69C0-FF2869C07F2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2073507" y="427177"/>
            <a:ext cx="1912784" cy="1217494"/>
          </a:xfrm>
          <a:prstGeom prst="rect">
            <a:avLst/>
          </a:prstGeom>
          <a:noFill/>
          <a:ln>
            <a:noFill/>
          </a:ln>
        </p:spPr>
      </p:pic>
      <p:pic>
        <p:nvPicPr>
          <p:cNvPr id="2" name="Picture 1">
            <a:extLst>
              <a:ext uri="{FF2B5EF4-FFF2-40B4-BE49-F238E27FC236}">
                <a16:creationId xmlns:a16="http://schemas.microsoft.com/office/drawing/2014/main" id="{E5B5CEEC-21FE-403F-C1E2-0E853F934A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3" name="Picture 7">
            <a:extLst>
              <a:ext uri="{FF2B5EF4-FFF2-40B4-BE49-F238E27FC236}">
                <a16:creationId xmlns:a16="http://schemas.microsoft.com/office/drawing/2014/main" id="{7C785B0D-87B2-B869-1D09-564FE72CCE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6028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FBC6-97AA-2E4C-A292-A9E9C6076E51}"/>
              </a:ext>
            </a:extLst>
          </p:cNvPr>
          <p:cNvSpPr>
            <a:spLocks noGrp="1"/>
          </p:cNvSpPr>
          <p:nvPr>
            <p:ph type="title"/>
          </p:nvPr>
        </p:nvSpPr>
        <p:spPr>
          <a:xfrm>
            <a:off x="534389" y="135104"/>
            <a:ext cx="11222181" cy="934041"/>
          </a:xfrm>
        </p:spPr>
        <p:txBody>
          <a:bodyPr>
            <a:normAutofit/>
          </a:bodyPr>
          <a:lstStyle/>
          <a:p>
            <a:r>
              <a:rPr lang="en-US" altLang="zh-TW" dirty="0"/>
              <a:t>Acknowledgment</a:t>
            </a:r>
            <a:endParaRPr lang="en-US" dirty="0"/>
          </a:p>
        </p:txBody>
      </p:sp>
      <p:sp>
        <p:nvSpPr>
          <p:cNvPr id="3" name="Content Placeholder 2">
            <a:extLst>
              <a:ext uri="{FF2B5EF4-FFF2-40B4-BE49-F238E27FC236}">
                <a16:creationId xmlns:a16="http://schemas.microsoft.com/office/drawing/2014/main" id="{35D0BBEB-DB11-EC41-B41D-6CB7BB048565}"/>
              </a:ext>
            </a:extLst>
          </p:cNvPr>
          <p:cNvSpPr>
            <a:spLocks noGrp="1"/>
          </p:cNvSpPr>
          <p:nvPr>
            <p:ph idx="1"/>
          </p:nvPr>
        </p:nvSpPr>
        <p:spPr>
          <a:xfrm>
            <a:off x="553146" y="1308294"/>
            <a:ext cx="11222181" cy="5253949"/>
          </a:xfrm>
        </p:spPr>
        <p:txBody>
          <a:bodyPr>
            <a:normAutofit/>
          </a:bodyPr>
          <a:lstStyle/>
          <a:p>
            <a:pPr>
              <a:lnSpc>
                <a:spcPct val="120000"/>
              </a:lnSpc>
              <a:spcAft>
                <a:spcPts val="600"/>
              </a:spcAft>
            </a:pPr>
            <a:r>
              <a:rPr lang="zh-TW" altLang="en-US" b="0" dirty="0"/>
              <a:t>人工智慧方法分析企業科技創新導入</a:t>
            </a:r>
            <a:r>
              <a:rPr lang="en-US" altLang="zh-TW" b="0" dirty="0"/>
              <a:t>- </a:t>
            </a:r>
            <a:br>
              <a:rPr lang="en-US" altLang="zh-TW" b="0" dirty="0"/>
            </a:br>
            <a:r>
              <a:rPr lang="zh-TW" altLang="en-US" b="0" dirty="0"/>
              <a:t>專利文字分析與影像分析應用 </a:t>
            </a:r>
            <a:br>
              <a:rPr lang="en-US" altLang="zh-TW" b="0" dirty="0"/>
            </a:br>
            <a:r>
              <a:rPr lang="en-US" altLang="zh-TW" b="0" dirty="0"/>
              <a:t>(</a:t>
            </a:r>
            <a:r>
              <a:rPr lang="en-US" b="0" dirty="0"/>
              <a:t>Artificial intelligence methods applied for analyzing the introduction of technological innovation: </a:t>
            </a:r>
            <a:br>
              <a:rPr lang="en-US" b="0" dirty="0"/>
            </a:br>
            <a:r>
              <a:rPr lang="en-US" b="0" dirty="0"/>
              <a:t>Patent text analysis and image analysis</a:t>
            </a:r>
          </a:p>
          <a:p>
            <a:pPr lvl="1">
              <a:lnSpc>
                <a:spcPct val="120000"/>
              </a:lnSpc>
              <a:spcAft>
                <a:spcPts val="600"/>
              </a:spcAft>
            </a:pPr>
            <a:r>
              <a:rPr lang="zh-TW" altLang="en-US" sz="3200" b="0" dirty="0"/>
              <a:t>國立臺北大學，</a:t>
            </a:r>
            <a:r>
              <a:rPr lang="en-US" altLang="zh-TW" sz="3200" b="0" dirty="0"/>
              <a:t>111-</a:t>
            </a:r>
            <a:r>
              <a:rPr lang="en-US" sz="3200" b="0" dirty="0"/>
              <a:t>NTPU_ORDA-F-003，2022/01/01~2022/12/31 </a:t>
            </a:r>
            <a:br>
              <a:rPr lang="en-US" sz="3200" b="0" dirty="0"/>
            </a:br>
            <a:r>
              <a:rPr lang="en-US" sz="3200" b="0" dirty="0"/>
              <a:t>[</a:t>
            </a:r>
            <a:r>
              <a:rPr lang="zh-TW" altLang="en-US" sz="3200" b="0" dirty="0"/>
              <a:t>經費總額 </a:t>
            </a:r>
            <a:r>
              <a:rPr lang="en-US" altLang="zh-TW" sz="3200" b="0" dirty="0"/>
              <a:t>(</a:t>
            </a:r>
            <a:r>
              <a:rPr lang="zh-TW" altLang="en-US" sz="3200" b="0" dirty="0"/>
              <a:t>新台幣</a:t>
            </a:r>
            <a:r>
              <a:rPr lang="en-US" altLang="zh-TW" sz="3200" b="0" dirty="0"/>
              <a:t>)</a:t>
            </a:r>
            <a:r>
              <a:rPr lang="zh-TW" altLang="en-US" sz="3200" b="0" dirty="0"/>
              <a:t>： </a:t>
            </a:r>
            <a:r>
              <a:rPr lang="en-US" altLang="zh-TW" sz="3200" b="0" dirty="0"/>
              <a:t>1,291,950]</a:t>
            </a:r>
          </a:p>
        </p:txBody>
      </p:sp>
      <p:sp>
        <p:nvSpPr>
          <p:cNvPr id="4" name="Slide Number Placeholder 3">
            <a:extLst>
              <a:ext uri="{FF2B5EF4-FFF2-40B4-BE49-F238E27FC236}">
                <a16:creationId xmlns:a16="http://schemas.microsoft.com/office/drawing/2014/main" id="{7EF62AFB-FDB8-BE4F-AC2D-BE37A94E4161}"/>
              </a:ext>
            </a:extLst>
          </p:cNvPr>
          <p:cNvSpPr>
            <a:spLocks noGrp="1"/>
          </p:cNvSpPr>
          <p:nvPr>
            <p:ph type="sldNum" sz="quarter" idx="12"/>
          </p:nvPr>
        </p:nvSpPr>
        <p:spPr/>
        <p:txBody>
          <a:bodyPr/>
          <a:lstStyle/>
          <a:p>
            <a:fld id="{5D6FF71F-CF6A-4C46-8F9B-61D49EEA70E3}" type="slidenum">
              <a:rPr lang="en-US" smtClean="0"/>
              <a:t>23</a:t>
            </a:fld>
            <a:endParaRPr lang="en-US"/>
          </a:p>
        </p:txBody>
      </p:sp>
      <p:pic>
        <p:nvPicPr>
          <p:cNvPr id="5" name="Picture 4">
            <a:extLst>
              <a:ext uri="{FF2B5EF4-FFF2-40B4-BE49-F238E27FC236}">
                <a16:creationId xmlns:a16="http://schemas.microsoft.com/office/drawing/2014/main" id="{EF0651BE-2B5E-7A15-23EF-D9E33C1C81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6" name="Picture 7">
            <a:extLst>
              <a:ext uri="{FF2B5EF4-FFF2-40B4-BE49-F238E27FC236}">
                <a16:creationId xmlns:a16="http://schemas.microsoft.com/office/drawing/2014/main" id="{CED53C3B-6F9D-829B-31BE-D1E47D5D6E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0554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760711"/>
            <a:ext cx="11672156" cy="2123502"/>
          </a:xfrm>
        </p:spPr>
        <p:txBody>
          <a:bodyPr>
            <a:noAutofit/>
          </a:bodyPr>
          <a:lstStyle/>
          <a:p>
            <a:pPr>
              <a:lnSpc>
                <a:spcPct val="100000"/>
              </a:lnSpc>
            </a:pP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Artificial Intelligence Methods Applied for </a:t>
            </a:r>
            <a:b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Analyzing the Introduction of Technological Innovation: </a:t>
            </a:r>
            <a:b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600" dirty="0">
                <a:solidFill>
                  <a:srgbClr val="C00000"/>
                </a:solidFill>
                <a:latin typeface="Calibri" panose="020F0502020204030204" pitchFamily="34" charset="0"/>
                <a:ea typeface="Heiti TC Medium" pitchFamily="2" charset="-128"/>
                <a:cs typeface="Arial" panose="020B0604020202020204" pitchFamily="34" charset="0"/>
              </a:rPr>
              <a:t>Patent Text Analysis and Image Analysis</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2800" dirty="0">
                <a:solidFill>
                  <a:srgbClr val="C00000"/>
                </a:solidFill>
                <a:latin typeface="Calibri" panose="020F0502020204030204" pitchFamily="34" charset="0"/>
                <a:ea typeface="Heiti TC Medium" pitchFamily="2" charset="-128"/>
                <a:cs typeface="Arial" panose="020B0604020202020204" pitchFamily="34" charset="0"/>
              </a:rPr>
              <a:t>(</a:t>
            </a:r>
            <a:r>
              <a:rPr lang="zh-TW" altLang="en-US" sz="2800" dirty="0">
                <a:solidFill>
                  <a:srgbClr val="C00000"/>
                </a:solidFill>
                <a:latin typeface="Calibri" panose="020F0502020204030204" pitchFamily="34" charset="0"/>
                <a:ea typeface="Heiti TC Medium" pitchFamily="2" charset="-128"/>
                <a:cs typeface="Arial" panose="020B0604020202020204" pitchFamily="34" charset="0"/>
              </a:rPr>
              <a:t>人工智慧方法分析企業科技創新導入：專利文字分析與影像分析應用</a:t>
            </a:r>
            <a:r>
              <a:rPr lang="en-US" altLang="zh-TW" sz="2800" dirty="0">
                <a:solidFill>
                  <a:srgbClr val="C00000"/>
                </a:solidFill>
                <a:latin typeface="Calibri" panose="020F0502020204030204" pitchFamily="34" charset="0"/>
                <a:ea typeface="Heiti TC Medium" pitchFamily="2" charset="-128"/>
                <a:cs typeface="Arial" panose="020B0604020202020204" pitchFamily="34" charset="0"/>
              </a:rPr>
              <a:t>)</a:t>
            </a: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24</a:t>
            </a:fld>
            <a:endParaRPr lang="en-US" dirty="0"/>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2779" y="4181926"/>
            <a:ext cx="1371802" cy="1698420"/>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
        <p:nvSpPr>
          <p:cNvPr id="16" name="TextBox 15">
            <a:extLst>
              <a:ext uri="{FF2B5EF4-FFF2-40B4-BE49-F238E27FC236}">
                <a16:creationId xmlns:a16="http://schemas.microsoft.com/office/drawing/2014/main" id="{D56B0928-98E1-A94A-9E81-B0F0F78D4E86}"/>
              </a:ext>
            </a:extLst>
          </p:cNvPr>
          <p:cNvSpPr txBox="1"/>
          <p:nvPr/>
        </p:nvSpPr>
        <p:spPr>
          <a:xfrm>
            <a:off x="3592535" y="6564865"/>
            <a:ext cx="4853821"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FinTech Taipei 2022, October 28-29, 2022, Taipei</a:t>
            </a:r>
          </a:p>
        </p:txBody>
      </p:sp>
      <p:pic>
        <p:nvPicPr>
          <p:cNvPr id="3" name="圖片 19">
            <a:extLst>
              <a:ext uri="{FF2B5EF4-FFF2-40B4-BE49-F238E27FC236}">
                <a16:creationId xmlns:a16="http://schemas.microsoft.com/office/drawing/2014/main" id="{2F1857A5-1C4A-0360-BEE7-9D37A839A6F8}"/>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234360" y="96391"/>
            <a:ext cx="712437" cy="949882"/>
          </a:xfrm>
          <a:prstGeom prst="rect">
            <a:avLst/>
          </a:prstGeom>
        </p:spPr>
      </p:pic>
      <p:pic>
        <p:nvPicPr>
          <p:cNvPr id="17" name="Picture 16">
            <a:extLst>
              <a:ext uri="{FF2B5EF4-FFF2-40B4-BE49-F238E27FC236}">
                <a16:creationId xmlns:a16="http://schemas.microsoft.com/office/drawing/2014/main" id="{780A518C-F323-4679-069B-AE7084EE4A3E}"/>
              </a:ext>
            </a:extLst>
          </p:cNvPr>
          <p:cNvPicPr>
            <a:picLocks noChangeAspect="1"/>
          </p:cNvPicPr>
          <p:nvPr/>
        </p:nvPicPr>
        <p:blipFill>
          <a:blip r:embed="rId6"/>
          <a:stretch>
            <a:fillRect/>
          </a:stretch>
        </p:blipFill>
        <p:spPr>
          <a:xfrm>
            <a:off x="10011489" y="1137631"/>
            <a:ext cx="1071813" cy="187567"/>
          </a:xfrm>
          <a:prstGeom prst="rect">
            <a:avLst/>
          </a:prstGeom>
        </p:spPr>
      </p:pic>
      <p:sp>
        <p:nvSpPr>
          <p:cNvPr id="19" name="TextBox 18">
            <a:extLst>
              <a:ext uri="{FF2B5EF4-FFF2-40B4-BE49-F238E27FC236}">
                <a16:creationId xmlns:a16="http://schemas.microsoft.com/office/drawing/2014/main" id="{CB8DEC4A-856B-14CE-F009-DEBB0828D4E7}"/>
              </a:ext>
            </a:extLst>
          </p:cNvPr>
          <p:cNvSpPr txBox="1"/>
          <p:nvPr/>
        </p:nvSpPr>
        <p:spPr>
          <a:xfrm>
            <a:off x="2818557" y="96391"/>
            <a:ext cx="6401778" cy="1077218"/>
          </a:xfrm>
          <a:prstGeom prst="rect">
            <a:avLst/>
          </a:prstGeom>
          <a:noFill/>
        </p:spPr>
        <p:txBody>
          <a:bodyPr wrap="square">
            <a:spAutoFit/>
          </a:bodyPr>
          <a:lstStyle/>
          <a:p>
            <a:pPr algn="ctr"/>
            <a:r>
              <a:rPr lang="zh-TW" altLang="en-US" sz="3200" b="1" dirty="0">
                <a:solidFill>
                  <a:schemeClr val="accent1"/>
                </a:solidFill>
                <a:latin typeface="HEITI TC MEDIUM" pitchFamily="2" charset="-128"/>
                <a:ea typeface="HEITI TC MEDIUM" pitchFamily="2" charset="-128"/>
              </a:rPr>
              <a:t>國立臺北大學 </a:t>
            </a:r>
            <a:br>
              <a:rPr lang="en-US" altLang="zh-TW" sz="3200" b="1" dirty="0">
                <a:solidFill>
                  <a:schemeClr val="accent1"/>
                </a:solidFill>
                <a:latin typeface="HEITI TC MEDIUM" pitchFamily="2" charset="-128"/>
                <a:ea typeface="HEITI TC MEDIUM" pitchFamily="2" charset="-128"/>
              </a:rPr>
            </a:br>
            <a:r>
              <a:rPr lang="zh-TW" altLang="en-US" sz="3200" b="1" dirty="0">
                <a:solidFill>
                  <a:schemeClr val="accent1"/>
                </a:solidFill>
                <a:latin typeface="Heiti TC Medium" pitchFamily="2" charset="-128"/>
                <a:ea typeface="Heiti TC Medium" pitchFamily="2" charset="-128"/>
              </a:rPr>
              <a:t>金融科技暨綠色金融研究中心</a:t>
            </a:r>
            <a:endParaRPr lang="en-US" sz="3200" b="1" dirty="0">
              <a:solidFill>
                <a:schemeClr val="accent1"/>
              </a:solidFill>
              <a:latin typeface="Heiti TC Medium" pitchFamily="2" charset="-128"/>
              <a:ea typeface="Heiti TC Medium" pitchFamily="2" charset="-128"/>
            </a:endParaRPr>
          </a:p>
        </p:txBody>
      </p:sp>
      <p:pic>
        <p:nvPicPr>
          <p:cNvPr id="20" name="圖片 11">
            <a:extLst>
              <a:ext uri="{FF2B5EF4-FFF2-40B4-BE49-F238E27FC236}">
                <a16:creationId xmlns:a16="http://schemas.microsoft.com/office/drawing/2014/main" id="{ADABC7F4-57C6-45A6-27F4-A92669FCB1C9}"/>
              </a:ext>
            </a:extLst>
          </p:cNvPr>
          <p:cNvPicPr>
            <a:picLocks noChangeAspect="1"/>
          </p:cNvPicPr>
          <p:nvPr/>
        </p:nvPicPr>
        <p:blipFill rotWithShape="1">
          <a:blip r:embed="rId7"/>
          <a:srcRect l="24931" t="7790" r="15873" b="37660"/>
          <a:stretch/>
        </p:blipFill>
        <p:spPr>
          <a:xfrm>
            <a:off x="5338713" y="4181354"/>
            <a:ext cx="1371803" cy="1698419"/>
          </a:xfrm>
          <a:prstGeom prst="rect">
            <a:avLst/>
          </a:prstGeom>
        </p:spPr>
      </p:pic>
      <p:pic>
        <p:nvPicPr>
          <p:cNvPr id="21" name="圖片 12">
            <a:extLst>
              <a:ext uri="{FF2B5EF4-FFF2-40B4-BE49-F238E27FC236}">
                <a16:creationId xmlns:a16="http://schemas.microsoft.com/office/drawing/2014/main" id="{97065BC4-1BED-EA7C-2082-96E479013C93}"/>
              </a:ext>
            </a:extLst>
          </p:cNvPr>
          <p:cNvPicPr>
            <a:picLocks noChangeAspect="1"/>
          </p:cNvPicPr>
          <p:nvPr/>
        </p:nvPicPr>
        <p:blipFill rotWithShape="1">
          <a:blip r:embed="rId8"/>
          <a:srcRect l="11029" r="26162" b="22500"/>
          <a:stretch/>
        </p:blipFill>
        <p:spPr>
          <a:xfrm>
            <a:off x="7245610" y="4181354"/>
            <a:ext cx="1371802" cy="1698419"/>
          </a:xfrm>
          <a:prstGeom prst="rect">
            <a:avLst/>
          </a:prstGeom>
        </p:spPr>
      </p:pic>
      <p:sp>
        <p:nvSpPr>
          <p:cNvPr id="22" name="副標題 2">
            <a:extLst>
              <a:ext uri="{FF2B5EF4-FFF2-40B4-BE49-F238E27FC236}">
                <a16:creationId xmlns:a16="http://schemas.microsoft.com/office/drawing/2014/main" id="{F1C7E6D5-8782-F630-79CD-1EB687660A72}"/>
              </a:ext>
            </a:extLst>
          </p:cNvPr>
          <p:cNvSpPr txBox="1">
            <a:spLocks/>
          </p:cNvSpPr>
          <p:nvPr/>
        </p:nvSpPr>
        <p:spPr>
          <a:xfrm>
            <a:off x="3356421" y="5879773"/>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Min-</a:t>
            </a:r>
            <a:r>
              <a:rPr lang="en-US" altLang="zh-TW" sz="2000" b="1" dirty="0" err="1"/>
              <a:t>Yuh</a:t>
            </a:r>
            <a:r>
              <a:rPr lang="en-US" altLang="zh-TW" sz="2000" b="1" dirty="0"/>
              <a:t> Day</a:t>
            </a:r>
            <a:endParaRPr lang="en-US" altLang="zh-TW" sz="2000" dirty="0"/>
          </a:p>
        </p:txBody>
      </p:sp>
      <p:sp>
        <p:nvSpPr>
          <p:cNvPr id="23" name="副標題 2">
            <a:extLst>
              <a:ext uri="{FF2B5EF4-FFF2-40B4-BE49-F238E27FC236}">
                <a16:creationId xmlns:a16="http://schemas.microsoft.com/office/drawing/2014/main" id="{B54A2BE7-4F1B-D50A-EAB6-7AEC616B6F61}"/>
              </a:ext>
            </a:extLst>
          </p:cNvPr>
          <p:cNvSpPr txBox="1">
            <a:spLocks/>
          </p:cNvSpPr>
          <p:nvPr/>
        </p:nvSpPr>
        <p:spPr>
          <a:xfrm>
            <a:off x="5227358" y="5863785"/>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Ju-Fang</a:t>
            </a:r>
            <a:r>
              <a:rPr lang="en-US" altLang="zh-TW" sz="2000" dirty="0"/>
              <a:t> </a:t>
            </a:r>
            <a:r>
              <a:rPr lang="en-US" altLang="zh-TW" sz="2000" b="1" dirty="0"/>
              <a:t>Yen </a:t>
            </a:r>
            <a:endParaRPr lang="en-US" altLang="zh-TW" sz="2000" dirty="0"/>
          </a:p>
        </p:txBody>
      </p:sp>
      <p:sp>
        <p:nvSpPr>
          <p:cNvPr id="24" name="副標題 2">
            <a:extLst>
              <a:ext uri="{FF2B5EF4-FFF2-40B4-BE49-F238E27FC236}">
                <a16:creationId xmlns:a16="http://schemas.microsoft.com/office/drawing/2014/main" id="{649B626F-209F-0FBF-D915-A79EA069A36D}"/>
              </a:ext>
            </a:extLst>
          </p:cNvPr>
          <p:cNvSpPr txBox="1">
            <a:spLocks/>
          </p:cNvSpPr>
          <p:nvPr/>
        </p:nvSpPr>
        <p:spPr>
          <a:xfrm>
            <a:off x="7245611" y="5894952"/>
            <a:ext cx="1371802" cy="432048"/>
          </a:xfrm>
          <a:prstGeom prst="rect">
            <a:avLst/>
          </a:prstGeom>
        </p:spPr>
        <p:txBody>
          <a:bodyPr vert="horz" lIns="91440" tIns="45720" rIns="91440" bIns="45720" rtlCol="0">
            <a:noAutofit/>
          </a:bodyPr>
          <a:lstStyle/>
          <a:p>
            <a:pPr algn="ctr">
              <a:spcBef>
                <a:spcPct val="20000"/>
              </a:spcBef>
              <a:defRPr/>
            </a:pPr>
            <a:r>
              <a:rPr lang="en-US" altLang="zh-TW" sz="2000" b="1" dirty="0"/>
              <a:t>Ko-Chia Yu</a:t>
            </a:r>
          </a:p>
        </p:txBody>
      </p:sp>
      <p:pic>
        <p:nvPicPr>
          <p:cNvPr id="26" name="Picture 25">
            <a:extLst>
              <a:ext uri="{FF2B5EF4-FFF2-40B4-BE49-F238E27FC236}">
                <a16:creationId xmlns:a16="http://schemas.microsoft.com/office/drawing/2014/main" id="{2C9B46C4-A44B-0E61-78FE-274A1EF8C0F2}"/>
              </a:ext>
            </a:extLst>
          </p:cNvPr>
          <p:cNvPicPr>
            <a:picLocks noChangeAspect="1"/>
          </p:cNvPicPr>
          <p:nvPr/>
        </p:nvPicPr>
        <p:blipFill>
          <a:blip r:embed="rId9"/>
          <a:stretch>
            <a:fillRect/>
          </a:stretch>
        </p:blipFill>
        <p:spPr>
          <a:xfrm>
            <a:off x="227950" y="158235"/>
            <a:ext cx="1632636" cy="858541"/>
          </a:xfrm>
          <a:prstGeom prst="rect">
            <a:avLst/>
          </a:prstGeom>
        </p:spPr>
      </p:pic>
      <p:sp>
        <p:nvSpPr>
          <p:cNvPr id="9" name="TextBox 8">
            <a:extLst>
              <a:ext uri="{FF2B5EF4-FFF2-40B4-BE49-F238E27FC236}">
                <a16:creationId xmlns:a16="http://schemas.microsoft.com/office/drawing/2014/main" id="{78B09DAC-8188-34F6-6435-71667F71F79F}"/>
              </a:ext>
            </a:extLst>
          </p:cNvPr>
          <p:cNvSpPr txBox="1"/>
          <p:nvPr/>
        </p:nvSpPr>
        <p:spPr>
          <a:xfrm>
            <a:off x="2969171" y="6255579"/>
            <a:ext cx="6100548" cy="338554"/>
          </a:xfrm>
          <a:prstGeom prst="rect">
            <a:avLst/>
          </a:prstGeom>
          <a:noFill/>
        </p:spPr>
        <p:txBody>
          <a:bodyPr wrap="square">
            <a:spAutoFit/>
          </a:bodyPr>
          <a:lstStyle/>
          <a:p>
            <a:pPr algn="ctr"/>
            <a:r>
              <a:rPr lang="en-US" sz="1600" dirty="0">
                <a:hlinkClick r:id="rId10"/>
              </a:rPr>
              <a:t>http://www.aacsb.ntpu.edu.tw/fintech/</a:t>
            </a:r>
            <a:endParaRPr lang="en-US" sz="1600" dirty="0"/>
          </a:p>
        </p:txBody>
      </p:sp>
      <p:sp>
        <p:nvSpPr>
          <p:cNvPr id="5" name="圓角矩形 30">
            <a:extLst>
              <a:ext uri="{FF2B5EF4-FFF2-40B4-BE49-F238E27FC236}">
                <a16:creationId xmlns:a16="http://schemas.microsoft.com/office/drawing/2014/main" id="{58F370C3-401A-DFED-56BB-2467225BF4E1}"/>
              </a:ext>
            </a:extLst>
          </p:cNvPr>
          <p:cNvSpPr/>
          <p:nvPr/>
        </p:nvSpPr>
        <p:spPr>
          <a:xfrm>
            <a:off x="3964979" y="1261349"/>
            <a:ext cx="3767289" cy="402365"/>
          </a:xfrm>
          <a:prstGeom prst="roundRect">
            <a:avLst>
              <a:gd name="adj" fmla="val 9334"/>
            </a:avLst>
          </a:prstGeom>
          <a:solidFill>
            <a:srgbClr val="FFC000"/>
          </a:solidFill>
          <a:ln w="190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200" b="1" dirty="0">
                <a:solidFill>
                  <a:srgbClr val="C00000"/>
                </a:solidFill>
                <a:latin typeface="Calibri" panose="020F0502020204030204" pitchFamily="34" charset="0"/>
                <a:cs typeface="Calibri" panose="020F0502020204030204" pitchFamily="34" charset="0"/>
              </a:rPr>
              <a:t>Q &amp; A</a:t>
            </a:r>
            <a:endParaRPr kumimoji="1" lang="zh-TW" altLang="en-US"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85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070E-ACC9-85F1-143A-4812430A0E1D}"/>
              </a:ext>
            </a:extLst>
          </p:cNvPr>
          <p:cNvSpPr>
            <a:spLocks noGrp="1"/>
          </p:cNvSpPr>
          <p:nvPr>
            <p:ph type="title"/>
          </p:nvPr>
        </p:nvSpPr>
        <p:spPr>
          <a:xfrm>
            <a:off x="534389" y="1099262"/>
            <a:ext cx="11222181" cy="2877539"/>
          </a:xfrm>
        </p:spPr>
        <p:txBody>
          <a:bodyPr>
            <a:normAutofit fontScale="90000"/>
          </a:bodyPr>
          <a:lstStyle/>
          <a:p>
            <a:r>
              <a:rPr lang="en-US" altLang="zh-TW" sz="4000" dirty="0">
                <a:solidFill>
                  <a:srgbClr val="C00000"/>
                </a:solidFill>
                <a:ea typeface="Heiti TC Medium" pitchFamily="2" charset="-128"/>
                <a:cs typeface="Arial" panose="020B0604020202020204" pitchFamily="34" charset="0"/>
              </a:rPr>
              <a:t>Artificial Intelligence Methods Applied for </a:t>
            </a:r>
            <a:br>
              <a:rPr lang="en-US" altLang="zh-TW" sz="4000" dirty="0">
                <a:solidFill>
                  <a:srgbClr val="C00000"/>
                </a:solidFill>
                <a:ea typeface="Heiti TC Medium" pitchFamily="2" charset="-128"/>
                <a:cs typeface="Arial" panose="020B0604020202020204" pitchFamily="34" charset="0"/>
              </a:rPr>
            </a:br>
            <a:r>
              <a:rPr lang="en-US" altLang="zh-TW" sz="4000" dirty="0">
                <a:solidFill>
                  <a:srgbClr val="C00000"/>
                </a:solidFill>
                <a:ea typeface="Heiti TC Medium" pitchFamily="2" charset="-128"/>
                <a:cs typeface="Arial" panose="020B0604020202020204" pitchFamily="34" charset="0"/>
              </a:rPr>
              <a:t>Analyzing the Introduction of Technological Innovation: </a:t>
            </a:r>
            <a:br>
              <a:rPr lang="en-US" altLang="zh-TW" sz="4000" dirty="0">
                <a:solidFill>
                  <a:srgbClr val="C00000"/>
                </a:solidFill>
                <a:ea typeface="Heiti TC Medium" pitchFamily="2" charset="-128"/>
                <a:cs typeface="Arial" panose="020B0604020202020204" pitchFamily="34" charset="0"/>
              </a:rPr>
            </a:br>
            <a:r>
              <a:rPr lang="en-US" altLang="zh-TW" sz="4000" dirty="0">
                <a:solidFill>
                  <a:srgbClr val="C00000"/>
                </a:solidFill>
                <a:ea typeface="Heiti TC Medium" pitchFamily="2" charset="-128"/>
                <a:cs typeface="Arial" panose="020B0604020202020204" pitchFamily="34" charset="0"/>
              </a:rPr>
              <a:t>Patent Text Analysis and Image Analysis</a:t>
            </a:r>
            <a:br>
              <a:rPr lang="en-US" altLang="zh-TW" dirty="0">
                <a:solidFill>
                  <a:srgbClr val="C00000"/>
                </a:solidFill>
                <a:ea typeface="Heiti TC Medium" pitchFamily="2" charset="-128"/>
                <a:cs typeface="Arial" panose="020B0604020202020204" pitchFamily="34" charset="0"/>
              </a:rPr>
            </a:br>
            <a:r>
              <a:rPr lang="en-US" altLang="zh-TW" sz="4000" dirty="0">
                <a:solidFill>
                  <a:srgbClr val="C00000"/>
                </a:solidFill>
                <a:ea typeface="Heiti TC Medium" pitchFamily="2" charset="-128"/>
                <a:cs typeface="Arial" panose="020B0604020202020204" pitchFamily="34" charset="0"/>
              </a:rPr>
              <a:t>(</a:t>
            </a:r>
            <a:r>
              <a:rPr lang="zh-TW" altLang="en-US" sz="4000" dirty="0">
                <a:solidFill>
                  <a:srgbClr val="C00000"/>
                </a:solidFill>
                <a:ea typeface="Heiti TC Medium" pitchFamily="2" charset="-128"/>
                <a:cs typeface="Arial" panose="020B0604020202020204" pitchFamily="34" charset="0"/>
              </a:rPr>
              <a:t>人工智慧方法分析企業科技創新導入：</a:t>
            </a:r>
            <a:r>
              <a:rPr lang="en-US" altLang="zh-TW" sz="4000" dirty="0">
                <a:solidFill>
                  <a:srgbClr val="C00000"/>
                </a:solidFill>
                <a:ea typeface="Heiti TC Medium" pitchFamily="2" charset="-128"/>
                <a:cs typeface="Arial" panose="020B0604020202020204" pitchFamily="34" charset="0"/>
              </a:rPr>
              <a:t> </a:t>
            </a:r>
            <a:br>
              <a:rPr lang="en-US" altLang="zh-TW" sz="4000" dirty="0">
                <a:solidFill>
                  <a:srgbClr val="C00000"/>
                </a:solidFill>
                <a:ea typeface="Heiti TC Medium" pitchFamily="2" charset="-128"/>
                <a:cs typeface="Arial" panose="020B0604020202020204" pitchFamily="34" charset="0"/>
              </a:rPr>
            </a:br>
            <a:r>
              <a:rPr lang="zh-TW" altLang="en-US" sz="4000" dirty="0">
                <a:solidFill>
                  <a:srgbClr val="C00000"/>
                </a:solidFill>
                <a:ea typeface="Heiti TC Medium" pitchFamily="2" charset="-128"/>
                <a:cs typeface="Arial" panose="020B0604020202020204" pitchFamily="34" charset="0"/>
              </a:rPr>
              <a:t>專利文字分析與影像分析應用</a:t>
            </a:r>
            <a:r>
              <a:rPr lang="en-US" altLang="zh-TW" sz="4000" dirty="0">
                <a:solidFill>
                  <a:srgbClr val="C00000"/>
                </a:solidFill>
                <a:ea typeface="Heiti TC Medium" pitchFamily="2" charset="-128"/>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5A669530-2064-1315-AFE4-18380B423C0D}"/>
              </a:ext>
            </a:extLst>
          </p:cNvPr>
          <p:cNvSpPr>
            <a:spLocks noGrp="1"/>
          </p:cNvSpPr>
          <p:nvPr>
            <p:ph idx="1"/>
          </p:nvPr>
        </p:nvSpPr>
        <p:spPr>
          <a:xfrm>
            <a:off x="534389" y="4055806"/>
            <a:ext cx="11222181" cy="2667088"/>
          </a:xfrm>
        </p:spPr>
        <p:txBody>
          <a:bodyPr>
            <a:normAutofit/>
          </a:bodyPr>
          <a:lstStyle/>
          <a:p>
            <a:r>
              <a:rPr lang="en-US" dirty="0"/>
              <a:t>The Face of Innovation: CEO Facial Traits and FinTech Innovation</a:t>
            </a:r>
          </a:p>
          <a:p>
            <a:r>
              <a:rPr lang="en-US" dirty="0"/>
              <a:t>The Network Effects of Technological Innovation Strategies</a:t>
            </a:r>
          </a:p>
          <a:p>
            <a:r>
              <a:rPr lang="en-US" dirty="0"/>
              <a:t>Artificial Intelligence for FinTech Knowledge Graph from Patent Textual</a:t>
            </a:r>
          </a:p>
        </p:txBody>
      </p:sp>
      <p:sp>
        <p:nvSpPr>
          <p:cNvPr id="4" name="Slide Number Placeholder 3">
            <a:extLst>
              <a:ext uri="{FF2B5EF4-FFF2-40B4-BE49-F238E27FC236}">
                <a16:creationId xmlns:a16="http://schemas.microsoft.com/office/drawing/2014/main" id="{A7FFC3EB-B221-5397-9D04-78CBDCB55CC4}"/>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6" name="Picture 5">
            <a:extLst>
              <a:ext uri="{FF2B5EF4-FFF2-40B4-BE49-F238E27FC236}">
                <a16:creationId xmlns:a16="http://schemas.microsoft.com/office/drawing/2014/main" id="{30549EF2-98FE-CE36-9728-4513366419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7" name="Picture 6">
            <a:extLst>
              <a:ext uri="{FF2B5EF4-FFF2-40B4-BE49-F238E27FC236}">
                <a16:creationId xmlns:a16="http://schemas.microsoft.com/office/drawing/2014/main" id="{344313DE-9CED-2CB9-50AC-18BF4504A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8" name="圖片 19">
            <a:extLst>
              <a:ext uri="{FF2B5EF4-FFF2-40B4-BE49-F238E27FC236}">
                <a16:creationId xmlns:a16="http://schemas.microsoft.com/office/drawing/2014/main" id="{C2F47DEB-B206-A082-D9DA-B323E9BF1F30}"/>
              </a:ext>
            </a:extLst>
          </p:cNvPr>
          <p:cNvPicPr>
            <a:picLocks noChangeAspect="1"/>
          </p:cNvPicPr>
          <p:nvPr/>
        </p:nvPicPr>
        <p:blipFill rotWithShape="1">
          <a:blip r:embed="rId4">
            <a:extLst>
              <a:ext uri="{28A0092B-C50C-407E-A947-70E740481C1C}">
                <a14:useLocalDpi xmlns:a14="http://schemas.microsoft.com/office/drawing/2010/main" val="0"/>
              </a:ext>
            </a:extLst>
          </a:blip>
          <a:srcRect l="33024" t="8978" r="34030" b="7163"/>
          <a:stretch/>
        </p:blipFill>
        <p:spPr>
          <a:xfrm>
            <a:off x="10234360" y="96391"/>
            <a:ext cx="712437" cy="949882"/>
          </a:xfrm>
          <a:prstGeom prst="rect">
            <a:avLst/>
          </a:prstGeom>
        </p:spPr>
      </p:pic>
      <p:pic>
        <p:nvPicPr>
          <p:cNvPr id="10" name="Picture 9">
            <a:extLst>
              <a:ext uri="{FF2B5EF4-FFF2-40B4-BE49-F238E27FC236}">
                <a16:creationId xmlns:a16="http://schemas.microsoft.com/office/drawing/2014/main" id="{C2B1DBA9-DAFC-D599-439E-72B67C4DB905}"/>
              </a:ext>
            </a:extLst>
          </p:cNvPr>
          <p:cNvPicPr>
            <a:picLocks noChangeAspect="1"/>
          </p:cNvPicPr>
          <p:nvPr/>
        </p:nvPicPr>
        <p:blipFill>
          <a:blip r:embed="rId5"/>
          <a:stretch>
            <a:fillRect/>
          </a:stretch>
        </p:blipFill>
        <p:spPr>
          <a:xfrm>
            <a:off x="227950" y="158235"/>
            <a:ext cx="1632636" cy="858541"/>
          </a:xfrm>
          <a:prstGeom prst="rect">
            <a:avLst/>
          </a:prstGeom>
        </p:spPr>
      </p:pic>
      <p:sp>
        <p:nvSpPr>
          <p:cNvPr id="11" name="TextBox 10">
            <a:extLst>
              <a:ext uri="{FF2B5EF4-FFF2-40B4-BE49-F238E27FC236}">
                <a16:creationId xmlns:a16="http://schemas.microsoft.com/office/drawing/2014/main" id="{C546BA13-6BF5-E8DC-C5F1-5BBE6448836E}"/>
              </a:ext>
            </a:extLst>
          </p:cNvPr>
          <p:cNvSpPr txBox="1"/>
          <p:nvPr/>
        </p:nvSpPr>
        <p:spPr>
          <a:xfrm>
            <a:off x="2818557" y="96391"/>
            <a:ext cx="6401778" cy="1077218"/>
          </a:xfrm>
          <a:prstGeom prst="rect">
            <a:avLst/>
          </a:prstGeom>
          <a:noFill/>
        </p:spPr>
        <p:txBody>
          <a:bodyPr wrap="square">
            <a:spAutoFit/>
          </a:bodyPr>
          <a:lstStyle/>
          <a:p>
            <a:pPr algn="ctr"/>
            <a:r>
              <a:rPr lang="zh-TW" altLang="en-US" sz="3200" b="1" dirty="0">
                <a:solidFill>
                  <a:schemeClr val="accent1"/>
                </a:solidFill>
                <a:latin typeface="HEITI TC MEDIUM" pitchFamily="2" charset="-128"/>
                <a:ea typeface="HEITI TC MEDIUM" pitchFamily="2" charset="-128"/>
              </a:rPr>
              <a:t>國立臺北大學 </a:t>
            </a:r>
            <a:br>
              <a:rPr lang="en-US" altLang="zh-TW" sz="3200" b="1" dirty="0">
                <a:solidFill>
                  <a:schemeClr val="accent1"/>
                </a:solidFill>
                <a:latin typeface="HEITI TC MEDIUM" pitchFamily="2" charset="-128"/>
                <a:ea typeface="HEITI TC MEDIUM" pitchFamily="2" charset="-128"/>
              </a:rPr>
            </a:br>
            <a:r>
              <a:rPr lang="zh-TW" altLang="en-US" sz="3200" b="1" dirty="0">
                <a:solidFill>
                  <a:schemeClr val="accent1"/>
                </a:solidFill>
                <a:latin typeface="Heiti TC Medium" pitchFamily="2" charset="-128"/>
                <a:ea typeface="Heiti TC Medium" pitchFamily="2" charset="-128"/>
              </a:rPr>
              <a:t>金融科技暨綠色金融研究中心</a:t>
            </a:r>
            <a:endParaRPr lang="en-US" sz="3200" b="1" dirty="0">
              <a:solidFill>
                <a:schemeClr val="accent1"/>
              </a:solidFill>
              <a:latin typeface="Heiti TC Medium" pitchFamily="2" charset="-128"/>
              <a:ea typeface="Heiti TC Medium" pitchFamily="2" charset="-128"/>
            </a:endParaRPr>
          </a:p>
        </p:txBody>
      </p:sp>
      <p:sp>
        <p:nvSpPr>
          <p:cNvPr id="5" name="TextBox 4">
            <a:extLst>
              <a:ext uri="{FF2B5EF4-FFF2-40B4-BE49-F238E27FC236}">
                <a16:creationId xmlns:a16="http://schemas.microsoft.com/office/drawing/2014/main" id="{A8B35AD5-89EB-1545-44E2-2E1E612A80BE}"/>
              </a:ext>
            </a:extLst>
          </p:cNvPr>
          <p:cNvSpPr txBox="1"/>
          <p:nvPr/>
        </p:nvSpPr>
        <p:spPr>
          <a:xfrm>
            <a:off x="2818557" y="6346661"/>
            <a:ext cx="6100548" cy="461665"/>
          </a:xfrm>
          <a:prstGeom prst="rect">
            <a:avLst/>
          </a:prstGeom>
          <a:noFill/>
        </p:spPr>
        <p:txBody>
          <a:bodyPr wrap="square">
            <a:spAutoFit/>
          </a:bodyPr>
          <a:lstStyle/>
          <a:p>
            <a:pPr algn="ctr"/>
            <a:r>
              <a:rPr lang="en-US" sz="2400" dirty="0">
                <a:hlinkClick r:id="rId6"/>
              </a:rPr>
              <a:t>http://www.aacsb.ntpu.edu.tw/fintech/</a:t>
            </a:r>
            <a:endParaRPr lang="en-US" sz="2400" dirty="0"/>
          </a:p>
        </p:txBody>
      </p:sp>
    </p:spTree>
    <p:extLst>
      <p:ext uri="{BB962C8B-B14F-4D97-AF65-F5344CB8AC3E}">
        <p14:creationId xmlns:p14="http://schemas.microsoft.com/office/powerpoint/2010/main" val="285009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46A3-9EA6-4E3E-8B20-636E8E6C23D6}"/>
              </a:ext>
            </a:extLst>
          </p:cNvPr>
          <p:cNvSpPr>
            <a:spLocks noGrp="1"/>
          </p:cNvSpPr>
          <p:nvPr>
            <p:ph type="title"/>
          </p:nvPr>
        </p:nvSpPr>
        <p:spPr/>
        <p:txBody>
          <a:bodyPr>
            <a:normAutofit fontScale="90000"/>
          </a:bodyPr>
          <a:lstStyle/>
          <a:p>
            <a:r>
              <a:rPr lang="zh-TW" altLang="en-US" dirty="0"/>
              <a:t>人工智慧方法分析企業科技創新導入</a:t>
            </a:r>
            <a:r>
              <a:rPr lang="en-US" altLang="zh-TW" dirty="0"/>
              <a:t>: </a:t>
            </a:r>
            <a:br>
              <a:rPr lang="en-US" altLang="zh-TW" dirty="0"/>
            </a:br>
            <a:r>
              <a:rPr lang="zh-TW" altLang="en-US" dirty="0"/>
              <a:t>專利文字分析與影像分析應用</a:t>
            </a:r>
            <a:endParaRPr lang="en-US" dirty="0"/>
          </a:p>
        </p:txBody>
      </p:sp>
      <p:sp>
        <p:nvSpPr>
          <p:cNvPr id="3" name="Content Placeholder 2">
            <a:extLst>
              <a:ext uri="{FF2B5EF4-FFF2-40B4-BE49-F238E27FC236}">
                <a16:creationId xmlns:a16="http://schemas.microsoft.com/office/drawing/2014/main" id="{7E82D450-86CB-6431-F743-525AA5F55BC2}"/>
              </a:ext>
            </a:extLst>
          </p:cNvPr>
          <p:cNvSpPr>
            <a:spLocks noGrp="1"/>
          </p:cNvSpPr>
          <p:nvPr>
            <p:ph idx="1"/>
          </p:nvPr>
        </p:nvSpPr>
        <p:spPr>
          <a:xfrm>
            <a:off x="534389" y="1651820"/>
            <a:ext cx="11222181" cy="5071076"/>
          </a:xfrm>
        </p:spPr>
        <p:txBody>
          <a:bodyPr>
            <a:noAutofit/>
          </a:bodyPr>
          <a:lstStyle/>
          <a:p>
            <a:pPr>
              <a:lnSpc>
                <a:spcPct val="120000"/>
              </a:lnSpc>
              <a:spcAft>
                <a:spcPts val="600"/>
              </a:spcAft>
            </a:pPr>
            <a:r>
              <a:rPr lang="zh-TW" altLang="en-US" sz="2600" dirty="0"/>
              <a:t>本研究計畫以「金融科技暨綠色金融研究中心」近年累積的研究量能，運用國立臺北大學商學院 </a:t>
            </a:r>
            <a:r>
              <a:rPr lang="en-US" altLang="zh-TW" sz="2600" dirty="0"/>
              <a:t>(</a:t>
            </a:r>
            <a:r>
              <a:rPr lang="zh-TW" altLang="en-US" sz="2600" dirty="0"/>
              <a:t>統計系、企管系、資管所</a:t>
            </a:r>
            <a:r>
              <a:rPr lang="en-US" altLang="zh-TW" sz="2600" dirty="0"/>
              <a:t>) </a:t>
            </a:r>
            <a:r>
              <a:rPr lang="zh-TW" altLang="en-US" sz="2600" dirty="0"/>
              <a:t>之教師跨領域研究整合性資源，提出整合型特色領域研究計畫</a:t>
            </a:r>
            <a:endParaRPr lang="en-US" altLang="zh-TW" sz="2600" dirty="0"/>
          </a:p>
          <a:p>
            <a:pPr>
              <a:lnSpc>
                <a:spcPct val="120000"/>
              </a:lnSpc>
              <a:spcAft>
                <a:spcPts val="600"/>
              </a:spcAft>
            </a:pPr>
            <a:r>
              <a:rPr lang="zh-TW" altLang="en-US" sz="2600" dirty="0"/>
              <a:t>運用人工智慧 </a:t>
            </a:r>
            <a:r>
              <a:rPr lang="en-US" sz="2600" dirty="0"/>
              <a:t>AI </a:t>
            </a:r>
            <a:r>
              <a:rPr lang="zh-TW" altLang="en-US" sz="2600" dirty="0"/>
              <a:t>結合文本分析與影像分析的技術，在「企業經理人 </a:t>
            </a:r>
            <a:r>
              <a:rPr lang="en-US" altLang="zh-TW" sz="2600" dirty="0"/>
              <a:t>– </a:t>
            </a:r>
            <a:r>
              <a:rPr lang="zh-TW" altLang="en-US" sz="2600" dirty="0"/>
              <a:t>企業科技創新導入 </a:t>
            </a:r>
            <a:r>
              <a:rPr lang="en-US" altLang="zh-TW" sz="2600" dirty="0"/>
              <a:t>– </a:t>
            </a:r>
            <a:r>
              <a:rPr lang="zh-TW" altLang="en-US" sz="2600" dirty="0"/>
              <a:t>網路效果傳遞 </a:t>
            </a:r>
            <a:r>
              <a:rPr lang="en-US" altLang="zh-TW" sz="2600" dirty="0"/>
              <a:t>– </a:t>
            </a:r>
            <a:r>
              <a:rPr lang="zh-TW" altLang="en-US" sz="2600" dirty="0"/>
              <a:t>戰略決策 」的脈絡中分析重要學術研究議題，將有助於針對企業科技創新導入給予一指標性決策意涵，為社會帶來更加便利、快速與低成本的金融服務</a:t>
            </a:r>
            <a:endParaRPr lang="en-US" altLang="zh-TW" sz="2600" dirty="0"/>
          </a:p>
          <a:p>
            <a:pPr>
              <a:lnSpc>
                <a:spcPct val="120000"/>
              </a:lnSpc>
              <a:spcAft>
                <a:spcPts val="600"/>
              </a:spcAft>
            </a:pPr>
            <a:r>
              <a:rPr lang="zh-TW" altLang="en-US" sz="2600" dirty="0"/>
              <a:t>透過國立臺北大學特色領域研究計畫的支持，將成為國內金融科技服務與科技創新導入的研究先驅</a:t>
            </a:r>
            <a:endParaRPr lang="en-US" sz="2600" dirty="0"/>
          </a:p>
        </p:txBody>
      </p:sp>
      <p:sp>
        <p:nvSpPr>
          <p:cNvPr id="4" name="Slide Number Placeholder 3">
            <a:extLst>
              <a:ext uri="{FF2B5EF4-FFF2-40B4-BE49-F238E27FC236}">
                <a16:creationId xmlns:a16="http://schemas.microsoft.com/office/drawing/2014/main" id="{F5598229-96FC-E5E0-8E1F-C55D49F55444}"/>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5" name="Picture 4">
            <a:extLst>
              <a:ext uri="{FF2B5EF4-FFF2-40B4-BE49-F238E27FC236}">
                <a16:creationId xmlns:a16="http://schemas.microsoft.com/office/drawing/2014/main" id="{D8E59F1E-78DE-2444-0060-3BE777810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6" name="Picture 5">
            <a:extLst>
              <a:ext uri="{FF2B5EF4-FFF2-40B4-BE49-F238E27FC236}">
                <a16:creationId xmlns:a16="http://schemas.microsoft.com/office/drawing/2014/main" id="{489FCCF9-DC04-83A1-44AA-27AD577A5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8" name="Picture 7">
            <a:extLst>
              <a:ext uri="{FF2B5EF4-FFF2-40B4-BE49-F238E27FC236}">
                <a16:creationId xmlns:a16="http://schemas.microsoft.com/office/drawing/2014/main" id="{BA1F8740-9F92-F504-7D39-07DDDE5A5A04}"/>
              </a:ext>
            </a:extLst>
          </p:cNvPr>
          <p:cNvPicPr>
            <a:picLocks noChangeAspect="1"/>
          </p:cNvPicPr>
          <p:nvPr/>
        </p:nvPicPr>
        <p:blipFill>
          <a:blip r:embed="rId4"/>
          <a:stretch>
            <a:fillRect/>
          </a:stretch>
        </p:blipFill>
        <p:spPr>
          <a:xfrm>
            <a:off x="227950" y="158235"/>
            <a:ext cx="877031" cy="461197"/>
          </a:xfrm>
          <a:prstGeom prst="rect">
            <a:avLst/>
          </a:prstGeom>
        </p:spPr>
      </p:pic>
    </p:spTree>
    <p:extLst>
      <p:ext uri="{BB962C8B-B14F-4D97-AF65-F5344CB8AC3E}">
        <p14:creationId xmlns:p14="http://schemas.microsoft.com/office/powerpoint/2010/main" val="264500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BC8A24-00B1-4F4F-BF44-2EE1EBE45704}"/>
              </a:ext>
            </a:extLst>
          </p:cNvPr>
          <p:cNvSpPr>
            <a:spLocks noGrp="1"/>
          </p:cNvSpPr>
          <p:nvPr>
            <p:ph type="title"/>
          </p:nvPr>
        </p:nvSpPr>
        <p:spPr/>
        <p:txBody>
          <a:bodyPr>
            <a:normAutofit/>
          </a:bodyPr>
          <a:lstStyle/>
          <a:p>
            <a:pPr algn="ctr"/>
            <a:r>
              <a:rPr lang="zh-TW" altLang="en-US" sz="4400" b="1"/>
              <a:t>研究背景</a:t>
            </a:r>
            <a:r>
              <a:rPr lang="zh-TW" altLang="en-US" sz="4400" b="1" dirty="0"/>
              <a:t>與動機</a:t>
            </a:r>
          </a:p>
        </p:txBody>
      </p:sp>
      <p:sp>
        <p:nvSpPr>
          <p:cNvPr id="3" name="內容版面配置區 2">
            <a:extLst>
              <a:ext uri="{FF2B5EF4-FFF2-40B4-BE49-F238E27FC236}">
                <a16:creationId xmlns:a16="http://schemas.microsoft.com/office/drawing/2014/main" id="{973E5585-FB29-47B2-9E20-5C3E565DFEBB}"/>
              </a:ext>
            </a:extLst>
          </p:cNvPr>
          <p:cNvSpPr>
            <a:spLocks noGrp="1"/>
          </p:cNvSpPr>
          <p:nvPr>
            <p:ph idx="1"/>
          </p:nvPr>
        </p:nvSpPr>
        <p:spPr/>
        <p:txBody>
          <a:bodyPr>
            <a:noAutofit/>
          </a:bodyPr>
          <a:lstStyle/>
          <a:p>
            <a:pPr>
              <a:lnSpc>
                <a:spcPct val="150000"/>
              </a:lnSpc>
            </a:pPr>
            <a:r>
              <a:rPr lang="zh-TW" altLang="en-US" sz="2400" b="1" dirty="0">
                <a:solidFill>
                  <a:srgbClr val="FF0000"/>
                </a:solidFill>
              </a:rPr>
              <a:t>科技創新</a:t>
            </a:r>
            <a:r>
              <a:rPr lang="zh-TW" altLang="en-US" sz="2400" dirty="0"/>
              <a:t>已改變人類生活的各種面向，不論是金融科技抑或綠色金融的議題於實務上皆屬蓬勃</a:t>
            </a:r>
            <a:r>
              <a:rPr lang="zh-TW" altLang="en-US" sz="2400"/>
              <a:t>發展期。</a:t>
            </a:r>
            <a:endParaRPr lang="en-US" altLang="zh-TW" sz="2400" dirty="0"/>
          </a:p>
          <a:p>
            <a:pPr>
              <a:lnSpc>
                <a:spcPct val="150000"/>
              </a:lnSpc>
            </a:pPr>
            <a:r>
              <a:rPr lang="zh-TW" altLang="en-US" sz="2400" dirty="0"/>
              <a:t>為數不少的</a:t>
            </a:r>
            <a:r>
              <a:rPr lang="zh-TW" altLang="en-US" sz="2400" b="1" dirty="0">
                <a:solidFill>
                  <a:srgbClr val="FF0000"/>
                </a:solidFill>
              </a:rPr>
              <a:t>科技公司</a:t>
            </a:r>
            <a:r>
              <a:rPr lang="zh-TW" altLang="en-US" sz="2400" dirty="0"/>
              <a:t>正如火如荼地</a:t>
            </a:r>
            <a:r>
              <a:rPr lang="zh-TW" altLang="en-US" sz="2400" b="1" dirty="0">
                <a:solidFill>
                  <a:srgbClr val="FF0000"/>
                </a:solidFill>
              </a:rPr>
              <a:t>導入新科技與技術</a:t>
            </a:r>
            <a:r>
              <a:rPr lang="zh-TW" altLang="en-US" sz="2400" dirty="0"/>
              <a:t>以提供突破式的金融服務，並將此有價值的技術發展成果</a:t>
            </a:r>
            <a:r>
              <a:rPr lang="zh-TW" altLang="en-US" sz="2400" b="1" dirty="0">
                <a:solidFill>
                  <a:srgbClr val="FF0000"/>
                </a:solidFill>
              </a:rPr>
              <a:t>申請專利</a:t>
            </a:r>
            <a:r>
              <a:rPr lang="zh-TW" altLang="en-US" sz="2400" dirty="0"/>
              <a:t>，以保護智慧財產避免遭人剽竊，成為此類</a:t>
            </a:r>
            <a:r>
              <a:rPr lang="zh-TW" altLang="en-US" sz="2400" b="1" dirty="0">
                <a:solidFill>
                  <a:srgbClr val="FF0000"/>
                </a:solidFill>
              </a:rPr>
              <a:t>新創企業發展的</a:t>
            </a:r>
            <a:r>
              <a:rPr lang="zh-TW" altLang="en-US" sz="2400" b="1">
                <a:solidFill>
                  <a:srgbClr val="FF0000"/>
                </a:solidFill>
              </a:rPr>
              <a:t>重要策略</a:t>
            </a:r>
            <a:r>
              <a:rPr lang="zh-TW" altLang="en-US" sz="2400"/>
              <a:t>。</a:t>
            </a:r>
            <a:endParaRPr lang="en-US" altLang="zh-TW" sz="2400" dirty="0"/>
          </a:p>
          <a:p>
            <a:pPr>
              <a:lnSpc>
                <a:spcPct val="150000"/>
              </a:lnSpc>
            </a:pPr>
            <a:r>
              <a:rPr lang="zh-TW" altLang="zh-TW" sz="2400" dirty="0"/>
              <a:t>掌握現有的專利資訊，延攬關鍵技術於金融</a:t>
            </a:r>
            <a:r>
              <a:rPr lang="zh-TW" altLang="en-US" sz="2400" dirty="0"/>
              <a:t>服務</a:t>
            </a:r>
            <a:r>
              <a:rPr lang="zh-TW" altLang="zh-TW" sz="2400" dirty="0"/>
              <a:t>，申請專利做出戰略決策，是提高產業內競爭力的</a:t>
            </a:r>
            <a:r>
              <a:rPr lang="zh-TW" altLang="zh-TW" sz="2400"/>
              <a:t>重要關鍵。</a:t>
            </a:r>
            <a:endParaRPr lang="en-US" altLang="zh-TW" sz="2400" b="1" dirty="0"/>
          </a:p>
        </p:txBody>
      </p:sp>
      <p:sp>
        <p:nvSpPr>
          <p:cNvPr id="6" name="投影片編號版面配置區 5">
            <a:extLst>
              <a:ext uri="{FF2B5EF4-FFF2-40B4-BE49-F238E27FC236}">
                <a16:creationId xmlns:a16="http://schemas.microsoft.com/office/drawing/2014/main" id="{9194E5B7-55F6-473A-B998-791D75757D4E}"/>
              </a:ext>
            </a:extLst>
          </p:cNvPr>
          <p:cNvSpPr>
            <a:spLocks noGrp="1"/>
          </p:cNvSpPr>
          <p:nvPr>
            <p:ph type="sldNum" sz="quarter" idx="12"/>
          </p:nvPr>
        </p:nvSpPr>
        <p:spPr/>
        <p:txBody>
          <a:bodyPr/>
          <a:lstStyle/>
          <a:p>
            <a:fld id="{9FC1ED5C-B329-462F-A4A6-1D0E4902A8CA}" type="slidenum">
              <a:rPr lang="zh-TW" altLang="en-US" smtClean="0"/>
              <a:t>5</a:t>
            </a:fld>
            <a:endParaRPr lang="zh-TW" altLang="en-US"/>
          </a:p>
        </p:txBody>
      </p:sp>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7C060C21-0FBF-B146-9B75-B6BC75ABE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46552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60E4B4-6F20-4F34-8A52-0AF3406CCE85}"/>
              </a:ext>
            </a:extLst>
          </p:cNvPr>
          <p:cNvSpPr>
            <a:spLocks noGrp="1"/>
          </p:cNvSpPr>
          <p:nvPr>
            <p:ph type="title"/>
          </p:nvPr>
        </p:nvSpPr>
        <p:spPr>
          <a:xfrm>
            <a:off x="548273" y="-58613"/>
            <a:ext cx="11093605" cy="1325563"/>
          </a:xfrm>
        </p:spPr>
        <p:txBody>
          <a:bodyPr>
            <a:noAutofit/>
          </a:bodyPr>
          <a:lstStyle/>
          <a:p>
            <a:pPr algn="ctr"/>
            <a:r>
              <a:rPr lang="zh-TW" altLang="en-US" sz="3600" b="1" dirty="0">
                <a:solidFill>
                  <a:srgbClr val="0070C0"/>
                </a:solidFill>
              </a:rPr>
              <a:t>人工智慧方法分析企業科技創新導入：</a:t>
            </a:r>
            <a:br>
              <a:rPr lang="en-US" altLang="zh-TW" sz="3600" b="1" dirty="0">
                <a:solidFill>
                  <a:srgbClr val="0070C0"/>
                </a:solidFill>
              </a:rPr>
            </a:br>
            <a:r>
              <a:rPr lang="zh-TW" altLang="en-US" sz="3600" b="1" dirty="0">
                <a:solidFill>
                  <a:srgbClr val="0070C0"/>
                </a:solidFill>
              </a:rPr>
              <a:t>專利文字分析與影像分析應用</a:t>
            </a:r>
            <a:endParaRPr lang="zh-TW" altLang="en-US" sz="3600" dirty="0"/>
          </a:p>
        </p:txBody>
      </p:sp>
      <p:sp>
        <p:nvSpPr>
          <p:cNvPr id="6" name="投影片編號版面配置區 5">
            <a:extLst>
              <a:ext uri="{FF2B5EF4-FFF2-40B4-BE49-F238E27FC236}">
                <a16:creationId xmlns:a16="http://schemas.microsoft.com/office/drawing/2014/main" id="{C0D59851-08C1-4239-B53A-2DEFEB645A29}"/>
              </a:ext>
            </a:extLst>
          </p:cNvPr>
          <p:cNvSpPr>
            <a:spLocks noGrp="1"/>
          </p:cNvSpPr>
          <p:nvPr>
            <p:ph type="sldNum" sz="quarter" idx="12"/>
          </p:nvPr>
        </p:nvSpPr>
        <p:spPr/>
        <p:txBody>
          <a:bodyPr/>
          <a:lstStyle/>
          <a:p>
            <a:fld id="{9FC1ED5C-B329-462F-A4A6-1D0E4902A8CA}" type="slidenum">
              <a:rPr lang="zh-TW" altLang="en-US" smtClean="0"/>
              <a:t>6</a:t>
            </a:fld>
            <a:endParaRPr lang="zh-TW" altLang="en-US"/>
          </a:p>
        </p:txBody>
      </p:sp>
      <p:pic>
        <p:nvPicPr>
          <p:cNvPr id="7" name="圖片 6" descr="fintech">
            <a:extLst>
              <a:ext uri="{FF2B5EF4-FFF2-40B4-BE49-F238E27FC236}">
                <a16:creationId xmlns:a16="http://schemas.microsoft.com/office/drawing/2014/main" id="{FEAE16BE-75BD-40A3-993A-86670DA779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039" y="1266950"/>
            <a:ext cx="9462565" cy="5479537"/>
          </a:xfrm>
          <a:prstGeom prst="rect">
            <a:avLst/>
          </a:prstGeom>
          <a:noFill/>
          <a:ln>
            <a:noFill/>
          </a:ln>
        </p:spPr>
      </p:pic>
      <p:pic>
        <p:nvPicPr>
          <p:cNvPr id="8" name="Picture 6">
            <a:extLst>
              <a:ext uri="{FF2B5EF4-FFF2-40B4-BE49-F238E27FC236}">
                <a16:creationId xmlns:a16="http://schemas.microsoft.com/office/drawing/2014/main" id="{CF23D206-BC99-514C-B5C0-F6D5C1296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9" name="Picture 7">
            <a:extLst>
              <a:ext uri="{FF2B5EF4-FFF2-40B4-BE49-F238E27FC236}">
                <a16:creationId xmlns:a16="http://schemas.microsoft.com/office/drawing/2014/main" id="{7C060C21-0FBF-B146-9B75-B6BC75ABEB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66589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7</a:t>
            </a:fld>
            <a:endParaRPr lang="zh-TW" altLang="en-US"/>
          </a:p>
        </p:txBody>
      </p:sp>
      <p:sp>
        <p:nvSpPr>
          <p:cNvPr id="5" name="標題 3"/>
          <p:cNvSpPr>
            <a:spLocks noGrp="1"/>
          </p:cNvSpPr>
          <p:nvPr>
            <p:ph type="title"/>
          </p:nvPr>
        </p:nvSpPr>
        <p:spPr>
          <a:xfrm>
            <a:off x="1295400" y="1099263"/>
            <a:ext cx="10058400" cy="3363556"/>
          </a:xfrm>
        </p:spPr>
        <p:txBody>
          <a:bodyPr>
            <a:normAutofit fontScale="90000"/>
          </a:bodyPr>
          <a:lstStyle/>
          <a:p>
            <a:pPr>
              <a:lnSpc>
                <a:spcPct val="110000"/>
              </a:lnSpc>
            </a:pPr>
            <a:r>
              <a:rPr lang="zh-TW" altLang="en-US" b="1" dirty="0"/>
              <a:t>子計畫一</a:t>
            </a:r>
            <a:br>
              <a:rPr lang="en-US" altLang="zh-TW" dirty="0"/>
            </a:br>
            <a:r>
              <a:rPr lang="en-US" altLang="zh-TW" b="1" dirty="0"/>
              <a:t>CEO</a:t>
            </a:r>
            <a:r>
              <a:rPr lang="zh-TW" altLang="en-US" b="1" dirty="0"/>
              <a:t>臉部特徵與企業金融科技創新</a:t>
            </a:r>
            <a:br>
              <a:rPr lang="en-US" altLang="zh-TW" b="1" dirty="0">
                <a:solidFill>
                  <a:schemeClr val="accent1">
                    <a:lumMod val="50000"/>
                  </a:schemeClr>
                </a:solidFill>
              </a:rPr>
            </a:br>
            <a:r>
              <a:rPr lang="en-US" altLang="zh-TW" b="1" dirty="0">
                <a:solidFill>
                  <a:schemeClr val="accent1">
                    <a:lumMod val="50000"/>
                  </a:schemeClr>
                </a:solidFill>
              </a:rPr>
              <a:t>The Face of Innovation: </a:t>
            </a:r>
            <a:br>
              <a:rPr lang="en-US" altLang="zh-TW" b="1" dirty="0">
                <a:solidFill>
                  <a:schemeClr val="accent1">
                    <a:lumMod val="50000"/>
                  </a:schemeClr>
                </a:solidFill>
              </a:rPr>
            </a:br>
            <a:r>
              <a:rPr lang="en-US" altLang="zh-TW" b="1" dirty="0">
                <a:solidFill>
                  <a:schemeClr val="accent1">
                    <a:lumMod val="50000"/>
                  </a:schemeClr>
                </a:solidFill>
              </a:rPr>
              <a:t>CEO Facial Traits and FinTech Innovation</a:t>
            </a:r>
            <a:endParaRPr lang="zh-TW" altLang="en-US" dirty="0"/>
          </a:p>
        </p:txBody>
      </p:sp>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9" name="Picture 7">
            <a:extLst>
              <a:ext uri="{FF2B5EF4-FFF2-40B4-BE49-F238E27FC236}">
                <a16:creationId xmlns:a16="http://schemas.microsoft.com/office/drawing/2014/main" id="{7C060C21-0FBF-B146-9B75-B6BC75ABE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2" name="圖片 11">
            <a:extLst>
              <a:ext uri="{FF2B5EF4-FFF2-40B4-BE49-F238E27FC236}">
                <a16:creationId xmlns:a16="http://schemas.microsoft.com/office/drawing/2014/main" id="{F3EAA3CA-4452-85A6-7815-1EC05D5BCEC1}"/>
              </a:ext>
            </a:extLst>
          </p:cNvPr>
          <p:cNvPicPr>
            <a:picLocks noChangeAspect="1"/>
          </p:cNvPicPr>
          <p:nvPr/>
        </p:nvPicPr>
        <p:blipFill rotWithShape="1">
          <a:blip r:embed="rId4"/>
          <a:srcRect l="24931" t="7790" r="15873" b="37660"/>
          <a:stretch/>
        </p:blipFill>
        <p:spPr>
          <a:xfrm>
            <a:off x="5297769" y="4552451"/>
            <a:ext cx="1371803" cy="1698419"/>
          </a:xfrm>
          <a:prstGeom prst="rect">
            <a:avLst/>
          </a:prstGeom>
        </p:spPr>
      </p:pic>
      <p:sp>
        <p:nvSpPr>
          <p:cNvPr id="3" name="副標題 2">
            <a:extLst>
              <a:ext uri="{FF2B5EF4-FFF2-40B4-BE49-F238E27FC236}">
                <a16:creationId xmlns:a16="http://schemas.microsoft.com/office/drawing/2014/main" id="{076E0953-AF20-6EFB-C72A-FF78620B1903}"/>
              </a:ext>
            </a:extLst>
          </p:cNvPr>
          <p:cNvSpPr txBox="1">
            <a:spLocks/>
          </p:cNvSpPr>
          <p:nvPr/>
        </p:nvSpPr>
        <p:spPr>
          <a:xfrm>
            <a:off x="5186414" y="6234882"/>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Ju-Fang</a:t>
            </a:r>
            <a:r>
              <a:rPr lang="en-US" altLang="zh-TW" sz="2000" dirty="0"/>
              <a:t> </a:t>
            </a:r>
            <a:r>
              <a:rPr lang="en-US" altLang="zh-TW" sz="2000" b="1" dirty="0"/>
              <a:t>Yen </a:t>
            </a:r>
            <a:endParaRPr lang="en-US" altLang="zh-TW" sz="2000" dirty="0"/>
          </a:p>
        </p:txBody>
      </p:sp>
    </p:spTree>
    <p:extLst>
      <p:ext uri="{BB962C8B-B14F-4D97-AF65-F5344CB8AC3E}">
        <p14:creationId xmlns:p14="http://schemas.microsoft.com/office/powerpoint/2010/main" val="300542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8B848F-021D-4F3C-8F75-6BD328F1D9BC}"/>
              </a:ext>
            </a:extLst>
          </p:cNvPr>
          <p:cNvSpPr>
            <a:spLocks noGrp="1"/>
          </p:cNvSpPr>
          <p:nvPr>
            <p:ph type="title"/>
          </p:nvPr>
        </p:nvSpPr>
        <p:spPr/>
        <p:txBody>
          <a:bodyPr>
            <a:normAutofit/>
          </a:bodyPr>
          <a:lstStyle/>
          <a:p>
            <a:pPr algn="ctr"/>
            <a:r>
              <a:rPr lang="zh-TW" altLang="en-US" sz="4000" b="1" dirty="0"/>
              <a:t>研究計畫與目的</a:t>
            </a:r>
          </a:p>
        </p:txBody>
      </p:sp>
      <p:sp>
        <p:nvSpPr>
          <p:cNvPr id="3" name="內容版面配置區 2">
            <a:extLst>
              <a:ext uri="{FF2B5EF4-FFF2-40B4-BE49-F238E27FC236}">
                <a16:creationId xmlns:a16="http://schemas.microsoft.com/office/drawing/2014/main" id="{3E1CC79F-8A75-4B70-A87D-FD59A75F4C5D}"/>
              </a:ext>
            </a:extLst>
          </p:cNvPr>
          <p:cNvSpPr>
            <a:spLocks noGrp="1"/>
          </p:cNvSpPr>
          <p:nvPr>
            <p:ph idx="1"/>
          </p:nvPr>
        </p:nvSpPr>
        <p:spPr/>
        <p:txBody>
          <a:bodyPr/>
          <a:lstStyle/>
          <a:p>
            <a:pPr>
              <a:lnSpc>
                <a:spcPct val="150000"/>
              </a:lnSpc>
            </a:pPr>
            <a:r>
              <a:rPr lang="zh-TW" altLang="zh-TW" dirty="0"/>
              <a:t>近年</a:t>
            </a:r>
            <a:r>
              <a:rPr lang="zh-TW" altLang="en-US" dirty="0"/>
              <a:t>來</a:t>
            </a:r>
            <a:r>
              <a:rPr lang="zh-TW" altLang="zh-TW" dirty="0"/>
              <a:t>，金融服務正加速數位化的轉型，金融科技創新成為業界主流，我們推論，</a:t>
            </a:r>
            <a:r>
              <a:rPr lang="en-US" altLang="zh-TW" dirty="0"/>
              <a:t>CEO</a:t>
            </a:r>
            <a:r>
              <a:rPr lang="zh-TW" altLang="zh-TW" dirty="0"/>
              <a:t>會</a:t>
            </a:r>
            <a:r>
              <a:rPr lang="zh-TW" altLang="zh-TW" b="1" dirty="0">
                <a:solidFill>
                  <a:srgbClr val="FF0000"/>
                </a:solidFill>
              </a:rPr>
              <a:t>為了追求或維持其社會地位</a:t>
            </a:r>
            <a:r>
              <a:rPr lang="zh-TW" altLang="zh-TW" dirty="0"/>
              <a:t>而投入資金於金融科技相關技術研發</a:t>
            </a:r>
            <a:r>
              <a:rPr lang="zh-TW" altLang="en-US" dirty="0"/>
              <a:t>與創新。</a:t>
            </a:r>
          </a:p>
          <a:p>
            <a:pPr>
              <a:lnSpc>
                <a:spcPct val="150000"/>
              </a:lnSpc>
            </a:pPr>
            <a:r>
              <a:rPr lang="zh-TW" altLang="en-US" dirty="0"/>
              <a:t>探討經理人特質是否能解釋公司在科技導入上的異質性。</a:t>
            </a:r>
            <a:endParaRPr lang="en-US" altLang="zh-TW" dirty="0"/>
          </a:p>
        </p:txBody>
      </p:sp>
      <p:sp>
        <p:nvSpPr>
          <p:cNvPr id="6" name="投影片編號版面配置區 5">
            <a:extLst>
              <a:ext uri="{FF2B5EF4-FFF2-40B4-BE49-F238E27FC236}">
                <a16:creationId xmlns:a16="http://schemas.microsoft.com/office/drawing/2014/main" id="{F490D260-766A-446C-A4BF-D96D32B0D852}"/>
              </a:ext>
            </a:extLst>
          </p:cNvPr>
          <p:cNvSpPr>
            <a:spLocks noGrp="1"/>
          </p:cNvSpPr>
          <p:nvPr>
            <p:ph type="sldNum" sz="quarter" idx="12"/>
          </p:nvPr>
        </p:nvSpPr>
        <p:spPr/>
        <p:txBody>
          <a:bodyPr/>
          <a:lstStyle/>
          <a:p>
            <a:fld id="{9FC1ED5C-B329-462F-A4A6-1D0E4902A8CA}" type="slidenum">
              <a:rPr lang="zh-TW" altLang="en-US" smtClean="0"/>
              <a:t>8</a:t>
            </a:fld>
            <a:endParaRPr lang="zh-TW" altLang="en-US"/>
          </a:p>
        </p:txBody>
      </p:sp>
      <p:pic>
        <p:nvPicPr>
          <p:cNvPr id="4" name="Picture 3">
            <a:extLst>
              <a:ext uri="{FF2B5EF4-FFF2-40B4-BE49-F238E27FC236}">
                <a16:creationId xmlns:a16="http://schemas.microsoft.com/office/drawing/2014/main" id="{0434C98D-F107-E094-56E9-88D2ACB32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2F2E3453-4165-394E-5FCB-707A2EC7C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6300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0AB812-A14A-4CE4-A4F1-95A10DA2E0D9}"/>
              </a:ext>
            </a:extLst>
          </p:cNvPr>
          <p:cNvSpPr>
            <a:spLocks noGrp="1"/>
          </p:cNvSpPr>
          <p:nvPr>
            <p:ph type="title"/>
          </p:nvPr>
        </p:nvSpPr>
        <p:spPr/>
        <p:txBody>
          <a:bodyPr vert="horz" lIns="91440" tIns="45720" rIns="91440" bIns="45720" rtlCol="0" anchor="ctr">
            <a:normAutofit/>
          </a:bodyPr>
          <a:lstStyle/>
          <a:p>
            <a:pPr algn="ctr"/>
            <a:r>
              <a:rPr lang="zh-TW" altLang="en-US" sz="4000" b="1" dirty="0"/>
              <a:t>研究方法與資料來源</a:t>
            </a:r>
          </a:p>
        </p:txBody>
      </p:sp>
      <p:sp>
        <p:nvSpPr>
          <p:cNvPr id="3" name="內容版面配置區 2">
            <a:extLst>
              <a:ext uri="{FF2B5EF4-FFF2-40B4-BE49-F238E27FC236}">
                <a16:creationId xmlns:a16="http://schemas.microsoft.com/office/drawing/2014/main" id="{746BA357-5381-400C-B27B-405BD548E20E}"/>
              </a:ext>
            </a:extLst>
          </p:cNvPr>
          <p:cNvSpPr>
            <a:spLocks noGrp="1"/>
          </p:cNvSpPr>
          <p:nvPr>
            <p:ph idx="1"/>
          </p:nvPr>
        </p:nvSpPr>
        <p:spPr/>
        <p:txBody>
          <a:bodyPr/>
          <a:lstStyle/>
          <a:p>
            <a:pPr>
              <a:lnSpc>
                <a:spcPct val="150000"/>
              </a:lnSpc>
            </a:pPr>
            <a:r>
              <a:rPr lang="en-US" altLang="zh-TW" b="1" dirty="0">
                <a:solidFill>
                  <a:srgbClr val="FF0000"/>
                </a:solidFill>
              </a:rPr>
              <a:t>Profile pictures of CEOs </a:t>
            </a:r>
            <a:r>
              <a:rPr lang="en-US" altLang="zh-TW" dirty="0"/>
              <a:t>from the company website provide a straightforward way to share their self-presentation.</a:t>
            </a:r>
          </a:p>
          <a:p>
            <a:pPr>
              <a:lnSpc>
                <a:spcPct val="150000"/>
              </a:lnSpc>
            </a:pPr>
            <a:r>
              <a:rPr lang="en-US" altLang="zh-TW" dirty="0"/>
              <a:t>To test the hypothesis, we first collect profile pictures of CEOs</a:t>
            </a:r>
            <a:br>
              <a:rPr lang="en-US" altLang="zh-TW" dirty="0"/>
            </a:br>
            <a:r>
              <a:rPr lang="en-US" altLang="zh-TW" dirty="0" err="1"/>
              <a:t>fro</a:t>
            </a:r>
            <a:r>
              <a:rPr lang="en-US" altLang="zh-TW" dirty="0"/>
              <a:t> </a:t>
            </a:r>
            <a:r>
              <a:rPr lang="en-US" altLang="zh-TW" b="1" dirty="0">
                <a:solidFill>
                  <a:srgbClr val="FF0000"/>
                </a:solidFill>
              </a:rPr>
              <a:t>S&amp;P 1500 </a:t>
            </a:r>
            <a:r>
              <a:rPr lang="en-US" altLang="zh-TW" dirty="0"/>
              <a:t>firms in 2019 and measure their facial structures.</a:t>
            </a:r>
          </a:p>
          <a:p>
            <a:pPr>
              <a:lnSpc>
                <a:spcPct val="150000"/>
              </a:lnSpc>
            </a:pPr>
            <a:r>
              <a:rPr lang="en-US" altLang="zh-TW" dirty="0"/>
              <a:t>Main Data: </a:t>
            </a:r>
            <a:r>
              <a:rPr lang="zh-TW" altLang="en-US" b="1" dirty="0">
                <a:solidFill>
                  <a:srgbClr val="FF0000"/>
                </a:solidFill>
              </a:rPr>
              <a:t>美國專利及商標局 </a:t>
            </a:r>
            <a:r>
              <a:rPr lang="en-US" altLang="zh-TW" b="1" dirty="0">
                <a:solidFill>
                  <a:srgbClr val="FF0000"/>
                </a:solidFill>
              </a:rPr>
              <a:t>USPTO</a:t>
            </a:r>
          </a:p>
        </p:txBody>
      </p:sp>
      <p:sp>
        <p:nvSpPr>
          <p:cNvPr id="6" name="投影片編號版面配置區 5">
            <a:extLst>
              <a:ext uri="{FF2B5EF4-FFF2-40B4-BE49-F238E27FC236}">
                <a16:creationId xmlns:a16="http://schemas.microsoft.com/office/drawing/2014/main" id="{FDCEE50A-EC03-4C1A-BA38-FF374C6C839D}"/>
              </a:ext>
            </a:extLst>
          </p:cNvPr>
          <p:cNvSpPr>
            <a:spLocks noGrp="1"/>
          </p:cNvSpPr>
          <p:nvPr>
            <p:ph type="sldNum" sz="quarter" idx="12"/>
          </p:nvPr>
        </p:nvSpPr>
        <p:spPr/>
        <p:txBody>
          <a:bodyPr/>
          <a:lstStyle/>
          <a:p>
            <a:fld id="{9FC1ED5C-B329-462F-A4A6-1D0E4902A8CA}" type="slidenum">
              <a:rPr lang="zh-TW" altLang="en-US" smtClean="0"/>
              <a:t>9</a:t>
            </a:fld>
            <a:endParaRPr lang="zh-TW" altLang="en-US"/>
          </a:p>
        </p:txBody>
      </p:sp>
      <p:pic>
        <p:nvPicPr>
          <p:cNvPr id="4" name="Picture 3">
            <a:extLst>
              <a:ext uri="{FF2B5EF4-FFF2-40B4-BE49-F238E27FC236}">
                <a16:creationId xmlns:a16="http://schemas.microsoft.com/office/drawing/2014/main" id="{17D6E41E-F67E-F750-8E1C-F1DE88736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5" name="Picture 7">
            <a:extLst>
              <a:ext uri="{FF2B5EF4-FFF2-40B4-BE49-F238E27FC236}">
                <a16:creationId xmlns:a16="http://schemas.microsoft.com/office/drawing/2014/main" id="{33D472AB-C0DF-EAC2-2FB3-FFAB6F340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330126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25886</TotalTime>
  <Words>1871</Words>
  <Application>Microsoft Macintosh PowerPoint</Application>
  <PresentationFormat>Widescreen</PresentationFormat>
  <Paragraphs>160</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HEITI TC MEDIUM</vt:lpstr>
      <vt:lpstr>HEITI TC MEDIUM</vt:lpstr>
      <vt:lpstr>微軟正黑體</vt:lpstr>
      <vt:lpstr>Arial</vt:lpstr>
      <vt:lpstr>Arimo</vt:lpstr>
      <vt:lpstr>Calibri</vt:lpstr>
      <vt:lpstr>Calibri Light</vt:lpstr>
      <vt:lpstr>Office Theme</vt:lpstr>
      <vt:lpstr>Artificial Intelligence Methods Applied for  Analyzing the Introduction of Technological Innovation:  Patent Text Analysis and Image Analysis (人工智慧方法分析企業科技創新導入：專利文字分析與影像分析應用)</vt:lpstr>
      <vt:lpstr>國立臺北大學  金融科技暨綠色金融研究中心 金融科技創新服務  綠色金融永續發展</vt:lpstr>
      <vt:lpstr>Artificial Intelligence Methods Applied for  Analyzing the Introduction of Technological Innovation:  Patent Text Analysis and Image Analysis (人工智慧方法分析企業科技創新導入：  專利文字分析與影像分析應用)</vt:lpstr>
      <vt:lpstr>人工智慧方法分析企業科技創新導入:  專利文字分析與影像分析應用</vt:lpstr>
      <vt:lpstr>研究背景與動機</vt:lpstr>
      <vt:lpstr>人工智慧方法分析企業科技創新導入： 專利文字分析與影像分析應用</vt:lpstr>
      <vt:lpstr>子計畫一 CEO臉部特徵與企業金融科技創新 The Face of Innovation:  CEO Facial Traits and FinTech Innovation</vt:lpstr>
      <vt:lpstr>研究計畫與目的</vt:lpstr>
      <vt:lpstr>研究方法與資料來源</vt:lpstr>
      <vt:lpstr>Calculating Facial-based Factors Scores</vt:lpstr>
      <vt:lpstr>研究成果</vt:lpstr>
      <vt:lpstr>子計畫二 科技創新策略的網路效果 Network Effects of Technological Innovation Strategies</vt:lpstr>
      <vt:lpstr>研究背景與目的</vt:lpstr>
      <vt:lpstr>研究成果</vt:lpstr>
      <vt:lpstr>子計畫三 應用人工智慧於專利文本分析 金融科技知識圖譜 Artificial Intelligence for FinTech Knowledge Graph from  Patent Textual Analytics</vt:lpstr>
      <vt:lpstr>計畫背景</vt:lpstr>
      <vt:lpstr>計畫目的</vt:lpstr>
      <vt:lpstr>Proposed Research Architecture of  FinTech Patent Knowledge Graphs (FTPKG)</vt:lpstr>
      <vt:lpstr>研究成果</vt:lpstr>
      <vt:lpstr>PowerPoint Presentation</vt:lpstr>
      <vt:lpstr>PowerPoint Presentation</vt:lpstr>
      <vt:lpstr>PowerPoint Presentation</vt:lpstr>
      <vt:lpstr>Acknowledgment</vt:lpstr>
      <vt:lpstr>Artificial Intelligence Methods Applied for  Analyzing the Introduction of Technological Innovation:  Patent Text Analysis and Image Analysis (人工智慧方法分析企業科技創新導入：專利文字分析與影像分析應用)</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Methods Applied for Analyzing the Introduction of Technological Innovation: Patent Text Analysis and Image Analysis</dc:title>
  <dc:subject/>
  <dc:creator>Min-Yuh Day</dc:creator>
  <cp:keywords>Artificial Intelligence, Technological Innovation, Patent Text Analysis, Image Analysis</cp:keywords>
  <dc:description>Artificial Intelligence Methods Applied for Analyzing the Introduction of Technological Innovation: Patent Text Analysis and Image Analysis</dc:description>
  <cp:lastModifiedBy>imyday@gmail.com</cp:lastModifiedBy>
  <cp:revision>1387</cp:revision>
  <cp:lastPrinted>2020-12-23T14:44:17Z</cp:lastPrinted>
  <dcterms:created xsi:type="dcterms:W3CDTF">2019-09-12T03:09:52Z</dcterms:created>
  <dcterms:modified xsi:type="dcterms:W3CDTF">2022-10-29T00:24:31Z</dcterms:modified>
  <cp:category/>
</cp:coreProperties>
</file>