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3462" r:id="rId2"/>
    <p:sldId id="273" r:id="rId3"/>
    <p:sldId id="3895" r:id="rId4"/>
    <p:sldId id="4784" r:id="rId5"/>
    <p:sldId id="4795" r:id="rId6"/>
    <p:sldId id="4785" r:id="rId7"/>
    <p:sldId id="4786" r:id="rId8"/>
    <p:sldId id="4787" r:id="rId9"/>
    <p:sldId id="4789" r:id="rId10"/>
    <p:sldId id="4778" r:id="rId11"/>
    <p:sldId id="4241" r:id="rId12"/>
    <p:sldId id="4742" r:id="rId13"/>
    <p:sldId id="4816" r:id="rId14"/>
    <p:sldId id="4791" r:id="rId15"/>
    <p:sldId id="4811" r:id="rId16"/>
    <p:sldId id="4813" r:id="rId17"/>
    <p:sldId id="4814" r:id="rId18"/>
    <p:sldId id="4815" r:id="rId19"/>
    <p:sldId id="1625" r:id="rId20"/>
    <p:sldId id="4732" r:id="rId21"/>
    <p:sldId id="3918" r:id="rId22"/>
    <p:sldId id="4779" r:id="rId23"/>
    <p:sldId id="4781" r:id="rId24"/>
    <p:sldId id="4780" r:id="rId25"/>
    <p:sldId id="4782" r:id="rId26"/>
    <p:sldId id="4783" r:id="rId27"/>
    <p:sldId id="4310" r:id="rId28"/>
    <p:sldId id="4313" r:id="rId29"/>
    <p:sldId id="4312" r:id="rId30"/>
    <p:sldId id="4363" r:id="rId31"/>
    <p:sldId id="4364" r:id="rId32"/>
    <p:sldId id="4366" r:id="rId33"/>
    <p:sldId id="4365" r:id="rId34"/>
    <p:sldId id="4367" r:id="rId35"/>
    <p:sldId id="4368" r:id="rId36"/>
    <p:sldId id="4245" r:id="rId37"/>
    <p:sldId id="4246" r:id="rId38"/>
    <p:sldId id="4270" r:id="rId39"/>
    <p:sldId id="4792" r:id="rId40"/>
    <p:sldId id="4793" r:id="rId41"/>
    <p:sldId id="4794" r:id="rId42"/>
    <p:sldId id="4304" r:id="rId43"/>
    <p:sldId id="4306" r:id="rId44"/>
    <p:sldId id="4309" r:id="rId45"/>
    <p:sldId id="4308" r:id="rId46"/>
    <p:sldId id="4272" r:id="rId47"/>
    <p:sldId id="4760" r:id="rId48"/>
    <p:sldId id="4761" r:id="rId49"/>
    <p:sldId id="3805" r:id="rId50"/>
    <p:sldId id="4758" r:id="rId51"/>
    <p:sldId id="4759" r:id="rId52"/>
    <p:sldId id="3867" r:id="rId53"/>
    <p:sldId id="4796" r:id="rId54"/>
    <p:sldId id="4797" r:id="rId55"/>
    <p:sldId id="4798" r:id="rId56"/>
    <p:sldId id="3873" r:id="rId57"/>
    <p:sldId id="4799" r:id="rId58"/>
    <p:sldId id="4800" r:id="rId59"/>
    <p:sldId id="4801" r:id="rId60"/>
    <p:sldId id="4802" r:id="rId61"/>
    <p:sldId id="4803" r:id="rId62"/>
    <p:sldId id="4804" r:id="rId63"/>
    <p:sldId id="4805" r:id="rId64"/>
    <p:sldId id="4806" r:id="rId65"/>
    <p:sldId id="4807" r:id="rId66"/>
    <p:sldId id="4808" r:id="rId67"/>
    <p:sldId id="4809" r:id="rId68"/>
    <p:sldId id="4810" r:id="rId69"/>
    <p:sldId id="4297" r:id="rId70"/>
    <p:sldId id="4812" r:id="rId71"/>
    <p:sldId id="349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FF40FF"/>
    <a:srgbClr val="D883FF"/>
    <a:srgbClr val="FFD579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57"/>
    <p:restoredTop sz="91933"/>
  </p:normalViewPr>
  <p:slideViewPr>
    <p:cSldViewPr snapToGrid="0" snapToObjects="1">
      <p:cViewPr varScale="1">
        <p:scale>
          <a:sx n="66" d="100"/>
          <a:sy n="66" d="100"/>
        </p:scale>
        <p:origin x="21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and Conversational AI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Reinforcement Learning from Human Feedback (RLHF)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2023-02-17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BD43E-96E1-A287-4029-3E4B90BAFAF3}"/>
              </a:ext>
            </a:extLst>
          </p:cNvPr>
          <p:cNvSpPr txBox="1"/>
          <p:nvPr/>
        </p:nvSpPr>
        <p:spPr>
          <a:xfrm>
            <a:off x="2581243" y="3657080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2023/02/17 (Fri) 17:50-19:30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R5117, Soochow University, Taiwan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Shih-Wei Liao, NTU and Inclusion Technology, NSTC, Taiwan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677FE3-A6D1-7F3A-6A5C-E1514B0046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32" y="120613"/>
            <a:ext cx="962065" cy="9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2059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40449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60299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8014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275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500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8001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393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3046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632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50371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8517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73275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6115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43088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6142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8259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5602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93946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652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8278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6836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62956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74326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9590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698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2166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43121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4455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5334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9237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98438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9999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8974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102523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101681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97302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6037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8931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1135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628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8641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13766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087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79467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 Models Sizes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PaLM</a:t>
            </a:r>
            <a:r>
              <a:rPr lang="en-US" sz="3600" dirty="0"/>
              <a:t>, BLOOM)</a:t>
            </a:r>
          </a:p>
        </p:txBody>
      </p:sp>
    </p:spTree>
    <p:extLst>
      <p:ext uri="{BB962C8B-B14F-4D97-AF65-F5344CB8AC3E}">
        <p14:creationId xmlns:p14="http://schemas.microsoft.com/office/powerpoint/2010/main" val="234483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1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97557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0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2298178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2973259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1630218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82382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Min-Yuh Day, Ph.D.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4" y="1729374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3" y="5167671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3" y="3462124"/>
            <a:ext cx="1673132" cy="1673132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726079"/>
            <a:ext cx="8635432" cy="339416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300" dirty="0" err="1">
                <a:solidFill>
                  <a:schemeClr val="tx2"/>
                </a:solidFill>
              </a:rPr>
              <a:t>Sinica</a:t>
            </a:r>
            <a:endParaRPr lang="en-US" altLang="zh-TW" sz="33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3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Associate Director, Fintech and Green Finance Center, NTPU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spcAft>
                <a:spcPts val="600"/>
              </a:spcAft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for Data Science (IEEE IRI 2007- 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020" y="331552"/>
            <a:ext cx="2150226" cy="969710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011" y="212228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1451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153" y="2060849"/>
            <a:ext cx="10192643" cy="4248471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3632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3" y="1412776"/>
            <a:ext cx="10634869" cy="4713388"/>
          </a:xfrm>
        </p:spPr>
        <p:txBody>
          <a:bodyPr>
            <a:normAutofit/>
          </a:bodyPr>
          <a:lstStyle/>
          <a:p>
            <a:r>
              <a:rPr lang="en-US" dirty="0"/>
              <a:t>Alan Turing rejected the question “Can machines think?” and replaced it with a behavioral test. </a:t>
            </a:r>
          </a:p>
          <a:p>
            <a:pPr lvl="1"/>
            <a:r>
              <a:rPr lang="en-US" sz="3200" dirty="0"/>
              <a:t>Alan Turing anticipated many objections to the possibility of thinking machines. </a:t>
            </a:r>
          </a:p>
          <a:p>
            <a:r>
              <a:rPr lang="en-US" dirty="0"/>
              <a:t>Concentrate on their systems’ performance on practical tasks</a:t>
            </a:r>
          </a:p>
          <a:p>
            <a:pPr lvl="1"/>
            <a:r>
              <a:rPr lang="en-US" sz="3200" dirty="0"/>
              <a:t>rather than the ability to imitate humans.</a:t>
            </a:r>
          </a:p>
          <a:p>
            <a:r>
              <a:rPr lang="en-US" dirty="0"/>
              <a:t>Consciousness remains a mystery.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Can machines think?</a:t>
            </a:r>
          </a:p>
        </p:txBody>
      </p:sp>
    </p:spTree>
    <p:extLst>
      <p:ext uri="{BB962C8B-B14F-4D97-AF65-F5344CB8AC3E}">
        <p14:creationId xmlns:p14="http://schemas.microsoft.com/office/powerpoint/2010/main" val="393290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69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222181" cy="505313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4000" dirty="0" err="1"/>
              <a:t>ChatGPT</a:t>
            </a:r>
            <a:r>
              <a:rPr lang="en-US" sz="4000" dirty="0"/>
              <a:t> and Conversational AI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Generative Pre-trained Transformer (GPT)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600" dirty="0"/>
              <a:t>Large Language Model (LLM)</a:t>
            </a:r>
          </a:p>
          <a:p>
            <a:pPr marL="320040" indent="-320040">
              <a:spcAft>
                <a:spcPts val="600"/>
              </a:spcAft>
            </a:pPr>
            <a:r>
              <a:rPr lang="en-US" sz="3600" dirty="0"/>
              <a:t>Reinforcement Learning from Human Feedback (RLHF)</a:t>
            </a:r>
          </a:p>
          <a:p>
            <a:pPr marL="320040" indent="-320040">
              <a:spcAft>
                <a:spcPts val="600"/>
              </a:spcAft>
            </a:pPr>
            <a:r>
              <a:rPr lang="en-US" sz="4000" dirty="0"/>
              <a:t>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sz="4000" dirty="0"/>
              <a:t>AI for Social Good (AI4SG)</a:t>
            </a:r>
          </a:p>
          <a:p>
            <a:pPr marL="0" indent="0">
              <a:spcAft>
                <a:spcPts val="600"/>
              </a:spcAft>
              <a:buNone/>
            </a:pP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  <a:p>
            <a:pPr marL="320040" indent="-320040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0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75208-7E5C-A297-FF1B-43EE5D78C5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780" y="796126"/>
            <a:ext cx="8624438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6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55F71-BE21-28EC-3ADC-54D59A98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43" y="740025"/>
            <a:ext cx="9852654" cy="3478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DFAEF-7BA6-AEF0-E2C9-C2644E45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90" y="4205214"/>
            <a:ext cx="11399909" cy="225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5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C1520-7F33-29EE-1206-3FEDA710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84" y="844379"/>
            <a:ext cx="10051812" cy="561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1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49F52A-A351-9CF0-0970-EC9A30C4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64" y="821913"/>
            <a:ext cx="10771870" cy="56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C1D0A-33A9-2533-8942-282217F0B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05" y="635671"/>
            <a:ext cx="10305188" cy="58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44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167660"/>
            <a:ext cx="11423176" cy="572365"/>
          </a:xfrm>
        </p:spPr>
        <p:txBody>
          <a:bodyPr>
            <a:noAutofit/>
          </a:bodyPr>
          <a:lstStyle/>
          <a:p>
            <a:r>
              <a:rPr lang="en-US" sz="3400" dirty="0" err="1"/>
              <a:t>AnyFace</a:t>
            </a:r>
            <a:r>
              <a:rPr lang="en-US" sz="3400" dirty="0"/>
              <a:t>: Free-style Text-to-Face Synthesis and Manipulation</a:t>
            </a:r>
            <a:endParaRPr lang="en-US" sz="3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Sun,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Jianxin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Qiyao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Deng, Qi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Sun, Min Ren,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Zhenan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Sun. (2022)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AnyFace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Free-style Text-to-Face Synthesis and Manipulation." In Proceedings of the IEEE/CVF Conference on Computer Vision and Pattern Recognition, pp. 18687-18696.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4B68E-E115-A33E-1192-BB2AC2682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156" y="776157"/>
            <a:ext cx="6066619" cy="5749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2BFD4-477F-368B-CFB8-269B9AF1D651}"/>
              </a:ext>
            </a:extLst>
          </p:cNvPr>
          <p:cNvSpPr txBox="1"/>
          <p:nvPr/>
        </p:nvSpPr>
        <p:spPr>
          <a:xfrm>
            <a:off x="682388" y="985883"/>
            <a:ext cx="360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Text-guided 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Face Manipulation</a:t>
            </a:r>
          </a:p>
        </p:txBody>
      </p:sp>
    </p:spTree>
    <p:extLst>
      <p:ext uri="{BB962C8B-B14F-4D97-AF65-F5344CB8AC3E}">
        <p14:creationId xmlns:p14="http://schemas.microsoft.com/office/powerpoint/2010/main" val="65974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6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7277214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376"/>
            <a:ext cx="11787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Computer vision in the metaverse </a:t>
            </a:r>
            <a:br>
              <a:rPr lang="en-US" dirty="0"/>
            </a:br>
            <a:r>
              <a:rPr lang="en-US" sz="2900" b="0" dirty="0"/>
              <a:t>with scene understanding, object detection, and human action/activity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933D-21AD-7764-1BAA-946133DC9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802" y="1378816"/>
            <a:ext cx="6960393" cy="5017519"/>
          </a:xfrm>
        </p:spPr>
      </p:pic>
    </p:spTree>
    <p:extLst>
      <p:ext uri="{BB962C8B-B14F-4D97-AF65-F5344CB8AC3E}">
        <p14:creationId xmlns:p14="http://schemas.microsoft.com/office/powerpoint/2010/main" val="36071725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5999633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AI for 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 Good</a:t>
            </a:r>
            <a:b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20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(AI4SG)</a:t>
            </a:r>
            <a:endParaRPr lang="en-US" sz="1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FBC8F-2274-F249-D388-F9648631BF5E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2340144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85D6D-D093-C341-16C6-27B7144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51722"/>
          </a:xfrm>
        </p:spPr>
        <p:txBody>
          <a:bodyPr>
            <a:normAutofit fontScale="90000"/>
          </a:bodyPr>
          <a:lstStyle/>
          <a:p>
            <a:r>
              <a:rPr lang="en-US" dirty="0"/>
              <a:t>Key Enabling Technologies of the Metaverse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07F6D-F395-AAA3-3E9E-483961BF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D2F0-EB0A-7520-9F04-6AF4B78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9" y="1458725"/>
            <a:ext cx="11771361" cy="4956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E9F11-F1D4-AC52-8936-004AE237E389}"/>
              </a:ext>
            </a:extLst>
          </p:cNvPr>
          <p:cNvSpPr txBox="1"/>
          <p:nvPr/>
        </p:nvSpPr>
        <p:spPr>
          <a:xfrm>
            <a:off x="1124679" y="6479116"/>
            <a:ext cx="9942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Gadekallu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Thippa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Reddy,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Huynh-The,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Weizheng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Wang, Gokul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Yenduri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Pasika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Ranaweera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Quoc-Viet Pham,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Benevides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da Costa,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Madhusanka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Liyanage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"Blockchain for the Metaverse: A Review."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arXiv:2203.09738..</a:t>
            </a:r>
          </a:p>
        </p:txBody>
      </p:sp>
    </p:spTree>
    <p:extLst>
      <p:ext uri="{BB962C8B-B14F-4D97-AF65-F5344CB8AC3E}">
        <p14:creationId xmlns:p14="http://schemas.microsoft.com/office/powerpoint/2010/main" val="23882744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9808"/>
          </a:xfrm>
        </p:spPr>
        <p:txBody>
          <a:bodyPr>
            <a:normAutofit fontScale="90000"/>
          </a:bodyPr>
          <a:lstStyle/>
          <a:p>
            <a:r>
              <a:rPr lang="en-US" dirty="0"/>
              <a:t>Primary Technical Aspects in the Metaverse</a:t>
            </a:r>
            <a:br>
              <a:rPr lang="en-US" dirty="0"/>
            </a:br>
            <a:r>
              <a:rPr lang="en-US" sz="3600" b="0" dirty="0"/>
              <a:t>AI with ML algorithms and DL architectures </a:t>
            </a:r>
            <a:br>
              <a:rPr lang="en-US" sz="3600" b="0" dirty="0"/>
            </a:br>
            <a:r>
              <a:rPr lang="en-US" sz="3600" b="0" dirty="0"/>
              <a:t>is advancing the user experience in the virtual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B197DD-329A-4342-6904-9ABC307FB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5" y="2015413"/>
            <a:ext cx="11869610" cy="41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69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for the Metaverse in the Application Aspects </a:t>
            </a:r>
            <a:r>
              <a:rPr lang="en-US" sz="2700" b="0" dirty="0"/>
              <a:t>healthcare, manufacturing, smart cities, gaming </a:t>
            </a:r>
            <a:br>
              <a:rPr lang="en-US" sz="2700" b="0" dirty="0"/>
            </a:br>
            <a:r>
              <a:rPr lang="en-US" sz="2700" b="0" dirty="0"/>
              <a:t>E-commerce, human resources, real estate, and </a:t>
            </a:r>
            <a:r>
              <a:rPr lang="en-US" sz="2700" b="0" dirty="0" err="1"/>
              <a:t>DeFi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E87B9-867E-BE02-83C2-FA82DCE78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793" y="1512176"/>
            <a:ext cx="8055526" cy="4907499"/>
          </a:xfrm>
        </p:spPr>
      </p:pic>
    </p:spTree>
    <p:extLst>
      <p:ext uri="{BB962C8B-B14F-4D97-AF65-F5344CB8AC3E}">
        <p14:creationId xmlns:p14="http://schemas.microsoft.com/office/powerpoint/2010/main" val="15041509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99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4121231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359682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1CBF8-79F9-6D68-22FB-489BE9A3E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324" y="928886"/>
            <a:ext cx="8307351" cy="55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908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872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84814"/>
          </a:xfrm>
        </p:spPr>
        <p:txBody>
          <a:bodyPr>
            <a:normAutofit fontScale="90000"/>
          </a:bodyPr>
          <a:lstStyle/>
          <a:p>
            <a:r>
              <a:rPr lang="en-US" dirty="0"/>
              <a:t>AI for Social Good (AI4SG)</a:t>
            </a:r>
            <a:br>
              <a:rPr lang="en-US" dirty="0"/>
            </a:br>
            <a:r>
              <a:rPr lang="en-US" dirty="0"/>
              <a:t>AI for Sustainable Development</a:t>
            </a:r>
            <a:br>
              <a:rPr lang="en-US" dirty="0"/>
            </a:br>
            <a:r>
              <a:rPr lang="en-US" dirty="0"/>
              <a:t>AI4SG 10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328863"/>
            <a:ext cx="11222181" cy="4024436"/>
          </a:xfrm>
        </p:spPr>
        <p:txBody>
          <a:bodyPr>
            <a:normAutofit/>
          </a:bodyPr>
          <a:lstStyle/>
          <a:p>
            <a:r>
              <a:rPr lang="en-US" sz="4000" dirty="0"/>
              <a:t>AI Technology (G1, G2, G3)</a:t>
            </a:r>
          </a:p>
          <a:p>
            <a:r>
              <a:rPr lang="en-US" sz="4000" dirty="0"/>
              <a:t>Applications (G4, G5, G6, G7, G8)</a:t>
            </a:r>
          </a:p>
          <a:p>
            <a:r>
              <a:rPr lang="en-US" sz="4000" dirty="0"/>
              <a:t>Data Handling (G9, G10)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9164300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AI Technology (G1, G2, G3)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/>
          <a:lstStyle/>
          <a:p>
            <a:r>
              <a:rPr lang="en-US" dirty="0"/>
              <a:t>G1: Expectations of what is possible with AI need to be well-grounded.</a:t>
            </a:r>
          </a:p>
          <a:p>
            <a:r>
              <a:rPr lang="en-US" dirty="0"/>
              <a:t>G2: There is value in simple solutions.</a:t>
            </a:r>
          </a:p>
          <a:p>
            <a:r>
              <a:rPr lang="en-US" dirty="0"/>
              <a:t>G3: Applications of AI need to be inclusive and accessible, and reviewed at every stage for ethics and human rights compliance.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5347689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Applications (G4, G5, G6, G7, G8)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G4: Goals and use cases should be clear and well-defined.</a:t>
            </a:r>
          </a:p>
          <a:p>
            <a:r>
              <a:rPr lang="en-US" dirty="0"/>
              <a:t>G5: Deep, long-term partnerships are required to solve large problems successfully.</a:t>
            </a:r>
          </a:p>
          <a:p>
            <a:r>
              <a:rPr lang="en-US" dirty="0"/>
              <a:t>G6: Planning needs to align incentives, and factor in the limitations of both communities.</a:t>
            </a:r>
          </a:p>
          <a:p>
            <a:r>
              <a:rPr lang="en-US" dirty="0"/>
              <a:t>G7: Establishing and maintaining trust is key to overcoming </a:t>
            </a:r>
            <a:r>
              <a:rPr lang="en-US" dirty="0" err="1"/>
              <a:t>organisational</a:t>
            </a:r>
            <a:r>
              <a:rPr lang="en-US" dirty="0"/>
              <a:t> barriers.</a:t>
            </a:r>
          </a:p>
          <a:p>
            <a:r>
              <a:rPr lang="en-US" dirty="0"/>
              <a:t>G8: Options for reducing the development cost of AI solutions should be explored.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3529556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693B-537E-48F2-FE7D-376B98EA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622258"/>
          </a:xfrm>
        </p:spPr>
        <p:txBody>
          <a:bodyPr>
            <a:normAutofit/>
          </a:bodyPr>
          <a:lstStyle/>
          <a:p>
            <a:r>
              <a:rPr lang="en-US" dirty="0"/>
              <a:t>AI4SG 10 Guidelines</a:t>
            </a:r>
            <a:br>
              <a:rPr lang="en-US" dirty="0"/>
            </a:br>
            <a:r>
              <a:rPr lang="en-US" dirty="0"/>
              <a:t>Data Handling (G9, G10)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79E48-7DEB-6372-8F30-FA354751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881333"/>
            <a:ext cx="11222181" cy="4556939"/>
          </a:xfrm>
        </p:spPr>
        <p:txBody>
          <a:bodyPr>
            <a:normAutofit/>
          </a:bodyPr>
          <a:lstStyle/>
          <a:p>
            <a:r>
              <a:rPr lang="en-US" dirty="0"/>
              <a:t>G9: Improving data readiness is key.</a:t>
            </a:r>
          </a:p>
          <a:p>
            <a:r>
              <a:rPr lang="en-US" dirty="0"/>
              <a:t>G10: Data must be processed securely, with utmost respect for human rights and privacy.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62E8B-06BA-0CCF-B751-1A028B02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5E694-2C15-1CFF-C03B-6F6076578F5F}"/>
              </a:ext>
            </a:extLst>
          </p:cNvPr>
          <p:cNvSpPr txBox="1"/>
          <p:nvPr/>
        </p:nvSpPr>
        <p:spPr>
          <a:xfrm>
            <a:off x="959014" y="6438273"/>
            <a:ext cx="10273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Nenad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Tomašev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Julien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Cornebise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Frank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Shakir Mohamed, Angela </a:t>
            </a:r>
            <a:r>
              <a:rPr lang="en-US" sz="1000" b="0" dirty="0" err="1">
                <a:solidFill>
                  <a:schemeClr val="bg1">
                    <a:lumMod val="75000"/>
                  </a:schemeClr>
                </a:solidFill>
              </a:rPr>
              <a:t>Picciariello</a:t>
            </a: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, Bec Connelly, Danielle Belgrave et al. (2020) </a:t>
            </a:r>
            <a:br>
              <a:rPr lang="en-US" sz="1000" b="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b="0" dirty="0">
                <a:solidFill>
                  <a:schemeClr val="bg1">
                    <a:lumMod val="75000"/>
                  </a:schemeClr>
                </a:solidFill>
              </a:rPr>
              <a:t>"AI for social good: unlocking the opportunity for positive impact." Nature Communications 11, no. 1: 1-6.</a:t>
            </a:r>
          </a:p>
        </p:txBody>
      </p:sp>
    </p:spTree>
    <p:extLst>
      <p:ext uri="{BB962C8B-B14F-4D97-AF65-F5344CB8AC3E}">
        <p14:creationId xmlns:p14="http://schemas.microsoft.com/office/powerpoint/2010/main" val="18223435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AI for Social Good (AI4SG)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Domains and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895350" y="6594199"/>
            <a:ext cx="10401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Zheyuan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Shi, Ryan, Claire Wang, and Fei Fang (2020). "Artificial intelligence for social good: A survey."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preprint arXiv:2001.01818.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D4EB3-6E7A-C003-67A5-1C793B6C87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680" y="1150345"/>
            <a:ext cx="7714631" cy="54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48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74845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EA4FC-789B-DF1A-3667-EA19ADAE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36" y="865082"/>
            <a:ext cx="8915326" cy="562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3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9853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NLP for Social Good (NLP4SG)</a:t>
            </a:r>
            <a:br>
              <a:rPr lang="en-US" sz="4400" dirty="0">
                <a:solidFill>
                  <a:schemeClr val="accent1"/>
                </a:solidFill>
              </a:rPr>
            </a:br>
            <a:r>
              <a:rPr lang="en-US" sz="4400" dirty="0">
                <a:solidFill>
                  <a:schemeClr val="accent1"/>
                </a:solidFill>
              </a:rPr>
              <a:t>Visualization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484238" y="6489516"/>
            <a:ext cx="11223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Fernando Gonzalez,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Zhijing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Jin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Jad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Beydoun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Bernhard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Schölkopf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Tom Hope, Rada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Mihalcea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Mrinmaya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Sachan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(2022).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"How Is NLP Addressing the 17 UN Sustainability Goals? A Challenge Set of Social Good Paper Classification and Information Extraction."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EA90E-5360-15DB-D537-789470A4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5" y="1198475"/>
            <a:ext cx="10531692" cy="529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28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222181" cy="5053137"/>
          </a:xfrm>
        </p:spPr>
        <p:txBody>
          <a:bodyPr>
            <a:noAutofit/>
          </a:bodyPr>
          <a:lstStyle/>
          <a:p>
            <a:pPr marL="320040" indent="-320040">
              <a:spcAft>
                <a:spcPts val="600"/>
              </a:spcAft>
            </a:pPr>
            <a:r>
              <a:rPr lang="en-US" sz="4000" dirty="0" err="1"/>
              <a:t>ChatGPT</a:t>
            </a:r>
            <a:r>
              <a:rPr lang="en-US" sz="4000" dirty="0"/>
              <a:t> and Conversational AI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200" dirty="0"/>
              <a:t>Generative Pre-trained Transformer (GPT)</a:t>
            </a:r>
          </a:p>
          <a:p>
            <a:pPr marL="777240" lvl="1" indent="-320040">
              <a:spcAft>
                <a:spcPts val="600"/>
              </a:spcAft>
            </a:pPr>
            <a:r>
              <a:rPr lang="en-US" sz="3600" dirty="0"/>
              <a:t>Large Language Model (LLM)</a:t>
            </a:r>
          </a:p>
          <a:p>
            <a:pPr marL="320040" indent="-320040">
              <a:spcAft>
                <a:spcPts val="600"/>
              </a:spcAft>
            </a:pPr>
            <a:r>
              <a:rPr lang="en-US" sz="3600" dirty="0"/>
              <a:t>Reinforcement Learning from Human Feedback (RLHF)</a:t>
            </a:r>
          </a:p>
          <a:p>
            <a:pPr marL="320040" indent="-320040">
              <a:spcAft>
                <a:spcPts val="600"/>
              </a:spcAft>
            </a:pPr>
            <a:r>
              <a:rPr lang="en-US" sz="4000" dirty="0"/>
              <a:t>Generative AI</a:t>
            </a:r>
          </a:p>
          <a:p>
            <a:pPr marL="320040" indent="-320040">
              <a:spcAft>
                <a:spcPts val="600"/>
              </a:spcAft>
            </a:pPr>
            <a:r>
              <a:rPr lang="en-US" sz="4000" dirty="0"/>
              <a:t>AI for Social Good (AI4SG)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5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altLang="zh-TW" dirty="0"/>
              <a:t>Acknowledgments: </a:t>
            </a:r>
            <a:r>
              <a:rPr lang="en-US" dirty="0"/>
              <a:t>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A9943B-85BA-2E0E-AD5E-E16E306FB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  <a:p>
            <a:endParaRPr lang="en-US" sz="24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F00CC-6967-6B5F-6EA4-E7B8CCA7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05" y="1186112"/>
            <a:ext cx="8232547" cy="50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80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85863"/>
            <a:ext cx="11672156" cy="23099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 err="1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ChatGPT</a:t>
            </a: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and Conversational AI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Reinforcement Learning from Human Feedback (RLHF)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2581243" y="3657080"/>
            <a:ext cx="773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2023/02/17 (Fri) 17:50-19:30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R5117, Soochow University, Taiwan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Host: Prof. Shih-Wei Liao, NTU and Inclusion Technology, NSTC, Taiwan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2023-02-17</a:t>
            </a:r>
          </a:p>
        </p:txBody>
      </p:sp>
      <p:sp>
        <p:nvSpPr>
          <p:cNvPr id="3" name="圓角矩形 30">
            <a:extLst>
              <a:ext uri="{FF2B5EF4-FFF2-40B4-BE49-F238E27FC236}">
                <a16:creationId xmlns:a16="http://schemas.microsoft.com/office/drawing/2014/main" id="{632E4CA0-3193-5CA4-E01A-B31692355F92}"/>
              </a:ext>
            </a:extLst>
          </p:cNvPr>
          <p:cNvSpPr/>
          <p:nvPr/>
        </p:nvSpPr>
        <p:spPr>
          <a:xfrm>
            <a:off x="4211772" y="223006"/>
            <a:ext cx="3767289" cy="842250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906654-8021-29C3-69D3-45929173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632" y="120613"/>
            <a:ext cx="962065" cy="9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1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Longbing</a:t>
            </a:r>
            <a:r>
              <a:rPr lang="en-US" sz="1100" b="0" dirty="0"/>
              <a:t> Cao (2022). "Decentralized ai: Edge intelligence and smart blockchain, metaverse, web3, and </a:t>
            </a:r>
            <a:r>
              <a:rPr lang="en-US" sz="1100" b="0" dirty="0" err="1"/>
              <a:t>desci</a:t>
            </a:r>
            <a:r>
              <a:rPr lang="en-US" sz="110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Qinglin Yang, </a:t>
            </a:r>
            <a:r>
              <a:rPr lang="en-US" sz="1100" b="0" dirty="0" err="1"/>
              <a:t>Yetong</a:t>
            </a:r>
            <a:r>
              <a:rPr lang="en-US" sz="1100" b="0" dirty="0"/>
              <a:t> Zhao, Huawei Huang, </a:t>
            </a:r>
            <a:r>
              <a:rPr lang="en-US" sz="1100" b="0" dirty="0" err="1"/>
              <a:t>Zehui</a:t>
            </a:r>
            <a:r>
              <a:rPr lang="en-US" sz="1100" b="0" dirty="0"/>
              <a:t> </a:t>
            </a:r>
            <a:r>
              <a:rPr lang="en-US" sz="1100" b="0" dirty="0" err="1"/>
              <a:t>Xiong</a:t>
            </a:r>
            <a:r>
              <a:rPr lang="en-US" sz="1100" b="0" dirty="0"/>
              <a:t>, </a:t>
            </a:r>
            <a:r>
              <a:rPr lang="en-US" sz="1100" b="0" dirty="0" err="1"/>
              <a:t>Jiawen</a:t>
            </a:r>
            <a:r>
              <a:rPr lang="en-US" sz="1100" b="0" dirty="0"/>
              <a:t> Kang, and </a:t>
            </a:r>
            <a:r>
              <a:rPr lang="en-US" sz="1100" b="0" dirty="0" err="1"/>
              <a:t>Zibin</a:t>
            </a:r>
            <a:r>
              <a:rPr lang="en-US" sz="110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Russell Belk, Mariam Humayun, and Myriam </a:t>
            </a:r>
            <a:r>
              <a:rPr lang="en-US" sz="1100" b="0" dirty="0" err="1"/>
              <a:t>Brouard</a:t>
            </a:r>
            <a:r>
              <a:rPr lang="en-US" sz="1100" b="0" dirty="0"/>
              <a:t> (2022). "Money, possessions, and ownership in the Metaverse: NFTs, cryptocurrencies, Web3 and Wild Markets." Journal of Business Research 153: 198-205.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Thien</a:t>
            </a:r>
            <a:r>
              <a:rPr lang="en-US" sz="1100" b="0" dirty="0"/>
              <a:t> Huynh-The, Quoc-Viet Pham, Xuan-Qui Pham, Thanh </a:t>
            </a:r>
            <a:r>
              <a:rPr lang="en-US" sz="1100" b="0" dirty="0" err="1"/>
              <a:t>Thi</a:t>
            </a:r>
            <a:r>
              <a:rPr lang="en-US" sz="1100" b="0" dirty="0"/>
              <a:t> Nguyen, Zhu Han, and Dong-</a:t>
            </a:r>
            <a:r>
              <a:rPr lang="en-US" sz="1100" b="0" dirty="0" err="1"/>
              <a:t>Seong</a:t>
            </a:r>
            <a:r>
              <a:rPr lang="en-US" sz="1100" b="0" dirty="0"/>
              <a:t> Kim (2022). "Artificial Intelligence for the Metaverse: A Survey." </a:t>
            </a:r>
            <a:r>
              <a:rPr lang="en-US" sz="1100" b="0" dirty="0" err="1"/>
              <a:t>arXiv</a:t>
            </a:r>
            <a:r>
              <a:rPr lang="en-US" sz="1100" b="0" dirty="0"/>
              <a:t> preprint arXiv:2202.10336.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Thippa</a:t>
            </a:r>
            <a:r>
              <a:rPr lang="en-US" sz="1100" b="0" dirty="0"/>
              <a:t> Reddy </a:t>
            </a:r>
            <a:r>
              <a:rPr lang="en-US" sz="1100" b="0" dirty="0" err="1"/>
              <a:t>Gadekallu</a:t>
            </a:r>
            <a:r>
              <a:rPr lang="en-US" sz="1100" b="0" dirty="0"/>
              <a:t>, </a:t>
            </a:r>
            <a:r>
              <a:rPr lang="en-US" sz="1100" b="0" dirty="0" err="1"/>
              <a:t>Thien</a:t>
            </a:r>
            <a:r>
              <a:rPr lang="en-US" sz="1100" b="0" dirty="0"/>
              <a:t> Huynh-The, </a:t>
            </a:r>
            <a:r>
              <a:rPr lang="en-US" sz="1100" b="0" dirty="0" err="1"/>
              <a:t>Weizheng</a:t>
            </a:r>
            <a:r>
              <a:rPr lang="en-US" sz="1100" b="0" dirty="0"/>
              <a:t> Wang, Gokul </a:t>
            </a:r>
            <a:r>
              <a:rPr lang="en-US" sz="1100" b="0" dirty="0" err="1"/>
              <a:t>Yenduri</a:t>
            </a:r>
            <a:r>
              <a:rPr lang="en-US" sz="1100" b="0" dirty="0"/>
              <a:t>, </a:t>
            </a:r>
            <a:r>
              <a:rPr lang="en-US" sz="1100" b="0" dirty="0" err="1"/>
              <a:t>Pasika</a:t>
            </a:r>
            <a:r>
              <a:rPr lang="en-US" sz="1100" b="0" dirty="0"/>
              <a:t> </a:t>
            </a:r>
            <a:r>
              <a:rPr lang="en-US" sz="1100" b="0" dirty="0" err="1"/>
              <a:t>Ranaweera</a:t>
            </a:r>
            <a:r>
              <a:rPr lang="en-US" sz="1100" b="0" dirty="0"/>
              <a:t>, Quoc-Viet Pham, Daniel </a:t>
            </a:r>
            <a:r>
              <a:rPr lang="en-US" sz="1100" b="0" dirty="0" err="1"/>
              <a:t>Benevides</a:t>
            </a:r>
            <a:r>
              <a:rPr lang="en-US" sz="1100" b="0" dirty="0"/>
              <a:t> da Costa, and </a:t>
            </a:r>
            <a:r>
              <a:rPr lang="en-US" sz="1100" b="0" dirty="0" err="1"/>
              <a:t>Madhusanka</a:t>
            </a:r>
            <a:r>
              <a:rPr lang="en-US" sz="1100" b="0" dirty="0"/>
              <a:t> Liyanage (2022). "Blockchain for the Metaverse: A Review." </a:t>
            </a:r>
            <a:r>
              <a:rPr lang="en-US" sz="1100" b="0" dirty="0" err="1"/>
              <a:t>arXiv</a:t>
            </a:r>
            <a:r>
              <a:rPr lang="en-US" sz="1100" b="0" dirty="0"/>
              <a:t> preprint arXiv:2203.09738.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Dan Sheridan, James Harris, Frank Wear, Jerry Cowell Jr, Easton Wong, and Abbas </a:t>
            </a:r>
            <a:r>
              <a:rPr lang="en-US" sz="1100" b="0" dirty="0" err="1"/>
              <a:t>Yazdinejad</a:t>
            </a:r>
            <a:r>
              <a:rPr lang="en-US" sz="1100" b="0" dirty="0"/>
              <a:t> (2022). "Web3 Challenges and Opportunities for the Market." </a:t>
            </a:r>
            <a:r>
              <a:rPr lang="en-US" sz="1100" b="0" dirty="0" err="1"/>
              <a:t>arXiv</a:t>
            </a:r>
            <a:r>
              <a:rPr lang="en-US" sz="1100" b="0" dirty="0"/>
              <a:t> preprint arXiv:2209.02446.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Yves </a:t>
            </a:r>
            <a:r>
              <a:rPr lang="en-US" sz="1100" b="0" dirty="0" err="1"/>
              <a:t>Hilpisch</a:t>
            </a:r>
            <a:r>
              <a:rPr lang="en-US" sz="11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Aurélien</a:t>
            </a:r>
            <a:r>
              <a:rPr lang="en-US" sz="1100" b="0" dirty="0"/>
              <a:t> </a:t>
            </a:r>
            <a:r>
              <a:rPr lang="en-US" sz="1100" b="0" dirty="0" err="1"/>
              <a:t>Géron</a:t>
            </a:r>
            <a:r>
              <a:rPr lang="en-US" sz="1100" b="0" dirty="0"/>
              <a:t> (2019), Hands-On Machine Learning with Scikit-Learn, </a:t>
            </a:r>
            <a:r>
              <a:rPr lang="en-US" sz="1100" b="0" dirty="0" err="1"/>
              <a:t>Keras</a:t>
            </a:r>
            <a:r>
              <a:rPr lang="en-US" sz="11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Yves </a:t>
            </a:r>
            <a:r>
              <a:rPr lang="en-US" sz="1100" b="0" dirty="0" err="1"/>
              <a:t>Hilpisch</a:t>
            </a:r>
            <a:r>
              <a:rPr lang="en-US" sz="11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Paolo </a:t>
            </a:r>
            <a:r>
              <a:rPr lang="en-US" sz="1100" b="0" dirty="0" err="1"/>
              <a:t>Sironi</a:t>
            </a:r>
            <a:r>
              <a:rPr lang="en-US" sz="1100" b="0" dirty="0"/>
              <a:t> (2016), FinTech Innovation: From Robo-Advisors to Goal Based Investing and Gamification,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Yuxing</a:t>
            </a:r>
            <a:r>
              <a:rPr lang="en-US" sz="1100" b="0" dirty="0"/>
              <a:t> Yan (2017), Python for Finance: Apply powerful finance models and quantitative analysis with Python, Second Edition, </a:t>
            </a:r>
            <a:r>
              <a:rPr lang="en-US" sz="1100" b="0" dirty="0" err="1"/>
              <a:t>Packt</a:t>
            </a:r>
            <a:r>
              <a:rPr lang="en-US" sz="110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Campbell R. Harvey, Ashwin Ramachandran, Joey Santoro, Fred Ehrsam (2021), </a:t>
            </a:r>
            <a:r>
              <a:rPr lang="en-US" sz="1100" b="0" dirty="0" err="1"/>
              <a:t>DeFi</a:t>
            </a:r>
            <a:r>
              <a:rPr lang="en-US" sz="1100" b="0" dirty="0"/>
              <a:t> and the Future of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Matt </a:t>
            </a:r>
            <a:r>
              <a:rPr lang="en-US" sz="1100" b="0" dirty="0" err="1"/>
              <a:t>Fortnow</a:t>
            </a:r>
            <a:r>
              <a:rPr lang="en-US" sz="1100" b="0" dirty="0"/>
              <a:t> and </a:t>
            </a:r>
            <a:r>
              <a:rPr lang="en-US" sz="1100" b="0" dirty="0" err="1"/>
              <a:t>QuHarrison</a:t>
            </a:r>
            <a:r>
              <a:rPr lang="en-US" sz="1100" b="0" dirty="0"/>
              <a:t> Terry (2021), The NFT Handbook - How to Create, Sell and Buy Non-Fungible Tokens,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Parma Bains, Mohamed </a:t>
            </a:r>
            <a:r>
              <a:rPr lang="en-US" sz="1100" b="0" dirty="0" err="1"/>
              <a:t>Diaby</a:t>
            </a:r>
            <a:r>
              <a:rPr lang="en-US" sz="1100" b="0" dirty="0"/>
              <a:t>, Dimitris </a:t>
            </a:r>
            <a:r>
              <a:rPr lang="en-US" sz="1100" b="0" dirty="0" err="1"/>
              <a:t>Drakopoulos</a:t>
            </a:r>
            <a:r>
              <a:rPr lang="en-US" sz="1100" b="0" dirty="0"/>
              <a:t>, Julia </a:t>
            </a:r>
            <a:r>
              <a:rPr lang="en-US" sz="1100" b="0" dirty="0" err="1"/>
              <a:t>Faltermeier</a:t>
            </a:r>
            <a:r>
              <a:rPr lang="en-US" sz="1100" b="0" dirty="0"/>
              <a:t>, Federico Grinberg, Evan </a:t>
            </a:r>
            <a:r>
              <a:rPr lang="en-US" sz="1100" b="0" dirty="0" err="1"/>
              <a:t>Papageorgiou</a:t>
            </a:r>
            <a:r>
              <a:rPr lang="en-US" sz="1100" b="0" dirty="0"/>
              <a:t>, Dmitri Petrov, Patrick Schneider, and Nobu Sugimoto (2021), </a:t>
            </a:r>
            <a:br>
              <a:rPr lang="en-US" sz="1100" b="0" dirty="0"/>
            </a:br>
            <a:r>
              <a:rPr lang="en-US" sz="1100" b="0" dirty="0"/>
              <a:t>The Crypto Ecosystem and Financial Stability Challenges, International Monetary Fund, October 2021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Henrik </a:t>
            </a:r>
            <a:r>
              <a:rPr lang="en-US" sz="1100" b="0" dirty="0" err="1"/>
              <a:t>Skaug</a:t>
            </a:r>
            <a:r>
              <a:rPr lang="en-US" sz="1100" b="0" dirty="0"/>
              <a:t> </a:t>
            </a:r>
            <a:r>
              <a:rPr lang="en-US" sz="1100" b="0" dirty="0" err="1"/>
              <a:t>Sætra</a:t>
            </a:r>
            <a:r>
              <a:rPr lang="en-US" sz="1100" b="0" dirty="0"/>
              <a:t> (2021) "A Framework for Evaluating and Disclosing the ESG Related Impacts of AI with the SDGs." Sustainability 13, no. 15: 8503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Nenad</a:t>
            </a:r>
            <a:r>
              <a:rPr lang="en-US" sz="1100" b="0" dirty="0"/>
              <a:t> </a:t>
            </a:r>
            <a:r>
              <a:rPr lang="en-US" sz="1100" b="0" dirty="0" err="1"/>
              <a:t>Tomašev</a:t>
            </a:r>
            <a:r>
              <a:rPr lang="en-US" sz="1100" b="0" dirty="0"/>
              <a:t>, Julien </a:t>
            </a:r>
            <a:r>
              <a:rPr lang="en-US" sz="1100" b="0" dirty="0" err="1"/>
              <a:t>Cornebise</a:t>
            </a:r>
            <a:r>
              <a:rPr lang="en-US" sz="1100" b="0" dirty="0"/>
              <a:t>, Frank </a:t>
            </a:r>
            <a:r>
              <a:rPr lang="en-US" sz="1100" b="0" dirty="0" err="1"/>
              <a:t>Hutter</a:t>
            </a:r>
            <a:r>
              <a:rPr lang="en-US" sz="1100" b="0" dirty="0"/>
              <a:t>, Shakir Mohamed, Angela </a:t>
            </a:r>
            <a:r>
              <a:rPr lang="en-US" sz="1100" b="0" dirty="0" err="1"/>
              <a:t>Picciariello</a:t>
            </a:r>
            <a:r>
              <a:rPr lang="en-US" sz="1100" b="0" dirty="0"/>
              <a:t>, Bec Connelly, Danielle Belgrave et al. (2020) "AI for social good: unlocking the opportunity for positive impact." Nature Communications 11, no. 1: 1-6.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 err="1"/>
              <a:t>Zheyuan</a:t>
            </a:r>
            <a:r>
              <a:rPr lang="en-US" sz="1100" b="0" dirty="0"/>
              <a:t> Shi, Ryan, Claire Wang, and Fei Fang (2020). "Artificial intelligence for social good: A survey." </a:t>
            </a:r>
            <a:r>
              <a:rPr lang="en-US" sz="1100" b="0" dirty="0" err="1"/>
              <a:t>arXiv</a:t>
            </a:r>
            <a:r>
              <a:rPr lang="en-US" sz="1100" b="0" dirty="0"/>
              <a:t> preprint arXiv:2001.01818.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Fernando Gonzalez, </a:t>
            </a:r>
            <a:r>
              <a:rPr lang="en-US" sz="1100" b="0" dirty="0" err="1"/>
              <a:t>Zhijing</a:t>
            </a:r>
            <a:r>
              <a:rPr lang="en-US" sz="1100" b="0" dirty="0"/>
              <a:t> </a:t>
            </a:r>
            <a:r>
              <a:rPr lang="en-US" sz="1100" b="0" dirty="0" err="1"/>
              <a:t>Jin</a:t>
            </a:r>
            <a:r>
              <a:rPr lang="en-US" sz="1100" b="0" dirty="0"/>
              <a:t>, </a:t>
            </a:r>
            <a:r>
              <a:rPr lang="en-US" sz="1100" b="0" dirty="0" err="1"/>
              <a:t>Jad</a:t>
            </a:r>
            <a:r>
              <a:rPr lang="en-US" sz="1100" b="0" dirty="0"/>
              <a:t> </a:t>
            </a:r>
            <a:r>
              <a:rPr lang="en-US" sz="1100" b="0" dirty="0" err="1"/>
              <a:t>Beydoun</a:t>
            </a:r>
            <a:r>
              <a:rPr lang="en-US" sz="1100" b="0" dirty="0"/>
              <a:t>, Bernhard </a:t>
            </a:r>
            <a:r>
              <a:rPr lang="en-US" sz="1100" b="0" dirty="0" err="1"/>
              <a:t>Schölkopf</a:t>
            </a:r>
            <a:r>
              <a:rPr lang="en-US" sz="1100" b="0" dirty="0"/>
              <a:t>, Tom Hope, Rada </a:t>
            </a:r>
            <a:r>
              <a:rPr lang="en-US" sz="1100" b="0" dirty="0" err="1"/>
              <a:t>Mihalcea</a:t>
            </a:r>
            <a:r>
              <a:rPr lang="en-US" sz="1100" b="0" dirty="0"/>
              <a:t>, and </a:t>
            </a:r>
            <a:r>
              <a:rPr lang="en-US" sz="1100" b="0" dirty="0" err="1"/>
              <a:t>Mrinmaya</a:t>
            </a:r>
            <a:r>
              <a:rPr lang="en-US" sz="1100" b="0" dirty="0"/>
              <a:t> </a:t>
            </a:r>
            <a:r>
              <a:rPr lang="en-US" sz="1100" b="0" dirty="0" err="1"/>
              <a:t>Sachan</a:t>
            </a:r>
            <a:r>
              <a:rPr lang="en-US" sz="1100" b="0" dirty="0"/>
              <a:t> (2022). "How Is NLP Addressing the 17 UN Sustainability Goals? A Challenge Set of Social Good Paper Classification and Information Extraction.”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10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100" b="0" dirty="0" err="1"/>
              <a:t>arXiv</a:t>
            </a:r>
            <a:r>
              <a:rPr lang="en-US" sz="110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100" b="0" dirty="0"/>
          </a:p>
          <a:p>
            <a:pPr>
              <a:spcAft>
                <a:spcPts val="0"/>
              </a:spcAft>
            </a:pPr>
            <a:endParaRPr lang="en-US" sz="1100" b="0" dirty="0"/>
          </a:p>
          <a:p>
            <a:pPr>
              <a:spcAft>
                <a:spcPts val="0"/>
              </a:spcAft>
            </a:pPr>
            <a:endParaRPr lang="en-US" sz="11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40803</TotalTime>
  <Words>4241</Words>
  <Application>Microsoft Macintosh PowerPoint</Application>
  <PresentationFormat>Widescreen</PresentationFormat>
  <Paragraphs>379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Helvetica Neue LT Std 65 Medium</vt:lpstr>
      <vt:lpstr>Office Theme</vt:lpstr>
      <vt:lpstr>ChatGPT and Conversational AI  with Reinforcement Learning from Human Feedback (RLHF)</vt:lpstr>
      <vt:lpstr>Min-Yuh Day, Ph.D.</vt:lpstr>
      <vt:lpstr>Outline</vt:lpstr>
      <vt:lpstr>OpenAI ChatGPT</vt:lpstr>
      <vt:lpstr>Conversational AI  to deliver contextual and personal experience to users</vt:lpstr>
      <vt:lpstr>OpenAI ChatGPT</vt:lpstr>
      <vt:lpstr>OpenAI ChatGPT</vt:lpstr>
      <vt:lpstr>OpenAI ChatGPT</vt:lpstr>
      <vt:lpstr>OpenAI ChatGPT</vt:lpstr>
      <vt:lpstr> The Transformers Timeline</vt:lpstr>
      <vt:lpstr>Transformer Models</vt:lpstr>
      <vt:lpstr>Language Models Sizes  (GPT-3, PaLM, BLOOM)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4 Approaches of AI</vt:lpstr>
      <vt:lpstr>AI Acting Humanly: The Turing Test Approach (Alan Turing, 1950)</vt:lpstr>
      <vt:lpstr>Can machines think?</vt:lpstr>
      <vt:lpstr>Generative AI Gen AI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Stable Diffusion</vt:lpstr>
      <vt:lpstr>Stable Diffusion Colab</vt:lpstr>
      <vt:lpstr>Lexica Art: Search Stable Diffusion images and prompts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AnyFace: Free-style Text-to-Face Synthesis and Manipulation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Computer vision in the metaverse  with scene understanding, object detection, and human action/activity recognition</vt:lpstr>
      <vt:lpstr>AI for  Social Good (AI4SG)</vt:lpstr>
      <vt:lpstr>Key Enabling Technologies of the Metaverse</vt:lpstr>
      <vt:lpstr>Primary Technical Aspects in the Metaverse AI with ML algorithms and DL architectures  is advancing the user experience in the virtual world</vt:lpstr>
      <vt:lpstr>AI for the Metaverse in the Application Aspects healthcare, manufacturing, smart cities, gaming  E-commerce, human resources, real estate, and DeFi</vt:lpstr>
      <vt:lpstr>Sustainable Development Goals (SDGs)</vt:lpstr>
      <vt:lpstr>Sustainable Development Goals (SDGs) and 5P</vt:lpstr>
      <vt:lpstr>ESG to 17 SDGs</vt:lpstr>
      <vt:lpstr>ESG to 17 SDGs</vt:lpstr>
      <vt:lpstr>AI for Social Good (AI4SG) AI for Sustainable Development AI4SG 10 Guidelines</vt:lpstr>
      <vt:lpstr>AI4SG 10 Guidelines AI Technology (G1, G2, G3)</vt:lpstr>
      <vt:lpstr>AI4SG 10 Guidelines Applications (G4, G5, G6, G7, G8)</vt:lpstr>
      <vt:lpstr>AI4SG 10 Guidelines Data Handling (G9, G10)</vt:lpstr>
      <vt:lpstr>AI for Social Good (AI4SG) Domains and Techniques</vt:lpstr>
      <vt:lpstr>NLP for Social Good (NLP4SG)</vt:lpstr>
      <vt:lpstr>NLP for Social Good (NLP4SG) Visualization</vt:lpstr>
      <vt:lpstr>Summary</vt:lpstr>
      <vt:lpstr>Acknowledgments: Research Projects</vt:lpstr>
      <vt:lpstr>ChatGPT and Conversational AI  with Reinforcement Learning from Human Feedback (RLHF)</vt:lpstr>
      <vt:lpstr>References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ChatGPT and Conversational AI with Reinforcement Learning from Human Feedback (RLHF)</dc:title>
  <dc:subject/>
  <dc:creator>Min-Yuh Day</dc:creator>
  <cp:keywords>ChatGPT, Conversational AI, Reinforcement Learning from Human Feedback, RLHF</cp:keywords>
  <dc:description>ChatGPT and Conversational AI with Reinforcement Learning from Human Feedback (RLHF)</dc:description>
  <cp:lastModifiedBy>imyday@gmail.com</cp:lastModifiedBy>
  <cp:revision>1423</cp:revision>
  <cp:lastPrinted>2020-12-23T14:44:17Z</cp:lastPrinted>
  <dcterms:created xsi:type="dcterms:W3CDTF">2019-09-12T03:09:52Z</dcterms:created>
  <dcterms:modified xsi:type="dcterms:W3CDTF">2023-02-20T14:23:09Z</dcterms:modified>
  <cp:category/>
</cp:coreProperties>
</file>