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2"/>
  </p:notesMasterIdLst>
  <p:sldIdLst>
    <p:sldId id="5123" r:id="rId2"/>
    <p:sldId id="273" r:id="rId3"/>
    <p:sldId id="5082" r:id="rId4"/>
    <p:sldId id="5212" r:id="rId5"/>
    <p:sldId id="4874" r:id="rId6"/>
    <p:sldId id="5107" r:id="rId7"/>
    <p:sldId id="5108" r:id="rId8"/>
    <p:sldId id="5109" r:id="rId9"/>
    <p:sldId id="5110" r:id="rId10"/>
    <p:sldId id="5111" r:id="rId11"/>
    <p:sldId id="5112" r:id="rId12"/>
    <p:sldId id="4868" r:id="rId13"/>
    <p:sldId id="4869" r:id="rId14"/>
    <p:sldId id="4875" r:id="rId15"/>
    <p:sldId id="5172" r:id="rId16"/>
    <p:sldId id="5173" r:id="rId17"/>
    <p:sldId id="5174" r:id="rId18"/>
    <p:sldId id="5175" r:id="rId19"/>
    <p:sldId id="5124" r:id="rId20"/>
    <p:sldId id="5125" r:id="rId21"/>
    <p:sldId id="5126" r:id="rId22"/>
    <p:sldId id="5127" r:id="rId23"/>
    <p:sldId id="5128" r:id="rId24"/>
    <p:sldId id="5176" r:id="rId25"/>
    <p:sldId id="5177" r:id="rId26"/>
    <p:sldId id="5178" r:id="rId27"/>
    <p:sldId id="5179" r:id="rId28"/>
    <p:sldId id="5180" r:id="rId29"/>
    <p:sldId id="5181" r:id="rId30"/>
    <p:sldId id="5182" r:id="rId31"/>
    <p:sldId id="5183" r:id="rId32"/>
    <p:sldId id="5131" r:id="rId33"/>
    <p:sldId id="4880" r:id="rId34"/>
    <p:sldId id="4884" r:id="rId35"/>
    <p:sldId id="4917" r:id="rId36"/>
    <p:sldId id="4916" r:id="rId37"/>
    <p:sldId id="5184" r:id="rId38"/>
    <p:sldId id="5185" r:id="rId39"/>
    <p:sldId id="5186" r:id="rId40"/>
    <p:sldId id="5187" r:id="rId41"/>
    <p:sldId id="5188" r:id="rId42"/>
    <p:sldId id="5189" r:id="rId43"/>
    <p:sldId id="5191" r:id="rId44"/>
    <p:sldId id="5192" r:id="rId45"/>
    <p:sldId id="5193" r:id="rId46"/>
    <p:sldId id="5194" r:id="rId47"/>
    <p:sldId id="5195" r:id="rId48"/>
    <p:sldId id="5196" r:id="rId49"/>
    <p:sldId id="5197" r:id="rId50"/>
    <p:sldId id="5198" r:id="rId51"/>
    <p:sldId id="4125" r:id="rId52"/>
    <p:sldId id="4069" r:id="rId53"/>
    <p:sldId id="4126" r:id="rId54"/>
    <p:sldId id="4127" r:id="rId55"/>
    <p:sldId id="4118" r:id="rId56"/>
    <p:sldId id="4119" r:id="rId57"/>
    <p:sldId id="4121" r:id="rId58"/>
    <p:sldId id="4122" r:id="rId59"/>
    <p:sldId id="5170" r:id="rId60"/>
    <p:sldId id="4123" r:id="rId61"/>
    <p:sldId id="5199" r:id="rId62"/>
    <p:sldId id="5200" r:id="rId63"/>
    <p:sldId id="5201" r:id="rId64"/>
    <p:sldId id="5202" r:id="rId65"/>
    <p:sldId id="5203" r:id="rId66"/>
    <p:sldId id="5204" r:id="rId67"/>
    <p:sldId id="5205" r:id="rId68"/>
    <p:sldId id="5206" r:id="rId69"/>
    <p:sldId id="5207" r:id="rId70"/>
    <p:sldId id="5208" r:id="rId71"/>
    <p:sldId id="5209" r:id="rId72"/>
    <p:sldId id="4938" r:id="rId73"/>
    <p:sldId id="3899" r:id="rId74"/>
    <p:sldId id="3900" r:id="rId75"/>
    <p:sldId id="4259" r:id="rId76"/>
    <p:sldId id="4261" r:id="rId77"/>
    <p:sldId id="4324" r:id="rId78"/>
    <p:sldId id="4258" r:id="rId79"/>
    <p:sldId id="5169" r:id="rId80"/>
    <p:sldId id="5167" r:id="rId81"/>
    <p:sldId id="5157" r:id="rId82"/>
    <p:sldId id="4921" r:id="rId83"/>
    <p:sldId id="3890" r:id="rId84"/>
    <p:sldId id="3891" r:id="rId85"/>
    <p:sldId id="4266" r:id="rId86"/>
    <p:sldId id="3902" r:id="rId87"/>
    <p:sldId id="3903" r:id="rId88"/>
    <p:sldId id="3905" r:id="rId89"/>
    <p:sldId id="3904" r:id="rId90"/>
    <p:sldId id="4267" r:id="rId91"/>
    <p:sldId id="4298" r:id="rId92"/>
    <p:sldId id="4300" r:id="rId93"/>
    <p:sldId id="4955" r:id="rId94"/>
    <p:sldId id="4975" r:id="rId95"/>
    <p:sldId id="4976" r:id="rId96"/>
    <p:sldId id="4977" r:id="rId97"/>
    <p:sldId id="5210" r:id="rId98"/>
    <p:sldId id="5056" r:id="rId99"/>
    <p:sldId id="3490" r:id="rId100"/>
    <p:sldId id="5213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FF7E79"/>
    <a:srgbClr val="9437FF"/>
    <a:srgbClr val="FF40FF"/>
    <a:srgbClr val="D883FF"/>
    <a:srgbClr val="FFD579"/>
    <a:srgbClr val="A9D18E"/>
    <a:srgbClr val="FF8AD8"/>
    <a:srgbClr val="FF26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1"/>
    <p:restoredTop sz="91916"/>
  </p:normalViewPr>
  <p:slideViewPr>
    <p:cSldViewPr snapToGrid="0" snapToObjects="1">
      <p:cViewPr varScale="1">
        <p:scale>
          <a:sx n="89" d="100"/>
          <a:sy n="89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4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5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Modelling strategy to forecast carbon </a:t>
            </a:r>
            <a:r>
              <a:rPr lang="en-US" dirty="0" err="1"/>
              <a:t>emisisons</a:t>
            </a:r>
            <a:r>
              <a:rPr lang="en-US" dirty="0"/>
              <a:t> with Machine Learning methods</a:t>
            </a:r>
          </a:p>
          <a:p>
            <a:endParaRPr lang="en-US" dirty="0"/>
          </a:p>
          <a:p>
            <a:r>
              <a:rPr lang="en-US" dirty="0"/>
              <a:t>This figure illustrates the modelling framework that is used to train and evaluate the proposed machine learning approach. Block: Data shows the sample selection and data pre-processing process. Block: Prediction Model implements (1) Predictor Selection, where the optimal set of predictors from the listed alternative choices is selected based on OLS regression. (2): Build Base-Learners, where three groups of base-learners are tested, namely linear models, non-linear models, and decision ensembles, and (3) Building Meta-Learners, where predictions are combined using a simple combination or stacked generalization. Finally, block: Model Evaluation: describes the model evaluation with mean absolute error and a set of robustness tests via double-K fold validation.</a:t>
            </a:r>
          </a:p>
          <a:p>
            <a:endParaRPr lang="en-US" dirty="0"/>
          </a:p>
          <a:p>
            <a:r>
              <a:rPr lang="en-US" dirty="0"/>
              <a:t>Source: Nguyen, Diaz-</a:t>
            </a:r>
            <a:r>
              <a:rPr lang="en-US" dirty="0" err="1"/>
              <a:t>Rainez</a:t>
            </a:r>
            <a:r>
              <a:rPr lang="en-US" dirty="0"/>
              <a:t> and </a:t>
            </a:r>
            <a:r>
              <a:rPr lang="en-US" dirty="0" err="1"/>
              <a:t>Kuruppuarachchi</a:t>
            </a:r>
            <a:r>
              <a:rPr lang="en-US" dirty="0"/>
              <a:t> (2021)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5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hyperlink" Target="http://www.mis.ntpu.edu.tw/en/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eb.ntpu.edu.tw/~myday" TargetMode="External"/><Relationship Id="rId10" Type="http://schemas.openxmlformats.org/officeDocument/2006/relationships/hyperlink" Target="https://learningcollaboration.org/index.php/2023/09/21/collegeco1120103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hyperlink" Target="http://mail.im.tku.edu.tw/~myday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hyperlink" Target="http://www.mis.ntpu.edu.tw/en/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eb.ntpu.edu.tw/~myday" TargetMode="External"/><Relationship Id="rId10" Type="http://schemas.openxmlformats.org/officeDocument/2006/relationships/hyperlink" Target="https://learningcollaboration.org/index.php/2023/09/21/collegeco1120103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hyperlink" Target="http://mail.im.tku.edu.tw/~myday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12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huggingface.co/Qwen/Qwen-14B-Chat" TargetMode="External"/><Relationship Id="rId3" Type="http://schemas.openxmlformats.org/officeDocument/2006/relationships/hyperlink" Target="https://huggingface.co/mistralai/Mistral-7B-Instruct-v0.1" TargetMode="External"/><Relationship Id="rId7" Type="http://schemas.openxmlformats.org/officeDocument/2006/relationships/hyperlink" Target="https://chatglm.cn/blog" TargetMode="External"/><Relationship Id="rId2" Type="http://schemas.openxmlformats.org/officeDocument/2006/relationships/hyperlink" Target="https://ai.meta.com/llam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i.meta.com/blog/code-llama-large-language-model-coding/" TargetMode="External"/><Relationship Id="rId11" Type="http://schemas.openxmlformats.org/officeDocument/2006/relationships/hyperlink" Target="https://chat.lmsys.org/" TargetMode="External"/><Relationship Id="rId5" Type="http://schemas.openxmlformats.org/officeDocument/2006/relationships/hyperlink" Target="https://huggingface.co/HuggingFaceH4/zephyr-7b-alpha" TargetMode="External"/><Relationship Id="rId10" Type="http://schemas.openxmlformats.org/officeDocument/2006/relationships/hyperlink" Target="https://huggingface.co/tiiuae/falcon-180B" TargetMode="External"/><Relationship Id="rId4" Type="http://schemas.openxmlformats.org/officeDocument/2006/relationships/hyperlink" Target="https://github.com/nlpxucan/WizardLM" TargetMode="External"/><Relationship Id="rId9" Type="http://schemas.openxmlformats.org/officeDocument/2006/relationships/hyperlink" Target="https://lmsys.org/blog/2023-03-30-vicun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thropic.com/index/introducing-claude" TargetMode="External"/><Relationship Id="rId13" Type="http://schemas.openxmlformats.org/officeDocument/2006/relationships/hyperlink" Target="https://huggingface.co/mistralai/Mistral-7B-Instruct-v0.1" TargetMode="External"/><Relationship Id="rId18" Type="http://schemas.openxmlformats.org/officeDocument/2006/relationships/hyperlink" Target="https://cloud.google.com/vertex-ai/docs/release-notes#May_10_2023" TargetMode="External"/><Relationship Id="rId3" Type="http://schemas.openxmlformats.org/officeDocument/2006/relationships/hyperlink" Target="https://openai.com/blog/chatgpt" TargetMode="External"/><Relationship Id="rId7" Type="http://schemas.openxmlformats.org/officeDocument/2006/relationships/hyperlink" Target="https://www.anthropic.com/index/claude-2" TargetMode="External"/><Relationship Id="rId12" Type="http://schemas.openxmlformats.org/officeDocument/2006/relationships/hyperlink" Target="https://github.com/imoneoi/openchat" TargetMode="External"/><Relationship Id="rId17" Type="http://schemas.openxmlformats.org/officeDocument/2006/relationships/hyperlink" Target="https://github.com/nlpxucan/WizardLM" TargetMode="External"/><Relationship Id="rId2" Type="http://schemas.openxmlformats.org/officeDocument/2006/relationships/hyperlink" Target="https://chat.lmsys.org/" TargetMode="External"/><Relationship Id="rId16" Type="http://schemas.openxmlformats.org/officeDocument/2006/relationships/hyperlink" Target="https://ai.meta.com/blog/code-llama-large-language-model-cod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ai.com/research/gpt-4" TargetMode="External"/><Relationship Id="rId11" Type="http://schemas.openxmlformats.org/officeDocument/2006/relationships/hyperlink" Target="https://chatglm.cn/blog" TargetMode="External"/><Relationship Id="rId5" Type="http://schemas.openxmlformats.org/officeDocument/2006/relationships/hyperlink" Target="https://platform.openai.com/docs/models/gpt-4-and-gpt-4-turbo" TargetMode="External"/><Relationship Id="rId15" Type="http://schemas.openxmlformats.org/officeDocument/2006/relationships/hyperlink" Target="https://huggingface.co/Qwen/Qwen-14B-Chat" TargetMode="External"/><Relationship Id="rId10" Type="http://schemas.openxmlformats.org/officeDocument/2006/relationships/hyperlink" Target="https://ai.meta.com/llama/" TargetMode="External"/><Relationship Id="rId19" Type="http://schemas.openxmlformats.org/officeDocument/2006/relationships/hyperlink" Target="https://huggingface.co/tiiuae/falcon-180B" TargetMode="External"/><Relationship Id="rId4" Type="http://schemas.openxmlformats.org/officeDocument/2006/relationships/hyperlink" Target="https://platform.openai.com/docs/models/gpt-3-5" TargetMode="External"/><Relationship Id="rId9" Type="http://schemas.openxmlformats.org/officeDocument/2006/relationships/hyperlink" Target="https://lmsys.org/blog/2023-03-30-vicuna/" TargetMode="External"/><Relationship Id="rId14" Type="http://schemas.openxmlformats.org/officeDocument/2006/relationships/hyperlink" Target="https://huggingface.co/HuggingFaceH4/zephyr-7b-alpha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huggingface.co/lmsys/vicuna-33b-v1.3" TargetMode="External"/><Relationship Id="rId13" Type="http://schemas.openxmlformats.org/officeDocument/2006/relationships/hyperlink" Target="https://huggingface.co/mosaicml/mpt-30b-chat" TargetMode="External"/><Relationship Id="rId3" Type="http://schemas.openxmlformats.org/officeDocument/2006/relationships/hyperlink" Target="https://openai.com/research/gpt-4" TargetMode="External"/><Relationship Id="rId7" Type="http://schemas.openxmlformats.org/officeDocument/2006/relationships/hyperlink" Target="https://huggingface.co/WizardLM/WizardLM-70B-V1.0" TargetMode="External"/><Relationship Id="rId12" Type="http://schemas.openxmlformats.org/officeDocument/2006/relationships/hyperlink" Target="https://huggingface.co/HuggingFaceH4/zephyr-7b-beta" TargetMode="External"/><Relationship Id="rId2" Type="http://schemas.openxmlformats.org/officeDocument/2006/relationships/hyperlink" Target="https://openai.com/blog/new-models-and-developer-products-announced-at-devday" TargetMode="External"/><Relationship Id="rId16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ai.com/blog/chatgpt" TargetMode="External"/><Relationship Id="rId11" Type="http://schemas.openxmlformats.org/officeDocument/2006/relationships/hyperlink" Target="https://huggingface.co/WizardLM/WizardLM-13B-V1.2" TargetMode="External"/><Relationship Id="rId5" Type="http://schemas.openxmlformats.org/officeDocument/2006/relationships/hyperlink" Target="https://www.anthropic.com/index/claude-2" TargetMode="External"/><Relationship Id="rId15" Type="http://schemas.openxmlformats.org/officeDocument/2006/relationships/hyperlink" Target="https://huggingface.co/Qwen/Qwen-14B-Chat" TargetMode="External"/><Relationship Id="rId10" Type="http://schemas.openxmlformats.org/officeDocument/2006/relationships/hyperlink" Target="https://huggingface.co/meta-llama/Llama-2-70b-chat-hf" TargetMode="External"/><Relationship Id="rId4" Type="http://schemas.openxmlformats.org/officeDocument/2006/relationships/hyperlink" Target="https://www.anthropic.com/index/introducing-claude" TargetMode="External"/><Relationship Id="rId9" Type="http://schemas.openxmlformats.org/officeDocument/2006/relationships/hyperlink" Target="https://huggingface.co/openchat/openchat_3.5" TargetMode="External"/><Relationship Id="rId14" Type="http://schemas.openxmlformats.org/officeDocument/2006/relationships/hyperlink" Target="https://huggingface.co/lmsys/vicuna-13b-v1.5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crfm.stanford.edu/2023/03/13/alpac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vicuna.lmsys.org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github.com/Facico/Chinese-Vicu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uggingface.co/datasets/Chinese-Vicuna/guanaco_belle_merge_v1.0" TargetMode="Externa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github.com/togethercomputer/RedPajama-Data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tpdf.com/" TargetMode="External"/><Relationship Id="rId2" Type="http://schemas.openxmlformats.org/officeDocument/2006/relationships/hyperlink" Target="https://www.chatpdf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minigpt-4.github.io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llava-vl.github.io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llava-vl.github.io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mosaicml.com/blog/mpt-7b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saicml.com/blog/mpt-30b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huggingface.co/blog/falcon-180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falcon-180b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huggingface.co/blog/falcon-180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HuggingFaceH4/zephyr-7b-beta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huggingface.co/HuggingFaceH4/zephyr-7b-beta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entrypointai.com/blog/approaches-to-ai-prompt-engineering-embeddings-or-fine-tuning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clipdrop.co/stable-diffusion-reimagine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civitai.com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d-id.com/text-to-video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nthesia.io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speechify.com/voiceover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93282"/>
            <a:ext cx="11672156" cy="19736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6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生成式</a:t>
            </a:r>
            <a:r>
              <a:rPr lang="en-US" altLang="zh-TW" sz="6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</a:t>
            </a:r>
            <a:r>
              <a:rPr lang="zh-TW" altLang="en-US" sz="6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在企業永續發展的應用</a:t>
            </a: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for Corporate ESG and Sustainable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2023-12-02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3F9EB-2654-6144-6A5F-F89F470FA1E1}"/>
              </a:ext>
            </a:extLst>
          </p:cNvPr>
          <p:cNvSpPr txBox="1"/>
          <p:nvPr/>
        </p:nvSpPr>
        <p:spPr>
          <a:xfrm>
            <a:off x="1493520" y="3251822"/>
            <a:ext cx="9342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15:00-17:00, Saturday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December 2, 2023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NTPU USR Hub</a:t>
            </a:r>
          </a:p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10"/>
              </a:rPr>
              <a:t>https://learningcollaboration.org/index.php/2023/09/21/collegeco1120103/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52B6030-F168-92D4-597D-C2562B823D2E}"/>
              </a:ext>
            </a:extLst>
          </p:cNvPr>
          <p:cNvSpPr txBox="1">
            <a:spLocks/>
          </p:cNvSpPr>
          <p:nvPr/>
        </p:nvSpPr>
        <p:spPr>
          <a:xfrm>
            <a:off x="2491933" y="4267141"/>
            <a:ext cx="7232678" cy="240263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副教授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1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4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667A4-D3A8-F84C-5FB5-EF4989386508}"/>
              </a:ext>
            </a:extLst>
          </p:cNvPr>
          <p:cNvSpPr txBox="1"/>
          <p:nvPr/>
        </p:nvSpPr>
        <p:spPr>
          <a:xfrm>
            <a:off x="3046927" y="66113"/>
            <a:ext cx="6098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新北市教育局與國立臺北大學</a:t>
            </a:r>
            <a:r>
              <a:rPr lang="en-US" altLang="zh-TW" sz="2400" b="1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br>
              <a:rPr lang="en-US" altLang="zh-TW" sz="2400" b="1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sz="2400" b="1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共創學習假日講座</a:t>
            </a:r>
            <a:endParaRPr lang="en-US" sz="2400" b="1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3733AB-E979-302D-A923-CC7BA8CFAE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4182" y="115398"/>
            <a:ext cx="3403935" cy="6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8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45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93282"/>
            <a:ext cx="11672156" cy="19736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6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生成式</a:t>
            </a:r>
            <a:r>
              <a:rPr lang="en-US" altLang="zh-TW" sz="6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</a:t>
            </a:r>
            <a:r>
              <a:rPr lang="zh-TW" altLang="en-US" sz="6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在企業永續發展的應用</a:t>
            </a: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for Corporate ESG and Sustainable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2023-12-02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3F9EB-2654-6144-6A5F-F89F470FA1E1}"/>
              </a:ext>
            </a:extLst>
          </p:cNvPr>
          <p:cNvSpPr txBox="1"/>
          <p:nvPr/>
        </p:nvSpPr>
        <p:spPr>
          <a:xfrm>
            <a:off x="1493520" y="3251822"/>
            <a:ext cx="9342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15:00-17:00, Saturday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December 2, 2023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NTPU USR Hub</a:t>
            </a:r>
          </a:p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10"/>
              </a:rPr>
              <a:t>https://learningcollaboration.org/index.php/2023/09/21/collegeco1120103/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52B6030-F168-92D4-597D-C2562B823D2E}"/>
              </a:ext>
            </a:extLst>
          </p:cNvPr>
          <p:cNvSpPr txBox="1">
            <a:spLocks/>
          </p:cNvSpPr>
          <p:nvPr/>
        </p:nvSpPr>
        <p:spPr>
          <a:xfrm>
            <a:off x="2491933" y="4267141"/>
            <a:ext cx="7232678" cy="240263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1"/>
              </a:rPr>
              <a:t>副教授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1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4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667A4-D3A8-F84C-5FB5-EF4989386508}"/>
              </a:ext>
            </a:extLst>
          </p:cNvPr>
          <p:cNvSpPr txBox="1"/>
          <p:nvPr/>
        </p:nvSpPr>
        <p:spPr>
          <a:xfrm>
            <a:off x="3046927" y="66113"/>
            <a:ext cx="6098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新北市教育局與國立臺北大學</a:t>
            </a:r>
            <a:r>
              <a:rPr lang="en-US" altLang="zh-TW" sz="2400" b="1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br>
              <a:rPr lang="en-US" altLang="zh-TW" sz="2400" b="1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sz="2400" b="1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共創學習假日講座</a:t>
            </a:r>
            <a:endParaRPr lang="en-US" sz="2400" b="1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3733AB-E979-302D-A923-CC7BA8CFAE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4182" y="115398"/>
            <a:ext cx="3403935" cy="695832"/>
          </a:xfrm>
          <a:prstGeom prst="rect">
            <a:avLst/>
          </a:prstGeom>
        </p:spPr>
      </p:pic>
      <p:sp>
        <p:nvSpPr>
          <p:cNvPr id="5" name="圓角矩形 30">
            <a:extLst>
              <a:ext uri="{FF2B5EF4-FFF2-40B4-BE49-F238E27FC236}">
                <a16:creationId xmlns:a16="http://schemas.microsoft.com/office/drawing/2014/main" id="{9B9EA943-D21D-BD28-B809-190EE07A11B2}"/>
              </a:ext>
            </a:extLst>
          </p:cNvPr>
          <p:cNvSpPr/>
          <p:nvPr/>
        </p:nvSpPr>
        <p:spPr>
          <a:xfrm>
            <a:off x="4212355" y="1022966"/>
            <a:ext cx="3767289" cy="654313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536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1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Vision Language Encoders: </a:t>
            </a:r>
            <a:r>
              <a:rPr lang="en-US" sz="4000" dirty="0"/>
              <a:t>Concatenated Encoders and Cross-aligned Encoders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7F318-8950-671D-5002-5D6ADDF95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3" y="1649896"/>
            <a:ext cx="11791785" cy="48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26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to-language Decoder Models: Jointly-trained Models and Frozen Models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ED577-ED1E-6AAA-D2AC-02BE449E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8" y="2723322"/>
            <a:ext cx="11652341" cy="21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04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 err="1">
                <a:solidFill>
                  <a:srgbClr val="C00000"/>
                </a:solidFill>
              </a:rPr>
              <a:t>ChatGPT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(LLMs)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C13023-CC24-4B46-26FC-3D79F989D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5" y="1680092"/>
            <a:ext cx="11322499" cy="46196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(LLM)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ChatGPT</a:t>
            </a:r>
            <a:r>
              <a:rPr lang="en-US" sz="3600" dirty="0"/>
              <a:t>, </a:t>
            </a:r>
            <a:r>
              <a:rPr lang="en-US" sz="3600" dirty="0" err="1"/>
              <a:t>PaLM</a:t>
            </a:r>
            <a:r>
              <a:rPr lang="en-US" sz="3600" dirty="0"/>
              <a:t>, BLOOM, OPT-175B, </a:t>
            </a:r>
            <a:r>
              <a:rPr lang="en-US" sz="3600" dirty="0" err="1"/>
              <a:t>LLaMA</a:t>
            </a:r>
            <a:r>
              <a:rPr lang="en-US" sz="3600" dirty="0"/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1E7D52-C51D-0E2E-D1EA-113E44ABFC40}"/>
              </a:ext>
            </a:extLst>
          </p:cNvPr>
          <p:cNvSpPr/>
          <p:nvPr/>
        </p:nvSpPr>
        <p:spPr>
          <a:xfrm>
            <a:off x="2202385" y="3345921"/>
            <a:ext cx="1336133" cy="1358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/>
              <a:t>ChatGPT</a:t>
            </a:r>
            <a:endParaRPr lang="en-US" sz="2000" b="1" dirty="0"/>
          </a:p>
          <a:p>
            <a:pPr algn="ctr"/>
            <a:r>
              <a:rPr lang="en-US" sz="1200" dirty="0"/>
              <a:t>175B</a:t>
            </a:r>
          </a:p>
        </p:txBody>
      </p:sp>
    </p:spTree>
    <p:extLst>
      <p:ext uri="{BB962C8B-B14F-4D97-AF65-F5344CB8AC3E}">
        <p14:creationId xmlns:p14="http://schemas.microsoft.com/office/powerpoint/2010/main" val="19167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34937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53147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51647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3037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0759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0302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6912613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08165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66179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24743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52373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33827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73795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78404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838939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10078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23630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697059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2662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268231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01514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17024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70603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84304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7903155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386572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2870100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79869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0464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594383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196271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494044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872267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995038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30525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01785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57997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965668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894613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39166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988428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01872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53123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082508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390942" y="3339773"/>
            <a:ext cx="94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388D26-EC4C-F184-7F48-2C389659B45F}"/>
              </a:ext>
            </a:extLst>
          </p:cNvPr>
          <p:cNvCxnSpPr>
            <a:cxnSpLocks/>
          </p:cNvCxnSpPr>
          <p:nvPr/>
        </p:nvCxnSpPr>
        <p:spPr>
          <a:xfrm flipH="1" flipV="1">
            <a:off x="11122115" y="264308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6A138E2-3BBA-F59B-FB17-46701AFFE235}"/>
              </a:ext>
            </a:extLst>
          </p:cNvPr>
          <p:cNvSpPr txBox="1"/>
          <p:nvPr/>
        </p:nvSpPr>
        <p:spPr>
          <a:xfrm>
            <a:off x="10540114" y="2140723"/>
            <a:ext cx="1042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Alpaca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D1B7006-9707-D348-0A73-D68CB52183EE}"/>
              </a:ext>
            </a:extLst>
          </p:cNvPr>
          <p:cNvCxnSpPr>
            <a:cxnSpLocks/>
          </p:cNvCxnSpPr>
          <p:nvPr/>
        </p:nvCxnSpPr>
        <p:spPr>
          <a:xfrm flipV="1">
            <a:off x="11369371" y="3314373"/>
            <a:ext cx="0" cy="1705264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0C9F4A1-C7C8-0B73-C25F-493A5B5014B5}"/>
              </a:ext>
            </a:extLst>
          </p:cNvPr>
          <p:cNvSpPr txBox="1"/>
          <p:nvPr/>
        </p:nvSpPr>
        <p:spPr>
          <a:xfrm>
            <a:off x="11110308" y="281177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Llama2</a:t>
            </a:r>
          </a:p>
        </p:txBody>
      </p:sp>
    </p:spTree>
    <p:extLst>
      <p:ext uri="{BB962C8B-B14F-4D97-AF65-F5344CB8AC3E}">
        <p14:creationId xmlns:p14="http://schemas.microsoft.com/office/powerpoint/2010/main" val="27339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2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1FEE6-6925-7B1F-086B-F6B251AB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80" y="824697"/>
            <a:ext cx="10089040" cy="57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7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EDC6D-DBDD-E24A-9E78-B7F9119C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" y="1128228"/>
            <a:ext cx="12033683" cy="50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0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</a:rPr>
              <a:t>戴敏育 博士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Min-Yuh Day, Ph.D.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911204" cy="33941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300" dirty="0" err="1">
                <a:solidFill>
                  <a:schemeClr val="tx2"/>
                </a:solidFill>
              </a:rPr>
              <a:t>Sinica</a:t>
            </a:r>
            <a:endParaRPr lang="en-US" altLang="zh-TW" sz="33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Associate Director, Fintech and Green Finance Center, NTPU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 2007- 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85D6B-C2D3-10B8-9262-EB6CA9CA8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41" y="1215036"/>
            <a:ext cx="10795718" cy="5438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CB3CC-B7E9-AC6C-5A4D-51365FC2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42" y="705731"/>
            <a:ext cx="10795717" cy="61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89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Autofit/>
          </a:bodyPr>
          <a:lstStyle/>
          <a:p>
            <a:r>
              <a:rPr lang="en-US" sz="4000" dirty="0"/>
              <a:t>Statistics of Commonly-used Data Sources for LLMs</a:t>
            </a:r>
            <a:endParaRPr lang="en-US" sz="4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68E37-C737-5A4D-DC99-385849F7F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52" y="976066"/>
            <a:ext cx="10521095" cy="57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62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 Ratios of various data sources in the </a:t>
            </a:r>
            <a:br>
              <a:rPr lang="en-US" dirty="0"/>
            </a:br>
            <a:r>
              <a:rPr lang="en-US" dirty="0"/>
              <a:t>pre-training data for existing LLMs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12114-7ACC-5C84-8C31-1ED1E566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41" y="1916887"/>
            <a:ext cx="11595118" cy="43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92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647831"/>
          </a:xfrm>
        </p:spPr>
        <p:txBody>
          <a:bodyPr>
            <a:normAutofit/>
          </a:bodyPr>
          <a:lstStyle/>
          <a:p>
            <a:r>
              <a:rPr lang="en-US" dirty="0"/>
              <a:t>Typical Data Preprocessing Pipeline for </a:t>
            </a:r>
            <a:br>
              <a:rPr lang="en-US" dirty="0"/>
            </a:br>
            <a:r>
              <a:rPr lang="en-US" dirty="0"/>
              <a:t>Pre-training Large Language Models (LLMs)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5743-15F2-1974-8F44-BA303A77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07" y="2129885"/>
            <a:ext cx="11854386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0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951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929736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Popular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85838"/>
            <a:ext cx="11222181" cy="557640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 (GPT-3.5, GPT-4)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DALL·E 3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Perplexity.ai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Chat.LMSys.org</a:t>
            </a:r>
            <a:endParaRPr lang="en-US" altLang="zh-TW" sz="3600" dirty="0"/>
          </a:p>
          <a:p>
            <a:pPr marL="777240" lvl="1" indent="-320040">
              <a:spcAft>
                <a:spcPts val="600"/>
              </a:spcAft>
            </a:pPr>
            <a:r>
              <a:rPr lang="en-US" altLang="zh-TW" sz="3600" dirty="0"/>
              <a:t>Llama 2, Mistral, Zephyr, Vicuna, MPT, Falcon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ChatPDF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Stable Diffusion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Video: D-ID, </a:t>
            </a:r>
            <a:r>
              <a:rPr lang="en-US" altLang="zh-TW" sz="3600" dirty="0" err="1"/>
              <a:t>Synthesia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Audio: Speechify</a:t>
            </a:r>
          </a:p>
          <a:p>
            <a:pPr marL="320040" indent="-320040">
              <a:spcAft>
                <a:spcPts val="600"/>
              </a:spcAft>
            </a:pP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73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(GPT-4, GPT-3.5)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2EDA9-3043-48D8-1670-0F1F6210AD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0" y="878863"/>
            <a:ext cx="10049251" cy="56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83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(GPT-4) DALL·E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19DA3-4FE0-1019-04E9-F4F18B30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519" y="806198"/>
            <a:ext cx="6112398" cy="5683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7CB3B-895D-C0C2-FFBC-304BD3B57E22}"/>
              </a:ext>
            </a:extLst>
          </p:cNvPr>
          <p:cNvSpPr txBox="1"/>
          <p:nvPr/>
        </p:nvSpPr>
        <p:spPr>
          <a:xfrm>
            <a:off x="435286" y="1124889"/>
            <a:ext cx="54118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Vector graphic of a flowchart depicting the integration of </a:t>
            </a:r>
            <a:br>
              <a:rPr lang="en-US" sz="3600" dirty="0"/>
            </a:br>
            <a:r>
              <a:rPr lang="en-US" sz="3600" dirty="0"/>
              <a:t>generative AI in the education process, </a:t>
            </a:r>
            <a:br>
              <a:rPr lang="en-US" sz="3600" dirty="0"/>
            </a:br>
            <a:r>
              <a:rPr lang="en-US" sz="3600" dirty="0"/>
              <a:t>from content creation to </a:t>
            </a:r>
            <a:br>
              <a:rPr lang="en-US" sz="3600" dirty="0"/>
            </a:br>
            <a:r>
              <a:rPr lang="en-US" sz="3600" dirty="0"/>
              <a:t>virtual experiments, </a:t>
            </a:r>
            <a:br>
              <a:rPr lang="en-US" sz="3600" dirty="0"/>
            </a:br>
            <a:r>
              <a:rPr lang="en-US" sz="3600" dirty="0"/>
              <a:t>personalized learning, and innovative learning.</a:t>
            </a:r>
          </a:p>
        </p:txBody>
      </p:sp>
    </p:spTree>
    <p:extLst>
      <p:ext uri="{BB962C8B-B14F-4D97-AF65-F5344CB8AC3E}">
        <p14:creationId xmlns:p14="http://schemas.microsoft.com/office/powerpoint/2010/main" val="2956357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D18C1-08C5-37EF-90C0-5E9AD418B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5" y="779566"/>
            <a:ext cx="10087311" cy="57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61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B9F6D-7A3D-36F7-AFB2-6FD21487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4145"/>
            <a:ext cx="11222181" cy="1071692"/>
          </a:xfrm>
        </p:spPr>
        <p:txBody>
          <a:bodyPr>
            <a:normAutofit/>
          </a:bodyPr>
          <a:lstStyle/>
          <a:p>
            <a:r>
              <a:rPr lang="en-US" dirty="0"/>
              <a:t>Chat with Open Large Language Models: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913B8-0420-3CB6-E818-F5692B6C1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3258"/>
            <a:ext cx="11222181" cy="5312053"/>
          </a:xfrm>
        </p:spPr>
        <p:txBody>
          <a:bodyPr>
            <a:normAutofit fontScale="85000" lnSpcReduction="10000"/>
          </a:bodyPr>
          <a:lstStyle/>
          <a:p>
            <a:r>
              <a:rPr lang="en-US" b="0" i="0" u="sng" dirty="0">
                <a:effectLst/>
                <a:hlinkClick r:id="rId2"/>
              </a:rPr>
              <a:t>Llama 2</a:t>
            </a:r>
            <a:r>
              <a:rPr lang="en-US" b="0" i="0" dirty="0">
                <a:solidFill>
                  <a:srgbClr val="1F2937"/>
                </a:solidFill>
                <a:effectLst/>
              </a:rPr>
              <a:t>: open foundation and fine-tuned chat models by Meta</a:t>
            </a:r>
          </a:p>
          <a:p>
            <a:r>
              <a:rPr lang="en-US" b="0" i="0" u="sng" dirty="0">
                <a:effectLst/>
                <a:hlinkClick r:id="rId3"/>
              </a:rPr>
              <a:t>Mistral</a:t>
            </a:r>
            <a:r>
              <a:rPr lang="en-US" b="0" i="0" dirty="0">
                <a:solidFill>
                  <a:srgbClr val="1F2937"/>
                </a:solidFill>
                <a:effectLst/>
              </a:rPr>
              <a:t>: a large language model by Mistral AI team</a:t>
            </a:r>
            <a:endParaRPr lang="en-US" b="0" dirty="0">
              <a:solidFill>
                <a:srgbClr val="1F2937"/>
              </a:solidFill>
            </a:endParaRPr>
          </a:p>
          <a:p>
            <a:r>
              <a:rPr lang="en-US" b="0" i="0" u="sng" dirty="0">
                <a:effectLst/>
                <a:hlinkClick r:id="rId4"/>
              </a:rPr>
              <a:t>WizardLM</a:t>
            </a:r>
            <a:r>
              <a:rPr lang="en-US" b="0" i="0" dirty="0">
                <a:solidFill>
                  <a:srgbClr val="1F2937"/>
                </a:solidFill>
                <a:effectLst/>
              </a:rPr>
              <a:t>: an instruction-following LLM using </a:t>
            </a:r>
            <a:r>
              <a:rPr lang="en-US" b="0" i="0" dirty="0" err="1">
                <a:solidFill>
                  <a:srgbClr val="1F2937"/>
                </a:solidFill>
                <a:effectLst/>
              </a:rPr>
              <a:t>evol</a:t>
            </a:r>
            <a:r>
              <a:rPr lang="en-US" b="0" i="0" dirty="0">
                <a:solidFill>
                  <a:srgbClr val="1F2937"/>
                </a:solidFill>
                <a:effectLst/>
              </a:rPr>
              <a:t>-instruct by Microsoft</a:t>
            </a:r>
          </a:p>
          <a:p>
            <a:r>
              <a:rPr lang="en-US" b="0" i="0" u="sng" dirty="0">
                <a:effectLst/>
                <a:hlinkClick r:id="rId5"/>
              </a:rPr>
              <a:t>Zephyr</a:t>
            </a:r>
            <a:r>
              <a:rPr lang="en-US" b="0" i="0" dirty="0">
                <a:solidFill>
                  <a:srgbClr val="1F2937"/>
                </a:solidFill>
                <a:effectLst/>
              </a:rPr>
              <a:t>: a chatbot fine-tuned from Mistral by Hugging Face</a:t>
            </a:r>
            <a:endParaRPr lang="en-US" b="0" dirty="0">
              <a:solidFill>
                <a:srgbClr val="1F2937"/>
              </a:solidFill>
            </a:endParaRPr>
          </a:p>
          <a:p>
            <a:r>
              <a:rPr lang="en-US" b="0" i="0" u="sng" dirty="0">
                <a:effectLst/>
                <a:hlinkClick r:id="rId6"/>
              </a:rPr>
              <a:t>Code Llama</a:t>
            </a:r>
            <a:r>
              <a:rPr lang="en-US" b="0" i="0" dirty="0">
                <a:solidFill>
                  <a:srgbClr val="1F2937"/>
                </a:solidFill>
                <a:effectLst/>
              </a:rPr>
              <a:t>: open foundation models for code by Meta</a:t>
            </a:r>
          </a:p>
          <a:p>
            <a:r>
              <a:rPr lang="en-US" b="0" i="0" u="sng" dirty="0">
                <a:effectLst/>
                <a:hlinkClick r:id="rId7"/>
              </a:rPr>
              <a:t>ChatGLM</a:t>
            </a:r>
            <a:r>
              <a:rPr lang="en-US" b="0" i="0" dirty="0">
                <a:solidFill>
                  <a:srgbClr val="1F2937"/>
                </a:solidFill>
                <a:effectLst/>
              </a:rPr>
              <a:t>: an open bilingual dialogue language model by Tsinghua University</a:t>
            </a:r>
          </a:p>
          <a:p>
            <a:r>
              <a:rPr lang="en-US" b="0" i="0" u="sng" dirty="0">
                <a:effectLst/>
                <a:hlinkClick r:id="rId8"/>
              </a:rPr>
              <a:t>Qwen</a:t>
            </a:r>
            <a:r>
              <a:rPr lang="en-US" b="0" i="0" dirty="0">
                <a:solidFill>
                  <a:srgbClr val="1F2937"/>
                </a:solidFill>
                <a:effectLst/>
              </a:rPr>
              <a:t>: a large language model by Alibaba Cloud</a:t>
            </a:r>
          </a:p>
          <a:p>
            <a:r>
              <a:rPr lang="en-US" b="0" i="0" u="sng" dirty="0">
                <a:effectLst/>
                <a:hlinkClick r:id="rId9"/>
              </a:rPr>
              <a:t>Vicuna</a:t>
            </a:r>
            <a:r>
              <a:rPr lang="en-US" b="0" i="0" dirty="0">
                <a:solidFill>
                  <a:srgbClr val="1F2937"/>
                </a:solidFill>
                <a:effectLst/>
              </a:rPr>
              <a:t>: a chat assistant fine-tuned on user-shared conversations by LMSYS</a:t>
            </a:r>
          </a:p>
          <a:p>
            <a:r>
              <a:rPr lang="en-US" b="0" i="0" u="sng" dirty="0">
                <a:effectLst/>
                <a:hlinkClick r:id="rId10"/>
              </a:rPr>
              <a:t>Falcon</a:t>
            </a:r>
            <a:r>
              <a:rPr lang="en-US" b="0" i="0" dirty="0">
                <a:solidFill>
                  <a:srgbClr val="1F2937"/>
                </a:solidFill>
                <a:effectLst/>
              </a:rPr>
              <a:t>: TII’s flagship series of large language models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480B0-D446-677D-6344-1156DDFA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19FEE-9816-D78B-3DBA-B12D310C4FF5}"/>
              </a:ext>
            </a:extLst>
          </p:cNvPr>
          <p:cNvSpPr txBox="1"/>
          <p:nvPr/>
        </p:nvSpPr>
        <p:spPr>
          <a:xfrm>
            <a:off x="687666" y="873450"/>
            <a:ext cx="11068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  <a:hlinkClick r:id="rId11"/>
              </a:rPr>
              <a:t>https://chat.lmsys.org/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0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3600" dirty="0"/>
              <a:t>1. </a:t>
            </a:r>
            <a:r>
              <a:rPr lang="en-US" sz="3600" dirty="0"/>
              <a:t>Generative AI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600" dirty="0"/>
              <a:t>2.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 and Large Language Models (LLMs)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600" dirty="0"/>
              <a:t>3. Popular Generative AI and Applications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600" dirty="0"/>
              <a:t>4. Generative AI for Corporate ESG and Sustainable</a:t>
            </a:r>
            <a:br>
              <a:rPr lang="en-US" sz="3600" dirty="0"/>
            </a:br>
            <a:r>
              <a:rPr lang="en-US" sz="3600" dirty="0"/>
              <a:t>    Development</a:t>
            </a:r>
          </a:p>
        </p:txBody>
      </p:sp>
    </p:spTree>
    <p:extLst>
      <p:ext uri="{BB962C8B-B14F-4D97-AF65-F5344CB8AC3E}">
        <p14:creationId xmlns:p14="http://schemas.microsoft.com/office/powerpoint/2010/main" val="280143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/>
              <a:t>Chat with Open Large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148FD-746F-1334-1729-26A6FB81B080}"/>
              </a:ext>
            </a:extLst>
          </p:cNvPr>
          <p:cNvSpPr txBox="1"/>
          <p:nvPr/>
        </p:nvSpPr>
        <p:spPr>
          <a:xfrm>
            <a:off x="4724060" y="716359"/>
            <a:ext cx="274387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chat.lmsys.org</a:t>
            </a:r>
            <a:endParaRPr lang="en-US" sz="3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7C97A0-B480-CE56-5056-969602800287}"/>
              </a:ext>
            </a:extLst>
          </p:cNvPr>
          <p:cNvGraphicFramePr>
            <a:graphicFrameLocks noGrp="1"/>
          </p:cNvGraphicFramePr>
          <p:nvPr/>
        </p:nvGraphicFramePr>
        <p:xfrm>
          <a:off x="730845" y="1728759"/>
          <a:ext cx="11100084" cy="4692408"/>
        </p:xfrm>
        <a:graphic>
          <a:graphicData uri="http://schemas.openxmlformats.org/drawingml/2006/table">
            <a:tbl>
              <a:tblPr/>
              <a:tblGrid>
                <a:gridCol w="3470898">
                  <a:extLst>
                    <a:ext uri="{9D8B030D-6E8A-4147-A177-3AD203B41FA5}">
                      <a16:colId xmlns:a16="http://schemas.microsoft.com/office/drawing/2014/main" val="521866405"/>
                    </a:ext>
                  </a:extLst>
                </a:gridCol>
                <a:gridCol w="4158288">
                  <a:extLst>
                    <a:ext uri="{9D8B030D-6E8A-4147-A177-3AD203B41FA5}">
                      <a16:colId xmlns:a16="http://schemas.microsoft.com/office/drawing/2014/main" val="3726207650"/>
                    </a:ext>
                  </a:extLst>
                </a:gridCol>
                <a:gridCol w="3470898">
                  <a:extLst>
                    <a:ext uri="{9D8B030D-6E8A-4147-A177-3AD203B41FA5}">
                      <a16:colId xmlns:a16="http://schemas.microsoft.com/office/drawing/2014/main" val="3359118716"/>
                    </a:ext>
                  </a:extLst>
                </a:gridCol>
              </a:tblGrid>
              <a:tr h="565186"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3"/>
                        </a:rPr>
                        <a:t>GPT-3.5</a:t>
                      </a:r>
                      <a:r>
                        <a:rPr lang="en-US" sz="1800">
                          <a:effectLst/>
                        </a:rPr>
                        <a:t>: GPT-3.5 by OpenAI</a:t>
                      </a:r>
                    </a:p>
                  </a:txBody>
                  <a:tcPr marL="77015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 dirty="0">
                          <a:effectLst/>
                          <a:hlinkClick r:id="rId4"/>
                        </a:rPr>
                        <a:t>GPT-3.5-Turbo-1106</a:t>
                      </a:r>
                      <a:r>
                        <a:rPr lang="en-US" sz="1800" dirty="0">
                          <a:effectLst/>
                        </a:rPr>
                        <a:t>: GPT-3.5-Turbo-1106 by </a:t>
                      </a:r>
                      <a:r>
                        <a:rPr lang="en-US" sz="1800" dirty="0" err="1">
                          <a:effectLst/>
                        </a:rPr>
                        <a:t>OpenAI</a:t>
                      </a:r>
                      <a:endParaRPr lang="en-US" sz="1800" dirty="0">
                        <a:effectLst/>
                      </a:endParaRPr>
                    </a:p>
                  </a:txBody>
                  <a:tcPr marL="120336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 dirty="0">
                          <a:effectLst/>
                          <a:hlinkClick r:id="rId5"/>
                        </a:rPr>
                        <a:t>GPT-4-Turbo</a:t>
                      </a:r>
                      <a:r>
                        <a:rPr lang="en-US" sz="1800" dirty="0">
                          <a:effectLst/>
                        </a:rPr>
                        <a:t>: GPT-4-Turbo by </a:t>
                      </a:r>
                      <a:r>
                        <a:rPr lang="en-US" sz="1800" dirty="0" err="1">
                          <a:effectLst/>
                        </a:rPr>
                        <a:t>OpenAI</a:t>
                      </a:r>
                      <a:endParaRPr lang="en-US" sz="1800" dirty="0">
                        <a:effectLst/>
                      </a:endParaRPr>
                    </a:p>
                  </a:txBody>
                  <a:tcPr marL="120336" marR="77015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453635"/>
                  </a:ext>
                </a:extLst>
              </a:tr>
              <a:tr h="565186">
                <a:tc>
                  <a:txBody>
                    <a:bodyPr/>
                    <a:lstStyle/>
                    <a:p>
                      <a:pPr algn="l"/>
                      <a:r>
                        <a:rPr lang="en-US" sz="1800" u="sng" dirty="0">
                          <a:effectLst/>
                          <a:hlinkClick r:id="rId6"/>
                        </a:rPr>
                        <a:t>GPT-4</a:t>
                      </a:r>
                      <a:r>
                        <a:rPr lang="en-US" sz="1800" dirty="0">
                          <a:effectLst/>
                        </a:rPr>
                        <a:t>: ChatGPT-4 by </a:t>
                      </a:r>
                      <a:r>
                        <a:rPr lang="en-US" sz="1800" dirty="0" err="1">
                          <a:effectLst/>
                        </a:rPr>
                        <a:t>OpenAI</a:t>
                      </a:r>
                      <a:endParaRPr lang="en-US" sz="1800" dirty="0">
                        <a:effectLst/>
                      </a:endParaRPr>
                    </a:p>
                  </a:txBody>
                  <a:tcPr marL="77015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7"/>
                        </a:rPr>
                        <a:t>Claude</a:t>
                      </a:r>
                      <a:r>
                        <a:rPr lang="en-US" sz="1800">
                          <a:effectLst/>
                        </a:rPr>
                        <a:t>: Claude 2 by Anthropic</a:t>
                      </a:r>
                    </a:p>
                  </a:txBody>
                  <a:tcPr marL="120336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8"/>
                        </a:rPr>
                        <a:t>Claude Instant</a:t>
                      </a:r>
                      <a:r>
                        <a:rPr lang="en-US" sz="1800">
                          <a:effectLst/>
                        </a:rPr>
                        <a:t>: Claude Instant by Anthropic</a:t>
                      </a:r>
                    </a:p>
                  </a:txBody>
                  <a:tcPr marL="120336" marR="77015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869720"/>
                  </a:ext>
                </a:extLst>
              </a:tr>
              <a:tr h="799057"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9"/>
                        </a:rPr>
                        <a:t>Vicuna</a:t>
                      </a:r>
                      <a:r>
                        <a:rPr lang="en-US" sz="1800">
                          <a:effectLst/>
                        </a:rPr>
                        <a:t>: a chat assistant fine-tuned on user-shared conversations by LMSYS</a:t>
                      </a:r>
                    </a:p>
                  </a:txBody>
                  <a:tcPr marL="77015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10"/>
                        </a:rPr>
                        <a:t>Llama 2</a:t>
                      </a:r>
                      <a:r>
                        <a:rPr lang="en-US" sz="1800">
                          <a:effectLst/>
                        </a:rPr>
                        <a:t>: open foundation and fine-tuned chat models by Meta</a:t>
                      </a:r>
                    </a:p>
                  </a:txBody>
                  <a:tcPr marL="120336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11"/>
                        </a:rPr>
                        <a:t>ChatGLM</a:t>
                      </a:r>
                      <a:r>
                        <a:rPr lang="en-US" sz="1800">
                          <a:effectLst/>
                        </a:rPr>
                        <a:t>: an open bilingual dialogue language model by Tsinghua University</a:t>
                      </a:r>
                    </a:p>
                  </a:txBody>
                  <a:tcPr marL="120336" marR="77015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29382"/>
                  </a:ext>
                </a:extLst>
              </a:tr>
              <a:tr h="799057"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12"/>
                        </a:rPr>
                        <a:t>OpenChat 3.5</a:t>
                      </a:r>
                      <a:r>
                        <a:rPr lang="en-US" sz="1800">
                          <a:effectLst/>
                        </a:rPr>
                        <a:t>: OpenChat 3.5 is a versatile, open-source language model fine-tuned using C-RLFT</a:t>
                      </a:r>
                    </a:p>
                  </a:txBody>
                  <a:tcPr marL="77015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13"/>
                        </a:rPr>
                        <a:t>Mistral</a:t>
                      </a:r>
                      <a:r>
                        <a:rPr lang="en-US" sz="1800">
                          <a:effectLst/>
                        </a:rPr>
                        <a:t>: a large language model by Mistral AI team</a:t>
                      </a:r>
                    </a:p>
                  </a:txBody>
                  <a:tcPr marL="120336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14"/>
                        </a:rPr>
                        <a:t>Zephyr</a:t>
                      </a:r>
                      <a:r>
                        <a:rPr lang="en-US" sz="1800">
                          <a:effectLst/>
                        </a:rPr>
                        <a:t>: a chatbot fine-tuned from Mistral by Hugging Face</a:t>
                      </a:r>
                    </a:p>
                  </a:txBody>
                  <a:tcPr marL="120336" marR="77015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166805"/>
                  </a:ext>
                </a:extLst>
              </a:tr>
              <a:tr h="799057"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15"/>
                        </a:rPr>
                        <a:t>Qwen</a:t>
                      </a:r>
                      <a:r>
                        <a:rPr lang="en-US" sz="1800">
                          <a:effectLst/>
                        </a:rPr>
                        <a:t>: a large language model by Alibaba Cloud</a:t>
                      </a:r>
                    </a:p>
                  </a:txBody>
                  <a:tcPr marL="77015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16"/>
                        </a:rPr>
                        <a:t>Code Llama</a:t>
                      </a:r>
                      <a:r>
                        <a:rPr lang="en-US" sz="1800">
                          <a:effectLst/>
                        </a:rPr>
                        <a:t>: open foundation models for code by Meta</a:t>
                      </a:r>
                    </a:p>
                  </a:txBody>
                  <a:tcPr marL="120336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17"/>
                        </a:rPr>
                        <a:t>WizardLM</a:t>
                      </a:r>
                      <a:r>
                        <a:rPr lang="en-US" sz="1800">
                          <a:effectLst/>
                        </a:rPr>
                        <a:t>: an instruction-following LLM using evol-instruct by Microsoft</a:t>
                      </a:r>
                    </a:p>
                  </a:txBody>
                  <a:tcPr marL="120336" marR="77015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837539"/>
                  </a:ext>
                </a:extLst>
              </a:tr>
              <a:tr h="565186"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18"/>
                        </a:rPr>
                        <a:t>PaLM 2 Chat</a:t>
                      </a:r>
                      <a:r>
                        <a:rPr lang="en-US" sz="1800">
                          <a:effectLst/>
                        </a:rPr>
                        <a:t>: PaLM 2 for Chat (chat-bison@001) by Google</a:t>
                      </a:r>
                    </a:p>
                  </a:txBody>
                  <a:tcPr marL="77015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  <a:hlinkClick r:id="rId19"/>
                        </a:rPr>
                        <a:t>Falcon</a:t>
                      </a:r>
                      <a:r>
                        <a:rPr lang="en-US" sz="1800">
                          <a:effectLst/>
                        </a:rPr>
                        <a:t>: TII’s flagship series of large language models</a:t>
                      </a:r>
                    </a:p>
                  </a:txBody>
                  <a:tcPr marL="120336" marR="120336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effectLst/>
                      </a:endParaRPr>
                    </a:p>
                  </a:txBody>
                  <a:tcPr marL="120336" marR="77015" marT="48134" marB="481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128295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9047B2A1-461C-FBDC-4F70-E2935CB05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374151"/>
                </a:solidFill>
                <a:effectLst/>
                <a:latin typeface="Arial" panose="020B0604020202020204" pitchFamily="34" charset="0"/>
                <a:ea typeface="Source Sans Pro" panose="020B0503030403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57D43-1030-2F55-614E-40F4B22FD294}"/>
              </a:ext>
            </a:extLst>
          </p:cNvPr>
          <p:cNvSpPr txBox="1"/>
          <p:nvPr/>
        </p:nvSpPr>
        <p:spPr>
          <a:xfrm>
            <a:off x="2421745" y="1316467"/>
            <a:ext cx="805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effectLst/>
                <a:latin typeface="Source Sans Pro" panose="020B0503030403020204" pitchFamily="34" charset="0"/>
              </a:rPr>
              <a:t>⚔️ Chatbot Arena ⚔️ : Benchmarking LLMs in the Wild</a:t>
            </a:r>
          </a:p>
        </p:txBody>
      </p:sp>
    </p:spTree>
    <p:extLst>
      <p:ext uri="{BB962C8B-B14F-4D97-AF65-F5344CB8AC3E}">
        <p14:creationId xmlns:p14="http://schemas.microsoft.com/office/powerpoint/2010/main" val="951872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3" y="52432"/>
            <a:ext cx="3345597" cy="6509812"/>
          </a:xfrm>
        </p:spPr>
        <p:txBody>
          <a:bodyPr>
            <a:noAutofit/>
          </a:bodyPr>
          <a:lstStyle/>
          <a:p>
            <a:r>
              <a:rPr lang="en-US" dirty="0"/>
              <a:t>Chat </a:t>
            </a:r>
            <a:br>
              <a:rPr lang="en-US" dirty="0"/>
            </a:br>
            <a:r>
              <a:rPr lang="en-US" dirty="0"/>
              <a:t>with </a:t>
            </a:r>
            <a:br>
              <a:rPr lang="en-US" dirty="0"/>
            </a:br>
            <a:r>
              <a:rPr lang="en-US" dirty="0"/>
              <a:t>Open </a:t>
            </a:r>
            <a:br>
              <a:rPr lang="en-US" dirty="0"/>
            </a:br>
            <a:r>
              <a:rPr lang="en-US" dirty="0"/>
              <a:t>Large Language Models: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Chatbot Arena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90AB9-5C35-3202-C57E-2A04D933626C}"/>
              </a:ext>
            </a:extLst>
          </p:cNvPr>
          <p:cNvSpPr txBox="1"/>
          <p:nvPr/>
        </p:nvSpPr>
        <p:spPr>
          <a:xfrm>
            <a:off x="4729008" y="23658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Large Language Models for Data Science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87F7E-240F-7556-210F-99082F6D33A9}"/>
              </a:ext>
            </a:extLst>
          </p:cNvPr>
          <p:cNvSpPr txBox="1"/>
          <p:nvPr/>
        </p:nvSpPr>
        <p:spPr>
          <a:xfrm>
            <a:off x="3494480" y="698247"/>
            <a:ext cx="386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Llama 2-70b-chat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18F00-826A-2E8F-C12A-FAEE3644B4CD}"/>
              </a:ext>
            </a:extLst>
          </p:cNvPr>
          <p:cNvSpPr txBox="1"/>
          <p:nvPr/>
        </p:nvSpPr>
        <p:spPr>
          <a:xfrm>
            <a:off x="7822728" y="703602"/>
            <a:ext cx="386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Mistral-7b-instruct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B2F977-C8F3-9283-270C-D910DA414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120" y="1160768"/>
            <a:ext cx="8725027" cy="53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6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DED60A8-E369-FD2E-B80A-4E4BB0B889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70443" y="1389005"/>
          <a:ext cx="10013456" cy="5086112"/>
        </p:xfrm>
        <a:graphic>
          <a:graphicData uri="http://schemas.openxmlformats.org/drawingml/2006/table">
            <a:tbl>
              <a:tblPr/>
              <a:tblGrid>
                <a:gridCol w="2197370">
                  <a:extLst>
                    <a:ext uri="{9D8B030D-6E8A-4147-A177-3AD203B41FA5}">
                      <a16:colId xmlns:a16="http://schemas.microsoft.com/office/drawing/2014/main" val="2176611832"/>
                    </a:ext>
                  </a:extLst>
                </a:gridCol>
                <a:gridCol w="1808013">
                  <a:extLst>
                    <a:ext uri="{9D8B030D-6E8A-4147-A177-3AD203B41FA5}">
                      <a16:colId xmlns:a16="http://schemas.microsoft.com/office/drawing/2014/main" val="1869932476"/>
                    </a:ext>
                  </a:extLst>
                </a:gridCol>
                <a:gridCol w="2002691">
                  <a:extLst>
                    <a:ext uri="{9D8B030D-6E8A-4147-A177-3AD203B41FA5}">
                      <a16:colId xmlns:a16="http://schemas.microsoft.com/office/drawing/2014/main" val="737083491"/>
                    </a:ext>
                  </a:extLst>
                </a:gridCol>
                <a:gridCol w="2002691">
                  <a:extLst>
                    <a:ext uri="{9D8B030D-6E8A-4147-A177-3AD203B41FA5}">
                      <a16:colId xmlns:a16="http://schemas.microsoft.com/office/drawing/2014/main" val="4132672155"/>
                    </a:ext>
                  </a:extLst>
                </a:gridCol>
                <a:gridCol w="2002691">
                  <a:extLst>
                    <a:ext uri="{9D8B030D-6E8A-4147-A177-3AD203B41FA5}">
                      <a16:colId xmlns:a16="http://schemas.microsoft.com/office/drawing/2014/main" val="2945258843"/>
                    </a:ext>
                  </a:extLst>
                </a:gridCol>
              </a:tblGrid>
              <a:tr h="296168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Model</a:t>
                      </a: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400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A7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0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⭐ Arena Elo rating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30A7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9B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A7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C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📈 MT-bench (score)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A09B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C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B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34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MMLU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10C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BB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C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1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License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F0BB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BB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BB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3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865164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2"/>
                        </a:rPr>
                        <a:t>GPT-4-Turbo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2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C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A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1210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90C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34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C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91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9.32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F034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31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34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15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7031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3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1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06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Proprietary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D03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3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3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F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45128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3"/>
                        </a:rPr>
                        <a:t>GPT-4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607A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91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A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4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1159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E091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15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91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9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8.99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D015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06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15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D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86.4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4006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F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06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0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Proprietary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50F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F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F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482900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hlinkClick r:id="rId4"/>
                        </a:rPr>
                        <a:t>Claude-1</a:t>
                      </a:r>
                      <a:endParaRPr lang="en-US" sz="1600" dirty="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10A4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D9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4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FF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1146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D0D9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D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9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7.9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70D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0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D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77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B00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0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E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Proprietary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5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16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873703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5"/>
                        </a:rPr>
                        <a:t>Claude-2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80FF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7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FF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1125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607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F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2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A1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8.06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00F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E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78.5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F0E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16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E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45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Proprietary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E016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16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16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846181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4"/>
                        </a:rPr>
                        <a:t>Claude-instant-1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0020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A1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FE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1106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A0A1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6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A1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3D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7.85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0046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45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C0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73.4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E045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45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2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Proprietary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002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74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614175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6"/>
                        </a:rPr>
                        <a:t>GPT-3.5-turbo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60FE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3D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FE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88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1103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C03D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C0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3D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7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7.94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F0C0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2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C0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C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70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9092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74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2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87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Proprietary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1074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74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74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E1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17940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7"/>
                        </a:rPr>
                        <a:t>WizardLM-70b-v1.0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C088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7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88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87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1093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507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C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7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B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7.71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F0C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87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C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F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63.7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F087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E1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87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4B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Llama 2 Community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70E1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E1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1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0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628595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8"/>
                        </a:rPr>
                        <a:t>Vicuna-33B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F087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6B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87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E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1090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506B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F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B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7.12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B0F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4B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F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E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59.2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D04B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0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4B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4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Non-commercial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A00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0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0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D9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160925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9"/>
                        </a:rPr>
                        <a:t>OpenChat-3.5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A0E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E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68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1070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000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E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AE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7.81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A0E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4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E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E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64.3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604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D9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4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Apache-2.0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60D9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D9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D9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E4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620627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10"/>
                        </a:rPr>
                        <a:t>Llama-2-70b-chat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B068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AE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68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3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1065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20AE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E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AE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3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6.86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10E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B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E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1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63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20B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E4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Llama 2 Community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70E4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E4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4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4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347089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11"/>
                        </a:rPr>
                        <a:t>WizardLM-13b-v1.2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D03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3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3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F0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1047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0043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1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3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70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7.2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D01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6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1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1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52.7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606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4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Llama 2 Community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804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4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4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C5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149265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12"/>
                        </a:rPr>
                        <a:t>zephyr-7b-beta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C0F0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70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F0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46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1042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3070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1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70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3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7.34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E01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1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7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61.4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E0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C5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B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5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MIT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70C5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C5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C5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2C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812790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13"/>
                        </a:rPr>
                        <a:t>MPT-30B-chat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7046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3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46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4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1031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D03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27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3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C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6.39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5027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75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7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3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50.4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9075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2C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5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DA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CC-BY-NC-SA-4.0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902C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2C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2C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D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898051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14"/>
                        </a:rPr>
                        <a:t>Vicuna-13B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00C4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C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4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36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1031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70C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3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C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38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6.57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C03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DA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3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A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55.8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00DA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D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DA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Llama 2 Community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50D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D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D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644100"/>
                  </a:ext>
                </a:extLst>
              </a:tr>
              <a:tr h="296168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hlinkClick r:id="rId15"/>
                        </a:rPr>
                        <a:t>QWen-Chat-14B</a:t>
                      </a:r>
                      <a:endParaRPr lang="en-US" sz="1600">
                        <a:effectLst/>
                      </a:endParaRPr>
                    </a:p>
                  </a:txBody>
                  <a:tcPr marL="74042" marR="74042" marT="37021" marB="37021" anchor="ctr">
                    <a:lnL w="12700" cap="flat" cmpd="sng" algn="ctr">
                      <a:solidFill>
                        <a:srgbClr val="F036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38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36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36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1030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9038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6A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38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38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6.96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706A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6A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6A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66.5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90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effectLst/>
                        </a:rPr>
                        <a:t>Qianwen</a:t>
                      </a:r>
                      <a:r>
                        <a:rPr lang="en-US" sz="1600" dirty="0">
                          <a:effectLst/>
                        </a:rPr>
                        <a:t> LICENSE</a:t>
                      </a:r>
                    </a:p>
                  </a:txBody>
                  <a:tcPr marL="74042" marR="74042" marT="37021" marB="37021" anchor="ctr">
                    <a:lnL w="9525" cap="flat" cmpd="sng" algn="ctr">
                      <a:solidFill>
                        <a:srgbClr val="50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3226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675A4-25F3-34C4-CCF1-17ED91E8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7B52A3-347E-93C9-B30B-5360207C8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16" y="90373"/>
            <a:ext cx="11141565" cy="1273232"/>
          </a:xfrm>
        </p:spPr>
        <p:txBody>
          <a:bodyPr>
            <a:noAutofit/>
          </a:bodyPr>
          <a:lstStyle/>
          <a:p>
            <a:r>
              <a:rPr lang="en-US" b="1" i="0" dirty="0">
                <a:effectLst/>
                <a:latin typeface="Source Sans Pro" panose="020B0503030403020204" pitchFamily="34" charset="0"/>
              </a:rPr>
              <a:t>Chatbot Arena Leaderboard</a:t>
            </a:r>
            <a:br>
              <a:rPr lang="en-US" b="1" i="0" dirty="0">
                <a:effectLst/>
                <a:latin typeface="Source Sans Pro" panose="020B0503030403020204" pitchFamily="34" charset="0"/>
              </a:rPr>
            </a:br>
            <a:r>
              <a:rPr lang="en-US" sz="3800" b="1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LLM Leaderboard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7DCD3-7872-8C4C-4B0C-812C7B4D686A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16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95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Stanford Alpaca: </a:t>
            </a:r>
            <a:br>
              <a:rPr lang="en-US" dirty="0"/>
            </a:br>
            <a:r>
              <a:rPr lang="en-US" sz="4000" dirty="0"/>
              <a:t>A Strong, Replicable Instruction-Following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https://crfm.stanford.edu/2023/03/13/alpaca.html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37F07-BD96-7205-E8C2-C2925153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8" y="1509995"/>
            <a:ext cx="11677759" cy="5004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6EAFE-4D5E-3D35-2AF7-98C128A5CE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454" y="4601050"/>
            <a:ext cx="3888116" cy="14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4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3042"/>
            <a:ext cx="11222181" cy="4745134"/>
          </a:xfrm>
        </p:spPr>
        <p:txBody>
          <a:bodyPr>
            <a:normAutofit/>
          </a:bodyPr>
          <a:lstStyle/>
          <a:p>
            <a:r>
              <a:rPr lang="en-US" dirty="0"/>
              <a:t>Vicuna-13B: an open-source chatbot trained by fine-tuning </a:t>
            </a:r>
            <a:r>
              <a:rPr lang="en-US" dirty="0" err="1"/>
              <a:t>LLaMA</a:t>
            </a:r>
            <a:r>
              <a:rPr lang="en-US" dirty="0"/>
              <a:t> on user-shared conversations collected from </a:t>
            </a:r>
            <a:r>
              <a:rPr lang="en-US" dirty="0" err="1"/>
              <a:t>ShareGPT</a:t>
            </a:r>
            <a:r>
              <a:rPr lang="en-US" dirty="0"/>
              <a:t>. </a:t>
            </a:r>
          </a:p>
          <a:p>
            <a:r>
              <a:rPr lang="en-US" dirty="0"/>
              <a:t>The cost of training Vicuna-13B is around $300.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81860"/>
            <a:ext cx="11222181" cy="1811336"/>
          </a:xfrm>
        </p:spPr>
        <p:txBody>
          <a:bodyPr>
            <a:normAutofit fontScale="90000"/>
          </a:bodyPr>
          <a:lstStyle/>
          <a:p>
            <a:r>
              <a:rPr lang="en-US" dirty="0"/>
              <a:t>Vicuna: An Open-Source Chatbot </a:t>
            </a:r>
            <a:br>
              <a:rPr lang="en-US" dirty="0"/>
            </a:br>
            <a:r>
              <a:rPr lang="en-US" dirty="0"/>
              <a:t>Impressing GPT-4 with 90%* </a:t>
            </a:r>
            <a:r>
              <a:rPr lang="en-US" dirty="0" err="1"/>
              <a:t>ChatGPT</a:t>
            </a:r>
            <a:r>
              <a:rPr lang="en-US" dirty="0"/>
              <a:t> Quality</a:t>
            </a:r>
            <a:br>
              <a:rPr lang="en-US" dirty="0"/>
            </a:br>
            <a:r>
              <a:rPr lang="en-US" sz="2700" b="0" dirty="0"/>
              <a:t>by the Team with members from UC Berkeley, CMU, Stanford, and UC San Diego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https://vicuna.lmsys.org/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275F5-114C-1594-2660-157047B8D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136" y="3559846"/>
            <a:ext cx="7493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81860"/>
            <a:ext cx="11222181" cy="1532628"/>
          </a:xfrm>
        </p:spPr>
        <p:txBody>
          <a:bodyPr>
            <a:normAutofit fontScale="90000"/>
          </a:bodyPr>
          <a:lstStyle/>
          <a:p>
            <a:r>
              <a:rPr lang="en-US" dirty="0"/>
              <a:t>Chinese-Vicuna: </a:t>
            </a:r>
            <a:br>
              <a:rPr lang="en-US" dirty="0"/>
            </a:br>
            <a:r>
              <a:rPr lang="en-US" sz="3600" dirty="0"/>
              <a:t>A Chinese Instruction-following </a:t>
            </a:r>
            <a:r>
              <a:rPr lang="en-US" sz="3600" dirty="0" err="1"/>
              <a:t>LLaMA</a:t>
            </a:r>
            <a:r>
              <a:rPr lang="en-US" sz="3600" dirty="0"/>
              <a:t>-based Model </a:t>
            </a:r>
            <a:br>
              <a:rPr lang="en-US" sz="3600" dirty="0"/>
            </a:br>
            <a:r>
              <a:rPr lang="zh-TW" altLang="en-US" sz="3600" dirty="0"/>
              <a:t>一個中文低資源的 </a:t>
            </a:r>
            <a:r>
              <a:rPr lang="en-US" altLang="zh-TW" sz="3600" dirty="0" err="1"/>
              <a:t>llama+lora</a:t>
            </a:r>
            <a:r>
              <a:rPr lang="zh-TW" altLang="en-US" sz="3600" dirty="0"/>
              <a:t>方案</a:t>
            </a:r>
            <a:endParaRPr lang="en-US" sz="3600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98322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https://github.com/Facico/Chinese-Vicuna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B9328-6EBB-2DC0-14E4-0A2D60D27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262" y="1813599"/>
            <a:ext cx="4609429" cy="4609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16A2FF-F66A-94AB-D0D7-96D66842FD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09" y="1813599"/>
            <a:ext cx="6841352" cy="44091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B60C2A-AC03-5F44-88E8-65FFB626F33C}"/>
              </a:ext>
            </a:extLst>
          </p:cNvPr>
          <p:cNvSpPr txBox="1"/>
          <p:nvPr/>
        </p:nvSpPr>
        <p:spPr>
          <a:xfrm>
            <a:off x="406601" y="6166400"/>
            <a:ext cx="654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Chinese-Vicuna </a:t>
            </a:r>
            <a:r>
              <a:rPr lang="en-US" dirty="0"/>
              <a:t>based on </a:t>
            </a:r>
            <a:r>
              <a:rPr lang="en-US" b="1" dirty="0"/>
              <a:t>Guanaco Dataset </a:t>
            </a:r>
            <a:r>
              <a:rPr lang="en-US" dirty="0"/>
              <a:t>and </a:t>
            </a:r>
            <a:r>
              <a:rPr lang="en-US" b="1" dirty="0"/>
              <a:t>Belle Dataset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6B2AB-D1B1-EC59-3DA8-5663CD3024DB}"/>
              </a:ext>
            </a:extLst>
          </p:cNvPr>
          <p:cNvSpPr txBox="1"/>
          <p:nvPr/>
        </p:nvSpPr>
        <p:spPr>
          <a:xfrm>
            <a:off x="970477" y="6421811"/>
            <a:ext cx="517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000" dirty="0"/>
              <a:t> </a:t>
            </a:r>
            <a:r>
              <a:rPr lang="en-US" sz="1000" dirty="0">
                <a:hlinkClick r:id="rId5"/>
              </a:rPr>
              <a:t>https://huggingface.co/datasets/Chinese-Vicuna/guanaco_belle_merge_v1.0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48208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RedPajama</a:t>
            </a:r>
            <a:br>
              <a:rPr lang="en-US" dirty="0"/>
            </a:br>
            <a:r>
              <a:rPr lang="en-US" sz="3100" dirty="0"/>
              <a:t>a project to create leading open-source models, </a:t>
            </a:r>
            <a:br>
              <a:rPr lang="en-US" sz="3100" dirty="0"/>
            </a:br>
            <a:r>
              <a:rPr lang="en-US" sz="3100" dirty="0"/>
              <a:t>starts by reproducing </a:t>
            </a:r>
            <a:r>
              <a:rPr lang="en-US" sz="3100" dirty="0" err="1"/>
              <a:t>LLaMA</a:t>
            </a:r>
            <a:r>
              <a:rPr lang="en-US" sz="3100" dirty="0"/>
              <a:t> training dataset of over 1.2 trillion tokens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BA2BD02-EB65-9A4D-3FE3-DCB041727A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29137" y="1830944"/>
          <a:ext cx="6529387" cy="45896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0288">
                  <a:extLst>
                    <a:ext uri="{9D8B030D-6E8A-4147-A177-3AD203B41FA5}">
                      <a16:colId xmlns:a16="http://schemas.microsoft.com/office/drawing/2014/main" val="2707914935"/>
                    </a:ext>
                  </a:extLst>
                </a:gridCol>
                <a:gridCol w="2418973">
                  <a:extLst>
                    <a:ext uri="{9D8B030D-6E8A-4147-A177-3AD203B41FA5}">
                      <a16:colId xmlns:a16="http://schemas.microsoft.com/office/drawing/2014/main" val="296309363"/>
                    </a:ext>
                  </a:extLst>
                </a:gridCol>
                <a:gridCol w="1810126">
                  <a:extLst>
                    <a:ext uri="{9D8B030D-6E8A-4147-A177-3AD203B41FA5}">
                      <a16:colId xmlns:a16="http://schemas.microsoft.com/office/drawing/2014/main" val="3820805949"/>
                    </a:ext>
                  </a:extLst>
                </a:gridCol>
              </a:tblGrid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Dataset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r>
                        <a:rPr lang="en-US" sz="2400" b="1" u="none" strike="noStrike" dirty="0" err="1">
                          <a:effectLst/>
                        </a:rPr>
                        <a:t>RedPajama</a:t>
                      </a:r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r>
                        <a:rPr lang="en-US" sz="2400" b="1" u="none" strike="noStrike" dirty="0" err="1">
                          <a:effectLst/>
                        </a:rPr>
                        <a:t>LLaMA</a:t>
                      </a:r>
                      <a:r>
                        <a:rPr lang="en-US" sz="2400" b="1" u="none" strike="noStrike" dirty="0">
                          <a:effectLst/>
                        </a:rPr>
                        <a:t>* 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7098155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CommonCrawl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878 billion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852 billion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064383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175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190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2589384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Github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59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100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9011056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Books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26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738356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ArXiv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28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33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8360614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Wikipedia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24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2150675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StackExchange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27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1249692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Total Tokens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1.2 trillion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1.25 trillion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024690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https://github.com/togethercomputer/RedPajama-Data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539B4-5478-D03F-8A8F-9E35232CB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1" y="1983504"/>
            <a:ext cx="2271712" cy="44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36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2C2C-1CBF-D43C-C5BE-B97ED86E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9415"/>
          </a:xfrm>
        </p:spPr>
        <p:txBody>
          <a:bodyPr/>
          <a:lstStyle/>
          <a:p>
            <a:r>
              <a:rPr lang="en-US" dirty="0" err="1"/>
              <a:t>ChatPDF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D40D2-1C89-72CC-BB71-8201FFD5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BA083-14F7-B748-2CF9-581B5995F4AC}"/>
              </a:ext>
            </a:extLst>
          </p:cNvPr>
          <p:cNvSpPr txBox="1"/>
          <p:nvPr/>
        </p:nvSpPr>
        <p:spPr>
          <a:xfrm>
            <a:off x="3093933" y="659942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https://www.chatpdf.com/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A59B48-2225-04CA-D2F9-467B883BB768}"/>
              </a:ext>
            </a:extLst>
          </p:cNvPr>
          <p:cNvSpPr txBox="1"/>
          <p:nvPr/>
        </p:nvSpPr>
        <p:spPr>
          <a:xfrm>
            <a:off x="4497432" y="964517"/>
            <a:ext cx="3296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www.chatpdf.com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376FC-4F5B-428F-BA5A-792693BDD2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106" y="1686452"/>
            <a:ext cx="9400743" cy="48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6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205379"/>
          </a:xfrm>
        </p:spPr>
        <p:txBody>
          <a:bodyPr>
            <a:normAutofit fontScale="90000"/>
          </a:bodyPr>
          <a:lstStyle/>
          <a:p>
            <a:r>
              <a:rPr lang="en-US" dirty="0"/>
              <a:t>MiniGPT-4:</a:t>
            </a:r>
            <a:br>
              <a:rPr lang="en-US" dirty="0"/>
            </a:br>
            <a:r>
              <a:rPr lang="en-US" sz="2900" dirty="0"/>
              <a:t>Enhancing Vision-language Understanding with Advanced Large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https://minigpt-4.github.io/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1B3F2-D68E-1455-29FE-BF2CADF82D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05" y="1284212"/>
            <a:ext cx="7772400" cy="52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71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33235"/>
          </a:xfrm>
        </p:spPr>
        <p:txBody>
          <a:bodyPr>
            <a:normAutofit/>
          </a:bodyPr>
          <a:lstStyle/>
          <a:p>
            <a:r>
              <a:rPr lang="en-US" dirty="0" err="1"/>
              <a:t>LLaVA</a:t>
            </a:r>
            <a:r>
              <a:rPr lang="en-US" dirty="0"/>
              <a:t>: </a:t>
            </a:r>
            <a:r>
              <a:rPr lang="en-US" sz="4000" dirty="0"/>
              <a:t>Large Language and Vision Assistant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https://llava-vl.github.io/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E156E-FEC1-053D-A24B-76DE6253BA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107" y="885667"/>
            <a:ext cx="7772400" cy="5676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23073F-D34D-0990-8BC0-FF4DF27CD778}"/>
              </a:ext>
            </a:extLst>
          </p:cNvPr>
          <p:cNvSpPr txBox="1"/>
          <p:nvPr/>
        </p:nvSpPr>
        <p:spPr>
          <a:xfrm>
            <a:off x="329609" y="893169"/>
            <a:ext cx="3744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llava-vl.github.io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544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8823-0448-9650-D585-364F75C9B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衡量企業永續關鍵指標　</a:t>
            </a:r>
            <a:br>
              <a:rPr lang="en-US" altLang="zh-TW" dirty="0"/>
            </a:br>
            <a:r>
              <a:rPr lang="zh-TW" altLang="en-US" dirty="0"/>
              <a:t>臺北大學獨創</a:t>
            </a:r>
            <a:r>
              <a:rPr lang="en-US" dirty="0"/>
              <a:t>ESG</a:t>
            </a:r>
            <a:r>
              <a:rPr lang="zh-TW" altLang="en-US" dirty="0"/>
              <a:t>永續評鑑系統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EDD59A-2740-94B1-3F06-DC71D3C9A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269" y="1811282"/>
            <a:ext cx="11983227" cy="44329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D7F34-6A7C-BC0A-29AD-730F166F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8E181-AAD7-B0CC-6694-77AC81DCCC46}"/>
              </a:ext>
            </a:extLst>
          </p:cNvPr>
          <p:cNvSpPr txBox="1"/>
          <p:nvPr/>
        </p:nvSpPr>
        <p:spPr>
          <a:xfrm>
            <a:off x="2774819" y="6522573"/>
            <a:ext cx="6741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www.aacsb.ntpu.edu.tw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twsvi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view.php?id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Nzc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D1090-21C1-D30F-825C-054ED25A92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41064-572D-1451-3507-CEE0584DA7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BFD0C-632F-A9E6-36BC-9D2A641AC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88" y="135104"/>
            <a:ext cx="1845325" cy="37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37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575200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 Instruction Tuning</a:t>
            </a:r>
            <a:br>
              <a:rPr lang="en-US" dirty="0"/>
            </a:br>
            <a:r>
              <a:rPr lang="en-US" dirty="0" err="1"/>
              <a:t>LLaVA</a:t>
            </a:r>
            <a:r>
              <a:rPr lang="en-US" dirty="0"/>
              <a:t>: Large Language and Vision Assistant</a:t>
            </a:r>
            <a:br>
              <a:rPr lang="en-US" dirty="0"/>
            </a:br>
            <a:r>
              <a:rPr lang="en-US" sz="2700" dirty="0"/>
              <a:t>University of Wisconsin-Madison, Microsoft Research, Columbia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https://llava-vl.github.io/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F7089-4C2C-7A9A-E67D-FBE086C815FA}"/>
              </a:ext>
            </a:extLst>
          </p:cNvPr>
          <p:cNvSpPr txBox="1"/>
          <p:nvPr/>
        </p:nvSpPr>
        <p:spPr>
          <a:xfrm>
            <a:off x="775229" y="6149627"/>
            <a:ext cx="10740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LLaVA</a:t>
            </a:r>
            <a:r>
              <a:rPr lang="en-US" sz="1200" dirty="0"/>
              <a:t> represents a novel end-to-end trained large multimodal model that combines a vision encoder and Vicuna for general-purpose visual and language understanding, achieving impressive chat capabilities mimicking spirits of the multimodal GPT-4 and setting a new state-of-the-art accuracy on Science QA.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0AFD1E-ABC9-4D8F-5D29-360C999B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16" y="1810512"/>
            <a:ext cx="7522657" cy="4339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D9322F-6DE3-22B5-452D-BA2249CC5A64}"/>
              </a:ext>
            </a:extLst>
          </p:cNvPr>
          <p:cNvSpPr txBox="1"/>
          <p:nvPr/>
        </p:nvSpPr>
        <p:spPr>
          <a:xfrm>
            <a:off x="422411" y="2062476"/>
            <a:ext cx="371067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Science QA: New </a:t>
            </a:r>
            <a:r>
              <a:rPr lang="en-US" sz="4400" dirty="0" err="1"/>
              <a:t>SoTA</a:t>
            </a:r>
            <a:r>
              <a:rPr lang="en-US" sz="4400" dirty="0"/>
              <a:t> with the synergy of </a:t>
            </a:r>
            <a:r>
              <a:rPr lang="en-US" sz="4400" dirty="0" err="1"/>
              <a:t>LLaVA</a:t>
            </a:r>
            <a:r>
              <a:rPr lang="en-US" sz="4400" dirty="0"/>
              <a:t> with GPT-4</a:t>
            </a:r>
          </a:p>
        </p:txBody>
      </p:sp>
    </p:spTree>
    <p:extLst>
      <p:ext uri="{BB962C8B-B14F-4D97-AF65-F5344CB8AC3E}">
        <p14:creationId xmlns:p14="http://schemas.microsoft.com/office/powerpoint/2010/main" val="2217337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027505"/>
          </a:xfrm>
        </p:spPr>
        <p:txBody>
          <a:bodyPr>
            <a:normAutofit/>
          </a:bodyPr>
          <a:lstStyle/>
          <a:p>
            <a:r>
              <a:rPr lang="en-US" sz="4800" dirty="0"/>
              <a:t>MPT-7B-StoryWriter-65k+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https://www.mosaicml.com/blog/mpt-7b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8A405-552A-812E-EFD7-27148821BB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41" r="6416" b="5267"/>
          <a:stretch/>
        </p:blipFill>
        <p:spPr>
          <a:xfrm>
            <a:off x="698004" y="1009573"/>
            <a:ext cx="10894948" cy="55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8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2E1F-3AF8-A42D-7A41-5A4EE2E64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993" y="135104"/>
            <a:ext cx="704557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MPT-30B, MPT-7B</a:t>
            </a:r>
            <a:br>
              <a:rPr lang="en-US" dirty="0"/>
            </a:br>
            <a:r>
              <a:rPr lang="en-US" dirty="0"/>
              <a:t>LLaMa-30B, LLaMa-7B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3A40F-EAD9-9930-8AF8-C631D7696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9F171-3AEF-D3AC-32FD-537B0A20C1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63" y="128510"/>
            <a:ext cx="4426130" cy="2328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49730-A053-33D4-4C0E-C830EC80340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https://www.mosaicml.com/blog/mpt-30b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1F692-C7D2-2241-B9B9-7F7B39749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63" y="2651719"/>
            <a:ext cx="11622273" cy="37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9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5696"/>
          </a:xfrm>
        </p:spPr>
        <p:txBody>
          <a:bodyPr>
            <a:normAutofit fontScale="90000"/>
          </a:bodyPr>
          <a:lstStyle/>
          <a:p>
            <a:r>
              <a:rPr lang="en-US" dirty="0"/>
              <a:t>Meta Llama-2 70B: Best Open Source and Commercial LLM (Llama-2, Falcon, MPT)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02649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ai.meta.com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/llama/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84BAE-C7F4-1D88-785C-F8E3C922B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78" y="1641037"/>
            <a:ext cx="11285243" cy="3875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BB0DFD-5D21-B104-A379-2C2A3A203983}"/>
              </a:ext>
            </a:extLst>
          </p:cNvPr>
          <p:cNvSpPr txBox="1"/>
          <p:nvPr/>
        </p:nvSpPr>
        <p:spPr>
          <a:xfrm>
            <a:off x="406400" y="5722925"/>
            <a:ext cx="11404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Llama 2 pretrained models are trained on 2 trillion tokens, and have double the context length than Llama 1. </a:t>
            </a:r>
            <a:br>
              <a:rPr lang="en-US" sz="2000" dirty="0"/>
            </a:br>
            <a:r>
              <a:rPr lang="en-US" sz="2000" dirty="0"/>
              <a:t>Its fine-tuned models have been trained on over 1 million human annotations.</a:t>
            </a:r>
          </a:p>
        </p:txBody>
      </p:sp>
    </p:spTree>
    <p:extLst>
      <p:ext uri="{BB962C8B-B14F-4D97-AF65-F5344CB8AC3E}">
        <p14:creationId xmlns:p14="http://schemas.microsoft.com/office/powerpoint/2010/main" val="1174259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61" y="194085"/>
            <a:ext cx="2629725" cy="6291952"/>
          </a:xfrm>
        </p:spPr>
        <p:txBody>
          <a:bodyPr>
            <a:normAutofit/>
          </a:bodyPr>
          <a:lstStyle/>
          <a:p>
            <a:r>
              <a:rPr lang="en-US" sz="3200" dirty="0"/>
              <a:t>Meta </a:t>
            </a:r>
            <a:br>
              <a:rPr lang="en-US" sz="3200" dirty="0"/>
            </a:br>
            <a:r>
              <a:rPr lang="en-US" sz="3200" dirty="0">
                <a:solidFill>
                  <a:srgbClr val="C00000"/>
                </a:solidFill>
              </a:rPr>
              <a:t>Llama-2 70B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3200" dirty="0"/>
              <a:t>Best </a:t>
            </a:r>
            <a:br>
              <a:rPr lang="en-US" sz="3200" dirty="0"/>
            </a:br>
            <a:r>
              <a:rPr lang="en-US" sz="3200" dirty="0"/>
              <a:t>Open Source and Commercial LLM </a:t>
            </a:r>
            <a:br>
              <a:rPr lang="en-US" sz="3200" dirty="0"/>
            </a:br>
            <a:r>
              <a:rPr lang="en-US" sz="3200" dirty="0"/>
              <a:t>(Llama-2, Falcon, MPT)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ai.meta.com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/llama/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E3017-8230-C989-0F65-5AEDEBF1C6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900" y="126149"/>
            <a:ext cx="8807772" cy="60325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404D6-C3CA-9FA4-25D7-275018D6F760}"/>
              </a:ext>
            </a:extLst>
          </p:cNvPr>
          <p:cNvSpPr txBox="1"/>
          <p:nvPr/>
        </p:nvSpPr>
        <p:spPr>
          <a:xfrm>
            <a:off x="3236900" y="6158721"/>
            <a:ext cx="85235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Llama 2 outperforms other open source language models on many external benchmarks, </a:t>
            </a:r>
            <a:br>
              <a:rPr lang="en-US" sz="1600" dirty="0"/>
            </a:br>
            <a:r>
              <a:rPr lang="en-US" sz="1600" dirty="0"/>
              <a:t>including reasoning, coding, proficiency, and knowledge tests.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65BB267-CA1E-5379-FE3D-A3E96E9A124A}"/>
              </a:ext>
            </a:extLst>
          </p:cNvPr>
          <p:cNvSpPr/>
          <p:nvPr/>
        </p:nvSpPr>
        <p:spPr>
          <a:xfrm>
            <a:off x="11203339" y="126149"/>
            <a:ext cx="831642" cy="6032572"/>
          </a:xfrm>
          <a:prstGeom prst="roundRect">
            <a:avLst>
              <a:gd name="adj" fmla="val 6195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28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87" y="63075"/>
            <a:ext cx="10995002" cy="1878811"/>
          </a:xfrm>
        </p:spPr>
        <p:txBody>
          <a:bodyPr>
            <a:noAutofit/>
          </a:bodyPr>
          <a:lstStyle/>
          <a:p>
            <a:r>
              <a:rPr lang="en-US" sz="4000" dirty="0"/>
              <a:t>Llama-2: Comparison to </a:t>
            </a:r>
            <a:br>
              <a:rPr lang="en-US" sz="4000" dirty="0"/>
            </a:br>
            <a:r>
              <a:rPr lang="en-US" sz="4000" dirty="0"/>
              <a:t>closed-source models (GPT-3.5, GPT-4, </a:t>
            </a:r>
            <a:r>
              <a:rPr lang="en-US" sz="4000" dirty="0" err="1"/>
              <a:t>PaLM</a:t>
            </a:r>
            <a:r>
              <a:rPr lang="en-US" sz="4000" dirty="0"/>
              <a:t>)</a:t>
            </a:r>
            <a:br>
              <a:rPr lang="en-US" sz="4000" dirty="0"/>
            </a:br>
            <a:r>
              <a:rPr lang="en-US" sz="4000" dirty="0"/>
              <a:t>on academic benchmarks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Touvron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Hugo, Louis Martin, Kevin Stone, Peter Albert, Amjad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Almahairi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Yasmine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Babaei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Nikolay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Bashlykov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et al. (2023) "Llama 2: Open Foundation and Fine-Tuned Chat Models."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arXiv:2307.09288 (2023).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0273-F843-EE84-11BD-E0E4E996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4" y="2011320"/>
            <a:ext cx="11510692" cy="31659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8934E7-96D5-4038-1741-6CFD80D179B3}"/>
              </a:ext>
            </a:extLst>
          </p:cNvPr>
          <p:cNvSpPr txBox="1"/>
          <p:nvPr/>
        </p:nvSpPr>
        <p:spPr>
          <a:xfrm>
            <a:off x="534389" y="5177249"/>
            <a:ext cx="94224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Results for GPT-3.5 and GPT-4 are from </a:t>
            </a:r>
            <a:r>
              <a:rPr lang="en-US" sz="2800" dirty="0" err="1"/>
              <a:t>OpenAI</a:t>
            </a:r>
            <a:r>
              <a:rPr lang="en-US" sz="2800" dirty="0"/>
              <a:t> (2023). </a:t>
            </a:r>
          </a:p>
          <a:p>
            <a:r>
              <a:rPr lang="en-US" sz="2800" dirty="0"/>
              <a:t>Results for the </a:t>
            </a:r>
            <a:r>
              <a:rPr lang="en-US" sz="2800" dirty="0" err="1"/>
              <a:t>PaLM</a:t>
            </a:r>
            <a:r>
              <a:rPr lang="en-US" sz="2800" dirty="0"/>
              <a:t> model are from </a:t>
            </a:r>
            <a:r>
              <a:rPr lang="en-US" sz="2800" dirty="0" err="1"/>
              <a:t>Chowdhery</a:t>
            </a:r>
            <a:r>
              <a:rPr lang="en-US" sz="2800" dirty="0"/>
              <a:t> et al. (2022). </a:t>
            </a:r>
          </a:p>
          <a:p>
            <a:r>
              <a:rPr lang="en-US" sz="2800" dirty="0"/>
              <a:t>Results for the PaLM-2-L are from Anil et al. (2023).</a:t>
            </a:r>
          </a:p>
        </p:txBody>
      </p:sp>
    </p:spTree>
    <p:extLst>
      <p:ext uri="{BB962C8B-B14F-4D97-AF65-F5344CB8AC3E}">
        <p14:creationId xmlns:p14="http://schemas.microsoft.com/office/powerpoint/2010/main" val="1321620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87" y="63077"/>
            <a:ext cx="10995002" cy="688999"/>
          </a:xfrm>
        </p:spPr>
        <p:txBody>
          <a:bodyPr>
            <a:normAutofit/>
          </a:bodyPr>
          <a:lstStyle/>
          <a:p>
            <a:r>
              <a:rPr lang="en-US" sz="3600" dirty="0"/>
              <a:t>Llama-2 Chat:  Helpfulness Human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Touvron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Hugo, Louis Martin, Kevin Stone, Peter Albert, Amjad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Almahairi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Yasmine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Babaei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Nikolay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Bashlykov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et al. (2023) "Llama 2: Open Foundation and Fine-Tuned Chat Models."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arXiv:2307.09288 (2023).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C8925-5F30-9DA2-0A18-72A8A789B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140" y="710217"/>
            <a:ext cx="9294095" cy="58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95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AE61-82F2-03F3-DB36-831CAFA0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Falcon 180B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9D1C-B3CC-39EF-BF8B-E9AF1F1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F51D9-F636-3825-C6FD-457AB4552D65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https://huggingface.co/blog/falcon-180b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FEA157-B562-6DD4-C044-4B022A7E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01" y="1460956"/>
            <a:ext cx="11116169" cy="4628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E7A16-FE13-140A-6546-6A782FC9C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89" y="256547"/>
            <a:ext cx="1087324" cy="11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11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AE61-82F2-03F3-DB36-831CAFA0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Falcon 180B, </a:t>
            </a:r>
            <a:r>
              <a:rPr lang="en-US" dirty="0" err="1"/>
              <a:t>LLaMA</a:t>
            </a:r>
            <a:r>
              <a:rPr lang="en-US" dirty="0"/>
              <a:t> 65B, MPT 30B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862F8D-83B6-C8A8-24DC-443178AF9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832" y="1674027"/>
            <a:ext cx="11367028" cy="45591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9D1C-B3CC-39EF-BF8B-E9AF1F1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F51D9-F636-3825-C6FD-457AB4552D65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https://huggingface.co/blog/falcon-180b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DF07B-8915-4EF4-535D-B2EA69265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89" y="256547"/>
            <a:ext cx="1087324" cy="11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91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AE61-82F2-03F3-DB36-831CAFA0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541296"/>
          </a:xfrm>
        </p:spPr>
        <p:txBody>
          <a:bodyPr>
            <a:normAutofit fontScale="90000"/>
          </a:bodyPr>
          <a:lstStyle/>
          <a:p>
            <a:r>
              <a:rPr lang="en-US" dirty="0"/>
              <a:t>Falcon 180B</a:t>
            </a:r>
            <a:br>
              <a:rPr lang="en-US" dirty="0"/>
            </a:br>
            <a:r>
              <a:rPr lang="en-US" dirty="0"/>
              <a:t>Hardware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9D1C-B3CC-39EF-BF8B-E9AF1F1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F51D9-F636-3825-C6FD-457AB4552D65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https://huggingface.co/blog/falcon-180b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74C8E-92D1-6797-EDF7-4322C30C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89" y="256547"/>
            <a:ext cx="1087324" cy="1105753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443D371-C279-0B2B-BBC2-A9FA73E9A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4882" y="2185628"/>
            <a:ext cx="10961194" cy="423672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7BC2C6-B1B6-A78F-4309-DE30528A5FF6}"/>
              </a:ext>
            </a:extLst>
          </p:cNvPr>
          <p:cNvSpPr txBox="1"/>
          <p:nvPr/>
        </p:nvSpPr>
        <p:spPr>
          <a:xfrm>
            <a:off x="9359441" y="1553942"/>
            <a:ext cx="23555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NVIDIA A100 80 GB: $16,135</a:t>
            </a:r>
          </a:p>
        </p:txBody>
      </p:sp>
    </p:spTree>
    <p:extLst>
      <p:ext uri="{BB962C8B-B14F-4D97-AF65-F5344CB8AC3E}">
        <p14:creationId xmlns:p14="http://schemas.microsoft.com/office/powerpoint/2010/main" val="2909519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(Gen AI)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900" dirty="0">
                <a:solidFill>
                  <a:srgbClr val="C00000"/>
                </a:solidFill>
              </a:rPr>
              <a:t>AI Generated Content </a:t>
            </a:r>
            <a:r>
              <a:rPr lang="en-US" altLang="zh-TW" sz="12000" dirty="0">
                <a:solidFill>
                  <a:srgbClr val="C00000"/>
                </a:solidFill>
              </a:rPr>
              <a:t>(AIGC)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5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1"/>
            <a:ext cx="11605846" cy="1559409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X-LLM:</a:t>
            </a:r>
            <a:br>
              <a:rPr lang="en-US" sz="5300" dirty="0"/>
            </a:br>
            <a:r>
              <a:rPr lang="en-US" sz="3600" dirty="0"/>
              <a:t>Bootstrapping Advanced Large Language Models by</a:t>
            </a:r>
            <a:br>
              <a:rPr lang="en-US" sz="3600" dirty="0"/>
            </a:br>
            <a:r>
              <a:rPr lang="en-US" sz="3600" dirty="0"/>
              <a:t>Treating Multi-Modalities as Foreign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Chen,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Feilong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Minglun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Haozhi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Qingyang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Zhang, Jing Shi, Shuang Xu, and Bo Xu. "X-LLM: Bootstrapping Advanced Large Language Models by Treating Multi-Modalities as Foreign Languages."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arXiv:2305.04160 (2023).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FC91E7-C5A5-F0BA-8F8A-7C3062FFE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54" y="1716195"/>
            <a:ext cx="10152091" cy="47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77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Zephyr-7B-</a:t>
            </a:r>
            <a:r>
              <a:rPr lang="el-GR" dirty="0"/>
              <a:t>β</a:t>
            </a:r>
            <a:r>
              <a:rPr lang="en-US" dirty="0"/>
              <a:t>, Llama2-Chat-70B, GPT-4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https://huggingface.co/HuggingFaceH4/zephyr-7b-beta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F9AB1F-8A15-1A73-E53A-8062FB652BA2}"/>
              </a:ext>
            </a:extLst>
          </p:cNvPr>
          <p:cNvGraphicFramePr>
            <a:graphicFrameLocks noGrp="1"/>
          </p:cNvGraphicFramePr>
          <p:nvPr/>
        </p:nvGraphicFramePr>
        <p:xfrm>
          <a:off x="534389" y="1008301"/>
          <a:ext cx="11434110" cy="5586951"/>
        </p:xfrm>
        <a:graphic>
          <a:graphicData uri="http://schemas.openxmlformats.org/drawingml/2006/table">
            <a:tbl>
              <a:tblPr/>
              <a:tblGrid>
                <a:gridCol w="2643526">
                  <a:extLst>
                    <a:ext uri="{9D8B030D-6E8A-4147-A177-3AD203B41FA5}">
                      <a16:colId xmlns:a16="http://schemas.microsoft.com/office/drawing/2014/main" val="1056117811"/>
                    </a:ext>
                  </a:extLst>
                </a:gridCol>
                <a:gridCol w="1274164">
                  <a:extLst>
                    <a:ext uri="{9D8B030D-6E8A-4147-A177-3AD203B41FA5}">
                      <a16:colId xmlns:a16="http://schemas.microsoft.com/office/drawing/2014/main" val="1880052728"/>
                    </a:ext>
                  </a:extLst>
                </a:gridCol>
                <a:gridCol w="1918741">
                  <a:extLst>
                    <a:ext uri="{9D8B030D-6E8A-4147-A177-3AD203B41FA5}">
                      <a16:colId xmlns:a16="http://schemas.microsoft.com/office/drawing/2014/main" val="2620925913"/>
                    </a:ext>
                  </a:extLst>
                </a:gridCol>
                <a:gridCol w="2323475">
                  <a:extLst>
                    <a:ext uri="{9D8B030D-6E8A-4147-A177-3AD203B41FA5}">
                      <a16:colId xmlns:a16="http://schemas.microsoft.com/office/drawing/2014/main" val="1207574903"/>
                    </a:ext>
                  </a:extLst>
                </a:gridCol>
                <a:gridCol w="3274204">
                  <a:extLst>
                    <a:ext uri="{9D8B030D-6E8A-4147-A177-3AD203B41FA5}">
                      <a16:colId xmlns:a16="http://schemas.microsoft.com/office/drawing/2014/main" val="4290185582"/>
                    </a:ext>
                  </a:extLst>
                </a:gridCol>
              </a:tblGrid>
              <a:tr h="439645">
                <a:tc>
                  <a:txBody>
                    <a:bodyPr/>
                    <a:lstStyle/>
                    <a:p>
                      <a:pPr fontAlgn="b"/>
                      <a:r>
                        <a:rPr lang="en-US" sz="2000" b="1">
                          <a:effectLst/>
                        </a:rPr>
                        <a:t>Model</a:t>
                      </a:r>
                    </a:p>
                  </a:txBody>
                  <a:tcPr marL="25748" marR="25748" marT="12874" marB="12874" anchor="b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 b="1">
                          <a:effectLst/>
                        </a:rPr>
                        <a:t>Size</a:t>
                      </a:r>
                    </a:p>
                  </a:txBody>
                  <a:tcPr marL="25748" marR="25748" marT="12874" marB="12874" anchor="b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 b="1">
                          <a:effectLst/>
                        </a:rPr>
                        <a:t>Alignment</a:t>
                      </a:r>
                    </a:p>
                  </a:txBody>
                  <a:tcPr marL="25748" marR="25748" marT="12874" marB="12874" anchor="b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 b="1">
                          <a:effectLst/>
                        </a:rPr>
                        <a:t>MT-Bench (score)</a:t>
                      </a:r>
                    </a:p>
                  </a:txBody>
                  <a:tcPr marL="25748" marR="25748" marT="12874" marB="12874" anchor="b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 b="1" dirty="0" err="1">
                          <a:effectLst/>
                        </a:rPr>
                        <a:t>AlpacaEval</a:t>
                      </a:r>
                      <a:r>
                        <a:rPr lang="en-US" sz="2000" b="1" dirty="0">
                          <a:effectLst/>
                        </a:rPr>
                        <a:t> (win rate %)</a:t>
                      </a:r>
                    </a:p>
                  </a:txBody>
                  <a:tcPr marL="25748" marR="25748" marT="12874" marB="12874" anchor="b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39897"/>
                  </a:ext>
                </a:extLst>
              </a:tr>
              <a:tr h="357211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StableLM-Tuned-</a:t>
                      </a:r>
                      <a:r>
                        <a:rPr lang="el-GR" sz="2000">
                          <a:effectLst/>
                        </a:rPr>
                        <a:t>α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7B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dSFT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2.75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-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21258"/>
                  </a:ext>
                </a:extLst>
              </a:tr>
              <a:tr h="32023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MPT-Chat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7B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dSFT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5.42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-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08445"/>
                  </a:ext>
                </a:extLst>
              </a:tr>
              <a:tr h="32023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Xwin-LMv0.1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7B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dPPO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6.19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87.83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038401"/>
                  </a:ext>
                </a:extLst>
              </a:tr>
              <a:tr h="439645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Mistral-Instructv0.1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7B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-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6.84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-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597787"/>
                  </a:ext>
                </a:extLst>
              </a:tr>
              <a:tr h="32023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Zephyr-7b-</a:t>
                      </a:r>
                      <a:r>
                        <a:rPr lang="el-GR" sz="2000">
                          <a:effectLst/>
                        </a:rPr>
                        <a:t>α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7B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dDPO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6.88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-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62391"/>
                  </a:ext>
                </a:extLst>
              </a:tr>
              <a:tr h="357211">
                <a:tc>
                  <a:txBody>
                    <a:bodyPr/>
                    <a:lstStyle/>
                    <a:p>
                      <a:pPr fontAlgn="base"/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</a:rPr>
                        <a:t>Zephyr-7b-</a:t>
                      </a:r>
                      <a:r>
                        <a:rPr lang="el-GR" sz="2000" b="1" dirty="0">
                          <a:solidFill>
                            <a:srgbClr val="C00000"/>
                          </a:solidFill>
                          <a:effectLst/>
                        </a:rPr>
                        <a:t>β</a:t>
                      </a:r>
                      <a:r>
                        <a:rPr lang="el-GR" sz="20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🪁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</a:rPr>
                        <a:t>7B</a:t>
                      </a:r>
                      <a:endParaRPr lang="en-US" sz="200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</a:rPr>
                        <a:t>dDPO</a:t>
                      </a:r>
                      <a:endParaRPr lang="en-US" sz="200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</a:rPr>
                        <a:t>7.34</a:t>
                      </a:r>
                      <a:endParaRPr lang="en-US" sz="200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</a:rPr>
                        <a:t>90.60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037971"/>
                  </a:ext>
                </a:extLst>
              </a:tr>
              <a:tr h="357211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Falcon-Instruct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40B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dSFT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5.17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45.71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853512"/>
                  </a:ext>
                </a:extLst>
              </a:tr>
              <a:tr h="32023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Guanaco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65B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SFT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6.41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71.80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448764"/>
                  </a:ext>
                </a:extLst>
              </a:tr>
              <a:tr h="32023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Llama2-Chat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70B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RLHF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6.86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92.66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447556"/>
                  </a:ext>
                </a:extLst>
              </a:tr>
              <a:tr h="32023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Vicuna v1.3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33B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dSFT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7.12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88.99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308879"/>
                  </a:ext>
                </a:extLst>
              </a:tr>
              <a:tr h="32023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WizardLM v1.0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70B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dSFT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7.71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-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274220"/>
                  </a:ext>
                </a:extLst>
              </a:tr>
              <a:tr h="32023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Xwin-LM v0.1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70B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dPPO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95.57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921350"/>
                  </a:ext>
                </a:extLst>
              </a:tr>
              <a:tr h="32023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GPT-3.5-turbo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RLHF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7.94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89.37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287570"/>
                  </a:ext>
                </a:extLst>
              </a:tr>
              <a:tr h="32023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Claude 2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-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RLHF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8.06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</a:rPr>
                        <a:t>91.36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18492"/>
                  </a:ext>
                </a:extLst>
              </a:tr>
              <a:tr h="32023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GPT-4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RLHF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C00000"/>
                          </a:solidFill>
                          <a:effectLst/>
                        </a:rPr>
                        <a:t>8.99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95.28</a:t>
                      </a:r>
                    </a:p>
                  </a:txBody>
                  <a:tcPr marL="25748" marR="25748" marT="12874" marB="12874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828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829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Zephyr-7B-</a:t>
            </a:r>
            <a:r>
              <a:rPr lang="el-GR" dirty="0"/>
              <a:t>β</a:t>
            </a:r>
            <a:r>
              <a:rPr lang="en-US" dirty="0"/>
              <a:t>, Llama2-Chat-70B, GPT-4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https://huggingface.co/HuggingFaceH4/zephyr-7b-beta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2C1A6-5A50-F30C-B755-CFE7518CD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18" y="1075201"/>
            <a:ext cx="10397128" cy="542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87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Zephyr: Direct Distillation of LM Alignment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Tunstall, L.,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Beeching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E., Lambert, N., Rajani, N., Rasul, K.,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Belkada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Y., ... &amp; Wolf, T. (2023). Zephyr: Direct Distillation of LM Alignment.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arXiv:2310.16944.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DAD40B-BE1A-9190-5680-ABFEB6AF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89" y="1418418"/>
            <a:ext cx="11271980" cy="51560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59C8FB-7434-4FA1-E0B2-60C0A3E3500E}"/>
              </a:ext>
            </a:extLst>
          </p:cNvPr>
          <p:cNvSpPr txBox="1"/>
          <p:nvPr/>
        </p:nvSpPr>
        <p:spPr>
          <a:xfrm>
            <a:off x="5095045" y="895199"/>
            <a:ext cx="2345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AI Feedback (AIF)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224F4-13BE-2A9F-4B23-87FE5E639552}"/>
              </a:ext>
            </a:extLst>
          </p:cNvPr>
          <p:cNvSpPr txBox="1"/>
          <p:nvPr/>
        </p:nvSpPr>
        <p:spPr>
          <a:xfrm>
            <a:off x="534390" y="936128"/>
            <a:ext cx="4022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distilled supervised fine-tuning (</a:t>
            </a:r>
            <a:r>
              <a:rPr lang="en-US" b="1" dirty="0" err="1">
                <a:solidFill>
                  <a:srgbClr val="C00000"/>
                </a:solidFill>
              </a:rPr>
              <a:t>dSFT</a:t>
            </a:r>
            <a:r>
              <a:rPr lang="en-US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A83B3B-C56A-97FE-2AE0-A069EEFE9734}"/>
              </a:ext>
            </a:extLst>
          </p:cNvPr>
          <p:cNvSpPr txBox="1"/>
          <p:nvPr/>
        </p:nvSpPr>
        <p:spPr>
          <a:xfrm>
            <a:off x="7979042" y="895199"/>
            <a:ext cx="4022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distilled Direct Preference Optimization (</a:t>
            </a:r>
            <a:r>
              <a:rPr lang="en-US" b="1" dirty="0" err="1">
                <a:solidFill>
                  <a:srgbClr val="C00000"/>
                </a:solidFill>
              </a:rPr>
              <a:t>dDPO</a:t>
            </a:r>
            <a:r>
              <a:rPr lang="en-US" b="1" dirty="0">
                <a:solidFill>
                  <a:srgbClr val="C0000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221188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Zephyr: Direct Distillation of LM Alignment</a:t>
            </a:r>
            <a:endParaRPr lang="en-US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2581C-8FE1-A99E-15E0-91B32F3CF40D}"/>
              </a:ext>
            </a:extLst>
          </p:cNvPr>
          <p:cNvSpPr txBox="1"/>
          <p:nvPr/>
        </p:nvSpPr>
        <p:spPr>
          <a:xfrm>
            <a:off x="385563" y="1523115"/>
            <a:ext cx="115769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 The three steps of </a:t>
            </a:r>
            <a:r>
              <a:rPr lang="en-US" sz="3200" b="1" dirty="0">
                <a:solidFill>
                  <a:srgbClr val="C00000"/>
                </a:solidFill>
              </a:rPr>
              <a:t>Zephyr</a:t>
            </a:r>
            <a:r>
              <a:rPr lang="en-US" sz="3200" dirty="0"/>
              <a:t>: </a:t>
            </a:r>
          </a:p>
          <a:p>
            <a:r>
              <a:rPr lang="en-US" sz="3200" dirty="0"/>
              <a:t>(1) large scale, self-instruct-style dataset construction</a:t>
            </a:r>
          </a:p>
          <a:p>
            <a:r>
              <a:rPr lang="en-US" sz="3200" dirty="0"/>
              <a:t>(</a:t>
            </a:r>
            <a:r>
              <a:rPr lang="en-US" sz="3200" dirty="0" err="1"/>
              <a:t>UltraChat</a:t>
            </a:r>
            <a:r>
              <a:rPr lang="en-US" sz="3200" dirty="0"/>
              <a:t>), followed by </a:t>
            </a:r>
            <a:r>
              <a:rPr lang="en-US" sz="3200" b="1" dirty="0">
                <a:solidFill>
                  <a:srgbClr val="C00000"/>
                </a:solidFill>
              </a:rPr>
              <a:t>distilled supervised fine-tuning (</a:t>
            </a:r>
            <a:r>
              <a:rPr lang="en-US" sz="3200" b="1" dirty="0" err="1">
                <a:solidFill>
                  <a:srgbClr val="C00000"/>
                </a:solidFill>
              </a:rPr>
              <a:t>dSFT</a:t>
            </a:r>
            <a:r>
              <a:rPr lang="en-US" sz="3200" b="1" dirty="0">
                <a:solidFill>
                  <a:srgbClr val="C00000"/>
                </a:solidFill>
              </a:rPr>
              <a:t>)</a:t>
            </a:r>
            <a:r>
              <a:rPr lang="en-US" sz="3200" dirty="0"/>
              <a:t>, </a:t>
            </a:r>
          </a:p>
          <a:p>
            <a:r>
              <a:rPr lang="en-US" sz="3200" dirty="0"/>
              <a:t>(2) </a:t>
            </a:r>
            <a:r>
              <a:rPr lang="en-US" sz="3200" b="1" dirty="0">
                <a:solidFill>
                  <a:srgbClr val="C00000"/>
                </a:solidFill>
              </a:rPr>
              <a:t>AI Feedback (AIF) </a:t>
            </a:r>
            <a:r>
              <a:rPr lang="en-US" sz="3200" dirty="0"/>
              <a:t>collection</a:t>
            </a:r>
          </a:p>
          <a:p>
            <a:r>
              <a:rPr lang="en-US" sz="3200" dirty="0"/>
              <a:t>via an ensemble of chat model completions, followed by scoring by GPT-4 (</a:t>
            </a:r>
            <a:r>
              <a:rPr lang="en-US" sz="3200" dirty="0" err="1"/>
              <a:t>UltraFeedback</a:t>
            </a:r>
            <a:r>
              <a:rPr lang="en-US" sz="3200" dirty="0"/>
              <a:t>) and</a:t>
            </a:r>
          </a:p>
          <a:p>
            <a:r>
              <a:rPr lang="en-US" sz="3200" dirty="0"/>
              <a:t>binarization into preferences, and </a:t>
            </a:r>
          </a:p>
          <a:p>
            <a:r>
              <a:rPr lang="en-US" sz="3200" dirty="0"/>
              <a:t>(3) </a:t>
            </a:r>
            <a:r>
              <a:rPr lang="en-US" sz="3200" b="1" dirty="0">
                <a:solidFill>
                  <a:srgbClr val="C00000"/>
                </a:solidFill>
              </a:rPr>
              <a:t>distilled direct preference optimization (</a:t>
            </a:r>
            <a:r>
              <a:rPr lang="en-US" sz="3200" b="1" dirty="0" err="1">
                <a:solidFill>
                  <a:srgbClr val="C00000"/>
                </a:solidFill>
              </a:rPr>
              <a:t>dDPO</a:t>
            </a:r>
            <a:r>
              <a:rPr lang="en-US" sz="3200" b="1" dirty="0">
                <a:solidFill>
                  <a:srgbClr val="C00000"/>
                </a:solidFill>
              </a:rPr>
              <a:t>) </a:t>
            </a:r>
            <a:r>
              <a:rPr lang="en-US" sz="3200" dirty="0"/>
              <a:t>of the </a:t>
            </a:r>
            <a:r>
              <a:rPr lang="en-US" sz="3200" dirty="0" err="1"/>
              <a:t>dSFT</a:t>
            </a:r>
            <a:endParaRPr lang="en-US" sz="3200" dirty="0"/>
          </a:p>
          <a:p>
            <a:r>
              <a:rPr lang="en-US" sz="3200" dirty="0"/>
              <a:t>model utilizing the feedback data.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D3978E-2FAF-2B04-3ED3-51C344EB5767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Tunstall, L.,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Beeching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E., Lambert, N., Rajani, N., Rasul, K.,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Belkada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Y., ... &amp; Wolf, T. (2023). Zephyr: Direct Distillation of LM Alignment.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arXiv:2310.16944. </a:t>
            </a:r>
          </a:p>
        </p:txBody>
      </p:sp>
    </p:spTree>
    <p:extLst>
      <p:ext uri="{BB962C8B-B14F-4D97-AF65-F5344CB8AC3E}">
        <p14:creationId xmlns:p14="http://schemas.microsoft.com/office/powerpoint/2010/main" val="34468351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2240"/>
            <a:ext cx="11222181" cy="1407945"/>
          </a:xfrm>
        </p:spPr>
        <p:txBody>
          <a:bodyPr>
            <a:normAutofit fontScale="90000"/>
          </a:bodyPr>
          <a:lstStyle/>
          <a:p>
            <a:r>
              <a:rPr lang="en-US" dirty="0"/>
              <a:t>DPO optimizes for human preferences </a:t>
            </a:r>
            <a:br>
              <a:rPr lang="en-US" dirty="0"/>
            </a:br>
            <a:r>
              <a:rPr lang="en-US" dirty="0"/>
              <a:t>while avoiding reinforcement learning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Rafailov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R., Sharma, A., Mitchell, E.,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Ermon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S., Manning, C. D., &amp; Finn, C. (2023). Direct preference optimization: Your language model is secretly a reward model.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arXiv:2305.18290.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A5FEDC-D8EF-EA65-E93D-D9D1F0471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2" y="2058617"/>
            <a:ext cx="11638173" cy="24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634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Direct Preference Optimization (DPO)</a:t>
            </a:r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CE9DF-76D9-FD51-2429-7DF9C99C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41" y="1050839"/>
            <a:ext cx="10592675" cy="539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Rafailov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R., Sharma, A., Mitchell, E.,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Ermon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S., Manning, C. D., &amp; Finn, C. (2023). Direct preference optimization: Your language model is secretly a reward model.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arXiv:2305.18290.</a:t>
            </a:r>
          </a:p>
        </p:txBody>
      </p:sp>
    </p:spTree>
    <p:extLst>
      <p:ext uri="{BB962C8B-B14F-4D97-AF65-F5344CB8AC3E}">
        <p14:creationId xmlns:p14="http://schemas.microsoft.com/office/powerpoint/2010/main" val="26423504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Prompt Engineering, Fine-tuning, and RAG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https://www.entrypointai.com/blog/approaches-to-ai-prompt-engineering-embeddings-or-fine-tuning/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2604B-0C5A-952E-4A2F-8C560B199F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576" y="1008301"/>
            <a:ext cx="9070848" cy="56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73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17279232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8372"/>
          </a:xfrm>
        </p:spPr>
        <p:txBody>
          <a:bodyPr>
            <a:normAutofit fontScale="90000"/>
          </a:bodyPr>
          <a:lstStyle/>
          <a:p>
            <a:r>
              <a:rPr lang="en-US" dirty="0"/>
              <a:t>Framework for Implementing Generative AI Services using RAG Model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4A684-060A-55BF-F7BD-C397EEF9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79" y="1310053"/>
            <a:ext cx="11460641" cy="52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14848440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14267"/>
          </a:xfrm>
        </p:spPr>
        <p:txBody>
          <a:bodyPr>
            <a:normAutofit/>
          </a:bodyPr>
          <a:lstStyle/>
          <a:p>
            <a:r>
              <a:rPr lang="en-US" dirty="0"/>
              <a:t>Factuality Enhancement of </a:t>
            </a:r>
            <a:br>
              <a:rPr lang="en-US" dirty="0"/>
            </a:br>
            <a:r>
              <a:rPr lang="en-US" dirty="0"/>
              <a:t>Large Language Models (LLMs)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414898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Cunxiang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Xiaoze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Yuanhao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Yue,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Tianhang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Cheng Jiayang,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Yunzhi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 et al. "Survey on factuality in large language models: Knowledge, retrieval and domain-specificity."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arXiv:2310.07521 (2023).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9C5BCE-70DD-6C35-0C17-4B8466433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5" y="1836150"/>
            <a:ext cx="11756570" cy="45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974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20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489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Reimagine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https://clipdrop.co/stable-diffusion-reimagine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D3BAA-C4D5-E982-A16C-07D0EBD7BF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99" y="757117"/>
            <a:ext cx="9309001" cy="57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817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3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Civitai</a:t>
            </a:r>
            <a:r>
              <a:rPr lang="en-US" sz="4000" dirty="0">
                <a:solidFill>
                  <a:schemeClr val="accent1"/>
                </a:solidFill>
              </a:rPr>
              <a:t>: Stable Diffusion AI Art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https://civitai.com/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B8C8E-F76E-CF12-59A0-C6DD3C304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972" y="764152"/>
            <a:ext cx="10083300" cy="57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370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2C2C-1CBF-D43C-C5BE-B97ED86E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6" y="56101"/>
            <a:ext cx="11222181" cy="889415"/>
          </a:xfrm>
        </p:spPr>
        <p:txBody>
          <a:bodyPr/>
          <a:lstStyle/>
          <a:p>
            <a:r>
              <a:rPr lang="en-US" dirty="0"/>
              <a:t>D-ID Text to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D40D2-1C89-72CC-BB71-8201FFD5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BA083-14F7-B748-2CF9-581B5995F4AC}"/>
              </a:ext>
            </a:extLst>
          </p:cNvPr>
          <p:cNvSpPr txBox="1"/>
          <p:nvPr/>
        </p:nvSpPr>
        <p:spPr>
          <a:xfrm>
            <a:off x="3093933" y="6570845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https://www.d-id.com/text-to-video/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BB291-98BE-D6C0-F2E4-11F0DC3899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09" y="959449"/>
            <a:ext cx="11222181" cy="56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232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6DBF0-C389-F43E-D8FC-DDD6C35F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2213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Synthesia</a:t>
            </a:r>
            <a:r>
              <a:rPr lang="en-US" dirty="0"/>
              <a:t>: #1 AI Video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D5117-94AB-BECD-B68C-4B935FED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DDAD7-B8F0-3564-898C-4C775EF7A1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35" y="894202"/>
            <a:ext cx="10634729" cy="5648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4CE2F1-3448-2454-7DC6-241F1172D929}"/>
              </a:ext>
            </a:extLst>
          </p:cNvPr>
          <p:cNvSpPr txBox="1"/>
          <p:nvPr/>
        </p:nvSpPr>
        <p:spPr>
          <a:xfrm>
            <a:off x="3093933" y="6542269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https://www.synthesia.io/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1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2C2C-1CBF-D43C-C5BE-B97ED86E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6" y="56101"/>
            <a:ext cx="11222181" cy="889415"/>
          </a:xfrm>
        </p:spPr>
        <p:txBody>
          <a:bodyPr/>
          <a:lstStyle/>
          <a:p>
            <a:r>
              <a:rPr lang="en-US" dirty="0"/>
              <a:t>Speechify: #1 AI Voice Over Generator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D40D2-1C89-72CC-BB71-8201FFD5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BA083-14F7-B748-2CF9-581B5995F4AC}"/>
              </a:ext>
            </a:extLst>
          </p:cNvPr>
          <p:cNvSpPr txBox="1"/>
          <p:nvPr/>
        </p:nvSpPr>
        <p:spPr>
          <a:xfrm>
            <a:off x="3093933" y="6570845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https://speechify.com/voiceover/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CA609-5DF9-9DE0-720D-6FE6F20753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691" y="945517"/>
            <a:ext cx="10042713" cy="552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30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Models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8234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Gozalo-Brizuela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Roberto, and Eduardo C. Garrido-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Merchan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is not all you need. A State of the Art Review of large Generative AI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arXiv:2301.04655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BF010-6004-8E0B-5D8D-F6CDC81B90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17" y="769294"/>
            <a:ext cx="7599767" cy="585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1097B-E369-1B88-BB1F-E0B28973CF2A}"/>
              </a:ext>
            </a:extLst>
          </p:cNvPr>
          <p:cNvSpPr txBox="1"/>
          <p:nvPr/>
        </p:nvSpPr>
        <p:spPr>
          <a:xfrm>
            <a:off x="8698612" y="1709309"/>
            <a:ext cx="3255508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ChatGPT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 not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631B4-5C5B-DB66-5B68-50FBE100D8C8}"/>
              </a:ext>
            </a:extLst>
          </p:cNvPr>
          <p:cNvSpPr txBox="1"/>
          <p:nvPr/>
        </p:nvSpPr>
        <p:spPr>
          <a:xfrm>
            <a:off x="8698612" y="4336139"/>
            <a:ext cx="3255508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Attention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</p:spTree>
    <p:extLst>
      <p:ext uri="{BB962C8B-B14F-4D97-AF65-F5344CB8AC3E}">
        <p14:creationId xmlns:p14="http://schemas.microsoft.com/office/powerpoint/2010/main" val="10396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721319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9" y="56101"/>
            <a:ext cx="4346806" cy="6345688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Research Areas, </a:t>
            </a:r>
            <a:br>
              <a:rPr lang="en-US" dirty="0"/>
            </a:br>
            <a:r>
              <a:rPr lang="en-US" dirty="0"/>
              <a:t>Applications and </a:t>
            </a:r>
            <a:br>
              <a:rPr lang="en-US" dirty="0"/>
            </a:br>
            <a:r>
              <a:rPr lang="en-US" dirty="0"/>
              <a:t>Companies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817F3-2DD5-4399-4CDE-2AD01CDD5D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514" y="396134"/>
            <a:ext cx="7474348" cy="60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447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831665"/>
          </a:xfrm>
        </p:spPr>
        <p:txBody>
          <a:bodyPr>
            <a:normAutofit/>
          </a:bodyPr>
          <a:lstStyle/>
          <a:p>
            <a:r>
              <a:rPr lang="en-US" dirty="0"/>
              <a:t>Applications of Generative AI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3E7B7-261B-E276-E440-9F41C2AF9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2" y="887766"/>
            <a:ext cx="8639287" cy="55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942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 fontScale="90000"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for Corporate ESG and Sustainable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    Development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07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421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656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385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20904717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38683137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846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22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385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75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Modelling Strategy to Forecast Carbon Emissions with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1105361" y="6581001"/>
            <a:ext cx="10604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Brière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Keip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&amp; Le Berthe, T. (2022). Artificial Intelligence for Sustainable Finance: Why it May Help. Available at SSRN 4252329.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DC2BEE-BB71-389D-7CFD-D93A16629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9131" y="947895"/>
            <a:ext cx="9373737" cy="5614349"/>
          </a:xfrm>
        </p:spPr>
      </p:pic>
    </p:spTree>
    <p:extLst>
      <p:ext uri="{BB962C8B-B14F-4D97-AF65-F5344CB8AC3E}">
        <p14:creationId xmlns:p14="http://schemas.microsoft.com/office/powerpoint/2010/main" val="29153115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103884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41617182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Johns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729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76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293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819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764857"/>
          </a:xfrm>
        </p:spPr>
        <p:txBody>
          <a:bodyPr>
            <a:normAutofit/>
          </a:bodyPr>
          <a:lstStyle/>
          <a:p>
            <a:r>
              <a:rPr lang="en-US" dirty="0"/>
              <a:t>Generative AI </a:t>
            </a:r>
            <a:br>
              <a:rPr lang="en-US" dirty="0"/>
            </a:br>
            <a:r>
              <a:rPr lang="en-US" dirty="0"/>
              <a:t>Foundation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FE21F-BCF9-326B-9959-AF9A11BA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4" y="1920348"/>
            <a:ext cx="11966009" cy="44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909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828562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85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144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3600" dirty="0"/>
              <a:t>1. </a:t>
            </a:r>
            <a:r>
              <a:rPr lang="en-US" sz="3600" dirty="0"/>
              <a:t>Generative AI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600" dirty="0"/>
              <a:t>2.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 and Large Language Models (LLMs)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600" dirty="0"/>
              <a:t>3. Popular Generative AI and Applications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600" dirty="0"/>
              <a:t>4. Generative AI for Corporate ESG and Sustainable</a:t>
            </a:r>
            <a:br>
              <a:rPr lang="en-US" sz="3600" dirty="0"/>
            </a:br>
            <a:r>
              <a:rPr lang="en-US" sz="3600" dirty="0"/>
              <a:t>    Development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D5D538-BE67-B8EA-D9B2-97837FD53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852511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altLang="zh-TW" dirty="0"/>
              <a:t>Acknowledgments: </a:t>
            </a:r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9943B-85BA-2E0E-AD5E-E16E306FB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17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NTPU, 112-NTPU_ORDA-F-003</a:t>
            </a:r>
            <a:r>
              <a:rPr lang="zh-TW" altLang="en-US" sz="1700" b="0" dirty="0"/>
              <a:t>，</a:t>
            </a:r>
            <a:r>
              <a:rPr lang="en-US" altLang="zh-TW" sz="17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/>
              <a:t>Digital Support, Unimpeded Communication: The Development, Support and Promotion of AI-assisted Communication Assistive Devices for Speech Impairment. </a:t>
            </a:r>
            <a:r>
              <a:rPr lang="en-US" altLang="zh-TW" sz="1700" b="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  <a:endParaRPr lang="en-US" altLang="zh-TW" sz="1700" dirty="0"/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NSTC 112-2425-H-305-002-, 2023/05/01-2026/04/30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/>
              <a:t>Establishment and Implement of Smart Assistive Technology for Dementia Care and Its Socio-Economic Impacts. </a:t>
            </a:r>
            <a:r>
              <a:rPr lang="en-US" altLang="zh-TW" sz="17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NSTC, NSTC, 112-2627-M-038-001-, 2023/08/01~2024/07/31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Use deep learning to identify commercially dental implant systems - observational study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USTP-NTPU-TMU, USTP-NTPU-TMU-112-01,</a:t>
            </a:r>
            <a:r>
              <a:rPr lang="zh-TW" altLang="en-US" sz="1700" b="0" dirty="0"/>
              <a:t> </a:t>
            </a:r>
            <a:r>
              <a:rPr lang="en-US" altLang="zh-TW" sz="1700" b="0" dirty="0"/>
              <a:t> 2023/01/01~2023/12/31</a:t>
            </a:r>
            <a:endParaRPr lang="en-US" altLang="zh-TW" sz="17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Metaverse AI Multimodal Cross-Language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ATEC Group x NTPU, NTPU-112A413E01, 2023/05/01~2026/04/30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Metaverse Avatar Automatic Metadata Generation Module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 err="1"/>
              <a:t>FormosaVerse</a:t>
            </a:r>
            <a:r>
              <a:rPr lang="en-US" altLang="zh-TW" sz="1700" b="0" dirty="0"/>
              <a:t> x NTPU, NTPU-111A413E01,</a:t>
            </a:r>
            <a:r>
              <a:rPr lang="zh-TW" altLang="en-US" sz="1700" b="0" dirty="0"/>
              <a:t> </a:t>
            </a:r>
            <a:r>
              <a:rPr lang="en-US" altLang="zh-TW" sz="1700" b="0" dirty="0"/>
              <a:t>2022/12/01~2023/11/30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Pilot Study on Universal Data Processing for Code Generation Engine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III x NTPU, NTPU-112A513E01, 2023/08/01~2023/12/22</a:t>
            </a:r>
          </a:p>
          <a:p>
            <a:pPr marL="0" indent="0">
              <a:buNone/>
            </a:pPr>
            <a:endParaRPr lang="en-US" sz="2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90409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6036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Yihan Cao, </a:t>
            </a:r>
            <a:r>
              <a:rPr lang="en-US" sz="1200" b="0" dirty="0" err="1"/>
              <a:t>Siyu</a:t>
            </a:r>
            <a:r>
              <a:rPr lang="en-US" sz="1200" b="0" dirty="0"/>
              <a:t> Li, </a:t>
            </a:r>
            <a:r>
              <a:rPr lang="en-US" sz="1200" b="0" dirty="0" err="1"/>
              <a:t>Yixin</a:t>
            </a:r>
            <a:r>
              <a:rPr lang="en-US" sz="1200" b="0" dirty="0"/>
              <a:t> Liu, </a:t>
            </a:r>
            <a:r>
              <a:rPr lang="en-US" sz="1200" b="0" dirty="0" err="1"/>
              <a:t>Zhiling</a:t>
            </a:r>
            <a:r>
              <a:rPr lang="en-US" sz="1200" b="0" dirty="0"/>
              <a:t> Yan, Yutong Dai, Philip S. Yu, and </a:t>
            </a:r>
            <a:r>
              <a:rPr lang="en-US" sz="1200" b="0" dirty="0" err="1"/>
              <a:t>Lichao</a:t>
            </a:r>
            <a:r>
              <a:rPr lang="en-US" sz="1200" b="0" dirty="0"/>
              <a:t> Sun (2023). "A Comprehensive Survey of AI-Generated Content (AIGC): A History of Generative AI from GAN to </a:t>
            </a:r>
            <a:r>
              <a:rPr lang="en-US" sz="1200" b="0" dirty="0" err="1"/>
              <a:t>ChatGPT</a:t>
            </a:r>
            <a:r>
              <a:rPr lang="en-US" sz="1200" b="0" dirty="0"/>
              <a:t>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Pengfei</a:t>
            </a:r>
            <a:r>
              <a:rPr lang="en-US" sz="1200" b="0" dirty="0"/>
              <a:t> Liu, </a:t>
            </a:r>
            <a:r>
              <a:rPr lang="en-US" sz="1200" b="0" dirty="0" err="1"/>
              <a:t>Weizhe</a:t>
            </a:r>
            <a:r>
              <a:rPr lang="en-US" sz="1200" b="0" dirty="0"/>
              <a:t> Yuan, </a:t>
            </a:r>
            <a:r>
              <a:rPr lang="en-US" sz="1200" b="0" dirty="0" err="1"/>
              <a:t>Jinlan</a:t>
            </a:r>
            <a:r>
              <a:rPr lang="en-US" sz="1200" b="0" dirty="0"/>
              <a:t> Fu, </a:t>
            </a:r>
            <a:r>
              <a:rPr lang="en-US" sz="1200" b="0" dirty="0" err="1"/>
              <a:t>Zhengbao</a:t>
            </a:r>
            <a:r>
              <a:rPr lang="en-US" sz="1200" b="0" dirty="0"/>
              <a:t> Jiang, Hiroaki Hayashi, and Graham </a:t>
            </a:r>
            <a:r>
              <a:rPr lang="en-US" sz="1200" b="0" dirty="0" err="1"/>
              <a:t>Neubig</a:t>
            </a:r>
            <a:r>
              <a:rPr lang="en-US" sz="1200" b="0" dirty="0"/>
              <a:t>. (2023) "Pre-train, prompt, and predict: A systematic survey of prompting methods in natural language processing." ACM Computing Surveys 55, no. 9 (2023): 1-35.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Wayne Xin Zhao, </a:t>
            </a:r>
            <a:r>
              <a:rPr lang="en-US" sz="1200" b="0" dirty="0" err="1"/>
              <a:t>Kun</a:t>
            </a:r>
            <a:r>
              <a:rPr lang="en-US" sz="1200" b="0" dirty="0"/>
              <a:t> Zhou, </a:t>
            </a:r>
            <a:r>
              <a:rPr lang="en-US" sz="1200" b="0" dirty="0" err="1"/>
              <a:t>Junyi</a:t>
            </a:r>
            <a:r>
              <a:rPr lang="en-US" sz="1200" b="0" dirty="0"/>
              <a:t> Li, </a:t>
            </a:r>
            <a:r>
              <a:rPr lang="en-US" sz="1200" b="0" dirty="0" err="1"/>
              <a:t>Tianyi</a:t>
            </a:r>
            <a:r>
              <a:rPr lang="en-US" sz="1200" b="0" dirty="0"/>
              <a:t> Tang, </a:t>
            </a:r>
            <a:r>
              <a:rPr lang="en-US" sz="1200" b="0" dirty="0" err="1"/>
              <a:t>Xiaolei</a:t>
            </a:r>
            <a:r>
              <a:rPr lang="en-US" sz="1200" b="0" dirty="0"/>
              <a:t> Wang, </a:t>
            </a:r>
            <a:r>
              <a:rPr lang="en-US" sz="1200" b="0" dirty="0" err="1"/>
              <a:t>Yupeng</a:t>
            </a:r>
            <a:r>
              <a:rPr lang="en-US" sz="1200" b="0" dirty="0"/>
              <a:t> Hou, </a:t>
            </a:r>
            <a:r>
              <a:rPr lang="en-US" sz="1200" b="0" dirty="0" err="1"/>
              <a:t>Yingqian</a:t>
            </a:r>
            <a:r>
              <a:rPr lang="en-US" sz="1200" b="0" dirty="0"/>
              <a:t> Min et al. (2023) "A Survey of Large Language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arXiv:2303.18223.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Touvron</a:t>
            </a:r>
            <a:r>
              <a:rPr lang="en-US" sz="1200" b="0" dirty="0"/>
              <a:t>, Hugo, Louis Martin, Kevin Stone, Peter Albert, Amjad </a:t>
            </a:r>
            <a:r>
              <a:rPr lang="en-US" sz="1200" b="0" dirty="0" err="1"/>
              <a:t>Almahairi</a:t>
            </a:r>
            <a:r>
              <a:rPr lang="en-US" sz="1200" b="0" dirty="0"/>
              <a:t>, Yasmine </a:t>
            </a:r>
            <a:r>
              <a:rPr lang="en-US" sz="1200" b="0" dirty="0" err="1"/>
              <a:t>Babaei</a:t>
            </a:r>
            <a:r>
              <a:rPr lang="en-US" sz="1200" b="0" dirty="0"/>
              <a:t>, Nikolay </a:t>
            </a:r>
            <a:r>
              <a:rPr lang="en-US" sz="1200" b="0" dirty="0" err="1"/>
              <a:t>Bashlykov</a:t>
            </a:r>
            <a:r>
              <a:rPr lang="en-US" sz="1200" b="0" dirty="0"/>
              <a:t> et al. (2023) "Llama 2: Open Foundation and Fine-Tuned Chat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arXiv:2307.09288 (2023).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 err="1">
                <a:latin typeface="Calibri" charset="0"/>
                <a:ea typeface="標楷體" charset="-120"/>
              </a:rPr>
              <a:t>Rafailov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R., Sharma, A., Mitchell, E.,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Ermon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S., Manning, C. D., &amp; Finn, C. (2023). Direct preference optimization: Your language model is secretly a reward model.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preprint arXiv:2305.18290.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Tunstall, Lewis, Edward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Beeching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Nathan Lambert, Nazneen Rajani, Kashif Rasul, Younes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Belkada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Shengyi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Huang et al. "Zephyr: Direct Distillation of LM Alignment."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preprint arXiv:2310.16944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Gozalo-Brizuela</a:t>
            </a:r>
            <a:r>
              <a:rPr lang="en-US" sz="1200" b="0" dirty="0"/>
              <a:t>, Roberto, and Eduardo C. Garrido-</a:t>
            </a:r>
            <a:r>
              <a:rPr lang="en-US" sz="1200" b="0" dirty="0" err="1"/>
              <a:t>Merchan</a:t>
            </a:r>
            <a:r>
              <a:rPr lang="en-US" sz="1200" b="0" dirty="0"/>
              <a:t> (2023). "</a:t>
            </a:r>
            <a:r>
              <a:rPr lang="en-US" sz="1200" b="0" dirty="0" err="1"/>
              <a:t>ChatGPT</a:t>
            </a:r>
            <a:r>
              <a:rPr lang="en-US" sz="1200" b="0" dirty="0"/>
              <a:t> is not all you need. A State of the Art Review of large Generative AI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arXiv:2301.04655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Wenliang Dai, </a:t>
            </a:r>
            <a:r>
              <a:rPr lang="en-US" sz="1200" b="0" dirty="0" err="1"/>
              <a:t>Junnan</a:t>
            </a:r>
            <a:r>
              <a:rPr lang="en-US" sz="1200" b="0" dirty="0"/>
              <a:t> Li, </a:t>
            </a:r>
            <a:r>
              <a:rPr lang="en-US" sz="1200" b="0" dirty="0" err="1"/>
              <a:t>Dongxu</a:t>
            </a:r>
            <a:r>
              <a:rPr lang="en-US" sz="1200" b="0" dirty="0"/>
              <a:t> Li, Anthony Meng </a:t>
            </a:r>
            <a:r>
              <a:rPr lang="en-US" sz="1200" b="0" dirty="0" err="1"/>
              <a:t>Huat</a:t>
            </a:r>
            <a:r>
              <a:rPr lang="en-US" sz="1200" b="0" dirty="0"/>
              <a:t> Tiong, </a:t>
            </a:r>
            <a:r>
              <a:rPr lang="en-US" sz="1200" b="0" dirty="0" err="1"/>
              <a:t>Junqi</a:t>
            </a:r>
            <a:r>
              <a:rPr lang="en-US" sz="1200" b="0" dirty="0"/>
              <a:t> Zhao, </a:t>
            </a:r>
            <a:r>
              <a:rPr lang="en-US" sz="1200" b="0" dirty="0" err="1"/>
              <a:t>Weisheng</a:t>
            </a:r>
            <a:r>
              <a:rPr lang="en-US" sz="1200" b="0" dirty="0"/>
              <a:t> Wang, </a:t>
            </a:r>
            <a:r>
              <a:rPr lang="en-US" sz="1200" b="0" dirty="0" err="1"/>
              <a:t>Boyang</a:t>
            </a:r>
            <a:r>
              <a:rPr lang="en-US" sz="1200" b="0" dirty="0"/>
              <a:t> Li, Pascale Fung, and Steven Hoi. (2023) "</a:t>
            </a:r>
            <a:r>
              <a:rPr lang="en-US" sz="1200" b="0" dirty="0" err="1"/>
              <a:t>InstructBLIP</a:t>
            </a:r>
            <a:r>
              <a:rPr lang="en-US" sz="1200" b="0" dirty="0"/>
              <a:t>: Towards General-purpose Vision-Language Models with Instruction Tuning."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arXiv:2305.06500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Shahab </a:t>
            </a:r>
            <a:r>
              <a:rPr lang="en-US" sz="1200" b="0" dirty="0" err="1"/>
              <a:t>Saquib</a:t>
            </a:r>
            <a:r>
              <a:rPr lang="en-US" sz="1200" b="0" dirty="0"/>
              <a:t> </a:t>
            </a:r>
            <a:r>
              <a:rPr lang="en-US" sz="1200" b="0" dirty="0" err="1"/>
              <a:t>Sohail</a:t>
            </a:r>
            <a:r>
              <a:rPr lang="en-US" sz="1200" b="0" dirty="0"/>
              <a:t>, Faiza Farhat, Yassine </a:t>
            </a:r>
            <a:r>
              <a:rPr lang="en-US" sz="1200" b="0" dirty="0" err="1"/>
              <a:t>Himeur</a:t>
            </a:r>
            <a:r>
              <a:rPr lang="en-US" sz="1200" b="0" dirty="0"/>
              <a:t>, Mohammad Nadeem, Dag </a:t>
            </a:r>
            <a:r>
              <a:rPr lang="en-US" sz="1200" b="0" dirty="0" err="1"/>
              <a:t>Øivind</a:t>
            </a:r>
            <a:r>
              <a:rPr lang="en-US" sz="1200" b="0" dirty="0"/>
              <a:t> Madsen, </a:t>
            </a:r>
            <a:r>
              <a:rPr lang="en-US" sz="1200" b="0" dirty="0" err="1"/>
              <a:t>Yashbir</a:t>
            </a:r>
            <a:r>
              <a:rPr lang="en-US" sz="1200" b="0" dirty="0"/>
              <a:t> Singh, </a:t>
            </a:r>
            <a:r>
              <a:rPr lang="en-US" sz="1200" b="0" dirty="0" err="1"/>
              <a:t>Shadi</a:t>
            </a:r>
            <a:r>
              <a:rPr lang="en-US" sz="1200" b="0" dirty="0"/>
              <a:t> Atalla, and </a:t>
            </a:r>
            <a:r>
              <a:rPr lang="en-US" sz="1200" b="0" dirty="0" err="1"/>
              <a:t>Wathiq</a:t>
            </a:r>
            <a:r>
              <a:rPr lang="en-US" sz="1200" b="0" dirty="0"/>
              <a:t> Mansoor (2023). "The Future of GPT: A Taxonomy of Existing </a:t>
            </a:r>
            <a:r>
              <a:rPr lang="en-US" sz="1200" b="0" dirty="0" err="1"/>
              <a:t>ChatGPT</a:t>
            </a:r>
            <a:r>
              <a:rPr lang="en-US" sz="1200" b="0" dirty="0"/>
              <a:t> Research, Current Challenges, and Possible Future Directions." Current Challenges, and Possible Future Directions (April 8, 2023)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Longbing</a:t>
            </a:r>
            <a:r>
              <a:rPr lang="en-US" sz="1200" b="0" dirty="0"/>
              <a:t> Cao (2022). "Decentralized ai: Edge intelligence and smart blockchain, metaverse, web3, and </a:t>
            </a:r>
            <a:r>
              <a:rPr lang="en-US" sz="1200" b="0" dirty="0" err="1"/>
              <a:t>desci</a:t>
            </a:r>
            <a:r>
              <a:rPr lang="en-US" sz="12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Qinglin Yang, </a:t>
            </a:r>
            <a:r>
              <a:rPr lang="en-US" sz="1200" b="0" dirty="0" err="1"/>
              <a:t>Yetong</a:t>
            </a:r>
            <a:r>
              <a:rPr lang="en-US" sz="1200" b="0" dirty="0"/>
              <a:t> Zhao, Huawei Huang, </a:t>
            </a:r>
            <a:r>
              <a:rPr lang="en-US" sz="1200" b="0" dirty="0" err="1"/>
              <a:t>Zehui</a:t>
            </a:r>
            <a:r>
              <a:rPr lang="en-US" sz="1200" b="0" dirty="0"/>
              <a:t> </a:t>
            </a:r>
            <a:r>
              <a:rPr lang="en-US" sz="1200" b="0" dirty="0" err="1"/>
              <a:t>Xiong</a:t>
            </a:r>
            <a:r>
              <a:rPr lang="en-US" sz="1200" b="0" dirty="0"/>
              <a:t>, </a:t>
            </a:r>
            <a:r>
              <a:rPr lang="en-US" sz="1200" b="0" dirty="0" err="1"/>
              <a:t>Jiawen</a:t>
            </a:r>
            <a:r>
              <a:rPr lang="en-US" sz="1200" b="0" dirty="0"/>
              <a:t> Kang, and </a:t>
            </a:r>
            <a:r>
              <a:rPr lang="en-US" sz="1200" b="0" dirty="0" err="1"/>
              <a:t>Zibin</a:t>
            </a:r>
            <a:r>
              <a:rPr lang="en-US" sz="12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200" b="0" dirty="0"/>
          </a:p>
          <a:p>
            <a:pPr>
              <a:spcAft>
                <a:spcPts val="0"/>
              </a:spcAft>
            </a:pPr>
            <a:endParaRPr lang="en-US" sz="1200" b="0" dirty="0"/>
          </a:p>
          <a:p>
            <a:pPr>
              <a:spcAft>
                <a:spcPts val="0"/>
              </a:spcAft>
            </a:pPr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57276</TotalTime>
  <Words>5547</Words>
  <Application>Microsoft Macintosh PowerPoint</Application>
  <PresentationFormat>Widescreen</PresentationFormat>
  <Paragraphs>703</Paragraphs>
  <Slides>100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8" baseType="lpstr">
      <vt:lpstr>Heiti TC Medium</vt:lpstr>
      <vt:lpstr>Heiti TC Medium</vt:lpstr>
      <vt:lpstr>Arial</vt:lpstr>
      <vt:lpstr>Barlow</vt:lpstr>
      <vt:lpstr>Calibri</vt:lpstr>
      <vt:lpstr>Helvetica Neue LT Std 65 Medium</vt:lpstr>
      <vt:lpstr>Source Sans Pro</vt:lpstr>
      <vt:lpstr>Office Theme</vt:lpstr>
      <vt:lpstr>生成式AI在企業永續發展的應用 Generative AI for Corporate ESG and Sustainable Development</vt:lpstr>
      <vt:lpstr>戴敏育 博士 Min-Yuh Day, Ph.D.</vt:lpstr>
      <vt:lpstr>Outline</vt:lpstr>
      <vt:lpstr>衡量企業永續關鍵指標　 臺北大學獨創ESG永續評鑑系統</vt:lpstr>
      <vt:lpstr>Generative AI (Gen AI) AI Generated Content (AIGC)</vt:lpstr>
      <vt:lpstr>PowerPoint Presentation</vt:lpstr>
      <vt:lpstr>Generative AI (Gen AI) AI Generated Content (AIGC)</vt:lpstr>
      <vt:lpstr>The history of Generative AI  in CV, NLP and VL</vt:lpstr>
      <vt:lpstr>Generative AI  Foundation Models </vt:lpstr>
      <vt:lpstr>Categories of Vision Generative Models</vt:lpstr>
      <vt:lpstr>The General Structure of  Generative Vision Language</vt:lpstr>
      <vt:lpstr>Two Types of Vision Language Encoders: Concatenated Encoders and Cross-aligned Encoders</vt:lpstr>
      <vt:lpstr>Two Types of to-language Decoder Models: Jointly-trained Models and Frozen Models</vt:lpstr>
      <vt:lpstr>ChatGPT Large Language Models (LLMs) Foundation Models </vt:lpstr>
      <vt:lpstr>Large Language Models (LLM)  (GPT-3, ChatGPT, PaLM, BLOOM, OPT-175B, LLaMA)</vt:lpstr>
      <vt:lpstr> The Transformers Timeline</vt:lpstr>
      <vt:lpstr>Transformer Models</vt:lpstr>
      <vt:lpstr>Large Language Models (LLMs) (larger than 10B) </vt:lpstr>
      <vt:lpstr>Large Language Models (LLMs) (larger than 10B) </vt:lpstr>
      <vt:lpstr>Large Language Models (LLMs) (larger than 10B) </vt:lpstr>
      <vt:lpstr>Statistics of Commonly-used Data Sources for LLMs</vt:lpstr>
      <vt:lpstr> Ratios of various data sources in the  pre-training data for existing LLMs</vt:lpstr>
      <vt:lpstr>Typical Data Preprocessing Pipeline for  Pre-training Large Language Models (LLMs)</vt:lpstr>
      <vt:lpstr>Generative AI Text, Image, Video, Audio Applications</vt:lpstr>
      <vt:lpstr>Popular Generative AI</vt:lpstr>
      <vt:lpstr>OpenAI ChatGPT (GPT-4, GPT-3.5)</vt:lpstr>
      <vt:lpstr>OpenAI ChatGPT (GPT-4) DALL·E 3</vt:lpstr>
      <vt:lpstr>Perplexity.ai</vt:lpstr>
      <vt:lpstr>Chat with Open Large Language Models:</vt:lpstr>
      <vt:lpstr>Chat with Open Large Language Models</vt:lpstr>
      <vt:lpstr>Chat  with  Open  Large Language Models: Chatbot Arena</vt:lpstr>
      <vt:lpstr>Chatbot Arena Leaderboard LLM Leaderboard</vt:lpstr>
      <vt:lpstr>Stanford Alpaca:  A Strong, Replicable Instruction-Following Model</vt:lpstr>
      <vt:lpstr>Vicuna: An Open-Source Chatbot  Impressing GPT-4 with 90%* ChatGPT Quality by the Team with members from UC Berkeley, CMU, Stanford, and UC San Diego</vt:lpstr>
      <vt:lpstr>Chinese-Vicuna:  A Chinese Instruction-following LLaMA-based Model  一個中文低資源的 llama+lora方案</vt:lpstr>
      <vt:lpstr>RedPajama a project to create leading open-source models,  starts by reproducing LLaMA training dataset of over 1.2 trillion tokens</vt:lpstr>
      <vt:lpstr>ChatPDF</vt:lpstr>
      <vt:lpstr>MiniGPT-4: Enhancing Vision-language Understanding with Advanced Large Language Models</vt:lpstr>
      <vt:lpstr>LLaVA: Large Language and Vision Assistant</vt:lpstr>
      <vt:lpstr>Visual Instruction Tuning LLaVA: Large Language and Vision Assistant University of Wisconsin-Madison, Microsoft Research, Columbia University</vt:lpstr>
      <vt:lpstr>MPT-7B-StoryWriter-65k+</vt:lpstr>
      <vt:lpstr>MPT-30B, MPT-7B LLaMa-30B, LLaMa-7B</vt:lpstr>
      <vt:lpstr>Meta Llama-2 70B: Best Open Source and Commercial LLM (Llama-2, Falcon, MPT)</vt:lpstr>
      <vt:lpstr>Meta  Llama-2 70B:  Best  Open Source and Commercial LLM  (Llama-2, Falcon, MPT)</vt:lpstr>
      <vt:lpstr>Llama-2: Comparison to  closed-source models (GPT-3.5, GPT-4, PaLM) on academic benchmarks</vt:lpstr>
      <vt:lpstr>Llama-2 Chat:  Helpfulness Human Evaluation</vt:lpstr>
      <vt:lpstr>Falcon 180B</vt:lpstr>
      <vt:lpstr>Falcon 180B, LLaMA 65B, MPT 30B</vt:lpstr>
      <vt:lpstr>Falcon 180B Hardware requirements</vt:lpstr>
      <vt:lpstr>X-LLM: Bootstrapping Advanced Large Language Models by Treating Multi-Modalities as Foreign Languages</vt:lpstr>
      <vt:lpstr>Zephyr-7B-β, Llama2-Chat-70B, GPT-4</vt:lpstr>
      <vt:lpstr>Zephyr-7B-β, Llama2-Chat-70B, GPT-4</vt:lpstr>
      <vt:lpstr>Zephyr: Direct Distillation of LM Alignment</vt:lpstr>
      <vt:lpstr>Zephyr: Direct Distillation of LM Alignment</vt:lpstr>
      <vt:lpstr>DPO optimizes for human preferences  while avoiding reinforcement learning</vt:lpstr>
      <vt:lpstr>Direct Preference Optimization (DPO)</vt:lpstr>
      <vt:lpstr>Prompt Engineering, Fine-tuning, and RAG</vt:lpstr>
      <vt:lpstr>Generative AI</vt:lpstr>
      <vt:lpstr>Framework for Implementing Generative AI Services using RAG Model</vt:lpstr>
      <vt:lpstr>Factuality Enhancement of  Large Language Models (LLMs)</vt:lpstr>
      <vt:lpstr>Stable Diffusion</vt:lpstr>
      <vt:lpstr>Stable Diffusion Colab</vt:lpstr>
      <vt:lpstr>Stable Diffusion Reimagine</vt:lpstr>
      <vt:lpstr>Lexica Art: Search Stable Diffusion images and prompts</vt:lpstr>
      <vt:lpstr>Civitai: Stable Diffusion AI Art Models</vt:lpstr>
      <vt:lpstr>D-ID Text to Video</vt:lpstr>
      <vt:lpstr>Synthesia: #1 AI Video Generation</vt:lpstr>
      <vt:lpstr>Speechify: #1 AI Voice Over Generator</vt:lpstr>
      <vt:lpstr>Generative AI Models</vt:lpstr>
      <vt:lpstr>Generative AI Research Areas,  Applications and  Companies</vt:lpstr>
      <vt:lpstr>Applications of Generative AI Models</vt:lpstr>
      <vt:lpstr>Generative AI for Corporate ESG and Sustainable     Development</vt:lpstr>
      <vt:lpstr>ESG: Environmental Social Governance</vt:lpstr>
      <vt:lpstr>CSR: Corporate Social Responsibility</vt:lpstr>
      <vt:lpstr>Sustainable Development Goals (SDGs)</vt:lpstr>
      <vt:lpstr>Sustainable Development Goals (SDGs) and 5P</vt:lpstr>
      <vt:lpstr>Evolution of Sustainable Finance Research</vt:lpstr>
      <vt:lpstr>ESG to 17 SDGs</vt:lpstr>
      <vt:lpstr>Generative AI and LLMs for Sustainability and  ESG Data Analytics</vt:lpstr>
      <vt:lpstr>Sustainability and ESG Data Analytics</vt:lpstr>
      <vt:lpstr>Generative AI for ESG Rating and Reporting Generation</vt:lpstr>
      <vt:lpstr>Modelling Strategy to Forecast Carbon Emissions with AI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Summary</vt:lpstr>
      <vt:lpstr>Acknowledgments: Research Projects</vt:lpstr>
      <vt:lpstr>References</vt:lpstr>
      <vt:lpstr>生成式AI在企業永續發展的應用 Generative AI for Corporate ESG and Sustainable Development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AI for Corporate ESG and Sustainable Development</dc:title>
  <dc:subject/>
  <dc:creator>Min-Yuh Day</dc:creator>
  <cp:keywords>Generative AI, Corporate ESG, Sustainable Development</cp:keywords>
  <dc:description>Generative AI for Corporate ESG and Sustainable Development</dc:description>
  <cp:lastModifiedBy>MY DAY</cp:lastModifiedBy>
  <cp:revision>1792</cp:revision>
  <cp:lastPrinted>2020-12-23T14:44:17Z</cp:lastPrinted>
  <dcterms:created xsi:type="dcterms:W3CDTF">2019-09-12T03:09:52Z</dcterms:created>
  <dcterms:modified xsi:type="dcterms:W3CDTF">2023-12-02T23:53:51Z</dcterms:modified>
  <cp:category/>
</cp:coreProperties>
</file>