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3832" r:id="rId2"/>
    <p:sldId id="5214" r:id="rId3"/>
    <p:sldId id="5082" r:id="rId4"/>
    <p:sldId id="5212" r:id="rId5"/>
    <p:sldId id="256" r:id="rId6"/>
    <p:sldId id="2154" r:id="rId7"/>
    <p:sldId id="5284" r:id="rId8"/>
    <p:sldId id="5293" r:id="rId9"/>
    <p:sldId id="5300" r:id="rId10"/>
    <p:sldId id="5285" r:id="rId11"/>
    <p:sldId id="5286" r:id="rId12"/>
    <p:sldId id="5287" r:id="rId13"/>
    <p:sldId id="5246" r:id="rId14"/>
    <p:sldId id="5247" r:id="rId15"/>
    <p:sldId id="5248" r:id="rId16"/>
    <p:sldId id="5249" r:id="rId17"/>
    <p:sldId id="5250" r:id="rId18"/>
    <p:sldId id="5288" r:id="rId19"/>
    <p:sldId id="5106" r:id="rId20"/>
    <p:sldId id="5098" r:id="rId21"/>
    <p:sldId id="5079" r:id="rId22"/>
    <p:sldId id="5080" r:id="rId23"/>
    <p:sldId id="5305" r:id="rId24"/>
    <p:sldId id="5306" r:id="rId25"/>
    <p:sldId id="5307" r:id="rId26"/>
    <p:sldId id="5282" r:id="rId27"/>
    <p:sldId id="5074" r:id="rId28"/>
    <p:sldId id="5075" r:id="rId29"/>
    <p:sldId id="5289" r:id="rId30"/>
    <p:sldId id="5077" r:id="rId31"/>
    <p:sldId id="4938" r:id="rId32"/>
    <p:sldId id="5251" r:id="rId33"/>
    <p:sldId id="5252" r:id="rId34"/>
    <p:sldId id="5253" r:id="rId35"/>
    <p:sldId id="5254" r:id="rId36"/>
    <p:sldId id="5255" r:id="rId37"/>
    <p:sldId id="5257" r:id="rId38"/>
    <p:sldId id="5258" r:id="rId39"/>
    <p:sldId id="5259" r:id="rId40"/>
    <p:sldId id="5260" r:id="rId41"/>
    <p:sldId id="5261" r:id="rId42"/>
    <p:sldId id="5262" r:id="rId43"/>
    <p:sldId id="5263" r:id="rId44"/>
    <p:sldId id="5301" r:id="rId45"/>
    <p:sldId id="5264" r:id="rId46"/>
    <p:sldId id="5265" r:id="rId47"/>
    <p:sldId id="5266" r:id="rId48"/>
    <p:sldId id="5267" r:id="rId49"/>
    <p:sldId id="5268" r:id="rId50"/>
    <p:sldId id="5269" r:id="rId51"/>
    <p:sldId id="5270" r:id="rId52"/>
    <p:sldId id="5271" r:id="rId53"/>
    <p:sldId id="5272" r:id="rId54"/>
    <p:sldId id="5273" r:id="rId55"/>
    <p:sldId id="5274" r:id="rId56"/>
    <p:sldId id="5275" r:id="rId57"/>
    <p:sldId id="5276" r:id="rId58"/>
    <p:sldId id="5277" r:id="rId59"/>
    <p:sldId id="5278" r:id="rId60"/>
    <p:sldId id="5279" r:id="rId61"/>
    <p:sldId id="5291" r:id="rId62"/>
    <p:sldId id="5292" r:id="rId63"/>
    <p:sldId id="5294" r:id="rId64"/>
    <p:sldId id="5295" r:id="rId65"/>
    <p:sldId id="4254" r:id="rId66"/>
    <p:sldId id="4252" r:id="rId67"/>
    <p:sldId id="4290" r:id="rId68"/>
    <p:sldId id="5095" r:id="rId69"/>
    <p:sldId id="5217" r:id="rId70"/>
    <p:sldId id="5299" r:id="rId71"/>
    <p:sldId id="5218" r:id="rId72"/>
    <p:sldId id="5297" r:id="rId73"/>
    <p:sldId id="5304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  <a:srgbClr val="FF7E79"/>
    <a:srgbClr val="9437FF"/>
    <a:srgbClr val="FF40FF"/>
    <a:srgbClr val="D883FF"/>
    <a:srgbClr val="FFD579"/>
    <a:srgbClr val="A9D18E"/>
    <a:srgbClr val="FF8AD8"/>
    <a:srgbClr val="FF26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9"/>
    <p:restoredTop sz="91933"/>
  </p:normalViewPr>
  <p:slideViewPr>
    <p:cSldViewPr snapToGrid="0" snapToObjects="1">
      <p:cViewPr varScale="1">
        <p:scale>
          <a:sx n="76" d="100"/>
          <a:sy n="76" d="100"/>
        </p:scale>
        <p:origin x="22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6/26/24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7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37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5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Modelling strategy to forecast carbon </a:t>
            </a:r>
            <a:r>
              <a:rPr lang="en-US" dirty="0" err="1"/>
              <a:t>emisisons</a:t>
            </a:r>
            <a:r>
              <a:rPr lang="en-US" dirty="0"/>
              <a:t> with Machine Learning methods</a:t>
            </a:r>
          </a:p>
          <a:p>
            <a:endParaRPr lang="en-US" dirty="0"/>
          </a:p>
          <a:p>
            <a:r>
              <a:rPr lang="en-US" dirty="0"/>
              <a:t>This figure illustrates the modelling framework that is used to train and evaluate the proposed machine learning approach. Block: Data shows the sample selection and data pre-processing process. Block: Prediction Model implements (1) Predictor Selection, where the optimal set of predictors from the listed alternative choices is selected based on OLS regression. (2): Build Base-Learners, where three groups of base-learners are tested, namely linear models, non-linear models, and decision ensembles, and (3) Building Meta-Learners, where predictions are combined using a simple combination or stacked generalization. Finally, block: Model Evaluation: describes the model evaluation with mean absolute error and a set of robustness tests via double-K fold validation.</a:t>
            </a:r>
          </a:p>
          <a:p>
            <a:endParaRPr lang="en-US" dirty="0"/>
          </a:p>
          <a:p>
            <a:r>
              <a:rPr lang="en-US" dirty="0"/>
              <a:t>Source: Nguyen, Diaz-</a:t>
            </a:r>
            <a:r>
              <a:rPr lang="en-US" dirty="0" err="1"/>
              <a:t>Rainez</a:t>
            </a:r>
            <a:r>
              <a:rPr lang="en-US" dirty="0"/>
              <a:t> and </a:t>
            </a:r>
            <a:r>
              <a:rPr lang="en-US" dirty="0" err="1"/>
              <a:t>Kuruppuarachchi</a:t>
            </a:r>
            <a:r>
              <a:rPr lang="en-US" dirty="0"/>
              <a:t> (2021)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81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027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128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7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x">
  <p:cSld name="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9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9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1pPr>
            <a:lvl2pPr marL="1219170" lvl="1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2pPr>
            <a:lvl3pPr marL="1828754" lvl="2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3pPr>
            <a:lvl4pPr marL="2438339" lvl="3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4pPr>
            <a:lvl5pPr marL="3047924" lvl="4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5pPr>
            <a:lvl6pPr marL="3657509" lvl="5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59"/>
          <p:cNvSpPr txBox="1">
            <a:spLocks noGrp="1"/>
          </p:cNvSpPr>
          <p:nvPr>
            <p:ph type="sldNum" idx="12"/>
          </p:nvPr>
        </p:nvSpPr>
        <p:spPr>
          <a:xfrm>
            <a:off x="11898664" y="6449912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595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全版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3391D2-77AD-4FDF-BF38-D36139D52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47" y="6083908"/>
            <a:ext cx="1496274" cy="7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4678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6/26/24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6/26/24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6/26/24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6/26/24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6/26/24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6/26/24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hyperlink" Target="https://web.ntpu.edu.tw/~myday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tif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wc.com/us/en/services/esg/library/building-blocks-for-net-zero-transformation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weforum.org/agenda/2022/07/net-zero-tracker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intelligence.weforum.org/topics/a1G680000004C93EA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intelligence.weforum.org/topics/a1G0X000006DIDZUA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tiff"/><Relationship Id="rId12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5.jpeg"/><Relationship Id="rId10" Type="http://schemas.openxmlformats.org/officeDocument/2006/relationships/image" Target="../media/image19.jp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oogle/technology/ai/google-gemini-ai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huggingface.co/togethercomputer/StripedHyena-Nous-7B" TargetMode="External"/><Relationship Id="rId13" Type="http://schemas.openxmlformats.org/officeDocument/2006/relationships/hyperlink" Target="https://huggingface.co/NousResearch/Nous-Hermes-2-Mixtral-8x7B-DPO" TargetMode="External"/><Relationship Id="rId18" Type="http://schemas.openxmlformats.org/officeDocument/2006/relationships/hyperlink" Target="https://huggingface.co/berkeley-nest/Starling-LM-7B-alpha" TargetMode="External"/><Relationship Id="rId3" Type="http://schemas.openxmlformats.org/officeDocument/2006/relationships/hyperlink" Target="https://mistral.ai/news/mixtral-of-experts/" TargetMode="External"/><Relationship Id="rId21" Type="http://schemas.openxmlformats.org/officeDocument/2006/relationships/hyperlink" Target="https://ai.meta.com/llama/" TargetMode="External"/><Relationship Id="rId7" Type="http://schemas.openxmlformats.org/officeDocument/2006/relationships/hyperlink" Target="https://huggingface.co/deepseek-ai/deepseek-llm-67b-chat" TargetMode="External"/><Relationship Id="rId12" Type="http://schemas.openxmlformats.org/officeDocument/2006/relationships/hyperlink" Target="https://www.anthropic.com/index/introducing-claude" TargetMode="External"/><Relationship Id="rId17" Type="http://schemas.openxmlformats.org/officeDocument/2006/relationships/hyperlink" Target="https://huggingface.co/teknium/OpenHermes-2.5-Mistral-7B" TargetMode="External"/><Relationship Id="rId25" Type="http://schemas.openxmlformats.org/officeDocument/2006/relationships/hyperlink" Target="https://github.com/nlpxucan/WizardLM" TargetMode="External"/><Relationship Id="rId2" Type="http://schemas.openxmlformats.org/officeDocument/2006/relationships/hyperlink" Target="https://chat.lmsys.org/" TargetMode="External"/><Relationship Id="rId16" Type="http://schemas.openxmlformats.org/officeDocument/2006/relationships/hyperlink" Target="https://blog.perplexity.ai/blog/introducing-pplx-online-llms" TargetMode="External"/><Relationship Id="rId20" Type="http://schemas.openxmlformats.org/officeDocument/2006/relationships/hyperlink" Target="https://huggingface.co/01-ai/Yi-34B-Cha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google/technology/ai/google-gemini-pro-imagen-duet-ai-update/" TargetMode="External"/><Relationship Id="rId11" Type="http://schemas.openxmlformats.org/officeDocument/2006/relationships/hyperlink" Target="https://www.anthropic.com/index/claude-2" TargetMode="External"/><Relationship Id="rId24" Type="http://schemas.openxmlformats.org/officeDocument/2006/relationships/hyperlink" Target="https://ai.meta.com/blog/code-llama-large-language-model-coding/" TargetMode="External"/><Relationship Id="rId5" Type="http://schemas.openxmlformats.org/officeDocument/2006/relationships/hyperlink" Target="https://bard.google.com/" TargetMode="External"/><Relationship Id="rId15" Type="http://schemas.openxmlformats.org/officeDocument/2006/relationships/hyperlink" Target="https://huggingface.co/nvidia/Llama2-70B-SteerLM-Chat" TargetMode="External"/><Relationship Id="rId23" Type="http://schemas.openxmlformats.org/officeDocument/2006/relationships/hyperlink" Target="https://huggingface.co/HuggingFaceH4/zephyr-7b-alpha" TargetMode="External"/><Relationship Id="rId10" Type="http://schemas.openxmlformats.org/officeDocument/2006/relationships/hyperlink" Target="https://platform.openai.com/docs/models/gpt-3-5" TargetMode="External"/><Relationship Id="rId19" Type="http://schemas.openxmlformats.org/officeDocument/2006/relationships/hyperlink" Target="https://huggingface.co/allenai/tulu-2-dpo-70b" TargetMode="External"/><Relationship Id="rId4" Type="http://schemas.openxmlformats.org/officeDocument/2006/relationships/hyperlink" Target="https://qwenlm.github.io/blog/qwen1.5/" TargetMode="External"/><Relationship Id="rId9" Type="http://schemas.openxmlformats.org/officeDocument/2006/relationships/hyperlink" Target="https://platform.openai.com/docs/models/gpt-4-and-gpt-4-turbo" TargetMode="External"/><Relationship Id="rId14" Type="http://schemas.openxmlformats.org/officeDocument/2006/relationships/hyperlink" Target="https://github.com/imoneoi/openchat" TargetMode="External"/><Relationship Id="rId22" Type="http://schemas.openxmlformats.org/officeDocument/2006/relationships/hyperlink" Target="https://lmsys.org/blog/2023-03-30-vicuna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climateinteractive.org/en-roads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www.entrypointai.com/blog/approaches-to-ai-prompt-engineering-embeddings-or-fine-tuning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0" Type="http://schemas.openxmlformats.org/officeDocument/2006/relationships/hyperlink" Target="mailto:myday@gm.ntpu.edu.tw" TargetMode="External"/><Relationship Id="rId4" Type="http://schemas.openxmlformats.org/officeDocument/2006/relationships/image" Target="../media/image101.jpeg"/><Relationship Id="rId9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0" Type="http://schemas.openxmlformats.org/officeDocument/2006/relationships/hyperlink" Target="mailto:myday@gm.ntpu.edu.tw" TargetMode="External"/><Relationship Id="rId4" Type="http://schemas.openxmlformats.org/officeDocument/2006/relationships/image" Target="../media/image101.jpeg"/><Relationship Id="rId9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hyperlink" Target="https://web.ntpu.edu.tw/~myday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tif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web.ntpu.edu.tw/~myday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50" y="1152597"/>
            <a:ext cx="11819066" cy="21276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US" sz="5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生成式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與永續發展的應用 </a:t>
            </a:r>
            <a:br>
              <a:rPr lang="en-US" altLang="zh-TW" sz="5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Generative AI and Sustainable Development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1551214" y="3409146"/>
            <a:ext cx="976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2024/06/26 (Wed) 10:30 - 12:00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L703, Tainan University of Technology (TUT), Tainan, Taiwan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No.529, Zhongzheng Rd., Yongkang District, Tainan City 710302, Taiwan (R.O.C.)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2024-06-26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4FD200-6CAE-4871-1465-704E69247C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65460" y="137553"/>
            <a:ext cx="1446303" cy="491743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B05C618E-5D8E-67B0-A11B-4B698ABC3779}"/>
              </a:ext>
            </a:extLst>
          </p:cNvPr>
          <p:cNvSpPr txBox="1">
            <a:spLocks/>
          </p:cNvSpPr>
          <p:nvPr/>
        </p:nvSpPr>
        <p:spPr>
          <a:xfrm>
            <a:off x="2130299" y="4421880"/>
            <a:ext cx="7955946" cy="21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2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2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2"/>
              </a:rPr>
              <a:t>教授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(Prof. </a:t>
            </a: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)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000" b="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國立臺北大學  資訊管理研究所  教授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000" b="0" dirty="0">
                <a:solidFill>
                  <a:schemeClr val="accent5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金融科技暨綠色金融研究中心 副主任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000" b="0" dirty="0">
                <a:solidFill>
                  <a:schemeClr val="accent6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永續辦公室 永續發展組 組長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845E1-CB0D-0A4D-AE19-F39856D26AED}"/>
              </a:ext>
            </a:extLst>
          </p:cNvPr>
          <p:cNvSpPr txBox="1"/>
          <p:nvPr/>
        </p:nvSpPr>
        <p:spPr>
          <a:xfrm>
            <a:off x="2485432" y="58010"/>
            <a:ext cx="65982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7030A0"/>
                </a:solidFill>
                <a:latin typeface="HEITI TC MEDIUM" pitchFamily="2" charset="-128"/>
                <a:ea typeface="HEITI TC MEDIUM" pitchFamily="2" charset="-128"/>
              </a:rPr>
              <a:t>台南應用科技大學</a:t>
            </a:r>
          </a:p>
          <a:p>
            <a:pPr algn="ctr"/>
            <a:r>
              <a:rPr lang="zh-TW" altLang="en-US" sz="2800" b="1" dirty="0">
                <a:solidFill>
                  <a:srgbClr val="7030A0"/>
                </a:solidFill>
                <a:latin typeface="HEITI TC MEDIUM" pitchFamily="2" charset="-128"/>
                <a:ea typeface="HEITI TC MEDIUM" pitchFamily="2" charset="-128"/>
              </a:rPr>
              <a:t>永續發展暨大學社會責任</a:t>
            </a:r>
            <a:r>
              <a:rPr lang="en-US" altLang="zh-TW" sz="2800" b="1" dirty="0">
                <a:solidFill>
                  <a:srgbClr val="7030A0"/>
                </a:solidFill>
                <a:latin typeface="HEITI TC MEDIUM" pitchFamily="2" charset="-128"/>
                <a:ea typeface="HEITI TC MEDIUM" pitchFamily="2" charset="-128"/>
              </a:rPr>
              <a:t>(</a:t>
            </a:r>
            <a:r>
              <a:rPr lang="en-US" sz="2800" b="1" dirty="0">
                <a:solidFill>
                  <a:srgbClr val="7030A0"/>
                </a:solidFill>
                <a:latin typeface="HEITI TC MEDIUM" pitchFamily="2" charset="-128"/>
                <a:ea typeface="HEITI TC MEDIUM" pitchFamily="2" charset="-128"/>
              </a:rPr>
              <a:t>USR)</a:t>
            </a:r>
            <a:r>
              <a:rPr lang="zh-TW" altLang="en-US" sz="2800" b="1" dirty="0">
                <a:solidFill>
                  <a:srgbClr val="7030A0"/>
                </a:solidFill>
                <a:latin typeface="HEITI TC MEDIUM" pitchFamily="2" charset="-128"/>
                <a:ea typeface="HEITI TC MEDIUM" pitchFamily="2" charset="-128"/>
              </a:rPr>
              <a:t>系列講座</a:t>
            </a:r>
            <a:endParaRPr lang="en-US" sz="2800" b="1" dirty="0">
              <a:solidFill>
                <a:srgbClr val="7030A0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58265D-B00C-E43D-ADC3-E50C8CE9C8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64" y="89553"/>
            <a:ext cx="1772883" cy="9341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9223D7-CA2F-30BC-2D36-9E3742EE3C0A}"/>
              </a:ext>
            </a:extLst>
          </p:cNvPr>
          <p:cNvSpPr txBox="1"/>
          <p:nvPr/>
        </p:nvSpPr>
        <p:spPr>
          <a:xfrm>
            <a:off x="3046927" y="6359482"/>
            <a:ext cx="6098146" cy="293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https://web.ntpu.edu.tw/~myday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99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22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23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77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36E9-7FFE-B3BA-19DD-AEEB1FAA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8"/>
            <a:ext cx="5345711" cy="52136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Ambition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Aligned to achieving global net zero by no later than 2050 &amp; to limit warming to 1.5°C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Governance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Accountability driven from the top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Strategy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Embedded and aligned net zero into company strategy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Enterprise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Key operating model changes in support of transformation</a:t>
            </a:r>
          </a:p>
          <a:p>
            <a:pPr>
              <a:spcAft>
                <a:spcPts val="0"/>
              </a:spcAft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https://www.pwc.com/us/en/services/esg/library/building-blocks-for-net-zero-transformation.html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E0A63E-96AB-1DDD-AC17-C8B35D24F7D6}"/>
              </a:ext>
            </a:extLst>
          </p:cNvPr>
          <p:cNvSpPr txBox="1">
            <a:spLocks/>
          </p:cNvSpPr>
          <p:nvPr/>
        </p:nvSpPr>
        <p:spPr>
          <a:xfrm>
            <a:off x="6311902" y="1110974"/>
            <a:ext cx="5561611" cy="5397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Supply chains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Transformed net zero supply chains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Innovation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Developed innovation and technologies to deliver net zero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Finance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Financing the net zero transformation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Transparency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Communicating action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Engagement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Enhancing the pace and scale of net zero action</a:t>
            </a:r>
          </a:p>
        </p:txBody>
      </p:sp>
    </p:spTree>
    <p:extLst>
      <p:ext uri="{BB962C8B-B14F-4D97-AF65-F5344CB8AC3E}">
        <p14:creationId xmlns:p14="http://schemas.microsoft.com/office/powerpoint/2010/main" val="2777618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https://www.weforum.org/agenda/2022/07/net-zero-tracker/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 Enablers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233AC-8395-FE05-4FEF-41A17C1BA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43" y="952500"/>
            <a:ext cx="11718514" cy="56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4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https://intelligence.weforum.org/topics/a1G680000004C93EAE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3455263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 Zero Transition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3B250-9192-86FF-4F98-026247467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266" y="198735"/>
            <a:ext cx="8420100" cy="62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87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https://intelligence.weforum.org/topics/a1G0X000006DIDZUA4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4221097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Digital Transformation of Business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DD8AB-CACC-C62A-8B93-5F3DD3976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995" y="520700"/>
            <a:ext cx="7667821" cy="57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39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434337" y="6581001"/>
            <a:ext cx="8921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Reis, João, and Nuno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Melão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 "Digital transformation: A meta-review and guidelines for future research."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Heliyon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AB16D7-6604-ECE3-B221-695C88CE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01" y="825501"/>
            <a:ext cx="10016797" cy="571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5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Generative AI and </a:t>
            </a:r>
            <a:b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Large Language Models (LLMs):</a:t>
            </a:r>
            <a:b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     Popular Generative AI Applications</a:t>
            </a:r>
            <a:endParaRPr lang="zh-TW" alt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54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258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</a:rPr>
              <a:t>戴敏育 教授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Professor Min-Yuh Day</a:t>
            </a:r>
            <a:endParaRPr lang="en-US" altLang="zh-TW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911204" cy="33941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C00000"/>
                </a:solidFill>
              </a:rPr>
              <a:t>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300" dirty="0" err="1">
                <a:solidFill>
                  <a:schemeClr val="tx2"/>
                </a:solidFill>
              </a:rPr>
              <a:t>Sinica</a:t>
            </a:r>
            <a:endParaRPr lang="en-US" altLang="zh-TW" sz="33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Associate Director, Fintech and Green Finance Center, NTPU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 2007- 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4693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929736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800" dirty="0"/>
              <a:t>Popular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85838"/>
            <a:ext cx="11222181" cy="557640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OpenAI</a:t>
            </a:r>
            <a:r>
              <a:rPr lang="en-US" altLang="zh-TW" sz="3600" dirty="0"/>
              <a:t> </a:t>
            </a:r>
            <a:r>
              <a:rPr lang="en-US" altLang="zh-TW" sz="3600" dirty="0" err="1"/>
              <a:t>ChatGPT</a:t>
            </a:r>
            <a:r>
              <a:rPr lang="en-US" altLang="zh-TW" sz="3600" dirty="0"/>
              <a:t> (GPT-4o, GPT-4)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Claude.ai</a:t>
            </a:r>
            <a:r>
              <a:rPr lang="en-US" altLang="zh-TW" sz="3600" dirty="0"/>
              <a:t> (Claude 3.5)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Google Gemini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Chat.LMSys.org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Perplexity.ai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ChatPDF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Stable Diffusion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Video: D-ID, </a:t>
            </a:r>
            <a:r>
              <a:rPr lang="en-US" altLang="zh-TW" sz="3600" dirty="0" err="1"/>
              <a:t>Synthesia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Audio: Speechify</a:t>
            </a:r>
          </a:p>
          <a:p>
            <a:pPr marL="320040" indent="-320040">
              <a:spcAft>
                <a:spcPts val="600"/>
              </a:spcAft>
            </a:pP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19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(GPT-4o, GPT-4)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D8EB0-3155-DBA3-973A-1DFC342A9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652" y="890784"/>
            <a:ext cx="7840707" cy="55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22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(GPT-4) DALL·E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19DA3-4FE0-1019-04E9-F4F18B30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519" y="806198"/>
            <a:ext cx="6112398" cy="5683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7CB3B-895D-C0C2-FFBC-304BD3B57E22}"/>
              </a:ext>
            </a:extLst>
          </p:cNvPr>
          <p:cNvSpPr txBox="1"/>
          <p:nvPr/>
        </p:nvSpPr>
        <p:spPr>
          <a:xfrm>
            <a:off x="435286" y="1124889"/>
            <a:ext cx="54118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Vector graphic of a flowchart depicting the integration of </a:t>
            </a:r>
            <a:br>
              <a:rPr lang="en-US" sz="3600" dirty="0"/>
            </a:br>
            <a:r>
              <a:rPr lang="en-US" sz="3600" dirty="0"/>
              <a:t>generative AI in the education process, </a:t>
            </a:r>
            <a:br>
              <a:rPr lang="en-US" sz="3600" dirty="0"/>
            </a:br>
            <a:r>
              <a:rPr lang="en-US" sz="3600" dirty="0"/>
              <a:t>from content creation to </a:t>
            </a:r>
            <a:br>
              <a:rPr lang="en-US" sz="3600" dirty="0"/>
            </a:br>
            <a:r>
              <a:rPr lang="en-US" sz="3600" dirty="0"/>
              <a:t>virtual experiments, </a:t>
            </a:r>
            <a:br>
              <a:rPr lang="en-US" sz="3600" dirty="0"/>
            </a:br>
            <a:r>
              <a:rPr lang="en-US" sz="3600" dirty="0"/>
              <a:t>personalized learning, and innovative learning.</a:t>
            </a:r>
          </a:p>
        </p:txBody>
      </p:sp>
    </p:spTree>
    <p:extLst>
      <p:ext uri="{BB962C8B-B14F-4D97-AF65-F5344CB8AC3E}">
        <p14:creationId xmlns:p14="http://schemas.microsoft.com/office/powerpoint/2010/main" val="994494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92EDE-492B-9552-E48B-C08559B8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59" y="1030310"/>
            <a:ext cx="7254307" cy="55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11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3.5, GPT-4o, Gemini 1.5 Pro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6BC31-9CD4-BF15-BE43-3C853AFD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500" y="996443"/>
            <a:ext cx="6443170" cy="55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34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 </a:t>
            </a:r>
            <a:r>
              <a:rPr lang="en-US" sz="3600" dirty="0"/>
              <a:t>State-of-the-art vision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2CA2A-ACFF-EE60-34E1-C6737F508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55" y="937784"/>
            <a:ext cx="11143848" cy="56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18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7429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Google Gemini</a:t>
            </a:r>
            <a:br>
              <a:rPr lang="en-US" dirty="0"/>
            </a:br>
            <a:r>
              <a:rPr lang="en-US" sz="4000" dirty="0"/>
              <a:t>Largest and most capable AI model</a:t>
            </a:r>
            <a:br>
              <a:rPr lang="en-US" sz="4000" dirty="0"/>
            </a:br>
            <a:r>
              <a:rPr lang="en-US" sz="4000" dirty="0"/>
              <a:t>Making AI more helpful for everyone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F22FA-CCEF-0283-AFCF-C0570450A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7" y="1998546"/>
            <a:ext cx="11222180" cy="4602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https://blog.google/technology/ai/google-gemini-ai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095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/>
              <a:t>Chat with Open Large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148FD-746F-1334-1729-26A6FB81B080}"/>
              </a:ext>
            </a:extLst>
          </p:cNvPr>
          <p:cNvSpPr txBox="1"/>
          <p:nvPr/>
        </p:nvSpPr>
        <p:spPr>
          <a:xfrm>
            <a:off x="4724060" y="716359"/>
            <a:ext cx="274387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chat.lmsys.org</a:t>
            </a:r>
            <a:endParaRPr lang="en-US" sz="34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047B2A1-461C-FBDC-4F70-E2935CB05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374151"/>
                </a:solidFill>
                <a:effectLst/>
                <a:latin typeface="Arial" panose="020B0604020202020204" pitchFamily="34" charset="0"/>
                <a:ea typeface="Source Sans Pro" panose="020B0503030403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957D43-1030-2F55-614E-40F4B22FD294}"/>
              </a:ext>
            </a:extLst>
          </p:cNvPr>
          <p:cNvSpPr txBox="1"/>
          <p:nvPr/>
        </p:nvSpPr>
        <p:spPr>
          <a:xfrm>
            <a:off x="2421745" y="1316467"/>
            <a:ext cx="805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effectLst/>
                <a:latin typeface="Source Sans Pro" panose="020B0503030403020204" pitchFamily="34" charset="0"/>
              </a:rPr>
              <a:t>⚔️ Chatbot Arena ⚔️ : Benchmarking LLMs in the Wild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BFB890-8006-309F-F73E-EF98AB182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370901"/>
              </p:ext>
            </p:extLst>
          </p:nvPr>
        </p:nvGraphicFramePr>
        <p:xfrm>
          <a:off x="225083" y="1825625"/>
          <a:ext cx="11605845" cy="4435517"/>
        </p:xfrm>
        <a:graphic>
          <a:graphicData uri="http://schemas.openxmlformats.org/drawingml/2006/table">
            <a:tbl>
              <a:tblPr/>
              <a:tblGrid>
                <a:gridCol w="3629045">
                  <a:extLst>
                    <a:ext uri="{9D8B030D-6E8A-4147-A177-3AD203B41FA5}">
                      <a16:colId xmlns:a16="http://schemas.microsoft.com/office/drawing/2014/main" val="2021216959"/>
                    </a:ext>
                  </a:extLst>
                </a:gridCol>
                <a:gridCol w="4347755">
                  <a:extLst>
                    <a:ext uri="{9D8B030D-6E8A-4147-A177-3AD203B41FA5}">
                      <a16:colId xmlns:a16="http://schemas.microsoft.com/office/drawing/2014/main" val="4108418225"/>
                    </a:ext>
                  </a:extLst>
                </a:gridCol>
                <a:gridCol w="3629045">
                  <a:extLst>
                    <a:ext uri="{9D8B030D-6E8A-4147-A177-3AD203B41FA5}">
                      <a16:colId xmlns:a16="http://schemas.microsoft.com/office/drawing/2014/main" val="1659935263"/>
                    </a:ext>
                  </a:extLst>
                </a:gridCol>
              </a:tblGrid>
              <a:tr h="432589">
                <a:tc>
                  <a:txBody>
                    <a:bodyPr/>
                    <a:lstStyle/>
                    <a:p>
                      <a:pPr algn="l"/>
                      <a:r>
                        <a:rPr lang="en-US" sz="1400" u="sng" dirty="0">
                          <a:effectLst/>
                          <a:hlinkClick r:id="rId3"/>
                        </a:rPr>
                        <a:t>Mixtral of experts</a:t>
                      </a:r>
                      <a:r>
                        <a:rPr lang="en-US" sz="1400" dirty="0">
                          <a:effectLst/>
                        </a:rPr>
                        <a:t>: A Mixture-of-Experts model by Mistral AI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4"/>
                        </a:rPr>
                        <a:t>Qwen 1.5</a:t>
                      </a:r>
                      <a:r>
                        <a:rPr lang="en-US" sz="1400">
                          <a:effectLst/>
                        </a:rPr>
                        <a:t>: A large language model by Alibaba Cloud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 dirty="0">
                          <a:effectLst/>
                          <a:hlinkClick r:id="rId5"/>
                        </a:rPr>
                        <a:t>Bard</a:t>
                      </a:r>
                      <a:r>
                        <a:rPr lang="en-US" sz="1400" dirty="0">
                          <a:effectLst/>
                        </a:rPr>
                        <a:t>: Bard by Google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665193"/>
                  </a:ext>
                </a:extLst>
              </a:tr>
              <a:tr h="585268">
                <a:tc>
                  <a:txBody>
                    <a:bodyPr/>
                    <a:lstStyle/>
                    <a:p>
                      <a:pPr algn="l"/>
                      <a:r>
                        <a:rPr lang="en-US" sz="1400" u="sng" dirty="0">
                          <a:effectLst/>
                          <a:hlinkClick r:id="rId6"/>
                        </a:rPr>
                        <a:t>Gemini</a:t>
                      </a:r>
                      <a:r>
                        <a:rPr lang="en-US" sz="1400" dirty="0">
                          <a:effectLst/>
                        </a:rPr>
                        <a:t>: Gemini by Google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 dirty="0">
                          <a:effectLst/>
                          <a:hlinkClick r:id="rId7"/>
                        </a:rPr>
                        <a:t>DeepSeek LLM</a:t>
                      </a:r>
                      <a:r>
                        <a:rPr lang="en-US" sz="1400" dirty="0">
                          <a:effectLst/>
                        </a:rPr>
                        <a:t>: An advanced language model by </a:t>
                      </a:r>
                      <a:r>
                        <a:rPr lang="en-US" sz="1400" dirty="0" err="1">
                          <a:effectLst/>
                        </a:rPr>
                        <a:t>DeepSeek</a:t>
                      </a:r>
                      <a:endParaRPr lang="en-US" sz="1400" dirty="0">
                        <a:effectLst/>
                      </a:endParaRP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8"/>
                        </a:rPr>
                        <a:t>StripedHyena-Nous</a:t>
                      </a:r>
                      <a:r>
                        <a:rPr lang="en-US" sz="1400">
                          <a:effectLst/>
                        </a:rPr>
                        <a:t>: A chat model developed by Together Research and Nous Research.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7163964"/>
                  </a:ext>
                </a:extLst>
              </a:tr>
              <a:tr h="432589"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9"/>
                        </a:rPr>
                        <a:t>GPT-4-Turbo</a:t>
                      </a:r>
                      <a:r>
                        <a:rPr lang="en-US" sz="1400">
                          <a:effectLst/>
                        </a:rPr>
                        <a:t>: GPT-4-Turbo by OpenAI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0"/>
                        </a:rPr>
                        <a:t>GPT-3.5</a:t>
                      </a:r>
                      <a:r>
                        <a:rPr lang="en-US" sz="1400">
                          <a:effectLst/>
                        </a:rPr>
                        <a:t>: GPT-3.5-Turbo by OpenAI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1"/>
                        </a:rPr>
                        <a:t>Claude</a:t>
                      </a:r>
                      <a:r>
                        <a:rPr lang="en-US" sz="1400">
                          <a:effectLst/>
                        </a:rPr>
                        <a:t>: Claude 2 by Anthropic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033875"/>
                  </a:ext>
                </a:extLst>
              </a:tr>
              <a:tr h="585268"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2"/>
                        </a:rPr>
                        <a:t>Claude Instant</a:t>
                      </a:r>
                      <a:r>
                        <a:rPr lang="en-US" sz="1400">
                          <a:effectLst/>
                        </a:rPr>
                        <a:t>: Claude Instant by Anthropic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3"/>
                        </a:rPr>
                        <a:t>Nous-Hermes-2-Mixtral-8x7B-DPO</a:t>
                      </a:r>
                      <a:r>
                        <a:rPr lang="en-US" sz="1400">
                          <a:effectLst/>
                        </a:rPr>
                        <a:t>: Nous Hermes finetuned from Mixtral 8x7B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4"/>
                        </a:rPr>
                        <a:t>OpenChat 3.5</a:t>
                      </a:r>
                      <a:r>
                        <a:rPr lang="en-US" sz="1400">
                          <a:effectLst/>
                        </a:rPr>
                        <a:t>: An open model fine-tuned on Mistral-7B using C-RLFT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867649"/>
                  </a:ext>
                </a:extLst>
              </a:tr>
              <a:tr h="585268"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5"/>
                        </a:rPr>
                        <a:t>Llama2-70B-SteerLM-Chat</a:t>
                      </a:r>
                      <a:r>
                        <a:rPr lang="en-US" sz="1400">
                          <a:effectLst/>
                        </a:rPr>
                        <a:t>: A Llama fine-tuned with SteerLM method by NVIDIA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6"/>
                        </a:rPr>
                        <a:t>pplx-online-llms</a:t>
                      </a:r>
                      <a:r>
                        <a:rPr lang="en-US" sz="1400">
                          <a:effectLst/>
                        </a:rPr>
                        <a:t>: Online LLM API by Perplexity AI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7"/>
                        </a:rPr>
                        <a:t>OpenHermes-2.5-Mistral-7B</a:t>
                      </a:r>
                      <a:r>
                        <a:rPr lang="en-US" sz="1400">
                          <a:effectLst/>
                        </a:rPr>
                        <a:t>: A mistral-based model fine-tuned on 1M GPT-4 outputs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5318504"/>
                  </a:ext>
                </a:extLst>
              </a:tr>
              <a:tr h="585268"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8"/>
                        </a:rPr>
                        <a:t>Starling-LM-7B-alpha</a:t>
                      </a:r>
                      <a:r>
                        <a:rPr lang="en-US" sz="1400">
                          <a:effectLst/>
                        </a:rPr>
                        <a:t>: An open model trained using RLAIF by Berkeley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9"/>
                        </a:rPr>
                        <a:t>Tulu 2</a:t>
                      </a:r>
                      <a:r>
                        <a:rPr lang="en-US" sz="1400">
                          <a:effectLst/>
                        </a:rPr>
                        <a:t>: An instruction and RLHF model by UW/AllenAI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20"/>
                        </a:rPr>
                        <a:t>Yi-Chat</a:t>
                      </a:r>
                      <a:r>
                        <a:rPr lang="en-US" sz="1400">
                          <a:effectLst/>
                        </a:rPr>
                        <a:t>: A large language model by 01 AI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594737"/>
                  </a:ext>
                </a:extLst>
              </a:tr>
              <a:tr h="432589"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21"/>
                        </a:rPr>
                        <a:t>Llama 2</a:t>
                      </a:r>
                      <a:r>
                        <a:rPr lang="en-US" sz="1400">
                          <a:effectLst/>
                        </a:rPr>
                        <a:t>: Open foundation and fine-tuned chat models by Meta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22"/>
                        </a:rPr>
                        <a:t>Vicuna</a:t>
                      </a:r>
                      <a:r>
                        <a:rPr lang="en-US" sz="1400">
                          <a:effectLst/>
                        </a:rPr>
                        <a:t>: A chat assistant fine-tuned on user-shared conversations by LMSYS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23"/>
                        </a:rPr>
                        <a:t>Zephyr</a:t>
                      </a:r>
                      <a:r>
                        <a:rPr lang="en-US" sz="1400">
                          <a:effectLst/>
                        </a:rPr>
                        <a:t>: A chatbot fine-tuned from Mistral by Hugging Face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903003"/>
                  </a:ext>
                </a:extLst>
              </a:tr>
              <a:tr h="432589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sng" dirty="0">
                          <a:solidFill>
                            <a:srgbClr val="1F2937"/>
                          </a:solidFill>
                          <a:effectLst/>
                          <a:latin typeface="Source Sans Pro" panose="020B0503030403020204" pitchFamily="34" charset="0"/>
                          <a:hlinkClick r:id="rId24"/>
                        </a:rPr>
                        <a:t>Code Llama</a:t>
                      </a:r>
                      <a:r>
                        <a:rPr lang="en-US" sz="1400" b="0" i="0" dirty="0">
                          <a:solidFill>
                            <a:srgbClr val="1F2937"/>
                          </a:solidFill>
                          <a:effectLst/>
                          <a:latin typeface="Source Sans Pro" panose="020B0503030403020204" pitchFamily="34" charset="0"/>
                        </a:rPr>
                        <a:t>: Open foundation models for code by Meta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sng" dirty="0">
                          <a:solidFill>
                            <a:srgbClr val="1F2937"/>
                          </a:solidFill>
                          <a:effectLst/>
                          <a:latin typeface="Source Sans Pro" panose="020B0503030403020204" pitchFamily="34" charset="0"/>
                          <a:hlinkClick r:id="rId25"/>
                        </a:rPr>
                        <a:t>WizardLM</a:t>
                      </a:r>
                      <a:r>
                        <a:rPr lang="en-US" sz="1400" b="0" i="0" dirty="0">
                          <a:solidFill>
                            <a:srgbClr val="1F2937"/>
                          </a:solidFill>
                          <a:effectLst/>
                          <a:latin typeface="Source Sans Pro" panose="020B0503030403020204" pitchFamily="34" charset="0"/>
                        </a:rPr>
                        <a:t>: An instruction-following LLM using </a:t>
                      </a:r>
                      <a:r>
                        <a:rPr lang="en-US" sz="1400" b="0" i="0" dirty="0" err="1">
                          <a:solidFill>
                            <a:srgbClr val="1F2937"/>
                          </a:solidFill>
                          <a:effectLst/>
                          <a:latin typeface="Source Sans Pro" panose="020B0503030403020204" pitchFamily="34" charset="0"/>
                        </a:rPr>
                        <a:t>evol</a:t>
                      </a:r>
                      <a:r>
                        <a:rPr lang="en-US" sz="1400" b="0" i="0" dirty="0">
                          <a:solidFill>
                            <a:srgbClr val="1F2937"/>
                          </a:solidFill>
                          <a:effectLst/>
                          <a:latin typeface="Source Sans Pro" panose="020B0503030403020204" pitchFamily="34" charset="0"/>
                        </a:rPr>
                        <a:t>-instruct by Microsoft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50893" marR="50893" marT="25446" marB="2544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45700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3356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83" y="52432"/>
            <a:ext cx="3345597" cy="6509812"/>
          </a:xfrm>
        </p:spPr>
        <p:txBody>
          <a:bodyPr>
            <a:noAutofit/>
          </a:bodyPr>
          <a:lstStyle/>
          <a:p>
            <a:r>
              <a:rPr lang="en-US" dirty="0"/>
              <a:t>Chat </a:t>
            </a:r>
            <a:br>
              <a:rPr lang="en-US" dirty="0"/>
            </a:br>
            <a:r>
              <a:rPr lang="en-US" dirty="0"/>
              <a:t>with </a:t>
            </a:r>
            <a:br>
              <a:rPr lang="en-US" dirty="0"/>
            </a:br>
            <a:r>
              <a:rPr lang="en-US" dirty="0"/>
              <a:t>Open </a:t>
            </a:r>
            <a:br>
              <a:rPr lang="en-US" dirty="0"/>
            </a:br>
            <a:r>
              <a:rPr lang="en-US" dirty="0"/>
              <a:t>Large Language Models: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Chatbot Arena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90AB9-5C35-3202-C57E-2A04D933626C}"/>
              </a:ext>
            </a:extLst>
          </p:cNvPr>
          <p:cNvSpPr txBox="1"/>
          <p:nvPr/>
        </p:nvSpPr>
        <p:spPr>
          <a:xfrm>
            <a:off x="4729008" y="23658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Large Language Models for Data Science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87F7E-240F-7556-210F-99082F6D33A9}"/>
              </a:ext>
            </a:extLst>
          </p:cNvPr>
          <p:cNvSpPr txBox="1"/>
          <p:nvPr/>
        </p:nvSpPr>
        <p:spPr>
          <a:xfrm>
            <a:off x="3494480" y="698247"/>
            <a:ext cx="386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Llama 2-70b-chat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18F00-826A-2E8F-C12A-FAEE3644B4CD}"/>
              </a:ext>
            </a:extLst>
          </p:cNvPr>
          <p:cNvSpPr txBox="1"/>
          <p:nvPr/>
        </p:nvSpPr>
        <p:spPr>
          <a:xfrm>
            <a:off x="7822728" y="703602"/>
            <a:ext cx="386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Mistral-7b-instruct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B2F977-C8F3-9283-270C-D910DA414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120" y="1160768"/>
            <a:ext cx="8725027" cy="531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00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675A4-25F3-34C4-CCF1-17ED91E8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7B52A3-347E-93C9-B30B-5360207C8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16" y="90373"/>
            <a:ext cx="11141565" cy="1273232"/>
          </a:xfrm>
        </p:spPr>
        <p:txBody>
          <a:bodyPr>
            <a:noAutofit/>
          </a:bodyPr>
          <a:lstStyle/>
          <a:p>
            <a:r>
              <a:rPr lang="en-US" b="1" i="0" dirty="0">
                <a:effectLst/>
                <a:latin typeface="Source Sans Pro" panose="020B0503030403020204" pitchFamily="34" charset="0"/>
              </a:rPr>
              <a:t>Chatbot Arena Leaderboard</a:t>
            </a:r>
            <a:br>
              <a:rPr lang="en-US" b="1" i="0" dirty="0">
                <a:effectLst/>
                <a:latin typeface="Source Sans Pro" panose="020B0503030403020204" pitchFamily="34" charset="0"/>
              </a:rPr>
            </a:br>
            <a:r>
              <a:rPr lang="en-US" sz="3800" b="1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LLM Leaderboard</a:t>
            </a:r>
            <a:endParaRPr lang="en-US" sz="38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7DCD3-7872-8C4C-4B0C-812C7B4D686A}"/>
              </a:ext>
            </a:extLst>
          </p:cNvPr>
          <p:cNvSpPr txBox="1"/>
          <p:nvPr/>
        </p:nvSpPr>
        <p:spPr>
          <a:xfrm>
            <a:off x="1019954" y="6542555"/>
            <a:ext cx="101520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B47B10-7E83-DAFF-495D-F4ECB52B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10" y="1363604"/>
            <a:ext cx="10961571" cy="51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7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TW" sz="3800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Generative AI:</a:t>
            </a:r>
            <a:br>
              <a:rPr lang="en-US" sz="3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     Powering Digital Sustainability Transformation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TW" sz="3800" dirty="0">
                <a:solidFill>
                  <a:schemeClr val="accent6">
                    <a:lumMod val="75000"/>
                  </a:schemeClr>
                </a:solidFill>
              </a:rPr>
              <a:t>2. Generative AI and Large Language Models (LLMs):</a:t>
            </a:r>
            <a:br>
              <a:rPr lang="en-US" altLang="zh-TW" sz="3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800" dirty="0">
                <a:solidFill>
                  <a:schemeClr val="accent6">
                    <a:lumMod val="75000"/>
                  </a:schemeClr>
                </a:solidFill>
              </a:rPr>
              <a:t>     Popular Generative AI Applications</a:t>
            </a:r>
            <a:br>
              <a:rPr lang="en-US" altLang="zh-TW" sz="3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3. Generative AI for Sustainable Development </a:t>
            </a:r>
            <a:br>
              <a:rPr lang="en-US" sz="3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     Innovative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0143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Perplexity.ai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https://www.perplexity.ai/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D18C1-08C5-37EF-90C0-5E9AD418BA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15" y="779566"/>
            <a:ext cx="10087311" cy="57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47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  <a:cs typeface="Arial" panose="020B0604020202020204" pitchFamily="34" charset="0"/>
              </a:rPr>
              <a:t>Generative AI for Sustainable</a:t>
            </a:r>
            <a:b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  <a:cs typeface="Arial" panose="020B0604020202020204" pitchFamily="34" charset="0"/>
              </a:rPr>
              <a:t>Development</a:t>
            </a:r>
            <a:b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  <a:cs typeface="Arial" panose="020B0604020202020204" pitchFamily="34" charset="0"/>
              </a:rPr>
              <a:t>Innovative Applications</a:t>
            </a:r>
            <a:endParaRPr lang="en-US" sz="8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11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08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789591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2427390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1560032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62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5D5B-F353-3A58-F4A8-59020C31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Digital Transformation: Enabler and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A311-992F-229F-E26F-4CEBA7B0F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Enabler</a:t>
            </a:r>
          </a:p>
          <a:p>
            <a:pPr lvl="1"/>
            <a:r>
              <a:rPr lang="en-US" sz="3600" dirty="0"/>
              <a:t>Data-driven decision-making, efficiency gains, new business models, collaboration</a:t>
            </a:r>
          </a:p>
          <a:p>
            <a:pPr lvl="1"/>
            <a:r>
              <a:rPr lang="en-US" sz="3600" dirty="0">
                <a:solidFill>
                  <a:schemeClr val="accent1"/>
                </a:solidFill>
              </a:rPr>
              <a:t>AI optimizing renewable energy</a:t>
            </a:r>
          </a:p>
          <a:p>
            <a:r>
              <a:rPr lang="en-US" sz="3600" dirty="0"/>
              <a:t>Challenge</a:t>
            </a:r>
          </a:p>
          <a:p>
            <a:pPr lvl="1"/>
            <a:r>
              <a:rPr lang="en-US" sz="3600" dirty="0"/>
              <a:t>Energy consumption, e-waste, planned obsolescence, AI ethics</a:t>
            </a:r>
          </a:p>
          <a:p>
            <a:pPr lvl="1"/>
            <a:r>
              <a:rPr lang="en-US" sz="3600" dirty="0">
                <a:solidFill>
                  <a:srgbClr val="C00000"/>
                </a:solidFill>
              </a:rPr>
              <a:t>AI servers representing increased energy use</a:t>
            </a:r>
          </a:p>
          <a:p>
            <a:pPr lvl="1"/>
            <a:endParaRPr lang="en-US" sz="3600" dirty="0"/>
          </a:p>
          <a:p>
            <a:endParaRPr lang="en-US" sz="3600" dirty="0"/>
          </a:p>
          <a:p>
            <a:pPr lvl="1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752E9-B83D-B5E0-16FA-5110086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60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5D5B-F353-3A58-F4A8-59020C31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Mapping the ESG Standards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A311-992F-229F-E26F-4CEBA7B0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64974"/>
            <a:ext cx="11222181" cy="5197270"/>
          </a:xfrm>
        </p:spPr>
        <p:txBody>
          <a:bodyPr>
            <a:noAutofit/>
          </a:bodyPr>
          <a:lstStyle/>
          <a:p>
            <a:r>
              <a:rPr lang="en-US" dirty="0"/>
              <a:t>The most prevalent ESG reporting frameworks</a:t>
            </a:r>
          </a:p>
          <a:p>
            <a:pPr lvl="1"/>
            <a:r>
              <a:rPr lang="en-US" sz="3200" dirty="0"/>
              <a:t>GRI (Global Report Initiative)</a:t>
            </a:r>
          </a:p>
          <a:p>
            <a:pPr lvl="1"/>
            <a:r>
              <a:rPr lang="en-US" sz="3200" dirty="0"/>
              <a:t>CDP (Carbon Disclosure Project)</a:t>
            </a:r>
          </a:p>
          <a:p>
            <a:pPr lvl="1"/>
            <a:r>
              <a:rPr lang="en-US" sz="3200" dirty="0"/>
              <a:t>SASB (Sustainability Accounting Standards Board</a:t>
            </a:r>
          </a:p>
          <a:p>
            <a:pPr lvl="1"/>
            <a:r>
              <a:rPr lang="en-US" sz="3200" dirty="0"/>
              <a:t>ISSB (International Sustainability Standards Board)</a:t>
            </a:r>
          </a:p>
          <a:p>
            <a:pPr lvl="1"/>
            <a:r>
              <a:rPr lang="en-US" sz="3200" dirty="0"/>
              <a:t>TCFD (Task Force on Climate-related Financial Disclosures</a:t>
            </a:r>
          </a:p>
          <a:p>
            <a:r>
              <a:rPr lang="en-US" dirty="0"/>
              <a:t>How companies choose</a:t>
            </a:r>
          </a:p>
          <a:p>
            <a:pPr lvl="1"/>
            <a:r>
              <a:rPr lang="en-US" sz="3200" dirty="0"/>
              <a:t>Materiality, industry-specific standards, investor alignment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752E9-B83D-B5E0-16FA-5110086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12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5230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8823-0448-9650-D585-364F75C9B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衡量企業永續關鍵指標　</a:t>
            </a:r>
            <a:br>
              <a:rPr lang="en-US" altLang="zh-TW" dirty="0"/>
            </a:br>
            <a:r>
              <a:rPr lang="zh-TW" altLang="en-US" dirty="0"/>
              <a:t>臺北大學獨創</a:t>
            </a:r>
            <a:r>
              <a:rPr lang="en-US" dirty="0"/>
              <a:t>ESG</a:t>
            </a:r>
            <a:r>
              <a:rPr lang="zh-TW" altLang="en-US" dirty="0"/>
              <a:t>永續評鑑系統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EDD59A-2740-94B1-3F06-DC71D3C9A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269" y="1811282"/>
            <a:ext cx="11983227" cy="44329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D7F34-6A7C-BC0A-29AD-730F166F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8E181-AAD7-B0CC-6694-77AC81DCCC46}"/>
              </a:ext>
            </a:extLst>
          </p:cNvPr>
          <p:cNvSpPr txBox="1"/>
          <p:nvPr/>
        </p:nvSpPr>
        <p:spPr>
          <a:xfrm>
            <a:off x="2774819" y="6522573"/>
            <a:ext cx="6741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www.aacsb.ntpu.edu.tw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twsvi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view.php?id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=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Nzc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=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D1090-21C1-D30F-825C-054ED25A92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C41064-572D-1451-3507-CEE0584DA7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EBFD0C-632F-A9E6-36BC-9D2A641AC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88" y="135104"/>
            <a:ext cx="1845325" cy="371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23119-24A7-72AC-E049-DD6CDF65D7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5657" y="1099262"/>
            <a:ext cx="985603" cy="335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68237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90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86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32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9575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The </a:t>
            </a:r>
            <a:r>
              <a:rPr lang="en-US" altLang="zh-TW" sz="44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En</a:t>
            </a: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-ROADS Climate Solutions Simulator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https://www.climateinteractive.org/en-roads/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60FCB-DFFC-BAD6-C214-D3DDD047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01" y="951359"/>
            <a:ext cx="11017815" cy="556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537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Human Impact of ESG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390" y="1615044"/>
            <a:ext cx="6069488" cy="3867832"/>
          </a:xfrm>
        </p:spPr>
        <p:txBody>
          <a:bodyPr>
            <a:noAutofit/>
          </a:bodyPr>
          <a:lstStyle/>
          <a:p>
            <a:r>
              <a:rPr lang="en-US" sz="4000" dirty="0"/>
              <a:t>Digital Initiatives</a:t>
            </a:r>
          </a:p>
          <a:p>
            <a:r>
              <a:rPr lang="en-US" sz="4000" dirty="0"/>
              <a:t>This isn't abstract, </a:t>
            </a:r>
            <a:br>
              <a:rPr lang="en-US" sz="4000" dirty="0"/>
            </a:br>
            <a:r>
              <a:rPr lang="en-US" sz="4000" dirty="0"/>
              <a:t>it's about improving lives</a:t>
            </a:r>
          </a:p>
          <a:p>
            <a:r>
              <a:rPr lang="en-US" sz="4000" dirty="0"/>
              <a:t>Positive potential </a:t>
            </a:r>
            <a:br>
              <a:rPr lang="en-US" sz="4000" dirty="0"/>
            </a:br>
            <a:r>
              <a:rPr lang="en-US" sz="4000" dirty="0"/>
              <a:t>when ESG is prioritized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A1FB8-72FC-EE10-BC24-449545CD7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661" y="1754561"/>
            <a:ext cx="5860535" cy="334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264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33527863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1685662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74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22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384;p1" descr="Google Shape;384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01" y="80"/>
            <a:ext cx="12227400" cy="685792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Google Shape;385;p1"/>
          <p:cNvSpPr/>
          <p:nvPr/>
        </p:nvSpPr>
        <p:spPr>
          <a:xfrm>
            <a:off x="444616" y="4622334"/>
            <a:ext cx="10536577" cy="1912693"/>
          </a:xfrm>
          <a:prstGeom prst="rect">
            <a:avLst/>
          </a:prstGeom>
          <a:solidFill>
            <a:srgbClr val="0D3388"/>
          </a:solidFill>
          <a:ln w="25400">
            <a:solidFill>
              <a:srgbClr val="0D3388"/>
            </a:solidFill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 sz="2400"/>
            </a:pPr>
            <a:endParaRPr/>
          </a:p>
        </p:txBody>
      </p:sp>
      <p:sp>
        <p:nvSpPr>
          <p:cNvPr id="236" name="Google Shape;386;p1"/>
          <p:cNvSpPr txBox="1"/>
          <p:nvPr/>
        </p:nvSpPr>
        <p:spPr>
          <a:xfrm>
            <a:off x="321832" y="4667956"/>
            <a:ext cx="11825200" cy="13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32" tIns="60932" rIns="60932" bIns="60932">
            <a:spAutoFit/>
          </a:bodyPr>
          <a:lstStyle/>
          <a:p>
            <a:pPr>
              <a:defRPr sz="5400" b="1">
                <a:solidFill>
                  <a:srgbClr val="FFFFFF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 err="1">
                <a:latin typeface="微軟正黑體"/>
                <a:ea typeface="微軟正黑體"/>
                <a:cs typeface="微軟正黑體"/>
                <a:sym typeface="微軟正黑體"/>
              </a:rPr>
              <a:t>台灣永續評鑑</a:t>
            </a:r>
            <a:endParaRPr dirty="0">
              <a:latin typeface="微軟正黑體"/>
              <a:ea typeface="微軟正黑體"/>
              <a:cs typeface="微軟正黑體"/>
              <a:sym typeface="微軟正黑體"/>
            </a:endParaRPr>
          </a:p>
          <a:p>
            <a:pPr>
              <a:spcBef>
                <a:spcPts val="400"/>
              </a:spcBef>
              <a:defRPr sz="24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國立臺北大學商學院企業永續發展研究團隊</a:t>
            </a:r>
            <a:endParaRPr dirty="0"/>
          </a:p>
        </p:txBody>
      </p:sp>
      <p:sp>
        <p:nvSpPr>
          <p:cNvPr id="238" name="Google Shape;389;p1"/>
          <p:cNvSpPr/>
          <p:nvPr/>
        </p:nvSpPr>
        <p:spPr>
          <a:xfrm>
            <a:off x="9448331" y="-4871059"/>
            <a:ext cx="104397" cy="162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2400"/>
            </a:pPr>
            <a:endParaRPr/>
          </a:p>
        </p:txBody>
      </p:sp>
      <p:sp>
        <p:nvSpPr>
          <p:cNvPr id="240" name="Rectangle"/>
          <p:cNvSpPr/>
          <p:nvPr/>
        </p:nvSpPr>
        <p:spPr>
          <a:xfrm>
            <a:off x="7593358" y="-1"/>
            <a:ext cx="2733678" cy="14508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42" name="NTPU_College of Business.jpg" descr="NTPU_College of Busin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638" y="118524"/>
            <a:ext cx="600869" cy="60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AACSB-logo-accredited-vert-color-RGB.jpg" descr="AACSB-logo-accredited-vert-color-RG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5476" y="118523"/>
            <a:ext cx="428421" cy="60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A148EC9-509E-4193-B28B-1F7C3FC51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82" y="719392"/>
            <a:ext cx="2627569" cy="832939"/>
          </a:xfrm>
          <a:prstGeom prst="rect">
            <a:avLst/>
          </a:prstGeom>
        </p:spPr>
      </p:pic>
      <p:pic>
        <p:nvPicPr>
          <p:cNvPr id="239" name="Google Shape;390;p1" descr="Google Shape;390;p1"/>
          <p:cNvPicPr>
            <a:picLocks noChangeAspect="1"/>
          </p:cNvPicPr>
          <p:nvPr/>
        </p:nvPicPr>
        <p:blipFill>
          <a:blip r:embed="rId6"/>
          <a:srcRect l="22829"/>
          <a:stretch>
            <a:fillRect/>
          </a:stretch>
        </p:blipFill>
        <p:spPr>
          <a:xfrm>
            <a:off x="8583014" y="252305"/>
            <a:ext cx="1423225" cy="377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oogle Shape;391;p1" descr="Google Shape;391;p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4231" y="208383"/>
            <a:ext cx="690249" cy="421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5DA9288-DBDF-4C51-BFA0-AB51E75D72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203" y="719392"/>
            <a:ext cx="1607805" cy="80443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53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98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446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24988142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29369045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17085294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504062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11952164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53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投影片編號版面配置區 2"/>
          <p:cNvSpPr txBox="1">
            <a:spLocks noGrp="1"/>
          </p:cNvSpPr>
          <p:nvPr>
            <p:ph type="sldNum" sz="quarter" idx="4294967295"/>
          </p:nvPr>
        </p:nvSpPr>
        <p:spPr>
          <a:xfrm>
            <a:off x="11993805" y="6449912"/>
            <a:ext cx="198198" cy="277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t"/>
          <a:lstStyle>
            <a:lvl1pPr defTabSz="1219140">
              <a:defRPr>
                <a:solidFill>
                  <a:srgbClr val="009193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70" name="모서리가 둥근 직사각형 11"/>
          <p:cNvSpPr/>
          <p:nvPr/>
        </p:nvSpPr>
        <p:spPr>
          <a:xfrm>
            <a:off x="550373" y="939722"/>
            <a:ext cx="11317071" cy="1519631"/>
          </a:xfrm>
          <a:prstGeom prst="roundRect">
            <a:avLst>
              <a:gd name="adj" fmla="val 3764"/>
            </a:avLst>
          </a:prstGeom>
          <a:solidFill>
            <a:srgbClr val="E2E8E6"/>
          </a:solidFill>
          <a:ln w="12700">
            <a:miter lim="400000"/>
          </a:ln>
          <a:effectLst>
            <a:outerShdw blurRad="50800" dist="38100" dir="16200000" rotWithShape="0">
              <a:srgbClr val="000000">
                <a:alpha val="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273" name="모서리가 둥근 직사각형 11"/>
          <p:cNvGrpSpPr/>
          <p:nvPr/>
        </p:nvGrpSpPr>
        <p:grpSpPr>
          <a:xfrm>
            <a:off x="666370" y="939722"/>
            <a:ext cx="10859259" cy="1476303"/>
            <a:chOff x="0" y="0"/>
            <a:chExt cx="10859258" cy="1476301"/>
          </a:xfrm>
        </p:grpSpPr>
        <p:sp>
          <p:nvSpPr>
            <p:cNvPr id="271" name="Rounded Rectangle"/>
            <p:cNvSpPr/>
            <p:nvPr/>
          </p:nvSpPr>
          <p:spPr>
            <a:xfrm>
              <a:off x="0" y="61867"/>
              <a:ext cx="10859259" cy="1352568"/>
            </a:xfrm>
            <a:prstGeom prst="roundRect">
              <a:avLst>
                <a:gd name="adj" fmla="val 376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16200000" rotWithShape="0">
                <a:srgbClr val="000000">
                  <a:alpha val="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just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72" name="「台灣永續評鑑」模型與世界主流之永續績效評選準則趨勢同步，以ESG三大面向評估企業在面對該產業關聯ESG風險與機會之相關議題及永續發展作為之績效表現。評鑑模型藉由社會(S)、經濟(E)、環境(E)及揭露(D)四大構面(SEED)，系統性檢視企業是否設定適當永續願景、發展出相對應之策略與目標，進而以具體行動落實與提升永續發展之成效。"/>
            <p:cNvSpPr txBox="1"/>
            <p:nvPr/>
          </p:nvSpPr>
          <p:spPr>
            <a:xfrm>
              <a:off x="60630" y="0"/>
              <a:ext cx="10737999" cy="1476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0000"/>
                </a:lnSpc>
                <a:defRPr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為使評鑑效率提升，與國立臺北大學資管所及資工所合作，開發相關程式，</a:t>
              </a:r>
              <a:b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</a:b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已有</a:t>
              </a:r>
              <a: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  <a:t>25%</a:t>
              </a: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題項自動或半自動化，大幅提升評鑑效率，並持續開發機械學習，持續透過</a:t>
              </a:r>
              <a: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  <a:t>AI</a:t>
              </a: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 輔助評鑑進行。</a:t>
              </a:r>
              <a:endParaRPr lang="en-US" altLang="zh-TW" dirty="0">
                <a:latin typeface="微軟正黑體"/>
                <a:ea typeface="微軟正黑體"/>
                <a:cs typeface="微軟正黑體"/>
                <a:sym typeface="微軟正黑體"/>
              </a:endParaRPr>
            </a:p>
            <a:p>
              <a:pPr algn="just">
                <a:lnSpc>
                  <a:spcPct val="110000"/>
                </a:lnSpc>
                <a:defRPr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另也透過</a:t>
              </a:r>
              <a: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  <a:t>AI SEED</a:t>
              </a: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團隊持續將部分流程自動化，提升評鑑正確性，減少人力出錯可能。</a:t>
              </a:r>
              <a:endParaRPr dirty="0">
                <a:latin typeface="微軟正黑體"/>
                <a:ea typeface="微軟正黑體"/>
                <a:cs typeface="微軟正黑體"/>
                <a:sym typeface="微軟正黑體"/>
              </a:endParaRPr>
            </a:p>
          </p:txBody>
        </p:sp>
      </p:grpSp>
      <p:sp>
        <p:nvSpPr>
          <p:cNvPr id="278" name="矩形 4"/>
          <p:cNvSpPr/>
          <p:nvPr/>
        </p:nvSpPr>
        <p:spPr>
          <a:xfrm>
            <a:off x="10289222" y="5409531"/>
            <a:ext cx="1090709" cy="369331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defTabSz="914377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80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82" y="807104"/>
            <a:ext cx="11664002" cy="46802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EED 四大構面"/>
          <p:cNvSpPr txBox="1"/>
          <p:nvPr/>
        </p:nvSpPr>
        <p:spPr>
          <a:xfrm>
            <a:off x="453721" y="122517"/>
            <a:ext cx="637289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377"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defRPr b="0"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r>
              <a:rPr lang="zh-TW" altLang="en-US" b="1" dirty="0">
                <a:latin typeface="微軟正黑體"/>
                <a:ea typeface="微軟正黑體"/>
                <a:cs typeface="微軟正黑體"/>
                <a:sym typeface="微軟正黑體"/>
              </a:rPr>
              <a:t>透過 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  <a:sym typeface="微軟正黑體"/>
              </a:rPr>
              <a:t>AI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  <a:sym typeface="微軟正黑體"/>
              </a:rPr>
              <a:t>SEED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  <a:sym typeface="微軟正黑體"/>
              </a:rPr>
              <a:t> 提升評鑑效率</a:t>
            </a:r>
            <a:endParaRPr b="1" dirty="0"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pic>
        <p:nvPicPr>
          <p:cNvPr id="1026" name="Picture 2" descr="https://lh7-us.googleusercontent.com/ZkHKHPNP9VDWvIqsBGZCsxGZj69jNtqlvPjBUjhRYZCn6SwmFIsxsZCBgvkbg76s2vi8XhMUYS7Ef4vtHzFu1ZBeU6Rp9ffJO9tuFlw2X6Acrb3dwMV9yxPcMEXQxjP3-4dJmhb6Z-l40KzNDJm7Yw=nw">
            <a:extLst>
              <a:ext uri="{FF2B5EF4-FFF2-40B4-BE49-F238E27FC236}">
                <a16:creationId xmlns:a16="http://schemas.microsoft.com/office/drawing/2014/main" id="{4067759A-E127-45CD-BFDD-6BE5916B4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70" y="2638809"/>
            <a:ext cx="4443413" cy="381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3A7D458-52D3-414C-9937-91F3993C0D6A}"/>
              </a:ext>
            </a:extLst>
          </p:cNvPr>
          <p:cNvGraphicFramePr>
            <a:graphicFrameLocks noGrp="1"/>
          </p:cNvGraphicFramePr>
          <p:nvPr/>
        </p:nvGraphicFramePr>
        <p:xfrm>
          <a:off x="5524486" y="2687382"/>
          <a:ext cx="6093773" cy="3437910"/>
        </p:xfrm>
        <a:graphic>
          <a:graphicData uri="http://schemas.openxmlformats.org/drawingml/2006/table">
            <a:tbl>
              <a:tblPr/>
              <a:tblGrid>
                <a:gridCol w="1774677">
                  <a:extLst>
                    <a:ext uri="{9D8B030D-6E8A-4147-A177-3AD203B41FA5}">
                      <a16:colId xmlns:a16="http://schemas.microsoft.com/office/drawing/2014/main" val="2036565994"/>
                    </a:ext>
                  </a:extLst>
                </a:gridCol>
                <a:gridCol w="3132414">
                  <a:extLst>
                    <a:ext uri="{9D8B030D-6E8A-4147-A177-3AD203B41FA5}">
                      <a16:colId xmlns:a16="http://schemas.microsoft.com/office/drawing/2014/main" val="1296101972"/>
                    </a:ext>
                  </a:extLst>
                </a:gridCol>
                <a:gridCol w="1186682">
                  <a:extLst>
                    <a:ext uri="{9D8B030D-6E8A-4147-A177-3AD203B41FA5}">
                      <a16:colId xmlns:a16="http://schemas.microsoft.com/office/drawing/2014/main" val="656106487"/>
                    </a:ext>
                  </a:extLst>
                </a:gridCol>
              </a:tblGrid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題號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題目關鍵字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完成度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7473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2-1-15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僅分派董監酬勞未分派股利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678586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2-2-3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獨董達董事席次</a:t>
                      </a: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1/2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以上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5522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2-2-4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至少兩名獨董任期不超過</a:t>
                      </a: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9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年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833531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2-2-14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設提名委員會且半數以上為獨董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596992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2-2-30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董事長兼任總經理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89218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2-2-31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1/3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以上董事任期超過</a:t>
                      </a: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15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年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36393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2-3-8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破產／面臨下市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810411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2-3-15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資安長或資訊安全委員會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263032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2-4-7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無保留意見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388520"/>
                  </a:ext>
                </a:extLst>
              </a:tr>
            </a:tbl>
          </a:graphicData>
        </a:graphic>
      </p:graphicFrame>
      <p:pic>
        <p:nvPicPr>
          <p:cNvPr id="2" name="圖片 6">
            <a:extLst>
              <a:ext uri="{FF2B5EF4-FFF2-40B4-BE49-F238E27FC236}">
                <a16:creationId xmlns:a16="http://schemas.microsoft.com/office/drawing/2014/main" id="{C2437A5F-E7BF-31BA-048E-6CFAA0D10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82" y="14922"/>
            <a:ext cx="2627569" cy="832939"/>
          </a:xfrm>
          <a:prstGeom prst="rect">
            <a:avLst/>
          </a:prstGeom>
        </p:spPr>
      </p:pic>
      <p:pic>
        <p:nvPicPr>
          <p:cNvPr id="3" name="Google Shape;390;p1" descr="Google Shape;390;p1">
            <a:extLst>
              <a:ext uri="{FF2B5EF4-FFF2-40B4-BE49-F238E27FC236}">
                <a16:creationId xmlns:a16="http://schemas.microsoft.com/office/drawing/2014/main" id="{816A5EDD-33CB-9992-33E9-6928959DAA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829"/>
          <a:stretch>
            <a:fillRect/>
          </a:stretch>
        </p:blipFill>
        <p:spPr>
          <a:xfrm>
            <a:off x="8209525" y="252305"/>
            <a:ext cx="1423225" cy="377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oogle Shape;391;p1" descr="Google Shape;391;p1">
            <a:extLst>
              <a:ext uri="{FF2B5EF4-FFF2-40B4-BE49-F238E27FC236}">
                <a16:creationId xmlns:a16="http://schemas.microsoft.com/office/drawing/2014/main" id="{FC7B7AFA-0153-5A34-0068-DAF610681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742" y="208383"/>
            <a:ext cx="690249" cy="421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8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Modelling Strategy to Forecast Carbon Emissions with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1105361" y="6581001"/>
            <a:ext cx="106047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Brière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M.,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Keip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M., &amp; Le Berthe, T. (2022). Artificial Intelligence for Sustainable Finance: Why it May Help. Available at SSRN 4252329.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DC2BEE-BB71-389D-7CFD-D93A16629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9131" y="947895"/>
            <a:ext cx="9373737" cy="5614349"/>
          </a:xfrm>
        </p:spPr>
      </p:pic>
    </p:spTree>
    <p:extLst>
      <p:ext uri="{BB962C8B-B14F-4D97-AF65-F5344CB8AC3E}">
        <p14:creationId xmlns:p14="http://schemas.microsoft.com/office/powerpoint/2010/main" val="5330076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Prompt Engineering, Fine-tuning, and RAG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597778"/>
            <a:ext cx="11434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https://www.entrypointai.com/blog/approaches-to-ai-prompt-engineering-embeddings-or-fine-tuning/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2604B-0C5A-952E-4A2F-8C560B199F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576" y="1008301"/>
            <a:ext cx="9070848" cy="56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725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38372"/>
          </a:xfrm>
        </p:spPr>
        <p:txBody>
          <a:bodyPr>
            <a:normAutofit fontScale="90000"/>
          </a:bodyPr>
          <a:lstStyle/>
          <a:p>
            <a:r>
              <a:rPr lang="en-US" dirty="0"/>
              <a:t>Framework for Implementing Generative AI Services using RAG Model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4A684-060A-55BF-F7BD-C397EEF9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79" y="1310053"/>
            <a:ext cx="11460641" cy="524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352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14267"/>
          </a:xfrm>
        </p:spPr>
        <p:txBody>
          <a:bodyPr>
            <a:normAutofit/>
          </a:bodyPr>
          <a:lstStyle/>
          <a:p>
            <a:r>
              <a:rPr lang="en-US" dirty="0"/>
              <a:t>Factuality Enhancement of </a:t>
            </a:r>
            <a:br>
              <a:rPr lang="en-US" dirty="0"/>
            </a:br>
            <a:r>
              <a:rPr lang="en-US" dirty="0"/>
              <a:t>Large Language Models (LLMs)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414898"/>
            <a:ext cx="11434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Cunxiang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Xiaoze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Yuanhao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Yue,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Xiangru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Tianhang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Cheng Jiayang,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Yunzhi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 et al. "Survey on factuality in large language models: Knowledge, retrieval and domain-specificity."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arXiv:2310.07521 (2023).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9C5BCE-70DD-6C35-0C17-4B8466433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5" y="1836150"/>
            <a:ext cx="11756570" cy="45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178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85" b="24379"/>
          <a:stretch/>
        </p:blipFill>
        <p:spPr>
          <a:xfrm>
            <a:off x="138641" y="0"/>
            <a:ext cx="1619250" cy="75353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3921329" y="6491477"/>
            <a:ext cx="42447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NTCIR-16 Conference, June 14-17, 2022, Tokyo, Japan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0" y="1523783"/>
            <a:ext cx="12192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IMNTPU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at the 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NTCIR-16 FinNum-3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Task: </a:t>
            </a:r>
            <a:b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Data Augmentation for Financial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Numclaim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Classification</a:t>
            </a:r>
            <a:endParaRPr sz="4000" b="1" i="0" u="none" strike="noStrike" cap="none" dirty="0">
              <a:solidFill>
                <a:srgbClr val="0070C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7377" y="3177668"/>
            <a:ext cx="116949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1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Management, National Taipei University, New Taipei City, Taiwan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2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Zeals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Co., Ltd. Tokyo, Japan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>
            <a:spLocks noGrp="1"/>
          </p:cNvSpPr>
          <p:nvPr>
            <p:ph type="sldNum" idx="12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5483" y="4211020"/>
            <a:ext cx="1175876" cy="164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520" y="4211020"/>
            <a:ext cx="1175875" cy="164490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824719" y="5878445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Yung-Wei Teng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3681062" y="5878445"/>
            <a:ext cx="144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Pei-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Tz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Chiu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5049752" y="5878408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Ting-Yun Hsiao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228" y="4211020"/>
            <a:ext cx="1273600" cy="1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594" y="4252059"/>
            <a:ext cx="1253918" cy="158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10503" y="4256970"/>
            <a:ext cx="1318940" cy="16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6268" y="52820"/>
            <a:ext cx="914770" cy="85723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1;p1"/>
          <p:cNvSpPr txBox="1"/>
          <p:nvPr/>
        </p:nvSpPr>
        <p:spPr>
          <a:xfrm>
            <a:off x="4855338" y="6184961"/>
            <a:ext cx="260629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myday@gm.ntpu.edu.tw</a:t>
            </a:r>
            <a:endParaRPr lang="en-US"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22" descr="Zeals Co., Ltd. | Portfolio | JAFCO Group Co., Ltd.">
            <a:extLst>
              <a:ext uri="{FF2B5EF4-FFF2-40B4-BE49-F238E27FC236}">
                <a16:creationId xmlns:a16="http://schemas.microsoft.com/office/drawing/2014/main" id="{DDE90FBB-5D26-037B-8B92-EDF0AFCB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0931" y="1006414"/>
            <a:ext cx="960107" cy="43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B84226A-52E1-0E7C-7108-53B13758B46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75" y="155896"/>
            <a:ext cx="618500" cy="824637"/>
          </a:xfrm>
          <a:prstGeom prst="rect">
            <a:avLst/>
          </a:prstGeom>
        </p:spPr>
      </p:pic>
      <p:sp>
        <p:nvSpPr>
          <p:cNvPr id="2" name="矩形 40">
            <a:extLst>
              <a:ext uri="{FF2B5EF4-FFF2-40B4-BE49-F238E27FC236}">
                <a16:creationId xmlns:a16="http://schemas.microsoft.com/office/drawing/2014/main" id="{665AD0F0-A5FC-46F0-FA84-46FDA9DD5FD2}"/>
              </a:ext>
            </a:extLst>
          </p:cNvPr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2022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Google Shape;99;p1">
            <a:extLst>
              <a:ext uri="{FF2B5EF4-FFF2-40B4-BE49-F238E27FC236}">
                <a16:creationId xmlns:a16="http://schemas.microsoft.com/office/drawing/2014/main" id="{AD489A7E-6FF9-3A22-9B73-2874EF44BFDB}"/>
              </a:ext>
            </a:extLst>
          </p:cNvPr>
          <p:cNvSpPr txBox="1"/>
          <p:nvPr/>
        </p:nvSpPr>
        <p:spPr>
          <a:xfrm>
            <a:off x="6836275" y="5878445"/>
            <a:ext cx="22035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Mike Tian-Jian Jiang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1;p1">
            <a:extLst>
              <a:ext uri="{FF2B5EF4-FFF2-40B4-BE49-F238E27FC236}">
                <a16:creationId xmlns:a16="http://schemas.microsoft.com/office/drawing/2014/main" id="{23C56545-1D52-7AD4-5757-5CA091638727}"/>
              </a:ext>
            </a:extLst>
          </p:cNvPr>
          <p:cNvSpPr txBox="1"/>
          <p:nvPr/>
        </p:nvSpPr>
        <p:spPr>
          <a:xfrm>
            <a:off x="8939447" y="5878445"/>
            <a:ext cx="16597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Min-Yuh Day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1,</a:t>
            </a:r>
            <a:r>
              <a:rPr lang="zh-TW" alt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544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85" b="24379"/>
          <a:stretch/>
        </p:blipFill>
        <p:spPr>
          <a:xfrm>
            <a:off x="138641" y="0"/>
            <a:ext cx="1619250" cy="75353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3921329" y="6491477"/>
            <a:ext cx="42447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NTCIR-16 Conference, June 14-17, 2022, Tokyo, Japan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0" y="1066581"/>
            <a:ext cx="12192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IMNTPU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Dialogue System Evaluation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at the </a:t>
            </a:r>
            <a:r>
              <a:rPr lang="en-US" sz="4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NTCIR-16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DialEval-2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Dialogue Quality and Nugget Detection</a:t>
            </a:r>
            <a:endParaRPr sz="4000" b="1" i="0" u="none" strike="noStrike" cap="none" dirty="0">
              <a:solidFill>
                <a:srgbClr val="0070C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7377" y="3177668"/>
            <a:ext cx="1169491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1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Management, National Taipei University, New Taipei City, Taiwan</a:t>
            </a:r>
            <a:endParaRPr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2 </a:t>
            </a:r>
            <a:r>
              <a:rPr lang="en-US" sz="2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Zeals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Co., Ltd. Tokyo, Japan</a:t>
            </a:r>
            <a:endParaRPr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>
            <a:spLocks noGrp="1"/>
          </p:cNvSpPr>
          <p:nvPr>
            <p:ph type="sldNum" idx="12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7330" y="4211020"/>
            <a:ext cx="1175876" cy="164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8367" y="4211020"/>
            <a:ext cx="1175875" cy="164490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3506566" y="5878445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Yung-Wei Teng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5362909" y="5878445"/>
            <a:ext cx="144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Pei-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Tz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Chiu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1751368" y="5878408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Ting-Yun Hsiao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228" y="4211020"/>
            <a:ext cx="1273600" cy="1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594" y="4252059"/>
            <a:ext cx="1253918" cy="158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12119" y="4256970"/>
            <a:ext cx="1318940" cy="16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6268" y="52820"/>
            <a:ext cx="914770" cy="85723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1;p1"/>
          <p:cNvSpPr txBox="1"/>
          <p:nvPr/>
        </p:nvSpPr>
        <p:spPr>
          <a:xfrm>
            <a:off x="4855338" y="6184961"/>
            <a:ext cx="260629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myday@gm.ntpu.edu.tw</a:t>
            </a:r>
            <a:endParaRPr lang="en-US"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22" descr="Zeals Co., Ltd. | Portfolio | JAFCO Group Co., Ltd.">
            <a:extLst>
              <a:ext uri="{FF2B5EF4-FFF2-40B4-BE49-F238E27FC236}">
                <a16:creationId xmlns:a16="http://schemas.microsoft.com/office/drawing/2014/main" id="{DDE90FBB-5D26-037B-8B92-EDF0AFCB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0931" y="1006414"/>
            <a:ext cx="960107" cy="43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B84226A-52E1-0E7C-7108-53B13758B46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75" y="155896"/>
            <a:ext cx="618500" cy="824637"/>
          </a:xfrm>
          <a:prstGeom prst="rect">
            <a:avLst/>
          </a:prstGeom>
        </p:spPr>
      </p:pic>
      <p:sp>
        <p:nvSpPr>
          <p:cNvPr id="2" name="矩形 40">
            <a:extLst>
              <a:ext uri="{FF2B5EF4-FFF2-40B4-BE49-F238E27FC236}">
                <a16:creationId xmlns:a16="http://schemas.microsoft.com/office/drawing/2014/main" id="{665AD0F0-A5FC-46F0-FA84-46FDA9DD5FD2}"/>
              </a:ext>
            </a:extLst>
          </p:cNvPr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2022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Google Shape;99;p1">
            <a:extLst>
              <a:ext uri="{FF2B5EF4-FFF2-40B4-BE49-F238E27FC236}">
                <a16:creationId xmlns:a16="http://schemas.microsoft.com/office/drawing/2014/main" id="{AD489A7E-6FF9-3A22-9B73-2874EF44BFDB}"/>
              </a:ext>
            </a:extLst>
          </p:cNvPr>
          <p:cNvSpPr txBox="1"/>
          <p:nvPr/>
        </p:nvSpPr>
        <p:spPr>
          <a:xfrm>
            <a:off x="6836275" y="5878445"/>
            <a:ext cx="22035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Mike Tian-Jian Jiang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1;p1">
            <a:extLst>
              <a:ext uri="{FF2B5EF4-FFF2-40B4-BE49-F238E27FC236}">
                <a16:creationId xmlns:a16="http://schemas.microsoft.com/office/drawing/2014/main" id="{23C56545-1D52-7AD4-5757-5CA091638727}"/>
              </a:ext>
            </a:extLst>
          </p:cNvPr>
          <p:cNvSpPr txBox="1"/>
          <p:nvPr/>
        </p:nvSpPr>
        <p:spPr>
          <a:xfrm>
            <a:off x="8939447" y="5878445"/>
            <a:ext cx="16597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Min-Yuh Day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1,</a:t>
            </a:r>
            <a:r>
              <a:rPr lang="zh-TW" alt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2432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2CCFE-3CBB-C3C2-6F5F-68165C0E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224DE-AEC0-3E2D-16D5-899E7E6237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281" y="0"/>
            <a:ext cx="474784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2EE7FD7-0C37-5E79-3E1F-9F81015B6FD1}"/>
              </a:ext>
            </a:extLst>
          </p:cNvPr>
          <p:cNvSpPr txBox="1">
            <a:spLocks/>
          </p:cNvSpPr>
          <p:nvPr/>
        </p:nvSpPr>
        <p:spPr>
          <a:xfrm>
            <a:off x="239104" y="2704719"/>
            <a:ext cx="4747846" cy="3516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5400" dirty="0">
                <a:solidFill>
                  <a:srgbClr val="C00000"/>
                </a:solidFill>
              </a:rPr>
              <a:t>NTCIR-16 </a:t>
            </a:r>
            <a:br>
              <a:rPr lang="en-US" sz="5400" dirty="0">
                <a:solidFill>
                  <a:srgbClr val="C00000"/>
                </a:solidFill>
              </a:rPr>
            </a:br>
            <a:r>
              <a:rPr lang="en-US" sz="5400" dirty="0">
                <a:solidFill>
                  <a:srgbClr val="C00000"/>
                </a:solidFill>
              </a:rPr>
              <a:t>Best Poster Presentation Award</a:t>
            </a:r>
          </a:p>
        </p:txBody>
      </p:sp>
      <p:sp>
        <p:nvSpPr>
          <p:cNvPr id="7" name="矩形 40">
            <a:extLst>
              <a:ext uri="{FF2B5EF4-FFF2-40B4-BE49-F238E27FC236}">
                <a16:creationId xmlns:a16="http://schemas.microsoft.com/office/drawing/2014/main" id="{4B8CDC10-0EF8-B5A0-7A68-59DAC7CEDC0E}"/>
              </a:ext>
            </a:extLst>
          </p:cNvPr>
          <p:cNvSpPr/>
          <p:nvPr/>
        </p:nvSpPr>
        <p:spPr>
          <a:xfrm>
            <a:off x="1741062" y="1674359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2022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8" name="Google Shape;89;p1">
            <a:extLst>
              <a:ext uri="{FF2B5EF4-FFF2-40B4-BE49-F238E27FC236}">
                <a16:creationId xmlns:a16="http://schemas.microsoft.com/office/drawing/2014/main" id="{D86A4149-6FEC-470D-69C0-FF2869C07F2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85" b="24379"/>
          <a:stretch/>
        </p:blipFill>
        <p:spPr>
          <a:xfrm>
            <a:off x="1656062" y="427177"/>
            <a:ext cx="1912784" cy="12174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CCA4C5-F6EA-C33B-852B-6EC3B7FE6E1E}"/>
              </a:ext>
            </a:extLst>
          </p:cNvPr>
          <p:cNvSpPr txBox="1"/>
          <p:nvPr/>
        </p:nvSpPr>
        <p:spPr>
          <a:xfrm>
            <a:off x="4677896" y="44265"/>
            <a:ext cx="2208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NTCIR-16 </a:t>
            </a:r>
            <a:b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FinNum-3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2855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2CCFE-3CBB-C3C2-6F5F-68165C0E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EE7FD7-0C37-5E79-3E1F-9F81015B6FD1}"/>
              </a:ext>
            </a:extLst>
          </p:cNvPr>
          <p:cNvSpPr txBox="1">
            <a:spLocks/>
          </p:cNvSpPr>
          <p:nvPr/>
        </p:nvSpPr>
        <p:spPr>
          <a:xfrm>
            <a:off x="239103" y="2704719"/>
            <a:ext cx="4540627" cy="3516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5400" dirty="0">
                <a:solidFill>
                  <a:srgbClr val="C00000"/>
                </a:solidFill>
              </a:rPr>
              <a:t>NTCIR-17 </a:t>
            </a:r>
            <a:br>
              <a:rPr lang="en-US" sz="5400" dirty="0">
                <a:solidFill>
                  <a:srgbClr val="C00000"/>
                </a:solidFill>
              </a:rPr>
            </a:br>
            <a:r>
              <a:rPr lang="en-US" sz="5400" dirty="0">
                <a:solidFill>
                  <a:srgbClr val="C00000"/>
                </a:solidFill>
              </a:rPr>
              <a:t>Best Poster Presentation Award</a:t>
            </a:r>
          </a:p>
        </p:txBody>
      </p:sp>
      <p:sp>
        <p:nvSpPr>
          <p:cNvPr id="7" name="矩形 40">
            <a:extLst>
              <a:ext uri="{FF2B5EF4-FFF2-40B4-BE49-F238E27FC236}">
                <a16:creationId xmlns:a16="http://schemas.microsoft.com/office/drawing/2014/main" id="{4B8CDC10-0EF8-B5A0-7A68-59DAC7CEDC0E}"/>
              </a:ext>
            </a:extLst>
          </p:cNvPr>
          <p:cNvSpPr/>
          <p:nvPr/>
        </p:nvSpPr>
        <p:spPr>
          <a:xfrm>
            <a:off x="1638024" y="1674359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2023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8" name="Google Shape;89;p1">
            <a:extLst>
              <a:ext uri="{FF2B5EF4-FFF2-40B4-BE49-F238E27FC236}">
                <a16:creationId xmlns:a16="http://schemas.microsoft.com/office/drawing/2014/main" id="{D86A4149-6FEC-470D-69C0-FF2869C07F26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85" b="24379"/>
          <a:stretch/>
        </p:blipFill>
        <p:spPr>
          <a:xfrm>
            <a:off x="1553024" y="456865"/>
            <a:ext cx="1912784" cy="121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2C87D7-8F45-0D28-5387-F69E871A3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520" y="149658"/>
            <a:ext cx="4540626" cy="6558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CFD7EA-095E-8C3F-53AC-5C255B7630AC}"/>
              </a:ext>
            </a:extLst>
          </p:cNvPr>
          <p:cNvSpPr txBox="1"/>
          <p:nvPr/>
        </p:nvSpPr>
        <p:spPr>
          <a:xfrm>
            <a:off x="4677896" y="44265"/>
            <a:ext cx="2208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NTCIR-17 </a:t>
            </a:r>
            <a:b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FinArg-1</a:t>
            </a:r>
            <a:endParaRPr lang="en-US" sz="36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751482-5E70-D76A-C6AC-5890010D59E3}"/>
              </a:ext>
            </a:extLst>
          </p:cNvPr>
          <p:cNvSpPr/>
          <p:nvPr/>
        </p:nvSpPr>
        <p:spPr>
          <a:xfrm>
            <a:off x="164144" y="1089444"/>
            <a:ext cx="640080" cy="640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71654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2CCFE-3CBB-C3C2-6F5F-68165C0E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860731-BF89-D5FC-3738-2DAABE579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096" y="101158"/>
            <a:ext cx="4607781" cy="66556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3DB01EE-5493-DAF5-D1BC-0474ECB62FFF}"/>
              </a:ext>
            </a:extLst>
          </p:cNvPr>
          <p:cNvSpPr txBox="1">
            <a:spLocks/>
          </p:cNvSpPr>
          <p:nvPr/>
        </p:nvSpPr>
        <p:spPr>
          <a:xfrm>
            <a:off x="239103" y="2704719"/>
            <a:ext cx="4540627" cy="3516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5400" dirty="0">
                <a:solidFill>
                  <a:srgbClr val="C00000"/>
                </a:solidFill>
              </a:rPr>
              <a:t>NTCIR-17 </a:t>
            </a:r>
            <a:br>
              <a:rPr lang="en-US" sz="5400" dirty="0">
                <a:solidFill>
                  <a:srgbClr val="C00000"/>
                </a:solidFill>
              </a:rPr>
            </a:br>
            <a:r>
              <a:rPr lang="en-US" sz="5400" dirty="0">
                <a:solidFill>
                  <a:srgbClr val="C00000"/>
                </a:solidFill>
              </a:rPr>
              <a:t>Best Poster Presentation Award</a:t>
            </a:r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E2284D51-09C8-FE0F-4B13-B2CBB658A045}"/>
              </a:ext>
            </a:extLst>
          </p:cNvPr>
          <p:cNvSpPr/>
          <p:nvPr/>
        </p:nvSpPr>
        <p:spPr>
          <a:xfrm>
            <a:off x="1638024" y="1674359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2023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11" name="Google Shape;89;p1">
            <a:extLst>
              <a:ext uri="{FF2B5EF4-FFF2-40B4-BE49-F238E27FC236}">
                <a16:creationId xmlns:a16="http://schemas.microsoft.com/office/drawing/2014/main" id="{FDD835BC-DD6D-A63A-BCA8-14E3BB2C5DA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85" b="24379"/>
          <a:stretch/>
        </p:blipFill>
        <p:spPr>
          <a:xfrm>
            <a:off x="1553024" y="456865"/>
            <a:ext cx="1912784" cy="12174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E93EA1-9256-70FF-ECA6-910F06A4AE6F}"/>
              </a:ext>
            </a:extLst>
          </p:cNvPr>
          <p:cNvSpPr txBox="1"/>
          <p:nvPr/>
        </p:nvSpPr>
        <p:spPr>
          <a:xfrm>
            <a:off x="4677896" y="44265"/>
            <a:ext cx="22085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NTCIR-17 </a:t>
            </a:r>
            <a:b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Real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MedNLP</a:t>
            </a:r>
            <a:endParaRPr lang="en-US" sz="36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91F2443-04E6-8F16-F944-293211C897A5}"/>
              </a:ext>
            </a:extLst>
          </p:cNvPr>
          <p:cNvSpPr/>
          <p:nvPr/>
        </p:nvSpPr>
        <p:spPr>
          <a:xfrm>
            <a:off x="164144" y="1089444"/>
            <a:ext cx="640080" cy="640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52309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  <a:t>Generative AI</a:t>
            </a:r>
            <a:b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Powering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Digital Sustainability Transformation</a:t>
            </a:r>
            <a:endParaRPr lang="zh-TW" altLang="en-U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8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TW" sz="3800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Generative AI:</a:t>
            </a:r>
            <a:br>
              <a:rPr lang="en-US" sz="3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     Powering Digital Sustainability Transformation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TW" sz="3800" dirty="0">
                <a:solidFill>
                  <a:schemeClr val="accent6">
                    <a:lumMod val="75000"/>
                  </a:schemeClr>
                </a:solidFill>
              </a:rPr>
              <a:t>2. Generative AI and Large Language Models (LLMs):</a:t>
            </a:r>
            <a:br>
              <a:rPr lang="en-US" altLang="zh-TW" sz="3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800" dirty="0">
                <a:solidFill>
                  <a:schemeClr val="accent6">
                    <a:lumMod val="75000"/>
                  </a:schemeClr>
                </a:solidFill>
              </a:rPr>
              <a:t>     Popular Generative AI Applications</a:t>
            </a:r>
            <a:br>
              <a:rPr lang="en-US" altLang="zh-TW" sz="3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3. Generative AI for Sustainable Development </a:t>
            </a:r>
            <a:br>
              <a:rPr lang="en-US" sz="3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     Innovative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72540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altLang="zh-TW" dirty="0"/>
              <a:t>Acknowledgments: </a:t>
            </a:r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086CA-D823-9C15-DA48-D0E6C2BB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br>
              <a:rPr lang="en-US" altLang="zh-TW" sz="2000" dirty="0">
                <a:solidFill>
                  <a:schemeClr val="accent1"/>
                </a:solidFill>
              </a:rPr>
            </a:br>
            <a:r>
              <a:rPr lang="en-US" altLang="zh-TW" sz="20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113-NTPU_ORDA-F-003, 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Digital Support, Unimpeded Communication: The Development, Support and Promotion of AI-assisted Communication Assistive Devices for Speech Impairment (1/3). </a:t>
            </a:r>
            <a:br>
              <a:rPr lang="en-US" altLang="zh-TW" sz="1800" dirty="0"/>
            </a:br>
            <a:r>
              <a:rPr lang="en-US" altLang="zh-TW" sz="200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112-2425-H-305-002-, 3 Years (2023/05/01-2026/04/30) Year 1: 2023/05/01~2024/04/30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Research on speech processing, synthesis, recognition, and sentence construction of people with language disabilities. </a:t>
            </a:r>
            <a:r>
              <a:rPr lang="en-US" altLang="zh-TW" sz="180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113-NTPU_ORDA-F-004,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2023/01/01~2025/12/31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Metaverse AI Multimodal Cross-Language Task-Oriented Dialogue System</a:t>
            </a:r>
            <a:endParaRPr lang="en-US" altLang="zh-TW" sz="2000" b="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altLang="zh-TW" sz="1600" b="0" dirty="0"/>
              <a:t>ATEC Group, Fintech and Green Finance Center (FGFC, NTPU), NTPU-112A413E01, 3 Years (2023/05/01~2026/04/30)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Generative AI-Driven ESG Report Generation Technology</a:t>
            </a:r>
          </a:p>
          <a:p>
            <a:pPr lvl="1">
              <a:spcAft>
                <a:spcPts val="0"/>
              </a:spcAft>
            </a:pPr>
            <a:r>
              <a:rPr lang="en-US" altLang="zh-TW" sz="1400" b="0" dirty="0"/>
              <a:t>Industrial Technology Research Institute (ITRI), Fintech and Green Finance Center (FGFC, NTPU), NTPU-113A513E01, 2024/03/01~2024/12/31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Establishment and Implement of Smart Assistive Technology for Dementia Care and Its Socio-Economic Impacts (2/3). </a:t>
            </a:r>
            <a:r>
              <a:rPr lang="en-US" altLang="zh-TW" sz="180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NSTC, 112-2627-M-038-001-, 2023/08/01~2024/07/31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>
                <a:solidFill>
                  <a:schemeClr val="accent1"/>
                </a:solidFill>
              </a:rPr>
              <a:t>Prospective longitudinal study on peri-implant bone loss associated with peri-implantitis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USTP (NTPU, TMU), USTP-NTPU-TMU-113-03, 2024/01/01~2024/12/31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A4EBA-4ABD-C1A1-C843-24A367B4A5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DAC1B7-F27B-17F4-9BFF-42BC0DB4E7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425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60366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Cino</a:t>
            </a:r>
            <a:r>
              <a:rPr lang="en-US" sz="1200" b="0" dirty="0"/>
              <a:t> Robin Castelli, Cyril </a:t>
            </a:r>
            <a:r>
              <a:rPr lang="en-US" sz="1200" b="0" dirty="0" err="1"/>
              <a:t>Shmatov</a:t>
            </a:r>
            <a:r>
              <a:rPr lang="en-US" sz="1200" b="0" dirty="0"/>
              <a:t> (2022), Quantitative Methods for ESG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Chrissa</a:t>
            </a:r>
            <a:r>
              <a:rPr lang="en-US" sz="1200" b="0" dirty="0"/>
              <a:t> </a:t>
            </a:r>
            <a:r>
              <a:rPr lang="en-US" sz="1200" b="0" dirty="0" err="1"/>
              <a:t>Pagitsas</a:t>
            </a:r>
            <a:r>
              <a:rPr lang="en-US" sz="1200" b="0" dirty="0"/>
              <a:t> (2023), Chief Sustainability Officers At Work: How CSOs Build Successful Sustainability and ESG Strategies, </a:t>
            </a:r>
            <a:r>
              <a:rPr lang="en-US" sz="1200" b="0" dirty="0" err="1"/>
              <a:t>Apress</a:t>
            </a:r>
            <a:r>
              <a:rPr lang="en-US" sz="1200" b="0" dirty="0"/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Yihan Cao, </a:t>
            </a:r>
            <a:r>
              <a:rPr lang="en-US" sz="1200" b="0" dirty="0" err="1"/>
              <a:t>Siyu</a:t>
            </a:r>
            <a:r>
              <a:rPr lang="en-US" sz="1200" b="0" dirty="0"/>
              <a:t> Li, </a:t>
            </a:r>
            <a:r>
              <a:rPr lang="en-US" sz="1200" b="0" dirty="0" err="1"/>
              <a:t>Yixin</a:t>
            </a:r>
            <a:r>
              <a:rPr lang="en-US" sz="1200" b="0" dirty="0"/>
              <a:t> Liu, </a:t>
            </a:r>
            <a:r>
              <a:rPr lang="en-US" sz="1200" b="0" dirty="0" err="1"/>
              <a:t>Zhiling</a:t>
            </a:r>
            <a:r>
              <a:rPr lang="en-US" sz="1200" b="0" dirty="0"/>
              <a:t> Yan, Yutong Dai, Philip S. Yu, and </a:t>
            </a:r>
            <a:r>
              <a:rPr lang="en-US" sz="1200" b="0" dirty="0" err="1"/>
              <a:t>Lichao</a:t>
            </a:r>
            <a:r>
              <a:rPr lang="en-US" sz="1200" b="0" dirty="0"/>
              <a:t> Sun (2023). "A Comprehensive Survey of AI-Generated Content (AIGC): A History of Generative AI from GAN to </a:t>
            </a:r>
            <a:r>
              <a:rPr lang="en-US" sz="1200" b="0" dirty="0" err="1"/>
              <a:t>ChatGPT</a:t>
            </a:r>
            <a:r>
              <a:rPr lang="en-US" sz="1200" b="0" dirty="0"/>
              <a:t>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arXiv:2303.04226.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Pengfei</a:t>
            </a:r>
            <a:r>
              <a:rPr lang="en-US" sz="1200" b="0" dirty="0"/>
              <a:t> Liu, </a:t>
            </a:r>
            <a:r>
              <a:rPr lang="en-US" sz="1200" b="0" dirty="0" err="1"/>
              <a:t>Weizhe</a:t>
            </a:r>
            <a:r>
              <a:rPr lang="en-US" sz="1200" b="0" dirty="0"/>
              <a:t> Yuan, </a:t>
            </a:r>
            <a:r>
              <a:rPr lang="en-US" sz="1200" b="0" dirty="0" err="1"/>
              <a:t>Jinlan</a:t>
            </a:r>
            <a:r>
              <a:rPr lang="en-US" sz="1200" b="0" dirty="0"/>
              <a:t> Fu, </a:t>
            </a:r>
            <a:r>
              <a:rPr lang="en-US" sz="1200" b="0" dirty="0" err="1"/>
              <a:t>Zhengbao</a:t>
            </a:r>
            <a:r>
              <a:rPr lang="en-US" sz="1200" b="0" dirty="0"/>
              <a:t> Jiang, Hiroaki Hayashi, and Graham </a:t>
            </a:r>
            <a:r>
              <a:rPr lang="en-US" sz="1200" b="0" dirty="0" err="1"/>
              <a:t>Neubig</a:t>
            </a:r>
            <a:r>
              <a:rPr lang="en-US" sz="1200" b="0" dirty="0"/>
              <a:t>. (2023) "Pre-train, prompt, and predict: A systematic survey of prompting methods in natural language processing." ACM Computing Surveys 55, no. 9 (2023): 1-35.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Wayne Xin Zhao, </a:t>
            </a:r>
            <a:r>
              <a:rPr lang="en-US" sz="1200" b="0" dirty="0" err="1"/>
              <a:t>Kun</a:t>
            </a:r>
            <a:r>
              <a:rPr lang="en-US" sz="1200" b="0" dirty="0"/>
              <a:t> Zhou, </a:t>
            </a:r>
            <a:r>
              <a:rPr lang="en-US" sz="1200" b="0" dirty="0" err="1"/>
              <a:t>Junyi</a:t>
            </a:r>
            <a:r>
              <a:rPr lang="en-US" sz="1200" b="0" dirty="0"/>
              <a:t> Li, </a:t>
            </a:r>
            <a:r>
              <a:rPr lang="en-US" sz="1200" b="0" dirty="0" err="1"/>
              <a:t>Tianyi</a:t>
            </a:r>
            <a:r>
              <a:rPr lang="en-US" sz="1200" b="0" dirty="0"/>
              <a:t> Tang, </a:t>
            </a:r>
            <a:r>
              <a:rPr lang="en-US" sz="1200" b="0" dirty="0" err="1"/>
              <a:t>Xiaolei</a:t>
            </a:r>
            <a:r>
              <a:rPr lang="en-US" sz="1200" b="0" dirty="0"/>
              <a:t> Wang, </a:t>
            </a:r>
            <a:r>
              <a:rPr lang="en-US" sz="1200" b="0" dirty="0" err="1"/>
              <a:t>Yupeng</a:t>
            </a:r>
            <a:r>
              <a:rPr lang="en-US" sz="1200" b="0" dirty="0"/>
              <a:t> Hou, </a:t>
            </a:r>
            <a:r>
              <a:rPr lang="en-US" sz="1200" b="0" dirty="0" err="1"/>
              <a:t>Yingqian</a:t>
            </a:r>
            <a:r>
              <a:rPr lang="en-US" sz="1200" b="0" dirty="0"/>
              <a:t> Min et al. (2023) "A Survey of Large Language Models."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arXiv:2303.18223.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Touvron</a:t>
            </a:r>
            <a:r>
              <a:rPr lang="en-US" sz="1200" b="0" dirty="0"/>
              <a:t>, Hugo, Louis Martin, Kevin Stone, Peter Albert, Amjad </a:t>
            </a:r>
            <a:r>
              <a:rPr lang="en-US" sz="1200" b="0" dirty="0" err="1"/>
              <a:t>Almahairi</a:t>
            </a:r>
            <a:r>
              <a:rPr lang="en-US" sz="1200" b="0" dirty="0"/>
              <a:t>, Yasmine </a:t>
            </a:r>
            <a:r>
              <a:rPr lang="en-US" sz="1200" b="0" dirty="0" err="1"/>
              <a:t>Babaei</a:t>
            </a:r>
            <a:r>
              <a:rPr lang="en-US" sz="1200" b="0" dirty="0"/>
              <a:t>, Nikolay </a:t>
            </a:r>
            <a:r>
              <a:rPr lang="en-US" sz="1200" b="0" dirty="0" err="1"/>
              <a:t>Bashlykov</a:t>
            </a:r>
            <a:r>
              <a:rPr lang="en-US" sz="1200" b="0" dirty="0"/>
              <a:t> et al. (2023) "Llama 2: Open Foundation and Fine-Tuned Chat Models."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arXiv:2307.09288 (2023).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 err="1">
                <a:latin typeface="Calibri" charset="0"/>
                <a:ea typeface="標楷體" charset="-120"/>
              </a:rPr>
              <a:t>Rafailov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R., Sharma, A., Mitchell, E.,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Ermon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S., Manning, C. D., &amp; Finn, C. (2023). Direct preference optimization: Your language model is secretly a reward model.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preprint arXiv:2305.18290.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Tunstall, Lewis, Edward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Beeching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Nathan Lambert, Nazneen Rajani, Kashif Rasul, Younes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Belkada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Shengyi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Huang et al. "Zephyr: Direct Distillation of LM Alignment."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preprint arXiv:2310.16944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Gozalo-Brizuela</a:t>
            </a:r>
            <a:r>
              <a:rPr lang="en-US" sz="1200" b="0" dirty="0"/>
              <a:t>, Roberto, and Eduardo C. Garrido-</a:t>
            </a:r>
            <a:r>
              <a:rPr lang="en-US" sz="1200" b="0" dirty="0" err="1"/>
              <a:t>Merchan</a:t>
            </a:r>
            <a:r>
              <a:rPr lang="en-US" sz="1200" b="0" dirty="0"/>
              <a:t> (2023). "</a:t>
            </a:r>
            <a:r>
              <a:rPr lang="en-US" sz="1200" b="0" dirty="0" err="1"/>
              <a:t>ChatGPT</a:t>
            </a:r>
            <a:r>
              <a:rPr lang="en-US" sz="1200" b="0" dirty="0"/>
              <a:t> is not all you need. A State of the Art Review of large Generative AI models."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arXiv:2301.04655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Wenliang Dai, </a:t>
            </a:r>
            <a:r>
              <a:rPr lang="en-US" sz="1200" b="0" dirty="0" err="1"/>
              <a:t>Junnan</a:t>
            </a:r>
            <a:r>
              <a:rPr lang="en-US" sz="1200" b="0" dirty="0"/>
              <a:t> Li, </a:t>
            </a:r>
            <a:r>
              <a:rPr lang="en-US" sz="1200" b="0" dirty="0" err="1"/>
              <a:t>Dongxu</a:t>
            </a:r>
            <a:r>
              <a:rPr lang="en-US" sz="1200" b="0" dirty="0"/>
              <a:t> Li, Anthony Meng </a:t>
            </a:r>
            <a:r>
              <a:rPr lang="en-US" sz="1200" b="0" dirty="0" err="1"/>
              <a:t>Huat</a:t>
            </a:r>
            <a:r>
              <a:rPr lang="en-US" sz="1200" b="0" dirty="0"/>
              <a:t> Tiong, </a:t>
            </a:r>
            <a:r>
              <a:rPr lang="en-US" sz="1200" b="0" dirty="0" err="1"/>
              <a:t>Junqi</a:t>
            </a:r>
            <a:r>
              <a:rPr lang="en-US" sz="1200" b="0" dirty="0"/>
              <a:t> Zhao, </a:t>
            </a:r>
            <a:r>
              <a:rPr lang="en-US" sz="1200" b="0" dirty="0" err="1"/>
              <a:t>Weisheng</a:t>
            </a:r>
            <a:r>
              <a:rPr lang="en-US" sz="1200" b="0" dirty="0"/>
              <a:t> Wang, </a:t>
            </a:r>
            <a:r>
              <a:rPr lang="en-US" sz="1200" b="0" dirty="0" err="1"/>
              <a:t>Boyang</a:t>
            </a:r>
            <a:r>
              <a:rPr lang="en-US" sz="1200" b="0" dirty="0"/>
              <a:t> Li, Pascale Fung, and Steven Hoi. (2023) "</a:t>
            </a:r>
            <a:r>
              <a:rPr lang="en-US" sz="1200" b="0" dirty="0" err="1"/>
              <a:t>InstructBLIP</a:t>
            </a:r>
            <a:r>
              <a:rPr lang="en-US" sz="1200" b="0" dirty="0"/>
              <a:t>: Towards General-purpose Vision-Language Models with Instruction Tuning."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arXiv:2305.06500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Shahab </a:t>
            </a:r>
            <a:r>
              <a:rPr lang="en-US" sz="1200" b="0" dirty="0" err="1"/>
              <a:t>Saquib</a:t>
            </a:r>
            <a:r>
              <a:rPr lang="en-US" sz="1200" b="0" dirty="0"/>
              <a:t> </a:t>
            </a:r>
            <a:r>
              <a:rPr lang="en-US" sz="1200" b="0" dirty="0" err="1"/>
              <a:t>Sohail</a:t>
            </a:r>
            <a:r>
              <a:rPr lang="en-US" sz="1200" b="0" dirty="0"/>
              <a:t>, Faiza Farhat, Yassine </a:t>
            </a:r>
            <a:r>
              <a:rPr lang="en-US" sz="1200" b="0" dirty="0" err="1"/>
              <a:t>Himeur</a:t>
            </a:r>
            <a:r>
              <a:rPr lang="en-US" sz="1200" b="0" dirty="0"/>
              <a:t>, Mohammad Nadeem, Dag </a:t>
            </a:r>
            <a:r>
              <a:rPr lang="en-US" sz="1200" b="0" dirty="0" err="1"/>
              <a:t>Øivind</a:t>
            </a:r>
            <a:r>
              <a:rPr lang="en-US" sz="1200" b="0" dirty="0"/>
              <a:t> Madsen, </a:t>
            </a:r>
            <a:r>
              <a:rPr lang="en-US" sz="1200" b="0" dirty="0" err="1"/>
              <a:t>Yashbir</a:t>
            </a:r>
            <a:r>
              <a:rPr lang="en-US" sz="1200" b="0" dirty="0"/>
              <a:t> Singh, </a:t>
            </a:r>
            <a:r>
              <a:rPr lang="en-US" sz="1200" b="0" dirty="0" err="1"/>
              <a:t>Shadi</a:t>
            </a:r>
            <a:r>
              <a:rPr lang="en-US" sz="1200" b="0" dirty="0"/>
              <a:t> Atalla, and </a:t>
            </a:r>
            <a:r>
              <a:rPr lang="en-US" sz="1200" b="0" dirty="0" err="1"/>
              <a:t>Wathiq</a:t>
            </a:r>
            <a:r>
              <a:rPr lang="en-US" sz="1200" b="0" dirty="0"/>
              <a:t> Mansoor (2023). "The Future of GPT: A Taxonomy of Existing </a:t>
            </a:r>
            <a:r>
              <a:rPr lang="en-US" sz="1200" b="0" dirty="0" err="1"/>
              <a:t>ChatGPT</a:t>
            </a:r>
            <a:r>
              <a:rPr lang="en-US" sz="1200" b="0" dirty="0"/>
              <a:t> Research, Current Challenges, and Possible Future Directions." Current Challenges, and Possible Future Directions (April 8, 2023)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Longbing</a:t>
            </a:r>
            <a:r>
              <a:rPr lang="en-US" sz="1200" b="0" dirty="0"/>
              <a:t> Cao (2022). "Decentralized ai: Edge intelligence and smart blockchain, metaverse, web3, and </a:t>
            </a:r>
            <a:r>
              <a:rPr lang="en-US" sz="1200" b="0" dirty="0" err="1"/>
              <a:t>desci</a:t>
            </a:r>
            <a:r>
              <a:rPr lang="en-US" sz="120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Qinglin Yang, </a:t>
            </a:r>
            <a:r>
              <a:rPr lang="en-US" sz="1200" b="0" dirty="0" err="1"/>
              <a:t>Yetong</a:t>
            </a:r>
            <a:r>
              <a:rPr lang="en-US" sz="1200" b="0" dirty="0"/>
              <a:t> Zhao, Huawei Huang, </a:t>
            </a:r>
            <a:r>
              <a:rPr lang="en-US" sz="1200" b="0" dirty="0" err="1"/>
              <a:t>Zehui</a:t>
            </a:r>
            <a:r>
              <a:rPr lang="en-US" sz="1200" b="0" dirty="0"/>
              <a:t> </a:t>
            </a:r>
            <a:r>
              <a:rPr lang="en-US" sz="1200" b="0" dirty="0" err="1"/>
              <a:t>Xiong</a:t>
            </a:r>
            <a:r>
              <a:rPr lang="en-US" sz="1200" b="0" dirty="0"/>
              <a:t>, </a:t>
            </a:r>
            <a:r>
              <a:rPr lang="en-US" sz="1200" b="0" dirty="0" err="1"/>
              <a:t>Jiawen</a:t>
            </a:r>
            <a:r>
              <a:rPr lang="en-US" sz="1200" b="0" dirty="0"/>
              <a:t> Kang, and </a:t>
            </a:r>
            <a:r>
              <a:rPr lang="en-US" sz="1200" b="0" dirty="0" err="1"/>
              <a:t>Zibin</a:t>
            </a:r>
            <a:r>
              <a:rPr lang="en-US" sz="120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200" b="0" dirty="0"/>
          </a:p>
          <a:p>
            <a:pPr>
              <a:spcAft>
                <a:spcPts val="0"/>
              </a:spcAft>
            </a:pPr>
            <a:endParaRPr lang="en-US" sz="1200" b="0" dirty="0"/>
          </a:p>
          <a:p>
            <a:pPr>
              <a:spcAft>
                <a:spcPts val="0"/>
              </a:spcAft>
            </a:pPr>
            <a:endParaRPr lang="en-US" sz="1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957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50" y="1152597"/>
            <a:ext cx="11819066" cy="21276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US" sz="5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生成式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與永續發展的應用 </a:t>
            </a:r>
            <a:br>
              <a:rPr lang="en-US" altLang="zh-TW" sz="5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Generative AI and Sustainable Development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1551214" y="3409146"/>
            <a:ext cx="976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2024/06/26 (Wed) 10:30 - 12:00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L703, Tainan University of Technology (TUT), Tainan, Taiwan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No.529, Zhongzheng Rd., Yongkang District, Tainan City 710302, Taiwan (R.O.C.)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2024-06-26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4FD200-6CAE-4871-1465-704E69247C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65460" y="137553"/>
            <a:ext cx="1446303" cy="491743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B05C618E-5D8E-67B0-A11B-4B698ABC3779}"/>
              </a:ext>
            </a:extLst>
          </p:cNvPr>
          <p:cNvSpPr txBox="1">
            <a:spLocks/>
          </p:cNvSpPr>
          <p:nvPr/>
        </p:nvSpPr>
        <p:spPr>
          <a:xfrm>
            <a:off x="2130299" y="4421880"/>
            <a:ext cx="7955946" cy="21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2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2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2"/>
              </a:rPr>
              <a:t>教授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(Prof. </a:t>
            </a: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)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000" b="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國立臺北大學  資訊管理研究所  教授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000" b="0" dirty="0">
                <a:solidFill>
                  <a:schemeClr val="accent5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金融科技暨綠色金融研究中心 副主任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000" b="0" dirty="0">
                <a:solidFill>
                  <a:schemeClr val="accent6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永續辦公室 永續發展組 組長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845E1-CB0D-0A4D-AE19-F39856D26AED}"/>
              </a:ext>
            </a:extLst>
          </p:cNvPr>
          <p:cNvSpPr txBox="1"/>
          <p:nvPr/>
        </p:nvSpPr>
        <p:spPr>
          <a:xfrm>
            <a:off x="2485432" y="58010"/>
            <a:ext cx="65982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7030A0"/>
                </a:solidFill>
                <a:latin typeface="HEITI TC MEDIUM" pitchFamily="2" charset="-128"/>
                <a:ea typeface="HEITI TC MEDIUM" pitchFamily="2" charset="-128"/>
              </a:rPr>
              <a:t>台南應用科技大學</a:t>
            </a:r>
          </a:p>
          <a:p>
            <a:pPr algn="ctr"/>
            <a:r>
              <a:rPr lang="zh-TW" altLang="en-US" sz="2800" b="1" dirty="0">
                <a:solidFill>
                  <a:srgbClr val="7030A0"/>
                </a:solidFill>
                <a:latin typeface="HEITI TC MEDIUM" pitchFamily="2" charset="-128"/>
                <a:ea typeface="HEITI TC MEDIUM" pitchFamily="2" charset="-128"/>
              </a:rPr>
              <a:t>永續發展暨大學社會責任</a:t>
            </a:r>
            <a:r>
              <a:rPr lang="en-US" altLang="zh-TW" sz="2800" b="1" dirty="0">
                <a:solidFill>
                  <a:srgbClr val="7030A0"/>
                </a:solidFill>
                <a:latin typeface="HEITI TC MEDIUM" pitchFamily="2" charset="-128"/>
                <a:ea typeface="HEITI TC MEDIUM" pitchFamily="2" charset="-128"/>
              </a:rPr>
              <a:t>(</a:t>
            </a:r>
            <a:r>
              <a:rPr lang="en-US" sz="2800" b="1" dirty="0">
                <a:solidFill>
                  <a:srgbClr val="7030A0"/>
                </a:solidFill>
                <a:latin typeface="HEITI TC MEDIUM" pitchFamily="2" charset="-128"/>
                <a:ea typeface="HEITI TC MEDIUM" pitchFamily="2" charset="-128"/>
              </a:rPr>
              <a:t>USR)</a:t>
            </a:r>
            <a:r>
              <a:rPr lang="zh-TW" altLang="en-US" sz="2800" b="1" dirty="0">
                <a:solidFill>
                  <a:srgbClr val="7030A0"/>
                </a:solidFill>
                <a:latin typeface="HEITI TC MEDIUM" pitchFamily="2" charset="-128"/>
                <a:ea typeface="HEITI TC MEDIUM" pitchFamily="2" charset="-128"/>
              </a:rPr>
              <a:t>系列講座</a:t>
            </a:r>
            <a:endParaRPr lang="en-US" sz="2800" b="1" dirty="0">
              <a:solidFill>
                <a:srgbClr val="7030A0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58265D-B00C-E43D-ADC3-E50C8CE9C8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64" y="89553"/>
            <a:ext cx="1772883" cy="9341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9223D7-CA2F-30BC-2D36-9E3742EE3C0A}"/>
              </a:ext>
            </a:extLst>
          </p:cNvPr>
          <p:cNvSpPr txBox="1"/>
          <p:nvPr/>
        </p:nvSpPr>
        <p:spPr>
          <a:xfrm>
            <a:off x="3046927" y="6359482"/>
            <a:ext cx="6098146" cy="293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https://web.ntpu.edu.tw/~myday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圓角矩形 30">
            <a:extLst>
              <a:ext uri="{FF2B5EF4-FFF2-40B4-BE49-F238E27FC236}">
                <a16:creationId xmlns:a16="http://schemas.microsoft.com/office/drawing/2014/main" id="{AF06A8AA-21A3-1A36-195D-EB806C2A5BD0}"/>
              </a:ext>
            </a:extLst>
          </p:cNvPr>
          <p:cNvSpPr/>
          <p:nvPr/>
        </p:nvSpPr>
        <p:spPr>
          <a:xfrm>
            <a:off x="4212355" y="1161588"/>
            <a:ext cx="3767289" cy="582885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18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111911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Generative AI-Driven ESG Report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Generation Technology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Industrial Technology Research Institute (ITRI),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Fintech and Green Finance Center (FGFC, NTPU),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NTPU-113A513E01, 2024/03/01~2024/12/31</a:t>
            </a:r>
            <a:endParaRPr lang="zh-TW" altLang="en-US" sz="3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53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57390</TotalTime>
  <Words>3906</Words>
  <Application>Microsoft Macintosh PowerPoint</Application>
  <PresentationFormat>Widescreen</PresentationFormat>
  <Paragraphs>447</Paragraphs>
  <Slides>73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7" baseType="lpstr">
      <vt:lpstr>Akkurat</vt:lpstr>
      <vt:lpstr>HEITI TC MEDIUM</vt:lpstr>
      <vt:lpstr>HEITI TC MEDIUM</vt:lpstr>
      <vt:lpstr>Microsoft JhengHei</vt:lpstr>
      <vt:lpstr>Microsoft JhengHei</vt:lpstr>
      <vt:lpstr>Arial</vt:lpstr>
      <vt:lpstr>Arimo</vt:lpstr>
      <vt:lpstr>Barlow</vt:lpstr>
      <vt:lpstr>Calibri</vt:lpstr>
      <vt:lpstr>Calibri Light</vt:lpstr>
      <vt:lpstr>Futura</vt:lpstr>
      <vt:lpstr>Helvetica Neue LT Std 65 Medium</vt:lpstr>
      <vt:lpstr>Source Sans Pro</vt:lpstr>
      <vt:lpstr>Office Theme</vt:lpstr>
      <vt:lpstr> 生成式AI與永續發展的應用  Generative AI and Sustainable Development Applications</vt:lpstr>
      <vt:lpstr>戴敏育 教授 Professor Min-Yuh Day</vt:lpstr>
      <vt:lpstr>Outline</vt:lpstr>
      <vt:lpstr>衡量企業永續關鍵指標　 臺北大學獨創ESG永續評鑑系統</vt:lpstr>
      <vt:lpstr>PowerPoint Presentation</vt:lpstr>
      <vt:lpstr>PowerPoint Presentation</vt:lpstr>
      <vt:lpstr>Generative AI Powering  Digital Sustainability Transformation</vt:lpstr>
      <vt:lpstr>Generative AI</vt:lpstr>
      <vt:lpstr>Generative AI-Driven ESG Report  Generation Technology Industrial Technology Research Institute (ITRI),  Fintech and Green Finance Center (FGFC, NTPU),  NTPU-113A513E01, 2024/03/01~2024/12/31</vt:lpstr>
      <vt:lpstr>Sustainability and ESG Data Analytics</vt:lpstr>
      <vt:lpstr>Generative AI and LLMs for Sustainability and  ESG Data Analytics</vt:lpstr>
      <vt:lpstr>Generative AI for ESG Rating and Reporting Generation</vt:lpstr>
      <vt:lpstr>Net-Zero Transformation</vt:lpstr>
      <vt:lpstr>Net-Zero Transformation Enablers</vt:lpstr>
      <vt:lpstr>The  Net Zero Transition</vt:lpstr>
      <vt:lpstr>The  Digital Transformation of Business</vt:lpstr>
      <vt:lpstr>Digital Transformation</vt:lpstr>
      <vt:lpstr>Generative AI and  Large Language Models (LLMs):      Popular Generative AI Applications</vt:lpstr>
      <vt:lpstr>Generative AI Text, Image, Video, Audio Applications</vt:lpstr>
      <vt:lpstr>Popular Generative AI</vt:lpstr>
      <vt:lpstr>OpenAI ChatGPT (GPT-4o, GPT-4)</vt:lpstr>
      <vt:lpstr>OpenAI ChatGPT (GPT-4) DALL·E 3</vt:lpstr>
      <vt:lpstr>Claude 3.5 Sonnet</vt:lpstr>
      <vt:lpstr>Claude 3.5, GPT-4o, Gemini 1.5 Pro</vt:lpstr>
      <vt:lpstr>Claude 3.5 Sonnet State-of-the-art vision </vt:lpstr>
      <vt:lpstr>Google Gemini Largest and most capable AI model Making AI more helpful for everyone</vt:lpstr>
      <vt:lpstr>Chat with Open Large Language Models</vt:lpstr>
      <vt:lpstr>Chat  with  Open  Large Language Models: Chatbot Arena</vt:lpstr>
      <vt:lpstr>Chatbot Arena Leaderboard LLM Leaderboard</vt:lpstr>
      <vt:lpstr>Perplexity.ai</vt:lpstr>
      <vt:lpstr>Generative AI for Sustainable Development Innovative Applications</vt:lpstr>
      <vt:lpstr>Sustainable Development Goals (SDGs)</vt:lpstr>
      <vt:lpstr>Evolution of Sustainable Finance Research</vt:lpstr>
      <vt:lpstr>Sustainable Development Goals (SDGs) and 5P</vt:lpstr>
      <vt:lpstr>ESG to 17 SDGs</vt:lpstr>
      <vt:lpstr>ESG to 17 SDGs</vt:lpstr>
      <vt:lpstr>Digital Transformation: Enabler and Challenge</vt:lpstr>
      <vt:lpstr>Mapping the ESG Standards Landscape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The En-ROADS Climate Solutions Simulator</vt:lpstr>
      <vt:lpstr>The Human Impact of ESG Choices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Modelling Strategy to Forecast Carbon Emissions with AI</vt:lpstr>
      <vt:lpstr>Prompt Engineering, Fine-tuning, and RAG</vt:lpstr>
      <vt:lpstr>Framework for Implementing Generative AI Services using RAG Model</vt:lpstr>
      <vt:lpstr>Factuality Enhancement of  Large Language Models (LLMs)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Acknowledgments: Research Projects</vt:lpstr>
      <vt:lpstr>References</vt:lpstr>
      <vt:lpstr> 生成式AI與永續發展的應用  Generative AI and Sustainable Development Applications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AI and Sustainable Development Applications</dc:title>
  <dc:subject/>
  <dc:creator>Min-Yuh Day</dc:creator>
  <cp:keywords>Generative AI, Sustainability, Sustainable Development, ESG, Applications</cp:keywords>
  <dc:description>Generative AI and Sustainable Development Applications</dc:description>
  <cp:lastModifiedBy>MY DAY</cp:lastModifiedBy>
  <cp:revision>1821</cp:revision>
  <cp:lastPrinted>2020-12-23T14:44:17Z</cp:lastPrinted>
  <dcterms:created xsi:type="dcterms:W3CDTF">2019-09-12T03:09:52Z</dcterms:created>
  <dcterms:modified xsi:type="dcterms:W3CDTF">2024-06-26T01:42:48Z</dcterms:modified>
  <cp:category/>
</cp:coreProperties>
</file>