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  <p:sldMasterId id="2147483668" r:id="rId3"/>
    <p:sldMasterId id="2147483700" r:id="rId4"/>
  </p:sldMasterIdLst>
  <p:notesMasterIdLst>
    <p:notesMasterId r:id="rId98"/>
  </p:notesMasterIdLst>
  <p:sldIdLst>
    <p:sldId id="5214" r:id="rId5"/>
    <p:sldId id="257" r:id="rId6"/>
    <p:sldId id="5082" r:id="rId7"/>
    <p:sldId id="550145695" r:id="rId8"/>
    <p:sldId id="550145656" r:id="rId9"/>
    <p:sldId id="279" r:id="rId10"/>
    <p:sldId id="261" r:id="rId11"/>
    <p:sldId id="550145657" r:id="rId12"/>
    <p:sldId id="550145658" r:id="rId13"/>
    <p:sldId id="550145659" r:id="rId14"/>
    <p:sldId id="550145660" r:id="rId15"/>
    <p:sldId id="550145661" r:id="rId16"/>
    <p:sldId id="267" r:id="rId17"/>
    <p:sldId id="550145533" r:id="rId18"/>
    <p:sldId id="550145534" r:id="rId19"/>
    <p:sldId id="550145535" r:id="rId20"/>
    <p:sldId id="550145544" r:id="rId21"/>
    <p:sldId id="550145545" r:id="rId22"/>
    <p:sldId id="348" r:id="rId23"/>
    <p:sldId id="373" r:id="rId24"/>
    <p:sldId id="375" r:id="rId25"/>
    <p:sldId id="349" r:id="rId26"/>
    <p:sldId id="350" r:id="rId27"/>
    <p:sldId id="283" r:id="rId28"/>
    <p:sldId id="550145817" r:id="rId29"/>
    <p:sldId id="550145829" r:id="rId30"/>
    <p:sldId id="550145839" r:id="rId31"/>
    <p:sldId id="550145830" r:id="rId32"/>
    <p:sldId id="550145832" r:id="rId33"/>
    <p:sldId id="550145833" r:id="rId34"/>
    <p:sldId id="550145834" r:id="rId35"/>
    <p:sldId id="550145835" r:id="rId36"/>
    <p:sldId id="550145836" r:id="rId37"/>
    <p:sldId id="550145837" r:id="rId38"/>
    <p:sldId id="550145838" r:id="rId39"/>
    <p:sldId id="550145818" r:id="rId40"/>
    <p:sldId id="550145819" r:id="rId41"/>
    <p:sldId id="550145820" r:id="rId42"/>
    <p:sldId id="550145821" r:id="rId43"/>
    <p:sldId id="550145822" r:id="rId44"/>
    <p:sldId id="550145794" r:id="rId45"/>
    <p:sldId id="550145768" r:id="rId46"/>
    <p:sldId id="550145769" r:id="rId47"/>
    <p:sldId id="550145770" r:id="rId48"/>
    <p:sldId id="550145771" r:id="rId49"/>
    <p:sldId id="550145772" r:id="rId50"/>
    <p:sldId id="550145773" r:id="rId51"/>
    <p:sldId id="550145707" r:id="rId52"/>
    <p:sldId id="550145764" r:id="rId53"/>
    <p:sldId id="550145709" r:id="rId54"/>
    <p:sldId id="550145810" r:id="rId55"/>
    <p:sldId id="550145811" r:id="rId56"/>
    <p:sldId id="550145812" r:id="rId57"/>
    <p:sldId id="550145813" r:id="rId58"/>
    <p:sldId id="550145814" r:id="rId59"/>
    <p:sldId id="550145710" r:id="rId60"/>
    <p:sldId id="550145711" r:id="rId61"/>
    <p:sldId id="550145712" r:id="rId62"/>
    <p:sldId id="550145713" r:id="rId63"/>
    <p:sldId id="550145714" r:id="rId64"/>
    <p:sldId id="550145715" r:id="rId65"/>
    <p:sldId id="550145716" r:id="rId66"/>
    <p:sldId id="550145717" r:id="rId67"/>
    <p:sldId id="550145718" r:id="rId68"/>
    <p:sldId id="550145823" r:id="rId69"/>
    <p:sldId id="550145824" r:id="rId70"/>
    <p:sldId id="550145797" r:id="rId71"/>
    <p:sldId id="550145827" r:id="rId72"/>
    <p:sldId id="550145828" r:id="rId73"/>
    <p:sldId id="550145798" r:id="rId74"/>
    <p:sldId id="550145799" r:id="rId75"/>
    <p:sldId id="550145800" r:id="rId76"/>
    <p:sldId id="550145801" r:id="rId77"/>
    <p:sldId id="550145802" r:id="rId78"/>
    <p:sldId id="550145719" r:id="rId79"/>
    <p:sldId id="550145720" r:id="rId80"/>
    <p:sldId id="550145721" r:id="rId81"/>
    <p:sldId id="550145722" r:id="rId82"/>
    <p:sldId id="550145723" r:id="rId83"/>
    <p:sldId id="550145724" r:id="rId84"/>
    <p:sldId id="550145725" r:id="rId85"/>
    <p:sldId id="550145726" r:id="rId86"/>
    <p:sldId id="550145727" r:id="rId87"/>
    <p:sldId id="550145728" r:id="rId88"/>
    <p:sldId id="550145729" r:id="rId89"/>
    <p:sldId id="550145730" r:id="rId90"/>
    <p:sldId id="550145731" r:id="rId91"/>
    <p:sldId id="550145732" r:id="rId92"/>
    <p:sldId id="550145733" r:id="rId93"/>
    <p:sldId id="550145734" r:id="rId94"/>
    <p:sldId id="550145735" r:id="rId95"/>
    <p:sldId id="550145736" r:id="rId96"/>
    <p:sldId id="550145826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FF"/>
    <a:srgbClr val="008F00"/>
    <a:srgbClr val="FF7E79"/>
    <a:srgbClr val="9437FF"/>
    <a:srgbClr val="FF40FF"/>
    <a:srgbClr val="D883FF"/>
    <a:srgbClr val="FFD579"/>
    <a:srgbClr val="A9D18E"/>
    <a:srgbClr val="FF8AD8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70"/>
    <p:restoredTop sz="91877"/>
  </p:normalViewPr>
  <p:slideViewPr>
    <p:cSldViewPr snapToGrid="0" snapToObjects="1">
      <p:cViewPr varScale="1">
        <p:scale>
          <a:sx n="89" d="100"/>
          <a:sy n="89" d="100"/>
        </p:scale>
        <p:origin x="18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3957-4C3A-0949-A668-E5B432EFB7B5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3BE1D-9CA5-194E-A79F-6FE8485E6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65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Agentic AI在ESG的四大應用場景。關鍵差異：代理式AI能自主運行、持續監測、主動行動，不需要人類逐步指令。Multi-Agent系統讓E/S/G各有專責Agent。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綠色金融研究</a:t>
            </a:r>
            <a:r>
              <a:rPr lang="zh-TW" altLang="en-US" dirty="0"/>
              <a:t> </a:t>
            </a:r>
            <a:r>
              <a:rPr lang="en-US" dirty="0"/>
              <a:t>AI在綠色金融的應用。ESG評分、綠色債券分析、永續投資組合優化、氣候壓力測試。AI提升綠色金融的精確度和效率。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四個AI+ESG的實際案例。Microsoft碳負排放、Bloomberg ESG數據平台、Salesforce Net Zero </a:t>
            </a:r>
            <a:r>
              <a:rPr lang="en-US" dirty="0" err="1"/>
              <a:t>Cloud、台積電綠色製造。這些不是未來願景，而是正在發生的創新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坦誠面對挑戰：數據品質不一、AI偏見、透明度不足、AI自身的碳足跡、人才缺口、倫理考量。這些挑戰正是需要跨域人才來解決的原因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>
          <a:extLst>
            <a:ext uri="{FF2B5EF4-FFF2-40B4-BE49-F238E27FC236}">
              <a16:creationId xmlns:a16="http://schemas.microsoft.com/office/drawing/2014/main" id="{D807816C-E5DA-A408-F0A4-686572EAA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>
            <a:extLst>
              <a:ext uri="{FF2B5EF4-FFF2-40B4-BE49-F238E27FC236}">
                <a16:creationId xmlns:a16="http://schemas.microsoft.com/office/drawing/2014/main" id="{3A27FFE6-E412-9CA5-703D-37152AB859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p1:notes">
            <a:extLst>
              <a:ext uri="{FF2B5EF4-FFF2-40B4-BE49-F238E27FC236}">
                <a16:creationId xmlns:a16="http://schemas.microsoft.com/office/drawing/2014/main" id="{B183D30E-5E1A-4A92-531D-661B25A9F1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8058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3BE1D-9CA5-194E-A79F-6FE8485E6E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447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2E10-4CAA-BEA3-042D-0FEDAB1B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E8745B5-2A2A-C7E7-53A5-3AE4B6CE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0CE021A-8B9D-DA36-B136-276A6C5FF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775543-2DA4-974E-09D0-B96A3E669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49DAF-093F-4482-AA38-346E9A2DEE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722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2E10-4CAA-BEA3-042D-0FEDAB1B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E8745B5-2A2A-C7E7-53A5-3AE4B6CE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0CE021A-8B9D-DA36-B136-276A6C5FF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775543-2DA4-974E-09D0-B96A3E669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49DAF-093F-4482-AA38-346E9A2DEE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89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2E10-4CAA-BEA3-042D-0FEDAB1B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E8745B5-2A2A-C7E7-53A5-3AE4B6CE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0CE021A-8B9D-DA36-B136-276A6C5FF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775543-2DA4-974E-09D0-B96A3E669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49DAF-093F-4482-AA38-346E9A2DEE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731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305d56efd02_0_9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522" name="Google Shape;1522;g305d56efd02_0_9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35554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2E10-4CAA-BEA3-042D-0FEDAB1B6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E8745B5-2A2A-C7E7-53A5-3AE4B6CE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0CE021A-8B9D-DA36-B136-276A6C5FF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775543-2DA4-974E-09D0-B96A3E669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649DAF-093F-4482-AA38-346E9A2DEE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0373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回顧第二部分。既然AI+ESG有這麼大的潛力，但也面臨人才缺口的挑戰，第三部分就來談如何透過教育培育跨域人才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四大理由：產業需求驅動、政策法規要求、跨域能力需求、學生期待。這不是「錦上添花</a:t>
            </a:r>
            <a:r>
              <a:rPr lang="en-US" dirty="0"/>
              <a:t>」，</a:t>
            </a:r>
            <a:r>
              <a:rPr lang="en-US" dirty="0" err="1"/>
              <a:t>而是教育的必要轉型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四層框架：願景層（連結SDGs</a:t>
            </a:r>
            <a:r>
              <a:rPr lang="en-US" dirty="0"/>
              <a:t>）→ 能力層（定義核心素養）→ 內容層（設計教材）→ </a:t>
            </a:r>
            <a:r>
              <a:rPr lang="en-US" dirty="0" err="1"/>
              <a:t>實踐層（動手做</a:t>
            </a:r>
            <a:r>
              <a:rPr lang="en-US" dirty="0"/>
              <a:t>）。</a:t>
            </a:r>
            <a:r>
              <a:rPr lang="en-US" dirty="0" err="1"/>
              <a:t>由上而下的設計邏輯，確保課程有系統性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四種AI驅動的教學創新：個人化學習、AI助教、自動化評量、沉浸式學習。AI不是取代教師，而是賦能教師，讓教學更有效率、更有深度。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18週課程設計範例。前3週AI基礎、4-6週ESG框架、7-15週分別對應E/S/G三面向、最後3週期末專題。每週都有對應的SDGs和實作活動。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四個PBL專題範例：校園碳足跡、ESG新聞分析、永續投資模擬、社區影響評估。每個專題都結合AI技術與真實ESG議題，讓學生學以致用。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跨領域協作是培育AI×ESG人才的關鍵。三個學科領域的交集就是我們要培育的跨域人才。四種協作模式：共同授課、跨系專題、業師參與、國際交流。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四個工作坊設計：ESG報告分析、數據Agent建構、永續敘事生成、漂綠偵測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提出四大能力面向的培育框架（AI素養、永續素養、思辨能力、溝通協作），以及四階段培育路徑（入門→進階→專精→實踐）。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評量設計：專題作品集(40%)、同儕評量(15%)、AI素養測驗(20%)、永續影響力報告(25%)。多元評量確保學生不只學會技術，更能展現對永續的理解和影響力。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實戰示範：展示如何設計ESG分析的Prompt。教學重點：角色設定、任務分解、輸出格式指定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用簡化的Python虛擬碼展示ESG </a:t>
            </a:r>
            <a:r>
              <a:rPr lang="en-US" dirty="0" err="1"/>
              <a:t>Agent的核心邏輯。Agent的四個關鍵步驟：規劃→執行→記憶→重新規劃。Agent不是魔法，而是結構化的流程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展望未來：終身學習（微學分、混合學習、AI個人化）和產學合作（數據開放、業界導師、共構課程、實習銜接</a:t>
            </a:r>
            <a:r>
              <a:rPr lang="en-US" dirty="0"/>
              <a:t>）。</a:t>
            </a:r>
            <a:r>
              <a:rPr lang="en-US" dirty="0" err="1"/>
              <a:t>教育不是一次性的，需要持續更新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回顧第三部分：課程設計框架、教學創新方法、PBL範例、人才培育策略。準備進入總結。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三大部分的核心觀點整合：技術趨勢（工具→代理人）、ESG創新（AI賦能永續）、教育培育（跨域人才）。三者形成正向循環。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行動呼籲：從教師、學校、學生、產業四個角色提出具體建議。從小規模開始嘗試，不需要一步到位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提供四類推薦資源：AI學習、ESG框架、SDGs教育、研究與實務。可以從這些資源開始深入學習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5B094-A70F-D106-892D-2690D8834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344FA5-826E-0A81-A0D4-BB1EC0F179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7C41A0-852A-A340-4622-4C2215BDE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DADB3-647B-EE88-D00E-A9A931447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13BE1D-9CA5-194E-A79F-6FE8485E6E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181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AI在環境面向的四大應用：碳足跡追蹤（自動化Scope 1/2/3計算）、氣候風險建模（TCFD框架）、能源優化（智慧建築、電網）、衛星影像分析（遙感監測）。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AI在社會面向的應用：供應鏈透明度（追蹤人權風險）、DEI分析（消除偏見）、</a:t>
            </a:r>
            <a:r>
              <a:rPr lang="en-US" dirty="0" err="1"/>
              <a:t>社區影響評估、健康安全預測。AI不僅提升效率，更能促進社會公平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AI在治理面向的應用：報告自動化（GRI、SASB等框架）、合規監測（即時追蹤法規變動）、漂綠偵測（用NLP識別不實聲明）、</a:t>
            </a:r>
            <a:r>
              <a:rPr lang="en-US" dirty="0" err="1"/>
              <a:t>風險預警。AI讓治理更透明、高效</a:t>
            </a:r>
            <a:r>
              <a:rPr lang="en-US" dirty="0"/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CC4B-04C0-E345-9135-AF2AAC1F6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7307F-E82F-6C41-94D7-0B918F030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F9956-9324-FB4E-AEF2-D9D738D02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3FA3-22CF-D24E-9257-B4BAD3401880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2AD58-8C94-5746-A2CF-4E8B65CD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6D2F-B142-C34E-B53B-8319FC56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6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46172-8336-0A40-B4C3-4D8A5C93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20883-F177-154D-8E05-CA7696CC3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D4DA9-1F29-B84E-80DC-38966792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9A0E-6D67-224D-9CFD-01A351FD6A9C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5BD03-736F-184E-8D7C-026EFBAE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AE6B7-5864-5F49-A039-0A08BCD1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9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8E1BA-4517-8F4C-BECF-2D4D4F9475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35B11-57DD-6647-A778-87C8BED79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5C4B8-A561-E841-8C61-AA17720C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E26E0-5B06-6D4B-BE9C-55EAEC63A6AC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37148-7E46-1642-856B-2C503505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49ADD-0B1A-2C4D-963C-BCAD6CA8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6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x">
  <p:cSld name="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9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9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609585" lvl="0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1pPr>
            <a:lvl2pPr marL="1219170" lvl="1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2pPr>
            <a:lvl3pPr marL="1828754" lvl="2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3pPr>
            <a:lvl4pPr marL="2438339" lvl="3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4pPr>
            <a:lvl5pPr marL="3047924" lvl="4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5pPr>
            <a:lvl6pPr marL="3657509" lvl="5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6pPr>
            <a:lvl7pPr marL="4267093" lvl="6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7pPr>
            <a:lvl8pPr marL="4876678" lvl="7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8pPr>
            <a:lvl9pPr marL="5486263" lvl="8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sldNum" idx="12"/>
          </p:nvPr>
        </p:nvSpPr>
        <p:spPr>
          <a:xfrm>
            <a:off x="11898664" y="6449912"/>
            <a:ext cx="29333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231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全版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noFill/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3391D2-77AD-4FDF-BF38-D36139D528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5847" y="6083908"/>
            <a:ext cx="1496274" cy="74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8086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Layout">
  <p:cSld name="Single Image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NVIDIA Sans"/>
              <a:buNone/>
              <a:defRPr sz="2400" b="1" cap="none">
                <a:latin typeface="NVIDIA Sans"/>
                <a:ea typeface="NVIDIA Sans"/>
                <a:cs typeface="NVIDIA Sans"/>
                <a:sym typeface="NVIDI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>
            <a:off x="838200" y="829056"/>
            <a:ext cx="10515600" cy="469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152385" marR="0" lvl="0" indent="-7619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NVIDIA Sans"/>
              <a:buNone/>
              <a:defRPr sz="1600" b="0" i="0" u="none" strike="noStrike" cap="none">
                <a:solidFill>
                  <a:schemeClr val="dk2"/>
                </a:solidFill>
                <a:latin typeface="NVIDIA Sans"/>
                <a:ea typeface="NVIDIA Sans"/>
                <a:cs typeface="NVIDIA Sans"/>
                <a:sym typeface="NVIDIA Sans"/>
              </a:defRPr>
            </a:lvl1pPr>
            <a:lvl2pPr marL="304770" marR="0" lvl="1" indent="-7619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VIDIA Sans"/>
              <a:buNone/>
              <a:defRPr sz="1467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2pPr>
            <a:lvl3pPr marL="457154" marR="0" lvl="2" indent="-7619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VIDIA Sans"/>
              <a:buNone/>
              <a:defRPr sz="1467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3pPr>
            <a:lvl4pPr marL="609539" marR="0" lvl="3" indent="-7619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VIDIA Sans"/>
              <a:buNone/>
              <a:defRPr sz="1467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4pPr>
            <a:lvl5pPr marL="761924" marR="0" lvl="4" indent="-7619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VIDIA Sans"/>
              <a:buNone/>
              <a:defRPr sz="1467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5pPr>
            <a:lvl6pPr marL="914309" marR="0" lvl="5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6pPr>
            <a:lvl7pPr marL="1066693" marR="0" lvl="6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7pPr>
            <a:lvl8pPr marL="1219078" marR="0" lvl="7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8pPr>
            <a:lvl9pPr marL="1371463" marR="0" lvl="8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2020883" y="1616604"/>
            <a:ext cx="8150234" cy="4006612"/>
          </a:xfrm>
          <a:prstGeom prst="rect">
            <a:avLst/>
          </a:prstGeom>
          <a:solidFill>
            <a:srgbClr val="151617">
              <a:alpha val="60784"/>
            </a:srgbClr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2"/>
          <p:cNvSpPr txBox="1">
            <a:spLocks noGrp="1"/>
          </p:cNvSpPr>
          <p:nvPr>
            <p:ph type="body" idx="3"/>
          </p:nvPr>
        </p:nvSpPr>
        <p:spPr>
          <a:xfrm>
            <a:off x="2020883" y="5687987"/>
            <a:ext cx="8150234" cy="25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152385" marR="0" lvl="0" indent="-7619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NVIDIA Sans"/>
              <a:buNone/>
              <a:defRPr sz="1333" b="0" i="0" u="none" strike="noStrike" cap="none">
                <a:solidFill>
                  <a:schemeClr val="lt1"/>
                </a:solidFill>
                <a:latin typeface="NVIDIA Sans Medium"/>
                <a:ea typeface="NVIDIA Sans Medium"/>
                <a:cs typeface="NVIDIA Sans Medium"/>
                <a:sym typeface="NVIDIA Sans Medium"/>
              </a:defRPr>
            </a:lvl1pPr>
            <a:lvl2pPr marL="304770" marR="0" lvl="1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2pPr>
            <a:lvl3pPr marL="457154" marR="0" lvl="2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3pPr>
            <a:lvl4pPr marL="609539" marR="0" lvl="3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4pPr>
            <a:lvl5pPr marL="761924" marR="0" lvl="4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5pPr>
            <a:lvl6pPr marL="914309" marR="0" lvl="5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6pPr>
            <a:lvl7pPr marL="1066693" marR="0" lvl="6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7pPr>
            <a:lvl8pPr marL="1219078" marR="0" lvl="7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8pPr>
            <a:lvl9pPr marL="1371463" marR="0" lvl="8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4"/>
          </p:nvPr>
        </p:nvSpPr>
        <p:spPr>
          <a:xfrm>
            <a:off x="2020883" y="5917189"/>
            <a:ext cx="8150234" cy="25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152385" marR="0" lvl="0" indent="-76192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VIDIA Sans"/>
              <a:buNone/>
              <a:defRPr sz="933" b="0" i="0" u="none" strike="noStrike" cap="none">
                <a:solidFill>
                  <a:schemeClr val="lt1"/>
                </a:solidFill>
                <a:latin typeface="NVIDIA Sans"/>
                <a:ea typeface="NVIDIA Sans"/>
                <a:cs typeface="NVIDIA Sans"/>
                <a:sym typeface="NVIDIA Sans"/>
              </a:defRPr>
            </a:lvl1pPr>
            <a:lvl2pPr marL="304770" marR="0" lvl="1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2pPr>
            <a:lvl3pPr marL="457154" marR="0" lvl="2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3pPr>
            <a:lvl4pPr marL="609539" marR="0" lvl="3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4pPr>
            <a:lvl5pPr marL="761924" marR="0" lvl="4" indent="-7619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NVIDIA Sans"/>
              <a:buNone/>
              <a:defRPr sz="1333" b="1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5pPr>
            <a:lvl6pPr marL="914309" marR="0" lvl="5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6pPr>
            <a:lvl7pPr marL="1066693" marR="0" lvl="6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7pPr>
            <a:lvl8pPr marL="1219078" marR="0" lvl="7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8pPr>
            <a:lvl9pPr marL="1371463" marR="0" lvl="8" indent="-19048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NVIDIA Sans"/>
              <a:buChar char="•"/>
              <a:defRPr sz="1800" b="0" i="0" u="none" strike="noStrike" cap="none">
                <a:solidFill>
                  <a:schemeClr val="dk1"/>
                </a:solidFill>
                <a:latin typeface="NVIDIA Sans"/>
                <a:ea typeface="NVIDIA Sans"/>
                <a:cs typeface="NVIDIA Sans"/>
                <a:sym typeface="NVIDIA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527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991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E4ED-5B09-6A4A-B804-3F95E7C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325563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68D9A-CD57-CE49-8834-30E3992B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615044"/>
            <a:ext cx="11222181" cy="473825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2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18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C6CC-B570-4F45-86AC-540D1BEB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67" y="6460525"/>
            <a:ext cx="2743200" cy="365125"/>
          </a:xfrm>
        </p:spPr>
        <p:txBody>
          <a:bodyPr/>
          <a:lstStyle/>
          <a:p>
            <a:fld id="{3AF6F8BD-BCC6-7D43-A79E-885049D004FB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0589-8BB0-5240-B769-F0C1B0E4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09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5F2-9431-DB42-A29F-B6D0844B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7" y="6562244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46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圖片版面配置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br>
              <a:rPr lang="en-US" noProof="0" dirty="0"/>
            </a:br>
            <a:r>
              <a:rPr lang="en-US" noProof="0" dirty="0"/>
              <a:t>title style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86145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圖片版面配置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1258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圖片版面配置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16" name="內容版面配置區 15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4380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E4ED-5B09-6A4A-B804-3F95E7C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325563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68D9A-CD57-CE49-8834-30E3992B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615044"/>
            <a:ext cx="11222181" cy="473825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2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18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C6CC-B570-4F45-86AC-540D1BEB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67" y="6460525"/>
            <a:ext cx="2743200" cy="365125"/>
          </a:xfrm>
        </p:spPr>
        <p:txBody>
          <a:bodyPr/>
          <a:lstStyle/>
          <a:p>
            <a:fld id="{3AF6F8BD-BCC6-7D43-A79E-885049D004FB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0589-8BB0-5240-B769-F0C1B0E4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09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5F2-9431-DB42-A29F-B6D0844B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7" y="6562244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64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二级</a:t>
            </a:r>
          </a:p>
          <a:p>
            <a:pPr lvl="2"/>
            <a:r>
              <a:rPr lang="zh-CN" altLang="en-US" noProof="0" dirty="0"/>
              <a:t>三级</a:t>
            </a:r>
          </a:p>
          <a:p>
            <a:pPr lvl="3"/>
            <a:r>
              <a:rPr lang="zh-CN" altLang="en-US" noProof="0" dirty="0"/>
              <a:t>四级</a:t>
            </a:r>
          </a:p>
          <a:p>
            <a:pPr lvl="4"/>
            <a:r>
              <a:rPr lang="zh-CN" altLang="en-US" noProof="0" dirty="0"/>
              <a:t>五级</a:t>
            </a:r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US" noProof="0" dirty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 dirty="0"/>
              <a:t>本文件僅供演講參考，非經授權禁止任意複製、轉載或為其他個人或商業用途。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54993" y="6323145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手繪多邊形: 圖案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手繪多邊形: 圖案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手繪多邊形: 圖案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手繪多邊形: 圖案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手繪多邊形: 圖案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6171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手繪多邊形: 圖案 20">
            <a:extLst>
              <a:ext uri="{FF2B5EF4-FFF2-40B4-BE49-F238E27FC236}">
                <a16:creationId xmlns:a16="http://schemas.microsoft.com/office/drawing/2014/main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內容版面配置區 22">
            <a:extLst>
              <a:ext uri="{FF2B5EF4-FFF2-40B4-BE49-F238E27FC236}">
                <a16:creationId xmlns:a16="http://schemas.microsoft.com/office/drawing/2014/main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53594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83C9BAF7-A9F4-4666-A96D-E0820914D8A4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9210B130-61BF-42BB-A9D3-54F0E9975E1E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8ED4637A-B150-47D5-91AA-5443ECDF24E5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F345A228-3ACD-436B-BAEA-C19CFB995DFF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4808980A-AE2C-4B9A-923B-70728FF4B383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E90E16CE-7F71-45E1-88F3-0F2422E4E14F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5024FFFC-3734-4C7F-8BB4-1D72D8764C19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15E243F7-C034-42A6-94F7-39C26EF11897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7F7416F4-3283-4DFF-BF8E-0F1B10C57C7B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4E43006F-FE7C-4D9C-9803-C7A1705E2E29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40B601BE-5173-46B7-B727-24C354628A9A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手繪多邊形: 圖案 20">
            <a:extLst>
              <a:ext uri="{FF2B5EF4-FFF2-40B4-BE49-F238E27FC236}">
                <a16:creationId xmlns:a16="http://schemas.microsoft.com/office/drawing/2014/main" id="{0840A278-AE7C-4997-AAEA-F758452843B7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03AE5DE6-4BFB-4DB3-8207-ABE7B804220D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06BC0376-95EB-4B85-AD13-AB07742066DC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82568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01172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x Image Bullet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US" noProof="0" dirty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 dirty="0"/>
              <a:t>Bullet 1</a:t>
            </a:r>
          </a:p>
        </p:txBody>
      </p:sp>
      <p:sp>
        <p:nvSpPr>
          <p:cNvPr id="21" name="文字版面配置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1" name="八邊形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4" name="橢圓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5" name="投影片編號版面配置區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1948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x Image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橢圓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圖片版面配置區 19">
            <a:extLst>
              <a:ext uri="{FF2B5EF4-FFF2-40B4-BE49-F238E27FC236}">
                <a16:creationId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457" y="432000"/>
            <a:ext cx="4703542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1" name="文字版面配置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1" name="八邊形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4" name="橢圓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5" name="投影片編號版面配置區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8" name="圖片版面配置區 37">
            <a:extLst>
              <a:ext uri="{FF2B5EF4-FFF2-40B4-BE49-F238E27FC236}">
                <a16:creationId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405874" y="4835817"/>
            <a:ext cx="691688" cy="6916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39" name="圖片版面配置區 38">
            <a:extLst>
              <a:ext uri="{FF2B5EF4-FFF2-40B4-BE49-F238E27FC236}">
                <a16:creationId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405874" y="3271181"/>
            <a:ext cx="691688" cy="6916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0" name="圖片版面配置區 39">
            <a:extLst>
              <a:ext uri="{FF2B5EF4-FFF2-40B4-BE49-F238E27FC236}">
                <a16:creationId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05874" y="1706545"/>
            <a:ext cx="691688" cy="6916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cxnSp>
        <p:nvCxnSpPr>
          <p:cNvPr id="36" name="直線接點 35" descr="First divider line on slide">
            <a:extLst>
              <a:ext uri="{FF2B5EF4-FFF2-40B4-BE49-F238E27FC236}">
                <a16:creationId xmlns:a16="http://schemas.microsoft.com/office/drawing/2014/main" id="{A140998F-B877-4BDC-843C-0071F5066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768283" y="2616579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 descr="Second divider line on slide">
            <a:extLst>
              <a:ext uri="{FF2B5EF4-FFF2-40B4-BE49-F238E27FC236}">
                <a16:creationId xmlns:a16="http://schemas.microsoft.com/office/drawing/2014/main" id="{2084D353-BE8A-4AAA-8BEC-B71CEE9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768283" y="4109914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865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手繪多邊形: 圖案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手繪多邊形: 圖案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手繪多邊形: 圖案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手繪多邊形: 圖案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手繪多邊形: 圖案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手繪多邊形: 圖案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矩形: 圓角化同側角落 43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5" name="矩形: 圓角化同側角落 44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7" name="矩形: 圓角化同側角落 46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8" name="矩形: 圓角化同側角落 47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1" name="橢圓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</p:grp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Emphasized text can go here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圖片版面配置區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26892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1" name="文字版面配置區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cxnSp>
        <p:nvCxnSpPr>
          <p:cNvPr id="10" name="直線接點 9" descr="Middle divider line">
            <a:extLst>
              <a:ext uri="{FF2B5EF4-FFF2-40B4-BE49-F238E27FC236}">
                <a16:creationId xmlns:a16="http://schemas.microsoft.com/office/drawing/2014/main" id="{2B940646-DE40-4E0F-AE42-6530784C9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058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6AAF5B5B-E896-400A-9E43-EAF605A0AC8B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BA2F5A3D-36C4-4B97-A62C-2AEA3B6FC1CF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BB474E17-6556-4551-AD1B-351EE2DA98E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F860E6D1-2C9F-477C-AE22-BFF5ADE85C60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65EC6C60-C605-4022-9718-ED56F34D6448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9F47BB28-400F-4C54-ADDA-0055CEB6593B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7386F148-99E1-4ED6-B4DA-151A6DB27D67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1A0565DA-6430-4984-ACB6-E7FACACC71AF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DDE18DFF-F9E6-4839-817B-4DD871CEAE6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手繪多邊形: 圖案 20">
            <a:extLst>
              <a:ext uri="{FF2B5EF4-FFF2-40B4-BE49-F238E27FC236}">
                <a16:creationId xmlns:a16="http://schemas.microsoft.com/office/drawing/2014/main" id="{30038A3A-7324-4606-9C92-00C9AB1759F4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5C0291BA-50C5-406F-B24E-14C9CAF652D7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152EBA81-38BC-4DF6-93C3-4A1A02FD2789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9AF80622-5597-45AD-92C3-2C4C3797720A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6833793E-EB91-43B4-8444-36ADD2A48E55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0"/>
              <a:t>单击此处编辑母版文本样式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0" name="頁尾版面配置區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6" name="內容版面配置區 25">
            <a:extLst>
              <a:ext uri="{FF2B5EF4-FFF2-40B4-BE49-F238E27FC236}">
                <a16:creationId xmlns:a16="http://schemas.microsoft.com/office/drawing/2014/main" id="{EA7B8348-A00A-4AAE-B1F6-92451557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1581663"/>
            <a:ext cx="5472000" cy="4608000"/>
          </a:xfrm>
        </p:spPr>
        <p:txBody>
          <a:bodyPr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27" name="文字版面配置區 26">
            <a:extLst>
              <a:ext uri="{FF2B5EF4-FFF2-40B4-BE49-F238E27FC236}">
                <a16:creationId xmlns:a16="http://schemas.microsoft.com/office/drawing/2014/main" id="{4521CFCD-C079-4019-942D-035558CAF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8002" y="1151785"/>
            <a:ext cx="5483998" cy="354868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zh-CN" altLang="en-US" noProof="0"/>
              <a:t>单击此处编辑母版文本样式</a:t>
            </a:r>
          </a:p>
        </p:txBody>
      </p:sp>
      <p:cxnSp>
        <p:nvCxnSpPr>
          <p:cNvPr id="28" name="直線接點 27" descr="Center divider line">
            <a:extLst>
              <a:ext uri="{FF2B5EF4-FFF2-40B4-BE49-F238E27FC236}">
                <a16:creationId xmlns:a16="http://schemas.microsoft.com/office/drawing/2014/main" id="{AEACA101-2521-41AA-8F51-FF0BF783E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38720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294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</p:spTree>
    <p:extLst>
      <p:ext uri="{BB962C8B-B14F-4D97-AF65-F5344CB8AC3E}">
        <p14:creationId xmlns:p14="http://schemas.microsoft.com/office/powerpoint/2010/main" val="124018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8BE4-B9DB-8B46-BE99-ED3CD203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FA206-4434-6C49-93D6-8FB3309A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590A-DE44-944F-A5EE-1F6F42A06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91CB-B2E0-BC45-A47A-800ECE7C338D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59D8B-60E1-EF4B-98C5-B7F4C2B7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B3723-86B1-B349-9F2F-09C62F85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583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文字版面配置區 2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文字版面配置區 21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文字版面配置區 24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文字版面配置區 25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8" name="文字版面配置區 27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文字版面配置區 29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文字版面配置區 3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文字版面配置區 31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文字版面配置區 32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文字版面配置區 33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文字版面配置區 34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文字版面配置區 36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9" name="文字版面配置區 38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1" name="文字版面配置區 4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2" name="文字版面配置區 41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3" name="文字版面配置區 42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4" name="文字版面配置區 43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5" name="文字版面配置區 44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6" name="文字版面配置區 45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7" name="文字版面配置區 46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8" name="文字版面配置區 47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9" name="文字版面配置區 48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50" name="文字版面配置區 49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</p:spTree>
    <p:extLst>
      <p:ext uri="{BB962C8B-B14F-4D97-AF65-F5344CB8AC3E}">
        <p14:creationId xmlns:p14="http://schemas.microsoft.com/office/powerpoint/2010/main" val="7319076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圖片版面配置區 23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5" name="圖片版面配置區 24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6" name="圖片版面配置區 25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</p:spTree>
    <p:extLst>
      <p:ext uri="{BB962C8B-B14F-4D97-AF65-F5344CB8AC3E}">
        <p14:creationId xmlns:p14="http://schemas.microsoft.com/office/powerpoint/2010/main" val="1557007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7" name="頁尾版面配置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1" name="文字版面配置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3" name="圖片版面配置區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4" name="圖片版面配置區 23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5" name="圖片版面配置區 24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6" name="圖片版面配置區 25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7" name="圖片版面配置區 26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0" name="圖片版面配置區 19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675326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9492228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手繪多邊形: 圖案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90952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US" noProof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51755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圖片版面配置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Contact Number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8" name="圖片版面配置區 7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Logo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Website Address</a:t>
            </a:r>
          </a:p>
        </p:txBody>
      </p:sp>
    </p:spTree>
    <p:extLst>
      <p:ext uri="{BB962C8B-B14F-4D97-AF65-F5344CB8AC3E}">
        <p14:creationId xmlns:p14="http://schemas.microsoft.com/office/powerpoint/2010/main" val="16659998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13A733F0-30A3-4125-9B9B-2A07E1461F1B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9E236A80-227E-4FE4-AA47-7802636969A0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AAF58058-47D7-451D-B2D5-713873CFA06B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E6D9AC51-13A8-43F2-B0AE-A475CD84575E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CBA8CC4C-FA3C-45FB-A5CE-C0F41063A4AA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320D0EA4-6C0E-4F3B-B209-84132CF9DCEE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B2637900-ABE5-44BB-8955-B59B20FACF68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8878CEF9-0D4E-43CF-A1AC-B8A752A7EDD3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78030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0"/>
              <a:t>单击此处编辑母版副标题样式</a:t>
            </a:r>
            <a:endParaRPr lang="en-US" noProof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20052C3A-3942-4B16-A466-441F8E3C2260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53303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標題 14">
            <a:extLst>
              <a:ext uri="{FF2B5EF4-FFF2-40B4-BE49-F238E27FC236}">
                <a16:creationId xmlns:a16="http://schemas.microsoft.com/office/drawing/2014/main" id="{E73E47D5-BDE7-46E7-8C4E-6111A41A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0" dirty="0"/>
              <a:t>单击此处编辑母版标题样式</a:t>
            </a:r>
            <a:endParaRPr lang="en-US" noProof="0" dirty="0"/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4D90A547-C01D-42BC-98ED-831FDD76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单击此处编辑母版文本样式</a:t>
            </a:r>
          </a:p>
        </p:txBody>
      </p:sp>
      <p:sp>
        <p:nvSpPr>
          <p:cNvPr id="17" name="內容版面配置區 16">
            <a:extLst>
              <a:ext uri="{FF2B5EF4-FFF2-40B4-BE49-F238E27FC236}">
                <a16:creationId xmlns:a16="http://schemas.microsoft.com/office/drawing/2014/main" id="{AEBF3BE3-47D8-4511-B598-743DF88D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841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65C9C-EC45-E046-A3D4-2894A304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2FDE4-30E7-4649-822C-2D4099F6B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CFADF-67B0-0644-8361-4420EA3D4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DBED8-2B40-EA47-A7D2-0AA3D29F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BBA4-D3DD-E64D-B22D-26AB1DAC96C8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B1922-CDFB-504A-97B2-40E4B4D8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EE245-AF96-D849-A4E3-6D346AFC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356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標題 14">
            <a:extLst>
              <a:ext uri="{FF2B5EF4-FFF2-40B4-BE49-F238E27FC236}">
                <a16:creationId xmlns:a16="http://schemas.microsoft.com/office/drawing/2014/main" id="{91434632-BEE5-428E-872A-794325BA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0" dirty="0"/>
              <a:t>单击此处编辑母版标题样式</a:t>
            </a:r>
            <a:endParaRPr lang="en-US" noProof="0" dirty="0"/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7CB95FD3-7DAC-4417-8633-7EFA4852E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0"/>
              <a:t>单击此处编辑母版文本样式</a:t>
            </a:r>
          </a:p>
        </p:txBody>
      </p:sp>
      <p:sp>
        <p:nvSpPr>
          <p:cNvPr id="17" name="圖片版面配置區 16">
            <a:extLst>
              <a:ext uri="{FF2B5EF4-FFF2-40B4-BE49-F238E27FC236}">
                <a16:creationId xmlns:a16="http://schemas.microsoft.com/office/drawing/2014/main" id="{94CDAD6C-9665-443F-B344-147513A6C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noProof="0"/>
              <a:t>单击图标添加图片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521953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手繪多邊形: 圖案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0523" y="6339286"/>
            <a:ext cx="432000" cy="432000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92601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x">
  <p:cSld name="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9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9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609585" lvl="0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1pPr>
            <a:lvl2pPr marL="1219170" lvl="1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2pPr>
            <a:lvl3pPr marL="1828754" lvl="2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3pPr>
            <a:lvl4pPr marL="2438339" lvl="3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4pPr>
            <a:lvl5pPr marL="3047924" lvl="4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400"/>
            </a:lvl5pPr>
            <a:lvl6pPr marL="3657509" lvl="5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6pPr>
            <a:lvl7pPr marL="4267093" lvl="6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7pPr>
            <a:lvl8pPr marL="4876678" lvl="7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8pPr>
            <a:lvl9pPr marL="5486263" lvl="8" indent="-457189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sldNum" idx="12"/>
          </p:nvPr>
        </p:nvSpPr>
        <p:spPr>
          <a:xfrm>
            <a:off x="11898664" y="6449912"/>
            <a:ext cx="29333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4656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1">
                <a:solidFill>
                  <a:srgbClr val="404040"/>
                </a:solidFill>
                <a:latin typeface="Trebuchet MS"/>
                <a:cs typeface="Trebuchet MS"/>
              </a:defRPr>
            </a:lvl1pPr>
          </a:lstStyle>
          <a:p>
            <a:pPr marL="7874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819673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章節標題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8627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119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ECE3-9FE9-2549-980A-462110AB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AEA5C-9D0D-8540-A802-044357BA9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4DC00-D8DE-A24F-A23A-E81A91EDE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FDA34-08D1-8B4A-A358-1EB1A2A08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C2EC87-22D6-044E-A89A-063D1D3ED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21565-F153-184B-8089-F20E5C8B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BD54-CFAB-9A4A-A893-D1FFE0B82A24}" type="datetime1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93DEC-A740-CB4B-9590-8DF2B976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17F901-E097-5540-B08C-3E64244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0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9EC7A-C47E-9946-9B90-160BDE67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48236E-5C25-094A-990A-B390F559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65FB-1085-8649-9C39-7DD624120DB2}" type="datetime1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B224D-7B77-F246-86B4-B234C2E9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347A5-4489-DF44-9AA3-B64959E2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3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D6F886-4BA7-0040-8ACE-5C7FAE557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9962-BA7E-D649-BE8D-7B231E22E385}" type="datetime1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D98E3-0A3F-0448-8AA0-D38E4BFA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5C1BB-88EF-9448-8DE7-F4A5DABE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5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6DE33-7AE5-8543-AF89-B5653C78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E98C8-7EDE-CE4D-A528-970586C98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EB3E7-F144-F641-B54D-3EB47B8E7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0B833-546C-6148-B1FA-57BC3099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A777E-FE95-3E40-9E3A-837DD39FEE15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FA3FB-D1B1-0746-848E-1BEF540F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A8433-197A-2142-8CEE-EF06B5D6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0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06E-8191-AF49-8CB3-41DE2879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DE83BE-7594-C041-A25D-3B73D4218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8B594-88B6-6149-B1FD-74BAD06D9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C2BA2-1BA6-C449-A364-D072C486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F62-C870-1A46-B89C-F9319BBEAAC6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35E02-B667-C745-939D-5B704920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28B53-7F35-524C-B44E-89322CDF9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8214AE-FC9D-504C-9A5B-0B18C04B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25B55-C874-BC45-9CCA-C277E871D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1020D-CF91-734E-B3D3-51E961C97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77300-BA5E-404D-9C5C-6790A31E4A9D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2CA18-9323-ED4D-9C5F-8CE6AE063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D4A42-A60C-0741-81C2-92B55CA94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0931" y="6481000"/>
            <a:ext cx="1005444" cy="344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9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6" r:id="rId12"/>
    <p:sldLayoutId id="2147483697" r:id="rId13"/>
    <p:sldLayoutId id="214748369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6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99" r:id="rId2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20246"/>
            <a:ext cx="11340000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/>
          <a:p>
            <a:endParaRPr lang="en-US" noProof="0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164878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二级</a:t>
            </a:r>
          </a:p>
          <a:p>
            <a:pPr lvl="2"/>
            <a:r>
              <a:rPr lang="zh-CN" altLang="en-US" noProof="0" dirty="0"/>
              <a:t>三级</a:t>
            </a:r>
          </a:p>
          <a:p>
            <a:pPr lvl="3"/>
            <a:r>
              <a:rPr lang="zh-CN" altLang="en-US" noProof="0" dirty="0"/>
              <a:t>四级</a:t>
            </a:r>
          </a:p>
          <a:p>
            <a:pPr lvl="4"/>
            <a:r>
              <a:rPr lang="zh-CN" altLang="en-US" noProof="0" dirty="0"/>
              <a:t>五级</a:t>
            </a:r>
            <a:endParaRPr lang="en-US" noProof="0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493454"/>
            <a:ext cx="8784941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本文件僅供演講參考，非經授權禁止任意複製、轉載或為其他個人或商業用途。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3955" y="6319006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>
            <a:spAutoFit/>
          </a:bodyPr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noProof="0" dirty="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23C2C264-E1EB-4AAE-8D13-3CC01B6C53D8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1404" y="6399501"/>
            <a:ext cx="1305908" cy="35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9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venir Next Condensed Demi Bold" panose="020B070602020209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dk1"/>
          </a:solidFill>
          <a:ln w="31750" cap="sq" cmpd="sng">
            <a:solidFill>
              <a:srgbClr val="FEFE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8627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96139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hyperlink" Target="https://web.ntpu.edu.tw/~myday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hyperlink" Target="http://https/npust-ifdc.webex.com/npust-ifdc-tc/j.php?MTID=m5f0d0e0530fad4c554b5b45dd442e4ff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5.tiff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learn.nvidia.com/courses/course-detail?course_id=course-v1:DLI+S-FX-26+V1" TargetMode="Externa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11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hyperlink" Target="https://canva.link/7mz42hxpd803d0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x.com/sairahul1/article/2064277888216555684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codingai.com/p/agentic-harness-engineering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s://www.philschmid.de/agent-harness-2026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s://www.decodingai.com/p/agentic-harness-engineerin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napaincu.github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4.png"/><Relationship Id="rId21" Type="http://schemas.openxmlformats.org/officeDocument/2006/relationships/image" Target="../media/image3.jpe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0" Type="http://schemas.openxmlformats.org/officeDocument/2006/relationships/hyperlink" Target="https://sdgs.un.org/goal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sustainometric.com/esg-to-sdgs-connected-paths-to-a-sustainable-future/" TargetMode="External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6.png"/><Relationship Id="rId5" Type="http://schemas.openxmlformats.org/officeDocument/2006/relationships/image" Target="../media/image68.png"/><Relationship Id="rId4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9.png"/><Relationship Id="rId5" Type="http://schemas.openxmlformats.org/officeDocument/2006/relationships/image" Target="../media/image98.png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5.png"/><Relationship Id="rId5" Type="http://schemas.openxmlformats.org/officeDocument/2006/relationships/image" Target="../media/image69.png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0.png"/><Relationship Id="rId5" Type="http://schemas.openxmlformats.org/officeDocument/2006/relationships/image" Target="../media/image62.png"/><Relationship Id="rId4" Type="http://schemas.openxmlformats.org/officeDocument/2006/relationships/image" Target="../media/image9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103.jpeg"/><Relationship Id="rId7" Type="http://schemas.openxmlformats.org/officeDocument/2006/relationships/hyperlink" Target="https://veripromiseesg.github.io/" TargetMode="External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6.png"/><Relationship Id="rId11" Type="http://schemas.openxmlformats.org/officeDocument/2006/relationships/image" Target="../media/image110.png"/><Relationship Id="rId5" Type="http://schemas.openxmlformats.org/officeDocument/2006/relationships/image" Target="../media/image105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4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veripromiseesg.github.i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jpeg"/><Relationship Id="rId7" Type="http://schemas.openxmlformats.org/officeDocument/2006/relationships/image" Target="../media/image128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2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4.png"/><Relationship Id="rId5" Type="http://schemas.openxmlformats.org/officeDocument/2006/relationships/image" Target="../media/image133.jpeg"/><Relationship Id="rId4" Type="http://schemas.openxmlformats.org/officeDocument/2006/relationships/image" Target="../media/image137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8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3.jpeg"/><Relationship Id="rId5" Type="http://schemas.openxmlformats.org/officeDocument/2006/relationships/image" Target="../media/image139.jpeg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.png"/><Relationship Id="rId5" Type="http://schemas.openxmlformats.org/officeDocument/2006/relationships/image" Target="../media/image62.png"/><Relationship Id="rId4" Type="http://schemas.openxmlformats.org/officeDocument/2006/relationships/image" Target="../media/image9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1.png"/><Relationship Id="rId5" Type="http://schemas.openxmlformats.org/officeDocument/2006/relationships/image" Target="../media/image99.png"/><Relationship Id="rId4" Type="http://schemas.openxmlformats.org/officeDocument/2006/relationships/image" Target="../media/image14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7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5.png"/><Relationship Id="rId4" Type="http://schemas.openxmlformats.org/officeDocument/2006/relationships/image" Target="../media/image7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8.png"/><Relationship Id="rId5" Type="http://schemas.openxmlformats.org/officeDocument/2006/relationships/image" Target="../media/image141.png"/><Relationship Id="rId4" Type="http://schemas.openxmlformats.org/officeDocument/2006/relationships/image" Target="../media/image147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hyperlink" Target="https://web.ntpu.edu.tw/~myday/" TargetMode="External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tiff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83241-FC1A-9D47-B630-2B20ADB2C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193487"/>
            <a:ext cx="11672156" cy="19736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代理式 </a:t>
            </a:r>
            <a: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AI </a:t>
            </a: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於 </a:t>
            </a:r>
            <a: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ESG </a:t>
            </a: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跨域創新應用</a:t>
            </a:r>
            <a:br>
              <a:rPr lang="en-US" altLang="zh-TW" sz="5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Agentic AI for ESG Cross-disciplinary Innovative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ED901-FEBB-2F45-A237-0DFFB7BB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53A563-6F2F-4D43-A9CA-738A2637D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E914CD-8B6C-2D41-ACC1-7849D3B7E7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2132BE-AEB3-A34C-888A-14B9340256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6B0928-98E1-A94A-9E81-B0F0F78D4E86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2026-06-17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3F9EB-2654-6144-6A5F-F89F470FA1E1}"/>
              </a:ext>
            </a:extLst>
          </p:cNvPr>
          <p:cNvSpPr txBox="1"/>
          <p:nvPr/>
        </p:nvSpPr>
        <p:spPr>
          <a:xfrm>
            <a:off x="1493520" y="3251822"/>
            <a:ext cx="93421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Time: 10:00-12:00,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Wedenesday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, June 17,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Host: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國立屏東科技大學 跨領域特色發展中心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Webex: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https//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npust-ifdc.webex.com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npust-ifdc-tc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j.php?MTID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  <a:hlinkClick r:id="rId5"/>
              </a:rPr>
              <a:t>=m5f0d0e0530fad4c554b5b45dd442e4ff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795FF014-814D-1EF8-1437-9D400C94C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F2EC0D3-2E31-E624-2BE2-5CB5ABE29A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33B0C4-952A-C9B6-22AB-AE16A4D2D3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52FDEDB-C94C-04D2-DF2F-3E11BCF1E9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74BE49-EA7D-6E29-AC89-AB20980563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59FACB-FECB-8345-4459-C655245807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D016F8F-5111-ED68-8F12-65214F10C176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219EE6-C50F-76F2-32FB-E1EA3B4FFE91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EAC1FBFB-DFA1-4231-23D9-F69A04BE5743}"/>
              </a:ext>
            </a:extLst>
          </p:cNvPr>
          <p:cNvSpPr txBox="1">
            <a:spLocks/>
          </p:cNvSpPr>
          <p:nvPr/>
        </p:nvSpPr>
        <p:spPr>
          <a:xfrm>
            <a:off x="2668158" y="4429956"/>
            <a:ext cx="6855683" cy="2152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2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2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2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12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12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金融科技暨綠色金融研究中心 主任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DB33836-08EF-0EBA-B694-259DB36A496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2CA65F-0D98-658D-51FF-020CEA9189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013" y="82811"/>
            <a:ext cx="3800188" cy="7657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07DDDE-6CEB-112F-D9F6-F1DBCEEB0C82}"/>
              </a:ext>
            </a:extLst>
          </p:cNvPr>
          <p:cNvSpPr txBox="1"/>
          <p:nvPr/>
        </p:nvSpPr>
        <p:spPr>
          <a:xfrm>
            <a:off x="3046927" y="66113"/>
            <a:ext cx="60981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rPr>
              <a:t>跨領域特色發展中心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rPr>
              <a:t>創新教學交流會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49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D67EF-8EFE-84A3-1C94-C56888201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6F1DD-3AF6-C732-5856-06EB5318A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C9E75-97FD-45D9-8ED3-955348887BB1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8A2856-6B2B-3E2B-17DF-3C6C2063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09" y="12850"/>
            <a:ext cx="10344788" cy="2338242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accent1"/>
                </a:solidFill>
              </a:rPr>
              <a:t>The Future of AI</a:t>
            </a:r>
            <a:br>
              <a:rPr lang="en-US" sz="5400" dirty="0">
                <a:solidFill>
                  <a:schemeClr val="accent1"/>
                </a:solidFill>
              </a:rPr>
            </a:br>
            <a:r>
              <a:rPr lang="en-US" sz="5300" dirty="0">
                <a:solidFill>
                  <a:schemeClr val="accent1"/>
                </a:solidFill>
              </a:rPr>
              <a:t>From Tools to Agents: </a:t>
            </a:r>
            <a:br>
              <a:rPr lang="en-US" sz="5300" dirty="0">
                <a:solidFill>
                  <a:schemeClr val="accent1"/>
                </a:solidFill>
              </a:rPr>
            </a:br>
            <a:r>
              <a:rPr lang="en-US" sz="5300" dirty="0">
                <a:solidFill>
                  <a:schemeClr val="accent1"/>
                </a:solidFill>
              </a:rPr>
              <a:t>The Rise and Autonomy of Agentic AI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5004C8-4706-368B-E4C2-35A4ECE1763D}"/>
              </a:ext>
            </a:extLst>
          </p:cNvPr>
          <p:cNvSpPr/>
          <p:nvPr/>
        </p:nvSpPr>
        <p:spPr>
          <a:xfrm>
            <a:off x="822285" y="2539294"/>
            <a:ext cx="2700000" cy="2700000"/>
          </a:xfrm>
          <a:prstGeom prst="ellipse">
            <a:avLst/>
          </a:prstGeom>
          <a:solidFill>
            <a:schemeClr val="accent6">
              <a:lumMod val="40000"/>
              <a:lumOff val="60000"/>
              <a:alpha val="49804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564989-D5D0-C29C-833E-03D05238E2E8}"/>
              </a:ext>
            </a:extLst>
          </p:cNvPr>
          <p:cNvSpPr txBox="1"/>
          <p:nvPr/>
        </p:nvSpPr>
        <p:spPr>
          <a:xfrm>
            <a:off x="822285" y="3284335"/>
            <a:ext cx="27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Narrow AI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(Tool)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2B4A05-B4C8-B020-52CF-8483A0812D62}"/>
              </a:ext>
            </a:extLst>
          </p:cNvPr>
          <p:cNvSpPr/>
          <p:nvPr/>
        </p:nvSpPr>
        <p:spPr>
          <a:xfrm>
            <a:off x="4777829" y="2539294"/>
            <a:ext cx="2700000" cy="2700000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6C386B-B0B8-5C1E-25C4-2435D3F22B3E}"/>
              </a:ext>
            </a:extLst>
          </p:cNvPr>
          <p:cNvSpPr txBox="1"/>
          <p:nvPr/>
        </p:nvSpPr>
        <p:spPr>
          <a:xfrm>
            <a:off x="4777829" y="3284335"/>
            <a:ext cx="270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Agentic AI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(Autonomous System)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5D97CB4-E12B-2F67-F140-6AD4B18E3374}"/>
              </a:ext>
            </a:extLst>
          </p:cNvPr>
          <p:cNvSpPr/>
          <p:nvPr/>
        </p:nvSpPr>
        <p:spPr>
          <a:xfrm>
            <a:off x="8733373" y="2539294"/>
            <a:ext cx="2700000" cy="2700000"/>
          </a:xfrm>
          <a:prstGeom prst="ellipse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87B64C-2DAA-C21A-35E7-24B6063D3634}"/>
              </a:ext>
            </a:extLst>
          </p:cNvPr>
          <p:cNvSpPr txBox="1"/>
          <p:nvPr/>
        </p:nvSpPr>
        <p:spPr>
          <a:xfrm>
            <a:off x="8733373" y="3284335"/>
            <a:ext cx="270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AGI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(Artificial General Intelligence)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F2E14F42-E3E8-A40A-83EB-DF50400EB85D}"/>
              </a:ext>
            </a:extLst>
          </p:cNvPr>
          <p:cNvSpPr/>
          <p:nvPr/>
        </p:nvSpPr>
        <p:spPr>
          <a:xfrm>
            <a:off x="3522285" y="3725988"/>
            <a:ext cx="1255544" cy="317382"/>
          </a:xfrm>
          <a:prstGeom prst="rightArrow">
            <a:avLst>
              <a:gd name="adj1" fmla="val 50000"/>
              <a:gd name="adj2" fmla="val 8596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036BB36A-107F-EE1F-A229-131265DA7D4B}"/>
              </a:ext>
            </a:extLst>
          </p:cNvPr>
          <p:cNvSpPr/>
          <p:nvPr/>
        </p:nvSpPr>
        <p:spPr>
          <a:xfrm>
            <a:off x="7477829" y="3756090"/>
            <a:ext cx="1255544" cy="317382"/>
          </a:xfrm>
          <a:prstGeom prst="rightArrow">
            <a:avLst>
              <a:gd name="adj1" fmla="val 50000"/>
              <a:gd name="adj2" fmla="val 8596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ACFDE-A9CF-33F4-A0A9-ED111BD292CF}"/>
              </a:ext>
            </a:extLst>
          </p:cNvPr>
          <p:cNvSpPr txBox="1"/>
          <p:nvPr/>
        </p:nvSpPr>
        <p:spPr>
          <a:xfrm>
            <a:off x="815009" y="5456158"/>
            <a:ext cx="27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Executes Specific Tasks, Content Generation</a:t>
            </a:r>
            <a:endParaRPr lang="en-TW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CED4C8-1298-0E1A-AEBC-71B879514933}"/>
              </a:ext>
            </a:extLst>
          </p:cNvPr>
          <p:cNvSpPr txBox="1"/>
          <p:nvPr/>
        </p:nvSpPr>
        <p:spPr>
          <a:xfrm>
            <a:off x="8356221" y="5456158"/>
            <a:ext cx="32839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Connecting Multimodal </a:t>
            </a:r>
            <a:r>
              <a:rPr lang="en-US" dirty="0" err="1"/>
              <a:t>GenAl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Future AGI</a:t>
            </a:r>
            <a:endParaRPr lang="en-TW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3E34A2-58A0-BA35-4486-7E99EC00F3CE}"/>
              </a:ext>
            </a:extLst>
          </p:cNvPr>
          <p:cNvSpPr txBox="1"/>
          <p:nvPr/>
        </p:nvSpPr>
        <p:spPr>
          <a:xfrm>
            <a:off x="4019417" y="5270463"/>
            <a:ext cx="40861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Goal-Oriented Behavior, </a:t>
            </a:r>
            <a:br>
              <a:rPr lang="en-US" dirty="0"/>
            </a:br>
            <a:r>
              <a:rPr lang="en-US" dirty="0"/>
              <a:t>Autonomous Decision-Making, </a:t>
            </a:r>
            <a:br>
              <a:rPr lang="en-US" dirty="0"/>
            </a:br>
            <a:r>
              <a:rPr lang="en-US" dirty="0"/>
              <a:t>Multi-Step Workflows, </a:t>
            </a:r>
            <a:br>
              <a:rPr lang="en-US" dirty="0"/>
            </a:br>
            <a:r>
              <a:rPr lang="en-US" dirty="0"/>
              <a:t>Self-Improvement within Parameters</a:t>
            </a:r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413869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525;p149">
            <a:extLst>
              <a:ext uri="{FF2B5EF4-FFF2-40B4-BE49-F238E27FC236}">
                <a16:creationId xmlns:a16="http://schemas.microsoft.com/office/drawing/2014/main" id="{3F435D23-2D9D-C3B9-E648-B9541F849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475" tIns="15233" rIns="30475" bIns="15233" anchor="b" anchorCtr="0">
            <a:normAutofit/>
          </a:bodyPr>
          <a:lstStyle/>
          <a:p>
            <a:r>
              <a:rPr lang="en-US" sz="5400" dirty="0">
                <a:solidFill>
                  <a:schemeClr val="accent1"/>
                </a:solidFill>
              </a:rPr>
              <a:t>Modular Modalities</a:t>
            </a:r>
            <a:endParaRPr sz="5400" dirty="0">
              <a:solidFill>
                <a:schemeClr val="accent1"/>
              </a:solidFill>
            </a:endParaRPr>
          </a:p>
        </p:txBody>
      </p:sp>
      <p:sp>
        <p:nvSpPr>
          <p:cNvPr id="15" name="Google Shape;1526;p149">
            <a:extLst>
              <a:ext uri="{FF2B5EF4-FFF2-40B4-BE49-F238E27FC236}">
                <a16:creationId xmlns:a16="http://schemas.microsoft.com/office/drawing/2014/main" id="{04D86150-A2E0-CED2-037E-62459E981F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829056"/>
            <a:ext cx="10515600" cy="4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475" tIns="15233" rIns="30475" bIns="15233" anchor="t" anchorCtr="0">
            <a:noAutofit/>
          </a:bodyPr>
          <a:lstStyle/>
          <a:p>
            <a:pPr marL="0" indent="0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Where Can The Transformer Fit?</a:t>
            </a:r>
            <a:endParaRPr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7DD7C5F2-0D63-2398-ECAD-6C6F408F15CF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2020883" y="1616604"/>
            <a:ext cx="8150234" cy="4006612"/>
          </a:xfrm>
        </p:spPr>
        <p:txBody>
          <a:bodyPr/>
          <a:lstStyle/>
          <a:p>
            <a:endParaRPr lang="en-US"/>
          </a:p>
        </p:txBody>
      </p:sp>
      <p:pic>
        <p:nvPicPr>
          <p:cNvPr id="18" name="Google Shape;1524;p149">
            <a:extLst>
              <a:ext uri="{FF2B5EF4-FFF2-40B4-BE49-F238E27FC236}">
                <a16:creationId xmlns:a16="http://schemas.microsoft.com/office/drawing/2014/main" id="{43D29417-0B8A-A6B9-3B39-2B39020613C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2821" y="1223495"/>
            <a:ext cx="8878625" cy="5310972"/>
          </a:xfrm>
          <a:prstGeom prst="rect">
            <a:avLst/>
          </a:prstGeom>
          <a:solidFill>
            <a:srgbClr val="F2F2F2">
              <a:alpha val="6078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3A0A29-B4B9-9BBB-B80E-27C3413C5A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68"/>
          <a:stretch/>
        </p:blipFill>
        <p:spPr>
          <a:xfrm>
            <a:off x="5179739" y="2412784"/>
            <a:ext cx="1832523" cy="274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023153-0539-CD94-AB28-02B002EAA783}"/>
              </a:ext>
            </a:extLst>
          </p:cNvPr>
          <p:cNvSpPr txBox="1"/>
          <p:nvPr/>
        </p:nvSpPr>
        <p:spPr>
          <a:xfrm>
            <a:off x="911525" y="6585372"/>
            <a:ext cx="1036895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Source: NVIDIA DLI (2025), Rapid Application Development with Large Language Models (LLMs),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https://learn.nvidia.com/courses/course-detail?course_id=course-v1:DLI+S-FX-26+V1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B614B-73E2-AD79-0D0C-3E9C5A4567B7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11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22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46"/>
    </mc:Choice>
    <mc:Fallback xmlns="">
      <p:transition spd="slow" advTm="5344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E1945-AF5C-3479-F130-9BB96756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0"/>
            <a:ext cx="11222181" cy="898071"/>
          </a:xfrm>
        </p:spPr>
        <p:txBody>
          <a:bodyPr>
            <a:normAutofit/>
          </a:bodyPr>
          <a:lstStyle/>
          <a:p>
            <a:r>
              <a:rPr lang="en-US" dirty="0"/>
              <a:t>From Generative AI to Agentic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E55C4-5ADE-17D5-6FE8-EADB7396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FC586-1717-CB50-6CCA-0939F65C7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223" y="898071"/>
            <a:ext cx="10567553" cy="56437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6B62D-79AB-F393-BA77-96BB4687365E}"/>
              </a:ext>
            </a:extLst>
          </p:cNvPr>
          <p:cNvSpPr/>
          <p:nvPr/>
        </p:nvSpPr>
        <p:spPr>
          <a:xfrm>
            <a:off x="185738" y="6606277"/>
            <a:ext cx="115997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Source: Schneider, Johannes. "Generative to Agentic AI: Survey, Conceptualization, and Challenges."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arXiv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 preprint arXiv:2504.18875 (2025).</a:t>
            </a:r>
          </a:p>
        </p:txBody>
      </p:sp>
    </p:spTree>
    <p:extLst>
      <p:ext uri="{BB962C8B-B14F-4D97-AF65-F5344CB8AC3E}">
        <p14:creationId xmlns:p14="http://schemas.microsoft.com/office/powerpoint/2010/main" val="640588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7B934-7276-DFD4-AFC4-FB5CD2656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CB61F-1254-2AB3-A20C-715E9743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Agentic Coding Software Development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7937F-0FD7-65C5-DDEC-85B9B122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0A2392-1AA5-6F6A-5545-98FEC162D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88" y="886676"/>
            <a:ext cx="11222181" cy="573941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C3A980-4189-EC4D-906F-682CDB0D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1000" dirty="0"/>
              <a:t>Source: </a:t>
            </a:r>
            <a:r>
              <a:rPr lang="en-TW" sz="1000" dirty="0"/>
              <a:t>Anthropic (2026), 2026 Agentic CodingTrends Report: How coding agents are reshaping software development,</a:t>
            </a:r>
            <a:r>
              <a:rPr lang="en-US" altLang="zh-TW" sz="1000" dirty="0"/>
              <a:t> </a:t>
            </a:r>
            <a:r>
              <a:rPr lang="en-US" altLang="zh-TW" sz="800" dirty="0"/>
              <a:t>https://</a:t>
            </a:r>
            <a:r>
              <a:rPr lang="en-US" altLang="zh-TW" sz="800" dirty="0" err="1"/>
              <a:t>resources.anthropic.com</a:t>
            </a:r>
            <a:r>
              <a:rPr lang="en-US" altLang="zh-TW" sz="800" dirty="0"/>
              <a:t>/</a:t>
            </a:r>
            <a:r>
              <a:rPr lang="en-US" altLang="zh-TW" sz="800" dirty="0" err="1"/>
              <a:t>hubfs</a:t>
            </a:r>
            <a:r>
              <a:rPr lang="en-US" altLang="zh-TW" sz="800" dirty="0"/>
              <a:t>/2026%20Agentic%20Coding%20Trends%20Report.pdf</a:t>
            </a:r>
          </a:p>
        </p:txBody>
      </p:sp>
    </p:spTree>
    <p:extLst>
      <p:ext uri="{BB962C8B-B14F-4D97-AF65-F5344CB8AC3E}">
        <p14:creationId xmlns:p14="http://schemas.microsoft.com/office/powerpoint/2010/main" val="603552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86B77-C1F1-4A04-A42E-977F91AC7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475E-560E-CA8F-B3EA-8FFADA9F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Agentic Coding Software Development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159E7-A3A1-622F-AA7D-8AC3D020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14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0D15A30-971E-BCB5-D121-C8709C59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1000" dirty="0"/>
              <a:t>Source: </a:t>
            </a:r>
            <a:r>
              <a:rPr lang="en-TW" sz="1000" dirty="0"/>
              <a:t>Anthropic (2026), 2026 Agentic CodingTrends Report: How coding agents are reshaping software development,</a:t>
            </a:r>
            <a:r>
              <a:rPr lang="en-US" altLang="zh-TW" sz="1000" dirty="0"/>
              <a:t> </a:t>
            </a:r>
            <a:r>
              <a:rPr lang="en-US" altLang="zh-TW" sz="800" dirty="0"/>
              <a:t>https://</a:t>
            </a:r>
            <a:r>
              <a:rPr lang="en-US" altLang="zh-TW" sz="800" dirty="0" err="1"/>
              <a:t>resources.anthropic.com</a:t>
            </a:r>
            <a:r>
              <a:rPr lang="en-US" altLang="zh-TW" sz="800" dirty="0"/>
              <a:t>/</a:t>
            </a:r>
            <a:r>
              <a:rPr lang="en-US" altLang="zh-TW" sz="800" dirty="0" err="1"/>
              <a:t>hubfs</a:t>
            </a:r>
            <a:r>
              <a:rPr lang="en-US" altLang="zh-TW" sz="800" dirty="0"/>
              <a:t>/2026%20Agentic%20Coding%20Trends%20Report.pdf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F6E72-6BFF-EB41-4880-A150DA0DDD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7"/>
          <a:stretch>
            <a:fillRect/>
          </a:stretch>
        </p:blipFill>
        <p:spPr>
          <a:xfrm>
            <a:off x="2522436" y="806231"/>
            <a:ext cx="7246086" cy="575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47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9FF9C-4895-874E-C312-060F1B09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FD78-3CC4-9580-1692-E45F2DE0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Coding Agent Architectures: 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From Single Agents to Coordinated Teams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19407-5249-2553-CAC3-08ABB124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15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3161396-09D1-F7D5-E826-3228D006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2138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1000" dirty="0"/>
              <a:t>Source: </a:t>
            </a:r>
            <a:r>
              <a:rPr lang="en-TW" sz="1000" dirty="0"/>
              <a:t>Anthropic (2026), 2026 Agentic CodingTrends Report: How coding agents are reshaping software development,</a:t>
            </a:r>
            <a:r>
              <a:rPr lang="en-US" altLang="zh-TW" sz="1000" dirty="0"/>
              <a:t> </a:t>
            </a:r>
            <a:r>
              <a:rPr lang="en-US" altLang="zh-TW" sz="800" dirty="0"/>
              <a:t>https://</a:t>
            </a:r>
            <a:r>
              <a:rPr lang="en-US" altLang="zh-TW" sz="800" dirty="0" err="1"/>
              <a:t>resources.anthropic.com</a:t>
            </a:r>
            <a:r>
              <a:rPr lang="en-US" altLang="zh-TW" sz="800" dirty="0"/>
              <a:t>/</a:t>
            </a:r>
            <a:r>
              <a:rPr lang="en-US" altLang="zh-TW" sz="800" dirty="0" err="1"/>
              <a:t>hubfs</a:t>
            </a:r>
            <a:r>
              <a:rPr lang="en-US" altLang="zh-TW" sz="800" dirty="0"/>
              <a:t>/2026%20Agentic%20Coding%20Trends%20Report.pdf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6FECAF-1057-FE4B-1FD8-DC9CF3939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63" y="1053718"/>
            <a:ext cx="11374431" cy="558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7E06-5FC5-1820-D190-D7BE556AF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F4EDA-51D2-AFAB-83A1-B06FF86E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1769752"/>
          </a:xfrm>
        </p:spPr>
        <p:txBody>
          <a:bodyPr>
            <a:noAutofit/>
          </a:bodyPr>
          <a:lstStyle/>
          <a:p>
            <a:r>
              <a:rPr lang="en-US" sz="4200" dirty="0">
                <a:solidFill>
                  <a:schemeClr val="accent1"/>
                </a:solidFill>
              </a:rPr>
              <a:t>Coding Agent Architectures: </a:t>
            </a:r>
            <a:br>
              <a:rPr lang="en-US" sz="4200" dirty="0">
                <a:solidFill>
                  <a:schemeClr val="accent1"/>
                </a:solidFill>
              </a:rPr>
            </a:br>
            <a:r>
              <a:rPr lang="en-US" sz="4200" dirty="0">
                <a:solidFill>
                  <a:schemeClr val="accent1"/>
                </a:solidFill>
              </a:rPr>
              <a:t>Single Agent to Multi-Agent Teams</a:t>
            </a:r>
            <a:br>
              <a:rPr lang="en-US" sz="4200" dirty="0">
                <a:solidFill>
                  <a:schemeClr val="accent1"/>
                </a:solidFill>
              </a:rPr>
            </a:br>
            <a:r>
              <a:rPr lang="en-US" sz="4200" dirty="0">
                <a:solidFill>
                  <a:schemeClr val="accent1"/>
                </a:solidFill>
              </a:rPr>
              <a:t>Performance Impact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E4EA7-15F2-248A-6BFC-2E28B52C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16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81868A5-38DE-8290-085D-BA3AAAF3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2138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TW" sz="1000" dirty="0"/>
              <a:t>Source: </a:t>
            </a:r>
            <a:r>
              <a:rPr lang="en-TW" sz="1000" dirty="0"/>
              <a:t>Anthropic (2026), 2026 Agentic CodingTrends Report: How coding agents are reshaping software development,</a:t>
            </a:r>
            <a:r>
              <a:rPr lang="en-US" altLang="zh-TW" sz="1000" dirty="0"/>
              <a:t> </a:t>
            </a:r>
            <a:r>
              <a:rPr lang="en-US" altLang="zh-TW" sz="800" dirty="0"/>
              <a:t>https://</a:t>
            </a:r>
            <a:r>
              <a:rPr lang="en-US" altLang="zh-TW" sz="800" dirty="0" err="1"/>
              <a:t>resources.anthropic.com</a:t>
            </a:r>
            <a:r>
              <a:rPr lang="en-US" altLang="zh-TW" sz="800" dirty="0"/>
              <a:t>/</a:t>
            </a:r>
            <a:r>
              <a:rPr lang="en-US" altLang="zh-TW" sz="800" dirty="0" err="1"/>
              <a:t>hubfs</a:t>
            </a:r>
            <a:r>
              <a:rPr lang="en-US" altLang="zh-TW" sz="800" dirty="0"/>
              <a:t>/2026%20Agentic%20Coding%20Trends%20Report.pdf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92F08E-9EE7-D8E1-1788-F09A25137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45" y="1846801"/>
            <a:ext cx="11500109" cy="471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15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16B78-7CDE-E7D0-7392-59309A96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55AED9-BEE8-E7B3-5397-9A7ED154C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274638"/>
            <a:ext cx="11576304" cy="6245225"/>
          </a:xfrm>
        </p:spPr>
        <p:txBody>
          <a:bodyPr>
            <a:normAutofit/>
          </a:bodyPr>
          <a:lstStyle/>
          <a:p>
            <a:r>
              <a:rPr lang="en-US" altLang="zh-TW" sz="13000" dirty="0">
                <a:solidFill>
                  <a:srgbClr val="C00000"/>
                </a:solidFill>
              </a:rPr>
              <a:t>Agentic AI</a:t>
            </a:r>
            <a:endParaRPr lang="zh-TW" altLang="en-US" sz="13000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B895086-5C73-1ABF-F6CB-51EECDFE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C9E75-97FD-45D9-8ED3-955348887BB1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3147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D4F6-6DE6-AEE4-D8C4-102D056D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101239"/>
            <a:ext cx="11222181" cy="914763"/>
          </a:xfrm>
        </p:spPr>
        <p:txBody>
          <a:bodyPr>
            <a:noAutofit/>
          </a:bodyPr>
          <a:lstStyle/>
          <a:p>
            <a:r>
              <a:rPr lang="en-US" sz="5599" dirty="0"/>
              <a:t>AI Agents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7A06-8E6D-F25A-B408-9D68AE16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D6FF71F-CF6A-4C46-8F9B-61D49EEA70E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09"/>
              <a:t>18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317BE-56FD-C038-FC94-ADCAAFCBBB1A}"/>
              </a:ext>
            </a:extLst>
          </p:cNvPr>
          <p:cNvSpPr/>
          <p:nvPr/>
        </p:nvSpPr>
        <p:spPr>
          <a:xfrm>
            <a:off x="534390" y="6562246"/>
            <a:ext cx="107601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9"/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Source: Ranjan Sapkota, Konstantinos I.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Roumeliotis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, and Manoj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Karkee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 (2025) "Ai agents vs. agentic ai: A conceptual taxonomy, applications and challenges."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arXiv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preprint arXiv:2505.10468 (2025).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07679E-5121-1EBF-4286-9543C17B6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989545"/>
            <a:ext cx="10062517" cy="554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00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D4F6-6DE6-AEE4-D8C4-102D056D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101239"/>
            <a:ext cx="11222181" cy="914763"/>
          </a:xfrm>
        </p:spPr>
        <p:txBody>
          <a:bodyPr>
            <a:noAutofit/>
          </a:bodyPr>
          <a:lstStyle/>
          <a:p>
            <a:r>
              <a:rPr lang="en-US" sz="5599" dirty="0"/>
              <a:t>AI Agents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7A06-8E6D-F25A-B408-9D68AE16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D6FF71F-CF6A-4C46-8F9B-61D49EEA70E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09"/>
              <a:t>19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317BE-56FD-C038-FC94-ADCAAFCBBB1A}"/>
              </a:ext>
            </a:extLst>
          </p:cNvPr>
          <p:cNvSpPr/>
          <p:nvPr/>
        </p:nvSpPr>
        <p:spPr>
          <a:xfrm>
            <a:off x="534390" y="6562246"/>
            <a:ext cx="107601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9"/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Source: Ranjan Sapkota, Konstantinos I.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Roumeliotis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, and Manoj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Karkee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 (2025) "Ai agents vs. agentic ai: A conceptual taxonomy, applications and challenges."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arXiv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preprint arXiv:2505.10468 (2025).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BEA180-91BA-E6C6-B1B1-823858550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1016001"/>
            <a:ext cx="7984464" cy="538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20208-5AAF-174A-BBCF-0F64DC2BB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770" y="1681875"/>
            <a:ext cx="9070455" cy="338280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C00000"/>
                </a:solidFill>
              </a:rPr>
              <a:t>Director, Information Management, NTPU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chemeClr val="accent2"/>
                </a:solidFill>
              </a:rPr>
              <a:t>Director, Intelligent Financial Innovation Technology, IFIT Lab, IM,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ABA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Fintech and Green Finance Center (FGFC),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chemeClr val="accent1"/>
                </a:solidFill>
              </a:rPr>
              <a:t>Visiting Scholar, IIS, Academia </a:t>
            </a:r>
            <a:r>
              <a:rPr lang="en-US" altLang="zh-TW" sz="5500" dirty="0" err="1">
                <a:solidFill>
                  <a:schemeClr val="accent1"/>
                </a:solidFill>
              </a:rPr>
              <a:t>Sinica</a:t>
            </a:r>
            <a:endParaRPr lang="en-US" altLang="zh-TW" sz="5500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984807"/>
                </a:solidFill>
              </a:rPr>
              <a:t>Ph.D., Information Management, NTU</a:t>
            </a:r>
            <a:br>
              <a:rPr lang="en-US" altLang="zh-TW" sz="2000" dirty="0">
                <a:solidFill>
                  <a:schemeClr val="accent6">
                    <a:lumMod val="75000"/>
                  </a:schemeClr>
                </a:solidFill>
              </a:rPr>
            </a:br>
            <a:endParaRPr lang="en-US" altLang="zh-TW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Artificial Intelligence, Agentic AI, ESG and Green Financial Technology, </a:t>
            </a:r>
            <a:b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Big Data Analytics, Electronic Commerce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06F8D-0162-0C4F-80D9-42457C32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8" y="6582720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2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E94920-FFB6-4749-8B58-CBD2482335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3306" y="5974374"/>
            <a:ext cx="791692" cy="791692"/>
          </a:xfrm>
          <a:prstGeom prst="rect">
            <a:avLst/>
          </a:prstGeom>
        </p:spPr>
      </p:pic>
      <p:pic>
        <p:nvPicPr>
          <p:cNvPr id="11" name="Picture 2" descr="http://mail.tku.edu.tw/myday/images/AS_Logo1.gif">
            <a:extLst>
              <a:ext uri="{FF2B5EF4-FFF2-40B4-BE49-F238E27FC236}">
                <a16:creationId xmlns:a16="http://schemas.microsoft.com/office/drawing/2014/main" id="{21A7643E-D757-6C4E-BA60-6DD316B1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473" y="5119337"/>
            <a:ext cx="166211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http://mail.tku.edu.tw/myday/images/NTU_logo.jpg">
            <a:extLst>
              <a:ext uri="{FF2B5EF4-FFF2-40B4-BE49-F238E27FC236}">
                <a16:creationId xmlns:a16="http://schemas.microsoft.com/office/drawing/2014/main" id="{DD4095AA-1C8D-4D40-BE13-12AE2C2A2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689" y="5157192"/>
            <a:ext cx="159385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D298B8C-812E-4242-B99C-1FE21191A3C4}"/>
              </a:ext>
            </a:extLst>
          </p:cNvPr>
          <p:cNvGrpSpPr/>
          <p:nvPr/>
        </p:nvGrpSpPr>
        <p:grpSpPr>
          <a:xfrm>
            <a:off x="3220823" y="5178296"/>
            <a:ext cx="1563618" cy="1491064"/>
            <a:chOff x="1940523" y="5229200"/>
            <a:chExt cx="1563618" cy="149106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E5E5D47-46B4-3746-AE25-62ED375E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5229200"/>
              <a:ext cx="1563618" cy="100878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B756A3-2536-5946-A56A-4994F9B6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6339133"/>
              <a:ext cx="1563618" cy="381131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D29D003-B755-CBD6-3461-FF976F61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077" y="61992"/>
            <a:ext cx="7389845" cy="1531839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latin typeface="Heiti TC Medium" pitchFamily="2" charset="-128"/>
              </a:rPr>
              <a:t>戴敏育 教授</a:t>
            </a:r>
            <a:br>
              <a:rPr lang="en-US" altLang="zh-TW" sz="6000" dirty="0">
                <a:latin typeface="Calibri" pitchFamily="34" charset="0"/>
                <a:ea typeface="標楷體" pitchFamily="65" charset="-120"/>
              </a:rPr>
            </a:br>
            <a:r>
              <a:rPr lang="en-US" altLang="zh-TW" sz="6000" dirty="0">
                <a:latin typeface="Calibri" pitchFamily="34" charset="0"/>
                <a:ea typeface="標楷體" pitchFamily="65" charset="-120"/>
              </a:rPr>
              <a:t>Prof. Min-Yuh Day</a:t>
            </a:r>
            <a:endParaRPr lang="en-US" sz="6000" dirty="0"/>
          </a:p>
        </p:txBody>
      </p:sp>
      <p:pic>
        <p:nvPicPr>
          <p:cNvPr id="16" name="Picture 4" descr="http://mail.tku.edu.tw/myday/images/Myday_Photo.jpg">
            <a:extLst>
              <a:ext uri="{FF2B5EF4-FFF2-40B4-BE49-F238E27FC236}">
                <a16:creationId xmlns:a16="http://schemas.microsoft.com/office/drawing/2014/main" id="{86A33A03-FC37-C161-6350-3ACBC0F82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91" y="106718"/>
            <a:ext cx="1075954" cy="1332133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453364-7549-28FF-A058-71C71E926A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31" y="2997038"/>
            <a:ext cx="1040994" cy="12626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F92244-0BE4-A3FF-B536-5629C7EF4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679" y="5518797"/>
            <a:ext cx="1232245" cy="123224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4FE4FC-FE60-BDD3-0C74-692270905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763" y="4271812"/>
            <a:ext cx="1232245" cy="12322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E0AEE0D-C681-9D98-7FC3-E4A6C9C912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363" y="2271819"/>
            <a:ext cx="1575410" cy="7104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19DE1FC-6D1D-5656-2433-D3078F68A9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052" y="1483073"/>
            <a:ext cx="1628195" cy="35574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5869F07-4060-84F5-30FD-2A3198EC1040}"/>
              </a:ext>
            </a:extLst>
          </p:cNvPr>
          <p:cNvSpPr txBox="1"/>
          <p:nvPr/>
        </p:nvSpPr>
        <p:spPr>
          <a:xfrm>
            <a:off x="144768" y="1830484"/>
            <a:ext cx="1536762" cy="1846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200" dirty="0">
                <a:solidFill>
                  <a:schemeClr val="bg1"/>
                </a:solidFill>
              </a:rPr>
              <a:t>University Ambassador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23DE98-ABB4-CEDD-1DC4-E8047623AC4E}"/>
              </a:ext>
            </a:extLst>
          </p:cNvPr>
          <p:cNvSpPr txBox="1"/>
          <p:nvPr/>
        </p:nvSpPr>
        <p:spPr>
          <a:xfrm>
            <a:off x="81293" y="2012309"/>
            <a:ext cx="1663713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400" b="1" dirty="0"/>
              <a:t>Certified Instructor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A514AF5-BCD5-2B9F-DD91-93109D6CC7C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FA2088D-F6BC-4FA1-556D-11954397B7E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CD8D11C-530B-5AA1-AFB3-BEA0D9FD7CF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77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616F6-8089-A957-404D-1876FC34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3A1B03A-722A-265C-BC14-30A0CA8AA1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9457" y="1042416"/>
          <a:ext cx="11537114" cy="5507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9539">
                  <a:extLst>
                    <a:ext uri="{9D8B030D-6E8A-4147-A177-3AD203B41FA5}">
                      <a16:colId xmlns:a16="http://schemas.microsoft.com/office/drawing/2014/main" val="2857358329"/>
                    </a:ext>
                  </a:extLst>
                </a:gridCol>
                <a:gridCol w="3569001">
                  <a:extLst>
                    <a:ext uri="{9D8B030D-6E8A-4147-A177-3AD203B41FA5}">
                      <a16:colId xmlns:a16="http://schemas.microsoft.com/office/drawing/2014/main" val="1139660782"/>
                    </a:ext>
                  </a:extLst>
                </a:gridCol>
                <a:gridCol w="3121118">
                  <a:extLst>
                    <a:ext uri="{9D8B030D-6E8A-4147-A177-3AD203B41FA5}">
                      <a16:colId xmlns:a16="http://schemas.microsoft.com/office/drawing/2014/main" val="171250339"/>
                    </a:ext>
                  </a:extLst>
                </a:gridCol>
                <a:gridCol w="2987456">
                  <a:extLst>
                    <a:ext uri="{9D8B030D-6E8A-4147-A177-3AD203B41FA5}">
                      <a16:colId xmlns:a16="http://schemas.microsoft.com/office/drawing/2014/main" val="3980013373"/>
                    </a:ext>
                  </a:extLst>
                </a:gridCol>
              </a:tblGrid>
              <a:tr h="3725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Feature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AI Agent / Agentic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Generative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Traditional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4142315"/>
                  </a:ext>
                </a:extLst>
              </a:tr>
              <a:tr h="12094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Core Concept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To autonomously perceive its environment, make decisions, and take actions to achieve specific goals.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To create new, original content (text, images, code, etc.) that resembles its training data.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To execute specific tasks based on pre-programmed rules or statistical patterns.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04630518"/>
                  </a:ext>
                </a:extLst>
              </a:tr>
              <a:tr h="12094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Primary Function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Action &amp; Goal Achievement. Executes a series of tasks to complete an objective (e.g., "Book me a flight to Taipei next Tuesday.").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Creation &amp; Synthesis. Creates novel outputs in response to a prompt (e.g., "Write a poem about rain.").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Classification &amp; Prediction. Answers questions with a known range of outcomes (e.g., "Is this spam?").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42622011"/>
                  </a:ext>
                </a:extLst>
              </a:tr>
              <a:tr h="15068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Decision Making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Based on a continuous loop: Perceive -&gt; Plan -&gt; Act. It reasons about its goal, breaks it down, and executes steps.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Based on probabilistic patterns learned from massive, unstructured datasets. It predicts the next most likely word, pixel, or note.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Based on explicitly programmed logic (if-then rules) or learned patterns from structured data.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8607183"/>
                  </a:ext>
                </a:extLst>
              </a:tr>
              <a:tr h="12094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Key Characteristic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Autonomous &amp; Goal-Oriented. Proactively takes steps and can adapt its plan based on new information.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Creative &amp; Probabilistic. Can produce a wide variety of unique outputs from the same prompt.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Deterministic &amp; Logic-Based. Given the same input, it will almost always produce the same output.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39153535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50B9EC1A-4516-F9BE-D4FB-F0845762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3" y="135105"/>
            <a:ext cx="11814048" cy="776174"/>
          </a:xfrm>
        </p:spPr>
        <p:txBody>
          <a:bodyPr>
            <a:normAutofit fontScale="90000"/>
          </a:bodyPr>
          <a:lstStyle/>
          <a:p>
            <a:r>
              <a:rPr lang="en-US" dirty="0"/>
              <a:t>AI Agent / Agentic AI, Generative AI, Traditional AI</a:t>
            </a:r>
          </a:p>
        </p:txBody>
      </p:sp>
    </p:spTree>
    <p:extLst>
      <p:ext uri="{BB962C8B-B14F-4D97-AF65-F5344CB8AC3E}">
        <p14:creationId xmlns:p14="http://schemas.microsoft.com/office/powerpoint/2010/main" val="688631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37E6-962A-CD9C-64B6-9DCF0F3E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3" y="135105"/>
            <a:ext cx="11814048" cy="776174"/>
          </a:xfrm>
        </p:spPr>
        <p:txBody>
          <a:bodyPr>
            <a:normAutofit fontScale="90000"/>
          </a:bodyPr>
          <a:lstStyle/>
          <a:p>
            <a:r>
              <a:rPr lang="en-US" dirty="0"/>
              <a:t>AI Agent / Agentic AI, Generative AI, Traditional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616F6-8089-A957-404D-1876FC34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3A1B03A-722A-265C-BC14-30A0CA8AA1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4909" y="1031106"/>
          <a:ext cx="11222181" cy="5650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8778">
                  <a:extLst>
                    <a:ext uri="{9D8B030D-6E8A-4147-A177-3AD203B41FA5}">
                      <a16:colId xmlns:a16="http://schemas.microsoft.com/office/drawing/2014/main" val="2857358329"/>
                    </a:ext>
                  </a:extLst>
                </a:gridCol>
                <a:gridCol w="3471577">
                  <a:extLst>
                    <a:ext uri="{9D8B030D-6E8A-4147-A177-3AD203B41FA5}">
                      <a16:colId xmlns:a16="http://schemas.microsoft.com/office/drawing/2014/main" val="1139660782"/>
                    </a:ext>
                  </a:extLst>
                </a:gridCol>
                <a:gridCol w="3035920">
                  <a:extLst>
                    <a:ext uri="{9D8B030D-6E8A-4147-A177-3AD203B41FA5}">
                      <a16:colId xmlns:a16="http://schemas.microsoft.com/office/drawing/2014/main" val="171250339"/>
                    </a:ext>
                  </a:extLst>
                </a:gridCol>
                <a:gridCol w="2905906">
                  <a:extLst>
                    <a:ext uri="{9D8B030D-6E8A-4147-A177-3AD203B41FA5}">
                      <a16:colId xmlns:a16="http://schemas.microsoft.com/office/drawing/2014/main" val="3980013373"/>
                    </a:ext>
                  </a:extLst>
                </a:gridCol>
              </a:tblGrid>
              <a:tr h="3626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Feature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AI Agent / Agentic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Generative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Traditional AI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4142315"/>
                  </a:ext>
                </a:extLst>
              </a:tr>
              <a:tr h="6628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Interaction Model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Proactive &amp; Interactive. Actively observes its environment (digital or physical) and takes actions to change it.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Responsive. Engages in a dialogue or responds to a user's prompt to generate content.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Reactive. Responds to a direct input or query. It doesn't act on its own.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68825920"/>
                  </a:ext>
                </a:extLst>
              </a:tr>
              <a:tr h="6628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Example Technologies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Architectural frameworks like </a:t>
                      </a:r>
                      <a:r>
                        <a:rPr lang="en-US" sz="1900" kern="100" dirty="0" err="1">
                          <a:effectLst/>
                        </a:rPr>
                        <a:t>ReAct</a:t>
                      </a:r>
                      <a:r>
                        <a:rPr lang="en-US" sz="1900" kern="100" dirty="0">
                          <a:effectLst/>
                        </a:rPr>
                        <a:t> (Reason + Act), and systems that combine LLMs with tools and memory.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Large Language Models (LLMs) like GPT-4, Diffusion Models (for images), Generative Adversarial Networks (GANs).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Expert systems, decision trees, linear regression, traditional machine learning (ML) models.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03396587"/>
                  </a:ext>
                </a:extLst>
              </a:tr>
              <a:tr h="7893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Common Use Cases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Self-driving cars, autonomous trading bots, smart assistants that manage calendars, customer service agents that process refunds.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ChatGPT, Google Gemini, Midjourney (image generation), Copilot (code generation), music composition.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Spam filters, chess engines, recommendation systems (e.g., Netflix), credit scoring, medical diagnosis from scans.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48289883"/>
                  </a:ext>
                </a:extLst>
              </a:tr>
              <a:tr h="6628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Relationship to Others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An architecture or system that often uses Generative AI to reason and Traditional AI for specific sub-tasks to accomplish a goal.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>
                          <a:effectLst/>
                        </a:rPr>
                        <a:t>Can serve as the "brain" or reasoning engine for an AI Agent, enabling it to understand, plan, and generate actions.</a:t>
                      </a:r>
                      <a:endParaRPr lang="en-US" sz="19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effectLst/>
                        </a:rPr>
                        <a:t>The foundation for modern AI. Its techniques can be components within larger AI systems.</a:t>
                      </a:r>
                      <a:endParaRPr lang="en-US" sz="19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3402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761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D4F6-6DE6-AEE4-D8C4-102D056D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101239"/>
            <a:ext cx="11222181" cy="914763"/>
          </a:xfrm>
        </p:spPr>
        <p:txBody>
          <a:bodyPr>
            <a:noAutofit/>
          </a:bodyPr>
          <a:lstStyle/>
          <a:p>
            <a:r>
              <a:rPr lang="en-US" sz="5599" dirty="0"/>
              <a:t>AI Agents vs Agentic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7A06-8E6D-F25A-B408-9D68AE16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D6FF71F-CF6A-4C46-8F9B-61D49EEA70E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09"/>
              <a:t>22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317BE-56FD-C038-FC94-ADCAAFCBBB1A}"/>
              </a:ext>
            </a:extLst>
          </p:cNvPr>
          <p:cNvSpPr/>
          <p:nvPr/>
        </p:nvSpPr>
        <p:spPr>
          <a:xfrm>
            <a:off x="534390" y="6562246"/>
            <a:ext cx="107601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9"/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Source: Ranjan Sapkota, Konstantinos I.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Roumeliotis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, and Manoj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Karkee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 (2025) "Ai agents vs. agentic ai: A conceptual taxonomy, applications and challenges."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arXiv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preprint arXiv:2505.10468 (2025).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98B555-85A4-829C-3B67-1C3C15397AB6}"/>
              </a:ext>
            </a:extLst>
          </p:cNvPr>
          <p:cNvGraphicFramePr>
            <a:graphicFrameLocks noGrp="1"/>
          </p:cNvGraphicFramePr>
          <p:nvPr/>
        </p:nvGraphicFramePr>
        <p:xfrm>
          <a:off x="283524" y="1016002"/>
          <a:ext cx="11624952" cy="549041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178509">
                  <a:extLst>
                    <a:ext uri="{9D8B030D-6E8A-4147-A177-3AD203B41FA5}">
                      <a16:colId xmlns:a16="http://schemas.microsoft.com/office/drawing/2014/main" val="4081570353"/>
                    </a:ext>
                  </a:extLst>
                </a:gridCol>
                <a:gridCol w="4005072">
                  <a:extLst>
                    <a:ext uri="{9D8B030D-6E8A-4147-A177-3AD203B41FA5}">
                      <a16:colId xmlns:a16="http://schemas.microsoft.com/office/drawing/2014/main" val="2289551338"/>
                    </a:ext>
                  </a:extLst>
                </a:gridCol>
                <a:gridCol w="4441371">
                  <a:extLst>
                    <a:ext uri="{9D8B030D-6E8A-4147-A177-3AD203B41FA5}">
                      <a16:colId xmlns:a16="http://schemas.microsoft.com/office/drawing/2014/main" val="2275753572"/>
                    </a:ext>
                  </a:extLst>
                </a:gridCol>
              </a:tblGrid>
              <a:tr h="4088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chemeClr val="tx1"/>
                          </a:solidFill>
                          <a:effectLst/>
                        </a:rPr>
                        <a:t>Feature</a:t>
                      </a:r>
                      <a:endParaRPr lang="en-US" sz="3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chemeClr val="tx1"/>
                          </a:solidFill>
                          <a:effectLst/>
                        </a:rPr>
                        <a:t>AI Agents</a:t>
                      </a:r>
                      <a:endParaRPr lang="en-US" sz="3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chemeClr val="tx1"/>
                          </a:solidFill>
                          <a:effectLst/>
                        </a:rPr>
                        <a:t>Agentic AI</a:t>
                      </a:r>
                      <a:endParaRPr lang="en-US" sz="32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8879260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Definition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Autonomous software programs that perform specific tasks.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Systems of multiple AI agents collaborating to achieve complex goals.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13199397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Autonomy Level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High autonomy within specific tasks.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Broad level of autonomy with the ability to manage multi-step, complex tasks and systems.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1300676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Task Complexity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Typically handle single, specific tasks.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Handle complex, multi-step tasks requiring coordination.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47874669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Collaboration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Operate independently.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Involve multi-agent information sharing, collaboration and cooperation.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9103090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Learning and Adaptation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Learn and adapt within their specific domain.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Learn and adapt across a wider range of tasks and environments.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85189672"/>
                  </a:ext>
                </a:extLst>
              </a:tr>
              <a:tr h="7791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Applications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solidFill>
                            <a:schemeClr val="tx1"/>
                          </a:solidFill>
                          <a:effectLst/>
                        </a:rPr>
                        <a:t>Customer service chatbots, virtual assistants, automated workflows.</a:t>
                      </a:r>
                      <a:endParaRPr lang="en-US" sz="2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</a:rPr>
                        <a:t>Supply chain management, business process optimization, virtual project managers.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57698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844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7A06-8E6D-F25A-B408-9D68AE16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09"/>
            <a:fld id="{5D6FF71F-CF6A-4C46-8F9B-61D49EEA70E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09"/>
              <a:t>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317BE-56FD-C038-FC94-ADCAAFCBBB1A}"/>
              </a:ext>
            </a:extLst>
          </p:cNvPr>
          <p:cNvSpPr/>
          <p:nvPr/>
        </p:nvSpPr>
        <p:spPr>
          <a:xfrm>
            <a:off x="534390" y="6562246"/>
            <a:ext cx="107601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09"/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Source: Ranjan Sapkota, Konstantinos I.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Roumeliotis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, and Manoj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Karkee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 (2025) "Ai agents vs. agentic ai: A conceptual taxonomy, applications and challenges." </a:t>
            </a:r>
            <a:r>
              <a:rPr lang="en-US" sz="80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arXiv</a:t>
            </a:r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preprint arXiv:2505.10468 (2025).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2ADDBB-F828-9D1D-ED84-0F49DCA2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101239"/>
            <a:ext cx="11222181" cy="914763"/>
          </a:xfrm>
        </p:spPr>
        <p:txBody>
          <a:bodyPr>
            <a:noAutofit/>
          </a:bodyPr>
          <a:lstStyle/>
          <a:p>
            <a:r>
              <a:rPr lang="en-US" sz="5599" dirty="0"/>
              <a:t>AI Agents vs Agentic AI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B40513-F648-450C-7E7C-B4C52CEC2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899" y="974722"/>
            <a:ext cx="9568898" cy="556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D8E1-724B-85E2-1B50-F8A598FBC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893596"/>
          </a:xfrm>
        </p:spPr>
        <p:txBody>
          <a:bodyPr>
            <a:normAutofit/>
          </a:bodyPr>
          <a:lstStyle/>
          <a:p>
            <a:r>
              <a:rPr lang="en-US" sz="4400" dirty="0"/>
              <a:t>Large Language Model (LLM) based Agents</a:t>
            </a:r>
            <a:endParaRPr lang="en-US" sz="44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22909-F34C-A464-B76C-76809417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24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46EBD-CF92-8E0C-BACD-C966E6CA1E9B}"/>
              </a:ext>
            </a:extLst>
          </p:cNvPr>
          <p:cNvSpPr txBox="1"/>
          <p:nvPr/>
        </p:nvSpPr>
        <p:spPr>
          <a:xfrm>
            <a:off x="957264" y="6584254"/>
            <a:ext cx="102025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Source: </a:t>
            </a:r>
            <a:r>
              <a:rPr lang="en-US" altLang="zh-TW" sz="1000" b="0" i="0" dirty="0">
                <a:solidFill>
                  <a:schemeClr val="bg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Xi, Z., Chen, W., Guo, X., He, W., Ding, Y., Hong, B., ... &amp; </a:t>
            </a:r>
            <a:r>
              <a:rPr lang="en-US" altLang="zh-TW" sz="1000" b="0" i="0" dirty="0" err="1">
                <a:solidFill>
                  <a:schemeClr val="bg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Gui</a:t>
            </a:r>
            <a:r>
              <a:rPr lang="en-US" altLang="zh-TW" sz="1000" b="0" i="0" dirty="0">
                <a:solidFill>
                  <a:schemeClr val="bg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T. (2023). The rise and potential of large language model based agents: A survey. </a:t>
            </a:r>
            <a:r>
              <a:rPr lang="en-US" altLang="zh-TW" sz="1000" b="0" i="0" dirty="0" err="1">
                <a:solidFill>
                  <a:schemeClr val="bg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arXiv</a:t>
            </a:r>
            <a:r>
              <a:rPr lang="en-US" altLang="zh-TW" sz="1000" b="0" i="0" dirty="0">
                <a:solidFill>
                  <a:schemeClr val="bg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preprint arXiv:2309.07864.</a:t>
            </a:r>
            <a:endParaRPr lang="en-US" sz="1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60E3DEFC-CB99-83EB-5B53-2271173E5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264" y="1017981"/>
            <a:ext cx="10202533" cy="5454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BE0245-ABB8-AAE1-9304-F4EF3A7215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8E9ED5-3ECF-8CB8-8917-DEFBD21C0E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9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48954-A9A2-B7BC-0C1C-F57F9ADC0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51780B-AD44-A09C-B4D5-6D96E7C5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274638"/>
            <a:ext cx="11576304" cy="6245225"/>
          </a:xfrm>
        </p:spPr>
        <p:txBody>
          <a:bodyPr>
            <a:normAutofit fontScale="90000"/>
          </a:bodyPr>
          <a:lstStyle/>
          <a:p>
            <a:r>
              <a:rPr lang="en-US" altLang="zh-TW" sz="9000" dirty="0">
                <a:solidFill>
                  <a:srgbClr val="C00000"/>
                </a:solidFill>
              </a:rPr>
              <a:t>Loop Engineering</a:t>
            </a:r>
            <a:br>
              <a:rPr lang="en-US" altLang="zh-TW" sz="9000" dirty="0">
                <a:solidFill>
                  <a:srgbClr val="C00000"/>
                </a:solidFill>
              </a:rPr>
            </a:br>
            <a:r>
              <a:rPr lang="en-US" altLang="zh-TW" sz="9000" dirty="0">
                <a:solidFill>
                  <a:srgbClr val="C00000"/>
                </a:solidFill>
              </a:rPr>
              <a:t>Harness Engineering </a:t>
            </a:r>
            <a:br>
              <a:rPr lang="en-US" altLang="zh-TW" sz="9000" dirty="0">
                <a:solidFill>
                  <a:srgbClr val="C00000"/>
                </a:solidFill>
              </a:rPr>
            </a:br>
            <a:r>
              <a:rPr lang="en-US" altLang="zh-TW" sz="9000" dirty="0">
                <a:solidFill>
                  <a:srgbClr val="C00000"/>
                </a:solidFill>
              </a:rPr>
              <a:t>Skill Engineering</a:t>
            </a:r>
            <a:br>
              <a:rPr lang="en-US" altLang="zh-TW" sz="9000" dirty="0">
                <a:solidFill>
                  <a:srgbClr val="C00000"/>
                </a:solidFill>
              </a:rPr>
            </a:br>
            <a:r>
              <a:rPr lang="en-US" altLang="zh-TW" sz="9000" dirty="0">
                <a:solidFill>
                  <a:srgbClr val="C00000"/>
                </a:solidFill>
              </a:rPr>
              <a:t>Context Engineering Prompt Engineering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8D64CCC-7250-0B5C-68AD-48A85AEB8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8C9E75-97FD-45D9-8ED3-955348887BB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74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4CDA6-4E87-58C0-9E56-3D76E8644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AC57-26DC-4468-5BE4-9FF4C83BC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1959"/>
            <a:ext cx="11222181" cy="1124334"/>
          </a:xfrm>
        </p:spPr>
        <p:txBody>
          <a:bodyPr>
            <a:noAutofit/>
          </a:bodyPr>
          <a:lstStyle/>
          <a:p>
            <a:r>
              <a:rPr lang="en-US" sz="3600" dirty="0"/>
              <a:t> Loop Engineering, Harness Engineering, Skill Engineering, Context Engineering, Prompt Engineering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06B78-2546-425C-A221-363612CE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7ED43-83C7-5F79-16D4-13C676615AB6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:Shu-Kai Hsieh (2026), How Language Enables Thinking and Coordination in Agent Systems,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lang="en-TW" sz="1200" u="sng" dirty="0">
                <a:hlinkClick r:id="rId2"/>
              </a:rPr>
              <a:t>https://canva.link/7mz42hxpd803d0u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F090D9-04B0-619A-AE25-31301EA84093}"/>
              </a:ext>
            </a:extLst>
          </p:cNvPr>
          <p:cNvSpPr txBox="1"/>
          <p:nvPr/>
        </p:nvSpPr>
        <p:spPr>
          <a:xfrm>
            <a:off x="534389" y="6000605"/>
            <a:ext cx="102436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TW" dirty="0"/>
              <a:t>Although each engineering paradigm emphasizes a different angle,</a:t>
            </a:r>
          </a:p>
          <a:p>
            <a:pPr algn="ctr"/>
            <a:r>
              <a:rPr lang="en-TW" dirty="0"/>
              <a:t>they all use language to organize thinking, memory, capability, governance, and coordination.</a:t>
            </a: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6B0B2300-6076-1E81-E721-DAA45F70890F}"/>
              </a:ext>
            </a:extLst>
          </p:cNvPr>
          <p:cNvSpPr/>
          <p:nvPr/>
        </p:nvSpPr>
        <p:spPr>
          <a:xfrm>
            <a:off x="365760" y="1362456"/>
            <a:ext cx="2075688" cy="4416552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12700">
            <a:solidFill>
              <a:srgbClr val="0A46C5">
                <a:alpha val="92000"/>
              </a:srgbClr>
            </a:solidFill>
            <a:prstDash val="solid"/>
          </a:ln>
          <a:effectLst>
            <a:outerShdw blurRad="25400" dist="50800" dir="2700000" algn="bl" rotWithShape="0">
              <a:srgbClr val="7C8798">
                <a:alpha val="16000"/>
              </a:srgbClr>
            </a:outerShdw>
          </a:effectLst>
        </p:spPr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55965409-6E14-5251-98E5-F2B206F5045A}"/>
              </a:ext>
            </a:extLst>
          </p:cNvPr>
          <p:cNvSpPr/>
          <p:nvPr/>
        </p:nvSpPr>
        <p:spPr>
          <a:xfrm>
            <a:off x="384048" y="5138928"/>
            <a:ext cx="2039112" cy="621792"/>
          </a:xfrm>
          <a:prstGeom prst="rect">
            <a:avLst/>
          </a:prstGeom>
          <a:solidFill>
            <a:srgbClr val="EFF6FF"/>
          </a:solidFill>
          <a:ln w="12700">
            <a:solidFill>
              <a:srgbClr val="EFF6FF">
                <a:alpha val="0"/>
              </a:srgbClr>
            </a:solidFill>
            <a:prstDash val="solid"/>
          </a:ln>
        </p:spPr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1893B6A4-765C-F13F-CA17-8CAA9F25FE44}"/>
              </a:ext>
            </a:extLst>
          </p:cNvPr>
          <p:cNvSpPr/>
          <p:nvPr/>
        </p:nvSpPr>
        <p:spPr>
          <a:xfrm>
            <a:off x="365760" y="5138928"/>
            <a:ext cx="2075688" cy="0"/>
          </a:xfrm>
          <a:prstGeom prst="line">
            <a:avLst/>
          </a:prstGeom>
          <a:noFill/>
          <a:ln w="10160">
            <a:solidFill>
              <a:srgbClr val="0A46C5">
                <a:alpha val="38000"/>
              </a:srgbClr>
            </a:solidFill>
            <a:prstDash val="solid"/>
          </a:ln>
        </p:spPr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597D12CC-9180-9166-EDE4-57343EFF4C3D}"/>
              </a:ext>
            </a:extLst>
          </p:cNvPr>
          <p:cNvSpPr/>
          <p:nvPr/>
        </p:nvSpPr>
        <p:spPr>
          <a:xfrm>
            <a:off x="283464" y="1225296"/>
            <a:ext cx="484632" cy="484632"/>
          </a:xfrm>
          <a:prstGeom prst="ellipse">
            <a:avLst/>
          </a:prstGeom>
          <a:solidFill>
            <a:srgbClr val="0A46C5"/>
          </a:solidFill>
          <a:ln w="12700">
            <a:solidFill>
              <a:srgbClr val="0A46C5"/>
            </a:solidFill>
            <a:prstDash val="solid"/>
          </a:ln>
          <a:effectLst>
            <a:outerShdw blurRad="12700" dist="50800" dir="2700000" algn="bl" rotWithShape="0">
              <a:srgbClr val="6F7685">
                <a:alpha val="18000"/>
              </a:srgbClr>
            </a:outerShdw>
          </a:effectLst>
        </p:spPr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EB3F7A85-2347-76AE-9EF2-195ADDCC68DE}"/>
              </a:ext>
            </a:extLst>
          </p:cNvPr>
          <p:cNvSpPr/>
          <p:nvPr/>
        </p:nvSpPr>
        <p:spPr>
          <a:xfrm>
            <a:off x="283464" y="1271016"/>
            <a:ext cx="484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200" dirty="0"/>
          </a:p>
        </p:txBody>
      </p:sp>
      <p:pic>
        <p:nvPicPr>
          <p:cNvPr id="16" name="Image 0" descr="/mnt/data/ai_infographic_assets/speech.png">
            <a:extLst>
              <a:ext uri="{FF2B5EF4-FFF2-40B4-BE49-F238E27FC236}">
                <a16:creationId xmlns:a16="http://schemas.microsoft.com/office/drawing/2014/main" id="{A07C414A-AB57-C7E7-E5CD-E8137C4C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88" y="1536192"/>
            <a:ext cx="1170432" cy="1060704"/>
          </a:xfrm>
          <a:prstGeom prst="rect">
            <a:avLst/>
          </a:prstGeom>
        </p:spPr>
      </p:pic>
      <p:sp>
        <p:nvSpPr>
          <p:cNvPr id="17" name="Text 8">
            <a:extLst>
              <a:ext uri="{FF2B5EF4-FFF2-40B4-BE49-F238E27FC236}">
                <a16:creationId xmlns:a16="http://schemas.microsoft.com/office/drawing/2014/main" id="{B784F6ED-5CAC-4C41-D6D1-EB8749DC98B6}"/>
              </a:ext>
            </a:extLst>
          </p:cNvPr>
          <p:cNvSpPr/>
          <p:nvPr/>
        </p:nvSpPr>
        <p:spPr>
          <a:xfrm>
            <a:off x="435732" y="2698673"/>
            <a:ext cx="1911096" cy="33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A46C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Prompt Engineering</a:t>
            </a:r>
            <a:endParaRPr lang="en-US" dirty="0"/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E5E13FE8-038B-35E9-0FE6-8F3FAB098595}"/>
              </a:ext>
            </a:extLst>
          </p:cNvPr>
          <p:cNvSpPr/>
          <p:nvPr/>
        </p:nvSpPr>
        <p:spPr>
          <a:xfrm>
            <a:off x="548640" y="3136392"/>
            <a:ext cx="786384" cy="0"/>
          </a:xfrm>
          <a:prstGeom prst="line">
            <a:avLst/>
          </a:prstGeom>
          <a:noFill/>
          <a:ln w="11430">
            <a:solidFill>
              <a:srgbClr val="0A46C5">
                <a:alpha val="50000"/>
              </a:srgbClr>
            </a:solidFill>
            <a:prstDash val="solid"/>
          </a:ln>
        </p:spPr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760A66A2-C4BE-F579-0BF4-6C10BE7F76F1}"/>
              </a:ext>
            </a:extLst>
          </p:cNvPr>
          <p:cNvSpPr/>
          <p:nvPr/>
        </p:nvSpPr>
        <p:spPr>
          <a:xfrm>
            <a:off x="1481328" y="3136392"/>
            <a:ext cx="786384" cy="0"/>
          </a:xfrm>
          <a:prstGeom prst="line">
            <a:avLst/>
          </a:prstGeom>
          <a:noFill/>
          <a:ln w="11430">
            <a:solidFill>
              <a:srgbClr val="0A46C5">
                <a:alpha val="50000"/>
              </a:srgbClr>
            </a:solidFill>
            <a:prstDash val="solid"/>
          </a:ln>
        </p:spPr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F9AEB72C-F29A-8A1C-F297-E039A78CF22C}"/>
              </a:ext>
            </a:extLst>
          </p:cNvPr>
          <p:cNvSpPr/>
          <p:nvPr/>
        </p:nvSpPr>
        <p:spPr>
          <a:xfrm>
            <a:off x="1371600" y="3104388"/>
            <a:ext cx="64008" cy="64008"/>
          </a:xfrm>
          <a:prstGeom prst="ellipse">
            <a:avLst/>
          </a:prstGeom>
          <a:solidFill>
            <a:srgbClr val="0A46C5">
              <a:alpha val="60000"/>
            </a:srgbClr>
          </a:solidFill>
          <a:ln w="12700">
            <a:solidFill>
              <a:srgbClr val="0A46C5">
                <a:alpha val="0"/>
              </a:srgbClr>
            </a:solidFill>
            <a:prstDash val="solid"/>
          </a:ln>
        </p:spPr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F53E546E-D4B5-07E0-8B00-7507D60280F6}"/>
              </a:ext>
            </a:extLst>
          </p:cNvPr>
          <p:cNvSpPr/>
          <p:nvPr/>
        </p:nvSpPr>
        <p:spPr>
          <a:xfrm>
            <a:off x="429372" y="3346704"/>
            <a:ext cx="1914144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prompts and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 to guide how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responds.</a:t>
            </a:r>
            <a:endParaRPr lang="en-US" sz="1400" dirty="0"/>
          </a:p>
        </p:txBody>
      </p:sp>
      <p:sp>
        <p:nvSpPr>
          <p:cNvPr id="22" name="Shape 13">
            <a:extLst>
              <a:ext uri="{FF2B5EF4-FFF2-40B4-BE49-F238E27FC236}">
                <a16:creationId xmlns:a16="http://schemas.microsoft.com/office/drawing/2014/main" id="{2E406C11-60F0-6A4A-A5B0-62835C783663}"/>
              </a:ext>
            </a:extLst>
          </p:cNvPr>
          <p:cNvSpPr/>
          <p:nvPr/>
        </p:nvSpPr>
        <p:spPr>
          <a:xfrm>
            <a:off x="484632" y="4389120"/>
            <a:ext cx="1837944" cy="0"/>
          </a:xfrm>
          <a:prstGeom prst="line">
            <a:avLst/>
          </a:prstGeom>
          <a:noFill/>
          <a:ln w="12700">
            <a:solidFill>
              <a:srgbClr val="0A46C5">
                <a:alpha val="60000"/>
              </a:srgbClr>
            </a:solidFill>
            <a:prstDash val="solid"/>
          </a:ln>
        </p:spPr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35CA555B-B2EA-B8D3-A08B-990A742EFA96}"/>
              </a:ext>
            </a:extLst>
          </p:cNvPr>
          <p:cNvSpPr/>
          <p:nvPr/>
        </p:nvSpPr>
        <p:spPr>
          <a:xfrm>
            <a:off x="493776" y="454456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Language function:</a:t>
            </a:r>
            <a:endParaRPr lang="en-US" sz="1600" dirty="0"/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F9BF2A98-9793-1679-888F-454811D74A41}"/>
              </a:ext>
            </a:extLst>
          </p:cNvPr>
          <p:cNvSpPr/>
          <p:nvPr/>
        </p:nvSpPr>
        <p:spPr>
          <a:xfrm>
            <a:off x="493776" y="475488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46C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instruction</a:t>
            </a:r>
            <a:endParaRPr lang="en-US" sz="1600" dirty="0"/>
          </a:p>
        </p:txBody>
      </p:sp>
      <p:pic>
        <p:nvPicPr>
          <p:cNvPr id="25" name="Image 1" descr="/mnt/data/ai_infographic_assets/user.png">
            <a:extLst>
              <a:ext uri="{FF2B5EF4-FFF2-40B4-BE49-F238E27FC236}">
                <a16:creationId xmlns:a16="http://schemas.microsoft.com/office/drawing/2014/main" id="{CF42F731-313C-089B-7248-B276B4852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" y="5276088"/>
            <a:ext cx="329184" cy="329184"/>
          </a:xfrm>
          <a:prstGeom prst="rect">
            <a:avLst/>
          </a:prstGeom>
        </p:spPr>
      </p:pic>
      <p:sp>
        <p:nvSpPr>
          <p:cNvPr id="26" name="Text 16">
            <a:extLst>
              <a:ext uri="{FF2B5EF4-FFF2-40B4-BE49-F238E27FC236}">
                <a16:creationId xmlns:a16="http://schemas.microsoft.com/office/drawing/2014/main" id="{4754CE45-8146-8F54-F52D-63883832B872}"/>
              </a:ext>
            </a:extLst>
          </p:cNvPr>
          <p:cNvSpPr/>
          <p:nvPr/>
        </p:nvSpPr>
        <p:spPr>
          <a:xfrm>
            <a:off x="914400" y="534924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 / task / few-shot</a:t>
            </a:r>
            <a:endParaRPr lang="en-US" sz="1400" dirty="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DF9FE835-C905-7373-7E19-5DD0194B7A57}"/>
              </a:ext>
            </a:extLst>
          </p:cNvPr>
          <p:cNvSpPr/>
          <p:nvPr/>
        </p:nvSpPr>
        <p:spPr>
          <a:xfrm>
            <a:off x="2496312" y="3127248"/>
            <a:ext cx="274320" cy="411480"/>
          </a:xfrm>
          <a:prstGeom prst="rightArrow">
            <a:avLst/>
          </a:prstGeom>
          <a:solidFill>
            <a:srgbClr val="07358E"/>
          </a:solidFill>
          <a:ln w="12700">
            <a:solidFill>
              <a:srgbClr val="07358E"/>
            </a:solidFill>
            <a:prstDash val="solid"/>
          </a:ln>
        </p:spPr>
      </p:sp>
      <p:sp>
        <p:nvSpPr>
          <p:cNvPr id="28" name="Shape 18">
            <a:extLst>
              <a:ext uri="{FF2B5EF4-FFF2-40B4-BE49-F238E27FC236}">
                <a16:creationId xmlns:a16="http://schemas.microsoft.com/office/drawing/2014/main" id="{6BEDD667-9557-43C6-2F8B-819DBE3B74F7}"/>
              </a:ext>
            </a:extLst>
          </p:cNvPr>
          <p:cNvSpPr/>
          <p:nvPr/>
        </p:nvSpPr>
        <p:spPr>
          <a:xfrm>
            <a:off x="2761488" y="1362456"/>
            <a:ext cx="2075688" cy="4416552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12700">
            <a:solidFill>
              <a:srgbClr val="0A6E37">
                <a:alpha val="92000"/>
              </a:srgbClr>
            </a:solidFill>
            <a:prstDash val="solid"/>
          </a:ln>
          <a:effectLst>
            <a:outerShdw blurRad="25400" dist="50800" dir="2700000" algn="bl" rotWithShape="0">
              <a:srgbClr val="7C8798">
                <a:alpha val="16000"/>
              </a:srgbClr>
            </a:outerShdw>
          </a:effectLst>
        </p:spPr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D4EE8501-7B73-9CF5-EEB5-7F6AB81B922B}"/>
              </a:ext>
            </a:extLst>
          </p:cNvPr>
          <p:cNvSpPr/>
          <p:nvPr/>
        </p:nvSpPr>
        <p:spPr>
          <a:xfrm>
            <a:off x="2779776" y="5138928"/>
            <a:ext cx="2039112" cy="621792"/>
          </a:xfrm>
          <a:prstGeom prst="rect">
            <a:avLst/>
          </a:prstGeom>
          <a:solidFill>
            <a:srgbClr val="EFFAF3"/>
          </a:solidFill>
          <a:ln w="12700">
            <a:solidFill>
              <a:srgbClr val="EFFAF3">
                <a:alpha val="0"/>
              </a:srgbClr>
            </a:solidFill>
            <a:prstDash val="solid"/>
          </a:ln>
        </p:spPr>
      </p:sp>
      <p:sp>
        <p:nvSpPr>
          <p:cNvPr id="30" name="Shape 20">
            <a:extLst>
              <a:ext uri="{FF2B5EF4-FFF2-40B4-BE49-F238E27FC236}">
                <a16:creationId xmlns:a16="http://schemas.microsoft.com/office/drawing/2014/main" id="{274EEDFF-1CC5-7212-91AE-C8CDE922038F}"/>
              </a:ext>
            </a:extLst>
          </p:cNvPr>
          <p:cNvSpPr/>
          <p:nvPr/>
        </p:nvSpPr>
        <p:spPr>
          <a:xfrm>
            <a:off x="2761488" y="5138928"/>
            <a:ext cx="2075688" cy="0"/>
          </a:xfrm>
          <a:prstGeom prst="line">
            <a:avLst/>
          </a:prstGeom>
          <a:noFill/>
          <a:ln w="10160">
            <a:solidFill>
              <a:srgbClr val="0A6E37">
                <a:alpha val="38000"/>
              </a:srgbClr>
            </a:solidFill>
            <a:prstDash val="solid"/>
          </a:ln>
        </p:spPr>
      </p:sp>
      <p:sp>
        <p:nvSpPr>
          <p:cNvPr id="31" name="Shape 21">
            <a:extLst>
              <a:ext uri="{FF2B5EF4-FFF2-40B4-BE49-F238E27FC236}">
                <a16:creationId xmlns:a16="http://schemas.microsoft.com/office/drawing/2014/main" id="{A2EEE9C7-3634-DE52-63D9-B1FB7FF99AA2}"/>
              </a:ext>
            </a:extLst>
          </p:cNvPr>
          <p:cNvSpPr/>
          <p:nvPr/>
        </p:nvSpPr>
        <p:spPr>
          <a:xfrm>
            <a:off x="2679192" y="1225296"/>
            <a:ext cx="484632" cy="484632"/>
          </a:xfrm>
          <a:prstGeom prst="ellipse">
            <a:avLst/>
          </a:prstGeom>
          <a:solidFill>
            <a:srgbClr val="0A6E37"/>
          </a:solidFill>
          <a:ln w="12700">
            <a:solidFill>
              <a:srgbClr val="0A6E37"/>
            </a:solidFill>
            <a:prstDash val="solid"/>
          </a:ln>
          <a:effectLst>
            <a:outerShdw blurRad="12700" dist="50800" dir="2700000" algn="bl" rotWithShape="0">
              <a:srgbClr val="6F7685">
                <a:alpha val="18000"/>
              </a:srgbClr>
            </a:outerShdw>
          </a:effectLst>
        </p:spPr>
      </p:sp>
      <p:sp>
        <p:nvSpPr>
          <p:cNvPr id="32" name="Text 22">
            <a:extLst>
              <a:ext uri="{FF2B5EF4-FFF2-40B4-BE49-F238E27FC236}">
                <a16:creationId xmlns:a16="http://schemas.microsoft.com/office/drawing/2014/main" id="{F43B2BDF-01D1-1443-D7DC-120B01BB993C}"/>
              </a:ext>
            </a:extLst>
          </p:cNvPr>
          <p:cNvSpPr/>
          <p:nvPr/>
        </p:nvSpPr>
        <p:spPr>
          <a:xfrm>
            <a:off x="2679192" y="1271016"/>
            <a:ext cx="484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200" dirty="0"/>
          </a:p>
        </p:txBody>
      </p:sp>
      <p:pic>
        <p:nvPicPr>
          <p:cNvPr id="33" name="Image 2" descr="/mnt/data/ai_infographic_assets/context.png">
            <a:extLst>
              <a:ext uri="{FF2B5EF4-FFF2-40B4-BE49-F238E27FC236}">
                <a16:creationId xmlns:a16="http://schemas.microsoft.com/office/drawing/2014/main" id="{2A346CF9-D15A-CBAB-B9D1-EBF63C852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688" y="1536192"/>
            <a:ext cx="1161288" cy="1060704"/>
          </a:xfrm>
          <a:prstGeom prst="rect">
            <a:avLst/>
          </a:prstGeom>
        </p:spPr>
      </p:pic>
      <p:sp>
        <p:nvSpPr>
          <p:cNvPr id="34" name="Text 23">
            <a:extLst>
              <a:ext uri="{FF2B5EF4-FFF2-40B4-BE49-F238E27FC236}">
                <a16:creationId xmlns:a16="http://schemas.microsoft.com/office/drawing/2014/main" id="{658B244F-139F-542E-5ED5-822EC5C519A8}"/>
              </a:ext>
            </a:extLst>
          </p:cNvPr>
          <p:cNvSpPr/>
          <p:nvPr/>
        </p:nvSpPr>
        <p:spPr>
          <a:xfrm>
            <a:off x="2831460" y="2698673"/>
            <a:ext cx="1911096" cy="33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A6E37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Context Engineering</a:t>
            </a:r>
            <a:endParaRPr lang="en-US" dirty="0"/>
          </a:p>
        </p:txBody>
      </p:sp>
      <p:sp>
        <p:nvSpPr>
          <p:cNvPr id="35" name="Shape 24">
            <a:extLst>
              <a:ext uri="{FF2B5EF4-FFF2-40B4-BE49-F238E27FC236}">
                <a16:creationId xmlns:a16="http://schemas.microsoft.com/office/drawing/2014/main" id="{96180461-3C40-E4BE-3228-BBC695F1552B}"/>
              </a:ext>
            </a:extLst>
          </p:cNvPr>
          <p:cNvSpPr/>
          <p:nvPr/>
        </p:nvSpPr>
        <p:spPr>
          <a:xfrm>
            <a:off x="2944368" y="3136392"/>
            <a:ext cx="786384" cy="0"/>
          </a:xfrm>
          <a:prstGeom prst="line">
            <a:avLst/>
          </a:prstGeom>
          <a:noFill/>
          <a:ln w="11430">
            <a:solidFill>
              <a:srgbClr val="0A6E37">
                <a:alpha val="50000"/>
              </a:srgbClr>
            </a:solidFill>
            <a:prstDash val="solid"/>
          </a:ln>
        </p:spPr>
      </p:sp>
      <p:sp>
        <p:nvSpPr>
          <p:cNvPr id="36" name="Shape 25">
            <a:extLst>
              <a:ext uri="{FF2B5EF4-FFF2-40B4-BE49-F238E27FC236}">
                <a16:creationId xmlns:a16="http://schemas.microsoft.com/office/drawing/2014/main" id="{0A74A22A-8EBC-6C77-E532-8239F7078914}"/>
              </a:ext>
            </a:extLst>
          </p:cNvPr>
          <p:cNvSpPr/>
          <p:nvPr/>
        </p:nvSpPr>
        <p:spPr>
          <a:xfrm>
            <a:off x="3877056" y="3136392"/>
            <a:ext cx="786384" cy="0"/>
          </a:xfrm>
          <a:prstGeom prst="line">
            <a:avLst/>
          </a:prstGeom>
          <a:noFill/>
          <a:ln w="11430">
            <a:solidFill>
              <a:srgbClr val="0A6E37">
                <a:alpha val="50000"/>
              </a:srgbClr>
            </a:solidFill>
            <a:prstDash val="solid"/>
          </a:ln>
        </p:spPr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FE63FFA7-7C32-CCFA-41CA-0541D63080F9}"/>
              </a:ext>
            </a:extLst>
          </p:cNvPr>
          <p:cNvSpPr/>
          <p:nvPr/>
        </p:nvSpPr>
        <p:spPr>
          <a:xfrm>
            <a:off x="3767328" y="3104388"/>
            <a:ext cx="64008" cy="64008"/>
          </a:xfrm>
          <a:prstGeom prst="ellipse">
            <a:avLst/>
          </a:prstGeom>
          <a:solidFill>
            <a:srgbClr val="0A6E37">
              <a:alpha val="60000"/>
            </a:srgbClr>
          </a:solidFill>
          <a:ln w="12700">
            <a:solidFill>
              <a:srgbClr val="0A6E37">
                <a:alpha val="0"/>
              </a:srgbClr>
            </a:solidFill>
            <a:prstDash val="solid"/>
          </a:ln>
        </p:spPr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74299ED0-B951-676E-3D8F-548EA7DA03B6}"/>
              </a:ext>
            </a:extLst>
          </p:cNvPr>
          <p:cNvSpPr/>
          <p:nvPr/>
        </p:nvSpPr>
        <p:spPr>
          <a:xfrm>
            <a:off x="2825100" y="3346704"/>
            <a:ext cx="1914144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the information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can access,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including memory and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 context.</a:t>
            </a:r>
            <a:endParaRPr lang="en-US" sz="1400" dirty="0"/>
          </a:p>
        </p:txBody>
      </p:sp>
      <p:sp>
        <p:nvSpPr>
          <p:cNvPr id="39" name="Shape 28">
            <a:extLst>
              <a:ext uri="{FF2B5EF4-FFF2-40B4-BE49-F238E27FC236}">
                <a16:creationId xmlns:a16="http://schemas.microsoft.com/office/drawing/2014/main" id="{48FDE44D-AC92-5D07-8287-2A2E4770B063}"/>
              </a:ext>
            </a:extLst>
          </p:cNvPr>
          <p:cNvSpPr/>
          <p:nvPr/>
        </p:nvSpPr>
        <p:spPr>
          <a:xfrm>
            <a:off x="2880360" y="4389120"/>
            <a:ext cx="1837944" cy="0"/>
          </a:xfrm>
          <a:prstGeom prst="line">
            <a:avLst/>
          </a:prstGeom>
          <a:noFill/>
          <a:ln w="12700">
            <a:solidFill>
              <a:srgbClr val="0A6E37">
                <a:alpha val="60000"/>
              </a:srgbClr>
            </a:solidFill>
            <a:prstDash val="solid"/>
          </a:ln>
        </p:spPr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EFDA3ABE-5448-5ED9-B36B-FFF1D636057E}"/>
              </a:ext>
            </a:extLst>
          </p:cNvPr>
          <p:cNvSpPr/>
          <p:nvPr/>
        </p:nvSpPr>
        <p:spPr>
          <a:xfrm>
            <a:off x="2889504" y="454456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Language function:</a:t>
            </a:r>
            <a:endParaRPr lang="en-US" sz="1600" dirty="0"/>
          </a:p>
        </p:txBody>
      </p:sp>
      <p:sp>
        <p:nvSpPr>
          <p:cNvPr id="41" name="Text 30">
            <a:extLst>
              <a:ext uri="{FF2B5EF4-FFF2-40B4-BE49-F238E27FC236}">
                <a16:creationId xmlns:a16="http://schemas.microsoft.com/office/drawing/2014/main" id="{D2C1C567-279B-CAF7-7720-C296B9F2B68A}"/>
              </a:ext>
            </a:extLst>
          </p:cNvPr>
          <p:cNvSpPr/>
          <p:nvPr/>
        </p:nvSpPr>
        <p:spPr>
          <a:xfrm>
            <a:off x="2889504" y="475488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6E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memory</a:t>
            </a:r>
            <a:endParaRPr lang="en-US" sz="1600" dirty="0"/>
          </a:p>
        </p:txBody>
      </p:sp>
      <p:pic>
        <p:nvPicPr>
          <p:cNvPr id="42" name="Image 3" descr="/mnt/data/ai_infographic_assets/db.png">
            <a:extLst>
              <a:ext uri="{FF2B5EF4-FFF2-40B4-BE49-F238E27FC236}">
                <a16:creationId xmlns:a16="http://schemas.microsoft.com/office/drawing/2014/main" id="{0EFEAB85-02A4-61E6-40A8-8D0A85572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7792" y="5276088"/>
            <a:ext cx="329184" cy="329184"/>
          </a:xfrm>
          <a:prstGeom prst="rect">
            <a:avLst/>
          </a:prstGeom>
        </p:spPr>
      </p:pic>
      <p:sp>
        <p:nvSpPr>
          <p:cNvPr id="43" name="Text 31">
            <a:extLst>
              <a:ext uri="{FF2B5EF4-FFF2-40B4-BE49-F238E27FC236}">
                <a16:creationId xmlns:a16="http://schemas.microsoft.com/office/drawing/2014/main" id="{9FE32533-60B8-4BA2-9716-D92BE5F27451}"/>
              </a:ext>
            </a:extLst>
          </p:cNvPr>
          <p:cNvSpPr/>
          <p:nvPr/>
        </p:nvSpPr>
        <p:spPr>
          <a:xfrm>
            <a:off x="3310128" y="534924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RAG / history / memory</a:t>
            </a:r>
            <a:endParaRPr lang="en-US" sz="1400" dirty="0"/>
          </a:p>
        </p:txBody>
      </p:sp>
      <p:sp>
        <p:nvSpPr>
          <p:cNvPr id="44" name="Shape 32">
            <a:extLst>
              <a:ext uri="{FF2B5EF4-FFF2-40B4-BE49-F238E27FC236}">
                <a16:creationId xmlns:a16="http://schemas.microsoft.com/office/drawing/2014/main" id="{7207CEBE-D166-C2FD-EC3D-A57889747536}"/>
              </a:ext>
            </a:extLst>
          </p:cNvPr>
          <p:cNvSpPr/>
          <p:nvPr/>
        </p:nvSpPr>
        <p:spPr>
          <a:xfrm>
            <a:off x="4892040" y="3127248"/>
            <a:ext cx="274320" cy="411480"/>
          </a:xfrm>
          <a:prstGeom prst="rightArrow">
            <a:avLst/>
          </a:prstGeom>
          <a:solidFill>
            <a:srgbClr val="07358E"/>
          </a:solidFill>
          <a:ln w="12700">
            <a:solidFill>
              <a:srgbClr val="07358E"/>
            </a:solidFill>
            <a:prstDash val="solid"/>
          </a:ln>
        </p:spPr>
      </p:sp>
      <p:sp>
        <p:nvSpPr>
          <p:cNvPr id="45" name="Shape 33">
            <a:extLst>
              <a:ext uri="{FF2B5EF4-FFF2-40B4-BE49-F238E27FC236}">
                <a16:creationId xmlns:a16="http://schemas.microsoft.com/office/drawing/2014/main" id="{54DFD2F7-01A1-3E7E-1D16-B1A4240DD5C7}"/>
              </a:ext>
            </a:extLst>
          </p:cNvPr>
          <p:cNvSpPr/>
          <p:nvPr/>
        </p:nvSpPr>
        <p:spPr>
          <a:xfrm>
            <a:off x="5074920" y="1362456"/>
            <a:ext cx="2075688" cy="4416552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12700">
            <a:solidFill>
              <a:srgbClr val="B67800">
                <a:alpha val="92000"/>
              </a:srgbClr>
            </a:solidFill>
            <a:prstDash val="solid"/>
          </a:ln>
          <a:effectLst>
            <a:outerShdw blurRad="25400" dist="50800" dir="2700000" algn="bl" rotWithShape="0">
              <a:srgbClr val="7C8798">
                <a:alpha val="16000"/>
              </a:srgbClr>
            </a:outerShdw>
          </a:effectLst>
        </p:spPr>
      </p:sp>
      <p:sp>
        <p:nvSpPr>
          <p:cNvPr id="46" name="Shape 34">
            <a:extLst>
              <a:ext uri="{FF2B5EF4-FFF2-40B4-BE49-F238E27FC236}">
                <a16:creationId xmlns:a16="http://schemas.microsoft.com/office/drawing/2014/main" id="{AEDC1DC5-583C-E7F3-B25B-BAC242F0A16F}"/>
              </a:ext>
            </a:extLst>
          </p:cNvPr>
          <p:cNvSpPr/>
          <p:nvPr/>
        </p:nvSpPr>
        <p:spPr>
          <a:xfrm>
            <a:off x="5093208" y="5138928"/>
            <a:ext cx="2039112" cy="621792"/>
          </a:xfrm>
          <a:prstGeom prst="rect">
            <a:avLst/>
          </a:prstGeom>
          <a:solidFill>
            <a:srgbClr val="FFF7EA"/>
          </a:solidFill>
          <a:ln w="12700">
            <a:solidFill>
              <a:srgbClr val="FFF7EA">
                <a:alpha val="0"/>
              </a:srgbClr>
            </a:solidFill>
            <a:prstDash val="solid"/>
          </a:ln>
        </p:spPr>
      </p:sp>
      <p:sp>
        <p:nvSpPr>
          <p:cNvPr id="47" name="Shape 35">
            <a:extLst>
              <a:ext uri="{FF2B5EF4-FFF2-40B4-BE49-F238E27FC236}">
                <a16:creationId xmlns:a16="http://schemas.microsoft.com/office/drawing/2014/main" id="{5D0B43AE-BCE5-5DD0-971D-3A3CAA7B8238}"/>
              </a:ext>
            </a:extLst>
          </p:cNvPr>
          <p:cNvSpPr/>
          <p:nvPr/>
        </p:nvSpPr>
        <p:spPr>
          <a:xfrm>
            <a:off x="5074920" y="5138928"/>
            <a:ext cx="2075688" cy="0"/>
          </a:xfrm>
          <a:prstGeom prst="line">
            <a:avLst/>
          </a:prstGeom>
          <a:noFill/>
          <a:ln w="10160">
            <a:solidFill>
              <a:srgbClr val="B67800">
                <a:alpha val="38000"/>
              </a:srgbClr>
            </a:solidFill>
            <a:prstDash val="solid"/>
          </a:ln>
        </p:spPr>
      </p:sp>
      <p:sp>
        <p:nvSpPr>
          <p:cNvPr id="48" name="Shape 36">
            <a:extLst>
              <a:ext uri="{FF2B5EF4-FFF2-40B4-BE49-F238E27FC236}">
                <a16:creationId xmlns:a16="http://schemas.microsoft.com/office/drawing/2014/main" id="{F4283557-8B22-2485-3B5C-2EAE878A999A}"/>
              </a:ext>
            </a:extLst>
          </p:cNvPr>
          <p:cNvSpPr/>
          <p:nvPr/>
        </p:nvSpPr>
        <p:spPr>
          <a:xfrm>
            <a:off x="4992624" y="1225296"/>
            <a:ext cx="484632" cy="484632"/>
          </a:xfrm>
          <a:prstGeom prst="ellipse">
            <a:avLst/>
          </a:prstGeom>
          <a:solidFill>
            <a:srgbClr val="B67800"/>
          </a:solidFill>
          <a:ln w="12700">
            <a:solidFill>
              <a:srgbClr val="B67800"/>
            </a:solidFill>
            <a:prstDash val="solid"/>
          </a:ln>
          <a:effectLst>
            <a:outerShdw blurRad="12700" dist="50800" dir="2700000" algn="bl" rotWithShape="0">
              <a:srgbClr val="6F7685">
                <a:alpha val="18000"/>
              </a:srgbClr>
            </a:outerShdw>
          </a:effectLst>
        </p:spPr>
      </p:sp>
      <p:sp>
        <p:nvSpPr>
          <p:cNvPr id="49" name="Text 37">
            <a:extLst>
              <a:ext uri="{FF2B5EF4-FFF2-40B4-BE49-F238E27FC236}">
                <a16:creationId xmlns:a16="http://schemas.microsoft.com/office/drawing/2014/main" id="{60A756EA-FCC2-AE89-92F2-3422F967119A}"/>
              </a:ext>
            </a:extLst>
          </p:cNvPr>
          <p:cNvSpPr/>
          <p:nvPr/>
        </p:nvSpPr>
        <p:spPr>
          <a:xfrm>
            <a:off x="4992624" y="1271016"/>
            <a:ext cx="484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200" dirty="0"/>
          </a:p>
        </p:txBody>
      </p:sp>
      <p:pic>
        <p:nvPicPr>
          <p:cNvPr id="50" name="Image 4" descr="/mnt/data/ai_infographic_assets/toolbox.png">
            <a:extLst>
              <a:ext uri="{FF2B5EF4-FFF2-40B4-BE49-F238E27FC236}">
                <a16:creationId xmlns:a16="http://schemas.microsoft.com/office/drawing/2014/main" id="{621C36B2-C69E-68A3-A9F0-83FE1D3568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7548" y="1536192"/>
            <a:ext cx="1170432" cy="1060704"/>
          </a:xfrm>
          <a:prstGeom prst="rect">
            <a:avLst/>
          </a:prstGeom>
        </p:spPr>
      </p:pic>
      <p:sp>
        <p:nvSpPr>
          <p:cNvPr id="51" name="Text 38">
            <a:extLst>
              <a:ext uri="{FF2B5EF4-FFF2-40B4-BE49-F238E27FC236}">
                <a16:creationId xmlns:a16="http://schemas.microsoft.com/office/drawing/2014/main" id="{B9629FBE-9C0E-39DB-F7A1-D9FAB5BE03C8}"/>
              </a:ext>
            </a:extLst>
          </p:cNvPr>
          <p:cNvSpPr/>
          <p:nvPr/>
        </p:nvSpPr>
        <p:spPr>
          <a:xfrm>
            <a:off x="5144892" y="2698673"/>
            <a:ext cx="1911096" cy="33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B67800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Skill Engineering</a:t>
            </a:r>
            <a:endParaRPr lang="en-US" dirty="0"/>
          </a:p>
        </p:txBody>
      </p:sp>
      <p:sp>
        <p:nvSpPr>
          <p:cNvPr id="52" name="Shape 39">
            <a:extLst>
              <a:ext uri="{FF2B5EF4-FFF2-40B4-BE49-F238E27FC236}">
                <a16:creationId xmlns:a16="http://schemas.microsoft.com/office/drawing/2014/main" id="{8C3DB7F3-B941-08DF-F12F-D3D674623BCA}"/>
              </a:ext>
            </a:extLst>
          </p:cNvPr>
          <p:cNvSpPr/>
          <p:nvPr/>
        </p:nvSpPr>
        <p:spPr>
          <a:xfrm>
            <a:off x="5257800" y="3136392"/>
            <a:ext cx="786384" cy="0"/>
          </a:xfrm>
          <a:prstGeom prst="line">
            <a:avLst/>
          </a:prstGeom>
          <a:noFill/>
          <a:ln w="11430">
            <a:solidFill>
              <a:srgbClr val="B67800">
                <a:alpha val="50000"/>
              </a:srgbClr>
            </a:solidFill>
            <a:prstDash val="solid"/>
          </a:ln>
        </p:spPr>
      </p:sp>
      <p:sp>
        <p:nvSpPr>
          <p:cNvPr id="53" name="Shape 40">
            <a:extLst>
              <a:ext uri="{FF2B5EF4-FFF2-40B4-BE49-F238E27FC236}">
                <a16:creationId xmlns:a16="http://schemas.microsoft.com/office/drawing/2014/main" id="{4AC5D699-B33E-9D7C-B809-B91B5654BC73}"/>
              </a:ext>
            </a:extLst>
          </p:cNvPr>
          <p:cNvSpPr/>
          <p:nvPr/>
        </p:nvSpPr>
        <p:spPr>
          <a:xfrm>
            <a:off x="6190488" y="3136392"/>
            <a:ext cx="786384" cy="0"/>
          </a:xfrm>
          <a:prstGeom prst="line">
            <a:avLst/>
          </a:prstGeom>
          <a:noFill/>
          <a:ln w="11430">
            <a:solidFill>
              <a:srgbClr val="B67800">
                <a:alpha val="50000"/>
              </a:srgbClr>
            </a:solidFill>
            <a:prstDash val="solid"/>
          </a:ln>
        </p:spPr>
      </p:sp>
      <p:sp>
        <p:nvSpPr>
          <p:cNvPr id="54" name="Shape 41">
            <a:extLst>
              <a:ext uri="{FF2B5EF4-FFF2-40B4-BE49-F238E27FC236}">
                <a16:creationId xmlns:a16="http://schemas.microsoft.com/office/drawing/2014/main" id="{F55D508E-9833-2891-AA9F-002F7D8588F4}"/>
              </a:ext>
            </a:extLst>
          </p:cNvPr>
          <p:cNvSpPr/>
          <p:nvPr/>
        </p:nvSpPr>
        <p:spPr>
          <a:xfrm>
            <a:off x="6080760" y="3104388"/>
            <a:ext cx="64008" cy="64008"/>
          </a:xfrm>
          <a:prstGeom prst="ellipse">
            <a:avLst/>
          </a:prstGeom>
          <a:solidFill>
            <a:srgbClr val="B67800">
              <a:alpha val="60000"/>
            </a:srgbClr>
          </a:solidFill>
          <a:ln w="12700">
            <a:solidFill>
              <a:srgbClr val="B67800">
                <a:alpha val="0"/>
              </a:srgbClr>
            </a:solidFill>
            <a:prstDash val="solid"/>
          </a:ln>
        </p:spPr>
      </p:sp>
      <p:sp>
        <p:nvSpPr>
          <p:cNvPr id="55" name="Text 42">
            <a:extLst>
              <a:ext uri="{FF2B5EF4-FFF2-40B4-BE49-F238E27FC236}">
                <a16:creationId xmlns:a16="http://schemas.microsoft.com/office/drawing/2014/main" id="{9785000F-227D-5CB1-F10A-924AB89BF444}"/>
              </a:ext>
            </a:extLst>
          </p:cNvPr>
          <p:cNvSpPr/>
          <p:nvPr/>
        </p:nvSpPr>
        <p:spPr>
          <a:xfrm>
            <a:off x="5138532" y="3346704"/>
            <a:ext cx="1914144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Provide tools, formulas,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capabilities the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can use as skills.</a:t>
            </a:r>
            <a:endParaRPr lang="en-US" sz="1400" dirty="0"/>
          </a:p>
        </p:txBody>
      </p:sp>
      <p:sp>
        <p:nvSpPr>
          <p:cNvPr id="56" name="Shape 43">
            <a:extLst>
              <a:ext uri="{FF2B5EF4-FFF2-40B4-BE49-F238E27FC236}">
                <a16:creationId xmlns:a16="http://schemas.microsoft.com/office/drawing/2014/main" id="{67AAA077-E2EA-95F7-D4F9-900BAF517F49}"/>
              </a:ext>
            </a:extLst>
          </p:cNvPr>
          <p:cNvSpPr/>
          <p:nvPr/>
        </p:nvSpPr>
        <p:spPr>
          <a:xfrm>
            <a:off x="5193792" y="4389120"/>
            <a:ext cx="1837944" cy="0"/>
          </a:xfrm>
          <a:prstGeom prst="line">
            <a:avLst/>
          </a:prstGeom>
          <a:noFill/>
          <a:ln w="12700">
            <a:solidFill>
              <a:srgbClr val="B67800">
                <a:alpha val="60000"/>
              </a:srgbClr>
            </a:solidFill>
            <a:prstDash val="solid"/>
          </a:ln>
        </p:spPr>
      </p:sp>
      <p:sp>
        <p:nvSpPr>
          <p:cNvPr id="57" name="Text 44">
            <a:extLst>
              <a:ext uri="{FF2B5EF4-FFF2-40B4-BE49-F238E27FC236}">
                <a16:creationId xmlns:a16="http://schemas.microsoft.com/office/drawing/2014/main" id="{5F66A96F-9AFC-B90B-2351-3080945AC016}"/>
              </a:ext>
            </a:extLst>
          </p:cNvPr>
          <p:cNvSpPr/>
          <p:nvPr/>
        </p:nvSpPr>
        <p:spPr>
          <a:xfrm>
            <a:off x="5202936" y="454456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Language function:</a:t>
            </a:r>
            <a:endParaRPr lang="en-US" sz="1600" dirty="0"/>
          </a:p>
        </p:txBody>
      </p:sp>
      <p:sp>
        <p:nvSpPr>
          <p:cNvPr id="58" name="Text 45">
            <a:extLst>
              <a:ext uri="{FF2B5EF4-FFF2-40B4-BE49-F238E27FC236}">
                <a16:creationId xmlns:a16="http://schemas.microsoft.com/office/drawing/2014/main" id="{4C18D107-C660-9E7A-8A72-36A22D05CD7E}"/>
              </a:ext>
            </a:extLst>
          </p:cNvPr>
          <p:cNvSpPr/>
          <p:nvPr/>
        </p:nvSpPr>
        <p:spPr>
          <a:xfrm>
            <a:off x="5202936" y="475488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67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capability</a:t>
            </a:r>
            <a:endParaRPr lang="en-US" sz="1600" dirty="0"/>
          </a:p>
        </p:txBody>
      </p:sp>
      <p:pic>
        <p:nvPicPr>
          <p:cNvPr id="59" name="Image 5" descr="/mnt/data/ai_infographic_assets/code.png">
            <a:extLst>
              <a:ext uri="{FF2B5EF4-FFF2-40B4-BE49-F238E27FC236}">
                <a16:creationId xmlns:a16="http://schemas.microsoft.com/office/drawing/2014/main" id="{6C1C354B-1E65-26D5-D6AD-A35D2DDCBB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1224" y="5276088"/>
            <a:ext cx="329184" cy="329184"/>
          </a:xfrm>
          <a:prstGeom prst="rect">
            <a:avLst/>
          </a:prstGeom>
        </p:spPr>
      </p:pic>
      <p:sp>
        <p:nvSpPr>
          <p:cNvPr id="60" name="Text 46">
            <a:extLst>
              <a:ext uri="{FF2B5EF4-FFF2-40B4-BE49-F238E27FC236}">
                <a16:creationId xmlns:a16="http://schemas.microsoft.com/office/drawing/2014/main" id="{1189EFD9-6BCB-71F3-9C96-A2E1C4BE1DBE}"/>
              </a:ext>
            </a:extLst>
          </p:cNvPr>
          <p:cNvSpPr/>
          <p:nvPr/>
        </p:nvSpPr>
        <p:spPr>
          <a:xfrm>
            <a:off x="5623560" y="534924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/ APIs / functions</a:t>
            </a:r>
            <a:endParaRPr lang="en-US" sz="1400" dirty="0"/>
          </a:p>
        </p:txBody>
      </p:sp>
      <p:sp>
        <p:nvSpPr>
          <p:cNvPr id="61" name="Shape 47">
            <a:extLst>
              <a:ext uri="{FF2B5EF4-FFF2-40B4-BE49-F238E27FC236}">
                <a16:creationId xmlns:a16="http://schemas.microsoft.com/office/drawing/2014/main" id="{70A33E93-16A7-44BD-5F8F-EDEBD98FCDF7}"/>
              </a:ext>
            </a:extLst>
          </p:cNvPr>
          <p:cNvSpPr/>
          <p:nvPr/>
        </p:nvSpPr>
        <p:spPr>
          <a:xfrm>
            <a:off x="7205472" y="3127248"/>
            <a:ext cx="274320" cy="411480"/>
          </a:xfrm>
          <a:prstGeom prst="rightArrow">
            <a:avLst/>
          </a:prstGeom>
          <a:solidFill>
            <a:srgbClr val="07358E"/>
          </a:solidFill>
          <a:ln w="12700">
            <a:solidFill>
              <a:srgbClr val="07358E"/>
            </a:solidFill>
            <a:prstDash val="solid"/>
          </a:ln>
        </p:spPr>
      </p:sp>
      <p:sp>
        <p:nvSpPr>
          <p:cNvPr id="62" name="Shape 48">
            <a:extLst>
              <a:ext uri="{FF2B5EF4-FFF2-40B4-BE49-F238E27FC236}">
                <a16:creationId xmlns:a16="http://schemas.microsoft.com/office/drawing/2014/main" id="{0E0F9D90-DCEC-76DA-13E5-3A084A3396AC}"/>
              </a:ext>
            </a:extLst>
          </p:cNvPr>
          <p:cNvSpPr/>
          <p:nvPr/>
        </p:nvSpPr>
        <p:spPr>
          <a:xfrm>
            <a:off x="7397496" y="1362456"/>
            <a:ext cx="2075688" cy="4416552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12700">
            <a:solidFill>
              <a:srgbClr val="4C2092">
                <a:alpha val="92000"/>
              </a:srgbClr>
            </a:solidFill>
            <a:prstDash val="solid"/>
          </a:ln>
          <a:effectLst>
            <a:outerShdw blurRad="25400" dist="50800" dir="2700000" algn="bl" rotWithShape="0">
              <a:srgbClr val="7C8798">
                <a:alpha val="16000"/>
              </a:srgbClr>
            </a:outerShdw>
          </a:effectLst>
        </p:spPr>
      </p:sp>
      <p:sp>
        <p:nvSpPr>
          <p:cNvPr id="63" name="Shape 49">
            <a:extLst>
              <a:ext uri="{FF2B5EF4-FFF2-40B4-BE49-F238E27FC236}">
                <a16:creationId xmlns:a16="http://schemas.microsoft.com/office/drawing/2014/main" id="{6B1C5DC7-D8B7-7B07-01EE-8FF42FD7C1A2}"/>
              </a:ext>
            </a:extLst>
          </p:cNvPr>
          <p:cNvSpPr/>
          <p:nvPr/>
        </p:nvSpPr>
        <p:spPr>
          <a:xfrm>
            <a:off x="7415784" y="5138928"/>
            <a:ext cx="2039112" cy="621792"/>
          </a:xfrm>
          <a:prstGeom prst="rect">
            <a:avLst/>
          </a:prstGeom>
          <a:solidFill>
            <a:srgbClr val="F7F2FF"/>
          </a:solidFill>
          <a:ln w="12700">
            <a:solidFill>
              <a:srgbClr val="F7F2FF">
                <a:alpha val="0"/>
              </a:srgbClr>
            </a:solidFill>
            <a:prstDash val="solid"/>
          </a:ln>
        </p:spPr>
      </p:sp>
      <p:sp>
        <p:nvSpPr>
          <p:cNvPr id="64" name="Shape 50">
            <a:extLst>
              <a:ext uri="{FF2B5EF4-FFF2-40B4-BE49-F238E27FC236}">
                <a16:creationId xmlns:a16="http://schemas.microsoft.com/office/drawing/2014/main" id="{D9725701-2379-A4F0-793B-B42AF69BD8E0}"/>
              </a:ext>
            </a:extLst>
          </p:cNvPr>
          <p:cNvSpPr/>
          <p:nvPr/>
        </p:nvSpPr>
        <p:spPr>
          <a:xfrm>
            <a:off x="7397496" y="5138928"/>
            <a:ext cx="2075688" cy="0"/>
          </a:xfrm>
          <a:prstGeom prst="line">
            <a:avLst/>
          </a:prstGeom>
          <a:noFill/>
          <a:ln w="10160">
            <a:solidFill>
              <a:srgbClr val="4C2092">
                <a:alpha val="38000"/>
              </a:srgbClr>
            </a:solidFill>
            <a:prstDash val="solid"/>
          </a:ln>
        </p:spPr>
      </p:sp>
      <p:sp>
        <p:nvSpPr>
          <p:cNvPr id="65" name="Shape 51">
            <a:extLst>
              <a:ext uri="{FF2B5EF4-FFF2-40B4-BE49-F238E27FC236}">
                <a16:creationId xmlns:a16="http://schemas.microsoft.com/office/drawing/2014/main" id="{9461A0E1-6523-3C95-6524-CEB9130EF945}"/>
              </a:ext>
            </a:extLst>
          </p:cNvPr>
          <p:cNvSpPr/>
          <p:nvPr/>
        </p:nvSpPr>
        <p:spPr>
          <a:xfrm>
            <a:off x="7315200" y="1225296"/>
            <a:ext cx="484632" cy="484632"/>
          </a:xfrm>
          <a:prstGeom prst="ellipse">
            <a:avLst/>
          </a:prstGeom>
          <a:solidFill>
            <a:srgbClr val="4C2092"/>
          </a:solidFill>
          <a:ln w="12700">
            <a:solidFill>
              <a:srgbClr val="4C2092"/>
            </a:solidFill>
            <a:prstDash val="solid"/>
          </a:ln>
          <a:effectLst>
            <a:outerShdw blurRad="12700" dist="50800" dir="2700000" algn="bl" rotWithShape="0">
              <a:srgbClr val="6F7685">
                <a:alpha val="18000"/>
              </a:srgbClr>
            </a:outerShdw>
          </a:effectLst>
        </p:spPr>
      </p:sp>
      <p:sp>
        <p:nvSpPr>
          <p:cNvPr id="66" name="Text 52">
            <a:extLst>
              <a:ext uri="{FF2B5EF4-FFF2-40B4-BE49-F238E27FC236}">
                <a16:creationId xmlns:a16="http://schemas.microsoft.com/office/drawing/2014/main" id="{A92201CA-A2EF-4239-C89E-0A0D1A8271AC}"/>
              </a:ext>
            </a:extLst>
          </p:cNvPr>
          <p:cNvSpPr/>
          <p:nvPr/>
        </p:nvSpPr>
        <p:spPr>
          <a:xfrm>
            <a:off x="7315200" y="1271016"/>
            <a:ext cx="484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200" dirty="0"/>
          </a:p>
        </p:txBody>
      </p:sp>
      <p:pic>
        <p:nvPicPr>
          <p:cNvPr id="67" name="Image 6" descr="/mnt/data/ai_infographic_assets/clipboard.png">
            <a:extLst>
              <a:ext uri="{FF2B5EF4-FFF2-40B4-BE49-F238E27FC236}">
                <a16:creationId xmlns:a16="http://schemas.microsoft.com/office/drawing/2014/main" id="{F7329BD4-66E1-1C43-EFF8-45486E0793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0124" y="1536192"/>
            <a:ext cx="1170432" cy="1060704"/>
          </a:xfrm>
          <a:prstGeom prst="rect">
            <a:avLst/>
          </a:prstGeom>
        </p:spPr>
      </p:pic>
      <p:sp>
        <p:nvSpPr>
          <p:cNvPr id="68" name="Text 53">
            <a:extLst>
              <a:ext uri="{FF2B5EF4-FFF2-40B4-BE49-F238E27FC236}">
                <a16:creationId xmlns:a16="http://schemas.microsoft.com/office/drawing/2014/main" id="{5FA75F10-E737-D1D8-8725-1321AC8A166D}"/>
              </a:ext>
            </a:extLst>
          </p:cNvPr>
          <p:cNvSpPr/>
          <p:nvPr/>
        </p:nvSpPr>
        <p:spPr>
          <a:xfrm>
            <a:off x="7467468" y="2698673"/>
            <a:ext cx="1911096" cy="33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4C2092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Harness Engineering</a:t>
            </a:r>
            <a:endParaRPr lang="en-US" dirty="0"/>
          </a:p>
        </p:txBody>
      </p:sp>
      <p:sp>
        <p:nvSpPr>
          <p:cNvPr id="69" name="Shape 54">
            <a:extLst>
              <a:ext uri="{FF2B5EF4-FFF2-40B4-BE49-F238E27FC236}">
                <a16:creationId xmlns:a16="http://schemas.microsoft.com/office/drawing/2014/main" id="{F873B4D7-79F5-B402-835F-82ECC744E10C}"/>
              </a:ext>
            </a:extLst>
          </p:cNvPr>
          <p:cNvSpPr/>
          <p:nvPr/>
        </p:nvSpPr>
        <p:spPr>
          <a:xfrm>
            <a:off x="7580376" y="3136392"/>
            <a:ext cx="786384" cy="0"/>
          </a:xfrm>
          <a:prstGeom prst="line">
            <a:avLst/>
          </a:prstGeom>
          <a:noFill/>
          <a:ln w="11430">
            <a:solidFill>
              <a:srgbClr val="4C2092">
                <a:alpha val="50000"/>
              </a:srgbClr>
            </a:solidFill>
            <a:prstDash val="solid"/>
          </a:ln>
        </p:spPr>
      </p:sp>
      <p:sp>
        <p:nvSpPr>
          <p:cNvPr id="70" name="Shape 55">
            <a:extLst>
              <a:ext uri="{FF2B5EF4-FFF2-40B4-BE49-F238E27FC236}">
                <a16:creationId xmlns:a16="http://schemas.microsoft.com/office/drawing/2014/main" id="{876EA7D3-4C6C-428E-7A03-B0DC837542C0}"/>
              </a:ext>
            </a:extLst>
          </p:cNvPr>
          <p:cNvSpPr/>
          <p:nvPr/>
        </p:nvSpPr>
        <p:spPr>
          <a:xfrm>
            <a:off x="8513064" y="3136392"/>
            <a:ext cx="786384" cy="0"/>
          </a:xfrm>
          <a:prstGeom prst="line">
            <a:avLst/>
          </a:prstGeom>
          <a:noFill/>
          <a:ln w="11430">
            <a:solidFill>
              <a:srgbClr val="4C2092">
                <a:alpha val="50000"/>
              </a:srgbClr>
            </a:solidFill>
            <a:prstDash val="solid"/>
          </a:ln>
        </p:spPr>
      </p:sp>
      <p:sp>
        <p:nvSpPr>
          <p:cNvPr id="71" name="Shape 56">
            <a:extLst>
              <a:ext uri="{FF2B5EF4-FFF2-40B4-BE49-F238E27FC236}">
                <a16:creationId xmlns:a16="http://schemas.microsoft.com/office/drawing/2014/main" id="{A064A907-E54F-E58B-6C23-E134CF4CD768}"/>
              </a:ext>
            </a:extLst>
          </p:cNvPr>
          <p:cNvSpPr/>
          <p:nvPr/>
        </p:nvSpPr>
        <p:spPr>
          <a:xfrm>
            <a:off x="8403336" y="3104388"/>
            <a:ext cx="64008" cy="64008"/>
          </a:xfrm>
          <a:prstGeom prst="ellipse">
            <a:avLst/>
          </a:prstGeom>
          <a:solidFill>
            <a:srgbClr val="4C2092">
              <a:alpha val="60000"/>
            </a:srgbClr>
          </a:solidFill>
          <a:ln w="12700">
            <a:solidFill>
              <a:srgbClr val="4C2092">
                <a:alpha val="0"/>
              </a:srgbClr>
            </a:solidFill>
            <a:prstDash val="solid"/>
          </a:ln>
        </p:spPr>
      </p:sp>
      <p:sp>
        <p:nvSpPr>
          <p:cNvPr id="72" name="Text 57">
            <a:extLst>
              <a:ext uri="{FF2B5EF4-FFF2-40B4-BE49-F238E27FC236}">
                <a16:creationId xmlns:a16="http://schemas.microsoft.com/office/drawing/2014/main" id="{1B6F05CF-0486-3EF3-1F85-47D146A2ED99}"/>
              </a:ext>
            </a:extLst>
          </p:cNvPr>
          <p:cNvSpPr/>
          <p:nvPr/>
        </p:nvSpPr>
        <p:spPr>
          <a:xfrm>
            <a:off x="7461108" y="3346704"/>
            <a:ext cx="1914144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evaluation and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flows so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multi-step interactions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more stable.</a:t>
            </a:r>
            <a:endParaRPr lang="en-US" sz="1400" dirty="0"/>
          </a:p>
        </p:txBody>
      </p:sp>
      <p:sp>
        <p:nvSpPr>
          <p:cNvPr id="73" name="Shape 58">
            <a:extLst>
              <a:ext uri="{FF2B5EF4-FFF2-40B4-BE49-F238E27FC236}">
                <a16:creationId xmlns:a16="http://schemas.microsoft.com/office/drawing/2014/main" id="{6EE979CD-A894-E567-55C6-02D1441A51FC}"/>
              </a:ext>
            </a:extLst>
          </p:cNvPr>
          <p:cNvSpPr/>
          <p:nvPr/>
        </p:nvSpPr>
        <p:spPr>
          <a:xfrm>
            <a:off x="7516368" y="4389120"/>
            <a:ext cx="1837944" cy="0"/>
          </a:xfrm>
          <a:prstGeom prst="line">
            <a:avLst/>
          </a:prstGeom>
          <a:noFill/>
          <a:ln w="12700">
            <a:solidFill>
              <a:srgbClr val="4C2092">
                <a:alpha val="60000"/>
              </a:srgbClr>
            </a:solidFill>
            <a:prstDash val="solid"/>
          </a:ln>
        </p:spPr>
      </p:sp>
      <p:sp>
        <p:nvSpPr>
          <p:cNvPr id="74" name="Text 59">
            <a:extLst>
              <a:ext uri="{FF2B5EF4-FFF2-40B4-BE49-F238E27FC236}">
                <a16:creationId xmlns:a16="http://schemas.microsoft.com/office/drawing/2014/main" id="{7CBC532F-59A3-774A-B019-C8614196C5E5}"/>
              </a:ext>
            </a:extLst>
          </p:cNvPr>
          <p:cNvSpPr/>
          <p:nvPr/>
        </p:nvSpPr>
        <p:spPr>
          <a:xfrm>
            <a:off x="7525512" y="454456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Language function:</a:t>
            </a:r>
            <a:endParaRPr lang="en-US" sz="1600" dirty="0"/>
          </a:p>
        </p:txBody>
      </p:sp>
      <p:sp>
        <p:nvSpPr>
          <p:cNvPr id="75" name="Text 60">
            <a:extLst>
              <a:ext uri="{FF2B5EF4-FFF2-40B4-BE49-F238E27FC236}">
                <a16:creationId xmlns:a16="http://schemas.microsoft.com/office/drawing/2014/main" id="{4AAB035F-D211-1A98-F7D6-F518B8103206}"/>
              </a:ext>
            </a:extLst>
          </p:cNvPr>
          <p:cNvSpPr/>
          <p:nvPr/>
        </p:nvSpPr>
        <p:spPr>
          <a:xfrm>
            <a:off x="7525512" y="475488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C209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institution</a:t>
            </a:r>
            <a:endParaRPr lang="en-US" sz="1600" dirty="0"/>
          </a:p>
        </p:txBody>
      </p:sp>
      <p:pic>
        <p:nvPicPr>
          <p:cNvPr id="76" name="Image 7" descr="/mnt/data/ai_infographic_assets/shield.png">
            <a:extLst>
              <a:ext uri="{FF2B5EF4-FFF2-40B4-BE49-F238E27FC236}">
                <a16:creationId xmlns:a16="http://schemas.microsoft.com/office/drawing/2014/main" id="{C257CFF9-BA04-AC6C-163B-B0BD99CF7D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3800" y="5276088"/>
            <a:ext cx="329184" cy="329184"/>
          </a:xfrm>
          <a:prstGeom prst="rect">
            <a:avLst/>
          </a:prstGeom>
        </p:spPr>
      </p:pic>
      <p:sp>
        <p:nvSpPr>
          <p:cNvPr id="77" name="Text 61">
            <a:extLst>
              <a:ext uri="{FF2B5EF4-FFF2-40B4-BE49-F238E27FC236}">
                <a16:creationId xmlns:a16="http://schemas.microsoft.com/office/drawing/2014/main" id="{4A2A0A35-C97F-3C33-926E-1415D6D3FA7F}"/>
              </a:ext>
            </a:extLst>
          </p:cNvPr>
          <p:cNvSpPr/>
          <p:nvPr/>
        </p:nvSpPr>
        <p:spPr>
          <a:xfrm>
            <a:off x="7946136" y="534924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planner / critic / verifier</a:t>
            </a:r>
            <a:endParaRPr lang="en-US" sz="1400" dirty="0"/>
          </a:p>
        </p:txBody>
      </p:sp>
      <p:sp>
        <p:nvSpPr>
          <p:cNvPr id="78" name="Shape 62">
            <a:extLst>
              <a:ext uri="{FF2B5EF4-FFF2-40B4-BE49-F238E27FC236}">
                <a16:creationId xmlns:a16="http://schemas.microsoft.com/office/drawing/2014/main" id="{107E6BEC-1FED-32C5-7987-FFF0B2487554}"/>
              </a:ext>
            </a:extLst>
          </p:cNvPr>
          <p:cNvSpPr/>
          <p:nvPr/>
        </p:nvSpPr>
        <p:spPr>
          <a:xfrm>
            <a:off x="9528048" y="3127248"/>
            <a:ext cx="274320" cy="411480"/>
          </a:xfrm>
          <a:prstGeom prst="rightArrow">
            <a:avLst/>
          </a:prstGeom>
          <a:solidFill>
            <a:srgbClr val="07358E"/>
          </a:solidFill>
          <a:ln w="12700">
            <a:solidFill>
              <a:srgbClr val="07358E"/>
            </a:solidFill>
            <a:prstDash val="solid"/>
          </a:ln>
        </p:spPr>
      </p:sp>
      <p:sp>
        <p:nvSpPr>
          <p:cNvPr id="79" name="Shape 63">
            <a:extLst>
              <a:ext uri="{FF2B5EF4-FFF2-40B4-BE49-F238E27FC236}">
                <a16:creationId xmlns:a16="http://schemas.microsoft.com/office/drawing/2014/main" id="{7B9FE88F-5171-4164-978D-B167E99CAFD8}"/>
              </a:ext>
            </a:extLst>
          </p:cNvPr>
          <p:cNvSpPr/>
          <p:nvPr/>
        </p:nvSpPr>
        <p:spPr>
          <a:xfrm>
            <a:off x="9729216" y="1362456"/>
            <a:ext cx="2075688" cy="4416552"/>
          </a:xfrm>
          <a:prstGeom prst="roundRect">
            <a:avLst>
              <a:gd name="adj" fmla="val 3965"/>
            </a:avLst>
          </a:prstGeom>
          <a:solidFill>
            <a:srgbClr val="FFFFFF"/>
          </a:solidFill>
          <a:ln w="12700">
            <a:solidFill>
              <a:srgbClr val="0A46C5">
                <a:alpha val="92000"/>
              </a:srgbClr>
            </a:solidFill>
            <a:prstDash val="solid"/>
          </a:ln>
          <a:effectLst>
            <a:outerShdw blurRad="25400" dist="50800" dir="2700000" algn="bl" rotWithShape="0">
              <a:srgbClr val="7C8798">
                <a:alpha val="16000"/>
              </a:srgbClr>
            </a:outerShdw>
          </a:effectLst>
        </p:spPr>
      </p:sp>
      <p:sp>
        <p:nvSpPr>
          <p:cNvPr id="80" name="Shape 64">
            <a:extLst>
              <a:ext uri="{FF2B5EF4-FFF2-40B4-BE49-F238E27FC236}">
                <a16:creationId xmlns:a16="http://schemas.microsoft.com/office/drawing/2014/main" id="{3BF199D8-64C2-3F8C-B535-1B3828AF010F}"/>
              </a:ext>
            </a:extLst>
          </p:cNvPr>
          <p:cNvSpPr/>
          <p:nvPr/>
        </p:nvSpPr>
        <p:spPr>
          <a:xfrm>
            <a:off x="9747504" y="5138928"/>
            <a:ext cx="2039112" cy="621792"/>
          </a:xfrm>
          <a:prstGeom prst="rect">
            <a:avLst/>
          </a:prstGeom>
          <a:solidFill>
            <a:srgbClr val="F0F8FF"/>
          </a:solidFill>
          <a:ln w="12700">
            <a:solidFill>
              <a:srgbClr val="F0F8FF">
                <a:alpha val="0"/>
              </a:srgbClr>
            </a:solidFill>
            <a:prstDash val="solid"/>
          </a:ln>
        </p:spPr>
      </p:sp>
      <p:sp>
        <p:nvSpPr>
          <p:cNvPr id="81" name="Shape 65">
            <a:extLst>
              <a:ext uri="{FF2B5EF4-FFF2-40B4-BE49-F238E27FC236}">
                <a16:creationId xmlns:a16="http://schemas.microsoft.com/office/drawing/2014/main" id="{76E87647-645B-845D-F447-44C381836AF2}"/>
              </a:ext>
            </a:extLst>
          </p:cNvPr>
          <p:cNvSpPr/>
          <p:nvPr/>
        </p:nvSpPr>
        <p:spPr>
          <a:xfrm>
            <a:off x="9729216" y="5138928"/>
            <a:ext cx="2075688" cy="0"/>
          </a:xfrm>
          <a:prstGeom prst="line">
            <a:avLst/>
          </a:prstGeom>
          <a:noFill/>
          <a:ln w="10160">
            <a:solidFill>
              <a:srgbClr val="0A46C5">
                <a:alpha val="38000"/>
              </a:srgbClr>
            </a:solidFill>
            <a:prstDash val="solid"/>
          </a:ln>
        </p:spPr>
      </p:sp>
      <p:sp>
        <p:nvSpPr>
          <p:cNvPr id="82" name="Shape 66">
            <a:extLst>
              <a:ext uri="{FF2B5EF4-FFF2-40B4-BE49-F238E27FC236}">
                <a16:creationId xmlns:a16="http://schemas.microsoft.com/office/drawing/2014/main" id="{00028111-BC57-233E-4FD9-D0F41450B0CB}"/>
              </a:ext>
            </a:extLst>
          </p:cNvPr>
          <p:cNvSpPr/>
          <p:nvPr/>
        </p:nvSpPr>
        <p:spPr>
          <a:xfrm>
            <a:off x="9646920" y="1225296"/>
            <a:ext cx="484632" cy="484632"/>
          </a:xfrm>
          <a:prstGeom prst="ellipse">
            <a:avLst/>
          </a:prstGeom>
          <a:solidFill>
            <a:srgbClr val="0A46C5"/>
          </a:solidFill>
          <a:ln w="12700">
            <a:solidFill>
              <a:srgbClr val="0A46C5"/>
            </a:solidFill>
            <a:prstDash val="solid"/>
          </a:ln>
          <a:effectLst>
            <a:outerShdw blurRad="12700" dist="50800" dir="2700000" algn="bl" rotWithShape="0">
              <a:srgbClr val="6F7685">
                <a:alpha val="18000"/>
              </a:srgbClr>
            </a:outerShdw>
          </a:effectLst>
        </p:spPr>
      </p:sp>
      <p:sp>
        <p:nvSpPr>
          <p:cNvPr id="83" name="Text 67">
            <a:extLst>
              <a:ext uri="{FF2B5EF4-FFF2-40B4-BE49-F238E27FC236}">
                <a16:creationId xmlns:a16="http://schemas.microsoft.com/office/drawing/2014/main" id="{8D0FD3A6-ADEB-1922-BEDE-3D86A7C4E70D}"/>
              </a:ext>
            </a:extLst>
          </p:cNvPr>
          <p:cNvSpPr/>
          <p:nvPr/>
        </p:nvSpPr>
        <p:spPr>
          <a:xfrm>
            <a:off x="9646920" y="1271016"/>
            <a:ext cx="484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2200" dirty="0"/>
          </a:p>
        </p:txBody>
      </p:sp>
      <p:sp>
        <p:nvSpPr>
          <p:cNvPr id="84" name="Text 68">
            <a:extLst>
              <a:ext uri="{FF2B5EF4-FFF2-40B4-BE49-F238E27FC236}">
                <a16:creationId xmlns:a16="http://schemas.microsoft.com/office/drawing/2014/main" id="{307CAA37-3094-05D9-6D6F-8146A58C02DB}"/>
              </a:ext>
            </a:extLst>
          </p:cNvPr>
          <p:cNvSpPr/>
          <p:nvPr/>
        </p:nvSpPr>
        <p:spPr>
          <a:xfrm>
            <a:off x="9799188" y="2698673"/>
            <a:ext cx="1911096" cy="33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A46C5"/>
                </a:solidFill>
                <a:latin typeface="Arial Narrow" pitchFamily="34" charset="0"/>
                <a:ea typeface="Arial Narrow" pitchFamily="34" charset="-122"/>
                <a:cs typeface="Arial Narrow" pitchFamily="34" charset="-120"/>
              </a:rPr>
              <a:t>Loop Engineering</a:t>
            </a:r>
            <a:endParaRPr lang="en-US" dirty="0"/>
          </a:p>
        </p:txBody>
      </p:sp>
      <p:sp>
        <p:nvSpPr>
          <p:cNvPr id="85" name="Shape 69">
            <a:extLst>
              <a:ext uri="{FF2B5EF4-FFF2-40B4-BE49-F238E27FC236}">
                <a16:creationId xmlns:a16="http://schemas.microsoft.com/office/drawing/2014/main" id="{DA2329B3-614A-7504-EF00-525D2A559582}"/>
              </a:ext>
            </a:extLst>
          </p:cNvPr>
          <p:cNvSpPr/>
          <p:nvPr/>
        </p:nvSpPr>
        <p:spPr>
          <a:xfrm>
            <a:off x="9912096" y="3136392"/>
            <a:ext cx="786384" cy="0"/>
          </a:xfrm>
          <a:prstGeom prst="line">
            <a:avLst/>
          </a:prstGeom>
          <a:noFill/>
          <a:ln w="11430">
            <a:solidFill>
              <a:srgbClr val="0A46C5">
                <a:alpha val="50000"/>
              </a:srgbClr>
            </a:solidFill>
            <a:prstDash val="solid"/>
          </a:ln>
        </p:spPr>
      </p:sp>
      <p:sp>
        <p:nvSpPr>
          <p:cNvPr id="86" name="Shape 70">
            <a:extLst>
              <a:ext uri="{FF2B5EF4-FFF2-40B4-BE49-F238E27FC236}">
                <a16:creationId xmlns:a16="http://schemas.microsoft.com/office/drawing/2014/main" id="{72BC698F-C711-FE26-ED4E-7F8C41A15FBD}"/>
              </a:ext>
            </a:extLst>
          </p:cNvPr>
          <p:cNvSpPr/>
          <p:nvPr/>
        </p:nvSpPr>
        <p:spPr>
          <a:xfrm>
            <a:off x="10844784" y="3136392"/>
            <a:ext cx="786384" cy="0"/>
          </a:xfrm>
          <a:prstGeom prst="line">
            <a:avLst/>
          </a:prstGeom>
          <a:noFill/>
          <a:ln w="11430">
            <a:solidFill>
              <a:srgbClr val="0A46C5">
                <a:alpha val="50000"/>
              </a:srgbClr>
            </a:solidFill>
            <a:prstDash val="solid"/>
          </a:ln>
        </p:spPr>
      </p:sp>
      <p:sp>
        <p:nvSpPr>
          <p:cNvPr id="87" name="Shape 71">
            <a:extLst>
              <a:ext uri="{FF2B5EF4-FFF2-40B4-BE49-F238E27FC236}">
                <a16:creationId xmlns:a16="http://schemas.microsoft.com/office/drawing/2014/main" id="{D32CC7AC-24D1-51C9-BDC1-3898EC6C7D98}"/>
              </a:ext>
            </a:extLst>
          </p:cNvPr>
          <p:cNvSpPr/>
          <p:nvPr/>
        </p:nvSpPr>
        <p:spPr>
          <a:xfrm>
            <a:off x="10735056" y="3104388"/>
            <a:ext cx="64008" cy="64008"/>
          </a:xfrm>
          <a:prstGeom prst="ellipse">
            <a:avLst/>
          </a:prstGeom>
          <a:solidFill>
            <a:srgbClr val="0A46C5">
              <a:alpha val="60000"/>
            </a:srgbClr>
          </a:solidFill>
          <a:ln w="12700">
            <a:solidFill>
              <a:srgbClr val="0A46C5">
                <a:alpha val="0"/>
              </a:srgbClr>
            </a:solidFill>
            <a:prstDash val="solid"/>
          </a:ln>
        </p:spPr>
      </p:sp>
      <p:sp>
        <p:nvSpPr>
          <p:cNvPr id="88" name="Text 72">
            <a:extLst>
              <a:ext uri="{FF2B5EF4-FFF2-40B4-BE49-F238E27FC236}">
                <a16:creationId xmlns:a16="http://schemas.microsoft.com/office/drawing/2014/main" id="{93BD517C-B1A0-42D6-E034-646EF34BF669}"/>
              </a:ext>
            </a:extLst>
          </p:cNvPr>
          <p:cNvSpPr/>
          <p:nvPr/>
        </p:nvSpPr>
        <p:spPr>
          <a:xfrm>
            <a:off x="9792828" y="3346704"/>
            <a:ext cx="1914144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agents iterate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through observe, think,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90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act, and reflect.</a:t>
            </a:r>
            <a:endParaRPr lang="en-US" sz="1400" dirty="0"/>
          </a:p>
        </p:txBody>
      </p:sp>
      <p:sp>
        <p:nvSpPr>
          <p:cNvPr id="89" name="Shape 73">
            <a:extLst>
              <a:ext uri="{FF2B5EF4-FFF2-40B4-BE49-F238E27FC236}">
                <a16:creationId xmlns:a16="http://schemas.microsoft.com/office/drawing/2014/main" id="{27518758-C828-F285-19C3-CFC4E9989C47}"/>
              </a:ext>
            </a:extLst>
          </p:cNvPr>
          <p:cNvSpPr/>
          <p:nvPr/>
        </p:nvSpPr>
        <p:spPr>
          <a:xfrm>
            <a:off x="9848088" y="4389120"/>
            <a:ext cx="1837944" cy="0"/>
          </a:xfrm>
          <a:prstGeom prst="line">
            <a:avLst/>
          </a:prstGeom>
          <a:noFill/>
          <a:ln w="12700">
            <a:solidFill>
              <a:srgbClr val="0A46C5">
                <a:alpha val="60000"/>
              </a:srgbClr>
            </a:solidFill>
            <a:prstDash val="solid"/>
          </a:ln>
        </p:spPr>
      </p:sp>
      <p:sp>
        <p:nvSpPr>
          <p:cNvPr id="90" name="Text 74">
            <a:extLst>
              <a:ext uri="{FF2B5EF4-FFF2-40B4-BE49-F238E27FC236}">
                <a16:creationId xmlns:a16="http://schemas.microsoft.com/office/drawing/2014/main" id="{DC0B903B-DB43-987F-575B-88A059DE4C4D}"/>
              </a:ext>
            </a:extLst>
          </p:cNvPr>
          <p:cNvSpPr/>
          <p:nvPr/>
        </p:nvSpPr>
        <p:spPr>
          <a:xfrm>
            <a:off x="9857232" y="4544568"/>
            <a:ext cx="181965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Language function:</a:t>
            </a:r>
            <a:endParaRPr lang="en-US" sz="1600" dirty="0"/>
          </a:p>
        </p:txBody>
      </p:sp>
      <p:sp>
        <p:nvSpPr>
          <p:cNvPr id="91" name="Text 75">
            <a:extLst>
              <a:ext uri="{FF2B5EF4-FFF2-40B4-BE49-F238E27FC236}">
                <a16:creationId xmlns:a16="http://schemas.microsoft.com/office/drawing/2014/main" id="{87BE3321-298E-1BDE-3A34-850615E037FC}"/>
              </a:ext>
            </a:extLst>
          </p:cNvPr>
          <p:cNvSpPr/>
          <p:nvPr/>
        </p:nvSpPr>
        <p:spPr>
          <a:xfrm>
            <a:off x="9857232" y="475488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46C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</a:t>
            </a:r>
            <a:endParaRPr lang="en-US" sz="1600" dirty="0"/>
          </a:p>
        </p:txBody>
      </p:sp>
      <p:pic>
        <p:nvPicPr>
          <p:cNvPr id="92" name="Image 9" descr="/mnt/data/ai_infographic_assets/head.png">
            <a:extLst>
              <a:ext uri="{FF2B5EF4-FFF2-40B4-BE49-F238E27FC236}">
                <a16:creationId xmlns:a16="http://schemas.microsoft.com/office/drawing/2014/main" id="{FC186C01-9475-5DEC-A752-9460B757B7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5520" y="5276088"/>
            <a:ext cx="329184" cy="329184"/>
          </a:xfrm>
          <a:prstGeom prst="rect">
            <a:avLst/>
          </a:prstGeom>
        </p:spPr>
      </p:pic>
      <p:sp>
        <p:nvSpPr>
          <p:cNvPr id="93" name="Text 76">
            <a:extLst>
              <a:ext uri="{FF2B5EF4-FFF2-40B4-BE49-F238E27FC236}">
                <a16:creationId xmlns:a16="http://schemas.microsoft.com/office/drawing/2014/main" id="{92765738-2C3C-8B2F-4E8B-15ACA0222AFE}"/>
              </a:ext>
            </a:extLst>
          </p:cNvPr>
          <p:cNvSpPr/>
          <p:nvPr/>
        </p:nvSpPr>
        <p:spPr>
          <a:xfrm>
            <a:off x="10277856" y="534924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 / think / act / reflect</a:t>
            </a:r>
            <a:endParaRPr lang="en-US" sz="1400" dirty="0"/>
          </a:p>
        </p:txBody>
      </p:sp>
      <p:sp>
        <p:nvSpPr>
          <p:cNvPr id="94" name="Arc 93">
            <a:extLst>
              <a:ext uri="{FF2B5EF4-FFF2-40B4-BE49-F238E27FC236}">
                <a16:creationId xmlns:a16="http://schemas.microsoft.com/office/drawing/2014/main" id="{A235DE74-9290-0713-96A5-39CCE7D854FA}"/>
              </a:ext>
            </a:extLst>
          </p:cNvPr>
          <p:cNvSpPr/>
          <p:nvPr/>
        </p:nvSpPr>
        <p:spPr>
          <a:xfrm>
            <a:off x="10457158" y="1802694"/>
            <a:ext cx="772213" cy="728472"/>
          </a:xfrm>
          <a:prstGeom prst="arc">
            <a:avLst/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95" name="Arc 94">
            <a:extLst>
              <a:ext uri="{FF2B5EF4-FFF2-40B4-BE49-F238E27FC236}">
                <a16:creationId xmlns:a16="http://schemas.microsoft.com/office/drawing/2014/main" id="{1A6653BD-C9F4-F3C5-71CF-888BFB21DA87}"/>
              </a:ext>
            </a:extLst>
          </p:cNvPr>
          <p:cNvSpPr/>
          <p:nvPr/>
        </p:nvSpPr>
        <p:spPr>
          <a:xfrm>
            <a:off x="10457158" y="1802694"/>
            <a:ext cx="772213" cy="728472"/>
          </a:xfrm>
          <a:prstGeom prst="arc">
            <a:avLst>
              <a:gd name="adj1" fmla="val 163335"/>
              <a:gd name="adj2" fmla="val 5783497"/>
            </a:avLst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96" name="Arc 95">
            <a:extLst>
              <a:ext uri="{FF2B5EF4-FFF2-40B4-BE49-F238E27FC236}">
                <a16:creationId xmlns:a16="http://schemas.microsoft.com/office/drawing/2014/main" id="{6E8F3C9F-54CA-B5DF-C2E1-6DB502B73612}"/>
              </a:ext>
            </a:extLst>
          </p:cNvPr>
          <p:cNvSpPr/>
          <p:nvPr/>
        </p:nvSpPr>
        <p:spPr>
          <a:xfrm>
            <a:off x="10457158" y="1802694"/>
            <a:ext cx="772213" cy="728472"/>
          </a:xfrm>
          <a:prstGeom prst="arc">
            <a:avLst>
              <a:gd name="adj1" fmla="val 5965601"/>
              <a:gd name="adj2" fmla="val 10755347"/>
            </a:avLst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97" name="Arc 96">
            <a:extLst>
              <a:ext uri="{FF2B5EF4-FFF2-40B4-BE49-F238E27FC236}">
                <a16:creationId xmlns:a16="http://schemas.microsoft.com/office/drawing/2014/main" id="{42A8BE2F-5613-8C2B-1D8F-FF27BD9BEA66}"/>
              </a:ext>
            </a:extLst>
          </p:cNvPr>
          <p:cNvSpPr/>
          <p:nvPr/>
        </p:nvSpPr>
        <p:spPr>
          <a:xfrm>
            <a:off x="10457158" y="1802694"/>
            <a:ext cx="772213" cy="728472"/>
          </a:xfrm>
          <a:prstGeom prst="arc">
            <a:avLst>
              <a:gd name="adj1" fmla="val 11294997"/>
              <a:gd name="adj2" fmla="val 15895562"/>
            </a:avLst>
          </a:prstGeom>
          <a:ln w="762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127327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DD907-7FA3-4035-C637-75EFEB79F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DAD8F-E083-3664-16BA-D3BB6AF0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CC0AC-6446-DB1D-1ED6-3FD8AC9B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1009D-66CA-208F-CBD8-A9783ACC63DB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0096E4-6581-9037-27E0-B1966905B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269" y="1016371"/>
            <a:ext cx="9340419" cy="554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68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CC6A5-0C01-54B2-F4FB-25E9CEA44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D598-2B77-097F-4C02-E5353069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71C2E-DD4C-C540-A8D0-B212F6DE1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A2F0CD-B38E-0567-0DF5-BB399CD64030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067073-8F61-43E8-DE78-7D26D4213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616" y="954157"/>
            <a:ext cx="10008182" cy="562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45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E6DA6-4A6B-23E6-2FFF-587738D6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E8328-8AF3-103F-CCEC-40119062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DD80A-4855-22EC-0303-12255C220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0AD82-83EF-AA76-54CE-D332CED9C9AC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ADCDBE-C001-0F83-833F-A08929070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29" y="968747"/>
            <a:ext cx="9962261" cy="560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0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7ADD-2B4B-0C1C-FCBB-B4DAAA0A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39FDC-43BB-67CC-2E3C-B31A8BD5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682BC-32B4-00DE-A0F5-D825CEDEF5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045838-9B9B-15E2-700B-A106BB5D22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57CD35-10C9-5149-99E3-4C147C5A3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代理人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技術趨勢 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(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Trends in Agentic AI)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2. ESG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跨域創新應用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(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ESG Cross-disciplinary Innovative Applications)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3. AI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永續教育課程設計與人才培育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(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AI in Sustainable Education and Talent Cultivation)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6B59A-B2A9-59BF-E0E0-A94461B4BD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37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419BC-C428-256C-87EF-C6D228C70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3A77-8AE6-784D-0D89-8C8B4A12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F10E5-0190-AA82-F0DB-5E77A1991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F0515-7123-3C1C-0942-33204112CEA7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48166-EC15-C49A-7941-755474198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995" y="941808"/>
            <a:ext cx="9917802" cy="55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09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E0544-7687-BA53-81A2-4E4DF36A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F2599-2A65-EEF2-1E8D-0D68845F1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7E31E-3CA2-C319-C64F-113970C1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C111D7-FD99-5635-86F7-F0BBB9EEDDDC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785E3-FCD5-5381-AE22-ADDFE132A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722" y="961452"/>
            <a:ext cx="9840075" cy="553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1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62C6-6B26-5386-CE4B-0AD08426E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2B-F2E8-EC56-8DB4-CB533C01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58A87-319A-EE33-C578-B64C44C7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027748-1CAD-E91D-EB22-7A54FCAF6E1E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0E7B9F-936B-8832-D556-382F56445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596" y="954157"/>
            <a:ext cx="9681327" cy="544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04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E94E3-5148-F6A0-4EC6-4CF73795A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9650B-AE1F-EBBC-567F-29F6C1D5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2E6A4-8299-B728-3DE7-353C7A15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41353-4534-99AB-C2AE-28EF31F74A14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64635-30DD-5925-FBCF-A737B7A1B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250" y="1044328"/>
            <a:ext cx="9654458" cy="542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12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0BEE2-A817-AD57-98C5-049A7B734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550C9-AA99-C6B1-33E9-22FC26ED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11917-7B53-A17C-102B-D33B02BFD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D46FA4-4685-3473-2036-1E6050818773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D8498-9787-BA2C-7D7C-9D3D1E839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700" y="927250"/>
            <a:ext cx="10023097" cy="563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55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4844-DCB0-0D8D-6469-38F98C133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53906-DB67-A87B-7033-3F461C58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885902"/>
          </a:xfrm>
        </p:spPr>
        <p:txBody>
          <a:bodyPr>
            <a:normAutofit/>
          </a:bodyPr>
          <a:lstStyle/>
          <a:p>
            <a:r>
              <a:rPr lang="en-US" dirty="0"/>
              <a:t> Loop Engineering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A120E-0314-7698-370C-06D94A96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9DC632-2944-91CB-E3E3-2F83FC50DF8D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: Rahul @sairahul1 (2026), Loops: What Every AI Engineer Needs to Know in 2026,  </a:t>
            </a:r>
            <a:r>
              <a:rPr lang="en-US" sz="1200" dirty="0">
                <a:solidFill>
                  <a:prstClr val="white">
                    <a:lumMod val="75000"/>
                  </a:prstClr>
                </a:solidFill>
                <a:hlinkClick r:id="rId2"/>
              </a:rPr>
              <a:t>https://x.com/sairahul1/article/2064277888216555684</a:t>
            </a:r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B8ED01-4CD5-76B9-5F0C-4F8EFD98E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313" y="961453"/>
            <a:ext cx="9962261" cy="560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3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32C52-68C5-5614-3181-0584A97E7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B2BF2E-ADC4-CC7F-EABF-7D53641D9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69" y="1321251"/>
            <a:ext cx="10481581" cy="52482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FF473-7EE0-1FE6-DD3A-A3CF95C68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1124334"/>
          </a:xfrm>
        </p:spPr>
        <p:txBody>
          <a:bodyPr>
            <a:normAutofit fontScale="90000"/>
          </a:bodyPr>
          <a:lstStyle/>
          <a:p>
            <a:r>
              <a:rPr lang="en-US" dirty="0"/>
              <a:t> Harness Engineering </a:t>
            </a:r>
            <a:br>
              <a:rPr lang="en-US" dirty="0"/>
            </a:br>
            <a:r>
              <a:rPr lang="en-US" dirty="0"/>
              <a:t>Context Engineering, Prompt Engineering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717AC-7AB6-D675-A08E-0AA64A82E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5549AD-B98D-964F-817C-AAFCB720B000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https://www.decodingai.com/p/agentic-harness-engineering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142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7EB5E-0ED2-9C38-1F7B-9069EA508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E772C-E88A-21FA-46E4-851FAA064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755"/>
            <a:ext cx="11222181" cy="915532"/>
          </a:xfrm>
        </p:spPr>
        <p:txBody>
          <a:bodyPr>
            <a:normAutofit/>
          </a:bodyPr>
          <a:lstStyle/>
          <a:p>
            <a:r>
              <a:rPr lang="en-US" dirty="0"/>
              <a:t> Harness Engineering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60A08-D071-BF76-6B5F-DFBD48E27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C3DE22-A948-638B-5893-C4F196C188DA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https://www.philschmid.de/agent-harness-2026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14B06-C8F0-1DBF-A252-B3155C1DB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660" y="822245"/>
            <a:ext cx="8297199" cy="579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13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85D26-30C8-E696-FDB0-419AC4D90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1BAF4-6897-2571-0E4A-F9AED9A04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68255"/>
            <a:ext cx="11222181" cy="1124334"/>
          </a:xfrm>
        </p:spPr>
        <p:txBody>
          <a:bodyPr>
            <a:normAutofit fontScale="90000"/>
          </a:bodyPr>
          <a:lstStyle/>
          <a:p>
            <a:r>
              <a:rPr lang="en-US" dirty="0"/>
              <a:t> Agentic AI Harness Engineering</a:t>
            </a:r>
            <a:br>
              <a:rPr lang="en-US" dirty="0"/>
            </a:br>
            <a:r>
              <a:rPr lang="en-US" sz="3100" b="0" dirty="0"/>
              <a:t>Building systems that transform the LLM into the new operating system </a:t>
            </a:r>
            <a:endParaRPr lang="en-US" sz="3100" b="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9A5B4-F78E-70A1-2D62-14E9FA9A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C26051-CD75-FB1B-7367-92826EA563E2}"/>
              </a:ext>
            </a:extLst>
          </p:cNvPr>
          <p:cNvSpPr txBox="1"/>
          <p:nvPr/>
        </p:nvSpPr>
        <p:spPr>
          <a:xfrm>
            <a:off x="534389" y="6569539"/>
            <a:ext cx="108197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https://www.decodingai.com/p/agentic-harness-engineering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AA637B-6093-B72A-E60D-20D0EA08AE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630" y="1225839"/>
            <a:ext cx="7828739" cy="532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939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8B018-7981-D886-C31E-6C60812D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09F5-F721-1FC8-CDA2-D9F728DE9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Context Engineering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75FEF-9ED9-38AF-AC89-3CAAC492A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7B0F6B-BD07-7139-D527-64C82B81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Source: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Mei, L., Yao, J., Ge, Y., Wang, Y., Bi, B., Cai, Y., ... &amp; Liu, S. (2025). A survey of context engineering for large language models.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arXiv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preprint arXiv:2507.13334.</a:t>
            </a:r>
            <a:endParaRPr kumimoji="0" lang="en-US" altLang="zh-TW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7C273-C937-9C1E-366A-4D1E42F1F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95" y="861878"/>
            <a:ext cx="9871809" cy="575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9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6A4F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75360" y="1463040"/>
            <a:ext cx="1463040" cy="146304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4" name="Text 2"/>
          <p:cNvSpPr/>
          <p:nvPr/>
        </p:nvSpPr>
        <p:spPr>
          <a:xfrm>
            <a:off x="975360" y="1463040"/>
            <a:ext cx="1463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5867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1</a:t>
            </a:r>
            <a:endParaRPr lang="en-US" sz="5867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1463040"/>
            <a:ext cx="975360" cy="975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75360" y="3413760"/>
            <a:ext cx="102412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5600" b="1" dirty="0" err="1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代理人AI技術趨勢</a:t>
            </a:r>
            <a:endParaRPr lang="en-US" sz="5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975360" y="4389120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i="1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Trends in Agentic AI</a:t>
            </a: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75360" y="5364480"/>
            <a:ext cx="3048000" cy="48768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236CBCB-DD1E-F9AF-F365-5BAB31A37E1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4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74EC-0850-BF66-8114-6B0E99335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9580C-95DF-16EF-BDCA-F43E16AC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Context Engineering Framework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CD595-0FC8-6CD9-479D-AC89EF89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200D22-9026-E319-16CC-EF9579858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Source: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Mei, L., Yao, J., Ge, Y., Wang, Y., Bi, B., Cai, Y., ... &amp; Liu, S. (2025). A survey of context engineering for large language models.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arXiv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preprint arXiv:2507.13334.</a:t>
            </a:r>
            <a:endParaRPr kumimoji="0" lang="en-US" altLang="zh-TW" sz="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479D5C-5549-5FF7-C9AB-D94097C5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38" y="1690744"/>
            <a:ext cx="11893523" cy="39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2F169-A265-82EB-DCDC-9D4FEC6F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947BB-F8CC-46C9-8A53-ABB5BF95C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830855"/>
          </a:xfrm>
        </p:spPr>
        <p:txBody>
          <a:bodyPr>
            <a:normAutofit fontScale="90000"/>
          </a:bodyPr>
          <a:lstStyle/>
          <a:p>
            <a:r>
              <a:rPr lang="zh-TW" altLang="en-US" sz="4400" dirty="0"/>
              <a:t>前瞻</a:t>
            </a:r>
            <a:r>
              <a:rPr lang="en-US" sz="4400" dirty="0"/>
              <a:t>AI</a:t>
            </a:r>
            <a:r>
              <a:rPr lang="zh-TW" altLang="en-US" sz="4400" dirty="0"/>
              <a:t>技術人才培育計畫</a:t>
            </a:r>
            <a:br>
              <a:rPr lang="zh-TW" altLang="en-US" sz="4400" dirty="0"/>
            </a:br>
            <a:r>
              <a:rPr lang="zh-TW" altLang="en-US" sz="4400" dirty="0"/>
              <a:t>智慧代理與實體</a:t>
            </a:r>
            <a:r>
              <a:rPr lang="en-US" sz="4400" dirty="0"/>
              <a:t>AI</a:t>
            </a:r>
            <a:r>
              <a:rPr lang="zh-TW" altLang="en-US" sz="4400" dirty="0"/>
              <a:t>機器人課程推動計畫</a:t>
            </a:r>
            <a:br>
              <a:rPr lang="zh-TW" altLang="en-US" sz="4400" dirty="0"/>
            </a:br>
            <a:r>
              <a:rPr lang="en-US" sz="4400" dirty="0"/>
              <a:t>National Agentic &amp; Physical AI Initiative</a:t>
            </a:r>
            <a:endParaRPr lang="en-US" sz="44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8EC8D-CE3E-9DB9-6D72-561D8D073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FFCAE-87C2-4D9C-4819-6A27A4166137}"/>
              </a:ext>
            </a:extLst>
          </p:cNvPr>
          <p:cNvSpPr txBox="1"/>
          <p:nvPr/>
        </p:nvSpPr>
        <p:spPr>
          <a:xfrm>
            <a:off x="682944" y="1997338"/>
            <a:ext cx="102025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  <a:hlinkClick r:id="rId2"/>
              </a:rPr>
              <a:t>https://napaincu.github.io/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B99E33-5894-955F-1C33-F11186A0A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" y="57767"/>
            <a:ext cx="1796696" cy="7042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A9D795-4971-A344-8B32-FACA610F1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04" y="2505860"/>
            <a:ext cx="11800392" cy="40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119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F6D1F-5744-FA05-2975-BD6D7B240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D326E-C8F5-1005-0CC3-2EA797E4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42</a:t>
            </a:fld>
            <a:endParaRPr lang="en-US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D53F370C-7176-9990-382C-DB0758D80A92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什麼是代理式AI？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A9D31459-A6FD-923D-0B74-F16C62D94E78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What is Agentic AI?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85A01B1-3A2C-7FD0-D471-8800E11999D8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0429C0F-3F2A-F501-C2DD-1748106BC487}"/>
              </a:ext>
            </a:extLst>
          </p:cNvPr>
          <p:cNvSpPr/>
          <p:nvPr/>
        </p:nvSpPr>
        <p:spPr>
          <a:xfrm>
            <a:off x="731519" y="1706880"/>
            <a:ext cx="10986347" cy="12192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F2AFE0CC-D73A-7DF3-5D3E-90C7F7DB70A0}"/>
              </a:ext>
            </a:extLst>
          </p:cNvPr>
          <p:cNvSpPr/>
          <p:nvPr/>
        </p:nvSpPr>
        <p:spPr>
          <a:xfrm>
            <a:off x="765385" y="1828800"/>
            <a:ext cx="10986347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代理式AI (Agentic AI) </a:t>
            </a:r>
            <a:r>
              <a:rPr lang="en-US" sz="2400" dirty="0" err="1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是指具備自主規劃、推理、工具使用和記憶能力的AI系統。它不僅能生成內容，更能自主完成複雜的多步驟任務</a:t>
            </a:r>
            <a:r>
              <a:rPr lang="en-US" sz="24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。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BC0B8398-8459-DA07-D6CB-BF7DBCE043ED}"/>
              </a:ext>
            </a:extLst>
          </p:cNvPr>
          <p:cNvSpPr/>
          <p:nvPr/>
        </p:nvSpPr>
        <p:spPr>
          <a:xfrm>
            <a:off x="731520" y="3413760"/>
            <a:ext cx="243840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02A6C3FF-538F-FC3E-3E28-2F63A8E6A24C}"/>
              </a:ext>
            </a:extLst>
          </p:cNvPr>
          <p:cNvSpPr/>
          <p:nvPr/>
        </p:nvSpPr>
        <p:spPr>
          <a:xfrm>
            <a:off x="1463040" y="35966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F123400C-D64B-ECDB-8F6E-9EF52E0E3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3718560"/>
            <a:ext cx="487680" cy="487680"/>
          </a:xfrm>
          <a:prstGeom prst="rect">
            <a:avLst/>
          </a:prstGeom>
        </p:spPr>
      </p:pic>
      <p:sp>
        <p:nvSpPr>
          <p:cNvPr id="11" name="Text 12">
            <a:extLst>
              <a:ext uri="{FF2B5EF4-FFF2-40B4-BE49-F238E27FC236}">
                <a16:creationId xmlns:a16="http://schemas.microsoft.com/office/drawing/2014/main" id="{473218E0-155F-638E-9DF5-398F72FA54B8}"/>
              </a:ext>
            </a:extLst>
          </p:cNvPr>
          <p:cNvSpPr/>
          <p:nvPr/>
        </p:nvSpPr>
        <p:spPr>
          <a:xfrm>
            <a:off x="853440" y="4368798"/>
            <a:ext cx="21945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自主規劃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F4FEC8BD-2E8E-D88B-D3F5-63BB6EBB3D3A}"/>
              </a:ext>
            </a:extLst>
          </p:cNvPr>
          <p:cNvSpPr/>
          <p:nvPr/>
        </p:nvSpPr>
        <p:spPr>
          <a:xfrm>
            <a:off x="853440" y="4734558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Planning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CD1A8CAC-117A-E143-9F66-7FCCA18C090E}"/>
              </a:ext>
            </a:extLst>
          </p:cNvPr>
          <p:cNvSpPr/>
          <p:nvPr/>
        </p:nvSpPr>
        <p:spPr>
          <a:xfrm>
            <a:off x="853440" y="5218849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分解複雜任務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制定執行策略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1802B812-31BB-1681-DDB5-CEB72519E335}"/>
              </a:ext>
            </a:extLst>
          </p:cNvPr>
          <p:cNvSpPr/>
          <p:nvPr/>
        </p:nvSpPr>
        <p:spPr>
          <a:xfrm>
            <a:off x="3535680" y="3413760"/>
            <a:ext cx="243840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E5D74E88-FA5D-0095-A81E-D21B5C7581FF}"/>
              </a:ext>
            </a:extLst>
          </p:cNvPr>
          <p:cNvSpPr/>
          <p:nvPr/>
        </p:nvSpPr>
        <p:spPr>
          <a:xfrm>
            <a:off x="4267200" y="35966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FC1FD7E9-50EE-4994-913A-149643F42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3718560"/>
            <a:ext cx="487680" cy="487680"/>
          </a:xfrm>
          <a:prstGeom prst="rect">
            <a:avLst/>
          </a:prstGeom>
        </p:spPr>
      </p:pic>
      <p:sp>
        <p:nvSpPr>
          <p:cNvPr id="17" name="Text 17">
            <a:extLst>
              <a:ext uri="{FF2B5EF4-FFF2-40B4-BE49-F238E27FC236}">
                <a16:creationId xmlns:a16="http://schemas.microsoft.com/office/drawing/2014/main" id="{DCA84079-6F87-14F1-4423-CFD6E7089520}"/>
              </a:ext>
            </a:extLst>
          </p:cNvPr>
          <p:cNvSpPr/>
          <p:nvPr/>
        </p:nvSpPr>
        <p:spPr>
          <a:xfrm>
            <a:off x="3657600" y="4368798"/>
            <a:ext cx="21945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推理思考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8">
            <a:extLst>
              <a:ext uri="{FF2B5EF4-FFF2-40B4-BE49-F238E27FC236}">
                <a16:creationId xmlns:a16="http://schemas.microsoft.com/office/drawing/2014/main" id="{03C9D737-37A6-2E75-8691-57546DD0D307}"/>
              </a:ext>
            </a:extLst>
          </p:cNvPr>
          <p:cNvSpPr/>
          <p:nvPr/>
        </p:nvSpPr>
        <p:spPr>
          <a:xfrm>
            <a:off x="3657600" y="4734558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Reasoning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9">
            <a:extLst>
              <a:ext uri="{FF2B5EF4-FFF2-40B4-BE49-F238E27FC236}">
                <a16:creationId xmlns:a16="http://schemas.microsoft.com/office/drawing/2014/main" id="{24A6FF9E-93E1-0580-01A3-B7661B24A40A}"/>
              </a:ext>
            </a:extLst>
          </p:cNvPr>
          <p:cNvSpPr/>
          <p:nvPr/>
        </p:nvSpPr>
        <p:spPr>
          <a:xfrm>
            <a:off x="3657600" y="5218849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邏輯推理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情境分析判斷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20">
            <a:extLst>
              <a:ext uri="{FF2B5EF4-FFF2-40B4-BE49-F238E27FC236}">
                <a16:creationId xmlns:a16="http://schemas.microsoft.com/office/drawing/2014/main" id="{FD0DF8E1-BF70-C3AD-88E6-18C1819861CE}"/>
              </a:ext>
            </a:extLst>
          </p:cNvPr>
          <p:cNvSpPr/>
          <p:nvPr/>
        </p:nvSpPr>
        <p:spPr>
          <a:xfrm>
            <a:off x="6339840" y="3413760"/>
            <a:ext cx="243840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21">
            <a:extLst>
              <a:ext uri="{FF2B5EF4-FFF2-40B4-BE49-F238E27FC236}">
                <a16:creationId xmlns:a16="http://schemas.microsoft.com/office/drawing/2014/main" id="{E473925A-7C90-0408-282C-FF22A64AF7B0}"/>
              </a:ext>
            </a:extLst>
          </p:cNvPr>
          <p:cNvSpPr/>
          <p:nvPr/>
        </p:nvSpPr>
        <p:spPr>
          <a:xfrm>
            <a:off x="7071360" y="35966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22" name="Image 2" descr="preencoded.png">
            <a:extLst>
              <a:ext uri="{FF2B5EF4-FFF2-40B4-BE49-F238E27FC236}">
                <a16:creationId xmlns:a16="http://schemas.microsoft.com/office/drawing/2014/main" id="{606AD922-FA44-802B-AD5C-CA6044FB5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280" y="3718560"/>
            <a:ext cx="487680" cy="487680"/>
          </a:xfrm>
          <a:prstGeom prst="rect">
            <a:avLst/>
          </a:prstGeom>
        </p:spPr>
      </p:pic>
      <p:sp>
        <p:nvSpPr>
          <p:cNvPr id="23" name="Text 22">
            <a:extLst>
              <a:ext uri="{FF2B5EF4-FFF2-40B4-BE49-F238E27FC236}">
                <a16:creationId xmlns:a16="http://schemas.microsoft.com/office/drawing/2014/main" id="{19E9F0E1-6FDF-E6F9-CA18-7BD30350019E}"/>
              </a:ext>
            </a:extLst>
          </p:cNvPr>
          <p:cNvSpPr/>
          <p:nvPr/>
        </p:nvSpPr>
        <p:spPr>
          <a:xfrm>
            <a:off x="6461760" y="4368798"/>
            <a:ext cx="21945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工具使用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39C19094-98C4-2CFC-6967-07CFB173F885}"/>
              </a:ext>
            </a:extLst>
          </p:cNvPr>
          <p:cNvSpPr/>
          <p:nvPr/>
        </p:nvSpPr>
        <p:spPr>
          <a:xfrm>
            <a:off x="6461760" y="4734558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Tool Use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4">
            <a:extLst>
              <a:ext uri="{FF2B5EF4-FFF2-40B4-BE49-F238E27FC236}">
                <a16:creationId xmlns:a16="http://schemas.microsoft.com/office/drawing/2014/main" id="{561FDD0B-055D-9854-5EB8-5453AB53084F}"/>
              </a:ext>
            </a:extLst>
          </p:cNvPr>
          <p:cNvSpPr/>
          <p:nvPr/>
        </p:nvSpPr>
        <p:spPr>
          <a:xfrm>
            <a:off x="6461760" y="5218849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呼叫API、搜尋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執行程式碼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5">
            <a:extLst>
              <a:ext uri="{FF2B5EF4-FFF2-40B4-BE49-F238E27FC236}">
                <a16:creationId xmlns:a16="http://schemas.microsoft.com/office/drawing/2014/main" id="{E7DDFE03-D893-72FF-87C9-F85D5FF58CA0}"/>
              </a:ext>
            </a:extLst>
          </p:cNvPr>
          <p:cNvSpPr/>
          <p:nvPr/>
        </p:nvSpPr>
        <p:spPr>
          <a:xfrm>
            <a:off x="9144000" y="3413760"/>
            <a:ext cx="243840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Shape 26">
            <a:extLst>
              <a:ext uri="{FF2B5EF4-FFF2-40B4-BE49-F238E27FC236}">
                <a16:creationId xmlns:a16="http://schemas.microsoft.com/office/drawing/2014/main" id="{71C1CF37-8E0C-DEC5-E28A-8963D8864189}"/>
              </a:ext>
            </a:extLst>
          </p:cNvPr>
          <p:cNvSpPr/>
          <p:nvPr/>
        </p:nvSpPr>
        <p:spPr>
          <a:xfrm>
            <a:off x="9875520" y="35966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28" name="Image 3" descr="preencoded.png">
            <a:extLst>
              <a:ext uri="{FF2B5EF4-FFF2-40B4-BE49-F238E27FC236}">
                <a16:creationId xmlns:a16="http://schemas.microsoft.com/office/drawing/2014/main" id="{0EF5EC2B-4CB3-8E32-4290-83228D49B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440" y="3718560"/>
            <a:ext cx="487680" cy="487680"/>
          </a:xfrm>
          <a:prstGeom prst="rect">
            <a:avLst/>
          </a:prstGeom>
        </p:spPr>
      </p:pic>
      <p:sp>
        <p:nvSpPr>
          <p:cNvPr id="29" name="Text 27">
            <a:extLst>
              <a:ext uri="{FF2B5EF4-FFF2-40B4-BE49-F238E27FC236}">
                <a16:creationId xmlns:a16="http://schemas.microsoft.com/office/drawing/2014/main" id="{3F2AB3DB-84A5-F277-3B67-EC64C42447AD}"/>
              </a:ext>
            </a:extLst>
          </p:cNvPr>
          <p:cNvSpPr/>
          <p:nvPr/>
        </p:nvSpPr>
        <p:spPr>
          <a:xfrm>
            <a:off x="9265920" y="4368798"/>
            <a:ext cx="21945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記憶管理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395ED87-A9A4-392E-960F-03A1E5F57984}"/>
              </a:ext>
            </a:extLst>
          </p:cNvPr>
          <p:cNvSpPr/>
          <p:nvPr/>
        </p:nvSpPr>
        <p:spPr>
          <a:xfrm>
            <a:off x="9265920" y="4734558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Memory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D3C1B59B-8869-957D-7EBE-0271935999A5}"/>
              </a:ext>
            </a:extLst>
          </p:cNvPr>
          <p:cNvSpPr/>
          <p:nvPr/>
        </p:nvSpPr>
        <p:spPr>
          <a:xfrm>
            <a:off x="9265920" y="5218849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上下文記憶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長期知識存儲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16943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F63AA-15CB-5667-4D52-F24C4470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773E8-1930-13FB-953A-AE8A37B8E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43</a:t>
            </a:fld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C73EA06-4D30-C58A-B110-AF898F0D351E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代理式AI框架與方法論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E7BC64B-7C2B-55B5-652D-B77F4F3C074E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Agentic AI Frameworks and Approaches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9C99109D-E098-CD88-B593-F929FBA72E27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446115B5-9541-B059-2EDE-D244D0849CEC}"/>
              </a:ext>
            </a:extLst>
          </p:cNvPr>
          <p:cNvSpPr/>
          <p:nvPr/>
        </p:nvSpPr>
        <p:spPr>
          <a:xfrm>
            <a:off x="731520" y="1706880"/>
            <a:ext cx="107289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0DA62F96-45E1-9D08-28A9-3AE13C51319F}"/>
              </a:ext>
            </a:extLst>
          </p:cNvPr>
          <p:cNvSpPr/>
          <p:nvPr/>
        </p:nvSpPr>
        <p:spPr>
          <a:xfrm>
            <a:off x="731520" y="1706880"/>
            <a:ext cx="73152" cy="9144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9AE6F5F1-9772-2868-E0F5-29C372842C0A}"/>
              </a:ext>
            </a:extLst>
          </p:cNvPr>
          <p:cNvSpPr/>
          <p:nvPr/>
        </p:nvSpPr>
        <p:spPr>
          <a:xfrm>
            <a:off x="1097280" y="176784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ReAct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671F3E7A-256D-9E5F-2F67-67D0C18D4B1B}"/>
              </a:ext>
            </a:extLst>
          </p:cNvPr>
          <p:cNvSpPr/>
          <p:nvPr/>
        </p:nvSpPr>
        <p:spPr>
          <a:xfrm>
            <a:off x="3169920" y="1767840"/>
            <a:ext cx="36576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推理+行動交替進行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Reasoning + Acting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B5D53BB7-D6D9-58A1-1422-43006FE79979}"/>
              </a:ext>
            </a:extLst>
          </p:cNvPr>
          <p:cNvSpPr/>
          <p:nvPr/>
        </p:nvSpPr>
        <p:spPr>
          <a:xfrm>
            <a:off x="7071360" y="1828800"/>
            <a:ext cx="4145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思考 → 行動 → 觀察 → 再思考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C12EF1CC-4C2D-9588-B831-E853F7579A2A}"/>
              </a:ext>
            </a:extLst>
          </p:cNvPr>
          <p:cNvSpPr/>
          <p:nvPr/>
        </p:nvSpPr>
        <p:spPr>
          <a:xfrm>
            <a:off x="731520" y="2804160"/>
            <a:ext cx="10728960" cy="9144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BE71525E-0E31-13CB-B592-123A1BE8942B}"/>
              </a:ext>
            </a:extLst>
          </p:cNvPr>
          <p:cNvSpPr/>
          <p:nvPr/>
        </p:nvSpPr>
        <p:spPr>
          <a:xfrm>
            <a:off x="731520" y="2804160"/>
            <a:ext cx="73152" cy="9144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9C4F8F93-2667-72E5-DA5C-D5A62B63C783}"/>
              </a:ext>
            </a:extLst>
          </p:cNvPr>
          <p:cNvSpPr/>
          <p:nvPr/>
        </p:nvSpPr>
        <p:spPr>
          <a:xfrm>
            <a:off x="1097280" y="286512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Tool Use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09220684-4123-2948-2A3C-ADF8236C8F73}"/>
              </a:ext>
            </a:extLst>
          </p:cNvPr>
          <p:cNvSpPr/>
          <p:nvPr/>
        </p:nvSpPr>
        <p:spPr>
          <a:xfrm>
            <a:off x="3169920" y="2865120"/>
            <a:ext cx="36576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函數呼叫與工具整合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Function Calling &amp; APIs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4C8C944F-6036-358D-6D6B-6FE486984DE4}"/>
              </a:ext>
            </a:extLst>
          </p:cNvPr>
          <p:cNvSpPr/>
          <p:nvPr/>
        </p:nvSpPr>
        <p:spPr>
          <a:xfrm>
            <a:off x="7071360" y="2926080"/>
            <a:ext cx="4145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搜尋、計算、程式執行、資料庫查詢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B962189A-888A-A377-BA6D-E0E26CD126E0}"/>
              </a:ext>
            </a:extLst>
          </p:cNvPr>
          <p:cNvSpPr/>
          <p:nvPr/>
        </p:nvSpPr>
        <p:spPr>
          <a:xfrm>
            <a:off x="731520" y="3901440"/>
            <a:ext cx="107289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9">
            <a:extLst>
              <a:ext uri="{FF2B5EF4-FFF2-40B4-BE49-F238E27FC236}">
                <a16:creationId xmlns:a16="http://schemas.microsoft.com/office/drawing/2014/main" id="{FB6DBC8C-2084-6F20-09E7-D4BDE2BBF5AF}"/>
              </a:ext>
            </a:extLst>
          </p:cNvPr>
          <p:cNvSpPr/>
          <p:nvPr/>
        </p:nvSpPr>
        <p:spPr>
          <a:xfrm>
            <a:off x="731520" y="3901440"/>
            <a:ext cx="73152" cy="9144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72B78C61-4FEB-EE3D-24EC-4678F8C9983B}"/>
              </a:ext>
            </a:extLst>
          </p:cNvPr>
          <p:cNvSpPr/>
          <p:nvPr/>
        </p:nvSpPr>
        <p:spPr>
          <a:xfrm>
            <a:off x="1097280" y="396240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Multi-Agent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0D86FC0A-67EA-11D6-AEEA-F08AE20ECF0B}"/>
              </a:ext>
            </a:extLst>
          </p:cNvPr>
          <p:cNvSpPr/>
          <p:nvPr/>
        </p:nvSpPr>
        <p:spPr>
          <a:xfrm>
            <a:off x="3169920" y="3962400"/>
            <a:ext cx="36576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多代理人協作系統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Collaborative Agent Systems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22">
            <a:extLst>
              <a:ext uri="{FF2B5EF4-FFF2-40B4-BE49-F238E27FC236}">
                <a16:creationId xmlns:a16="http://schemas.microsoft.com/office/drawing/2014/main" id="{271C739E-9B6F-1F35-EBE5-DD86B021744A}"/>
              </a:ext>
            </a:extLst>
          </p:cNvPr>
          <p:cNvSpPr/>
          <p:nvPr/>
        </p:nvSpPr>
        <p:spPr>
          <a:xfrm>
            <a:off x="7071360" y="4023360"/>
            <a:ext cx="4145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分工合作、角色扮演、辯論機制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3">
            <a:extLst>
              <a:ext uri="{FF2B5EF4-FFF2-40B4-BE49-F238E27FC236}">
                <a16:creationId xmlns:a16="http://schemas.microsoft.com/office/drawing/2014/main" id="{7C919ED4-B184-90A4-0C54-2A765C2E1A51}"/>
              </a:ext>
            </a:extLst>
          </p:cNvPr>
          <p:cNvSpPr/>
          <p:nvPr/>
        </p:nvSpPr>
        <p:spPr>
          <a:xfrm>
            <a:off x="731520" y="4998720"/>
            <a:ext cx="10728960" cy="9144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3" name="Shape 24">
            <a:extLst>
              <a:ext uri="{FF2B5EF4-FFF2-40B4-BE49-F238E27FC236}">
                <a16:creationId xmlns:a16="http://schemas.microsoft.com/office/drawing/2014/main" id="{CC4A5AA5-D1BA-A454-6CA5-D6D1BA50DEA1}"/>
              </a:ext>
            </a:extLst>
          </p:cNvPr>
          <p:cNvSpPr/>
          <p:nvPr/>
        </p:nvSpPr>
        <p:spPr>
          <a:xfrm>
            <a:off x="731520" y="4998720"/>
            <a:ext cx="73152" cy="9144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2A8A9C2E-239D-DF2E-FC3E-5E3C007AE192}"/>
              </a:ext>
            </a:extLst>
          </p:cNvPr>
          <p:cNvSpPr/>
          <p:nvPr/>
        </p:nvSpPr>
        <p:spPr>
          <a:xfrm>
            <a:off x="1097280" y="505968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MCP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6">
            <a:extLst>
              <a:ext uri="{FF2B5EF4-FFF2-40B4-BE49-F238E27FC236}">
                <a16:creationId xmlns:a16="http://schemas.microsoft.com/office/drawing/2014/main" id="{A97C8F57-28E7-7285-C9A1-70586FF27CA5}"/>
              </a:ext>
            </a:extLst>
          </p:cNvPr>
          <p:cNvSpPr/>
          <p:nvPr/>
        </p:nvSpPr>
        <p:spPr>
          <a:xfrm>
            <a:off x="3169920" y="5059680"/>
            <a:ext cx="36576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模型上下文協議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Model Context Protocol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7">
            <a:extLst>
              <a:ext uri="{FF2B5EF4-FFF2-40B4-BE49-F238E27FC236}">
                <a16:creationId xmlns:a16="http://schemas.microsoft.com/office/drawing/2014/main" id="{4D99FFB1-EA31-F909-B229-AFF0F7C38C61}"/>
              </a:ext>
            </a:extLst>
          </p:cNvPr>
          <p:cNvSpPr/>
          <p:nvPr/>
        </p:nvSpPr>
        <p:spPr>
          <a:xfrm>
            <a:off x="7071360" y="5120640"/>
            <a:ext cx="4145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標準化工具接入、跨平台互通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645248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B698C-DA56-D52D-0F58-4E19577C7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024DC-B829-FF25-98A3-AFB72DEB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44</a:t>
            </a:fld>
            <a:endParaRPr lang="en-US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5E9CA4AE-8E3E-3E8D-71D6-4EAC36A2A843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AI代理人實務應用範例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D983ECD7-19FE-AF9C-A315-605D0F840A9B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Agents in Practice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C5DF2C0-A77E-0B77-F3EC-B33A182BF33C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638DD811-9E98-5B1A-E96E-2BC205478902}"/>
              </a:ext>
            </a:extLst>
          </p:cNvPr>
          <p:cNvSpPr/>
          <p:nvPr/>
        </p:nvSpPr>
        <p:spPr>
          <a:xfrm>
            <a:off x="731520" y="182880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9">
            <a:extLst>
              <a:ext uri="{FF2B5EF4-FFF2-40B4-BE49-F238E27FC236}">
                <a16:creationId xmlns:a16="http://schemas.microsoft.com/office/drawing/2014/main" id="{63881F65-A78A-0EAA-C289-BA96BBB3E3FC}"/>
              </a:ext>
            </a:extLst>
          </p:cNvPr>
          <p:cNvSpPr/>
          <p:nvPr/>
        </p:nvSpPr>
        <p:spPr>
          <a:xfrm>
            <a:off x="1097280" y="225552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0161FA5B-0832-5DDE-6AEE-D355C466E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377440"/>
            <a:ext cx="487680" cy="487680"/>
          </a:xfrm>
          <a:prstGeom prst="rect">
            <a:avLst/>
          </a:prstGeom>
        </p:spPr>
      </p:pic>
      <p:sp>
        <p:nvSpPr>
          <p:cNvPr id="9" name="Text 10">
            <a:extLst>
              <a:ext uri="{FF2B5EF4-FFF2-40B4-BE49-F238E27FC236}">
                <a16:creationId xmlns:a16="http://schemas.microsoft.com/office/drawing/2014/main" id="{AB41C4AB-81B7-4FEA-6033-EE74134E022C}"/>
              </a:ext>
            </a:extLst>
          </p:cNvPr>
          <p:cNvSpPr/>
          <p:nvPr/>
        </p:nvSpPr>
        <p:spPr>
          <a:xfrm>
            <a:off x="1950720" y="2072640"/>
            <a:ext cx="3535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Claude Code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8763CDAF-6755-FAD8-D74A-469820FF396A}"/>
              </a:ext>
            </a:extLst>
          </p:cNvPr>
          <p:cNvSpPr/>
          <p:nvPr/>
        </p:nvSpPr>
        <p:spPr>
          <a:xfrm>
            <a:off x="1950720" y="2560320"/>
            <a:ext cx="39014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自主撰寫、除錯、測試程式碼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Autonomous coding agent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1D051F18-C8C4-B937-0AB3-38C9964C26A8}"/>
              </a:ext>
            </a:extLst>
          </p:cNvPr>
          <p:cNvSpPr/>
          <p:nvPr/>
        </p:nvSpPr>
        <p:spPr>
          <a:xfrm>
            <a:off x="6339840" y="182880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9444EB90-F1E2-28DA-FA84-5E6422A961FF}"/>
              </a:ext>
            </a:extLst>
          </p:cNvPr>
          <p:cNvSpPr/>
          <p:nvPr/>
        </p:nvSpPr>
        <p:spPr>
          <a:xfrm>
            <a:off x="6705600" y="225552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F0017348-6474-02BB-D7F6-11EDCEFEC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20" y="2377440"/>
            <a:ext cx="487680" cy="487680"/>
          </a:xfrm>
          <a:prstGeom prst="rect">
            <a:avLst/>
          </a:prstGeom>
        </p:spPr>
      </p:pic>
      <p:sp>
        <p:nvSpPr>
          <p:cNvPr id="14" name="Text 14">
            <a:extLst>
              <a:ext uri="{FF2B5EF4-FFF2-40B4-BE49-F238E27FC236}">
                <a16:creationId xmlns:a16="http://schemas.microsoft.com/office/drawing/2014/main" id="{CE9C7BAA-F548-76E1-DF56-A8F709126C8F}"/>
              </a:ext>
            </a:extLst>
          </p:cNvPr>
          <p:cNvSpPr/>
          <p:nvPr/>
        </p:nvSpPr>
        <p:spPr>
          <a:xfrm>
            <a:off x="7559040" y="2072640"/>
            <a:ext cx="3535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Perplexity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5">
            <a:extLst>
              <a:ext uri="{FF2B5EF4-FFF2-40B4-BE49-F238E27FC236}">
                <a16:creationId xmlns:a16="http://schemas.microsoft.com/office/drawing/2014/main" id="{3126C217-BC33-B852-7E46-1AF9A24EE23D}"/>
              </a:ext>
            </a:extLst>
          </p:cNvPr>
          <p:cNvSpPr/>
          <p:nvPr/>
        </p:nvSpPr>
        <p:spPr>
          <a:xfrm>
            <a:off x="7559040" y="2560320"/>
            <a:ext cx="39014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深度搜尋與研究代理人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Deep research agent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6">
            <a:extLst>
              <a:ext uri="{FF2B5EF4-FFF2-40B4-BE49-F238E27FC236}">
                <a16:creationId xmlns:a16="http://schemas.microsoft.com/office/drawing/2014/main" id="{5BCB6173-CBD2-E391-310E-2DB67DCCBEC2}"/>
              </a:ext>
            </a:extLst>
          </p:cNvPr>
          <p:cNvSpPr/>
          <p:nvPr/>
        </p:nvSpPr>
        <p:spPr>
          <a:xfrm>
            <a:off x="731520" y="402336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7">
            <a:extLst>
              <a:ext uri="{FF2B5EF4-FFF2-40B4-BE49-F238E27FC236}">
                <a16:creationId xmlns:a16="http://schemas.microsoft.com/office/drawing/2014/main" id="{09C146BE-6FE4-EE06-4BC7-FDC874D49A59}"/>
              </a:ext>
            </a:extLst>
          </p:cNvPr>
          <p:cNvSpPr/>
          <p:nvPr/>
        </p:nvSpPr>
        <p:spPr>
          <a:xfrm>
            <a:off x="1097280" y="445008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467A6492-02EE-FF23-0539-6E8BE0C80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572000"/>
            <a:ext cx="487680" cy="487680"/>
          </a:xfrm>
          <a:prstGeom prst="rect">
            <a:avLst/>
          </a:prstGeom>
        </p:spPr>
      </p:pic>
      <p:sp>
        <p:nvSpPr>
          <p:cNvPr id="19" name="Text 18">
            <a:extLst>
              <a:ext uri="{FF2B5EF4-FFF2-40B4-BE49-F238E27FC236}">
                <a16:creationId xmlns:a16="http://schemas.microsoft.com/office/drawing/2014/main" id="{AF50F504-D454-4B0A-4B1D-656C3F183E51}"/>
              </a:ext>
            </a:extLst>
          </p:cNvPr>
          <p:cNvSpPr/>
          <p:nvPr/>
        </p:nvSpPr>
        <p:spPr>
          <a:xfrm>
            <a:off x="1950720" y="4267200"/>
            <a:ext cx="3535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Devin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9">
            <a:extLst>
              <a:ext uri="{FF2B5EF4-FFF2-40B4-BE49-F238E27FC236}">
                <a16:creationId xmlns:a16="http://schemas.microsoft.com/office/drawing/2014/main" id="{1A684797-B8CD-8045-B4EB-D19B1DA47BAE}"/>
              </a:ext>
            </a:extLst>
          </p:cNvPr>
          <p:cNvSpPr/>
          <p:nvPr/>
        </p:nvSpPr>
        <p:spPr>
          <a:xfrm>
            <a:off x="1950720" y="4754880"/>
            <a:ext cx="39014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AI軟體工程師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software engineer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20">
            <a:extLst>
              <a:ext uri="{FF2B5EF4-FFF2-40B4-BE49-F238E27FC236}">
                <a16:creationId xmlns:a16="http://schemas.microsoft.com/office/drawing/2014/main" id="{F4E4E588-AC64-13DC-2ACA-C104F89CEC53}"/>
              </a:ext>
            </a:extLst>
          </p:cNvPr>
          <p:cNvSpPr/>
          <p:nvPr/>
        </p:nvSpPr>
        <p:spPr>
          <a:xfrm>
            <a:off x="6339840" y="402336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Shape 21">
            <a:extLst>
              <a:ext uri="{FF2B5EF4-FFF2-40B4-BE49-F238E27FC236}">
                <a16:creationId xmlns:a16="http://schemas.microsoft.com/office/drawing/2014/main" id="{8F40E3E1-4234-F1FD-B3B5-3FC4CAF8E241}"/>
              </a:ext>
            </a:extLst>
          </p:cNvPr>
          <p:cNvSpPr/>
          <p:nvPr/>
        </p:nvSpPr>
        <p:spPr>
          <a:xfrm>
            <a:off x="6705600" y="445008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CF940E88-B169-DF77-2ED8-38019211A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7520" y="4572000"/>
            <a:ext cx="487680" cy="487680"/>
          </a:xfrm>
          <a:prstGeom prst="rect">
            <a:avLst/>
          </a:prstGeom>
        </p:spPr>
      </p:pic>
      <p:sp>
        <p:nvSpPr>
          <p:cNvPr id="24" name="Text 22">
            <a:extLst>
              <a:ext uri="{FF2B5EF4-FFF2-40B4-BE49-F238E27FC236}">
                <a16:creationId xmlns:a16="http://schemas.microsoft.com/office/drawing/2014/main" id="{5AFACA71-7809-361C-0610-3ED71B565A96}"/>
              </a:ext>
            </a:extLst>
          </p:cNvPr>
          <p:cNvSpPr/>
          <p:nvPr/>
        </p:nvSpPr>
        <p:spPr>
          <a:xfrm>
            <a:off x="7559040" y="4267200"/>
            <a:ext cx="35356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AutoGPT / CrewAI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D7F07379-56BB-4F13-82F4-F887F0EE9941}"/>
              </a:ext>
            </a:extLst>
          </p:cNvPr>
          <p:cNvSpPr/>
          <p:nvPr/>
        </p:nvSpPr>
        <p:spPr>
          <a:xfrm>
            <a:off x="7559040" y="4754880"/>
            <a:ext cx="39014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自主任務執行框架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Autonomous task frameworks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706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58507-E2D9-EAD2-0830-9133EFB2B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98966-4F51-5C0D-282B-27AD6EACC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45</a:t>
            </a:fld>
            <a:endParaRPr lang="en-US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B817FB3B-1AD5-665C-B785-5FF766A47D6F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Key AI Technology Trends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3DA50A40-290F-0F4D-089F-FA9918F7D0A6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707F27DD-48D0-7BB4-416A-5830D38D7ED0}"/>
              </a:ext>
            </a:extLst>
          </p:cNvPr>
          <p:cNvSpPr/>
          <p:nvPr/>
        </p:nvSpPr>
        <p:spPr>
          <a:xfrm>
            <a:off x="73152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B0937DDC-90F2-1E38-8007-9868AB35C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889760"/>
            <a:ext cx="426720" cy="426720"/>
          </a:xfrm>
          <a:prstGeom prst="rect">
            <a:avLst/>
          </a:prstGeom>
        </p:spPr>
      </p:pic>
      <p:sp>
        <p:nvSpPr>
          <p:cNvPr id="7" name="Text 9">
            <a:extLst>
              <a:ext uri="{FF2B5EF4-FFF2-40B4-BE49-F238E27FC236}">
                <a16:creationId xmlns:a16="http://schemas.microsoft.com/office/drawing/2014/main" id="{AAF4C46F-8590-DC6C-353A-856BE289E323}"/>
              </a:ext>
            </a:extLst>
          </p:cNvPr>
          <p:cNvSpPr/>
          <p:nvPr/>
        </p:nvSpPr>
        <p:spPr>
          <a:xfrm>
            <a:off x="1524000" y="1840992"/>
            <a:ext cx="26212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RAG 檢索增強生成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DB79D19D-BDF7-5D49-0D5A-3561829BFA5B}"/>
              </a:ext>
            </a:extLst>
          </p:cNvPr>
          <p:cNvSpPr/>
          <p:nvPr/>
        </p:nvSpPr>
        <p:spPr>
          <a:xfrm>
            <a:off x="1524000" y="2157984"/>
            <a:ext cx="26212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Retrieval-Augmented Generation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21BF25A1-801E-6E75-72B1-251E9853AC90}"/>
              </a:ext>
            </a:extLst>
          </p:cNvPr>
          <p:cNvSpPr/>
          <p:nvPr/>
        </p:nvSpPr>
        <p:spPr>
          <a:xfrm>
            <a:off x="97536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結合外部知識庫，提升回答準確性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12">
            <a:extLst>
              <a:ext uri="{FF2B5EF4-FFF2-40B4-BE49-F238E27FC236}">
                <a16:creationId xmlns:a16="http://schemas.microsoft.com/office/drawing/2014/main" id="{014FF421-8636-B8AE-CBF6-359A64C07B68}"/>
              </a:ext>
            </a:extLst>
          </p:cNvPr>
          <p:cNvSpPr/>
          <p:nvPr/>
        </p:nvSpPr>
        <p:spPr>
          <a:xfrm>
            <a:off x="451104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9A8D190-4E23-BCA1-C8BD-AFDFFB5E1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1889760"/>
            <a:ext cx="426720" cy="426720"/>
          </a:xfrm>
          <a:prstGeom prst="rect">
            <a:avLst/>
          </a:prstGeom>
        </p:spPr>
      </p:pic>
      <p:sp>
        <p:nvSpPr>
          <p:cNvPr id="12" name="Text 13">
            <a:extLst>
              <a:ext uri="{FF2B5EF4-FFF2-40B4-BE49-F238E27FC236}">
                <a16:creationId xmlns:a16="http://schemas.microsoft.com/office/drawing/2014/main" id="{82D9BCAA-CB43-3FCD-99CF-5182689556D8}"/>
              </a:ext>
            </a:extLst>
          </p:cNvPr>
          <p:cNvSpPr/>
          <p:nvPr/>
        </p:nvSpPr>
        <p:spPr>
          <a:xfrm>
            <a:off x="5303520" y="1853184"/>
            <a:ext cx="2377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微調與對齊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B81B8695-6467-05CD-8B0E-BAF0314EB4B6}"/>
              </a:ext>
            </a:extLst>
          </p:cNvPr>
          <p:cNvSpPr/>
          <p:nvPr/>
        </p:nvSpPr>
        <p:spPr>
          <a:xfrm>
            <a:off x="5303520" y="2157984"/>
            <a:ext cx="2377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Fine-tuning &amp; Alignment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6CDEC2FE-13E4-CDBD-4A12-2D060328EE75}"/>
              </a:ext>
            </a:extLst>
          </p:cNvPr>
          <p:cNvSpPr/>
          <p:nvPr/>
        </p:nvSpPr>
        <p:spPr>
          <a:xfrm>
            <a:off x="475488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針對特定任務優化模型表現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7FF31EF9-B355-1AA8-5A93-1D1AF046C8D0}"/>
              </a:ext>
            </a:extLst>
          </p:cNvPr>
          <p:cNvSpPr/>
          <p:nvPr/>
        </p:nvSpPr>
        <p:spPr>
          <a:xfrm>
            <a:off x="829056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ABECB12C-BE73-E731-37D4-78D95E452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1889760"/>
            <a:ext cx="426720" cy="426720"/>
          </a:xfrm>
          <a:prstGeom prst="rect">
            <a:avLst/>
          </a:prstGeom>
        </p:spPr>
      </p:pic>
      <p:sp>
        <p:nvSpPr>
          <p:cNvPr id="17" name="Text 17">
            <a:extLst>
              <a:ext uri="{FF2B5EF4-FFF2-40B4-BE49-F238E27FC236}">
                <a16:creationId xmlns:a16="http://schemas.microsoft.com/office/drawing/2014/main" id="{7EB6F17E-EC1E-5308-5B97-5168A0793AC4}"/>
              </a:ext>
            </a:extLst>
          </p:cNvPr>
          <p:cNvSpPr/>
          <p:nvPr/>
        </p:nvSpPr>
        <p:spPr>
          <a:xfrm>
            <a:off x="9083040" y="1853184"/>
            <a:ext cx="2377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小型語言模型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8">
            <a:extLst>
              <a:ext uri="{FF2B5EF4-FFF2-40B4-BE49-F238E27FC236}">
                <a16:creationId xmlns:a16="http://schemas.microsoft.com/office/drawing/2014/main" id="{87865202-6EDC-0662-77A7-0F07A4E8A7FD}"/>
              </a:ext>
            </a:extLst>
          </p:cNvPr>
          <p:cNvSpPr/>
          <p:nvPr/>
        </p:nvSpPr>
        <p:spPr>
          <a:xfrm>
            <a:off x="9083040" y="2157984"/>
            <a:ext cx="2377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Small Language Models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9">
            <a:extLst>
              <a:ext uri="{FF2B5EF4-FFF2-40B4-BE49-F238E27FC236}">
                <a16:creationId xmlns:a16="http://schemas.microsoft.com/office/drawing/2014/main" id="{87EC605F-A7C6-ADB7-8035-AB6BFDD3247C}"/>
              </a:ext>
            </a:extLst>
          </p:cNvPr>
          <p:cNvSpPr/>
          <p:nvPr/>
        </p:nvSpPr>
        <p:spPr>
          <a:xfrm>
            <a:off x="853440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Phi、Gemma 等輕量化模型，可邊緣部署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20">
            <a:extLst>
              <a:ext uri="{FF2B5EF4-FFF2-40B4-BE49-F238E27FC236}">
                <a16:creationId xmlns:a16="http://schemas.microsoft.com/office/drawing/2014/main" id="{396097AC-2F92-9258-BAD3-A1F203BE4670}"/>
              </a:ext>
            </a:extLst>
          </p:cNvPr>
          <p:cNvSpPr/>
          <p:nvPr/>
        </p:nvSpPr>
        <p:spPr>
          <a:xfrm>
            <a:off x="73152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1" name="Image 3" descr="preencoded.png">
            <a:extLst>
              <a:ext uri="{FF2B5EF4-FFF2-40B4-BE49-F238E27FC236}">
                <a16:creationId xmlns:a16="http://schemas.microsoft.com/office/drawing/2014/main" id="{3B5625E6-1287-3C9B-1819-24BA46F3A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" y="3962400"/>
            <a:ext cx="426720" cy="426720"/>
          </a:xfrm>
          <a:prstGeom prst="rect">
            <a:avLst/>
          </a:prstGeom>
        </p:spPr>
      </p:pic>
      <p:sp>
        <p:nvSpPr>
          <p:cNvPr id="22" name="Text 21">
            <a:extLst>
              <a:ext uri="{FF2B5EF4-FFF2-40B4-BE49-F238E27FC236}">
                <a16:creationId xmlns:a16="http://schemas.microsoft.com/office/drawing/2014/main" id="{0740CC11-CA56-44D7-BE5E-B90C2B4884BA}"/>
              </a:ext>
            </a:extLst>
          </p:cNvPr>
          <p:cNvSpPr/>
          <p:nvPr/>
        </p:nvSpPr>
        <p:spPr>
          <a:xfrm>
            <a:off x="1524000" y="3925824"/>
            <a:ext cx="2377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端側AI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2">
            <a:extLst>
              <a:ext uri="{FF2B5EF4-FFF2-40B4-BE49-F238E27FC236}">
                <a16:creationId xmlns:a16="http://schemas.microsoft.com/office/drawing/2014/main" id="{F01DEB2E-1F57-5045-EAD2-E7182952FB03}"/>
              </a:ext>
            </a:extLst>
          </p:cNvPr>
          <p:cNvSpPr/>
          <p:nvPr/>
        </p:nvSpPr>
        <p:spPr>
          <a:xfrm>
            <a:off x="1524000" y="4230624"/>
            <a:ext cx="2377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On-device AI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CDC31D8A-804D-2363-FBC8-BDE930F74FB8}"/>
              </a:ext>
            </a:extLst>
          </p:cNvPr>
          <p:cNvSpPr/>
          <p:nvPr/>
        </p:nvSpPr>
        <p:spPr>
          <a:xfrm>
            <a:off x="97536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手機、筆電本地運行AI，隱私保護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4">
            <a:extLst>
              <a:ext uri="{FF2B5EF4-FFF2-40B4-BE49-F238E27FC236}">
                <a16:creationId xmlns:a16="http://schemas.microsoft.com/office/drawing/2014/main" id="{0D342E1D-2939-9BFC-D291-BC639D540A61}"/>
              </a:ext>
            </a:extLst>
          </p:cNvPr>
          <p:cNvSpPr/>
          <p:nvPr/>
        </p:nvSpPr>
        <p:spPr>
          <a:xfrm>
            <a:off x="451104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6" name="Image 4" descr="preencoded.png">
            <a:extLst>
              <a:ext uri="{FF2B5EF4-FFF2-40B4-BE49-F238E27FC236}">
                <a16:creationId xmlns:a16="http://schemas.microsoft.com/office/drawing/2014/main" id="{9497F30D-EE14-6288-07B3-D75E0D708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0" y="3962400"/>
            <a:ext cx="426720" cy="426720"/>
          </a:xfrm>
          <a:prstGeom prst="rect">
            <a:avLst/>
          </a:prstGeom>
        </p:spPr>
      </p:pic>
      <p:sp>
        <p:nvSpPr>
          <p:cNvPr id="27" name="Text 25">
            <a:extLst>
              <a:ext uri="{FF2B5EF4-FFF2-40B4-BE49-F238E27FC236}">
                <a16:creationId xmlns:a16="http://schemas.microsoft.com/office/drawing/2014/main" id="{3EEF78D9-B445-7640-51DC-D972454BB42D}"/>
              </a:ext>
            </a:extLst>
          </p:cNvPr>
          <p:cNvSpPr/>
          <p:nvPr/>
        </p:nvSpPr>
        <p:spPr>
          <a:xfrm>
            <a:off x="5303520" y="3925824"/>
            <a:ext cx="2377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多代理人協作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105C489-7F3F-EC0C-BF23-06C2D80BF6F1}"/>
              </a:ext>
            </a:extLst>
          </p:cNvPr>
          <p:cNvSpPr/>
          <p:nvPr/>
        </p:nvSpPr>
        <p:spPr>
          <a:xfrm>
            <a:off x="5303520" y="4230624"/>
            <a:ext cx="2377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Multi-Agent Collaboration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955B4428-B22B-9AE9-D5D0-740E751D2FD0}"/>
              </a:ext>
            </a:extLst>
          </p:cNvPr>
          <p:cNvSpPr/>
          <p:nvPr/>
        </p:nvSpPr>
        <p:spPr>
          <a:xfrm>
            <a:off x="475488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多個Agent分工合作完成複雜任務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DFAE4C00-17F5-B72B-FAFF-37AD9055B5E0}"/>
              </a:ext>
            </a:extLst>
          </p:cNvPr>
          <p:cNvSpPr/>
          <p:nvPr/>
        </p:nvSpPr>
        <p:spPr>
          <a:xfrm>
            <a:off x="829056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31" name="Image 5" descr="preencoded.png">
            <a:extLst>
              <a:ext uri="{FF2B5EF4-FFF2-40B4-BE49-F238E27FC236}">
                <a16:creationId xmlns:a16="http://schemas.microsoft.com/office/drawing/2014/main" id="{D1F304B6-F4D0-87E7-CD62-884DC8C4E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400" y="3962400"/>
            <a:ext cx="426720" cy="426720"/>
          </a:xfrm>
          <a:prstGeom prst="rect">
            <a:avLst/>
          </a:prstGeom>
        </p:spPr>
      </p:pic>
      <p:sp>
        <p:nvSpPr>
          <p:cNvPr id="32" name="Text 29">
            <a:extLst>
              <a:ext uri="{FF2B5EF4-FFF2-40B4-BE49-F238E27FC236}">
                <a16:creationId xmlns:a16="http://schemas.microsoft.com/office/drawing/2014/main" id="{DED0AFC7-EBF7-B65E-33B0-7408C6D7B037}"/>
              </a:ext>
            </a:extLst>
          </p:cNvPr>
          <p:cNvSpPr/>
          <p:nvPr/>
        </p:nvSpPr>
        <p:spPr>
          <a:xfrm>
            <a:off x="9083040" y="3925824"/>
            <a:ext cx="2377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AI安全與治理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F7405823-D9E6-AF0D-5E55-3D5B06D005DE}"/>
              </a:ext>
            </a:extLst>
          </p:cNvPr>
          <p:cNvSpPr/>
          <p:nvPr/>
        </p:nvSpPr>
        <p:spPr>
          <a:xfrm>
            <a:off x="9083040" y="4230624"/>
            <a:ext cx="2377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Safety &amp; Governance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3EEA0261-2E72-C3EE-97DB-8E20B11EDB21}"/>
              </a:ext>
            </a:extLst>
          </p:cNvPr>
          <p:cNvSpPr/>
          <p:nvPr/>
        </p:nvSpPr>
        <p:spPr>
          <a:xfrm>
            <a:off x="853440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負責任AI、可解釋性、偏見消除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Text 1">
            <a:extLst>
              <a:ext uri="{FF2B5EF4-FFF2-40B4-BE49-F238E27FC236}">
                <a16:creationId xmlns:a16="http://schemas.microsoft.com/office/drawing/2014/main" id="{DD0A8675-609E-67DE-B3F1-84D5605F24D7}"/>
              </a:ext>
            </a:extLst>
          </p:cNvPr>
          <p:cNvSpPr/>
          <p:nvPr/>
        </p:nvSpPr>
        <p:spPr>
          <a:xfrm>
            <a:off x="548640" y="22860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AI關鍵技術趨勢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67293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5D8C2-BD99-B9AC-D7F4-E6B44498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590F4-21AF-0213-E820-987C6BB5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46</a:t>
            </a:fld>
            <a:endParaRPr lang="en-US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9E8B883B-890A-E1A6-033E-D760D89EEFD8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生成式AI vs 代理式AI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B9E3A0DC-1935-F5A9-1D15-7EA34A07E0F2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Generative AI vs Agentic AI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2D509A6-DA70-4C59-BF5E-056338B04E35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E8781A23-1E82-BAE7-1737-9E6A84169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364457"/>
              </p:ext>
            </p:extLst>
          </p:nvPr>
        </p:nvGraphicFramePr>
        <p:xfrm>
          <a:off x="372533" y="1706880"/>
          <a:ext cx="11480801" cy="4815840"/>
        </p:xfrm>
        <a:graphic>
          <a:graphicData uri="http://schemas.openxmlformats.org/drawingml/2006/table">
            <a:tbl>
              <a:tblPr/>
              <a:tblGrid>
                <a:gridCol w="2609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比較面向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生成式AI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Generative AI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代理式AI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Agentic AI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核心功能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生成內容（文字、圖像）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自主規劃與執行任務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互動方式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單次輸入→輸出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多輪迭代、自主循環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工具使用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有限或無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主動呼叫多種工具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記憶能力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有限上下文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短期+長期記憶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自主程度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被動回應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主動規劃與決策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典型應用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寫作、翻譯、程式輔助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自動化工作流、研究分析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代表系統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ChatGPT、Claude Chat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Claude Code、Devin</a:t>
                      </a:r>
                      <a:endParaRPr lang="en-US" sz="28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3992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44656-3B65-ABA8-4DC6-76F56C4D6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DC1E6-5061-11BF-9E85-867019FA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47</a:t>
            </a:fld>
            <a:endParaRPr lang="en-US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9DC11EE6-A404-AB99-0CED-CF7C757A882D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第一部分 重點回顧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CEAB9C24-0092-FFB9-EBE6-563CF86878DF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Section 1 Key Takeaways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49F2FD5-4844-BD16-48D9-32D10C30037A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2A76823D-4893-59B8-B056-0DA166E3F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828800"/>
            <a:ext cx="365760" cy="365760"/>
          </a:xfrm>
          <a:prstGeom prst="rect">
            <a:avLst/>
          </a:prstGeom>
        </p:spPr>
      </p:pic>
      <p:sp>
        <p:nvSpPr>
          <p:cNvPr id="7" name="Text 8">
            <a:extLst>
              <a:ext uri="{FF2B5EF4-FFF2-40B4-BE49-F238E27FC236}">
                <a16:creationId xmlns:a16="http://schemas.microsoft.com/office/drawing/2014/main" id="{E5B0257C-CA83-36CE-4893-53BC455AD494}"/>
              </a:ext>
            </a:extLst>
          </p:cNvPr>
          <p:cNvSpPr/>
          <p:nvPr/>
        </p:nvSpPr>
        <p:spPr>
          <a:xfrm>
            <a:off x="1584960" y="182880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生成式AI正從「內容生成」演進到「自主行動」的代理式AI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6F38AAEB-56F4-571D-2861-EC707043C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2621280"/>
            <a:ext cx="365760" cy="365760"/>
          </a:xfrm>
          <a:prstGeom prst="rect">
            <a:avLst/>
          </a:prstGeom>
        </p:spPr>
      </p:pic>
      <p:sp>
        <p:nvSpPr>
          <p:cNvPr id="9" name="Text 9">
            <a:extLst>
              <a:ext uri="{FF2B5EF4-FFF2-40B4-BE49-F238E27FC236}">
                <a16:creationId xmlns:a16="http://schemas.microsoft.com/office/drawing/2014/main" id="{90B180FF-1137-7762-220C-79C53871A243}"/>
              </a:ext>
            </a:extLst>
          </p:cNvPr>
          <p:cNvSpPr/>
          <p:nvPr/>
        </p:nvSpPr>
        <p:spPr>
          <a:xfrm>
            <a:off x="1584960" y="262128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Agentic AI具備規劃、推理、工具使用、記憶四大核心能力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Image 2" descr="preencoded.png">
            <a:extLst>
              <a:ext uri="{FF2B5EF4-FFF2-40B4-BE49-F238E27FC236}">
                <a16:creationId xmlns:a16="http://schemas.microsoft.com/office/drawing/2014/main" id="{031B9CAC-BEEA-BA80-D457-898AF9E7C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3413760"/>
            <a:ext cx="365760" cy="365760"/>
          </a:xfrm>
          <a:prstGeom prst="rect">
            <a:avLst/>
          </a:prstGeom>
        </p:spPr>
      </p:pic>
      <p:sp>
        <p:nvSpPr>
          <p:cNvPr id="11" name="Text 10">
            <a:extLst>
              <a:ext uri="{FF2B5EF4-FFF2-40B4-BE49-F238E27FC236}">
                <a16:creationId xmlns:a16="http://schemas.microsoft.com/office/drawing/2014/main" id="{AEFE211C-0F3B-5EFB-A0FC-A804FD6C312D}"/>
              </a:ext>
            </a:extLst>
          </p:cNvPr>
          <p:cNvSpPr/>
          <p:nvPr/>
        </p:nvSpPr>
        <p:spPr>
          <a:xfrm>
            <a:off x="1584960" y="341376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MCP、Multi-Agent等框架正推動AI代理人生態系統發展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A87A5ED3-A3AB-AF6D-17DE-7C0117A15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4206240"/>
            <a:ext cx="365760" cy="365760"/>
          </a:xfrm>
          <a:prstGeom prst="rect">
            <a:avLst/>
          </a:prstGeom>
        </p:spPr>
      </p:pic>
      <p:sp>
        <p:nvSpPr>
          <p:cNvPr id="13" name="Text 11">
            <a:extLst>
              <a:ext uri="{FF2B5EF4-FFF2-40B4-BE49-F238E27FC236}">
                <a16:creationId xmlns:a16="http://schemas.microsoft.com/office/drawing/2014/main" id="{FC7081C8-0A68-801B-F1F5-948AA49357E5}"/>
              </a:ext>
            </a:extLst>
          </p:cNvPr>
          <p:cNvSpPr/>
          <p:nvPr/>
        </p:nvSpPr>
        <p:spPr>
          <a:xfrm>
            <a:off x="1584960" y="420624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RAG、小型模型、端側AI等趨勢降低AI應用門檻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Image 4" descr="preencoded.png">
            <a:extLst>
              <a:ext uri="{FF2B5EF4-FFF2-40B4-BE49-F238E27FC236}">
                <a16:creationId xmlns:a16="http://schemas.microsoft.com/office/drawing/2014/main" id="{26E818BB-7414-3ABD-278A-A56972708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4998720"/>
            <a:ext cx="365760" cy="365760"/>
          </a:xfrm>
          <a:prstGeom prst="rect">
            <a:avLst/>
          </a:prstGeom>
        </p:spPr>
      </p:pic>
      <p:sp>
        <p:nvSpPr>
          <p:cNvPr id="15" name="Text 12">
            <a:extLst>
              <a:ext uri="{FF2B5EF4-FFF2-40B4-BE49-F238E27FC236}">
                <a16:creationId xmlns:a16="http://schemas.microsoft.com/office/drawing/2014/main" id="{7836667A-29D1-0D24-894D-731107D1B6A7}"/>
              </a:ext>
            </a:extLst>
          </p:cNvPr>
          <p:cNvSpPr/>
          <p:nvPr/>
        </p:nvSpPr>
        <p:spPr>
          <a:xfrm>
            <a:off x="1584960" y="499872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企業AI採用率持續攀升，Agentic AI是下一波成長引擎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FB445171-407F-5E8F-A0AB-D075D0627B86}"/>
              </a:ext>
            </a:extLst>
          </p:cNvPr>
          <p:cNvSpPr/>
          <p:nvPr/>
        </p:nvSpPr>
        <p:spPr>
          <a:xfrm>
            <a:off x="731520" y="5608320"/>
            <a:ext cx="10728960" cy="48768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F4DDB097-50BB-D938-8E32-5B941E778095}"/>
              </a:ext>
            </a:extLst>
          </p:cNvPr>
          <p:cNvSpPr/>
          <p:nvPr/>
        </p:nvSpPr>
        <p:spPr>
          <a:xfrm>
            <a:off x="1097280" y="5608320"/>
            <a:ext cx="99974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💡 接下來：AI如何驅動ESG與永續發展的數位創新？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68456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6A4F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75360" y="1463040"/>
            <a:ext cx="1463040" cy="146304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4" name="Text 2"/>
          <p:cNvSpPr/>
          <p:nvPr/>
        </p:nvSpPr>
        <p:spPr>
          <a:xfrm>
            <a:off x="975360" y="1463040"/>
            <a:ext cx="1463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5867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</a:t>
            </a:r>
            <a:endParaRPr lang="en-US" sz="5867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1463040"/>
            <a:ext cx="975360" cy="975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75360" y="3413760"/>
            <a:ext cx="102412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</a:t>
            </a:r>
            <a:r>
              <a:rPr lang="zh-TW" alt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跨域創新應用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975360" y="4389120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Cross-disciplinary Innovative Applications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75360" y="5364480"/>
            <a:ext cx="3048000" cy="48768"/>
          </a:xfrm>
          <a:prstGeom prst="rect">
            <a:avLst/>
          </a:prstGeom>
          <a:solidFill>
            <a:srgbClr val="D4A843"/>
          </a:solidFill>
          <a:ln/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09FB1-97DA-20EA-6AAE-1CB446771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4E880E3B-797B-BE1B-18B8-E21EDD391025}"/>
              </a:ext>
            </a:extLst>
          </p:cNvPr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ESG概述：三大支柱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5793B254-5525-93E7-8B00-4388FD2F8F4C}"/>
              </a:ext>
            </a:extLst>
          </p:cNvPr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Overview: Three Pillars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8DEBFF3-92AD-A9AE-2290-19E7405CAE41}"/>
              </a:ext>
            </a:extLst>
          </p:cNvPr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F6F5954D-0773-1E0C-55EC-5EBAEF29AD10}"/>
              </a:ext>
            </a:extLst>
          </p:cNvPr>
          <p:cNvSpPr/>
          <p:nvPr/>
        </p:nvSpPr>
        <p:spPr>
          <a:xfrm>
            <a:off x="731520" y="1706880"/>
            <a:ext cx="341376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9">
            <a:extLst>
              <a:ext uri="{FF2B5EF4-FFF2-40B4-BE49-F238E27FC236}">
                <a16:creationId xmlns:a16="http://schemas.microsoft.com/office/drawing/2014/main" id="{00F17195-FB65-651C-37B7-56BF74DFD978}"/>
              </a:ext>
            </a:extLst>
          </p:cNvPr>
          <p:cNvSpPr/>
          <p:nvPr/>
        </p:nvSpPr>
        <p:spPr>
          <a:xfrm>
            <a:off x="731520" y="1706880"/>
            <a:ext cx="3413760" cy="97536"/>
          </a:xfrm>
          <a:prstGeom prst="rect">
            <a:avLst/>
          </a:prstGeom>
          <a:solidFill>
            <a:srgbClr val="40916C"/>
          </a:solidFill>
          <a:ln/>
        </p:spPr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A7F919B6-CD47-0DAF-BC3D-057CBD70EBF6}"/>
              </a:ext>
            </a:extLst>
          </p:cNvPr>
          <p:cNvSpPr/>
          <p:nvPr/>
        </p:nvSpPr>
        <p:spPr>
          <a:xfrm>
            <a:off x="1828800" y="2011680"/>
            <a:ext cx="1219200" cy="1219200"/>
          </a:xfrm>
          <a:prstGeom prst="ellipse">
            <a:avLst/>
          </a:prstGeom>
          <a:solidFill>
            <a:srgbClr val="40916C"/>
          </a:solidFill>
          <a:ln/>
        </p:spPr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9FBFA26C-03EB-F130-D5E3-E9CCA5AE8936}"/>
              </a:ext>
            </a:extLst>
          </p:cNvPr>
          <p:cNvSpPr/>
          <p:nvPr/>
        </p:nvSpPr>
        <p:spPr>
          <a:xfrm>
            <a:off x="1828800" y="2011680"/>
            <a:ext cx="12192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F9414471-2C28-051D-E9D0-262D3869FD94}"/>
              </a:ext>
            </a:extLst>
          </p:cNvPr>
          <p:cNvSpPr/>
          <p:nvPr/>
        </p:nvSpPr>
        <p:spPr>
          <a:xfrm>
            <a:off x="975360" y="3352800"/>
            <a:ext cx="29260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環境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E2880B2C-1D38-B145-E138-EB8102689172}"/>
              </a:ext>
            </a:extLst>
          </p:cNvPr>
          <p:cNvSpPr/>
          <p:nvPr/>
        </p:nvSpPr>
        <p:spPr>
          <a:xfrm>
            <a:off x="975360" y="3718560"/>
            <a:ext cx="29260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Environmental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68366FD7-F92E-A58A-7230-1C9B402041FC}"/>
              </a:ext>
            </a:extLst>
          </p:cNvPr>
          <p:cNvSpPr/>
          <p:nvPr/>
        </p:nvSpPr>
        <p:spPr>
          <a:xfrm>
            <a:off x="1219200" y="4314610"/>
            <a:ext cx="2438400" cy="1706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氣候變遷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碳排放管理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能源效率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生物多樣性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廢棄物管理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BAEFDBD1-BBB0-7459-AAC8-E7B84311ABCA}"/>
              </a:ext>
            </a:extLst>
          </p:cNvPr>
          <p:cNvSpPr/>
          <p:nvPr/>
        </p:nvSpPr>
        <p:spPr>
          <a:xfrm>
            <a:off x="4511040" y="1706880"/>
            <a:ext cx="341376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EE7621FF-9287-DB6E-A0E9-D2B748C05D98}"/>
              </a:ext>
            </a:extLst>
          </p:cNvPr>
          <p:cNvSpPr/>
          <p:nvPr/>
        </p:nvSpPr>
        <p:spPr>
          <a:xfrm>
            <a:off x="4511040" y="1706880"/>
            <a:ext cx="3413760" cy="9753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4A7BA959-CDC1-A460-2C9F-9AE42087B7F5}"/>
              </a:ext>
            </a:extLst>
          </p:cNvPr>
          <p:cNvSpPr/>
          <p:nvPr/>
        </p:nvSpPr>
        <p:spPr>
          <a:xfrm>
            <a:off x="5608320" y="2011680"/>
            <a:ext cx="1219200" cy="121920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D56CD1BF-F7A1-172A-F83B-8ED1996CAC6C}"/>
              </a:ext>
            </a:extLst>
          </p:cNvPr>
          <p:cNvSpPr/>
          <p:nvPr/>
        </p:nvSpPr>
        <p:spPr>
          <a:xfrm>
            <a:off x="5608320" y="2011680"/>
            <a:ext cx="12192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4CBEFBC1-30C5-CFD7-1AEB-57D48E26F920}"/>
              </a:ext>
            </a:extLst>
          </p:cNvPr>
          <p:cNvSpPr/>
          <p:nvPr/>
        </p:nvSpPr>
        <p:spPr>
          <a:xfrm>
            <a:off x="4754880" y="3352800"/>
            <a:ext cx="29260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社會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60528F5B-1D58-38D6-97CF-4359EB0009EE}"/>
              </a:ext>
            </a:extLst>
          </p:cNvPr>
          <p:cNvSpPr/>
          <p:nvPr/>
        </p:nvSpPr>
        <p:spPr>
          <a:xfrm>
            <a:off x="4754880" y="3718560"/>
            <a:ext cx="29260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Social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58217831-9F20-43D9-AB33-57FC084355E9}"/>
              </a:ext>
            </a:extLst>
          </p:cNvPr>
          <p:cNvSpPr/>
          <p:nvPr/>
        </p:nvSpPr>
        <p:spPr>
          <a:xfrm>
            <a:off x="4998720" y="4314610"/>
            <a:ext cx="2438400" cy="1706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勞工權益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多元共融(DEI)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社區關係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供應鏈管理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資料隱私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22">
            <a:extLst>
              <a:ext uri="{FF2B5EF4-FFF2-40B4-BE49-F238E27FC236}">
                <a16:creationId xmlns:a16="http://schemas.microsoft.com/office/drawing/2014/main" id="{8E4EB8A4-B97C-ECFC-2E2A-3322556D47A8}"/>
              </a:ext>
            </a:extLst>
          </p:cNvPr>
          <p:cNvSpPr/>
          <p:nvPr/>
        </p:nvSpPr>
        <p:spPr>
          <a:xfrm>
            <a:off x="8290560" y="1706880"/>
            <a:ext cx="341376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23">
            <a:extLst>
              <a:ext uri="{FF2B5EF4-FFF2-40B4-BE49-F238E27FC236}">
                <a16:creationId xmlns:a16="http://schemas.microsoft.com/office/drawing/2014/main" id="{75F01CEF-446C-FBC9-8C3E-BC2F02D86464}"/>
              </a:ext>
            </a:extLst>
          </p:cNvPr>
          <p:cNvSpPr/>
          <p:nvPr/>
        </p:nvSpPr>
        <p:spPr>
          <a:xfrm>
            <a:off x="8290560" y="1706880"/>
            <a:ext cx="3413760" cy="97536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2" name="Shape 24">
            <a:extLst>
              <a:ext uri="{FF2B5EF4-FFF2-40B4-BE49-F238E27FC236}">
                <a16:creationId xmlns:a16="http://schemas.microsoft.com/office/drawing/2014/main" id="{4BFB6D32-601A-D49B-733C-5BEF015E616E}"/>
              </a:ext>
            </a:extLst>
          </p:cNvPr>
          <p:cNvSpPr/>
          <p:nvPr/>
        </p:nvSpPr>
        <p:spPr>
          <a:xfrm>
            <a:off x="9387840" y="2011680"/>
            <a:ext cx="1219200" cy="1219200"/>
          </a:xfrm>
          <a:prstGeom prst="ellipse">
            <a:avLst/>
          </a:prstGeom>
          <a:solidFill>
            <a:srgbClr val="1E3A5F"/>
          </a:solidFill>
          <a:ln/>
        </p:spPr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96573376-8CB4-313C-B0B4-B693C4046711}"/>
              </a:ext>
            </a:extLst>
          </p:cNvPr>
          <p:cNvSpPr/>
          <p:nvPr/>
        </p:nvSpPr>
        <p:spPr>
          <a:xfrm>
            <a:off x="9387840" y="2011680"/>
            <a:ext cx="12192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FFB5856A-17F7-BF8B-ED1D-28D57FCB34B1}"/>
              </a:ext>
            </a:extLst>
          </p:cNvPr>
          <p:cNvSpPr/>
          <p:nvPr/>
        </p:nvSpPr>
        <p:spPr>
          <a:xfrm>
            <a:off x="8534400" y="3352800"/>
            <a:ext cx="29260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 dirty="0">
                <a:solidFill>
                  <a:srgbClr val="1E3A5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治理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7">
            <a:extLst>
              <a:ext uri="{FF2B5EF4-FFF2-40B4-BE49-F238E27FC236}">
                <a16:creationId xmlns:a16="http://schemas.microsoft.com/office/drawing/2014/main" id="{53009C7F-6910-4FEA-1A01-D5BF51975DE0}"/>
              </a:ext>
            </a:extLst>
          </p:cNvPr>
          <p:cNvSpPr/>
          <p:nvPr/>
        </p:nvSpPr>
        <p:spPr>
          <a:xfrm>
            <a:off x="8534400" y="3718560"/>
            <a:ext cx="29260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Governance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C34C5B0A-08C7-4E93-8E74-E213E8B35144}"/>
              </a:ext>
            </a:extLst>
          </p:cNvPr>
          <p:cNvSpPr/>
          <p:nvPr/>
        </p:nvSpPr>
        <p:spPr>
          <a:xfrm>
            <a:off x="8778240" y="4314610"/>
            <a:ext cx="2438400" cy="1706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董事會結構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商業倫理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風險管理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資訊揭露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反貪腐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1020F8A2-B66E-0186-B585-D9C548406A8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49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2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074F8-0372-534F-6A2A-283543D86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FF2CB992-FECF-7940-9E6C-4FDE766BD97F}"/>
              </a:ext>
            </a:extLst>
          </p:cNvPr>
          <p:cNvSpPr/>
          <p:nvPr/>
        </p:nvSpPr>
        <p:spPr>
          <a:xfrm>
            <a:off x="534390" y="629623"/>
            <a:ext cx="11251092" cy="5598754"/>
          </a:xfrm>
          <a:custGeom>
            <a:avLst/>
            <a:gdLst>
              <a:gd name="connsiteX0" fmla="*/ 0 w 1442434"/>
              <a:gd name="connsiteY0" fmla="*/ 824248 h 824248"/>
              <a:gd name="connsiteX1" fmla="*/ 978794 w 1442434"/>
              <a:gd name="connsiteY1" fmla="*/ 656823 h 824248"/>
              <a:gd name="connsiteX2" fmla="*/ 1442434 w 1442434"/>
              <a:gd name="connsiteY2" fmla="*/ 0 h 824248"/>
              <a:gd name="connsiteX0" fmla="*/ 0 w 1442434"/>
              <a:gd name="connsiteY0" fmla="*/ 824248 h 824248"/>
              <a:gd name="connsiteX1" fmla="*/ 864867 w 1442434"/>
              <a:gd name="connsiteY1" fmla="*/ 620798 h 824248"/>
              <a:gd name="connsiteX2" fmla="*/ 1442434 w 1442434"/>
              <a:gd name="connsiteY2" fmla="*/ 0 h 82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2434" h="824248">
                <a:moveTo>
                  <a:pt x="0" y="824248"/>
                </a:moveTo>
                <a:cubicBezTo>
                  <a:pt x="369194" y="809223"/>
                  <a:pt x="624461" y="758173"/>
                  <a:pt x="864867" y="620798"/>
                </a:cubicBezTo>
                <a:cubicBezTo>
                  <a:pt x="1105273" y="483423"/>
                  <a:pt x="1330817" y="259724"/>
                  <a:pt x="1442434" y="0"/>
                </a:cubicBez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3F0379-D7FF-1AAC-283C-486101A3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57831"/>
            <a:ext cx="11222181" cy="77805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Generative AI, Agentic AI, Physical AI</a:t>
            </a:r>
            <a:endParaRPr lang="en-US" sz="2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D7C83-6686-7625-8955-20F4BEAC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904276-3D44-0214-F997-EB80DAAE0716}"/>
              </a:ext>
            </a:extLst>
          </p:cNvPr>
          <p:cNvSpPr/>
          <p:nvPr/>
        </p:nvSpPr>
        <p:spPr>
          <a:xfrm>
            <a:off x="185738" y="6606277"/>
            <a:ext cx="115997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Source: NVIDIA (2025), GTC March 2025 Keynote with NVIDIA CEO Jensen Huang, https://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www.youtube.com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watch?v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=_waPvOwL9Z8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26E1B-00AA-89EF-827C-EED647610FDD}"/>
              </a:ext>
            </a:extLst>
          </p:cNvPr>
          <p:cNvSpPr txBox="1"/>
          <p:nvPr/>
        </p:nvSpPr>
        <p:spPr>
          <a:xfrm>
            <a:off x="79065" y="5781181"/>
            <a:ext cx="222804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2012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AlexNet</a:t>
            </a:r>
            <a:endParaRPr lang="en-US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40F6DB-F166-198B-F231-ABEB4018ADDB}"/>
              </a:ext>
            </a:extLst>
          </p:cNvPr>
          <p:cNvSpPr txBox="1"/>
          <p:nvPr/>
        </p:nvSpPr>
        <p:spPr>
          <a:xfrm>
            <a:off x="3025567" y="4811298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Perception AI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76758-74E4-D9B3-35F9-11D2CC2E6F11}"/>
              </a:ext>
            </a:extLst>
          </p:cNvPr>
          <p:cNvSpPr txBox="1"/>
          <p:nvPr/>
        </p:nvSpPr>
        <p:spPr>
          <a:xfrm>
            <a:off x="5962835" y="3873070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Generative AI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B232B9-7A7F-8195-96F1-721FEA6244FE}"/>
              </a:ext>
            </a:extLst>
          </p:cNvPr>
          <p:cNvSpPr txBox="1"/>
          <p:nvPr/>
        </p:nvSpPr>
        <p:spPr>
          <a:xfrm>
            <a:off x="8228630" y="2374071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Agentic AI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56751-3009-ADA3-CFD2-E571773811FD}"/>
              </a:ext>
            </a:extLst>
          </p:cNvPr>
          <p:cNvSpPr txBox="1"/>
          <p:nvPr/>
        </p:nvSpPr>
        <p:spPr>
          <a:xfrm>
            <a:off x="9918825" y="1048081"/>
            <a:ext cx="220167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6B763-BCA4-DC3D-3019-7353571CF0D2}"/>
              </a:ext>
            </a:extLst>
          </p:cNvPr>
          <p:cNvSpPr txBox="1"/>
          <p:nvPr/>
        </p:nvSpPr>
        <p:spPr>
          <a:xfrm>
            <a:off x="79065" y="6169808"/>
            <a:ext cx="3189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Deep learning breakthrough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F9B4C-A0B3-D568-B475-2680DE560BA0}"/>
              </a:ext>
            </a:extLst>
          </p:cNvPr>
          <p:cNvSpPr txBox="1"/>
          <p:nvPr/>
        </p:nvSpPr>
        <p:spPr>
          <a:xfrm>
            <a:off x="3025567" y="5249073"/>
            <a:ext cx="318928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Speech recognition 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Deep recommender systems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Medical imaging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D1F26-086D-57DC-DE40-F6B75989899E}"/>
              </a:ext>
            </a:extLst>
          </p:cNvPr>
          <p:cNvSpPr txBox="1"/>
          <p:nvPr/>
        </p:nvSpPr>
        <p:spPr>
          <a:xfrm>
            <a:off x="5997753" y="4298959"/>
            <a:ext cx="23217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Digital marketing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Content creation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BB8C85-5B74-EEB5-FEC2-F55DB318DF2B}"/>
              </a:ext>
            </a:extLst>
          </p:cNvPr>
          <p:cNvSpPr txBox="1"/>
          <p:nvPr/>
        </p:nvSpPr>
        <p:spPr>
          <a:xfrm>
            <a:off x="8245883" y="2793773"/>
            <a:ext cx="227646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Coding assistants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Customer service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Patient care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B61FC-315B-E8EB-6BBB-0AE6A8DFCFDA}"/>
              </a:ext>
            </a:extLst>
          </p:cNvPr>
          <p:cNvSpPr txBox="1"/>
          <p:nvPr/>
        </p:nvSpPr>
        <p:spPr>
          <a:xfrm>
            <a:off x="9915935" y="1467824"/>
            <a:ext cx="220167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Self-driving cars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General robotics</a:t>
            </a:r>
          </a:p>
        </p:txBody>
      </p:sp>
    </p:spTree>
    <p:extLst>
      <p:ext uri="{BB962C8B-B14F-4D97-AF65-F5344CB8AC3E}">
        <p14:creationId xmlns:p14="http://schemas.microsoft.com/office/powerpoint/2010/main" val="3733802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聯合國永續發展目標 (SDGs)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UN Sustainable Development Goals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73152" cy="877824"/>
          </a:xfrm>
          <a:prstGeom prst="rect">
            <a:avLst/>
          </a:prstGeom>
          <a:solidFill>
            <a:srgbClr val="40916C"/>
          </a:solidFill>
          <a:ln/>
        </p:spPr>
      </p:sp>
      <p:sp>
        <p:nvSpPr>
          <p:cNvPr id="12" name="Text 10"/>
          <p:cNvSpPr/>
          <p:nvPr/>
        </p:nvSpPr>
        <p:spPr>
          <a:xfrm>
            <a:off x="1036320" y="1767840"/>
            <a:ext cx="3289312" cy="416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人 People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36320" y="2123439"/>
            <a:ext cx="101193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 消除貧窮 | SDG 2 消除飢餓 | SDG 3 健康福祉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4 優質教育 | SDG 5 性別平等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31520" y="274320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31520" y="2743200"/>
            <a:ext cx="73152" cy="87782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1036320" y="2804160"/>
            <a:ext cx="3289312" cy="416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繁榮 Prosperity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36320" y="3159759"/>
            <a:ext cx="101193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7 可負擔能源 | SDG 8 經濟成長 | SDG 9 工業創新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10 減少不平等 | SDG 11 永續城市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1520" y="377952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31520" y="3779520"/>
            <a:ext cx="73152" cy="877824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20" name="Text 18"/>
          <p:cNvSpPr/>
          <p:nvPr/>
        </p:nvSpPr>
        <p:spPr>
          <a:xfrm>
            <a:off x="1036320" y="3840480"/>
            <a:ext cx="3289312" cy="416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2D6A4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地球 Planet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36320" y="4196079"/>
            <a:ext cx="101193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6 潔淨水源 | SDG 12 負責消費 | SDG 13 氣候行動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14 海洋生態 | SDG 15 陸域生態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481584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31520" y="4815840"/>
            <a:ext cx="73152" cy="87782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1036319" y="4876800"/>
            <a:ext cx="5264728" cy="347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E3A5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和平與夥伴 Peace &amp; Partnership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36320" y="5232399"/>
            <a:ext cx="101193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16 和平正義制度 | SDG 17 全球夥伴關係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1520" y="6262253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17項永續發展目標 — 2030年全球共同願景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06060B8-DE79-877C-8C2D-706D901F08C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50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92B74-BD11-6A24-92DD-8633BDB2A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CC70-B0B7-2B3E-02A3-DFAFA7F4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0"/>
            <a:ext cx="11222181" cy="765469"/>
          </a:xfrm>
        </p:spPr>
        <p:txBody>
          <a:bodyPr>
            <a:noAutofit/>
          </a:bodyPr>
          <a:lstStyle/>
          <a:p>
            <a:r>
              <a:rPr lang="en-US" sz="3600" dirty="0"/>
              <a:t>Evolution of </a:t>
            </a:r>
            <a:r>
              <a:rPr lang="en-US" sz="3600" dirty="0">
                <a:solidFill>
                  <a:srgbClr val="C00000"/>
                </a:solidFill>
              </a:rPr>
              <a:t>Sustainable Finance </a:t>
            </a:r>
            <a:r>
              <a:rPr lang="en-US" sz="3600" dirty="0"/>
              <a:t>Research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3C5B8-9FF3-8F18-80BB-CAD96066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CD28F1-2AB2-9DBC-341E-37AF5E40C6F4}"/>
              </a:ext>
            </a:extLst>
          </p:cNvPr>
          <p:cNvSpPr txBox="1"/>
          <p:nvPr/>
        </p:nvSpPr>
        <p:spPr>
          <a:xfrm>
            <a:off x="843121" y="6383146"/>
            <a:ext cx="106047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Kumar, S., Sharma, D., Rao, S., Lim, W. M., &amp;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Mangla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S. K. (2022). Past, present, and future of sustainable finance: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Insights from big data analytics through machine learning of scholarly research. Annals of Operations Research, 1-44.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188965-4A8E-F0D7-BDA3-48F0D2C94296}"/>
              </a:ext>
            </a:extLst>
          </p:cNvPr>
          <p:cNvCxnSpPr>
            <a:cxnSpLocks/>
          </p:cNvCxnSpPr>
          <p:nvPr/>
        </p:nvCxnSpPr>
        <p:spPr>
          <a:xfrm>
            <a:off x="408889" y="5990859"/>
            <a:ext cx="11233817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478CC7-41CD-0F4E-EE28-14DB169102B9}"/>
              </a:ext>
            </a:extLst>
          </p:cNvPr>
          <p:cNvSpPr txBox="1"/>
          <p:nvPr/>
        </p:nvSpPr>
        <p:spPr>
          <a:xfrm>
            <a:off x="154297" y="601403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1986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104DEE-441E-1B10-4870-8054AFA5B17C}"/>
              </a:ext>
            </a:extLst>
          </p:cNvPr>
          <p:cNvCxnSpPr>
            <a:cxnSpLocks/>
          </p:cNvCxnSpPr>
          <p:nvPr/>
        </p:nvCxnSpPr>
        <p:spPr>
          <a:xfrm flipV="1">
            <a:off x="527394" y="5876247"/>
            <a:ext cx="0" cy="24137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AA0EF0-9C33-5765-EBE5-0B9A2E2F921D}"/>
              </a:ext>
            </a:extLst>
          </p:cNvPr>
          <p:cNvCxnSpPr>
            <a:cxnSpLocks/>
          </p:cNvCxnSpPr>
          <p:nvPr/>
        </p:nvCxnSpPr>
        <p:spPr>
          <a:xfrm flipV="1">
            <a:off x="2990130" y="5876247"/>
            <a:ext cx="0" cy="24137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C62B587-1783-C69D-82F6-2C9F55C1BEEB}"/>
              </a:ext>
            </a:extLst>
          </p:cNvPr>
          <p:cNvCxnSpPr>
            <a:cxnSpLocks/>
          </p:cNvCxnSpPr>
          <p:nvPr/>
        </p:nvCxnSpPr>
        <p:spPr>
          <a:xfrm flipV="1">
            <a:off x="5661619" y="5876247"/>
            <a:ext cx="0" cy="24137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2AF8ED1-26C4-AACB-2778-3501832603D1}"/>
              </a:ext>
            </a:extLst>
          </p:cNvPr>
          <p:cNvCxnSpPr>
            <a:cxnSpLocks/>
          </p:cNvCxnSpPr>
          <p:nvPr/>
        </p:nvCxnSpPr>
        <p:spPr>
          <a:xfrm flipV="1">
            <a:off x="8541244" y="5876247"/>
            <a:ext cx="0" cy="24137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CFA61CA-E84F-EA3E-088C-1537E625D889}"/>
              </a:ext>
            </a:extLst>
          </p:cNvPr>
          <p:cNvCxnSpPr>
            <a:cxnSpLocks/>
          </p:cNvCxnSpPr>
          <p:nvPr/>
        </p:nvCxnSpPr>
        <p:spPr>
          <a:xfrm flipV="1">
            <a:off x="10894089" y="5889163"/>
            <a:ext cx="0" cy="24137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CB17391-9557-F7BB-EF3E-6C71B0FF3361}"/>
              </a:ext>
            </a:extLst>
          </p:cNvPr>
          <p:cNvSpPr txBox="1"/>
          <p:nvPr/>
        </p:nvSpPr>
        <p:spPr>
          <a:xfrm>
            <a:off x="2586814" y="601403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1995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E934CC-5B96-C062-FA4A-E7A28EA1D19F}"/>
              </a:ext>
            </a:extLst>
          </p:cNvPr>
          <p:cNvSpPr txBox="1"/>
          <p:nvPr/>
        </p:nvSpPr>
        <p:spPr>
          <a:xfrm>
            <a:off x="5283592" y="601403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2005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5D81C1-CA35-6267-1738-260C453A5758}"/>
              </a:ext>
            </a:extLst>
          </p:cNvPr>
          <p:cNvSpPr txBox="1"/>
          <p:nvPr/>
        </p:nvSpPr>
        <p:spPr>
          <a:xfrm>
            <a:off x="8116760" y="601403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29DB280-A5FA-A4E5-E369-4B0737EE3822}"/>
              </a:ext>
            </a:extLst>
          </p:cNvPr>
          <p:cNvSpPr txBox="1"/>
          <p:nvPr/>
        </p:nvSpPr>
        <p:spPr>
          <a:xfrm>
            <a:off x="10397228" y="601403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2020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0D744BF-B36C-8FC8-F56B-FDA4E3BCBDF3}"/>
              </a:ext>
            </a:extLst>
          </p:cNvPr>
          <p:cNvCxnSpPr>
            <a:cxnSpLocks/>
          </p:cNvCxnSpPr>
          <p:nvPr/>
        </p:nvCxnSpPr>
        <p:spPr>
          <a:xfrm flipV="1">
            <a:off x="445525" y="947895"/>
            <a:ext cx="0" cy="506195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6FB9694-9B99-9241-0CD2-E59C3D552BE7}"/>
              </a:ext>
            </a:extLst>
          </p:cNvPr>
          <p:cNvSpPr txBox="1"/>
          <p:nvPr/>
        </p:nvSpPr>
        <p:spPr>
          <a:xfrm>
            <a:off x="96837" y="575097"/>
            <a:ext cx="832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Topic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D5EB0662-F660-B3B6-59EA-958CCB70D1EF}"/>
              </a:ext>
            </a:extLst>
          </p:cNvPr>
          <p:cNvSpPr/>
          <p:nvPr/>
        </p:nvSpPr>
        <p:spPr>
          <a:xfrm>
            <a:off x="557616" y="5435701"/>
            <a:ext cx="10602181" cy="411005"/>
          </a:xfrm>
          <a:prstGeom prst="roundRect">
            <a:avLst>
              <a:gd name="adj" fmla="val 1511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Socially Responsible Investing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361F9B4-E316-25EF-80E2-7DCB471086BD}"/>
              </a:ext>
            </a:extLst>
          </p:cNvPr>
          <p:cNvSpPr/>
          <p:nvPr/>
        </p:nvSpPr>
        <p:spPr>
          <a:xfrm>
            <a:off x="3013357" y="4981034"/>
            <a:ext cx="8146440" cy="411005"/>
          </a:xfrm>
          <a:prstGeom prst="roundRect">
            <a:avLst>
              <a:gd name="adj" fmla="val 1511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Ethical Investing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E824574-245E-FBDF-0C2E-68B71650DFB2}"/>
              </a:ext>
            </a:extLst>
          </p:cNvPr>
          <p:cNvSpPr/>
          <p:nvPr/>
        </p:nvSpPr>
        <p:spPr>
          <a:xfrm>
            <a:off x="3013357" y="4526370"/>
            <a:ext cx="8146440" cy="411005"/>
          </a:xfrm>
          <a:prstGeom prst="roundRect">
            <a:avLst>
              <a:gd name="adj" fmla="val 1511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Green Financing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FFA54FF7-068C-A37B-21CC-98667FC06334}"/>
              </a:ext>
            </a:extLst>
          </p:cNvPr>
          <p:cNvSpPr/>
          <p:nvPr/>
        </p:nvSpPr>
        <p:spPr>
          <a:xfrm>
            <a:off x="5661620" y="4071706"/>
            <a:ext cx="5498177" cy="411005"/>
          </a:xfrm>
          <a:prstGeom prst="roundRect">
            <a:avLst>
              <a:gd name="adj" fmla="val 1511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Carbon Financing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5ABB8C79-64D2-457A-0336-53324631E0BE}"/>
              </a:ext>
            </a:extLst>
          </p:cNvPr>
          <p:cNvSpPr/>
          <p:nvPr/>
        </p:nvSpPr>
        <p:spPr>
          <a:xfrm>
            <a:off x="5661620" y="3617042"/>
            <a:ext cx="5498177" cy="411005"/>
          </a:xfrm>
          <a:prstGeom prst="roundRect">
            <a:avLst>
              <a:gd name="adj" fmla="val 1511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Financing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7B1FF3BF-8BCB-F93F-213F-2F4364CB6B89}"/>
              </a:ext>
            </a:extLst>
          </p:cNvPr>
          <p:cNvSpPr/>
          <p:nvPr/>
        </p:nvSpPr>
        <p:spPr>
          <a:xfrm>
            <a:off x="5661620" y="3162378"/>
            <a:ext cx="5498177" cy="411005"/>
          </a:xfrm>
          <a:prstGeom prst="roundRect">
            <a:avLst>
              <a:gd name="adj" fmla="val 1511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Conscious Capitalism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AAF29DB-6FA8-D61E-A860-BF76C75C6177}"/>
              </a:ext>
            </a:extLst>
          </p:cNvPr>
          <p:cNvSpPr/>
          <p:nvPr/>
        </p:nvSpPr>
        <p:spPr>
          <a:xfrm>
            <a:off x="5661620" y="2707714"/>
            <a:ext cx="5498177" cy="411005"/>
          </a:xfrm>
          <a:prstGeom prst="roundRect">
            <a:avLst>
              <a:gd name="adj" fmla="val 15111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CSR: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Corporate Social Responsibility 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3BE83A7D-CDBC-56EA-EF84-1BD2372C99EC}"/>
              </a:ext>
            </a:extLst>
          </p:cNvPr>
          <p:cNvSpPr/>
          <p:nvPr/>
        </p:nvSpPr>
        <p:spPr>
          <a:xfrm>
            <a:off x="5661620" y="2253050"/>
            <a:ext cx="5498177" cy="411005"/>
          </a:xfrm>
          <a:prstGeom prst="roundRect">
            <a:avLst>
              <a:gd name="adj" fmla="val 15111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ESG: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Environmental, Social, and Governance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1CA674D-5344-72C1-A593-E0D891EFF51A}"/>
              </a:ext>
            </a:extLst>
          </p:cNvPr>
          <p:cNvSpPr/>
          <p:nvPr/>
        </p:nvSpPr>
        <p:spPr>
          <a:xfrm>
            <a:off x="8364511" y="1798386"/>
            <a:ext cx="2795286" cy="411005"/>
          </a:xfrm>
          <a:prstGeom prst="roundRect">
            <a:avLst>
              <a:gd name="adj" fmla="val 1511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Investing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DC28C541-C96F-A076-A5A3-46DF9BC120FD}"/>
              </a:ext>
            </a:extLst>
          </p:cNvPr>
          <p:cNvSpPr/>
          <p:nvPr/>
        </p:nvSpPr>
        <p:spPr>
          <a:xfrm>
            <a:off x="8364511" y="1343722"/>
            <a:ext cx="2795286" cy="411005"/>
          </a:xfrm>
          <a:prstGeom prst="roundRect">
            <a:avLst>
              <a:gd name="adj" fmla="val 1511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Innovative Financial Instrument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861562CD-8CF1-7000-A49E-F8BCF57F6007}"/>
              </a:ext>
            </a:extLst>
          </p:cNvPr>
          <p:cNvSpPr/>
          <p:nvPr/>
        </p:nvSpPr>
        <p:spPr>
          <a:xfrm>
            <a:off x="8364511" y="889058"/>
            <a:ext cx="2795286" cy="411005"/>
          </a:xfrm>
          <a:prstGeom prst="roundRect">
            <a:avLst>
              <a:gd name="adj" fmla="val 1511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SDGs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F80B16C-8475-0EFF-5ABD-D042558A170F}"/>
              </a:ext>
            </a:extLst>
          </p:cNvPr>
          <p:cNvSpPr txBox="1"/>
          <p:nvPr/>
        </p:nvSpPr>
        <p:spPr>
          <a:xfrm>
            <a:off x="1483928" y="913594"/>
            <a:ext cx="63971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SDGs: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Sustainable Development Goals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74BC7-789E-D1A2-EC1E-9CA74D7CEA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74FB3A-17B9-9A30-8EC3-4FB2F1C0C3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199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C762-2C72-67E1-4130-890D8991D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C721A-6C55-A84D-7183-C4F0EE9AB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678245"/>
          </a:xfrm>
        </p:spPr>
        <p:txBody>
          <a:bodyPr>
            <a:normAutofit fontScale="90000"/>
          </a:bodyPr>
          <a:lstStyle/>
          <a:p>
            <a:r>
              <a:rPr lang="en-US" dirty="0"/>
              <a:t>Sustainable Development Goals (SDGs)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E2F3FA9-0FF0-39D2-AC66-23AC35A9D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15" y="917957"/>
            <a:ext cx="1828800" cy="1828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D2439-1F6D-F03C-AC57-4B753EFC3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B5C749-B72E-51DE-1FE5-817EA46F9E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459" y="917957"/>
            <a:ext cx="1828800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719611-AB92-497B-A3A1-F8CAD7FAF0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5503" y="913290"/>
            <a:ext cx="1828800" cy="1828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34ED6B-7201-9E1F-0F17-3AB3AFCF1F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3882" y="913290"/>
            <a:ext cx="1828800" cy="182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483FBA-4E02-ACC4-4AA8-42C912D84D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2261" y="913290"/>
            <a:ext cx="1828800" cy="1828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116DC1-FA44-9414-A4B8-09FCD40B17B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0639" y="913290"/>
            <a:ext cx="1828800" cy="1828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9040A8-50AC-6585-22BD-9F04C9F54B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15" y="2842031"/>
            <a:ext cx="1828800" cy="1828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2DEDF2-88CF-A04D-D7C7-BEBAD4799CA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060" y="2842031"/>
            <a:ext cx="1828800" cy="1828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02A992F-9DBE-6DE3-3D83-19585D3C713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6705" y="2842031"/>
            <a:ext cx="1828800" cy="1828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8279052-83A7-8697-3357-D15F6F7636E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350" y="2842031"/>
            <a:ext cx="1828800" cy="1828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F62281-D011-0A52-FCE7-791E8C8616F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995" y="2842031"/>
            <a:ext cx="1828800" cy="18288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12A050A-CD0F-74E3-7D43-B66BB543068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0639" y="2842031"/>
            <a:ext cx="1828800" cy="1828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1A4249-04FD-5C26-44CE-61D110185A9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87" y="4756808"/>
            <a:ext cx="1828800" cy="18288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54BD6DA-0A4C-7ACC-5624-E7F2A9C1821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4467" y="4756808"/>
            <a:ext cx="1828800" cy="18288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2DCDAA9-BF0D-C7AD-472C-4BCF696FAF1C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847" y="4756808"/>
            <a:ext cx="1828800" cy="18288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16BE626-08C0-4947-E5F6-510DEA87B10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227" y="4756808"/>
            <a:ext cx="1828800" cy="1828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C319105-446E-A6E3-2A55-E245C733D07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607" y="4756808"/>
            <a:ext cx="1828800" cy="1828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6EDC50D-E233-B8E3-1545-A8102DDE89C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7371" y="4916960"/>
            <a:ext cx="1806513" cy="15504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0009DF-2F94-19EC-B07E-8724A39A8FD3}"/>
              </a:ext>
            </a:extLst>
          </p:cNvPr>
          <p:cNvSpPr txBox="1"/>
          <p:nvPr/>
        </p:nvSpPr>
        <p:spPr>
          <a:xfrm>
            <a:off x="2987505" y="656224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0"/>
              </a:rPr>
              <a:t>https://sdgs.un.org/goals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48964B-101A-2404-DD77-8C09ACD87580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6F818C-C02A-D83E-44D9-552DCE7E1F12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9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F12A3-D989-B18F-E0B9-FB5FA982D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012F-33CE-AF64-885F-BF1456177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0615"/>
            <a:ext cx="11222181" cy="1003661"/>
          </a:xfrm>
        </p:spPr>
        <p:txBody>
          <a:bodyPr>
            <a:normAutofit fontScale="90000"/>
          </a:bodyPr>
          <a:lstStyle/>
          <a:p>
            <a:r>
              <a:rPr lang="en-US" dirty="0"/>
              <a:t>Sustainable Development Goals (SDGs) </a:t>
            </a:r>
            <a:br>
              <a:rPr lang="en-US" dirty="0"/>
            </a:br>
            <a:r>
              <a:rPr lang="en-US" dirty="0"/>
              <a:t>and 5P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A6F19-F311-5E54-32F1-5D9EC8BA5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D9808B-4935-3D5C-B9B1-86115CDBA5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2797" y="1155794"/>
            <a:ext cx="7341432" cy="542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73F2F33-E301-3FFF-FDDE-9D6AA88C5AD0}"/>
              </a:ext>
            </a:extLst>
          </p:cNvPr>
          <p:cNvSpPr txBox="1"/>
          <p:nvPr/>
        </p:nvSpPr>
        <p:spPr>
          <a:xfrm>
            <a:off x="534389" y="6626119"/>
            <a:ext cx="107908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Folke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Carl,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Reinette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Biggs, Albert V.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Norström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Belinda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Reyers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Johan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Rockström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"Social-ecological resilience and biosphere-based sustainability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science.”Ecology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Society 21, no. 3 (2016).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8596C0-10CF-4FE5-A63D-B1EAA47AFA04}"/>
              </a:ext>
            </a:extLst>
          </p:cNvPr>
          <p:cNvSpPr txBox="1"/>
          <p:nvPr/>
        </p:nvSpPr>
        <p:spPr>
          <a:xfrm>
            <a:off x="350075" y="4299894"/>
            <a:ext cx="12718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58709-8E84-9225-4090-4AAECD3F9058}"/>
              </a:ext>
            </a:extLst>
          </p:cNvPr>
          <p:cNvSpPr txBox="1"/>
          <p:nvPr/>
        </p:nvSpPr>
        <p:spPr>
          <a:xfrm>
            <a:off x="350075" y="3489861"/>
            <a:ext cx="1351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EFFE43-B6E5-966B-780C-D907294062B2}"/>
              </a:ext>
            </a:extLst>
          </p:cNvPr>
          <p:cNvSpPr txBox="1"/>
          <p:nvPr/>
        </p:nvSpPr>
        <p:spPr>
          <a:xfrm>
            <a:off x="350075" y="2679828"/>
            <a:ext cx="1938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Prosperity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CBAF02-0AF4-9595-6A63-FB3E2BD62CA2}"/>
              </a:ext>
            </a:extLst>
          </p:cNvPr>
          <p:cNvSpPr txBox="1"/>
          <p:nvPr/>
        </p:nvSpPr>
        <p:spPr>
          <a:xfrm>
            <a:off x="350075" y="1869795"/>
            <a:ext cx="1183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7E6C2C-7987-76D1-A24B-7307D1E9445C}"/>
              </a:ext>
            </a:extLst>
          </p:cNvPr>
          <p:cNvSpPr txBox="1"/>
          <p:nvPr/>
        </p:nvSpPr>
        <p:spPr>
          <a:xfrm>
            <a:off x="350075" y="1059762"/>
            <a:ext cx="21657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Partnership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55E62B-626A-CEBB-69CE-97190FACCA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F8E8C4-764C-3D46-8347-F659A544B1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725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96BFC-0A7E-E1B0-318A-D2F833E98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5BB23-92E6-4008-3DB4-C7189BC7D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764995"/>
          </a:xfrm>
        </p:spPr>
        <p:txBody>
          <a:bodyPr>
            <a:normAutofit fontScale="90000"/>
          </a:bodyPr>
          <a:lstStyle/>
          <a:p>
            <a:r>
              <a:rPr lang="en-US" dirty="0"/>
              <a:t>ESG to 17 SDGs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001F6-4C77-DBEF-B384-EEC02FFA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E5000-776A-2F9B-6BE9-A2C19E4AA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89" y="900099"/>
            <a:ext cx="10903038" cy="56621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65B091-4DA8-DAC6-7659-A401915C4943}"/>
              </a:ext>
            </a:extLst>
          </p:cNvPr>
          <p:cNvSpPr txBox="1"/>
          <p:nvPr/>
        </p:nvSpPr>
        <p:spPr>
          <a:xfrm>
            <a:off x="920118" y="6591251"/>
            <a:ext cx="104507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Henrik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Skaug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Sætra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(2021) "A Framework for Evaluating and Disclosing the ESG Related Impacts of AI with the SDGs." Sustainability 13, no. 15 (2021): 8503.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AE8CC8-FF0F-1D42-9B74-7268EA3D16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8D7BFF-C136-5AA3-AB3E-8D09B6C371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00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E9C0A-F48E-B03E-2348-6327921FF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54878-307C-911F-3035-C63DA9F95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805800"/>
          </a:xfrm>
        </p:spPr>
        <p:txBody>
          <a:bodyPr>
            <a:noAutofit/>
          </a:bodyPr>
          <a:lstStyle/>
          <a:p>
            <a:r>
              <a:rPr lang="en-US" sz="5400" dirty="0"/>
              <a:t>ESG to 17 SDGs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D90E4DF-60CF-BDB6-7245-423629F5DC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928" y="940905"/>
            <a:ext cx="9986143" cy="562133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2F6E9-2AC1-41C3-A322-E61871F23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DECEEF-9945-2B64-7BFD-1B4A3F61FC21}"/>
              </a:ext>
            </a:extLst>
          </p:cNvPr>
          <p:cNvSpPr txBox="1"/>
          <p:nvPr/>
        </p:nvSpPr>
        <p:spPr>
          <a:xfrm>
            <a:off x="3047999" y="6584395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https://sustainometric.com/esg-to-sdgs-connected-paths-to-a-sustainable-future/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B6CD26-42DF-0C3D-ED20-155D856D62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545E14-6108-13A6-2C07-357CBAC596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153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永續發展的數位轉型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Digital Transformation for Sustainability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706880"/>
            <a:ext cx="5120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傳統挑戰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75360" y="225552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B8504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✗  ESG數據收集耗時費力，缺乏自動化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75360" y="280416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B8504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✗  報告編制依賴人工，效率低、易出錯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75360" y="335280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B8504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✗  缺乏即時監測，風險預警不足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75360" y="390144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B8504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✗  利害關係人溝通不夠透明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39840" y="1706880"/>
            <a:ext cx="5120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數位創新解方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0" y="2292096"/>
            <a:ext cx="268224" cy="26822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888480" y="2255520"/>
            <a:ext cx="4632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AI自動化數據收集與分析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0" y="2840736"/>
            <a:ext cx="268224" cy="26822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6888480" y="2804160"/>
            <a:ext cx="4632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GenAI輔助ESG報告撰寫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0" y="3389376"/>
            <a:ext cx="268224" cy="26822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888480" y="3352800"/>
            <a:ext cx="4632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IoT + AI即時環境監測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0" y="3938016"/>
            <a:ext cx="268224" cy="26822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88480" y="3901440"/>
            <a:ext cx="4632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區塊鏈確保數據透明可信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5852160" y="2682240"/>
            <a:ext cx="60960" cy="18288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5" name="Shape 19"/>
          <p:cNvSpPr/>
          <p:nvPr/>
        </p:nvSpPr>
        <p:spPr>
          <a:xfrm>
            <a:off x="731520" y="4754880"/>
            <a:ext cx="10728960" cy="12192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6" name="Text 20"/>
          <p:cNvSpPr/>
          <p:nvPr/>
        </p:nvSpPr>
        <p:spPr>
          <a:xfrm>
            <a:off x="1097280" y="4876800"/>
            <a:ext cx="999744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數位永續雙軸轉型 (Twin Transition)
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數位轉型 × 永續轉型 = 企業競爭力新基石。AI是加速器。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0B26839-C847-EC89-4F10-AACCFB30E8E7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56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環境 (Environmental)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Applications for Environmental Sustainability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73152" cy="1828800"/>
          </a:xfrm>
          <a:prstGeom prst="rect">
            <a:avLst/>
          </a:prstGeom>
          <a:solidFill>
            <a:srgbClr val="40916C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1950720"/>
            <a:ext cx="426720" cy="426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64592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碳足跡追蹤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Carbon Footprint Tracking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6320" y="2621280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AI自動計算供應鏈碳排放，即時監測企業碳足跡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339840" y="1706880"/>
            <a:ext cx="73152" cy="1828800"/>
          </a:xfrm>
          <a:prstGeom prst="rect">
            <a:avLst/>
          </a:prstGeom>
          <a:solidFill>
            <a:srgbClr val="40916C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640" y="1950720"/>
            <a:ext cx="426720" cy="4267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25424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氣候風險建模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Climate Risk Modeling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644640" y="2621280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機器學習預測極端氣候事件，評估實體與轉型風險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731520" y="3779520"/>
            <a:ext cx="73152" cy="1828800"/>
          </a:xfrm>
          <a:prstGeom prst="rect">
            <a:avLst/>
          </a:prstGeom>
          <a:solidFill>
            <a:srgbClr val="40916C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" y="4023360"/>
            <a:ext cx="426720" cy="4267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645920" y="396240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能源優化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Energy Optimization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036320" y="4693920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智慧電網、建築能源管理、再生能源預測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339840" y="3779520"/>
            <a:ext cx="73152" cy="1828800"/>
          </a:xfrm>
          <a:prstGeom prst="rect">
            <a:avLst/>
          </a:prstGeom>
          <a:solidFill>
            <a:srgbClr val="40916C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640" y="4023360"/>
            <a:ext cx="426720" cy="4267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254240" y="396240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衛星影像分析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Satellite Imagery Analysis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644640" y="4693920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監測森林砍伐、土地利用變化、海洋污染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F0DF7BA-6B20-A775-3FCB-648F6B7015B4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57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社會 (Social)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Applications for Social Impact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73152" cy="182880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1950720"/>
            <a:ext cx="426720" cy="426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64592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供應鏈透明度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Supply Chain Transparency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6320" y="2739811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AI追蹤供應鏈風險，確保勞動條件與人權保障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339840" y="1706880"/>
            <a:ext cx="73152" cy="182880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640" y="1950720"/>
            <a:ext cx="426720" cy="4267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25424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多元共融分析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DEI Analytics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644640" y="2739811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自然語言處理分析招聘偏見、薪酬差距，推動公平職場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731520" y="3779520"/>
            <a:ext cx="73152" cy="182880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" y="4023360"/>
            <a:ext cx="426720" cy="4267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645920" y="396240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社區影響評估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Community Impact Assessment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036320" y="4812451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分析企業營運對周邊社區的社會與經濟影響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339840" y="3779520"/>
            <a:ext cx="73152" cy="182880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640" y="4023360"/>
            <a:ext cx="426720" cy="4267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254240" y="396240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健康與安全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Health &amp; Safety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644640" y="4812451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預測性維護減少工安事故，AI監測工作環境品質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8EB7A96-FA56-FDDD-B22A-D37067242E0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58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治理 (Governance)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Applications for Corporate Governance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73152" cy="1828800"/>
          </a:xfrm>
          <a:prstGeom prst="rect">
            <a:avLst/>
          </a:prstGeom>
          <a:solidFill>
            <a:srgbClr val="1E3A5F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1950720"/>
            <a:ext cx="426720" cy="426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64592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ESG報告自動化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Reporting Automation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36320" y="2756744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AI生成符合GRI、SASB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、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IFRS S1/S2標準的報告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339840" y="1706880"/>
            <a:ext cx="73152" cy="1828800"/>
          </a:xfrm>
          <a:prstGeom prst="rect">
            <a:avLst/>
          </a:prstGeom>
          <a:solidFill>
            <a:srgbClr val="1E3A5F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640" y="1950720"/>
            <a:ext cx="426720" cy="4267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254240" y="188976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合規監測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Compliance Monitoring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644640" y="2756744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即時監測法規變動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自動評估合規狀態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731520" y="3779520"/>
            <a:ext cx="73152" cy="1828800"/>
          </a:xfrm>
          <a:prstGeom prst="rect">
            <a:avLst/>
          </a:prstGeom>
          <a:solidFill>
            <a:srgbClr val="1E3A5F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" y="4023360"/>
            <a:ext cx="426720" cy="4267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645920" y="396240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漂綠偵測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Greenwashing Detection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036320" y="4829384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NLP分析企業ESG聲明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識別不實或誇大宣稱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339840" y="3779520"/>
            <a:ext cx="73152" cy="1828800"/>
          </a:xfrm>
          <a:prstGeom prst="rect">
            <a:avLst/>
          </a:prstGeom>
          <a:solidFill>
            <a:srgbClr val="1E3A5F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640" y="4023360"/>
            <a:ext cx="426720" cy="4267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254240" y="3962400"/>
            <a:ext cx="377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風險預警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Risk Early Warning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644640" y="4829384"/>
            <a:ext cx="451104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AI分析多源數據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提前預警ESG相關風險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C8850425-1E7A-2B57-25F7-0649717006F2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59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226" y="274638"/>
            <a:ext cx="10833652" cy="6245225"/>
          </a:xfrm>
        </p:spPr>
        <p:txBody>
          <a:bodyPr>
            <a:normAutofit fontScale="90000"/>
          </a:bodyPr>
          <a:lstStyle/>
          <a:p>
            <a: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  <a:t>Innovative Agentic AI Technology for Autonomous </a:t>
            </a:r>
            <a:b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  <a:t>ESG Report Generation</a:t>
            </a:r>
            <a:b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Industrial Technology Research Institute (ITRI), </a:t>
            </a:r>
            <a:b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Fintech and Green Finance Center (FGFC, NTPU), </a:t>
            </a:r>
            <a:b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NTPU-114A513E01, 2025/03/01~2025/12/31</a:t>
            </a:r>
            <a:endParaRPr lang="zh-TW" altLang="en-US" sz="3200" b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C9E75-97FD-45D9-8ED3-955348887BB1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DECD2C-AA18-8A02-205F-DF1149987E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E9DAE3-3428-95BC-5940-8583D01DDD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生成式AI於ESG的應用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Generative AI for ESG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645920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生成式AI正在革新ESG管理的每一個環節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1520" y="2194560"/>
            <a:ext cx="1072896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097280" y="2255520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ESG報告生成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97280" y="2644984"/>
            <a:ext cx="2316480" cy="256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Automated ESG Report Generation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657600" y="2292096"/>
            <a:ext cx="7559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根據數據自動產生符合國際框架的永續報告草稿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大幅縮短編制時間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31520" y="3108960"/>
            <a:ext cx="10728960" cy="79248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16" name="Text 14"/>
          <p:cNvSpPr/>
          <p:nvPr/>
        </p:nvSpPr>
        <p:spPr>
          <a:xfrm>
            <a:off x="1097280" y="3169920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永續敘事撰寫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97280" y="3559385"/>
            <a:ext cx="219456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Sustainability Narrative Creation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57600" y="3206496"/>
            <a:ext cx="7559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將複雜ESG數據轉化為易理解的故事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提升利害關係人溝通效果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1520" y="4023360"/>
            <a:ext cx="1072896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97280" y="4084320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政策文件分析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97280" y="4473785"/>
            <a:ext cx="219456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Policy Document Analysis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0" y="4120896"/>
            <a:ext cx="7559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快速分析法規文件、競爭對手報告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提取關鍵資訊與趨勢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31520" y="4937760"/>
            <a:ext cx="10728960" cy="79248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4" name="Text 22"/>
          <p:cNvSpPr/>
          <p:nvPr/>
        </p:nvSpPr>
        <p:spPr>
          <a:xfrm>
            <a:off x="1097280" y="4998720"/>
            <a:ext cx="21945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多語言溝通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97280" y="5388185"/>
            <a:ext cx="219456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Multilingual Communication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657600" y="5035296"/>
            <a:ext cx="7559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即時翻譯ESG報告與溝通材料</a:t>
            </a:r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，</a:t>
            </a:r>
            <a:b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</a:br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促進全球利害關係人參與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115A7501-EEBB-8730-F247-9FDDB6B00A2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60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代理式AI於ESG的應用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Agentic AI for ESG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645920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從「被動生成」到「主動管理」— Agentic AI帶來的範式轉移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1520" y="2194560"/>
            <a:ext cx="512064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2377440"/>
            <a:ext cx="426720" cy="426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584960" y="2316480"/>
            <a:ext cx="3901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自主數據收集代理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584960" y="2671155"/>
            <a:ext cx="3901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Autonomous Data Collection Agent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75360" y="3102030"/>
            <a:ext cx="46329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自動搜集、清洗、整合來自多個來源的ESG數據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339840" y="2194560"/>
            <a:ext cx="512064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2377440"/>
            <a:ext cx="426720" cy="4267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193280" y="2316480"/>
            <a:ext cx="3901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即時監測代理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7193280" y="2671155"/>
            <a:ext cx="3901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Real-time Monitoring Agent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583680" y="3102030"/>
            <a:ext cx="46329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24/7監測碳排放、能源使用、合規狀態，異常自動告警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731520" y="4023360"/>
            <a:ext cx="512064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" y="4206240"/>
            <a:ext cx="426720" cy="4267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584960" y="4145280"/>
            <a:ext cx="3901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多代理人分析系統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584960" y="4499955"/>
            <a:ext cx="3901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Multi-Agent ESG Analysis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975360" y="4930830"/>
            <a:ext cx="46329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E/S/G各由專業Agent分析，最後由協調Agent整合報告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6339840" y="4023360"/>
            <a:ext cx="5120640" cy="1584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0" y="4206240"/>
            <a:ext cx="426720" cy="4267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193280" y="4145280"/>
            <a:ext cx="39014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利害關係人互動代理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7193280" y="4499955"/>
            <a:ext cx="39014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Stakeholder Engagement Agent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6583680" y="4930830"/>
            <a:ext cx="46329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自動回應投資人ESG查詢，產生客製化分析報告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BC06AF2C-E8CA-33F9-6F8F-30F713BBBA2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61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綠色金融與AI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Green Finance and AI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19" y="1706880"/>
            <a:ext cx="15158721" cy="477316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79" y="1889760"/>
            <a:ext cx="6201295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AI驅動的綠色金融應用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560320"/>
            <a:ext cx="268224" cy="26822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524000" y="2499360"/>
            <a:ext cx="4023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評分模型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524000" y="2870660"/>
            <a:ext cx="7178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AI分析多維度數據，生成更準確的ESG評分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585553"/>
            <a:ext cx="268224" cy="26822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524000" y="3524593"/>
            <a:ext cx="4023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綠色債券分析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1524000" y="3895893"/>
            <a:ext cx="7178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自動評估綠色債券的環境效益與合規性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527665"/>
            <a:ext cx="268224" cy="26822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524000" y="4466705"/>
            <a:ext cx="4023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永續投資組合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524000" y="4838005"/>
            <a:ext cx="7178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AI優化投資組合，平衡財務收益與ESG目標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5586150"/>
            <a:ext cx="268224" cy="26822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24000" y="5525190"/>
            <a:ext cx="4023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氣候壓力測試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1524000" y="5896490"/>
            <a:ext cx="7178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模擬氣候情境對金融資產的影響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1037B39E-2C7B-4489-3906-AF4ED4C0ED2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62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ESG 創新案例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+ ESG Innovation Case Studies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36320" y="1804416"/>
            <a:ext cx="18288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Microsoft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36320" y="2145792"/>
            <a:ext cx="182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碳負排放目標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169920" y="1828800"/>
            <a:ext cx="53644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AI優化數據中心能源效率，追蹤全球碳足跡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534400" y="1828800"/>
            <a:ext cx="2682240" cy="6096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15" name="Text 13"/>
          <p:cNvSpPr/>
          <p:nvPr/>
        </p:nvSpPr>
        <p:spPr>
          <a:xfrm>
            <a:off x="8534400" y="1828800"/>
            <a:ext cx="26822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減少30%能源消耗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31520" y="274320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036320" y="2840736"/>
            <a:ext cx="18288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Bloomberg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36320" y="3182112"/>
            <a:ext cx="182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ESG數據平台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169920" y="2865120"/>
            <a:ext cx="53644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AI驅動的ESG數據收集與分析，服務全球投資人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534400" y="2865120"/>
            <a:ext cx="2682240" cy="6096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1" name="Text 19"/>
          <p:cNvSpPr/>
          <p:nvPr/>
        </p:nvSpPr>
        <p:spPr>
          <a:xfrm>
            <a:off x="8534400" y="2865120"/>
            <a:ext cx="26822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覆蓋50萬+企業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377952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036320" y="3877056"/>
            <a:ext cx="18288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Salesforce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036320" y="4218432"/>
            <a:ext cx="182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Net Zero Cloud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169920" y="3901440"/>
            <a:ext cx="53644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AI輔助碳排放追蹤，自動化永續報告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534400" y="3901440"/>
            <a:ext cx="2682240" cy="6096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7" name="Text 25"/>
          <p:cNvSpPr/>
          <p:nvPr/>
        </p:nvSpPr>
        <p:spPr>
          <a:xfrm>
            <a:off x="8534400" y="3901440"/>
            <a:ext cx="26822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95%報告效率提升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731520" y="481584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1036320" y="4913376"/>
            <a:ext cx="2133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台積電 TSMC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36320" y="5254752"/>
            <a:ext cx="182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綠色製造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169920" y="4937760"/>
            <a:ext cx="53644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AI優化半導體製程，減少水資源與能源消耗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8534400" y="4937760"/>
            <a:ext cx="2682240" cy="60960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33" name="Text 31"/>
          <p:cNvSpPr/>
          <p:nvPr/>
        </p:nvSpPr>
        <p:spPr>
          <a:xfrm>
            <a:off x="8534400" y="4937760"/>
            <a:ext cx="26822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40916C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能源效率提升25%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BAE00A4-1AB3-B20E-1266-29A19F847934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63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挑戰與省思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Challenges and Reflections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1950720"/>
            <a:ext cx="365760" cy="36576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463040" y="192633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數據品質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463040" y="221894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Data Quality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7536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ESG數據缺乏統一標準，來源分散、品質不一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51104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4511040" y="170688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950720"/>
            <a:ext cx="365760" cy="36576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242560" y="192633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AI偏見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5242560" y="221894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Bias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475488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訓練數據偏見可能導致不公平的ESG評估結果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8290560" y="170688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8290560" y="170688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400" y="1950720"/>
            <a:ext cx="365760" cy="36576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022080" y="192633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透明度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9022080" y="221894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Transparency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8534400" y="2560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AI決策的可解釋性不足，影響利害關係人信任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73152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4"/>
          <p:cNvSpPr/>
          <p:nvPr/>
        </p:nvSpPr>
        <p:spPr>
          <a:xfrm>
            <a:off x="731520" y="377952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60" y="4023360"/>
            <a:ext cx="365760" cy="36576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1463040" y="399897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AI碳足跡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26"/>
          <p:cNvSpPr/>
          <p:nvPr/>
        </p:nvSpPr>
        <p:spPr>
          <a:xfrm>
            <a:off x="1463040" y="429158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AI's Carbon Footprint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97536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大型模型訓練與推論的高能耗本身是永續議題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28"/>
          <p:cNvSpPr/>
          <p:nvPr/>
        </p:nvSpPr>
        <p:spPr>
          <a:xfrm>
            <a:off x="451104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5" name="Shape 29"/>
          <p:cNvSpPr/>
          <p:nvPr/>
        </p:nvSpPr>
        <p:spPr>
          <a:xfrm>
            <a:off x="4511040" y="377952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0" y="4023360"/>
            <a:ext cx="365760" cy="365760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5242560" y="399897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人才缺口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1"/>
          <p:cNvSpPr/>
          <p:nvPr/>
        </p:nvSpPr>
        <p:spPr>
          <a:xfrm>
            <a:off x="5242560" y="429158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Talent Gap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2"/>
          <p:cNvSpPr/>
          <p:nvPr/>
        </p:nvSpPr>
        <p:spPr>
          <a:xfrm>
            <a:off x="475488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同時具備AI與ESG專業的跨域人才嚴重不足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3"/>
          <p:cNvSpPr/>
          <p:nvPr/>
        </p:nvSpPr>
        <p:spPr>
          <a:xfrm>
            <a:off x="8290560" y="3779520"/>
            <a:ext cx="34137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1" name="Shape 34"/>
          <p:cNvSpPr/>
          <p:nvPr/>
        </p:nvSpPr>
        <p:spPr>
          <a:xfrm>
            <a:off x="8290560" y="3779520"/>
            <a:ext cx="3413760" cy="73152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4400" y="4023360"/>
            <a:ext cx="365760" cy="365760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9022080" y="3998976"/>
            <a:ext cx="2316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倫理考量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 36"/>
          <p:cNvSpPr/>
          <p:nvPr/>
        </p:nvSpPr>
        <p:spPr>
          <a:xfrm>
            <a:off x="9022080" y="4291584"/>
            <a:ext cx="231648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Ethical Concerns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37"/>
          <p:cNvSpPr/>
          <p:nvPr/>
        </p:nvSpPr>
        <p:spPr>
          <a:xfrm>
            <a:off x="8534400" y="4632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自動化決策的責任歸屬、隱私保護等議題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Slide Number Placeholder 3">
            <a:extLst>
              <a:ext uri="{FF2B5EF4-FFF2-40B4-BE49-F238E27FC236}">
                <a16:creationId xmlns:a16="http://schemas.microsoft.com/office/drawing/2014/main" id="{43CB0766-6605-5A1D-3CCA-9311BB012F3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64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42">
          <a:extLst>
            <a:ext uri="{FF2B5EF4-FFF2-40B4-BE49-F238E27FC236}">
              <a16:creationId xmlns:a16="http://schemas.microsoft.com/office/drawing/2014/main" id="{ACD2822B-F8D9-55DD-1510-7A5D7E2E4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>
            <a:extLst>
              <a:ext uri="{FF2B5EF4-FFF2-40B4-BE49-F238E27FC236}">
                <a16:creationId xmlns:a16="http://schemas.microsoft.com/office/drawing/2014/main" id="{1172AECE-741B-8D4E-7F88-76395B782B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4781" y="3208748"/>
            <a:ext cx="11148600" cy="3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zh-TW" sz="2200" b="1" dirty="0">
                <a:solidFill>
                  <a:schemeClr val="dk1"/>
                </a:solidFill>
              </a:rPr>
              <a:t>計畫主持人：　　　  戴敏育 教授 , 國立臺北大學資訊管理研究所</a:t>
            </a:r>
            <a:endParaRPr sz="2200" b="1" dirty="0">
              <a:solidFill>
                <a:schemeClr val="dk1"/>
              </a:solidFill>
            </a:endParaRPr>
          </a:p>
          <a:p>
            <a:pPr marL="0" lvl="0" indent="0">
              <a:lnSpc>
                <a:spcPct val="200000"/>
              </a:lnSpc>
              <a:spcBef>
                <a:spcPts val="1600"/>
              </a:spcBef>
              <a:buSzPts val="1800"/>
            </a:pPr>
            <a:r>
              <a:rPr lang="zh-TW" sz="2200" b="1" dirty="0">
                <a:solidFill>
                  <a:schemeClr val="dk1"/>
                </a:solidFill>
              </a:rPr>
              <a:t>協同主持人：　　　  陳重吉 </a:t>
            </a:r>
            <a:r>
              <a:rPr lang="zh-TW" altLang="en-US" sz="2200" b="1" dirty="0">
                <a:solidFill>
                  <a:schemeClr val="dk1"/>
                </a:solidFill>
              </a:rPr>
              <a:t>助理教授</a:t>
            </a:r>
            <a:r>
              <a:rPr lang="zh-TW" sz="2200" b="1" dirty="0">
                <a:solidFill>
                  <a:schemeClr val="dk1"/>
                </a:solidFill>
              </a:rPr>
              <a:t> , </a:t>
            </a:r>
            <a:r>
              <a:rPr lang="zh-TW" altLang="en-US" sz="2200" b="1" dirty="0">
                <a:solidFill>
                  <a:schemeClr val="dk1"/>
                </a:solidFill>
              </a:rPr>
              <a:t>國立情報學研究所 </a:t>
            </a:r>
            <a:r>
              <a:rPr lang="en-US" altLang="zh-TW" sz="2200" b="1" dirty="0">
                <a:solidFill>
                  <a:schemeClr val="dk1"/>
                </a:solidFill>
              </a:rPr>
              <a:t>(NII) , </a:t>
            </a:r>
            <a:r>
              <a:rPr lang="zh-TW" altLang="en-US" sz="2200" b="1" dirty="0">
                <a:solidFill>
                  <a:schemeClr val="dk1"/>
                </a:solidFill>
              </a:rPr>
              <a:t>日本</a:t>
            </a:r>
            <a:endParaRPr lang="en-US" sz="2200" b="1" dirty="0">
              <a:solidFill>
                <a:schemeClr val="dk1"/>
              </a:solidFill>
            </a:endParaRPr>
          </a:p>
          <a:p>
            <a:pPr marL="0" lvl="0" indent="0">
              <a:lnSpc>
                <a:spcPct val="150000"/>
              </a:lnSpc>
              <a:spcBef>
                <a:spcPts val="1600"/>
              </a:spcBef>
              <a:buSzPts val="1800"/>
            </a:pPr>
            <a:r>
              <a:rPr lang="zh-TW" altLang="en-US" sz="2200" b="1" dirty="0">
                <a:solidFill>
                  <a:schemeClr val="dk1"/>
                </a:solidFill>
              </a:rPr>
              <a:t>　　　　　　　　　  </a:t>
            </a:r>
            <a:r>
              <a:rPr lang="en-US" altLang="zh-TW" sz="2200" b="1" dirty="0">
                <a:solidFill>
                  <a:schemeClr val="dk1"/>
                </a:solidFill>
              </a:rPr>
              <a:t>Prof. Yohei Seki , </a:t>
            </a:r>
            <a:r>
              <a:rPr lang="zh-TW" altLang="en-US" sz="2200" b="1" dirty="0">
                <a:solidFill>
                  <a:schemeClr val="dk1"/>
                </a:solidFill>
              </a:rPr>
              <a:t>筑波大學圖書情報與媒體科學研究所</a:t>
            </a:r>
            <a:r>
              <a:rPr lang="en-US" altLang="zh-TW" sz="2200" b="1" dirty="0">
                <a:solidFill>
                  <a:schemeClr val="dk1"/>
                </a:solidFill>
              </a:rPr>
              <a:t>, </a:t>
            </a:r>
            <a:r>
              <a:rPr lang="zh-TW" altLang="en-US" sz="2200" b="1" dirty="0">
                <a:solidFill>
                  <a:schemeClr val="dk1"/>
                </a:solidFill>
              </a:rPr>
              <a:t>日本</a:t>
            </a:r>
          </a:p>
          <a:p>
            <a:pPr marL="0" lvl="0" indent="0" algn="l" rtl="0">
              <a:lnSpc>
                <a:spcPct val="200000"/>
              </a:lnSpc>
              <a:spcBef>
                <a:spcPts val="2600"/>
              </a:spcBef>
              <a:spcAft>
                <a:spcPts val="0"/>
              </a:spcAft>
              <a:buSzPts val="1800"/>
              <a:buNone/>
            </a:pPr>
            <a:r>
              <a:rPr lang="zh-TW" sz="2200" b="1" dirty="0">
                <a:solidFill>
                  <a:schemeClr val="dk1"/>
                </a:solidFill>
              </a:rPr>
              <a:t>計畫助理：　　　      盧信廷 </a:t>
            </a:r>
            <a:r>
              <a:rPr lang="zh-TW" altLang="en-US" sz="2200" b="1" dirty="0">
                <a:solidFill>
                  <a:schemeClr val="dk1"/>
                </a:solidFill>
              </a:rPr>
              <a:t> </a:t>
            </a:r>
            <a:r>
              <a:rPr lang="zh-TW" sz="2200" b="1" dirty="0">
                <a:solidFill>
                  <a:schemeClr val="dk1"/>
                </a:solidFill>
              </a:rPr>
              <a:t>　　　</a:t>
            </a:r>
            <a:r>
              <a:rPr lang="zh-TW" altLang="en-US" sz="2200" b="1" dirty="0">
                <a:solidFill>
                  <a:schemeClr val="dk1"/>
                </a:solidFill>
              </a:rPr>
              <a:t>  </a:t>
            </a:r>
            <a:r>
              <a:rPr lang="zh-TW" sz="2200" b="1" dirty="0">
                <a:solidFill>
                  <a:schemeClr val="dk1"/>
                </a:solidFill>
              </a:rPr>
              <a:t>黃暐宸 </a:t>
            </a:r>
            <a:r>
              <a:rPr lang="zh-TW" altLang="en-US" sz="2200" b="1" dirty="0">
                <a:solidFill>
                  <a:schemeClr val="dk1"/>
                </a:solidFill>
              </a:rPr>
              <a:t>     </a:t>
            </a:r>
            <a:r>
              <a:rPr lang="zh-TW" sz="2200" b="1" dirty="0">
                <a:solidFill>
                  <a:schemeClr val="dk1"/>
                </a:solidFill>
              </a:rPr>
              <a:t>　　　</a:t>
            </a:r>
            <a:r>
              <a:rPr lang="zh-TW" altLang="en-US" sz="2200" b="1" dirty="0">
                <a:solidFill>
                  <a:schemeClr val="dk1"/>
                </a:solidFill>
              </a:rPr>
              <a:t> </a:t>
            </a:r>
            <a:r>
              <a:rPr lang="zh-TW" sz="2200" b="1" dirty="0">
                <a:solidFill>
                  <a:schemeClr val="dk1"/>
                </a:solidFill>
              </a:rPr>
              <a:t>陳文澤　</a:t>
            </a:r>
            <a:r>
              <a:rPr lang="zh-TW" altLang="en-US" sz="2200" b="1" dirty="0">
                <a:solidFill>
                  <a:schemeClr val="dk1"/>
                </a:solidFill>
              </a:rPr>
              <a:t>   </a:t>
            </a:r>
            <a:r>
              <a:rPr lang="zh-TW" sz="2200" b="1" dirty="0">
                <a:solidFill>
                  <a:schemeClr val="dk1"/>
                </a:solidFill>
              </a:rPr>
              <a:t>　　　</a:t>
            </a:r>
            <a:r>
              <a:rPr lang="zh-TW" altLang="en-US" sz="2200" b="1" dirty="0">
                <a:solidFill>
                  <a:schemeClr val="dk1"/>
                </a:solidFill>
              </a:rPr>
              <a:t> </a:t>
            </a:r>
            <a:r>
              <a:rPr lang="zh-TW" sz="2200" b="1" dirty="0">
                <a:solidFill>
                  <a:schemeClr val="dk1"/>
                </a:solidFill>
              </a:rPr>
              <a:t>黃雨涵</a:t>
            </a:r>
            <a:endParaRPr sz="2200" dirty="0"/>
          </a:p>
          <a:p>
            <a:pPr marL="0" lvl="0" indent="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200" b="1" dirty="0">
              <a:solidFill>
                <a:schemeClr val="dk1"/>
              </a:solidFill>
            </a:endParaRPr>
          </a:p>
        </p:txBody>
      </p:sp>
      <p:pic>
        <p:nvPicPr>
          <p:cNvPr id="44" name="Google Shape;44;p5">
            <a:extLst>
              <a:ext uri="{FF2B5EF4-FFF2-40B4-BE49-F238E27FC236}">
                <a16:creationId xmlns:a16="http://schemas.microsoft.com/office/drawing/2014/main" id="{4AE14D78-B167-C696-70C8-DD9F9226162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3956" y="3229975"/>
            <a:ext cx="729000" cy="729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" name="Google Shape;45;p5">
            <a:extLst>
              <a:ext uri="{FF2B5EF4-FFF2-40B4-BE49-F238E27FC236}">
                <a16:creationId xmlns:a16="http://schemas.microsoft.com/office/drawing/2014/main" id="{84E12ECD-C8E0-EE8C-8182-F97DDDECF1C9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3956" y="4097657"/>
            <a:ext cx="729000" cy="729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" name="Google Shape;46;p5">
            <a:extLst>
              <a:ext uri="{FF2B5EF4-FFF2-40B4-BE49-F238E27FC236}">
                <a16:creationId xmlns:a16="http://schemas.microsoft.com/office/drawing/2014/main" id="{A6BCC386-8717-1B76-8A3E-44B5E9E5D7B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3948" y="4965328"/>
            <a:ext cx="729000" cy="729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7" name="Google Shape;47;p5">
            <a:extLst>
              <a:ext uri="{FF2B5EF4-FFF2-40B4-BE49-F238E27FC236}">
                <a16:creationId xmlns:a16="http://schemas.microsoft.com/office/drawing/2014/main" id="{1E263F24-4801-2329-C345-944969B3A9D4}"/>
              </a:ext>
            </a:extLst>
          </p:cNvPr>
          <p:cNvGrpSpPr/>
          <p:nvPr/>
        </p:nvGrpSpPr>
        <p:grpSpPr>
          <a:xfrm>
            <a:off x="503400" y="457191"/>
            <a:ext cx="11185200" cy="2388600"/>
            <a:chOff x="670525" y="384389"/>
            <a:chExt cx="11185200" cy="2388600"/>
          </a:xfrm>
        </p:grpSpPr>
        <p:sp>
          <p:nvSpPr>
            <p:cNvPr id="48" name="Google Shape;48;p5">
              <a:extLst>
                <a:ext uri="{FF2B5EF4-FFF2-40B4-BE49-F238E27FC236}">
                  <a16:creationId xmlns:a16="http://schemas.microsoft.com/office/drawing/2014/main" id="{EBDD2367-FB2E-631A-4C99-616E057D2A18}"/>
                </a:ext>
              </a:extLst>
            </p:cNvPr>
            <p:cNvSpPr/>
            <p:nvPr/>
          </p:nvSpPr>
          <p:spPr>
            <a:xfrm>
              <a:off x="670525" y="384389"/>
              <a:ext cx="11185200" cy="2388600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9" name="Google Shape;49;p5">
              <a:extLst>
                <a:ext uri="{FF2B5EF4-FFF2-40B4-BE49-F238E27FC236}">
                  <a16:creationId xmlns:a16="http://schemas.microsoft.com/office/drawing/2014/main" id="{1C43E245-4AAD-7F72-BDEF-144C45731B0D}"/>
                </a:ext>
              </a:extLst>
            </p:cNvPr>
            <p:cNvSpPr txBox="1"/>
            <p:nvPr/>
          </p:nvSpPr>
          <p:spPr>
            <a:xfrm>
              <a:off x="2580039" y="682800"/>
              <a:ext cx="3219600" cy="17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00"/>
                <a:buFont typeface="Arial"/>
                <a:buNone/>
                <a:tabLst/>
                <a:defRPr/>
              </a:pPr>
              <a:r>
                <a:rPr kumimoji="0" lang="en-US" altLang="zh-TW" sz="5300" b="1" i="0" u="none" strike="noStrike" kern="0" cap="none" spc="0" normalizeH="0" baseline="0" noProof="0">
                  <a:ln>
                    <a:noFill/>
                  </a:ln>
                  <a:solidFill>
                    <a:srgbClr val="5B0F00"/>
                  </a:solidFill>
                  <a:effectLst/>
                  <a:uLnTx/>
                  <a:uFillTx/>
                  <a:latin typeface="Georgia"/>
                  <a:ea typeface="Georgia"/>
                  <a:cs typeface="Georgia"/>
                  <a:sym typeface="Georgia"/>
                </a:rPr>
                <a:t>AI CUP  </a:t>
              </a:r>
              <a:r>
                <a:rPr kumimoji="0" lang="en-US" altLang="zh-TW" sz="5500" b="1" i="0" u="none" strike="noStrike" kern="0" cap="none" spc="0" normalizeH="0" baseline="0" noProof="0">
                  <a:ln>
                    <a:noFill/>
                  </a:ln>
                  <a:solidFill>
                    <a:srgbClr val="5B0F00"/>
                  </a:solidFill>
                  <a:effectLst/>
                  <a:uLnTx/>
                  <a:uFillTx/>
                  <a:latin typeface="Cambria"/>
                  <a:ea typeface="Cambria"/>
                  <a:cs typeface="Cambria"/>
                  <a:sym typeface="Cambria"/>
                </a:rPr>
                <a:t>2  0  2  6</a:t>
              </a:r>
              <a:endParaRPr kumimoji="0" sz="5500" b="1" i="0" u="none" strike="noStrike" kern="0" cap="none" spc="0" normalizeH="0" baseline="0" noProof="0">
                <a:ln>
                  <a:noFill/>
                </a:ln>
                <a:solidFill>
                  <a:srgbClr val="5B0F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" name="Google Shape;50;p5">
              <a:extLst>
                <a:ext uri="{FF2B5EF4-FFF2-40B4-BE49-F238E27FC236}">
                  <a16:creationId xmlns:a16="http://schemas.microsoft.com/office/drawing/2014/main" id="{869006F0-EDF2-1258-19DB-43D13FFE3912}"/>
                </a:ext>
              </a:extLst>
            </p:cNvPr>
            <p:cNvSpPr txBox="1"/>
            <p:nvPr/>
          </p:nvSpPr>
          <p:spPr>
            <a:xfrm>
              <a:off x="5891950" y="571051"/>
              <a:ext cx="5579400" cy="66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b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zh-TW" alt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rPr>
                <a:t>教育部大專校院人工智慧競賽</a:t>
              </a:r>
              <a:endParaRPr kumimoji="0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51" name="Google Shape;51;p5">
              <a:extLst>
                <a:ext uri="{FF2B5EF4-FFF2-40B4-BE49-F238E27FC236}">
                  <a16:creationId xmlns:a16="http://schemas.microsoft.com/office/drawing/2014/main" id="{70E2173E-F213-D923-1325-0DCD58FFB4C6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6331" y="595183"/>
              <a:ext cx="1435358" cy="1973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Google Shape;52;p5">
              <a:extLst>
                <a:ext uri="{FF2B5EF4-FFF2-40B4-BE49-F238E27FC236}">
                  <a16:creationId xmlns:a16="http://schemas.microsoft.com/office/drawing/2014/main" id="{A40861F3-3411-201A-1883-ACEE3B3866CC}"/>
                </a:ext>
              </a:extLst>
            </p:cNvPr>
            <p:cNvSpPr txBox="1"/>
            <p:nvPr/>
          </p:nvSpPr>
          <p:spPr>
            <a:xfrm>
              <a:off x="5592566" y="1232508"/>
              <a:ext cx="6156900" cy="142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00"/>
                <a:buFont typeface="Microsoft JhengHei"/>
                <a:buNone/>
                <a:tabLst/>
                <a:defRPr/>
              </a:pPr>
              <a:r>
                <a:rPr kumimoji="0" lang="en-US" altLang="zh-TW" sz="4000" b="1" i="0" u="sng" strike="noStrike" kern="0" cap="none" spc="0" normalizeH="0" baseline="0" noProof="0">
                  <a:ln>
                    <a:noFill/>
                  </a:ln>
                  <a:solidFill>
                    <a:srgbClr val="F59E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  <a:hlinkClick r:id="rId7"/>
                </a:rPr>
                <a:t>VeriPromiseESG 2026 ESG </a:t>
              </a:r>
              <a:r>
                <a:rPr kumimoji="0" lang="zh-TW" altLang="en-US" sz="4000" b="1" i="0" u="sng" strike="noStrike" kern="0" cap="none" spc="0" normalizeH="0" baseline="0" noProof="0">
                  <a:ln>
                    <a:noFill/>
                  </a:ln>
                  <a:solidFill>
                    <a:srgbClr val="F59E00"/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  <a:hlinkClick r:id="rId7"/>
                </a:rPr>
                <a:t>永續承諾驗證競賽</a:t>
              </a:r>
              <a:endParaRPr kumimoji="0" sz="40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pic>
        <p:nvPicPr>
          <p:cNvPr id="53" name="Google Shape;53;p5">
            <a:extLst>
              <a:ext uri="{FF2B5EF4-FFF2-40B4-BE49-F238E27FC236}">
                <a16:creationId xmlns:a16="http://schemas.microsoft.com/office/drawing/2014/main" id="{3F6A95C3-CFA6-435A-4765-DE5E956AD8D6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3957" y="5826753"/>
            <a:ext cx="729000" cy="729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4" name="Google Shape;54;p5">
            <a:extLst>
              <a:ext uri="{FF2B5EF4-FFF2-40B4-BE49-F238E27FC236}">
                <a16:creationId xmlns:a16="http://schemas.microsoft.com/office/drawing/2014/main" id="{05B3F088-02F5-695A-346E-D49004DD6C81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047" y="5826756"/>
            <a:ext cx="729000" cy="729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5" name="Google Shape;55;p5">
            <a:extLst>
              <a:ext uri="{FF2B5EF4-FFF2-40B4-BE49-F238E27FC236}">
                <a16:creationId xmlns:a16="http://schemas.microsoft.com/office/drawing/2014/main" id="{BC88AC1B-240E-4427-D2BA-E708E087DE76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3341" y="5826755"/>
            <a:ext cx="729000" cy="729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6" name="Google Shape;56;p5">
            <a:extLst>
              <a:ext uri="{FF2B5EF4-FFF2-40B4-BE49-F238E27FC236}">
                <a16:creationId xmlns:a16="http://schemas.microsoft.com/office/drawing/2014/main" id="{84DA8A73-9D5F-F242-B096-2504994FB218}"/>
              </a:ext>
            </a:extLst>
          </p:cNvPr>
          <p:cNvGrpSpPr/>
          <p:nvPr/>
        </p:nvGrpSpPr>
        <p:grpSpPr>
          <a:xfrm>
            <a:off x="6604313" y="5826735"/>
            <a:ext cx="729007" cy="729016"/>
            <a:chOff x="1866328" y="5883714"/>
            <a:chExt cx="729007" cy="729016"/>
          </a:xfrm>
        </p:grpSpPr>
        <p:pic>
          <p:nvPicPr>
            <p:cNvPr id="57" name="Google Shape;57;p5">
              <a:extLst>
                <a:ext uri="{FF2B5EF4-FFF2-40B4-BE49-F238E27FC236}">
                  <a16:creationId xmlns:a16="http://schemas.microsoft.com/office/drawing/2014/main" id="{5CE4AEF7-C3C6-CB25-FFD4-78D56D2EA094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66328" y="5883730"/>
              <a:ext cx="729000" cy="7290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58" name="Google Shape;58;p5">
              <a:extLst>
                <a:ext uri="{FF2B5EF4-FFF2-40B4-BE49-F238E27FC236}">
                  <a16:creationId xmlns:a16="http://schemas.microsoft.com/office/drawing/2014/main" id="{A90C2F37-ECA7-2401-A383-1FB8D18F3E67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520" t="-1947"/>
            <a:stretch/>
          </p:blipFill>
          <p:spPr>
            <a:xfrm>
              <a:off x="1866335" y="5883714"/>
              <a:ext cx="729000" cy="7290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59" name="Google Shape;59;p5">
            <a:extLst>
              <a:ext uri="{FF2B5EF4-FFF2-40B4-BE49-F238E27FC236}">
                <a16:creationId xmlns:a16="http://schemas.microsoft.com/office/drawing/2014/main" id="{8B889AE6-27A6-2607-6AC1-36FF7FA79324}"/>
              </a:ext>
            </a:extLst>
          </p:cNvPr>
          <p:cNvGrpSpPr/>
          <p:nvPr/>
        </p:nvGrpSpPr>
        <p:grpSpPr>
          <a:xfrm>
            <a:off x="9934834" y="3018616"/>
            <a:ext cx="2105857" cy="2033084"/>
            <a:chOff x="9934834" y="2931253"/>
            <a:chExt cx="2105857" cy="2033084"/>
          </a:xfrm>
        </p:grpSpPr>
        <p:sp>
          <p:nvSpPr>
            <p:cNvPr id="60" name="Google Shape;60;p5">
              <a:extLst>
                <a:ext uri="{FF2B5EF4-FFF2-40B4-BE49-F238E27FC236}">
                  <a16:creationId xmlns:a16="http://schemas.microsoft.com/office/drawing/2014/main" id="{C59D7F59-CE7A-967C-E33E-CA489A6DA1A4}"/>
                </a:ext>
              </a:extLst>
            </p:cNvPr>
            <p:cNvSpPr txBox="1"/>
            <p:nvPr/>
          </p:nvSpPr>
          <p:spPr>
            <a:xfrm>
              <a:off x="10029673" y="4518101"/>
              <a:ext cx="1931700" cy="446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zh-TW" altLang="en-US" sz="2000" b="1" i="0" u="sng" strike="noStrike" kern="0" cap="none" spc="0" normalizeH="0" baseline="0" noProof="0" dirty="0">
                  <a:ln>
                    <a:noFill/>
                  </a:ln>
                  <a:solidFill>
                    <a:srgbClr val="F59E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Arial"/>
                  <a:sym typeface="Arial"/>
                  <a:hlinkClick r:id="rId7"/>
                </a:rPr>
                <a:t>競賽官網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Arial"/>
                <a:sym typeface="Arial"/>
              </a:endParaRPr>
            </a:p>
          </p:txBody>
        </p:sp>
        <p:pic>
          <p:nvPicPr>
            <p:cNvPr id="61" name="Google Shape;61;p5">
              <a:extLst>
                <a:ext uri="{FF2B5EF4-FFF2-40B4-BE49-F238E27FC236}">
                  <a16:creationId xmlns:a16="http://schemas.microsoft.com/office/drawing/2014/main" id="{3AC061D9-6176-45CF-F6A5-B29962CCB4F6}"/>
                </a:ext>
              </a:extLst>
            </p:cNvPr>
            <p:cNvPicPr preferRelativeResize="0"/>
            <p:nvPr/>
          </p:nvPicPr>
          <p:blipFill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05144" y="2931253"/>
              <a:ext cx="1380750" cy="1380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62;p5">
              <a:extLst>
                <a:ext uri="{FF2B5EF4-FFF2-40B4-BE49-F238E27FC236}">
                  <a16:creationId xmlns:a16="http://schemas.microsoft.com/office/drawing/2014/main" id="{945D180A-58DB-4C83-FA9B-DFEED40AD095}"/>
                </a:ext>
              </a:extLst>
            </p:cNvPr>
            <p:cNvSpPr txBox="1"/>
            <p:nvPr/>
          </p:nvSpPr>
          <p:spPr>
            <a:xfrm>
              <a:off x="9934834" y="4279451"/>
              <a:ext cx="2105857" cy="184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TW" sz="1100" b="1" i="0" u="sng" strike="noStrike" kern="0" cap="none" spc="0" normalizeH="0" baseline="0" noProof="0" dirty="0">
                  <a:ln>
                    <a:noFill/>
                  </a:ln>
                  <a:solidFill>
                    <a:srgbClr val="F59E00"/>
                  </a:solidFill>
                  <a:effectLst/>
                  <a:uLnTx/>
                  <a:uFillTx/>
                  <a:latin typeface="Gill Sans"/>
                  <a:ea typeface="Gill Sans"/>
                  <a:cs typeface="Gill Sans"/>
                  <a:sym typeface="Gill Sans"/>
                  <a:hlinkClick r:id="rId7"/>
                </a:rPr>
                <a:t>veripromiseesg.github.io</a:t>
              </a:r>
              <a:endPara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pic>
        <p:nvPicPr>
          <p:cNvPr id="63" name="Google Shape;63;p5">
            <a:extLst>
              <a:ext uri="{FF2B5EF4-FFF2-40B4-BE49-F238E27FC236}">
                <a16:creationId xmlns:a16="http://schemas.microsoft.com/office/drawing/2014/main" id="{1A1CAC83-EC9B-2575-D163-F8B7FF2158AF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9800" y="6321173"/>
            <a:ext cx="952975" cy="3795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5">
            <a:extLst>
              <a:ext uri="{FF2B5EF4-FFF2-40B4-BE49-F238E27FC236}">
                <a16:creationId xmlns:a16="http://schemas.microsoft.com/office/drawing/2014/main" id="{0B55027D-AEB3-CD19-B29C-0265B419F876}"/>
              </a:ext>
            </a:extLst>
          </p:cNvPr>
          <p:cNvGrpSpPr/>
          <p:nvPr/>
        </p:nvGrpSpPr>
        <p:grpSpPr>
          <a:xfrm>
            <a:off x="11050457" y="5716765"/>
            <a:ext cx="488965" cy="509262"/>
            <a:chOff x="11070777" y="5779283"/>
            <a:chExt cx="451075" cy="469842"/>
          </a:xfrm>
        </p:grpSpPr>
        <p:pic>
          <p:nvPicPr>
            <p:cNvPr id="65" name="Google Shape;65;p5">
              <a:extLst>
                <a:ext uri="{FF2B5EF4-FFF2-40B4-BE49-F238E27FC236}">
                  <a16:creationId xmlns:a16="http://schemas.microsoft.com/office/drawing/2014/main" id="{C2457D36-2C16-CDDC-325A-8074DEBC1782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82536" y="5779283"/>
              <a:ext cx="427556" cy="300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5">
              <a:extLst>
                <a:ext uri="{FF2B5EF4-FFF2-40B4-BE49-F238E27FC236}">
                  <a16:creationId xmlns:a16="http://schemas.microsoft.com/office/drawing/2014/main" id="{07BB35C1-6FFA-8401-9317-813BEFB4C0C1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70777" y="6125633"/>
              <a:ext cx="451075" cy="1234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" name="Google Shape;67;p5">
            <a:extLst>
              <a:ext uri="{FF2B5EF4-FFF2-40B4-BE49-F238E27FC236}">
                <a16:creationId xmlns:a16="http://schemas.microsoft.com/office/drawing/2014/main" id="{7F58585E-1B05-507C-A066-01B2E0881A33}"/>
              </a:ext>
            </a:extLst>
          </p:cNvPr>
          <p:cNvGrpSpPr/>
          <p:nvPr/>
        </p:nvGrpSpPr>
        <p:grpSpPr>
          <a:xfrm>
            <a:off x="11642712" y="5750743"/>
            <a:ext cx="336195" cy="476072"/>
            <a:chOff x="11638236" y="5824763"/>
            <a:chExt cx="304276" cy="430835"/>
          </a:xfrm>
        </p:grpSpPr>
        <p:pic>
          <p:nvPicPr>
            <p:cNvPr id="68" name="Google Shape;68;p5">
              <a:extLst>
                <a:ext uri="{FF2B5EF4-FFF2-40B4-BE49-F238E27FC236}">
                  <a16:creationId xmlns:a16="http://schemas.microsoft.com/office/drawing/2014/main" id="{FBD6825E-A04C-D96C-4626-5FACB9CDC9DB}"/>
                </a:ext>
              </a:extLst>
            </p:cNvPr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38236" y="6132098"/>
              <a:ext cx="304276" cy="12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5">
              <a:extLst>
                <a:ext uri="{FF2B5EF4-FFF2-40B4-BE49-F238E27FC236}">
                  <a16:creationId xmlns:a16="http://schemas.microsoft.com/office/drawing/2014/main" id="{20A4C22E-4523-73A8-EC83-B86923E9E46D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658238" y="5824763"/>
              <a:ext cx="264274" cy="2674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159910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04082-3047-D620-7667-8BE532E1D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標題 1">
            <a:extLst>
              <a:ext uri="{FF2B5EF4-FFF2-40B4-BE49-F238E27FC236}">
                <a16:creationId xmlns:a16="http://schemas.microsoft.com/office/drawing/2014/main" id="{1B0B1A9A-9C1D-8E9F-E774-3337DD831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88" y="108717"/>
            <a:ext cx="11335871" cy="1270634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solidFill>
                  <a:schemeClr val="accent1"/>
                </a:solidFill>
                <a:latin typeface="Calibri" charset="0"/>
                <a:ea typeface="標楷體" charset="-120"/>
              </a:rPr>
              <a:t>AI Cup 2026 </a:t>
            </a:r>
            <a:br>
              <a:rPr lang="en-US" altLang="zh-TW" sz="3200" dirty="0">
                <a:solidFill>
                  <a:schemeClr val="accent1"/>
                </a:solidFill>
                <a:latin typeface="Calibri" charset="0"/>
                <a:ea typeface="標楷體" charset="-120"/>
              </a:rPr>
            </a:br>
            <a:r>
              <a:rPr lang="en-US" altLang="zh-TW" sz="4000" dirty="0" err="1">
                <a:solidFill>
                  <a:schemeClr val="accent1"/>
                </a:solidFill>
                <a:latin typeface="Calibri" charset="0"/>
                <a:ea typeface="標楷體" charset="-120"/>
              </a:rPr>
              <a:t>VeriPromiseESG</a:t>
            </a:r>
            <a:r>
              <a:rPr lang="en-US" altLang="zh-TW" sz="4000" dirty="0">
                <a:solidFill>
                  <a:schemeClr val="accent1"/>
                </a:solidFill>
                <a:latin typeface="Calibri" charset="0"/>
                <a:ea typeface="標楷體" charset="-120"/>
              </a:rPr>
              <a:t> 2026 ESG </a:t>
            </a:r>
            <a:r>
              <a:rPr lang="zh-TW" altLang="en-US" sz="4000" dirty="0">
                <a:solidFill>
                  <a:schemeClr val="accent1"/>
                </a:solidFill>
                <a:latin typeface="Calibri" charset="0"/>
                <a:ea typeface="標楷體" charset="-120"/>
              </a:rPr>
              <a:t>永續承諾驗證競賽</a:t>
            </a:r>
            <a:endParaRPr lang="en-US" altLang="zh-TW" sz="4000" dirty="0">
              <a:solidFill>
                <a:schemeClr val="accent1"/>
              </a:solidFill>
              <a:latin typeface="Calibri" charset="0"/>
              <a:ea typeface="標楷體" charset="-120"/>
            </a:endParaRPr>
          </a:p>
        </p:txBody>
      </p:sp>
      <p:sp>
        <p:nvSpPr>
          <p:cNvPr id="24578" name="投影片編號版面配置區 3">
            <a:extLst>
              <a:ext uri="{FF2B5EF4-FFF2-40B4-BE49-F238E27FC236}">
                <a16:creationId xmlns:a16="http://schemas.microsoft.com/office/drawing/2014/main" id="{32623043-9384-B4A8-3A3D-6CBDF993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4D138-8BDE-6342-9B25-597A162EDB57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新細明體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新細明體" charset="-120"/>
              <a:cs typeface="+mn-cs"/>
            </a:endParaRPr>
          </a:p>
        </p:txBody>
      </p:sp>
      <p:sp>
        <p:nvSpPr>
          <p:cNvPr id="2" name="矩形 4">
            <a:extLst>
              <a:ext uri="{FF2B5EF4-FFF2-40B4-BE49-F238E27FC236}">
                <a16:creationId xmlns:a16="http://schemas.microsoft.com/office/drawing/2014/main" id="{1709A98C-D01F-E84C-5B20-BC9649296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691" y="6460290"/>
            <a:ext cx="81326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  <a:hlinkClick r:id="rId2"/>
              </a:rPr>
              <a:t>https://veripromiseesg.github.io/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3EEC7-A52D-2D2B-9792-FC2950999EAF}"/>
              </a:ext>
            </a:extLst>
          </p:cNvPr>
          <p:cNvSpPr txBox="1"/>
          <p:nvPr/>
        </p:nvSpPr>
        <p:spPr>
          <a:xfrm>
            <a:off x="771042" y="5869491"/>
            <a:ext cx="111570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競賽目標： 開發能夠自動識別、分析和驗證企業永續承諾的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系統，</a:t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透過四大核心任務（承諾識別、證據支持、清晰度評估、時機預測）完整評估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ESG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報告的真實性與可信度。</a:t>
            </a:r>
            <a:endParaRPr kumimoji="0" lang="en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E383E-C0A8-FA0C-0562-5AEBDCF4E7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6B65AB-EA50-7BB2-0FB9-E8330C0419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38B11B-1C4C-9C9D-66C3-9BE1ED5A38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C5FE41-4E18-4D67-C53C-357A4EA0F0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691" y="1379351"/>
            <a:ext cx="8169261" cy="444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434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8823-0448-9650-D585-364F75C9B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衡量企業永續關鍵指標　</a:t>
            </a:r>
            <a:br>
              <a:rPr lang="en-US" altLang="zh-TW" dirty="0"/>
            </a:br>
            <a:r>
              <a:rPr lang="zh-TW" altLang="en-US" dirty="0"/>
              <a:t>臺北大學獨創</a:t>
            </a:r>
            <a:r>
              <a:rPr lang="en-US" dirty="0"/>
              <a:t>ESG</a:t>
            </a:r>
            <a:r>
              <a:rPr lang="zh-TW" altLang="en-US" dirty="0"/>
              <a:t>永續評鑑系統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FEDD59A-2740-94B1-3F06-DC71D3C9A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269" y="1811282"/>
            <a:ext cx="11983227" cy="443293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D7F34-6A7C-BC0A-29AD-730F166FE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8E181-AAD7-B0CC-6694-77AC81DCCC46}"/>
              </a:ext>
            </a:extLst>
          </p:cNvPr>
          <p:cNvSpPr txBox="1"/>
          <p:nvPr/>
        </p:nvSpPr>
        <p:spPr>
          <a:xfrm>
            <a:off x="2774819" y="6522573"/>
            <a:ext cx="6741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https://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www.aacsb.ntpu.edu.tw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twsvi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view.php?id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Nzc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5D1090-21C1-D30F-825C-054ED25A92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C41064-572D-1451-3507-CEE0584DA7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EBFD0C-632F-A9E6-36BC-9D2A641ACF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88" y="135104"/>
            <a:ext cx="1845325" cy="3718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323119-24A7-72AC-E049-DD6CDF65D7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657" y="1099262"/>
            <a:ext cx="985603" cy="33510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690991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384;p1" descr="Google Shape;384;p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401" y="80"/>
            <a:ext cx="12227400" cy="6857922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Google Shape;385;p1"/>
          <p:cNvSpPr/>
          <p:nvPr/>
        </p:nvSpPr>
        <p:spPr>
          <a:xfrm>
            <a:off x="444616" y="4622334"/>
            <a:ext cx="10536577" cy="1912693"/>
          </a:xfrm>
          <a:prstGeom prst="rect">
            <a:avLst/>
          </a:prstGeom>
          <a:solidFill>
            <a:srgbClr val="0D3388"/>
          </a:solidFill>
          <a:ln w="25400">
            <a:solidFill>
              <a:srgbClr val="0D3388"/>
            </a:solidFill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Google Shape;386;p1"/>
          <p:cNvSpPr txBox="1"/>
          <p:nvPr/>
        </p:nvSpPr>
        <p:spPr>
          <a:xfrm>
            <a:off x="321832" y="4667956"/>
            <a:ext cx="11825200" cy="1374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0932" tIns="60932" rIns="60932" bIns="6093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rPr kumimoji="0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台灣永續評鑑</a:t>
            </a:r>
            <a:endParaRPr kumimoji="0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/>
              <a:ea typeface="微軟正黑體"/>
              <a:cs typeface="微軟正黑體"/>
              <a:sym typeface="微軟正黑體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kumimoji="0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rPr>
              <a:t>國立臺北大學商學院企業永續發展研究團隊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/>
              <a:ea typeface="微軟正黑體"/>
              <a:sym typeface="微軟正黑體"/>
            </a:endParaRPr>
          </a:p>
        </p:txBody>
      </p:sp>
      <p:sp>
        <p:nvSpPr>
          <p:cNvPr id="238" name="Google Shape;389;p1"/>
          <p:cNvSpPr/>
          <p:nvPr/>
        </p:nvSpPr>
        <p:spPr>
          <a:xfrm>
            <a:off x="9448331" y="-4871059"/>
            <a:ext cx="104397" cy="16287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Rectangle"/>
          <p:cNvSpPr/>
          <p:nvPr/>
        </p:nvSpPr>
        <p:spPr>
          <a:xfrm>
            <a:off x="7593358" y="-1"/>
            <a:ext cx="2733678" cy="14508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2" name="NTPU_College of Business.jpg" descr="NTPU_College of Busines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638" y="118524"/>
            <a:ext cx="600869" cy="6008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AACSB-logo-accredited-vert-color-RGB.jpg" descr="AACSB-logo-accredited-vert-color-RGB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5476" y="118523"/>
            <a:ext cx="428421" cy="60086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A148EC9-509E-4193-B28B-1F7C3FC514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382" y="719392"/>
            <a:ext cx="2627569" cy="832939"/>
          </a:xfrm>
          <a:prstGeom prst="rect">
            <a:avLst/>
          </a:prstGeom>
        </p:spPr>
      </p:pic>
      <p:pic>
        <p:nvPicPr>
          <p:cNvPr id="239" name="Google Shape;390;p1" descr="Google Shape;390;p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83014" y="252305"/>
            <a:ext cx="1423225" cy="377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Google Shape;391;p1" descr="Google Shape;391;p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231" y="208383"/>
            <a:ext cx="690249" cy="421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5DA9288-DBDF-4C51-BFA0-AB51E75D72B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4203" y="719392"/>
            <a:ext cx="1607805" cy="80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099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投影片編號版面配置區 2"/>
          <p:cNvSpPr txBox="1">
            <a:spLocks noGrp="1"/>
          </p:cNvSpPr>
          <p:nvPr>
            <p:ph type="sldNum" sz="quarter" idx="4294967295"/>
          </p:nvPr>
        </p:nvSpPr>
        <p:spPr>
          <a:xfrm>
            <a:off x="11993805" y="6449912"/>
            <a:ext cx="198198" cy="277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t"/>
          <a:lstStyle>
            <a:lvl1pPr defTabSz="1219140">
              <a:defRPr>
                <a:solidFill>
                  <a:srgbClr val="009193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marL="0" marR="0" lvl="0" indent="0" algn="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9193"/>
                </a:solidFill>
                <a:effectLst/>
                <a:uLnTx/>
                <a:uFillTx/>
                <a:latin typeface="Futura"/>
                <a:cs typeface="Futura"/>
                <a:sym typeface="Futura"/>
              </a:rPr>
              <a:pPr marL="0" marR="0" lvl="0" indent="0" algn="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9193"/>
              </a:solidFill>
              <a:effectLst/>
              <a:uLnTx/>
              <a:uFillTx/>
              <a:latin typeface="Futura"/>
              <a:cs typeface="Futura"/>
              <a:sym typeface="Futura"/>
            </a:endParaRPr>
          </a:p>
        </p:txBody>
      </p:sp>
      <p:sp>
        <p:nvSpPr>
          <p:cNvPr id="270" name="모서리가 둥근 직사각형 11"/>
          <p:cNvSpPr/>
          <p:nvPr/>
        </p:nvSpPr>
        <p:spPr>
          <a:xfrm>
            <a:off x="550373" y="939722"/>
            <a:ext cx="11317071" cy="1519631"/>
          </a:xfrm>
          <a:prstGeom prst="roundRect">
            <a:avLst>
              <a:gd name="adj" fmla="val 3764"/>
            </a:avLst>
          </a:prstGeom>
          <a:solidFill>
            <a:srgbClr val="E2E8E6"/>
          </a:solidFill>
          <a:ln w="12700">
            <a:miter lim="400000"/>
          </a:ln>
          <a:effectLst>
            <a:outerShdw blurRad="50800" dist="38100" dir="16200000" rotWithShape="0">
              <a:srgbClr val="000000">
                <a:alpha val="5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"/>
            </a:endParaRPr>
          </a:p>
        </p:txBody>
      </p:sp>
      <p:grpSp>
        <p:nvGrpSpPr>
          <p:cNvPr id="273" name="모서리가 둥근 직사각형 11"/>
          <p:cNvGrpSpPr/>
          <p:nvPr/>
        </p:nvGrpSpPr>
        <p:grpSpPr>
          <a:xfrm>
            <a:off x="666370" y="939722"/>
            <a:ext cx="10859259" cy="1476303"/>
            <a:chOff x="0" y="0"/>
            <a:chExt cx="10859258" cy="1476301"/>
          </a:xfrm>
        </p:grpSpPr>
        <p:sp>
          <p:nvSpPr>
            <p:cNvPr id="271" name="Rounded Rectangle"/>
            <p:cNvSpPr/>
            <p:nvPr/>
          </p:nvSpPr>
          <p:spPr>
            <a:xfrm>
              <a:off x="0" y="61867"/>
              <a:ext cx="10859259" cy="1352568"/>
            </a:xfrm>
            <a:prstGeom prst="roundRect">
              <a:avLst>
                <a:gd name="adj" fmla="val 3764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38100" dir="16200000" rotWithShape="0">
                <a:srgbClr val="000000">
                  <a:alpha val="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72" name="「台灣永續評鑑」模型與世界主流之永續績效評選準則趨勢同步，以ESG三大面向評估企業在面對該產業關聯ESG風險與機會之相關議題及永續發展作為之績效表現。評鑑模型藉由社會(S)、經濟(E)、環境(E)及揭露(D)四大構面(SEED)，系統性檢視企業是否設定適當永續願景、發展出相對應之策略與目標，進而以具體行動落實與提升永續發展之成效。"/>
            <p:cNvSpPr txBox="1"/>
            <p:nvPr/>
          </p:nvSpPr>
          <p:spPr>
            <a:xfrm>
              <a:off x="60630" y="0"/>
              <a:ext cx="10737999" cy="14763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Avenir Next Condensed Regular"/>
                  <a:ea typeface="Avenir Next Condensed Regular"/>
                  <a:cs typeface="Avenir Next Condensed Regular"/>
                  <a:sym typeface="Avenir Next Condensed Regular"/>
                </a:defRPr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為使評鑑效率提升，與國立臺北大學資管所及資工所合作，開發相關程式，</a:t>
              </a:r>
              <a:b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</a:b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已有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25%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題項自動或半自動化，大幅提升評鑑效率，並持續開發機械學習，持續透過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AI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 輔助評鑑進行。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Avenir Next Condensed Regular"/>
                  <a:ea typeface="Avenir Next Condensed Regular"/>
                  <a:cs typeface="Avenir Next Condensed Regular"/>
                  <a:sym typeface="Avenir Next Condensed Regular"/>
                </a:defRPr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另也透過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AI SEED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cs typeface="微軟正黑體"/>
                  <a:sym typeface="微軟正黑體"/>
                </a:rPr>
                <a:t>團隊持續將部分流程自動化，提升評鑑正確性，減少人力出錯可能。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</p:grpSp>
      <p:sp>
        <p:nvSpPr>
          <p:cNvPr id="278" name="矩形 4"/>
          <p:cNvSpPr/>
          <p:nvPr/>
        </p:nvSpPr>
        <p:spPr>
          <a:xfrm>
            <a:off x="10289222" y="5409531"/>
            <a:ext cx="1090709" cy="369331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FFFFFF"/>
            </a:solidFill>
            <a:prstDash val="solid"/>
            <a:round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j-lt"/>
                <a:ea typeface="+mj-ea"/>
                <a:cs typeface="+mj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"/>
            </a:endParaRPr>
          </a:p>
        </p:txBody>
      </p:sp>
      <p:pic>
        <p:nvPicPr>
          <p:cNvPr id="280" name="圖片 4" descr="圖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382" y="807104"/>
            <a:ext cx="11664002" cy="4680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EED 四大構面"/>
          <p:cNvSpPr txBox="1"/>
          <p:nvPr/>
        </p:nvSpPr>
        <p:spPr>
          <a:xfrm>
            <a:off x="453721" y="122517"/>
            <a:ext cx="637289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914377"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透過 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AI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SEED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cs typeface="微軟正黑體"/>
                <a:sym typeface="微軟正黑體"/>
              </a:rPr>
              <a:t> 提升評鑑效率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pic>
        <p:nvPicPr>
          <p:cNvPr id="1026" name="Picture 2" descr="https://lh7-us.googleusercontent.com/ZkHKHPNP9VDWvIqsBGZCsxGZj69jNtqlvPjBUjhRYZCn6SwmFIsxsZCBgvkbg76s2vi8XhMUYS7Ef4vtHzFu1ZBeU6Rp9ffJO9tuFlw2X6Acrb3dwMV9yxPcMEXQxjP3-4dJmhb6Z-l40KzNDJm7Yw=nw">
            <a:extLst>
              <a:ext uri="{FF2B5EF4-FFF2-40B4-BE49-F238E27FC236}">
                <a16:creationId xmlns:a16="http://schemas.microsoft.com/office/drawing/2014/main" id="{4067759A-E127-45CD-BFDD-6BE5916B4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370" y="2638809"/>
            <a:ext cx="4443413" cy="381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3A7D458-52D3-414C-9937-91F3993C0D6A}"/>
              </a:ext>
            </a:extLst>
          </p:cNvPr>
          <p:cNvGraphicFramePr>
            <a:graphicFrameLocks noGrp="1"/>
          </p:cNvGraphicFramePr>
          <p:nvPr/>
        </p:nvGraphicFramePr>
        <p:xfrm>
          <a:off x="5524486" y="2687382"/>
          <a:ext cx="6093773" cy="3437910"/>
        </p:xfrm>
        <a:graphic>
          <a:graphicData uri="http://schemas.openxmlformats.org/drawingml/2006/table">
            <a:tbl>
              <a:tblPr/>
              <a:tblGrid>
                <a:gridCol w="1774677">
                  <a:extLst>
                    <a:ext uri="{9D8B030D-6E8A-4147-A177-3AD203B41FA5}">
                      <a16:colId xmlns:a16="http://schemas.microsoft.com/office/drawing/2014/main" val="2036565994"/>
                    </a:ext>
                  </a:extLst>
                </a:gridCol>
                <a:gridCol w="3132414">
                  <a:extLst>
                    <a:ext uri="{9D8B030D-6E8A-4147-A177-3AD203B41FA5}">
                      <a16:colId xmlns:a16="http://schemas.microsoft.com/office/drawing/2014/main" val="1296101972"/>
                    </a:ext>
                  </a:extLst>
                </a:gridCol>
                <a:gridCol w="1186682">
                  <a:extLst>
                    <a:ext uri="{9D8B030D-6E8A-4147-A177-3AD203B41FA5}">
                      <a16:colId xmlns:a16="http://schemas.microsoft.com/office/drawing/2014/main" val="656106487"/>
                    </a:ext>
                  </a:extLst>
                </a:gridCol>
              </a:tblGrid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題號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題目關鍵字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完成度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7473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2-1-15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僅分派董監酬勞未分派股利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78586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2-2-3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獨董達董事席次</a:t>
                      </a: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1/2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以上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5522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2-2-4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至少兩名獨董任期不超過</a:t>
                      </a: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9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年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833531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2-2-14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設提名委員會且半數以上為獨董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596992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2-2-30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董事長兼任總經理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89218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2-2-31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1/3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以上董事任期超過</a:t>
                      </a: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15</a:t>
                      </a: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年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836393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2-3-8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破產／面臨下市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810411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2-3-15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資安長或資訊安全委員會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263032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2-4-7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無保留意見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100%</a:t>
                      </a:r>
                      <a:endParaRPr lang="zh-TW" altLang="en-US" sz="1100" dirty="0">
                        <a:effectLst/>
                      </a:endParaRPr>
                    </a:p>
                  </a:txBody>
                  <a:tcPr marL="43507" marR="43507" marT="43507" marB="4350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388520"/>
                  </a:ext>
                </a:extLst>
              </a:tr>
            </a:tbl>
          </a:graphicData>
        </a:graphic>
      </p:graphicFrame>
      <p:pic>
        <p:nvPicPr>
          <p:cNvPr id="2" name="圖片 6">
            <a:extLst>
              <a:ext uri="{FF2B5EF4-FFF2-40B4-BE49-F238E27FC236}">
                <a16:creationId xmlns:a16="http://schemas.microsoft.com/office/drawing/2014/main" id="{C2437A5F-E7BF-31BA-048E-6CFAA0D105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082" y="14922"/>
            <a:ext cx="2627569" cy="832939"/>
          </a:xfrm>
          <a:prstGeom prst="rect">
            <a:avLst/>
          </a:prstGeom>
        </p:spPr>
      </p:pic>
      <p:pic>
        <p:nvPicPr>
          <p:cNvPr id="3" name="Google Shape;390;p1" descr="Google Shape;390;p1">
            <a:extLst>
              <a:ext uri="{FF2B5EF4-FFF2-40B4-BE49-F238E27FC236}">
                <a16:creationId xmlns:a16="http://schemas.microsoft.com/office/drawing/2014/main" id="{816A5EDD-33CB-9992-33E9-6928959DAA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09525" y="252305"/>
            <a:ext cx="1423225" cy="377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oogle Shape;391;p1" descr="Google Shape;391;p1">
            <a:extLst>
              <a:ext uri="{FF2B5EF4-FFF2-40B4-BE49-F238E27FC236}">
                <a16:creationId xmlns:a16="http://schemas.microsoft.com/office/drawing/2014/main" id="{FC7B7AFA-0153-5A34-0068-DAF61068179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742" y="208383"/>
            <a:ext cx="690249" cy="4211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570820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226" y="274638"/>
            <a:ext cx="10833652" cy="6245225"/>
          </a:xfrm>
        </p:spPr>
        <p:txBody>
          <a:bodyPr>
            <a:normAutofit/>
          </a:bodyPr>
          <a:lstStyle/>
          <a:p>
            <a: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  <a:t>Generative AI-Driven ESG Report </a:t>
            </a:r>
            <a:b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  <a:t>Generation Technology</a:t>
            </a:r>
            <a:br>
              <a:rPr lang="en-US" altLang="zh-TW" sz="8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Industrial Technology Research Institute (ITRI), </a:t>
            </a:r>
            <a:b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Fintech and Green Finance Center (FGFC, NTPU), </a:t>
            </a:r>
            <a:b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200" b="0" dirty="0">
                <a:solidFill>
                  <a:schemeClr val="accent6">
                    <a:lumMod val="75000"/>
                  </a:schemeClr>
                </a:solidFill>
              </a:rPr>
              <a:t>NTPU-113A513E01, 2024/03/01~2024/12/31</a:t>
            </a:r>
            <a:endParaRPr lang="zh-TW" altLang="en-US" sz="3200" b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C9E75-97FD-45D9-8ED3-955348887BB1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DECD2C-AA18-8A02-205F-DF1149987E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6" y="137553"/>
            <a:ext cx="801664" cy="51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E9DAE3-3428-95BC-5940-8583D01DDD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9595" y="691637"/>
            <a:ext cx="801665" cy="1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67447" y="4597955"/>
            <a:ext cx="686435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400" b="0" i="0" u="none" strike="noStrike" kern="1200" cap="none" spc="-60" normalizeH="0" baseline="0" noProof="0" dirty="0">
                <a:ln>
                  <a:noFill/>
                </a:ln>
                <a:solidFill>
                  <a:srgbClr val="F1F1F1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01</a:t>
            </a:r>
            <a:endParaRPr kumimoji="0" sz="5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2474" y="1550391"/>
            <a:ext cx="10834689" cy="4496379"/>
          </a:xfrm>
          <a:custGeom>
            <a:avLst/>
            <a:gdLst/>
            <a:ahLst/>
            <a:cxnLst/>
            <a:rect l="l" t="t" r="r" b="b"/>
            <a:pathLst>
              <a:path w="5543550" h="5200650">
                <a:moveTo>
                  <a:pt x="5543550" y="0"/>
                </a:moveTo>
                <a:lnTo>
                  <a:pt x="0" y="0"/>
                </a:lnTo>
                <a:lnTo>
                  <a:pt x="0" y="5200650"/>
                </a:lnTo>
                <a:lnTo>
                  <a:pt x="5543550" y="5200650"/>
                </a:lnTo>
                <a:lnTo>
                  <a:pt x="554355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80528" y="1794650"/>
            <a:ext cx="9344025" cy="4029949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00"/>
              </a:spcBef>
            </a:pPr>
            <a:r>
              <a:rPr lang="zh-TW" altLang="en-US" sz="7000" spc="-20" dirty="0">
                <a:solidFill>
                  <a:srgbClr val="F1F1F1"/>
                </a:solidFill>
              </a:rPr>
              <a:t>綠色與轉型金融</a:t>
            </a:r>
            <a:br>
              <a:rPr lang="en-US" altLang="zh-TW" sz="7000" spc="-20" dirty="0">
                <a:solidFill>
                  <a:srgbClr val="F1F1F1"/>
                </a:solidFill>
              </a:rPr>
            </a:br>
            <a:r>
              <a:rPr lang="zh-TW" altLang="en-US" sz="7000" spc="-20" dirty="0">
                <a:solidFill>
                  <a:srgbClr val="F1F1F1"/>
                </a:solidFill>
              </a:rPr>
              <a:t>智慧代理</a:t>
            </a:r>
            <a:r>
              <a:rPr lang="en-US" altLang="zh-TW" sz="7000" spc="-20" dirty="0">
                <a:solidFill>
                  <a:srgbClr val="F1F1F1"/>
                </a:solidFill>
              </a:rPr>
              <a:t>AI</a:t>
            </a:r>
            <a:r>
              <a:rPr lang="zh-TW" altLang="en-US" sz="7000" spc="-20" dirty="0">
                <a:solidFill>
                  <a:srgbClr val="F1F1F1"/>
                </a:solidFill>
              </a:rPr>
              <a:t>平台</a:t>
            </a:r>
            <a:br>
              <a:rPr lang="en-US" altLang="zh-TW" sz="5400" spc="-20" dirty="0">
                <a:solidFill>
                  <a:srgbClr val="F1F1F1"/>
                </a:solidFill>
              </a:rPr>
            </a:br>
            <a:br>
              <a:rPr lang="en-US" altLang="zh-TW" sz="2400" spc="-20" dirty="0">
                <a:solidFill>
                  <a:srgbClr val="F1F1F1"/>
                </a:solidFill>
              </a:rPr>
            </a:br>
            <a:r>
              <a:rPr lang="en-US" altLang="zh-TW" sz="4800" spc="-20" dirty="0">
                <a:solidFill>
                  <a:srgbClr val="F1F1F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Agentic AI Platform for </a:t>
            </a:r>
            <a:br>
              <a:rPr lang="en-US" altLang="zh-TW" sz="4800" spc="-20" dirty="0">
                <a:solidFill>
                  <a:srgbClr val="F1F1F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800" spc="-20" dirty="0">
                <a:solidFill>
                  <a:srgbClr val="F1F1F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 and Transformation Finance</a:t>
            </a:r>
            <a:endParaRPr lang="zh-TW" altLang="en-US" sz="4800" spc="-20" dirty="0">
              <a:solidFill>
                <a:srgbClr val="F1F1F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94169F-0BCD-E489-5029-21B1740C11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7AC826-CA0F-EC58-10FC-4C77E7A6CB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D8180C-E8CB-90BE-82BA-51A2E556F9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5657" y="1099262"/>
            <a:ext cx="985603" cy="3351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B69A763-3DD4-293A-E8A6-17A6EDA12AC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2411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44AF3-E673-673F-C463-92B815C9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0CCD7DCB-E766-4790-B3DC-64571E9EFB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892" y="572363"/>
            <a:ext cx="10380215" cy="5796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FA4CCE-60D9-5C0A-B87B-68A49FB93C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92" y="137553"/>
            <a:ext cx="511468" cy="329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32E91D-F7BF-9EBA-B733-45BE9F4B61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22" y="506426"/>
            <a:ext cx="512646" cy="1249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F17050-557E-3BB4-0132-9C16879AE3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7279" y="655913"/>
            <a:ext cx="523981" cy="1781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標題 5">
            <a:extLst>
              <a:ext uri="{FF2B5EF4-FFF2-40B4-BE49-F238E27FC236}">
                <a16:creationId xmlns:a16="http://schemas.microsoft.com/office/drawing/2014/main" id="{7EA897C0-F3FE-D949-BDB0-B9FFFDF3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892" y="72079"/>
            <a:ext cx="10380215" cy="52322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zh-TW" altLang="en-US" sz="3400" dirty="0"/>
              <a:t>綠色與轉型金融智慧代理</a:t>
            </a:r>
            <a:r>
              <a:rPr lang="en-US" altLang="zh-TW" sz="3400" dirty="0"/>
              <a:t>AI</a:t>
            </a:r>
            <a:r>
              <a:rPr lang="zh-TW" altLang="en-US" sz="3400" dirty="0"/>
              <a:t>平台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A2CAC59-3CBA-F662-2FEF-91C56A29E08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9019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44AF3-E673-673F-C463-92B815C9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7BDDD7C-9882-129B-DB0E-30A29BEE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72" y="245912"/>
            <a:ext cx="11340000" cy="454933"/>
          </a:xfrm>
        </p:spPr>
        <p:txBody>
          <a:bodyPr/>
          <a:lstStyle/>
          <a:p>
            <a:r>
              <a:rPr lang="zh-TW" altLang="en-US" dirty="0"/>
              <a:t>轉型計畫相關平台介紹</a:t>
            </a:r>
            <a:r>
              <a:rPr lang="en-US" altLang="zh-TW" dirty="0"/>
              <a:t>-</a:t>
            </a:r>
            <a:r>
              <a:rPr lang="zh-TW" altLang="en-US" dirty="0"/>
              <a:t>提供企業透過</a:t>
            </a:r>
            <a:r>
              <a:rPr lang="en-US" altLang="zh-TW" dirty="0"/>
              <a:t>AI</a:t>
            </a:r>
            <a:r>
              <a:rPr lang="zh-TW" altLang="en-US" dirty="0"/>
              <a:t>產製自身轉型計劃</a:t>
            </a:r>
          </a:p>
        </p:txBody>
      </p:sp>
      <p:grpSp>
        <p:nvGrpSpPr>
          <p:cNvPr id="15" name="组合 29">
            <a:extLst>
              <a:ext uri="{FF2B5EF4-FFF2-40B4-BE49-F238E27FC236}">
                <a16:creationId xmlns:a16="http://schemas.microsoft.com/office/drawing/2014/main" id="{99B63441-91F8-48BA-BFC3-98059F1568C0}"/>
              </a:ext>
            </a:extLst>
          </p:cNvPr>
          <p:cNvGrpSpPr/>
          <p:nvPr/>
        </p:nvGrpSpPr>
        <p:grpSpPr>
          <a:xfrm>
            <a:off x="7697320" y="1023284"/>
            <a:ext cx="4228873" cy="1138773"/>
            <a:chOff x="3942919" y="4576888"/>
            <a:chExt cx="4023588" cy="1138773"/>
          </a:xfrm>
          <a:solidFill>
            <a:schemeClr val="accent3">
              <a:lumMod val="50000"/>
            </a:schemeClr>
          </a:solidFill>
        </p:grpSpPr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422EF57D-E319-4E59-A736-3CCF2CF2CCE6}"/>
                </a:ext>
              </a:extLst>
            </p:cNvPr>
            <p:cNvSpPr/>
            <p:nvPr/>
          </p:nvSpPr>
          <p:spPr>
            <a:xfrm>
              <a:off x="3942919" y="4871412"/>
              <a:ext cx="571500" cy="5715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8EBA5833-34F4-4588-AF28-0FF83990C8DE}"/>
                </a:ext>
              </a:extLst>
            </p:cNvPr>
            <p:cNvSpPr/>
            <p:nvPr/>
          </p:nvSpPr>
          <p:spPr>
            <a:xfrm>
              <a:off x="4585900" y="4576888"/>
              <a:ext cx="3380607" cy="11387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轉型計畫生成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企業上傳公司資訊，由平台自動生成一版轉型計劃，再由企業進行內容調整，減少人工從頭製作計劃時間。</a:t>
              </a:r>
            </a:p>
          </p:txBody>
        </p:sp>
        <p:sp>
          <p:nvSpPr>
            <p:cNvPr id="20" name="Freeform 70">
              <a:extLst>
                <a:ext uri="{FF2B5EF4-FFF2-40B4-BE49-F238E27FC236}">
                  <a16:creationId xmlns:a16="http://schemas.microsoft.com/office/drawing/2014/main" id="{52D3C9C5-7C3F-4918-8665-70D854C24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00" y="4956427"/>
              <a:ext cx="423368" cy="401470"/>
            </a:xfrm>
            <a:custGeom>
              <a:avLst/>
              <a:gdLst>
                <a:gd name="T0" fmla="*/ 174 w 348"/>
                <a:gd name="T1" fmla="*/ 0 h 330"/>
                <a:gd name="T2" fmla="*/ 216 w 348"/>
                <a:gd name="T3" fmla="*/ 123 h 330"/>
                <a:gd name="T4" fmla="*/ 348 w 348"/>
                <a:gd name="T5" fmla="*/ 125 h 330"/>
                <a:gd name="T6" fmla="*/ 243 w 348"/>
                <a:gd name="T7" fmla="*/ 205 h 330"/>
                <a:gd name="T8" fmla="*/ 281 w 348"/>
                <a:gd name="T9" fmla="*/ 330 h 330"/>
                <a:gd name="T10" fmla="*/ 174 w 348"/>
                <a:gd name="T11" fmla="*/ 257 h 330"/>
                <a:gd name="T12" fmla="*/ 67 w 348"/>
                <a:gd name="T13" fmla="*/ 330 h 330"/>
                <a:gd name="T14" fmla="*/ 105 w 348"/>
                <a:gd name="T15" fmla="*/ 205 h 330"/>
                <a:gd name="T16" fmla="*/ 0 w 348"/>
                <a:gd name="T17" fmla="*/ 125 h 330"/>
                <a:gd name="T18" fmla="*/ 132 w 348"/>
                <a:gd name="T19" fmla="*/ 123 h 330"/>
                <a:gd name="T20" fmla="*/ 174 w 348"/>
                <a:gd name="T2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0">
                  <a:moveTo>
                    <a:pt x="174" y="0"/>
                  </a:moveTo>
                  <a:lnTo>
                    <a:pt x="216" y="123"/>
                  </a:lnTo>
                  <a:lnTo>
                    <a:pt x="348" y="125"/>
                  </a:lnTo>
                  <a:lnTo>
                    <a:pt x="243" y="205"/>
                  </a:lnTo>
                  <a:lnTo>
                    <a:pt x="281" y="330"/>
                  </a:lnTo>
                  <a:lnTo>
                    <a:pt x="174" y="257"/>
                  </a:lnTo>
                  <a:lnTo>
                    <a:pt x="67" y="330"/>
                  </a:lnTo>
                  <a:lnTo>
                    <a:pt x="105" y="205"/>
                  </a:lnTo>
                  <a:lnTo>
                    <a:pt x="0" y="125"/>
                  </a:lnTo>
                  <a:lnTo>
                    <a:pt x="132" y="123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21" name="组合 2">
            <a:extLst>
              <a:ext uri="{FF2B5EF4-FFF2-40B4-BE49-F238E27FC236}">
                <a16:creationId xmlns:a16="http://schemas.microsoft.com/office/drawing/2014/main" id="{F90E162B-D589-4874-B097-455C9D1C959C}"/>
              </a:ext>
            </a:extLst>
          </p:cNvPr>
          <p:cNvGrpSpPr>
            <a:grpSpLocks/>
          </p:cNvGrpSpPr>
          <p:nvPr/>
        </p:nvGrpSpPr>
        <p:grpSpPr bwMode="auto">
          <a:xfrm>
            <a:off x="315484" y="1043667"/>
            <a:ext cx="7206343" cy="5814333"/>
            <a:chOff x="1151326" y="1963849"/>
            <a:chExt cx="4506493" cy="3692596"/>
          </a:xfrm>
        </p:grpSpPr>
        <p:grpSp>
          <p:nvGrpSpPr>
            <p:cNvPr id="22" name="组合 29">
              <a:extLst>
                <a:ext uri="{FF2B5EF4-FFF2-40B4-BE49-F238E27FC236}">
                  <a16:creationId xmlns:a16="http://schemas.microsoft.com/office/drawing/2014/main" id="{FA01F661-5DAF-4455-8FA6-873F71E2C3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1326" y="1963849"/>
              <a:ext cx="4506493" cy="3692596"/>
              <a:chOff x="649833" y="821104"/>
              <a:chExt cx="4506493" cy="3692596"/>
            </a:xfrm>
          </p:grpSpPr>
          <p:grpSp>
            <p:nvGrpSpPr>
              <p:cNvPr id="24" name="组合 30">
                <a:extLst>
                  <a:ext uri="{FF2B5EF4-FFF2-40B4-BE49-F238E27FC236}">
                    <a16:creationId xmlns:a16="http://schemas.microsoft.com/office/drawing/2014/main" id="{A763632C-250E-4ED6-9393-FF23A06E87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7582" y="3793168"/>
                <a:ext cx="2089332" cy="720532"/>
                <a:chOff x="3563888" y="3179979"/>
                <a:chExt cx="2328148" cy="802890"/>
              </a:xfrm>
            </p:grpSpPr>
            <p:sp>
              <p:nvSpPr>
                <p:cNvPr id="30" name="梯形 3">
                  <a:extLst>
                    <a:ext uri="{FF2B5EF4-FFF2-40B4-BE49-F238E27FC236}">
                      <a16:creationId xmlns:a16="http://schemas.microsoft.com/office/drawing/2014/main" id="{FA41D66D-BB4B-4F29-8EF4-FE8ABD323E5F}"/>
                    </a:ext>
                  </a:extLst>
                </p:cNvPr>
                <p:cNvSpPr/>
                <p:nvPr/>
              </p:nvSpPr>
              <p:spPr>
                <a:xfrm>
                  <a:off x="3769309" y="3903294"/>
                  <a:ext cx="1919480" cy="56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6578" h="132661">
                      <a:moveTo>
                        <a:pt x="0" y="0"/>
                      </a:moveTo>
                      <a:lnTo>
                        <a:pt x="4546578" y="0"/>
                      </a:lnTo>
                      <a:lnTo>
                        <a:pt x="4546578" y="45243"/>
                      </a:lnTo>
                      <a:lnTo>
                        <a:pt x="4546578" y="57719"/>
                      </a:lnTo>
                      <a:lnTo>
                        <a:pt x="4541572" y="57719"/>
                      </a:lnTo>
                      <a:cubicBezTo>
                        <a:pt x="4517446" y="100428"/>
                        <a:pt x="4372996" y="132661"/>
                        <a:pt x="4198575" y="132661"/>
                      </a:cubicBezTo>
                      <a:lnTo>
                        <a:pt x="348003" y="132661"/>
                      </a:lnTo>
                      <a:cubicBezTo>
                        <a:pt x="173582" y="132661"/>
                        <a:pt x="29132" y="100428"/>
                        <a:pt x="5007" y="57719"/>
                      </a:cubicBezTo>
                      <a:lnTo>
                        <a:pt x="0" y="57719"/>
                      </a:lnTo>
                      <a:lnTo>
                        <a:pt x="0" y="45243"/>
                      </a:lnTo>
                      <a:close/>
                    </a:path>
                  </a:pathLst>
                </a:custGeom>
                <a:gradFill flip="none" rotWithShape="1">
                  <a:gsLst>
                    <a:gs pos="15000">
                      <a:sysClr val="window" lastClr="FFFFFF">
                        <a:lumMod val="85000"/>
                      </a:sysClr>
                    </a:gs>
                    <a:gs pos="50000">
                      <a:sysClr val="window" lastClr="FFFFFF">
                        <a:lumMod val="95000"/>
                      </a:sysClr>
                    </a:gs>
                    <a:gs pos="85000">
                      <a:srgbClr val="E6E6E6"/>
                    </a:gs>
                    <a:gs pos="0">
                      <a:srgbClr val="7D8496"/>
                    </a:gs>
                    <a:gs pos="100000">
                      <a:srgbClr val="7D8496"/>
                    </a:gs>
                  </a:gsLst>
                  <a:lin ang="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微软雅黑"/>
                    <a:cs typeface="+mn-cs"/>
                  </a:endParaRPr>
                </a:p>
              </p:txBody>
            </p:sp>
            <p:sp>
              <p:nvSpPr>
                <p:cNvPr id="31" name="梯形 3">
                  <a:extLst>
                    <a:ext uri="{FF2B5EF4-FFF2-40B4-BE49-F238E27FC236}">
                      <a16:creationId xmlns:a16="http://schemas.microsoft.com/office/drawing/2014/main" id="{1C376851-4076-419C-BE8B-A720C445BBD5}"/>
                    </a:ext>
                  </a:extLst>
                </p:cNvPr>
                <p:cNvSpPr/>
                <p:nvPr/>
              </p:nvSpPr>
              <p:spPr>
                <a:xfrm>
                  <a:off x="3768884" y="3179979"/>
                  <a:ext cx="1918551" cy="754051"/>
                </a:xfrm>
                <a:custGeom>
                  <a:avLst/>
                  <a:gdLst>
                    <a:gd name="connsiteX0" fmla="*/ 982182 w 4546578"/>
                    <a:gd name="connsiteY0" fmla="*/ 0 h 1786949"/>
                    <a:gd name="connsiteX1" fmla="*/ 3574470 w 4546578"/>
                    <a:gd name="connsiteY1" fmla="*/ 0 h 1786949"/>
                    <a:gd name="connsiteX2" fmla="*/ 3895476 w 4546578"/>
                    <a:gd name="connsiteY2" fmla="*/ 1284023 h 1786949"/>
                    <a:gd name="connsiteX3" fmla="*/ 4546578 w 4546578"/>
                    <a:gd name="connsiteY3" fmla="*/ 1699531 h 1786949"/>
                    <a:gd name="connsiteX4" fmla="*/ 4198575 w 4546578"/>
                    <a:gd name="connsiteY4" fmla="*/ 1786949 h 1786949"/>
                    <a:gd name="connsiteX5" fmla="*/ 348003 w 4546578"/>
                    <a:gd name="connsiteY5" fmla="*/ 1786949 h 1786949"/>
                    <a:gd name="connsiteX6" fmla="*/ 0 w 4546578"/>
                    <a:gd name="connsiteY6" fmla="*/ 1699531 h 1786949"/>
                    <a:gd name="connsiteX7" fmla="*/ 661715 w 4546578"/>
                    <a:gd name="connsiteY7" fmla="*/ 1296144 h 1786949"/>
                    <a:gd name="connsiteX8" fmla="*/ 658146 w 4546578"/>
                    <a:gd name="connsiteY8" fmla="*/ 1296144 h 1786949"/>
                    <a:gd name="connsiteX9" fmla="*/ 982182 w 4546578"/>
                    <a:gd name="connsiteY9" fmla="*/ 0 h 1786949"/>
                    <a:gd name="connsiteX0" fmla="*/ 987141 w 4551537"/>
                    <a:gd name="connsiteY0" fmla="*/ 0 h 1786949"/>
                    <a:gd name="connsiteX1" fmla="*/ 3579429 w 4551537"/>
                    <a:gd name="connsiteY1" fmla="*/ 0 h 1786949"/>
                    <a:gd name="connsiteX2" fmla="*/ 3900435 w 4551537"/>
                    <a:gd name="connsiteY2" fmla="*/ 1284023 h 1786949"/>
                    <a:gd name="connsiteX3" fmla="*/ 4551537 w 4551537"/>
                    <a:gd name="connsiteY3" fmla="*/ 1699531 h 1786949"/>
                    <a:gd name="connsiteX4" fmla="*/ 4203534 w 4551537"/>
                    <a:gd name="connsiteY4" fmla="*/ 1786949 h 1786949"/>
                    <a:gd name="connsiteX5" fmla="*/ 352962 w 4551537"/>
                    <a:gd name="connsiteY5" fmla="*/ 1786949 h 1786949"/>
                    <a:gd name="connsiteX6" fmla="*/ 4959 w 4551537"/>
                    <a:gd name="connsiteY6" fmla="*/ 1699531 h 1786949"/>
                    <a:gd name="connsiteX7" fmla="*/ 666674 w 4551537"/>
                    <a:gd name="connsiteY7" fmla="*/ 1296144 h 1786949"/>
                    <a:gd name="connsiteX8" fmla="*/ 663105 w 4551537"/>
                    <a:gd name="connsiteY8" fmla="*/ 1296144 h 1786949"/>
                    <a:gd name="connsiteX9" fmla="*/ 987141 w 4551537"/>
                    <a:gd name="connsiteY9" fmla="*/ 0 h 1786949"/>
                    <a:gd name="connsiteX0" fmla="*/ 982182 w 4546578"/>
                    <a:gd name="connsiteY0" fmla="*/ 0 h 1786949"/>
                    <a:gd name="connsiteX1" fmla="*/ 3574470 w 4546578"/>
                    <a:gd name="connsiteY1" fmla="*/ 0 h 1786949"/>
                    <a:gd name="connsiteX2" fmla="*/ 3895476 w 4546578"/>
                    <a:gd name="connsiteY2" fmla="*/ 1284023 h 1786949"/>
                    <a:gd name="connsiteX3" fmla="*/ 4546578 w 4546578"/>
                    <a:gd name="connsiteY3" fmla="*/ 1699531 h 1786949"/>
                    <a:gd name="connsiteX4" fmla="*/ 4198575 w 4546578"/>
                    <a:gd name="connsiteY4" fmla="*/ 1786949 h 1786949"/>
                    <a:gd name="connsiteX5" fmla="*/ 348003 w 4546578"/>
                    <a:gd name="connsiteY5" fmla="*/ 1786949 h 1786949"/>
                    <a:gd name="connsiteX6" fmla="*/ 0 w 4546578"/>
                    <a:gd name="connsiteY6" fmla="*/ 1699531 h 1786949"/>
                    <a:gd name="connsiteX7" fmla="*/ 661715 w 4546578"/>
                    <a:gd name="connsiteY7" fmla="*/ 1296144 h 1786949"/>
                    <a:gd name="connsiteX8" fmla="*/ 658146 w 4546578"/>
                    <a:gd name="connsiteY8" fmla="*/ 1296144 h 1786949"/>
                    <a:gd name="connsiteX9" fmla="*/ 982182 w 4546578"/>
                    <a:gd name="connsiteY9" fmla="*/ 0 h 1786949"/>
                    <a:gd name="connsiteX0" fmla="*/ 982182 w 4546578"/>
                    <a:gd name="connsiteY0" fmla="*/ 0 h 1786949"/>
                    <a:gd name="connsiteX1" fmla="*/ 3574470 w 4546578"/>
                    <a:gd name="connsiteY1" fmla="*/ 0 h 1786949"/>
                    <a:gd name="connsiteX2" fmla="*/ 3895476 w 4546578"/>
                    <a:gd name="connsiteY2" fmla="*/ 1284023 h 1786949"/>
                    <a:gd name="connsiteX3" fmla="*/ 4546578 w 4546578"/>
                    <a:gd name="connsiteY3" fmla="*/ 1699531 h 1786949"/>
                    <a:gd name="connsiteX4" fmla="*/ 4198575 w 4546578"/>
                    <a:gd name="connsiteY4" fmla="*/ 1786949 h 1786949"/>
                    <a:gd name="connsiteX5" fmla="*/ 348003 w 4546578"/>
                    <a:gd name="connsiteY5" fmla="*/ 1786949 h 1786949"/>
                    <a:gd name="connsiteX6" fmla="*/ 0 w 4546578"/>
                    <a:gd name="connsiteY6" fmla="*/ 1699531 h 1786949"/>
                    <a:gd name="connsiteX7" fmla="*/ 661715 w 4546578"/>
                    <a:gd name="connsiteY7" fmla="*/ 1296144 h 1786949"/>
                    <a:gd name="connsiteX8" fmla="*/ 658146 w 4546578"/>
                    <a:gd name="connsiteY8" fmla="*/ 1296144 h 1786949"/>
                    <a:gd name="connsiteX9" fmla="*/ 982182 w 4546578"/>
                    <a:gd name="connsiteY9" fmla="*/ 0 h 1786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46578" h="1786949">
                      <a:moveTo>
                        <a:pt x="982182" y="0"/>
                      </a:moveTo>
                      <a:lnTo>
                        <a:pt x="3574470" y="0"/>
                      </a:lnTo>
                      <a:lnTo>
                        <a:pt x="3895476" y="1284023"/>
                      </a:lnTo>
                      <a:cubicBezTo>
                        <a:pt x="4112510" y="1422526"/>
                        <a:pt x="4535898" y="1651825"/>
                        <a:pt x="4546578" y="1699531"/>
                      </a:cubicBezTo>
                      <a:cubicBezTo>
                        <a:pt x="4546578" y="1747811"/>
                        <a:pt x="4390772" y="1786949"/>
                        <a:pt x="4198575" y="1786949"/>
                      </a:cubicBezTo>
                      <a:lnTo>
                        <a:pt x="348003" y="1786949"/>
                      </a:lnTo>
                      <a:cubicBezTo>
                        <a:pt x="155806" y="1786949"/>
                        <a:pt x="0" y="1747811"/>
                        <a:pt x="0" y="1699531"/>
                      </a:cubicBezTo>
                      <a:cubicBezTo>
                        <a:pt x="1835" y="1643482"/>
                        <a:pt x="441143" y="1430606"/>
                        <a:pt x="661715" y="1296144"/>
                      </a:cubicBezTo>
                      <a:lnTo>
                        <a:pt x="658146" y="1296144"/>
                      </a:lnTo>
                      <a:lnTo>
                        <a:pt x="982182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69000">
                      <a:sysClr val="windowText" lastClr="000000">
                        <a:lumMod val="55000"/>
                        <a:lumOff val="45000"/>
                      </a:sysClr>
                    </a:gs>
                    <a:gs pos="0">
                      <a:sysClr val="windowText" lastClr="000000">
                        <a:lumMod val="50000"/>
                        <a:lumOff val="50000"/>
                      </a:sysClr>
                    </a:gs>
                    <a:gs pos="48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400000" scaled="1"/>
                  <a:tileRect/>
                </a:gradFill>
                <a:ln w="9525" cap="flat" cmpd="sng" algn="ctr"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50000">
                        <a:sysClr val="window" lastClr="FFFFFF">
                          <a:lumMod val="75000"/>
                        </a:sysClr>
                      </a:gs>
                      <a:gs pos="100000">
                        <a:sysClr val="window" lastClr="FFFFFF">
                          <a:lumMod val="95000"/>
                        </a:sysClr>
                      </a:gs>
                    </a:gsLst>
                    <a:lin ang="5400000" scaled="0"/>
                  </a:gradFill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微软雅黑"/>
                    <a:cs typeface="+mn-cs"/>
                  </a:endParaRPr>
                </a:p>
              </p:txBody>
            </p:sp>
            <p:sp>
              <p:nvSpPr>
                <p:cNvPr id="32" name="梯形 3">
                  <a:extLst>
                    <a:ext uri="{FF2B5EF4-FFF2-40B4-BE49-F238E27FC236}">
                      <a16:creationId xmlns:a16="http://schemas.microsoft.com/office/drawing/2014/main" id="{E01A933F-5C1A-4F1B-8AED-556E677A8401}"/>
                    </a:ext>
                  </a:extLst>
                </p:cNvPr>
                <p:cNvSpPr/>
                <p:nvPr/>
              </p:nvSpPr>
              <p:spPr>
                <a:xfrm>
                  <a:off x="3563888" y="3634897"/>
                  <a:ext cx="903868" cy="347972"/>
                </a:xfrm>
                <a:custGeom>
                  <a:avLst/>
                  <a:gdLst>
                    <a:gd name="connsiteX0" fmla="*/ 660463 w 1229928"/>
                    <a:gd name="connsiteY0" fmla="*/ 0 h 490042"/>
                    <a:gd name="connsiteX1" fmla="*/ 1229928 w 1229928"/>
                    <a:gd name="connsiteY1" fmla="*/ 490042 h 490042"/>
                    <a:gd name="connsiteX2" fmla="*/ 348003 w 1229928"/>
                    <a:gd name="connsiteY2" fmla="*/ 490042 h 490042"/>
                    <a:gd name="connsiteX3" fmla="*/ 0 w 1229928"/>
                    <a:gd name="connsiteY3" fmla="*/ 402624 h 490042"/>
                    <a:gd name="connsiteX4" fmla="*/ 660463 w 1229928"/>
                    <a:gd name="connsiteY4" fmla="*/ 0 h 490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928" h="490042">
                      <a:moveTo>
                        <a:pt x="660463" y="0"/>
                      </a:moveTo>
                      <a:lnTo>
                        <a:pt x="1229928" y="490042"/>
                      </a:lnTo>
                      <a:lnTo>
                        <a:pt x="348003" y="490042"/>
                      </a:lnTo>
                      <a:cubicBezTo>
                        <a:pt x="155806" y="490042"/>
                        <a:pt x="0" y="450904"/>
                        <a:pt x="0" y="402624"/>
                      </a:cubicBezTo>
                      <a:lnTo>
                        <a:pt x="66046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>
                        <a:alpha val="60000"/>
                      </a:sysClr>
                    </a:gs>
                    <a:gs pos="100000">
                      <a:sysClr val="window" lastClr="FFFFFF">
                        <a:alpha val="20000"/>
                      </a:sysClr>
                    </a:gs>
                  </a:gsLst>
                  <a:lin ang="16200000" scaled="1"/>
                  <a:tileRect/>
                </a:gradFill>
                <a:ln w="9525" cap="flat" cmpd="sng" algn="ctr">
                  <a:noFill/>
                  <a:prstDash val="solid"/>
                  <a:miter lim="800000"/>
                </a:ln>
                <a:effectLst>
                  <a:softEdge rad="127000"/>
                </a:effec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微软雅黑"/>
                    <a:cs typeface="+mn-cs"/>
                  </a:endParaRPr>
                </a:p>
              </p:txBody>
            </p:sp>
            <p:sp>
              <p:nvSpPr>
                <p:cNvPr id="33" name="梯形 3">
                  <a:extLst>
                    <a:ext uri="{FF2B5EF4-FFF2-40B4-BE49-F238E27FC236}">
                      <a16:creationId xmlns:a16="http://schemas.microsoft.com/office/drawing/2014/main" id="{BF164538-71C7-4A03-945A-B64EAC69E4FB}"/>
                    </a:ext>
                  </a:extLst>
                </p:cNvPr>
                <p:cNvSpPr/>
                <p:nvPr/>
              </p:nvSpPr>
              <p:spPr>
                <a:xfrm flipH="1">
                  <a:off x="4988168" y="3634362"/>
                  <a:ext cx="903868" cy="347972"/>
                </a:xfrm>
                <a:custGeom>
                  <a:avLst/>
                  <a:gdLst>
                    <a:gd name="connsiteX0" fmla="*/ 660463 w 1229928"/>
                    <a:gd name="connsiteY0" fmla="*/ 0 h 490042"/>
                    <a:gd name="connsiteX1" fmla="*/ 1229928 w 1229928"/>
                    <a:gd name="connsiteY1" fmla="*/ 490042 h 490042"/>
                    <a:gd name="connsiteX2" fmla="*/ 348003 w 1229928"/>
                    <a:gd name="connsiteY2" fmla="*/ 490042 h 490042"/>
                    <a:gd name="connsiteX3" fmla="*/ 0 w 1229928"/>
                    <a:gd name="connsiteY3" fmla="*/ 402624 h 490042"/>
                    <a:gd name="connsiteX4" fmla="*/ 660463 w 1229928"/>
                    <a:gd name="connsiteY4" fmla="*/ 0 h 490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928" h="490042">
                      <a:moveTo>
                        <a:pt x="660463" y="0"/>
                      </a:moveTo>
                      <a:lnTo>
                        <a:pt x="1229928" y="490042"/>
                      </a:lnTo>
                      <a:lnTo>
                        <a:pt x="348003" y="490042"/>
                      </a:lnTo>
                      <a:cubicBezTo>
                        <a:pt x="155806" y="490042"/>
                        <a:pt x="0" y="450904"/>
                        <a:pt x="0" y="402624"/>
                      </a:cubicBezTo>
                      <a:lnTo>
                        <a:pt x="660463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>
                        <a:alpha val="60000"/>
                      </a:sysClr>
                    </a:gs>
                    <a:gs pos="100000">
                      <a:sysClr val="window" lastClr="FFFFFF">
                        <a:alpha val="20000"/>
                      </a:sysClr>
                    </a:gs>
                  </a:gsLst>
                  <a:lin ang="16200000" scaled="1"/>
                  <a:tileRect/>
                </a:gradFill>
                <a:ln w="9525" cap="flat" cmpd="sng" algn="ctr">
                  <a:noFill/>
                  <a:prstDash val="solid"/>
                  <a:miter lim="800000"/>
                </a:ln>
                <a:effectLst>
                  <a:softEdge rad="127000"/>
                </a:effectLst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微软雅黑"/>
                    <a:cs typeface="+mn-cs"/>
                  </a:endParaRPr>
                </a:p>
              </p:txBody>
            </p:sp>
          </p:grpSp>
          <p:grpSp>
            <p:nvGrpSpPr>
              <p:cNvPr id="25" name="组合 31">
                <a:extLst>
                  <a:ext uri="{FF2B5EF4-FFF2-40B4-BE49-F238E27FC236}">
                    <a16:creationId xmlns:a16="http://schemas.microsoft.com/office/drawing/2014/main" id="{603B5DE6-3D26-4429-93F8-0754BC2C7C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9833" y="821104"/>
                <a:ext cx="4506493" cy="2994543"/>
                <a:chOff x="2576903" y="276593"/>
                <a:chExt cx="4301378" cy="2994543"/>
              </a:xfrm>
            </p:grpSpPr>
            <p:grpSp>
              <p:nvGrpSpPr>
                <p:cNvPr id="26" name="组合 31">
                  <a:extLst>
                    <a:ext uri="{FF2B5EF4-FFF2-40B4-BE49-F238E27FC236}">
                      <a16:creationId xmlns:a16="http://schemas.microsoft.com/office/drawing/2014/main" id="{A221A81E-00DD-47C9-A459-F32417C7A2C0}"/>
                    </a:ext>
                  </a:extLst>
                </p:cNvPr>
                <p:cNvGrpSpPr/>
                <p:nvPr/>
              </p:nvGrpSpPr>
              <p:grpSpPr>
                <a:xfrm>
                  <a:off x="2576903" y="276593"/>
                  <a:ext cx="4301378" cy="2994543"/>
                  <a:chOff x="2576903" y="276593"/>
                  <a:chExt cx="4301378" cy="2994543"/>
                </a:xfrm>
                <a:effectLst>
                  <a:outerShdw blurRad="101600" dist="1016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28" name="圆角矩形 33">
                    <a:extLst>
                      <a:ext uri="{FF2B5EF4-FFF2-40B4-BE49-F238E27FC236}">
                        <a16:creationId xmlns:a16="http://schemas.microsoft.com/office/drawing/2014/main" id="{EAC55F61-D06E-4BE0-9962-E369B06E0690}"/>
                      </a:ext>
                    </a:extLst>
                  </p:cNvPr>
                  <p:cNvSpPr/>
                  <p:nvPr/>
                </p:nvSpPr>
                <p:spPr>
                  <a:xfrm>
                    <a:off x="2580063" y="2564904"/>
                    <a:ext cx="4296194" cy="706232"/>
                  </a:xfrm>
                  <a:prstGeom prst="roundRect">
                    <a:avLst>
                      <a:gd name="adj" fmla="val 18586"/>
                    </a:avLst>
                  </a:prstGeom>
                  <a:gradFill flip="none" rotWithShape="1">
                    <a:gsLst>
                      <a:gs pos="68000">
                        <a:srgbClr val="DEDEDE"/>
                      </a:gs>
                      <a:gs pos="23000">
                        <a:sysClr val="window" lastClr="FFFFFF">
                          <a:lumMod val="85000"/>
                        </a:sysClr>
                      </a:gs>
                      <a:gs pos="50000">
                        <a:sysClr val="window" lastClr="FFFFFF">
                          <a:lumMod val="99000"/>
                        </a:sysClr>
                      </a:gs>
                      <a:gs pos="87000">
                        <a:srgbClr val="E6E6E6"/>
                      </a:gs>
                      <a:gs pos="100000">
                        <a:sysClr val="window" lastClr="FFFFFF">
                          <a:lumMod val="75000"/>
                        </a:sysClr>
                      </a:gs>
                      <a:gs pos="0">
                        <a:srgbClr val="E6E6E6"/>
                      </a:gs>
                    </a:gsLst>
                    <a:lin ang="0" scaled="0"/>
                    <a:tileRect/>
                  </a:gradFill>
                  <a:ln w="6350" cap="flat" cmpd="sng" algn="ctr">
                    <a:gradFill>
                      <a:gsLst>
                        <a:gs pos="0">
                          <a:srgbClr val="FFFFFF"/>
                        </a:gs>
                        <a:gs pos="7001">
                          <a:srgbClr val="E6E6E6"/>
                        </a:gs>
                        <a:gs pos="32001">
                          <a:srgbClr val="7D8496"/>
                        </a:gs>
                        <a:gs pos="47000">
                          <a:srgbClr val="E6E6E6"/>
                        </a:gs>
                        <a:gs pos="85001">
                          <a:srgbClr val="7D8496"/>
                        </a:gs>
                        <a:gs pos="100000">
                          <a:srgbClr val="E6E6E6"/>
                        </a:gs>
                      </a:gsLst>
                      <a:lin ang="5400000" scaled="0"/>
                    </a:gradFill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 Light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29" name="圆角矩形 28">
                    <a:extLst>
                      <a:ext uri="{FF2B5EF4-FFF2-40B4-BE49-F238E27FC236}">
                        <a16:creationId xmlns:a16="http://schemas.microsoft.com/office/drawing/2014/main" id="{B4C50634-AD4F-4F9B-81FB-8B6EB0EA4ECB}"/>
                      </a:ext>
                    </a:extLst>
                  </p:cNvPr>
                  <p:cNvSpPr/>
                  <p:nvPr/>
                </p:nvSpPr>
                <p:spPr>
                  <a:xfrm>
                    <a:off x="2576903" y="276593"/>
                    <a:ext cx="4301378" cy="2594669"/>
                  </a:xfrm>
                  <a:custGeom>
                    <a:avLst/>
                    <a:gdLst>
                      <a:gd name="connsiteX0" fmla="*/ 0 w 4501059"/>
                      <a:gd name="connsiteY0" fmla="*/ 152660 h 2592288"/>
                      <a:gd name="connsiteX1" fmla="*/ 152660 w 4501059"/>
                      <a:gd name="connsiteY1" fmla="*/ 0 h 2592288"/>
                      <a:gd name="connsiteX2" fmla="*/ 4348399 w 4501059"/>
                      <a:gd name="connsiteY2" fmla="*/ 0 h 2592288"/>
                      <a:gd name="connsiteX3" fmla="*/ 4501059 w 4501059"/>
                      <a:gd name="connsiteY3" fmla="*/ 152660 h 2592288"/>
                      <a:gd name="connsiteX4" fmla="*/ 4501059 w 4501059"/>
                      <a:gd name="connsiteY4" fmla="*/ 2439628 h 2592288"/>
                      <a:gd name="connsiteX5" fmla="*/ 4348399 w 4501059"/>
                      <a:gd name="connsiteY5" fmla="*/ 2592288 h 2592288"/>
                      <a:gd name="connsiteX6" fmla="*/ 152660 w 4501059"/>
                      <a:gd name="connsiteY6" fmla="*/ 2592288 h 2592288"/>
                      <a:gd name="connsiteX7" fmla="*/ 0 w 4501059"/>
                      <a:gd name="connsiteY7" fmla="*/ 2439628 h 2592288"/>
                      <a:gd name="connsiteX8" fmla="*/ 0 w 4501059"/>
                      <a:gd name="connsiteY8" fmla="*/ 152660 h 2592288"/>
                      <a:gd name="connsiteX0" fmla="*/ 27106 w 4528165"/>
                      <a:gd name="connsiteY0" fmla="*/ 152660 h 2592288"/>
                      <a:gd name="connsiteX1" fmla="*/ 179766 w 4528165"/>
                      <a:gd name="connsiteY1" fmla="*/ 0 h 2592288"/>
                      <a:gd name="connsiteX2" fmla="*/ 4375505 w 4528165"/>
                      <a:gd name="connsiteY2" fmla="*/ 0 h 2592288"/>
                      <a:gd name="connsiteX3" fmla="*/ 4528165 w 4528165"/>
                      <a:gd name="connsiteY3" fmla="*/ 152660 h 2592288"/>
                      <a:gd name="connsiteX4" fmla="*/ 4528165 w 4528165"/>
                      <a:gd name="connsiteY4" fmla="*/ 2439628 h 2592288"/>
                      <a:gd name="connsiteX5" fmla="*/ 4375505 w 4528165"/>
                      <a:gd name="connsiteY5" fmla="*/ 2592288 h 2592288"/>
                      <a:gd name="connsiteX6" fmla="*/ 41654 w 4528165"/>
                      <a:gd name="connsiteY6" fmla="*/ 2592288 h 2592288"/>
                      <a:gd name="connsiteX7" fmla="*/ 27106 w 4528165"/>
                      <a:gd name="connsiteY7" fmla="*/ 2439628 h 2592288"/>
                      <a:gd name="connsiteX8" fmla="*/ 27106 w 4528165"/>
                      <a:gd name="connsiteY8" fmla="*/ 152660 h 2592288"/>
                      <a:gd name="connsiteX0" fmla="*/ 316652 w 4817711"/>
                      <a:gd name="connsiteY0" fmla="*/ 152660 h 2592288"/>
                      <a:gd name="connsiteX1" fmla="*/ 469312 w 4817711"/>
                      <a:gd name="connsiteY1" fmla="*/ 0 h 2592288"/>
                      <a:gd name="connsiteX2" fmla="*/ 4665051 w 4817711"/>
                      <a:gd name="connsiteY2" fmla="*/ 0 h 2592288"/>
                      <a:gd name="connsiteX3" fmla="*/ 4817711 w 4817711"/>
                      <a:gd name="connsiteY3" fmla="*/ 152660 h 2592288"/>
                      <a:gd name="connsiteX4" fmla="*/ 4817711 w 4817711"/>
                      <a:gd name="connsiteY4" fmla="*/ 2439628 h 2592288"/>
                      <a:gd name="connsiteX5" fmla="*/ 4665051 w 4817711"/>
                      <a:gd name="connsiteY5" fmla="*/ 2592288 h 2592288"/>
                      <a:gd name="connsiteX6" fmla="*/ 331200 w 4817711"/>
                      <a:gd name="connsiteY6" fmla="*/ 2592288 h 2592288"/>
                      <a:gd name="connsiteX7" fmla="*/ 316652 w 4817711"/>
                      <a:gd name="connsiteY7" fmla="*/ 152660 h 2592288"/>
                      <a:gd name="connsiteX0" fmla="*/ 0 w 4501059"/>
                      <a:gd name="connsiteY0" fmla="*/ 152660 h 2592288"/>
                      <a:gd name="connsiteX1" fmla="*/ 152660 w 4501059"/>
                      <a:gd name="connsiteY1" fmla="*/ 0 h 2592288"/>
                      <a:gd name="connsiteX2" fmla="*/ 4348399 w 4501059"/>
                      <a:gd name="connsiteY2" fmla="*/ 0 h 2592288"/>
                      <a:gd name="connsiteX3" fmla="*/ 4501059 w 4501059"/>
                      <a:gd name="connsiteY3" fmla="*/ 152660 h 2592288"/>
                      <a:gd name="connsiteX4" fmla="*/ 4501059 w 4501059"/>
                      <a:gd name="connsiteY4" fmla="*/ 2439628 h 2592288"/>
                      <a:gd name="connsiteX5" fmla="*/ 4348399 w 4501059"/>
                      <a:gd name="connsiteY5" fmla="*/ 2592288 h 2592288"/>
                      <a:gd name="connsiteX6" fmla="*/ 14548 w 4501059"/>
                      <a:gd name="connsiteY6" fmla="*/ 2592288 h 2592288"/>
                      <a:gd name="connsiteX7" fmla="*/ 0 w 4501059"/>
                      <a:gd name="connsiteY7" fmla="*/ 152660 h 2592288"/>
                      <a:gd name="connsiteX0" fmla="*/ 0 w 4501059"/>
                      <a:gd name="connsiteY0" fmla="*/ 152660 h 2597050"/>
                      <a:gd name="connsiteX1" fmla="*/ 152660 w 4501059"/>
                      <a:gd name="connsiteY1" fmla="*/ 0 h 2597050"/>
                      <a:gd name="connsiteX2" fmla="*/ 4348399 w 4501059"/>
                      <a:gd name="connsiteY2" fmla="*/ 0 h 2597050"/>
                      <a:gd name="connsiteX3" fmla="*/ 4501059 w 4501059"/>
                      <a:gd name="connsiteY3" fmla="*/ 152660 h 2597050"/>
                      <a:gd name="connsiteX4" fmla="*/ 4501059 w 4501059"/>
                      <a:gd name="connsiteY4" fmla="*/ 2439628 h 2597050"/>
                      <a:gd name="connsiteX5" fmla="*/ 4348399 w 4501059"/>
                      <a:gd name="connsiteY5" fmla="*/ 2592288 h 2597050"/>
                      <a:gd name="connsiteX6" fmla="*/ 19311 w 4501059"/>
                      <a:gd name="connsiteY6" fmla="*/ 2597050 h 2597050"/>
                      <a:gd name="connsiteX7" fmla="*/ 0 w 4501059"/>
                      <a:gd name="connsiteY7" fmla="*/ 152660 h 2597050"/>
                      <a:gd name="connsiteX0" fmla="*/ 1169 w 4502228"/>
                      <a:gd name="connsiteY0" fmla="*/ 152660 h 2597050"/>
                      <a:gd name="connsiteX1" fmla="*/ 153829 w 4502228"/>
                      <a:gd name="connsiteY1" fmla="*/ 0 h 2597050"/>
                      <a:gd name="connsiteX2" fmla="*/ 4349568 w 4502228"/>
                      <a:gd name="connsiteY2" fmla="*/ 0 h 2597050"/>
                      <a:gd name="connsiteX3" fmla="*/ 4502228 w 4502228"/>
                      <a:gd name="connsiteY3" fmla="*/ 152660 h 2597050"/>
                      <a:gd name="connsiteX4" fmla="*/ 4502228 w 4502228"/>
                      <a:gd name="connsiteY4" fmla="*/ 2439628 h 2597050"/>
                      <a:gd name="connsiteX5" fmla="*/ 4349568 w 4502228"/>
                      <a:gd name="connsiteY5" fmla="*/ 2592288 h 2597050"/>
                      <a:gd name="connsiteX6" fmla="*/ 1430 w 4502228"/>
                      <a:gd name="connsiteY6" fmla="*/ 2597050 h 2597050"/>
                      <a:gd name="connsiteX7" fmla="*/ 1169 w 4502228"/>
                      <a:gd name="connsiteY7" fmla="*/ 152660 h 2597050"/>
                      <a:gd name="connsiteX0" fmla="*/ 0 w 4501059"/>
                      <a:gd name="connsiteY0" fmla="*/ 152660 h 2597050"/>
                      <a:gd name="connsiteX1" fmla="*/ 152660 w 4501059"/>
                      <a:gd name="connsiteY1" fmla="*/ 0 h 2597050"/>
                      <a:gd name="connsiteX2" fmla="*/ 4348399 w 4501059"/>
                      <a:gd name="connsiteY2" fmla="*/ 0 h 2597050"/>
                      <a:gd name="connsiteX3" fmla="*/ 4501059 w 4501059"/>
                      <a:gd name="connsiteY3" fmla="*/ 152660 h 2597050"/>
                      <a:gd name="connsiteX4" fmla="*/ 4501059 w 4501059"/>
                      <a:gd name="connsiteY4" fmla="*/ 2439628 h 2597050"/>
                      <a:gd name="connsiteX5" fmla="*/ 4348399 w 4501059"/>
                      <a:gd name="connsiteY5" fmla="*/ 2592288 h 2597050"/>
                      <a:gd name="connsiteX6" fmla="*/ 14549 w 4501059"/>
                      <a:gd name="connsiteY6" fmla="*/ 2597050 h 2597050"/>
                      <a:gd name="connsiteX7" fmla="*/ 0 w 4501059"/>
                      <a:gd name="connsiteY7" fmla="*/ 152660 h 2597050"/>
                      <a:gd name="connsiteX0" fmla="*/ 1168 w 4502227"/>
                      <a:gd name="connsiteY0" fmla="*/ 152660 h 2599431"/>
                      <a:gd name="connsiteX1" fmla="*/ 153828 w 4502227"/>
                      <a:gd name="connsiteY1" fmla="*/ 0 h 2599431"/>
                      <a:gd name="connsiteX2" fmla="*/ 4349567 w 4502227"/>
                      <a:gd name="connsiteY2" fmla="*/ 0 h 2599431"/>
                      <a:gd name="connsiteX3" fmla="*/ 4502227 w 4502227"/>
                      <a:gd name="connsiteY3" fmla="*/ 152660 h 2599431"/>
                      <a:gd name="connsiteX4" fmla="*/ 4502227 w 4502227"/>
                      <a:gd name="connsiteY4" fmla="*/ 2439628 h 2599431"/>
                      <a:gd name="connsiteX5" fmla="*/ 4349567 w 4502227"/>
                      <a:gd name="connsiteY5" fmla="*/ 2592288 h 2599431"/>
                      <a:gd name="connsiteX6" fmla="*/ 1430 w 4502227"/>
                      <a:gd name="connsiteY6" fmla="*/ 2599431 h 2599431"/>
                      <a:gd name="connsiteX7" fmla="*/ 1168 w 4502227"/>
                      <a:gd name="connsiteY7" fmla="*/ 152660 h 2599431"/>
                      <a:gd name="connsiteX0" fmla="*/ 0 w 4501059"/>
                      <a:gd name="connsiteY0" fmla="*/ 152660 h 2592288"/>
                      <a:gd name="connsiteX1" fmla="*/ 152660 w 4501059"/>
                      <a:gd name="connsiteY1" fmla="*/ 0 h 2592288"/>
                      <a:gd name="connsiteX2" fmla="*/ 4348399 w 4501059"/>
                      <a:gd name="connsiteY2" fmla="*/ 0 h 2592288"/>
                      <a:gd name="connsiteX3" fmla="*/ 4501059 w 4501059"/>
                      <a:gd name="connsiteY3" fmla="*/ 152660 h 2592288"/>
                      <a:gd name="connsiteX4" fmla="*/ 4501059 w 4501059"/>
                      <a:gd name="connsiteY4" fmla="*/ 2439628 h 2592288"/>
                      <a:gd name="connsiteX5" fmla="*/ 4348399 w 4501059"/>
                      <a:gd name="connsiteY5" fmla="*/ 2592288 h 2592288"/>
                      <a:gd name="connsiteX6" fmla="*/ 5025 w 4501059"/>
                      <a:gd name="connsiteY6" fmla="*/ 2592288 h 2592288"/>
                      <a:gd name="connsiteX7" fmla="*/ 0 w 4501059"/>
                      <a:gd name="connsiteY7" fmla="*/ 152660 h 2592288"/>
                      <a:gd name="connsiteX0" fmla="*/ 3311 w 4504370"/>
                      <a:gd name="connsiteY0" fmla="*/ 152660 h 2592288"/>
                      <a:gd name="connsiteX1" fmla="*/ 155971 w 4504370"/>
                      <a:gd name="connsiteY1" fmla="*/ 0 h 2592288"/>
                      <a:gd name="connsiteX2" fmla="*/ 4351710 w 4504370"/>
                      <a:gd name="connsiteY2" fmla="*/ 0 h 2592288"/>
                      <a:gd name="connsiteX3" fmla="*/ 4504370 w 4504370"/>
                      <a:gd name="connsiteY3" fmla="*/ 152660 h 2592288"/>
                      <a:gd name="connsiteX4" fmla="*/ 4504370 w 4504370"/>
                      <a:gd name="connsiteY4" fmla="*/ 2439628 h 2592288"/>
                      <a:gd name="connsiteX5" fmla="*/ 4351710 w 4504370"/>
                      <a:gd name="connsiteY5" fmla="*/ 2592288 h 2592288"/>
                      <a:gd name="connsiteX6" fmla="*/ 1193 w 4504370"/>
                      <a:gd name="connsiteY6" fmla="*/ 2592288 h 2592288"/>
                      <a:gd name="connsiteX7" fmla="*/ 3311 w 4504370"/>
                      <a:gd name="connsiteY7" fmla="*/ 152660 h 2592288"/>
                      <a:gd name="connsiteX0" fmla="*/ 3311 w 4504370"/>
                      <a:gd name="connsiteY0" fmla="*/ 152660 h 2592288"/>
                      <a:gd name="connsiteX1" fmla="*/ 155971 w 4504370"/>
                      <a:gd name="connsiteY1" fmla="*/ 0 h 2592288"/>
                      <a:gd name="connsiteX2" fmla="*/ 4351710 w 4504370"/>
                      <a:gd name="connsiteY2" fmla="*/ 0 h 2592288"/>
                      <a:gd name="connsiteX3" fmla="*/ 4504370 w 4504370"/>
                      <a:gd name="connsiteY3" fmla="*/ 152660 h 2592288"/>
                      <a:gd name="connsiteX4" fmla="*/ 4351710 w 4504370"/>
                      <a:gd name="connsiteY4" fmla="*/ 2592288 h 2592288"/>
                      <a:gd name="connsiteX5" fmla="*/ 1193 w 4504370"/>
                      <a:gd name="connsiteY5" fmla="*/ 2592288 h 2592288"/>
                      <a:gd name="connsiteX6" fmla="*/ 3311 w 4504370"/>
                      <a:gd name="connsiteY6" fmla="*/ 152660 h 2592288"/>
                      <a:gd name="connsiteX0" fmla="*/ 3311 w 4506491"/>
                      <a:gd name="connsiteY0" fmla="*/ 152660 h 2594669"/>
                      <a:gd name="connsiteX1" fmla="*/ 155971 w 4506491"/>
                      <a:gd name="connsiteY1" fmla="*/ 0 h 2594669"/>
                      <a:gd name="connsiteX2" fmla="*/ 4351710 w 4506491"/>
                      <a:gd name="connsiteY2" fmla="*/ 0 h 2594669"/>
                      <a:gd name="connsiteX3" fmla="*/ 4504370 w 4506491"/>
                      <a:gd name="connsiteY3" fmla="*/ 152660 h 2594669"/>
                      <a:gd name="connsiteX4" fmla="*/ 4506491 w 4506491"/>
                      <a:gd name="connsiteY4" fmla="*/ 2594669 h 2594669"/>
                      <a:gd name="connsiteX5" fmla="*/ 1193 w 4506491"/>
                      <a:gd name="connsiteY5" fmla="*/ 2592288 h 2594669"/>
                      <a:gd name="connsiteX6" fmla="*/ 3311 w 4506491"/>
                      <a:gd name="connsiteY6" fmla="*/ 152660 h 2594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06491" h="2594669">
                        <a:moveTo>
                          <a:pt x="3311" y="152660"/>
                        </a:moveTo>
                        <a:cubicBezTo>
                          <a:pt x="3311" y="68348"/>
                          <a:pt x="71659" y="0"/>
                          <a:pt x="155971" y="0"/>
                        </a:cubicBezTo>
                        <a:lnTo>
                          <a:pt x="4351710" y="0"/>
                        </a:lnTo>
                        <a:cubicBezTo>
                          <a:pt x="4436022" y="0"/>
                          <a:pt x="4504370" y="68348"/>
                          <a:pt x="4504370" y="152660"/>
                        </a:cubicBezTo>
                        <a:lnTo>
                          <a:pt x="4506491" y="2594669"/>
                        </a:lnTo>
                        <a:lnTo>
                          <a:pt x="1193" y="2592288"/>
                        </a:lnTo>
                        <a:cubicBezTo>
                          <a:pt x="-3656" y="1779079"/>
                          <a:pt x="8160" y="965869"/>
                          <a:pt x="3311" y="152660"/>
                        </a:cubicBezTo>
                        <a:close/>
                      </a:path>
                    </a:pathLst>
                  </a:custGeom>
                  <a:solidFill>
                    <a:sysClr val="windowText" lastClr="000000"/>
                  </a:solidFill>
                  <a:ln w="63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 Light"/>
                      <a:ea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B06BD21F-3E18-4F1C-B25C-AC7CA2782DBE}"/>
                    </a:ext>
                  </a:extLst>
                </p:cNvPr>
                <p:cNvSpPr/>
                <p:nvPr/>
              </p:nvSpPr>
              <p:spPr>
                <a:xfrm>
                  <a:off x="2788459" y="441733"/>
                  <a:ext cx="3879015" cy="2271794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微软雅黑"/>
                    <a:cs typeface="+mn-cs"/>
                  </a:endParaRPr>
                </a:p>
              </p:txBody>
            </p:sp>
          </p:grpSp>
        </p:grp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976F18C-C310-4F2A-96F0-99EEC3EBA9ED}"/>
                </a:ext>
              </a:extLst>
            </p:cNvPr>
            <p:cNvSpPr/>
            <p:nvPr/>
          </p:nvSpPr>
          <p:spPr>
            <a:xfrm>
              <a:off x="1358095" y="2126013"/>
              <a:ext cx="4065477" cy="2300062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3175" cap="flat" cmpd="sng" algn="ctr">
              <a:solidFill>
                <a:sysClr val="windowText" lastClr="000000">
                  <a:lumMod val="65000"/>
                  <a:lumOff val="35000"/>
                  <a:alpha val="15000"/>
                </a:sys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微软雅黑"/>
                <a:cs typeface="+mn-cs"/>
              </a:endParaRPr>
            </a:p>
          </p:txBody>
        </p:sp>
      </p:grpSp>
      <p:grpSp>
        <p:nvGrpSpPr>
          <p:cNvPr id="34" name="组合 29">
            <a:extLst>
              <a:ext uri="{FF2B5EF4-FFF2-40B4-BE49-F238E27FC236}">
                <a16:creationId xmlns:a16="http://schemas.microsoft.com/office/drawing/2014/main" id="{12F7E3CB-E154-4623-9AA9-4BEB7FAEDCC4}"/>
              </a:ext>
            </a:extLst>
          </p:cNvPr>
          <p:cNvGrpSpPr/>
          <p:nvPr/>
        </p:nvGrpSpPr>
        <p:grpSpPr>
          <a:xfrm>
            <a:off x="7848228" y="2270206"/>
            <a:ext cx="4093812" cy="1138773"/>
            <a:chOff x="4014400" y="4587775"/>
            <a:chExt cx="3760941" cy="1138773"/>
          </a:xfrm>
          <a:solidFill>
            <a:schemeClr val="accent3">
              <a:lumMod val="50000"/>
            </a:schemeClr>
          </a:solidFill>
        </p:grpSpPr>
        <p:sp>
          <p:nvSpPr>
            <p:cNvPr id="36" name="Rectangle 20">
              <a:extLst>
                <a:ext uri="{FF2B5EF4-FFF2-40B4-BE49-F238E27FC236}">
                  <a16:creationId xmlns:a16="http://schemas.microsoft.com/office/drawing/2014/main" id="{A392F47F-E3FE-43D0-808E-2DAA8DE82395}"/>
                </a:ext>
              </a:extLst>
            </p:cNvPr>
            <p:cNvSpPr/>
            <p:nvPr/>
          </p:nvSpPr>
          <p:spPr>
            <a:xfrm>
              <a:off x="4534683" y="4587775"/>
              <a:ext cx="3240658" cy="11387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AI</a:t>
              </a: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輔助判讀內容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AI </a:t>
              </a: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輔助判讀計劃，將人工作業降低</a:t>
              </a: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8</a:t>
              </a: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成。賦能金融專家聚焦核心判斷，確保決策的一致性與品質。</a:t>
              </a:r>
            </a:p>
          </p:txBody>
        </p:sp>
        <p:sp>
          <p:nvSpPr>
            <p:cNvPr id="37" name="Freeform 70">
              <a:extLst>
                <a:ext uri="{FF2B5EF4-FFF2-40B4-BE49-F238E27FC236}">
                  <a16:creationId xmlns:a16="http://schemas.microsoft.com/office/drawing/2014/main" id="{B38F0555-EEDE-4A1F-A15A-F99A46D08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00" y="4956427"/>
              <a:ext cx="423368" cy="401470"/>
            </a:xfrm>
            <a:custGeom>
              <a:avLst/>
              <a:gdLst>
                <a:gd name="T0" fmla="*/ 174 w 348"/>
                <a:gd name="T1" fmla="*/ 0 h 330"/>
                <a:gd name="T2" fmla="*/ 216 w 348"/>
                <a:gd name="T3" fmla="*/ 123 h 330"/>
                <a:gd name="T4" fmla="*/ 348 w 348"/>
                <a:gd name="T5" fmla="*/ 125 h 330"/>
                <a:gd name="T6" fmla="*/ 243 w 348"/>
                <a:gd name="T7" fmla="*/ 205 h 330"/>
                <a:gd name="T8" fmla="*/ 281 w 348"/>
                <a:gd name="T9" fmla="*/ 330 h 330"/>
                <a:gd name="T10" fmla="*/ 174 w 348"/>
                <a:gd name="T11" fmla="*/ 257 h 330"/>
                <a:gd name="T12" fmla="*/ 67 w 348"/>
                <a:gd name="T13" fmla="*/ 330 h 330"/>
                <a:gd name="T14" fmla="*/ 105 w 348"/>
                <a:gd name="T15" fmla="*/ 205 h 330"/>
                <a:gd name="T16" fmla="*/ 0 w 348"/>
                <a:gd name="T17" fmla="*/ 125 h 330"/>
                <a:gd name="T18" fmla="*/ 132 w 348"/>
                <a:gd name="T19" fmla="*/ 123 h 330"/>
                <a:gd name="T20" fmla="*/ 174 w 348"/>
                <a:gd name="T2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0">
                  <a:moveTo>
                    <a:pt x="174" y="0"/>
                  </a:moveTo>
                  <a:lnTo>
                    <a:pt x="216" y="123"/>
                  </a:lnTo>
                  <a:lnTo>
                    <a:pt x="348" y="125"/>
                  </a:lnTo>
                  <a:lnTo>
                    <a:pt x="243" y="205"/>
                  </a:lnTo>
                  <a:lnTo>
                    <a:pt x="281" y="330"/>
                  </a:lnTo>
                  <a:lnTo>
                    <a:pt x="174" y="257"/>
                  </a:lnTo>
                  <a:lnTo>
                    <a:pt x="67" y="330"/>
                  </a:lnTo>
                  <a:lnTo>
                    <a:pt x="105" y="205"/>
                  </a:lnTo>
                  <a:lnTo>
                    <a:pt x="0" y="125"/>
                  </a:lnTo>
                  <a:lnTo>
                    <a:pt x="132" y="123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38" name="组合 29">
            <a:extLst>
              <a:ext uri="{FF2B5EF4-FFF2-40B4-BE49-F238E27FC236}">
                <a16:creationId xmlns:a16="http://schemas.microsoft.com/office/drawing/2014/main" id="{D17D7A56-10C5-414A-8582-4FA7B623B5C0}"/>
              </a:ext>
            </a:extLst>
          </p:cNvPr>
          <p:cNvGrpSpPr/>
          <p:nvPr/>
        </p:nvGrpSpPr>
        <p:grpSpPr>
          <a:xfrm>
            <a:off x="7919709" y="3520463"/>
            <a:ext cx="4022331" cy="1138773"/>
            <a:chOff x="4014400" y="4587775"/>
            <a:chExt cx="3985647" cy="1138773"/>
          </a:xfrm>
          <a:solidFill>
            <a:schemeClr val="accent3">
              <a:lumMod val="50000"/>
            </a:schemeClr>
          </a:solidFill>
        </p:grpSpPr>
        <p:sp>
          <p:nvSpPr>
            <p:cNvPr id="40" name="Rectangle 20">
              <a:extLst>
                <a:ext uri="{FF2B5EF4-FFF2-40B4-BE49-F238E27FC236}">
                  <a16:creationId xmlns:a16="http://schemas.microsoft.com/office/drawing/2014/main" id="{B8C22E9E-8A43-4386-901A-EAD47AC4CE6C}"/>
                </a:ext>
              </a:extLst>
            </p:cNvPr>
            <p:cNvSpPr/>
            <p:nvPr/>
          </p:nvSpPr>
          <p:spPr>
            <a:xfrm>
              <a:off x="4523280" y="4587775"/>
              <a:ext cx="3476767" cy="11387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數據賦能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24</a:t>
              </a: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小時持續處理資料，強化監管可視性。 支援海量數據分析，提供宏觀數據洞察，有效辨識市場風險。</a:t>
              </a:r>
            </a:p>
          </p:txBody>
        </p:sp>
        <p:sp>
          <p:nvSpPr>
            <p:cNvPr id="41" name="Freeform 70">
              <a:extLst>
                <a:ext uri="{FF2B5EF4-FFF2-40B4-BE49-F238E27FC236}">
                  <a16:creationId xmlns:a16="http://schemas.microsoft.com/office/drawing/2014/main" id="{85F4A42E-12A4-44EB-9233-79F5C904C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00" y="4956427"/>
              <a:ext cx="423368" cy="401470"/>
            </a:xfrm>
            <a:custGeom>
              <a:avLst/>
              <a:gdLst>
                <a:gd name="T0" fmla="*/ 174 w 348"/>
                <a:gd name="T1" fmla="*/ 0 h 330"/>
                <a:gd name="T2" fmla="*/ 216 w 348"/>
                <a:gd name="T3" fmla="*/ 123 h 330"/>
                <a:gd name="T4" fmla="*/ 348 w 348"/>
                <a:gd name="T5" fmla="*/ 125 h 330"/>
                <a:gd name="T6" fmla="*/ 243 w 348"/>
                <a:gd name="T7" fmla="*/ 205 h 330"/>
                <a:gd name="T8" fmla="*/ 281 w 348"/>
                <a:gd name="T9" fmla="*/ 330 h 330"/>
                <a:gd name="T10" fmla="*/ 174 w 348"/>
                <a:gd name="T11" fmla="*/ 257 h 330"/>
                <a:gd name="T12" fmla="*/ 67 w 348"/>
                <a:gd name="T13" fmla="*/ 330 h 330"/>
                <a:gd name="T14" fmla="*/ 105 w 348"/>
                <a:gd name="T15" fmla="*/ 205 h 330"/>
                <a:gd name="T16" fmla="*/ 0 w 348"/>
                <a:gd name="T17" fmla="*/ 125 h 330"/>
                <a:gd name="T18" fmla="*/ 132 w 348"/>
                <a:gd name="T19" fmla="*/ 123 h 330"/>
                <a:gd name="T20" fmla="*/ 174 w 348"/>
                <a:gd name="T2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0">
                  <a:moveTo>
                    <a:pt x="174" y="0"/>
                  </a:moveTo>
                  <a:lnTo>
                    <a:pt x="216" y="123"/>
                  </a:lnTo>
                  <a:lnTo>
                    <a:pt x="348" y="125"/>
                  </a:lnTo>
                  <a:lnTo>
                    <a:pt x="243" y="205"/>
                  </a:lnTo>
                  <a:lnTo>
                    <a:pt x="281" y="330"/>
                  </a:lnTo>
                  <a:lnTo>
                    <a:pt x="174" y="257"/>
                  </a:lnTo>
                  <a:lnTo>
                    <a:pt x="67" y="330"/>
                  </a:lnTo>
                  <a:lnTo>
                    <a:pt x="105" y="205"/>
                  </a:lnTo>
                  <a:lnTo>
                    <a:pt x="0" y="125"/>
                  </a:lnTo>
                  <a:lnTo>
                    <a:pt x="132" y="123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43" name="组合 29">
            <a:extLst>
              <a:ext uri="{FF2B5EF4-FFF2-40B4-BE49-F238E27FC236}">
                <a16:creationId xmlns:a16="http://schemas.microsoft.com/office/drawing/2014/main" id="{B497E5D7-5E5F-44EC-B4F1-B54CC4EE2307}"/>
              </a:ext>
            </a:extLst>
          </p:cNvPr>
          <p:cNvGrpSpPr/>
          <p:nvPr/>
        </p:nvGrpSpPr>
        <p:grpSpPr>
          <a:xfrm>
            <a:off x="7884912" y="4734759"/>
            <a:ext cx="4057128" cy="1415772"/>
            <a:chOff x="3942919" y="4587775"/>
            <a:chExt cx="4057128" cy="1415772"/>
          </a:xfrm>
        </p:grpSpPr>
        <p:sp>
          <p:nvSpPr>
            <p:cNvPr id="44" name="Oval 19">
              <a:extLst>
                <a:ext uri="{FF2B5EF4-FFF2-40B4-BE49-F238E27FC236}">
                  <a16:creationId xmlns:a16="http://schemas.microsoft.com/office/drawing/2014/main" id="{421CEEE8-0F5F-47CE-8897-0D5D50098A3B}"/>
                </a:ext>
              </a:extLst>
            </p:cNvPr>
            <p:cNvSpPr/>
            <p:nvPr/>
          </p:nvSpPr>
          <p:spPr>
            <a:xfrm>
              <a:off x="3942919" y="4871412"/>
              <a:ext cx="571500" cy="571500"/>
            </a:xfrm>
            <a:prstGeom prst="ellipse">
              <a:avLst/>
            </a:prstGeom>
            <a:solidFill>
              <a:schemeClr val="bg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5" name="Rectangle 20">
              <a:extLst>
                <a:ext uri="{FF2B5EF4-FFF2-40B4-BE49-F238E27FC236}">
                  <a16:creationId xmlns:a16="http://schemas.microsoft.com/office/drawing/2014/main" id="{FB2ECAE0-F478-474E-BCCC-D1051FCC0879}"/>
                </a:ext>
              </a:extLst>
            </p:cNvPr>
            <p:cNvSpPr/>
            <p:nvPr/>
          </p:nvSpPr>
          <p:spPr>
            <a:xfrm>
              <a:off x="4523280" y="4587775"/>
              <a:ext cx="3476767" cy="141577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數據驗證 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(</a:t>
              </a: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金融業可選擇使用、輔助審查</a:t>
              </a: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)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導入鄧白氏</a:t>
              </a: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ESG</a:t>
              </a: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資料庫（例如：中小企業</a:t>
              </a:r>
              <a:r>
                <a: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ESG</a:t>
              </a:r>
              <a:r>
                <a: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資料），減少人工驗證時間（未來逐步導入）。</a:t>
              </a:r>
            </a:p>
          </p:txBody>
        </p:sp>
        <p:sp>
          <p:nvSpPr>
            <p:cNvPr id="46" name="Freeform 70">
              <a:extLst>
                <a:ext uri="{FF2B5EF4-FFF2-40B4-BE49-F238E27FC236}">
                  <a16:creationId xmlns:a16="http://schemas.microsoft.com/office/drawing/2014/main" id="{86360053-9C2E-4C7F-A0DA-565D1E56F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00" y="4956427"/>
              <a:ext cx="423368" cy="401470"/>
            </a:xfrm>
            <a:custGeom>
              <a:avLst/>
              <a:gdLst>
                <a:gd name="T0" fmla="*/ 174 w 348"/>
                <a:gd name="T1" fmla="*/ 0 h 330"/>
                <a:gd name="T2" fmla="*/ 216 w 348"/>
                <a:gd name="T3" fmla="*/ 123 h 330"/>
                <a:gd name="T4" fmla="*/ 348 w 348"/>
                <a:gd name="T5" fmla="*/ 125 h 330"/>
                <a:gd name="T6" fmla="*/ 243 w 348"/>
                <a:gd name="T7" fmla="*/ 205 h 330"/>
                <a:gd name="T8" fmla="*/ 281 w 348"/>
                <a:gd name="T9" fmla="*/ 330 h 330"/>
                <a:gd name="T10" fmla="*/ 174 w 348"/>
                <a:gd name="T11" fmla="*/ 257 h 330"/>
                <a:gd name="T12" fmla="*/ 67 w 348"/>
                <a:gd name="T13" fmla="*/ 330 h 330"/>
                <a:gd name="T14" fmla="*/ 105 w 348"/>
                <a:gd name="T15" fmla="*/ 205 h 330"/>
                <a:gd name="T16" fmla="*/ 0 w 348"/>
                <a:gd name="T17" fmla="*/ 125 h 330"/>
                <a:gd name="T18" fmla="*/ 132 w 348"/>
                <a:gd name="T19" fmla="*/ 123 h 330"/>
                <a:gd name="T20" fmla="*/ 174 w 348"/>
                <a:gd name="T21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0">
                  <a:moveTo>
                    <a:pt x="174" y="0"/>
                  </a:moveTo>
                  <a:lnTo>
                    <a:pt x="216" y="123"/>
                  </a:lnTo>
                  <a:lnTo>
                    <a:pt x="348" y="125"/>
                  </a:lnTo>
                  <a:lnTo>
                    <a:pt x="243" y="205"/>
                  </a:lnTo>
                  <a:lnTo>
                    <a:pt x="281" y="330"/>
                  </a:lnTo>
                  <a:lnTo>
                    <a:pt x="174" y="257"/>
                  </a:lnTo>
                  <a:lnTo>
                    <a:pt x="67" y="330"/>
                  </a:lnTo>
                  <a:lnTo>
                    <a:pt x="105" y="205"/>
                  </a:lnTo>
                  <a:lnTo>
                    <a:pt x="0" y="125"/>
                  </a:lnTo>
                  <a:lnTo>
                    <a:pt x="132" y="123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pic>
        <p:nvPicPr>
          <p:cNvPr id="47" name="圖片 46">
            <a:extLst>
              <a:ext uri="{FF2B5EF4-FFF2-40B4-BE49-F238E27FC236}">
                <a16:creationId xmlns:a16="http://schemas.microsoft.com/office/drawing/2014/main" id="{01C90F4C-906C-4424-A76E-7332A8C60D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134" y="6110136"/>
            <a:ext cx="2000261" cy="293437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6CA965A8-18CB-47E0-A839-ACFA2D4E81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721" y="1258059"/>
            <a:ext cx="6543929" cy="3857959"/>
          </a:xfrm>
          <a:prstGeom prst="rect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20204680-3BA1-4BC4-B8BD-A9E057753025}"/>
              </a:ext>
            </a:extLst>
          </p:cNvPr>
          <p:cNvSpPr txBox="1"/>
          <p:nvPr/>
        </p:nvSpPr>
        <p:spPr>
          <a:xfrm>
            <a:off x="4882309" y="3112251"/>
            <a:ext cx="186393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040D1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EB27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For 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EB27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企業端填寫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EE2B3ED-0FD4-4AE3-A3D2-CCD23613779C}"/>
              </a:ext>
            </a:extLst>
          </p:cNvPr>
          <p:cNvSpPr txBox="1"/>
          <p:nvPr/>
        </p:nvSpPr>
        <p:spPr>
          <a:xfrm>
            <a:off x="976361" y="3118185"/>
            <a:ext cx="195072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3378F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For 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78F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金融業審核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B8210758-339E-4BD0-B85E-E3D9B992C156}"/>
              </a:ext>
            </a:extLst>
          </p:cNvPr>
          <p:cNvSpPr txBox="1"/>
          <p:nvPr/>
        </p:nvSpPr>
        <p:spPr>
          <a:xfrm>
            <a:off x="5603880" y="3522533"/>
            <a:ext cx="1225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15-20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分鐘產出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BBAD42CC-B354-479A-AA6D-F4CC56ACEB15}"/>
              </a:ext>
            </a:extLst>
          </p:cNvPr>
          <p:cNvSpPr txBox="1"/>
          <p:nvPr/>
        </p:nvSpPr>
        <p:spPr>
          <a:xfrm>
            <a:off x="966125" y="3528467"/>
            <a:ext cx="1225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25-35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分鐘產出</a:t>
            </a:r>
          </a:p>
        </p:txBody>
      </p:sp>
      <p:sp>
        <p:nvSpPr>
          <p:cNvPr id="53" name="Oval 19">
            <a:extLst>
              <a:ext uri="{FF2B5EF4-FFF2-40B4-BE49-F238E27FC236}">
                <a16:creationId xmlns:a16="http://schemas.microsoft.com/office/drawing/2014/main" id="{B36B1D08-F259-4179-9059-0657EC01385D}"/>
              </a:ext>
            </a:extLst>
          </p:cNvPr>
          <p:cNvSpPr/>
          <p:nvPr/>
        </p:nvSpPr>
        <p:spPr>
          <a:xfrm>
            <a:off x="7735666" y="2540751"/>
            <a:ext cx="600658" cy="5715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4" name="Freeform 70">
            <a:extLst>
              <a:ext uri="{FF2B5EF4-FFF2-40B4-BE49-F238E27FC236}">
                <a16:creationId xmlns:a16="http://schemas.microsoft.com/office/drawing/2014/main" id="{3004EEB0-E02A-4B55-85A4-9CC7306131FC}"/>
              </a:ext>
            </a:extLst>
          </p:cNvPr>
          <p:cNvSpPr>
            <a:spLocks/>
          </p:cNvSpPr>
          <p:nvPr/>
        </p:nvSpPr>
        <p:spPr bwMode="auto">
          <a:xfrm>
            <a:off x="7809523" y="2600098"/>
            <a:ext cx="444968" cy="401470"/>
          </a:xfrm>
          <a:custGeom>
            <a:avLst/>
            <a:gdLst>
              <a:gd name="T0" fmla="*/ 174 w 348"/>
              <a:gd name="T1" fmla="*/ 0 h 330"/>
              <a:gd name="T2" fmla="*/ 216 w 348"/>
              <a:gd name="T3" fmla="*/ 123 h 330"/>
              <a:gd name="T4" fmla="*/ 348 w 348"/>
              <a:gd name="T5" fmla="*/ 125 h 330"/>
              <a:gd name="T6" fmla="*/ 243 w 348"/>
              <a:gd name="T7" fmla="*/ 205 h 330"/>
              <a:gd name="T8" fmla="*/ 281 w 348"/>
              <a:gd name="T9" fmla="*/ 330 h 330"/>
              <a:gd name="T10" fmla="*/ 174 w 348"/>
              <a:gd name="T11" fmla="*/ 257 h 330"/>
              <a:gd name="T12" fmla="*/ 67 w 348"/>
              <a:gd name="T13" fmla="*/ 330 h 330"/>
              <a:gd name="T14" fmla="*/ 105 w 348"/>
              <a:gd name="T15" fmla="*/ 205 h 330"/>
              <a:gd name="T16" fmla="*/ 0 w 348"/>
              <a:gd name="T17" fmla="*/ 125 h 330"/>
              <a:gd name="T18" fmla="*/ 132 w 348"/>
              <a:gd name="T19" fmla="*/ 123 h 330"/>
              <a:gd name="T20" fmla="*/ 174 w 348"/>
              <a:gd name="T21" fmla="*/ 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8" h="330">
                <a:moveTo>
                  <a:pt x="174" y="0"/>
                </a:moveTo>
                <a:lnTo>
                  <a:pt x="216" y="123"/>
                </a:lnTo>
                <a:lnTo>
                  <a:pt x="348" y="125"/>
                </a:lnTo>
                <a:lnTo>
                  <a:pt x="243" y="205"/>
                </a:lnTo>
                <a:lnTo>
                  <a:pt x="281" y="330"/>
                </a:lnTo>
                <a:lnTo>
                  <a:pt x="174" y="257"/>
                </a:lnTo>
                <a:lnTo>
                  <a:pt x="67" y="330"/>
                </a:lnTo>
                <a:lnTo>
                  <a:pt x="105" y="205"/>
                </a:lnTo>
                <a:lnTo>
                  <a:pt x="0" y="125"/>
                </a:lnTo>
                <a:lnTo>
                  <a:pt x="132" y="123"/>
                </a:lnTo>
                <a:lnTo>
                  <a:pt x="1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5" name="Oval 19">
            <a:extLst>
              <a:ext uri="{FF2B5EF4-FFF2-40B4-BE49-F238E27FC236}">
                <a16:creationId xmlns:a16="http://schemas.microsoft.com/office/drawing/2014/main" id="{EBF8CD37-22F1-495F-B99E-90C7EA14F8F2}"/>
              </a:ext>
            </a:extLst>
          </p:cNvPr>
          <p:cNvSpPr/>
          <p:nvPr/>
        </p:nvSpPr>
        <p:spPr>
          <a:xfrm>
            <a:off x="7746316" y="3762005"/>
            <a:ext cx="600658" cy="5715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6" name="Freeform 70">
            <a:extLst>
              <a:ext uri="{FF2B5EF4-FFF2-40B4-BE49-F238E27FC236}">
                <a16:creationId xmlns:a16="http://schemas.microsoft.com/office/drawing/2014/main" id="{A20430BF-325D-4604-861A-5CDE7D957FAF}"/>
              </a:ext>
            </a:extLst>
          </p:cNvPr>
          <p:cNvSpPr>
            <a:spLocks/>
          </p:cNvSpPr>
          <p:nvPr/>
        </p:nvSpPr>
        <p:spPr bwMode="auto">
          <a:xfrm>
            <a:off x="7820173" y="3821352"/>
            <a:ext cx="444968" cy="401470"/>
          </a:xfrm>
          <a:custGeom>
            <a:avLst/>
            <a:gdLst>
              <a:gd name="T0" fmla="*/ 174 w 348"/>
              <a:gd name="T1" fmla="*/ 0 h 330"/>
              <a:gd name="T2" fmla="*/ 216 w 348"/>
              <a:gd name="T3" fmla="*/ 123 h 330"/>
              <a:gd name="T4" fmla="*/ 348 w 348"/>
              <a:gd name="T5" fmla="*/ 125 h 330"/>
              <a:gd name="T6" fmla="*/ 243 w 348"/>
              <a:gd name="T7" fmla="*/ 205 h 330"/>
              <a:gd name="T8" fmla="*/ 281 w 348"/>
              <a:gd name="T9" fmla="*/ 330 h 330"/>
              <a:gd name="T10" fmla="*/ 174 w 348"/>
              <a:gd name="T11" fmla="*/ 257 h 330"/>
              <a:gd name="T12" fmla="*/ 67 w 348"/>
              <a:gd name="T13" fmla="*/ 330 h 330"/>
              <a:gd name="T14" fmla="*/ 105 w 348"/>
              <a:gd name="T15" fmla="*/ 205 h 330"/>
              <a:gd name="T16" fmla="*/ 0 w 348"/>
              <a:gd name="T17" fmla="*/ 125 h 330"/>
              <a:gd name="T18" fmla="*/ 132 w 348"/>
              <a:gd name="T19" fmla="*/ 123 h 330"/>
              <a:gd name="T20" fmla="*/ 174 w 348"/>
              <a:gd name="T21" fmla="*/ 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8" h="330">
                <a:moveTo>
                  <a:pt x="174" y="0"/>
                </a:moveTo>
                <a:lnTo>
                  <a:pt x="216" y="123"/>
                </a:lnTo>
                <a:lnTo>
                  <a:pt x="348" y="125"/>
                </a:lnTo>
                <a:lnTo>
                  <a:pt x="243" y="205"/>
                </a:lnTo>
                <a:lnTo>
                  <a:pt x="281" y="330"/>
                </a:lnTo>
                <a:lnTo>
                  <a:pt x="174" y="257"/>
                </a:lnTo>
                <a:lnTo>
                  <a:pt x="67" y="330"/>
                </a:lnTo>
                <a:lnTo>
                  <a:pt x="105" y="205"/>
                </a:lnTo>
                <a:lnTo>
                  <a:pt x="0" y="125"/>
                </a:lnTo>
                <a:lnTo>
                  <a:pt x="132" y="123"/>
                </a:lnTo>
                <a:lnTo>
                  <a:pt x="1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7" name="Oval 19">
            <a:extLst>
              <a:ext uri="{FF2B5EF4-FFF2-40B4-BE49-F238E27FC236}">
                <a16:creationId xmlns:a16="http://schemas.microsoft.com/office/drawing/2014/main" id="{09B89DEA-D366-40D2-8B0D-327BD31827A4}"/>
              </a:ext>
            </a:extLst>
          </p:cNvPr>
          <p:cNvSpPr/>
          <p:nvPr/>
        </p:nvSpPr>
        <p:spPr>
          <a:xfrm>
            <a:off x="7788374" y="5169427"/>
            <a:ext cx="600658" cy="5715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8" name="Freeform 70">
            <a:extLst>
              <a:ext uri="{FF2B5EF4-FFF2-40B4-BE49-F238E27FC236}">
                <a16:creationId xmlns:a16="http://schemas.microsoft.com/office/drawing/2014/main" id="{C724041B-CCB5-4279-AEA5-5761A95406F5}"/>
              </a:ext>
            </a:extLst>
          </p:cNvPr>
          <p:cNvSpPr>
            <a:spLocks/>
          </p:cNvSpPr>
          <p:nvPr/>
        </p:nvSpPr>
        <p:spPr bwMode="auto">
          <a:xfrm>
            <a:off x="7862231" y="5228774"/>
            <a:ext cx="444968" cy="401470"/>
          </a:xfrm>
          <a:custGeom>
            <a:avLst/>
            <a:gdLst>
              <a:gd name="T0" fmla="*/ 174 w 348"/>
              <a:gd name="T1" fmla="*/ 0 h 330"/>
              <a:gd name="T2" fmla="*/ 216 w 348"/>
              <a:gd name="T3" fmla="*/ 123 h 330"/>
              <a:gd name="T4" fmla="*/ 348 w 348"/>
              <a:gd name="T5" fmla="*/ 125 h 330"/>
              <a:gd name="T6" fmla="*/ 243 w 348"/>
              <a:gd name="T7" fmla="*/ 205 h 330"/>
              <a:gd name="T8" fmla="*/ 281 w 348"/>
              <a:gd name="T9" fmla="*/ 330 h 330"/>
              <a:gd name="T10" fmla="*/ 174 w 348"/>
              <a:gd name="T11" fmla="*/ 257 h 330"/>
              <a:gd name="T12" fmla="*/ 67 w 348"/>
              <a:gd name="T13" fmla="*/ 330 h 330"/>
              <a:gd name="T14" fmla="*/ 105 w 348"/>
              <a:gd name="T15" fmla="*/ 205 h 330"/>
              <a:gd name="T16" fmla="*/ 0 w 348"/>
              <a:gd name="T17" fmla="*/ 125 h 330"/>
              <a:gd name="T18" fmla="*/ 132 w 348"/>
              <a:gd name="T19" fmla="*/ 123 h 330"/>
              <a:gd name="T20" fmla="*/ 174 w 348"/>
              <a:gd name="T21" fmla="*/ 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8" h="330">
                <a:moveTo>
                  <a:pt x="174" y="0"/>
                </a:moveTo>
                <a:lnTo>
                  <a:pt x="216" y="123"/>
                </a:lnTo>
                <a:lnTo>
                  <a:pt x="348" y="125"/>
                </a:lnTo>
                <a:lnTo>
                  <a:pt x="243" y="205"/>
                </a:lnTo>
                <a:lnTo>
                  <a:pt x="281" y="330"/>
                </a:lnTo>
                <a:lnTo>
                  <a:pt x="174" y="257"/>
                </a:lnTo>
                <a:lnTo>
                  <a:pt x="67" y="330"/>
                </a:lnTo>
                <a:lnTo>
                  <a:pt x="105" y="205"/>
                </a:lnTo>
                <a:lnTo>
                  <a:pt x="0" y="125"/>
                </a:lnTo>
                <a:lnTo>
                  <a:pt x="132" y="123"/>
                </a:lnTo>
                <a:lnTo>
                  <a:pt x="17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0FB25E-B5E6-639C-E270-5A734A81F4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92" y="137553"/>
            <a:ext cx="511468" cy="3299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4959FF-5254-6385-6D47-3C8A99A4942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22" y="506426"/>
            <a:ext cx="512646" cy="1249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91D7D6-BFDF-CB95-2D23-A0D7AB8BC2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7279" y="655913"/>
            <a:ext cx="523981" cy="1781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432BC49-38FF-EBD6-DF39-59861B834DC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2934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44AF3-E673-673F-C463-92B815C9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7BDDD7C-9882-129B-DB0E-30A29BEE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72" y="245912"/>
            <a:ext cx="11340000" cy="454933"/>
          </a:xfrm>
        </p:spPr>
        <p:txBody>
          <a:bodyPr/>
          <a:lstStyle/>
          <a:p>
            <a:r>
              <a:rPr lang="zh-TW" altLang="en-US" dirty="0"/>
              <a:t>轉型計畫相關平台介紹：轉型計畫生成案例</a:t>
            </a:r>
          </a:p>
        </p:txBody>
      </p:sp>
      <p:sp>
        <p:nvSpPr>
          <p:cNvPr id="59" name="TextBox 11">
            <a:extLst>
              <a:ext uri="{FF2B5EF4-FFF2-40B4-BE49-F238E27FC236}">
                <a16:creationId xmlns:a16="http://schemas.microsoft.com/office/drawing/2014/main" id="{D9F6E503-D877-46CA-B051-CFA03661CE96}"/>
              </a:ext>
            </a:extLst>
          </p:cNvPr>
          <p:cNvSpPr txBox="1"/>
          <p:nvPr/>
        </p:nvSpPr>
        <p:spPr>
          <a:xfrm>
            <a:off x="3503189" y="1644988"/>
            <a:ext cx="3715850" cy="40529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 sz="135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自動排版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+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代理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AI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生成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0" name="TextBox 11">
            <a:extLst>
              <a:ext uri="{FF2B5EF4-FFF2-40B4-BE49-F238E27FC236}">
                <a16:creationId xmlns:a16="http://schemas.microsoft.com/office/drawing/2014/main" id="{0DF97923-EBB0-4F6B-BB1A-B5E8C0FF3153}"/>
              </a:ext>
            </a:extLst>
          </p:cNvPr>
          <p:cNvSpPr txBox="1"/>
          <p:nvPr/>
        </p:nvSpPr>
        <p:spPr>
          <a:xfrm>
            <a:off x="7800883" y="1644988"/>
            <a:ext cx="3639313" cy="40529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 sz="135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融入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IFRS S2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條文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970248DD-D96C-4849-840B-FD8D6E3BB9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6714" y="2101129"/>
            <a:ext cx="3795513" cy="464516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</p:pic>
      <p:sp>
        <p:nvSpPr>
          <p:cNvPr id="63" name="TextBox 11">
            <a:extLst>
              <a:ext uri="{FF2B5EF4-FFF2-40B4-BE49-F238E27FC236}">
                <a16:creationId xmlns:a16="http://schemas.microsoft.com/office/drawing/2014/main" id="{E9FF8700-ABBB-4655-ACAD-51A4AE962CCA}"/>
              </a:ext>
            </a:extLst>
          </p:cNvPr>
          <p:cNvSpPr txBox="1"/>
          <p:nvPr/>
        </p:nvSpPr>
        <p:spPr>
          <a:xfrm>
            <a:off x="504220" y="1644988"/>
            <a:ext cx="2512350" cy="40529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 sz="135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引用資料源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4" name="TextBox 11">
            <a:extLst>
              <a:ext uri="{FF2B5EF4-FFF2-40B4-BE49-F238E27FC236}">
                <a16:creationId xmlns:a16="http://schemas.microsoft.com/office/drawing/2014/main" id="{3E0D1F33-47B6-45CC-89B9-506CF4BA0EB3}"/>
              </a:ext>
            </a:extLst>
          </p:cNvPr>
          <p:cNvSpPr txBox="1"/>
          <p:nvPr/>
        </p:nvSpPr>
        <p:spPr>
          <a:xfrm>
            <a:off x="504220" y="2090668"/>
            <a:ext cx="2512350" cy="473108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 sz="1351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永續報告書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TCFD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報告書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年報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324C8939-DEE2-4976-9D2C-295A6FC05CD7}"/>
              </a:ext>
            </a:extLst>
          </p:cNvPr>
          <p:cNvSpPr/>
          <p:nvPr/>
        </p:nvSpPr>
        <p:spPr>
          <a:xfrm>
            <a:off x="3029058" y="4065365"/>
            <a:ext cx="474132" cy="405291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加號 1">
            <a:extLst>
              <a:ext uri="{FF2B5EF4-FFF2-40B4-BE49-F238E27FC236}">
                <a16:creationId xmlns:a16="http://schemas.microsoft.com/office/drawing/2014/main" id="{C7DACFEA-CE9B-48E2-8F9F-432389665170}"/>
              </a:ext>
            </a:extLst>
          </p:cNvPr>
          <p:cNvSpPr/>
          <p:nvPr/>
        </p:nvSpPr>
        <p:spPr>
          <a:xfrm>
            <a:off x="7342095" y="4065365"/>
            <a:ext cx="458788" cy="454933"/>
          </a:xfrm>
          <a:prstGeom prst="mathPlus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4CEB9E-CDE2-49BB-A478-A821CDC1933A}"/>
              </a:ext>
            </a:extLst>
          </p:cNvPr>
          <p:cNvSpPr txBox="1"/>
          <p:nvPr/>
        </p:nvSpPr>
        <p:spPr>
          <a:xfrm>
            <a:off x="414572" y="970682"/>
            <a:ext cx="11249748" cy="6200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平台整合公開資訊來源（如永續報告書、年報及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TCFD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報告等），透過代理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AI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進行資料蒐集與分析，</a:t>
            </a:r>
            <a:b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</a:b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自動生成結構完整且排版完成的企業轉型計畫。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376E532-0427-D854-5FEE-E60D22E5146F}"/>
              </a:ext>
            </a:extLst>
          </p:cNvPr>
          <p:cNvGrpSpPr/>
          <p:nvPr/>
        </p:nvGrpSpPr>
        <p:grpSpPr>
          <a:xfrm>
            <a:off x="3503189" y="2101130"/>
            <a:ext cx="3716580" cy="4739053"/>
            <a:chOff x="3503189" y="2101130"/>
            <a:chExt cx="3716580" cy="4739053"/>
          </a:xfrm>
        </p:grpSpPr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CA5188C6-D60D-4889-A22E-10519CA00A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03189" y="2101130"/>
              <a:ext cx="3716580" cy="473905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9B777E9-8FFD-8E83-F6E9-79A997DA38F1}"/>
                </a:ext>
              </a:extLst>
            </p:cNvPr>
            <p:cNvSpPr/>
            <p:nvPr/>
          </p:nvSpPr>
          <p:spPr>
            <a:xfrm>
              <a:off x="4557010" y="3620125"/>
              <a:ext cx="607101" cy="4452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064334C-5C98-C20A-CA94-C9E7F33D5C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92" y="137553"/>
            <a:ext cx="511468" cy="3299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DFDC4B-A041-D3D2-3A2D-4B1CF929B0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22" y="506426"/>
            <a:ext cx="512646" cy="1249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3CC7F9-7393-2E85-689F-83E2B7DDF86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7279" y="655913"/>
            <a:ext cx="523981" cy="1781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FDD3AF1-C349-A8B6-0938-10DB9E01EBD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8938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44AF3-E673-673F-C463-92B815C9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7BDDD7C-9882-129B-DB0E-30A29BEE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572" y="337352"/>
            <a:ext cx="11340000" cy="454933"/>
          </a:xfrm>
        </p:spPr>
        <p:txBody>
          <a:bodyPr/>
          <a:lstStyle/>
          <a:p>
            <a:r>
              <a:rPr lang="zh-TW" altLang="en-US" dirty="0"/>
              <a:t>轉型計畫相關平台介紹：轉型計畫生成案例</a:t>
            </a:r>
            <a:r>
              <a:rPr lang="en-US" altLang="zh-TW" dirty="0"/>
              <a:t>_</a:t>
            </a:r>
            <a:r>
              <a:rPr lang="zh-TW" altLang="en-US" dirty="0"/>
              <a:t>內文摘要說明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4CEB9E-CDE2-49BB-A478-A821CDC1933A}"/>
              </a:ext>
            </a:extLst>
          </p:cNvPr>
          <p:cNvSpPr txBox="1"/>
          <p:nvPr/>
        </p:nvSpPr>
        <p:spPr>
          <a:xfrm>
            <a:off x="414572" y="832137"/>
            <a:ext cx="11249748" cy="3116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7D53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水泥產業為例：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相同議題，依公司提供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ESG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數據完整性產出略有差異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148199D-1E74-A04E-7E49-FDE90F395B34}"/>
              </a:ext>
            </a:extLst>
          </p:cNvPr>
          <p:cNvGrpSpPr/>
          <p:nvPr/>
        </p:nvGrpSpPr>
        <p:grpSpPr>
          <a:xfrm>
            <a:off x="958080" y="1127446"/>
            <a:ext cx="9827604" cy="5474682"/>
            <a:chOff x="958080" y="1279846"/>
            <a:chExt cx="9827604" cy="547468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B490A0D-429F-4927-B7A8-98FADC776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8080" y="1279846"/>
              <a:ext cx="9827604" cy="5474682"/>
            </a:xfrm>
            <a:prstGeom prst="rect">
              <a:avLst/>
            </a:pr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DB13EF79-3D3A-FA19-88B8-8C9565F4E73B}"/>
                </a:ext>
              </a:extLst>
            </p:cNvPr>
            <p:cNvSpPr/>
            <p:nvPr/>
          </p:nvSpPr>
          <p:spPr>
            <a:xfrm>
              <a:off x="1276350" y="2120900"/>
              <a:ext cx="2603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D79A17C-ED95-8158-8EF9-D8FD63FEAEB6}"/>
                </a:ext>
              </a:extLst>
            </p:cNvPr>
            <p:cNvSpPr/>
            <p:nvPr/>
          </p:nvSpPr>
          <p:spPr>
            <a:xfrm>
              <a:off x="2165350" y="3227367"/>
              <a:ext cx="2603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2198C00-197B-C55B-198A-D4FD7DEB08FD}"/>
                </a:ext>
              </a:extLst>
            </p:cNvPr>
            <p:cNvSpPr/>
            <p:nvPr/>
          </p:nvSpPr>
          <p:spPr>
            <a:xfrm>
              <a:off x="1784350" y="4017187"/>
              <a:ext cx="1714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1524F6D-0031-2C31-F404-B284E6D08EA2}"/>
                </a:ext>
              </a:extLst>
            </p:cNvPr>
            <p:cNvSpPr/>
            <p:nvPr/>
          </p:nvSpPr>
          <p:spPr>
            <a:xfrm>
              <a:off x="2762250" y="3472316"/>
              <a:ext cx="1079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EBD2C82-C466-B3D4-AB04-B60CD6EC4CFE}"/>
                </a:ext>
              </a:extLst>
            </p:cNvPr>
            <p:cNvSpPr/>
            <p:nvPr/>
          </p:nvSpPr>
          <p:spPr>
            <a:xfrm>
              <a:off x="3657600" y="2660784"/>
              <a:ext cx="139700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DFD3E3A-E58D-291E-5DF8-1212867704B3}"/>
                </a:ext>
              </a:extLst>
            </p:cNvPr>
            <p:cNvSpPr/>
            <p:nvPr/>
          </p:nvSpPr>
          <p:spPr>
            <a:xfrm>
              <a:off x="1257300" y="4521335"/>
              <a:ext cx="2603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7A50CED5-B867-FD69-9102-FF7CB3A5D485}"/>
                </a:ext>
              </a:extLst>
            </p:cNvPr>
            <p:cNvSpPr/>
            <p:nvPr/>
          </p:nvSpPr>
          <p:spPr>
            <a:xfrm>
              <a:off x="3298825" y="5042035"/>
              <a:ext cx="219075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DD2EEB4-6B18-F322-F632-3C82CEA25B89}"/>
                </a:ext>
              </a:extLst>
            </p:cNvPr>
            <p:cNvSpPr/>
            <p:nvPr/>
          </p:nvSpPr>
          <p:spPr>
            <a:xfrm>
              <a:off x="1784350" y="6354378"/>
              <a:ext cx="171450" cy="18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4466513-04F0-A0F4-409B-99245D5AED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92" y="137553"/>
            <a:ext cx="511468" cy="3299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1C65C-5B8E-062F-E117-4309169FDC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9722" y="506426"/>
            <a:ext cx="512646" cy="1249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88923B-4D1F-5460-A143-012606D2A3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7279" y="655913"/>
            <a:ext cx="523981" cy="1781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7C81668-1AD9-BE3D-12EB-070C09155BB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3755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第二部分 重點回顧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Section 2 Key Takeaways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1828800"/>
            <a:ext cx="365760" cy="3657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584960" y="182880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AI正全面滲透ESG三大支柱（環境、社會、治理）的管理實務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262128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84960" y="262128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生成式AI降低ESG報告與溝通的時間成本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341376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84960" y="341376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代理式AI實現ESG數據的自主收集、即時監測與智慧分析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4206240"/>
            <a:ext cx="365760" cy="3657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584960" y="420624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綠色金融與AI結合，提升ESG投資決策品質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4998720"/>
            <a:ext cx="365760" cy="36576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584960" y="499872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數據品質、AI偏見、碳足跡等挑戰需要跨域合作解決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731520" y="5608320"/>
            <a:ext cx="10728960" cy="487680"/>
          </a:xfrm>
          <a:prstGeom prst="rect">
            <a:avLst/>
          </a:prstGeom>
          <a:solidFill>
            <a:srgbClr val="D8F3DC"/>
          </a:solidFill>
          <a:ln/>
        </p:spPr>
      </p:sp>
      <p:sp>
        <p:nvSpPr>
          <p:cNvPr id="21" name="Text 14"/>
          <p:cNvSpPr/>
          <p:nvPr/>
        </p:nvSpPr>
        <p:spPr>
          <a:xfrm>
            <a:off x="1097280" y="5608320"/>
            <a:ext cx="99974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💡 接下來：如何培育AI × ESG跨域人才？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6CF3A1C2-CBFF-0AD6-443D-FCB1729F6C6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75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6A4F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75360" y="1463040"/>
            <a:ext cx="1463040" cy="146304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4" name="Text 2"/>
          <p:cNvSpPr/>
          <p:nvPr/>
        </p:nvSpPr>
        <p:spPr>
          <a:xfrm>
            <a:off x="975360" y="1463040"/>
            <a:ext cx="1463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5867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3</a:t>
            </a:r>
            <a:endParaRPr lang="en-US" sz="5867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1463040"/>
            <a:ext cx="975360" cy="975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75360" y="3413760"/>
            <a:ext cx="1024128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AI永續教育課程設計與人才培育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975360" y="4389120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in Sustainable Education and Talent Cultivation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75360" y="5364480"/>
            <a:ext cx="3048000" cy="48768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FF0185F-6F58-616B-74A2-7896CD17BC5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76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為什麼要在高等教育融入AI與SDGs？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Why Integrate AI &amp; SDGs in Higher Education?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97280" y="213360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255520"/>
            <a:ext cx="487680" cy="48768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950720" y="2011680"/>
            <a:ext cx="353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產業需求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950720" y="2438400"/>
            <a:ext cx="353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 err="1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企業需要具備AI+永續能力的人才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705600" y="213360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255520"/>
            <a:ext cx="487680" cy="48768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559040" y="2011680"/>
            <a:ext cx="353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政策驅動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7559040" y="2438400"/>
            <a:ext cx="353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歐盟CSRD、台灣上市櫃永續報告要求持續擴大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1097280" y="42062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4328160"/>
            <a:ext cx="487680" cy="48768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950720" y="4084320"/>
            <a:ext cx="353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跨域能力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950720" y="4511040"/>
            <a:ext cx="353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未來人才需同時理解技術、商業與永續議題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705600" y="4206240"/>
            <a:ext cx="731520" cy="731520"/>
          </a:xfrm>
          <a:prstGeom prst="ellipse">
            <a:avLst/>
          </a:prstGeom>
          <a:solidFill>
            <a:srgbClr val="B7E4C7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7520" y="4328160"/>
            <a:ext cx="487680" cy="4876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559040" y="4084320"/>
            <a:ext cx="353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學生期待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7559040" y="4511040"/>
            <a:ext cx="353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Z世代高度關注永續議題，期待有意義的學習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52B6A577-94A9-524F-B441-422B29A7191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77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SDGs融入課程設計框架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Framework for SDGs-Integrated Curriculum Design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2682240" cy="79248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706880"/>
            <a:ext cx="26822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願景層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Vision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657600" y="1706880"/>
            <a:ext cx="780288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901440" y="1706880"/>
            <a:ext cx="73152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對應SDGs目標，定義課程永續發展方向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31520" y="2682240"/>
            <a:ext cx="2682240" cy="792480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682240"/>
            <a:ext cx="26822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能力層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Competency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657600" y="2682240"/>
            <a:ext cx="780288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901440" y="2682240"/>
            <a:ext cx="73152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AI素養 + 永續素養 + 批判思考 + 跨域溝通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1520" y="3657600"/>
            <a:ext cx="2682240" cy="792480"/>
          </a:xfrm>
          <a:prstGeom prst="rect">
            <a:avLst/>
          </a:prstGeom>
          <a:solidFill>
            <a:srgbClr val="40916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657600"/>
            <a:ext cx="26822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內容層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Content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657600" y="3657600"/>
            <a:ext cx="780288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3901440" y="3657600"/>
            <a:ext cx="73152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AI技術模組 + ESG知識模組 + 實務案例模組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4632960"/>
            <a:ext cx="2682240" cy="79248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4632960"/>
            <a:ext cx="26822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實踐層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Practice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657600" y="4632960"/>
            <a:ext cx="7802880" cy="792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3901440" y="4632960"/>
            <a:ext cx="73152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專題製作 + 企業合作 + 社會影響力評估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1520" y="5669280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由上而下：從SDGs願景出發，逐層落實到課堂實踐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F4DEBC72-82DC-07BC-C1B9-05A431E535B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78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AI驅動的教學創新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AI-Powered Pedagogical Innovations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1950720"/>
            <a:ext cx="426720" cy="4267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584960" y="1889760"/>
            <a:ext cx="3901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個人化學習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Personalized Learning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75360" y="2560320"/>
            <a:ext cx="487680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GenAI根據學生程度自動調整學習內容與進度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每位學生都有專屬的學習路徑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339840" y="170688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950720"/>
            <a:ext cx="426720" cy="42672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193280" y="1889760"/>
            <a:ext cx="3901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AI助教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Tutors &amp; TAs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583680" y="2560320"/>
            <a:ext cx="46329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24/7即時回答學生問題，提供額外解說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減輕教師負擔，提升教學品質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731520" y="377952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" y="4023360"/>
            <a:ext cx="426720" cy="4267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584960" y="3962400"/>
            <a:ext cx="3901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自動化評量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Automated Assessment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975360" y="4632960"/>
            <a:ext cx="46329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AI批改作業、提供即時回饋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分析學習成效，早期預警學習困難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339840" y="377952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0" y="4023360"/>
            <a:ext cx="426720" cy="4267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193280" y="3962400"/>
            <a:ext cx="3901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沉浸式學習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Immersive Learning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583680" y="4632960"/>
            <a:ext cx="46329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AI模擬ESG情境，讓學生在虛擬環境中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9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體驗永續決策的真實影響</a:t>
            </a:r>
            <a:endParaRPr lang="en-US" sz="1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67C51D78-4C8F-2183-E9E4-65E2AD386F2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79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B0F3-5672-8A24-9A48-287EF0F7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539434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Generative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6386D-97AF-F52C-26A2-A5A699D0F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8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AB6D65-93BD-07E5-E60C-4BBBF206C4D1}"/>
              </a:ext>
            </a:extLst>
          </p:cNvPr>
          <p:cNvSpPr/>
          <p:nvPr/>
        </p:nvSpPr>
        <p:spPr>
          <a:xfrm>
            <a:off x="4724400" y="1066434"/>
            <a:ext cx="2743200" cy="2743200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896860-A293-6891-D2F0-0E21D601C167}"/>
              </a:ext>
            </a:extLst>
          </p:cNvPr>
          <p:cNvSpPr/>
          <p:nvPr/>
        </p:nvSpPr>
        <p:spPr>
          <a:xfrm>
            <a:off x="7255323" y="3875855"/>
            <a:ext cx="2743200" cy="2743200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6107E58-3CFF-7ED9-629F-43A834BB143C}"/>
              </a:ext>
            </a:extLst>
          </p:cNvPr>
          <p:cNvSpPr/>
          <p:nvPr/>
        </p:nvSpPr>
        <p:spPr>
          <a:xfrm>
            <a:off x="2484113" y="3875855"/>
            <a:ext cx="2743200" cy="2743200"/>
          </a:xfrm>
          <a:prstGeom prst="ellipse">
            <a:avLst/>
          </a:prstGeom>
          <a:solidFill>
            <a:srgbClr val="92D05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16EA-0DE8-5DF7-6751-EFEC2B96B3FA}"/>
              </a:ext>
            </a:extLst>
          </p:cNvPr>
          <p:cNvSpPr txBox="1"/>
          <p:nvPr/>
        </p:nvSpPr>
        <p:spPr>
          <a:xfrm>
            <a:off x="5204521" y="1876283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Computing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3E4519-79EF-FBA8-D4EE-C0536CF899AD}"/>
              </a:ext>
            </a:extLst>
          </p:cNvPr>
          <p:cNvSpPr txBox="1"/>
          <p:nvPr/>
        </p:nvSpPr>
        <p:spPr>
          <a:xfrm>
            <a:off x="7718020" y="5025057"/>
            <a:ext cx="1817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Algorithms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7E8678-D0B5-144D-15F2-F5209F327DF5}"/>
              </a:ext>
            </a:extLst>
          </p:cNvPr>
          <p:cNvSpPr txBox="1"/>
          <p:nvPr/>
        </p:nvSpPr>
        <p:spPr>
          <a:xfrm>
            <a:off x="3413348" y="4985845"/>
            <a:ext cx="884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996343B4-34A7-AFFB-0ACE-35E4B71F3E8D}"/>
              </a:ext>
            </a:extLst>
          </p:cNvPr>
          <p:cNvSpPr/>
          <p:nvPr/>
        </p:nvSpPr>
        <p:spPr>
          <a:xfrm>
            <a:off x="4365980" y="2455264"/>
            <a:ext cx="3496807" cy="2617872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1059D-29A3-E1F2-8FDC-ECCDAACF835C}"/>
              </a:ext>
            </a:extLst>
          </p:cNvPr>
          <p:cNvSpPr txBox="1"/>
          <p:nvPr/>
        </p:nvSpPr>
        <p:spPr>
          <a:xfrm>
            <a:off x="4972765" y="4059373"/>
            <a:ext cx="2220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Generative AI</a:t>
            </a:r>
          </a:p>
        </p:txBody>
      </p:sp>
    </p:spTree>
    <p:extLst>
      <p:ext uri="{BB962C8B-B14F-4D97-AF65-F5344CB8AC3E}">
        <p14:creationId xmlns:p14="http://schemas.microsoft.com/office/powerpoint/2010/main" val="13501694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課程設計範例：AI與永續發展概論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Course Example: AI for Sustainability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1072896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graphicFrame>
        <p:nvGraphicFramePr>
          <p:cNvPr id="3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451774"/>
              </p:ext>
            </p:extLst>
          </p:nvPr>
        </p:nvGraphicFramePr>
        <p:xfrm>
          <a:off x="975358" y="1889760"/>
          <a:ext cx="10378441" cy="3794658"/>
        </p:xfrm>
        <a:graphic>
          <a:graphicData uri="http://schemas.openxmlformats.org/drawingml/2006/table">
            <a:tbl>
              <a:tblPr/>
              <a:tblGrid>
                <a:gridCol w="106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6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1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5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週次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主題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實作活動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對應SDGs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1-3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AI基礎與GenAI工具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使用Claude分析ESG報告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SDG 4, 9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4-6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ESG框架與數據分析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Python爬取ESG數據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SDG 12, 13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7-9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AI × 環境永續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碳足跡計算器開發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SDG 7, 13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10-12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AI × 社會影響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供應鏈風險分析Agent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SDG 8, 10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13-15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AI × 公司治理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漂綠偵測NLP專案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SDG 16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09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16-18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期末專題發表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團隊AI+ESG解決方案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2D3436"/>
                          </a:solidFill>
                          <a:latin typeface="Arial Unicode MS" pitchFamily="34" charset="0"/>
                          <a:ea typeface="Arial Unicode MS" pitchFamily="34" charset="-122"/>
                          <a:cs typeface="Arial Unicode MS" pitchFamily="34" charset="-120"/>
                        </a:rPr>
                        <a:t>多項SDGs</a:t>
                      </a:r>
                      <a:endParaRPr lang="en-US" sz="2400" dirty="0">
                        <a:latin typeface="Arial Unicode MS" charset="0"/>
                        <a:ea typeface="Arial Unicode MS" charset="0"/>
                        <a:cs typeface="Arial Unicode MS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7E4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8FC60EA-7598-7BD0-5392-05755A309C7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80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專題式學習 (PBL) 範例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Project-Based Learning Examples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73152" cy="18288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2" name="Text 10"/>
          <p:cNvSpPr/>
          <p:nvPr/>
        </p:nvSpPr>
        <p:spPr>
          <a:xfrm>
            <a:off x="1036320" y="1804416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校園碳足跡追蹤器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89120" y="1804416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13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36320" y="2194560"/>
            <a:ext cx="4742688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學生開發AI工具，自動收集校園用電、用水、交通數據，計算碳足跡並提出減碳建議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36320" y="3048000"/>
            <a:ext cx="45110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技術: Python, API, GenAI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39840" y="1706880"/>
            <a:ext cx="73152" cy="18288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8" name="Text 16"/>
          <p:cNvSpPr/>
          <p:nvPr/>
        </p:nvSpPr>
        <p:spPr>
          <a:xfrm>
            <a:off x="6644640" y="1804416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ESG新聞情緒分析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997440" y="1804416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12, 16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644640" y="2194560"/>
            <a:ext cx="45110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建構AI Agent自動收集ESG新聞，分析企業永續表現的輿情趨勢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644640" y="3048000"/>
            <a:ext cx="45110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技術: NLP, Agentic AI, Web Scraping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31520" y="3779520"/>
            <a:ext cx="73152" cy="18288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4" name="Text 22"/>
          <p:cNvSpPr/>
          <p:nvPr/>
        </p:nvSpPr>
        <p:spPr>
          <a:xfrm>
            <a:off x="1036320" y="3877056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永續投資模擬平台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389120" y="3877056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8, 9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036320" y="4267200"/>
            <a:ext cx="45110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模擬ESG投資決策，AI分析投資組合的財務與永續績效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36320" y="5120640"/>
            <a:ext cx="45110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技術: Python, LLM API, 資料視覺化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39840" y="3779520"/>
            <a:ext cx="73152" cy="18288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30" name="Text 28"/>
          <p:cNvSpPr/>
          <p:nvPr/>
        </p:nvSpPr>
        <p:spPr>
          <a:xfrm>
            <a:off x="6644640" y="3877056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社區永續影響評估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997440" y="3877056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 11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644640" y="4267200"/>
            <a:ext cx="45110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運用AI分析在地社區數據，評估永續發展現況並提出建議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644640" y="5120640"/>
            <a:ext cx="45110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技術: GIS, Data Analysis, GenAI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C4F220F3-430F-70BB-CAA9-7EDDF79B552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81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5D24841A-4A41-19D5-2BCC-4FDB523829F2}"/>
              </a:ext>
            </a:extLst>
          </p:cNvPr>
          <p:cNvSpPr/>
          <p:nvPr/>
        </p:nvSpPr>
        <p:spPr>
          <a:xfrm>
            <a:off x="3361109" y="1419971"/>
            <a:ext cx="3584298" cy="3489860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5300DEA-7BA7-9BFD-D502-85458CEA0E94}"/>
              </a:ext>
            </a:extLst>
          </p:cNvPr>
          <p:cNvSpPr/>
          <p:nvPr/>
        </p:nvSpPr>
        <p:spPr>
          <a:xfrm>
            <a:off x="2315983" y="2987140"/>
            <a:ext cx="3584298" cy="3489860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ED1AD17-258E-ACA1-D9A2-53E39E0203AB}"/>
              </a:ext>
            </a:extLst>
          </p:cNvPr>
          <p:cNvSpPr/>
          <p:nvPr/>
        </p:nvSpPr>
        <p:spPr>
          <a:xfrm>
            <a:off x="4414686" y="2981838"/>
            <a:ext cx="3584298" cy="3489860"/>
          </a:xfrm>
          <a:prstGeom prst="ellipse">
            <a:avLst/>
          </a:prstGeom>
          <a:solidFill>
            <a:srgbClr val="92D05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跨領域協作教學模式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Cross-Disciplinary Collaboration Model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1" name="Text 9"/>
          <p:cNvSpPr/>
          <p:nvPr/>
        </p:nvSpPr>
        <p:spPr>
          <a:xfrm>
            <a:off x="2164635" y="4129940"/>
            <a:ext cx="2499275" cy="20916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資訊科技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Information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Technology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98520" y="1280160"/>
            <a:ext cx="3413760" cy="243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商管金融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Business &amp;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Finance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626046" y="4273628"/>
            <a:ext cx="2535664" cy="1808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環境科學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Environmental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Science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055978" y="3962400"/>
            <a:ext cx="219456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ESG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跨域人才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961120" y="1828800"/>
            <a:ext cx="3048000" cy="3901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204960" y="195072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協作模式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60" y="2499360"/>
            <a:ext cx="243840" cy="24384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570720" y="2438400"/>
            <a:ext cx="2194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共同授課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Co-Teaching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60" y="3230880"/>
            <a:ext cx="243840" cy="24384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9570720" y="3169920"/>
            <a:ext cx="2438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跨系專題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Cross-Dept Projects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60" y="3962400"/>
            <a:ext cx="243840" cy="24384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9570720" y="3901440"/>
            <a:ext cx="2194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業師參與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Industry Mentors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60" y="4693920"/>
            <a:ext cx="243840" cy="24384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570720" y="4632960"/>
            <a:ext cx="21945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國際交流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Global Exchange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DA7B5887-4162-9DC2-163B-CEAE96EB490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82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實作工作坊設計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Hands-on Workshop Ideas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5120640" cy="73152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2" name="Text 10"/>
          <p:cNvSpPr/>
          <p:nvPr/>
        </p:nvSpPr>
        <p:spPr>
          <a:xfrm>
            <a:off x="975360" y="1853184"/>
            <a:ext cx="396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工作坊 1：GenAI × ESG報告分析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32960" y="1853184"/>
            <a:ext cx="975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2小時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75360" y="2255520"/>
            <a:ext cx="463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使用ChatGPT/Claude分析企業永續報告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提取關鍵指標、比較不同企業表現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75360" y="3048000"/>
            <a:ext cx="4632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工具: Claude, ChatGPT, PDF Reader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39840" y="1706880"/>
            <a:ext cx="5120640" cy="73152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0" y="1853184"/>
            <a:ext cx="3794760" cy="240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工作坊 2：建構ESG數據Agent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241280" y="1853184"/>
            <a:ext cx="975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3小時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583680" y="2255520"/>
            <a:ext cx="463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使用Python建構簡單的AI Agent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自動收集特定產業的ESG數據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583680" y="3048000"/>
            <a:ext cx="4632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工具: Python, LangChain, Claude API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31520" y="3779520"/>
            <a:ext cx="5120640" cy="73152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24" name="Text 22"/>
          <p:cNvSpPr/>
          <p:nvPr/>
        </p:nvSpPr>
        <p:spPr>
          <a:xfrm>
            <a:off x="975360" y="3925824"/>
            <a:ext cx="34137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工作坊 3：永續敘事生成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632960" y="3925824"/>
            <a:ext cx="975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2小時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75360" y="4328160"/>
            <a:ext cx="463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運用Prompt Engineering技巧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將ESG數據轉化為有說服力的永續故事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75360" y="5120640"/>
            <a:ext cx="4632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工具: Claude, Prompt Templates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39840" y="3779520"/>
            <a:ext cx="5120640" cy="73152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0" name="Text 28"/>
          <p:cNvSpPr/>
          <p:nvPr/>
        </p:nvSpPr>
        <p:spPr>
          <a:xfrm>
            <a:off x="6583680" y="3925824"/>
            <a:ext cx="34137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工作坊 4：漂綠偵測實戰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0241280" y="3925824"/>
            <a:ext cx="9753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219170"/>
            <a:r>
              <a:rPr lang="en-US" sz="1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3小時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583680" y="4328160"/>
            <a:ext cx="4632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訓練NLP模型識別企業ESG聲明中的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漂綠（Greenwashing）跡象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583680" y="5120640"/>
            <a:ext cx="46329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i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工具: Python, NLP, Claude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BC8A635-A9C5-35D0-D032-CD3B5AC6BFC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83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永續人才培育策略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Talent Cultivation Strategy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64592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跨域人才能力框架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1520" y="2194560"/>
            <a:ext cx="2194560" cy="755904"/>
          </a:xfrm>
          <a:prstGeom prst="rect">
            <a:avLst/>
          </a:prstGeom>
          <a:solidFill>
            <a:srgbClr val="40916C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2194560"/>
            <a:ext cx="21945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AI素養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048000" y="2194560"/>
            <a:ext cx="4876800" cy="7559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291840" y="2194560"/>
            <a:ext cx="43891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Prompt Engineering | AI工具應用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程式設計基礎 | 數據分析能力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31520" y="3108960"/>
            <a:ext cx="2194560" cy="75590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108960"/>
            <a:ext cx="21945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永續素養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048000" y="3108960"/>
            <a:ext cx="4876800" cy="7559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291840" y="3108960"/>
            <a:ext cx="43891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ESG框架理解 | SDGs知識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永續報告閱讀 | 綠色金融概念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1520" y="4023360"/>
            <a:ext cx="2194560" cy="755904"/>
          </a:xfrm>
          <a:prstGeom prst="rect">
            <a:avLst/>
          </a:prstGeom>
          <a:solidFill>
            <a:srgbClr val="2D6A4F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4023360"/>
            <a:ext cx="21945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思辨能力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048000" y="4023360"/>
            <a:ext cx="4876800" cy="7559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291840" y="4023360"/>
            <a:ext cx="43891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批判思考 | 倫理判斷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系統性思維 | 問題解決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31520" y="4937760"/>
            <a:ext cx="2194560" cy="75590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731520" y="4937760"/>
            <a:ext cx="21945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溝通協作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048000" y="4937760"/>
            <a:ext cx="4876800" cy="7559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291840" y="4937760"/>
            <a:ext cx="43891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跨域溝通 | 團隊合作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利害關係人互動 | 專案管理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534400" y="1706880"/>
            <a:ext cx="304800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8778240" y="188976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培育路徑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900160" y="2438400"/>
            <a:ext cx="426720" cy="42672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30" name="Text 28"/>
          <p:cNvSpPr/>
          <p:nvPr/>
        </p:nvSpPr>
        <p:spPr>
          <a:xfrm>
            <a:off x="8900160" y="2438400"/>
            <a:ext cx="4267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1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448800" y="2414016"/>
            <a:ext cx="73152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入門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0180320" y="2377440"/>
            <a:ext cx="14020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AI工具體驗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SDGs認識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8900160" y="3291840"/>
            <a:ext cx="426720" cy="42672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34" name="Text 32"/>
          <p:cNvSpPr/>
          <p:nvPr/>
        </p:nvSpPr>
        <p:spPr>
          <a:xfrm>
            <a:off x="8900160" y="3291840"/>
            <a:ext cx="4267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9448800" y="3267456"/>
            <a:ext cx="73152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進階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0180320" y="3230880"/>
            <a:ext cx="13411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程式實作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8900160" y="4145280"/>
            <a:ext cx="426720" cy="42672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38" name="Text 36"/>
          <p:cNvSpPr/>
          <p:nvPr/>
        </p:nvSpPr>
        <p:spPr>
          <a:xfrm>
            <a:off x="8900160" y="4145280"/>
            <a:ext cx="4267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3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9448800" y="4120896"/>
            <a:ext cx="73152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專精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0180320" y="4084320"/>
            <a:ext cx="134112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Agent開發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專題研究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8900160" y="4998720"/>
            <a:ext cx="426720" cy="426720"/>
          </a:xfrm>
          <a:prstGeom prst="ellipse">
            <a:avLst/>
          </a:prstGeom>
          <a:solidFill>
            <a:srgbClr val="52B788"/>
          </a:solidFill>
          <a:ln/>
        </p:spPr>
      </p:sp>
      <p:sp>
        <p:nvSpPr>
          <p:cNvPr id="42" name="Text 40"/>
          <p:cNvSpPr/>
          <p:nvPr/>
        </p:nvSpPr>
        <p:spPr>
          <a:xfrm>
            <a:off x="8900160" y="4998720"/>
            <a:ext cx="4267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0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4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9448800" y="4974336"/>
            <a:ext cx="73152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實踐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10180320" y="4937760"/>
            <a:ext cx="13106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企業實習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社會影響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Slide Number Placeholder 3">
            <a:extLst>
              <a:ext uri="{FF2B5EF4-FFF2-40B4-BE49-F238E27FC236}">
                <a16:creationId xmlns:a16="http://schemas.microsoft.com/office/drawing/2014/main" id="{4DEFBD41-2DCB-ABC9-6806-8055F01C97E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84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學習成效評量方法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Student Outcomes and Assessment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1901952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584960" y="1780032"/>
            <a:ext cx="268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專題作品集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Project Portfolio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389120" y="1889760"/>
            <a:ext cx="975360" cy="48768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4" name="Text 11"/>
          <p:cNvSpPr/>
          <p:nvPr/>
        </p:nvSpPr>
        <p:spPr>
          <a:xfrm>
            <a:off x="4389120" y="1889760"/>
            <a:ext cx="9753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40%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730240" y="1804416"/>
            <a:ext cx="54864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AI+ESG專題成果、過程文件、反思報告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31520" y="274320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" y="2938272"/>
            <a:ext cx="365760" cy="36576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584960" y="2816352"/>
            <a:ext cx="268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同儕評量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Peer Assessment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4389120" y="2926080"/>
            <a:ext cx="975360" cy="48768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0" name="Text 16"/>
          <p:cNvSpPr/>
          <p:nvPr/>
        </p:nvSpPr>
        <p:spPr>
          <a:xfrm>
            <a:off x="4389120" y="2926080"/>
            <a:ext cx="9753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15%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5730240" y="2840736"/>
            <a:ext cx="54864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團隊合作、溝通能力、跨域貢獻度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8"/>
          <p:cNvSpPr/>
          <p:nvPr/>
        </p:nvSpPr>
        <p:spPr>
          <a:xfrm>
            <a:off x="731520" y="377952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" y="3974592"/>
            <a:ext cx="365760" cy="36576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1584960" y="3852672"/>
            <a:ext cx="268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AI素養測驗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Literacy Test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4389120" y="3962400"/>
            <a:ext cx="975360" cy="48768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6" name="Text 21"/>
          <p:cNvSpPr/>
          <p:nvPr/>
        </p:nvSpPr>
        <p:spPr>
          <a:xfrm>
            <a:off x="4389120" y="3962400"/>
            <a:ext cx="9753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20%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5730240" y="3877056"/>
            <a:ext cx="54864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AI工具操作、Prompt設計、倫理判斷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3"/>
          <p:cNvSpPr/>
          <p:nvPr/>
        </p:nvSpPr>
        <p:spPr>
          <a:xfrm>
            <a:off x="731520" y="4815840"/>
            <a:ext cx="10728960" cy="87782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360" y="5010912"/>
            <a:ext cx="365760" cy="36576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1584960" y="4888992"/>
            <a:ext cx="2682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永續影響力報告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Impact Report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5"/>
          <p:cNvSpPr/>
          <p:nvPr/>
        </p:nvSpPr>
        <p:spPr>
          <a:xfrm>
            <a:off x="4389120" y="4998720"/>
            <a:ext cx="975360" cy="48768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32" name="Text 26"/>
          <p:cNvSpPr/>
          <p:nvPr/>
        </p:nvSpPr>
        <p:spPr>
          <a:xfrm>
            <a:off x="4389120" y="4998720"/>
            <a:ext cx="9753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25%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5730240" y="4913376"/>
            <a:ext cx="54864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專題對SDGs的實際或潛在貢獻分析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F63D01B-C849-68F7-51D9-78B665DD3C6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85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Prompt Engineering 實戰示範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Prompt Engineering for ESG Analysis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584960"/>
            <a:ext cx="10728960" cy="3681984"/>
          </a:xfrm>
          <a:prstGeom prst="rect">
            <a:avLst/>
          </a:prstGeom>
          <a:solidFill>
            <a:srgbClr val="1E1E2E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1706880"/>
            <a:ext cx="9997440" cy="3413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b="1" dirty="0">
                <a:solidFill>
                  <a:srgbClr val="52B7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Prompt </a:t>
            </a:r>
            <a:r>
              <a:rPr lang="en-US" b="1" dirty="0" err="1">
                <a:solidFill>
                  <a:srgbClr val="52B7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範例：ESG報告分析</a:t>
            </a:r>
            <a:r>
              <a:rPr lang="en-US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你是一位ESG分析專家。請分析以下企業永續報告</a:t>
            </a:r>
            <a:r>
              <a:rPr lang="en-US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，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並完成以下任務</a:t>
            </a:r>
            <a:r>
              <a:rPr lang="en-US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：</a:t>
            </a:r>
          </a:p>
          <a:p>
            <a:pPr defTabSz="1219170"/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1. 識別該企業在E/S/G三面向的關鍵績效指標(KPIs)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 </a:t>
            </a:r>
            <a:r>
              <a:rPr lang="en-US" dirty="0" err="1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比較與同業的表現差異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3. 偵測可能的漂綠(Greenwashing)</a:t>
            </a:r>
            <a:r>
              <a:rPr lang="en-US" dirty="0" err="1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跡象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4. </a:t>
            </a:r>
            <a:r>
              <a:rPr lang="en-US" dirty="0" err="1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提出三項改善建議，對應具體SDGs</a:t>
            </a:r>
            <a:r>
              <a:rPr lang="en-US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請以結構化格式輸出，包含數據支持。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31520" y="5364480"/>
            <a:ext cx="1072896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💡 教學重點：角色設定、任務分解、輸出格式指定、漂綠偵測思維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1773D40E-ED30-8DD1-C54C-AA4C41F846E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86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 Agent 建構示範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Building a Simple ESG Agent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10728960" cy="3901440"/>
          </a:xfrm>
          <a:prstGeom prst="rect">
            <a:avLst/>
          </a:prstGeom>
          <a:solidFill>
            <a:srgbClr val="1E1E2E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1804416"/>
            <a:ext cx="999744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52B7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ESG Agent 概念架構（Python 虛擬碼）
</a:t>
            </a:r>
            <a:r>
              <a:rPr lang="en-US" sz="16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 </a:t>
            </a:r>
            <a:r>
              <a:rPr lang="en-US" sz="1600" dirty="0" err="1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ESGAgent</a:t>
            </a:r>
            <a:r>
              <a:rPr lang="en-US" sz="1600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tools = [搜尋ESG數據, 分析報告, 計算碳排放, </a:t>
            </a:r>
            <a:r>
              <a:rPr lang="en-US" sz="1600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生成報告</a:t>
            </a:r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def run(self, query):</a:t>
            </a:r>
          </a:p>
          <a:p>
            <a:pPr defTabSz="1219170"/>
            <a:r>
              <a:rPr lang="en-US" sz="1600" dirty="0">
                <a:solidFill>
                  <a:srgbClr val="D4A84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</a:t>
            </a:r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plan = self.llm.plan(query)      # 1. 規劃任務
    for step in plan: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result = self.execute(step)     # 2. </a:t>
            </a:r>
            <a:r>
              <a:rPr lang="en-US" sz="1600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執行步驟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</a:t>
            </a:r>
            <a:r>
              <a:rPr lang="en-US" sz="1600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self.memory.store</a:t>
            </a:r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(result)       # 3. </a:t>
            </a:r>
            <a:r>
              <a:rPr lang="en-US" sz="1600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儲存記憶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plan = self.llm.replan(result)  # 4. </a:t>
            </a:r>
            <a:r>
              <a:rPr lang="en-US" sz="1600" dirty="0" err="1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動態調整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self.llm.summarize()       # 5. 彙整報告</a:t>
            </a:r>
            <a:r>
              <a:rPr lang="en-US" sz="1200" dirty="0">
                <a:solidFill>
                  <a:srgbClr val="B7E4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31520" y="5730240"/>
            <a:ext cx="1072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200" b="1" dirty="0">
                <a:solidFill>
                  <a:srgbClr val="0891B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Agent = LLM + 工具 + 記憶 + 規劃迴圈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16AA2DA8-1A24-1465-6F8B-1AA3B5A3FDF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87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未來展望：終身學習與產學合作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Future Outlook: Lifelong Learning &amp; Industry-Academia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89760"/>
            <a:ext cx="426720" cy="4267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706880" y="1889760"/>
            <a:ext cx="39014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終身學習 Lifelong Learning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560320"/>
            <a:ext cx="243840" cy="2438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524000" y="25603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微學分/微證書制度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169920"/>
            <a:ext cx="243840" cy="2438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524000" y="31699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線上線下混合學習模式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779520"/>
            <a:ext cx="243840" cy="2438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524000" y="37795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AI個人化學習路徑推薦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389120"/>
            <a:ext cx="243840" cy="24384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524000" y="43891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產業需求導向的課程更新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998720"/>
            <a:ext cx="243840" cy="24384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524000" y="49987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社區學習與知識共享平台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15"/>
          <p:cNvSpPr/>
          <p:nvPr/>
        </p:nvSpPr>
        <p:spPr>
          <a:xfrm>
            <a:off x="6339840" y="1706880"/>
            <a:ext cx="512064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889760"/>
            <a:ext cx="426720" cy="42672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7315200" y="1889760"/>
            <a:ext cx="39014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產學合作 Industry-Academia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2560320"/>
            <a:ext cx="243840" cy="24384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7132320" y="25603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企業ESG數據開放合作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169920"/>
            <a:ext cx="243840" cy="243840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7132320" y="31699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業界導師指導專題製作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779520"/>
            <a:ext cx="243840" cy="243840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7132320" y="37795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產學共構課程內容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389120"/>
            <a:ext cx="243840" cy="243840"/>
          </a:xfrm>
          <a:prstGeom prst="rect">
            <a:avLst/>
          </a:prstGeom>
        </p:spPr>
      </p:pic>
      <p:sp>
        <p:nvSpPr>
          <p:cNvPr id="33" name="Text 20"/>
          <p:cNvSpPr/>
          <p:nvPr/>
        </p:nvSpPr>
        <p:spPr>
          <a:xfrm>
            <a:off x="7132320" y="43891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實習與就業銜接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998720"/>
            <a:ext cx="243840" cy="243840"/>
          </a:xfrm>
          <a:prstGeom prst="rect">
            <a:avLst/>
          </a:prstGeom>
        </p:spPr>
      </p:pic>
      <p:sp>
        <p:nvSpPr>
          <p:cNvPr id="35" name="Text 21"/>
          <p:cNvSpPr/>
          <p:nvPr/>
        </p:nvSpPr>
        <p:spPr>
          <a:xfrm>
            <a:off x="7132320" y="4998720"/>
            <a:ext cx="40233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2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研究成果產業化應用</a:t>
            </a:r>
            <a:endParaRPr lang="en-US" sz="2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Slide Number Placeholder 3">
            <a:extLst>
              <a:ext uri="{FF2B5EF4-FFF2-40B4-BE49-F238E27FC236}">
                <a16:creationId xmlns:a16="http://schemas.microsoft.com/office/drawing/2014/main" id="{D6FF752A-580D-185A-F92B-D4C7552E111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88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第三部分 重點回顧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Section 3 Key Takeaways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1828800"/>
            <a:ext cx="365760" cy="3657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584960" y="182880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SDGs融入課程是高等教育轉型的必要方向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2621280"/>
            <a:ext cx="365760" cy="3657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84960" y="262128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四層框架：願景→能力→內容→實踐，系統化課程設計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341376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84960" y="341376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AI是教學創新的加速器：個人化學習、AI助教、沉浸式體驗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4206240"/>
            <a:ext cx="365760" cy="3657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584960" y="420624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PBL專題讓學生實際運用AI解決永續問題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" y="4998720"/>
            <a:ext cx="365760" cy="36576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584960" y="4998720"/>
            <a:ext cx="9753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1A1A2E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跨域能力（AI素養+永續素養+思辨+溝通）是未來人才關鍵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D1760E74-FF03-13D6-D588-46CE48E6A81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89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1398-E558-9363-59A2-734830DF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9F5E-C436-2B1F-CE80-2C219A07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539434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Generative AI, Agentic AI, Physical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F3CD6-866D-CC49-567B-7D3C1712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E059B3-CA44-8E7E-F548-ADAD0F178A50}"/>
              </a:ext>
            </a:extLst>
          </p:cNvPr>
          <p:cNvSpPr/>
          <p:nvPr/>
        </p:nvSpPr>
        <p:spPr>
          <a:xfrm>
            <a:off x="4245029" y="863400"/>
            <a:ext cx="3834234" cy="3756871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E6FB7F1-B513-3E52-4847-D5FDB96390FF}"/>
              </a:ext>
            </a:extLst>
          </p:cNvPr>
          <p:cNvSpPr/>
          <p:nvPr/>
        </p:nvSpPr>
        <p:spPr>
          <a:xfrm>
            <a:off x="5346342" y="2659069"/>
            <a:ext cx="3834234" cy="3756871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1F86B2-8C96-13B6-2ADF-522951A7C17C}"/>
              </a:ext>
            </a:extLst>
          </p:cNvPr>
          <p:cNvSpPr/>
          <p:nvPr/>
        </p:nvSpPr>
        <p:spPr>
          <a:xfrm>
            <a:off x="3155022" y="2659068"/>
            <a:ext cx="3834234" cy="3756871"/>
          </a:xfrm>
          <a:prstGeom prst="ellipse">
            <a:avLst/>
          </a:prstGeom>
          <a:solidFill>
            <a:srgbClr val="92D05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defRPr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08B5CE-C48F-D010-25E0-D40CDC571B9D}"/>
              </a:ext>
            </a:extLst>
          </p:cNvPr>
          <p:cNvSpPr txBox="1"/>
          <p:nvPr/>
        </p:nvSpPr>
        <p:spPr>
          <a:xfrm>
            <a:off x="4846465" y="1118088"/>
            <a:ext cx="26313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Physical AI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(Actuation)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Real-world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Interaction &amp; Execution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9B7D4A-DF96-AC92-998D-0902F8F8D231}"/>
              </a:ext>
            </a:extLst>
          </p:cNvPr>
          <p:cNvSpPr txBox="1"/>
          <p:nvPr/>
        </p:nvSpPr>
        <p:spPr>
          <a:xfrm>
            <a:off x="6837692" y="4310405"/>
            <a:ext cx="2220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Agentic AI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(Orchestration)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Workflow &amp;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Decision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Automation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2876F-350C-205B-DEA9-25C038E89CF6}"/>
              </a:ext>
            </a:extLst>
          </p:cNvPr>
          <p:cNvSpPr txBox="1"/>
          <p:nvPr/>
        </p:nvSpPr>
        <p:spPr>
          <a:xfrm>
            <a:off x="3163476" y="4398871"/>
            <a:ext cx="22203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Generative AI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(Creation)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Content &amp; Idea 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Synthesis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535872-6529-57D8-813E-E4F356743D6A}"/>
              </a:ext>
            </a:extLst>
          </p:cNvPr>
          <p:cNvSpPr txBox="1"/>
          <p:nvPr/>
        </p:nvSpPr>
        <p:spPr>
          <a:xfrm>
            <a:off x="5514814" y="3752540"/>
            <a:ext cx="1474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Autonomous 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Synergy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C589FD-7A83-F8A7-5400-C4A4D84647D7}"/>
              </a:ext>
            </a:extLst>
          </p:cNvPr>
          <p:cNvSpPr txBox="1"/>
          <p:nvPr/>
        </p:nvSpPr>
        <p:spPr>
          <a:xfrm>
            <a:off x="8962114" y="863400"/>
            <a:ext cx="31583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Economic 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Paradigm Shift: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Creation 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Execution</a:t>
            </a:r>
            <a:endParaRPr lang="en-US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7251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975360" y="731520"/>
            <a:ext cx="2438400" cy="609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975360" y="975360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總結與展望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75360" y="1645920"/>
            <a:ext cx="102412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Summary &amp; Future Outlook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2560320"/>
            <a:ext cx="731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1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28800" y="25603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b="1" dirty="0">
                <a:solidFill>
                  <a:srgbClr val="52B788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技術趨勢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828800" y="2926080"/>
            <a:ext cx="85344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AI正從「生成內容」演進為「自主代理」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975360" y="3718560"/>
            <a:ext cx="731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2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828800" y="371856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b="1" dirty="0">
                <a:solidFill>
                  <a:srgbClr val="52B788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ESG創新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828800" y="4084320"/>
            <a:ext cx="85344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AI全面提升ESG管理的效率與精確度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75360" y="4876800"/>
            <a:ext cx="731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3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828800" y="4876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b="1" dirty="0">
                <a:solidFill>
                  <a:srgbClr val="52B788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教育培育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828800" y="5242560"/>
            <a:ext cx="85344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跨域人才是實現AI永續願景的關鍵</a:t>
            </a:r>
            <a:endParaRPr lang="en-US" sz="2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75360" y="5852160"/>
            <a:ext cx="10241280" cy="48768"/>
          </a:xfrm>
          <a:prstGeom prst="rect">
            <a:avLst/>
          </a:prstGeom>
          <a:solidFill>
            <a:srgbClr val="D4A843">
              <a:alpha val="5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975360" y="5974080"/>
            <a:ext cx="102412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 × ESG × Education = 永續未來的三角引擎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DEED745-EF6D-5CE2-89B2-1B5C55AFE76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90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60" y="975360"/>
            <a:ext cx="2438400" cy="6096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3" name="Text 1"/>
          <p:cNvSpPr/>
          <p:nvPr/>
        </p:nvSpPr>
        <p:spPr>
          <a:xfrm>
            <a:off x="975360" y="1219200"/>
            <a:ext cx="1024128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FFFFFF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行動呼籲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975360" y="1767840"/>
            <a:ext cx="1024128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What Can We Do?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2560320"/>
            <a:ext cx="609600" cy="609600"/>
          </a:xfrm>
          <a:prstGeom prst="ellipse">
            <a:avLst/>
          </a:prstGeom>
          <a:solidFill>
            <a:srgbClr val="52B788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264566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717704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教師</a:t>
            </a: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3169920" y="2584704"/>
            <a:ext cx="7924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嘗試將AI工具融入現有課程，從一個模組開始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75360" y="3474720"/>
            <a:ext cx="609600" cy="609600"/>
          </a:xfrm>
          <a:prstGeom prst="ellipse">
            <a:avLst/>
          </a:prstGeom>
          <a:solidFill>
            <a:srgbClr val="52B788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704" y="356006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828800" y="3632104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學校</a:t>
            </a: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169920" y="3499104"/>
            <a:ext cx="7924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建立跨院系合作機制，支持SDGs融入課程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75360" y="4389120"/>
            <a:ext cx="609600" cy="609600"/>
          </a:xfrm>
          <a:prstGeom prst="ellipse">
            <a:avLst/>
          </a:prstGeom>
          <a:solidFill>
            <a:srgbClr val="52B788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704" y="4474464"/>
            <a:ext cx="438912" cy="43891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828800" y="4546504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學生</a:t>
            </a: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3169920" y="4413504"/>
            <a:ext cx="7924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主動學習AI工具，思考如何解決永續問題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975360" y="5303520"/>
            <a:ext cx="609600" cy="609600"/>
          </a:xfrm>
          <a:prstGeom prst="ellipse">
            <a:avLst/>
          </a:prstGeom>
          <a:solidFill>
            <a:srgbClr val="52B788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704" y="5388864"/>
            <a:ext cx="438912" cy="43891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828800" y="5460904"/>
            <a:ext cx="121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600" b="1" dirty="0">
                <a:solidFill>
                  <a:srgbClr val="D4A843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產業</a:t>
            </a:r>
            <a:endParaRPr lang="en-US" sz="3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3169920" y="5327904"/>
            <a:ext cx="7924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800" dirty="0">
                <a:solidFill>
                  <a:srgbClr val="B7E4C7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開放ESG數據合作，參與人才培育</a:t>
            </a:r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EA48DB04-A255-CD88-0D67-40099EDBAC7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91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304800"/>
            <a:ext cx="107289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8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推薦資源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289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200" i="1" dirty="0">
                <a:solidFill>
                  <a:srgbClr val="636E7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Recommended Resources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1402080"/>
            <a:ext cx="1828800" cy="36576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170688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2" name="Text 10"/>
          <p:cNvSpPr/>
          <p:nvPr/>
        </p:nvSpPr>
        <p:spPr>
          <a:xfrm>
            <a:off x="975360" y="1853184"/>
            <a:ext cx="463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AI學習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75360" y="2255520"/>
            <a:ext cx="4632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Anthropic Claude Docs (claude.ai)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OpenAI Cookbook (github.com)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Hugging Face Courses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39840" y="170688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39840" y="170688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0" y="1853184"/>
            <a:ext cx="463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ESG框架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583680" y="2255520"/>
            <a:ext cx="4632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GRI Standards (globalreporting.org)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SASB Standards (sasb.org)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TCFD Recommendations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152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31520" y="377952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0" name="Text 18"/>
          <p:cNvSpPr/>
          <p:nvPr/>
        </p:nvSpPr>
        <p:spPr>
          <a:xfrm>
            <a:off x="975360" y="3925824"/>
            <a:ext cx="463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SDGs教育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75360" y="4328160"/>
            <a:ext cx="4632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UN SDGs (sdgs.un.org)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SDSN Education Hub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UNESCO ESD Toolbox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339840" y="3779520"/>
            <a:ext cx="512064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339840" y="3779520"/>
            <a:ext cx="5120640" cy="73152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4" name="Text 22"/>
          <p:cNvSpPr/>
          <p:nvPr/>
        </p:nvSpPr>
        <p:spPr>
          <a:xfrm>
            <a:off x="6583680" y="3925824"/>
            <a:ext cx="463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B4332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研究與實務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583680" y="4328160"/>
            <a:ext cx="4632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AI for Good (ITU)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Climate Change AI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000" dirty="0">
                <a:solidFill>
                  <a:srgbClr val="2D3436"/>
                </a:solidFill>
                <a:latin typeface="Arial Unicode MS" pitchFamily="34" charset="0"/>
                <a:ea typeface="Arial Unicode MS" pitchFamily="34" charset="-122"/>
                <a:cs typeface="Arial Unicode MS" pitchFamily="34" charset="-120"/>
              </a:rPr>
              <a:t>• 台灣永續能源研究基金會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4BBC6AC-384F-4065-5894-65F489CD876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 algn="r"/>
              <a:t>92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0009-FD56-B6FD-C476-B9A70288E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3409E-C9EA-D898-6B26-B6BFF570A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193487"/>
            <a:ext cx="11672156" cy="19736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代理式 </a:t>
            </a:r>
            <a: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AI </a:t>
            </a: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於 </a:t>
            </a:r>
            <a: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ESG </a:t>
            </a: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跨域創新應用</a:t>
            </a:r>
            <a:br>
              <a:rPr lang="en-US" altLang="zh-TW" sz="5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3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Agentic AI for ESG Cross-disciplinary Innovative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409C6-51CA-41DA-7EB7-DCF030E0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082404-8DEC-5993-AD07-1BF192C3A5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11ECA3-EA20-1346-F414-2EA9CDCD7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2FBB22-0A6C-3E46-E31C-1DE0741469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359E1E-A49C-2F10-8982-B90ABA6B5D97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2026-06-17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CC7AF8-18EB-C4E4-EA59-AAC219861EA8}"/>
              </a:ext>
            </a:extLst>
          </p:cNvPr>
          <p:cNvSpPr txBox="1"/>
          <p:nvPr/>
        </p:nvSpPr>
        <p:spPr>
          <a:xfrm>
            <a:off x="1493520" y="3251822"/>
            <a:ext cx="93421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Time: 10:00-12:00, </a:t>
            </a:r>
            <a:r>
              <a:rPr kumimoji="0" lang="en-US" altLang="zh-TW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Wedenesday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, June 17,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Host: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國立屏東科技大學 跨領域特色發展中心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Webex: https//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npust-ifdc.webex.com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npust-ifdc-tc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/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j.php?MTID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=m5f0d0e0530fad4c554b5b45dd442e4ff</a:t>
            </a: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5D5326C2-202E-1274-934B-FA9C18606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992A624-CEFA-68B3-83F8-E94D3259AF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4676CD5-2C5E-4941-B2D1-768B95E850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99AED2E-7B78-8CED-CF1B-09311E7B37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DB4E5D8-E627-B439-578A-FFA751FA1D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C0B295F-EA29-CF4E-AA25-4415B78CAC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5E8072A-E607-7098-9D88-A62D112B4794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1C1CF-2E64-9F5B-469A-A828D8E10E75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A43FED54-2B22-443C-5854-8684480B3BC7}"/>
              </a:ext>
            </a:extLst>
          </p:cNvPr>
          <p:cNvSpPr txBox="1">
            <a:spLocks/>
          </p:cNvSpPr>
          <p:nvPr/>
        </p:nvSpPr>
        <p:spPr>
          <a:xfrm>
            <a:off x="2668158" y="4429956"/>
            <a:ext cx="6855683" cy="215228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11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11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金融科技暨綠色金融研究中心 主任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39A2027-FEA5-704C-59FD-4EA603B049C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20368C-17B5-542F-8AC0-A0AC47B7AA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13" y="82811"/>
            <a:ext cx="3800188" cy="765768"/>
          </a:xfrm>
          <a:prstGeom prst="rect">
            <a:avLst/>
          </a:prstGeom>
        </p:spPr>
      </p:pic>
      <p:sp>
        <p:nvSpPr>
          <p:cNvPr id="5" name="圓角矩形 30">
            <a:extLst>
              <a:ext uri="{FF2B5EF4-FFF2-40B4-BE49-F238E27FC236}">
                <a16:creationId xmlns:a16="http://schemas.microsoft.com/office/drawing/2014/main" id="{5EC66580-0ECB-4743-5961-6DAA1A407CFF}"/>
              </a:ext>
            </a:extLst>
          </p:cNvPr>
          <p:cNvSpPr/>
          <p:nvPr/>
        </p:nvSpPr>
        <p:spPr>
          <a:xfrm>
            <a:off x="4212355" y="1022966"/>
            <a:ext cx="3767289" cy="654313"/>
          </a:xfrm>
          <a:prstGeom prst="roundRect">
            <a:avLst>
              <a:gd name="adj" fmla="val 9334"/>
            </a:avLst>
          </a:prstGeom>
          <a:solidFill>
            <a:srgbClr val="FFC000"/>
          </a:solidFill>
          <a:ln w="190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Q &amp; A</a:t>
            </a:r>
            <a:endParaRPr kumimoji="1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A61671-1BA4-B5F2-6494-2E47610E4873}"/>
              </a:ext>
            </a:extLst>
          </p:cNvPr>
          <p:cNvSpPr txBox="1"/>
          <p:nvPr/>
        </p:nvSpPr>
        <p:spPr>
          <a:xfrm>
            <a:off x="3046927" y="66113"/>
            <a:ext cx="60981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rPr>
              <a:t>跨領域特色發展中心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rPr>
              <a:t>創新教學交流會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917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F16411175" id="{B05B9409-1B72-4802-BE24-2D8EE9BCF59C}" vid="{30FAA7A9-849B-4CB8-9583-D22D44163FDE}"/>
    </a:ext>
  </a:extLst>
</a:theme>
</file>

<file path=ppt/theme/theme4.xml><?xml version="1.0" encoding="utf-8"?>
<a:theme xmlns:a="http://schemas.openxmlformats.org/drawingml/2006/main" name="包裹">
  <a:themeElements>
    <a:clrScheme name="包裹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60231</TotalTime>
  <Words>5848</Words>
  <Application>Microsoft Macintosh PowerPoint</Application>
  <PresentationFormat>Widescreen</PresentationFormat>
  <Paragraphs>1080</Paragraphs>
  <Slides>93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93</vt:i4>
      </vt:variant>
    </vt:vector>
  </HeadingPairs>
  <TitlesOfParts>
    <vt:vector size="120" baseType="lpstr">
      <vt:lpstr>Arial Unicode MS</vt:lpstr>
      <vt:lpstr>Heiti TC Medium</vt:lpstr>
      <vt:lpstr>Heiti TC Medium</vt:lpstr>
      <vt:lpstr>微軟正黑體</vt:lpstr>
      <vt:lpstr>微軟正黑體</vt:lpstr>
      <vt:lpstr>NVIDIA Sans</vt:lpstr>
      <vt:lpstr>NVIDIA Sans Medium</vt:lpstr>
      <vt:lpstr>Aptos</vt:lpstr>
      <vt:lpstr>Aptos Display</vt:lpstr>
      <vt:lpstr>Arial</vt:lpstr>
      <vt:lpstr>Arial Narrow</vt:lpstr>
      <vt:lpstr>Avenir Next Condensed Demi Bold</vt:lpstr>
      <vt:lpstr>Calibri</vt:lpstr>
      <vt:lpstr>Calibri Light</vt:lpstr>
      <vt:lpstr>Cambria</vt:lpstr>
      <vt:lpstr>Courier New</vt:lpstr>
      <vt:lpstr>Futura</vt:lpstr>
      <vt:lpstr>Georgia</vt:lpstr>
      <vt:lpstr>Gill Sans</vt:lpstr>
      <vt:lpstr>Rockwell</vt:lpstr>
      <vt:lpstr>Segoe UI</vt:lpstr>
      <vt:lpstr>Times New Roman</vt:lpstr>
      <vt:lpstr>Trebuchet MS</vt:lpstr>
      <vt:lpstr>Office Theme</vt:lpstr>
      <vt:lpstr>1_Office Theme</vt:lpstr>
      <vt:lpstr>2_Office 主题​​</vt:lpstr>
      <vt:lpstr>包裹</vt:lpstr>
      <vt:lpstr>代理式 AI 於 ESG 跨域創新應用 Agentic AI for ESG Cross-disciplinary Innovative Applications</vt:lpstr>
      <vt:lpstr>戴敏育 教授 Prof. Min-Yuh Day</vt:lpstr>
      <vt:lpstr>Outline</vt:lpstr>
      <vt:lpstr>PowerPoint Presentation</vt:lpstr>
      <vt:lpstr>Generative AI, Agentic AI, Physical AI</vt:lpstr>
      <vt:lpstr>Innovative Agentic AI Technology for Autonomous  ESG Report Generation Industrial Technology Research Institute (ITRI),  Fintech and Green Finance Center (FGFC, NTPU),  NTPU-114A513E01, 2025/03/01~2025/12/31</vt:lpstr>
      <vt:lpstr>Generative AI-Driven ESG Report  Generation Technology Industrial Technology Research Institute (ITRI),  Fintech and Green Finance Center (FGFC, NTPU),  NTPU-113A513E01, 2024/03/01~2024/12/31</vt:lpstr>
      <vt:lpstr>Generative AI</vt:lpstr>
      <vt:lpstr>Generative AI, Agentic AI, Physical AI</vt:lpstr>
      <vt:lpstr>The Future of AI From Tools to Agents:  The Rise and Autonomy of Agentic AI</vt:lpstr>
      <vt:lpstr>Modular Modalities</vt:lpstr>
      <vt:lpstr>From Generative AI to Agentic AI</vt:lpstr>
      <vt:lpstr>Agentic Coding Software Development Lifecycle</vt:lpstr>
      <vt:lpstr>Agentic Coding Software Development Lifecycle</vt:lpstr>
      <vt:lpstr>Coding Agent Architectures:  From Single Agents to Coordinated Teams</vt:lpstr>
      <vt:lpstr>Coding Agent Architectures:  Single Agent to Multi-Agent Teams Performance Impact </vt:lpstr>
      <vt:lpstr>Agentic AI</vt:lpstr>
      <vt:lpstr>AI Agents</vt:lpstr>
      <vt:lpstr>AI Agents</vt:lpstr>
      <vt:lpstr>AI Agent / Agentic AI, Generative AI, Traditional AI</vt:lpstr>
      <vt:lpstr>AI Agent / Agentic AI, Generative AI, Traditional AI</vt:lpstr>
      <vt:lpstr>AI Agents vs Agentic AI</vt:lpstr>
      <vt:lpstr>AI Agents vs Agentic AI</vt:lpstr>
      <vt:lpstr>Large Language Model (LLM) based Agents</vt:lpstr>
      <vt:lpstr>Loop Engineering Harness Engineering  Skill Engineering Context Engineering Prompt Engineering</vt:lpstr>
      <vt:lpstr> Loop Engineering, Harness Engineering, Skill Engineering, Context Engineering, Prompt Engineering</vt:lpstr>
      <vt:lpstr> Loop Engineering</vt:lpstr>
      <vt:lpstr> Loop Engineering</vt:lpstr>
      <vt:lpstr> Loop Engineering</vt:lpstr>
      <vt:lpstr> Loop Engineering</vt:lpstr>
      <vt:lpstr> Loop Engineering</vt:lpstr>
      <vt:lpstr> Loop Engineering</vt:lpstr>
      <vt:lpstr> Loop Engineering</vt:lpstr>
      <vt:lpstr> Loop Engineering</vt:lpstr>
      <vt:lpstr> Loop Engineering</vt:lpstr>
      <vt:lpstr> Harness Engineering  Context Engineering, Prompt Engineering</vt:lpstr>
      <vt:lpstr> Harness Engineering</vt:lpstr>
      <vt:lpstr> Agentic AI Harness Engineering Building systems that transform the LLM into the new operating system </vt:lpstr>
      <vt:lpstr>Context Engineering</vt:lpstr>
      <vt:lpstr>Context Engineering Framework</vt:lpstr>
      <vt:lpstr>前瞻AI技術人才培育計畫 智慧代理與實體AI機器人課程推動計畫 National Agentic &amp; Physical AI Initiative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Evolution of Sustainable Finance Research</vt:lpstr>
      <vt:lpstr>Sustainable Development Goals (SDGs)</vt:lpstr>
      <vt:lpstr>Sustainable Development Goals (SDGs)  and 5P</vt:lpstr>
      <vt:lpstr>ESG to 17 SDGs</vt:lpstr>
      <vt:lpstr>ESG to 17 SDGs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Cup 2026  VeriPromiseESG 2026 ESG 永續承諾驗證競賽</vt:lpstr>
      <vt:lpstr>衡量企業永續關鍵指標　 臺北大學獨創ESG永續評鑑系統</vt:lpstr>
      <vt:lpstr>PowerPoint Presentation</vt:lpstr>
      <vt:lpstr>PowerPoint Presentation</vt:lpstr>
      <vt:lpstr>綠色與轉型金融 智慧代理AI平台  Agentic AI Platform for  Green and Transformation Finance</vt:lpstr>
      <vt:lpstr>綠色與轉型金融智慧代理AI平台</vt:lpstr>
      <vt:lpstr>轉型計畫相關平台介紹-提供企業透過AI產製自身轉型計劃</vt:lpstr>
      <vt:lpstr>轉型計畫相關平台介紹：轉型計畫生成案例</vt:lpstr>
      <vt:lpstr>轉型計畫相關平台介紹：轉型計畫生成案例_內文摘要說明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代理式 AI 於 ESG 跨域創新應用 Agentic AI for ESG Cross-disciplinary Innovative Applications</vt:lpstr>
    </vt:vector>
  </TitlesOfParts>
  <Manager/>
  <Company>National Taipei University (NTPU)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代理式 AI 於 ESG 跨域創新應用 (Agentic AI for ESG Cross-disciplinary Innovative Applications)</dc:title>
  <dc:subject/>
  <dc:creator>Min-Yuh Day</dc:creator>
  <cp:keywords>代理式 AI, ESG, 跨域, 創新, 應用, Agentic AI, ESG, Cross-disciplinary, Innovative, Applications</cp:keywords>
  <dc:description>代理式 AI 於 ESG 跨域創新應用
(Agentic AI for ESG Cross-disciplinary Innovative Applications)
</dc:description>
  <cp:lastModifiedBy>MYDAY</cp:lastModifiedBy>
  <cp:revision>1932</cp:revision>
  <cp:lastPrinted>2020-12-23T14:44:17Z</cp:lastPrinted>
  <dcterms:created xsi:type="dcterms:W3CDTF">2019-09-12T03:09:52Z</dcterms:created>
  <dcterms:modified xsi:type="dcterms:W3CDTF">2026-06-17T00:26:50Z</dcterms:modified>
  <cp:category/>
</cp:coreProperties>
</file>