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848" r:id="rId2"/>
    <p:sldId id="1166" r:id="rId3"/>
    <p:sldId id="2995" r:id="rId4"/>
    <p:sldId id="2996" r:id="rId5"/>
    <p:sldId id="1897" r:id="rId6"/>
    <p:sldId id="1729" r:id="rId7"/>
    <p:sldId id="1730" r:id="rId8"/>
    <p:sldId id="2612" r:id="rId9"/>
    <p:sldId id="2627" r:id="rId10"/>
    <p:sldId id="2628" r:id="rId11"/>
    <p:sldId id="2629" r:id="rId12"/>
    <p:sldId id="2630" r:id="rId13"/>
    <p:sldId id="2631" r:id="rId14"/>
    <p:sldId id="2632" r:id="rId15"/>
    <p:sldId id="2633" r:id="rId16"/>
    <p:sldId id="2649" r:id="rId17"/>
    <p:sldId id="1845" r:id="rId18"/>
    <p:sldId id="2997" r:id="rId19"/>
    <p:sldId id="3009" r:id="rId20"/>
    <p:sldId id="2959" r:id="rId21"/>
    <p:sldId id="3010" r:id="rId22"/>
    <p:sldId id="3011" r:id="rId23"/>
    <p:sldId id="3012" r:id="rId24"/>
    <p:sldId id="3013" r:id="rId25"/>
    <p:sldId id="2964" r:id="rId26"/>
    <p:sldId id="3014" r:id="rId27"/>
    <p:sldId id="3015" r:id="rId28"/>
    <p:sldId id="3016" r:id="rId29"/>
    <p:sldId id="1811" r:id="rId30"/>
    <p:sldId id="2958" r:id="rId31"/>
    <p:sldId id="2738" r:id="rId32"/>
    <p:sldId id="2739" r:id="rId33"/>
    <p:sldId id="2740" r:id="rId34"/>
    <p:sldId id="2741" r:id="rId35"/>
    <p:sldId id="2742" r:id="rId36"/>
    <p:sldId id="2743" r:id="rId37"/>
    <p:sldId id="2744" r:id="rId38"/>
    <p:sldId id="2745" r:id="rId39"/>
    <p:sldId id="2746" r:id="rId40"/>
    <p:sldId id="2747" r:id="rId41"/>
    <p:sldId id="2748" r:id="rId42"/>
    <p:sldId id="2749" r:id="rId43"/>
    <p:sldId id="2750" r:id="rId44"/>
    <p:sldId id="2751" r:id="rId45"/>
    <p:sldId id="2752" r:id="rId46"/>
    <p:sldId id="2753" r:id="rId47"/>
    <p:sldId id="2754" r:id="rId48"/>
    <p:sldId id="2755" r:id="rId49"/>
    <p:sldId id="2756" r:id="rId50"/>
    <p:sldId id="1787" r:id="rId51"/>
    <p:sldId id="2787" r:id="rId52"/>
    <p:sldId id="2784" r:id="rId53"/>
    <p:sldId id="2965" r:id="rId54"/>
    <p:sldId id="1818" r:id="rId55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3" autoAdjust="0"/>
    <p:restoredTop sz="93629"/>
  </p:normalViewPr>
  <p:slideViewPr>
    <p:cSldViewPr>
      <p:cViewPr varScale="1">
        <p:scale>
          <a:sx n="84" d="100"/>
          <a:sy n="84" d="100"/>
        </p:scale>
        <p:origin x="184" y="5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72C0129-022D-401F-A52D-1F9820E15368}" type="datetimeFigureOut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96E8DF6-B054-4FFE-89D0-5CFE4CCCCF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2865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398B6CEF-DEA6-4B03-93E6-02F71F0913F2}" type="datetimeFigureOut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Calibri" pitchFamily="34" charset="0"/>
              </a:defRPr>
            </a:lvl1pPr>
          </a:lstStyle>
          <a:p>
            <a:pPr>
              <a:defRPr/>
            </a:pPr>
            <a:fld id="{CC37BE81-25FA-464E-A2F0-A651BAE83B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436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AEB525A-1002-724B-B51B-6A7D3AF73486}" type="slidenum">
              <a:rPr kumimoji="0" lang="en-US" altLang="zh-TW" sz="1300">
                <a:latin typeface="Calibri" charset="0"/>
                <a:ea typeface="MS PGothic" charset="-128"/>
              </a:rPr>
              <a:pPr eaLnBrk="1" hangingPunct="1"/>
              <a:t>5</a:t>
            </a:fld>
            <a:endParaRPr kumimoji="0" lang="en-US" altLang="zh-TW" sz="1300">
              <a:latin typeface="Calibri" charset="0"/>
              <a:ea typeface="MS PGothic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45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1D4A-05D7-FC40-9927-A69A66EA2B18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08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t1 = 'The mouse ran up the clock'</a:t>
            </a:r>
          </a:p>
          <a:p>
            <a:r>
              <a:rPr lang="en-US" dirty="0"/>
              <a:t>t2 = 'The mouse ran down'</a:t>
            </a:r>
          </a:p>
          <a:p>
            <a:r>
              <a:rPr lang="en-US" dirty="0"/>
              <a:t>s1 = t1.lower().split(' ')</a:t>
            </a:r>
          </a:p>
          <a:p>
            <a:r>
              <a:rPr lang="en-US" dirty="0"/>
              <a:t>s2 = t2.lower().split(' ')</a:t>
            </a:r>
          </a:p>
          <a:p>
            <a:r>
              <a:rPr lang="en-US" dirty="0"/>
              <a:t>terms = s1 + s2</a:t>
            </a:r>
          </a:p>
          <a:p>
            <a:r>
              <a:rPr lang="en-US" dirty="0" err="1"/>
              <a:t>sortedset</a:t>
            </a:r>
            <a:r>
              <a:rPr lang="en-US" dirty="0"/>
              <a:t> = sorted(set(terms))</a:t>
            </a:r>
          </a:p>
          <a:p>
            <a:r>
              <a:rPr lang="en-US" dirty="0"/>
              <a:t>print('terms =', terms)</a:t>
            </a:r>
          </a:p>
          <a:p>
            <a:r>
              <a:rPr lang="en-US" dirty="0"/>
              <a:t>print('</a:t>
            </a:r>
            <a:r>
              <a:rPr lang="en-US" dirty="0" err="1"/>
              <a:t>sortedset</a:t>
            </a:r>
            <a:r>
              <a:rPr lang="en-US" dirty="0"/>
              <a:t> =', </a:t>
            </a:r>
            <a:r>
              <a:rPr lang="en-US" dirty="0" err="1"/>
              <a:t>sortedset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keras.preprocessing.text</a:t>
            </a:r>
            <a:r>
              <a:rPr lang="en-US" dirty="0"/>
              <a:t> import Tokenizer</a:t>
            </a:r>
          </a:p>
          <a:p>
            <a:r>
              <a:rPr lang="en-US" dirty="0"/>
              <a:t># define 5 documents</a:t>
            </a:r>
          </a:p>
          <a:p>
            <a:r>
              <a:rPr lang="en-US" dirty="0"/>
              <a:t>docs = ['Well done!', 'Good work', 'Great effort', 'nice work', 'Excellent!']</a:t>
            </a:r>
          </a:p>
          <a:p>
            <a:r>
              <a:rPr lang="en-US" dirty="0"/>
              <a:t># create the tokenizer</a:t>
            </a:r>
          </a:p>
          <a:p>
            <a:r>
              <a:rPr lang="en-US" dirty="0"/>
              <a:t>t = Tokenizer()</a:t>
            </a:r>
          </a:p>
          <a:p>
            <a:r>
              <a:rPr lang="en-US" dirty="0"/>
              <a:t># fit the tokenizer on the documents</a:t>
            </a:r>
          </a:p>
          <a:p>
            <a:r>
              <a:rPr lang="en-US" dirty="0" err="1"/>
              <a:t>t.fit_on_texts</a:t>
            </a:r>
            <a:r>
              <a:rPr lang="en-US" dirty="0"/>
              <a:t>(docs)</a:t>
            </a:r>
          </a:p>
          <a:p>
            <a:r>
              <a:rPr lang="en-US" dirty="0"/>
              <a:t>print('docs:', docs)</a:t>
            </a:r>
          </a:p>
          <a:p>
            <a:r>
              <a:rPr lang="en-US" dirty="0"/>
              <a:t>print('</a:t>
            </a:r>
            <a:r>
              <a:rPr lang="en-US" dirty="0" err="1"/>
              <a:t>word_counts</a:t>
            </a:r>
            <a:r>
              <a:rPr lang="en-US" dirty="0"/>
              <a:t>:', </a:t>
            </a:r>
            <a:r>
              <a:rPr lang="en-US" dirty="0" err="1"/>
              <a:t>t.word_counts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document_count</a:t>
            </a:r>
            <a:r>
              <a:rPr lang="en-US" dirty="0"/>
              <a:t>:', </a:t>
            </a:r>
            <a:r>
              <a:rPr lang="en-US" dirty="0" err="1"/>
              <a:t>t.document_count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word_index</a:t>
            </a:r>
            <a:r>
              <a:rPr lang="en-US" dirty="0"/>
              <a:t>:', </a:t>
            </a:r>
            <a:r>
              <a:rPr lang="en-US" dirty="0" err="1"/>
              <a:t>t.word_index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word_docs</a:t>
            </a:r>
            <a:r>
              <a:rPr lang="en-US" dirty="0"/>
              <a:t>:', </a:t>
            </a:r>
            <a:r>
              <a:rPr lang="en-US" dirty="0" err="1"/>
              <a:t>t.word_docs</a:t>
            </a:r>
            <a:r>
              <a:rPr lang="en-US" dirty="0"/>
              <a:t>)</a:t>
            </a:r>
          </a:p>
          <a:p>
            <a:r>
              <a:rPr lang="en-US" dirty="0"/>
              <a:t># integer encode documents</a:t>
            </a:r>
          </a:p>
          <a:p>
            <a:r>
              <a:rPr lang="en-US" dirty="0" err="1"/>
              <a:t>texts_to_matrix</a:t>
            </a:r>
            <a:r>
              <a:rPr lang="en-US" dirty="0"/>
              <a:t> = </a:t>
            </a:r>
            <a:r>
              <a:rPr lang="en-US" dirty="0" err="1"/>
              <a:t>t.texts_to_matrix</a:t>
            </a:r>
            <a:r>
              <a:rPr lang="en-US" dirty="0"/>
              <a:t>(docs, mode='count')</a:t>
            </a:r>
          </a:p>
          <a:p>
            <a:r>
              <a:rPr lang="en-US" dirty="0"/>
              <a:t>print('</a:t>
            </a:r>
            <a:r>
              <a:rPr lang="en-US" dirty="0" err="1"/>
              <a:t>texts_to_matrix</a:t>
            </a:r>
            <a:r>
              <a:rPr lang="en-US" dirty="0"/>
              <a:t>:')</a:t>
            </a:r>
          </a:p>
          <a:p>
            <a:r>
              <a:rPr lang="en-US" dirty="0"/>
              <a:t>print(</a:t>
            </a:r>
            <a:r>
              <a:rPr lang="en-US" dirty="0" err="1"/>
              <a:t>texts_to_matrix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45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keras.preprocessing.text</a:t>
            </a:r>
            <a:r>
              <a:rPr lang="en-US" dirty="0"/>
              <a:t> import Tokenizer</a:t>
            </a:r>
          </a:p>
          <a:p>
            <a:r>
              <a:rPr lang="en-US" dirty="0"/>
              <a:t># define 5 documents</a:t>
            </a:r>
          </a:p>
          <a:p>
            <a:r>
              <a:rPr lang="en-US" dirty="0"/>
              <a:t>docs = ['Well done!', 'Good work', 'Great effort', 'nice work', 'Excellent!']</a:t>
            </a:r>
          </a:p>
          <a:p>
            <a:r>
              <a:rPr lang="en-US" dirty="0"/>
              <a:t># create the tokenizer</a:t>
            </a:r>
          </a:p>
          <a:p>
            <a:r>
              <a:rPr lang="en-US" dirty="0"/>
              <a:t>t = Tokenizer()</a:t>
            </a:r>
          </a:p>
          <a:p>
            <a:r>
              <a:rPr lang="en-US" dirty="0"/>
              <a:t># fit the tokenizer on the documents</a:t>
            </a:r>
          </a:p>
          <a:p>
            <a:r>
              <a:rPr lang="en-US" dirty="0" err="1"/>
              <a:t>t.fit_on_texts</a:t>
            </a:r>
            <a:r>
              <a:rPr lang="en-US" dirty="0"/>
              <a:t>(docs)</a:t>
            </a:r>
          </a:p>
          <a:p>
            <a:r>
              <a:rPr lang="en-US" dirty="0"/>
              <a:t>print('docs:', docs)</a:t>
            </a:r>
          </a:p>
          <a:p>
            <a:r>
              <a:rPr lang="en-US" dirty="0"/>
              <a:t>print('</a:t>
            </a:r>
            <a:r>
              <a:rPr lang="en-US" dirty="0" err="1"/>
              <a:t>word_counts</a:t>
            </a:r>
            <a:r>
              <a:rPr lang="en-US" dirty="0"/>
              <a:t>:', </a:t>
            </a:r>
            <a:r>
              <a:rPr lang="en-US" dirty="0" err="1"/>
              <a:t>t.word_counts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document_count</a:t>
            </a:r>
            <a:r>
              <a:rPr lang="en-US" dirty="0"/>
              <a:t>:', </a:t>
            </a:r>
            <a:r>
              <a:rPr lang="en-US" dirty="0" err="1"/>
              <a:t>t.document_count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word_index</a:t>
            </a:r>
            <a:r>
              <a:rPr lang="en-US" dirty="0"/>
              <a:t>:', </a:t>
            </a:r>
            <a:r>
              <a:rPr lang="en-US" dirty="0" err="1"/>
              <a:t>t.word_index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word_docs</a:t>
            </a:r>
            <a:r>
              <a:rPr lang="en-US" dirty="0"/>
              <a:t>:', </a:t>
            </a:r>
            <a:r>
              <a:rPr lang="en-US" dirty="0" err="1"/>
              <a:t>t.word_docs</a:t>
            </a:r>
            <a:r>
              <a:rPr lang="en-US" dirty="0"/>
              <a:t>)</a:t>
            </a:r>
          </a:p>
          <a:p>
            <a:r>
              <a:rPr lang="en-US" dirty="0"/>
              <a:t># integer encode documents</a:t>
            </a:r>
          </a:p>
          <a:p>
            <a:r>
              <a:rPr lang="en-US" dirty="0" err="1"/>
              <a:t>texts_to_matrix</a:t>
            </a:r>
            <a:r>
              <a:rPr lang="en-US" dirty="0"/>
              <a:t> = </a:t>
            </a:r>
            <a:r>
              <a:rPr lang="en-US" dirty="0" err="1"/>
              <a:t>t.texts_to_matrix</a:t>
            </a:r>
            <a:r>
              <a:rPr lang="en-US" dirty="0"/>
              <a:t>(docs, mode='count')</a:t>
            </a:r>
          </a:p>
          <a:p>
            <a:r>
              <a:rPr lang="en-US" dirty="0"/>
              <a:t>print('</a:t>
            </a:r>
            <a:r>
              <a:rPr lang="en-US" dirty="0" err="1"/>
              <a:t>texts_to_matrix</a:t>
            </a:r>
            <a:r>
              <a:rPr lang="en-US" dirty="0"/>
              <a:t>:')</a:t>
            </a:r>
          </a:p>
          <a:p>
            <a:r>
              <a:rPr lang="en-US" dirty="0"/>
              <a:t>print(</a:t>
            </a:r>
            <a:r>
              <a:rPr lang="en-US" dirty="0" err="1"/>
              <a:t>texts_to_matrix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0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from </a:t>
            </a:r>
            <a:r>
              <a:rPr lang="en-US" dirty="0" err="1"/>
              <a:t>keras.preprocessing.text</a:t>
            </a:r>
            <a:r>
              <a:rPr lang="en-US" dirty="0"/>
              <a:t> import Tokenizer</a:t>
            </a:r>
          </a:p>
          <a:p>
            <a:r>
              <a:rPr lang="en-US" dirty="0"/>
              <a:t># define 5 documents</a:t>
            </a:r>
          </a:p>
          <a:p>
            <a:r>
              <a:rPr lang="en-US" dirty="0"/>
              <a:t>docs = ['Well done!', 'Good work', 'Great effort', 'nice work', 'Excellent!']</a:t>
            </a:r>
          </a:p>
          <a:p>
            <a:r>
              <a:rPr lang="en-US" dirty="0"/>
              <a:t># create the tokenizer</a:t>
            </a:r>
          </a:p>
          <a:p>
            <a:r>
              <a:rPr lang="en-US" dirty="0"/>
              <a:t>t = Tokenizer()</a:t>
            </a:r>
          </a:p>
          <a:p>
            <a:r>
              <a:rPr lang="en-US" dirty="0"/>
              <a:t># fit the tokenizer on the documents</a:t>
            </a:r>
          </a:p>
          <a:p>
            <a:r>
              <a:rPr lang="en-US" dirty="0" err="1"/>
              <a:t>t.fit_on_texts</a:t>
            </a:r>
            <a:r>
              <a:rPr lang="en-US" dirty="0"/>
              <a:t>(docs)</a:t>
            </a:r>
          </a:p>
          <a:p>
            <a:r>
              <a:rPr lang="en-US" dirty="0"/>
              <a:t>print('docs:', docs)</a:t>
            </a:r>
          </a:p>
          <a:p>
            <a:r>
              <a:rPr lang="en-US" dirty="0"/>
              <a:t>print('</a:t>
            </a:r>
            <a:r>
              <a:rPr lang="en-US" dirty="0" err="1"/>
              <a:t>word_counts</a:t>
            </a:r>
            <a:r>
              <a:rPr lang="en-US" dirty="0"/>
              <a:t>:', </a:t>
            </a:r>
            <a:r>
              <a:rPr lang="en-US" dirty="0" err="1"/>
              <a:t>t.word_counts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document_count</a:t>
            </a:r>
            <a:r>
              <a:rPr lang="en-US" dirty="0"/>
              <a:t>:', </a:t>
            </a:r>
            <a:r>
              <a:rPr lang="en-US" dirty="0" err="1"/>
              <a:t>t.document_count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word_index</a:t>
            </a:r>
            <a:r>
              <a:rPr lang="en-US" dirty="0"/>
              <a:t>:', </a:t>
            </a:r>
            <a:r>
              <a:rPr lang="en-US" dirty="0" err="1"/>
              <a:t>t.word_index</a:t>
            </a:r>
            <a:r>
              <a:rPr lang="en-US" dirty="0"/>
              <a:t>)</a:t>
            </a:r>
          </a:p>
          <a:p>
            <a:r>
              <a:rPr lang="en-US" dirty="0"/>
              <a:t>print('</a:t>
            </a:r>
            <a:r>
              <a:rPr lang="en-US" dirty="0" err="1"/>
              <a:t>word_docs</a:t>
            </a:r>
            <a:r>
              <a:rPr lang="en-US" dirty="0"/>
              <a:t>:', </a:t>
            </a:r>
            <a:r>
              <a:rPr lang="en-US" dirty="0" err="1"/>
              <a:t>t.word_docs</a:t>
            </a:r>
            <a:r>
              <a:rPr lang="en-US" dirty="0"/>
              <a:t>)</a:t>
            </a:r>
          </a:p>
          <a:p>
            <a:r>
              <a:rPr lang="en-US" dirty="0"/>
              <a:t># integer encode documents</a:t>
            </a:r>
          </a:p>
          <a:p>
            <a:r>
              <a:rPr lang="en-US" dirty="0" err="1"/>
              <a:t>texts_to_matrix</a:t>
            </a:r>
            <a:r>
              <a:rPr lang="en-US" dirty="0"/>
              <a:t> = </a:t>
            </a:r>
            <a:r>
              <a:rPr lang="en-US" dirty="0" err="1"/>
              <a:t>t.texts_to_matrix</a:t>
            </a:r>
            <a:r>
              <a:rPr lang="en-US" dirty="0"/>
              <a:t>(docs, mode='</a:t>
            </a:r>
            <a:r>
              <a:rPr lang="en-US" dirty="0" err="1"/>
              <a:t>tfidf</a:t>
            </a:r>
            <a:r>
              <a:rPr lang="en-US" dirty="0"/>
              <a:t>')</a:t>
            </a:r>
          </a:p>
          <a:p>
            <a:r>
              <a:rPr lang="en-US" dirty="0"/>
              <a:t>print('</a:t>
            </a:r>
            <a:r>
              <a:rPr lang="en-US" dirty="0" err="1"/>
              <a:t>texts_to_matrix</a:t>
            </a:r>
            <a:r>
              <a:rPr lang="en-US" dirty="0"/>
              <a:t>:')</a:t>
            </a:r>
          </a:p>
          <a:p>
            <a:r>
              <a:rPr lang="en-US" dirty="0"/>
              <a:t>print(</a:t>
            </a:r>
            <a:r>
              <a:rPr lang="en-US" dirty="0" err="1"/>
              <a:t>texts_to_matrix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###########</a:t>
            </a:r>
          </a:p>
          <a:p>
            <a:r>
              <a:rPr lang="en-US" dirty="0"/>
              <a:t>‘’’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docs: ['Well done!', 'Good work', 'Great effort', 'nice work', 'Excellent!']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word_counts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OrderedDict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([('well', 1), ('done', 1), ('good', 1), ('work', 2), ('great', 1), ('effort', 1), ('nice', 1), ('excellent', 1)])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document_count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word_index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{'work': 1, 'well': 2, 'done': 3, 'good': 4, 'great': 5, 'effort': 6, 'nice': 7, 'excellent': 8}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word_docs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{'done': 1, 'well': 1, 'work': 2, 'good': 1, 'great': 1, 'effort': 1, 'nice': 1, 'excellent': 1}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texts_to_matrix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[[0. 0. 1.25276297 1.25276297 0. 0. 0. 0. 0. ] [0. 0.98082925 0. 0. 1.25276297 0. 0. 0. 0. ] [0. 0. 0. 0. 0. 1.25276297 1.25276297 0. 0. ] [0. 0.98082925 0. 0. 0. 0. 0. 1.25276297 0. ] [0. 0. 0. 0. 0. 0. 0. 0. 1.25276297]]</a:t>
            </a:r>
            <a:endParaRPr lang="en-US" dirty="0"/>
          </a:p>
          <a:p>
            <a:r>
              <a:rPr lang="en-US" dirty="0"/>
              <a:t>‘’’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108DA-075C-8B48-8B18-EEE5065310D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8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AEB525A-1002-724B-B51B-6A7D3AF73486}" type="slidenum">
              <a:rPr kumimoji="0" lang="en-US" altLang="zh-TW" sz="1300">
                <a:latin typeface="Calibri" charset="0"/>
                <a:ea typeface="MS PGothic" charset="-128"/>
              </a:rPr>
              <a:pPr eaLnBrk="1" hangingPunct="1"/>
              <a:t>53</a:t>
            </a:fld>
            <a:endParaRPr kumimoji="0" lang="en-US" altLang="zh-TW" sz="1300">
              <a:latin typeface="Calibri" charset="0"/>
              <a:ea typeface="MS PGothic" charset="-128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62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74DE-7399-4FAF-8713-5B9736F2F8B2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2B402-6D6A-4C9A-A75A-FDAD2E780D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63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8974-7798-42B3-A1B4-27D4BF8EA247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CEEE9-7387-4C83-BCC0-B99AD344B4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8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D65A-E779-4EBC-8F20-05FD1E789EF8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80FC-6B0B-4AD0-8BCE-15C0005B9CF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69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A8117-F5CA-49B3-9AE8-B66B796AEA97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C9E75-97FD-45D9-8ED3-955348887B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70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01D57-3C38-485F-A5BA-38A4154D1BBF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4E28-1ACB-44F7-99BA-BF1B88651E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52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7019-D080-4302-A620-8874F806370A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9801-FC0E-4D88-8A6C-29F1315C86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22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603B-203C-40CF-AAE0-1F27196C21BF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CFAE-FA54-4E36-B923-24FFDDA53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6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7DD28-F6B9-4809-9190-7B5EF78560CB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2B54-F380-403C-8C88-31ABACEBE6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518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7CADA-511E-469A-AB85-F561DD59866F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2FA49-737E-41E5-B3D8-A9D9B250719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500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43870-5F10-4D76-8D8B-89AAD8A00E82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14FB1-0410-4AE1-B822-F1FE73B2D1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6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351BE-0651-4439-A96D-A8AF55668BF6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D47A4-EEE4-40D9-B3F4-E20BDA7A7E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58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CBE6FA7-69AA-4937-824A-EE5F3C7CC30D}" type="datetime1">
              <a:rPr lang="zh-TW" altLang="en-US"/>
              <a:pPr>
                <a:defRPr/>
              </a:pPr>
              <a:t>2020/10/7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5A37E67-E9F5-4A38-925D-82CDC951CB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tpu.edu.tw/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://www.mis.ntpu.edu.tw/en/" TargetMode="External"/><Relationship Id="rId12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eb.ntpu.edu.tw/~myday/cindex.htm" TargetMode="External"/><Relationship Id="rId11" Type="http://schemas.openxmlformats.org/officeDocument/2006/relationships/hyperlink" Target="https://web.ntpu.edu.tw/~myday" TargetMode="External"/><Relationship Id="rId5" Type="http://schemas.openxmlformats.org/officeDocument/2006/relationships/hyperlink" Target="https://web.ntpu.edu.tw/~myday/" TargetMode="External"/><Relationship Id="rId10" Type="http://schemas.openxmlformats.org/officeDocument/2006/relationships/hyperlink" Target="http://mail.im.tku.edu.tw/~myday/" TargetMode="External"/><Relationship Id="rId4" Type="http://schemas.openxmlformats.org/officeDocument/2006/relationships/image" Target="../media/image3.jpeg"/><Relationship Id="rId9" Type="http://schemas.openxmlformats.org/officeDocument/2006/relationships/hyperlink" Target="http://www.mis.ntpu.edu.tw/" TargetMode="External"/><Relationship Id="rId1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y.io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aintpupython101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olab.research.google.com/drive/1FEG6DnGvwfUbeo4zJ1zTunjMqf2RkCr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drive/1FEG6DnGvwfUbeo4zJ1zTunjMqf2RkCr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tk.org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thub/tensorflow/tensorflow/blob/master/tensorflow/contrib/eager/python/examples/nmt_with_attention/nmt_with_attention.ipynb" TargetMode="External"/><Relationship Id="rId2" Type="http://schemas.openxmlformats.org/officeDocument/2006/relationships/hyperlink" Target="https://colab.research.google.com/github/tensorflow/docs/blob/master/site/en/tutorials/keras/basic_text_classification.ipynb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x16h1GhHsLIrLYtPCvCHaoO1W-i_gror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lab.research.google.com/github/tensorflow/docs/blob/master/site/en/tutorials/keras/basic_text_classification.ipynb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tk.org/book_1ed/" TargetMode="External"/><Relationship Id="rId2" Type="http://schemas.openxmlformats.org/officeDocument/2006/relationships/hyperlink" Target="http://www.nltk.org/book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360363" y="100087"/>
            <a:ext cx="8423275" cy="1295302"/>
          </a:xfrm>
        </p:spPr>
        <p:txBody>
          <a:bodyPr/>
          <a:lstStyle/>
          <a:p>
            <a:pPr eaLnBrk="1" hangingPunct="1"/>
            <a:r>
              <a:rPr lang="zh-TW" altLang="en-US" sz="4800" dirty="0">
                <a:solidFill>
                  <a:schemeClr val="tx2"/>
                </a:solidFill>
              </a:rPr>
              <a:t>人工智慧文本分析 </a:t>
            </a:r>
            <a:br>
              <a:rPr lang="en-US" altLang="zh-TW" sz="4800" dirty="0">
                <a:solidFill>
                  <a:schemeClr val="tx2"/>
                </a:solidFill>
              </a:rPr>
            </a:br>
            <a:r>
              <a:rPr lang="en-US" altLang="zh-TW" sz="4000" dirty="0">
                <a:solidFill>
                  <a:schemeClr val="tx2"/>
                </a:solidFill>
              </a:rPr>
              <a:t>(AI for Text Analytics) </a:t>
            </a:r>
            <a:endParaRPr lang="zh-TW" altLang="en-US" sz="4000" dirty="0">
              <a:solidFill>
                <a:schemeClr val="tx2"/>
              </a:solidFill>
            </a:endParaRPr>
          </a:p>
        </p:txBody>
      </p:sp>
      <p:sp>
        <p:nvSpPr>
          <p:cNvPr id="4099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2B16B09-038F-44F4-8EB4-975A60D8103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01" name="標題 1"/>
          <p:cNvSpPr txBox="1">
            <a:spLocks/>
          </p:cNvSpPr>
          <p:nvPr/>
        </p:nvSpPr>
        <p:spPr bwMode="auto">
          <a:xfrm>
            <a:off x="179512" y="1395388"/>
            <a:ext cx="8784976" cy="185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400" b="1" dirty="0">
                <a:solidFill>
                  <a:srgbClr val="C00000"/>
                </a:solidFill>
                <a:ea typeface="標楷體" pitchFamily="65" charset="-120"/>
              </a:rPr>
              <a:t>Python</a:t>
            </a:r>
            <a:r>
              <a:rPr lang="zh-TW" altLang="en-US" sz="4400" b="1" dirty="0">
                <a:solidFill>
                  <a:srgbClr val="C00000"/>
                </a:solidFill>
                <a:ea typeface="標楷體" pitchFamily="65" charset="-120"/>
              </a:rPr>
              <a:t>自然語言處理 </a:t>
            </a:r>
            <a:br>
              <a:rPr lang="zh-TW" altLang="en-US" sz="4400" b="1" dirty="0">
                <a:solidFill>
                  <a:srgbClr val="C00000"/>
                </a:solidFill>
                <a:ea typeface="標楷體" pitchFamily="65" charset="-120"/>
              </a:rPr>
            </a:br>
            <a:r>
              <a:rPr lang="en-US" altLang="zh-TW" sz="4000" b="1" dirty="0">
                <a:solidFill>
                  <a:srgbClr val="C00000"/>
                </a:solidFill>
                <a:ea typeface="標楷體" pitchFamily="65" charset="-120"/>
              </a:rPr>
              <a:t>(Python for Natural Language Processing)</a:t>
            </a:r>
          </a:p>
        </p:txBody>
      </p:sp>
      <p:pic>
        <p:nvPicPr>
          <p:cNvPr id="4104" name="Picture 5" descr="C:\Users\myday\Downloads\TKU-logo-12c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" y="148034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文字方塊 14"/>
          <p:cNvSpPr txBox="1">
            <a:spLocks noChangeArrowheads="1"/>
          </p:cNvSpPr>
          <p:nvPr/>
        </p:nvSpPr>
        <p:spPr bwMode="auto">
          <a:xfrm>
            <a:off x="785019" y="85575"/>
            <a:ext cx="10245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6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600" b="1" dirty="0">
                <a:solidFill>
                  <a:srgbClr val="FF0000"/>
                </a:solidFill>
              </a:rPr>
              <a:t> </a:t>
            </a:r>
            <a:br>
              <a:rPr kumimoji="0" lang="en-US" altLang="zh-TW" sz="1600" b="1" dirty="0">
                <a:solidFill>
                  <a:srgbClr val="FF0000"/>
                </a:solidFill>
              </a:rPr>
            </a:br>
            <a:r>
              <a:rPr kumimoji="0" lang="en-US" altLang="zh-TW" sz="1600" b="1" dirty="0">
                <a:solidFill>
                  <a:srgbClr val="FF0000"/>
                </a:solidFill>
              </a:rPr>
              <a:t>University</a:t>
            </a:r>
            <a:endParaRPr kumimoji="0" lang="zh-TW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4107" name="Picture 6" descr="C:\Users\myday\Downloads\TKU-title15c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7" y="635843"/>
            <a:ext cx="895400" cy="2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http://mail.tku.edu.tw/myday/images/Myday_Photo.jpg">
            <a:extLst>
              <a:ext uri="{FF2B5EF4-FFF2-40B4-BE49-F238E27FC236}">
                <a16:creationId xmlns:a16="http://schemas.microsoft.com/office/drawing/2014/main" id="{F7D4E94B-B7BF-954C-A000-94C32CE5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720" y="4293096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字方塊 5">
            <a:extLst>
              <a:ext uri="{FF2B5EF4-FFF2-40B4-BE49-F238E27FC236}">
                <a16:creationId xmlns:a16="http://schemas.microsoft.com/office/drawing/2014/main" id="{BBB48059-3942-8645-8062-B43E0C189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442" y="3369766"/>
            <a:ext cx="46811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1091AITA03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solidFill>
                  <a:srgbClr val="7F7F7F"/>
                </a:solidFill>
              </a:rPr>
              <a:t>MBA, IMTKU </a:t>
            </a:r>
            <a:r>
              <a:rPr kumimoji="0" lang="is-IS" altLang="zh-TW" sz="1800" dirty="0">
                <a:solidFill>
                  <a:srgbClr val="7F7F7F"/>
                </a:solidFill>
              </a:rPr>
              <a:t>(M2455) (8418) (Fall 2020)</a:t>
            </a:r>
            <a:br>
              <a:rPr kumimoji="0" lang="is-IS" altLang="zh-TW" sz="1800" dirty="0">
                <a:solidFill>
                  <a:srgbClr val="7F7F7F"/>
                </a:solidFill>
              </a:rPr>
            </a:br>
            <a:r>
              <a:rPr kumimoji="0" lang="en-US" altLang="ja-JP" sz="1800" dirty="0">
                <a:solidFill>
                  <a:srgbClr val="7F7F7F"/>
                </a:solidFill>
              </a:rPr>
              <a:t> Thu 3, 4 (10:10-12:00) (B206)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48DAF237-5B68-2547-823C-1B16B40A0131}"/>
              </a:ext>
            </a:extLst>
          </p:cNvPr>
          <p:cNvSpPr txBox="1">
            <a:spLocks/>
          </p:cNvSpPr>
          <p:nvPr/>
        </p:nvSpPr>
        <p:spPr bwMode="auto">
          <a:xfrm>
            <a:off x="468313" y="4275089"/>
            <a:ext cx="8207375" cy="2538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cs typeface="Calibri" panose="020F0502020204030204" pitchFamily="34" charset="0"/>
                <a:hlinkClick r:id="rId5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cs typeface="Calibri" panose="020F0502020204030204" pitchFamily="34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6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cs typeface="Calibri" panose="020F0502020204030204" pitchFamily="34" charset="0"/>
              </a:rPr>
              <a:t>Associate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副教授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Institute of Information Management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National Taipei University</a:t>
            </a:r>
            <a:endParaRPr kumimoji="0" lang="en-US" altLang="zh-TW" sz="18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8"/>
              </a:rPr>
              <a:t>國立臺北大學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</a:rPr>
              <a:t> </a:t>
            </a:r>
            <a:r>
              <a:rPr lang="zh-TW" altLang="en-US" sz="2400" b="1" dirty="0"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hlinkClick r:id="rId9"/>
              </a:rPr>
              <a:t>資訊管理研究所</a:t>
            </a:r>
            <a:endParaRPr kumimoji="0" lang="en-US" altLang="zh-TW" sz="2400" b="1" dirty="0">
              <a:solidFill>
                <a:srgbClr val="898989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600" b="1" dirty="0">
              <a:solidFill>
                <a:srgbClr val="898989"/>
              </a:solidFill>
              <a:cs typeface="Times New Roman" pitchFamily="18" charset="0"/>
              <a:hlinkClick r:id="rId1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https://web.ntpu.edu.tw/~myday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cs typeface="Times New Roman" pitchFamily="18" charset="0"/>
              </a:rPr>
              <a:t>2020-10-08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1B9EA55-72EE-3E4D-AEDB-19C0711937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14" y="116632"/>
            <a:ext cx="962066" cy="6206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7A0E771-E373-B14A-A87B-5C6EF747C4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06" y="790309"/>
            <a:ext cx="964282" cy="2350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F80F3F9-11B0-4B44-A188-CCA48F5B935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4408" y="6021288"/>
            <a:ext cx="791692" cy="7916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DC766-FBF7-8845-9FCB-FBEEDB608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4110"/>
            <a:ext cx="9144000" cy="55911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D953698-332C-DA47-BF1C-154E8F8004D8}"/>
              </a:ext>
            </a:extLst>
          </p:cNvPr>
          <p:cNvSpPr/>
          <p:nvPr/>
        </p:nvSpPr>
        <p:spPr>
          <a:xfrm>
            <a:off x="6240162" y="3035646"/>
            <a:ext cx="992658" cy="26360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ADB802-CD27-D54F-B82D-461CF5C138EC}"/>
              </a:ext>
            </a:extLst>
          </p:cNvPr>
          <p:cNvSpPr/>
          <p:nvPr/>
        </p:nvSpPr>
        <p:spPr>
          <a:xfrm>
            <a:off x="1692876" y="2879128"/>
            <a:ext cx="5688225" cy="1025607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99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</a:t>
            </a:r>
            <a:r>
              <a:rPr lang="en-US" dirty="0" err="1">
                <a:solidFill>
                  <a:schemeClr val="accent1"/>
                </a:solidFill>
              </a:rPr>
              <a:t>Colaboratory</a:t>
            </a:r>
            <a:r>
              <a:rPr lang="en-US" dirty="0">
                <a:solidFill>
                  <a:schemeClr val="accent1"/>
                </a:solidFill>
              </a:rPr>
              <a:t> to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5E735C-38EF-E547-BAF5-541818DD8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7" y="961457"/>
            <a:ext cx="9144000" cy="56448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A637FCA-EAD0-DD4F-8CEA-237E262C1C7B}"/>
              </a:ext>
            </a:extLst>
          </p:cNvPr>
          <p:cNvSpPr/>
          <p:nvPr/>
        </p:nvSpPr>
        <p:spPr>
          <a:xfrm>
            <a:off x="5708822" y="4695568"/>
            <a:ext cx="547813" cy="234778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60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F80714-7C0A-1444-9836-FDA6130CD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5435"/>
            <a:ext cx="9144000" cy="568720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1846EB2-F7BC-C94C-BFC8-3AFE130A97D7}"/>
              </a:ext>
            </a:extLst>
          </p:cNvPr>
          <p:cNvSpPr/>
          <p:nvPr/>
        </p:nvSpPr>
        <p:spPr>
          <a:xfrm>
            <a:off x="0" y="2580915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F9A470A-706C-1845-8AE5-A9507E8B596D}"/>
              </a:ext>
            </a:extLst>
          </p:cNvPr>
          <p:cNvSpPr/>
          <p:nvPr/>
        </p:nvSpPr>
        <p:spPr>
          <a:xfrm>
            <a:off x="972475" y="4698039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58FDE7-A53B-8348-9677-6CBAC738B92C}"/>
              </a:ext>
            </a:extLst>
          </p:cNvPr>
          <p:cNvSpPr/>
          <p:nvPr/>
        </p:nvSpPr>
        <p:spPr>
          <a:xfrm>
            <a:off x="3604052" y="58653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92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E37B79-5323-9743-BF52-F0654A787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513"/>
            <a:ext cx="9144000" cy="371497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F21E05B-C4B6-9743-91FE-FA26C14D1A55}"/>
              </a:ext>
            </a:extLst>
          </p:cNvPr>
          <p:cNvSpPr/>
          <p:nvPr/>
        </p:nvSpPr>
        <p:spPr>
          <a:xfrm>
            <a:off x="-1" y="1828800"/>
            <a:ext cx="9106029" cy="15087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E83CE9-77F5-DF4F-942B-BBE7A675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2582"/>
            <a:ext cx="9144000" cy="3732835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002058C-9D67-894E-AB87-A529EAFBDC8F}"/>
              </a:ext>
            </a:extLst>
          </p:cNvPr>
          <p:cNvSpPr/>
          <p:nvPr/>
        </p:nvSpPr>
        <p:spPr>
          <a:xfrm>
            <a:off x="1683813" y="2344901"/>
            <a:ext cx="434548" cy="1849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6D469E4-264F-C440-8179-74DFE057578F}"/>
              </a:ext>
            </a:extLst>
          </p:cNvPr>
          <p:cNvSpPr/>
          <p:nvPr/>
        </p:nvSpPr>
        <p:spPr>
          <a:xfrm>
            <a:off x="1683812" y="4478500"/>
            <a:ext cx="1851867" cy="23065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2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329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Run </a:t>
            </a:r>
            <a:r>
              <a:rPr lang="en-US" dirty="0" err="1">
                <a:solidFill>
                  <a:schemeClr val="accent1"/>
                </a:solidFill>
              </a:rPr>
              <a:t>Jupyter</a:t>
            </a:r>
            <a:r>
              <a:rPr lang="en-US" dirty="0">
                <a:solidFill>
                  <a:schemeClr val="accent1"/>
                </a:solidFill>
              </a:rPr>
              <a:t> Notebook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Python3 GPU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ADD6BC-A96F-A94D-955A-FC404C7B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4896"/>
            <a:ext cx="9144000" cy="4309407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8826843-CE29-1845-98B5-AB6573BCAFEF}"/>
              </a:ext>
            </a:extLst>
          </p:cNvPr>
          <p:cNvSpPr/>
          <p:nvPr/>
        </p:nvSpPr>
        <p:spPr>
          <a:xfrm>
            <a:off x="3261361" y="4935700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E74607F-01BB-0643-AD3A-61157C72CF04}"/>
              </a:ext>
            </a:extLst>
          </p:cNvPr>
          <p:cNvSpPr/>
          <p:nvPr/>
        </p:nvSpPr>
        <p:spPr>
          <a:xfrm>
            <a:off x="3261361" y="5414658"/>
            <a:ext cx="1539240" cy="3373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4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C23074-2897-874E-BF1C-CF7ED7B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43B4D-AF5A-C049-8819-EED1AC408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3780"/>
            <a:ext cx="9144000" cy="18923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B4CCAE2-E50A-E640-B265-5BFB51F2A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970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Python Hello World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print('Hello World')</a:t>
            </a:r>
          </a:p>
        </p:txBody>
      </p:sp>
    </p:spTree>
    <p:extLst>
      <p:ext uri="{BB962C8B-B14F-4D97-AF65-F5344CB8AC3E}">
        <p14:creationId xmlns:p14="http://schemas.microsoft.com/office/powerpoint/2010/main" val="136643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2524"/>
            <a:ext cx="8229600" cy="115456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Natural Language Processing (NLP) and Text Mining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EE30E-D778-3F4E-B612-E45A1B95534F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467544" y="1340768"/>
            <a:ext cx="4114800" cy="457200"/>
          </a:xfrm>
          <a:prstGeom prst="roundRect">
            <a:avLst>
              <a:gd name="adj" fmla="val 41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Raw text</a:t>
            </a:r>
          </a:p>
        </p:txBody>
      </p:sp>
      <p:sp>
        <p:nvSpPr>
          <p:cNvPr id="8" name="圓角矩形 6"/>
          <p:cNvSpPr/>
          <p:nvPr/>
        </p:nvSpPr>
        <p:spPr>
          <a:xfrm>
            <a:off x="467544" y="2712020"/>
            <a:ext cx="4114800" cy="457200"/>
          </a:xfrm>
          <a:prstGeom prst="roundRect">
            <a:avLst>
              <a:gd name="adj" fmla="val 41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Tokenization</a:t>
            </a:r>
          </a:p>
        </p:txBody>
      </p:sp>
      <p:sp>
        <p:nvSpPr>
          <p:cNvPr id="9" name="圓角矩形 6"/>
          <p:cNvSpPr/>
          <p:nvPr/>
        </p:nvSpPr>
        <p:spPr>
          <a:xfrm>
            <a:off x="486544" y="4083272"/>
            <a:ext cx="4114800" cy="457200"/>
          </a:xfrm>
          <a:prstGeom prst="roundRect">
            <a:avLst>
              <a:gd name="adj" fmla="val 41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Stop word removal</a:t>
            </a:r>
          </a:p>
        </p:txBody>
      </p:sp>
      <p:sp>
        <p:nvSpPr>
          <p:cNvPr id="10" name="圓角矩形 6"/>
          <p:cNvSpPr/>
          <p:nvPr/>
        </p:nvSpPr>
        <p:spPr>
          <a:xfrm>
            <a:off x="490899" y="4768898"/>
            <a:ext cx="4114800" cy="457200"/>
          </a:xfrm>
          <a:prstGeom prst="roundRect">
            <a:avLst>
              <a:gd name="adj" fmla="val 41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accent4">
                    <a:lumMod val="75000"/>
                  </a:schemeClr>
                </a:solidFill>
              </a:rPr>
              <a:t>Stemming</a:t>
            </a:r>
            <a:r>
              <a:rPr lang="en-US" altLang="zh-TW" sz="2400" b="1" dirty="0">
                <a:solidFill>
                  <a:schemeClr val="tx1"/>
                </a:solidFill>
              </a:rPr>
              <a:t> / </a:t>
            </a:r>
            <a:r>
              <a:rPr lang="en-US" altLang="zh-TW" sz="2400" b="1" dirty="0">
                <a:solidFill>
                  <a:schemeClr val="accent6">
                    <a:lumMod val="50000"/>
                  </a:schemeClr>
                </a:solidFill>
              </a:rPr>
              <a:t>Lemmatization</a:t>
            </a:r>
          </a:p>
        </p:txBody>
      </p:sp>
      <p:sp>
        <p:nvSpPr>
          <p:cNvPr id="11" name="圓角矩形 6"/>
          <p:cNvSpPr/>
          <p:nvPr/>
        </p:nvSpPr>
        <p:spPr>
          <a:xfrm>
            <a:off x="467544" y="3397646"/>
            <a:ext cx="4114800" cy="457200"/>
          </a:xfrm>
          <a:prstGeom prst="roundRect">
            <a:avLst>
              <a:gd name="adj" fmla="val 41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>
                <a:solidFill>
                  <a:schemeClr val="tx1"/>
                </a:solidFill>
              </a:rPr>
              <a:t>Part-of-Speech </a:t>
            </a:r>
            <a:r>
              <a:rPr lang="en-US" altLang="zh-TW" sz="2400" b="1" dirty="0">
                <a:solidFill>
                  <a:schemeClr val="tx1"/>
                </a:solidFill>
              </a:rPr>
              <a:t>(</a:t>
            </a:r>
            <a:r>
              <a:rPr lang="en-US" altLang="zh-TW" sz="2400" b="1">
                <a:solidFill>
                  <a:schemeClr val="tx1"/>
                </a:solidFill>
              </a:rPr>
              <a:t>POS)</a:t>
            </a:r>
            <a:endParaRPr lang="en-US" altLang="zh-TW" sz="2400" b="1" dirty="0">
              <a:solidFill>
                <a:schemeClr val="tx1"/>
              </a:solidFill>
            </a:endParaRPr>
          </a:p>
        </p:txBody>
      </p:sp>
      <p:sp>
        <p:nvSpPr>
          <p:cNvPr id="12" name="圓角矩形 6"/>
          <p:cNvSpPr/>
          <p:nvPr/>
        </p:nvSpPr>
        <p:spPr>
          <a:xfrm>
            <a:off x="492315" y="5454524"/>
            <a:ext cx="4114800" cy="457200"/>
          </a:xfrm>
          <a:prstGeom prst="roundRect">
            <a:avLst>
              <a:gd name="adj" fmla="val 41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Dependency Parser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24508" y="6616820"/>
            <a:ext cx="68758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Source: Nitin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Hardeniya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(2015), NLTK Essentials,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Packt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Publishing; Florian </a:t>
            </a:r>
            <a:r>
              <a:rPr lang="en-US" sz="800" dirty="0" err="1">
                <a:solidFill>
                  <a:schemeClr val="bg1">
                    <a:lumMod val="75000"/>
                  </a:schemeClr>
                </a:solidFill>
              </a:rPr>
              <a:t>Leitner</a:t>
            </a:r>
            <a:r>
              <a:rPr lang="en-US" sz="800" dirty="0">
                <a:solidFill>
                  <a:schemeClr val="bg1">
                    <a:lumMod val="75000"/>
                  </a:schemeClr>
                </a:solidFill>
              </a:rPr>
              <a:t> (2015), Text mining - from Bayes rule to dependency parsing</a:t>
            </a:r>
          </a:p>
        </p:txBody>
      </p:sp>
      <p:sp>
        <p:nvSpPr>
          <p:cNvPr id="14" name="圓角矩形 6"/>
          <p:cNvSpPr/>
          <p:nvPr/>
        </p:nvSpPr>
        <p:spPr>
          <a:xfrm>
            <a:off x="490899" y="2026394"/>
            <a:ext cx="4114800" cy="457200"/>
          </a:xfrm>
          <a:prstGeom prst="roundRect">
            <a:avLst>
              <a:gd name="adj" fmla="val 41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Sentence Segmentation</a:t>
            </a:r>
          </a:p>
        </p:txBody>
      </p:sp>
      <p:sp>
        <p:nvSpPr>
          <p:cNvPr id="15" name="圓角矩形 6"/>
          <p:cNvSpPr/>
          <p:nvPr/>
        </p:nvSpPr>
        <p:spPr>
          <a:xfrm>
            <a:off x="512240" y="6140152"/>
            <a:ext cx="4114800" cy="457200"/>
          </a:xfrm>
          <a:prstGeom prst="roundRect">
            <a:avLst>
              <a:gd name="adj" fmla="val 417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</a:rPr>
              <a:t>String Metrics &amp; Matching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0611" y="4253985"/>
            <a:ext cx="2061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word’s stem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</a:rPr>
              <a:t>am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 am</a:t>
            </a: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having 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sym typeface="Wingdings"/>
              </a:rPr>
              <a:t>hav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03192" y="4253985"/>
            <a:ext cx="22333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word’s lemma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am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 be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sym typeface="Wingdings"/>
              </a:rPr>
              <a:t>having  have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19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83CA-A995-E245-B72B-2A748F12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8086"/>
            <a:ext cx="8229600" cy="1324690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spaCy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Natural Language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D9F27-CD7C-8747-8DCE-15E2AFF8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AD7CCB-A8CB-3847-B7A5-4B12909AD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1484784"/>
            <a:ext cx="9144000" cy="49916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30FF1F-3CAF-2949-AB6E-046EDE63BF81}"/>
              </a:ext>
            </a:extLst>
          </p:cNvPr>
          <p:cNvSpPr/>
          <p:nvPr/>
        </p:nvSpPr>
        <p:spPr>
          <a:xfrm>
            <a:off x="3651800" y="6508698"/>
            <a:ext cx="177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https://spacy.io/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96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457DE9-E23C-1449-8AD1-E2776DCF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E54BE5-B3AD-944A-92EF-F24B55593186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3F0971-13B4-AD4D-9627-72E9DF655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0848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9D5E60B-440A-E84A-A694-9D3EA5B2C550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884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 2020/09/17 </a:t>
            </a:r>
            <a:r>
              <a:rPr lang="zh-TW" altLang="en-US" sz="2400" dirty="0">
                <a:latin typeface="Calibri" charset="0"/>
                <a:ea typeface="標楷體" charset="-120"/>
              </a:rPr>
              <a:t>人工智慧文本分析課程介紹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</a:t>
            </a:r>
            <a:r>
              <a:rPr lang="en-US" altLang="zh-TW" sz="2100" dirty="0">
                <a:latin typeface="Calibri" charset="0"/>
                <a:ea typeface="標楷體" charset="-120"/>
              </a:rPr>
              <a:t>(Course Orientation on Artificial Intelligence for Text Analytics)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2 2020/09/24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文本分析的基礎：自然語言處理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</a:t>
            </a:r>
            <a:r>
              <a:rPr lang="en-US" altLang="zh-TW" sz="2000" dirty="0">
                <a:latin typeface="Calibri" charset="0"/>
                <a:ea typeface="標楷體" charset="-120"/>
              </a:rPr>
              <a:t>(Foundations of Text Analytics: Natural Language Processing; NLP)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3 2020/10/01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中秋節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(Mid-Autumn Festival)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放假一天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標楷體" charset="-120"/>
              </a:rPr>
              <a:t>(Day off)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4 2020/10/08 Python</a:t>
            </a:r>
            <a:r>
              <a:rPr lang="zh-TW" altLang="en-US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自然語言處理 </a:t>
            </a:r>
            <a:b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Calibri" charset="0"/>
                <a:ea typeface="標楷體" charset="-120"/>
              </a:rPr>
              <a:t>                          (Python for Natural Language Processing)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5 2020/10/15 </a:t>
            </a:r>
            <a:r>
              <a:rPr lang="zh-TW" altLang="en-US" sz="2400" dirty="0">
                <a:latin typeface="Calibri" charset="0"/>
                <a:ea typeface="標楷體" charset="-120"/>
              </a:rPr>
              <a:t>處理和理解文本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(Processing and Understanding Text)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6 2020/10/22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文本表達特徵工程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(Feature Engineering for Text Representation)</a:t>
            </a:r>
            <a:endParaRPr lang="en-US" altLang="zh-TW" sz="2300" dirty="0">
              <a:solidFill>
                <a:schemeClr val="accent5">
                  <a:lumMod val="75000"/>
                </a:schemeClr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91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20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457DE9-E23C-1449-8AD1-E2776DCF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E54BE5-B3AD-944A-92EF-F24B55593186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7E03CC-382C-2640-A25F-79737610E5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24"/>
            <a:ext cx="9144000" cy="51548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6B300B-0D4F-7843-B09C-24DF0E4381C8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1751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1F567-29B2-D240-8E3E-75D069606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0848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E5411DB-3C00-7847-8038-1999FD8B8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2BE2BA-0A3E-D349-B036-B9D4F2B0E43F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700D1A-C459-0C4E-B25A-EBABB946D374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63955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9FD78-4D30-B64F-B7DD-F3EF2331ED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173"/>
            <a:ext cx="9144000" cy="499560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D5C98E1-D8B9-5F40-8DD0-27F6D842C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3FB239-C527-9248-A5BD-B9443A7E80CA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11937-240E-7A4F-BB6F-99D64A9B6EBC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3564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0DFA3-0CF9-624D-8ED9-37D9D38FF4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>
          <a:xfrm>
            <a:off x="0" y="1368430"/>
            <a:ext cx="9144000" cy="47821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5A7E26A-9D08-9B44-885A-EBEB17B6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73DF9-BB84-414A-8E5C-84B5B27598B9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06F60-0310-1343-8866-82E125CB88CC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55819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8C42ED6-218B-994E-8E2F-0CE9760DE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BA4096-72B1-8440-9B01-D99779B08C35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4FABAB-AE71-B548-B558-7B456385A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328"/>
            <a:ext cx="9144000" cy="46559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58173D-8093-404A-BD77-4DFDC9E26026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3602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01E4DD-7C6A-534E-853A-56698DFF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3AD48-D326-6547-A3B1-F8254D57053D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0DFA3-0CF9-624D-8ED9-37D9D38FF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"/>
          <a:stretch/>
        </p:blipFill>
        <p:spPr>
          <a:xfrm>
            <a:off x="0" y="1368430"/>
            <a:ext cx="9144000" cy="47821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82D77-2211-E04F-AB67-1EA114F0DCF5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0372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C918E-213F-C04F-B507-9C1A5CAFA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A7E26A-9D08-9B44-885A-EBEB17B6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r>
              <a:rPr lang="en-US" b="1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73DF9-BB84-414A-8E5C-84B5B27598B9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E183F-9AAA-924A-8131-1BB20185B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1" y="1065716"/>
            <a:ext cx="9144000" cy="50848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4467A0-4827-A846-8266-C0616F9F0C5C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2437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25D47-AEE0-5F48-A941-2C40C6AE2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MONPA </a:t>
            </a:r>
            <a:r>
              <a:rPr lang="zh-TW" altLang="en-US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罔拍：</a:t>
            </a:r>
            <a:br>
              <a:rPr lang="en-US" altLang="zh-TW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</a:br>
            <a:r>
              <a:rPr lang="zh-TW" altLang="en-US" sz="2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</a:rPr>
              <a:t>正體中文斷詞、詞性標註以及命名實體辨識的多任務模型</a:t>
            </a:r>
            <a:endParaRPr lang="en-US" sz="2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44E0E-205B-114F-BA60-F9D973B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97DC11-A08F-E041-893C-A93FF1217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23624"/>
            <a:ext cx="5902672" cy="5197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4C7976-93BB-6045-9D40-96907BEAFA3D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51914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175"/>
            <a:ext cx="8229600" cy="1123276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jieba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words = </a:t>
            </a:r>
            <a:r>
              <a:rPr lang="en-US" dirty="0" err="1">
                <a:solidFill>
                  <a:schemeClr val="accent1"/>
                </a:solidFill>
              </a:rPr>
              <a:t>jieba.cut</a:t>
            </a:r>
            <a:r>
              <a:rPr lang="en-US" dirty="0">
                <a:solidFill>
                  <a:schemeClr val="accent1"/>
                </a:solidFill>
              </a:rPr>
              <a:t>(sentence)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E48394-D7C8-614C-92FE-1C42886FC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69" y="1439416"/>
            <a:ext cx="6827862" cy="5080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1E003E9-588B-B841-A9A4-BBE1A3B297A7}"/>
              </a:ext>
            </a:extLst>
          </p:cNvPr>
          <p:cNvSpPr/>
          <p:nvPr/>
        </p:nvSpPr>
        <p:spPr>
          <a:xfrm>
            <a:off x="2339752" y="6488668"/>
            <a:ext cx="4070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15898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07087"/>
          </a:xfrm>
        </p:spPr>
        <p:txBody>
          <a:bodyPr/>
          <a:lstStyle/>
          <a:p>
            <a:r>
              <a:rPr lang="en-US"/>
              <a:t>https</a:t>
            </a:r>
            <a:r>
              <a:rPr lang="en-US" dirty="0"/>
              <a:t>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fxsjy</a:t>
            </a:r>
            <a:r>
              <a:rPr lang="en-US" dirty="0"/>
              <a:t>/</a:t>
            </a:r>
            <a:r>
              <a:rPr lang="en-US" dirty="0" err="1"/>
              <a:t>jieba</a:t>
            </a:r>
            <a:endParaRPr lang="en-US" dirty="0"/>
          </a:p>
          <a:p>
            <a:r>
              <a:rPr lang="en-US" dirty="0" err="1"/>
              <a:t>jieba.set_dictionary</a:t>
            </a:r>
            <a:r>
              <a:rPr lang="en-US" dirty="0"/>
              <a:t>('data/</a:t>
            </a:r>
            <a:r>
              <a:rPr lang="en-US" dirty="0" err="1"/>
              <a:t>dict.txt.big</a:t>
            </a:r>
            <a:r>
              <a:rPr lang="en-US" dirty="0"/>
              <a:t>')</a:t>
            </a:r>
          </a:p>
          <a:p>
            <a:pPr lvl="1"/>
            <a:r>
              <a:rPr lang="en-US" dirty="0"/>
              <a:t>#/anaconda/lib/python3.5/site-packages/</a:t>
            </a:r>
            <a:r>
              <a:rPr lang="en-US" dirty="0" err="1"/>
              <a:t>jieba</a:t>
            </a:r>
            <a:endParaRPr lang="en-US" dirty="0"/>
          </a:p>
          <a:p>
            <a:pPr lvl="1"/>
            <a:r>
              <a:rPr lang="en-US" dirty="0" err="1"/>
              <a:t>dict.txt</a:t>
            </a:r>
            <a:r>
              <a:rPr lang="en-US" dirty="0"/>
              <a:t>  (5.4MB)(349,046)</a:t>
            </a:r>
          </a:p>
          <a:p>
            <a:pPr lvl="1"/>
            <a:r>
              <a:rPr lang="en-US" dirty="0" err="1"/>
              <a:t>dict.txt.big.txt</a:t>
            </a:r>
            <a:r>
              <a:rPr lang="en-US" dirty="0"/>
              <a:t> (8.6MB)(584,429)</a:t>
            </a:r>
          </a:p>
          <a:p>
            <a:pPr lvl="1"/>
            <a:r>
              <a:rPr lang="en-US" dirty="0" err="1"/>
              <a:t>dict.txt.small.txt</a:t>
            </a:r>
            <a:r>
              <a:rPr lang="en-US" dirty="0"/>
              <a:t> (1.6MB)(109,750)</a:t>
            </a:r>
          </a:p>
          <a:p>
            <a:pPr lvl="1"/>
            <a:r>
              <a:rPr lang="en-US" dirty="0" err="1"/>
              <a:t>dict.tw.txt</a:t>
            </a:r>
            <a:r>
              <a:rPr lang="en-US" dirty="0"/>
              <a:t> (4.2MB)(308,431)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ldkrsi</a:t>
            </a:r>
            <a:r>
              <a:rPr lang="en-US" dirty="0"/>
              <a:t>/</a:t>
            </a:r>
            <a:r>
              <a:rPr lang="en-US" dirty="0" err="1"/>
              <a:t>jieba-zh_TW</a:t>
            </a:r>
            <a:endParaRPr lang="en-US" dirty="0"/>
          </a:p>
          <a:p>
            <a:pPr lvl="1"/>
            <a:r>
              <a:rPr lang="zh-TW" altLang="en-US" dirty="0"/>
              <a:t>結巴中文斷詞台灣繁體版本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D269-8488-944C-B042-47FA69C98B02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16024"/>
            <a:ext cx="8229600" cy="764704"/>
          </a:xfrm>
        </p:spPr>
        <p:txBody>
          <a:bodyPr/>
          <a:lstStyle/>
          <a:p>
            <a:r>
              <a:rPr lang="zh-CN" altLang="en-US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Python </a:t>
            </a:r>
            <a:r>
              <a:rPr lang="en-US" altLang="zh-CN" dirty="0" err="1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Jieba</a:t>
            </a:r>
            <a:r>
              <a:rPr lang="en-US" altLang="zh-CN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zh-CN" altLang="en-US" dirty="0">
                <a:solidFill>
                  <a:schemeClr val="accent1"/>
                </a:solidFill>
                <a:latin typeface="Hei" charset="-122"/>
                <a:ea typeface="Hei" charset="-122"/>
                <a:cs typeface="Hei" charset="-122"/>
              </a:rPr>
              <a:t>“结巴”中文分词</a:t>
            </a:r>
            <a:endParaRPr lang="en-US" dirty="0">
              <a:solidFill>
                <a:schemeClr val="accent1"/>
              </a:solidFill>
              <a:latin typeface="Hei" charset="-122"/>
              <a:ea typeface="Hei" charset="-122"/>
              <a:cs typeface="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647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7 2020/10/29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人工智慧文本分析個案研究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(Case Study on Artificial Intelligence for Text Analytics I)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8 2020/11/05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文本分類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(Text Classification)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9 2020/11/12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文本摘要和主題模型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(Text Summarization and Topic Models)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10 2020/11/19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期中報告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(Midterm Project Report)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11 2020/11/26 </a:t>
            </a:r>
            <a:r>
              <a:rPr lang="zh-TW" altLang="en-US" sz="2400" dirty="0">
                <a:latin typeface="Calibri" charset="0"/>
                <a:ea typeface="標楷體" charset="-120"/>
              </a:rPr>
              <a:t>文本相似度和分群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 (Text Similarity and Clustering)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12 2020/12/03 </a:t>
            </a:r>
            <a:r>
              <a:rPr lang="zh-TW" altLang="en-US" sz="2400" dirty="0">
                <a:latin typeface="Calibri" charset="0"/>
                <a:ea typeface="標楷體" charset="-120"/>
              </a:rPr>
              <a:t>語意分析和命名實體識別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300" dirty="0">
                <a:latin typeface="Calibri" charset="0"/>
                <a:ea typeface="標楷體" charset="-120"/>
              </a:rPr>
              <a:t>(Semantic Analysis and Named Entity Recognition; NER)</a:t>
            </a: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19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30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B9879A-8D87-474F-8AC1-298DCFDC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28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Python in Google </a:t>
            </a:r>
            <a:r>
              <a:rPr lang="en-US" b="1" dirty="0" err="1">
                <a:solidFill>
                  <a:schemeClr val="accent1"/>
                </a:solidFill>
              </a:rPr>
              <a:t>Colab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3442E7-C01F-2842-8023-FB5950B04B95}"/>
              </a:ext>
            </a:extLst>
          </p:cNvPr>
          <p:cNvSpPr/>
          <p:nvPr/>
        </p:nvSpPr>
        <p:spPr>
          <a:xfrm>
            <a:off x="107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https://colab.research.google.com/drive/1FEG6DnGvwfUbeo4zJ1zTunjMqf2RkCrT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F2D267-D503-1D4A-AE71-EDD5A5E46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" y="1556792"/>
            <a:ext cx="9144000" cy="481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33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26495-482E-3345-A76E-0C05D078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171D35-522A-DD4F-93E1-DADDF6A3F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Text Classification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B2C13-FE4D-1848-9D0A-362562F51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641889"/>
            <a:ext cx="8102600" cy="40513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5DE156-5EAF-6A47-9CFF-9B3E1E57E201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</a:t>
            </a:r>
          </a:p>
        </p:txBody>
      </p:sp>
    </p:spTree>
    <p:extLst>
      <p:ext uri="{BB962C8B-B14F-4D97-AF65-F5344CB8AC3E}">
        <p14:creationId xmlns:p14="http://schemas.microsoft.com/office/powerpoint/2010/main" val="3087389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307F-ECAB-404F-AC88-AA3423D6B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Text Classification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82DDB-F8D8-E747-9C09-00FCE9B34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25949"/>
          </a:xfrm>
        </p:spPr>
        <p:txBody>
          <a:bodyPr/>
          <a:lstStyle/>
          <a:p>
            <a:r>
              <a:rPr lang="en-US" dirty="0"/>
              <a:t>Step 1: Gather Data</a:t>
            </a:r>
          </a:p>
          <a:p>
            <a:r>
              <a:rPr lang="en-US" dirty="0"/>
              <a:t>Step 2: Explore Your Data</a:t>
            </a:r>
          </a:p>
          <a:p>
            <a:r>
              <a:rPr lang="en-US" dirty="0"/>
              <a:t>Step 2.5: Choose a Model*</a:t>
            </a:r>
          </a:p>
          <a:p>
            <a:r>
              <a:rPr lang="en-US" dirty="0"/>
              <a:t>Step 3: Prepare Your Data</a:t>
            </a:r>
          </a:p>
          <a:p>
            <a:r>
              <a:rPr lang="en-US" dirty="0"/>
              <a:t>Step 4: Build, Train, and Evaluate Your Model</a:t>
            </a:r>
          </a:p>
          <a:p>
            <a:r>
              <a:rPr lang="en-US" dirty="0"/>
              <a:t>Step 5: Tune Hyperparameters</a:t>
            </a:r>
          </a:p>
          <a:p>
            <a:r>
              <a:rPr lang="en-US" dirty="0"/>
              <a:t>Step 6: Deploy Your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239F1-2018-814E-9DC7-93A14664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824A06-F557-3242-A12F-8F959B79F8F4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53634A-A287-054D-96DD-01A511BE5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63" y="5279527"/>
            <a:ext cx="6604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54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7B7DD0-0297-AE44-923E-B8B4B68B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145"/>
            <a:ext cx="8229600" cy="8520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Text Classification Flowchart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6C5F8-8D7F-D640-97F0-87F47AF4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69" y="879018"/>
            <a:ext cx="4121660" cy="580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63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7B7DD0-0297-AE44-923E-B8B4B68B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146"/>
            <a:ext cx="8229600" cy="7393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Text Classification S/W&lt;1500: N-gram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6C5F8-8D7F-D640-97F0-87F47AF4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7886" r="41794" b="27047"/>
          <a:stretch/>
        </p:blipFill>
        <p:spPr>
          <a:xfrm>
            <a:off x="2401471" y="826463"/>
            <a:ext cx="4341055" cy="577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161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7B7DD0-0297-AE44-923E-B8B4B68B0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80" y="62094"/>
            <a:ext cx="8837112" cy="73931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Text Classification S/W&gt;=1500: Sequence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6C5F8-8D7F-D640-97F0-87F47AF4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09" t="48916" r="1365" b="1795"/>
          <a:stretch/>
        </p:blipFill>
        <p:spPr>
          <a:xfrm>
            <a:off x="1935270" y="905245"/>
            <a:ext cx="5273458" cy="56865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D1C40D-81C0-3E42-9F0C-6FD379007B18}"/>
              </a:ext>
            </a:extLst>
          </p:cNvPr>
          <p:cNvSpPr/>
          <p:nvPr/>
        </p:nvSpPr>
        <p:spPr>
          <a:xfrm>
            <a:off x="1548384" y="801412"/>
            <a:ext cx="2036064" cy="3368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7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3A81-EA4F-484B-A9DB-EE37CEBE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209184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Step 2.5: Choose a Model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Samples</a:t>
            </a:r>
            <a:r>
              <a:rPr lang="en-US" dirty="0">
                <a:solidFill>
                  <a:schemeClr val="accent1"/>
                </a:solidFill>
              </a:rPr>
              <a:t>/Words &lt; </a:t>
            </a:r>
            <a:r>
              <a:rPr lang="en-US" dirty="0">
                <a:solidFill>
                  <a:srgbClr val="7030A0"/>
                </a:solidFill>
              </a:rPr>
              <a:t>1500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150,000</a:t>
            </a:r>
            <a:r>
              <a:rPr lang="en-US" dirty="0">
                <a:solidFill>
                  <a:schemeClr val="accent1"/>
                </a:solidFill>
              </a:rPr>
              <a:t>/100 = </a:t>
            </a:r>
            <a:r>
              <a:rPr lang="en-US" dirty="0">
                <a:solidFill>
                  <a:srgbClr val="7030A0"/>
                </a:solidFill>
              </a:rPr>
              <a:t>1500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75104C-D3DE-184A-ADE1-D756ADF91CD3}"/>
              </a:ext>
            </a:extLst>
          </p:cNvPr>
          <p:cNvSpPr/>
          <p:nvPr/>
        </p:nvSpPr>
        <p:spPr>
          <a:xfrm>
            <a:off x="1763038" y="5959926"/>
            <a:ext cx="479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12121"/>
                </a:solidFill>
                <a:latin typeface="Roboto"/>
              </a:rPr>
              <a:t>IMDb review dataset, </a:t>
            </a:r>
            <a:br>
              <a:rPr lang="en-US" dirty="0">
                <a:solidFill>
                  <a:srgbClr val="212121"/>
                </a:solidFill>
                <a:latin typeface="Roboto"/>
              </a:rPr>
            </a:br>
            <a:r>
              <a:rPr lang="en-US" dirty="0">
                <a:solidFill>
                  <a:srgbClr val="212121"/>
                </a:solidFill>
                <a:latin typeface="Roboto"/>
              </a:rPr>
              <a:t>the samples/words-per-sample ratio is ~ </a:t>
            </a:r>
            <a:r>
              <a:rPr lang="en-US" dirty="0">
                <a:solidFill>
                  <a:srgbClr val="7030A0"/>
                </a:solidFill>
                <a:latin typeface="Roboto"/>
              </a:rPr>
              <a:t>144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E5DDE7-6FEF-E144-B4E5-FDA3FC4CB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83" t="1589" r="2074" b="73692"/>
          <a:stretch/>
        </p:blipFill>
        <p:spPr>
          <a:xfrm>
            <a:off x="457200" y="2127462"/>
            <a:ext cx="8074207" cy="38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4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83668-1AB2-E141-9DF5-F0BD21DD7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173E53-1ECF-9B4B-9D68-9F40AE8CFE0A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/machine-learning/guides/text-classification/step-2-5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D6C5F8-8D7F-D640-97F0-87F47AF49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3" t="64962" r="1941" b="1692"/>
          <a:stretch/>
        </p:blipFill>
        <p:spPr>
          <a:xfrm>
            <a:off x="275573" y="2279735"/>
            <a:ext cx="8492646" cy="419622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4ABDA1-1E9C-AE4D-B1B4-115D447B1F9E}"/>
              </a:ext>
            </a:extLst>
          </p:cNvPr>
          <p:cNvSpPr txBox="1">
            <a:spLocks/>
          </p:cNvSpPr>
          <p:nvPr/>
        </p:nvSpPr>
        <p:spPr>
          <a:xfrm>
            <a:off x="461803" y="50104"/>
            <a:ext cx="8229600" cy="2091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Step 2.5: Choose a Model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Samples</a:t>
            </a:r>
            <a:r>
              <a:rPr lang="en-US" dirty="0">
                <a:solidFill>
                  <a:schemeClr val="accent1"/>
                </a:solidFill>
              </a:rPr>
              <a:t>/Words &lt; </a:t>
            </a:r>
            <a:r>
              <a:rPr lang="en-US" dirty="0">
                <a:solidFill>
                  <a:srgbClr val="7030A0"/>
                </a:solidFill>
              </a:rPr>
              <a:t>15,000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1,500,000</a:t>
            </a:r>
            <a:r>
              <a:rPr lang="en-US" dirty="0">
                <a:solidFill>
                  <a:schemeClr val="accent1"/>
                </a:solidFill>
              </a:rPr>
              <a:t>/100 = </a:t>
            </a:r>
            <a:r>
              <a:rPr lang="en-US" dirty="0">
                <a:solidFill>
                  <a:srgbClr val="7030A0"/>
                </a:solidFill>
              </a:rPr>
              <a:t>15,000</a:t>
            </a:r>
          </a:p>
        </p:txBody>
      </p:sp>
    </p:spTree>
    <p:extLst>
      <p:ext uri="{BB962C8B-B14F-4D97-AF65-F5344CB8AC3E}">
        <p14:creationId xmlns:p14="http://schemas.microsoft.com/office/powerpoint/2010/main" val="38122735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6C7F6-5CCD-D143-A138-FC3345BD48BD}"/>
              </a:ext>
            </a:extLst>
          </p:cNvPr>
          <p:cNvSpPr/>
          <p:nvPr/>
        </p:nvSpPr>
        <p:spPr>
          <a:xfrm>
            <a:off x="319217" y="1417638"/>
            <a:ext cx="86104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Texts: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T1: ’The mouse ran up the clock'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T2: ’The mouse ran down’</a:t>
            </a:r>
          </a:p>
          <a:p>
            <a:endParaRPr lang="en-US" dirty="0">
              <a:latin typeface="Courier" pitchFamily="2" charset="0"/>
              <a:cs typeface="Calibri" panose="020F0502020204030204" pitchFamily="34" charset="0"/>
            </a:endParaRPr>
          </a:p>
          <a:p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Token Index: </a:t>
            </a:r>
          </a:p>
          <a:p>
            <a:r>
              <a:rPr lang="en-US" sz="1600" dirty="0">
                <a:latin typeface="Courier" pitchFamily="2" charset="0"/>
                <a:cs typeface="Calibri" panose="020F0502020204030204" pitchFamily="34" charset="0"/>
              </a:rPr>
              <a:t>{'the': 1, 'mouse’: 2, 'ran': 3, 'up': 4, 'clock': 5, 'down': 6,}.</a:t>
            </a:r>
          </a:p>
          <a:p>
            <a:pPr lvl="1"/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NOTE: 'the' occurs most frequently, </a:t>
            </a:r>
            <a:br>
              <a:rPr lang="en-US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      so the index value of 1 is assigned to it.</a:t>
            </a:r>
          </a:p>
          <a:p>
            <a:pPr lvl="1"/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      Some libraries reserve index 0 for unknown tokens,  </a:t>
            </a:r>
            <a:br>
              <a:rPr lang="en-US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       as is the case here.</a:t>
            </a:r>
          </a:p>
          <a:p>
            <a:endParaRPr lang="en-US" dirty="0">
              <a:latin typeface="Courier" pitchFamily="2" charset="0"/>
              <a:cs typeface="Calibri" panose="020F0502020204030204" pitchFamily="34" charset="0"/>
            </a:endParaRPr>
          </a:p>
          <a:p>
            <a:r>
              <a:rPr lang="en-US" dirty="0">
                <a:latin typeface="Courier" pitchFamily="2" charset="0"/>
                <a:cs typeface="Calibri" panose="020F0502020204030204" pitchFamily="34" charset="0"/>
              </a:rPr>
              <a:t>Sequence of token indexes: </a:t>
            </a:r>
            <a:br>
              <a:rPr lang="en-US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T1: ‘The mouse ran up the clock’ =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    [1,  2,   3, 4,  1,  5]</a:t>
            </a:r>
          </a:p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T1: ’The mouse ran down’ =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    [1,   2,   3,  6]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6956EF-D4DD-D047-8683-403BE4AEC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60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Step 3: Prepare Your Data</a:t>
            </a:r>
          </a:p>
        </p:txBody>
      </p:sp>
    </p:spTree>
    <p:extLst>
      <p:ext uri="{BB962C8B-B14F-4D97-AF65-F5344CB8AC3E}">
        <p14:creationId xmlns:p14="http://schemas.microsoft.com/office/powerpoint/2010/main" val="4026269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One-hot encoding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8857BE-5896-9D41-B016-4194A369127C}"/>
              </a:ext>
            </a:extLst>
          </p:cNvPr>
          <p:cNvSpPr/>
          <p:nvPr/>
        </p:nvSpPr>
        <p:spPr>
          <a:xfrm>
            <a:off x="2408522" y="1762214"/>
            <a:ext cx="58815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'The mouse ran up the clock’ = </a:t>
            </a:r>
          </a:p>
          <a:p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[ [0, 1, 0, 0, 0, 0, 0],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1, 0,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1,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0, 1,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1, 0, 0, 0, 0, 0],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  [0, 0, 0, 0, 0, 1, 0] ]</a:t>
            </a:r>
          </a:p>
          <a:p>
            <a:endParaRPr lang="en-US" sz="2400" dirty="0">
              <a:latin typeface="Courier" pitchFamily="2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D2F42-FF16-364B-B02E-1580A96579DD}"/>
              </a:ext>
            </a:extLst>
          </p:cNvPr>
          <p:cNvSpPr/>
          <p:nvPr/>
        </p:nvSpPr>
        <p:spPr>
          <a:xfrm>
            <a:off x="2756600" y="5198458"/>
            <a:ext cx="441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[0, 1, 2, 3, 4, 5, 6]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48463D-68FC-9A46-B8C6-7811361EC3A2}"/>
              </a:ext>
            </a:extLst>
          </p:cNvPr>
          <p:cNvSpPr/>
          <p:nvPr/>
        </p:nvSpPr>
        <p:spPr>
          <a:xfrm>
            <a:off x="172899" y="2545558"/>
            <a:ext cx="68741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The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mouse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ran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up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the 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clock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0481B8-BEFE-7C40-B12B-7B4C9419C737}"/>
              </a:ext>
            </a:extLst>
          </p:cNvPr>
          <p:cNvSpPr/>
          <p:nvPr/>
        </p:nvSpPr>
        <p:spPr>
          <a:xfrm>
            <a:off x="1763038" y="2545558"/>
            <a:ext cx="4405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1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2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3</a:t>
            </a:r>
            <a:br>
              <a:rPr lang="en-US" sz="2400" dirty="0">
                <a:latin typeface="Courier" pitchFamily="2" charset="0"/>
                <a:cs typeface="Calibri" panose="020F0502020204030204" pitchFamily="34" charset="0"/>
              </a:rPr>
            </a:br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4</a:t>
            </a:r>
          </a:p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1</a:t>
            </a:r>
          </a:p>
          <a:p>
            <a:r>
              <a:rPr lang="en-US" sz="2400" dirty="0">
                <a:latin typeface="Courier" pitchFamily="2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0727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內容版面配置區 2"/>
          <p:cNvSpPr>
            <a:spLocks noGrp="1"/>
          </p:cNvSpPr>
          <p:nvPr>
            <p:ph idx="1"/>
          </p:nvPr>
        </p:nvSpPr>
        <p:spPr>
          <a:xfrm>
            <a:off x="107950" y="1125538"/>
            <a:ext cx="8856663" cy="53990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altLang="en-US" sz="2400" dirty="0">
                <a:latin typeface="Calibri" charset="0"/>
                <a:ea typeface="標楷體" charset="-120"/>
              </a:rPr>
              <a:t>週次 (Week)    日期 (Date)    內容 (Subject/Topics)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13 2020/12/10 </a:t>
            </a:r>
            <a:r>
              <a:rPr lang="zh-TW" altLang="en-US" sz="2400" dirty="0">
                <a:latin typeface="Calibri" charset="0"/>
                <a:ea typeface="標楷體" charset="-120"/>
              </a:rPr>
              <a:t>情感分析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(Sentiment Analysis)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14 2020/12/17 </a:t>
            </a:r>
            <a:r>
              <a:rPr lang="zh-TW" altLang="en-US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人工智慧文本分析個案研究 </a:t>
            </a: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II </a:t>
            </a:r>
            <a:b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</a:br>
            <a:r>
              <a:rPr lang="en-US" altLang="zh-TW" sz="24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300" dirty="0">
                <a:solidFill>
                  <a:schemeClr val="accent5">
                    <a:lumMod val="75000"/>
                  </a:schemeClr>
                </a:solidFill>
                <a:latin typeface="Calibri" charset="0"/>
                <a:ea typeface="標楷體" charset="-120"/>
              </a:rPr>
              <a:t>(Case Study on Artificial Intelligence for Text Analytics II)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15 2020/12/24 </a:t>
            </a:r>
            <a:r>
              <a:rPr lang="zh-TW" altLang="en-US" sz="2400" dirty="0">
                <a:latin typeface="Calibri" charset="0"/>
                <a:ea typeface="標楷體" charset="-120"/>
              </a:rPr>
              <a:t>深度學習和通用句子嵌入模型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</a:t>
            </a:r>
            <a:r>
              <a:rPr lang="en-US" altLang="zh-TW" sz="2100" dirty="0">
                <a:latin typeface="Calibri" charset="0"/>
                <a:ea typeface="標楷體" charset="-120"/>
              </a:rPr>
              <a:t>(Deep Learning and Universal Sentence-Embedding Models)</a:t>
            </a:r>
          </a:p>
          <a:p>
            <a:pPr marL="0" indent="0">
              <a:buNone/>
            </a:pPr>
            <a:r>
              <a:rPr lang="en-US" altLang="zh-TW" sz="2400" dirty="0">
                <a:latin typeface="Calibri" charset="0"/>
                <a:ea typeface="標楷體" charset="-120"/>
              </a:rPr>
              <a:t>16 2020/12/31 </a:t>
            </a:r>
            <a:r>
              <a:rPr lang="zh-TW" altLang="en-US" sz="2400" dirty="0">
                <a:latin typeface="Calibri" charset="0"/>
                <a:ea typeface="標楷體" charset="-120"/>
              </a:rPr>
              <a:t>問答系統與對話系統 </a:t>
            </a:r>
            <a:br>
              <a:rPr lang="en-US" altLang="zh-TW" sz="2400" dirty="0">
                <a:latin typeface="Calibri" charset="0"/>
                <a:ea typeface="標楷體" charset="-120"/>
              </a:rPr>
            </a:br>
            <a:r>
              <a:rPr lang="en-US" altLang="zh-TW" sz="2400" dirty="0">
                <a:latin typeface="Calibri" charset="0"/>
                <a:ea typeface="標楷體" charset="-120"/>
              </a:rPr>
              <a:t>                            (Question Answering and Dialogue Systems)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17 2021/01/07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I (Final Project Presentation I)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18 2021/01/14 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期末報告 </a:t>
            </a: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Calibri" charset="0"/>
                <a:ea typeface="標楷體" charset="-120"/>
              </a:rPr>
              <a:t>II (Final Project Presentation II)</a:t>
            </a:r>
            <a:endParaRPr lang="en-US" altLang="zh-TW" sz="2200" dirty="0">
              <a:solidFill>
                <a:schemeClr val="accent6">
                  <a:lumMod val="75000"/>
                </a:schemeClr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5288" y="260350"/>
            <a:ext cx="81375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400" b="1">
                <a:solidFill>
                  <a:schemeClr val="tx2"/>
                </a:solidFill>
                <a:ea typeface="標楷體" charset="-120"/>
              </a:rPr>
              <a:t>課程大綱 </a:t>
            </a:r>
            <a:r>
              <a:rPr lang="en-US" altLang="zh-TW" sz="4400" b="1">
                <a:solidFill>
                  <a:schemeClr val="tx2"/>
                </a:solidFill>
                <a:ea typeface="標楷體" charset="-120"/>
              </a:rPr>
              <a:t>(Syllabus)</a:t>
            </a:r>
            <a:endParaRPr lang="zh-TW" altLang="en-US" sz="4400" b="1">
              <a:solidFill>
                <a:schemeClr val="tx2"/>
              </a:solidFill>
              <a:ea typeface="標楷體" charset="-120"/>
            </a:endParaRPr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97650"/>
            <a:ext cx="6492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87230C8-8BCB-294A-A0DB-72C01E7CEC70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00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Word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87624-061F-4141-80BF-9D59AFCC9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5160"/>
            <a:ext cx="9144000" cy="351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668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1563-29DE-8746-8DA1-972BEDABF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Word embeddings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B0D7-A45A-854F-9013-D36A6ABB3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2A34D8-A9C0-0A49-BB29-2465631AFE22}"/>
              </a:ext>
            </a:extLst>
          </p:cNvPr>
          <p:cNvSpPr/>
          <p:nvPr/>
        </p:nvSpPr>
        <p:spPr>
          <a:xfrm>
            <a:off x="1763038" y="6641872"/>
            <a:ext cx="56179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developers.google.com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/machine-learning/guides/text-classification/step-3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15AF2-8EA1-6E45-8DAC-109774E5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6" y="2185989"/>
            <a:ext cx="8801875" cy="380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69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BFA4-13AA-4949-A5ED-A2C583A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6FCFD7-E703-4248-9732-045C7FBA7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571" y="3997960"/>
            <a:ext cx="9118600" cy="2184400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324F6FC4-44D6-8F47-8056-5960522A1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5" y="527075"/>
            <a:ext cx="8712173" cy="3046988"/>
          </a:xfrm>
          <a:prstGeom prst="rect">
            <a:avLst/>
          </a:prstGeom>
          <a:solidFill>
            <a:srgbClr val="FFD57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t1 = 'The mouse ran up the clock'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t2 = 'The mouse ran down'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s1 = t1.lower().split(' ')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s2 = t2.lower().split(' ')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terms = s1 + s2</a:t>
            </a:r>
          </a:p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sortedset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 = sorted(set(terms))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print('terms =', terms)</a:t>
            </a: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sortedset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 =',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sortedset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4FF79-F8A2-0E48-926D-E148C05C25D8}"/>
              </a:ext>
            </a:extLst>
          </p:cNvPr>
          <p:cNvSpPr/>
          <p:nvPr/>
        </p:nvSpPr>
        <p:spPr>
          <a:xfrm>
            <a:off x="1127586" y="6608385"/>
            <a:ext cx="683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4"/>
              </a:rPr>
              <a:t>https://colab.research.google.com/drive/1FEG6DnGvwfUbeo4zJ1zTunjMqf2RkCrT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38755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BFA4-13AA-4949-A5ED-A2C583A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2EE00-CE32-4844-9911-D4058B92C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" y="2504157"/>
            <a:ext cx="8255000" cy="4102100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4250E008-6291-6344-8F52-06539BBA1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6" y="289878"/>
            <a:ext cx="8424862" cy="5632311"/>
          </a:xfrm>
          <a:prstGeom prst="rect">
            <a:avLst/>
          </a:prstGeom>
          <a:solidFill>
            <a:srgbClr val="FFD57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t1 = 'The mouse ran up the clock'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t2 = 'The mouse ran down'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s1 = t1.lower().split(' ')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s2 = t2.lower().split(' ')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terms = s1 + s2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print(terms)</a:t>
            </a:r>
          </a:p>
          <a:p>
            <a:pPr eaLnBrk="1" hangingPunct="1"/>
            <a:endParaRPr lang="en-US" altLang="en-US" sz="2000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= {}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for term in terms: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if term not in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: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   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[term] = 1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else: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   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[term] += 1</a:t>
            </a:r>
          </a:p>
          <a:p>
            <a:pPr eaLnBrk="1" hangingPunct="1"/>
            <a:endParaRPr lang="en-US" altLang="en-US" sz="2000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a = []        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for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k,v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in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():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    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a.append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('{}, {}'.format(</a:t>
            </a:r>
            <a:r>
              <a:rPr lang="en-US" altLang="en-US" sz="2000" b="1" dirty="0" err="1">
                <a:solidFill>
                  <a:schemeClr val="accent1"/>
                </a:solidFill>
                <a:latin typeface="Courier" charset="0"/>
              </a:rPr>
              <a:t>k,v</a:t>
            </a:r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))</a:t>
            </a:r>
          </a:p>
          <a:p>
            <a:pPr eaLnBrk="1" hangingPunct="1"/>
            <a:r>
              <a:rPr lang="en-US" altLang="en-US" sz="2000" b="1" dirty="0">
                <a:solidFill>
                  <a:schemeClr val="accent1"/>
                </a:solidFill>
                <a:latin typeface="Courier" charset="0"/>
              </a:rPr>
              <a:t>print(a)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C91F8-CEEE-804C-8ADB-7EE64D3EBB93}"/>
              </a:ext>
            </a:extLst>
          </p:cNvPr>
          <p:cNvSpPr/>
          <p:nvPr/>
        </p:nvSpPr>
        <p:spPr>
          <a:xfrm>
            <a:off x="1127586" y="6608385"/>
            <a:ext cx="683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https://colab.research.google.com/drive/1FEG6DnGvwfUbeo4zJ1zTunjMqf2RkCrT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351159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BFA4-13AA-4949-A5ED-A2C583A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6CF6B-EE3C-3748-B09B-9FC0C50D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385404"/>
            <a:ext cx="8854440" cy="624417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463D09B-B0DE-E948-A049-4A1BA5489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" y="30481"/>
            <a:ext cx="8999485" cy="4154984"/>
          </a:xfrm>
          <a:prstGeom prst="rect">
            <a:avLst/>
          </a:prstGeom>
          <a:solidFill>
            <a:srgbClr val="FFD57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 = sorted(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(), key=lambda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: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[1], reverse=True)</a:t>
            </a:r>
          </a:p>
          <a:p>
            <a:pPr eaLnBrk="1" hangingPunct="1"/>
            <a:endParaRPr lang="en-US" altLang="en-US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 =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dict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(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endParaRPr lang="en-US" altLang="en-US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id2word = {id: word for id, word in enumerate(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)}</a:t>
            </a:r>
          </a:p>
          <a:p>
            <a:pPr eaLnBrk="1" hangingPunct="1"/>
            <a:endParaRPr lang="en-US" altLang="en-US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word2id = </a:t>
            </a:r>
            <a:r>
              <a:rPr lang="en-US" altLang="en-US" b="1" dirty="0" err="1">
                <a:solidFill>
                  <a:schemeClr val="accent1"/>
                </a:solidFill>
                <a:latin typeface="Courier" charset="0"/>
              </a:rPr>
              <a:t>dict</a:t>
            </a:r>
            <a:r>
              <a:rPr lang="en-US" altLang="en-US" b="1" dirty="0">
                <a:solidFill>
                  <a:schemeClr val="accent1"/>
                </a:solidFill>
                <a:latin typeface="Courier" charset="0"/>
              </a:rPr>
              <a:t>([(v, k) for (k, v) in id2word.items()])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CA06A-2E93-8A42-928C-8283BD8E05C6}"/>
              </a:ext>
            </a:extLst>
          </p:cNvPr>
          <p:cNvSpPr/>
          <p:nvPr/>
        </p:nvSpPr>
        <p:spPr>
          <a:xfrm>
            <a:off x="1127586" y="6608385"/>
            <a:ext cx="683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https://colab.research.google.com/drive/1FEG6DnGvwfUbeo4zJ1zTunjMqf2RkCrT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80917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3BFA4-13AA-4949-A5ED-A2C583A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16CF6B-EE3C-3748-B09B-9FC0C50D1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385404"/>
            <a:ext cx="8854440" cy="6244172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A463D09B-B0DE-E948-A049-4A1BA5489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44" y="1"/>
            <a:ext cx="8999485" cy="3970318"/>
          </a:xfrm>
          <a:prstGeom prst="rect">
            <a:avLst/>
          </a:prstGeom>
          <a:solidFill>
            <a:srgbClr val="FFD57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sorted(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(), key=lambda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[1])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sorted_by_value2 = sorted(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, key=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tfdict.get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, reverse=True)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print('sorted_by_value2: ', sorted_by_value2)</a:t>
            </a: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sorted(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(), key=lambda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[1], reverse=True)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id2word = {id: word for id, word in enumerate(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sorted_by_value_reverse_dict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)}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print('id2word', id2word)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word2id =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dict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([(v, k) for (k, v) in id2word.items()])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print('word2id', word2id)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len_words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len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(word2id))</a:t>
            </a:r>
          </a:p>
          <a:p>
            <a:pPr eaLnBrk="1" hangingPunct="1"/>
            <a:endParaRPr lang="en-US" altLang="en-US" sz="1200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sorted_by_key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sorted(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tfdict.items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(), key=lambda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kv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[0])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print('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sorted_by_key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: ',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sorted_by_key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endParaRPr lang="en-US" altLang="en-US" sz="1200" b="1" dirty="0">
              <a:solidFill>
                <a:schemeClr val="accent1"/>
              </a:solidFill>
              <a:latin typeface="Courier" charset="0"/>
            </a:endParaRP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tfstring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'\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n'.join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(a)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tfstring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  <a:p>
            <a:pPr eaLnBrk="1" hangingPunct="1"/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 = 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tfdict.get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('mouse')</a:t>
            </a:r>
          </a:p>
          <a:p>
            <a:pPr eaLnBrk="1" hangingPunct="1"/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print(</a:t>
            </a:r>
            <a:r>
              <a:rPr lang="en-US" altLang="en-US" sz="1200" b="1" dirty="0" err="1">
                <a:solidFill>
                  <a:schemeClr val="accent1"/>
                </a:solidFill>
                <a:latin typeface="Courier" charset="0"/>
              </a:rPr>
              <a:t>tf</a:t>
            </a:r>
            <a:r>
              <a:rPr lang="en-US" altLang="en-US" sz="1200" b="1" dirty="0">
                <a:solidFill>
                  <a:schemeClr val="accent1"/>
                </a:solidFill>
                <a:latin typeface="Courier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5AB8EA-5A58-3046-B12F-B49DA41A7B66}"/>
              </a:ext>
            </a:extLst>
          </p:cNvPr>
          <p:cNvSpPr/>
          <p:nvPr/>
        </p:nvSpPr>
        <p:spPr>
          <a:xfrm>
            <a:off x="1127586" y="6608385"/>
            <a:ext cx="683828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https://colab.research.google.com/drive/1FEG6DnGvwfUbeo4zJ1zTunjMqf2RkCrT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94902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067C-7D7E-4543-BA24-E57338CB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998"/>
            <a:ext cx="8229600" cy="17678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from 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keras.preprocessing.text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import Tokenizer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91F95-E103-B042-9001-67DC3CC6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532CC-8303-6A49-8AF1-59452C5B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971" y="2042478"/>
            <a:ext cx="9144000" cy="42828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CABC83-0C44-3D46-8EDA-F5906B34811F}"/>
              </a:ext>
            </a:extLst>
          </p:cNvPr>
          <p:cNvSpPr/>
          <p:nvPr/>
        </p:nvSpPr>
        <p:spPr>
          <a:xfrm>
            <a:off x="1838389" y="6606257"/>
            <a:ext cx="54672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machinelearningmastery.com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/prepare-text-data-deep-learning-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keras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373381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CBE37-754D-9F44-B276-7C84CB86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75E6E-F338-BD46-BCCC-945998BE9377}"/>
              </a:ext>
            </a:extLst>
          </p:cNvPr>
          <p:cNvSpPr/>
          <p:nvPr/>
        </p:nvSpPr>
        <p:spPr>
          <a:xfrm>
            <a:off x="457200" y="1806212"/>
            <a:ext cx="8229599" cy="4801314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" pitchFamily="2" charset="0"/>
              </a:rPr>
              <a:t>from </a:t>
            </a:r>
            <a:r>
              <a:rPr lang="en-US" dirty="0" err="1">
                <a:latin typeface="Courier" pitchFamily="2" charset="0"/>
              </a:rPr>
              <a:t>keras.preprocessing.text</a:t>
            </a:r>
            <a:r>
              <a:rPr lang="en-US" dirty="0">
                <a:latin typeface="Courier" pitchFamily="2" charset="0"/>
              </a:rPr>
              <a:t> import Tokenizer</a:t>
            </a:r>
          </a:p>
          <a:p>
            <a:r>
              <a:rPr lang="en-US" dirty="0">
                <a:latin typeface="Courier" pitchFamily="2" charset="0"/>
              </a:rPr>
              <a:t># define 5 documents</a:t>
            </a:r>
          </a:p>
          <a:p>
            <a:r>
              <a:rPr lang="en-US" dirty="0">
                <a:latin typeface="Courier" pitchFamily="2" charset="0"/>
              </a:rPr>
              <a:t>docs = ['Well done!', 'Good work', 'Great effort', 'nice work', 'Excellent!']</a:t>
            </a:r>
          </a:p>
          <a:p>
            <a:r>
              <a:rPr lang="en-US" dirty="0">
                <a:latin typeface="Courier" pitchFamily="2" charset="0"/>
              </a:rPr>
              <a:t># create the tokenizer</a:t>
            </a:r>
          </a:p>
          <a:p>
            <a:r>
              <a:rPr lang="en-US" dirty="0">
                <a:latin typeface="Courier" pitchFamily="2" charset="0"/>
              </a:rPr>
              <a:t>t = Tokenizer()</a:t>
            </a:r>
          </a:p>
          <a:p>
            <a:r>
              <a:rPr lang="en-US" dirty="0">
                <a:latin typeface="Courier" pitchFamily="2" charset="0"/>
              </a:rPr>
              <a:t># fit the tokenizer on the documents</a:t>
            </a:r>
          </a:p>
          <a:p>
            <a:r>
              <a:rPr lang="en-US" dirty="0" err="1">
                <a:latin typeface="Courier" pitchFamily="2" charset="0"/>
              </a:rPr>
              <a:t>t.fit_on_texts</a:t>
            </a:r>
            <a:r>
              <a:rPr lang="en-US" dirty="0">
                <a:latin typeface="Courier" pitchFamily="2" charset="0"/>
              </a:rPr>
              <a:t>(docs)</a:t>
            </a:r>
          </a:p>
          <a:p>
            <a:r>
              <a:rPr lang="en-US" dirty="0">
                <a:latin typeface="Courier" pitchFamily="2" charset="0"/>
              </a:rPr>
              <a:t>print('docs:', docs)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word_counts</a:t>
            </a:r>
            <a:r>
              <a:rPr lang="en-US" dirty="0">
                <a:latin typeface="Courier" pitchFamily="2" charset="0"/>
              </a:rPr>
              <a:t>:', </a:t>
            </a:r>
            <a:r>
              <a:rPr lang="en-US" dirty="0" err="1">
                <a:latin typeface="Courier" pitchFamily="2" charset="0"/>
              </a:rPr>
              <a:t>t.word_counts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document_count</a:t>
            </a:r>
            <a:r>
              <a:rPr lang="en-US" dirty="0">
                <a:latin typeface="Courier" pitchFamily="2" charset="0"/>
              </a:rPr>
              <a:t>:', </a:t>
            </a:r>
            <a:r>
              <a:rPr lang="en-US" dirty="0" err="1">
                <a:latin typeface="Courier" pitchFamily="2" charset="0"/>
              </a:rPr>
              <a:t>t.document_count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word_index</a:t>
            </a:r>
            <a:r>
              <a:rPr lang="en-US" dirty="0">
                <a:latin typeface="Courier" pitchFamily="2" charset="0"/>
              </a:rPr>
              <a:t>:', </a:t>
            </a:r>
            <a:r>
              <a:rPr lang="en-US" dirty="0" err="1">
                <a:latin typeface="Courier" pitchFamily="2" charset="0"/>
              </a:rPr>
              <a:t>t.word_index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word_docs</a:t>
            </a:r>
            <a:r>
              <a:rPr lang="en-US" dirty="0">
                <a:latin typeface="Courier" pitchFamily="2" charset="0"/>
              </a:rPr>
              <a:t>:', </a:t>
            </a:r>
            <a:r>
              <a:rPr lang="en-US" dirty="0" err="1">
                <a:latin typeface="Courier" pitchFamily="2" charset="0"/>
              </a:rPr>
              <a:t>t.word_docs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# integer encode documents</a:t>
            </a:r>
          </a:p>
          <a:p>
            <a:r>
              <a:rPr lang="en-US" dirty="0" err="1">
                <a:latin typeface="Courier" pitchFamily="2" charset="0"/>
              </a:rPr>
              <a:t>texts_to_matrix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t.texts_to_matrix</a:t>
            </a:r>
            <a:r>
              <a:rPr lang="en-US" dirty="0">
                <a:latin typeface="Courier" pitchFamily="2" charset="0"/>
              </a:rPr>
              <a:t>(docs, mode='count')</a:t>
            </a:r>
          </a:p>
          <a:p>
            <a:r>
              <a:rPr lang="en-US" dirty="0">
                <a:latin typeface="Courier" pitchFamily="2" charset="0"/>
              </a:rPr>
              <a:t>print('</a:t>
            </a:r>
            <a:r>
              <a:rPr lang="en-US" dirty="0" err="1">
                <a:latin typeface="Courier" pitchFamily="2" charset="0"/>
              </a:rPr>
              <a:t>texts_to_matrix</a:t>
            </a:r>
            <a:r>
              <a:rPr lang="en-US" dirty="0">
                <a:latin typeface="Courier" pitchFamily="2" charset="0"/>
              </a:rPr>
              <a:t>:')</a:t>
            </a:r>
          </a:p>
          <a:p>
            <a:r>
              <a:rPr lang="en-US" dirty="0">
                <a:latin typeface="Courier" pitchFamily="2" charset="0"/>
              </a:rPr>
              <a:t>print(</a:t>
            </a:r>
            <a:r>
              <a:rPr lang="en-US" dirty="0" err="1">
                <a:latin typeface="Courier" pitchFamily="2" charset="0"/>
              </a:rPr>
              <a:t>texts_to_matrix</a:t>
            </a:r>
            <a:r>
              <a:rPr lang="en-US" dirty="0">
                <a:latin typeface="Courier" pitchFamily="2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1B58EC-79BD-BD44-B68B-FB363860CA49}"/>
              </a:ext>
            </a:extLst>
          </p:cNvPr>
          <p:cNvSpPr/>
          <p:nvPr/>
        </p:nvSpPr>
        <p:spPr>
          <a:xfrm>
            <a:off x="1838389" y="6606257"/>
            <a:ext cx="54672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machinelearningmastery.com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/prepare-text-data-deep-learning-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keras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3C4AA8-55D0-B447-A556-CFF08D61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76784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from </a:t>
            </a:r>
            <a:r>
              <a:rPr lang="en-US" dirty="0" err="1">
                <a:solidFill>
                  <a:schemeClr val="accent1"/>
                </a:solidFill>
                <a:latin typeface="Courier" pitchFamily="2" charset="0"/>
              </a:rPr>
              <a:t>keras.preprocessing.text</a:t>
            </a:r>
            <a:r>
              <a:rPr lang="en-US" dirty="0">
                <a:solidFill>
                  <a:schemeClr val="accent1"/>
                </a:solidFill>
                <a:latin typeface="Courier" pitchFamily="2" charset="0"/>
              </a:rPr>
              <a:t> import Tokenizer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797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067C-7D7E-4543-BA24-E57338CB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chemeClr val="accent1"/>
                </a:solidFill>
                <a:latin typeface="Courier" pitchFamily="2" charset="0"/>
              </a:rPr>
              <a:t>texts_to_matrix</a:t>
            </a:r>
            <a:r>
              <a:rPr lang="en-US" sz="2800" dirty="0">
                <a:solidFill>
                  <a:schemeClr val="accent1"/>
                </a:solidFill>
                <a:latin typeface="Courier" pitchFamily="2" charset="0"/>
              </a:rPr>
              <a:t> = </a:t>
            </a:r>
            <a:br>
              <a:rPr lang="en-US" sz="2800" dirty="0">
                <a:solidFill>
                  <a:schemeClr val="accent1"/>
                </a:solidFill>
                <a:latin typeface="Courier" pitchFamily="2" charset="0"/>
              </a:rPr>
            </a:br>
            <a:r>
              <a:rPr lang="en-US" sz="2800" dirty="0" err="1">
                <a:solidFill>
                  <a:schemeClr val="accent1"/>
                </a:solidFill>
                <a:latin typeface="Courier" pitchFamily="2" charset="0"/>
              </a:rPr>
              <a:t>t.texts_to_matrix</a:t>
            </a:r>
            <a:r>
              <a:rPr lang="en-US" sz="2800" dirty="0">
                <a:solidFill>
                  <a:schemeClr val="accent1"/>
                </a:solidFill>
                <a:latin typeface="Courier" pitchFamily="2" charset="0"/>
              </a:rPr>
              <a:t>(docs, mode='count')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91F95-E103-B042-9001-67DC3CC6D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ABDD96-A7CA-574C-A396-CAD214419925}"/>
              </a:ext>
            </a:extLst>
          </p:cNvPr>
          <p:cNvSpPr/>
          <p:nvPr/>
        </p:nvSpPr>
        <p:spPr>
          <a:xfrm>
            <a:off x="457200" y="1265238"/>
            <a:ext cx="864393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docs: ['Well done!', 'Good work', 'Great effort’,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'nice work', 'Excellent!’]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word_counts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OrderedDict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([('well', 1), ('done', 1), ('good', 1), ('work', 2), ('great', 1), ('effort', 1), ('nice', 1), ('excellent', 1)])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document_count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5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word_index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{'work': 1, 'well': 2, 'done': 3, 'good': 4, 'great': 5, 'effort': 6, 'nice': 7, 'excellent': 8}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word_docs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{'done': 1, 'well': 1, 'work': 2, 'good': 1, 'great': 1, 'effort': 1, 'nice': 1, 'excellent': 1} </a:t>
            </a:r>
          </a:p>
          <a:p>
            <a:r>
              <a:rPr lang="en-US" sz="2000" dirty="0" err="1">
                <a:solidFill>
                  <a:srgbClr val="212121"/>
                </a:solidFill>
                <a:latin typeface="Courier New" panose="02070309020205020404" pitchFamily="49" charset="0"/>
              </a:rPr>
              <a:t>texts_to_matrix</a:t>
            </a: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: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[[0. 0. 1. 1. 0. 0. 0. 0. 0.]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 [0. 1. 0. 0. 1. 0. 0. 0. 0.]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 [0. 0. 0. 0. 0. 1. 1. 0. 0.]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 [0. 1. 0. 0. 0. 0. 0. 1. 0.] </a:t>
            </a:r>
            <a:b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sz="2000" dirty="0">
                <a:solidFill>
                  <a:srgbClr val="212121"/>
                </a:solidFill>
                <a:latin typeface="Courier New" panose="02070309020205020404" pitchFamily="49" charset="0"/>
              </a:rPr>
              <a:t> [0. 0. 0. 0. 0. 0. 0. 0. 1.]]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46F348-9F87-9746-A829-79DCAD8019A9}"/>
              </a:ext>
            </a:extLst>
          </p:cNvPr>
          <p:cNvSpPr/>
          <p:nvPr/>
        </p:nvSpPr>
        <p:spPr>
          <a:xfrm>
            <a:off x="1838389" y="6606257"/>
            <a:ext cx="54672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machinelearningmastery.com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/prepare-text-data-deep-learning-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keras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5921689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ADB3-9A2A-2A46-8BF0-68912409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1315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Courier" pitchFamily="2" charset="0"/>
              </a:rPr>
              <a:t>t.texts_to_matrix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</a:rPr>
              <a:t>(docs, mode='</a:t>
            </a:r>
            <a:r>
              <a:rPr lang="en-US" sz="2400" dirty="0" err="1">
                <a:solidFill>
                  <a:schemeClr val="accent1"/>
                </a:solidFill>
                <a:latin typeface="Courier" pitchFamily="2" charset="0"/>
              </a:rPr>
              <a:t>tfidf</a:t>
            </a:r>
            <a:r>
              <a:rPr lang="en-US" sz="2400" dirty="0">
                <a:solidFill>
                  <a:schemeClr val="accent1"/>
                </a:solidFill>
                <a:latin typeface="Courier" pitchFamily="2" charset="0"/>
              </a:rPr>
              <a:t>')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2B9D3-1E9C-DF4C-A076-C7341296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1BB28E-2EB3-1646-BC47-6EB4CEC8FEF3}"/>
              </a:ext>
            </a:extLst>
          </p:cNvPr>
          <p:cNvSpPr/>
          <p:nvPr/>
        </p:nvSpPr>
        <p:spPr>
          <a:xfrm>
            <a:off x="279402" y="4832557"/>
            <a:ext cx="8539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12121"/>
                </a:solidFill>
                <a:latin typeface="Courier New" panose="02070309020205020404" pitchFamily="49" charset="0"/>
              </a:rPr>
              <a:t>texts_to_matrix</a:t>
            </a: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: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[[0. 0. 1.25276297 1.25276297 0. 0. 0. 0. 0. ]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[0. 0.98082925 0. 0. 1.25276297 0. 0. 0. 0. ]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[0. 0. 0. 0. 0. 1.25276297 1.25276297 0. 0. ]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[0. 0.98082925 0. 0. 0. 0. 0. 1.25276297 0. ] </a:t>
            </a:r>
            <a:b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</a:br>
            <a:r>
              <a:rPr lang="en-US" dirty="0">
                <a:solidFill>
                  <a:srgbClr val="212121"/>
                </a:solidFill>
                <a:latin typeface="Courier New" panose="02070309020205020404" pitchFamily="49" charset="0"/>
              </a:rPr>
              <a:t>[0. 0. 0. 0. 0. 0. 0. 0. 1.25276297]]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D5239C-AA40-604B-82BC-C0CC6E2E979F}"/>
              </a:ext>
            </a:extLst>
          </p:cNvPr>
          <p:cNvSpPr/>
          <p:nvPr/>
        </p:nvSpPr>
        <p:spPr>
          <a:xfrm>
            <a:off x="302342" y="491315"/>
            <a:ext cx="8539316" cy="4278094"/>
          </a:xfrm>
          <a:prstGeom prst="rect">
            <a:avLst/>
          </a:prstGeom>
          <a:solidFill>
            <a:srgbClr val="FFD579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urier" pitchFamily="2" charset="0"/>
              </a:rPr>
              <a:t>from </a:t>
            </a:r>
            <a:r>
              <a:rPr lang="en-US" sz="1600" dirty="0" err="1">
                <a:latin typeface="Courier" pitchFamily="2" charset="0"/>
              </a:rPr>
              <a:t>keras.preprocessing.text</a:t>
            </a:r>
            <a:r>
              <a:rPr lang="en-US" sz="1600" dirty="0">
                <a:latin typeface="Courier" pitchFamily="2" charset="0"/>
              </a:rPr>
              <a:t> import Tokenizer</a:t>
            </a:r>
          </a:p>
          <a:p>
            <a:r>
              <a:rPr lang="en-US" sz="1600" dirty="0">
                <a:latin typeface="Courier" pitchFamily="2" charset="0"/>
              </a:rPr>
              <a:t># define 5 documents</a:t>
            </a:r>
          </a:p>
          <a:p>
            <a:r>
              <a:rPr lang="en-US" sz="1600" dirty="0">
                <a:latin typeface="Courier" pitchFamily="2" charset="0"/>
              </a:rPr>
              <a:t>docs = ['Well done!', 'Good work', 'Great effort', 'nice work', 'Excellent!']</a:t>
            </a:r>
          </a:p>
          <a:p>
            <a:r>
              <a:rPr lang="en-US" sz="1600" dirty="0">
                <a:latin typeface="Courier" pitchFamily="2" charset="0"/>
              </a:rPr>
              <a:t># create the tokenizer</a:t>
            </a:r>
          </a:p>
          <a:p>
            <a:r>
              <a:rPr lang="en-US" sz="1600" dirty="0">
                <a:latin typeface="Courier" pitchFamily="2" charset="0"/>
              </a:rPr>
              <a:t>t = Tokenizer()</a:t>
            </a:r>
          </a:p>
          <a:p>
            <a:r>
              <a:rPr lang="en-US" sz="1600" dirty="0">
                <a:latin typeface="Courier" pitchFamily="2" charset="0"/>
              </a:rPr>
              <a:t># fit the tokenizer on the documents</a:t>
            </a:r>
          </a:p>
          <a:p>
            <a:r>
              <a:rPr lang="en-US" sz="1600" dirty="0" err="1">
                <a:latin typeface="Courier" pitchFamily="2" charset="0"/>
              </a:rPr>
              <a:t>t.fit_on_texts</a:t>
            </a:r>
            <a:r>
              <a:rPr lang="en-US" sz="1600" dirty="0">
                <a:latin typeface="Courier" pitchFamily="2" charset="0"/>
              </a:rPr>
              <a:t>(docs)</a:t>
            </a:r>
          </a:p>
          <a:p>
            <a:r>
              <a:rPr lang="en-US" sz="1600" dirty="0">
                <a:latin typeface="Courier" pitchFamily="2" charset="0"/>
              </a:rPr>
              <a:t>print('docs:', docs)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word_counts</a:t>
            </a:r>
            <a:r>
              <a:rPr lang="en-US" sz="1600" dirty="0">
                <a:latin typeface="Courier" pitchFamily="2" charset="0"/>
              </a:rPr>
              <a:t>:', </a:t>
            </a:r>
            <a:r>
              <a:rPr lang="en-US" sz="1600" dirty="0" err="1">
                <a:latin typeface="Courier" pitchFamily="2" charset="0"/>
              </a:rPr>
              <a:t>t.word_counts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document_count</a:t>
            </a:r>
            <a:r>
              <a:rPr lang="en-US" sz="1600" dirty="0">
                <a:latin typeface="Courier" pitchFamily="2" charset="0"/>
              </a:rPr>
              <a:t>:', </a:t>
            </a:r>
            <a:r>
              <a:rPr lang="en-US" sz="1600" dirty="0" err="1">
                <a:latin typeface="Courier" pitchFamily="2" charset="0"/>
              </a:rPr>
              <a:t>t.document_count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word_index</a:t>
            </a:r>
            <a:r>
              <a:rPr lang="en-US" sz="1600" dirty="0">
                <a:latin typeface="Courier" pitchFamily="2" charset="0"/>
              </a:rPr>
              <a:t>:', </a:t>
            </a:r>
            <a:r>
              <a:rPr lang="en-US" sz="1600" dirty="0" err="1">
                <a:latin typeface="Courier" pitchFamily="2" charset="0"/>
              </a:rPr>
              <a:t>t.word_index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word_docs</a:t>
            </a:r>
            <a:r>
              <a:rPr lang="en-US" sz="1600" dirty="0">
                <a:latin typeface="Courier" pitchFamily="2" charset="0"/>
              </a:rPr>
              <a:t>:', </a:t>
            </a:r>
            <a:r>
              <a:rPr lang="en-US" sz="1600" dirty="0" err="1">
                <a:latin typeface="Courier" pitchFamily="2" charset="0"/>
              </a:rPr>
              <a:t>t.word_docs</a:t>
            </a:r>
            <a:r>
              <a:rPr lang="en-US" sz="1600" dirty="0">
                <a:latin typeface="Courier" pitchFamily="2" charset="0"/>
              </a:rPr>
              <a:t>)</a:t>
            </a:r>
          </a:p>
          <a:p>
            <a:r>
              <a:rPr lang="en-US" sz="1600" dirty="0">
                <a:latin typeface="Courier" pitchFamily="2" charset="0"/>
              </a:rPr>
              <a:t># integer encode documents</a:t>
            </a:r>
          </a:p>
          <a:p>
            <a:r>
              <a:rPr lang="en-US" sz="1600" dirty="0" err="1">
                <a:latin typeface="Courier" pitchFamily="2" charset="0"/>
              </a:rPr>
              <a:t>texts_to_matrix</a:t>
            </a:r>
            <a:r>
              <a:rPr lang="en-US" sz="1600" dirty="0">
                <a:latin typeface="Courier" pitchFamily="2" charset="0"/>
              </a:rPr>
              <a:t> = </a:t>
            </a:r>
            <a:r>
              <a:rPr lang="en-US" sz="1600" dirty="0" err="1">
                <a:latin typeface="Courier" pitchFamily="2" charset="0"/>
              </a:rPr>
              <a:t>t.</a:t>
            </a:r>
            <a:r>
              <a:rPr lang="en-US" sz="1600" dirty="0" err="1">
                <a:solidFill>
                  <a:srgbClr val="C00000"/>
                </a:solidFill>
                <a:latin typeface="Courier" pitchFamily="2" charset="0"/>
              </a:rPr>
              <a:t>texts_to_matrix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(docs, mode='</a:t>
            </a:r>
            <a:r>
              <a:rPr lang="en-US" sz="1600" dirty="0" err="1">
                <a:solidFill>
                  <a:srgbClr val="C00000"/>
                </a:solidFill>
                <a:latin typeface="Courier" pitchFamily="2" charset="0"/>
              </a:rPr>
              <a:t>tfidf</a:t>
            </a:r>
            <a:r>
              <a:rPr lang="en-US" sz="1600" dirty="0">
                <a:solidFill>
                  <a:srgbClr val="C00000"/>
                </a:solidFill>
                <a:latin typeface="Courier" pitchFamily="2" charset="0"/>
              </a:rPr>
              <a:t>')</a:t>
            </a:r>
          </a:p>
          <a:p>
            <a:r>
              <a:rPr lang="en-US" sz="1600" dirty="0">
                <a:latin typeface="Courier" pitchFamily="2" charset="0"/>
              </a:rPr>
              <a:t>print('</a:t>
            </a:r>
            <a:r>
              <a:rPr lang="en-US" sz="1600" dirty="0" err="1">
                <a:latin typeface="Courier" pitchFamily="2" charset="0"/>
              </a:rPr>
              <a:t>texts_to_matrix</a:t>
            </a:r>
            <a:r>
              <a:rPr lang="en-US" sz="1600" dirty="0">
                <a:latin typeface="Courier" pitchFamily="2" charset="0"/>
              </a:rPr>
              <a:t>:')</a:t>
            </a:r>
          </a:p>
          <a:p>
            <a:r>
              <a:rPr lang="en-US" sz="1600" dirty="0">
                <a:latin typeface="Courier" pitchFamily="2" charset="0"/>
              </a:rPr>
              <a:t>print(</a:t>
            </a:r>
            <a:r>
              <a:rPr lang="en-US" sz="1600" dirty="0" err="1">
                <a:latin typeface="Courier" pitchFamily="2" charset="0"/>
              </a:rPr>
              <a:t>texts_to_matrix</a:t>
            </a:r>
            <a:r>
              <a:rPr lang="en-US" sz="1600" dirty="0">
                <a:latin typeface="Courier" pitchFamily="2" charset="0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CABFC-B5C4-1543-93D8-0CF2F45FCB29}"/>
              </a:ext>
            </a:extLst>
          </p:cNvPr>
          <p:cNvSpPr/>
          <p:nvPr/>
        </p:nvSpPr>
        <p:spPr>
          <a:xfrm>
            <a:off x="1838389" y="6606257"/>
            <a:ext cx="546722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https://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machinelearningmastery.com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/prepare-text-data-deep-learning-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</a:rPr>
              <a:t>keras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78634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TW" sz="7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Outline</a:t>
            </a:r>
          </a:p>
        </p:txBody>
      </p:sp>
      <p:sp>
        <p:nvSpPr>
          <p:cNvPr id="14233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597650"/>
            <a:ext cx="1008062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96C178-6047-CA48-ABEA-383FDC994EFD}" type="slidenum">
              <a:rPr kumimoji="0" lang="en-US" altLang="zh-TW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5</a:t>
            </a:fld>
            <a:endParaRPr kumimoji="0" lang="en-US" altLang="zh-TW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42339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785225" cy="51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TW" sz="4400" dirty="0">
                <a:latin typeface="Calibri" charset="0"/>
                <a:ea typeface="MS PGothic" charset="-128"/>
              </a:rPr>
              <a:t>Python for </a:t>
            </a:r>
            <a:br>
              <a:rPr lang="en-US" altLang="zh-TW" sz="4400" dirty="0">
                <a:latin typeface="Calibri" charset="0"/>
                <a:ea typeface="MS PGothic" charset="-128"/>
              </a:rPr>
            </a:br>
            <a:r>
              <a:rPr lang="en-US" altLang="zh-TW" sz="4400" dirty="0">
                <a:latin typeface="Calibri" charset="0"/>
                <a:ea typeface="MS PGothic" charset="-128"/>
              </a:rPr>
              <a:t>Natural Language Processing</a:t>
            </a:r>
            <a:endParaRPr lang="en-US" altLang="zh-TW" sz="4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1424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title"/>
          </p:nvPr>
        </p:nvSpPr>
        <p:spPr>
          <a:xfrm>
            <a:off x="468313" y="130175"/>
            <a:ext cx="8229600" cy="777875"/>
          </a:xfrm>
        </p:spPr>
        <p:txBody>
          <a:bodyPr/>
          <a:lstStyle/>
          <a:p>
            <a:r>
              <a:rPr lang="en-US" altLang="en-US">
                <a:solidFill>
                  <a:srgbClr val="4F81BD"/>
                </a:solidFill>
                <a:latin typeface="Calibri" charset="0"/>
                <a:ea typeface="標楷體" charset="-120"/>
              </a:rPr>
              <a:t>NLTK (Natural Language Toolkit)</a:t>
            </a:r>
          </a:p>
        </p:txBody>
      </p:sp>
      <p:sp>
        <p:nvSpPr>
          <p:cNvPr id="154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78D17E0-2A48-8B44-8FCA-410F8F8B9710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50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5462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5"/>
          <p:cNvSpPr>
            <a:spLocks noChangeArrowheads="1"/>
          </p:cNvSpPr>
          <p:nvPr/>
        </p:nvSpPr>
        <p:spPr bwMode="auto">
          <a:xfrm>
            <a:off x="3492500" y="6515100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http://www.nltk.org/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630679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1FAF2-D5BA-8F43-95AA-C93EB3D6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031"/>
            <a:ext cx="8229600" cy="137803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TensorFlow NLP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7589C-3EC6-9F49-B674-7CD2773E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20" y="1600200"/>
            <a:ext cx="8454980" cy="5006057"/>
          </a:xfrm>
        </p:spPr>
        <p:txBody>
          <a:bodyPr>
            <a:noAutofit/>
          </a:bodyPr>
          <a:lstStyle/>
          <a:p>
            <a:r>
              <a:rPr lang="en-US" dirty="0"/>
              <a:t>Basic Text Classification </a:t>
            </a:r>
            <a:br>
              <a:rPr lang="en-US" dirty="0"/>
            </a:br>
            <a:r>
              <a:rPr lang="en-US" dirty="0"/>
              <a:t>(Text Classification) </a:t>
            </a:r>
            <a:r>
              <a:rPr lang="en-US" altLang="zh-TW" dirty="0"/>
              <a:t>(46 Seconds)</a:t>
            </a:r>
            <a:endParaRPr lang="zh-TW" altLang="en-US" dirty="0"/>
          </a:p>
          <a:p>
            <a:pPr lvl="1"/>
            <a:r>
              <a:rPr lang="en-US" sz="1600" dirty="0">
                <a:hlinkClick r:id="rId2"/>
              </a:rPr>
              <a:t>https://colab.research.google.com/github/tensorflow/docs/blob/master/site/en/tutorials/keras/basic_text_classification.ipynb</a:t>
            </a:r>
            <a:endParaRPr lang="en-US" sz="1600" dirty="0"/>
          </a:p>
          <a:p>
            <a:r>
              <a:rPr lang="en-US" dirty="0"/>
              <a:t>NMT with Attention </a:t>
            </a:r>
            <a:br>
              <a:rPr lang="en-US" dirty="0"/>
            </a:br>
            <a:r>
              <a:rPr lang="en-US" dirty="0"/>
              <a:t>(20-30 minutes)</a:t>
            </a:r>
            <a:endParaRPr lang="zh-TW" altLang="en-US" dirty="0"/>
          </a:p>
          <a:p>
            <a:pPr lvl="1"/>
            <a:r>
              <a:rPr lang="en-US" sz="1600" dirty="0">
                <a:hlinkClick r:id="rId3"/>
              </a:rPr>
              <a:t>https://colab.research.google.com/github/tensorflow/tensorflow/blob/master/tensorflow/contrib/eager/python/examples/nmt_with_attention/nmt_with_attention.ipynb</a:t>
            </a:r>
            <a:endParaRPr lang="en-US" sz="16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576FB-9B78-644B-9700-F0EAF6F9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2357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D018-8EF2-0A45-9170-DCCB5408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0304"/>
            <a:ext cx="8229600" cy="9272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Text Classification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IMDB Movie Reviews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BA30E-D012-BF44-9FDE-15C839D8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9E968-112C-1943-9A96-9880F35F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333"/>
            <a:ext cx="9144000" cy="51212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D7311D2-704C-584F-9B22-964B6127EFC7}"/>
              </a:ext>
            </a:extLst>
          </p:cNvPr>
          <p:cNvSpPr/>
          <p:nvPr/>
        </p:nvSpPr>
        <p:spPr>
          <a:xfrm>
            <a:off x="235887" y="1125292"/>
            <a:ext cx="85314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https://colab.research.google.com/drive/1x16h1GhHsLIrLYtPCvCHaoO1W-i_gror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344DEA-84E5-C546-99DE-B8FC458B6A10}"/>
              </a:ext>
            </a:extLst>
          </p:cNvPr>
          <p:cNvSpPr/>
          <p:nvPr/>
        </p:nvSpPr>
        <p:spPr>
          <a:xfrm>
            <a:off x="376707" y="6608427"/>
            <a:ext cx="83905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sz="1000" dirty="0">
                <a:hlinkClick r:id="rId4"/>
              </a:rPr>
              <a:t>https://colab.research.google.com/github/tensorflow/docs/blob/master/site/en/tutorials/keras/basic_text_classification.ipynb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152087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zh-TW" sz="7200" dirty="0">
                <a:solidFill>
                  <a:schemeClr val="accent1"/>
                </a:solidFill>
                <a:latin typeface="Calibri" charset="0"/>
                <a:ea typeface="標楷體" charset="-120"/>
              </a:rPr>
              <a:t>Summary</a:t>
            </a:r>
          </a:p>
        </p:txBody>
      </p:sp>
      <p:sp>
        <p:nvSpPr>
          <p:cNvPr id="142338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8101013" y="6597650"/>
            <a:ext cx="1008062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96C178-6047-CA48-ABEA-383FDC994EFD}" type="slidenum">
              <a:rPr kumimoji="0" lang="en-US" altLang="zh-TW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53</a:t>
            </a:fld>
            <a:endParaRPr kumimoji="0" lang="en-US" altLang="zh-TW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  <p:sp>
        <p:nvSpPr>
          <p:cNvPr id="142339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8785225" cy="51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zh-TW" sz="4400" dirty="0">
                <a:latin typeface="Calibri" charset="0"/>
                <a:ea typeface="MS PGothic" charset="-128"/>
              </a:rPr>
              <a:t>Python for </a:t>
            </a:r>
            <a:br>
              <a:rPr lang="en-US" altLang="zh-TW" sz="4400" dirty="0">
                <a:latin typeface="Calibri" charset="0"/>
                <a:ea typeface="MS PGothic" charset="-128"/>
              </a:rPr>
            </a:br>
            <a:r>
              <a:rPr lang="en-US" altLang="zh-TW" sz="4400" dirty="0">
                <a:latin typeface="Calibri" charset="0"/>
                <a:ea typeface="MS PGothic" charset="-128"/>
              </a:rPr>
              <a:t>Natural Language Processing</a:t>
            </a:r>
            <a:endParaRPr lang="en-US" altLang="zh-TW" sz="4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926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標題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rgbClr val="4F81BD"/>
                </a:solidFill>
                <a:latin typeface="Calibri" charset="0"/>
                <a:ea typeface="標楷體" charset="-120"/>
              </a:rPr>
              <a:t>References</a:t>
            </a:r>
            <a:endParaRPr lang="zh-TW" altLang="en-US">
              <a:solidFill>
                <a:srgbClr val="4F81BD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44386" name="內容版面配置區 2"/>
          <p:cNvSpPr>
            <a:spLocks noGrp="1"/>
          </p:cNvSpPr>
          <p:nvPr>
            <p:ph idx="1"/>
          </p:nvPr>
        </p:nvSpPr>
        <p:spPr>
          <a:xfrm>
            <a:off x="250825" y="908050"/>
            <a:ext cx="8642350" cy="5761310"/>
          </a:xfrm>
        </p:spPr>
        <p:txBody>
          <a:bodyPr/>
          <a:lstStyle/>
          <a:p>
            <a:pPr eaLnBrk="1" hangingPunct="1"/>
            <a:r>
              <a:rPr lang="en-US" altLang="zh-TW" sz="1600" dirty="0">
                <a:latin typeface="Calibri" charset="0"/>
                <a:ea typeface="標楷體" charset="-120"/>
              </a:rPr>
              <a:t>Ramesh Sharda,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Dursun</a:t>
            </a:r>
            <a:r>
              <a:rPr lang="en-US" altLang="zh-TW" sz="1600" dirty="0">
                <a:latin typeface="Calibri" charset="0"/>
                <a:ea typeface="標楷體" charset="-120"/>
              </a:rPr>
              <a:t>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Delen</a:t>
            </a:r>
            <a:r>
              <a:rPr lang="en-US" altLang="zh-TW" sz="1600" dirty="0">
                <a:latin typeface="Calibri" charset="0"/>
                <a:ea typeface="標楷體" charset="-120"/>
              </a:rPr>
              <a:t>, and Efraim Turban (2017), Business Intelligence, Analytics, and Data Science: A Managerial Perspective, 4th Edition, Pearson.</a:t>
            </a:r>
          </a:p>
          <a:p>
            <a:pPr eaLnBrk="1" hangingPunct="1"/>
            <a:r>
              <a:rPr lang="en-US" altLang="zh-TW" sz="1600" dirty="0">
                <a:latin typeface="Calibri" charset="0"/>
                <a:ea typeface="標楷體" charset="-120"/>
              </a:rPr>
              <a:t>Rajesh Arumugam (2018), Hands-On Natural Language Processing </a:t>
            </a:r>
            <a:br>
              <a:rPr lang="en-US" altLang="zh-TW" sz="1600" dirty="0">
                <a:latin typeface="Calibri" charset="0"/>
                <a:ea typeface="標楷體" charset="-120"/>
              </a:rPr>
            </a:br>
            <a:r>
              <a:rPr lang="en-US" altLang="zh-TW" sz="1600" dirty="0">
                <a:latin typeface="Calibri" charset="0"/>
                <a:ea typeface="標楷體" charset="-120"/>
              </a:rPr>
              <a:t>with Python: A practical guide to applying deep learning architectures to your NLP applications,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Packt</a:t>
            </a:r>
            <a:r>
              <a:rPr lang="en-US" altLang="zh-TW" sz="1600" dirty="0">
                <a:latin typeface="Calibri" charset="0"/>
                <a:ea typeface="標楷體" charset="-120"/>
              </a:rPr>
              <a:t>.</a:t>
            </a:r>
            <a:endParaRPr lang="en-US" altLang="en-US" sz="16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600" dirty="0">
                <a:latin typeface="Calibri" charset="0"/>
                <a:ea typeface="標楷體" charset="-120"/>
              </a:rPr>
              <a:t>Devlin, Jacob, Ming-Wei Chang, Kenton Lee, and Kristina Toutanova (2018). "BERT: Pre-training of Deep Bidirectional Transformers for Language Understanding."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arXiv</a:t>
            </a:r>
            <a:r>
              <a:rPr lang="en-US" altLang="zh-TW" sz="1600" dirty="0">
                <a:latin typeface="Calibri" charset="0"/>
                <a:ea typeface="標楷體" charset="-120"/>
              </a:rPr>
              <a:t> preprint arXiv:1810.04805.</a:t>
            </a:r>
          </a:p>
          <a:p>
            <a:pPr eaLnBrk="1" hangingPunct="1"/>
            <a:r>
              <a:rPr lang="en-US" altLang="zh-TW" sz="1600" dirty="0">
                <a:latin typeface="Calibri" charset="0"/>
                <a:ea typeface="標楷體" charset="-120"/>
              </a:rPr>
              <a:t>Christopher D. Manning and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Hinrich</a:t>
            </a:r>
            <a:r>
              <a:rPr lang="en-US" altLang="zh-TW" sz="1600" dirty="0">
                <a:latin typeface="Calibri" charset="0"/>
                <a:ea typeface="標楷體" charset="-120"/>
              </a:rPr>
              <a:t>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Schütze</a:t>
            </a:r>
            <a:r>
              <a:rPr lang="en-US" altLang="zh-TW" sz="1600" dirty="0">
                <a:latin typeface="Calibri" charset="0"/>
                <a:ea typeface="標楷體" charset="-120"/>
              </a:rPr>
              <a:t> (1999), Foundations of Statistical Natural Language Processing, The MIT Press.</a:t>
            </a:r>
          </a:p>
          <a:p>
            <a:pPr eaLnBrk="1" hangingPunct="1"/>
            <a:r>
              <a:rPr lang="en-US" altLang="zh-TW" sz="1600" dirty="0" err="1">
                <a:latin typeface="Calibri" charset="0"/>
                <a:ea typeface="標楷體" charset="-120"/>
              </a:rPr>
              <a:t>Dipanjan</a:t>
            </a:r>
            <a:r>
              <a:rPr lang="en-US" altLang="zh-TW" sz="1600" dirty="0">
                <a:latin typeface="Calibri" charset="0"/>
                <a:ea typeface="標楷體" charset="-120"/>
              </a:rPr>
              <a:t> Sarkar (2016), Text Analytics with Python: A Practical Real-World Approach to Gaining Actionable Insights from your Data,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Apress</a:t>
            </a:r>
            <a:r>
              <a:rPr lang="en-US" altLang="zh-TW" sz="1600" dirty="0">
                <a:latin typeface="Calibri" charset="0"/>
                <a:ea typeface="標楷體" charset="-120"/>
              </a:rPr>
              <a:t>.</a:t>
            </a:r>
          </a:p>
          <a:p>
            <a:pPr eaLnBrk="1" hangingPunct="1"/>
            <a:r>
              <a:rPr lang="en-US" altLang="zh-TW" sz="1600" dirty="0">
                <a:latin typeface="Calibri" charset="0"/>
                <a:ea typeface="標楷體" charset="-120"/>
              </a:rPr>
              <a:t>Jake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VanderPlas</a:t>
            </a:r>
            <a:r>
              <a:rPr lang="en-US" altLang="zh-TW" sz="1600" dirty="0">
                <a:latin typeface="Calibri" charset="0"/>
                <a:ea typeface="標楷體" charset="-120"/>
              </a:rPr>
              <a:t> (2016), Python Data Science Handbook: Essential Tools for Working with Data, O'Reilly Media.</a:t>
            </a:r>
          </a:p>
          <a:p>
            <a:pPr eaLnBrk="1" hangingPunct="1"/>
            <a:r>
              <a:rPr lang="en-US" altLang="zh-TW" sz="1600" dirty="0">
                <a:latin typeface="Calibri" charset="0"/>
                <a:ea typeface="標楷體" charset="-120"/>
              </a:rPr>
              <a:t>Steven Bird, Ewan Klein and Edward </a:t>
            </a:r>
            <a:r>
              <a:rPr lang="en-US" altLang="zh-TW" sz="1600" dirty="0" err="1">
                <a:latin typeface="Calibri" charset="0"/>
                <a:ea typeface="標楷體" charset="-120"/>
              </a:rPr>
              <a:t>Loper</a:t>
            </a:r>
            <a:r>
              <a:rPr lang="en-US" altLang="zh-TW" sz="1600" dirty="0">
                <a:latin typeface="Calibri" charset="0"/>
                <a:ea typeface="標楷體" charset="-120"/>
              </a:rPr>
              <a:t> (2009), Natural Language Processing with Python, O'Reilly Media, </a:t>
            </a:r>
            <a:r>
              <a:rPr lang="en-US" altLang="zh-TW" sz="1600" dirty="0">
                <a:latin typeface="Calibri" charset="0"/>
                <a:ea typeface="標楷體" charset="-120"/>
                <a:hlinkClick r:id="rId2"/>
              </a:rPr>
              <a:t>http://www.nltk.org/book/</a:t>
            </a:r>
            <a:r>
              <a:rPr lang="en-US" altLang="zh-TW" sz="1600" dirty="0">
                <a:latin typeface="Calibri" charset="0"/>
                <a:ea typeface="標楷體" charset="-120"/>
              </a:rPr>
              <a:t> , </a:t>
            </a:r>
            <a:r>
              <a:rPr lang="en-US" altLang="zh-TW" sz="1600" dirty="0">
                <a:latin typeface="Calibri" charset="0"/>
                <a:ea typeface="標楷體" charset="-120"/>
                <a:hlinkClick r:id="rId3"/>
              </a:rPr>
              <a:t>http://www.nltk.org/book_1ed/</a:t>
            </a:r>
            <a:endParaRPr lang="en-US" altLang="zh-TW" sz="16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en-US" sz="1600" dirty="0">
                <a:latin typeface="Calibri" charset="0"/>
                <a:ea typeface="標楷體" charset="-120"/>
              </a:rPr>
              <a:t>Nitin </a:t>
            </a:r>
            <a:r>
              <a:rPr lang="en-US" altLang="en-US" sz="1600" dirty="0" err="1">
                <a:latin typeface="Calibri" charset="0"/>
                <a:ea typeface="標楷體" charset="-120"/>
              </a:rPr>
              <a:t>Hardeniya</a:t>
            </a:r>
            <a:r>
              <a:rPr lang="en-US" altLang="en-US" sz="1600" dirty="0">
                <a:latin typeface="Calibri" charset="0"/>
                <a:ea typeface="標楷體" charset="-120"/>
              </a:rPr>
              <a:t> (2015), NLTK Essentials, </a:t>
            </a:r>
            <a:r>
              <a:rPr lang="en-US" altLang="en-US" sz="1600" dirty="0" err="1">
                <a:latin typeface="Calibri" charset="0"/>
                <a:ea typeface="標楷體" charset="-120"/>
              </a:rPr>
              <a:t>Packt</a:t>
            </a:r>
            <a:r>
              <a:rPr lang="en-US" altLang="en-US" sz="1600" dirty="0">
                <a:latin typeface="Calibri" charset="0"/>
                <a:ea typeface="標楷體" charset="-120"/>
              </a:rPr>
              <a:t>.</a:t>
            </a:r>
            <a:endParaRPr lang="en-US" altLang="zh-TW" sz="1600" dirty="0">
              <a:latin typeface="Calibri" charset="0"/>
              <a:ea typeface="標楷體" charset="-120"/>
            </a:endParaRPr>
          </a:p>
          <a:p>
            <a:pPr eaLnBrk="1" hangingPunct="1"/>
            <a:r>
              <a:rPr lang="en-US" altLang="zh-TW" sz="1600" dirty="0">
                <a:latin typeface="Calibri" charset="0"/>
                <a:ea typeface="標楷體" charset="-120"/>
              </a:rPr>
              <a:t>Bing Liu (2009), Web Data Mining: Exploring Hyperlinks, Contents, and Usage Data, Springer.</a:t>
            </a:r>
          </a:p>
          <a:p>
            <a:pPr eaLnBrk="1" hangingPunct="1"/>
            <a:endParaRPr lang="en-US" altLang="zh-TW" sz="1600" dirty="0">
              <a:latin typeface="Calibri" charset="0"/>
              <a:ea typeface="標楷體" charset="-120"/>
            </a:endParaRPr>
          </a:p>
        </p:txBody>
      </p:sp>
      <p:sp>
        <p:nvSpPr>
          <p:cNvPr id="144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0F9B038A-02CF-644D-BAD5-0819065A699B}" type="slidenum">
              <a:rPr kumimoji="0" lang="zh-TW" altLang="en-US" sz="1200">
                <a:solidFill>
                  <a:srgbClr val="898989"/>
                </a:solidFill>
                <a:latin typeface="Calibri" charset="0"/>
                <a:ea typeface="MS PGothic" charset="-128"/>
              </a:rPr>
              <a:pPr eaLnBrk="1" hangingPunct="1"/>
              <a:t>54</a:t>
            </a:fld>
            <a:endParaRPr kumimoji="0" lang="zh-TW" altLang="en-US" sz="1200">
              <a:solidFill>
                <a:srgbClr val="898989"/>
              </a:solidFill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16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Python for </a:t>
            </a:r>
            <a:b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</a:br>
            <a:r>
              <a:rPr lang="en-US" altLang="zh-TW" sz="8000" dirty="0">
                <a:solidFill>
                  <a:srgbClr val="C00000"/>
                </a:solidFill>
                <a:latin typeface="Calibri" charset="0"/>
                <a:ea typeface="標楷體" charset="-120"/>
              </a:rPr>
              <a:t>Natural Language Processing</a:t>
            </a:r>
            <a:endParaRPr lang="en-US" altLang="en-US" sz="8000" dirty="0">
              <a:solidFill>
                <a:srgbClr val="C00000"/>
              </a:solidFill>
              <a:latin typeface="Calibri" charset="0"/>
              <a:ea typeface="標楷體" charset="-120"/>
            </a:endParaRPr>
          </a:p>
        </p:txBody>
      </p:sp>
      <p:sp>
        <p:nvSpPr>
          <p:cNvPr id="153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08EAB8C-93D2-2144-9253-06580194A94E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88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AA4A022-986D-9E48-AE96-DE51E433A693}" type="slidenum">
              <a:rPr kumimoji="0" lang="zh-TW" alt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7</a:t>
            </a:fld>
            <a:endParaRPr kumimoji="0" lang="zh-TW" alt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150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852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795588" y="6561138"/>
            <a:ext cx="35544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BFBFBF"/>
                </a:solidFill>
              </a:rPr>
              <a:t>Source: https://www.python.org/community/logos/</a:t>
            </a:r>
          </a:p>
        </p:txBody>
      </p:sp>
    </p:spTree>
    <p:extLst>
      <p:ext uri="{BB962C8B-B14F-4D97-AF65-F5344CB8AC3E}">
        <p14:creationId xmlns:p14="http://schemas.microsoft.com/office/powerpoint/2010/main" val="145818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Connect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in Google Drive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C8A506-C614-2445-A5E4-05CBE0A8C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338"/>
            <a:ext cx="9144000" cy="5664679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4ADDD96-A1E2-CF49-BE64-7EF830E51C73}"/>
              </a:ext>
            </a:extLst>
          </p:cNvPr>
          <p:cNvSpPr/>
          <p:nvPr/>
        </p:nvSpPr>
        <p:spPr>
          <a:xfrm>
            <a:off x="0" y="2458995"/>
            <a:ext cx="1804086" cy="36040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F71598C-A3BE-7F4E-B7FA-F339BB56DE6F}"/>
              </a:ext>
            </a:extLst>
          </p:cNvPr>
          <p:cNvSpPr/>
          <p:nvPr/>
        </p:nvSpPr>
        <p:spPr>
          <a:xfrm>
            <a:off x="1079155" y="4576119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833A1DC-3FBE-4E46-84CD-26F3D9A83A1A}"/>
              </a:ext>
            </a:extLst>
          </p:cNvPr>
          <p:cNvSpPr/>
          <p:nvPr/>
        </p:nvSpPr>
        <p:spPr>
          <a:xfrm>
            <a:off x="3604052" y="5865340"/>
            <a:ext cx="2430163" cy="255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6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0CE7-1C2B-3346-A2C3-61C54F5F3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5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A78C9-FAD1-4D47-9BD3-BB80A2CA8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46E397-4BAA-4042-A411-973FC18E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842"/>
            <a:ext cx="9144000" cy="5650302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1F047D9-4999-934B-BCAA-CA5CFBDF9FB6}"/>
              </a:ext>
            </a:extLst>
          </p:cNvPr>
          <p:cNvSpPr/>
          <p:nvPr/>
        </p:nvSpPr>
        <p:spPr>
          <a:xfrm>
            <a:off x="5560541" y="2627873"/>
            <a:ext cx="1820560" cy="25125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6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14033</TotalTime>
  <Words>4097</Words>
  <Application>Microsoft Macintosh PowerPoint</Application>
  <PresentationFormat>On-screen Show (4:3)</PresentationFormat>
  <Paragraphs>405</Paragraphs>
  <Slides>54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標楷體</vt:lpstr>
      <vt:lpstr>標楷體</vt:lpstr>
      <vt:lpstr>Hei</vt:lpstr>
      <vt:lpstr>Heiti TC Medium</vt:lpstr>
      <vt:lpstr>MS PGothic</vt:lpstr>
      <vt:lpstr>新細明體</vt:lpstr>
      <vt:lpstr>Roboto</vt:lpstr>
      <vt:lpstr>Arial</vt:lpstr>
      <vt:lpstr>Calibri</vt:lpstr>
      <vt:lpstr>Courier</vt:lpstr>
      <vt:lpstr>Courier New</vt:lpstr>
      <vt:lpstr>Times New Roman</vt:lpstr>
      <vt:lpstr>Wingdings</vt:lpstr>
      <vt:lpstr>Office 佈景主題</vt:lpstr>
      <vt:lpstr>人工智慧文本分析  (AI for Text Analytics) </vt:lpstr>
      <vt:lpstr>PowerPoint Presentation</vt:lpstr>
      <vt:lpstr>PowerPoint Presentation</vt:lpstr>
      <vt:lpstr>PowerPoint Presentation</vt:lpstr>
      <vt:lpstr>Outline</vt:lpstr>
      <vt:lpstr>Python for  Natural Language Processing</vt:lpstr>
      <vt:lpstr>PowerPoint Presentation</vt:lpstr>
      <vt:lpstr>Connect Google Colab in Google Drive</vt:lpstr>
      <vt:lpstr>Google Colab</vt:lpstr>
      <vt:lpstr>Google Colab</vt:lpstr>
      <vt:lpstr>Connect Colaboratory to Google Drive</vt:lpstr>
      <vt:lpstr>Google Colab</vt:lpstr>
      <vt:lpstr>Google Colab</vt:lpstr>
      <vt:lpstr>Google Colab</vt:lpstr>
      <vt:lpstr>Run Jupyter Notebook  Python3 GPU Google Colab</vt:lpstr>
      <vt:lpstr>Google Colab Python Hello World print('Hello World')</vt:lpstr>
      <vt:lpstr>Natural Language Processing (NLP) and Text Mining</vt:lpstr>
      <vt:lpstr>spaCy:  Natural Language Processing</vt:lpstr>
      <vt:lpstr>Python in Google Colab (Python101)</vt:lpstr>
      <vt:lpstr>Python in Google Colab (Python101)</vt:lpstr>
      <vt:lpstr>Python in Google Colab (Python101)</vt:lpstr>
      <vt:lpstr>Python in Google Colab (Python101)</vt:lpstr>
      <vt:lpstr>Python in Google Colab (Python101)</vt:lpstr>
      <vt:lpstr>Python in Google Colab (Python101)</vt:lpstr>
      <vt:lpstr>Python in Google Colab</vt:lpstr>
      <vt:lpstr>Python in Google Colab (Python101)</vt:lpstr>
      <vt:lpstr>MONPA 罔拍： 正體中文斷詞、詞性標註以及命名實體辨識的多任務模型</vt:lpstr>
      <vt:lpstr>jieba words = jieba.cut(sentence)</vt:lpstr>
      <vt:lpstr> Python Jieba “结巴”中文分词</vt:lpstr>
      <vt:lpstr>Python in Google Colab</vt:lpstr>
      <vt:lpstr>Text Classification</vt:lpstr>
      <vt:lpstr>Text Classification Workflow</vt:lpstr>
      <vt:lpstr>Text Classification Flowchart</vt:lpstr>
      <vt:lpstr>Text Classification S/W&lt;1500: N-gram</vt:lpstr>
      <vt:lpstr>Text Classification S/W&gt;=1500: Sequence</vt:lpstr>
      <vt:lpstr>Step 2.5: Choose a Model Samples/Words &lt; 1500 150,000/100 = 1500</vt:lpstr>
      <vt:lpstr>PowerPoint Presentation</vt:lpstr>
      <vt:lpstr>Step 3: Prepare Your Data</vt:lpstr>
      <vt:lpstr>One-hot encoding</vt:lpstr>
      <vt:lpstr>Word embeddings</vt:lpstr>
      <vt:lpstr>Word embeddings</vt:lpstr>
      <vt:lpstr>PowerPoint Presentation</vt:lpstr>
      <vt:lpstr>PowerPoint Presentation</vt:lpstr>
      <vt:lpstr>PowerPoint Presentation</vt:lpstr>
      <vt:lpstr>PowerPoint Presentation</vt:lpstr>
      <vt:lpstr>from keras.preprocessing.text import Tokenizer</vt:lpstr>
      <vt:lpstr>from keras.preprocessing.text import Tokenizer</vt:lpstr>
      <vt:lpstr>texts_to_matrix =  t.texts_to_matrix(docs, mode='count')</vt:lpstr>
      <vt:lpstr>t.texts_to_matrix(docs, mode='tfidf')</vt:lpstr>
      <vt:lpstr>NLTK (Natural Language Toolkit)</vt:lpstr>
      <vt:lpstr>TensorFlow NLP Examples</vt:lpstr>
      <vt:lpstr>Text Classification IMDB Movie Reviews</vt:lpstr>
      <vt:lpstr>Summary</vt:lpstr>
      <vt:lpstr>References</vt:lpstr>
    </vt:vector>
  </TitlesOfParts>
  <Manager/>
  <Company>TKU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人工智慧文本分析 (Artificial Intelligence for Text Analytics)</dc:title>
  <dc:subject>人工智慧文本分析 (Artificial Intelligence for Text Analytics)</dc:subject>
  <dc:creator>MYDAY</dc:creator>
  <cp:keywords>人工智慧, 文本分析, Artificial Intelligence, Text Analytics</cp:keywords>
  <dc:description>人工智慧文本分析 (Artificial Intelligence for Text Analytics)</dc:description>
  <cp:lastModifiedBy>Microsoft Office User</cp:lastModifiedBy>
  <cp:revision>900</cp:revision>
  <cp:lastPrinted>2020-10-07T14:51:50Z</cp:lastPrinted>
  <dcterms:created xsi:type="dcterms:W3CDTF">2011-02-14T23:24:00Z</dcterms:created>
  <dcterms:modified xsi:type="dcterms:W3CDTF">2020-10-07T14:51:52Z</dcterms:modified>
  <cp:category/>
</cp:coreProperties>
</file>