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848" r:id="rId2"/>
    <p:sldId id="1166" r:id="rId3"/>
    <p:sldId id="2995" r:id="rId4"/>
    <p:sldId id="2996" r:id="rId5"/>
    <p:sldId id="2998" r:id="rId6"/>
    <p:sldId id="2999" r:id="rId7"/>
    <p:sldId id="2972" r:id="rId8"/>
    <p:sldId id="2969" r:id="rId9"/>
    <p:sldId id="2968" r:id="rId10"/>
    <p:sldId id="2970" r:id="rId11"/>
    <p:sldId id="3000" r:id="rId12"/>
    <p:sldId id="3001" r:id="rId13"/>
    <p:sldId id="3002" r:id="rId14"/>
    <p:sldId id="3003" r:id="rId15"/>
    <p:sldId id="3004" r:id="rId16"/>
    <p:sldId id="2966" r:id="rId17"/>
    <p:sldId id="2973" r:id="rId18"/>
    <p:sldId id="2974" r:id="rId19"/>
    <p:sldId id="2977" r:id="rId20"/>
    <p:sldId id="2975" r:id="rId21"/>
    <p:sldId id="2978" r:id="rId22"/>
    <p:sldId id="3147" r:id="rId23"/>
    <p:sldId id="3148" r:id="rId24"/>
    <p:sldId id="3149" r:id="rId25"/>
    <p:sldId id="3008" r:id="rId26"/>
    <p:sldId id="3150" r:id="rId27"/>
    <p:sldId id="3151" r:id="rId28"/>
    <p:sldId id="3152" r:id="rId29"/>
    <p:sldId id="3017" r:id="rId30"/>
    <p:sldId id="3018" r:id="rId31"/>
    <p:sldId id="3019" r:id="rId32"/>
    <p:sldId id="3020" r:id="rId33"/>
    <p:sldId id="3021" r:id="rId34"/>
    <p:sldId id="3153" r:id="rId35"/>
    <p:sldId id="3154" r:id="rId36"/>
    <p:sldId id="3104" r:id="rId37"/>
    <p:sldId id="3046" r:id="rId38"/>
    <p:sldId id="3081" r:id="rId39"/>
    <p:sldId id="3071" r:id="rId40"/>
    <p:sldId id="3047" r:id="rId41"/>
    <p:sldId id="3082" r:id="rId42"/>
    <p:sldId id="3048" r:id="rId43"/>
    <p:sldId id="3049" r:id="rId44"/>
    <p:sldId id="3050" r:id="rId45"/>
    <p:sldId id="3051" r:id="rId46"/>
    <p:sldId id="3052" r:id="rId47"/>
    <p:sldId id="3053" r:id="rId48"/>
    <p:sldId id="3054" r:id="rId49"/>
    <p:sldId id="3055" r:id="rId50"/>
    <p:sldId id="3084" r:id="rId51"/>
    <p:sldId id="3083" r:id="rId52"/>
    <p:sldId id="3056" r:id="rId53"/>
    <p:sldId id="3057" r:id="rId54"/>
    <p:sldId id="3058" r:id="rId55"/>
    <p:sldId id="3059" r:id="rId56"/>
    <p:sldId id="3060" r:id="rId57"/>
    <p:sldId id="3061" r:id="rId58"/>
    <p:sldId id="3062" r:id="rId59"/>
    <p:sldId id="3063" r:id="rId60"/>
    <p:sldId id="3064" r:id="rId61"/>
    <p:sldId id="3065" r:id="rId62"/>
    <p:sldId id="3066" r:id="rId63"/>
    <p:sldId id="3067" r:id="rId64"/>
    <p:sldId id="3045" r:id="rId65"/>
    <p:sldId id="3041" r:id="rId66"/>
    <p:sldId id="3086" r:id="rId67"/>
    <p:sldId id="3116" r:id="rId68"/>
    <p:sldId id="3117" r:id="rId69"/>
    <p:sldId id="3157" r:id="rId70"/>
    <p:sldId id="3156" r:id="rId71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3" autoAdjust="0"/>
    <p:restoredTop sz="93629"/>
  </p:normalViewPr>
  <p:slideViewPr>
    <p:cSldViewPr>
      <p:cViewPr varScale="1">
        <p:scale>
          <a:sx n="84" d="100"/>
          <a:sy n="84" d="100"/>
        </p:scale>
        <p:origin x="184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AEB525A-1002-724B-B51B-6A7D3AF73486}" type="slidenum">
              <a:rPr kumimoji="0" lang="en-US" altLang="zh-TW" sz="1300">
                <a:latin typeface="Calibri" charset="0"/>
                <a:ea typeface="MS PGothic" charset="-128"/>
              </a:rPr>
              <a:pPr eaLnBrk="1" hangingPunct="1"/>
              <a:t>5</a:t>
            </a:fld>
            <a:endParaRPr kumimoji="0" lang="en-US" altLang="zh-TW" sz="1300">
              <a:latin typeface="Calibri" charset="0"/>
              <a:ea typeface="MS PGothic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048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!pip install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nltk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新細明體" charset="0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import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nltk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 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nltk.download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('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gutenberg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')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from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nltk.text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 import Text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alice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 = Text(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nltk.corpus.gutenberg.words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('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carroll-alice.txt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'))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新細明體" charset="0"/>
              </a:rPr>
              <a:t>alice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新細明體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4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t1 = 'The mouse ran up the clock'</a:t>
            </a:r>
          </a:p>
          <a:p>
            <a:r>
              <a:rPr lang="en-US" dirty="0"/>
              <a:t>t2 = 'The mouse ran down'</a:t>
            </a:r>
          </a:p>
          <a:p>
            <a:r>
              <a:rPr lang="en-US" dirty="0"/>
              <a:t>s1 = t1.lower().split(' ')</a:t>
            </a:r>
          </a:p>
          <a:p>
            <a:r>
              <a:rPr lang="en-US" dirty="0"/>
              <a:t>s2 = t2.lower().split(' ')</a:t>
            </a:r>
          </a:p>
          <a:p>
            <a:r>
              <a:rPr lang="en-US" dirty="0"/>
              <a:t>terms = s1 + s2</a:t>
            </a:r>
          </a:p>
          <a:p>
            <a:r>
              <a:rPr lang="en-US" dirty="0" err="1"/>
              <a:t>sortedset</a:t>
            </a:r>
            <a:r>
              <a:rPr lang="en-US" dirty="0"/>
              <a:t> = sorted(set(terms))</a:t>
            </a:r>
          </a:p>
          <a:p>
            <a:r>
              <a:rPr lang="en-US" dirty="0"/>
              <a:t>print('terms =', terms)</a:t>
            </a:r>
          </a:p>
          <a:p>
            <a:r>
              <a:rPr lang="en-US" dirty="0"/>
              <a:t>print('</a:t>
            </a:r>
            <a:r>
              <a:rPr lang="en-US" dirty="0" err="1"/>
              <a:t>sortedset</a:t>
            </a:r>
            <a:r>
              <a:rPr lang="en-US" dirty="0"/>
              <a:t> =', </a:t>
            </a:r>
            <a:r>
              <a:rPr lang="en-US" dirty="0" err="1"/>
              <a:t>sortedset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keras.preprocessing.text</a:t>
            </a:r>
            <a:r>
              <a:rPr lang="en-US" dirty="0"/>
              <a:t> import Tokenizer</a:t>
            </a:r>
          </a:p>
          <a:p>
            <a:r>
              <a:rPr lang="en-US" dirty="0"/>
              <a:t># define 5 documents</a:t>
            </a:r>
          </a:p>
          <a:p>
            <a:r>
              <a:rPr lang="en-US" dirty="0"/>
              <a:t>docs = ['Well done!', 'Good work', 'Great effort', 'nice work', 'Excellent!']</a:t>
            </a:r>
          </a:p>
          <a:p>
            <a:r>
              <a:rPr lang="en-US" dirty="0"/>
              <a:t># create the tokenizer</a:t>
            </a:r>
          </a:p>
          <a:p>
            <a:r>
              <a:rPr lang="en-US" dirty="0"/>
              <a:t>t = Tokenizer()</a:t>
            </a:r>
          </a:p>
          <a:p>
            <a:r>
              <a:rPr lang="en-US" dirty="0"/>
              <a:t># fit the tokenizer on the documents</a:t>
            </a:r>
          </a:p>
          <a:p>
            <a:r>
              <a:rPr lang="en-US" dirty="0" err="1"/>
              <a:t>t.fit_on_texts</a:t>
            </a:r>
            <a:r>
              <a:rPr lang="en-US" dirty="0"/>
              <a:t>(docs)</a:t>
            </a:r>
          </a:p>
          <a:p>
            <a:r>
              <a:rPr lang="en-US" dirty="0"/>
              <a:t>print('docs:', docs)</a:t>
            </a:r>
          </a:p>
          <a:p>
            <a:r>
              <a:rPr lang="en-US" dirty="0"/>
              <a:t>print('</a:t>
            </a:r>
            <a:r>
              <a:rPr lang="en-US" dirty="0" err="1"/>
              <a:t>word_counts</a:t>
            </a:r>
            <a:r>
              <a:rPr lang="en-US" dirty="0"/>
              <a:t>:', </a:t>
            </a:r>
            <a:r>
              <a:rPr lang="en-US" dirty="0" err="1"/>
              <a:t>t.word_counts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document_count</a:t>
            </a:r>
            <a:r>
              <a:rPr lang="en-US" dirty="0"/>
              <a:t>:', </a:t>
            </a:r>
            <a:r>
              <a:rPr lang="en-US" dirty="0" err="1"/>
              <a:t>t.document_count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word_index</a:t>
            </a:r>
            <a:r>
              <a:rPr lang="en-US" dirty="0"/>
              <a:t>:', </a:t>
            </a:r>
            <a:r>
              <a:rPr lang="en-US" dirty="0" err="1"/>
              <a:t>t.word_index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word_docs</a:t>
            </a:r>
            <a:r>
              <a:rPr lang="en-US" dirty="0"/>
              <a:t>:', </a:t>
            </a:r>
            <a:r>
              <a:rPr lang="en-US" dirty="0" err="1"/>
              <a:t>t.word_docs</a:t>
            </a:r>
            <a:r>
              <a:rPr lang="en-US" dirty="0"/>
              <a:t>)</a:t>
            </a:r>
          </a:p>
          <a:p>
            <a:r>
              <a:rPr lang="en-US" dirty="0"/>
              <a:t># integer encode documents</a:t>
            </a:r>
          </a:p>
          <a:p>
            <a:r>
              <a:rPr lang="en-US" dirty="0" err="1"/>
              <a:t>texts_to_matrix</a:t>
            </a:r>
            <a:r>
              <a:rPr lang="en-US" dirty="0"/>
              <a:t> = </a:t>
            </a:r>
            <a:r>
              <a:rPr lang="en-US" dirty="0" err="1"/>
              <a:t>t.texts_to_matrix</a:t>
            </a:r>
            <a:r>
              <a:rPr lang="en-US" dirty="0"/>
              <a:t>(docs, mode='count')</a:t>
            </a:r>
          </a:p>
          <a:p>
            <a:r>
              <a:rPr lang="en-US" dirty="0"/>
              <a:t>print('</a:t>
            </a:r>
            <a:r>
              <a:rPr lang="en-US" dirty="0" err="1"/>
              <a:t>texts_to_matrix</a:t>
            </a:r>
            <a:r>
              <a:rPr lang="en-US" dirty="0"/>
              <a:t>:')</a:t>
            </a:r>
          </a:p>
          <a:p>
            <a:r>
              <a:rPr lang="en-US" dirty="0"/>
              <a:t>print(</a:t>
            </a:r>
            <a:r>
              <a:rPr lang="en-US" dirty="0" err="1"/>
              <a:t>texts_to_matrix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9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keras.preprocessing.text</a:t>
            </a:r>
            <a:r>
              <a:rPr lang="en-US" dirty="0"/>
              <a:t> import Tokenizer</a:t>
            </a:r>
          </a:p>
          <a:p>
            <a:r>
              <a:rPr lang="en-US" dirty="0"/>
              <a:t># define 5 documents</a:t>
            </a:r>
          </a:p>
          <a:p>
            <a:r>
              <a:rPr lang="en-US" dirty="0"/>
              <a:t>docs = ['Well done!', 'Good work', 'Great effort', 'nice work', 'Excellent!']</a:t>
            </a:r>
          </a:p>
          <a:p>
            <a:r>
              <a:rPr lang="en-US" dirty="0"/>
              <a:t># create the tokenizer</a:t>
            </a:r>
          </a:p>
          <a:p>
            <a:r>
              <a:rPr lang="en-US" dirty="0"/>
              <a:t>t = Tokenizer()</a:t>
            </a:r>
          </a:p>
          <a:p>
            <a:r>
              <a:rPr lang="en-US" dirty="0"/>
              <a:t># fit the tokenizer on the documents</a:t>
            </a:r>
          </a:p>
          <a:p>
            <a:r>
              <a:rPr lang="en-US" dirty="0" err="1"/>
              <a:t>t.fit_on_texts</a:t>
            </a:r>
            <a:r>
              <a:rPr lang="en-US" dirty="0"/>
              <a:t>(docs)</a:t>
            </a:r>
          </a:p>
          <a:p>
            <a:r>
              <a:rPr lang="en-US" dirty="0"/>
              <a:t>print('docs:', docs)</a:t>
            </a:r>
          </a:p>
          <a:p>
            <a:r>
              <a:rPr lang="en-US" dirty="0"/>
              <a:t>print('</a:t>
            </a:r>
            <a:r>
              <a:rPr lang="en-US" dirty="0" err="1"/>
              <a:t>word_counts</a:t>
            </a:r>
            <a:r>
              <a:rPr lang="en-US" dirty="0"/>
              <a:t>:', </a:t>
            </a:r>
            <a:r>
              <a:rPr lang="en-US" dirty="0" err="1"/>
              <a:t>t.word_counts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document_count</a:t>
            </a:r>
            <a:r>
              <a:rPr lang="en-US" dirty="0"/>
              <a:t>:', </a:t>
            </a:r>
            <a:r>
              <a:rPr lang="en-US" dirty="0" err="1"/>
              <a:t>t.document_count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word_index</a:t>
            </a:r>
            <a:r>
              <a:rPr lang="en-US" dirty="0"/>
              <a:t>:', </a:t>
            </a:r>
            <a:r>
              <a:rPr lang="en-US" dirty="0" err="1"/>
              <a:t>t.word_index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word_docs</a:t>
            </a:r>
            <a:r>
              <a:rPr lang="en-US" dirty="0"/>
              <a:t>:', </a:t>
            </a:r>
            <a:r>
              <a:rPr lang="en-US" dirty="0" err="1"/>
              <a:t>t.word_docs</a:t>
            </a:r>
            <a:r>
              <a:rPr lang="en-US" dirty="0"/>
              <a:t>)</a:t>
            </a:r>
          </a:p>
          <a:p>
            <a:r>
              <a:rPr lang="en-US" dirty="0"/>
              <a:t># integer encode documents</a:t>
            </a:r>
          </a:p>
          <a:p>
            <a:r>
              <a:rPr lang="en-US" dirty="0" err="1"/>
              <a:t>texts_to_matrix</a:t>
            </a:r>
            <a:r>
              <a:rPr lang="en-US" dirty="0"/>
              <a:t> = </a:t>
            </a:r>
            <a:r>
              <a:rPr lang="en-US" dirty="0" err="1"/>
              <a:t>t.texts_to_matrix</a:t>
            </a:r>
            <a:r>
              <a:rPr lang="en-US" dirty="0"/>
              <a:t>(docs, mode='count')</a:t>
            </a:r>
          </a:p>
          <a:p>
            <a:r>
              <a:rPr lang="en-US" dirty="0"/>
              <a:t>print('</a:t>
            </a:r>
            <a:r>
              <a:rPr lang="en-US" dirty="0" err="1"/>
              <a:t>texts_to_matrix</a:t>
            </a:r>
            <a:r>
              <a:rPr lang="en-US" dirty="0"/>
              <a:t>:')</a:t>
            </a:r>
          </a:p>
          <a:p>
            <a:r>
              <a:rPr lang="en-US" dirty="0"/>
              <a:t>print(</a:t>
            </a:r>
            <a:r>
              <a:rPr lang="en-US" dirty="0" err="1"/>
              <a:t>texts_to_matrix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from </a:t>
            </a:r>
            <a:r>
              <a:rPr lang="en-US" dirty="0" err="1"/>
              <a:t>keras.preprocessing.text</a:t>
            </a:r>
            <a:r>
              <a:rPr lang="en-US" dirty="0"/>
              <a:t> import Tokenizer</a:t>
            </a:r>
          </a:p>
          <a:p>
            <a:r>
              <a:rPr lang="en-US" dirty="0"/>
              <a:t># define 5 documents</a:t>
            </a:r>
          </a:p>
          <a:p>
            <a:r>
              <a:rPr lang="en-US" dirty="0"/>
              <a:t>docs = ['Well done!', 'Good work', 'Great effort', 'nice work', 'Excellent!']</a:t>
            </a:r>
          </a:p>
          <a:p>
            <a:r>
              <a:rPr lang="en-US" dirty="0"/>
              <a:t># create the tokenizer</a:t>
            </a:r>
          </a:p>
          <a:p>
            <a:r>
              <a:rPr lang="en-US" dirty="0"/>
              <a:t>t = Tokenizer()</a:t>
            </a:r>
          </a:p>
          <a:p>
            <a:r>
              <a:rPr lang="en-US" dirty="0"/>
              <a:t># fit the tokenizer on the documents</a:t>
            </a:r>
          </a:p>
          <a:p>
            <a:r>
              <a:rPr lang="en-US" dirty="0" err="1"/>
              <a:t>t.fit_on_texts</a:t>
            </a:r>
            <a:r>
              <a:rPr lang="en-US" dirty="0"/>
              <a:t>(docs)</a:t>
            </a:r>
          </a:p>
          <a:p>
            <a:r>
              <a:rPr lang="en-US" dirty="0"/>
              <a:t>print('docs:', docs)</a:t>
            </a:r>
          </a:p>
          <a:p>
            <a:r>
              <a:rPr lang="en-US" dirty="0"/>
              <a:t>print('</a:t>
            </a:r>
            <a:r>
              <a:rPr lang="en-US" dirty="0" err="1"/>
              <a:t>word_counts</a:t>
            </a:r>
            <a:r>
              <a:rPr lang="en-US" dirty="0"/>
              <a:t>:', </a:t>
            </a:r>
            <a:r>
              <a:rPr lang="en-US" dirty="0" err="1"/>
              <a:t>t.word_counts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document_count</a:t>
            </a:r>
            <a:r>
              <a:rPr lang="en-US" dirty="0"/>
              <a:t>:', </a:t>
            </a:r>
            <a:r>
              <a:rPr lang="en-US" dirty="0" err="1"/>
              <a:t>t.document_count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word_index</a:t>
            </a:r>
            <a:r>
              <a:rPr lang="en-US" dirty="0"/>
              <a:t>:', </a:t>
            </a:r>
            <a:r>
              <a:rPr lang="en-US" dirty="0" err="1"/>
              <a:t>t.word_index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word_docs</a:t>
            </a:r>
            <a:r>
              <a:rPr lang="en-US" dirty="0"/>
              <a:t>:', </a:t>
            </a:r>
            <a:r>
              <a:rPr lang="en-US" dirty="0" err="1"/>
              <a:t>t.word_docs</a:t>
            </a:r>
            <a:r>
              <a:rPr lang="en-US" dirty="0"/>
              <a:t>)</a:t>
            </a:r>
          </a:p>
          <a:p>
            <a:r>
              <a:rPr lang="en-US" dirty="0"/>
              <a:t># integer encode documents</a:t>
            </a:r>
          </a:p>
          <a:p>
            <a:r>
              <a:rPr lang="en-US" dirty="0" err="1"/>
              <a:t>texts_to_matrix</a:t>
            </a:r>
            <a:r>
              <a:rPr lang="en-US" dirty="0"/>
              <a:t> = </a:t>
            </a:r>
            <a:r>
              <a:rPr lang="en-US" dirty="0" err="1"/>
              <a:t>t.texts_to_matrix</a:t>
            </a:r>
            <a:r>
              <a:rPr lang="en-US" dirty="0"/>
              <a:t>(docs, mode='</a:t>
            </a:r>
            <a:r>
              <a:rPr lang="en-US" dirty="0" err="1"/>
              <a:t>tfidf</a:t>
            </a:r>
            <a:r>
              <a:rPr lang="en-US" dirty="0"/>
              <a:t>')</a:t>
            </a:r>
          </a:p>
          <a:p>
            <a:r>
              <a:rPr lang="en-US" dirty="0"/>
              <a:t>print('</a:t>
            </a:r>
            <a:r>
              <a:rPr lang="en-US" dirty="0" err="1"/>
              <a:t>texts_to_matrix</a:t>
            </a:r>
            <a:r>
              <a:rPr lang="en-US" dirty="0"/>
              <a:t>:')</a:t>
            </a:r>
          </a:p>
          <a:p>
            <a:r>
              <a:rPr lang="en-US" dirty="0"/>
              <a:t>print(</a:t>
            </a:r>
            <a:r>
              <a:rPr lang="en-US" dirty="0" err="1"/>
              <a:t>texts_to_matrix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###########</a:t>
            </a:r>
          </a:p>
          <a:p>
            <a:r>
              <a:rPr lang="en-US" dirty="0"/>
              <a:t>‘’’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docs: ['Well done!', 'Good work', 'Great effort', 'nice work', 'Excellent!']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word_counts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OrderedDict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([('well', 1), ('done', 1), ('good', 1), ('work', 2), ('great', 1), ('effort', 1), ('nice', 1), ('excellent', 1)])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document_count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word_index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{'work': 1, 'well': 2, 'done': 3, 'good': 4, 'great': 5, 'effort': 6, 'nice': 7, 'excellent': 8}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word_docs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{'done': 1, 'well': 1, 'work': 2, 'good': 1, 'great': 1, 'effort': 1, 'nice': 1, 'excellent': 1}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texts_to_matrix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[[0. 0. 1.25276297 1.25276297 0. 0. 0. 0. 0. ] [0. 0.98082925 0. 0. 1.25276297 0. 0. 0. 0. ] [0. 0. 0. 0. 0. 1.25276297 1.25276297 0. 0. ] [0. 0.98082925 0. 0. 0. 0. 0. 1.25276297 0. ] [0. 0. 0. 0. 0. 0. 0. 0. 1.25276297]]</a:t>
            </a:r>
            <a:endParaRPr lang="en-US" dirty="0"/>
          </a:p>
          <a:p>
            <a:r>
              <a:rPr lang="en-US" dirty="0"/>
              <a:t>‘’’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71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29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AEB525A-1002-724B-B51B-6A7D3AF73486}" type="slidenum">
              <a:rPr kumimoji="0" lang="en-US" altLang="zh-TW" sz="1300">
                <a:latin typeface="Calibri" charset="0"/>
                <a:ea typeface="MS PGothic" charset="-128"/>
              </a:rPr>
              <a:pPr eaLnBrk="1" hangingPunct="1"/>
              <a:t>69</a:t>
            </a:fld>
            <a:endParaRPr kumimoji="0" lang="en-US" altLang="zh-TW" sz="1300">
              <a:latin typeface="Calibri" charset="0"/>
              <a:ea typeface="MS PGothic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252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2020/10/14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pu.edu.tw/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www.mis.ntpu.edu.tw/en/" TargetMode="External"/><Relationship Id="rId12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/cindex.htm" TargetMode="External"/><Relationship Id="rId11" Type="http://schemas.openxmlformats.org/officeDocument/2006/relationships/hyperlink" Target="https://web.ntpu.edu.tw/~myday" TargetMode="External"/><Relationship Id="rId5" Type="http://schemas.openxmlformats.org/officeDocument/2006/relationships/hyperlink" Target="https://web.ntpu.edu.tw/~myday/" TargetMode="External"/><Relationship Id="rId10" Type="http://schemas.openxmlformats.org/officeDocument/2006/relationships/hyperlink" Target="http://mail.im.tku.edu.tw/~myday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mis.ntpu.edu.tw/" TargetMode="External"/><Relationship Id="rId1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jalammar.github.io/a-visual-guide-to-using-bert-for-the-first-time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colab.research.google.com/github/jalammar/jalammar.github.io/blob/master/notebooks/bert/A_Visual_Notebook_to_Using_BERT_for_the_First_Time.ipynb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www.tensorflow.org/tutorials/keras/text_classification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image" Target="../media/image52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tenberg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notebooks.quantumstat.com/" TargetMode="External"/><Relationship Id="rId3" Type="http://schemas.openxmlformats.org/officeDocument/2006/relationships/hyperlink" Target="http://www.nltk.org/book_1ed/" TargetMode="External"/><Relationship Id="rId7" Type="http://schemas.openxmlformats.org/officeDocument/2006/relationships/hyperlink" Target="https://medium.com/towards-artificial-intelligence/text-classification-by-xgboost-others-a-case-study-using-bbc-news-articles-5d88e94a9f8" TargetMode="External"/><Relationship Id="rId2" Type="http://schemas.openxmlformats.org/officeDocument/2006/relationships/hyperlink" Target="http://www.nltk.org/bo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google.com/machine-learning/guides/text-classification" TargetMode="External"/><Relationship Id="rId5" Type="http://schemas.openxmlformats.org/officeDocument/2006/relationships/hyperlink" Target="https://www.tensorflow.org/tutorials/keras/text_classification" TargetMode="External"/><Relationship Id="rId4" Type="http://schemas.openxmlformats.org/officeDocument/2006/relationships/hyperlink" Target="http://jalammar.github.io/a-visual-guide-to-using-bert-for-the-first-time/" TargetMode="External"/><Relationship Id="rId9" Type="http://schemas.openxmlformats.org/officeDocument/2006/relationships/hyperlink" Target="https://tinyurl.com/aintpupython1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tenberg.org/files/11/11-h/11-h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60363" y="100087"/>
            <a:ext cx="8423275" cy="1295302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人工智慧文本分析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000" dirty="0">
                <a:solidFill>
                  <a:schemeClr val="tx2"/>
                </a:solidFill>
              </a:rPr>
              <a:t>(AI for Text Analytics) </a:t>
            </a:r>
            <a:endParaRPr lang="zh-TW" altLang="en-US" sz="4000" dirty="0">
              <a:solidFill>
                <a:schemeClr val="tx2"/>
              </a:solidFill>
            </a:endParaRPr>
          </a:p>
        </p:txBody>
      </p:sp>
      <p:sp>
        <p:nvSpPr>
          <p:cNvPr id="40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395388"/>
            <a:ext cx="8784976" cy="18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C00000"/>
                </a:solidFill>
                <a:ea typeface="標楷體" pitchFamily="65" charset="-120"/>
              </a:rPr>
              <a:t>處理和理解文本 </a:t>
            </a:r>
            <a:br>
              <a:rPr lang="en-US" altLang="zh-TW" sz="44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4400" b="1" dirty="0">
                <a:solidFill>
                  <a:srgbClr val="C00000"/>
                </a:solidFill>
                <a:ea typeface="標楷體" pitchFamily="65" charset="-120"/>
              </a:rPr>
              <a:t>(Processing and Understanding Text)</a:t>
            </a:r>
          </a:p>
        </p:txBody>
      </p:sp>
      <p:pic>
        <p:nvPicPr>
          <p:cNvPr id="4104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" y="148034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文字方塊 14"/>
          <p:cNvSpPr txBox="1">
            <a:spLocks noChangeArrowheads="1"/>
          </p:cNvSpPr>
          <p:nvPr/>
        </p:nvSpPr>
        <p:spPr bwMode="auto">
          <a:xfrm>
            <a:off x="785019" y="85575"/>
            <a:ext cx="1024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</a:t>
            </a:r>
            <a:br>
              <a:rPr kumimoji="0" lang="en-US" altLang="zh-TW" sz="1600" b="1" dirty="0">
                <a:solidFill>
                  <a:srgbClr val="FF0000"/>
                </a:solidFill>
              </a:rPr>
            </a:br>
            <a:r>
              <a:rPr kumimoji="0" lang="en-US" altLang="zh-TW" sz="1600" b="1" dirty="0">
                <a:solidFill>
                  <a:srgbClr val="FF0000"/>
                </a:solidFill>
              </a:rPr>
              <a:t>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4107" name="Picture 6" descr="C:\Users\myday\Downloads\TKU-title15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" y="635843"/>
            <a:ext cx="895400" cy="2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F7D4E94B-B7BF-954C-A000-94C32CE5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720" y="4293096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5">
            <a:extLst>
              <a:ext uri="{FF2B5EF4-FFF2-40B4-BE49-F238E27FC236}">
                <a16:creationId xmlns:a16="http://schemas.microsoft.com/office/drawing/2014/main" id="{BBB48059-3942-8645-8062-B43E0C18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369766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1091AITA04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IMTKU </a:t>
            </a:r>
            <a:r>
              <a:rPr kumimoji="0" lang="is-IS" altLang="zh-TW" sz="1800" dirty="0">
                <a:solidFill>
                  <a:srgbClr val="7F7F7F"/>
                </a:solidFill>
              </a:rPr>
              <a:t>(M2455) (8418) (Fall 2020)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Thu 3, 4 (10:10-12:00) (B206)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48DAF237-5B68-2547-823C-1B16B40A0131}"/>
              </a:ext>
            </a:extLst>
          </p:cNvPr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6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8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9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1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cs typeface="Times New Roman" pitchFamily="18" charset="0"/>
              </a:rPr>
              <a:t>2020-10-15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B9EA55-72EE-3E4D-AEDB-19C0711937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14" y="116632"/>
            <a:ext cx="962066" cy="620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A0E771-E373-B14A-A87B-5C6EF747C4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06" y="790309"/>
            <a:ext cx="964282" cy="2350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80F3F9-11B0-4B44-A188-CCA48F5B93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9879A-8D87-474F-8AC1-298DCFDC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442E7-C01F-2842-8023-FB5950B04B95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856C6-D138-FA44-89B8-930C60EF3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" y="1927005"/>
            <a:ext cx="8892480" cy="45983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A25777-EDE1-A64A-AD09-112BC501E4AC}"/>
              </a:ext>
            </a:extLst>
          </p:cNvPr>
          <p:cNvSpPr/>
          <p:nvPr/>
        </p:nvSpPr>
        <p:spPr>
          <a:xfrm>
            <a:off x="290100" y="1102465"/>
            <a:ext cx="8396700" cy="369332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nltk.download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b="1" dirty="0" err="1">
                <a:solidFill>
                  <a:srgbClr val="A31515"/>
                </a:solidFill>
                <a:latin typeface="Courier New" panose="02070309020205020404" pitchFamily="49" charset="0"/>
              </a:rPr>
              <a:t>gutenberg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5A4D6-3FB0-F84B-9D16-0C85B6B88892}"/>
              </a:ext>
            </a:extLst>
          </p:cNvPr>
          <p:cNvSpPr/>
          <p:nvPr/>
        </p:nvSpPr>
        <p:spPr>
          <a:xfrm>
            <a:off x="290100" y="1471797"/>
            <a:ext cx="8396700" cy="338554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alice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Text(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nltk.corpus.gutenberg.words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sz="1600" b="1" dirty="0" err="1">
                <a:solidFill>
                  <a:srgbClr val="A31515"/>
                </a:solidFill>
                <a:latin typeface="Courier New" panose="02070309020205020404" pitchFamily="49" charset="0"/>
              </a:rPr>
              <a:t>carroll-alice.txt</a:t>
            </a:r>
            <a:r>
              <a:rPr lang="en-US" sz="1600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))</a:t>
            </a:r>
            <a:endParaRPr lang="en-US" sz="16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D3C2E-4B4E-A246-A95D-32F732D23CE7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65532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2048E-3BC1-B241-8A9F-9F894C1B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1" y="1194263"/>
            <a:ext cx="7420694" cy="52631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09C73B-9950-FC48-BC6F-E03D9984E439}"/>
              </a:ext>
            </a:extLst>
          </p:cNvPr>
          <p:cNvSpPr/>
          <p:nvPr/>
        </p:nvSpPr>
        <p:spPr>
          <a:xfrm>
            <a:off x="611560" y="120533"/>
            <a:ext cx="8186857" cy="707886"/>
          </a:xfrm>
          <a:prstGeom prst="rect">
            <a:avLst/>
          </a:prstGeom>
          <a:solidFill>
            <a:srgbClr val="FFD579"/>
          </a:solidFill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alice.concordance</a:t>
            </a:r>
            <a:r>
              <a:rPr lang="en-US" sz="40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4000" b="1" dirty="0">
                <a:solidFill>
                  <a:srgbClr val="A31515"/>
                </a:solidFill>
                <a:latin typeface="Courier New" panose="02070309020205020404" pitchFamily="49" charset="0"/>
              </a:rPr>
              <a:t>"Alice"</a:t>
            </a:r>
            <a:r>
              <a:rPr lang="en-US" sz="40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sz="40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7E05C-6FB1-2442-8187-550AFC40E618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17605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53A1A-D796-7649-AEA1-0E5FF7FC0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32" y="1335794"/>
            <a:ext cx="6986736" cy="51840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B0A0F8-3350-C140-956E-B682192141F8}"/>
              </a:ext>
            </a:extLst>
          </p:cNvPr>
          <p:cNvSpPr/>
          <p:nvPr/>
        </p:nvSpPr>
        <p:spPr>
          <a:xfrm>
            <a:off x="539552" y="166660"/>
            <a:ext cx="8136904" cy="830997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alice.dispersion_plot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([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</a:rPr>
              <a:t>"Alice"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</a:rPr>
              <a:t>"Rabbit"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</a:rPr>
              <a:t>"Hatter"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A31515"/>
                </a:solidFill>
                <a:latin typeface="Courier New" panose="02070309020205020404" pitchFamily="49" charset="0"/>
              </a:rPr>
              <a:t>"Queen"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A1404-4BD7-9A4F-AFFE-4E408339BB7D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02848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26294-BC7F-154B-8BA7-32C2C3DB5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2174"/>
            <a:ext cx="6876628" cy="53076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E91291-29B1-744B-8D33-93A6CE4CDBEF}"/>
              </a:ext>
            </a:extLst>
          </p:cNvPr>
          <p:cNvSpPr/>
          <p:nvPr/>
        </p:nvSpPr>
        <p:spPr>
          <a:xfrm>
            <a:off x="467544" y="111454"/>
            <a:ext cx="8244288" cy="1077218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fdist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nltk.FreqDist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alice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fdist.plot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09885A"/>
                </a:solidFill>
                <a:latin typeface="Courier New" panose="02070309020205020404" pitchFamily="49" charset="0"/>
              </a:rPr>
              <a:t>50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  <a:endParaRPr lang="en-US" sz="3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C2C20-555E-8545-9569-5F9205EF9EE9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64242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89318F-A10F-BA4A-A0AE-A7D6A52D5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6" y="1499557"/>
            <a:ext cx="8415574" cy="49537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7021E-D0FF-5744-A413-B418F007ACCB}"/>
              </a:ext>
            </a:extLst>
          </p:cNvPr>
          <p:cNvSpPr/>
          <p:nvPr/>
        </p:nvSpPr>
        <p:spPr>
          <a:xfrm>
            <a:off x="471456" y="188640"/>
            <a:ext cx="8299203" cy="1077218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 word, </a:t>
            </a:r>
            <a:r>
              <a:rPr lang="en-US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freq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fdist.items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() </a:t>
            </a:r>
            <a:r>
              <a:rPr lang="en-US" sz="3200" b="1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word.isalpha</a:t>
            </a:r>
            <a:r>
              <a:rPr lang="en-US" sz="3200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en-US" sz="3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5F781-279E-C249-BF98-C585626F1136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28475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532CE-C76B-B641-B09B-35C5EA44C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5287"/>
            <a:ext cx="7344069" cy="51303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7EAB3D-35FC-8947-A712-EFFC922248A6}"/>
              </a:ext>
            </a:extLst>
          </p:cNvPr>
          <p:cNvSpPr/>
          <p:nvPr/>
        </p:nvSpPr>
        <p:spPr>
          <a:xfrm>
            <a:off x="179512" y="144549"/>
            <a:ext cx="8857555" cy="769441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nltk.download</a:t>
            </a:r>
            <a:r>
              <a:rPr 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latin typeface="Courier New" panose="02070309020205020404" pitchFamily="49" charset="0"/>
              </a:rPr>
              <a:t>stopwords</a:t>
            </a:r>
            <a:r>
              <a:rPr lang="en-US" sz="2200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stopwords</a:t>
            </a:r>
            <a:r>
              <a:rPr 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nltk.corpus.stopwords.words</a:t>
            </a:r>
            <a:r>
              <a:rPr 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sz="2200" b="1" dirty="0" err="1">
                <a:solidFill>
                  <a:srgbClr val="A31515"/>
                </a:solidFill>
                <a:latin typeface="Courier New" panose="02070309020205020404" pitchFamily="49" charset="0"/>
              </a:rPr>
              <a:t>english</a:t>
            </a:r>
            <a:r>
              <a:rPr lang="en-US" sz="2200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sz="2200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sz="22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7F688-3BAC-1143-9DE3-FAC5BC11E071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3520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DF03D-CDEC-B34B-A15E-C3541454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25686"/>
            <a:ext cx="8892480" cy="48990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BB66AE-07EE-4746-B556-A22768338B2C}"/>
              </a:ext>
            </a:extLst>
          </p:cNvPr>
          <p:cNvSpPr/>
          <p:nvPr/>
        </p:nvSpPr>
        <p:spPr>
          <a:xfrm>
            <a:off x="348085" y="199526"/>
            <a:ext cx="8484342" cy="830997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word,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freq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fdist.items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() </a:t>
            </a:r>
            <a:b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400" b="1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word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not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stopwords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and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word.isalpha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endParaRPr lang="en-US" sz="2400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07A29-70B4-4444-BBE6-2EA15DA87427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13673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01E4DD-7C6A-534E-853A-56698DFF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41" y="116632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Alice Top 50 Tokens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2EB48-4483-1F47-9E6A-33B0BAD6E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5" y="980728"/>
            <a:ext cx="7920445" cy="5539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E0191B-EAA5-5A4D-A80C-C9EB4BDC49C7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171588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6E11-2F6D-C74D-9E1A-C91CE20D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BeautifulSoup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ABE6C-7EFF-1040-BBFF-728082E5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E0CE7-EDBB-2D49-8C37-A5A3BB7D09AF}"/>
              </a:ext>
            </a:extLst>
          </p:cNvPr>
          <p:cNvSpPr/>
          <p:nvPr/>
        </p:nvSpPr>
        <p:spPr>
          <a:xfrm>
            <a:off x="395536" y="1628800"/>
            <a:ext cx="8542213" cy="3416320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requests</a:t>
            </a:r>
          </a:p>
          <a:p>
            <a:r>
              <a:rPr lang="en-US" sz="2400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bs4 </a:t>
            </a:r>
            <a:r>
              <a:rPr lang="en-US" sz="2400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BeautifulSoup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'https://</a:t>
            </a:r>
            <a:r>
              <a:rPr lang="en-US" sz="1600" dirty="0" err="1">
                <a:solidFill>
                  <a:srgbClr val="A31515"/>
                </a:solidFill>
                <a:latin typeface="Courier New" panose="02070309020205020404" pitchFamily="49" charset="0"/>
              </a:rPr>
              <a:t>www.gutenberg.org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/files/11/11-h/11-h.htm'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reqs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requests.get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html_doc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reqs.text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soup =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BeautifulSoup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html_doc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sz="2400" dirty="0" err="1">
                <a:solidFill>
                  <a:srgbClr val="A31515"/>
                </a:solidFill>
                <a:latin typeface="Courier New" panose="02070309020205020404" pitchFamily="49" charset="0"/>
              </a:rPr>
              <a:t>html.parser</a:t>
            </a:r>
            <a:r>
              <a:rPr lang="en-US" sz="2400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text = 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soup.get_text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BB9FF-2BBF-9145-84CA-1B4E28F5F00B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817878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6E11-2F6D-C74D-9E1A-C91CE20D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06371" cy="844525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tensorflow.keras.preprocessing.text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ABE6C-7EFF-1040-BBFF-728082E5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482915-18C5-BA4F-81D5-3D561633F2BF}"/>
              </a:ext>
            </a:extLst>
          </p:cNvPr>
          <p:cNvSpPr/>
          <p:nvPr/>
        </p:nvSpPr>
        <p:spPr>
          <a:xfrm>
            <a:off x="372218" y="1196752"/>
            <a:ext cx="8520262" cy="3693319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tensorflow.keras.preprocessing.text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Tokenizer</a:t>
            </a:r>
          </a:p>
          <a:p>
            <a:b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sentences = [</a:t>
            </a:r>
          </a:p>
          <a:p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'</a:t>
            </a:r>
            <a:r>
              <a:rPr lang="en-US" b="1" dirty="0" err="1">
                <a:solidFill>
                  <a:srgbClr val="A31515"/>
                </a:solidFill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 love my dog'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'I, love my cat'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'You love my dog!'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b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tokenizer = Tokenizer(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num_words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09885A"/>
                </a:solidFill>
                <a:latin typeface="Courier New" panose="02070309020205020404" pitchFamily="49" charset="0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tokenizer.fit_on_texts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(sentences)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word_index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tokenizer.word_index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'sentences:'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sentences)</a:t>
            </a:r>
          </a:p>
          <a:p>
            <a:r>
              <a:rPr lang="en-US" b="1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A31515"/>
                </a:solidFill>
                <a:latin typeface="Courier New" panose="02070309020205020404" pitchFamily="49" charset="0"/>
              </a:rPr>
              <a:t>'word index:'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word_index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b="1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086B2-70E6-6C42-8824-432BBA804448}"/>
              </a:ext>
            </a:extLst>
          </p:cNvPr>
          <p:cNvSpPr/>
          <p:nvPr/>
        </p:nvSpPr>
        <p:spPr>
          <a:xfrm>
            <a:off x="146235" y="5273871"/>
            <a:ext cx="8890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12121"/>
                </a:solidFill>
                <a:latin typeface="Courier New" panose="02070309020205020404" pitchFamily="49" charset="0"/>
              </a:rPr>
              <a:t>sentences: ['</a:t>
            </a:r>
            <a:r>
              <a:rPr lang="en-US" sz="1600" dirty="0" err="1">
                <a:solidFill>
                  <a:srgbClr val="212121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Courier New" panose="02070309020205020404" pitchFamily="49" charset="0"/>
              </a:rPr>
              <a:t> love my dog', 'I, love my cat', 'You love my dog!’] </a:t>
            </a:r>
          </a:p>
          <a:p>
            <a:r>
              <a:rPr lang="en-US" sz="1600" dirty="0">
                <a:solidFill>
                  <a:srgbClr val="212121"/>
                </a:solidFill>
                <a:latin typeface="Courier New" panose="02070309020205020404" pitchFamily="49" charset="0"/>
              </a:rPr>
              <a:t>word index: {'love': 1, 'my': 2, '</a:t>
            </a:r>
            <a:r>
              <a:rPr lang="en-US" sz="1600" dirty="0" err="1">
                <a:solidFill>
                  <a:srgbClr val="212121"/>
                </a:solidFill>
                <a:latin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212121"/>
                </a:solidFill>
                <a:latin typeface="Courier New" panose="02070309020205020404" pitchFamily="49" charset="0"/>
              </a:rPr>
              <a:t>': 3, 'dog': 4, 'cat': 5, 'you': 6}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CEA05-0B07-4D43-AFE8-7E1A6215FBF8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5095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 2020/09/17 </a:t>
            </a:r>
            <a:r>
              <a:rPr lang="zh-TW" altLang="en-US" sz="2400" dirty="0">
                <a:latin typeface="Calibri" charset="0"/>
                <a:ea typeface="標楷體" charset="-120"/>
              </a:rPr>
              <a:t>人工智慧文本分析課程介紹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</a:t>
            </a:r>
            <a:r>
              <a:rPr lang="en-US" altLang="zh-TW" sz="2100" dirty="0">
                <a:latin typeface="Calibri" charset="0"/>
                <a:ea typeface="標楷體" charset="-120"/>
              </a:rPr>
              <a:t>(Course Orientation on Artificial Intelligence for Text Analytics)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2 2020/09/24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文本分析的基礎：自然語言處理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</a:t>
            </a:r>
            <a:r>
              <a:rPr lang="en-US" altLang="zh-TW" sz="2000" dirty="0">
                <a:latin typeface="Calibri" charset="0"/>
                <a:ea typeface="標楷體" charset="-120"/>
              </a:rPr>
              <a:t>(Foundations of Text Analytics: Natural Language Processing; NLP)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3 2020/10/01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中秋節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(Mid-Autumn Festival)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放假一天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(Day off)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4 2020/10/08 Python</a:t>
            </a:r>
            <a:r>
              <a:rPr lang="zh-TW" altLang="en-US" sz="2400" dirty="0">
                <a:latin typeface="Calibri" charset="0"/>
                <a:ea typeface="標楷體" charset="-120"/>
              </a:rPr>
              <a:t>自然語言處理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(Python for Natural Language Processing)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5 2020/10/15 </a:t>
            </a:r>
            <a:r>
              <a:rPr lang="zh-TW" altLang="en-US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處理和理解文本 </a:t>
            </a:r>
            <a:b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                          (Processing and Understanding Text)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6 2020/10/22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文本表達特徵工程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(Feature Engineering for Text Representation)</a:t>
            </a:r>
            <a:endParaRPr lang="en-US" altLang="zh-TW" sz="2300" dirty="0">
              <a:solidFill>
                <a:schemeClr val="accent5">
                  <a:lumMod val="75000"/>
                </a:schemeClr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9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270A4-8826-904D-9CEC-5022D995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119122-DE82-FC40-86C5-C9887CA993D7}"/>
              </a:ext>
            </a:extLst>
          </p:cNvPr>
          <p:cNvSpPr/>
          <p:nvPr/>
        </p:nvSpPr>
        <p:spPr>
          <a:xfrm>
            <a:off x="251520" y="769922"/>
            <a:ext cx="8712968" cy="5755422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tensorflow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urier New" panose="020703090202050204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tensorflow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keras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600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tensorflow.keras.preprocessing.text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Tokenizer</a:t>
            </a:r>
          </a:p>
          <a:p>
            <a:r>
              <a:rPr lang="en-US" sz="1600" dirty="0">
                <a:solidFill>
                  <a:srgbClr val="AF00DB"/>
                </a:solidFill>
                <a:latin typeface="Courier New" panose="020703090202050204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tensorflow.keras.preprocessing.sequence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pad_sequences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sentences = [</a:t>
            </a:r>
          </a:p>
          <a:p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'I love my dog'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'I love my cat'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'You love my dog!'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'Do you think my dog is amazing?’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tokenizer = Tokenizer(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num_words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oov_token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"&lt;OOV&gt;"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tokenizer.fit_on_texts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(sentences)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word_index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tokenizer.word_index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sequences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tokenizer.texts_to_sequences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(sentences)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padded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pad_sequences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(sequences,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maxlen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9885A"/>
                </a:solidFill>
                <a:latin typeface="Courier New" panose="020703090202050204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"sentences =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sentences)</a:t>
            </a:r>
          </a:p>
          <a:p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"Word Index =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word_index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"Sequences = 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, sequences)</a:t>
            </a:r>
          </a:p>
          <a:p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latin typeface="Courier New" panose="02070309020205020404" pitchFamily="49" charset="0"/>
              </a:rPr>
              <a:t>"Padded Sequences:"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795E26"/>
                </a:solidFill>
                <a:latin typeface="Courier New" panose="02070309020205020404" pitchFamily="49" charset="0"/>
              </a:rPr>
              <a:t>print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(padded)</a:t>
            </a:r>
            <a:endParaRPr lang="en-US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A0E0EA-A516-0B4F-BC81-566976BB510D}"/>
              </a:ext>
            </a:extLst>
          </p:cNvPr>
          <p:cNvSpPr/>
          <p:nvPr/>
        </p:nvSpPr>
        <p:spPr>
          <a:xfrm>
            <a:off x="179512" y="10760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tensorflow.keras.preprocessing.sequence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pad_sequences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21348-0F9C-0B44-82CD-6262FC172F35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0400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F38B-B6C4-AB49-8B45-EE72B916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0BD087-A1F6-0D42-9DC7-651E978F7A18}"/>
              </a:ext>
            </a:extLst>
          </p:cNvPr>
          <p:cNvSpPr/>
          <p:nvPr/>
        </p:nvSpPr>
        <p:spPr>
          <a:xfrm>
            <a:off x="287524" y="1417638"/>
            <a:ext cx="8568952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sentences = ['I love my dog', 'I love my cat', 'You love my dog!', 'Do you think my dog is amazing?’] </a:t>
            </a:r>
          </a:p>
          <a:p>
            <a:endParaRPr lang="en-US" sz="2400" b="1" dirty="0">
              <a:solidFill>
                <a:srgbClr val="212121"/>
              </a:solidFill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Word Index = {'&lt;OOV&gt;': 1, 'my': 2, 'love': 3, 'dog': 4, '</a:t>
            </a:r>
            <a:r>
              <a:rPr lang="en-US" sz="2400" b="1" dirty="0" err="1">
                <a:solidFill>
                  <a:srgbClr val="212121"/>
                </a:solidFill>
                <a:latin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': 5, 'you': 6, 'cat': 7, 'do': 8, 'think': 9, 'is': 10, 'amazing': 11}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Sequences = [[5, 3, 2, 4], [5, 3, 2, 7], [6, 3, 2, 4], [8, 6, 9, 2, 4, 10, 11]] </a:t>
            </a:r>
          </a:p>
          <a:p>
            <a:endParaRPr lang="en-US" sz="2400" b="1" dirty="0">
              <a:solidFill>
                <a:srgbClr val="212121"/>
              </a:solidFill>
              <a:latin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212121"/>
                </a:solidFill>
                <a:latin typeface="Courier New" panose="02070309020205020404" pitchFamily="49" charset="0"/>
              </a:rPr>
              <a:t>Padded Sequences: [[ 0 5 3 2 4] [ 0 5 3 2 7] [ 0 6 3 2 4] [ 9 2 4 10 11]]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1D1E1-AEEB-FB44-921D-B6C598A2BC07}"/>
              </a:ext>
            </a:extLst>
          </p:cNvPr>
          <p:cNvSpPr/>
          <p:nvPr/>
        </p:nvSpPr>
        <p:spPr>
          <a:xfrm>
            <a:off x="395536" y="84595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tensorflow.keras.preprocessing.sequence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sz="2800" b="1" dirty="0">
                <a:solidFill>
                  <a:srgbClr val="AF00DB"/>
                </a:solidFill>
                <a:latin typeface="Courier New" panose="02070309020205020404" pitchFamily="49" charset="0"/>
              </a:rPr>
              <a:t>import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pad_sequences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E014F-D073-0F47-8A8D-6CA0AA156B4B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974971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9879A-8D87-474F-8AC1-298DCFDC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442E7-C01F-2842-8023-FB5950B04B95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2D267-D503-1D4A-AE71-EDD5A5E4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" y="1556792"/>
            <a:ext cx="9144000" cy="48107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1CE25-E307-F749-AD6A-3361F64A321A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53321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One-hot encoding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8857BE-5896-9D41-B016-4194A369127C}"/>
              </a:ext>
            </a:extLst>
          </p:cNvPr>
          <p:cNvSpPr/>
          <p:nvPr/>
        </p:nvSpPr>
        <p:spPr>
          <a:xfrm>
            <a:off x="2408522" y="1762214"/>
            <a:ext cx="5881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'The mouse ran up the clock’ = </a:t>
            </a:r>
          </a:p>
          <a:p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[ [0, 1, 0, 0, 0, 0, 0],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1, 0,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1,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0, 1,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1, 0, 0,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0, 0, 1, 0] ]</a:t>
            </a:r>
          </a:p>
          <a:p>
            <a:endParaRPr lang="en-US" sz="2400" dirty="0"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D2F42-FF16-364B-B02E-1580A96579DD}"/>
              </a:ext>
            </a:extLst>
          </p:cNvPr>
          <p:cNvSpPr/>
          <p:nvPr/>
        </p:nvSpPr>
        <p:spPr>
          <a:xfrm>
            <a:off x="2756600" y="5198458"/>
            <a:ext cx="441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[0, 1, 2, 3, 4, 5, 6]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8463D-68FC-9A46-B8C6-7811361EC3A2}"/>
              </a:ext>
            </a:extLst>
          </p:cNvPr>
          <p:cNvSpPr/>
          <p:nvPr/>
        </p:nvSpPr>
        <p:spPr>
          <a:xfrm>
            <a:off x="172899" y="2545558"/>
            <a:ext cx="6874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The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mouse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ran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up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the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clock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0481B8-BEFE-7C40-B12B-7B4C9419C737}"/>
              </a:ext>
            </a:extLst>
          </p:cNvPr>
          <p:cNvSpPr/>
          <p:nvPr/>
        </p:nvSpPr>
        <p:spPr>
          <a:xfrm>
            <a:off x="1763038" y="2545558"/>
            <a:ext cx="440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1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2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3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4</a:t>
            </a:r>
          </a:p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1</a:t>
            </a:r>
          </a:p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008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Word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87624-061F-4141-80BF-9D59AFCC9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160"/>
            <a:ext cx="9144000" cy="35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97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Word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15AF2-8EA1-6E45-8DAC-109774E5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6" y="2185989"/>
            <a:ext cx="8801875" cy="38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8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BFA4-13AA-4949-A5ED-A2C583A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FCFD7-E703-4248-9732-045C7FBA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71" y="3997960"/>
            <a:ext cx="9118600" cy="2184400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324F6FC4-44D6-8F47-8056-5960522A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5" y="527075"/>
            <a:ext cx="8712173" cy="3046988"/>
          </a:xfrm>
          <a:prstGeom prst="rect">
            <a:avLst/>
          </a:prstGeom>
          <a:solidFill>
            <a:srgbClr val="FFD57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t1 = 'The mouse ran up the clock'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t2 = 'The mouse ran down'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s1 = t1.lower().split(' ')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s2 = t2.lower().split(' ')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terms = s1 + s2</a:t>
            </a:r>
          </a:p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sortedset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 = sorted(set(terms))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print('terms =', terms)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sortedset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 =',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sortedset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DA4DDA-141F-154E-B85C-E808E2A10897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060187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BFA4-13AA-4949-A5ED-A2C583A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2EE00-CE32-4844-9911-D4058B92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" y="2504157"/>
            <a:ext cx="8255000" cy="41021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4250E008-6291-6344-8F52-06539BBA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6" y="289878"/>
            <a:ext cx="8424862" cy="5632311"/>
          </a:xfrm>
          <a:prstGeom prst="rect">
            <a:avLst/>
          </a:prstGeom>
          <a:solidFill>
            <a:srgbClr val="FFD57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t1 = 'The mouse ran up the clock'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t2 = 'The mouse ran down'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s1 = t1.lower().split(' ')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s2 = t2.lower().split(' ')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terms = s1 + s2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print(terms)</a:t>
            </a:r>
          </a:p>
          <a:p>
            <a:pPr eaLnBrk="1" hangingPunct="1"/>
            <a:endParaRPr lang="en-US" altLang="en-US" sz="2000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= {}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for term in terms: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if term not in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: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   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[term] = 1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else: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   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[term] += 1</a:t>
            </a:r>
          </a:p>
          <a:p>
            <a:pPr eaLnBrk="1" hangingPunct="1"/>
            <a:endParaRPr lang="en-US" altLang="en-US" sz="2000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a = []        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for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k,v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in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():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a.append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('{}, {}'.format(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k,v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))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print(a)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398A4-86E3-1F4B-B761-8825964435C5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839103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BFA4-13AA-4949-A5ED-A2C583A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6CF6B-EE3C-3748-B09B-9FC0C50D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385404"/>
            <a:ext cx="8854440" cy="624417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463D09B-B0DE-E948-A049-4A1BA5489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" y="30481"/>
            <a:ext cx="8999485" cy="4154984"/>
          </a:xfrm>
          <a:prstGeom prst="rect">
            <a:avLst/>
          </a:prstGeom>
          <a:solidFill>
            <a:srgbClr val="FFD57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 = sorted(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(), key=lambda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: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[1], reverse=True)</a:t>
            </a:r>
          </a:p>
          <a:p>
            <a:pPr eaLnBrk="1" hangingPunct="1"/>
            <a:endParaRPr lang="en-US" altLang="en-US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 =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dict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(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endParaRPr lang="en-US" altLang="en-US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id2word = {id: word for id, word in enumerate(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)}</a:t>
            </a:r>
          </a:p>
          <a:p>
            <a:pPr eaLnBrk="1" hangingPunct="1"/>
            <a:endParaRPr lang="en-US" altLang="en-US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word2id =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dict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([(v, k) for (k, v) in id2word.items()])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F2D50-4401-EC40-99CF-CB4274847332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360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BFA4-13AA-4949-A5ED-A2C583A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6CF6B-EE3C-3748-B09B-9FC0C50D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385404"/>
            <a:ext cx="8854440" cy="624417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463D09B-B0DE-E948-A049-4A1BA5489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" y="1"/>
            <a:ext cx="8999485" cy="3970318"/>
          </a:xfrm>
          <a:prstGeom prst="rect">
            <a:avLst/>
          </a:prstGeom>
          <a:solidFill>
            <a:srgbClr val="FFD57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sorted(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(), key=lambda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[1])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sorted_by_value2 = sorted(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, key=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tfdict.get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, reverse=True)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print('sorted_by_value2: ', sorted_by_value2)</a:t>
            </a: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sorted(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(), key=lambda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[1], reverse=True)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id2word = {id: word for id, word in enumerate(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)}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print('id2word', id2word)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word2id =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([(v, k) for (k, v) in id2word.items()])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print('word2id', word2id)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len_words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len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(word2id))</a:t>
            </a:r>
          </a:p>
          <a:p>
            <a:pPr eaLnBrk="1" hangingPunct="1"/>
            <a:endParaRPr lang="en-US" altLang="en-US" sz="1200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sorted_by_key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sorted(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(), key=lambda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[0])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sorted_by_key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sorted_by_key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endParaRPr lang="en-US" altLang="en-US" sz="1200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tfstring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'\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n'.join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(a)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tfstring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tfdict.get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('mouse')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9B08A-0EA0-A842-AEC3-E1667AAA2B70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25755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7 2020/10/29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人工智慧文本分析個案研究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(Case Study on Artificial Intelligence for Text Analytics I)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8 2020/11/05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文本分類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(Text Classification)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9 2020/11/12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文本摘要和主題模型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(Text Summarization and Topic Models)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10 2020/11/19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期中報告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(Midterm Project Report)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11 2020/11/26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文本相似度和分群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 (Text Similarity and Clustering)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12 2020/12/03 </a:t>
            </a:r>
            <a:r>
              <a:rPr lang="zh-TW" altLang="en-US" sz="2400" dirty="0">
                <a:latin typeface="Calibri" charset="0"/>
                <a:ea typeface="標楷體" charset="-120"/>
              </a:rPr>
              <a:t>語意分析和命名實體識別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300" dirty="0">
                <a:latin typeface="Calibri" charset="0"/>
                <a:ea typeface="標楷體" charset="-120"/>
              </a:rPr>
              <a:t>(Semantic Analysis and Named Entity Recognition; NER)</a:t>
            </a: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1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067C-7D7E-4543-BA24-E57338CB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998"/>
            <a:ext cx="8229600" cy="17678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from 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keras.preprocessing.text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import Tokenizer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91F95-E103-B042-9001-67DC3CC6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532CC-8303-6A49-8AF1-59452C5B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971" y="2042478"/>
            <a:ext cx="9144000" cy="42828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CABC83-0C44-3D46-8EDA-F5906B34811F}"/>
              </a:ext>
            </a:extLst>
          </p:cNvPr>
          <p:cNvSpPr/>
          <p:nvPr/>
        </p:nvSpPr>
        <p:spPr>
          <a:xfrm>
            <a:off x="1838389" y="6606257"/>
            <a:ext cx="54672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machinelearningmastery.com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/prepare-text-data-deep-learning-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keras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62993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CBE37-754D-9F44-B276-7C84CB86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75E6E-F338-BD46-BCCC-945998BE9377}"/>
              </a:ext>
            </a:extLst>
          </p:cNvPr>
          <p:cNvSpPr/>
          <p:nvPr/>
        </p:nvSpPr>
        <p:spPr>
          <a:xfrm>
            <a:off x="457200" y="1806212"/>
            <a:ext cx="8229599" cy="4801314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from </a:t>
            </a:r>
            <a:r>
              <a:rPr lang="en-US" dirty="0" err="1">
                <a:latin typeface="Courier" pitchFamily="2" charset="0"/>
              </a:rPr>
              <a:t>keras.preprocessing.text</a:t>
            </a:r>
            <a:r>
              <a:rPr lang="en-US" dirty="0">
                <a:latin typeface="Courier" pitchFamily="2" charset="0"/>
              </a:rPr>
              <a:t> import Tokenizer</a:t>
            </a:r>
          </a:p>
          <a:p>
            <a:r>
              <a:rPr lang="en-US" dirty="0">
                <a:latin typeface="Courier" pitchFamily="2" charset="0"/>
              </a:rPr>
              <a:t># define 5 documents</a:t>
            </a:r>
          </a:p>
          <a:p>
            <a:r>
              <a:rPr lang="en-US" dirty="0">
                <a:latin typeface="Courier" pitchFamily="2" charset="0"/>
              </a:rPr>
              <a:t>docs = ['Well done!', 'Good work', 'Great effort', 'nice work', 'Excellent!']</a:t>
            </a:r>
          </a:p>
          <a:p>
            <a:r>
              <a:rPr lang="en-US" dirty="0">
                <a:latin typeface="Courier" pitchFamily="2" charset="0"/>
              </a:rPr>
              <a:t># create the tokenizer</a:t>
            </a:r>
          </a:p>
          <a:p>
            <a:r>
              <a:rPr lang="en-US" dirty="0">
                <a:latin typeface="Courier" pitchFamily="2" charset="0"/>
              </a:rPr>
              <a:t>t = Tokenizer()</a:t>
            </a:r>
          </a:p>
          <a:p>
            <a:r>
              <a:rPr lang="en-US" dirty="0">
                <a:latin typeface="Courier" pitchFamily="2" charset="0"/>
              </a:rPr>
              <a:t># fit the tokenizer on the documents</a:t>
            </a:r>
          </a:p>
          <a:p>
            <a:r>
              <a:rPr lang="en-US" dirty="0" err="1">
                <a:latin typeface="Courier" pitchFamily="2" charset="0"/>
              </a:rPr>
              <a:t>t.fit_on_texts</a:t>
            </a:r>
            <a:r>
              <a:rPr lang="en-US" dirty="0">
                <a:latin typeface="Courier" pitchFamily="2" charset="0"/>
              </a:rPr>
              <a:t>(docs)</a:t>
            </a:r>
          </a:p>
          <a:p>
            <a:r>
              <a:rPr lang="en-US" dirty="0">
                <a:latin typeface="Courier" pitchFamily="2" charset="0"/>
              </a:rPr>
              <a:t>print('docs:', docs)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word_counts</a:t>
            </a:r>
            <a:r>
              <a:rPr lang="en-US" dirty="0">
                <a:latin typeface="Courier" pitchFamily="2" charset="0"/>
              </a:rPr>
              <a:t>:', </a:t>
            </a:r>
            <a:r>
              <a:rPr lang="en-US" dirty="0" err="1">
                <a:latin typeface="Courier" pitchFamily="2" charset="0"/>
              </a:rPr>
              <a:t>t.word_counts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document_count</a:t>
            </a:r>
            <a:r>
              <a:rPr lang="en-US" dirty="0">
                <a:latin typeface="Courier" pitchFamily="2" charset="0"/>
              </a:rPr>
              <a:t>:', </a:t>
            </a:r>
            <a:r>
              <a:rPr lang="en-US" dirty="0" err="1">
                <a:latin typeface="Courier" pitchFamily="2" charset="0"/>
              </a:rPr>
              <a:t>t.document_count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word_index</a:t>
            </a:r>
            <a:r>
              <a:rPr lang="en-US" dirty="0">
                <a:latin typeface="Courier" pitchFamily="2" charset="0"/>
              </a:rPr>
              <a:t>:', </a:t>
            </a:r>
            <a:r>
              <a:rPr lang="en-US" dirty="0" err="1">
                <a:latin typeface="Courier" pitchFamily="2" charset="0"/>
              </a:rPr>
              <a:t>t.word_index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word_docs</a:t>
            </a:r>
            <a:r>
              <a:rPr lang="en-US" dirty="0">
                <a:latin typeface="Courier" pitchFamily="2" charset="0"/>
              </a:rPr>
              <a:t>:', </a:t>
            </a:r>
            <a:r>
              <a:rPr lang="en-US" dirty="0" err="1">
                <a:latin typeface="Courier" pitchFamily="2" charset="0"/>
              </a:rPr>
              <a:t>t.word_docs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# integer encode documents</a:t>
            </a:r>
          </a:p>
          <a:p>
            <a:r>
              <a:rPr lang="en-US" dirty="0" err="1">
                <a:latin typeface="Courier" pitchFamily="2" charset="0"/>
              </a:rPr>
              <a:t>texts_to_matrix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t.texts_to_matrix</a:t>
            </a:r>
            <a:r>
              <a:rPr lang="en-US" dirty="0">
                <a:latin typeface="Courier" pitchFamily="2" charset="0"/>
              </a:rPr>
              <a:t>(docs, mode='count')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texts_to_matrix</a:t>
            </a:r>
            <a:r>
              <a:rPr lang="en-US" dirty="0">
                <a:latin typeface="Courier" pitchFamily="2" charset="0"/>
              </a:rPr>
              <a:t>:')</a:t>
            </a:r>
          </a:p>
          <a:p>
            <a:r>
              <a:rPr lang="en-US" dirty="0">
                <a:latin typeface="Courier" pitchFamily="2" charset="0"/>
              </a:rPr>
              <a:t>print(</a:t>
            </a:r>
            <a:r>
              <a:rPr lang="en-US" dirty="0" err="1">
                <a:latin typeface="Courier" pitchFamily="2" charset="0"/>
              </a:rPr>
              <a:t>texts_to_matrix</a:t>
            </a:r>
            <a:r>
              <a:rPr lang="en-US" dirty="0">
                <a:latin typeface="Courier" pitchFamily="2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1B58EC-79BD-BD44-B68B-FB363860CA49}"/>
              </a:ext>
            </a:extLst>
          </p:cNvPr>
          <p:cNvSpPr/>
          <p:nvPr/>
        </p:nvSpPr>
        <p:spPr>
          <a:xfrm>
            <a:off x="1838389" y="6606257"/>
            <a:ext cx="54672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machinelearningmastery.com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/prepare-text-data-deep-learning-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keras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3C4AA8-55D0-B447-A556-CFF08D61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7678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from 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keras.preprocessing.text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import Tokenizer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3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067C-7D7E-4543-BA24-E57338CB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Courier" pitchFamily="2" charset="0"/>
              </a:rPr>
              <a:t>texts_to_matrix</a:t>
            </a:r>
            <a:r>
              <a:rPr lang="en-US" sz="28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br>
              <a:rPr lang="en-US" sz="2800" dirty="0">
                <a:solidFill>
                  <a:schemeClr val="accent1"/>
                </a:solidFill>
                <a:latin typeface="Courier" pitchFamily="2" charset="0"/>
              </a:rPr>
            </a:br>
            <a:r>
              <a:rPr lang="en-US" sz="2800" dirty="0" err="1">
                <a:solidFill>
                  <a:schemeClr val="accent1"/>
                </a:solidFill>
                <a:latin typeface="Courier" pitchFamily="2" charset="0"/>
              </a:rPr>
              <a:t>t.texts_to_matrix</a:t>
            </a:r>
            <a:r>
              <a:rPr lang="en-US" sz="2800" dirty="0">
                <a:solidFill>
                  <a:schemeClr val="accent1"/>
                </a:solidFill>
                <a:latin typeface="Courier" pitchFamily="2" charset="0"/>
              </a:rPr>
              <a:t>(docs, mode='count')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91F95-E103-B042-9001-67DC3CC6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BDD96-A7CA-574C-A396-CAD214419925}"/>
              </a:ext>
            </a:extLst>
          </p:cNvPr>
          <p:cNvSpPr/>
          <p:nvPr/>
        </p:nvSpPr>
        <p:spPr>
          <a:xfrm>
            <a:off x="457200" y="1265238"/>
            <a:ext cx="86439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docs: ['Well done!', 'Good work', 'Great effort’,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'nice work', 'Excellent!’]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word_counts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OrderedDict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([('well', 1), ('done', 1), ('good', 1), ('work', 2), ('great', 1), ('effort', 1), ('nice', 1), ('excellent', 1)])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document_count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5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word_index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{'work': 1, 'well': 2, 'done': 3, 'good': 4, 'great': 5, 'effort': 6, 'nice': 7, 'excellent': 8}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word_docs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{'done': 1, 'well': 1, 'work': 2, 'good': 1, 'great': 1, 'effort': 1, 'nice': 1, 'excellent': 1}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texts_to_matrix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[[0. 0. 1. 1. 0. 0. 0. 0. 0.]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 [0. 1. 0. 0. 1. 0. 0. 0. 0.]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 [0. 0. 0. 0. 0. 1. 1. 0. 0.]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 [0. 1. 0. 0. 0. 0. 0. 1. 0.]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 [0. 0. 0. 0. 0. 0. 0. 0. 1.]]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6F348-9F87-9746-A829-79DCAD8019A9}"/>
              </a:ext>
            </a:extLst>
          </p:cNvPr>
          <p:cNvSpPr/>
          <p:nvPr/>
        </p:nvSpPr>
        <p:spPr>
          <a:xfrm>
            <a:off x="1838389" y="6606257"/>
            <a:ext cx="54672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machinelearningmastery.com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/prepare-text-data-deep-learning-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keras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3443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ADB3-9A2A-2A46-8BF0-68912409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1315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Courier" pitchFamily="2" charset="0"/>
              </a:rPr>
              <a:t>t.texts_to_matrix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</a:rPr>
              <a:t>(docs, mode='</a:t>
            </a:r>
            <a:r>
              <a:rPr lang="en-US" sz="2400" dirty="0" err="1">
                <a:solidFill>
                  <a:schemeClr val="accent1"/>
                </a:solidFill>
                <a:latin typeface="Courier" pitchFamily="2" charset="0"/>
              </a:rPr>
              <a:t>tfidf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</a:rPr>
              <a:t>')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2B9D3-1E9C-DF4C-A076-C7341296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BB28E-2EB3-1646-BC47-6EB4CEC8FEF3}"/>
              </a:ext>
            </a:extLst>
          </p:cNvPr>
          <p:cNvSpPr/>
          <p:nvPr/>
        </p:nvSpPr>
        <p:spPr>
          <a:xfrm>
            <a:off x="279402" y="4832557"/>
            <a:ext cx="8539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12121"/>
                </a:solidFill>
                <a:latin typeface="Courier New" panose="02070309020205020404" pitchFamily="49" charset="0"/>
              </a:rPr>
              <a:t>texts_to_matrix</a:t>
            </a: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: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[[0. 0. 1.25276297 1.25276297 0. 0. 0. 0. 0. ]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[0. 0.98082925 0. 0. 1.25276297 0. 0. 0. 0. ]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[0. 0. 0. 0. 0. 1.25276297 1.25276297 0. 0. ]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[0. 0.98082925 0. 0. 0. 0. 0. 1.25276297 0. ]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[0. 0. 0. 0. 0. 0. 0. 0. 1.25276297]]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5239C-AA40-604B-82BC-C0CC6E2E979F}"/>
              </a:ext>
            </a:extLst>
          </p:cNvPr>
          <p:cNvSpPr/>
          <p:nvPr/>
        </p:nvSpPr>
        <p:spPr>
          <a:xfrm>
            <a:off x="302342" y="491315"/>
            <a:ext cx="8539316" cy="4278094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from </a:t>
            </a:r>
            <a:r>
              <a:rPr lang="en-US" sz="1600" dirty="0" err="1">
                <a:latin typeface="Courier" pitchFamily="2" charset="0"/>
              </a:rPr>
              <a:t>keras.preprocessing.text</a:t>
            </a:r>
            <a:r>
              <a:rPr lang="en-US" sz="1600" dirty="0">
                <a:latin typeface="Courier" pitchFamily="2" charset="0"/>
              </a:rPr>
              <a:t> import Tokenizer</a:t>
            </a:r>
          </a:p>
          <a:p>
            <a:r>
              <a:rPr lang="en-US" sz="1600" dirty="0">
                <a:latin typeface="Courier" pitchFamily="2" charset="0"/>
              </a:rPr>
              <a:t># define 5 documents</a:t>
            </a:r>
          </a:p>
          <a:p>
            <a:r>
              <a:rPr lang="en-US" sz="1600" dirty="0">
                <a:latin typeface="Courier" pitchFamily="2" charset="0"/>
              </a:rPr>
              <a:t>docs = ['Well done!', 'Good work', 'Great effort', 'nice work', 'Excellent!']</a:t>
            </a:r>
          </a:p>
          <a:p>
            <a:r>
              <a:rPr lang="en-US" sz="1600" dirty="0">
                <a:latin typeface="Courier" pitchFamily="2" charset="0"/>
              </a:rPr>
              <a:t># create the tokenizer</a:t>
            </a:r>
          </a:p>
          <a:p>
            <a:r>
              <a:rPr lang="en-US" sz="1600" dirty="0">
                <a:latin typeface="Courier" pitchFamily="2" charset="0"/>
              </a:rPr>
              <a:t>t = Tokenizer()</a:t>
            </a:r>
          </a:p>
          <a:p>
            <a:r>
              <a:rPr lang="en-US" sz="1600" dirty="0">
                <a:latin typeface="Courier" pitchFamily="2" charset="0"/>
              </a:rPr>
              <a:t># fit the tokenizer on the documents</a:t>
            </a:r>
          </a:p>
          <a:p>
            <a:r>
              <a:rPr lang="en-US" sz="1600" dirty="0" err="1">
                <a:latin typeface="Courier" pitchFamily="2" charset="0"/>
              </a:rPr>
              <a:t>t.fit_on_texts</a:t>
            </a:r>
            <a:r>
              <a:rPr lang="en-US" sz="1600" dirty="0">
                <a:latin typeface="Courier" pitchFamily="2" charset="0"/>
              </a:rPr>
              <a:t>(docs)</a:t>
            </a:r>
          </a:p>
          <a:p>
            <a:r>
              <a:rPr lang="en-US" sz="1600" dirty="0">
                <a:latin typeface="Courier" pitchFamily="2" charset="0"/>
              </a:rPr>
              <a:t>print('docs:', docs)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word_counts</a:t>
            </a:r>
            <a:r>
              <a:rPr lang="en-US" sz="1600" dirty="0">
                <a:latin typeface="Courier" pitchFamily="2" charset="0"/>
              </a:rPr>
              <a:t>:', </a:t>
            </a:r>
            <a:r>
              <a:rPr lang="en-US" sz="1600" dirty="0" err="1">
                <a:latin typeface="Courier" pitchFamily="2" charset="0"/>
              </a:rPr>
              <a:t>t.word_counts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document_count</a:t>
            </a:r>
            <a:r>
              <a:rPr lang="en-US" sz="1600" dirty="0">
                <a:latin typeface="Courier" pitchFamily="2" charset="0"/>
              </a:rPr>
              <a:t>:', </a:t>
            </a:r>
            <a:r>
              <a:rPr lang="en-US" sz="1600" dirty="0" err="1">
                <a:latin typeface="Courier" pitchFamily="2" charset="0"/>
              </a:rPr>
              <a:t>t.document_count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word_index</a:t>
            </a:r>
            <a:r>
              <a:rPr lang="en-US" sz="1600" dirty="0">
                <a:latin typeface="Courier" pitchFamily="2" charset="0"/>
              </a:rPr>
              <a:t>:', </a:t>
            </a:r>
            <a:r>
              <a:rPr lang="en-US" sz="1600" dirty="0" err="1">
                <a:latin typeface="Courier" pitchFamily="2" charset="0"/>
              </a:rPr>
              <a:t>t.word_index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word_docs</a:t>
            </a:r>
            <a:r>
              <a:rPr lang="en-US" sz="1600" dirty="0">
                <a:latin typeface="Courier" pitchFamily="2" charset="0"/>
              </a:rPr>
              <a:t>:', </a:t>
            </a:r>
            <a:r>
              <a:rPr lang="en-US" sz="1600" dirty="0" err="1">
                <a:latin typeface="Courier" pitchFamily="2" charset="0"/>
              </a:rPr>
              <a:t>t.word_docs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>
                <a:latin typeface="Courier" pitchFamily="2" charset="0"/>
              </a:rPr>
              <a:t># integer encode documents</a:t>
            </a:r>
          </a:p>
          <a:p>
            <a:r>
              <a:rPr lang="en-US" sz="1600" dirty="0" err="1">
                <a:latin typeface="Courier" pitchFamily="2" charset="0"/>
              </a:rPr>
              <a:t>texts_to_matrix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 err="1">
                <a:latin typeface="Courier" pitchFamily="2" charset="0"/>
              </a:rPr>
              <a:t>t.</a:t>
            </a:r>
            <a:r>
              <a:rPr lang="en-US" sz="1600" dirty="0" err="1">
                <a:solidFill>
                  <a:srgbClr val="C00000"/>
                </a:solidFill>
                <a:latin typeface="Courier" pitchFamily="2" charset="0"/>
              </a:rPr>
              <a:t>texts_to_matrix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(docs, mode='</a:t>
            </a:r>
            <a:r>
              <a:rPr lang="en-US" sz="1600" dirty="0" err="1">
                <a:solidFill>
                  <a:srgbClr val="C00000"/>
                </a:solidFill>
                <a:latin typeface="Courier" pitchFamily="2" charset="0"/>
              </a:rPr>
              <a:t>tfidf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')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texts_to_matrix</a:t>
            </a:r>
            <a:r>
              <a:rPr lang="en-US" sz="1600" dirty="0">
                <a:latin typeface="Courier" pitchFamily="2" charset="0"/>
              </a:rPr>
              <a:t>:')</a:t>
            </a:r>
          </a:p>
          <a:p>
            <a:r>
              <a:rPr lang="en-US" sz="1600" dirty="0">
                <a:latin typeface="Courier" pitchFamily="2" charset="0"/>
              </a:rPr>
              <a:t>print(</a:t>
            </a:r>
            <a:r>
              <a:rPr lang="en-US" sz="1600" dirty="0" err="1">
                <a:latin typeface="Courier" pitchFamily="2" charset="0"/>
              </a:rPr>
              <a:t>texts_to_matrix</a:t>
            </a:r>
            <a:r>
              <a:rPr lang="en-US" sz="1600" dirty="0">
                <a:latin typeface="Courier" pitchFamily="2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CABFC-B5C4-1543-93D8-0CF2F45FCB29}"/>
              </a:ext>
            </a:extLst>
          </p:cNvPr>
          <p:cNvSpPr/>
          <p:nvPr/>
        </p:nvSpPr>
        <p:spPr>
          <a:xfrm>
            <a:off x="1838389" y="6606257"/>
            <a:ext cx="54672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machinelearningmastery.com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/prepare-text-data-deep-learning-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keras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90516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FD5E-3C28-784F-B27B-A1FC456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121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Sequence-level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7E1B0-93DC-EC41-BE52-5C35F46B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4" y="1762020"/>
            <a:ext cx="8590726" cy="4259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E8560A-0F42-BD44-9776-8B546B6A4C6F}"/>
              </a:ext>
            </a:extLst>
          </p:cNvPr>
          <p:cNvSpPr/>
          <p:nvPr/>
        </p:nvSpPr>
        <p:spPr>
          <a:xfrm>
            <a:off x="902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71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D742E-B871-9841-BFBE-7BD3AB531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0050"/>
            <a:ext cx="8718285" cy="41352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27637C-05B8-6249-A786-FBC80FD048E9}"/>
              </a:ext>
            </a:extLst>
          </p:cNvPr>
          <p:cNvSpPr/>
          <p:nvPr/>
        </p:nvSpPr>
        <p:spPr>
          <a:xfrm>
            <a:off x="902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200A9-9BB8-D64A-AFF5-F8A81B19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121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Token-level tasks</a:t>
            </a:r>
          </a:p>
        </p:txBody>
      </p:sp>
    </p:spTree>
    <p:extLst>
      <p:ext uri="{BB962C8B-B14F-4D97-AF65-F5344CB8AC3E}">
        <p14:creationId xmlns:p14="http://schemas.microsoft.com/office/powerpoint/2010/main" val="1790563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C6E8-F32F-194C-A943-7754B0FE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27637C-05B8-6249-A786-FBC80FD048E9}"/>
              </a:ext>
            </a:extLst>
          </p:cNvPr>
          <p:cNvSpPr/>
          <p:nvPr/>
        </p:nvSpPr>
        <p:spPr>
          <a:xfrm>
            <a:off x="902673" y="6457890"/>
            <a:ext cx="733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Source: Devlin, Jacob, Ming-Wei Chang, Kenton Lee, and Kristina Toutanova (2018). </a:t>
            </a:r>
            <a:b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"BERT: Pre-training of Deep Bidirectional Transformers for Language Understanding."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arXiv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-120"/>
              </a:rPr>
              <a:t> preprint arXiv:1810.04805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0200A9-9BB8-D64A-AFF5-F8A81B19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1958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Sentiment Analysis: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Single Sentence Classification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A33A5-5F7A-AD45-B8DF-5A41E6DFA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9" b="5072"/>
          <a:stretch/>
        </p:blipFill>
        <p:spPr>
          <a:xfrm>
            <a:off x="611560" y="1484784"/>
            <a:ext cx="82809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73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06" y="57858"/>
            <a:ext cx="8316987" cy="1589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Visual Guide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Using BERT for the First Time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(Jay </a:t>
            </a:r>
            <a:r>
              <a:rPr lang="en-US" sz="2400" dirty="0" err="1">
                <a:solidFill>
                  <a:schemeClr val="accent1"/>
                </a:solidFill>
              </a:rPr>
              <a:t>Alammar</a:t>
            </a:r>
            <a:r>
              <a:rPr lang="en-US" sz="2400" dirty="0">
                <a:solidFill>
                  <a:schemeClr val="accent1"/>
                </a:solidFill>
              </a:rPr>
              <a:t>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07C6C-10F7-5444-992D-EDD2788A2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772816"/>
            <a:ext cx="91313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31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Sentiment Classification: SST2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Sentences from movie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AD850A-7C57-E64E-8A1F-3FD94C625EDE}"/>
              </a:ext>
            </a:extLst>
          </p:cNvPr>
          <p:cNvGraphicFramePr>
            <a:graphicFrameLocks noGrp="1"/>
          </p:cNvGraphicFramePr>
          <p:nvPr/>
        </p:nvGraphicFramePr>
        <p:xfrm>
          <a:off x="374848" y="1898808"/>
          <a:ext cx="8445624" cy="4266496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:a16="http://schemas.microsoft.com/office/drawing/2014/main" val="686452343"/>
                    </a:ext>
                  </a:extLst>
                </a:gridCol>
                <a:gridCol w="812776">
                  <a:extLst>
                    <a:ext uri="{9D8B030D-6E8A-4147-A177-3AD203B41FA5}">
                      <a16:colId xmlns:a16="http://schemas.microsoft.com/office/drawing/2014/main" val="2205770999"/>
                    </a:ext>
                  </a:extLst>
                </a:gridCol>
              </a:tblGrid>
              <a:tr h="598290"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7CB342"/>
                          </a:solidFill>
                          <a:effectLst/>
                          <a:latin typeface="inherit"/>
                        </a:rPr>
                        <a:t>sentence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8E24AA"/>
                          </a:solidFill>
                          <a:effectLst/>
                          <a:latin typeface="inherit"/>
                        </a:rPr>
                        <a:t>label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46196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a stirring , funny and finally transporting re imagining of beauty and the beast and 1930s horror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29222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apparently reassembled from the cutting room floor of any given daytime soap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7644"/>
                  </a:ext>
                </a:extLst>
              </a:tr>
              <a:tr h="451170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they presume their audience won't sit still for a sociology lesson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48450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this is a visually stunning rumination on love , memory , history and the war between art and commerce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195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jonathan parker 's bartleby should have been the be all end all of the modern office anomie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50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7" y="120256"/>
            <a:ext cx="8886525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ED710-4E11-6741-B6B2-E8DB53EC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127250"/>
            <a:ext cx="88138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8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13 2020/12/10 </a:t>
            </a:r>
            <a:r>
              <a:rPr lang="zh-TW" altLang="en-US" sz="2400" dirty="0">
                <a:latin typeface="Calibri" charset="0"/>
                <a:ea typeface="標楷體" charset="-120"/>
              </a:rPr>
              <a:t>情感分析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(Sentiment Analysis)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14 2020/12/17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人工智慧文本分析個案研究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3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(Case Study on Artificial Intelligence for Text Analytics II)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15 2020/12/24 </a:t>
            </a:r>
            <a:r>
              <a:rPr lang="zh-TW" altLang="en-US" sz="2400" dirty="0">
                <a:latin typeface="Calibri" charset="0"/>
                <a:ea typeface="標楷體" charset="-120"/>
              </a:rPr>
              <a:t>深度學習和通用句子嵌入模型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100" dirty="0">
                <a:latin typeface="Calibri" charset="0"/>
                <a:ea typeface="標楷體" charset="-120"/>
              </a:rPr>
              <a:t>(Deep Learning and Universal Sentence-Embedding Models)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16 2020/12/31 </a:t>
            </a:r>
            <a:r>
              <a:rPr lang="zh-TW" altLang="en-US" sz="2400" dirty="0">
                <a:latin typeface="Calibri" charset="0"/>
                <a:ea typeface="標楷體" charset="-120"/>
              </a:rPr>
              <a:t>問答系統與對話系統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(Question Answering and Dialogue Systems)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17 2021/01/07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I (Final Project Presentation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18 2021/01/14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II (Final Project Presentation II)</a:t>
            </a:r>
            <a:endParaRPr lang="en-US" altLang="zh-TW" sz="2200" dirty="0">
              <a:solidFill>
                <a:schemeClr val="accent6">
                  <a:lumMod val="75000"/>
                </a:schemeClr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74577"/>
            <a:ext cx="9217024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608899-5598-4F4C-89D5-62A021BA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139950"/>
            <a:ext cx="9105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12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74577"/>
            <a:ext cx="9217024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Movie Review Sentiment Classifier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89E75-19CB-B746-968D-9D76095B5C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11298"/>
          <a:stretch/>
        </p:blipFill>
        <p:spPr>
          <a:xfrm>
            <a:off x="355827" y="1484784"/>
            <a:ext cx="8432346" cy="49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73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40"/>
            <a:ext cx="8316987" cy="16080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# 1 Use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r>
              <a:rPr lang="en-US" dirty="0">
                <a:solidFill>
                  <a:schemeClr val="accent1"/>
                </a:solidFill>
              </a:rPr>
              <a:t> to Generate Sentence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2A14E-7034-2A4D-A32B-93EEEE1CE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2130" b="7298"/>
          <a:stretch/>
        </p:blipFill>
        <p:spPr>
          <a:xfrm>
            <a:off x="165550" y="1735557"/>
            <a:ext cx="8870946" cy="45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109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#2:Test/Train Split for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#2, Logistic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E6CCF-55FC-BF49-99EB-3D2ECBAF9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13847"/>
          <a:stretch/>
        </p:blipFill>
        <p:spPr>
          <a:xfrm>
            <a:off x="389009" y="1484784"/>
            <a:ext cx="8316987" cy="498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5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575478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#3 Train the logistic regression model using the training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AB9A-4B01-4142-8FA0-A3C07B42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r="9101"/>
          <a:stretch/>
        </p:blipFill>
        <p:spPr>
          <a:xfrm>
            <a:off x="635455" y="1476990"/>
            <a:ext cx="8143255" cy="50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8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1"/>
            <a:ext cx="8316987" cy="74551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F44F0-A048-FB44-BF6C-9C06DBFC7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/>
          <a:stretch/>
        </p:blipFill>
        <p:spPr>
          <a:xfrm>
            <a:off x="0" y="1640390"/>
            <a:ext cx="9144000" cy="481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FF333-0C13-4D4B-90B2-03B27FF602EA}"/>
              </a:ext>
            </a:extLst>
          </p:cNvPr>
          <p:cNvSpPr txBox="1"/>
          <p:nvPr/>
        </p:nvSpPr>
        <p:spPr>
          <a:xfrm>
            <a:off x="144587" y="77745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[CLS] </a:t>
            </a:r>
            <a:r>
              <a:rPr lang="en-US" sz="2400" dirty="0"/>
              <a:t>a visually stunning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rum ##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ination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/>
              <a:t>on love </a:t>
            </a:r>
            <a:r>
              <a:rPr lang="en-US" sz="2400" dirty="0">
                <a:solidFill>
                  <a:srgbClr val="C00000"/>
                </a:solidFill>
              </a:rPr>
              <a:t>[SEP]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a visually stunning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rumination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on love</a:t>
            </a:r>
          </a:p>
        </p:txBody>
      </p:sp>
    </p:spTree>
    <p:extLst>
      <p:ext uri="{BB962C8B-B14F-4D97-AF65-F5344CB8AC3E}">
        <p14:creationId xmlns:p14="http://schemas.microsoft.com/office/powerpoint/2010/main" val="3772006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F3606-FBD9-0049-8165-C9862F73F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3" y="1520530"/>
            <a:ext cx="9144000" cy="49328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5D7D842-B80F-1943-A4A5-48A25709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1"/>
            <a:ext cx="8316987" cy="76470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FACBA-852E-8646-852B-0D35D21A05BD}"/>
              </a:ext>
            </a:extLst>
          </p:cNvPr>
          <p:cNvSpPr/>
          <p:nvPr/>
        </p:nvSpPr>
        <p:spPr>
          <a:xfrm>
            <a:off x="34925" y="764704"/>
            <a:ext cx="9109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ourier" pitchFamily="2" charset="0"/>
              </a:rPr>
              <a:t>tokenizer</a:t>
            </a:r>
            <a:r>
              <a:rPr lang="en-US" sz="2000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sz="2000" dirty="0" err="1">
                <a:latin typeface="Courier" pitchFamily="2" charset="0"/>
              </a:rPr>
              <a:t>encode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>
                <a:solidFill>
                  <a:srgbClr val="BA2121"/>
                </a:solidFill>
                <a:latin typeface="Courier" pitchFamily="2" charset="0"/>
              </a:rPr>
              <a:t>"a visually stunning rumination on love"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add_special_tokens</a:t>
            </a:r>
            <a:r>
              <a:rPr lang="en-US" sz="20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000" dirty="0">
                <a:solidFill>
                  <a:srgbClr val="008000"/>
                </a:solidFill>
                <a:latin typeface="Courier" pitchFamily="2" charset="0"/>
              </a:rPr>
              <a:t>True</a:t>
            </a:r>
            <a:r>
              <a:rPr lang="en-US" sz="2000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0093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70392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Tokenization for BERT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59CF-5C6F-F74F-B15D-4B7708945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"/>
          <a:stretch/>
        </p:blipFill>
        <p:spPr>
          <a:xfrm>
            <a:off x="258491" y="1124744"/>
            <a:ext cx="8705997" cy="52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1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Flowing Through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(768 features)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E0F88-72D3-8C44-A004-A83D99729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040"/>
            <a:ext cx="9144000" cy="48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57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44624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Model #1 Output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as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0FCF0-7FD0-E243-9B36-9DBC6310B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6" y="1443739"/>
            <a:ext cx="83693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TW" sz="7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Outline</a:t>
            </a:r>
          </a:p>
        </p:txBody>
      </p:sp>
      <p:sp>
        <p:nvSpPr>
          <p:cNvPr id="14233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597650"/>
            <a:ext cx="1008062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96C178-6047-CA48-ABEA-383FDC994EFD}" type="slidenum">
              <a:rPr kumimoji="0" lang="en-US" altLang="zh-TW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5</a:t>
            </a:fld>
            <a:endParaRPr kumimoji="0" lang="en-US" altLang="zh-TW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42339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785225" cy="51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TW" sz="4400" dirty="0">
                <a:latin typeface="Calibri" charset="0"/>
                <a:ea typeface="MS PGothic" charset="-128"/>
              </a:rPr>
              <a:t>Processing Text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TW" sz="4400" dirty="0">
                <a:latin typeface="Calibri" charset="0"/>
                <a:ea typeface="MS PGothic" charset="-128"/>
              </a:rPr>
              <a:t>Understanding Text</a:t>
            </a:r>
            <a:endParaRPr lang="en-US" altLang="zh-TW" sz="4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31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91934-0DA3-1149-AF7B-2DDB66BA8F88}"/>
              </a:ext>
            </a:extLst>
          </p:cNvPr>
          <p:cNvSpPr/>
          <p:nvPr/>
        </p:nvSpPr>
        <p:spPr>
          <a:xfrm>
            <a:off x="534896" y="6457890"/>
            <a:ext cx="8074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Devlin, Jacob, Ming-Wei Chang, Kenton Lee, and Kristina Toutanova (2018).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"Bert: Pre-training of deep bidirectional transformers for language understanding."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arXiv:1810.04805.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1093D5-1F1F-7E4D-AD9E-2B700EBD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59" y="122626"/>
            <a:ext cx="8674308" cy="11461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Fine-tuning BERT 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Single Sentence Classification Tasks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81009-6FE3-2649-ADAD-208FEA5F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57" y="1535122"/>
            <a:ext cx="5496898" cy="484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6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Model #1 Output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as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Model #2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C10DA-A0C4-9F49-842D-2F4AE29A0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3" b="53601"/>
          <a:stretch/>
        </p:blipFill>
        <p:spPr>
          <a:xfrm>
            <a:off x="259154" y="1735557"/>
            <a:ext cx="8625692" cy="41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01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Logistic Regression Model to classify </a:t>
            </a:r>
            <a:r>
              <a:rPr lang="en-US" dirty="0">
                <a:solidFill>
                  <a:srgbClr val="FF40FF"/>
                </a:solidFill>
              </a:rPr>
              <a:t>Class</a:t>
            </a:r>
            <a:r>
              <a:rPr lang="en-US" dirty="0">
                <a:solidFill>
                  <a:schemeClr val="accent1"/>
                </a:solidFill>
              </a:rPr>
              <a:t> vector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5347F-F1DD-B149-94DA-D52ACC0B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3" y="2500170"/>
            <a:ext cx="85598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80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21E19-36F8-0547-8023-7F0A5ED5A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0" y="2112662"/>
            <a:ext cx="7780200" cy="40699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B2C88E-C526-494A-821F-EEF726FE6039}"/>
              </a:ext>
            </a:extLst>
          </p:cNvPr>
          <p:cNvSpPr/>
          <p:nvPr/>
        </p:nvSpPr>
        <p:spPr>
          <a:xfrm>
            <a:off x="393868" y="332656"/>
            <a:ext cx="8496944" cy="1477328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pd</a:t>
            </a:r>
            <a:r>
              <a:rPr lang="en-US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read_csv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'https://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github.com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clairett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pytorch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-sentiment-classification/raw/master/data/SST2/</a:t>
            </a:r>
            <a:r>
              <a:rPr lang="en-US" dirty="0" err="1">
                <a:solidFill>
                  <a:srgbClr val="BA2121"/>
                </a:solidFill>
                <a:latin typeface="Courier" pitchFamily="2" charset="0"/>
              </a:rPr>
              <a:t>train.tsv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dirty="0">
                <a:latin typeface="Courier" pitchFamily="2" charset="0"/>
              </a:rPr>
              <a:t>, delimiter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b="1" dirty="0">
                <a:solidFill>
                  <a:srgbClr val="BB6622"/>
                </a:solidFill>
                <a:latin typeface="Courier" pitchFamily="2" charset="0"/>
              </a:rPr>
              <a:t>\t</a:t>
            </a:r>
            <a:r>
              <a:rPr lang="en-US" dirty="0">
                <a:solidFill>
                  <a:srgbClr val="BA2121"/>
                </a:solidFill>
                <a:latin typeface="Courier" pitchFamily="2" charset="0"/>
              </a:rPr>
              <a:t>'</a:t>
            </a:r>
            <a:r>
              <a:rPr lang="en-US" dirty="0">
                <a:latin typeface="Courier" pitchFamily="2" charset="0"/>
              </a:rPr>
              <a:t>, header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None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df.head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64300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Tokenization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95C93-39CC-2046-A69B-9B3AF78D4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429000"/>
            <a:ext cx="9042400" cy="2527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A61702-D7DA-9B41-BEFE-F1237F544B8B}"/>
              </a:ext>
            </a:extLst>
          </p:cNvPr>
          <p:cNvSpPr/>
          <p:nvPr/>
        </p:nvSpPr>
        <p:spPr>
          <a:xfrm>
            <a:off x="264132" y="1941365"/>
            <a:ext cx="8647486" cy="646331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tokenized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]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apply</a:t>
            </a:r>
            <a:r>
              <a:rPr lang="en-US" dirty="0">
                <a:latin typeface="Courier" pitchFamily="2" charset="0"/>
              </a:rPr>
              <a:t>((</a:t>
            </a:r>
            <a:r>
              <a:rPr lang="en-US" b="1" dirty="0">
                <a:solidFill>
                  <a:srgbClr val="008000"/>
                </a:solidFill>
                <a:latin typeface="Courier" pitchFamily="2" charset="0"/>
              </a:rPr>
              <a:t>lambda</a:t>
            </a:r>
            <a:r>
              <a:rPr lang="en-US" dirty="0">
                <a:latin typeface="Courier" pitchFamily="2" charset="0"/>
              </a:rPr>
              <a:t> x: </a:t>
            </a:r>
            <a:r>
              <a:rPr lang="en-US" dirty="0" err="1">
                <a:latin typeface="Courier" pitchFamily="2" charset="0"/>
              </a:rPr>
              <a:t>tokenizer</a:t>
            </a:r>
            <a:r>
              <a:rPr lang="en-US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encode</a:t>
            </a:r>
            <a:r>
              <a:rPr lang="en-US" dirty="0">
                <a:latin typeface="Courier" pitchFamily="2" charset="0"/>
              </a:rPr>
              <a:t>(x, </a:t>
            </a:r>
            <a:r>
              <a:rPr lang="en-US" dirty="0" err="1">
                <a:latin typeface="Courier" pitchFamily="2" charset="0"/>
              </a:rPr>
              <a:t>add_special_tokens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solidFill>
                  <a:srgbClr val="008000"/>
                </a:solidFill>
                <a:latin typeface="Courier" pitchFamily="2" charset="0"/>
              </a:rPr>
              <a:t>True</a:t>
            </a:r>
            <a:r>
              <a:rPr lang="en-US" dirty="0">
                <a:latin typeface="Courier" pitchFamily="2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14981064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 Input Tensor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7480B-2206-4E4A-AC7A-F9B31E3C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1" y="1735557"/>
            <a:ext cx="7776864" cy="46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12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-99392"/>
            <a:ext cx="8316987" cy="83065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Processing with </a:t>
            </a:r>
            <a:r>
              <a:rPr lang="en-US" dirty="0" err="1">
                <a:solidFill>
                  <a:schemeClr val="accent1"/>
                </a:solidFill>
              </a:rPr>
              <a:t>DistilBERT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74D8E-1261-4847-B6D2-C6B3101F2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7" y="1473369"/>
            <a:ext cx="9144000" cy="502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E9E6B5-33AC-1240-BDEF-38BAC466DB97}"/>
              </a:ext>
            </a:extLst>
          </p:cNvPr>
          <p:cNvSpPr/>
          <p:nvPr/>
        </p:nvSpPr>
        <p:spPr>
          <a:xfrm>
            <a:off x="791076" y="675055"/>
            <a:ext cx="7927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input_ids</a:t>
            </a:r>
            <a:r>
              <a:rPr lang="en-US" sz="2400" dirty="0">
                <a:latin typeface="Courier" pitchFamily="2" charset="0"/>
              </a:rPr>
              <a:t> = </a:t>
            </a:r>
            <a:r>
              <a:rPr lang="en-US" sz="2400" dirty="0" err="1">
                <a:latin typeface="Courier" pitchFamily="2" charset="0"/>
              </a:rPr>
              <a:t>torch.tensor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np.array</a:t>
            </a:r>
            <a:r>
              <a:rPr lang="en-US" sz="2400" dirty="0">
                <a:latin typeface="Courier" pitchFamily="2" charset="0"/>
              </a:rPr>
              <a:t>(padded))</a:t>
            </a:r>
          </a:p>
          <a:p>
            <a:r>
              <a:rPr lang="en-US" sz="2400" dirty="0" err="1">
                <a:latin typeface="Courier" pitchFamily="2" charset="0"/>
              </a:rPr>
              <a:t>last_hidden_states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400" dirty="0">
                <a:latin typeface="Courier" pitchFamily="2" charset="0"/>
              </a:rPr>
              <a:t> model(</a:t>
            </a:r>
            <a:r>
              <a:rPr lang="en-US" sz="2400" dirty="0" err="1">
                <a:latin typeface="Courier" pitchFamily="2" charset="0"/>
              </a:rPr>
              <a:t>input_ids</a:t>
            </a:r>
            <a:r>
              <a:rPr lang="en-US" sz="2400" dirty="0"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9191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88778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Unpacking the BERT output tensor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3CEB91-F147-A94D-8B05-C85A44059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6211" r="20149" b="6591"/>
          <a:stretch/>
        </p:blipFill>
        <p:spPr>
          <a:xfrm>
            <a:off x="827584" y="908090"/>
            <a:ext cx="7488832" cy="55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60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17582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Sentence to </a:t>
            </a:r>
            <a:r>
              <a:rPr lang="en-US" dirty="0" err="1">
                <a:solidFill>
                  <a:schemeClr val="accent1"/>
                </a:solidFill>
              </a:rPr>
              <a:t>last_hidden_state</a:t>
            </a:r>
            <a:r>
              <a:rPr lang="en-US" dirty="0">
                <a:solidFill>
                  <a:schemeClr val="accent1"/>
                </a:solidFill>
              </a:rPr>
              <a:t>[0]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824C8-17E8-B340-AF8A-9E9697F1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3" y="1268761"/>
            <a:ext cx="9144000" cy="51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93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44624"/>
            <a:ext cx="8316987" cy="81578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BERT’s output for the [CLS]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79F4F-E7B4-9F4D-8272-5C7C08C74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894467"/>
            <a:ext cx="9029700" cy="45588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6462C-506E-A74B-811F-FDE0DDA901B2}"/>
              </a:ext>
            </a:extLst>
          </p:cNvPr>
          <p:cNvSpPr/>
          <p:nvPr/>
        </p:nvSpPr>
        <p:spPr>
          <a:xfrm>
            <a:off x="539552" y="895419"/>
            <a:ext cx="8431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408080"/>
                </a:solidFill>
                <a:latin typeface="Courier" pitchFamily="2" charset="0"/>
              </a:rPr>
              <a:t># Slice the output for the first position for all the sequences, take all hidden unit outputs </a:t>
            </a:r>
          </a:p>
          <a:p>
            <a:r>
              <a:rPr lang="en-US" dirty="0">
                <a:latin typeface="Courier" pitchFamily="2" charset="0"/>
              </a:rPr>
              <a:t>features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last_hidden_states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][:,</a:t>
            </a:r>
            <a:r>
              <a:rPr lang="en-US" dirty="0">
                <a:solidFill>
                  <a:srgbClr val="FF40FF"/>
                </a:solidFill>
                <a:latin typeface="Courier" pitchFamily="2" charset="0"/>
              </a:rPr>
              <a:t>0</a:t>
            </a:r>
            <a:r>
              <a:rPr lang="en-US" dirty="0">
                <a:latin typeface="Courier" pitchFamily="2" charset="0"/>
              </a:rPr>
              <a:t>,:]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dirty="0" err="1">
                <a:latin typeface="Courier" pitchFamily="2" charset="0"/>
              </a:rPr>
              <a:t>numpy</a:t>
            </a:r>
            <a:r>
              <a:rPr lang="en-US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71820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Processing </a:t>
            </a:r>
            <a:b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</a:br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and </a:t>
            </a:r>
            <a:b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</a:br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Understanding Text</a:t>
            </a:r>
            <a:endParaRPr lang="en-US" altLang="en-US" sz="8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53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08EAB8C-93D2-2144-9253-06580194A94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003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8" y="161240"/>
            <a:ext cx="8863510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tensor sliced from BERT's output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FF40FF"/>
                </a:solidFill>
              </a:rPr>
              <a:t>Sentence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B4B85-4F9A-F247-B8AD-380ACA4FB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3" y="2239063"/>
            <a:ext cx="8813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50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Dataset for Logistic Regression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(768 Features)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BA59F-7166-7744-B205-7FE52229D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8" y="1979796"/>
            <a:ext cx="8155899" cy="44457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182E1C-B33C-8843-89A1-8C061B165F9C}"/>
              </a:ext>
            </a:extLst>
          </p:cNvPr>
          <p:cNvSpPr/>
          <p:nvPr/>
        </p:nvSpPr>
        <p:spPr>
          <a:xfrm>
            <a:off x="106933" y="1534427"/>
            <a:ext cx="892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features are the output vectors of BERT for the [CLS] token (position #0)</a:t>
            </a:r>
          </a:p>
        </p:txBody>
      </p:sp>
    </p:spTree>
    <p:extLst>
      <p:ext uri="{BB962C8B-B14F-4D97-AF65-F5344CB8AC3E}">
        <p14:creationId xmlns:p14="http://schemas.microsoft.com/office/powerpoint/2010/main" val="41264461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012E9-D4FE-094C-8DFB-B70E98CFD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13461"/>
          <a:stretch/>
        </p:blipFill>
        <p:spPr>
          <a:xfrm>
            <a:off x="1137227" y="1246656"/>
            <a:ext cx="7281893" cy="523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FFD5EC-9FD5-674D-8DFC-4C01ECFD98D2}"/>
              </a:ext>
            </a:extLst>
          </p:cNvPr>
          <p:cNvSpPr/>
          <p:nvPr/>
        </p:nvSpPr>
        <p:spPr>
          <a:xfrm>
            <a:off x="181332" y="253465"/>
            <a:ext cx="8855164" cy="923330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labels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df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1</a:t>
            </a:r>
            <a:r>
              <a:rPr lang="en-US" dirty="0">
                <a:latin typeface="Courier" pitchFamily="2" charset="0"/>
              </a:rPr>
              <a:t>]</a:t>
            </a:r>
          </a:p>
          <a:p>
            <a:r>
              <a:rPr lang="en-US" dirty="0" err="1">
                <a:latin typeface="Courier" pitchFamily="2" charset="0"/>
              </a:rPr>
              <a:t>train_features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test_features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train_labels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dirty="0" err="1">
                <a:latin typeface="Courier" pitchFamily="2" charset="0"/>
              </a:rPr>
              <a:t>test_labels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train_test_split</a:t>
            </a:r>
            <a:r>
              <a:rPr lang="en-US" dirty="0">
                <a:latin typeface="Courier" pitchFamily="2" charset="0"/>
              </a:rPr>
              <a:t>(features, labels)</a:t>
            </a:r>
          </a:p>
        </p:txBody>
      </p:sp>
    </p:spTree>
    <p:extLst>
      <p:ext uri="{BB962C8B-B14F-4D97-AF65-F5344CB8AC3E}">
        <p14:creationId xmlns:p14="http://schemas.microsoft.com/office/powerpoint/2010/main" val="948721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83509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Score Benchmarks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Logistic Regression Model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on SST-2 Dataset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D12EE1-A995-1A41-A181-1571C4DBB660}"/>
              </a:ext>
            </a:extLst>
          </p:cNvPr>
          <p:cNvSpPr/>
          <p:nvPr/>
        </p:nvSpPr>
        <p:spPr>
          <a:xfrm>
            <a:off x="215516" y="2129160"/>
            <a:ext cx="8712968" cy="4154984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# Training</a:t>
            </a:r>
          </a:p>
          <a:p>
            <a:r>
              <a:rPr lang="en-US" sz="2400" dirty="0" err="1">
                <a:latin typeface="Courier" pitchFamily="2" charset="0"/>
              </a:rPr>
              <a:t>lr_clf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Courier" pitchFamily="2" charset="0"/>
              </a:rPr>
              <a:t>=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LogisticRegression</a:t>
            </a:r>
            <a:r>
              <a:rPr lang="en-US" sz="2400" dirty="0">
                <a:latin typeface="Courier" pitchFamily="2" charset="0"/>
              </a:rPr>
              <a:t>() </a:t>
            </a:r>
          </a:p>
          <a:p>
            <a:r>
              <a:rPr lang="en-US" sz="2400" dirty="0" err="1">
                <a:latin typeface="Courier" pitchFamily="2" charset="0"/>
              </a:rPr>
              <a:t>lr_clf</a:t>
            </a:r>
            <a:r>
              <a:rPr lang="en-US" sz="2400" dirty="0" err="1">
                <a:solidFill>
                  <a:srgbClr val="666666"/>
                </a:solidFill>
                <a:latin typeface="Courier" pitchFamily="2" charset="0"/>
              </a:rPr>
              <a:t>.</a:t>
            </a:r>
            <a:r>
              <a:rPr lang="en-US" sz="2400" dirty="0" err="1">
                <a:latin typeface="Courier" pitchFamily="2" charset="0"/>
              </a:rPr>
              <a:t>fit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train_features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train_labels</a:t>
            </a:r>
            <a:r>
              <a:rPr lang="en-US" sz="2400" dirty="0">
                <a:latin typeface="Courier" pitchFamily="2" charset="0"/>
              </a:rPr>
              <a:t>)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#Testing</a:t>
            </a:r>
          </a:p>
          <a:p>
            <a:r>
              <a:rPr lang="en-US" sz="2400" dirty="0" err="1">
                <a:latin typeface="Courier" pitchFamily="2" charset="0"/>
              </a:rPr>
              <a:t>lr_clf.score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test_features</a:t>
            </a:r>
            <a:r>
              <a:rPr lang="en-US" sz="2400" dirty="0">
                <a:latin typeface="Courier" pitchFamily="2" charset="0"/>
              </a:rPr>
              <a:t>, </a:t>
            </a:r>
            <a:r>
              <a:rPr lang="en-US" sz="2400" dirty="0" err="1">
                <a:latin typeface="Courier" pitchFamily="2" charset="0"/>
              </a:rPr>
              <a:t>test_labels</a:t>
            </a:r>
            <a:r>
              <a:rPr lang="en-US" sz="2400" dirty="0">
                <a:latin typeface="Courier" pitchFamily="2" charset="0"/>
              </a:rPr>
              <a:t>)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# Accuracy: 81%</a:t>
            </a:r>
          </a:p>
          <a:p>
            <a:r>
              <a:rPr lang="en-US" sz="2400" dirty="0">
                <a:latin typeface="Courier" pitchFamily="2" charset="0"/>
              </a:rPr>
              <a:t># Highest accuracy: 96.8%</a:t>
            </a:r>
          </a:p>
          <a:p>
            <a:r>
              <a:rPr lang="en-US" sz="2400" dirty="0">
                <a:latin typeface="Courier" pitchFamily="2" charset="0"/>
              </a:rPr>
              <a:t># Fine-tuned </a:t>
            </a:r>
            <a:r>
              <a:rPr lang="en-US" sz="2400" dirty="0" err="1">
                <a:latin typeface="Courier" pitchFamily="2" charset="0"/>
              </a:rPr>
              <a:t>DistilBERT</a:t>
            </a:r>
            <a:r>
              <a:rPr lang="en-US" sz="2400" dirty="0">
                <a:latin typeface="Courier" pitchFamily="2" charset="0"/>
              </a:rPr>
              <a:t>: 90.7%</a:t>
            </a:r>
          </a:p>
          <a:p>
            <a:r>
              <a:rPr lang="en-US" sz="2400" dirty="0">
                <a:latin typeface="Courier" pitchFamily="2" charset="0"/>
              </a:rPr>
              <a:t># Full size BERT model: 94.9%</a:t>
            </a:r>
          </a:p>
        </p:txBody>
      </p:sp>
    </p:spTree>
    <p:extLst>
      <p:ext uri="{BB962C8B-B14F-4D97-AF65-F5344CB8AC3E}">
        <p14:creationId xmlns:p14="http://schemas.microsoft.com/office/powerpoint/2010/main" val="5366629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1C77-E163-7A45-BB18-A9F32CEF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10" y="92939"/>
            <a:ext cx="8316987" cy="140689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Sentiment Classification: SST2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Sentences from movie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C1FA-86D9-1342-B972-661F1DF8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83D2-B965-8649-AB3D-3CB1A1AC6DA3}"/>
              </a:ext>
            </a:extLst>
          </p:cNvPr>
          <p:cNvSpPr txBox="1"/>
          <p:nvPr/>
        </p:nvSpPr>
        <p:spPr>
          <a:xfrm>
            <a:off x="1115616" y="64852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Jay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Alammar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A Visual Guide to Using BERT for the First Time,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http://jalammar.github.io/a-visual-guide-to-using-bert-for-the-first-time/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AD850A-7C57-E64E-8A1F-3FD94C625E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4848" y="1898808"/>
          <a:ext cx="8445624" cy="4266496"/>
        </p:xfrm>
        <a:graphic>
          <a:graphicData uri="http://schemas.openxmlformats.org/drawingml/2006/table">
            <a:tbl>
              <a:tblPr/>
              <a:tblGrid>
                <a:gridCol w="7632848">
                  <a:extLst>
                    <a:ext uri="{9D8B030D-6E8A-4147-A177-3AD203B41FA5}">
                      <a16:colId xmlns:a16="http://schemas.microsoft.com/office/drawing/2014/main" val="686452343"/>
                    </a:ext>
                  </a:extLst>
                </a:gridCol>
                <a:gridCol w="812776">
                  <a:extLst>
                    <a:ext uri="{9D8B030D-6E8A-4147-A177-3AD203B41FA5}">
                      <a16:colId xmlns:a16="http://schemas.microsoft.com/office/drawing/2014/main" val="2205770999"/>
                    </a:ext>
                  </a:extLst>
                </a:gridCol>
              </a:tblGrid>
              <a:tr h="598290"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7CB342"/>
                          </a:solidFill>
                          <a:effectLst/>
                          <a:latin typeface="inherit"/>
                        </a:rPr>
                        <a:t>sentence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b="1">
                          <a:solidFill>
                            <a:srgbClr val="8E24AA"/>
                          </a:solidFill>
                          <a:effectLst/>
                          <a:latin typeface="inherit"/>
                        </a:rPr>
                        <a:t>label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46196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a stirring , funny and finally transporting re imagining of beauty and the beast and 1930s horror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29222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apparently reassembled from the cutting room floor of any given daytime soap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7644"/>
                  </a:ext>
                </a:extLst>
              </a:tr>
              <a:tr h="451170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they presume their audience won't sit still for a sociology lesson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48450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this is a visually stunning rumination on love , memory , history and the war between art and commerce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195"/>
                  </a:ext>
                </a:extLst>
              </a:tr>
              <a:tr h="804259">
                <a:tc>
                  <a:txBody>
                    <a:bodyPr/>
                    <a:lstStyle/>
                    <a:p>
                      <a:pPr algn="l" fontAlgn="base"/>
                      <a:r>
                        <a:rPr lang="en-US">
                          <a:effectLst/>
                        </a:rPr>
                        <a:t>jonathan parker 's bartleby should have been the be all end all of the modern office anomie films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dirty="0">
                          <a:effectLst/>
                        </a:rPr>
                        <a:t>1</a:t>
                      </a:r>
                    </a:p>
                  </a:txBody>
                  <a:tcPr marL="47625" marR="47625" marT="38100" marB="38100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2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481C46-4374-384D-ACAD-4F79DF79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602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A1E8-4336-2047-A3E4-C32E9529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05" y="18119"/>
            <a:ext cx="8229600" cy="126835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Visual Notebook to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Using BERT for the First Time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C750E-FE29-BF47-85E2-8932E536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A7F23-4746-5B45-A8AF-4356BC5288DB}"/>
              </a:ext>
            </a:extLst>
          </p:cNvPr>
          <p:cNvSpPr/>
          <p:nvPr/>
        </p:nvSpPr>
        <p:spPr>
          <a:xfrm>
            <a:off x="612493" y="6289030"/>
            <a:ext cx="807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https://colab.research.google.com/github/jalammar/jalammar.github.io/blob/master/notebooks/bert/A_Visual_Notebook_to_Using_BERT_for_the_First_Time.ipynb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36B8C-9DB3-5641-A506-B384DDB95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7" y="1396008"/>
            <a:ext cx="8730212" cy="48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69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4B64-EA9C-A141-8027-89649062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Text classification with preprocessed text: Movie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FFD07-0E7D-BF45-8776-9120C9DE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4F9A5-CD42-2746-BF87-D8C16C4B7E0B}"/>
              </a:ext>
            </a:extLst>
          </p:cNvPr>
          <p:cNvSpPr/>
          <p:nvPr/>
        </p:nvSpPr>
        <p:spPr>
          <a:xfrm>
            <a:off x="1304764" y="6444044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https://www.tensorflow.org/tutorials/keras/text_classification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B5E02-08E7-8445-BE87-AC791FEF7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99569"/>
            <a:ext cx="8686800" cy="47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73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9879A-8D87-474F-8AC1-298DCFDC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442E7-C01F-2842-8023-FB5950B04B95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D0B7E-5020-AE4D-9727-707921C6A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1181087"/>
            <a:ext cx="9144000" cy="52002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FDDCC0-6561-744D-83D1-F132655422E3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8002096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9879A-8D87-474F-8AC1-298DCFDC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442E7-C01F-2842-8023-FB5950B04B95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A61A5A-E1D8-CB49-B701-5136F6F581B8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F1A96-469D-3A4E-8CAD-7241DAC1B3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0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927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TW" sz="7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Summary</a:t>
            </a:r>
          </a:p>
        </p:txBody>
      </p:sp>
      <p:sp>
        <p:nvSpPr>
          <p:cNvPr id="14233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597650"/>
            <a:ext cx="1008062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96C178-6047-CA48-ABEA-383FDC994EFD}" type="slidenum">
              <a:rPr kumimoji="0" lang="en-US" altLang="zh-TW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69</a:t>
            </a:fld>
            <a:endParaRPr kumimoji="0" lang="en-US" altLang="zh-TW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42339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785225" cy="51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TW" sz="4400" dirty="0">
                <a:latin typeface="Calibri" charset="0"/>
                <a:ea typeface="MS PGothic" charset="-128"/>
              </a:rPr>
              <a:t>Processing Text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TW" sz="4400" dirty="0">
                <a:latin typeface="Calibri" charset="0"/>
                <a:ea typeface="MS PGothic" charset="-128"/>
              </a:rPr>
              <a:t>Understanding Text</a:t>
            </a:r>
            <a:endParaRPr lang="en-US" altLang="zh-TW" sz="4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9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E0B-38A7-4349-A3FB-01A58B94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Free eBooks - Project Gutenberg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2F446-BCF4-DD49-B768-EC6A1613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3812C-F9A7-2446-9993-21F3077E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32637" cy="50405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9C703A-959B-0E41-ABC7-E9B0FAD30BFB}"/>
              </a:ext>
            </a:extLst>
          </p:cNvPr>
          <p:cNvSpPr/>
          <p:nvPr/>
        </p:nvSpPr>
        <p:spPr>
          <a:xfrm>
            <a:off x="3045800" y="6488668"/>
            <a:ext cx="2929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https://www.gutenberg.org/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377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標題 1"/>
          <p:cNvSpPr>
            <a:spLocks noGrp="1"/>
          </p:cNvSpPr>
          <p:nvPr>
            <p:ph type="title"/>
          </p:nvPr>
        </p:nvSpPr>
        <p:spPr>
          <a:xfrm>
            <a:off x="457200" y="117575"/>
            <a:ext cx="8229600" cy="719137"/>
          </a:xfrm>
        </p:spPr>
        <p:txBody>
          <a:bodyPr/>
          <a:lstStyle/>
          <a:p>
            <a:pPr eaLnBrk="1" hangingPunct="1"/>
            <a:r>
              <a:rPr lang="en-US" altLang="zh-TW" dirty="0">
                <a:solidFill>
                  <a:srgbClr val="4F81BD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 dirty="0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44386" name="內容版面配置區 2"/>
          <p:cNvSpPr>
            <a:spLocks noGrp="1"/>
          </p:cNvSpPr>
          <p:nvPr>
            <p:ph idx="1"/>
          </p:nvPr>
        </p:nvSpPr>
        <p:spPr>
          <a:xfrm>
            <a:off x="250825" y="836712"/>
            <a:ext cx="8642350" cy="6021288"/>
          </a:xfrm>
        </p:spPr>
        <p:txBody>
          <a:bodyPr/>
          <a:lstStyle/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Ramesh Sharda,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Dursun</a:t>
            </a:r>
            <a:r>
              <a:rPr lang="en-US" altLang="zh-TW" sz="1400" dirty="0">
                <a:latin typeface="Calibri" charset="0"/>
                <a:ea typeface="標楷體" charset="-120"/>
              </a:rPr>
              <a:t>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Delen</a:t>
            </a:r>
            <a:r>
              <a:rPr lang="en-US" altLang="zh-TW" sz="1400" dirty="0">
                <a:latin typeface="Calibri" charset="0"/>
                <a:ea typeface="標楷體" charset="-120"/>
              </a:rPr>
              <a:t>, and Efraim Turban (2017), Business Intelligence, Analytics, and Data Science: A Managerial Perspective, 4th Edition, Pearson.</a:t>
            </a:r>
          </a:p>
          <a:p>
            <a:pPr eaLnBrk="1" hangingPunct="1"/>
            <a:r>
              <a:rPr lang="en-US" altLang="zh-TW" sz="1400" dirty="0" err="1">
                <a:latin typeface="Calibri" charset="0"/>
                <a:ea typeface="標楷體" charset="-120"/>
              </a:rPr>
              <a:t>Dipanjan</a:t>
            </a:r>
            <a:r>
              <a:rPr lang="en-US" altLang="zh-TW" sz="1400" dirty="0">
                <a:latin typeface="Calibri" charset="0"/>
                <a:ea typeface="標楷體" charset="-120"/>
              </a:rPr>
              <a:t> Sarkar (2019), Text Analytics with Python: A Practitioner’s Guide to Natural Language Processing, Second Edition.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APress</a:t>
            </a:r>
            <a:r>
              <a:rPr lang="en-US" altLang="zh-TW" sz="1400" dirty="0">
                <a:latin typeface="Calibri" charset="0"/>
                <a:ea typeface="標楷體" charset="-120"/>
              </a:rPr>
              <a:t>. </a:t>
            </a: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Benjamin Bengfort, Rebecca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Bilbro</a:t>
            </a:r>
            <a:r>
              <a:rPr lang="en-US" altLang="zh-TW" sz="1400" dirty="0">
                <a:latin typeface="Calibri" charset="0"/>
                <a:ea typeface="標楷體" charset="-120"/>
              </a:rPr>
              <a:t>, and Tony Ojeda (2018), Applied Text Analysis with Python: </a:t>
            </a:r>
            <a:br>
              <a:rPr lang="en-US" altLang="zh-TW" sz="1400" dirty="0">
                <a:latin typeface="Calibri" charset="0"/>
                <a:ea typeface="標楷體" charset="-120"/>
              </a:rPr>
            </a:br>
            <a:r>
              <a:rPr lang="en-US" altLang="zh-TW" sz="1400" dirty="0">
                <a:latin typeface="Calibri" charset="0"/>
                <a:ea typeface="標楷體" charset="-120"/>
              </a:rPr>
              <a:t>Enabling Language-Aware Data Products with Machine Learning, O’Reilly. </a:t>
            </a: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Gabe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Ignatow</a:t>
            </a:r>
            <a:r>
              <a:rPr lang="en-US" altLang="zh-TW" sz="1400" dirty="0">
                <a:latin typeface="Calibri" charset="0"/>
                <a:ea typeface="標楷體" charset="-120"/>
              </a:rPr>
              <a:t> and Rada F.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Mihalcea</a:t>
            </a:r>
            <a:r>
              <a:rPr lang="en-US" altLang="zh-TW" sz="1400" dirty="0">
                <a:latin typeface="Calibri" charset="0"/>
                <a:ea typeface="標楷體" charset="-120"/>
              </a:rPr>
              <a:t> (2017), An Introduction to Text Mining: Research Design, Data Collection, and Analysis, SAGE Publications.</a:t>
            </a: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Rajesh Arumugam (2018), Hands-On Natural Language Processing with Python: A practical guide to applying deep learning architectures to your NLP applications,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Packt</a:t>
            </a:r>
            <a:r>
              <a:rPr lang="en-US" altLang="zh-TW" sz="1400" dirty="0">
                <a:latin typeface="Calibri" charset="0"/>
                <a:ea typeface="標楷體" charset="-120"/>
              </a:rPr>
              <a:t>.</a:t>
            </a:r>
            <a:endParaRPr lang="en-US" altLang="en-US" sz="14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Devlin, Jacob, Ming-Wei Chang, Kenton Lee, and Kristina Toutanova (2018). "BERT: Pre-training of Deep Bidirectional Transformers for Language Understanding."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arXiv</a:t>
            </a:r>
            <a:r>
              <a:rPr lang="en-US" altLang="zh-TW" sz="1400" dirty="0">
                <a:latin typeface="Calibri" charset="0"/>
                <a:ea typeface="標楷體" charset="-120"/>
              </a:rPr>
              <a:t> preprint arXiv:1810.04805.</a:t>
            </a: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Steven Bird, Ewan Klein and Edward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Loper</a:t>
            </a:r>
            <a:r>
              <a:rPr lang="en-US" altLang="zh-TW" sz="1400" dirty="0">
                <a:latin typeface="Calibri" charset="0"/>
                <a:ea typeface="標楷體" charset="-120"/>
              </a:rPr>
              <a:t> (2009), Natural Language Processing with Python, O'Reilly Media, </a:t>
            </a:r>
            <a:r>
              <a:rPr lang="en-US" altLang="zh-TW" sz="1400" dirty="0">
                <a:latin typeface="Calibri" charset="0"/>
                <a:ea typeface="標楷體" charset="-120"/>
                <a:hlinkClick r:id="rId2"/>
              </a:rPr>
              <a:t>http://www.nltk.org/book/</a:t>
            </a:r>
            <a:r>
              <a:rPr lang="en-US" altLang="zh-TW" sz="1400" dirty="0">
                <a:latin typeface="Calibri" charset="0"/>
                <a:ea typeface="標楷體" charset="-120"/>
              </a:rPr>
              <a:t> , </a:t>
            </a:r>
            <a:r>
              <a:rPr lang="en-US" altLang="zh-TW" sz="1400" dirty="0">
                <a:latin typeface="Calibri" charset="0"/>
                <a:ea typeface="標楷體" charset="-120"/>
                <a:hlinkClick r:id="rId3"/>
              </a:rPr>
              <a:t>http://www.nltk.org/book_1ed/</a:t>
            </a:r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Jay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Alammar</a:t>
            </a:r>
            <a:r>
              <a:rPr lang="en-US" altLang="zh-TW" sz="1400" dirty="0">
                <a:latin typeface="Calibri" charset="0"/>
                <a:ea typeface="標楷體" charset="-120"/>
              </a:rPr>
              <a:t> (2019), A Visual Guide to Using BERT for the First Time, </a:t>
            </a:r>
            <a:r>
              <a:rPr lang="en-US" altLang="zh-TW" sz="1400" dirty="0">
                <a:latin typeface="Calibri" charset="0"/>
                <a:ea typeface="標楷體" charset="-120"/>
                <a:hlinkClick r:id="rId4"/>
              </a:rPr>
              <a:t>http://jalammar.github.io/a-visual-guide-to-using-bert-for-the-first-time/</a:t>
            </a:r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François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Chollet</a:t>
            </a:r>
            <a:r>
              <a:rPr lang="en-US" altLang="zh-TW" sz="1400" dirty="0">
                <a:latin typeface="Calibri" charset="0"/>
                <a:ea typeface="標楷體" charset="-120"/>
              </a:rPr>
              <a:t> (2017), Text classification with preprocessed text: Movie reviews,  </a:t>
            </a:r>
            <a:r>
              <a:rPr lang="en-US" altLang="zh-TW" sz="1400" dirty="0">
                <a:latin typeface="Calibri" charset="0"/>
                <a:ea typeface="標楷體" charset="-120"/>
                <a:hlinkClick r:id="rId5"/>
              </a:rPr>
              <a:t>https://www.tensorflow.org/tutorials/keras/text_classification</a:t>
            </a:r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Google Developers (2020), Machine Learning Guides: Text Classification, </a:t>
            </a:r>
            <a:br>
              <a:rPr lang="en-US" altLang="zh-TW" sz="1400" dirty="0">
                <a:latin typeface="Calibri" charset="0"/>
                <a:ea typeface="標楷體" charset="-120"/>
              </a:rPr>
            </a:br>
            <a:r>
              <a:rPr lang="en-US" altLang="zh-TW" sz="1400" dirty="0">
                <a:latin typeface="Calibri" charset="0"/>
                <a:ea typeface="標楷體" charset="-120"/>
                <a:hlinkClick r:id="rId6"/>
              </a:rPr>
              <a:t>https://developers.google.com/machine-learning/guides/text-classification</a:t>
            </a:r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400" dirty="0" err="1">
                <a:latin typeface="Calibri" charset="0"/>
                <a:ea typeface="標楷體" charset="-120"/>
              </a:rPr>
              <a:t>Avishek</a:t>
            </a:r>
            <a:r>
              <a:rPr lang="en-US" altLang="zh-TW" sz="1400" dirty="0">
                <a:latin typeface="Calibri" charset="0"/>
                <a:ea typeface="標楷體" charset="-120"/>
              </a:rPr>
              <a:t> Nag (2019), Text Classification by 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XGBoost</a:t>
            </a:r>
            <a:r>
              <a:rPr lang="en-US" altLang="zh-TW" sz="1400" dirty="0">
                <a:latin typeface="Calibri" charset="0"/>
                <a:ea typeface="標楷體" charset="-120"/>
              </a:rPr>
              <a:t> &amp; Others: A Case Study Using BBC News Articles, </a:t>
            </a:r>
            <a:r>
              <a:rPr lang="en-US" altLang="zh-TW" sz="1400" dirty="0">
                <a:latin typeface="Calibri" charset="0"/>
                <a:ea typeface="標楷體" charset="-120"/>
                <a:hlinkClick r:id="rId7"/>
              </a:rPr>
              <a:t>https://medium.com/towards-artificial-intelligence/text-classification-by-xgboost-others-a-case-study-using-bbc-news-articles-5d88e94a9f8</a:t>
            </a:r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sz="1400" dirty="0"/>
              <a:t>The Super Duper NLP Repo, </a:t>
            </a:r>
            <a:r>
              <a:rPr lang="en-US" sz="1400" dirty="0">
                <a:hlinkClick r:id="rId8"/>
              </a:rPr>
              <a:t>https://notebooks.quantumstat.com/</a:t>
            </a:r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400" dirty="0">
                <a:latin typeface="Calibri" charset="0"/>
                <a:ea typeface="標楷體" charset="-120"/>
              </a:rPr>
              <a:t>Min-</a:t>
            </a:r>
            <a:r>
              <a:rPr lang="en-US" altLang="zh-TW" sz="1400" dirty="0" err="1">
                <a:latin typeface="Calibri" charset="0"/>
                <a:ea typeface="標楷體" charset="-120"/>
              </a:rPr>
              <a:t>Yuh</a:t>
            </a:r>
            <a:r>
              <a:rPr lang="en-US" altLang="zh-TW" sz="1400" dirty="0">
                <a:latin typeface="Calibri" charset="0"/>
                <a:ea typeface="標楷體" charset="-120"/>
              </a:rPr>
              <a:t> Day (2020), Python 101, </a:t>
            </a:r>
            <a:r>
              <a:rPr lang="en-US" altLang="zh-TW" sz="1400" dirty="0">
                <a:latin typeface="Calibri" charset="0"/>
                <a:ea typeface="標楷體" charset="-120"/>
                <a:hlinkClick r:id="rId9"/>
              </a:rPr>
              <a:t>https://tinyurl.com/aintpupython101</a:t>
            </a:r>
            <a:endParaRPr lang="en-US" altLang="zh-TW" sz="1200" dirty="0">
              <a:latin typeface="Calibri" charset="0"/>
              <a:ea typeface="標楷體" charset="-120"/>
            </a:endParaRPr>
          </a:p>
          <a:p>
            <a:pPr eaLnBrk="1" hangingPunct="1"/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endParaRPr lang="en-US" altLang="zh-TW" sz="1400" dirty="0">
              <a:latin typeface="Calibri" charset="0"/>
              <a:ea typeface="標楷體" charset="-120"/>
            </a:endParaRPr>
          </a:p>
          <a:p>
            <a:pPr eaLnBrk="1" hangingPunct="1"/>
            <a:endParaRPr lang="en-US" altLang="zh-TW" sz="1600" dirty="0">
              <a:latin typeface="Calibri" charset="0"/>
              <a:ea typeface="標楷體" charset="-120"/>
            </a:endParaRPr>
          </a:p>
        </p:txBody>
      </p:sp>
      <p:sp>
        <p:nvSpPr>
          <p:cNvPr id="144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F9B038A-02CF-644D-BAD5-0819065A699B}" type="slidenum">
              <a:rPr kumimoji="0" lang="zh-TW" altLang="en-US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70</a:t>
            </a:fld>
            <a:endParaRPr kumimoji="0" lang="zh-TW" altLang="en-US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16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E0B-38A7-4349-A3FB-01A58B94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Free eBooks - Project Gutenberg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Alice in Wonderland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2F446-BCF4-DD49-B768-EC6A1613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C4288-29C3-C340-99D2-1C38AF42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2340"/>
            <a:ext cx="5048765" cy="52136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D26C13-C780-6946-A5E3-875064F73E19}"/>
              </a:ext>
            </a:extLst>
          </p:cNvPr>
          <p:cNvSpPr/>
          <p:nvPr/>
        </p:nvSpPr>
        <p:spPr>
          <a:xfrm>
            <a:off x="1763688" y="6519863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https://www.gutenberg.org/files/11/11-h/11-h.htm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62143-6EB7-1840-8397-47D78907F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694216" cy="50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01E4DD-7C6A-534E-853A-56698DFF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41" y="116632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Alice Top 50 Tokens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2EB48-4483-1F47-9E6A-33B0BAD6E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5" y="980728"/>
            <a:ext cx="7920445" cy="55391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1CE272-9C28-6D40-97E8-6D3DF08FDF6A}"/>
              </a:ext>
            </a:extLst>
          </p:cNvPr>
          <p:cNvSpPr/>
          <p:nvPr/>
        </p:nvSpPr>
        <p:spPr>
          <a:xfrm>
            <a:off x="2729188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962876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14145</TotalTime>
  <Words>5727</Words>
  <Application>Microsoft Macintosh PowerPoint</Application>
  <PresentationFormat>On-screen Show (4:3)</PresentationFormat>
  <Paragraphs>555</Paragraphs>
  <Slides>70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DFKai-SB</vt:lpstr>
      <vt:lpstr>DFKai-SB</vt:lpstr>
      <vt:lpstr>inherit</vt:lpstr>
      <vt:lpstr>MS PGothic</vt:lpstr>
      <vt:lpstr>新細明體</vt:lpstr>
      <vt:lpstr>Arial</vt:lpstr>
      <vt:lpstr>Calibri</vt:lpstr>
      <vt:lpstr>Courier</vt:lpstr>
      <vt:lpstr>Courier New</vt:lpstr>
      <vt:lpstr>Times New Roman</vt:lpstr>
      <vt:lpstr>Office 佈景主題</vt:lpstr>
      <vt:lpstr>人工智慧文本分析  (AI for Text Analytics) </vt:lpstr>
      <vt:lpstr>PowerPoint Presentation</vt:lpstr>
      <vt:lpstr>PowerPoint Presentation</vt:lpstr>
      <vt:lpstr>PowerPoint Presentation</vt:lpstr>
      <vt:lpstr>Outline</vt:lpstr>
      <vt:lpstr>Processing  and  Understanding Text</vt:lpstr>
      <vt:lpstr>Free eBooks - Project Gutenberg</vt:lpstr>
      <vt:lpstr>Free eBooks - Project Gutenberg Alice in Wonderland</vt:lpstr>
      <vt:lpstr>Alice Top 50 Tokens</vt:lpstr>
      <vt:lpstr>Python in Google Colab (Python101)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Alice Top 50 Tokens</vt:lpstr>
      <vt:lpstr>BeautifulSoup</vt:lpstr>
      <vt:lpstr>tensorflow.keras.preprocessing.text </vt:lpstr>
      <vt:lpstr>PowerPoint Presentation</vt:lpstr>
      <vt:lpstr>PowerPoint Presentation</vt:lpstr>
      <vt:lpstr>Python in Google Colab</vt:lpstr>
      <vt:lpstr>One-hot encoding</vt:lpstr>
      <vt:lpstr>Word embeddings</vt:lpstr>
      <vt:lpstr>Word embeddings</vt:lpstr>
      <vt:lpstr>PowerPoint Presentation</vt:lpstr>
      <vt:lpstr>PowerPoint Presentation</vt:lpstr>
      <vt:lpstr>PowerPoint Presentation</vt:lpstr>
      <vt:lpstr>PowerPoint Presentation</vt:lpstr>
      <vt:lpstr>from keras.preprocessing.text import Tokenizer</vt:lpstr>
      <vt:lpstr>from keras.preprocessing.text import Tokenizer</vt:lpstr>
      <vt:lpstr>texts_to_matrix =  t.texts_to_matrix(docs, mode='count')</vt:lpstr>
      <vt:lpstr>t.texts_to_matrix(docs, mode='tfidf')</vt:lpstr>
      <vt:lpstr>BERT Sequence-level tasks</vt:lpstr>
      <vt:lpstr>BERT Token-level tasks</vt:lpstr>
      <vt:lpstr>Sentiment Analysis:  Single Sentence Classification</vt:lpstr>
      <vt:lpstr>A Visual Guide to  Using BERT for the First Time (Jay Alammar, 2019)</vt:lpstr>
      <vt:lpstr>Sentiment Classification: SST2 Sentences from movie reviews</vt:lpstr>
      <vt:lpstr>Movie Review Sentiment Classifier</vt:lpstr>
      <vt:lpstr>Movie Review Sentiment Classifier</vt:lpstr>
      <vt:lpstr>Movie Review Sentiment Classifier Model Training</vt:lpstr>
      <vt:lpstr>Step # 1 Use distilBERT to Generate Sentence Embeddings</vt:lpstr>
      <vt:lpstr>Step #2:Test/Train Split for  Model #2, Logistic Regression</vt:lpstr>
      <vt:lpstr>Step #3 Train the logistic regression model using the training set</vt:lpstr>
      <vt:lpstr>Tokenization</vt:lpstr>
      <vt:lpstr>Tokenization</vt:lpstr>
      <vt:lpstr>Tokenization for BERT Model</vt:lpstr>
      <vt:lpstr>Flowing Through DistilBERT (768 features)</vt:lpstr>
      <vt:lpstr>Model #1 Output Class vector as  Model #2 Input</vt:lpstr>
      <vt:lpstr>Fine-tuning BERT on  Single Sentence Classification Tasks</vt:lpstr>
      <vt:lpstr>Model #1 Output Class vector as  Model #2 Input</vt:lpstr>
      <vt:lpstr>Logistic Regression Model to classify Class vector </vt:lpstr>
      <vt:lpstr>PowerPoint Presentation</vt:lpstr>
      <vt:lpstr>Tokenization</vt:lpstr>
      <vt:lpstr>BERT Input Tensor</vt:lpstr>
      <vt:lpstr>Processing with DistilBERT</vt:lpstr>
      <vt:lpstr>Unpacking the BERT output tensor</vt:lpstr>
      <vt:lpstr>Sentence to last_hidden_state[0]</vt:lpstr>
      <vt:lpstr>BERT’s output for the [CLS] tokens</vt:lpstr>
      <vt:lpstr>The tensor sliced from BERT's output Sentence Embeddings</vt:lpstr>
      <vt:lpstr>Dataset for Logistic Regression (768 Features)</vt:lpstr>
      <vt:lpstr>PowerPoint Presentation</vt:lpstr>
      <vt:lpstr>Score Benchmarks Logistic Regression Model  on SST-2 Dataset </vt:lpstr>
      <vt:lpstr>Sentiment Classification: SST2 Sentences from movie reviews</vt:lpstr>
      <vt:lpstr>A Visual Notebook to  Using BERT for the First Time </vt:lpstr>
      <vt:lpstr>Text classification with preprocessed text: Movie reviews</vt:lpstr>
      <vt:lpstr>Python in Google Colab (Python101)</vt:lpstr>
      <vt:lpstr>Python in Google Colab (Python101)</vt:lpstr>
      <vt:lpstr>Summary</vt:lpstr>
      <vt:lpstr>References</vt:lpstr>
    </vt:vector>
  </TitlesOfParts>
  <Manager/>
  <Company>TKU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人工智慧文本分析 (Artificial Intelligence for Text Analytics)</dc:title>
  <dc:subject>人工智慧文本分析 (Artificial Intelligence for Text Analytics)</dc:subject>
  <dc:creator>MYDAY</dc:creator>
  <cp:keywords>人工智慧, 文本分析, Artificial Intelligence, Text Analytics</cp:keywords>
  <dc:description>人工智慧文本分析 (Artificial Intelligence for Text Analytics)</dc:description>
  <cp:lastModifiedBy>Microsoft Office User</cp:lastModifiedBy>
  <cp:revision>904</cp:revision>
  <cp:lastPrinted>2020-10-07T14:51:50Z</cp:lastPrinted>
  <dcterms:created xsi:type="dcterms:W3CDTF">2011-02-14T23:24:00Z</dcterms:created>
  <dcterms:modified xsi:type="dcterms:W3CDTF">2020-10-14T07:52:44Z</dcterms:modified>
  <cp:category/>
</cp:coreProperties>
</file>