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handoutMasterIdLst>
    <p:handoutMasterId r:id="rId128"/>
  </p:handoutMasterIdLst>
  <p:sldIdLst>
    <p:sldId id="848" r:id="rId2"/>
    <p:sldId id="1166" r:id="rId3"/>
    <p:sldId id="2995" r:id="rId4"/>
    <p:sldId id="2996" r:id="rId5"/>
    <p:sldId id="3120" r:id="rId6"/>
    <p:sldId id="1897" r:id="rId7"/>
    <p:sldId id="3121" r:id="rId8"/>
    <p:sldId id="3122" r:id="rId9"/>
    <p:sldId id="3123" r:id="rId10"/>
    <p:sldId id="3124" r:id="rId11"/>
    <p:sldId id="3125" r:id="rId12"/>
    <p:sldId id="3106" r:id="rId13"/>
    <p:sldId id="3126" r:id="rId14"/>
    <p:sldId id="3107" r:id="rId15"/>
    <p:sldId id="3110" r:id="rId16"/>
    <p:sldId id="3111" r:id="rId17"/>
    <p:sldId id="3112" r:id="rId18"/>
    <p:sldId id="3108" r:id="rId19"/>
    <p:sldId id="3109" r:id="rId20"/>
    <p:sldId id="967" r:id="rId21"/>
    <p:sldId id="968" r:id="rId22"/>
    <p:sldId id="969" r:id="rId23"/>
    <p:sldId id="970" r:id="rId24"/>
    <p:sldId id="971" r:id="rId25"/>
    <p:sldId id="972" r:id="rId26"/>
    <p:sldId id="973" r:id="rId27"/>
    <p:sldId id="974" r:id="rId28"/>
    <p:sldId id="975" r:id="rId29"/>
    <p:sldId id="976" r:id="rId30"/>
    <p:sldId id="977" r:id="rId31"/>
    <p:sldId id="978" r:id="rId32"/>
    <p:sldId id="979" r:id="rId33"/>
    <p:sldId id="980" r:id="rId34"/>
    <p:sldId id="981" r:id="rId35"/>
    <p:sldId id="982" r:id="rId36"/>
    <p:sldId id="983" r:id="rId37"/>
    <p:sldId id="3113" r:id="rId38"/>
    <p:sldId id="3114" r:id="rId39"/>
    <p:sldId id="1193" r:id="rId40"/>
    <p:sldId id="1194" r:id="rId41"/>
    <p:sldId id="984" r:id="rId42"/>
    <p:sldId id="985" r:id="rId43"/>
    <p:sldId id="986" r:id="rId44"/>
    <p:sldId id="987" r:id="rId45"/>
    <p:sldId id="989" r:id="rId46"/>
    <p:sldId id="1138" r:id="rId47"/>
    <p:sldId id="992" r:id="rId48"/>
    <p:sldId id="993" r:id="rId49"/>
    <p:sldId id="994" r:id="rId50"/>
    <p:sldId id="995" r:id="rId51"/>
    <p:sldId id="996" r:id="rId52"/>
    <p:sldId id="997" r:id="rId53"/>
    <p:sldId id="998" r:id="rId54"/>
    <p:sldId id="999" r:id="rId55"/>
    <p:sldId id="1000" r:id="rId56"/>
    <p:sldId id="1001" r:id="rId57"/>
    <p:sldId id="1002" r:id="rId58"/>
    <p:sldId id="1003" r:id="rId59"/>
    <p:sldId id="1004" r:id="rId60"/>
    <p:sldId id="1005" r:id="rId61"/>
    <p:sldId id="1006" r:id="rId62"/>
    <p:sldId id="1007" r:id="rId63"/>
    <p:sldId id="1008" r:id="rId64"/>
    <p:sldId id="1009" r:id="rId65"/>
    <p:sldId id="1010" r:id="rId66"/>
    <p:sldId id="1011" r:id="rId67"/>
    <p:sldId id="1012" r:id="rId68"/>
    <p:sldId id="1013" r:id="rId69"/>
    <p:sldId id="1014" r:id="rId70"/>
    <p:sldId id="1015" r:id="rId71"/>
    <p:sldId id="1016" r:id="rId72"/>
    <p:sldId id="1173" r:id="rId73"/>
    <p:sldId id="1158" r:id="rId74"/>
    <p:sldId id="1159" r:id="rId75"/>
    <p:sldId id="1160" r:id="rId76"/>
    <p:sldId id="1161" r:id="rId77"/>
    <p:sldId id="1162" r:id="rId78"/>
    <p:sldId id="1163" r:id="rId79"/>
    <p:sldId id="1164" r:id="rId80"/>
    <p:sldId id="1165" r:id="rId81"/>
    <p:sldId id="3115" r:id="rId82"/>
    <p:sldId id="1167" r:id="rId83"/>
    <p:sldId id="1168" r:id="rId84"/>
    <p:sldId id="1169" r:id="rId85"/>
    <p:sldId id="1170" r:id="rId86"/>
    <p:sldId id="1171" r:id="rId87"/>
    <p:sldId id="1821" r:id="rId88"/>
    <p:sldId id="3127" r:id="rId89"/>
    <p:sldId id="3128" r:id="rId90"/>
    <p:sldId id="3129" r:id="rId91"/>
    <p:sldId id="3046" r:id="rId92"/>
    <p:sldId id="3081" r:id="rId93"/>
    <p:sldId id="3071" r:id="rId94"/>
    <p:sldId id="3047" r:id="rId95"/>
    <p:sldId id="3082" r:id="rId96"/>
    <p:sldId id="3048" r:id="rId97"/>
    <p:sldId id="3049" r:id="rId98"/>
    <p:sldId id="3050" r:id="rId99"/>
    <p:sldId id="3051" r:id="rId100"/>
    <p:sldId id="3052" r:id="rId101"/>
    <p:sldId id="3053" r:id="rId102"/>
    <p:sldId id="3054" r:id="rId103"/>
    <p:sldId id="3055" r:id="rId104"/>
    <p:sldId id="3084" r:id="rId105"/>
    <p:sldId id="3083" r:id="rId106"/>
    <p:sldId id="3056" r:id="rId107"/>
    <p:sldId id="3057" r:id="rId108"/>
    <p:sldId id="3058" r:id="rId109"/>
    <p:sldId id="3059" r:id="rId110"/>
    <p:sldId id="3060" r:id="rId111"/>
    <p:sldId id="3061" r:id="rId112"/>
    <p:sldId id="3062" r:id="rId113"/>
    <p:sldId id="3063" r:id="rId114"/>
    <p:sldId id="3064" r:id="rId115"/>
    <p:sldId id="3065" r:id="rId116"/>
    <p:sldId id="3066" r:id="rId117"/>
    <p:sldId id="3067" r:id="rId118"/>
    <p:sldId id="3045" r:id="rId119"/>
    <p:sldId id="3041" r:id="rId120"/>
    <p:sldId id="3086" r:id="rId121"/>
    <p:sldId id="3116" r:id="rId122"/>
    <p:sldId id="3130" r:id="rId123"/>
    <p:sldId id="3131" r:id="rId124"/>
    <p:sldId id="3085" r:id="rId125"/>
    <p:sldId id="3132" r:id="rId126"/>
  </p:sldIdLst>
  <p:sldSz cx="9144000" cy="6858000" type="screen4x3"/>
  <p:notesSz cx="7315200" cy="96012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51" autoAdjust="0"/>
    <p:restoredTop sz="93629"/>
  </p:normalViewPr>
  <p:slideViewPr>
    <p:cSldViewPr>
      <p:cViewPr varScale="1">
        <p:scale>
          <a:sx n="85" d="100"/>
          <a:sy n="85" d="100"/>
        </p:scale>
        <p:origin x="184" y="488"/>
      </p:cViewPr>
      <p:guideLst>
        <p:guide orient="horz" pos="2160"/>
        <p:guide pos="2880"/>
      </p:guideLst>
    </p:cSldViewPr>
  </p:slideViewPr>
  <p:outlineViewPr>
    <p:cViewPr>
      <p:scale>
        <a:sx n="33" d="100"/>
        <a:sy n="33" d="100"/>
      </p:scale>
      <p:origin x="78" y="14448"/>
    </p:cViewPr>
  </p:outlineViewPr>
  <p:notesTextViewPr>
    <p:cViewPr>
      <p:scale>
        <a:sx n="100" d="100"/>
        <a:sy n="100" d="100"/>
      </p:scale>
      <p:origin x="0" y="0"/>
    </p:cViewPr>
  </p:notesTextViewPr>
  <p:notesViewPr>
    <p:cSldViewPr>
      <p:cViewPr varScale="1">
        <p:scale>
          <a:sx n="48" d="100"/>
          <a:sy n="48" d="100"/>
        </p:scale>
        <p:origin x="-1368" y="-10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zh-TW" altLang="en-US"/>
          </a:p>
        </p:txBody>
      </p:sp>
      <p:sp>
        <p:nvSpPr>
          <p:cNvPr id="3" name="日期版面配置區 2"/>
          <p:cNvSpPr>
            <a:spLocks noGrp="1"/>
          </p:cNvSpPr>
          <p:nvPr>
            <p:ph type="dt" sz="quarter"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C72C0129-022D-401F-A52D-1F9820E15368}" type="datetimeFigureOut">
              <a:rPr lang="zh-TW" altLang="en-US"/>
              <a:pPr>
                <a:defRPr/>
              </a:pPr>
              <a:t>2020/12/10</a:t>
            </a:fld>
            <a:endParaRPr lang="zh-TW" altLang="en-US"/>
          </a:p>
        </p:txBody>
      </p:sp>
      <p:sp>
        <p:nvSpPr>
          <p:cNvPr id="4" name="頁尾版面配置區 3"/>
          <p:cNvSpPr>
            <a:spLocks noGrp="1"/>
          </p:cNvSpPr>
          <p:nvPr>
            <p:ph type="ftr" sz="quarter" idx="2"/>
          </p:nvPr>
        </p:nvSpPr>
        <p:spPr>
          <a:xfrm>
            <a:off x="0" y="9120188"/>
            <a:ext cx="3170238" cy="479425"/>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zh-TW" altLang="en-US"/>
          </a:p>
        </p:txBody>
      </p:sp>
      <p:sp>
        <p:nvSpPr>
          <p:cNvPr id="5" name="投影片編號版面配置區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D96E8DF6-B054-4FFE-89D0-5CFE4CCCCF61}" type="slidenum">
              <a:rPr lang="zh-TW" altLang="en-US"/>
              <a:pPr>
                <a:defRPr/>
              </a:pPr>
              <a:t>‹#›</a:t>
            </a:fld>
            <a:endParaRPr lang="zh-TW" altLang="en-US"/>
          </a:p>
        </p:txBody>
      </p:sp>
    </p:spTree>
    <p:extLst>
      <p:ext uri="{BB962C8B-B14F-4D97-AF65-F5344CB8AC3E}">
        <p14:creationId xmlns:p14="http://schemas.microsoft.com/office/powerpoint/2010/main" val="3882865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kumimoji="0" sz="1300">
                <a:latin typeface="Calibri" pitchFamily="34" charset="0"/>
              </a:defRPr>
            </a:lvl1pPr>
          </a:lstStyle>
          <a:p>
            <a:pPr>
              <a:defRPr/>
            </a:pPr>
            <a:endParaRPr lang="zh-TW" altLang="en-US"/>
          </a:p>
        </p:txBody>
      </p:sp>
      <p:sp>
        <p:nvSpPr>
          <p:cNvPr id="3" name="日期版面配置區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kumimoji="0" sz="1300">
                <a:latin typeface="Calibri" pitchFamily="34" charset="0"/>
              </a:defRPr>
            </a:lvl1pPr>
          </a:lstStyle>
          <a:p>
            <a:pPr>
              <a:defRPr/>
            </a:pPr>
            <a:fld id="{398B6CEF-DEA6-4B03-93E6-02F71F0913F2}" type="datetimeFigureOut">
              <a:rPr lang="zh-TW" altLang="en-US"/>
              <a:pPr>
                <a:defRPr/>
              </a:pPr>
              <a:t>2020/12/10</a:t>
            </a:fld>
            <a:endParaRPr lang="zh-TW" altLang="en-US"/>
          </a:p>
        </p:txBody>
      </p:sp>
      <p:sp>
        <p:nvSpPr>
          <p:cNvPr id="4" name="投影片圖像版面配置區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wrap="square" lIns="96661" tIns="48331" rIns="96661" bIns="48331" numCol="1" anchor="ctr" anchorCtr="0" compatLnSpc="1">
            <a:prstTxWarp prst="textNoShape">
              <a:avLst/>
            </a:prstTxWarp>
          </a:bodyPr>
          <a:lstStyle/>
          <a:p>
            <a:pPr lvl="0"/>
            <a:endParaRPr lang="zh-TW" altLang="en-US" noProof="0"/>
          </a:p>
        </p:txBody>
      </p:sp>
      <p:sp>
        <p:nvSpPr>
          <p:cNvPr id="5" name="備忘稿版面配置區 4"/>
          <p:cNvSpPr>
            <a:spLocks noGrp="1"/>
          </p:cNvSpPr>
          <p:nvPr>
            <p:ph type="body" sz="quarter" idx="3"/>
          </p:nvPr>
        </p:nvSpPr>
        <p:spPr>
          <a:xfrm>
            <a:off x="731838" y="4560888"/>
            <a:ext cx="5851525" cy="4319587"/>
          </a:xfrm>
          <a:prstGeom prst="rect">
            <a:avLst/>
          </a:prstGeom>
        </p:spPr>
        <p:txBody>
          <a:bodyPr vert="horz" wrap="square" lIns="96661" tIns="48331" rIns="96661" bIns="48331"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kumimoji="0" sz="1300">
                <a:latin typeface="Calibri" pitchFamily="34" charset="0"/>
              </a:defRPr>
            </a:lvl1pPr>
          </a:lstStyle>
          <a:p>
            <a:pPr>
              <a:defRPr/>
            </a:pPr>
            <a:endParaRPr lang="zh-TW" altLang="en-US"/>
          </a:p>
        </p:txBody>
      </p:sp>
      <p:sp>
        <p:nvSpPr>
          <p:cNvPr id="7" name="投影片編號版面配置區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kumimoji="0" sz="1300">
                <a:latin typeface="Calibri" pitchFamily="34" charset="0"/>
              </a:defRPr>
            </a:lvl1pPr>
          </a:lstStyle>
          <a:p>
            <a:pPr>
              <a:defRPr/>
            </a:pPr>
            <a:fld id="{CC37BE81-25FA-464E-A2F0-A651BAE83B62}" type="slidenum">
              <a:rPr lang="zh-TW" altLang="en-US"/>
              <a:pPr>
                <a:defRPr/>
              </a:pPr>
              <a:t>‹#›</a:t>
            </a:fld>
            <a:endParaRPr lang="zh-TW" altLang="en-US"/>
          </a:p>
        </p:txBody>
      </p:sp>
    </p:spTree>
    <p:extLst>
      <p:ext uri="{BB962C8B-B14F-4D97-AF65-F5344CB8AC3E}">
        <p14:creationId xmlns:p14="http://schemas.microsoft.com/office/powerpoint/2010/main" val="24444363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新細明體" charset="0"/>
      </a:defRPr>
    </a:lvl1pPr>
    <a:lvl2pPr marL="457200" algn="l" rtl="0" eaLnBrk="0" fontAlgn="base" hangingPunct="0">
      <a:spcBef>
        <a:spcPct val="30000"/>
      </a:spcBef>
      <a:spcAft>
        <a:spcPct val="0"/>
      </a:spcAft>
      <a:defRPr sz="1200" kern="1200">
        <a:solidFill>
          <a:schemeClr val="tx1"/>
        </a:solidFill>
        <a:latin typeface="+mn-lt"/>
        <a:ea typeface="+mn-ea"/>
        <a:cs typeface="新細明體" charset="0"/>
      </a:defRPr>
    </a:lvl2pPr>
    <a:lvl3pPr marL="914400" algn="l" rtl="0" eaLnBrk="0" fontAlgn="base" hangingPunct="0">
      <a:spcBef>
        <a:spcPct val="30000"/>
      </a:spcBef>
      <a:spcAft>
        <a:spcPct val="0"/>
      </a:spcAft>
      <a:defRPr sz="1200" kern="1200">
        <a:solidFill>
          <a:schemeClr val="tx1"/>
        </a:solidFill>
        <a:latin typeface="+mn-lt"/>
        <a:ea typeface="+mn-ea"/>
        <a:cs typeface="新細明體" charset="0"/>
      </a:defRPr>
    </a:lvl3pPr>
    <a:lvl4pPr marL="1371600" algn="l" rtl="0" eaLnBrk="0" fontAlgn="base" hangingPunct="0">
      <a:spcBef>
        <a:spcPct val="30000"/>
      </a:spcBef>
      <a:spcAft>
        <a:spcPct val="0"/>
      </a:spcAft>
      <a:defRPr sz="1200" kern="1200">
        <a:solidFill>
          <a:schemeClr val="tx1"/>
        </a:solidFill>
        <a:latin typeface="+mn-lt"/>
        <a:ea typeface="+mn-ea"/>
        <a:cs typeface="新細明體" charset="0"/>
      </a:defRPr>
    </a:lvl4pPr>
    <a:lvl5pPr marL="1828800" algn="l" rtl="0" eaLnBrk="0" fontAlgn="base" hangingPunct="0">
      <a:spcBef>
        <a:spcPct val="30000"/>
      </a:spcBef>
      <a:spcAft>
        <a:spcPct val="0"/>
      </a:spcAft>
      <a:defRPr sz="1200" kern="1200">
        <a:solidFill>
          <a:schemeClr val="tx1"/>
        </a:solidFill>
        <a:latin typeface="+mn-lt"/>
        <a:ea typeface="+mn-ea"/>
        <a:cs typeface="新細明體"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AAEB525A-1002-724B-B51B-6A7D3AF73486}" type="slidenum">
              <a:rPr kumimoji="0" lang="en-US" altLang="zh-TW" sz="1300">
                <a:latin typeface="Calibri" charset="0"/>
                <a:ea typeface="MS PGothic" charset="-128"/>
              </a:rPr>
              <a:pPr eaLnBrk="1" hangingPunct="1"/>
              <a:t>6</a:t>
            </a:fld>
            <a:endParaRPr kumimoji="0" lang="en-US" altLang="zh-TW" sz="1300">
              <a:latin typeface="Calibri" charset="0"/>
              <a:ea typeface="MS PGothic" charset="-128"/>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zh-TW"/>
          </a:p>
        </p:txBody>
      </p:sp>
    </p:spTree>
    <p:extLst>
      <p:ext uri="{BB962C8B-B14F-4D97-AF65-F5344CB8AC3E}">
        <p14:creationId xmlns:p14="http://schemas.microsoft.com/office/powerpoint/2010/main" val="3939165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37BE81-25FA-464E-A2F0-A651BAE83B62}" type="slidenum">
              <a:rPr lang="zh-TW" altLang="en-US" smtClean="0"/>
              <a:pPr>
                <a:defRPr/>
              </a:pPr>
              <a:t>74</a:t>
            </a:fld>
            <a:endParaRPr lang="zh-TW" altLang="en-US"/>
          </a:p>
        </p:txBody>
      </p:sp>
    </p:spTree>
    <p:extLst>
      <p:ext uri="{BB962C8B-B14F-4D97-AF65-F5344CB8AC3E}">
        <p14:creationId xmlns:p14="http://schemas.microsoft.com/office/powerpoint/2010/main" val="94669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121</a:t>
            </a:fld>
            <a:endParaRPr lang="zh-TW" altLang="en-US"/>
          </a:p>
        </p:txBody>
      </p:sp>
    </p:spTree>
    <p:extLst>
      <p:ext uri="{BB962C8B-B14F-4D97-AF65-F5344CB8AC3E}">
        <p14:creationId xmlns:p14="http://schemas.microsoft.com/office/powerpoint/2010/main" val="801352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122</a:t>
            </a:fld>
            <a:endParaRPr lang="zh-TW" altLang="en-US"/>
          </a:p>
        </p:txBody>
      </p:sp>
    </p:spTree>
    <p:extLst>
      <p:ext uri="{BB962C8B-B14F-4D97-AF65-F5344CB8AC3E}">
        <p14:creationId xmlns:p14="http://schemas.microsoft.com/office/powerpoint/2010/main" val="116436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AAEB525A-1002-724B-B51B-6A7D3AF73486}" type="slidenum">
              <a:rPr kumimoji="0" lang="en-US" altLang="zh-TW" sz="1300">
                <a:latin typeface="Calibri" charset="0"/>
                <a:ea typeface="MS PGothic" charset="-128"/>
              </a:rPr>
              <a:pPr eaLnBrk="1" hangingPunct="1"/>
              <a:t>124</a:t>
            </a:fld>
            <a:endParaRPr kumimoji="0" lang="en-US" altLang="zh-TW" sz="1300">
              <a:latin typeface="Calibri" charset="0"/>
              <a:ea typeface="MS PGothic" charset="-128"/>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zh-TW"/>
          </a:p>
        </p:txBody>
      </p:sp>
    </p:spTree>
    <p:extLst>
      <p:ext uri="{BB962C8B-B14F-4D97-AF65-F5344CB8AC3E}">
        <p14:creationId xmlns:p14="http://schemas.microsoft.com/office/powerpoint/2010/main" val="3263675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b="1" baseline="0">
                <a:latin typeface="Calibri" pitchFamily="34" charset="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b="1" baseline="0">
                <a:solidFill>
                  <a:schemeClr val="tx1">
                    <a:tint val="75000"/>
                  </a:schemeClr>
                </a:solidFill>
                <a:latin typeface="Calibri" pitchFamily="34" charset="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D8A174DE-7399-4FAF-8713-5B9736F2F8B2}" type="datetime1">
              <a:rPr lang="zh-TW" altLang="en-US"/>
              <a:pPr>
                <a:defRPr/>
              </a:pPr>
              <a:t>2020/12/10</a:t>
            </a:fld>
            <a:endParaRPr lang="zh-TW" altLang="en-US"/>
          </a:p>
        </p:txBody>
      </p:sp>
      <p:sp>
        <p:nvSpPr>
          <p:cNvPr id="5" name="頁尾版面配置區 4"/>
          <p:cNvSpPr>
            <a:spLocks noGrp="1"/>
          </p:cNvSpPr>
          <p:nvPr>
            <p:ph type="ftr" sz="quarter" idx="11"/>
          </p:nvPr>
        </p:nvSpPr>
        <p:spPr>
          <a:xfrm>
            <a:off x="2987675"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pPr>
              <a:defRPr/>
            </a:pPr>
            <a:fld id="{7932B402-6D6A-4C9A-A75A-FDAD2E780D65}" type="slidenum">
              <a:rPr lang="zh-TW" altLang="en-US"/>
              <a:pPr>
                <a:defRPr/>
              </a:pPr>
              <a:t>‹#›</a:t>
            </a:fld>
            <a:endParaRPr lang="zh-TW" altLang="en-US"/>
          </a:p>
        </p:txBody>
      </p:sp>
    </p:spTree>
    <p:extLst>
      <p:ext uri="{BB962C8B-B14F-4D97-AF65-F5344CB8AC3E}">
        <p14:creationId xmlns:p14="http://schemas.microsoft.com/office/powerpoint/2010/main" val="1926387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55B8974-7798-42B3-A1B4-27D4BF8EA247}" type="datetime1">
              <a:rPr lang="zh-TW" altLang="en-US"/>
              <a:pPr>
                <a:defRPr/>
              </a:pPr>
              <a:t>2020/12/10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5DCEEE9-7387-4C83-BCC0-B99AD344B485}" type="slidenum">
              <a:rPr lang="zh-TW" altLang="en-US"/>
              <a:pPr>
                <a:defRPr/>
              </a:pPr>
              <a:t>‹#›</a:t>
            </a:fld>
            <a:endParaRPr lang="zh-TW" altLang="en-US"/>
          </a:p>
        </p:txBody>
      </p:sp>
    </p:spTree>
    <p:extLst>
      <p:ext uri="{BB962C8B-B14F-4D97-AF65-F5344CB8AC3E}">
        <p14:creationId xmlns:p14="http://schemas.microsoft.com/office/powerpoint/2010/main" val="23208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649D65A-E779-4EBC-8F20-05FD1E789EF8}" type="datetime1">
              <a:rPr lang="zh-TW" altLang="en-US"/>
              <a:pPr>
                <a:defRPr/>
              </a:pPr>
              <a:t>2020/12/10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33180FC-6B0B-4AD0-8BCE-15C0005B9CF9}" type="slidenum">
              <a:rPr lang="zh-TW" altLang="en-US"/>
              <a:pPr>
                <a:defRPr/>
              </a:pPr>
              <a:t>‹#›</a:t>
            </a:fld>
            <a:endParaRPr lang="zh-TW" altLang="en-US"/>
          </a:p>
        </p:txBody>
      </p:sp>
    </p:spTree>
    <p:extLst>
      <p:ext uri="{BB962C8B-B14F-4D97-AF65-F5344CB8AC3E}">
        <p14:creationId xmlns:p14="http://schemas.microsoft.com/office/powerpoint/2010/main" val="402569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baseline="0">
                <a:latin typeface="Calibri" pitchFamily="34" charset="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baseline="0">
                <a:latin typeface="Calibri" pitchFamily="34" charset="0"/>
                <a:ea typeface="標楷體" pitchFamily="65" charset="-120"/>
              </a:defRPr>
            </a:lvl1pPr>
            <a:lvl2pPr>
              <a:defRPr baseline="0">
                <a:latin typeface="Calibri" pitchFamily="34" charset="0"/>
                <a:ea typeface="標楷體" pitchFamily="65" charset="-120"/>
              </a:defRPr>
            </a:lvl2pPr>
            <a:lvl3pPr>
              <a:defRPr baseline="0">
                <a:latin typeface="Calibri" pitchFamily="34" charset="0"/>
                <a:ea typeface="標楷體" pitchFamily="65" charset="-120"/>
              </a:defRPr>
            </a:lvl3pPr>
            <a:lvl4pPr>
              <a:defRPr baseline="0">
                <a:latin typeface="Calibri" pitchFamily="34" charset="0"/>
                <a:ea typeface="標楷體" pitchFamily="65" charset="-120"/>
              </a:defRPr>
            </a:lvl4pPr>
            <a:lvl5pPr>
              <a:defRPr baseline="0">
                <a:latin typeface="Calibri" pitchFamily="34" charset="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EA7A8117-F5CA-49B3-9AE8-B66B796AEA97}" type="datetime1">
              <a:rPr lang="zh-TW" altLang="en-US"/>
              <a:pPr>
                <a:defRPr/>
              </a:pPr>
              <a:t>2020/12/10</a:t>
            </a:fld>
            <a:endParaRPr lang="zh-TW" altLang="en-US"/>
          </a:p>
        </p:txBody>
      </p:sp>
      <p:sp>
        <p:nvSpPr>
          <p:cNvPr id="5" name="頁尾版面配置區 4"/>
          <p:cNvSpPr>
            <a:spLocks noGrp="1"/>
          </p:cNvSpPr>
          <p:nvPr>
            <p:ph type="ftr" sz="quarter" idx="11"/>
          </p:nvPr>
        </p:nvSpPr>
        <p:spPr>
          <a:xfrm>
            <a:off x="3124200"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pPr>
              <a:defRPr/>
            </a:pPr>
            <a:fld id="{E78C9E75-97FD-45D9-8ED3-955348887BB1}" type="slidenum">
              <a:rPr lang="zh-TW" altLang="en-US"/>
              <a:pPr>
                <a:defRPr/>
              </a:pPr>
              <a:t>‹#›</a:t>
            </a:fld>
            <a:endParaRPr lang="zh-TW" altLang="en-US"/>
          </a:p>
        </p:txBody>
      </p:sp>
    </p:spTree>
    <p:extLst>
      <p:ext uri="{BB962C8B-B14F-4D97-AF65-F5344CB8AC3E}">
        <p14:creationId xmlns:p14="http://schemas.microsoft.com/office/powerpoint/2010/main" val="349070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10F01D57-3C38-485F-A5BA-38A4154D1BBF}" type="datetime1">
              <a:rPr lang="zh-TW" altLang="en-US"/>
              <a:pPr>
                <a:defRPr/>
              </a:pPr>
              <a:t>2020/12/10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B024E28-1ACB-44F7-99BA-BF1B88651E9B}" type="slidenum">
              <a:rPr lang="zh-TW" altLang="en-US"/>
              <a:pPr>
                <a:defRPr/>
              </a:pPr>
              <a:t>‹#›</a:t>
            </a:fld>
            <a:endParaRPr lang="zh-TW" altLang="en-US"/>
          </a:p>
        </p:txBody>
      </p:sp>
    </p:spTree>
    <p:extLst>
      <p:ext uri="{BB962C8B-B14F-4D97-AF65-F5344CB8AC3E}">
        <p14:creationId xmlns:p14="http://schemas.microsoft.com/office/powerpoint/2010/main" val="31252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8B077019-D080-4302-A620-8874F806370A}" type="datetime1">
              <a:rPr lang="zh-TW" altLang="en-US"/>
              <a:pPr>
                <a:defRPr/>
              </a:pPr>
              <a:t>2020/12/10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97A9801-FC0E-4D88-8A6C-29F1315C8650}" type="slidenum">
              <a:rPr lang="zh-TW" altLang="en-US"/>
              <a:pPr>
                <a:defRPr/>
              </a:pPr>
              <a:t>‹#›</a:t>
            </a:fld>
            <a:endParaRPr lang="zh-TW" altLang="en-US"/>
          </a:p>
        </p:txBody>
      </p:sp>
    </p:spTree>
    <p:extLst>
      <p:ext uri="{BB962C8B-B14F-4D97-AF65-F5344CB8AC3E}">
        <p14:creationId xmlns:p14="http://schemas.microsoft.com/office/powerpoint/2010/main" val="3939223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8075603B-203C-40CF-AAE0-1F27196C21BF}" type="datetime1">
              <a:rPr lang="zh-TW" altLang="en-US"/>
              <a:pPr>
                <a:defRPr/>
              </a:pPr>
              <a:t>2020/12/10</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7227CFAE-FA54-4E36-B923-24FFDDA53C13}" type="slidenum">
              <a:rPr lang="zh-TW" altLang="en-US"/>
              <a:pPr>
                <a:defRPr/>
              </a:pPr>
              <a:t>‹#›</a:t>
            </a:fld>
            <a:endParaRPr lang="zh-TW" altLang="en-US"/>
          </a:p>
        </p:txBody>
      </p:sp>
    </p:spTree>
    <p:extLst>
      <p:ext uri="{BB962C8B-B14F-4D97-AF65-F5344CB8AC3E}">
        <p14:creationId xmlns:p14="http://schemas.microsoft.com/office/powerpoint/2010/main" val="392694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4F77DD28-F6B9-4809-9190-7B5EF78560CB}" type="datetime1">
              <a:rPr lang="zh-TW" altLang="en-US"/>
              <a:pPr>
                <a:defRPr/>
              </a:pPr>
              <a:t>2020/12/10</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C6302B54-F380-403C-8C88-31ABACEBE624}" type="slidenum">
              <a:rPr lang="zh-TW" altLang="en-US"/>
              <a:pPr>
                <a:defRPr/>
              </a:pPr>
              <a:t>‹#›</a:t>
            </a:fld>
            <a:endParaRPr lang="zh-TW" altLang="en-US"/>
          </a:p>
        </p:txBody>
      </p:sp>
    </p:spTree>
    <p:extLst>
      <p:ext uri="{BB962C8B-B14F-4D97-AF65-F5344CB8AC3E}">
        <p14:creationId xmlns:p14="http://schemas.microsoft.com/office/powerpoint/2010/main" val="397851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1DA7CADA-511E-469A-AB85-F561DD59866F}" type="datetime1">
              <a:rPr lang="zh-TW" altLang="en-US"/>
              <a:pPr>
                <a:defRPr/>
              </a:pPr>
              <a:t>2020/12/10</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0B42FA49-737E-41E5-B3D8-A9D9B2507194}" type="slidenum">
              <a:rPr lang="zh-TW" altLang="en-US"/>
              <a:pPr>
                <a:defRPr/>
              </a:pPr>
              <a:t>‹#›</a:t>
            </a:fld>
            <a:endParaRPr lang="zh-TW" altLang="en-US"/>
          </a:p>
        </p:txBody>
      </p:sp>
    </p:spTree>
    <p:extLst>
      <p:ext uri="{BB962C8B-B14F-4D97-AF65-F5344CB8AC3E}">
        <p14:creationId xmlns:p14="http://schemas.microsoft.com/office/powerpoint/2010/main" val="178500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6143870-5F10-4D76-8D8B-89AAD8A00E82}" type="datetime1">
              <a:rPr lang="zh-TW" altLang="en-US"/>
              <a:pPr>
                <a:defRPr/>
              </a:pPr>
              <a:t>2020/12/10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E414FB1-0410-4AE1-B822-F1FE73B2D14D}" type="slidenum">
              <a:rPr lang="zh-TW" altLang="en-US"/>
              <a:pPr>
                <a:defRPr/>
              </a:pPr>
              <a:t>‹#›</a:t>
            </a:fld>
            <a:endParaRPr lang="zh-TW" altLang="en-US"/>
          </a:p>
        </p:txBody>
      </p:sp>
    </p:spTree>
    <p:extLst>
      <p:ext uri="{BB962C8B-B14F-4D97-AF65-F5344CB8AC3E}">
        <p14:creationId xmlns:p14="http://schemas.microsoft.com/office/powerpoint/2010/main" val="349169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60B351BE-0651-4439-A96D-A8AF55668BF6}" type="datetime1">
              <a:rPr lang="zh-TW" altLang="en-US"/>
              <a:pPr>
                <a:defRPr/>
              </a:pPr>
              <a:t>2020/12/10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E77D47A4-EEE4-40D9-B3F4-E20BDA7A7E13}" type="slidenum">
              <a:rPr lang="zh-TW" altLang="en-US"/>
              <a:pPr>
                <a:defRPr/>
              </a:pPr>
              <a:t>‹#›</a:t>
            </a:fld>
            <a:endParaRPr lang="zh-TW" altLang="en-US"/>
          </a:p>
        </p:txBody>
      </p:sp>
    </p:spTree>
    <p:extLst>
      <p:ext uri="{BB962C8B-B14F-4D97-AF65-F5344CB8AC3E}">
        <p14:creationId xmlns:p14="http://schemas.microsoft.com/office/powerpoint/2010/main" val="136358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latin typeface="Calibri" pitchFamily="34" charset="0"/>
              </a:defRPr>
            </a:lvl1pPr>
          </a:lstStyle>
          <a:p>
            <a:pPr>
              <a:defRPr/>
            </a:pPr>
            <a:fld id="{3CBE6FA7-69AA-4937-824A-EE5F3C7CC30D}" type="datetime1">
              <a:rPr lang="zh-TW" altLang="en-US"/>
              <a:pPr>
                <a:defRPr/>
              </a:pPr>
              <a:t>2020/12/10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34" charset="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34" charset="0"/>
              </a:defRPr>
            </a:lvl1pPr>
          </a:lstStyle>
          <a:p>
            <a:pPr>
              <a:defRPr/>
            </a:pPr>
            <a:fld id="{35A37E67-E9F5-4A38-925D-82CDC951CBA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412" r:id="rId1"/>
    <p:sldLayoutId id="2147484413"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新細明體"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新細明體"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新細明體"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ntpu.edu.tw/" TargetMode="External"/><Relationship Id="rId13"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hyperlink" Target="http://www.mis.ntpu.edu.tw/en/" TargetMode="External"/><Relationship Id="rId12"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s://web.ntpu.edu.tw/~myday/cindex.htm" TargetMode="External"/><Relationship Id="rId11" Type="http://schemas.openxmlformats.org/officeDocument/2006/relationships/hyperlink" Target="https://web.ntpu.edu.tw/~myday" TargetMode="External"/><Relationship Id="rId5" Type="http://schemas.openxmlformats.org/officeDocument/2006/relationships/hyperlink" Target="https://web.ntpu.edu.tw/~myday/" TargetMode="External"/><Relationship Id="rId10" Type="http://schemas.openxmlformats.org/officeDocument/2006/relationships/hyperlink" Target="http://mail.im.tku.edu.tw/~myday/" TargetMode="External"/><Relationship Id="rId4" Type="http://schemas.openxmlformats.org/officeDocument/2006/relationships/image" Target="../media/image3.jpeg"/><Relationship Id="rId9" Type="http://schemas.openxmlformats.org/officeDocument/2006/relationships/hyperlink" Target="http://www.mis.ntpu.edu.tw/" TargetMode="External"/><Relationship Id="rId14" Type="http://schemas.openxmlformats.org/officeDocument/2006/relationships/image" Target="../media/image6.tiff"/></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hyperlink" Target="https://colab.research.google.com/github/jalammar/jalammar.github.io/blob/master/notebooks/bert/A_Visual_Notebook_to_Using_BERT_for_the_First_Time.ipynb"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ai.stanford.edu/~amaas/data/sentiment/aclImdb_v1.tar.gz" TargetMode="External"/><Relationship Id="rId2" Type="http://schemas.openxmlformats.org/officeDocument/2006/relationships/hyperlink" Target="http://ai.stanford.edu/~amaas/data/sentiment/"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hyperlink" Target="https://www.tensorflow.org/tutorials/keras/text_classification"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tinyurl.com/aintpupython101" TargetMode="External"/><Relationship Id="rId4" Type="http://schemas.openxmlformats.org/officeDocument/2006/relationships/image" Target="../media/image81.jpg"/></Relationships>
</file>

<file path=ppt/slides/_rels/slide122.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tinyurl.com/aintpupython101" TargetMode="External"/><Relationship Id="rId4" Type="http://schemas.openxmlformats.org/officeDocument/2006/relationships/image" Target="../media/image82.jpg"/></Relationships>
</file>

<file path=ppt/slides/_rels/slide12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www.oreilly.com/library/view/applied-text-analysis/9781491963036/" TargetMode="External"/><Relationship Id="rId2" Type="http://schemas.openxmlformats.org/officeDocument/2006/relationships/hyperlink" Target="https://github.com/Apress/text-analytics-w-python-2e" TargetMode="External"/><Relationship Id="rId1" Type="http://schemas.openxmlformats.org/officeDocument/2006/relationships/slideLayout" Target="../slideLayouts/slideLayout2.xml"/><Relationship Id="rId6" Type="http://schemas.openxmlformats.org/officeDocument/2006/relationships/hyperlink" Target="https://tinyurl.com/aintpupython101" TargetMode="External"/><Relationship Id="rId5" Type="http://schemas.openxmlformats.org/officeDocument/2006/relationships/hyperlink" Target="https://notebooks.quantumstat.com/" TargetMode="External"/><Relationship Id="rId4" Type="http://schemas.openxmlformats.org/officeDocument/2006/relationships/hyperlink" Target="https://huggingface.co/transformers/notebooks.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amazon.com/Sentiment-Analysis-Opinions-Sentiments-Emotions/dp/1107017890"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https://textblob.readthedocs.io/"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ctrTitle"/>
          </p:nvPr>
        </p:nvSpPr>
        <p:spPr>
          <a:xfrm>
            <a:off x="360363" y="100087"/>
            <a:ext cx="8423275" cy="1295302"/>
          </a:xfrm>
        </p:spPr>
        <p:txBody>
          <a:bodyPr/>
          <a:lstStyle/>
          <a:p>
            <a:pPr eaLnBrk="1" hangingPunct="1"/>
            <a:r>
              <a:rPr lang="zh-TW" altLang="en-US" sz="4800" dirty="0">
                <a:solidFill>
                  <a:schemeClr val="tx2"/>
                </a:solidFill>
              </a:rPr>
              <a:t>人工智慧文本分析 </a:t>
            </a:r>
            <a:br>
              <a:rPr lang="en-US" altLang="zh-TW" sz="4800" dirty="0">
                <a:solidFill>
                  <a:schemeClr val="tx2"/>
                </a:solidFill>
              </a:rPr>
            </a:br>
            <a:r>
              <a:rPr lang="en-US" altLang="zh-TW" sz="4000" dirty="0">
                <a:solidFill>
                  <a:schemeClr val="tx2"/>
                </a:solidFill>
              </a:rPr>
              <a:t>(AI for Text Analytics) </a:t>
            </a:r>
            <a:endParaRPr lang="zh-TW" altLang="en-US" sz="4000" dirty="0">
              <a:solidFill>
                <a:schemeClr val="tx2"/>
              </a:solidFill>
            </a:endParaRPr>
          </a:p>
        </p:txBody>
      </p:sp>
      <p:sp>
        <p:nvSpPr>
          <p:cNvPr id="409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2B16B09-038F-44F4-8EB4-975A60D8103E}" type="slidenum">
              <a:rPr lang="zh-TW" altLang="en-US" sz="1200" smtClean="0">
                <a:solidFill>
                  <a:srgbClr val="898989"/>
                </a:solidFill>
              </a:rPr>
              <a:pPr eaLnBrk="1" hangingPunct="1">
                <a:spcBef>
                  <a:spcPct val="0"/>
                </a:spcBef>
                <a:buFontTx/>
                <a:buNone/>
              </a:pPr>
              <a:t>1</a:t>
            </a:fld>
            <a:endParaRPr lang="zh-TW" altLang="en-US" sz="1200">
              <a:solidFill>
                <a:srgbClr val="898989"/>
              </a:solidFill>
            </a:endParaRPr>
          </a:p>
        </p:txBody>
      </p:sp>
      <p:sp>
        <p:nvSpPr>
          <p:cNvPr id="4101" name="標題 1"/>
          <p:cNvSpPr txBox="1">
            <a:spLocks/>
          </p:cNvSpPr>
          <p:nvPr/>
        </p:nvSpPr>
        <p:spPr bwMode="auto">
          <a:xfrm>
            <a:off x="179512" y="1506191"/>
            <a:ext cx="8784976" cy="185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4800" b="1" dirty="0">
                <a:solidFill>
                  <a:srgbClr val="C00000"/>
                </a:solidFill>
                <a:ea typeface="標楷體" pitchFamily="65" charset="-120"/>
              </a:rPr>
              <a:t>情感分析 </a:t>
            </a:r>
            <a:br>
              <a:rPr lang="zh-TW" altLang="en-US" sz="4800" b="1" dirty="0">
                <a:solidFill>
                  <a:srgbClr val="C00000"/>
                </a:solidFill>
                <a:ea typeface="標楷體" pitchFamily="65" charset="-120"/>
              </a:rPr>
            </a:br>
            <a:r>
              <a:rPr lang="en-US" altLang="zh-TW" sz="4800" b="1" dirty="0">
                <a:solidFill>
                  <a:srgbClr val="C00000"/>
                </a:solidFill>
                <a:ea typeface="標楷體" pitchFamily="65" charset="-120"/>
              </a:rPr>
              <a:t>(Sentiment Analysis)</a:t>
            </a:r>
          </a:p>
        </p:txBody>
      </p:sp>
      <p:pic>
        <p:nvPicPr>
          <p:cNvPr id="4104" name="Picture 5" descr="C:\Users\myday\Downloads\TKU-logo-12c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06" y="148034"/>
            <a:ext cx="6334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文字方塊 14"/>
          <p:cNvSpPr txBox="1">
            <a:spLocks noChangeArrowheads="1"/>
          </p:cNvSpPr>
          <p:nvPr/>
        </p:nvSpPr>
        <p:spPr bwMode="auto">
          <a:xfrm>
            <a:off x="785019" y="85575"/>
            <a:ext cx="10245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600" b="1" dirty="0" err="1">
                <a:solidFill>
                  <a:srgbClr val="FF0000"/>
                </a:solidFill>
              </a:rPr>
              <a:t>Tamkang</a:t>
            </a:r>
            <a:r>
              <a:rPr kumimoji="0" lang="en-US" altLang="zh-TW" sz="1600" b="1" dirty="0">
                <a:solidFill>
                  <a:srgbClr val="FF0000"/>
                </a:solidFill>
              </a:rPr>
              <a:t> </a:t>
            </a:r>
            <a:br>
              <a:rPr kumimoji="0" lang="en-US" altLang="zh-TW" sz="1600" b="1" dirty="0">
                <a:solidFill>
                  <a:srgbClr val="FF0000"/>
                </a:solidFill>
              </a:rPr>
            </a:br>
            <a:r>
              <a:rPr kumimoji="0" lang="en-US" altLang="zh-TW" sz="1600" b="1" dirty="0">
                <a:solidFill>
                  <a:srgbClr val="FF0000"/>
                </a:solidFill>
              </a:rPr>
              <a:t>University</a:t>
            </a:r>
            <a:endParaRPr kumimoji="0" lang="zh-TW" altLang="en-US" sz="1600" b="1" dirty="0">
              <a:solidFill>
                <a:srgbClr val="FF0000"/>
              </a:solidFill>
            </a:endParaRPr>
          </a:p>
        </p:txBody>
      </p:sp>
      <p:pic>
        <p:nvPicPr>
          <p:cNvPr id="4107" name="Picture 6" descr="C:\Users\myday\Downloads\TKU-title15c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027" y="635843"/>
            <a:ext cx="895400" cy="23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http://mail.tku.edu.tw/myday/images/Myday_Photo.jpg">
            <a:extLst>
              <a:ext uri="{FF2B5EF4-FFF2-40B4-BE49-F238E27FC236}">
                <a16:creationId xmlns:a16="http://schemas.microsoft.com/office/drawing/2014/main" id="{F7D4E94B-B7BF-954C-A000-94C32CE52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527" t="1544" r="10527" b="25148"/>
          <a:stretch>
            <a:fillRect/>
          </a:stretch>
        </p:blipFill>
        <p:spPr bwMode="auto">
          <a:xfrm>
            <a:off x="2051720" y="4293096"/>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字方塊 5">
            <a:extLst>
              <a:ext uri="{FF2B5EF4-FFF2-40B4-BE49-F238E27FC236}">
                <a16:creationId xmlns:a16="http://schemas.microsoft.com/office/drawing/2014/main" id="{BBB48059-3942-8645-8062-B43E0C189386}"/>
              </a:ext>
            </a:extLst>
          </p:cNvPr>
          <p:cNvSpPr txBox="1">
            <a:spLocks noChangeArrowheads="1"/>
          </p:cNvSpPr>
          <p:nvPr/>
        </p:nvSpPr>
        <p:spPr bwMode="auto">
          <a:xfrm>
            <a:off x="2231442" y="3369766"/>
            <a:ext cx="46811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800" dirty="0">
                <a:solidFill>
                  <a:srgbClr val="7F7F7F"/>
                </a:solidFill>
              </a:rPr>
              <a:t>1091AITA10</a:t>
            </a:r>
          </a:p>
          <a:p>
            <a:pPr algn="ctr" eaLnBrk="1" hangingPunct="1">
              <a:spcBef>
                <a:spcPct val="0"/>
              </a:spcBef>
              <a:buFontTx/>
              <a:buNone/>
            </a:pPr>
            <a:r>
              <a:rPr kumimoji="0" lang="en-US" altLang="zh-TW" sz="1800" dirty="0">
                <a:solidFill>
                  <a:srgbClr val="7F7F7F"/>
                </a:solidFill>
              </a:rPr>
              <a:t>MBA, IMTKU </a:t>
            </a:r>
            <a:r>
              <a:rPr kumimoji="0" lang="is-IS" altLang="zh-TW" sz="1800" dirty="0">
                <a:solidFill>
                  <a:srgbClr val="7F7F7F"/>
                </a:solidFill>
              </a:rPr>
              <a:t>(M2455) (8418) (Fall 2020)</a:t>
            </a:r>
            <a:br>
              <a:rPr kumimoji="0" lang="is-IS" altLang="zh-TW" sz="1800" dirty="0">
                <a:solidFill>
                  <a:srgbClr val="7F7F7F"/>
                </a:solidFill>
              </a:rPr>
            </a:br>
            <a:r>
              <a:rPr kumimoji="0" lang="en-US" altLang="ja-JP" sz="1800" dirty="0">
                <a:solidFill>
                  <a:srgbClr val="7F7F7F"/>
                </a:solidFill>
              </a:rPr>
              <a:t> Thu 3, 4 (10:10-12:00) (B206)</a:t>
            </a:r>
          </a:p>
        </p:txBody>
      </p:sp>
      <p:sp>
        <p:nvSpPr>
          <p:cNvPr id="12" name="副標題 2">
            <a:extLst>
              <a:ext uri="{FF2B5EF4-FFF2-40B4-BE49-F238E27FC236}">
                <a16:creationId xmlns:a16="http://schemas.microsoft.com/office/drawing/2014/main" id="{48DAF237-5B68-2547-823C-1B16B40A0131}"/>
              </a:ext>
            </a:extLst>
          </p:cNvPr>
          <p:cNvSpPr txBox="1">
            <a:spLocks/>
          </p:cNvSpPr>
          <p:nvPr/>
        </p:nvSpPr>
        <p:spPr bwMode="auto">
          <a:xfrm>
            <a:off x="468313" y="4275089"/>
            <a:ext cx="8207375" cy="2538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lnSpc>
                <a:spcPct val="80000"/>
              </a:lnSpc>
              <a:buFont typeface="Arial" charset="0"/>
              <a:buNone/>
            </a:pPr>
            <a:r>
              <a:rPr kumimoji="0" lang="en-US" altLang="zh-TW" sz="2400" b="1" dirty="0">
                <a:solidFill>
                  <a:srgbClr val="898989"/>
                </a:solidFill>
                <a:cs typeface="Calibri" panose="020F0502020204030204" pitchFamily="34" charset="0"/>
                <a:hlinkClick r:id="rId5"/>
              </a:rPr>
              <a:t>Min-</a:t>
            </a:r>
            <a:r>
              <a:rPr kumimoji="0" lang="en-US" altLang="zh-TW" sz="2400" b="1" dirty="0" err="1">
                <a:solidFill>
                  <a:srgbClr val="898989"/>
                </a:solidFill>
                <a:cs typeface="Calibri" panose="020F0502020204030204" pitchFamily="34" charset="0"/>
                <a:hlinkClick r:id="rId5"/>
              </a:rPr>
              <a:t>Yuh</a:t>
            </a:r>
            <a:r>
              <a:rPr kumimoji="0" lang="en-US" altLang="zh-TW" sz="2400" b="1" dirty="0">
                <a:solidFill>
                  <a:srgbClr val="898989"/>
                </a:solidFill>
                <a:cs typeface="Calibri" panose="020F0502020204030204" pitchFamily="34" charset="0"/>
                <a:hlinkClick r:id="rId5"/>
              </a:rPr>
              <a:t> Day</a:t>
            </a:r>
            <a:endParaRPr kumimoji="0" lang="en-US" altLang="zh-TW" sz="2400" b="1" dirty="0">
              <a:solidFill>
                <a:srgbClr val="898989"/>
              </a:solidFill>
              <a:cs typeface="Calibri" panose="020F0502020204030204" pitchFamily="34" charset="0"/>
            </a:endParaRPr>
          </a:p>
          <a:p>
            <a:pPr algn="ctr" eaLnBrk="1" hangingPunct="1">
              <a:lnSpc>
                <a:spcPct val="80000"/>
              </a:lnSpc>
              <a:buFont typeface="Arial" charset="0"/>
              <a:buNone/>
            </a:pPr>
            <a:r>
              <a:rPr kumimoji="0" lang="zh-TW" altLang="en-US" sz="2400" b="1" dirty="0">
                <a:solidFill>
                  <a:srgbClr val="898989"/>
                </a:solidFill>
                <a:latin typeface="標楷體" pitchFamily="65" charset="-120"/>
                <a:ea typeface="標楷體" pitchFamily="65" charset="-120"/>
                <a:hlinkClick r:id="rId6"/>
              </a:rPr>
              <a:t>戴敏育</a:t>
            </a:r>
            <a:endParaRPr kumimoji="0" lang="en-US" altLang="zh-TW" sz="2400" b="1" dirty="0">
              <a:latin typeface="標楷體" pitchFamily="65" charset="-120"/>
              <a:cs typeface="Times New Roman" pitchFamily="18" charset="0"/>
            </a:endParaRPr>
          </a:p>
          <a:p>
            <a:pPr algn="ctr" eaLnBrk="1" hangingPunct="1">
              <a:lnSpc>
                <a:spcPct val="80000"/>
              </a:lnSpc>
              <a:buNone/>
            </a:pPr>
            <a:r>
              <a:rPr kumimoji="0" lang="en-US" altLang="zh-TW" sz="2400" b="1" dirty="0">
                <a:solidFill>
                  <a:schemeClr val="tx2"/>
                </a:solidFill>
                <a:cs typeface="Calibri" panose="020F0502020204030204" pitchFamily="34" charset="0"/>
              </a:rPr>
              <a:t>Associate Professor</a:t>
            </a: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副教授</a:t>
            </a:r>
            <a:endParaRPr kumimoji="0" lang="en-US" altLang="zh-TW" sz="2400" b="1" dirty="0">
              <a:solidFill>
                <a:schemeClr val="tx2"/>
              </a:solidFill>
              <a:latin typeface="標楷體" pitchFamily="65" charset="-120"/>
              <a:cs typeface="Times New Roman" pitchFamily="18" charset="0"/>
            </a:endParaRPr>
          </a:p>
          <a:p>
            <a:pPr algn="ctr" eaLnBrk="1" hangingPunct="1">
              <a:lnSpc>
                <a:spcPct val="80000"/>
              </a:lnSpc>
              <a:buNone/>
            </a:pPr>
            <a:r>
              <a:rPr lang="en-US" sz="1800" b="1" dirty="0">
                <a:latin typeface="Arial" panose="020B0604020202020204" pitchFamily="34" charset="0"/>
                <a:cs typeface="Arial" panose="020B0604020202020204" pitchFamily="34" charset="0"/>
                <a:hlinkClick r:id="rId7"/>
              </a:rPr>
              <a:t>Institute of Information Management</a:t>
            </a:r>
            <a:r>
              <a:rPr lang="en-US" sz="1800" b="1"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hlinkClick r:id="rId8"/>
              </a:rPr>
              <a:t>National Taipei University</a:t>
            </a:r>
            <a:endParaRPr kumimoji="0" lang="en-US" altLang="zh-TW" sz="1800" b="1" dirty="0">
              <a:solidFill>
                <a:srgbClr val="898989"/>
              </a:solidFill>
              <a:latin typeface="Arial" panose="020B0604020202020204" pitchFamily="34" charset="0"/>
              <a:cs typeface="Arial" panose="020B0604020202020204" pitchFamily="34" charset="0"/>
            </a:endParaRPr>
          </a:p>
          <a:p>
            <a:pPr algn="ctr" eaLnBrk="1" hangingPunct="1">
              <a:lnSpc>
                <a:spcPct val="80000"/>
              </a:lnSpc>
              <a:buNone/>
            </a:pPr>
            <a:r>
              <a:rPr lang="zh-TW" altLang="en-US" sz="2400" b="1" dirty="0">
                <a:latin typeface="DFKai-SB" panose="03000509000000000000" pitchFamily="49" charset="-120"/>
                <a:ea typeface="DFKai-SB" panose="03000509000000000000" pitchFamily="49" charset="-120"/>
                <a:cs typeface="DFKai-SB" panose="03000509000000000000" pitchFamily="49" charset="-120"/>
                <a:hlinkClick r:id="rId8"/>
              </a:rPr>
              <a:t>國立臺北大學</a:t>
            </a:r>
            <a:r>
              <a:rPr lang="zh-TW" altLang="en-US" sz="2400" b="1" dirty="0">
                <a:latin typeface="DFKai-SB" panose="03000509000000000000" pitchFamily="49" charset="-120"/>
                <a:ea typeface="DFKai-SB" panose="03000509000000000000" pitchFamily="49" charset="-120"/>
                <a:cs typeface="DFKai-SB" panose="03000509000000000000" pitchFamily="49" charset="-120"/>
              </a:rPr>
              <a:t> </a:t>
            </a:r>
            <a:r>
              <a:rPr lang="zh-TW" altLang="en-US" sz="2400" b="1" dirty="0">
                <a:latin typeface="DFKai-SB" panose="03000509000000000000" pitchFamily="49" charset="-120"/>
                <a:ea typeface="DFKai-SB" panose="03000509000000000000" pitchFamily="49" charset="-120"/>
                <a:cs typeface="DFKai-SB" panose="03000509000000000000" pitchFamily="49" charset="-120"/>
                <a:hlinkClick r:id="rId9"/>
              </a:rPr>
              <a:t>資訊管理研究所</a:t>
            </a:r>
            <a:endParaRPr kumimoji="0" lang="en-US" altLang="zh-TW" sz="2400" b="1" dirty="0">
              <a:solidFill>
                <a:srgbClr val="898989"/>
              </a:solidFill>
              <a:latin typeface="DFKai-SB" panose="03000509000000000000" pitchFamily="49" charset="-120"/>
              <a:ea typeface="DFKai-SB" panose="03000509000000000000" pitchFamily="49" charset="-120"/>
              <a:cs typeface="DFKai-SB" panose="03000509000000000000" pitchFamily="49" charset="-120"/>
            </a:endParaRPr>
          </a:p>
          <a:p>
            <a:pPr algn="ctr" eaLnBrk="1" hangingPunct="1">
              <a:lnSpc>
                <a:spcPct val="80000"/>
              </a:lnSpc>
              <a:buFont typeface="Arial" charset="0"/>
              <a:buNone/>
            </a:pPr>
            <a:endParaRPr kumimoji="0" lang="en-US" altLang="zh-TW" sz="600" b="1" dirty="0">
              <a:solidFill>
                <a:srgbClr val="898989"/>
              </a:solidFill>
              <a:cs typeface="Times New Roman" pitchFamily="18" charset="0"/>
              <a:hlinkClick r:id="rId10"/>
            </a:endParaRPr>
          </a:p>
          <a:p>
            <a:pPr algn="ctr" eaLnBrk="1" hangingPunct="1">
              <a:lnSpc>
                <a:spcPct val="80000"/>
              </a:lnSpc>
              <a:buNone/>
            </a:pPr>
            <a:r>
              <a:rPr lang="en-US" sz="1200" dirty="0">
                <a:latin typeface="Arial" panose="020B0604020202020204" pitchFamily="34" charset="0"/>
                <a:cs typeface="Arial" panose="020B0604020202020204" pitchFamily="34" charset="0"/>
                <a:hlinkClick r:id="rId11"/>
              </a:rPr>
              <a:t>https://web.ntpu.edu.tw/~myday</a:t>
            </a:r>
            <a:endParaRPr lang="en-US" sz="1200" dirty="0">
              <a:latin typeface="Arial" panose="020B0604020202020204" pitchFamily="34" charset="0"/>
              <a:cs typeface="Arial" panose="020B0604020202020204" pitchFamily="34" charset="0"/>
            </a:endParaRPr>
          </a:p>
          <a:p>
            <a:pPr algn="ctr" eaLnBrk="1" hangingPunct="1">
              <a:lnSpc>
                <a:spcPct val="80000"/>
              </a:lnSpc>
              <a:buNone/>
            </a:pPr>
            <a:r>
              <a:rPr kumimoji="0" lang="en-US" altLang="zh-TW" sz="1200" b="1" dirty="0">
                <a:solidFill>
                  <a:srgbClr val="898989"/>
                </a:solidFill>
                <a:cs typeface="Times New Roman" pitchFamily="18" charset="0"/>
              </a:rPr>
              <a:t>2020-12-10</a:t>
            </a:r>
            <a:endParaRPr kumimoji="0" lang="zh-TW" altLang="en-US" sz="2500" b="1" dirty="0">
              <a:solidFill>
                <a:srgbClr val="898989"/>
              </a:solidFill>
              <a:ea typeface="標楷體" pitchFamily="65" charset="-120"/>
            </a:endParaRPr>
          </a:p>
        </p:txBody>
      </p:sp>
      <p:pic>
        <p:nvPicPr>
          <p:cNvPr id="18" name="Picture 17">
            <a:extLst>
              <a:ext uri="{FF2B5EF4-FFF2-40B4-BE49-F238E27FC236}">
                <a16:creationId xmlns:a16="http://schemas.microsoft.com/office/drawing/2014/main" id="{91B9EA55-72EE-3E4D-AEDB-19C0711937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01314" y="116632"/>
            <a:ext cx="962066" cy="620688"/>
          </a:xfrm>
          <a:prstGeom prst="rect">
            <a:avLst/>
          </a:prstGeom>
        </p:spPr>
      </p:pic>
      <p:pic>
        <p:nvPicPr>
          <p:cNvPr id="19" name="Picture 18">
            <a:extLst>
              <a:ext uri="{FF2B5EF4-FFF2-40B4-BE49-F238E27FC236}">
                <a16:creationId xmlns:a16="http://schemas.microsoft.com/office/drawing/2014/main" id="{17A0E771-E373-B14A-A87B-5C6EF747C48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00206" y="790309"/>
            <a:ext cx="964282" cy="235043"/>
          </a:xfrm>
          <a:prstGeom prst="rect">
            <a:avLst/>
          </a:prstGeom>
        </p:spPr>
      </p:pic>
      <p:pic>
        <p:nvPicPr>
          <p:cNvPr id="20" name="Picture 19">
            <a:extLst>
              <a:ext uri="{FF2B5EF4-FFF2-40B4-BE49-F238E27FC236}">
                <a16:creationId xmlns:a16="http://schemas.microsoft.com/office/drawing/2014/main" id="{AF80F3F9-11B0-4B44-A188-CCA48F5B935E}"/>
              </a:ext>
            </a:extLst>
          </p:cNvPr>
          <p:cNvPicPr>
            <a:picLocks noChangeAspect="1"/>
          </p:cNvPicPr>
          <p:nvPr/>
        </p:nvPicPr>
        <p:blipFill>
          <a:blip r:embed="rId14"/>
          <a:stretch>
            <a:fillRect/>
          </a:stretch>
        </p:blipFill>
        <p:spPr>
          <a:xfrm>
            <a:off x="8244408" y="6021288"/>
            <a:ext cx="791692" cy="7916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Deep Learning NLP</a:t>
            </a: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10</a:t>
            </a:fld>
            <a:endParaRPr lang="zh-TW" altLang="en-US"/>
          </a:p>
        </p:txBody>
      </p:sp>
      <p:pic>
        <p:nvPicPr>
          <p:cNvPr id="5" name="Picture 4"/>
          <p:cNvPicPr>
            <a:picLocks noChangeAspect="1"/>
          </p:cNvPicPr>
          <p:nvPr/>
        </p:nvPicPr>
        <p:blipFill>
          <a:blip r:embed="rId2"/>
          <a:stretch>
            <a:fillRect/>
          </a:stretch>
        </p:blipFill>
        <p:spPr>
          <a:xfrm>
            <a:off x="0" y="1793951"/>
            <a:ext cx="9144000" cy="3270098"/>
          </a:xfrm>
          <a:prstGeom prst="rect">
            <a:avLst/>
          </a:prstGeom>
        </p:spPr>
      </p:pic>
      <p:sp>
        <p:nvSpPr>
          <p:cNvPr id="6" name="Rectangle 5"/>
          <p:cNvSpPr/>
          <p:nvPr/>
        </p:nvSpPr>
        <p:spPr>
          <a:xfrm>
            <a:off x="1296237" y="6611779"/>
            <a:ext cx="6768752" cy="246221"/>
          </a:xfrm>
          <a:prstGeom prst="rect">
            <a:avLst/>
          </a:prstGeom>
        </p:spPr>
        <p:txBody>
          <a:bodyPr wrap="square">
            <a:spAutoFit/>
          </a:bodyPr>
          <a:lstStyle/>
          <a:p>
            <a:pPr algn="ctr"/>
            <a:r>
              <a:rPr lang="en-US" sz="100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mattfortier.me</a:t>
            </a:r>
            <a:r>
              <a:rPr lang="en-US" sz="1000" dirty="0">
                <a:solidFill>
                  <a:schemeClr val="bg1">
                    <a:lumMod val="75000"/>
                  </a:schemeClr>
                </a:solidFill>
              </a:rPr>
              <a:t>/2017/01/31/nlp-intro-pt-1-overview/</a:t>
            </a:r>
          </a:p>
        </p:txBody>
      </p:sp>
    </p:spTree>
    <p:extLst>
      <p:ext uri="{BB962C8B-B14F-4D97-AF65-F5344CB8AC3E}">
        <p14:creationId xmlns:p14="http://schemas.microsoft.com/office/powerpoint/2010/main" val="10154169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100</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74BF3606-FBD9-0049-8165-C9862F73F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3" y="1520530"/>
            <a:ext cx="9144000" cy="4932806"/>
          </a:xfrm>
          <a:prstGeom prst="rect">
            <a:avLst/>
          </a:prstGeom>
        </p:spPr>
      </p:pic>
      <p:sp>
        <p:nvSpPr>
          <p:cNvPr id="10" name="Title 1">
            <a:extLst>
              <a:ext uri="{FF2B5EF4-FFF2-40B4-BE49-F238E27FC236}">
                <a16:creationId xmlns:a16="http://schemas.microsoft.com/office/drawing/2014/main" id="{45D7D842-B80F-1943-A4A5-48A25709B254}"/>
              </a:ext>
            </a:extLst>
          </p:cNvPr>
          <p:cNvSpPr>
            <a:spLocks noGrp="1"/>
          </p:cNvSpPr>
          <p:nvPr>
            <p:ph type="title"/>
          </p:nvPr>
        </p:nvSpPr>
        <p:spPr>
          <a:xfrm>
            <a:off x="389010" y="1"/>
            <a:ext cx="8316987" cy="764703"/>
          </a:xfrm>
        </p:spPr>
        <p:txBody>
          <a:bodyPr/>
          <a:lstStyle/>
          <a:p>
            <a:r>
              <a:rPr lang="en-US" dirty="0">
                <a:solidFill>
                  <a:schemeClr val="accent1"/>
                </a:solidFill>
              </a:rPr>
              <a:t>Tokenization</a:t>
            </a:r>
          </a:p>
        </p:txBody>
      </p:sp>
      <p:sp>
        <p:nvSpPr>
          <p:cNvPr id="12" name="Rectangle 11">
            <a:extLst>
              <a:ext uri="{FF2B5EF4-FFF2-40B4-BE49-F238E27FC236}">
                <a16:creationId xmlns:a16="http://schemas.microsoft.com/office/drawing/2014/main" id="{184FACBA-852E-8646-852B-0D35D21A05BD}"/>
              </a:ext>
            </a:extLst>
          </p:cNvPr>
          <p:cNvSpPr/>
          <p:nvPr/>
        </p:nvSpPr>
        <p:spPr>
          <a:xfrm>
            <a:off x="34925" y="764704"/>
            <a:ext cx="9109075" cy="707886"/>
          </a:xfrm>
          <a:prstGeom prst="rect">
            <a:avLst/>
          </a:prstGeom>
        </p:spPr>
        <p:txBody>
          <a:bodyPr wrap="square">
            <a:spAutoFit/>
          </a:bodyPr>
          <a:lstStyle/>
          <a:p>
            <a:pPr algn="ctr"/>
            <a:r>
              <a:rPr lang="en-US" sz="2000" dirty="0" err="1">
                <a:latin typeface="Courier" pitchFamily="2" charset="0"/>
              </a:rPr>
              <a:t>tokenizer</a:t>
            </a:r>
            <a:r>
              <a:rPr lang="en-US" sz="2000" dirty="0" err="1">
                <a:solidFill>
                  <a:srgbClr val="666666"/>
                </a:solidFill>
                <a:latin typeface="Courier" pitchFamily="2" charset="0"/>
              </a:rPr>
              <a:t>.</a:t>
            </a:r>
            <a:r>
              <a:rPr lang="en-US" sz="2000" dirty="0" err="1">
                <a:latin typeface="Courier" pitchFamily="2" charset="0"/>
              </a:rPr>
              <a:t>encode</a:t>
            </a:r>
            <a:r>
              <a:rPr lang="en-US" sz="2000" dirty="0">
                <a:latin typeface="Courier" pitchFamily="2" charset="0"/>
              </a:rPr>
              <a:t>(</a:t>
            </a:r>
            <a:r>
              <a:rPr lang="en-US" sz="2000" dirty="0">
                <a:solidFill>
                  <a:srgbClr val="BA2121"/>
                </a:solidFill>
                <a:latin typeface="Courier" pitchFamily="2" charset="0"/>
              </a:rPr>
              <a:t>"a visually stunning rumination on love"</a:t>
            </a:r>
            <a:r>
              <a:rPr lang="en-US" sz="2000" dirty="0">
                <a:latin typeface="Courier" pitchFamily="2" charset="0"/>
              </a:rPr>
              <a:t>, </a:t>
            </a:r>
            <a:r>
              <a:rPr lang="en-US" sz="2000" dirty="0" err="1">
                <a:latin typeface="Courier" pitchFamily="2" charset="0"/>
              </a:rPr>
              <a:t>add_special_tokens</a:t>
            </a:r>
            <a:r>
              <a:rPr lang="en-US" sz="2000" dirty="0">
                <a:solidFill>
                  <a:srgbClr val="666666"/>
                </a:solidFill>
                <a:latin typeface="Courier" pitchFamily="2" charset="0"/>
              </a:rPr>
              <a:t>=</a:t>
            </a:r>
            <a:r>
              <a:rPr lang="en-US" sz="2000" dirty="0">
                <a:solidFill>
                  <a:srgbClr val="008000"/>
                </a:solidFill>
                <a:latin typeface="Courier" pitchFamily="2" charset="0"/>
              </a:rPr>
              <a:t>True</a:t>
            </a:r>
            <a:r>
              <a:rPr lang="en-US" sz="2000" dirty="0">
                <a:latin typeface="Courier" pitchFamily="2" charset="0"/>
              </a:rPr>
              <a:t>)</a:t>
            </a:r>
          </a:p>
        </p:txBody>
      </p:sp>
    </p:spTree>
    <p:extLst>
      <p:ext uri="{BB962C8B-B14F-4D97-AF65-F5344CB8AC3E}">
        <p14:creationId xmlns:p14="http://schemas.microsoft.com/office/powerpoint/2010/main" val="18515488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89010" y="92939"/>
            <a:ext cx="8316987" cy="703927"/>
          </a:xfrm>
        </p:spPr>
        <p:txBody>
          <a:bodyPr/>
          <a:lstStyle/>
          <a:p>
            <a:r>
              <a:rPr lang="en-US" dirty="0">
                <a:solidFill>
                  <a:schemeClr val="accent1"/>
                </a:solidFill>
              </a:rPr>
              <a:t>Tokenization for BERT Model</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101</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3F2859CF-5C6F-F74F-B15D-4B77089456B9}"/>
              </a:ext>
            </a:extLst>
          </p:cNvPr>
          <p:cNvPicPr>
            <a:picLocks noChangeAspect="1"/>
          </p:cNvPicPr>
          <p:nvPr/>
        </p:nvPicPr>
        <p:blipFill rotWithShape="1">
          <a:blip r:embed="rId3">
            <a:extLst>
              <a:ext uri="{28A0092B-C50C-407E-A947-70E740481C1C}">
                <a14:useLocalDpi xmlns:a14="http://schemas.microsoft.com/office/drawing/2010/main" val="0"/>
              </a:ext>
            </a:extLst>
          </a:blip>
          <a:srcRect r="4790"/>
          <a:stretch/>
        </p:blipFill>
        <p:spPr>
          <a:xfrm>
            <a:off x="258491" y="1124744"/>
            <a:ext cx="8705997" cy="5263476"/>
          </a:xfrm>
          <a:prstGeom prst="rect">
            <a:avLst/>
          </a:prstGeom>
        </p:spPr>
      </p:pic>
    </p:spTree>
    <p:extLst>
      <p:ext uri="{BB962C8B-B14F-4D97-AF65-F5344CB8AC3E}">
        <p14:creationId xmlns:p14="http://schemas.microsoft.com/office/powerpoint/2010/main" val="6664445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89010" y="92939"/>
            <a:ext cx="8316987" cy="1406899"/>
          </a:xfrm>
        </p:spPr>
        <p:txBody>
          <a:bodyPr/>
          <a:lstStyle/>
          <a:p>
            <a:r>
              <a:rPr lang="en-US" dirty="0">
                <a:solidFill>
                  <a:schemeClr val="accent1"/>
                </a:solidFill>
              </a:rPr>
              <a:t>Flowing Through </a:t>
            </a:r>
            <a:r>
              <a:rPr lang="en-US" dirty="0" err="1">
                <a:solidFill>
                  <a:schemeClr val="accent1"/>
                </a:solidFill>
              </a:rPr>
              <a:t>DistilBERT</a:t>
            </a:r>
            <a:br>
              <a:rPr lang="en-US" dirty="0">
                <a:solidFill>
                  <a:schemeClr val="accent1"/>
                </a:solidFill>
              </a:rPr>
            </a:br>
            <a:r>
              <a:rPr lang="en-US" dirty="0">
                <a:solidFill>
                  <a:schemeClr val="accent1"/>
                </a:solidFill>
              </a:rPr>
              <a:t>(768 features)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102</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8FAE0F88-72D3-8C44-A004-A83D99729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0040"/>
            <a:ext cx="9144000" cy="4864838"/>
          </a:xfrm>
          <a:prstGeom prst="rect">
            <a:avLst/>
          </a:prstGeom>
        </p:spPr>
      </p:pic>
    </p:spTree>
    <p:extLst>
      <p:ext uri="{BB962C8B-B14F-4D97-AF65-F5344CB8AC3E}">
        <p14:creationId xmlns:p14="http://schemas.microsoft.com/office/powerpoint/2010/main" val="30530309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89010" y="44624"/>
            <a:ext cx="8316987" cy="1406899"/>
          </a:xfrm>
        </p:spPr>
        <p:txBody>
          <a:bodyPr/>
          <a:lstStyle/>
          <a:p>
            <a:r>
              <a:rPr lang="en-US" dirty="0">
                <a:solidFill>
                  <a:schemeClr val="accent1"/>
                </a:solidFill>
              </a:rPr>
              <a:t>Model #1 Output </a:t>
            </a:r>
            <a:r>
              <a:rPr lang="en-US" dirty="0">
                <a:solidFill>
                  <a:srgbClr val="FF40FF"/>
                </a:solidFill>
              </a:rPr>
              <a:t>Class</a:t>
            </a:r>
            <a:r>
              <a:rPr lang="en-US" dirty="0">
                <a:solidFill>
                  <a:schemeClr val="accent1"/>
                </a:solidFill>
              </a:rPr>
              <a:t> vector as </a:t>
            </a:r>
            <a:br>
              <a:rPr lang="en-US" dirty="0">
                <a:solidFill>
                  <a:schemeClr val="accent1"/>
                </a:solidFill>
              </a:rPr>
            </a:br>
            <a:r>
              <a:rPr lang="en-US" dirty="0">
                <a:solidFill>
                  <a:schemeClr val="accent1"/>
                </a:solidFill>
              </a:rPr>
              <a:t>Model #2 Input</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103</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94D0FCF0-7FD0-E243-9B36-9DBC6310B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76" y="1443739"/>
            <a:ext cx="8369300" cy="5054600"/>
          </a:xfrm>
          <a:prstGeom prst="rect">
            <a:avLst/>
          </a:prstGeom>
        </p:spPr>
      </p:pic>
    </p:spTree>
    <p:extLst>
      <p:ext uri="{BB962C8B-B14F-4D97-AF65-F5344CB8AC3E}">
        <p14:creationId xmlns:p14="http://schemas.microsoft.com/office/powerpoint/2010/main" val="13722448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104</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221859" y="122626"/>
            <a:ext cx="8674308" cy="1146133"/>
          </a:xfrm>
        </p:spPr>
        <p:txBody>
          <a:bodyPr>
            <a:noAutofit/>
          </a:bodyPr>
          <a:lstStyle/>
          <a:p>
            <a:r>
              <a:rPr lang="en-US" dirty="0">
                <a:solidFill>
                  <a:schemeClr val="accent1"/>
                </a:solidFill>
              </a:rPr>
              <a:t>Fine-tuning BERT on </a:t>
            </a:r>
            <a:br>
              <a:rPr lang="en-US" dirty="0">
                <a:solidFill>
                  <a:schemeClr val="accent1"/>
                </a:solidFill>
              </a:rPr>
            </a:br>
            <a:r>
              <a:rPr lang="en-US" dirty="0">
                <a:solidFill>
                  <a:schemeClr val="accent1"/>
                </a:solidFill>
              </a:rPr>
              <a:t>Single Sentence Classification Tasks</a:t>
            </a:r>
          </a:p>
        </p:txBody>
      </p:sp>
      <p:pic>
        <p:nvPicPr>
          <p:cNvPr id="3" name="Picture 2">
            <a:extLst>
              <a:ext uri="{FF2B5EF4-FFF2-40B4-BE49-F238E27FC236}">
                <a16:creationId xmlns:a16="http://schemas.microsoft.com/office/drawing/2014/main" id="{CC481009-6FE3-2649-ADAD-208FEA5F7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557" y="1535122"/>
            <a:ext cx="5496898" cy="4846206"/>
          </a:xfrm>
          <a:prstGeom prst="rect">
            <a:avLst/>
          </a:prstGeom>
        </p:spPr>
      </p:pic>
    </p:spTree>
    <p:extLst>
      <p:ext uri="{BB962C8B-B14F-4D97-AF65-F5344CB8AC3E}">
        <p14:creationId xmlns:p14="http://schemas.microsoft.com/office/powerpoint/2010/main" val="8253072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89010" y="92939"/>
            <a:ext cx="8316987" cy="1406899"/>
          </a:xfrm>
        </p:spPr>
        <p:txBody>
          <a:bodyPr/>
          <a:lstStyle/>
          <a:p>
            <a:r>
              <a:rPr lang="en-US" dirty="0">
                <a:solidFill>
                  <a:schemeClr val="accent1"/>
                </a:solidFill>
              </a:rPr>
              <a:t>Model #1 Output </a:t>
            </a:r>
            <a:r>
              <a:rPr lang="en-US" dirty="0">
                <a:solidFill>
                  <a:srgbClr val="FF40FF"/>
                </a:solidFill>
              </a:rPr>
              <a:t>Class</a:t>
            </a:r>
            <a:r>
              <a:rPr lang="en-US" dirty="0">
                <a:solidFill>
                  <a:schemeClr val="accent1"/>
                </a:solidFill>
              </a:rPr>
              <a:t> vector as </a:t>
            </a:r>
            <a:br>
              <a:rPr lang="en-US" dirty="0">
                <a:solidFill>
                  <a:schemeClr val="accent1"/>
                </a:solidFill>
              </a:rPr>
            </a:br>
            <a:r>
              <a:rPr lang="en-US" dirty="0">
                <a:solidFill>
                  <a:schemeClr val="accent1"/>
                </a:solidFill>
              </a:rPr>
              <a:t>Model #2 Input</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105</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F22C10DA-A0C4-9F49-842D-2F4AE29A0193}"/>
              </a:ext>
            </a:extLst>
          </p:cNvPr>
          <p:cNvPicPr>
            <a:picLocks noChangeAspect="1"/>
          </p:cNvPicPr>
          <p:nvPr/>
        </p:nvPicPr>
        <p:blipFill rotWithShape="1">
          <a:blip r:embed="rId3">
            <a:extLst>
              <a:ext uri="{28A0092B-C50C-407E-A947-70E740481C1C}">
                <a14:useLocalDpi xmlns:a14="http://schemas.microsoft.com/office/drawing/2010/main" val="0"/>
              </a:ext>
            </a:extLst>
          </a:blip>
          <a:srcRect r="41503" b="53601"/>
          <a:stretch/>
        </p:blipFill>
        <p:spPr>
          <a:xfrm>
            <a:off x="259154" y="1735557"/>
            <a:ext cx="8625692" cy="4132078"/>
          </a:xfrm>
          <a:prstGeom prst="rect">
            <a:avLst/>
          </a:prstGeom>
        </p:spPr>
      </p:pic>
    </p:spTree>
    <p:extLst>
      <p:ext uri="{BB962C8B-B14F-4D97-AF65-F5344CB8AC3E}">
        <p14:creationId xmlns:p14="http://schemas.microsoft.com/office/powerpoint/2010/main" val="40445169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89010" y="92939"/>
            <a:ext cx="8316987" cy="1406899"/>
          </a:xfrm>
        </p:spPr>
        <p:txBody>
          <a:bodyPr/>
          <a:lstStyle/>
          <a:p>
            <a:r>
              <a:rPr lang="en-US" dirty="0">
                <a:solidFill>
                  <a:schemeClr val="accent1"/>
                </a:solidFill>
              </a:rPr>
              <a:t>Logistic Regression Model to classify </a:t>
            </a:r>
            <a:r>
              <a:rPr lang="en-US" dirty="0">
                <a:solidFill>
                  <a:srgbClr val="FF40FF"/>
                </a:solidFill>
              </a:rPr>
              <a:t>Class</a:t>
            </a:r>
            <a:r>
              <a:rPr lang="en-US" dirty="0">
                <a:solidFill>
                  <a:schemeClr val="accent1"/>
                </a:solidFill>
              </a:rPr>
              <a:t> vector </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106</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73A5347F-F1DD-B149-94DA-D52ACC0B6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03" y="2500170"/>
            <a:ext cx="8559800" cy="2540000"/>
          </a:xfrm>
          <a:prstGeom prst="rect">
            <a:avLst/>
          </a:prstGeom>
        </p:spPr>
      </p:pic>
    </p:spTree>
    <p:extLst>
      <p:ext uri="{BB962C8B-B14F-4D97-AF65-F5344CB8AC3E}">
        <p14:creationId xmlns:p14="http://schemas.microsoft.com/office/powerpoint/2010/main" val="35031728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107</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AC421E19-36F8-0547-8023-7F0A5ED5A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240" y="2112662"/>
            <a:ext cx="7780200" cy="4069934"/>
          </a:xfrm>
          <a:prstGeom prst="rect">
            <a:avLst/>
          </a:prstGeom>
        </p:spPr>
      </p:pic>
      <p:sp>
        <p:nvSpPr>
          <p:cNvPr id="11" name="Rectangle 10">
            <a:extLst>
              <a:ext uri="{FF2B5EF4-FFF2-40B4-BE49-F238E27FC236}">
                <a16:creationId xmlns:a16="http://schemas.microsoft.com/office/drawing/2014/main" id="{36B2C88E-C526-494A-821F-EEF726FE6039}"/>
              </a:ext>
            </a:extLst>
          </p:cNvPr>
          <p:cNvSpPr/>
          <p:nvPr/>
        </p:nvSpPr>
        <p:spPr>
          <a:xfrm>
            <a:off x="393868" y="332656"/>
            <a:ext cx="8496944" cy="1477328"/>
          </a:xfrm>
          <a:prstGeom prst="rect">
            <a:avLst/>
          </a:prstGeom>
          <a:solidFill>
            <a:srgbClr val="FFD579"/>
          </a:solidFill>
        </p:spPr>
        <p:txBody>
          <a:bodyPr wrap="square">
            <a:spAutoFit/>
          </a:bodyPr>
          <a:lstStyle/>
          <a:p>
            <a:r>
              <a:rPr lang="en-US" dirty="0" err="1">
                <a:latin typeface="Courier" pitchFamily="2" charset="0"/>
              </a:rPr>
              <a:t>df</a:t>
            </a:r>
            <a:r>
              <a:rPr lang="en-US" dirty="0">
                <a:latin typeface="Courier" pitchFamily="2" charset="0"/>
              </a:rPr>
              <a:t> </a:t>
            </a:r>
            <a:r>
              <a:rPr lang="en-US" dirty="0">
                <a:solidFill>
                  <a:srgbClr val="666666"/>
                </a:solidFill>
                <a:latin typeface="Courier" pitchFamily="2" charset="0"/>
              </a:rPr>
              <a:t>=</a:t>
            </a:r>
            <a:r>
              <a:rPr lang="en-US" dirty="0">
                <a:latin typeface="Courier" pitchFamily="2" charset="0"/>
              </a:rPr>
              <a:t> </a:t>
            </a:r>
            <a:r>
              <a:rPr lang="en-US" dirty="0" err="1">
                <a:latin typeface="Courier" pitchFamily="2" charset="0"/>
              </a:rPr>
              <a:t>pd</a:t>
            </a:r>
            <a:r>
              <a:rPr lang="en-US" dirty="0" err="1">
                <a:solidFill>
                  <a:srgbClr val="666666"/>
                </a:solidFill>
                <a:latin typeface="Courier" pitchFamily="2" charset="0"/>
              </a:rPr>
              <a:t>.</a:t>
            </a:r>
            <a:r>
              <a:rPr lang="en-US" dirty="0" err="1">
                <a:latin typeface="Courier" pitchFamily="2" charset="0"/>
              </a:rPr>
              <a:t>read_csv</a:t>
            </a:r>
            <a:r>
              <a:rPr lang="en-US" dirty="0">
                <a:latin typeface="Courier" pitchFamily="2" charset="0"/>
              </a:rPr>
              <a:t>(</a:t>
            </a:r>
            <a:r>
              <a:rPr lang="en-US" dirty="0">
                <a:solidFill>
                  <a:srgbClr val="BA2121"/>
                </a:solidFill>
                <a:latin typeface="Courier" pitchFamily="2" charset="0"/>
              </a:rPr>
              <a:t>'https://</a:t>
            </a:r>
            <a:r>
              <a:rPr lang="en-US" dirty="0" err="1">
                <a:solidFill>
                  <a:srgbClr val="BA2121"/>
                </a:solidFill>
                <a:latin typeface="Courier" pitchFamily="2" charset="0"/>
              </a:rPr>
              <a:t>github.com</a:t>
            </a:r>
            <a:r>
              <a:rPr lang="en-US" dirty="0">
                <a:solidFill>
                  <a:srgbClr val="BA2121"/>
                </a:solidFill>
                <a:latin typeface="Courier" pitchFamily="2" charset="0"/>
              </a:rPr>
              <a:t>/</a:t>
            </a:r>
            <a:r>
              <a:rPr lang="en-US" dirty="0" err="1">
                <a:solidFill>
                  <a:srgbClr val="BA2121"/>
                </a:solidFill>
                <a:latin typeface="Courier" pitchFamily="2" charset="0"/>
              </a:rPr>
              <a:t>clairett</a:t>
            </a:r>
            <a:r>
              <a:rPr lang="en-US" dirty="0">
                <a:solidFill>
                  <a:srgbClr val="BA2121"/>
                </a:solidFill>
                <a:latin typeface="Courier" pitchFamily="2" charset="0"/>
              </a:rPr>
              <a:t>/</a:t>
            </a:r>
            <a:r>
              <a:rPr lang="en-US" dirty="0" err="1">
                <a:solidFill>
                  <a:srgbClr val="BA2121"/>
                </a:solidFill>
                <a:latin typeface="Courier" pitchFamily="2" charset="0"/>
              </a:rPr>
              <a:t>pytorch</a:t>
            </a:r>
            <a:r>
              <a:rPr lang="en-US" dirty="0">
                <a:solidFill>
                  <a:srgbClr val="BA2121"/>
                </a:solidFill>
                <a:latin typeface="Courier" pitchFamily="2" charset="0"/>
              </a:rPr>
              <a:t>-sentiment-classification/raw/master/data/SST2/</a:t>
            </a:r>
            <a:r>
              <a:rPr lang="en-US" dirty="0" err="1">
                <a:solidFill>
                  <a:srgbClr val="BA2121"/>
                </a:solidFill>
                <a:latin typeface="Courier" pitchFamily="2" charset="0"/>
              </a:rPr>
              <a:t>train.tsv</a:t>
            </a:r>
            <a:r>
              <a:rPr lang="en-US" dirty="0">
                <a:solidFill>
                  <a:srgbClr val="BA2121"/>
                </a:solidFill>
                <a:latin typeface="Courier" pitchFamily="2" charset="0"/>
              </a:rPr>
              <a:t>'</a:t>
            </a:r>
            <a:r>
              <a:rPr lang="en-US" dirty="0">
                <a:latin typeface="Courier" pitchFamily="2" charset="0"/>
              </a:rPr>
              <a:t>, delimiter</a:t>
            </a:r>
            <a:r>
              <a:rPr lang="en-US" dirty="0">
                <a:solidFill>
                  <a:srgbClr val="666666"/>
                </a:solidFill>
                <a:latin typeface="Courier" pitchFamily="2" charset="0"/>
              </a:rPr>
              <a:t>=</a:t>
            </a:r>
            <a:r>
              <a:rPr lang="en-US" dirty="0">
                <a:solidFill>
                  <a:srgbClr val="BA2121"/>
                </a:solidFill>
                <a:latin typeface="Courier" pitchFamily="2" charset="0"/>
              </a:rPr>
              <a:t>'</a:t>
            </a:r>
            <a:r>
              <a:rPr lang="en-US" b="1" dirty="0">
                <a:solidFill>
                  <a:srgbClr val="BB6622"/>
                </a:solidFill>
                <a:latin typeface="Courier" pitchFamily="2" charset="0"/>
              </a:rPr>
              <a:t>\t</a:t>
            </a:r>
            <a:r>
              <a:rPr lang="en-US" dirty="0">
                <a:solidFill>
                  <a:srgbClr val="BA2121"/>
                </a:solidFill>
                <a:latin typeface="Courier" pitchFamily="2" charset="0"/>
              </a:rPr>
              <a:t>'</a:t>
            </a:r>
            <a:r>
              <a:rPr lang="en-US" dirty="0">
                <a:latin typeface="Courier" pitchFamily="2" charset="0"/>
              </a:rPr>
              <a:t>, header</a:t>
            </a:r>
            <a:r>
              <a:rPr lang="en-US" dirty="0">
                <a:solidFill>
                  <a:srgbClr val="666666"/>
                </a:solidFill>
                <a:latin typeface="Courier" pitchFamily="2" charset="0"/>
              </a:rPr>
              <a:t>=</a:t>
            </a:r>
            <a:r>
              <a:rPr lang="en-US" dirty="0">
                <a:solidFill>
                  <a:srgbClr val="008000"/>
                </a:solidFill>
                <a:latin typeface="Courier" pitchFamily="2" charset="0"/>
              </a:rPr>
              <a:t>None</a:t>
            </a:r>
            <a:r>
              <a:rPr lang="en-US" dirty="0">
                <a:latin typeface="Courier" pitchFamily="2" charset="0"/>
              </a:rPr>
              <a:t>)</a:t>
            </a:r>
          </a:p>
          <a:p>
            <a:endParaRPr lang="en-US" dirty="0">
              <a:latin typeface="Courier" pitchFamily="2" charset="0"/>
            </a:endParaRPr>
          </a:p>
          <a:p>
            <a:r>
              <a:rPr lang="en-US" dirty="0" err="1">
                <a:latin typeface="Courier" pitchFamily="2" charset="0"/>
              </a:rPr>
              <a:t>df.head</a:t>
            </a:r>
            <a:r>
              <a:rPr lang="en-US" dirty="0">
                <a:latin typeface="Courier" pitchFamily="2" charset="0"/>
              </a:rPr>
              <a:t>()</a:t>
            </a:r>
          </a:p>
        </p:txBody>
      </p:sp>
    </p:spTree>
    <p:extLst>
      <p:ext uri="{BB962C8B-B14F-4D97-AF65-F5344CB8AC3E}">
        <p14:creationId xmlns:p14="http://schemas.microsoft.com/office/powerpoint/2010/main" val="4209359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89010" y="92939"/>
            <a:ext cx="8316987" cy="1406899"/>
          </a:xfrm>
        </p:spPr>
        <p:txBody>
          <a:bodyPr/>
          <a:lstStyle/>
          <a:p>
            <a:r>
              <a:rPr lang="en-US" dirty="0">
                <a:solidFill>
                  <a:schemeClr val="accent1"/>
                </a:solidFill>
              </a:rPr>
              <a:t>Tokenization</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108</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76D95C93-39CC-2046-A69B-9B3AF78D4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 y="3429000"/>
            <a:ext cx="9042400" cy="2527300"/>
          </a:xfrm>
          <a:prstGeom prst="rect">
            <a:avLst/>
          </a:prstGeom>
        </p:spPr>
      </p:pic>
      <p:sp>
        <p:nvSpPr>
          <p:cNvPr id="8" name="Rectangle 7">
            <a:extLst>
              <a:ext uri="{FF2B5EF4-FFF2-40B4-BE49-F238E27FC236}">
                <a16:creationId xmlns:a16="http://schemas.microsoft.com/office/drawing/2014/main" id="{BEA61702-D7DA-9B41-BEFE-F1237F544B8B}"/>
              </a:ext>
            </a:extLst>
          </p:cNvPr>
          <p:cNvSpPr/>
          <p:nvPr/>
        </p:nvSpPr>
        <p:spPr>
          <a:xfrm>
            <a:off x="264132" y="1941365"/>
            <a:ext cx="8647486" cy="646331"/>
          </a:xfrm>
          <a:prstGeom prst="rect">
            <a:avLst/>
          </a:prstGeom>
          <a:solidFill>
            <a:srgbClr val="FFD579"/>
          </a:solidFill>
        </p:spPr>
        <p:txBody>
          <a:bodyPr wrap="square">
            <a:spAutoFit/>
          </a:bodyPr>
          <a:lstStyle/>
          <a:p>
            <a:r>
              <a:rPr lang="en-US" dirty="0">
                <a:latin typeface="Courier" pitchFamily="2" charset="0"/>
              </a:rPr>
              <a:t>tokenized </a:t>
            </a:r>
            <a:r>
              <a:rPr lang="en-US" dirty="0">
                <a:solidFill>
                  <a:srgbClr val="666666"/>
                </a:solidFill>
                <a:latin typeface="Courier" pitchFamily="2" charset="0"/>
              </a:rPr>
              <a:t>=</a:t>
            </a:r>
            <a:r>
              <a:rPr lang="en-US" dirty="0">
                <a:latin typeface="Courier" pitchFamily="2" charset="0"/>
              </a:rPr>
              <a:t> </a:t>
            </a:r>
            <a:r>
              <a:rPr lang="en-US" dirty="0" err="1">
                <a:latin typeface="Courier" pitchFamily="2" charset="0"/>
              </a:rPr>
              <a:t>df</a:t>
            </a:r>
            <a:r>
              <a:rPr lang="en-US" dirty="0">
                <a:latin typeface="Courier" pitchFamily="2" charset="0"/>
              </a:rPr>
              <a:t>[</a:t>
            </a:r>
            <a:r>
              <a:rPr lang="en-US" dirty="0">
                <a:solidFill>
                  <a:srgbClr val="666666"/>
                </a:solidFill>
                <a:latin typeface="Courier" pitchFamily="2" charset="0"/>
              </a:rPr>
              <a:t>0</a:t>
            </a:r>
            <a:r>
              <a:rPr lang="en-US" dirty="0">
                <a:latin typeface="Courier" pitchFamily="2" charset="0"/>
              </a:rPr>
              <a:t>]</a:t>
            </a:r>
            <a:r>
              <a:rPr lang="en-US" dirty="0">
                <a:solidFill>
                  <a:srgbClr val="666666"/>
                </a:solidFill>
                <a:latin typeface="Courier" pitchFamily="2" charset="0"/>
              </a:rPr>
              <a:t>.</a:t>
            </a:r>
            <a:r>
              <a:rPr lang="en-US" dirty="0">
                <a:solidFill>
                  <a:srgbClr val="008000"/>
                </a:solidFill>
                <a:latin typeface="Courier" pitchFamily="2" charset="0"/>
              </a:rPr>
              <a:t>apply</a:t>
            </a:r>
            <a:r>
              <a:rPr lang="en-US" dirty="0">
                <a:latin typeface="Courier" pitchFamily="2" charset="0"/>
              </a:rPr>
              <a:t>((</a:t>
            </a:r>
            <a:r>
              <a:rPr lang="en-US" b="1" dirty="0">
                <a:solidFill>
                  <a:srgbClr val="008000"/>
                </a:solidFill>
                <a:latin typeface="Courier" pitchFamily="2" charset="0"/>
              </a:rPr>
              <a:t>lambda</a:t>
            </a:r>
            <a:r>
              <a:rPr lang="en-US" dirty="0">
                <a:latin typeface="Courier" pitchFamily="2" charset="0"/>
              </a:rPr>
              <a:t> x: </a:t>
            </a:r>
            <a:r>
              <a:rPr lang="en-US" dirty="0" err="1">
                <a:latin typeface="Courier" pitchFamily="2" charset="0"/>
              </a:rPr>
              <a:t>tokenizer</a:t>
            </a:r>
            <a:r>
              <a:rPr lang="en-US" dirty="0" err="1">
                <a:solidFill>
                  <a:srgbClr val="666666"/>
                </a:solidFill>
                <a:latin typeface="Courier" pitchFamily="2" charset="0"/>
              </a:rPr>
              <a:t>.</a:t>
            </a:r>
            <a:r>
              <a:rPr lang="en-US" dirty="0" err="1">
                <a:latin typeface="Courier" pitchFamily="2" charset="0"/>
              </a:rPr>
              <a:t>encode</a:t>
            </a:r>
            <a:r>
              <a:rPr lang="en-US" dirty="0">
                <a:latin typeface="Courier" pitchFamily="2" charset="0"/>
              </a:rPr>
              <a:t>(x, </a:t>
            </a:r>
            <a:r>
              <a:rPr lang="en-US" dirty="0" err="1">
                <a:latin typeface="Courier" pitchFamily="2" charset="0"/>
              </a:rPr>
              <a:t>add_special_tokens</a:t>
            </a:r>
            <a:r>
              <a:rPr lang="en-US" dirty="0">
                <a:solidFill>
                  <a:srgbClr val="666666"/>
                </a:solidFill>
                <a:latin typeface="Courier" pitchFamily="2" charset="0"/>
              </a:rPr>
              <a:t>=</a:t>
            </a:r>
            <a:r>
              <a:rPr lang="en-US" dirty="0">
                <a:solidFill>
                  <a:srgbClr val="008000"/>
                </a:solidFill>
                <a:latin typeface="Courier" pitchFamily="2" charset="0"/>
              </a:rPr>
              <a:t>True</a:t>
            </a:r>
            <a:r>
              <a:rPr lang="en-US" dirty="0">
                <a:latin typeface="Courier" pitchFamily="2" charset="0"/>
              </a:rPr>
              <a:t>)))</a:t>
            </a:r>
          </a:p>
        </p:txBody>
      </p:sp>
    </p:spTree>
    <p:extLst>
      <p:ext uri="{BB962C8B-B14F-4D97-AF65-F5344CB8AC3E}">
        <p14:creationId xmlns:p14="http://schemas.microsoft.com/office/powerpoint/2010/main" val="18677465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89010" y="92939"/>
            <a:ext cx="8316987" cy="1406899"/>
          </a:xfrm>
        </p:spPr>
        <p:txBody>
          <a:bodyPr/>
          <a:lstStyle/>
          <a:p>
            <a:r>
              <a:rPr lang="en-US" dirty="0">
                <a:solidFill>
                  <a:schemeClr val="accent1"/>
                </a:solidFill>
              </a:rPr>
              <a:t>BERT Input Tensor</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109</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2CA7480B-2206-4E4A-AC7A-F9B31E3C0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71" y="1735557"/>
            <a:ext cx="7776864" cy="4659112"/>
          </a:xfrm>
          <a:prstGeom prst="rect">
            <a:avLst/>
          </a:prstGeom>
        </p:spPr>
      </p:pic>
    </p:spTree>
    <p:extLst>
      <p:ext uri="{BB962C8B-B14F-4D97-AF65-F5344CB8AC3E}">
        <p14:creationId xmlns:p14="http://schemas.microsoft.com/office/powerpoint/2010/main" val="2427735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2524"/>
            <a:ext cx="8229600" cy="1154568"/>
          </a:xfrm>
        </p:spPr>
        <p:txBody>
          <a:bodyPr/>
          <a:lstStyle/>
          <a:p>
            <a:r>
              <a:rPr lang="en-US" dirty="0">
                <a:solidFill>
                  <a:schemeClr val="accent1"/>
                </a:solidFill>
              </a:rPr>
              <a:t>Natural Language Processing (NLP) and Text Mining</a:t>
            </a: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11</a:t>
            </a:fld>
            <a:endParaRPr lang="zh-TW" altLang="en-US"/>
          </a:p>
        </p:txBody>
      </p:sp>
      <p:sp>
        <p:nvSpPr>
          <p:cNvPr id="7" name="圓角矩形 6"/>
          <p:cNvSpPr/>
          <p:nvPr/>
        </p:nvSpPr>
        <p:spPr>
          <a:xfrm>
            <a:off x="467544" y="1340768"/>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Raw text</a:t>
            </a:r>
          </a:p>
        </p:txBody>
      </p:sp>
      <p:sp>
        <p:nvSpPr>
          <p:cNvPr id="8" name="圓角矩形 6"/>
          <p:cNvSpPr/>
          <p:nvPr/>
        </p:nvSpPr>
        <p:spPr>
          <a:xfrm>
            <a:off x="467544" y="2712020"/>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Tokenization</a:t>
            </a:r>
          </a:p>
        </p:txBody>
      </p:sp>
      <p:sp>
        <p:nvSpPr>
          <p:cNvPr id="9" name="圓角矩形 6"/>
          <p:cNvSpPr/>
          <p:nvPr/>
        </p:nvSpPr>
        <p:spPr>
          <a:xfrm>
            <a:off x="486544" y="4083272"/>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Stop word removal</a:t>
            </a:r>
          </a:p>
        </p:txBody>
      </p:sp>
      <p:sp>
        <p:nvSpPr>
          <p:cNvPr id="10" name="圓角矩形 6"/>
          <p:cNvSpPr/>
          <p:nvPr/>
        </p:nvSpPr>
        <p:spPr>
          <a:xfrm>
            <a:off x="490899" y="4768898"/>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accent4">
                    <a:lumMod val="75000"/>
                  </a:schemeClr>
                </a:solidFill>
              </a:rPr>
              <a:t>Stemming</a:t>
            </a:r>
            <a:r>
              <a:rPr lang="en-US" altLang="zh-TW" sz="2400" b="1" dirty="0">
                <a:solidFill>
                  <a:schemeClr val="tx1"/>
                </a:solidFill>
              </a:rPr>
              <a:t> / </a:t>
            </a:r>
            <a:r>
              <a:rPr lang="en-US" altLang="zh-TW" sz="2400" b="1" dirty="0">
                <a:solidFill>
                  <a:schemeClr val="accent6">
                    <a:lumMod val="50000"/>
                  </a:schemeClr>
                </a:solidFill>
              </a:rPr>
              <a:t>Lemmatization</a:t>
            </a:r>
          </a:p>
        </p:txBody>
      </p:sp>
      <p:sp>
        <p:nvSpPr>
          <p:cNvPr id="11" name="圓角矩形 6"/>
          <p:cNvSpPr/>
          <p:nvPr/>
        </p:nvSpPr>
        <p:spPr>
          <a:xfrm>
            <a:off x="467544" y="3397646"/>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a:solidFill>
                  <a:schemeClr val="tx1"/>
                </a:solidFill>
              </a:rPr>
              <a:t>Part-of-Speech </a:t>
            </a:r>
            <a:r>
              <a:rPr lang="en-US" altLang="zh-TW" sz="2400" b="1" dirty="0">
                <a:solidFill>
                  <a:schemeClr val="tx1"/>
                </a:solidFill>
              </a:rPr>
              <a:t>(</a:t>
            </a:r>
            <a:r>
              <a:rPr lang="en-US" altLang="zh-TW" sz="2400" b="1">
                <a:solidFill>
                  <a:schemeClr val="tx1"/>
                </a:solidFill>
              </a:rPr>
              <a:t>POS)</a:t>
            </a:r>
            <a:endParaRPr lang="en-US" altLang="zh-TW" sz="2400" b="1" dirty="0">
              <a:solidFill>
                <a:schemeClr val="tx1"/>
              </a:solidFill>
            </a:endParaRPr>
          </a:p>
        </p:txBody>
      </p:sp>
      <p:sp>
        <p:nvSpPr>
          <p:cNvPr id="12" name="圓角矩形 6"/>
          <p:cNvSpPr/>
          <p:nvPr/>
        </p:nvSpPr>
        <p:spPr>
          <a:xfrm>
            <a:off x="492315" y="5454524"/>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Dependency Parser</a:t>
            </a:r>
          </a:p>
        </p:txBody>
      </p:sp>
      <p:sp>
        <p:nvSpPr>
          <p:cNvPr id="13" name="Rectangle 12"/>
          <p:cNvSpPr/>
          <p:nvPr/>
        </p:nvSpPr>
        <p:spPr>
          <a:xfrm>
            <a:off x="1224508" y="6616820"/>
            <a:ext cx="6875884" cy="215444"/>
          </a:xfrm>
          <a:prstGeom prst="rect">
            <a:avLst/>
          </a:prstGeom>
        </p:spPr>
        <p:txBody>
          <a:bodyPr wrap="square">
            <a:spAutoFit/>
          </a:bodyPr>
          <a:lstStyle/>
          <a:p>
            <a:pPr algn="ctr"/>
            <a:r>
              <a:rPr lang="en-US" sz="800" dirty="0">
                <a:solidFill>
                  <a:schemeClr val="bg1">
                    <a:lumMod val="75000"/>
                  </a:schemeClr>
                </a:solidFill>
              </a:rPr>
              <a:t>Source: Nitin </a:t>
            </a:r>
            <a:r>
              <a:rPr lang="en-US" sz="800" dirty="0" err="1">
                <a:solidFill>
                  <a:schemeClr val="bg1">
                    <a:lumMod val="75000"/>
                  </a:schemeClr>
                </a:solidFill>
              </a:rPr>
              <a:t>Hardeniya</a:t>
            </a:r>
            <a:r>
              <a:rPr lang="en-US" sz="800" dirty="0">
                <a:solidFill>
                  <a:schemeClr val="bg1">
                    <a:lumMod val="75000"/>
                  </a:schemeClr>
                </a:solidFill>
              </a:rPr>
              <a:t> (2015), NLTK Essentials, </a:t>
            </a:r>
            <a:r>
              <a:rPr lang="en-US" sz="800" dirty="0" err="1">
                <a:solidFill>
                  <a:schemeClr val="bg1">
                    <a:lumMod val="75000"/>
                  </a:schemeClr>
                </a:solidFill>
              </a:rPr>
              <a:t>Packt</a:t>
            </a:r>
            <a:r>
              <a:rPr lang="en-US" sz="800" dirty="0">
                <a:solidFill>
                  <a:schemeClr val="bg1">
                    <a:lumMod val="75000"/>
                  </a:schemeClr>
                </a:solidFill>
              </a:rPr>
              <a:t> Publishing; Florian </a:t>
            </a:r>
            <a:r>
              <a:rPr lang="en-US" sz="800" dirty="0" err="1">
                <a:solidFill>
                  <a:schemeClr val="bg1">
                    <a:lumMod val="75000"/>
                  </a:schemeClr>
                </a:solidFill>
              </a:rPr>
              <a:t>Leitner</a:t>
            </a:r>
            <a:r>
              <a:rPr lang="en-US" sz="800" dirty="0">
                <a:solidFill>
                  <a:schemeClr val="bg1">
                    <a:lumMod val="75000"/>
                  </a:schemeClr>
                </a:solidFill>
              </a:rPr>
              <a:t> (2015), Text mining - from Bayes rule to dependency parsing</a:t>
            </a:r>
          </a:p>
        </p:txBody>
      </p:sp>
      <p:sp>
        <p:nvSpPr>
          <p:cNvPr id="14" name="圓角矩形 6"/>
          <p:cNvSpPr/>
          <p:nvPr/>
        </p:nvSpPr>
        <p:spPr>
          <a:xfrm>
            <a:off x="490899" y="2026394"/>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Sentence Segmentation</a:t>
            </a:r>
          </a:p>
        </p:txBody>
      </p:sp>
      <p:sp>
        <p:nvSpPr>
          <p:cNvPr id="15" name="圓角矩形 6"/>
          <p:cNvSpPr/>
          <p:nvPr/>
        </p:nvSpPr>
        <p:spPr>
          <a:xfrm>
            <a:off x="512240" y="6140152"/>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String Metrics &amp; Matching</a:t>
            </a:r>
          </a:p>
        </p:txBody>
      </p:sp>
      <p:sp>
        <p:nvSpPr>
          <p:cNvPr id="16" name="TextBox 15"/>
          <p:cNvSpPr txBox="1"/>
          <p:nvPr/>
        </p:nvSpPr>
        <p:spPr>
          <a:xfrm>
            <a:off x="4750611" y="4253985"/>
            <a:ext cx="2061783" cy="1200329"/>
          </a:xfrm>
          <a:prstGeom prst="rect">
            <a:avLst/>
          </a:prstGeom>
          <a:noFill/>
        </p:spPr>
        <p:txBody>
          <a:bodyPr wrap="none" rtlCol="0">
            <a:spAutoFit/>
          </a:bodyPr>
          <a:lstStyle/>
          <a:p>
            <a:r>
              <a:rPr lang="en-US" sz="2400" dirty="0">
                <a:solidFill>
                  <a:schemeClr val="accent4">
                    <a:lumMod val="75000"/>
                  </a:schemeClr>
                </a:solidFill>
              </a:rPr>
              <a:t>word’s stem</a:t>
            </a:r>
          </a:p>
          <a:p>
            <a:r>
              <a:rPr lang="en-US" sz="2400" dirty="0">
                <a:solidFill>
                  <a:schemeClr val="accent4">
                    <a:lumMod val="75000"/>
                  </a:schemeClr>
                </a:solidFill>
              </a:rPr>
              <a:t>am </a:t>
            </a:r>
            <a:r>
              <a:rPr lang="en-US" sz="2400" dirty="0">
                <a:solidFill>
                  <a:schemeClr val="accent4">
                    <a:lumMod val="75000"/>
                  </a:schemeClr>
                </a:solidFill>
                <a:sym typeface="Wingdings"/>
              </a:rPr>
              <a:t> am</a:t>
            </a:r>
          </a:p>
          <a:p>
            <a:r>
              <a:rPr lang="en-US" sz="2400" dirty="0">
                <a:solidFill>
                  <a:schemeClr val="accent4">
                    <a:lumMod val="75000"/>
                  </a:schemeClr>
                </a:solidFill>
                <a:sym typeface="Wingdings"/>
              </a:rPr>
              <a:t>having  </a:t>
            </a:r>
            <a:r>
              <a:rPr lang="en-US" sz="2400" dirty="0" err="1">
                <a:solidFill>
                  <a:schemeClr val="accent4">
                    <a:lumMod val="75000"/>
                  </a:schemeClr>
                </a:solidFill>
                <a:sym typeface="Wingdings"/>
              </a:rPr>
              <a:t>hav</a:t>
            </a:r>
            <a:endParaRPr lang="en-US" sz="2400" dirty="0">
              <a:solidFill>
                <a:schemeClr val="accent4">
                  <a:lumMod val="75000"/>
                </a:schemeClr>
              </a:solidFill>
            </a:endParaRPr>
          </a:p>
        </p:txBody>
      </p:sp>
      <p:sp>
        <p:nvSpPr>
          <p:cNvPr id="17" name="TextBox 16"/>
          <p:cNvSpPr txBox="1"/>
          <p:nvPr/>
        </p:nvSpPr>
        <p:spPr>
          <a:xfrm>
            <a:off x="6803192" y="4253985"/>
            <a:ext cx="2233304" cy="1200329"/>
          </a:xfrm>
          <a:prstGeom prst="rect">
            <a:avLst/>
          </a:prstGeom>
          <a:noFill/>
        </p:spPr>
        <p:txBody>
          <a:bodyPr wrap="none" rtlCol="0">
            <a:spAutoFit/>
          </a:bodyPr>
          <a:lstStyle/>
          <a:p>
            <a:r>
              <a:rPr lang="en-US" sz="2400" dirty="0">
                <a:solidFill>
                  <a:schemeClr val="accent6">
                    <a:lumMod val="50000"/>
                  </a:schemeClr>
                </a:solidFill>
              </a:rPr>
              <a:t>word’s lemma</a:t>
            </a:r>
          </a:p>
          <a:p>
            <a:r>
              <a:rPr lang="en-US" sz="2400" dirty="0">
                <a:solidFill>
                  <a:schemeClr val="accent6">
                    <a:lumMod val="50000"/>
                  </a:schemeClr>
                </a:solidFill>
              </a:rPr>
              <a:t>am </a:t>
            </a:r>
            <a:r>
              <a:rPr lang="en-US" sz="2400" dirty="0">
                <a:solidFill>
                  <a:schemeClr val="accent6">
                    <a:lumMod val="50000"/>
                  </a:schemeClr>
                </a:solidFill>
                <a:sym typeface="Wingdings"/>
              </a:rPr>
              <a:t> be</a:t>
            </a:r>
          </a:p>
          <a:p>
            <a:r>
              <a:rPr lang="en-US" sz="2400" dirty="0">
                <a:solidFill>
                  <a:schemeClr val="accent6">
                    <a:lumMod val="50000"/>
                  </a:schemeClr>
                </a:solidFill>
                <a:sym typeface="Wingdings"/>
              </a:rPr>
              <a:t>having  have</a:t>
            </a:r>
            <a:endParaRPr lang="en-US" sz="2400" dirty="0">
              <a:solidFill>
                <a:schemeClr val="accent6">
                  <a:lumMod val="50000"/>
                </a:schemeClr>
              </a:solidFill>
            </a:endParaRPr>
          </a:p>
        </p:txBody>
      </p:sp>
    </p:spTree>
    <p:extLst>
      <p:ext uri="{BB962C8B-B14F-4D97-AF65-F5344CB8AC3E}">
        <p14:creationId xmlns:p14="http://schemas.microsoft.com/office/powerpoint/2010/main" val="34727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89010" y="-99392"/>
            <a:ext cx="8316987" cy="830658"/>
          </a:xfrm>
        </p:spPr>
        <p:txBody>
          <a:bodyPr/>
          <a:lstStyle/>
          <a:p>
            <a:r>
              <a:rPr lang="en-US" dirty="0">
                <a:solidFill>
                  <a:schemeClr val="accent1"/>
                </a:solidFill>
              </a:rPr>
              <a:t>Processing with </a:t>
            </a:r>
            <a:r>
              <a:rPr lang="en-US" dirty="0" err="1">
                <a:solidFill>
                  <a:schemeClr val="accent1"/>
                </a:solidFill>
              </a:rPr>
              <a:t>DistilBERT</a:t>
            </a:r>
            <a:endParaRPr lang="en-US" dirty="0">
              <a:solidFill>
                <a:schemeClr val="accent1"/>
              </a:solidFill>
            </a:endParaRP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110</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2BE74D8E-1261-4847-B6D2-C6B3101F2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7" y="1473369"/>
            <a:ext cx="9144000" cy="5029200"/>
          </a:xfrm>
          <a:prstGeom prst="rect">
            <a:avLst/>
          </a:prstGeom>
        </p:spPr>
      </p:pic>
      <p:sp>
        <p:nvSpPr>
          <p:cNvPr id="8" name="Rectangle 7">
            <a:extLst>
              <a:ext uri="{FF2B5EF4-FFF2-40B4-BE49-F238E27FC236}">
                <a16:creationId xmlns:a16="http://schemas.microsoft.com/office/drawing/2014/main" id="{06E9E6B5-33AC-1240-BDEF-38BAC466DB97}"/>
              </a:ext>
            </a:extLst>
          </p:cNvPr>
          <p:cNvSpPr/>
          <p:nvPr/>
        </p:nvSpPr>
        <p:spPr>
          <a:xfrm>
            <a:off x="791076" y="675055"/>
            <a:ext cx="7927170" cy="830997"/>
          </a:xfrm>
          <a:prstGeom prst="rect">
            <a:avLst/>
          </a:prstGeom>
        </p:spPr>
        <p:txBody>
          <a:bodyPr wrap="none">
            <a:spAutoFit/>
          </a:bodyPr>
          <a:lstStyle/>
          <a:p>
            <a:r>
              <a:rPr lang="en-US" sz="2400" dirty="0" err="1">
                <a:latin typeface="Courier" pitchFamily="2" charset="0"/>
              </a:rPr>
              <a:t>input_ids</a:t>
            </a:r>
            <a:r>
              <a:rPr lang="en-US" sz="2400" dirty="0">
                <a:latin typeface="Courier" pitchFamily="2" charset="0"/>
              </a:rPr>
              <a:t> = </a:t>
            </a:r>
            <a:r>
              <a:rPr lang="en-US" sz="2400" dirty="0" err="1">
                <a:latin typeface="Courier" pitchFamily="2" charset="0"/>
              </a:rPr>
              <a:t>torch.tensor</a:t>
            </a:r>
            <a:r>
              <a:rPr lang="en-US" sz="2400" dirty="0">
                <a:latin typeface="Courier" pitchFamily="2" charset="0"/>
              </a:rPr>
              <a:t>(</a:t>
            </a:r>
            <a:r>
              <a:rPr lang="en-US" sz="2400" dirty="0" err="1">
                <a:latin typeface="Courier" pitchFamily="2" charset="0"/>
              </a:rPr>
              <a:t>np.array</a:t>
            </a:r>
            <a:r>
              <a:rPr lang="en-US" sz="2400" dirty="0">
                <a:latin typeface="Courier" pitchFamily="2" charset="0"/>
              </a:rPr>
              <a:t>(padded))</a:t>
            </a:r>
          </a:p>
          <a:p>
            <a:r>
              <a:rPr lang="en-US" sz="2400" dirty="0" err="1">
                <a:latin typeface="Courier" pitchFamily="2" charset="0"/>
              </a:rPr>
              <a:t>last_hidden_states</a:t>
            </a:r>
            <a:r>
              <a:rPr lang="en-US" sz="2400" dirty="0">
                <a:latin typeface="Courier" pitchFamily="2" charset="0"/>
              </a:rPr>
              <a:t> </a:t>
            </a:r>
            <a:r>
              <a:rPr lang="en-US" sz="2400" dirty="0">
                <a:solidFill>
                  <a:srgbClr val="666666"/>
                </a:solidFill>
                <a:latin typeface="Courier" pitchFamily="2" charset="0"/>
              </a:rPr>
              <a:t>=</a:t>
            </a:r>
            <a:r>
              <a:rPr lang="en-US" sz="2400" dirty="0">
                <a:latin typeface="Courier" pitchFamily="2" charset="0"/>
              </a:rPr>
              <a:t> model(</a:t>
            </a:r>
            <a:r>
              <a:rPr lang="en-US" sz="2400" dirty="0" err="1">
                <a:latin typeface="Courier" pitchFamily="2" charset="0"/>
              </a:rPr>
              <a:t>input_ids</a:t>
            </a:r>
            <a:r>
              <a:rPr lang="en-US" sz="2400" dirty="0">
                <a:latin typeface="Courier" pitchFamily="2" charset="0"/>
              </a:rPr>
              <a:t>)</a:t>
            </a:r>
          </a:p>
        </p:txBody>
      </p:sp>
    </p:spTree>
    <p:extLst>
      <p:ext uri="{BB962C8B-B14F-4D97-AF65-F5344CB8AC3E}">
        <p14:creationId xmlns:p14="http://schemas.microsoft.com/office/powerpoint/2010/main" val="1034303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89010" y="92939"/>
            <a:ext cx="8316987" cy="887789"/>
          </a:xfrm>
        </p:spPr>
        <p:txBody>
          <a:bodyPr/>
          <a:lstStyle/>
          <a:p>
            <a:r>
              <a:rPr lang="en-US" dirty="0">
                <a:solidFill>
                  <a:schemeClr val="accent1"/>
                </a:solidFill>
              </a:rPr>
              <a:t>Unpacking the BERT output tensor</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111</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823CEB91-F147-A94D-8B05-C85A44059015}"/>
              </a:ext>
            </a:extLst>
          </p:cNvPr>
          <p:cNvPicPr>
            <a:picLocks noChangeAspect="1"/>
          </p:cNvPicPr>
          <p:nvPr/>
        </p:nvPicPr>
        <p:blipFill rotWithShape="1">
          <a:blip r:embed="rId3">
            <a:extLst>
              <a:ext uri="{28A0092B-C50C-407E-A947-70E740481C1C}">
                <a14:useLocalDpi xmlns:a14="http://schemas.microsoft.com/office/drawing/2010/main" val="0"/>
              </a:ext>
            </a:extLst>
          </a:blip>
          <a:srcRect l="19274" t="6211" r="20149" b="6591"/>
          <a:stretch/>
        </p:blipFill>
        <p:spPr>
          <a:xfrm>
            <a:off x="827584" y="908090"/>
            <a:ext cx="7488832" cy="5559890"/>
          </a:xfrm>
          <a:prstGeom prst="rect">
            <a:avLst/>
          </a:prstGeom>
        </p:spPr>
      </p:pic>
    </p:spTree>
    <p:extLst>
      <p:ext uri="{BB962C8B-B14F-4D97-AF65-F5344CB8AC3E}">
        <p14:creationId xmlns:p14="http://schemas.microsoft.com/office/powerpoint/2010/main" val="33380444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89010" y="92939"/>
            <a:ext cx="8316987" cy="1175821"/>
          </a:xfrm>
        </p:spPr>
        <p:txBody>
          <a:bodyPr/>
          <a:lstStyle/>
          <a:p>
            <a:r>
              <a:rPr lang="en-US" dirty="0">
                <a:solidFill>
                  <a:schemeClr val="accent1"/>
                </a:solidFill>
              </a:rPr>
              <a:t>Sentence to </a:t>
            </a:r>
            <a:r>
              <a:rPr lang="en-US" dirty="0" err="1">
                <a:solidFill>
                  <a:schemeClr val="accent1"/>
                </a:solidFill>
              </a:rPr>
              <a:t>last_hidden_state</a:t>
            </a:r>
            <a:r>
              <a:rPr lang="en-US" dirty="0">
                <a:solidFill>
                  <a:schemeClr val="accent1"/>
                </a:solidFill>
              </a:rPr>
              <a:t>[0]</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112</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1FC824C8-17E8-B340-AF8A-9E9697F18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3" y="1268761"/>
            <a:ext cx="9144000" cy="5123882"/>
          </a:xfrm>
          <a:prstGeom prst="rect">
            <a:avLst/>
          </a:prstGeom>
        </p:spPr>
      </p:pic>
    </p:spTree>
    <p:extLst>
      <p:ext uri="{BB962C8B-B14F-4D97-AF65-F5344CB8AC3E}">
        <p14:creationId xmlns:p14="http://schemas.microsoft.com/office/powerpoint/2010/main" val="26820599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89010" y="44624"/>
            <a:ext cx="8316987" cy="815781"/>
          </a:xfrm>
        </p:spPr>
        <p:txBody>
          <a:bodyPr/>
          <a:lstStyle/>
          <a:p>
            <a:r>
              <a:rPr lang="en-US" dirty="0">
                <a:solidFill>
                  <a:schemeClr val="accent1"/>
                </a:solidFill>
              </a:rPr>
              <a:t>BERT’s output for the [CLS] tokens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113</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1F979F4F-E7B4-9F4D-8272-5C7C08C74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 y="1894467"/>
            <a:ext cx="9029700" cy="4558869"/>
          </a:xfrm>
          <a:prstGeom prst="rect">
            <a:avLst/>
          </a:prstGeom>
        </p:spPr>
      </p:pic>
      <p:sp>
        <p:nvSpPr>
          <p:cNvPr id="8" name="Rectangle 7">
            <a:extLst>
              <a:ext uri="{FF2B5EF4-FFF2-40B4-BE49-F238E27FC236}">
                <a16:creationId xmlns:a16="http://schemas.microsoft.com/office/drawing/2014/main" id="{1BC6462C-506E-A74B-811F-FDE0DDA901B2}"/>
              </a:ext>
            </a:extLst>
          </p:cNvPr>
          <p:cNvSpPr/>
          <p:nvPr/>
        </p:nvSpPr>
        <p:spPr>
          <a:xfrm>
            <a:off x="539552" y="895419"/>
            <a:ext cx="8431461" cy="923330"/>
          </a:xfrm>
          <a:prstGeom prst="rect">
            <a:avLst/>
          </a:prstGeom>
        </p:spPr>
        <p:txBody>
          <a:bodyPr wrap="square">
            <a:spAutoFit/>
          </a:bodyPr>
          <a:lstStyle/>
          <a:p>
            <a:r>
              <a:rPr lang="en-US" i="1" dirty="0">
                <a:solidFill>
                  <a:srgbClr val="408080"/>
                </a:solidFill>
                <a:latin typeface="Courier" pitchFamily="2" charset="0"/>
              </a:rPr>
              <a:t># Slice the output for the first position for all the sequences, take all hidden unit outputs </a:t>
            </a:r>
          </a:p>
          <a:p>
            <a:r>
              <a:rPr lang="en-US" dirty="0">
                <a:latin typeface="Courier" pitchFamily="2" charset="0"/>
              </a:rPr>
              <a:t>features </a:t>
            </a:r>
            <a:r>
              <a:rPr lang="en-US" dirty="0">
                <a:solidFill>
                  <a:srgbClr val="666666"/>
                </a:solidFill>
                <a:latin typeface="Courier" pitchFamily="2" charset="0"/>
              </a:rPr>
              <a:t>=</a:t>
            </a:r>
            <a:r>
              <a:rPr lang="en-US" dirty="0">
                <a:latin typeface="Courier" pitchFamily="2" charset="0"/>
              </a:rPr>
              <a:t> </a:t>
            </a:r>
            <a:r>
              <a:rPr lang="en-US" dirty="0" err="1">
                <a:latin typeface="Courier" pitchFamily="2" charset="0"/>
              </a:rPr>
              <a:t>last_hidden_states</a:t>
            </a:r>
            <a:r>
              <a:rPr lang="en-US" dirty="0">
                <a:latin typeface="Courier" pitchFamily="2" charset="0"/>
              </a:rPr>
              <a:t>[</a:t>
            </a:r>
            <a:r>
              <a:rPr lang="en-US" dirty="0">
                <a:solidFill>
                  <a:srgbClr val="666666"/>
                </a:solidFill>
                <a:latin typeface="Courier" pitchFamily="2" charset="0"/>
              </a:rPr>
              <a:t>0</a:t>
            </a:r>
            <a:r>
              <a:rPr lang="en-US" dirty="0">
                <a:latin typeface="Courier" pitchFamily="2" charset="0"/>
              </a:rPr>
              <a:t>][:,</a:t>
            </a:r>
            <a:r>
              <a:rPr lang="en-US" dirty="0">
                <a:solidFill>
                  <a:srgbClr val="FF40FF"/>
                </a:solidFill>
                <a:latin typeface="Courier" pitchFamily="2" charset="0"/>
              </a:rPr>
              <a:t>0</a:t>
            </a:r>
            <a:r>
              <a:rPr lang="en-US" dirty="0">
                <a:latin typeface="Courier" pitchFamily="2" charset="0"/>
              </a:rPr>
              <a:t>,:]</a:t>
            </a:r>
            <a:r>
              <a:rPr lang="en-US" dirty="0">
                <a:solidFill>
                  <a:srgbClr val="666666"/>
                </a:solidFill>
                <a:latin typeface="Courier" pitchFamily="2" charset="0"/>
              </a:rPr>
              <a:t>.</a:t>
            </a:r>
            <a:r>
              <a:rPr lang="en-US" dirty="0" err="1">
                <a:latin typeface="Courier" pitchFamily="2" charset="0"/>
              </a:rPr>
              <a:t>numpy</a:t>
            </a:r>
            <a:r>
              <a:rPr lang="en-US" dirty="0">
                <a:latin typeface="Courier" pitchFamily="2" charset="0"/>
              </a:rPr>
              <a:t>()</a:t>
            </a:r>
          </a:p>
        </p:txBody>
      </p:sp>
    </p:spTree>
    <p:extLst>
      <p:ext uri="{BB962C8B-B14F-4D97-AF65-F5344CB8AC3E}">
        <p14:creationId xmlns:p14="http://schemas.microsoft.com/office/powerpoint/2010/main" val="36833783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15748" y="161240"/>
            <a:ext cx="8863510" cy="1406899"/>
          </a:xfrm>
        </p:spPr>
        <p:txBody>
          <a:bodyPr/>
          <a:lstStyle/>
          <a:p>
            <a:r>
              <a:rPr lang="en-US" dirty="0">
                <a:solidFill>
                  <a:schemeClr val="accent1"/>
                </a:solidFill>
              </a:rPr>
              <a:t>The tensor sliced from BERT's output</a:t>
            </a:r>
            <a:br>
              <a:rPr lang="en-US" dirty="0">
                <a:solidFill>
                  <a:schemeClr val="accent1"/>
                </a:solidFill>
              </a:rPr>
            </a:br>
            <a:r>
              <a:rPr lang="en-US" dirty="0">
                <a:solidFill>
                  <a:srgbClr val="FF40FF"/>
                </a:solidFill>
              </a:rPr>
              <a:t>Sentence Embeddings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114</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7DEB4B85-4F9A-F247-B8AD-380ACA4FB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03" y="2239063"/>
            <a:ext cx="8813800" cy="3619500"/>
          </a:xfrm>
          <a:prstGeom prst="rect">
            <a:avLst/>
          </a:prstGeom>
        </p:spPr>
      </p:pic>
    </p:spTree>
    <p:extLst>
      <p:ext uri="{BB962C8B-B14F-4D97-AF65-F5344CB8AC3E}">
        <p14:creationId xmlns:p14="http://schemas.microsoft.com/office/powerpoint/2010/main" val="16908187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89010" y="92939"/>
            <a:ext cx="8316987" cy="1406899"/>
          </a:xfrm>
        </p:spPr>
        <p:txBody>
          <a:bodyPr/>
          <a:lstStyle/>
          <a:p>
            <a:r>
              <a:rPr lang="en-US" dirty="0">
                <a:solidFill>
                  <a:schemeClr val="accent1"/>
                </a:solidFill>
              </a:rPr>
              <a:t>Dataset for Logistic Regression</a:t>
            </a:r>
            <a:br>
              <a:rPr lang="en-US" dirty="0">
                <a:solidFill>
                  <a:schemeClr val="accent1"/>
                </a:solidFill>
              </a:rPr>
            </a:br>
            <a:r>
              <a:rPr lang="en-US" dirty="0">
                <a:solidFill>
                  <a:schemeClr val="accent1"/>
                </a:solidFill>
              </a:rPr>
              <a:t>(768 Features)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115</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D59BA59F-7166-7744-B205-7FE52229D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98" y="1979796"/>
            <a:ext cx="8155899" cy="4445765"/>
          </a:xfrm>
          <a:prstGeom prst="rect">
            <a:avLst/>
          </a:prstGeom>
        </p:spPr>
      </p:pic>
      <p:sp>
        <p:nvSpPr>
          <p:cNvPr id="9" name="Rectangle 8">
            <a:extLst>
              <a:ext uri="{FF2B5EF4-FFF2-40B4-BE49-F238E27FC236}">
                <a16:creationId xmlns:a16="http://schemas.microsoft.com/office/drawing/2014/main" id="{81182E1C-B33C-8843-89A1-8C061B165F9C}"/>
              </a:ext>
            </a:extLst>
          </p:cNvPr>
          <p:cNvSpPr/>
          <p:nvPr/>
        </p:nvSpPr>
        <p:spPr>
          <a:xfrm>
            <a:off x="106933" y="1534427"/>
            <a:ext cx="8929563" cy="369332"/>
          </a:xfrm>
          <a:prstGeom prst="rect">
            <a:avLst/>
          </a:prstGeom>
        </p:spPr>
        <p:txBody>
          <a:bodyPr wrap="square">
            <a:spAutoFit/>
          </a:bodyPr>
          <a:lstStyle/>
          <a:p>
            <a:pPr algn="ctr"/>
            <a:r>
              <a:rPr lang="en-US" b="1" dirty="0">
                <a:solidFill>
                  <a:schemeClr val="accent3">
                    <a:lumMod val="50000"/>
                  </a:schemeClr>
                </a:solidFill>
                <a:latin typeface="Calibri" panose="020F0502020204030204" pitchFamily="34" charset="0"/>
                <a:cs typeface="Calibri" panose="020F0502020204030204" pitchFamily="34" charset="0"/>
              </a:rPr>
              <a:t>The features are the output vectors of BERT for the [CLS] token (position #0)</a:t>
            </a:r>
          </a:p>
        </p:txBody>
      </p:sp>
    </p:spTree>
    <p:extLst>
      <p:ext uri="{BB962C8B-B14F-4D97-AF65-F5344CB8AC3E}">
        <p14:creationId xmlns:p14="http://schemas.microsoft.com/office/powerpoint/2010/main" val="27056828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116</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4EB012E9-D4FE-094C-8DFB-B70E98CFDF60}"/>
              </a:ext>
            </a:extLst>
          </p:cNvPr>
          <p:cNvPicPr>
            <a:picLocks noChangeAspect="1"/>
          </p:cNvPicPr>
          <p:nvPr/>
        </p:nvPicPr>
        <p:blipFill rotWithShape="1">
          <a:blip r:embed="rId3">
            <a:extLst>
              <a:ext uri="{28A0092B-C50C-407E-A947-70E740481C1C}">
                <a14:useLocalDpi xmlns:a14="http://schemas.microsoft.com/office/drawing/2010/main" val="0"/>
              </a:ext>
            </a:extLst>
          </a:blip>
          <a:srcRect l="15962" r="13461"/>
          <a:stretch/>
        </p:blipFill>
        <p:spPr>
          <a:xfrm>
            <a:off x="1137227" y="1246656"/>
            <a:ext cx="7281893" cy="5238222"/>
          </a:xfrm>
          <a:prstGeom prst="rect">
            <a:avLst/>
          </a:prstGeom>
        </p:spPr>
      </p:pic>
      <p:sp>
        <p:nvSpPr>
          <p:cNvPr id="10" name="Rectangle 9">
            <a:extLst>
              <a:ext uri="{FF2B5EF4-FFF2-40B4-BE49-F238E27FC236}">
                <a16:creationId xmlns:a16="http://schemas.microsoft.com/office/drawing/2014/main" id="{59FFD5EC-9FD5-674D-8DFC-4C01ECFD98D2}"/>
              </a:ext>
            </a:extLst>
          </p:cNvPr>
          <p:cNvSpPr/>
          <p:nvPr/>
        </p:nvSpPr>
        <p:spPr>
          <a:xfrm>
            <a:off x="181332" y="253465"/>
            <a:ext cx="8855164" cy="923330"/>
          </a:xfrm>
          <a:prstGeom prst="rect">
            <a:avLst/>
          </a:prstGeom>
          <a:solidFill>
            <a:srgbClr val="FFD579"/>
          </a:solidFill>
        </p:spPr>
        <p:txBody>
          <a:bodyPr wrap="square">
            <a:spAutoFit/>
          </a:bodyPr>
          <a:lstStyle/>
          <a:p>
            <a:r>
              <a:rPr lang="en-US" dirty="0">
                <a:latin typeface="Courier" pitchFamily="2" charset="0"/>
              </a:rPr>
              <a:t>labels </a:t>
            </a:r>
            <a:r>
              <a:rPr lang="en-US" dirty="0">
                <a:solidFill>
                  <a:srgbClr val="666666"/>
                </a:solidFill>
                <a:latin typeface="Courier" pitchFamily="2" charset="0"/>
              </a:rPr>
              <a:t>=</a:t>
            </a:r>
            <a:r>
              <a:rPr lang="en-US" dirty="0">
                <a:latin typeface="Courier" pitchFamily="2" charset="0"/>
              </a:rPr>
              <a:t> </a:t>
            </a:r>
            <a:r>
              <a:rPr lang="en-US" dirty="0" err="1">
                <a:latin typeface="Courier" pitchFamily="2" charset="0"/>
              </a:rPr>
              <a:t>df</a:t>
            </a:r>
            <a:r>
              <a:rPr lang="en-US" dirty="0">
                <a:latin typeface="Courier" pitchFamily="2" charset="0"/>
              </a:rPr>
              <a:t>[</a:t>
            </a:r>
            <a:r>
              <a:rPr lang="en-US" dirty="0">
                <a:solidFill>
                  <a:srgbClr val="666666"/>
                </a:solidFill>
                <a:latin typeface="Courier" pitchFamily="2" charset="0"/>
              </a:rPr>
              <a:t>1</a:t>
            </a:r>
            <a:r>
              <a:rPr lang="en-US" dirty="0">
                <a:latin typeface="Courier" pitchFamily="2" charset="0"/>
              </a:rPr>
              <a:t>]</a:t>
            </a:r>
          </a:p>
          <a:p>
            <a:r>
              <a:rPr lang="en-US" dirty="0" err="1">
                <a:latin typeface="Courier" pitchFamily="2" charset="0"/>
              </a:rPr>
              <a:t>train_features</a:t>
            </a:r>
            <a:r>
              <a:rPr lang="en-US" dirty="0">
                <a:latin typeface="Courier" pitchFamily="2" charset="0"/>
              </a:rPr>
              <a:t>, </a:t>
            </a:r>
            <a:r>
              <a:rPr lang="en-US" dirty="0" err="1">
                <a:latin typeface="Courier" pitchFamily="2" charset="0"/>
              </a:rPr>
              <a:t>test_features</a:t>
            </a:r>
            <a:r>
              <a:rPr lang="en-US" dirty="0">
                <a:latin typeface="Courier" pitchFamily="2" charset="0"/>
              </a:rPr>
              <a:t>, </a:t>
            </a:r>
            <a:r>
              <a:rPr lang="en-US" dirty="0" err="1">
                <a:latin typeface="Courier" pitchFamily="2" charset="0"/>
              </a:rPr>
              <a:t>train_labels</a:t>
            </a:r>
            <a:r>
              <a:rPr lang="en-US" dirty="0">
                <a:latin typeface="Courier" pitchFamily="2" charset="0"/>
              </a:rPr>
              <a:t>, </a:t>
            </a:r>
            <a:r>
              <a:rPr lang="en-US" dirty="0" err="1">
                <a:latin typeface="Courier" pitchFamily="2" charset="0"/>
              </a:rPr>
              <a:t>test_labels</a:t>
            </a:r>
            <a:r>
              <a:rPr lang="en-US" dirty="0">
                <a:latin typeface="Courier" pitchFamily="2" charset="0"/>
              </a:rPr>
              <a:t> </a:t>
            </a:r>
            <a:r>
              <a:rPr lang="en-US" dirty="0">
                <a:solidFill>
                  <a:srgbClr val="666666"/>
                </a:solidFill>
                <a:latin typeface="Courier" pitchFamily="2" charset="0"/>
              </a:rPr>
              <a:t>=</a:t>
            </a:r>
            <a:r>
              <a:rPr lang="en-US" dirty="0">
                <a:latin typeface="Courier" pitchFamily="2" charset="0"/>
              </a:rPr>
              <a:t> </a:t>
            </a:r>
            <a:r>
              <a:rPr lang="en-US" dirty="0" err="1">
                <a:latin typeface="Courier" pitchFamily="2" charset="0"/>
              </a:rPr>
              <a:t>train_test_split</a:t>
            </a:r>
            <a:r>
              <a:rPr lang="en-US" dirty="0">
                <a:latin typeface="Courier" pitchFamily="2" charset="0"/>
              </a:rPr>
              <a:t>(features, labels)</a:t>
            </a:r>
          </a:p>
        </p:txBody>
      </p:sp>
    </p:spTree>
    <p:extLst>
      <p:ext uri="{BB962C8B-B14F-4D97-AF65-F5344CB8AC3E}">
        <p14:creationId xmlns:p14="http://schemas.microsoft.com/office/powerpoint/2010/main" val="33066145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89010" y="92939"/>
            <a:ext cx="8316987" cy="1835091"/>
          </a:xfrm>
        </p:spPr>
        <p:txBody>
          <a:bodyPr/>
          <a:lstStyle/>
          <a:p>
            <a:r>
              <a:rPr lang="en-US" dirty="0">
                <a:solidFill>
                  <a:schemeClr val="accent1"/>
                </a:solidFill>
              </a:rPr>
              <a:t>Score Benchmarks</a:t>
            </a:r>
            <a:br>
              <a:rPr lang="en-US" dirty="0">
                <a:solidFill>
                  <a:schemeClr val="accent1"/>
                </a:solidFill>
              </a:rPr>
            </a:br>
            <a:r>
              <a:rPr lang="en-US" dirty="0">
                <a:solidFill>
                  <a:schemeClr val="accent1"/>
                </a:solidFill>
              </a:rPr>
              <a:t>Logistic Regression Model </a:t>
            </a:r>
            <a:br>
              <a:rPr lang="en-US" dirty="0">
                <a:solidFill>
                  <a:schemeClr val="accent1"/>
                </a:solidFill>
              </a:rPr>
            </a:br>
            <a:r>
              <a:rPr lang="en-US" dirty="0">
                <a:solidFill>
                  <a:schemeClr val="accent1"/>
                </a:solidFill>
              </a:rPr>
              <a:t>on SST-2 Dataset </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117</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CDD12EE1-A995-1A41-A181-1571C4DBB660}"/>
              </a:ext>
            </a:extLst>
          </p:cNvPr>
          <p:cNvSpPr/>
          <p:nvPr/>
        </p:nvSpPr>
        <p:spPr>
          <a:xfrm>
            <a:off x="215516" y="2129160"/>
            <a:ext cx="8712968" cy="4154984"/>
          </a:xfrm>
          <a:prstGeom prst="rect">
            <a:avLst/>
          </a:prstGeom>
          <a:solidFill>
            <a:srgbClr val="FFD579"/>
          </a:solidFill>
        </p:spPr>
        <p:txBody>
          <a:bodyPr wrap="square">
            <a:spAutoFit/>
          </a:bodyPr>
          <a:lstStyle/>
          <a:p>
            <a:r>
              <a:rPr lang="en-US" sz="2400" dirty="0">
                <a:latin typeface="Courier" pitchFamily="2" charset="0"/>
              </a:rPr>
              <a:t># Training</a:t>
            </a:r>
          </a:p>
          <a:p>
            <a:r>
              <a:rPr lang="en-US" sz="2400" dirty="0" err="1">
                <a:latin typeface="Courier" pitchFamily="2" charset="0"/>
              </a:rPr>
              <a:t>lr_clf</a:t>
            </a:r>
            <a:r>
              <a:rPr lang="en-US" sz="2400" dirty="0">
                <a:latin typeface="Courier" pitchFamily="2" charset="0"/>
              </a:rPr>
              <a:t> </a:t>
            </a:r>
            <a:r>
              <a:rPr lang="en-US" sz="2400" dirty="0">
                <a:solidFill>
                  <a:srgbClr val="666666"/>
                </a:solidFill>
                <a:latin typeface="Courier" pitchFamily="2" charset="0"/>
              </a:rPr>
              <a:t>=</a:t>
            </a:r>
            <a:r>
              <a:rPr lang="en-US" sz="2400" dirty="0">
                <a:latin typeface="Courier" pitchFamily="2" charset="0"/>
              </a:rPr>
              <a:t> </a:t>
            </a:r>
            <a:r>
              <a:rPr lang="en-US" sz="2400" dirty="0" err="1">
                <a:latin typeface="Courier" pitchFamily="2" charset="0"/>
              </a:rPr>
              <a:t>LogisticRegression</a:t>
            </a:r>
            <a:r>
              <a:rPr lang="en-US" sz="2400" dirty="0">
                <a:latin typeface="Courier" pitchFamily="2" charset="0"/>
              </a:rPr>
              <a:t>() </a:t>
            </a:r>
          </a:p>
          <a:p>
            <a:r>
              <a:rPr lang="en-US" sz="2400" dirty="0" err="1">
                <a:latin typeface="Courier" pitchFamily="2" charset="0"/>
              </a:rPr>
              <a:t>lr_clf</a:t>
            </a:r>
            <a:r>
              <a:rPr lang="en-US" sz="2400" dirty="0" err="1">
                <a:solidFill>
                  <a:srgbClr val="666666"/>
                </a:solidFill>
                <a:latin typeface="Courier" pitchFamily="2" charset="0"/>
              </a:rPr>
              <a:t>.</a:t>
            </a:r>
            <a:r>
              <a:rPr lang="en-US" sz="2400" dirty="0" err="1">
                <a:latin typeface="Courier" pitchFamily="2" charset="0"/>
              </a:rPr>
              <a:t>fit</a:t>
            </a:r>
            <a:r>
              <a:rPr lang="en-US" sz="2400" dirty="0">
                <a:latin typeface="Courier" pitchFamily="2" charset="0"/>
              </a:rPr>
              <a:t>(</a:t>
            </a:r>
            <a:r>
              <a:rPr lang="en-US" sz="2400" dirty="0" err="1">
                <a:latin typeface="Courier" pitchFamily="2" charset="0"/>
              </a:rPr>
              <a:t>train_features</a:t>
            </a:r>
            <a:r>
              <a:rPr lang="en-US" sz="2400" dirty="0">
                <a:latin typeface="Courier" pitchFamily="2" charset="0"/>
              </a:rPr>
              <a:t>, </a:t>
            </a:r>
            <a:r>
              <a:rPr lang="en-US" sz="2400" dirty="0" err="1">
                <a:latin typeface="Courier" pitchFamily="2" charset="0"/>
              </a:rPr>
              <a:t>train_labels</a:t>
            </a:r>
            <a:r>
              <a:rPr lang="en-US" sz="2400" dirty="0">
                <a:latin typeface="Courier" pitchFamily="2" charset="0"/>
              </a:rPr>
              <a:t>)</a:t>
            </a:r>
          </a:p>
          <a:p>
            <a:endParaRPr lang="en-US" sz="2400" dirty="0">
              <a:latin typeface="Courier" pitchFamily="2" charset="0"/>
            </a:endParaRPr>
          </a:p>
          <a:p>
            <a:r>
              <a:rPr lang="en-US" sz="2400" dirty="0">
                <a:latin typeface="Courier" pitchFamily="2" charset="0"/>
              </a:rPr>
              <a:t>#Testing</a:t>
            </a:r>
          </a:p>
          <a:p>
            <a:r>
              <a:rPr lang="en-US" sz="2400" dirty="0" err="1">
                <a:latin typeface="Courier" pitchFamily="2" charset="0"/>
              </a:rPr>
              <a:t>lr_clf.score</a:t>
            </a:r>
            <a:r>
              <a:rPr lang="en-US" sz="2400" dirty="0">
                <a:latin typeface="Courier" pitchFamily="2" charset="0"/>
              </a:rPr>
              <a:t>(</a:t>
            </a:r>
            <a:r>
              <a:rPr lang="en-US" sz="2400" dirty="0" err="1">
                <a:latin typeface="Courier" pitchFamily="2" charset="0"/>
              </a:rPr>
              <a:t>test_features</a:t>
            </a:r>
            <a:r>
              <a:rPr lang="en-US" sz="2400" dirty="0">
                <a:latin typeface="Courier" pitchFamily="2" charset="0"/>
              </a:rPr>
              <a:t>, </a:t>
            </a:r>
            <a:r>
              <a:rPr lang="en-US" sz="2400" dirty="0" err="1">
                <a:latin typeface="Courier" pitchFamily="2" charset="0"/>
              </a:rPr>
              <a:t>test_labels</a:t>
            </a:r>
            <a:r>
              <a:rPr lang="en-US" sz="2400" dirty="0">
                <a:latin typeface="Courier" pitchFamily="2" charset="0"/>
              </a:rPr>
              <a:t>)</a:t>
            </a:r>
          </a:p>
          <a:p>
            <a:endParaRPr lang="en-US" sz="2400" dirty="0">
              <a:latin typeface="Courier" pitchFamily="2" charset="0"/>
            </a:endParaRPr>
          </a:p>
          <a:p>
            <a:r>
              <a:rPr lang="en-US" sz="2400" dirty="0">
                <a:latin typeface="Courier" pitchFamily="2" charset="0"/>
              </a:rPr>
              <a:t># Accuracy: 81%</a:t>
            </a:r>
          </a:p>
          <a:p>
            <a:r>
              <a:rPr lang="en-US" sz="2400" dirty="0">
                <a:latin typeface="Courier" pitchFamily="2" charset="0"/>
              </a:rPr>
              <a:t># Highest accuracy: 96.8%</a:t>
            </a:r>
          </a:p>
          <a:p>
            <a:r>
              <a:rPr lang="en-US" sz="2400" dirty="0">
                <a:latin typeface="Courier" pitchFamily="2" charset="0"/>
              </a:rPr>
              <a:t># Fine-tuned </a:t>
            </a:r>
            <a:r>
              <a:rPr lang="en-US" sz="2400" dirty="0" err="1">
                <a:latin typeface="Courier" pitchFamily="2" charset="0"/>
              </a:rPr>
              <a:t>DistilBERT</a:t>
            </a:r>
            <a:r>
              <a:rPr lang="en-US" sz="2400" dirty="0">
                <a:latin typeface="Courier" pitchFamily="2" charset="0"/>
              </a:rPr>
              <a:t>: 90.7%</a:t>
            </a:r>
          </a:p>
          <a:p>
            <a:r>
              <a:rPr lang="en-US" sz="2400" dirty="0">
                <a:latin typeface="Courier" pitchFamily="2" charset="0"/>
              </a:rPr>
              <a:t># Full size BERT model: 94.9%</a:t>
            </a:r>
          </a:p>
        </p:txBody>
      </p:sp>
    </p:spTree>
    <p:extLst>
      <p:ext uri="{BB962C8B-B14F-4D97-AF65-F5344CB8AC3E}">
        <p14:creationId xmlns:p14="http://schemas.microsoft.com/office/powerpoint/2010/main" val="10964676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89010" y="92939"/>
            <a:ext cx="8316987" cy="1406899"/>
          </a:xfrm>
        </p:spPr>
        <p:txBody>
          <a:bodyPr/>
          <a:lstStyle/>
          <a:p>
            <a:r>
              <a:rPr lang="en-US" dirty="0">
                <a:solidFill>
                  <a:schemeClr val="accent1"/>
                </a:solidFill>
              </a:rPr>
              <a:t>Sentiment Classification: SST2</a:t>
            </a:r>
            <a:br>
              <a:rPr lang="en-US" dirty="0">
                <a:solidFill>
                  <a:schemeClr val="accent1"/>
                </a:solidFill>
              </a:rPr>
            </a:br>
            <a:r>
              <a:rPr lang="en-US" dirty="0">
                <a:solidFill>
                  <a:schemeClr val="accent1"/>
                </a:solidFill>
              </a:rPr>
              <a:t>Sentences from movie reviews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118</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graphicFrame>
        <p:nvGraphicFramePr>
          <p:cNvPr id="3" name="Table 2">
            <a:extLst>
              <a:ext uri="{FF2B5EF4-FFF2-40B4-BE49-F238E27FC236}">
                <a16:creationId xmlns:a16="http://schemas.microsoft.com/office/drawing/2014/main" id="{54AD850A-7C57-E64E-8A1F-3FD94C625EDE}"/>
              </a:ext>
            </a:extLst>
          </p:cNvPr>
          <p:cNvGraphicFramePr>
            <a:graphicFrameLocks noGrp="1"/>
          </p:cNvGraphicFramePr>
          <p:nvPr>
            <p:extLst/>
          </p:nvPr>
        </p:nvGraphicFramePr>
        <p:xfrm>
          <a:off x="374848" y="1898808"/>
          <a:ext cx="8445624" cy="4266496"/>
        </p:xfrm>
        <a:graphic>
          <a:graphicData uri="http://schemas.openxmlformats.org/drawingml/2006/table">
            <a:tbl>
              <a:tblPr/>
              <a:tblGrid>
                <a:gridCol w="7632848">
                  <a:extLst>
                    <a:ext uri="{9D8B030D-6E8A-4147-A177-3AD203B41FA5}">
                      <a16:colId xmlns:a16="http://schemas.microsoft.com/office/drawing/2014/main" val="686452343"/>
                    </a:ext>
                  </a:extLst>
                </a:gridCol>
                <a:gridCol w="812776">
                  <a:extLst>
                    <a:ext uri="{9D8B030D-6E8A-4147-A177-3AD203B41FA5}">
                      <a16:colId xmlns:a16="http://schemas.microsoft.com/office/drawing/2014/main" val="2205770999"/>
                    </a:ext>
                  </a:extLst>
                </a:gridCol>
              </a:tblGrid>
              <a:tr h="598290">
                <a:tc>
                  <a:txBody>
                    <a:bodyPr/>
                    <a:lstStyle/>
                    <a:p>
                      <a:pPr algn="ctr" fontAlgn="base"/>
                      <a:r>
                        <a:rPr lang="en-US" b="1">
                          <a:solidFill>
                            <a:srgbClr val="7CB342"/>
                          </a:solidFill>
                          <a:effectLst/>
                          <a:latin typeface="inherit"/>
                        </a:rPr>
                        <a:t>sentence</a:t>
                      </a:r>
                    </a:p>
                  </a:txBody>
                  <a:tcPr marL="95250" marR="95250" marT="95250" marB="9525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ctr" fontAlgn="base"/>
                      <a:r>
                        <a:rPr lang="en-US" b="1">
                          <a:solidFill>
                            <a:srgbClr val="8E24AA"/>
                          </a:solidFill>
                          <a:effectLst/>
                          <a:latin typeface="inherit"/>
                        </a:rPr>
                        <a:t>label</a:t>
                      </a:r>
                    </a:p>
                  </a:txBody>
                  <a:tcPr marL="95250" marR="95250" marT="95250" marB="9525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2939246196"/>
                  </a:ext>
                </a:extLst>
              </a:tr>
              <a:tr h="804259">
                <a:tc>
                  <a:txBody>
                    <a:bodyPr/>
                    <a:lstStyle/>
                    <a:p>
                      <a:pPr algn="l" fontAlgn="base"/>
                      <a:r>
                        <a:rPr lang="en-US" dirty="0">
                          <a:effectLst/>
                        </a:rPr>
                        <a:t>a stirring , funny and finally transporting re imagining of beauty and the beast and 1930s horror films</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dirty="0">
                          <a:effectLst/>
                        </a:rPr>
                        <a:t>1</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599329222"/>
                  </a:ext>
                </a:extLst>
              </a:tr>
              <a:tr h="804259">
                <a:tc>
                  <a:txBody>
                    <a:bodyPr/>
                    <a:lstStyle/>
                    <a:p>
                      <a:pPr algn="l" fontAlgn="base"/>
                      <a:r>
                        <a:rPr lang="en-US">
                          <a:effectLst/>
                        </a:rPr>
                        <a:t>apparently reassembled from the cutting room floor of any given daytime soap</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a:effectLst/>
                        </a:rPr>
                        <a:t>0</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2765557644"/>
                  </a:ext>
                </a:extLst>
              </a:tr>
              <a:tr h="451170">
                <a:tc>
                  <a:txBody>
                    <a:bodyPr/>
                    <a:lstStyle/>
                    <a:p>
                      <a:pPr algn="l" fontAlgn="base"/>
                      <a:r>
                        <a:rPr lang="en-US">
                          <a:effectLst/>
                        </a:rPr>
                        <a:t>they presume their audience won't sit still for a sociology lesson</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a:effectLst/>
                        </a:rPr>
                        <a:t>0</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184648450"/>
                  </a:ext>
                </a:extLst>
              </a:tr>
              <a:tr h="804259">
                <a:tc>
                  <a:txBody>
                    <a:bodyPr/>
                    <a:lstStyle/>
                    <a:p>
                      <a:pPr algn="l" fontAlgn="base"/>
                      <a:r>
                        <a:rPr lang="en-US">
                          <a:effectLst/>
                        </a:rPr>
                        <a:t>this is a visually stunning rumination on love , memory , history and the war between art and commerce</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a:effectLst/>
                        </a:rPr>
                        <a:t>1</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22631195"/>
                  </a:ext>
                </a:extLst>
              </a:tr>
              <a:tr h="804259">
                <a:tc>
                  <a:txBody>
                    <a:bodyPr/>
                    <a:lstStyle/>
                    <a:p>
                      <a:pPr algn="l" fontAlgn="base"/>
                      <a:r>
                        <a:rPr lang="en-US">
                          <a:effectLst/>
                        </a:rPr>
                        <a:t>jonathan parker 's bartleby should have been the be all end all of the modern office anomie films</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dirty="0">
                          <a:effectLst/>
                        </a:rPr>
                        <a:t>1</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432323"/>
                  </a:ext>
                </a:extLst>
              </a:tr>
            </a:tbl>
          </a:graphicData>
        </a:graphic>
      </p:graphicFrame>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442302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AA1E8-4336-2047-A3E4-C32E9529F717}"/>
              </a:ext>
            </a:extLst>
          </p:cNvPr>
          <p:cNvSpPr>
            <a:spLocks noGrp="1"/>
          </p:cNvSpPr>
          <p:nvPr>
            <p:ph type="title"/>
          </p:nvPr>
        </p:nvSpPr>
        <p:spPr>
          <a:xfrm>
            <a:off x="433105" y="18119"/>
            <a:ext cx="8229600" cy="1268358"/>
          </a:xfrm>
        </p:spPr>
        <p:txBody>
          <a:bodyPr/>
          <a:lstStyle/>
          <a:p>
            <a:r>
              <a:rPr lang="en-US" dirty="0">
                <a:solidFill>
                  <a:schemeClr val="accent1"/>
                </a:solidFill>
              </a:rPr>
              <a:t>A Visual Notebook to </a:t>
            </a:r>
            <a:br>
              <a:rPr lang="en-US" dirty="0">
                <a:solidFill>
                  <a:schemeClr val="accent1"/>
                </a:solidFill>
              </a:rPr>
            </a:br>
            <a:r>
              <a:rPr lang="en-US" dirty="0">
                <a:solidFill>
                  <a:schemeClr val="accent1"/>
                </a:solidFill>
              </a:rPr>
              <a:t>Using BERT for the First Time </a:t>
            </a:r>
          </a:p>
        </p:txBody>
      </p:sp>
      <p:sp>
        <p:nvSpPr>
          <p:cNvPr id="4" name="Slide Number Placeholder 3">
            <a:extLst>
              <a:ext uri="{FF2B5EF4-FFF2-40B4-BE49-F238E27FC236}">
                <a16:creationId xmlns:a16="http://schemas.microsoft.com/office/drawing/2014/main" id="{DA2C750E-FE29-BF47-85E2-8932E5368528}"/>
              </a:ext>
            </a:extLst>
          </p:cNvPr>
          <p:cNvSpPr>
            <a:spLocks noGrp="1"/>
          </p:cNvSpPr>
          <p:nvPr>
            <p:ph type="sldNum" sz="quarter" idx="12"/>
          </p:nvPr>
        </p:nvSpPr>
        <p:spPr/>
        <p:txBody>
          <a:bodyPr/>
          <a:lstStyle/>
          <a:p>
            <a:pPr>
              <a:defRPr/>
            </a:pPr>
            <a:fld id="{E78C9E75-97FD-45D9-8ED3-955348887BB1}" type="slidenum">
              <a:rPr lang="zh-TW" altLang="en-US" smtClean="0"/>
              <a:pPr>
                <a:defRPr/>
              </a:pPr>
              <a:t>119</a:t>
            </a:fld>
            <a:endParaRPr lang="zh-TW" altLang="en-US"/>
          </a:p>
        </p:txBody>
      </p:sp>
      <p:sp>
        <p:nvSpPr>
          <p:cNvPr id="5" name="Rectangle 4">
            <a:extLst>
              <a:ext uri="{FF2B5EF4-FFF2-40B4-BE49-F238E27FC236}">
                <a16:creationId xmlns:a16="http://schemas.microsoft.com/office/drawing/2014/main" id="{CDAA7F23-4746-5B45-A8AF-4356BC5288DB}"/>
              </a:ext>
            </a:extLst>
          </p:cNvPr>
          <p:cNvSpPr/>
          <p:nvPr/>
        </p:nvSpPr>
        <p:spPr>
          <a:xfrm>
            <a:off x="612493" y="6289030"/>
            <a:ext cx="8075240" cy="461665"/>
          </a:xfrm>
          <a:prstGeom prst="rect">
            <a:avLst/>
          </a:prstGeom>
        </p:spPr>
        <p:txBody>
          <a:bodyPr wrap="square">
            <a:spAutoFit/>
          </a:bodyPr>
          <a:lstStyle/>
          <a:p>
            <a:pPr algn="ctr"/>
            <a:r>
              <a:rPr lang="en-US" sz="1200" dirty="0">
                <a:hlinkClick r:id="rId2"/>
              </a:rPr>
              <a:t>https://colab.research.google.com/github/jalammar/jalammar.github.io/blob/master/notebooks/bert/A_Visual_Notebook_to_Using_BERT_for_the_First_Time.ipynb</a:t>
            </a:r>
            <a:endParaRPr lang="en-US" sz="1200" dirty="0"/>
          </a:p>
        </p:txBody>
      </p:sp>
      <p:pic>
        <p:nvPicPr>
          <p:cNvPr id="7" name="Picture 6">
            <a:extLst>
              <a:ext uri="{FF2B5EF4-FFF2-40B4-BE49-F238E27FC236}">
                <a16:creationId xmlns:a16="http://schemas.microsoft.com/office/drawing/2014/main" id="{38E36B8C-9DB3-5641-A506-B384DDB95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07" y="1396008"/>
            <a:ext cx="8730212" cy="4836523"/>
          </a:xfrm>
          <a:prstGeom prst="rect">
            <a:avLst/>
          </a:prstGeom>
        </p:spPr>
      </p:pic>
    </p:spTree>
    <p:extLst>
      <p:ext uri="{BB962C8B-B14F-4D97-AF65-F5344CB8AC3E}">
        <p14:creationId xmlns:p14="http://schemas.microsoft.com/office/powerpoint/2010/main" val="3237185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F3EB-79CE-B340-A659-B0EEA1911C5D}"/>
              </a:ext>
            </a:extLst>
          </p:cNvPr>
          <p:cNvSpPr>
            <a:spLocks noGrp="1"/>
          </p:cNvSpPr>
          <p:nvPr>
            <p:ph type="title"/>
          </p:nvPr>
        </p:nvSpPr>
        <p:spPr/>
        <p:txBody>
          <a:bodyPr/>
          <a:lstStyle/>
          <a:p>
            <a:r>
              <a:rPr lang="en-US" dirty="0">
                <a:solidFill>
                  <a:schemeClr val="accent1"/>
                </a:solidFill>
              </a:rPr>
              <a:t>Large Movie Review Dataset</a:t>
            </a:r>
          </a:p>
        </p:txBody>
      </p:sp>
      <p:sp>
        <p:nvSpPr>
          <p:cNvPr id="3" name="Content Placeholder 2">
            <a:extLst>
              <a:ext uri="{FF2B5EF4-FFF2-40B4-BE49-F238E27FC236}">
                <a16:creationId xmlns:a16="http://schemas.microsoft.com/office/drawing/2014/main" id="{B2931141-E5F9-1E45-9132-B91FBF56C7F0}"/>
              </a:ext>
            </a:extLst>
          </p:cNvPr>
          <p:cNvSpPr>
            <a:spLocks noGrp="1"/>
          </p:cNvSpPr>
          <p:nvPr>
            <p:ph idx="1"/>
          </p:nvPr>
        </p:nvSpPr>
        <p:spPr>
          <a:xfrm>
            <a:off x="323528" y="1600200"/>
            <a:ext cx="8640960" cy="4525963"/>
          </a:xfrm>
        </p:spPr>
        <p:txBody>
          <a:bodyPr/>
          <a:lstStyle/>
          <a:p>
            <a:r>
              <a:rPr lang="en-US" dirty="0"/>
              <a:t>Large Movie Review Dataset v1.0</a:t>
            </a:r>
          </a:p>
          <a:p>
            <a:pPr lvl="1"/>
            <a:r>
              <a:rPr lang="en-US" dirty="0"/>
              <a:t>Andrew L. Maas, Raymond E. Daly, Peter T. Pham, Dan Huang, Andrew Y. Ng, and Christopher Potts. (2011). Learning Word Vectors for Sentiment Analysis. The 49th Annual Meeting of the Association for Computational Linguistics (ACL 2011).</a:t>
            </a:r>
          </a:p>
          <a:p>
            <a:pPr lvl="1"/>
            <a:r>
              <a:rPr lang="en-US" sz="2200" dirty="0">
                <a:hlinkClick r:id="rId2"/>
              </a:rPr>
              <a:t>http://ai.stanford.edu/~amaas/data/sentiment/</a:t>
            </a:r>
            <a:endParaRPr lang="en-US" sz="2200" dirty="0"/>
          </a:p>
          <a:p>
            <a:pPr lvl="1"/>
            <a:r>
              <a:rPr lang="en-US" sz="2200" dirty="0">
                <a:hlinkClick r:id="rId3"/>
              </a:rPr>
              <a:t>http://ai.stanford.edu/~amaas/data/sentiment/aclImdb_v1.tar.gz</a:t>
            </a:r>
            <a:endParaRPr lang="en-US" sz="2200" dirty="0"/>
          </a:p>
          <a:p>
            <a:pPr lvl="1"/>
            <a:endParaRPr lang="en-US" sz="2000" dirty="0"/>
          </a:p>
          <a:p>
            <a:pPr lvl="1"/>
            <a:endParaRPr lang="en-US" dirty="0"/>
          </a:p>
        </p:txBody>
      </p:sp>
      <p:sp>
        <p:nvSpPr>
          <p:cNvPr id="4" name="Slide Number Placeholder 3">
            <a:extLst>
              <a:ext uri="{FF2B5EF4-FFF2-40B4-BE49-F238E27FC236}">
                <a16:creationId xmlns:a16="http://schemas.microsoft.com/office/drawing/2014/main" id="{5186BF42-FF46-0B47-BA0F-A3CCDFE52B93}"/>
              </a:ext>
            </a:extLst>
          </p:cNvPr>
          <p:cNvSpPr>
            <a:spLocks noGrp="1"/>
          </p:cNvSpPr>
          <p:nvPr>
            <p:ph type="sldNum" sz="quarter" idx="12"/>
          </p:nvPr>
        </p:nvSpPr>
        <p:spPr/>
        <p:txBody>
          <a:bodyPr/>
          <a:lstStyle/>
          <a:p>
            <a:pPr>
              <a:defRPr/>
            </a:pPr>
            <a:fld id="{E78C9E75-97FD-45D9-8ED3-955348887BB1}" type="slidenum">
              <a:rPr lang="zh-TW" altLang="en-US" smtClean="0"/>
              <a:pPr>
                <a:defRPr/>
              </a:pPr>
              <a:t>12</a:t>
            </a:fld>
            <a:endParaRPr lang="zh-TW" altLang="en-US"/>
          </a:p>
        </p:txBody>
      </p:sp>
    </p:spTree>
    <p:extLst>
      <p:ext uri="{BB962C8B-B14F-4D97-AF65-F5344CB8AC3E}">
        <p14:creationId xmlns:p14="http://schemas.microsoft.com/office/powerpoint/2010/main" val="22213898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4B64-EA9C-A141-8027-896490628678}"/>
              </a:ext>
            </a:extLst>
          </p:cNvPr>
          <p:cNvSpPr>
            <a:spLocks noGrp="1"/>
          </p:cNvSpPr>
          <p:nvPr>
            <p:ph type="title"/>
          </p:nvPr>
        </p:nvSpPr>
        <p:spPr>
          <a:xfrm>
            <a:off x="457200" y="116632"/>
            <a:ext cx="8229600" cy="1143000"/>
          </a:xfrm>
        </p:spPr>
        <p:txBody>
          <a:bodyPr/>
          <a:lstStyle/>
          <a:p>
            <a:r>
              <a:rPr lang="en-US" dirty="0">
                <a:solidFill>
                  <a:schemeClr val="accent1"/>
                </a:solidFill>
              </a:rPr>
              <a:t>Text classification with preprocessed text: Movie reviews</a:t>
            </a:r>
          </a:p>
        </p:txBody>
      </p:sp>
      <p:sp>
        <p:nvSpPr>
          <p:cNvPr id="4" name="Slide Number Placeholder 3">
            <a:extLst>
              <a:ext uri="{FF2B5EF4-FFF2-40B4-BE49-F238E27FC236}">
                <a16:creationId xmlns:a16="http://schemas.microsoft.com/office/drawing/2014/main" id="{849FFD07-0E7D-BF45-8776-9120C9DE4A89}"/>
              </a:ext>
            </a:extLst>
          </p:cNvPr>
          <p:cNvSpPr>
            <a:spLocks noGrp="1"/>
          </p:cNvSpPr>
          <p:nvPr>
            <p:ph type="sldNum" sz="quarter" idx="12"/>
          </p:nvPr>
        </p:nvSpPr>
        <p:spPr/>
        <p:txBody>
          <a:bodyPr/>
          <a:lstStyle/>
          <a:p>
            <a:pPr>
              <a:defRPr/>
            </a:pPr>
            <a:fld id="{E78C9E75-97FD-45D9-8ED3-955348887BB1}" type="slidenum">
              <a:rPr lang="zh-TW" altLang="en-US" smtClean="0"/>
              <a:pPr>
                <a:defRPr/>
              </a:pPr>
              <a:t>120</a:t>
            </a:fld>
            <a:endParaRPr lang="zh-TW" altLang="en-US"/>
          </a:p>
        </p:txBody>
      </p:sp>
      <p:sp>
        <p:nvSpPr>
          <p:cNvPr id="5" name="Rectangle 4">
            <a:extLst>
              <a:ext uri="{FF2B5EF4-FFF2-40B4-BE49-F238E27FC236}">
                <a16:creationId xmlns:a16="http://schemas.microsoft.com/office/drawing/2014/main" id="{17C4F9A5-CD42-2746-BF87-D8C16C4B7E0B}"/>
              </a:ext>
            </a:extLst>
          </p:cNvPr>
          <p:cNvSpPr/>
          <p:nvPr/>
        </p:nvSpPr>
        <p:spPr>
          <a:xfrm>
            <a:off x="1304764" y="6444044"/>
            <a:ext cx="6534472" cy="369332"/>
          </a:xfrm>
          <a:prstGeom prst="rect">
            <a:avLst/>
          </a:prstGeom>
        </p:spPr>
        <p:txBody>
          <a:bodyPr wrap="square">
            <a:spAutoFit/>
          </a:bodyPr>
          <a:lstStyle/>
          <a:p>
            <a:pPr algn="ctr"/>
            <a:r>
              <a:rPr lang="en-US" dirty="0">
                <a:hlinkClick r:id="rId2"/>
              </a:rPr>
              <a:t>https://www.tensorflow.org/tutorials/keras/text_classification</a:t>
            </a:r>
            <a:endParaRPr lang="en-US" dirty="0"/>
          </a:p>
        </p:txBody>
      </p:sp>
      <p:pic>
        <p:nvPicPr>
          <p:cNvPr id="7" name="Picture 6">
            <a:extLst>
              <a:ext uri="{FF2B5EF4-FFF2-40B4-BE49-F238E27FC236}">
                <a16:creationId xmlns:a16="http://schemas.microsoft.com/office/drawing/2014/main" id="{C8DB5E02-08E7-8445-BE87-AC791FEF7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499569"/>
            <a:ext cx="8686800" cy="4765291"/>
          </a:xfrm>
          <a:prstGeom prst="rect">
            <a:avLst/>
          </a:prstGeom>
        </p:spPr>
      </p:pic>
    </p:spTree>
    <p:extLst>
      <p:ext uri="{BB962C8B-B14F-4D97-AF65-F5344CB8AC3E}">
        <p14:creationId xmlns:p14="http://schemas.microsoft.com/office/powerpoint/2010/main" val="30056548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121</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457200" y="0"/>
            <a:ext cx="822960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07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3" name="Picture 2">
            <a:extLst>
              <a:ext uri="{FF2B5EF4-FFF2-40B4-BE49-F238E27FC236}">
                <a16:creationId xmlns:a16="http://schemas.microsoft.com/office/drawing/2014/main" id="{267D0B7E-5020-AE4D-9727-707921C6A5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25" y="1181087"/>
            <a:ext cx="9144000" cy="5200241"/>
          </a:xfrm>
          <a:prstGeom prst="rect">
            <a:avLst/>
          </a:prstGeom>
        </p:spPr>
      </p:pic>
      <p:sp>
        <p:nvSpPr>
          <p:cNvPr id="9" name="Rectangle 8">
            <a:extLst>
              <a:ext uri="{FF2B5EF4-FFF2-40B4-BE49-F238E27FC236}">
                <a16:creationId xmlns:a16="http://schemas.microsoft.com/office/drawing/2014/main" id="{113CC84C-18FA-4047-B1CA-DE9C2BA9532A}"/>
              </a:ext>
            </a:extLst>
          </p:cNvPr>
          <p:cNvSpPr/>
          <p:nvPr/>
        </p:nvSpPr>
        <p:spPr>
          <a:xfrm>
            <a:off x="2720083" y="6444044"/>
            <a:ext cx="3682611" cy="369332"/>
          </a:xfrm>
          <a:prstGeom prst="rect">
            <a:avLst/>
          </a:prstGeom>
        </p:spPr>
        <p:txBody>
          <a:bodyPr wrap="none">
            <a:spAutoFit/>
          </a:bodyPr>
          <a:lstStyle/>
          <a:p>
            <a:r>
              <a:rPr lang="en-US" altLang="zh-TW" dirty="0">
                <a:latin typeface="Calibri" charset="0"/>
                <a:ea typeface="標楷體" charset="-120"/>
                <a:hlinkClick r:id="rId5"/>
              </a:rPr>
              <a:t>https://tinyurl.com/aintpupython101</a:t>
            </a:r>
            <a:endParaRPr lang="en-US" dirty="0"/>
          </a:p>
        </p:txBody>
      </p:sp>
    </p:spTree>
    <p:extLst>
      <p:ext uri="{BB962C8B-B14F-4D97-AF65-F5344CB8AC3E}">
        <p14:creationId xmlns:p14="http://schemas.microsoft.com/office/powerpoint/2010/main" val="35598687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122</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457200" y="0"/>
            <a:ext cx="822960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07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5" name="Picture 4">
            <a:extLst>
              <a:ext uri="{FF2B5EF4-FFF2-40B4-BE49-F238E27FC236}">
                <a16:creationId xmlns:a16="http://schemas.microsoft.com/office/drawing/2014/main" id="{D92F1A96-469D-3A4E-8CAD-7241DAC1B3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68760"/>
            <a:ext cx="9144000" cy="5003458"/>
          </a:xfrm>
          <a:prstGeom prst="rect">
            <a:avLst/>
          </a:prstGeom>
        </p:spPr>
      </p:pic>
      <p:sp>
        <p:nvSpPr>
          <p:cNvPr id="2" name="Rectangle 1">
            <a:extLst>
              <a:ext uri="{FF2B5EF4-FFF2-40B4-BE49-F238E27FC236}">
                <a16:creationId xmlns:a16="http://schemas.microsoft.com/office/drawing/2014/main" id="{9B1A6649-17B5-2E48-AB7B-745B666BC715}"/>
              </a:ext>
            </a:extLst>
          </p:cNvPr>
          <p:cNvSpPr/>
          <p:nvPr/>
        </p:nvSpPr>
        <p:spPr>
          <a:xfrm>
            <a:off x="2720083" y="6444044"/>
            <a:ext cx="3682611" cy="369332"/>
          </a:xfrm>
          <a:prstGeom prst="rect">
            <a:avLst/>
          </a:prstGeom>
        </p:spPr>
        <p:txBody>
          <a:bodyPr wrap="none">
            <a:spAutoFit/>
          </a:bodyPr>
          <a:lstStyle/>
          <a:p>
            <a:r>
              <a:rPr lang="en-US" altLang="zh-TW" dirty="0">
                <a:latin typeface="Calibri" charset="0"/>
                <a:ea typeface="標楷體" charset="-120"/>
                <a:hlinkClick r:id="rId5"/>
              </a:rPr>
              <a:t>https://tinyurl.com/aintpupython101</a:t>
            </a:r>
            <a:endParaRPr lang="en-US" dirty="0"/>
          </a:p>
        </p:txBody>
      </p:sp>
    </p:spTree>
    <p:extLst>
      <p:ext uri="{BB962C8B-B14F-4D97-AF65-F5344CB8AC3E}">
        <p14:creationId xmlns:p14="http://schemas.microsoft.com/office/powerpoint/2010/main" val="6857637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25D55-61BD-7F43-BE7F-07597689D471}"/>
              </a:ext>
            </a:extLst>
          </p:cNvPr>
          <p:cNvSpPr>
            <a:spLocks noGrp="1"/>
          </p:cNvSpPr>
          <p:nvPr>
            <p:ph type="title"/>
          </p:nvPr>
        </p:nvSpPr>
        <p:spPr>
          <a:xfrm>
            <a:off x="457200" y="130622"/>
            <a:ext cx="8229600" cy="634082"/>
          </a:xfrm>
        </p:spPr>
        <p:txBody>
          <a:bodyPr/>
          <a:lstStyle/>
          <a:p>
            <a:r>
              <a:rPr lang="en-US" dirty="0">
                <a:solidFill>
                  <a:schemeClr val="accent1"/>
                </a:solidFill>
              </a:rPr>
              <a:t>NLP Benchmark Datasets</a:t>
            </a:r>
          </a:p>
        </p:txBody>
      </p:sp>
      <p:sp>
        <p:nvSpPr>
          <p:cNvPr id="4" name="Slide Number Placeholder 3">
            <a:extLst>
              <a:ext uri="{FF2B5EF4-FFF2-40B4-BE49-F238E27FC236}">
                <a16:creationId xmlns:a16="http://schemas.microsoft.com/office/drawing/2014/main" id="{D17DF114-6B22-B44D-AC12-C46522A830FF}"/>
              </a:ext>
            </a:extLst>
          </p:cNvPr>
          <p:cNvSpPr>
            <a:spLocks noGrp="1"/>
          </p:cNvSpPr>
          <p:nvPr>
            <p:ph type="sldNum" sz="quarter" idx="12"/>
          </p:nvPr>
        </p:nvSpPr>
        <p:spPr/>
        <p:txBody>
          <a:bodyPr/>
          <a:lstStyle/>
          <a:p>
            <a:pPr>
              <a:defRPr/>
            </a:pPr>
            <a:fld id="{E78C9E75-97FD-45D9-8ED3-955348887BB1}" type="slidenum">
              <a:rPr lang="zh-TW" altLang="en-US" smtClean="0"/>
              <a:pPr>
                <a:defRPr/>
              </a:pPr>
              <a:t>123</a:t>
            </a:fld>
            <a:endParaRPr lang="zh-TW" altLang="en-US"/>
          </a:p>
        </p:txBody>
      </p:sp>
      <p:pic>
        <p:nvPicPr>
          <p:cNvPr id="7" name="Picture 6">
            <a:extLst>
              <a:ext uri="{FF2B5EF4-FFF2-40B4-BE49-F238E27FC236}">
                <a16:creationId xmlns:a16="http://schemas.microsoft.com/office/drawing/2014/main" id="{2B5AF656-FFB8-6241-8A64-4BBACBC37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795104"/>
            <a:ext cx="7956376" cy="5730240"/>
          </a:xfrm>
          <a:prstGeom prst="rect">
            <a:avLst/>
          </a:prstGeom>
        </p:spPr>
      </p:pic>
      <p:sp>
        <p:nvSpPr>
          <p:cNvPr id="8" name="Rectangle 7">
            <a:extLst>
              <a:ext uri="{FF2B5EF4-FFF2-40B4-BE49-F238E27FC236}">
                <a16:creationId xmlns:a16="http://schemas.microsoft.com/office/drawing/2014/main" id="{CB56BAE8-8D36-304E-BB70-31D4CA18944C}"/>
              </a:ext>
            </a:extLst>
          </p:cNvPr>
          <p:cNvSpPr/>
          <p:nvPr/>
        </p:nvSpPr>
        <p:spPr>
          <a:xfrm>
            <a:off x="557951" y="6516708"/>
            <a:ext cx="8028098" cy="400110"/>
          </a:xfrm>
          <a:prstGeom prst="rect">
            <a:avLst/>
          </a:prstGeom>
        </p:spPr>
        <p:txBody>
          <a:bodyPr wrap="square">
            <a:spAutoFit/>
          </a:bodyPr>
          <a:lstStyle/>
          <a:p>
            <a:pPr algn="ctr" eaLnBrk="1" hangingPunct="1"/>
            <a:r>
              <a:rPr lang="en-US" altLang="zh-TW" sz="1000" dirty="0">
                <a:solidFill>
                  <a:schemeClr val="bg1">
                    <a:lumMod val="65000"/>
                  </a:schemeClr>
                </a:solidFill>
                <a:latin typeface="Calibri" charset="0"/>
                <a:ea typeface="標楷體" charset="-120"/>
              </a:rPr>
              <a:t>Source: </a:t>
            </a:r>
            <a:r>
              <a:rPr lang="en-US" altLang="zh-TW" sz="1000" dirty="0" err="1">
                <a:solidFill>
                  <a:schemeClr val="bg1">
                    <a:lumMod val="65000"/>
                  </a:schemeClr>
                </a:solidFill>
                <a:latin typeface="Calibri" charset="0"/>
                <a:ea typeface="標楷體" charset="-120"/>
              </a:rPr>
              <a:t>Amirsina</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Torfi</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Rouzbeh</a:t>
            </a:r>
            <a:r>
              <a:rPr lang="en-US" altLang="zh-TW" sz="1000" dirty="0">
                <a:solidFill>
                  <a:schemeClr val="bg1">
                    <a:lumMod val="65000"/>
                  </a:schemeClr>
                </a:solidFill>
                <a:latin typeface="Calibri" charset="0"/>
                <a:ea typeface="標楷體" charset="-120"/>
              </a:rPr>
              <a:t> A. </a:t>
            </a:r>
            <a:r>
              <a:rPr lang="en-US" altLang="zh-TW" sz="1000" dirty="0" err="1">
                <a:solidFill>
                  <a:schemeClr val="bg1">
                    <a:lumMod val="65000"/>
                  </a:schemeClr>
                </a:solidFill>
                <a:latin typeface="Calibri" charset="0"/>
                <a:ea typeface="標楷體" charset="-120"/>
              </a:rPr>
              <a:t>Shirvani</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Yaser</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Keneshloo</a:t>
            </a:r>
            <a:r>
              <a:rPr lang="en-US" altLang="zh-TW" sz="1000" dirty="0">
                <a:solidFill>
                  <a:schemeClr val="bg1">
                    <a:lumMod val="65000"/>
                  </a:schemeClr>
                </a:solidFill>
                <a:latin typeface="Calibri" charset="0"/>
                <a:ea typeface="標楷體" charset="-120"/>
              </a:rPr>
              <a:t>, Nader </a:t>
            </a:r>
            <a:r>
              <a:rPr lang="en-US" altLang="zh-TW" sz="1000" dirty="0" err="1">
                <a:solidFill>
                  <a:schemeClr val="bg1">
                    <a:lumMod val="65000"/>
                  </a:schemeClr>
                </a:solidFill>
                <a:latin typeface="Calibri" charset="0"/>
                <a:ea typeface="標楷體" charset="-120"/>
              </a:rPr>
              <a:t>Tavvaf</a:t>
            </a:r>
            <a:r>
              <a:rPr lang="en-US" altLang="zh-TW" sz="1000" dirty="0">
                <a:solidFill>
                  <a:schemeClr val="bg1">
                    <a:lumMod val="65000"/>
                  </a:schemeClr>
                </a:solidFill>
                <a:latin typeface="Calibri" charset="0"/>
                <a:ea typeface="標楷體" charset="-120"/>
              </a:rPr>
              <a:t>, and Edward A. Fox  (2020).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"Natural Language Processing Advancements By Deep Learning: A Survey."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arXiv:2003.01200.</a:t>
            </a:r>
          </a:p>
        </p:txBody>
      </p:sp>
    </p:spTree>
    <p:extLst>
      <p:ext uri="{BB962C8B-B14F-4D97-AF65-F5344CB8AC3E}">
        <p14:creationId xmlns:p14="http://schemas.microsoft.com/office/powerpoint/2010/main" val="1258367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457200" y="44624"/>
            <a:ext cx="8229600" cy="850900"/>
          </a:xfrm>
        </p:spPr>
        <p:txBody>
          <a:bodyPr/>
          <a:lstStyle/>
          <a:p>
            <a:pPr eaLnBrk="1" hangingPunct="1"/>
            <a:r>
              <a:rPr lang="en-US" altLang="zh-TW" sz="7200" dirty="0">
                <a:solidFill>
                  <a:schemeClr val="accent1"/>
                </a:solidFill>
                <a:latin typeface="Calibri" charset="0"/>
                <a:ea typeface="標楷體" charset="-120"/>
              </a:rPr>
              <a:t>Summary</a:t>
            </a:r>
          </a:p>
        </p:txBody>
      </p:sp>
      <p:sp>
        <p:nvSpPr>
          <p:cNvPr id="142338"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6D96C178-6047-CA48-ABEA-383FDC994EFD}" type="slidenum">
              <a:rPr kumimoji="0" lang="en-US" altLang="zh-TW" sz="1200">
                <a:solidFill>
                  <a:srgbClr val="898989"/>
                </a:solidFill>
                <a:latin typeface="Calibri" charset="0"/>
                <a:ea typeface="MS PGothic" charset="-128"/>
              </a:rPr>
              <a:pPr eaLnBrk="1" hangingPunct="1"/>
              <a:t>124</a:t>
            </a:fld>
            <a:endParaRPr kumimoji="0" lang="en-US" altLang="zh-TW" sz="1200">
              <a:solidFill>
                <a:srgbClr val="898989"/>
              </a:solidFill>
              <a:latin typeface="Calibri" charset="0"/>
              <a:ea typeface="MS PGothic" charset="-128"/>
            </a:endParaRPr>
          </a:p>
        </p:txBody>
      </p:sp>
      <p:sp>
        <p:nvSpPr>
          <p:cNvPr id="7" name="Rectangle 3">
            <a:extLst>
              <a:ext uri="{FF2B5EF4-FFF2-40B4-BE49-F238E27FC236}">
                <a16:creationId xmlns:a16="http://schemas.microsoft.com/office/drawing/2014/main" id="{91A42F30-CDE3-EE42-BB37-8C3A1A36B8F5}"/>
              </a:ext>
            </a:extLst>
          </p:cNvPr>
          <p:cNvSpPr txBox="1">
            <a:spLocks noChangeArrowheads="1"/>
          </p:cNvSpPr>
          <p:nvPr/>
        </p:nvSpPr>
        <p:spPr bwMode="auto">
          <a:xfrm>
            <a:off x="323529" y="1125538"/>
            <a:ext cx="8496944"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spcBef>
                <a:spcPct val="20000"/>
              </a:spcBef>
              <a:buFont typeface="Arial" charset="0"/>
              <a:buChar char="•"/>
            </a:pPr>
            <a:r>
              <a:rPr lang="en-US" altLang="zh-TW" sz="4000" dirty="0">
                <a:latin typeface="Calibri" charset="0"/>
                <a:ea typeface="MS PGothic" charset="-128"/>
              </a:rPr>
              <a:t>Unsupervised lexicon-based models</a:t>
            </a:r>
          </a:p>
          <a:p>
            <a:pPr eaLnBrk="1" hangingPunct="1">
              <a:spcBef>
                <a:spcPct val="20000"/>
              </a:spcBef>
              <a:buFont typeface="Arial" charset="0"/>
              <a:buChar char="•"/>
            </a:pPr>
            <a:r>
              <a:rPr lang="en-US" altLang="zh-TW" sz="4000" dirty="0">
                <a:latin typeface="Calibri" charset="0"/>
                <a:ea typeface="MS PGothic" charset="-128"/>
              </a:rPr>
              <a:t>Traditional supervised machine learning models</a:t>
            </a:r>
          </a:p>
          <a:p>
            <a:pPr eaLnBrk="1" hangingPunct="1">
              <a:spcBef>
                <a:spcPct val="20000"/>
              </a:spcBef>
              <a:buFont typeface="Arial" charset="0"/>
              <a:buChar char="•"/>
            </a:pPr>
            <a:r>
              <a:rPr lang="en-US" altLang="zh-TW" sz="4000" dirty="0">
                <a:latin typeface="Calibri" charset="0"/>
                <a:ea typeface="MS PGothic" charset="-128"/>
              </a:rPr>
              <a:t>Supervised deep learning models</a:t>
            </a:r>
          </a:p>
          <a:p>
            <a:pPr eaLnBrk="1" hangingPunct="1">
              <a:spcBef>
                <a:spcPct val="20000"/>
              </a:spcBef>
              <a:buFont typeface="Arial" charset="0"/>
              <a:buChar char="•"/>
            </a:pPr>
            <a:r>
              <a:rPr lang="en-US" altLang="zh-TW" sz="4000" dirty="0">
                <a:latin typeface="Calibri" charset="0"/>
                <a:ea typeface="MS PGothic" charset="-128"/>
              </a:rPr>
              <a:t>Advanced supervised deep learning models</a:t>
            </a:r>
          </a:p>
        </p:txBody>
      </p:sp>
    </p:spTree>
    <p:extLst>
      <p:ext uri="{BB962C8B-B14F-4D97-AF65-F5344CB8AC3E}">
        <p14:creationId xmlns:p14="http://schemas.microsoft.com/office/powerpoint/2010/main" val="23254662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標題 1"/>
          <p:cNvSpPr>
            <a:spLocks noGrp="1"/>
          </p:cNvSpPr>
          <p:nvPr>
            <p:ph type="title"/>
          </p:nvPr>
        </p:nvSpPr>
        <p:spPr>
          <a:xfrm>
            <a:off x="457200" y="188913"/>
            <a:ext cx="8229600" cy="719137"/>
          </a:xfrm>
        </p:spPr>
        <p:txBody>
          <a:bodyPr/>
          <a:lstStyle/>
          <a:p>
            <a:pPr eaLnBrk="1" hangingPunct="1"/>
            <a:r>
              <a:rPr lang="en-US" altLang="zh-TW" dirty="0">
                <a:solidFill>
                  <a:srgbClr val="4F81BD"/>
                </a:solidFill>
                <a:latin typeface="Calibri" charset="0"/>
                <a:ea typeface="標楷體" charset="-120"/>
              </a:rPr>
              <a:t>References</a:t>
            </a:r>
            <a:endParaRPr lang="zh-TW" altLang="en-US" dirty="0">
              <a:solidFill>
                <a:srgbClr val="4F81BD"/>
              </a:solidFill>
              <a:latin typeface="Calibri" charset="0"/>
              <a:ea typeface="標楷體" charset="-120"/>
            </a:endParaRPr>
          </a:p>
        </p:txBody>
      </p:sp>
      <p:sp>
        <p:nvSpPr>
          <p:cNvPr id="144386" name="內容版面配置區 2"/>
          <p:cNvSpPr>
            <a:spLocks noGrp="1"/>
          </p:cNvSpPr>
          <p:nvPr>
            <p:ph idx="1"/>
          </p:nvPr>
        </p:nvSpPr>
        <p:spPr>
          <a:xfrm>
            <a:off x="250825" y="908050"/>
            <a:ext cx="8642350" cy="5761310"/>
          </a:xfrm>
        </p:spPr>
        <p:txBody>
          <a:bodyPr/>
          <a:lstStyle/>
          <a:p>
            <a:pPr eaLnBrk="1" hangingPunct="1"/>
            <a:r>
              <a:rPr lang="en-US" altLang="zh-TW" sz="2000" dirty="0" err="1">
                <a:latin typeface="Calibri" charset="0"/>
                <a:ea typeface="標楷體" charset="-120"/>
              </a:rPr>
              <a:t>Dipanjan</a:t>
            </a:r>
            <a:r>
              <a:rPr lang="en-US" altLang="zh-TW" sz="2000" dirty="0">
                <a:latin typeface="Calibri" charset="0"/>
                <a:ea typeface="標楷體" charset="-120"/>
              </a:rPr>
              <a:t> Sarkar (2019), </a:t>
            </a:r>
            <a:br>
              <a:rPr lang="en-US" altLang="zh-TW" sz="2000" dirty="0">
                <a:latin typeface="Calibri" charset="0"/>
                <a:ea typeface="標楷體" charset="-120"/>
              </a:rPr>
            </a:br>
            <a:r>
              <a:rPr lang="en-US" altLang="zh-TW" sz="2000" dirty="0">
                <a:latin typeface="Calibri" charset="0"/>
                <a:ea typeface="標楷體" charset="-120"/>
              </a:rPr>
              <a:t>Text Analytics with Python: A Practitioner’s Guide to Natural Language Processing, Second Edition. </a:t>
            </a:r>
            <a:r>
              <a:rPr lang="en-US" altLang="zh-TW" sz="2000" dirty="0" err="1">
                <a:latin typeface="Calibri" charset="0"/>
                <a:ea typeface="標楷體" charset="-120"/>
              </a:rPr>
              <a:t>APress</a:t>
            </a:r>
            <a:r>
              <a:rPr lang="en-US" altLang="zh-TW" sz="2000" dirty="0">
                <a:latin typeface="Calibri" charset="0"/>
                <a:ea typeface="標楷體" charset="-120"/>
              </a:rPr>
              <a:t>. </a:t>
            </a:r>
            <a:r>
              <a:rPr lang="en-US" altLang="zh-TW" sz="1400" dirty="0">
                <a:latin typeface="Calibri" charset="0"/>
                <a:ea typeface="標楷體" charset="-120"/>
                <a:hlinkClick r:id="rId2"/>
              </a:rPr>
              <a:t>https://github.com/Apress/text-analytics-w-python-2e</a:t>
            </a:r>
            <a:endParaRPr lang="en-US" altLang="zh-TW" sz="1400" dirty="0">
              <a:latin typeface="Calibri" charset="0"/>
              <a:ea typeface="標楷體" charset="-120"/>
            </a:endParaRPr>
          </a:p>
          <a:p>
            <a:pPr eaLnBrk="1" hangingPunct="1"/>
            <a:r>
              <a:rPr lang="en-US" altLang="zh-TW" sz="2000" dirty="0">
                <a:latin typeface="Calibri" charset="0"/>
                <a:ea typeface="標楷體" charset="-120"/>
              </a:rPr>
              <a:t>Benjamin Bengfort, Rebecca </a:t>
            </a:r>
            <a:r>
              <a:rPr lang="en-US" altLang="zh-TW" sz="2000" dirty="0" err="1">
                <a:latin typeface="Calibri" charset="0"/>
                <a:ea typeface="標楷體" charset="-120"/>
              </a:rPr>
              <a:t>Bilbro</a:t>
            </a:r>
            <a:r>
              <a:rPr lang="en-US" altLang="zh-TW" sz="2000" dirty="0">
                <a:latin typeface="Calibri" charset="0"/>
                <a:ea typeface="標楷體" charset="-120"/>
              </a:rPr>
              <a:t>, and Tony Ojeda (2018), </a:t>
            </a:r>
            <a:br>
              <a:rPr lang="en-US" altLang="zh-TW" sz="2000" dirty="0">
                <a:latin typeface="Calibri" charset="0"/>
                <a:ea typeface="標楷體" charset="-120"/>
              </a:rPr>
            </a:br>
            <a:r>
              <a:rPr lang="en-US" altLang="zh-TW" sz="2000" dirty="0">
                <a:latin typeface="Calibri" charset="0"/>
                <a:ea typeface="標楷體" charset="-120"/>
              </a:rPr>
              <a:t>Applied Text Analysis with Python, O'Reilly Media.</a:t>
            </a:r>
            <a:br>
              <a:rPr lang="en-US" altLang="zh-TW" sz="2000" dirty="0">
                <a:latin typeface="Calibri" charset="0"/>
                <a:ea typeface="標楷體" charset="-120"/>
              </a:rPr>
            </a:br>
            <a:r>
              <a:rPr lang="en-US" sz="1400" dirty="0">
                <a:hlinkClick r:id="rId3"/>
              </a:rPr>
              <a:t>https://www.oreilly.com/library/view/applied-text-analysis/9781491963036/</a:t>
            </a:r>
            <a:endParaRPr lang="en-US" sz="1400" dirty="0"/>
          </a:p>
          <a:p>
            <a:pPr eaLnBrk="1" hangingPunct="1"/>
            <a:r>
              <a:rPr lang="en-US" sz="2000" dirty="0"/>
              <a:t>Kumar Ravi and </a:t>
            </a:r>
            <a:r>
              <a:rPr lang="en-US" sz="2000" dirty="0" err="1"/>
              <a:t>Vadlamani</a:t>
            </a:r>
            <a:r>
              <a:rPr lang="en-US" sz="2000" dirty="0"/>
              <a:t> Ravi (2015), "A survey on opinion mining and sentiment analysis: tasks, approaches and applications." Knowledge-Based Systems, 89, pp.14-46.</a:t>
            </a:r>
          </a:p>
          <a:p>
            <a:pPr eaLnBrk="1" hangingPunct="1"/>
            <a:r>
              <a:rPr lang="en-US" sz="2000" dirty="0" err="1"/>
              <a:t>HuggingFace</a:t>
            </a:r>
            <a:r>
              <a:rPr lang="en-US" sz="2000" dirty="0"/>
              <a:t> (2020), Transformers Notebook, </a:t>
            </a:r>
            <a:r>
              <a:rPr lang="en-US" sz="1400" dirty="0">
                <a:hlinkClick r:id="rId4"/>
              </a:rPr>
              <a:t>https://huggingface.co/transformers/notebooks.html</a:t>
            </a:r>
            <a:endParaRPr lang="en-US" sz="1400" dirty="0"/>
          </a:p>
          <a:p>
            <a:pPr eaLnBrk="1" hangingPunct="1"/>
            <a:r>
              <a:rPr lang="en-US" sz="2000" dirty="0"/>
              <a:t>The Super Duper NLP Repo, </a:t>
            </a:r>
            <a:r>
              <a:rPr lang="en-US" sz="1400" dirty="0">
                <a:hlinkClick r:id="rId5"/>
              </a:rPr>
              <a:t>https://notebooks.quantumstat.com/</a:t>
            </a:r>
            <a:endParaRPr lang="en-US" sz="1400" dirty="0"/>
          </a:p>
          <a:p>
            <a:pPr eaLnBrk="1" hangingPunct="1"/>
            <a:r>
              <a:rPr lang="en-US" altLang="zh-TW" sz="2000" dirty="0">
                <a:latin typeface="Calibri" charset="0"/>
                <a:ea typeface="標楷體" charset="-120"/>
              </a:rPr>
              <a:t>Min-</a:t>
            </a:r>
            <a:r>
              <a:rPr lang="en-US" altLang="zh-TW" sz="2000" dirty="0" err="1">
                <a:latin typeface="Calibri" charset="0"/>
                <a:ea typeface="標楷體" charset="-120"/>
              </a:rPr>
              <a:t>Yuh</a:t>
            </a:r>
            <a:r>
              <a:rPr lang="en-US" altLang="zh-TW" sz="2000" dirty="0">
                <a:latin typeface="Calibri" charset="0"/>
                <a:ea typeface="標楷體" charset="-120"/>
              </a:rPr>
              <a:t> Day (2020), Python 101, </a:t>
            </a:r>
            <a:r>
              <a:rPr lang="en-US" altLang="zh-TW" sz="1400" dirty="0">
                <a:latin typeface="Calibri" charset="0"/>
                <a:ea typeface="標楷體" charset="-120"/>
                <a:hlinkClick r:id="rId6"/>
              </a:rPr>
              <a:t>https://tinyurl.com/aintpupython101</a:t>
            </a:r>
            <a:endParaRPr lang="en-US" altLang="zh-TW" sz="1400" dirty="0">
              <a:latin typeface="Calibri" charset="0"/>
              <a:ea typeface="標楷體" charset="-120"/>
            </a:endParaRPr>
          </a:p>
          <a:p>
            <a:pPr marL="0" indent="0" eaLnBrk="1" hangingPunct="1">
              <a:buNone/>
            </a:pPr>
            <a:endParaRPr lang="en-US" altLang="zh-TW" sz="1400" dirty="0">
              <a:latin typeface="Calibri" charset="0"/>
              <a:ea typeface="標楷體" charset="-120"/>
            </a:endParaRPr>
          </a:p>
          <a:p>
            <a:pPr marL="0" indent="0" eaLnBrk="1" hangingPunct="1">
              <a:buNone/>
            </a:pPr>
            <a:endParaRPr lang="en-US" altLang="zh-TW" sz="1400" dirty="0">
              <a:latin typeface="Calibri" charset="0"/>
              <a:ea typeface="標楷體" charset="-120"/>
            </a:endParaRPr>
          </a:p>
          <a:p>
            <a:pPr eaLnBrk="1" hangingPunct="1"/>
            <a:endParaRPr lang="en-US" altLang="zh-TW" sz="1800" dirty="0">
              <a:latin typeface="Calibri" charset="0"/>
              <a:ea typeface="標楷體" charset="-120"/>
            </a:endParaRPr>
          </a:p>
        </p:txBody>
      </p:sp>
      <p:sp>
        <p:nvSpPr>
          <p:cNvPr id="14438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0F9B038A-02CF-644D-BAD5-0819065A699B}" type="slidenum">
              <a:rPr kumimoji="0" lang="zh-TW" altLang="en-US" sz="1200">
                <a:solidFill>
                  <a:srgbClr val="898989"/>
                </a:solidFill>
                <a:latin typeface="Calibri" charset="0"/>
                <a:ea typeface="MS PGothic" charset="-128"/>
              </a:rPr>
              <a:pPr eaLnBrk="1" hangingPunct="1"/>
              <a:t>125</a:t>
            </a:fld>
            <a:endParaRPr kumimoji="0" lang="zh-TW" altLang="en-US" sz="1200" dirty="0">
              <a:solidFill>
                <a:srgbClr val="898989"/>
              </a:solidFill>
              <a:latin typeface="Calibri" charset="0"/>
              <a:ea typeface="MS PGothic" charset="-128"/>
            </a:endParaRPr>
          </a:p>
        </p:txBody>
      </p:sp>
    </p:spTree>
    <p:extLst>
      <p:ext uri="{BB962C8B-B14F-4D97-AF65-F5344CB8AC3E}">
        <p14:creationId xmlns:p14="http://schemas.microsoft.com/office/powerpoint/2010/main" val="322224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DFC2A-B928-1F42-BCD0-EA39E0F3C36D}"/>
              </a:ext>
            </a:extLst>
          </p:cNvPr>
          <p:cNvSpPr>
            <a:spLocks noGrp="1"/>
          </p:cNvSpPr>
          <p:nvPr>
            <p:ph type="title"/>
          </p:nvPr>
        </p:nvSpPr>
        <p:spPr/>
        <p:txBody>
          <a:bodyPr/>
          <a:lstStyle/>
          <a:p>
            <a:r>
              <a:rPr lang="en-US" dirty="0">
                <a:solidFill>
                  <a:schemeClr val="accent1"/>
                </a:solidFill>
              </a:rPr>
              <a:t>Sentiment Analysis: </a:t>
            </a:r>
            <a:br>
              <a:rPr lang="en-US" dirty="0">
                <a:solidFill>
                  <a:schemeClr val="accent1"/>
                </a:solidFill>
              </a:rPr>
            </a:br>
            <a:r>
              <a:rPr lang="en-US" sz="4000" dirty="0">
                <a:solidFill>
                  <a:schemeClr val="accent1"/>
                </a:solidFill>
              </a:rPr>
              <a:t>Unsupervised Lexicon-Based Models </a:t>
            </a:r>
          </a:p>
        </p:txBody>
      </p:sp>
      <p:sp>
        <p:nvSpPr>
          <p:cNvPr id="3" name="Content Placeholder 2">
            <a:extLst>
              <a:ext uri="{FF2B5EF4-FFF2-40B4-BE49-F238E27FC236}">
                <a16:creationId xmlns:a16="http://schemas.microsoft.com/office/drawing/2014/main" id="{3848D6DA-BC65-424B-A513-94D3F14F6C0F}"/>
              </a:ext>
            </a:extLst>
          </p:cNvPr>
          <p:cNvSpPr>
            <a:spLocks noGrp="1"/>
          </p:cNvSpPr>
          <p:nvPr>
            <p:ph idx="1"/>
          </p:nvPr>
        </p:nvSpPr>
        <p:spPr/>
        <p:txBody>
          <a:bodyPr/>
          <a:lstStyle/>
          <a:p>
            <a:r>
              <a:rPr lang="en-US" dirty="0"/>
              <a:t>Bing Liu’s lexicon</a:t>
            </a:r>
          </a:p>
          <a:p>
            <a:r>
              <a:rPr lang="en-US" dirty="0" err="1"/>
              <a:t>TextBlob</a:t>
            </a:r>
            <a:r>
              <a:rPr lang="en-US" dirty="0"/>
              <a:t> lexicon</a:t>
            </a:r>
          </a:p>
          <a:p>
            <a:r>
              <a:rPr lang="en-US" dirty="0" err="1"/>
              <a:t>SentiWordNet</a:t>
            </a:r>
            <a:r>
              <a:rPr lang="en-US" dirty="0"/>
              <a:t> lexicon</a:t>
            </a:r>
          </a:p>
          <a:p>
            <a:r>
              <a:rPr lang="en-US" dirty="0"/>
              <a:t>VADER lexicon</a:t>
            </a:r>
          </a:p>
          <a:p>
            <a:r>
              <a:rPr lang="en-US" dirty="0"/>
              <a:t>MPQA subjectivity lexicon</a:t>
            </a:r>
          </a:p>
          <a:p>
            <a:r>
              <a:rPr lang="en-US" dirty="0"/>
              <a:t>Pattern lexicon</a:t>
            </a:r>
          </a:p>
          <a:p>
            <a:r>
              <a:rPr lang="en-US" dirty="0"/>
              <a:t>AFINN lexicon</a:t>
            </a:r>
          </a:p>
        </p:txBody>
      </p:sp>
      <p:sp>
        <p:nvSpPr>
          <p:cNvPr id="4" name="Slide Number Placeholder 3">
            <a:extLst>
              <a:ext uri="{FF2B5EF4-FFF2-40B4-BE49-F238E27FC236}">
                <a16:creationId xmlns:a16="http://schemas.microsoft.com/office/drawing/2014/main" id="{B80EE7F8-FED9-A442-9E6E-E090B6AC7AD9}"/>
              </a:ext>
            </a:extLst>
          </p:cNvPr>
          <p:cNvSpPr>
            <a:spLocks noGrp="1"/>
          </p:cNvSpPr>
          <p:nvPr>
            <p:ph type="sldNum" sz="quarter" idx="12"/>
          </p:nvPr>
        </p:nvSpPr>
        <p:spPr/>
        <p:txBody>
          <a:bodyPr/>
          <a:lstStyle/>
          <a:p>
            <a:pPr>
              <a:defRPr/>
            </a:pPr>
            <a:fld id="{E78C9E75-97FD-45D9-8ED3-955348887BB1}" type="slidenum">
              <a:rPr lang="zh-TW" altLang="en-US" smtClean="0"/>
              <a:pPr>
                <a:defRPr/>
              </a:pPr>
              <a:t>13</a:t>
            </a:fld>
            <a:endParaRPr lang="zh-TW" altLang="en-US"/>
          </a:p>
        </p:txBody>
      </p:sp>
      <p:sp>
        <p:nvSpPr>
          <p:cNvPr id="5" name="Rectangle 4">
            <a:extLst>
              <a:ext uri="{FF2B5EF4-FFF2-40B4-BE49-F238E27FC236}">
                <a16:creationId xmlns:a16="http://schemas.microsoft.com/office/drawing/2014/main" id="{753EFB88-6261-B24D-9039-2DCB41117D1E}"/>
              </a:ext>
            </a:extLst>
          </p:cNvPr>
          <p:cNvSpPr/>
          <p:nvPr/>
        </p:nvSpPr>
        <p:spPr>
          <a:xfrm>
            <a:off x="899592" y="6597351"/>
            <a:ext cx="7488832" cy="230832"/>
          </a:xfrm>
          <a:prstGeom prst="rect">
            <a:avLst/>
          </a:prstGeom>
        </p:spPr>
        <p:txBody>
          <a:bodyPr wrap="square">
            <a:spAutoFit/>
          </a:bodyPr>
          <a:lstStyle/>
          <a:p>
            <a:r>
              <a:rPr lang="en-US" sz="900" dirty="0">
                <a:solidFill>
                  <a:schemeClr val="bg1">
                    <a:lumMod val="75000"/>
                  </a:schemeClr>
                </a:solidFill>
              </a:rPr>
              <a:t>Source: </a:t>
            </a:r>
            <a:r>
              <a:rPr lang="en-US" sz="900" dirty="0" err="1">
                <a:solidFill>
                  <a:schemeClr val="bg1">
                    <a:lumMod val="75000"/>
                  </a:schemeClr>
                </a:solidFill>
              </a:rPr>
              <a:t>Dipanjan</a:t>
            </a:r>
            <a:r>
              <a:rPr lang="en-US" sz="900" dirty="0">
                <a:solidFill>
                  <a:schemeClr val="bg1">
                    <a:lumMod val="75000"/>
                  </a:schemeClr>
                </a:solidFill>
              </a:rPr>
              <a:t> Sarkar (2019), Text Analytics with Python: A Practitioner’s Guide to Natural Language Processing, Second Edition. </a:t>
            </a:r>
            <a:r>
              <a:rPr lang="en-US" sz="900" dirty="0" err="1">
                <a:solidFill>
                  <a:schemeClr val="bg1">
                    <a:lumMod val="75000"/>
                  </a:schemeClr>
                </a:solidFill>
              </a:rPr>
              <a:t>APress</a:t>
            </a:r>
            <a:r>
              <a:rPr lang="en-US" sz="900" dirty="0">
                <a:solidFill>
                  <a:schemeClr val="bg1">
                    <a:lumMod val="75000"/>
                  </a:schemeClr>
                </a:solidFill>
              </a:rPr>
              <a:t>.</a:t>
            </a:r>
          </a:p>
        </p:txBody>
      </p:sp>
    </p:spTree>
    <p:extLst>
      <p:ext uri="{BB962C8B-B14F-4D97-AF65-F5344CB8AC3E}">
        <p14:creationId xmlns:p14="http://schemas.microsoft.com/office/powerpoint/2010/main" val="2630915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568952" cy="1484784"/>
          </a:xfrm>
        </p:spPr>
        <p:txBody>
          <a:bodyPr/>
          <a:lstStyle/>
          <a:p>
            <a:r>
              <a:rPr lang="en-US" sz="2400" dirty="0">
                <a:solidFill>
                  <a:srgbClr val="4F81BD"/>
                </a:solidFill>
              </a:rPr>
              <a:t>Bing Liu (2015), </a:t>
            </a:r>
            <a:br>
              <a:rPr lang="en-US" sz="2400" dirty="0">
                <a:solidFill>
                  <a:srgbClr val="4F81BD"/>
                </a:solidFill>
              </a:rPr>
            </a:br>
            <a:r>
              <a:rPr lang="en-US" sz="2400" dirty="0">
                <a:solidFill>
                  <a:srgbClr val="4F81BD"/>
                </a:solidFill>
              </a:rPr>
              <a:t>Sentiment Analysis: </a:t>
            </a:r>
            <a:br>
              <a:rPr lang="en-US" sz="2400" dirty="0">
                <a:solidFill>
                  <a:srgbClr val="4F81BD"/>
                </a:solidFill>
              </a:rPr>
            </a:br>
            <a:r>
              <a:rPr lang="en-US" sz="2400" dirty="0">
                <a:solidFill>
                  <a:srgbClr val="4F81BD"/>
                </a:solidFill>
              </a:rPr>
              <a:t>Mining Opinions, Sentiments, and Emotions, </a:t>
            </a:r>
            <a:br>
              <a:rPr lang="en-US" sz="2400" dirty="0">
                <a:solidFill>
                  <a:srgbClr val="4F81BD"/>
                </a:solidFill>
              </a:rPr>
            </a:br>
            <a:r>
              <a:rPr lang="en-US" sz="2400" dirty="0">
                <a:solidFill>
                  <a:srgbClr val="4F81BD"/>
                </a:solidFill>
              </a:rPr>
              <a:t>Cambridge University Press</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14</a:t>
            </a:fld>
            <a:endParaRPr lang="zh-TW" altLang="en-US"/>
          </a:p>
        </p:txBody>
      </p:sp>
      <p:pic>
        <p:nvPicPr>
          <p:cNvPr id="5" name="Picture 4"/>
          <p:cNvPicPr>
            <a:picLocks noChangeAspect="1"/>
          </p:cNvPicPr>
          <p:nvPr/>
        </p:nvPicPr>
        <p:blipFill>
          <a:blip r:embed="rId2"/>
          <a:stretch>
            <a:fillRect/>
          </a:stretch>
        </p:blipFill>
        <p:spPr>
          <a:xfrm>
            <a:off x="2704954" y="1537849"/>
            <a:ext cx="3734093" cy="4987495"/>
          </a:xfrm>
          <a:prstGeom prst="rect">
            <a:avLst/>
          </a:prstGeom>
        </p:spPr>
      </p:pic>
      <p:sp>
        <p:nvSpPr>
          <p:cNvPr id="7" name="Rectangle 6"/>
          <p:cNvSpPr/>
          <p:nvPr/>
        </p:nvSpPr>
        <p:spPr>
          <a:xfrm>
            <a:off x="1223628" y="6581001"/>
            <a:ext cx="6696744" cy="276999"/>
          </a:xfrm>
          <a:prstGeom prst="rect">
            <a:avLst/>
          </a:prstGeom>
        </p:spPr>
        <p:txBody>
          <a:bodyPr wrap="square">
            <a:spAutoFit/>
          </a:bodyPr>
          <a:lstStyle/>
          <a:p>
            <a:pPr algn="ctr"/>
            <a:r>
              <a:rPr lang="en-US" sz="1200" dirty="0">
                <a:hlinkClick r:id="rId3"/>
              </a:rPr>
              <a:t>http://www.amazon.com/Sentiment-Analysis-Opinions-Sentiments-Emotions/dp/1107017890</a:t>
            </a:r>
            <a:endParaRPr lang="en-US" sz="1200" dirty="0"/>
          </a:p>
        </p:txBody>
      </p:sp>
    </p:spTree>
    <p:extLst>
      <p:ext uri="{BB962C8B-B14F-4D97-AF65-F5344CB8AC3E}">
        <p14:creationId xmlns:p14="http://schemas.microsoft.com/office/powerpoint/2010/main" val="2725617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a:xfrm>
            <a:off x="457200" y="274638"/>
            <a:ext cx="8229600" cy="777875"/>
          </a:xfrm>
        </p:spPr>
        <p:txBody>
          <a:bodyPr/>
          <a:lstStyle/>
          <a:p>
            <a:r>
              <a:rPr lang="en-US" altLang="zh-TW">
                <a:solidFill>
                  <a:srgbClr val="4F81BD"/>
                </a:solidFill>
              </a:rPr>
              <a:t>Emotions</a:t>
            </a:r>
            <a:endParaRPr lang="zh-TW" altLang="en-US">
              <a:solidFill>
                <a:srgbClr val="4F81BD"/>
              </a:solidFill>
            </a:endParaRPr>
          </a:p>
        </p:txBody>
      </p:sp>
      <p:sp>
        <p:nvSpPr>
          <p:cNvPr id="21507" name="投影片編號版面配置區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fld id="{830A0DC9-FA81-485B-A717-AA0DBAB3A038}" type="slidenum">
              <a:rPr lang="zh-TW" altLang="en-US" sz="1200" smtClean="0">
                <a:solidFill>
                  <a:srgbClr val="898989"/>
                </a:solidFill>
              </a:rPr>
              <a:pPr eaLnBrk="1" hangingPunct="1">
                <a:spcBef>
                  <a:spcPct val="0"/>
                </a:spcBef>
                <a:buFontTx/>
                <a:buNone/>
              </a:pPr>
              <a:t>15</a:t>
            </a:fld>
            <a:endParaRPr lang="zh-TW" altLang="en-US" sz="1200">
              <a:solidFill>
                <a:srgbClr val="898989"/>
              </a:solidFill>
            </a:endParaRPr>
          </a:p>
        </p:txBody>
      </p:sp>
      <p:sp>
        <p:nvSpPr>
          <p:cNvPr id="21508"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lang="en-US" altLang="zh-TW" sz="1200">
                <a:solidFill>
                  <a:srgbClr val="A6A6A6"/>
                </a:solidFill>
                <a:latin typeface="Arial" charset="0"/>
              </a:rPr>
              <a:t>Source: Bing Liu (2011) , “Web Data Mining: Exploring Hyperlinks, Contents, and Usage Data,” Springer, 2nd Edition,</a:t>
            </a:r>
            <a:endParaRPr lang="zh-TW" altLang="en-US" sz="1200">
              <a:solidFill>
                <a:srgbClr val="A6A6A6"/>
              </a:solidFill>
              <a:latin typeface="Arial" charset="0"/>
            </a:endParaRPr>
          </a:p>
        </p:txBody>
      </p:sp>
      <p:sp>
        <p:nvSpPr>
          <p:cNvPr id="2" name="Rounded Rectangle 1"/>
          <p:cNvSpPr/>
          <p:nvPr/>
        </p:nvSpPr>
        <p:spPr>
          <a:xfrm>
            <a:off x="1475656" y="2204864"/>
            <a:ext cx="2592288" cy="936104"/>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4000" dirty="0"/>
              <a:t>Love</a:t>
            </a:r>
          </a:p>
        </p:txBody>
      </p:sp>
      <p:sp>
        <p:nvSpPr>
          <p:cNvPr id="7" name="Rounded Rectangle 6"/>
          <p:cNvSpPr/>
          <p:nvPr/>
        </p:nvSpPr>
        <p:spPr>
          <a:xfrm>
            <a:off x="1547664" y="3573016"/>
            <a:ext cx="2592288" cy="936104"/>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4000" dirty="0"/>
              <a:t>Joy</a:t>
            </a:r>
          </a:p>
        </p:txBody>
      </p:sp>
      <p:sp>
        <p:nvSpPr>
          <p:cNvPr id="8" name="Rounded Rectangle 7"/>
          <p:cNvSpPr/>
          <p:nvPr/>
        </p:nvSpPr>
        <p:spPr>
          <a:xfrm>
            <a:off x="1547664" y="4941168"/>
            <a:ext cx="2592288" cy="93610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4000" dirty="0"/>
              <a:t>Surprise</a:t>
            </a:r>
          </a:p>
        </p:txBody>
      </p:sp>
      <p:sp>
        <p:nvSpPr>
          <p:cNvPr id="9" name="Rounded Rectangle 8"/>
          <p:cNvSpPr>
            <a:spLocks noChangeArrowheads="1"/>
          </p:cNvSpPr>
          <p:nvPr/>
        </p:nvSpPr>
        <p:spPr bwMode="auto">
          <a:xfrm>
            <a:off x="4859338" y="2205038"/>
            <a:ext cx="2592387" cy="936625"/>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sz="4000" dirty="0">
                <a:solidFill>
                  <a:schemeClr val="lt1"/>
                </a:solidFill>
                <a:latin typeface="+mn-lt"/>
                <a:ea typeface="+mn-ea"/>
              </a:rPr>
              <a:t>Anger</a:t>
            </a:r>
          </a:p>
        </p:txBody>
      </p:sp>
      <p:sp>
        <p:nvSpPr>
          <p:cNvPr id="10" name="Rounded Rectangle 9"/>
          <p:cNvSpPr>
            <a:spLocks noChangeArrowheads="1"/>
          </p:cNvSpPr>
          <p:nvPr/>
        </p:nvSpPr>
        <p:spPr bwMode="auto">
          <a:xfrm>
            <a:off x="4859338" y="3573463"/>
            <a:ext cx="2592387" cy="935037"/>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sz="4000" dirty="0">
                <a:solidFill>
                  <a:schemeClr val="lt1"/>
                </a:solidFill>
                <a:latin typeface="+mn-lt"/>
                <a:ea typeface="+mn-ea"/>
              </a:rPr>
              <a:t>Sadness</a:t>
            </a:r>
          </a:p>
        </p:txBody>
      </p:sp>
      <p:sp>
        <p:nvSpPr>
          <p:cNvPr id="11" name="Rounded Rectangle 10"/>
          <p:cNvSpPr>
            <a:spLocks noChangeArrowheads="1"/>
          </p:cNvSpPr>
          <p:nvPr/>
        </p:nvSpPr>
        <p:spPr bwMode="auto">
          <a:xfrm>
            <a:off x="4859338" y="5013325"/>
            <a:ext cx="2592387" cy="936625"/>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sz="4000" dirty="0">
                <a:solidFill>
                  <a:schemeClr val="lt1"/>
                </a:solidFill>
                <a:latin typeface="+mn-lt"/>
                <a:ea typeface="+mn-ea"/>
              </a:rPr>
              <a:t>Fear</a:t>
            </a:r>
          </a:p>
        </p:txBody>
      </p:sp>
      <p:pic>
        <p:nvPicPr>
          <p:cNvPr id="215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1058863"/>
            <a:ext cx="942975" cy="942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5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039813"/>
            <a:ext cx="933450" cy="962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277405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a:xfrm>
            <a:off x="457200" y="115888"/>
            <a:ext cx="8229600" cy="1225550"/>
          </a:xfrm>
        </p:spPr>
        <p:txBody>
          <a:bodyPr>
            <a:normAutofit fontScale="90000"/>
          </a:bodyPr>
          <a:lstStyle/>
          <a:p>
            <a:r>
              <a:rPr lang="en-US" altLang="zh-TW">
                <a:solidFill>
                  <a:schemeClr val="accent1"/>
                </a:solidFill>
              </a:rPr>
              <a:t>Example of Opinion:</a:t>
            </a:r>
            <a:br>
              <a:rPr lang="en-US" altLang="zh-TW">
                <a:solidFill>
                  <a:schemeClr val="accent1"/>
                </a:solidFill>
              </a:rPr>
            </a:br>
            <a:r>
              <a:rPr lang="en-US" altLang="zh-TW">
                <a:solidFill>
                  <a:schemeClr val="accent1"/>
                </a:solidFill>
              </a:rPr>
              <a:t>review segment on iPhone</a:t>
            </a:r>
            <a:endParaRPr lang="zh-TW" altLang="en-US">
              <a:solidFill>
                <a:schemeClr val="accent1"/>
              </a:solidFill>
            </a:endParaRPr>
          </a:p>
        </p:txBody>
      </p:sp>
      <p:sp>
        <p:nvSpPr>
          <p:cNvPr id="29699" name="內容版面配置區 2"/>
          <p:cNvSpPr>
            <a:spLocks noGrp="1"/>
          </p:cNvSpPr>
          <p:nvPr>
            <p:ph idx="1"/>
          </p:nvPr>
        </p:nvSpPr>
        <p:spPr>
          <a:xfrm>
            <a:off x="250825" y="1557338"/>
            <a:ext cx="8435975" cy="4568825"/>
          </a:xfrm>
        </p:spPr>
        <p:txBody>
          <a:bodyPr/>
          <a:lstStyle/>
          <a:p>
            <a:pPr>
              <a:buFont typeface="Arial" charset="0"/>
              <a:buNone/>
            </a:pPr>
            <a:r>
              <a:rPr lang="en-US" altLang="zh-TW" sz="2800"/>
              <a:t>“I bought an iPhone a few days ago. </a:t>
            </a:r>
          </a:p>
          <a:p>
            <a:pPr>
              <a:buFont typeface="Arial" charset="0"/>
              <a:buNone/>
            </a:pPr>
            <a:r>
              <a:rPr lang="en-US" altLang="zh-TW" sz="2800"/>
              <a:t>It was such a nice phone.</a:t>
            </a:r>
          </a:p>
          <a:p>
            <a:pPr>
              <a:buFont typeface="Arial" charset="0"/>
              <a:buNone/>
            </a:pPr>
            <a:r>
              <a:rPr lang="en-US" altLang="zh-TW" sz="2800"/>
              <a:t>The touch screen was really cool. </a:t>
            </a:r>
          </a:p>
          <a:p>
            <a:pPr>
              <a:buFont typeface="Arial" charset="0"/>
              <a:buNone/>
            </a:pPr>
            <a:r>
              <a:rPr lang="en-US" altLang="zh-TW" sz="2800"/>
              <a:t>The voice quality was clear too. </a:t>
            </a:r>
          </a:p>
          <a:p>
            <a:pPr>
              <a:buFont typeface="Arial" charset="0"/>
              <a:buNone/>
            </a:pPr>
            <a:r>
              <a:rPr lang="en-US" altLang="zh-TW" sz="2800"/>
              <a:t>However, my mother was mad with me as I did not tell her before I bought it. </a:t>
            </a:r>
          </a:p>
          <a:p>
            <a:pPr>
              <a:buFont typeface="Arial" charset="0"/>
              <a:buNone/>
            </a:pPr>
            <a:r>
              <a:rPr lang="en-US" altLang="zh-TW" sz="2800"/>
              <a:t>She also thought the phone was too expensive, and wanted me to return it to the shop. … ”</a:t>
            </a:r>
            <a:endParaRPr lang="zh-TW" altLang="en-US" sz="2800"/>
          </a:p>
        </p:txBody>
      </p:sp>
      <p:sp>
        <p:nvSpPr>
          <p:cNvPr id="29700" name="投影片編號版面配置區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fld id="{BDCF89A0-4CC8-4C95-A96F-E4F029D5B5FC}" type="slidenum">
              <a:rPr lang="zh-TW" altLang="en-US" sz="1200" smtClean="0">
                <a:solidFill>
                  <a:srgbClr val="898989"/>
                </a:solidFill>
              </a:rPr>
              <a:pPr eaLnBrk="1" hangingPunct="1">
                <a:spcBef>
                  <a:spcPct val="0"/>
                </a:spcBef>
                <a:buFontTx/>
                <a:buNone/>
              </a:pPr>
              <a:t>16</a:t>
            </a:fld>
            <a:endParaRPr lang="zh-TW" altLang="en-US" sz="1200">
              <a:solidFill>
                <a:srgbClr val="898989"/>
              </a:solidFill>
            </a:endParaRPr>
          </a:p>
        </p:txBody>
      </p:sp>
      <p:sp>
        <p:nvSpPr>
          <p:cNvPr id="29701"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lang="en-US" altLang="zh-TW" sz="1200">
                <a:solidFill>
                  <a:srgbClr val="A6A6A6"/>
                </a:solidFill>
                <a:latin typeface="Arial" charset="0"/>
              </a:rPr>
              <a:t>Source: Bing Liu (2011) , “Web Data Mining: Exploring Hyperlinks, Contents, and Usage Data,” Springer, 2nd Edition,</a:t>
            </a:r>
            <a:endParaRPr lang="zh-TW" altLang="en-US" sz="1200">
              <a:solidFill>
                <a:srgbClr val="A6A6A6"/>
              </a:solidFill>
              <a:latin typeface="Arial" charset="0"/>
            </a:endParaRPr>
          </a:p>
        </p:txBody>
      </p:sp>
      <p:pic>
        <p:nvPicPr>
          <p:cNvPr id="2970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942975" cy="942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970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6088" y="115888"/>
            <a:ext cx="933450" cy="962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84120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內容版面配置區 2"/>
          <p:cNvSpPr>
            <a:spLocks noGrp="1"/>
          </p:cNvSpPr>
          <p:nvPr>
            <p:ph idx="1"/>
          </p:nvPr>
        </p:nvSpPr>
        <p:spPr>
          <a:xfrm>
            <a:off x="250825" y="1557338"/>
            <a:ext cx="8435975" cy="4568825"/>
          </a:xfrm>
        </p:spPr>
        <p:txBody>
          <a:bodyPr/>
          <a:lstStyle/>
          <a:p>
            <a:pPr>
              <a:buFont typeface="Arial" charset="0"/>
              <a:buNone/>
            </a:pPr>
            <a:r>
              <a:rPr lang="en-US" altLang="zh-TW" sz="2800"/>
              <a:t>“(1) I bought an </a:t>
            </a:r>
            <a:r>
              <a:rPr lang="en-US" altLang="zh-TW" sz="2800" u="sng"/>
              <a:t>iPhone</a:t>
            </a:r>
            <a:r>
              <a:rPr lang="en-US" altLang="zh-TW" sz="2800"/>
              <a:t> a few days ago. </a:t>
            </a:r>
          </a:p>
          <a:p>
            <a:pPr>
              <a:buFont typeface="Arial" charset="0"/>
              <a:buNone/>
            </a:pPr>
            <a:r>
              <a:rPr lang="en-US" altLang="zh-TW" sz="2800"/>
              <a:t>(2) </a:t>
            </a:r>
            <a:r>
              <a:rPr lang="en-US" altLang="zh-TW" sz="2800">
                <a:solidFill>
                  <a:srgbClr val="FF0000"/>
                </a:solidFill>
              </a:rPr>
              <a:t>It was such a </a:t>
            </a:r>
            <a:r>
              <a:rPr lang="en-US" altLang="zh-TW" sz="2800" b="1">
                <a:solidFill>
                  <a:srgbClr val="FF0000"/>
                </a:solidFill>
              </a:rPr>
              <a:t>nice</a:t>
            </a:r>
            <a:r>
              <a:rPr lang="en-US" altLang="zh-TW" sz="2800">
                <a:solidFill>
                  <a:srgbClr val="FF0000"/>
                </a:solidFill>
              </a:rPr>
              <a:t> phone.</a:t>
            </a:r>
          </a:p>
          <a:p>
            <a:pPr>
              <a:buFont typeface="Arial" charset="0"/>
              <a:buNone/>
            </a:pPr>
            <a:r>
              <a:rPr lang="en-US" altLang="zh-TW" sz="2800"/>
              <a:t>(3) </a:t>
            </a:r>
            <a:r>
              <a:rPr lang="en-US" altLang="zh-TW" sz="2800">
                <a:solidFill>
                  <a:srgbClr val="FF0000"/>
                </a:solidFill>
              </a:rPr>
              <a:t>The </a:t>
            </a:r>
            <a:r>
              <a:rPr lang="en-US" altLang="zh-TW" sz="2800" u="sng">
                <a:solidFill>
                  <a:srgbClr val="FF0000"/>
                </a:solidFill>
              </a:rPr>
              <a:t>touch screen </a:t>
            </a:r>
            <a:r>
              <a:rPr lang="en-US" altLang="zh-TW" sz="2800">
                <a:solidFill>
                  <a:srgbClr val="FF0000"/>
                </a:solidFill>
              </a:rPr>
              <a:t>was really </a:t>
            </a:r>
            <a:r>
              <a:rPr lang="en-US" altLang="zh-TW" sz="2800" b="1">
                <a:solidFill>
                  <a:srgbClr val="FF0000"/>
                </a:solidFill>
              </a:rPr>
              <a:t>cool</a:t>
            </a:r>
            <a:r>
              <a:rPr lang="en-US" altLang="zh-TW" sz="2800">
                <a:solidFill>
                  <a:srgbClr val="FF0000"/>
                </a:solidFill>
              </a:rPr>
              <a:t>. </a:t>
            </a:r>
          </a:p>
          <a:p>
            <a:pPr>
              <a:buFont typeface="Arial" charset="0"/>
              <a:buNone/>
            </a:pPr>
            <a:r>
              <a:rPr lang="en-US" altLang="zh-TW" sz="2800"/>
              <a:t>(4) </a:t>
            </a:r>
            <a:r>
              <a:rPr lang="en-US" altLang="zh-TW" sz="2800">
                <a:solidFill>
                  <a:srgbClr val="FF0000"/>
                </a:solidFill>
              </a:rPr>
              <a:t>The </a:t>
            </a:r>
            <a:r>
              <a:rPr lang="en-US" altLang="zh-TW" sz="2800" u="sng">
                <a:solidFill>
                  <a:srgbClr val="FF0000"/>
                </a:solidFill>
              </a:rPr>
              <a:t>voice quality </a:t>
            </a:r>
            <a:r>
              <a:rPr lang="en-US" altLang="zh-TW" sz="2800">
                <a:solidFill>
                  <a:srgbClr val="FF0000"/>
                </a:solidFill>
              </a:rPr>
              <a:t>was </a:t>
            </a:r>
            <a:r>
              <a:rPr lang="en-US" altLang="zh-TW" sz="2800" b="1">
                <a:solidFill>
                  <a:srgbClr val="FF0000"/>
                </a:solidFill>
              </a:rPr>
              <a:t>clear</a:t>
            </a:r>
            <a:r>
              <a:rPr lang="en-US" altLang="zh-TW" sz="2800">
                <a:solidFill>
                  <a:srgbClr val="FF0000"/>
                </a:solidFill>
              </a:rPr>
              <a:t> too.</a:t>
            </a:r>
            <a:r>
              <a:rPr lang="en-US" altLang="zh-TW" sz="2800"/>
              <a:t> </a:t>
            </a:r>
          </a:p>
          <a:p>
            <a:pPr>
              <a:buFont typeface="Arial" charset="0"/>
              <a:buNone/>
            </a:pPr>
            <a:r>
              <a:rPr lang="en-US" altLang="zh-TW" sz="2800"/>
              <a:t>(5) </a:t>
            </a:r>
            <a:r>
              <a:rPr lang="en-US" altLang="zh-TW" sz="2800">
                <a:solidFill>
                  <a:srgbClr val="00B050"/>
                </a:solidFill>
              </a:rPr>
              <a:t>However, my mother was mad with me as I did not tell her before I bought it</a:t>
            </a:r>
            <a:r>
              <a:rPr lang="en-US" altLang="zh-TW" sz="2800"/>
              <a:t>. </a:t>
            </a:r>
          </a:p>
          <a:p>
            <a:pPr>
              <a:buFont typeface="Arial" charset="0"/>
              <a:buNone/>
            </a:pPr>
            <a:r>
              <a:rPr lang="en-US" altLang="zh-TW" sz="2800"/>
              <a:t>(6) </a:t>
            </a:r>
            <a:r>
              <a:rPr lang="en-US" altLang="zh-TW" sz="2800">
                <a:solidFill>
                  <a:srgbClr val="00B050"/>
                </a:solidFill>
              </a:rPr>
              <a:t>She also thought the phone was too </a:t>
            </a:r>
            <a:r>
              <a:rPr lang="en-US" altLang="zh-TW" sz="2800" b="1" u="sng">
                <a:solidFill>
                  <a:srgbClr val="00B050"/>
                </a:solidFill>
              </a:rPr>
              <a:t>expensive</a:t>
            </a:r>
            <a:r>
              <a:rPr lang="en-US" altLang="zh-TW" sz="2800">
                <a:solidFill>
                  <a:srgbClr val="00B050"/>
                </a:solidFill>
              </a:rPr>
              <a:t>, and wanted me to return it to the shop.</a:t>
            </a:r>
            <a:r>
              <a:rPr lang="en-US" altLang="zh-TW" sz="2800"/>
              <a:t> … ”</a:t>
            </a:r>
            <a:endParaRPr lang="zh-TW" altLang="en-US" sz="2800"/>
          </a:p>
        </p:txBody>
      </p:sp>
      <p:sp>
        <p:nvSpPr>
          <p:cNvPr id="30723" name="投影片編號版面配置區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fld id="{64346A3C-8CDA-4E3C-A883-6DE63D7C3010}" type="slidenum">
              <a:rPr lang="zh-TW" altLang="en-US" sz="1200" smtClean="0">
                <a:solidFill>
                  <a:srgbClr val="898989"/>
                </a:solidFill>
              </a:rPr>
              <a:pPr eaLnBrk="1" hangingPunct="1">
                <a:spcBef>
                  <a:spcPct val="0"/>
                </a:spcBef>
                <a:buFontTx/>
                <a:buNone/>
              </a:pPr>
              <a:t>17</a:t>
            </a:fld>
            <a:endParaRPr lang="zh-TW" altLang="en-US" sz="1200">
              <a:solidFill>
                <a:srgbClr val="898989"/>
              </a:solidFill>
            </a:endParaRPr>
          </a:p>
        </p:txBody>
      </p:sp>
      <p:sp>
        <p:nvSpPr>
          <p:cNvPr id="30724"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lang="en-US" altLang="zh-TW" sz="1200">
                <a:solidFill>
                  <a:srgbClr val="A6A6A6"/>
                </a:solidFill>
                <a:latin typeface="Arial" charset="0"/>
              </a:rPr>
              <a:t>Source: Bing Liu (2011) , “Web Data Mining: Exploring Hyperlinks, Contents, and Usage Data,” Springer, 2nd Edition,</a:t>
            </a:r>
            <a:endParaRPr lang="zh-TW" altLang="en-US" sz="1200">
              <a:solidFill>
                <a:srgbClr val="A6A6A6"/>
              </a:solidFill>
              <a:latin typeface="Arial" charset="0"/>
            </a:endParaRPr>
          </a:p>
        </p:txBody>
      </p:sp>
      <p:sp>
        <p:nvSpPr>
          <p:cNvPr id="30725" name="文字方塊 5"/>
          <p:cNvSpPr txBox="1">
            <a:spLocks noChangeArrowheads="1"/>
          </p:cNvSpPr>
          <p:nvPr/>
        </p:nvSpPr>
        <p:spPr bwMode="auto">
          <a:xfrm>
            <a:off x="7667625" y="2565400"/>
            <a:ext cx="14763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en-US" altLang="zh-TW" sz="1800" b="1">
                <a:solidFill>
                  <a:srgbClr val="FF0000"/>
                </a:solidFill>
                <a:latin typeface="Arial" charset="0"/>
              </a:rPr>
              <a:t>+Positive Opinion</a:t>
            </a:r>
            <a:endParaRPr lang="zh-TW" altLang="en-US" sz="1800" b="1">
              <a:solidFill>
                <a:srgbClr val="FF0000"/>
              </a:solidFill>
              <a:latin typeface="Arial" charset="0"/>
            </a:endParaRPr>
          </a:p>
        </p:txBody>
      </p:sp>
      <p:sp>
        <p:nvSpPr>
          <p:cNvPr id="30726" name="文字方塊 6"/>
          <p:cNvSpPr txBox="1">
            <a:spLocks noChangeArrowheads="1"/>
          </p:cNvSpPr>
          <p:nvPr/>
        </p:nvSpPr>
        <p:spPr bwMode="auto">
          <a:xfrm>
            <a:off x="7740650" y="5229225"/>
            <a:ext cx="14033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en-US" altLang="zh-TW" sz="1800" b="1">
                <a:solidFill>
                  <a:srgbClr val="00B050"/>
                </a:solidFill>
                <a:latin typeface="Arial" charset="0"/>
              </a:rPr>
              <a:t>-Negative Opinion</a:t>
            </a:r>
            <a:endParaRPr lang="zh-TW" altLang="en-US" sz="1800" b="1">
              <a:solidFill>
                <a:srgbClr val="00B050"/>
              </a:solidFill>
              <a:latin typeface="Arial" charset="0"/>
            </a:endParaRPr>
          </a:p>
        </p:txBody>
      </p:sp>
      <p:sp>
        <p:nvSpPr>
          <p:cNvPr id="30727" name="標題 1"/>
          <p:cNvSpPr txBox="1">
            <a:spLocks/>
          </p:cNvSpPr>
          <p:nvPr/>
        </p:nvSpPr>
        <p:spPr bwMode="auto">
          <a:xfrm>
            <a:off x="457200" y="115888"/>
            <a:ext cx="8229600"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a:spcBef>
                <a:spcPct val="0"/>
              </a:spcBef>
              <a:buFontTx/>
              <a:buNone/>
            </a:pPr>
            <a:r>
              <a:rPr kumimoji="0" lang="en-US" altLang="zh-TW" sz="4400" b="1">
                <a:solidFill>
                  <a:schemeClr val="accent1"/>
                </a:solidFill>
                <a:ea typeface="標楷體" pitchFamily="65" charset="-120"/>
              </a:rPr>
              <a:t>Example of Opinion:</a:t>
            </a:r>
            <a:br>
              <a:rPr kumimoji="0" lang="en-US" altLang="zh-TW" sz="4400" b="1">
                <a:solidFill>
                  <a:schemeClr val="accent1"/>
                </a:solidFill>
                <a:ea typeface="標楷體" pitchFamily="65" charset="-120"/>
              </a:rPr>
            </a:br>
            <a:r>
              <a:rPr kumimoji="0" lang="en-US" altLang="zh-TW" sz="4400" b="1">
                <a:solidFill>
                  <a:schemeClr val="accent1"/>
                </a:solidFill>
                <a:ea typeface="標楷體" pitchFamily="65" charset="-120"/>
              </a:rPr>
              <a:t>review segment on iPhone</a:t>
            </a:r>
            <a:endParaRPr kumimoji="0" lang="zh-TW" altLang="en-US" sz="4400" b="1">
              <a:solidFill>
                <a:schemeClr val="accent1"/>
              </a:solidFill>
              <a:ea typeface="標楷體" pitchFamily="65" charset="-120"/>
            </a:endParaRPr>
          </a:p>
        </p:txBody>
      </p:sp>
      <p:pic>
        <p:nvPicPr>
          <p:cNvPr id="3072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2416175"/>
            <a:ext cx="942975" cy="942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725" y="5070475"/>
            <a:ext cx="933450" cy="962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54149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標題 1"/>
          <p:cNvSpPr>
            <a:spLocks noGrp="1"/>
          </p:cNvSpPr>
          <p:nvPr>
            <p:ph type="title"/>
          </p:nvPr>
        </p:nvSpPr>
        <p:spPr>
          <a:xfrm>
            <a:off x="457200" y="188913"/>
            <a:ext cx="8229600" cy="1143000"/>
          </a:xfrm>
        </p:spPr>
        <p:txBody>
          <a:bodyPr/>
          <a:lstStyle/>
          <a:p>
            <a:r>
              <a:rPr lang="en-US" altLang="zh-TW" dirty="0">
                <a:solidFill>
                  <a:schemeClr val="accent1"/>
                </a:solidFill>
              </a:rPr>
              <a:t>Sentiment Analysis and </a:t>
            </a:r>
            <a:br>
              <a:rPr lang="en-US" altLang="zh-TW" dirty="0">
                <a:solidFill>
                  <a:schemeClr val="accent1"/>
                </a:solidFill>
              </a:rPr>
            </a:br>
            <a:r>
              <a:rPr lang="en-US" altLang="zh-TW" dirty="0">
                <a:solidFill>
                  <a:schemeClr val="accent1"/>
                </a:solidFill>
              </a:rPr>
              <a:t>Opinion Mining</a:t>
            </a:r>
            <a:endParaRPr lang="zh-TW" altLang="en-US" dirty="0">
              <a:solidFill>
                <a:schemeClr val="accent1"/>
              </a:solidFill>
            </a:endParaRPr>
          </a:p>
        </p:txBody>
      </p:sp>
      <p:sp>
        <p:nvSpPr>
          <p:cNvPr id="57347" name="內容版面配置區 2"/>
          <p:cNvSpPr>
            <a:spLocks noGrp="1"/>
          </p:cNvSpPr>
          <p:nvPr>
            <p:ph idx="1"/>
          </p:nvPr>
        </p:nvSpPr>
        <p:spPr>
          <a:xfrm>
            <a:off x="457200" y="1484313"/>
            <a:ext cx="8229600" cy="4968875"/>
          </a:xfrm>
        </p:spPr>
        <p:txBody>
          <a:bodyPr/>
          <a:lstStyle/>
          <a:p>
            <a:r>
              <a:rPr lang="en-US" altLang="zh-TW" sz="2400" dirty="0"/>
              <a:t>Computational study of </a:t>
            </a:r>
            <a:br>
              <a:rPr lang="en-US" altLang="zh-TW" sz="2400" dirty="0"/>
            </a:br>
            <a:r>
              <a:rPr lang="en-US" altLang="zh-TW" sz="2400" dirty="0">
                <a:solidFill>
                  <a:srgbClr val="4F81BD"/>
                </a:solidFill>
              </a:rPr>
              <a:t>opinions,</a:t>
            </a:r>
            <a:br>
              <a:rPr lang="en-US" altLang="zh-TW" sz="2400" dirty="0">
                <a:solidFill>
                  <a:srgbClr val="4F81BD"/>
                </a:solidFill>
              </a:rPr>
            </a:br>
            <a:r>
              <a:rPr lang="en-US" altLang="zh-TW" sz="2400" dirty="0">
                <a:solidFill>
                  <a:srgbClr val="4F81BD"/>
                </a:solidFill>
              </a:rPr>
              <a:t>sentiments,</a:t>
            </a:r>
            <a:br>
              <a:rPr lang="en-US" altLang="zh-TW" sz="2400" dirty="0">
                <a:solidFill>
                  <a:srgbClr val="4F81BD"/>
                </a:solidFill>
              </a:rPr>
            </a:br>
            <a:r>
              <a:rPr lang="en-US" altLang="zh-TW" sz="2400" dirty="0">
                <a:solidFill>
                  <a:srgbClr val="4F81BD"/>
                </a:solidFill>
              </a:rPr>
              <a:t>subjectivity,</a:t>
            </a:r>
            <a:br>
              <a:rPr lang="en-US" altLang="zh-TW" sz="2400" dirty="0">
                <a:solidFill>
                  <a:srgbClr val="4F81BD"/>
                </a:solidFill>
              </a:rPr>
            </a:br>
            <a:r>
              <a:rPr lang="en-US" altLang="zh-TW" sz="2400" dirty="0">
                <a:solidFill>
                  <a:srgbClr val="4F81BD"/>
                </a:solidFill>
              </a:rPr>
              <a:t>evaluations,</a:t>
            </a:r>
            <a:br>
              <a:rPr lang="en-US" altLang="zh-TW" sz="2400" dirty="0">
                <a:solidFill>
                  <a:srgbClr val="4F81BD"/>
                </a:solidFill>
              </a:rPr>
            </a:br>
            <a:r>
              <a:rPr lang="en-US" altLang="zh-TW" sz="2400" dirty="0">
                <a:solidFill>
                  <a:srgbClr val="4F81BD"/>
                </a:solidFill>
              </a:rPr>
              <a:t>attitudes,</a:t>
            </a:r>
            <a:br>
              <a:rPr lang="en-US" altLang="zh-TW" sz="2400" dirty="0">
                <a:solidFill>
                  <a:srgbClr val="4F81BD"/>
                </a:solidFill>
              </a:rPr>
            </a:br>
            <a:r>
              <a:rPr lang="en-US" altLang="zh-TW" sz="2400" dirty="0">
                <a:solidFill>
                  <a:srgbClr val="4F81BD"/>
                </a:solidFill>
              </a:rPr>
              <a:t>appraisal,</a:t>
            </a:r>
            <a:br>
              <a:rPr lang="en-US" altLang="zh-TW" sz="2400" dirty="0">
                <a:solidFill>
                  <a:srgbClr val="4F81BD"/>
                </a:solidFill>
              </a:rPr>
            </a:br>
            <a:r>
              <a:rPr lang="en-US" altLang="zh-TW" sz="2400" dirty="0">
                <a:solidFill>
                  <a:srgbClr val="4F81BD"/>
                </a:solidFill>
              </a:rPr>
              <a:t>affects, </a:t>
            </a:r>
            <a:br>
              <a:rPr lang="en-US" altLang="zh-TW" sz="2400" dirty="0">
                <a:solidFill>
                  <a:srgbClr val="4F81BD"/>
                </a:solidFill>
              </a:rPr>
            </a:br>
            <a:r>
              <a:rPr lang="en-US" altLang="zh-TW" sz="2400" dirty="0">
                <a:solidFill>
                  <a:srgbClr val="4F81BD"/>
                </a:solidFill>
              </a:rPr>
              <a:t>views,</a:t>
            </a:r>
            <a:br>
              <a:rPr lang="en-US" altLang="zh-TW" sz="2400" dirty="0">
                <a:solidFill>
                  <a:srgbClr val="4F81BD"/>
                </a:solidFill>
              </a:rPr>
            </a:br>
            <a:r>
              <a:rPr lang="en-US" altLang="zh-TW" sz="2400" dirty="0">
                <a:solidFill>
                  <a:srgbClr val="4F81BD"/>
                </a:solidFill>
              </a:rPr>
              <a:t>emotions,</a:t>
            </a:r>
            <a:br>
              <a:rPr lang="en-US" altLang="zh-TW" sz="2400" dirty="0">
                <a:solidFill>
                  <a:srgbClr val="4F81BD"/>
                </a:solidFill>
              </a:rPr>
            </a:br>
            <a:r>
              <a:rPr lang="en-US" altLang="zh-TW" sz="2400" dirty="0" err="1"/>
              <a:t>ets</a:t>
            </a:r>
            <a:r>
              <a:rPr lang="en-US" altLang="zh-TW" sz="2400" dirty="0"/>
              <a:t>., expressed in text.</a:t>
            </a:r>
          </a:p>
          <a:p>
            <a:pPr lvl="1"/>
            <a:r>
              <a:rPr lang="en-US" altLang="zh-TW" sz="2000" dirty="0"/>
              <a:t>Reviews, blogs, discussions, news, comments, feedback, or any other documents</a:t>
            </a:r>
            <a:endParaRPr lang="zh-TW" altLang="en-US" sz="2000" dirty="0"/>
          </a:p>
        </p:txBody>
      </p:sp>
      <p:sp>
        <p:nvSpPr>
          <p:cNvPr id="57348" name="投影片編號版面配置區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4B165EAF-1364-418E-AE95-FBD7CAF54FA1}" type="slidenum">
              <a:rPr kumimoji="0" lang="zh-TW" altLang="en-US" smtClean="0">
                <a:solidFill>
                  <a:srgbClr val="898989"/>
                </a:solidFill>
                <a:latin typeface="Calibri" pitchFamily="34" charset="0"/>
              </a:rPr>
              <a:pPr eaLnBrk="1" hangingPunct="1"/>
              <a:t>18</a:t>
            </a:fld>
            <a:endParaRPr kumimoji="0" lang="zh-TW" altLang="en-US">
              <a:solidFill>
                <a:srgbClr val="898989"/>
              </a:solidFill>
              <a:latin typeface="Calibri" pitchFamily="34" charset="0"/>
            </a:endParaRPr>
          </a:p>
        </p:txBody>
      </p:sp>
      <p:sp>
        <p:nvSpPr>
          <p:cNvPr id="5" name="矩形 4"/>
          <p:cNvSpPr/>
          <p:nvPr/>
        </p:nvSpPr>
        <p:spPr>
          <a:xfrm>
            <a:off x="323850" y="6524625"/>
            <a:ext cx="8208963" cy="277813"/>
          </a:xfrm>
          <a:prstGeom prst="rect">
            <a:avLst/>
          </a:prstGeom>
        </p:spPr>
        <p:txBody>
          <a:bodyPr>
            <a:spAutoFit/>
          </a:bodyPr>
          <a:lstStyle/>
          <a:p>
            <a:pPr algn="ctr">
              <a:defRPr/>
            </a:pPr>
            <a:r>
              <a:rPr lang="en-US" altLang="zh-TW" sz="1200" dirty="0">
                <a:solidFill>
                  <a:schemeClr val="bg1">
                    <a:lumMod val="65000"/>
                  </a:schemeClr>
                </a:solidFill>
              </a:rPr>
              <a:t>Source: Bing Liu (2011) , “Web Data Mining: Exploring Hyperlinks, Contents, and Usage Data,” Springer, 2nd Edition,</a:t>
            </a:r>
            <a:endParaRPr lang="zh-TW" altLang="en-US" sz="1200" dirty="0">
              <a:solidFill>
                <a:schemeClr val="bg1">
                  <a:lumMod val="65000"/>
                </a:schemeClr>
              </a:solidFill>
            </a:endParaRPr>
          </a:p>
        </p:txBody>
      </p:sp>
    </p:spTree>
    <p:extLst>
      <p:ext uri="{BB962C8B-B14F-4D97-AF65-F5344CB8AC3E}">
        <p14:creationId xmlns:p14="http://schemas.microsoft.com/office/powerpoint/2010/main" val="2283687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標題 1"/>
          <p:cNvSpPr>
            <a:spLocks noGrp="1"/>
          </p:cNvSpPr>
          <p:nvPr>
            <p:ph type="title"/>
          </p:nvPr>
        </p:nvSpPr>
        <p:spPr>
          <a:xfrm>
            <a:off x="250825" y="274638"/>
            <a:ext cx="8569325" cy="706437"/>
          </a:xfrm>
        </p:spPr>
        <p:txBody>
          <a:bodyPr/>
          <a:lstStyle/>
          <a:p>
            <a:r>
              <a:rPr lang="en-US" altLang="zh-TW" sz="4000">
                <a:solidFill>
                  <a:schemeClr val="accent1"/>
                </a:solidFill>
              </a:rPr>
              <a:t>Research Area of Opinion Mining</a:t>
            </a:r>
            <a:endParaRPr lang="zh-TW" altLang="en-US" sz="4000">
              <a:solidFill>
                <a:schemeClr val="accent1"/>
              </a:solidFill>
            </a:endParaRPr>
          </a:p>
        </p:txBody>
      </p:sp>
      <p:sp>
        <p:nvSpPr>
          <p:cNvPr id="3" name="內容版面配置區 2"/>
          <p:cNvSpPr>
            <a:spLocks noGrp="1"/>
          </p:cNvSpPr>
          <p:nvPr>
            <p:ph idx="1"/>
          </p:nvPr>
        </p:nvSpPr>
        <p:spPr>
          <a:xfrm>
            <a:off x="457200" y="1052513"/>
            <a:ext cx="8229600" cy="5329237"/>
          </a:xfrm>
        </p:spPr>
        <p:txBody>
          <a:bodyPr/>
          <a:lstStyle/>
          <a:p>
            <a:pPr>
              <a:defRPr/>
            </a:pPr>
            <a:r>
              <a:rPr lang="en-US" altLang="zh-TW" dirty="0">
                <a:solidFill>
                  <a:srgbClr val="FF0000"/>
                </a:solidFill>
              </a:rPr>
              <a:t>Many names and tasks</a:t>
            </a:r>
            <a:r>
              <a:rPr lang="en-US" altLang="zh-TW" dirty="0"/>
              <a:t> with difference objective and models</a:t>
            </a:r>
          </a:p>
          <a:p>
            <a:pPr lvl="1">
              <a:defRPr/>
            </a:pPr>
            <a:r>
              <a:rPr lang="en-US" altLang="zh-TW" dirty="0">
                <a:solidFill>
                  <a:srgbClr val="FF0000"/>
                </a:solidFill>
              </a:rPr>
              <a:t>Sentiment analysis</a:t>
            </a:r>
          </a:p>
          <a:p>
            <a:pPr lvl="1">
              <a:defRPr/>
            </a:pPr>
            <a:r>
              <a:rPr lang="en-US" altLang="zh-TW" dirty="0">
                <a:solidFill>
                  <a:srgbClr val="FF0000"/>
                </a:solidFill>
              </a:rPr>
              <a:t>Opinion mining</a:t>
            </a:r>
          </a:p>
          <a:p>
            <a:pPr lvl="1">
              <a:defRPr/>
            </a:pPr>
            <a:r>
              <a:rPr lang="en-US" altLang="zh-TW" dirty="0">
                <a:solidFill>
                  <a:schemeClr val="accent1">
                    <a:lumMod val="75000"/>
                  </a:schemeClr>
                </a:solidFill>
              </a:rPr>
              <a:t>Sentiment mining</a:t>
            </a:r>
          </a:p>
          <a:p>
            <a:pPr lvl="1">
              <a:defRPr/>
            </a:pPr>
            <a:r>
              <a:rPr lang="en-US" altLang="zh-TW" dirty="0">
                <a:solidFill>
                  <a:schemeClr val="accent1">
                    <a:lumMod val="75000"/>
                  </a:schemeClr>
                </a:solidFill>
              </a:rPr>
              <a:t>Subjectivity analysis</a:t>
            </a:r>
          </a:p>
          <a:p>
            <a:pPr lvl="1">
              <a:defRPr/>
            </a:pPr>
            <a:r>
              <a:rPr lang="en-US" altLang="zh-TW" dirty="0">
                <a:solidFill>
                  <a:schemeClr val="accent1">
                    <a:lumMod val="75000"/>
                  </a:schemeClr>
                </a:solidFill>
              </a:rPr>
              <a:t>Affect analysis</a:t>
            </a:r>
          </a:p>
          <a:p>
            <a:pPr lvl="1">
              <a:defRPr/>
            </a:pPr>
            <a:r>
              <a:rPr lang="en-US" altLang="zh-TW" dirty="0">
                <a:solidFill>
                  <a:schemeClr val="accent1">
                    <a:lumMod val="75000"/>
                  </a:schemeClr>
                </a:solidFill>
              </a:rPr>
              <a:t>Emotion detection</a:t>
            </a:r>
          </a:p>
          <a:p>
            <a:pPr lvl="1">
              <a:defRPr/>
            </a:pPr>
            <a:r>
              <a:rPr lang="en-US" altLang="zh-TW" dirty="0">
                <a:solidFill>
                  <a:schemeClr val="accent1">
                    <a:lumMod val="75000"/>
                  </a:schemeClr>
                </a:solidFill>
              </a:rPr>
              <a:t>Opinion spam detection</a:t>
            </a:r>
          </a:p>
        </p:txBody>
      </p:sp>
      <p:sp>
        <p:nvSpPr>
          <p:cNvPr id="61444" name="投影片編號版面配置區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A2C1E92F-411F-4A6C-8E1C-6202A722D584}" type="slidenum">
              <a:rPr kumimoji="0" lang="zh-TW" altLang="en-US" smtClean="0">
                <a:solidFill>
                  <a:srgbClr val="898989"/>
                </a:solidFill>
                <a:latin typeface="Calibri" pitchFamily="34" charset="0"/>
              </a:rPr>
              <a:pPr eaLnBrk="1" hangingPunct="1"/>
              <a:t>19</a:t>
            </a:fld>
            <a:endParaRPr kumimoji="0" lang="zh-TW" altLang="en-US">
              <a:solidFill>
                <a:srgbClr val="898989"/>
              </a:solidFill>
              <a:latin typeface="Calibri" pitchFamily="34" charset="0"/>
            </a:endParaRPr>
          </a:p>
        </p:txBody>
      </p:sp>
      <p:sp>
        <p:nvSpPr>
          <p:cNvPr id="5" name="矩形 4"/>
          <p:cNvSpPr/>
          <p:nvPr/>
        </p:nvSpPr>
        <p:spPr>
          <a:xfrm>
            <a:off x="323850" y="6524625"/>
            <a:ext cx="8208963" cy="277813"/>
          </a:xfrm>
          <a:prstGeom prst="rect">
            <a:avLst/>
          </a:prstGeom>
        </p:spPr>
        <p:txBody>
          <a:bodyPr>
            <a:spAutoFit/>
          </a:bodyPr>
          <a:lstStyle/>
          <a:p>
            <a:pPr algn="ctr">
              <a:defRPr/>
            </a:pPr>
            <a:r>
              <a:rPr lang="en-US" altLang="zh-TW" sz="1200" dirty="0">
                <a:solidFill>
                  <a:schemeClr val="bg1">
                    <a:lumMod val="65000"/>
                  </a:schemeClr>
                </a:solidFill>
              </a:rPr>
              <a:t>Source: Bing Liu (2011) , “Web Data Mining: Exploring Hyperlinks, Contents, and Usage Data,” Springer, 2nd Edition,</a:t>
            </a:r>
            <a:endParaRPr lang="zh-TW" altLang="en-US" sz="1200" dirty="0">
              <a:solidFill>
                <a:schemeClr val="bg1">
                  <a:lumMod val="65000"/>
                </a:schemeClr>
              </a:solidFill>
            </a:endParaRPr>
          </a:p>
        </p:txBody>
      </p:sp>
    </p:spTree>
    <p:extLst>
      <p:ext uri="{BB962C8B-B14F-4D97-AF65-F5344CB8AC3E}">
        <p14:creationId xmlns:p14="http://schemas.microsoft.com/office/powerpoint/2010/main" val="958937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2"/>
          <p:cNvSpPr>
            <a:spLocks noGrp="1"/>
          </p:cNvSpPr>
          <p:nvPr>
            <p:ph idx="1"/>
          </p:nvPr>
        </p:nvSpPr>
        <p:spPr>
          <a:xfrm>
            <a:off x="107950" y="1125538"/>
            <a:ext cx="8856663" cy="5399087"/>
          </a:xfrm>
        </p:spPr>
        <p:txBody>
          <a:bodyPr/>
          <a:lstStyle/>
          <a:p>
            <a:pPr>
              <a:buFont typeface="Arial" charset="0"/>
              <a:buNone/>
            </a:pPr>
            <a:r>
              <a:rPr lang="en-US" altLang="en-US" sz="2400" dirty="0">
                <a:latin typeface="Calibri" charset="0"/>
                <a:ea typeface="標楷體" charset="-120"/>
              </a:rPr>
              <a:t>週次 (Week)    日期 (Date)    內容 (Subject/Topics)</a:t>
            </a:r>
          </a:p>
          <a:p>
            <a:pPr marL="0" indent="0">
              <a:buNone/>
            </a:pPr>
            <a:r>
              <a:rPr lang="en-US" altLang="zh-TW" sz="2400" dirty="0">
                <a:latin typeface="Calibri" charset="0"/>
                <a:ea typeface="標楷體" charset="-120"/>
              </a:rPr>
              <a:t>1 2020/09/17 </a:t>
            </a:r>
            <a:r>
              <a:rPr lang="zh-TW" altLang="en-US" sz="2400" dirty="0">
                <a:latin typeface="Calibri" charset="0"/>
                <a:ea typeface="標楷體" charset="-120"/>
              </a:rPr>
              <a:t>人工智慧文本分析課程介紹 </a:t>
            </a:r>
            <a:br>
              <a:rPr lang="en-US" altLang="zh-TW" sz="2400" dirty="0">
                <a:latin typeface="Calibri" charset="0"/>
                <a:ea typeface="標楷體" charset="-120"/>
              </a:rPr>
            </a:br>
            <a:r>
              <a:rPr lang="en-US" altLang="zh-TW" sz="2400" dirty="0">
                <a:latin typeface="Calibri" charset="0"/>
                <a:ea typeface="標楷體" charset="-120"/>
              </a:rPr>
              <a:t>                          </a:t>
            </a:r>
            <a:r>
              <a:rPr lang="en-US" altLang="zh-TW" sz="2100" dirty="0">
                <a:latin typeface="Calibri" charset="0"/>
                <a:ea typeface="標楷體" charset="-120"/>
              </a:rPr>
              <a:t>(Course Orientation on Artificial Intelligence for Text Analytics)</a:t>
            </a:r>
          </a:p>
          <a:p>
            <a:pPr marL="0" indent="0">
              <a:buNone/>
            </a:pPr>
            <a:r>
              <a:rPr lang="en-US" altLang="zh-TW" sz="2400" dirty="0">
                <a:latin typeface="Calibri" charset="0"/>
                <a:ea typeface="標楷體" charset="-120"/>
              </a:rPr>
              <a:t>2 2020/09/24 </a:t>
            </a:r>
            <a:r>
              <a:rPr lang="zh-TW" altLang="en-US" sz="2400" dirty="0">
                <a:latin typeface="Calibri" charset="0"/>
                <a:ea typeface="標楷體" charset="-120"/>
              </a:rPr>
              <a:t>文本分析的基礎：自然語言處理 </a:t>
            </a:r>
            <a:br>
              <a:rPr lang="en-US" altLang="zh-TW" sz="2400" dirty="0">
                <a:latin typeface="Calibri" charset="0"/>
                <a:ea typeface="標楷體" charset="-120"/>
              </a:rPr>
            </a:br>
            <a:r>
              <a:rPr lang="en-US" altLang="zh-TW" sz="2400" dirty="0">
                <a:latin typeface="Calibri" charset="0"/>
                <a:ea typeface="標楷體" charset="-120"/>
              </a:rPr>
              <a:t>                          </a:t>
            </a:r>
            <a:r>
              <a:rPr lang="en-US" altLang="zh-TW" sz="2000" dirty="0">
                <a:latin typeface="Calibri" charset="0"/>
                <a:ea typeface="標楷體" charset="-120"/>
              </a:rPr>
              <a:t>(Foundations of Text Analytics: Natural Language Processing; NLP)</a:t>
            </a:r>
          </a:p>
          <a:p>
            <a:pPr marL="0" indent="0">
              <a:buNone/>
            </a:pPr>
            <a:r>
              <a:rPr lang="en-US" altLang="zh-TW" sz="2400" dirty="0">
                <a:solidFill>
                  <a:schemeClr val="bg1">
                    <a:lumMod val="50000"/>
                  </a:schemeClr>
                </a:solidFill>
                <a:latin typeface="Calibri" charset="0"/>
                <a:ea typeface="標楷體" charset="-120"/>
              </a:rPr>
              <a:t>3 2020/10/01 </a:t>
            </a:r>
            <a:r>
              <a:rPr lang="zh-TW" altLang="en-US" sz="2400" dirty="0">
                <a:solidFill>
                  <a:schemeClr val="bg1">
                    <a:lumMod val="50000"/>
                  </a:schemeClr>
                </a:solidFill>
                <a:latin typeface="Calibri" charset="0"/>
                <a:ea typeface="標楷體" charset="-120"/>
              </a:rPr>
              <a:t>中秋節 </a:t>
            </a:r>
            <a:r>
              <a:rPr lang="en-US" altLang="zh-TW" sz="2400" dirty="0">
                <a:solidFill>
                  <a:schemeClr val="bg1">
                    <a:lumMod val="50000"/>
                  </a:schemeClr>
                </a:solidFill>
                <a:latin typeface="Calibri" charset="0"/>
                <a:ea typeface="標楷體" charset="-120"/>
              </a:rPr>
              <a:t>(Mid-Autumn Festival) </a:t>
            </a:r>
            <a:r>
              <a:rPr lang="zh-TW" altLang="en-US" sz="2400" dirty="0">
                <a:solidFill>
                  <a:schemeClr val="bg1">
                    <a:lumMod val="50000"/>
                  </a:schemeClr>
                </a:solidFill>
                <a:latin typeface="Calibri" charset="0"/>
                <a:ea typeface="標楷體" charset="-120"/>
              </a:rPr>
              <a:t>放假一天 </a:t>
            </a:r>
            <a:r>
              <a:rPr lang="en-US" altLang="zh-TW" sz="2400" dirty="0">
                <a:solidFill>
                  <a:schemeClr val="bg1">
                    <a:lumMod val="50000"/>
                  </a:schemeClr>
                </a:solidFill>
                <a:latin typeface="Calibri" charset="0"/>
                <a:ea typeface="標楷體" charset="-120"/>
              </a:rPr>
              <a:t>(Day off)</a:t>
            </a:r>
          </a:p>
          <a:p>
            <a:pPr marL="0" indent="0">
              <a:buNone/>
            </a:pPr>
            <a:r>
              <a:rPr lang="en-US" altLang="zh-TW" sz="2400" dirty="0">
                <a:latin typeface="Calibri" charset="0"/>
                <a:ea typeface="標楷體" charset="-120"/>
              </a:rPr>
              <a:t>4 2020/10/08 Python</a:t>
            </a:r>
            <a:r>
              <a:rPr lang="zh-TW" altLang="en-US" sz="2400" dirty="0">
                <a:latin typeface="Calibri" charset="0"/>
                <a:ea typeface="標楷體" charset="-120"/>
              </a:rPr>
              <a:t>自然語言處理 </a:t>
            </a:r>
            <a:br>
              <a:rPr lang="en-US" altLang="zh-TW" sz="2400" dirty="0">
                <a:latin typeface="Calibri" charset="0"/>
                <a:ea typeface="標楷體" charset="-120"/>
              </a:rPr>
            </a:br>
            <a:r>
              <a:rPr lang="en-US" altLang="zh-TW" sz="2400" dirty="0">
                <a:latin typeface="Calibri" charset="0"/>
                <a:ea typeface="標楷體" charset="-120"/>
              </a:rPr>
              <a:t>                          (Python for Natural Language Processing)</a:t>
            </a:r>
          </a:p>
          <a:p>
            <a:pPr marL="0" indent="0">
              <a:buNone/>
            </a:pPr>
            <a:r>
              <a:rPr lang="en-US" altLang="zh-TW" sz="2400" dirty="0">
                <a:latin typeface="Calibri" charset="0"/>
                <a:ea typeface="標楷體" charset="-120"/>
              </a:rPr>
              <a:t>5 2020/10/15 </a:t>
            </a:r>
            <a:r>
              <a:rPr lang="zh-TW" altLang="en-US" sz="2400" dirty="0">
                <a:latin typeface="Calibri" charset="0"/>
                <a:ea typeface="標楷體" charset="-120"/>
              </a:rPr>
              <a:t>處理和理解文本 </a:t>
            </a:r>
            <a:br>
              <a:rPr lang="en-US" altLang="zh-TW" sz="2400" dirty="0">
                <a:latin typeface="Calibri" charset="0"/>
                <a:ea typeface="標楷體" charset="-120"/>
              </a:rPr>
            </a:br>
            <a:r>
              <a:rPr lang="en-US" altLang="zh-TW" sz="2400" dirty="0">
                <a:latin typeface="Calibri" charset="0"/>
                <a:ea typeface="標楷體" charset="-120"/>
              </a:rPr>
              <a:t>                          (Processing and Understanding Text)</a:t>
            </a:r>
          </a:p>
          <a:p>
            <a:pPr marL="0" indent="0">
              <a:buNone/>
            </a:pPr>
            <a:r>
              <a:rPr lang="en-US" altLang="zh-TW" sz="2400" dirty="0">
                <a:latin typeface="Calibri" charset="0"/>
                <a:ea typeface="標楷體" charset="-120"/>
              </a:rPr>
              <a:t>6 2020/10/22 </a:t>
            </a:r>
            <a:r>
              <a:rPr lang="zh-TW" altLang="en-US" sz="2400" dirty="0">
                <a:latin typeface="Calibri" charset="0"/>
                <a:ea typeface="標楷體" charset="-120"/>
              </a:rPr>
              <a:t>文本表達特徵工程 </a:t>
            </a:r>
            <a:br>
              <a:rPr lang="en-US" altLang="zh-TW" sz="2400" dirty="0">
                <a:latin typeface="Calibri" charset="0"/>
                <a:ea typeface="標楷體" charset="-120"/>
              </a:rPr>
            </a:br>
            <a:r>
              <a:rPr lang="en-US" altLang="zh-TW" sz="2400" dirty="0">
                <a:latin typeface="Calibri" charset="0"/>
                <a:ea typeface="標楷體" charset="-120"/>
              </a:rPr>
              <a:t>                          (Feature Engineering for Text Representation)</a:t>
            </a:r>
            <a:endParaRPr lang="en-US" altLang="zh-TW" sz="2300" dirty="0">
              <a:latin typeface="Calibri" charset="0"/>
              <a:ea typeface="標楷體" charset="-120"/>
            </a:endParaRPr>
          </a:p>
        </p:txBody>
      </p:sp>
      <p:sp>
        <p:nvSpPr>
          <p:cNvPr id="10243"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a:solidFill>
                  <a:schemeClr val="tx2"/>
                </a:solidFill>
                <a:ea typeface="標楷體" charset="-120"/>
              </a:rPr>
              <a:t>課程大綱 </a:t>
            </a:r>
            <a:r>
              <a:rPr lang="en-US" altLang="zh-TW" sz="4400" b="1">
                <a:solidFill>
                  <a:schemeClr val="tx2"/>
                </a:solidFill>
                <a:ea typeface="標楷體" charset="-120"/>
              </a:rPr>
              <a:t>(Syllabus)</a:t>
            </a:r>
            <a:endParaRPr lang="zh-TW" altLang="en-US" sz="4400" b="1">
              <a:solidFill>
                <a:schemeClr val="tx2"/>
              </a:solidFill>
              <a:ea typeface="標楷體" charset="-120"/>
            </a:endParaRPr>
          </a:p>
        </p:txBody>
      </p:sp>
      <p:sp>
        <p:nvSpPr>
          <p:cNvPr id="10244"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187230C8-8BCB-294A-A0DB-72C01E7CEC70}" type="slidenum">
              <a:rPr lang="zh-TW" altLang="en-US" sz="1200">
                <a:solidFill>
                  <a:srgbClr val="898989"/>
                </a:solidFill>
              </a:rPr>
              <a:pPr eaLnBrk="1" hangingPunct="1">
                <a:spcBef>
                  <a:spcPct val="0"/>
                </a:spcBef>
                <a:buFontTx/>
                <a:buNone/>
              </a:pPr>
              <a:t>2</a:t>
            </a:fld>
            <a:endParaRPr lang="zh-TW" altLang="en-US" sz="1200">
              <a:solidFill>
                <a:srgbClr val="898989"/>
              </a:solidFill>
            </a:endParaRPr>
          </a:p>
        </p:txBody>
      </p:sp>
    </p:spTree>
    <p:extLst>
      <p:ext uri="{BB962C8B-B14F-4D97-AF65-F5344CB8AC3E}">
        <p14:creationId xmlns:p14="http://schemas.microsoft.com/office/powerpoint/2010/main" val="516891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p:txBody>
          <a:bodyPr/>
          <a:lstStyle/>
          <a:p>
            <a:r>
              <a:rPr lang="en-US" altLang="zh-TW">
                <a:solidFill>
                  <a:srgbClr val="4F81BD"/>
                </a:solidFill>
              </a:rPr>
              <a:t>Sentiment Analysis</a:t>
            </a:r>
            <a:endParaRPr lang="zh-TW" altLang="en-US">
              <a:solidFill>
                <a:srgbClr val="4F81BD"/>
              </a:solidFill>
            </a:endParaRPr>
          </a:p>
        </p:txBody>
      </p:sp>
      <p:sp>
        <p:nvSpPr>
          <p:cNvPr id="15363" name="內容版面配置區 2"/>
          <p:cNvSpPr>
            <a:spLocks noGrp="1"/>
          </p:cNvSpPr>
          <p:nvPr>
            <p:ph idx="1"/>
          </p:nvPr>
        </p:nvSpPr>
        <p:spPr/>
        <p:txBody>
          <a:bodyPr/>
          <a:lstStyle/>
          <a:p>
            <a:r>
              <a:rPr lang="en-US" altLang="zh-TW"/>
              <a:t>Sentiment</a:t>
            </a:r>
          </a:p>
          <a:p>
            <a:pPr lvl="1"/>
            <a:r>
              <a:rPr lang="en-US" altLang="zh-TW"/>
              <a:t>A </a:t>
            </a:r>
            <a:r>
              <a:rPr lang="en-US" altLang="zh-TW">
                <a:solidFill>
                  <a:srgbClr val="984807"/>
                </a:solidFill>
              </a:rPr>
              <a:t>thought</a:t>
            </a:r>
            <a:r>
              <a:rPr lang="en-US" altLang="zh-TW"/>
              <a:t>, </a:t>
            </a:r>
            <a:r>
              <a:rPr lang="en-US" altLang="zh-TW">
                <a:solidFill>
                  <a:schemeClr val="accent1"/>
                </a:solidFill>
              </a:rPr>
              <a:t>view</a:t>
            </a:r>
            <a:r>
              <a:rPr lang="en-US" altLang="zh-TW"/>
              <a:t>, or </a:t>
            </a:r>
            <a:r>
              <a:rPr lang="en-US" altLang="zh-TW">
                <a:solidFill>
                  <a:srgbClr val="984807"/>
                </a:solidFill>
              </a:rPr>
              <a:t>attitude</a:t>
            </a:r>
            <a:r>
              <a:rPr lang="en-US" altLang="zh-TW"/>
              <a:t>, especially one based mainly on </a:t>
            </a:r>
            <a:r>
              <a:rPr lang="en-US" altLang="zh-TW">
                <a:solidFill>
                  <a:srgbClr val="FF0000"/>
                </a:solidFill>
              </a:rPr>
              <a:t>emotion </a:t>
            </a:r>
            <a:r>
              <a:rPr lang="en-US" altLang="zh-TW"/>
              <a:t>instead of reason</a:t>
            </a:r>
          </a:p>
          <a:p>
            <a:r>
              <a:rPr lang="en-US" altLang="zh-TW"/>
              <a:t>Sentiment Analysis</a:t>
            </a:r>
          </a:p>
          <a:p>
            <a:pPr lvl="1"/>
            <a:r>
              <a:rPr lang="en-US" altLang="zh-TW"/>
              <a:t>opinion mining</a:t>
            </a:r>
          </a:p>
          <a:p>
            <a:pPr lvl="1"/>
            <a:r>
              <a:rPr lang="en-US" altLang="zh-TW"/>
              <a:t>use of natural language processing (NLP) and computational techniques to automate the extraction or classification of sentiment from typically unstructured text</a:t>
            </a:r>
          </a:p>
          <a:p>
            <a:endParaRPr lang="en-US" altLang="zh-TW"/>
          </a:p>
          <a:p>
            <a:endParaRPr lang="zh-TW" altLang="en-US"/>
          </a:p>
        </p:txBody>
      </p:sp>
      <p:sp>
        <p:nvSpPr>
          <p:cNvPr id="1536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C6292BC-0F82-4218-B851-FA565CDE7CB0}" type="slidenum">
              <a:rPr lang="zh-TW" altLang="en-US" sz="1200" smtClean="0">
                <a:solidFill>
                  <a:srgbClr val="898989"/>
                </a:solidFill>
              </a:rPr>
              <a:pPr eaLnBrk="1" hangingPunct="1">
                <a:spcBef>
                  <a:spcPct val="0"/>
                </a:spcBef>
                <a:buFontTx/>
                <a:buNone/>
              </a:pPr>
              <a:t>20</a:t>
            </a:fld>
            <a:endParaRPr lang="zh-TW" altLang="en-US" sz="1200">
              <a:solidFill>
                <a:srgbClr val="898989"/>
              </a:solidFill>
            </a:endParaRPr>
          </a:p>
        </p:txBody>
      </p:sp>
    </p:spTree>
    <p:extLst>
      <p:ext uri="{BB962C8B-B14F-4D97-AF65-F5344CB8AC3E}">
        <p14:creationId xmlns:p14="http://schemas.microsoft.com/office/powerpoint/2010/main" val="973420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a:xfrm>
            <a:off x="457200" y="274638"/>
            <a:ext cx="8229600" cy="706437"/>
          </a:xfrm>
        </p:spPr>
        <p:txBody>
          <a:bodyPr/>
          <a:lstStyle/>
          <a:p>
            <a:r>
              <a:rPr lang="en-US" altLang="zh-TW" dirty="0">
                <a:solidFill>
                  <a:srgbClr val="4F81BD"/>
                </a:solidFill>
              </a:rPr>
              <a:t>Applications of Sentiment Analysis</a:t>
            </a:r>
            <a:endParaRPr lang="zh-TW" altLang="en-US" dirty="0">
              <a:solidFill>
                <a:srgbClr val="4F81BD"/>
              </a:solidFill>
            </a:endParaRPr>
          </a:p>
        </p:txBody>
      </p:sp>
      <p:sp>
        <p:nvSpPr>
          <p:cNvPr id="16387" name="內容版面配置區 2"/>
          <p:cNvSpPr>
            <a:spLocks noGrp="1"/>
          </p:cNvSpPr>
          <p:nvPr>
            <p:ph idx="1"/>
          </p:nvPr>
        </p:nvSpPr>
        <p:spPr>
          <a:xfrm>
            <a:off x="468313" y="1052513"/>
            <a:ext cx="8434387" cy="5472112"/>
          </a:xfrm>
        </p:spPr>
        <p:txBody>
          <a:bodyPr/>
          <a:lstStyle/>
          <a:p>
            <a:r>
              <a:rPr lang="en-US" altLang="zh-TW" sz="2800"/>
              <a:t>Consumer information</a:t>
            </a:r>
          </a:p>
          <a:p>
            <a:pPr lvl="1"/>
            <a:r>
              <a:rPr lang="en-US" altLang="zh-TW"/>
              <a:t>Product reviews</a:t>
            </a:r>
          </a:p>
          <a:p>
            <a:r>
              <a:rPr lang="en-US" altLang="zh-TW" sz="2800"/>
              <a:t>Marketing</a:t>
            </a:r>
          </a:p>
          <a:p>
            <a:pPr lvl="1"/>
            <a:r>
              <a:rPr lang="en-US" altLang="zh-TW"/>
              <a:t>Consumer attitudes</a:t>
            </a:r>
          </a:p>
          <a:p>
            <a:pPr lvl="1"/>
            <a:r>
              <a:rPr lang="en-US" altLang="zh-TW"/>
              <a:t>Trends</a:t>
            </a:r>
          </a:p>
          <a:p>
            <a:r>
              <a:rPr lang="en-US" altLang="zh-TW" sz="2800"/>
              <a:t>Politics</a:t>
            </a:r>
          </a:p>
          <a:p>
            <a:pPr lvl="1"/>
            <a:r>
              <a:rPr lang="en-US" altLang="zh-TW"/>
              <a:t>Politicians want to know voters’ views</a:t>
            </a:r>
          </a:p>
          <a:p>
            <a:pPr lvl="1"/>
            <a:r>
              <a:rPr lang="en-US" altLang="zh-TW"/>
              <a:t>Voters want to know policitians’ stances and who else supports them</a:t>
            </a:r>
          </a:p>
          <a:p>
            <a:r>
              <a:rPr lang="en-US" altLang="zh-TW" sz="2800"/>
              <a:t>Social</a:t>
            </a:r>
          </a:p>
          <a:p>
            <a:pPr lvl="1"/>
            <a:r>
              <a:rPr lang="en-US" altLang="zh-TW"/>
              <a:t>Find like-minded individuals or communities</a:t>
            </a:r>
          </a:p>
          <a:p>
            <a:endParaRPr lang="zh-TW" altLang="en-US" sz="2800"/>
          </a:p>
        </p:txBody>
      </p:sp>
      <p:sp>
        <p:nvSpPr>
          <p:cNvPr id="1638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42D870C-DB52-4C6F-88E1-3B92CCF760FB}" type="slidenum">
              <a:rPr lang="zh-TW" altLang="en-US" sz="1200" smtClean="0">
                <a:solidFill>
                  <a:srgbClr val="898989"/>
                </a:solidFill>
              </a:rPr>
              <a:pPr eaLnBrk="1" hangingPunct="1">
                <a:spcBef>
                  <a:spcPct val="0"/>
                </a:spcBef>
                <a:buFontTx/>
                <a:buNone/>
              </a:pPr>
              <a:t>21</a:t>
            </a:fld>
            <a:endParaRPr lang="zh-TW" altLang="en-US" sz="1200">
              <a:solidFill>
                <a:srgbClr val="898989"/>
              </a:solidFill>
            </a:endParaRPr>
          </a:p>
        </p:txBody>
      </p:sp>
    </p:spTree>
    <p:extLst>
      <p:ext uri="{BB962C8B-B14F-4D97-AF65-F5344CB8AC3E}">
        <p14:creationId xmlns:p14="http://schemas.microsoft.com/office/powerpoint/2010/main" val="885151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p:txBody>
          <a:bodyPr/>
          <a:lstStyle/>
          <a:p>
            <a:r>
              <a:rPr lang="en-US" altLang="zh-TW">
                <a:solidFill>
                  <a:srgbClr val="4F81BD"/>
                </a:solidFill>
              </a:rPr>
              <a:t>Sentiment detection</a:t>
            </a:r>
            <a:endParaRPr lang="zh-TW" altLang="en-US">
              <a:solidFill>
                <a:srgbClr val="4F81BD"/>
              </a:solidFill>
            </a:endParaRPr>
          </a:p>
        </p:txBody>
      </p:sp>
      <p:sp>
        <p:nvSpPr>
          <p:cNvPr id="17411" name="內容版面配置區 2"/>
          <p:cNvSpPr>
            <a:spLocks noGrp="1"/>
          </p:cNvSpPr>
          <p:nvPr>
            <p:ph idx="1"/>
          </p:nvPr>
        </p:nvSpPr>
        <p:spPr>
          <a:xfrm>
            <a:off x="457200" y="1412875"/>
            <a:ext cx="8229600" cy="4895850"/>
          </a:xfrm>
        </p:spPr>
        <p:txBody>
          <a:bodyPr/>
          <a:lstStyle/>
          <a:p>
            <a:pPr eaLnBrk="1" hangingPunct="1"/>
            <a:r>
              <a:rPr lang="en-US" altLang="zh-TW">
                <a:ea typeface="新細明體" pitchFamily="18" charset="-120"/>
              </a:rPr>
              <a:t>How to interpret features for sentiment detection?</a:t>
            </a:r>
          </a:p>
          <a:p>
            <a:pPr lvl="1" eaLnBrk="1" hangingPunct="1"/>
            <a:r>
              <a:rPr lang="en-US" altLang="zh-TW">
                <a:ea typeface="新細明體" pitchFamily="18" charset="-120"/>
              </a:rPr>
              <a:t>Bag of words (IR)</a:t>
            </a:r>
          </a:p>
          <a:p>
            <a:pPr lvl="1" eaLnBrk="1" hangingPunct="1"/>
            <a:r>
              <a:rPr lang="en-US" altLang="zh-TW">
                <a:ea typeface="新細明體" pitchFamily="18" charset="-120"/>
              </a:rPr>
              <a:t>Annotated lexicons (WordNet, SentiWordNet)</a:t>
            </a:r>
          </a:p>
          <a:p>
            <a:pPr lvl="1" eaLnBrk="1" hangingPunct="1"/>
            <a:r>
              <a:rPr lang="en-US" altLang="zh-TW">
                <a:ea typeface="新細明體" pitchFamily="18" charset="-120"/>
              </a:rPr>
              <a:t>Syntactic patterns</a:t>
            </a:r>
            <a:endParaRPr lang="tr-TR" altLang="zh-TW"/>
          </a:p>
          <a:p>
            <a:pPr eaLnBrk="1" hangingPunct="1"/>
            <a:r>
              <a:rPr lang="en-US" altLang="zh-TW">
                <a:ea typeface="新細明體" pitchFamily="18" charset="-120"/>
              </a:rPr>
              <a:t>Which features to use?</a:t>
            </a:r>
          </a:p>
          <a:p>
            <a:pPr lvl="1" eaLnBrk="1" hangingPunct="1"/>
            <a:r>
              <a:rPr lang="en-US" altLang="zh-TW">
                <a:ea typeface="新細明體" pitchFamily="18" charset="-120"/>
              </a:rPr>
              <a:t>Words (unigrams)</a:t>
            </a:r>
          </a:p>
          <a:p>
            <a:pPr lvl="1" eaLnBrk="1" hangingPunct="1"/>
            <a:r>
              <a:rPr lang="en-US" altLang="zh-TW">
                <a:ea typeface="新細明體" pitchFamily="18" charset="-120"/>
              </a:rPr>
              <a:t>Phrases/n-grams</a:t>
            </a:r>
          </a:p>
          <a:p>
            <a:pPr lvl="1" eaLnBrk="1" hangingPunct="1"/>
            <a:r>
              <a:rPr lang="en-US" altLang="zh-TW">
                <a:ea typeface="新細明體" pitchFamily="18" charset="-120"/>
              </a:rPr>
              <a:t>Sentences</a:t>
            </a:r>
          </a:p>
          <a:p>
            <a:endParaRPr lang="zh-TW" altLang="en-US"/>
          </a:p>
        </p:txBody>
      </p:sp>
      <p:sp>
        <p:nvSpPr>
          <p:cNvPr id="1741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EFBDE5CB-7877-4592-BF99-48C57E6D9E00}" type="slidenum">
              <a:rPr lang="zh-TW" altLang="en-US" sz="1200" smtClean="0">
                <a:solidFill>
                  <a:srgbClr val="898989"/>
                </a:solidFill>
              </a:rPr>
              <a:pPr eaLnBrk="1" hangingPunct="1">
                <a:spcBef>
                  <a:spcPct val="0"/>
                </a:spcBef>
                <a:buFontTx/>
                <a:buNone/>
              </a:pPr>
              <a:t>22</a:t>
            </a:fld>
            <a:endParaRPr lang="zh-TW" altLang="en-US" sz="1200">
              <a:solidFill>
                <a:srgbClr val="898989"/>
              </a:solidFill>
            </a:endParaRPr>
          </a:p>
        </p:txBody>
      </p:sp>
    </p:spTree>
    <p:extLst>
      <p:ext uri="{BB962C8B-B14F-4D97-AF65-F5344CB8AC3E}">
        <p14:creationId xmlns:p14="http://schemas.microsoft.com/office/powerpoint/2010/main" val="4077132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457200" y="115888"/>
            <a:ext cx="8229600" cy="1125537"/>
          </a:xfrm>
        </p:spPr>
        <p:txBody>
          <a:bodyPr/>
          <a:lstStyle/>
          <a:p>
            <a:r>
              <a:rPr lang="en-US" altLang="zh-TW">
                <a:solidFill>
                  <a:srgbClr val="4F81BD"/>
                </a:solidFill>
              </a:rPr>
              <a:t>Problem statement of </a:t>
            </a:r>
            <a:br>
              <a:rPr lang="en-US" altLang="zh-TW">
                <a:solidFill>
                  <a:srgbClr val="4F81BD"/>
                </a:solidFill>
              </a:rPr>
            </a:br>
            <a:r>
              <a:rPr lang="en-US" altLang="zh-TW">
                <a:solidFill>
                  <a:srgbClr val="4F81BD"/>
                </a:solidFill>
              </a:rPr>
              <a:t>Opinion Mining</a:t>
            </a:r>
            <a:endParaRPr lang="zh-TW" altLang="en-US">
              <a:solidFill>
                <a:srgbClr val="4F81BD"/>
              </a:solidFill>
            </a:endParaRPr>
          </a:p>
        </p:txBody>
      </p:sp>
      <p:sp>
        <p:nvSpPr>
          <p:cNvPr id="18435" name="內容版面配置區 2"/>
          <p:cNvSpPr>
            <a:spLocks noGrp="1"/>
          </p:cNvSpPr>
          <p:nvPr>
            <p:ph idx="1"/>
          </p:nvPr>
        </p:nvSpPr>
        <p:spPr>
          <a:xfrm>
            <a:off x="250825" y="1341438"/>
            <a:ext cx="8569325" cy="5183187"/>
          </a:xfrm>
        </p:spPr>
        <p:txBody>
          <a:bodyPr/>
          <a:lstStyle/>
          <a:p>
            <a:r>
              <a:rPr lang="en-US" altLang="zh-TW" sz="2800">
                <a:solidFill>
                  <a:srgbClr val="FF0000"/>
                </a:solidFill>
              </a:rPr>
              <a:t>Two aspects of abstraction</a:t>
            </a:r>
          </a:p>
          <a:p>
            <a:pPr lvl="1"/>
            <a:r>
              <a:rPr lang="en-US" altLang="zh-TW">
                <a:solidFill>
                  <a:srgbClr val="376092"/>
                </a:solidFill>
              </a:rPr>
              <a:t>Opinion definition</a:t>
            </a:r>
          </a:p>
          <a:p>
            <a:pPr lvl="2"/>
            <a:r>
              <a:rPr lang="en-US" altLang="zh-TW" sz="2800"/>
              <a:t>What is an opinion?</a:t>
            </a:r>
          </a:p>
          <a:p>
            <a:pPr lvl="2"/>
            <a:r>
              <a:rPr lang="en-US" altLang="zh-TW" sz="2800"/>
              <a:t>What is the structured definition of opinion?</a:t>
            </a:r>
          </a:p>
          <a:p>
            <a:pPr lvl="1"/>
            <a:r>
              <a:rPr lang="en-US" altLang="zh-TW">
                <a:solidFill>
                  <a:srgbClr val="376092"/>
                </a:solidFill>
              </a:rPr>
              <a:t>Opinion summarization</a:t>
            </a:r>
          </a:p>
          <a:p>
            <a:pPr lvl="2"/>
            <a:r>
              <a:rPr lang="en-US" altLang="zh-TW" sz="2800"/>
              <a:t>Opinion are subjective</a:t>
            </a:r>
          </a:p>
          <a:p>
            <a:pPr lvl="3"/>
            <a:r>
              <a:rPr lang="en-US" altLang="zh-TW" sz="2800"/>
              <a:t>An opinion from a single person (unless a VIP) </a:t>
            </a:r>
            <a:br>
              <a:rPr lang="en-US" altLang="zh-TW" sz="2800"/>
            </a:br>
            <a:r>
              <a:rPr lang="en-US" altLang="zh-TW" sz="2800"/>
              <a:t>is often not sufficient for action</a:t>
            </a:r>
          </a:p>
          <a:p>
            <a:pPr lvl="2"/>
            <a:r>
              <a:rPr lang="en-US" altLang="zh-TW" sz="2800"/>
              <a:t>We need opinions from many people,</a:t>
            </a:r>
            <a:br>
              <a:rPr lang="en-US" altLang="zh-TW" sz="2800"/>
            </a:br>
            <a:r>
              <a:rPr lang="en-US" altLang="zh-TW" sz="2800"/>
              <a:t>and thus opinion summarization.</a:t>
            </a:r>
            <a:br>
              <a:rPr lang="en-US" altLang="zh-TW"/>
            </a:br>
            <a:endParaRPr lang="zh-TW" altLang="en-US"/>
          </a:p>
        </p:txBody>
      </p:sp>
      <p:sp>
        <p:nvSpPr>
          <p:cNvPr id="1843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96E9292-677F-4D17-BB58-AFB42D1FC62C}" type="slidenum">
              <a:rPr lang="zh-TW" altLang="en-US" sz="1200" smtClean="0">
                <a:solidFill>
                  <a:srgbClr val="898989"/>
                </a:solidFill>
              </a:rPr>
              <a:pPr eaLnBrk="1" hangingPunct="1">
                <a:spcBef>
                  <a:spcPct val="0"/>
                </a:spcBef>
                <a:buFontTx/>
                <a:buNone/>
              </a:pPr>
              <a:t>23</a:t>
            </a:fld>
            <a:endParaRPr lang="zh-TW" altLang="en-US" sz="1200">
              <a:solidFill>
                <a:srgbClr val="898989"/>
              </a:solidFill>
            </a:endParaRPr>
          </a:p>
        </p:txBody>
      </p:sp>
      <p:sp>
        <p:nvSpPr>
          <p:cNvPr id="18437"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049788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a:xfrm>
            <a:off x="457200" y="115888"/>
            <a:ext cx="8229600" cy="1143000"/>
          </a:xfrm>
        </p:spPr>
        <p:txBody>
          <a:bodyPr/>
          <a:lstStyle/>
          <a:p>
            <a:r>
              <a:rPr lang="en-US" altLang="zh-TW">
                <a:solidFill>
                  <a:srgbClr val="4F81BD"/>
                </a:solidFill>
              </a:rPr>
              <a:t>What is an opinion?</a:t>
            </a:r>
            <a:endParaRPr lang="zh-TW" altLang="en-US">
              <a:solidFill>
                <a:srgbClr val="4F81BD"/>
              </a:solidFill>
            </a:endParaRPr>
          </a:p>
        </p:txBody>
      </p:sp>
      <p:sp>
        <p:nvSpPr>
          <p:cNvPr id="19459" name="內容版面配置區 2"/>
          <p:cNvSpPr>
            <a:spLocks noGrp="1"/>
          </p:cNvSpPr>
          <p:nvPr>
            <p:ph idx="1"/>
          </p:nvPr>
        </p:nvSpPr>
        <p:spPr>
          <a:xfrm>
            <a:off x="250825" y="1412875"/>
            <a:ext cx="8642350" cy="5040313"/>
          </a:xfrm>
        </p:spPr>
        <p:txBody>
          <a:bodyPr/>
          <a:lstStyle/>
          <a:p>
            <a:r>
              <a:rPr lang="en-US" altLang="zh-TW" sz="2400"/>
              <a:t>Id: </a:t>
            </a:r>
            <a:r>
              <a:rPr lang="en-US" altLang="zh-TW" sz="2400" b="1">
                <a:solidFill>
                  <a:srgbClr val="604A7B"/>
                </a:solidFill>
              </a:rPr>
              <a:t>Abc123</a:t>
            </a:r>
            <a:r>
              <a:rPr lang="en-US" altLang="zh-TW" sz="2400"/>
              <a:t> on </a:t>
            </a:r>
            <a:r>
              <a:rPr lang="en-US" altLang="zh-TW" sz="2400" b="1">
                <a:solidFill>
                  <a:srgbClr val="604A7B"/>
                </a:solidFill>
              </a:rPr>
              <a:t>5-1-2008</a:t>
            </a:r>
            <a:r>
              <a:rPr lang="en-US" altLang="zh-TW" sz="2400"/>
              <a:t> “</a:t>
            </a:r>
            <a:r>
              <a:rPr lang="en-US" altLang="zh-TW" sz="2400" i="1">
                <a:solidFill>
                  <a:srgbClr val="953735"/>
                </a:solidFill>
              </a:rPr>
              <a:t>I</a:t>
            </a:r>
            <a:r>
              <a:rPr lang="en-US" altLang="zh-TW" sz="2400" i="1"/>
              <a:t> bought an </a:t>
            </a:r>
            <a:r>
              <a:rPr lang="en-US" altLang="zh-TW" sz="2400" i="1">
                <a:solidFill>
                  <a:srgbClr val="FF0000"/>
                </a:solidFill>
              </a:rPr>
              <a:t>iPhone</a:t>
            </a:r>
            <a:r>
              <a:rPr lang="en-US" altLang="zh-TW" sz="2400" i="1"/>
              <a:t> a few days ago. It is such a </a:t>
            </a:r>
            <a:r>
              <a:rPr lang="en-US" altLang="zh-TW" sz="2400" i="1">
                <a:solidFill>
                  <a:srgbClr val="E46C0A"/>
                </a:solidFill>
              </a:rPr>
              <a:t>nice</a:t>
            </a:r>
            <a:r>
              <a:rPr lang="en-US" altLang="zh-TW" sz="2400" i="1"/>
              <a:t> </a:t>
            </a:r>
            <a:r>
              <a:rPr lang="en-US" altLang="zh-TW" sz="2400" i="1">
                <a:solidFill>
                  <a:srgbClr val="376092"/>
                </a:solidFill>
              </a:rPr>
              <a:t>phone</a:t>
            </a:r>
            <a:r>
              <a:rPr lang="en-US" altLang="zh-TW" sz="2400" i="1"/>
              <a:t>. The </a:t>
            </a:r>
            <a:r>
              <a:rPr lang="en-US" altLang="zh-TW" sz="2400" i="1">
                <a:solidFill>
                  <a:srgbClr val="376092"/>
                </a:solidFill>
              </a:rPr>
              <a:t>touch screen </a:t>
            </a:r>
            <a:r>
              <a:rPr lang="en-US" altLang="zh-TW" sz="2400" i="1"/>
              <a:t>is really </a:t>
            </a:r>
            <a:r>
              <a:rPr lang="en-US" altLang="zh-TW" sz="2400" i="1">
                <a:solidFill>
                  <a:srgbClr val="E46C0A"/>
                </a:solidFill>
              </a:rPr>
              <a:t>cool</a:t>
            </a:r>
            <a:r>
              <a:rPr lang="en-US" altLang="zh-TW" sz="2400" i="1"/>
              <a:t>. The </a:t>
            </a:r>
            <a:r>
              <a:rPr lang="en-US" altLang="zh-TW" sz="2400" i="1">
                <a:solidFill>
                  <a:srgbClr val="376092"/>
                </a:solidFill>
              </a:rPr>
              <a:t>voice quality</a:t>
            </a:r>
            <a:r>
              <a:rPr lang="en-US" altLang="zh-TW" sz="2400" i="1"/>
              <a:t> is </a:t>
            </a:r>
            <a:r>
              <a:rPr lang="en-US" altLang="zh-TW" sz="2400" i="1">
                <a:solidFill>
                  <a:srgbClr val="E46C0A"/>
                </a:solidFill>
              </a:rPr>
              <a:t>clear</a:t>
            </a:r>
            <a:r>
              <a:rPr lang="en-US" altLang="zh-TW" sz="2400" i="1"/>
              <a:t> too. It is much </a:t>
            </a:r>
            <a:r>
              <a:rPr lang="en-US" altLang="zh-TW" sz="2400" i="1">
                <a:solidFill>
                  <a:srgbClr val="E46C0A"/>
                </a:solidFill>
              </a:rPr>
              <a:t>better</a:t>
            </a:r>
            <a:r>
              <a:rPr lang="en-US" altLang="zh-TW" sz="2400" i="1"/>
              <a:t> than my old </a:t>
            </a:r>
            <a:r>
              <a:rPr lang="en-US" altLang="zh-TW" sz="2400" i="1">
                <a:solidFill>
                  <a:srgbClr val="FF0000"/>
                </a:solidFill>
              </a:rPr>
              <a:t>Blackberry</a:t>
            </a:r>
            <a:r>
              <a:rPr lang="en-US" altLang="zh-TW" sz="2400" i="1"/>
              <a:t>, which was a </a:t>
            </a:r>
            <a:r>
              <a:rPr lang="en-US" altLang="zh-TW" sz="2400" i="1">
                <a:solidFill>
                  <a:srgbClr val="E46C0A"/>
                </a:solidFill>
              </a:rPr>
              <a:t>terrible</a:t>
            </a:r>
            <a:r>
              <a:rPr lang="en-US" altLang="zh-TW" sz="2400" i="1"/>
              <a:t> </a:t>
            </a:r>
            <a:r>
              <a:rPr lang="en-US" altLang="zh-TW" sz="2400" i="1">
                <a:solidFill>
                  <a:srgbClr val="376092"/>
                </a:solidFill>
              </a:rPr>
              <a:t>phone</a:t>
            </a:r>
            <a:r>
              <a:rPr lang="en-US" altLang="zh-TW" sz="2400" i="1"/>
              <a:t> and so </a:t>
            </a:r>
            <a:r>
              <a:rPr lang="en-US" altLang="zh-TW" sz="2400" i="1">
                <a:solidFill>
                  <a:srgbClr val="E46C0A"/>
                </a:solidFill>
              </a:rPr>
              <a:t>difficult to type </a:t>
            </a:r>
            <a:r>
              <a:rPr lang="en-US" altLang="zh-TW" sz="2400" i="1"/>
              <a:t>with its</a:t>
            </a:r>
            <a:r>
              <a:rPr lang="en-US" altLang="zh-TW" sz="2400" i="1">
                <a:solidFill>
                  <a:srgbClr val="376092"/>
                </a:solidFill>
              </a:rPr>
              <a:t> tiny keys</a:t>
            </a:r>
            <a:r>
              <a:rPr lang="en-US" altLang="zh-TW" sz="2400" i="1"/>
              <a:t>. However, </a:t>
            </a:r>
            <a:r>
              <a:rPr lang="en-US" altLang="zh-TW" sz="2400" i="1">
                <a:solidFill>
                  <a:srgbClr val="953735"/>
                </a:solidFill>
              </a:rPr>
              <a:t>my mother </a:t>
            </a:r>
            <a:r>
              <a:rPr lang="en-US" altLang="zh-TW" sz="2400" i="1"/>
              <a:t>was </a:t>
            </a:r>
            <a:r>
              <a:rPr lang="en-US" altLang="zh-TW" sz="2400" i="1">
                <a:solidFill>
                  <a:srgbClr val="E46C0A"/>
                </a:solidFill>
              </a:rPr>
              <a:t>mad</a:t>
            </a:r>
            <a:r>
              <a:rPr lang="en-US" altLang="zh-TW" sz="2400" i="1"/>
              <a:t> with me as I did not tell her before I bought the phone. She also thought the </a:t>
            </a:r>
            <a:r>
              <a:rPr lang="en-US" altLang="zh-TW" sz="2400" i="1">
                <a:solidFill>
                  <a:srgbClr val="376092"/>
                </a:solidFill>
              </a:rPr>
              <a:t>phone</a:t>
            </a:r>
            <a:r>
              <a:rPr lang="en-US" altLang="zh-TW" sz="2400" i="1"/>
              <a:t> was too </a:t>
            </a:r>
            <a:r>
              <a:rPr lang="en-US" altLang="zh-TW" sz="2400" i="1">
                <a:solidFill>
                  <a:srgbClr val="E46C0A"/>
                </a:solidFill>
              </a:rPr>
              <a:t>expensive</a:t>
            </a:r>
            <a:r>
              <a:rPr lang="en-US" altLang="zh-TW" sz="2400" i="1"/>
              <a:t>, …”</a:t>
            </a:r>
          </a:p>
          <a:p>
            <a:r>
              <a:rPr lang="en-US" altLang="zh-TW" sz="2400"/>
              <a:t>One can look at this review/blog at the</a:t>
            </a:r>
          </a:p>
          <a:p>
            <a:pPr lvl="1"/>
            <a:r>
              <a:rPr lang="en-US" altLang="zh-TW" sz="2000"/>
              <a:t>Document level</a:t>
            </a:r>
          </a:p>
          <a:p>
            <a:pPr lvl="2"/>
            <a:r>
              <a:rPr lang="en-US" altLang="zh-TW" sz="2000"/>
              <a:t>Is this review + or -?</a:t>
            </a:r>
          </a:p>
          <a:p>
            <a:pPr lvl="1"/>
            <a:r>
              <a:rPr lang="en-US" altLang="zh-TW" sz="2000"/>
              <a:t>Sentence level</a:t>
            </a:r>
          </a:p>
          <a:p>
            <a:pPr lvl="2"/>
            <a:r>
              <a:rPr lang="en-US" altLang="zh-TW" sz="2000"/>
              <a:t>Is each sentence + or -?</a:t>
            </a:r>
          </a:p>
          <a:p>
            <a:pPr lvl="1"/>
            <a:r>
              <a:rPr lang="en-US" altLang="zh-TW" sz="2000"/>
              <a:t>Entity and feature/aspect level</a:t>
            </a:r>
          </a:p>
          <a:p>
            <a:pPr lvl="1"/>
            <a:endParaRPr lang="zh-TW" altLang="en-US" sz="2000"/>
          </a:p>
        </p:txBody>
      </p:sp>
      <p:sp>
        <p:nvSpPr>
          <p:cNvPr id="1946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5BD6A73-91D6-4E82-9FC4-CDB5E8B73059}" type="slidenum">
              <a:rPr lang="zh-TW" altLang="en-US" sz="1200" smtClean="0">
                <a:solidFill>
                  <a:srgbClr val="898989"/>
                </a:solidFill>
              </a:rPr>
              <a:pPr eaLnBrk="1" hangingPunct="1">
                <a:spcBef>
                  <a:spcPct val="0"/>
                </a:spcBef>
                <a:buFontTx/>
                <a:buNone/>
              </a:pPr>
              <a:t>24</a:t>
            </a:fld>
            <a:endParaRPr lang="zh-TW" altLang="en-US" sz="1200">
              <a:solidFill>
                <a:srgbClr val="898989"/>
              </a:solidFill>
            </a:endParaRPr>
          </a:p>
        </p:txBody>
      </p:sp>
      <p:sp>
        <p:nvSpPr>
          <p:cNvPr id="19461" name="矩形 5"/>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892303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a:xfrm>
            <a:off x="457200" y="115888"/>
            <a:ext cx="8229600" cy="1143000"/>
          </a:xfrm>
        </p:spPr>
        <p:txBody>
          <a:bodyPr/>
          <a:lstStyle/>
          <a:p>
            <a:r>
              <a:rPr lang="en-US" altLang="zh-TW">
                <a:solidFill>
                  <a:srgbClr val="4F81BD"/>
                </a:solidFill>
              </a:rPr>
              <a:t>Entity and aspect/feature level</a:t>
            </a:r>
            <a:endParaRPr lang="zh-TW" altLang="en-US">
              <a:solidFill>
                <a:srgbClr val="4F81BD"/>
              </a:solidFill>
            </a:endParaRPr>
          </a:p>
        </p:txBody>
      </p:sp>
      <p:sp>
        <p:nvSpPr>
          <p:cNvPr id="20483" name="內容版面配置區 2"/>
          <p:cNvSpPr>
            <a:spLocks noGrp="1"/>
          </p:cNvSpPr>
          <p:nvPr>
            <p:ph idx="1"/>
          </p:nvPr>
        </p:nvSpPr>
        <p:spPr>
          <a:xfrm>
            <a:off x="250825" y="1412875"/>
            <a:ext cx="8642350" cy="5040313"/>
          </a:xfrm>
        </p:spPr>
        <p:txBody>
          <a:bodyPr/>
          <a:lstStyle/>
          <a:p>
            <a:r>
              <a:rPr lang="en-US" altLang="zh-TW" sz="2400"/>
              <a:t>Id: </a:t>
            </a:r>
            <a:r>
              <a:rPr lang="en-US" altLang="zh-TW" sz="2400" b="1">
                <a:solidFill>
                  <a:srgbClr val="604A7B"/>
                </a:solidFill>
              </a:rPr>
              <a:t>Abc123</a:t>
            </a:r>
            <a:r>
              <a:rPr lang="en-US" altLang="zh-TW" sz="2400"/>
              <a:t> on </a:t>
            </a:r>
            <a:r>
              <a:rPr lang="en-US" altLang="zh-TW" sz="2400" b="1">
                <a:solidFill>
                  <a:srgbClr val="604A7B"/>
                </a:solidFill>
              </a:rPr>
              <a:t>5-1-2008</a:t>
            </a:r>
            <a:r>
              <a:rPr lang="en-US" altLang="zh-TW" sz="2400"/>
              <a:t> “</a:t>
            </a:r>
            <a:r>
              <a:rPr lang="en-US" altLang="zh-TW" sz="2400" i="1">
                <a:solidFill>
                  <a:srgbClr val="953735"/>
                </a:solidFill>
              </a:rPr>
              <a:t>I</a:t>
            </a:r>
            <a:r>
              <a:rPr lang="en-US" altLang="zh-TW" sz="2400" i="1"/>
              <a:t> bought an </a:t>
            </a:r>
            <a:r>
              <a:rPr lang="en-US" altLang="zh-TW" sz="2400" i="1">
                <a:solidFill>
                  <a:srgbClr val="FF0000"/>
                </a:solidFill>
              </a:rPr>
              <a:t>iPhone</a:t>
            </a:r>
            <a:r>
              <a:rPr lang="en-US" altLang="zh-TW" sz="2400" i="1"/>
              <a:t> a few days ago. It is such a </a:t>
            </a:r>
            <a:r>
              <a:rPr lang="en-US" altLang="zh-TW" sz="2400" i="1">
                <a:solidFill>
                  <a:srgbClr val="E46C0A"/>
                </a:solidFill>
              </a:rPr>
              <a:t>nice</a:t>
            </a:r>
            <a:r>
              <a:rPr lang="en-US" altLang="zh-TW" sz="2400" i="1"/>
              <a:t> </a:t>
            </a:r>
            <a:r>
              <a:rPr lang="en-US" altLang="zh-TW" sz="2400" i="1">
                <a:solidFill>
                  <a:srgbClr val="376092"/>
                </a:solidFill>
              </a:rPr>
              <a:t>phone</a:t>
            </a:r>
            <a:r>
              <a:rPr lang="en-US" altLang="zh-TW" sz="2400" i="1"/>
              <a:t>. The </a:t>
            </a:r>
            <a:r>
              <a:rPr lang="en-US" altLang="zh-TW" sz="2400" i="1">
                <a:solidFill>
                  <a:srgbClr val="376092"/>
                </a:solidFill>
              </a:rPr>
              <a:t>touch screen </a:t>
            </a:r>
            <a:r>
              <a:rPr lang="en-US" altLang="zh-TW" sz="2400" i="1"/>
              <a:t>is really </a:t>
            </a:r>
            <a:r>
              <a:rPr lang="en-US" altLang="zh-TW" sz="2400" i="1">
                <a:solidFill>
                  <a:srgbClr val="E46C0A"/>
                </a:solidFill>
              </a:rPr>
              <a:t>cool</a:t>
            </a:r>
            <a:r>
              <a:rPr lang="en-US" altLang="zh-TW" sz="2400" i="1"/>
              <a:t>. The </a:t>
            </a:r>
            <a:r>
              <a:rPr lang="en-US" altLang="zh-TW" sz="2400" i="1">
                <a:solidFill>
                  <a:srgbClr val="376092"/>
                </a:solidFill>
              </a:rPr>
              <a:t>voice quality</a:t>
            </a:r>
            <a:r>
              <a:rPr lang="en-US" altLang="zh-TW" sz="2400" i="1"/>
              <a:t> is </a:t>
            </a:r>
            <a:r>
              <a:rPr lang="en-US" altLang="zh-TW" sz="2400" i="1">
                <a:solidFill>
                  <a:srgbClr val="E46C0A"/>
                </a:solidFill>
              </a:rPr>
              <a:t>clear</a:t>
            </a:r>
            <a:r>
              <a:rPr lang="en-US" altLang="zh-TW" sz="2400" i="1"/>
              <a:t> too. It is much </a:t>
            </a:r>
            <a:r>
              <a:rPr lang="en-US" altLang="zh-TW" sz="2400" i="1">
                <a:solidFill>
                  <a:srgbClr val="E46C0A"/>
                </a:solidFill>
              </a:rPr>
              <a:t>better</a:t>
            </a:r>
            <a:r>
              <a:rPr lang="en-US" altLang="zh-TW" sz="2400" i="1"/>
              <a:t> than my old </a:t>
            </a:r>
            <a:r>
              <a:rPr lang="en-US" altLang="zh-TW" sz="2400" i="1">
                <a:solidFill>
                  <a:srgbClr val="FF0000"/>
                </a:solidFill>
              </a:rPr>
              <a:t>Blackberry</a:t>
            </a:r>
            <a:r>
              <a:rPr lang="en-US" altLang="zh-TW" sz="2400" i="1"/>
              <a:t>, which was a </a:t>
            </a:r>
            <a:r>
              <a:rPr lang="en-US" altLang="zh-TW" sz="2400" i="1">
                <a:solidFill>
                  <a:srgbClr val="E46C0A"/>
                </a:solidFill>
              </a:rPr>
              <a:t>terrible</a:t>
            </a:r>
            <a:r>
              <a:rPr lang="en-US" altLang="zh-TW" sz="2400" i="1"/>
              <a:t> </a:t>
            </a:r>
            <a:r>
              <a:rPr lang="en-US" altLang="zh-TW" sz="2400" i="1">
                <a:solidFill>
                  <a:srgbClr val="376092"/>
                </a:solidFill>
              </a:rPr>
              <a:t>phone</a:t>
            </a:r>
            <a:r>
              <a:rPr lang="en-US" altLang="zh-TW" sz="2400" i="1"/>
              <a:t> and so </a:t>
            </a:r>
            <a:r>
              <a:rPr lang="en-US" altLang="zh-TW" sz="2400" i="1">
                <a:solidFill>
                  <a:srgbClr val="E46C0A"/>
                </a:solidFill>
              </a:rPr>
              <a:t>difficult to type </a:t>
            </a:r>
            <a:r>
              <a:rPr lang="en-US" altLang="zh-TW" sz="2400" i="1"/>
              <a:t>with its</a:t>
            </a:r>
            <a:r>
              <a:rPr lang="en-US" altLang="zh-TW" sz="2400" i="1">
                <a:solidFill>
                  <a:srgbClr val="376092"/>
                </a:solidFill>
              </a:rPr>
              <a:t> tiny keys</a:t>
            </a:r>
            <a:r>
              <a:rPr lang="en-US" altLang="zh-TW" sz="2400" i="1"/>
              <a:t>. However, </a:t>
            </a:r>
            <a:r>
              <a:rPr lang="en-US" altLang="zh-TW" sz="2400" i="1">
                <a:solidFill>
                  <a:srgbClr val="953735"/>
                </a:solidFill>
              </a:rPr>
              <a:t>my mother </a:t>
            </a:r>
            <a:r>
              <a:rPr lang="en-US" altLang="zh-TW" sz="2400" i="1"/>
              <a:t>was </a:t>
            </a:r>
            <a:r>
              <a:rPr lang="en-US" altLang="zh-TW" sz="2400" i="1">
                <a:solidFill>
                  <a:srgbClr val="E46C0A"/>
                </a:solidFill>
              </a:rPr>
              <a:t>mad</a:t>
            </a:r>
            <a:r>
              <a:rPr lang="en-US" altLang="zh-TW" sz="2400" i="1"/>
              <a:t> with me as I did not tell her before I bought the phone. She also thought the </a:t>
            </a:r>
            <a:r>
              <a:rPr lang="en-US" altLang="zh-TW" sz="2400" i="1">
                <a:solidFill>
                  <a:srgbClr val="376092"/>
                </a:solidFill>
              </a:rPr>
              <a:t>phone</a:t>
            </a:r>
            <a:r>
              <a:rPr lang="en-US" altLang="zh-TW" sz="2400" i="1"/>
              <a:t> was too </a:t>
            </a:r>
            <a:r>
              <a:rPr lang="en-US" altLang="zh-TW" sz="2400" i="1">
                <a:solidFill>
                  <a:srgbClr val="E46C0A"/>
                </a:solidFill>
              </a:rPr>
              <a:t>expensive</a:t>
            </a:r>
            <a:r>
              <a:rPr lang="en-US" altLang="zh-TW" sz="2400" i="1"/>
              <a:t>, …”</a:t>
            </a:r>
          </a:p>
          <a:p>
            <a:r>
              <a:rPr lang="en-US" altLang="zh-TW" sz="2400">
                <a:solidFill>
                  <a:srgbClr val="FF0000"/>
                </a:solidFill>
              </a:rPr>
              <a:t>What do we see?</a:t>
            </a:r>
          </a:p>
          <a:p>
            <a:pPr lvl="1"/>
            <a:r>
              <a:rPr lang="en-US" altLang="zh-TW" sz="2000">
                <a:solidFill>
                  <a:srgbClr val="376092"/>
                </a:solidFill>
              </a:rPr>
              <a:t>Opinion targets</a:t>
            </a:r>
            <a:r>
              <a:rPr lang="en-US" altLang="zh-TW" sz="2000"/>
              <a:t>: entities and their features/aspects</a:t>
            </a:r>
          </a:p>
          <a:p>
            <a:pPr lvl="1"/>
            <a:r>
              <a:rPr lang="en-US" altLang="zh-TW" sz="2000">
                <a:solidFill>
                  <a:srgbClr val="376092"/>
                </a:solidFill>
              </a:rPr>
              <a:t>Sentiments</a:t>
            </a:r>
            <a:r>
              <a:rPr lang="en-US" altLang="zh-TW" sz="2000"/>
              <a:t>: positive and negative</a:t>
            </a:r>
          </a:p>
          <a:p>
            <a:pPr lvl="1"/>
            <a:r>
              <a:rPr lang="en-US" altLang="zh-TW" sz="2000">
                <a:solidFill>
                  <a:srgbClr val="376092"/>
                </a:solidFill>
              </a:rPr>
              <a:t>Opinion holders</a:t>
            </a:r>
            <a:r>
              <a:rPr lang="en-US" altLang="zh-TW" sz="2000"/>
              <a:t>: persons who hold the opinions</a:t>
            </a:r>
          </a:p>
          <a:p>
            <a:pPr lvl="1"/>
            <a:r>
              <a:rPr lang="en-US" altLang="zh-TW" sz="2000">
                <a:solidFill>
                  <a:srgbClr val="376092"/>
                </a:solidFill>
              </a:rPr>
              <a:t>Time</a:t>
            </a:r>
            <a:r>
              <a:rPr lang="en-US" altLang="zh-TW" sz="2000"/>
              <a:t>: when opinion are expressed</a:t>
            </a:r>
          </a:p>
          <a:p>
            <a:pPr lvl="1"/>
            <a:endParaRPr lang="zh-TW" altLang="en-US" sz="2000"/>
          </a:p>
        </p:txBody>
      </p:sp>
      <p:sp>
        <p:nvSpPr>
          <p:cNvPr id="2048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01D1D5D-A77F-462F-801F-08F4FCA524ED}" type="slidenum">
              <a:rPr lang="zh-TW" altLang="en-US" sz="1200" smtClean="0">
                <a:solidFill>
                  <a:srgbClr val="898989"/>
                </a:solidFill>
              </a:rPr>
              <a:pPr eaLnBrk="1" hangingPunct="1">
                <a:spcBef>
                  <a:spcPct val="0"/>
                </a:spcBef>
                <a:buFontTx/>
                <a:buNone/>
              </a:pPr>
              <a:t>25</a:t>
            </a:fld>
            <a:endParaRPr lang="zh-TW" altLang="en-US" sz="1200">
              <a:solidFill>
                <a:srgbClr val="898989"/>
              </a:solidFill>
            </a:endParaRPr>
          </a:p>
        </p:txBody>
      </p:sp>
      <p:sp>
        <p:nvSpPr>
          <p:cNvPr id="20485"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383694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a:xfrm>
            <a:off x="446088" y="115888"/>
            <a:ext cx="8229600" cy="779462"/>
          </a:xfrm>
        </p:spPr>
        <p:txBody>
          <a:bodyPr/>
          <a:lstStyle/>
          <a:p>
            <a:r>
              <a:rPr lang="en-US" altLang="zh-TW">
                <a:solidFill>
                  <a:srgbClr val="4F81BD"/>
                </a:solidFill>
              </a:rPr>
              <a:t>Two main types of opinions</a:t>
            </a:r>
            <a:endParaRPr lang="zh-TW" altLang="en-US">
              <a:solidFill>
                <a:srgbClr val="4F81BD"/>
              </a:solidFill>
            </a:endParaRPr>
          </a:p>
        </p:txBody>
      </p:sp>
      <p:sp>
        <p:nvSpPr>
          <p:cNvPr id="21507" name="內容版面配置區 2"/>
          <p:cNvSpPr>
            <a:spLocks noGrp="1"/>
          </p:cNvSpPr>
          <p:nvPr>
            <p:ph idx="1"/>
          </p:nvPr>
        </p:nvSpPr>
        <p:spPr>
          <a:xfrm>
            <a:off x="323850" y="981075"/>
            <a:ext cx="8496300" cy="5400675"/>
          </a:xfrm>
        </p:spPr>
        <p:txBody>
          <a:bodyPr/>
          <a:lstStyle/>
          <a:p>
            <a:r>
              <a:rPr lang="en-US" altLang="zh-TW" sz="2400">
                <a:solidFill>
                  <a:srgbClr val="FF0000"/>
                </a:solidFill>
              </a:rPr>
              <a:t>Regular opinions</a:t>
            </a:r>
            <a:r>
              <a:rPr lang="en-US" altLang="zh-TW" sz="2400"/>
              <a:t>: Sentiment/Opinion expressions on some target entities</a:t>
            </a:r>
          </a:p>
          <a:p>
            <a:pPr lvl="1"/>
            <a:r>
              <a:rPr lang="en-US" altLang="zh-TW" sz="2400">
                <a:solidFill>
                  <a:srgbClr val="376092"/>
                </a:solidFill>
              </a:rPr>
              <a:t>Direct opinions</a:t>
            </a:r>
            <a:r>
              <a:rPr lang="en-US" altLang="zh-TW" sz="2400"/>
              <a:t>: sentiment expressions on one object:</a:t>
            </a:r>
          </a:p>
          <a:p>
            <a:pPr lvl="2"/>
            <a:r>
              <a:rPr lang="en-US" altLang="zh-TW"/>
              <a:t>“The </a:t>
            </a:r>
            <a:r>
              <a:rPr lang="en-US" altLang="zh-TW">
                <a:solidFill>
                  <a:srgbClr val="376092"/>
                </a:solidFill>
              </a:rPr>
              <a:t>touch screen </a:t>
            </a:r>
            <a:r>
              <a:rPr lang="en-US" altLang="zh-TW"/>
              <a:t>is really </a:t>
            </a:r>
            <a:r>
              <a:rPr lang="en-US" altLang="zh-TW">
                <a:solidFill>
                  <a:srgbClr val="E46C0A"/>
                </a:solidFill>
              </a:rPr>
              <a:t>cool.</a:t>
            </a:r>
            <a:r>
              <a:rPr lang="en-US" altLang="zh-TW"/>
              <a:t>”</a:t>
            </a:r>
          </a:p>
          <a:p>
            <a:pPr lvl="2"/>
            <a:r>
              <a:rPr lang="en-US" altLang="zh-TW"/>
              <a:t>“The </a:t>
            </a:r>
            <a:r>
              <a:rPr lang="en-US" altLang="zh-TW">
                <a:solidFill>
                  <a:srgbClr val="558ED5"/>
                </a:solidFill>
              </a:rPr>
              <a:t>picture quality </a:t>
            </a:r>
            <a:r>
              <a:rPr lang="en-US" altLang="zh-TW"/>
              <a:t>of this </a:t>
            </a:r>
            <a:r>
              <a:rPr lang="en-US" altLang="zh-TW">
                <a:solidFill>
                  <a:srgbClr val="376092"/>
                </a:solidFill>
              </a:rPr>
              <a:t>camera</a:t>
            </a:r>
            <a:r>
              <a:rPr lang="en-US" altLang="zh-TW"/>
              <a:t> is </a:t>
            </a:r>
            <a:r>
              <a:rPr lang="en-US" altLang="zh-TW">
                <a:solidFill>
                  <a:srgbClr val="E46C0A"/>
                </a:solidFill>
              </a:rPr>
              <a:t>great</a:t>
            </a:r>
            <a:r>
              <a:rPr lang="en-US" altLang="zh-TW"/>
              <a:t>”</a:t>
            </a:r>
          </a:p>
          <a:p>
            <a:pPr lvl="1"/>
            <a:r>
              <a:rPr lang="en-US" altLang="zh-TW" sz="2400">
                <a:solidFill>
                  <a:srgbClr val="376092"/>
                </a:solidFill>
              </a:rPr>
              <a:t>Indirect opinions</a:t>
            </a:r>
            <a:r>
              <a:rPr lang="en-US" altLang="zh-TW" sz="2400"/>
              <a:t>: comparisons, relations expressing similarities or differences (objective or subjective) of more than one object</a:t>
            </a:r>
          </a:p>
          <a:p>
            <a:pPr lvl="2"/>
            <a:r>
              <a:rPr lang="en-US" altLang="zh-TW"/>
              <a:t>“phone X is cheaper than phone Y.” (objective)</a:t>
            </a:r>
          </a:p>
          <a:p>
            <a:pPr lvl="2"/>
            <a:r>
              <a:rPr lang="en-US" altLang="zh-TW"/>
              <a:t>“phone X is better than phone Y.” (subjective)</a:t>
            </a:r>
          </a:p>
          <a:p>
            <a:r>
              <a:rPr lang="en-US" altLang="zh-TW" sz="2400">
                <a:solidFill>
                  <a:srgbClr val="FF0000"/>
                </a:solidFill>
              </a:rPr>
              <a:t>Comparative opinions</a:t>
            </a:r>
            <a:r>
              <a:rPr lang="en-US" altLang="zh-TW" sz="2400"/>
              <a:t>: comparisons of more than one entity.</a:t>
            </a:r>
          </a:p>
          <a:p>
            <a:pPr lvl="1"/>
            <a:r>
              <a:rPr lang="en-US" altLang="zh-TW" sz="2400"/>
              <a:t>“</a:t>
            </a:r>
            <a:r>
              <a:rPr lang="en-US" altLang="zh-TW" sz="2400">
                <a:solidFill>
                  <a:srgbClr val="FF0000"/>
                </a:solidFill>
              </a:rPr>
              <a:t>iPhone</a:t>
            </a:r>
            <a:r>
              <a:rPr lang="en-US" altLang="zh-TW" sz="2400"/>
              <a:t> is </a:t>
            </a:r>
            <a:r>
              <a:rPr lang="en-US" altLang="zh-TW" sz="2400">
                <a:solidFill>
                  <a:srgbClr val="E46C0A"/>
                </a:solidFill>
              </a:rPr>
              <a:t>better</a:t>
            </a:r>
            <a:r>
              <a:rPr lang="en-US" altLang="zh-TW" sz="2400"/>
              <a:t> than </a:t>
            </a:r>
            <a:r>
              <a:rPr lang="en-US" altLang="zh-TW" sz="2400">
                <a:solidFill>
                  <a:srgbClr val="FF0000"/>
                </a:solidFill>
              </a:rPr>
              <a:t>Blackberry</a:t>
            </a:r>
            <a:r>
              <a:rPr lang="en-US" altLang="zh-TW" sz="2400"/>
              <a:t>.”</a:t>
            </a:r>
            <a:endParaRPr lang="zh-TW" altLang="en-US" sz="2400"/>
          </a:p>
        </p:txBody>
      </p:sp>
      <p:sp>
        <p:nvSpPr>
          <p:cNvPr id="2150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B6C666C-1E1F-46AE-913A-D28AA99B3E7F}" type="slidenum">
              <a:rPr lang="zh-TW" altLang="en-US" sz="1200" smtClean="0">
                <a:solidFill>
                  <a:srgbClr val="898989"/>
                </a:solidFill>
              </a:rPr>
              <a:pPr eaLnBrk="1" hangingPunct="1">
                <a:spcBef>
                  <a:spcPct val="0"/>
                </a:spcBef>
                <a:buFontTx/>
                <a:buNone/>
              </a:pPr>
              <a:t>26</a:t>
            </a:fld>
            <a:endParaRPr lang="zh-TW" altLang="en-US" sz="1200">
              <a:solidFill>
                <a:srgbClr val="898989"/>
              </a:solidFill>
            </a:endParaRPr>
          </a:p>
        </p:txBody>
      </p:sp>
      <p:sp>
        <p:nvSpPr>
          <p:cNvPr id="21509"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2503497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a:xfrm>
            <a:off x="457200" y="274638"/>
            <a:ext cx="8229600" cy="633412"/>
          </a:xfrm>
        </p:spPr>
        <p:txBody>
          <a:bodyPr/>
          <a:lstStyle/>
          <a:p>
            <a:r>
              <a:rPr lang="en-US" altLang="zh-TW">
                <a:solidFill>
                  <a:srgbClr val="4F81BD"/>
                </a:solidFill>
              </a:rPr>
              <a:t>Subjective and Objective</a:t>
            </a:r>
            <a:endParaRPr lang="zh-TW" altLang="en-US">
              <a:solidFill>
                <a:srgbClr val="4F81BD"/>
              </a:solidFill>
            </a:endParaRPr>
          </a:p>
        </p:txBody>
      </p:sp>
      <p:sp>
        <p:nvSpPr>
          <p:cNvPr id="22531" name="內容版面配置區 2"/>
          <p:cNvSpPr>
            <a:spLocks noGrp="1"/>
          </p:cNvSpPr>
          <p:nvPr>
            <p:ph idx="1"/>
          </p:nvPr>
        </p:nvSpPr>
        <p:spPr>
          <a:xfrm>
            <a:off x="323850" y="981075"/>
            <a:ext cx="8496300" cy="5472113"/>
          </a:xfrm>
        </p:spPr>
        <p:txBody>
          <a:bodyPr/>
          <a:lstStyle/>
          <a:p>
            <a:r>
              <a:rPr lang="en-US" altLang="zh-TW" sz="2400">
                <a:solidFill>
                  <a:srgbClr val="FF0000"/>
                </a:solidFill>
              </a:rPr>
              <a:t>Objective</a:t>
            </a:r>
          </a:p>
          <a:p>
            <a:pPr lvl="1"/>
            <a:r>
              <a:rPr lang="en-US" altLang="zh-TW" sz="2400"/>
              <a:t>An objective sentence expresses some </a:t>
            </a:r>
            <a:r>
              <a:rPr lang="en-US" altLang="zh-TW" sz="2400">
                <a:solidFill>
                  <a:srgbClr val="FF0000"/>
                </a:solidFill>
              </a:rPr>
              <a:t>factual information</a:t>
            </a:r>
            <a:r>
              <a:rPr lang="en-US" altLang="zh-TW" sz="2400"/>
              <a:t> about the world.</a:t>
            </a:r>
          </a:p>
          <a:p>
            <a:pPr lvl="1"/>
            <a:r>
              <a:rPr lang="en-US" altLang="zh-TW" sz="2400"/>
              <a:t>“I </a:t>
            </a:r>
            <a:r>
              <a:rPr lang="en-US" altLang="zh-TW" sz="2400">
                <a:solidFill>
                  <a:srgbClr val="953735"/>
                </a:solidFill>
              </a:rPr>
              <a:t>returned</a:t>
            </a:r>
            <a:r>
              <a:rPr lang="en-US" altLang="zh-TW" sz="2400"/>
              <a:t> the phone yesterday.”</a:t>
            </a:r>
          </a:p>
          <a:p>
            <a:pPr lvl="1"/>
            <a:r>
              <a:rPr lang="en-US" altLang="zh-TW" sz="2400"/>
              <a:t>Objective sentences can implicitly indicate opinions</a:t>
            </a:r>
          </a:p>
          <a:p>
            <a:pPr lvl="2"/>
            <a:r>
              <a:rPr lang="en-US" altLang="zh-TW"/>
              <a:t>“The </a:t>
            </a:r>
            <a:r>
              <a:rPr lang="en-US" altLang="zh-TW">
                <a:solidFill>
                  <a:srgbClr val="376092"/>
                </a:solidFill>
              </a:rPr>
              <a:t>earphone</a:t>
            </a:r>
            <a:r>
              <a:rPr lang="en-US" altLang="zh-TW"/>
              <a:t> </a:t>
            </a:r>
            <a:r>
              <a:rPr lang="en-US" altLang="zh-TW">
                <a:solidFill>
                  <a:srgbClr val="953735"/>
                </a:solidFill>
              </a:rPr>
              <a:t>broke</a:t>
            </a:r>
            <a:r>
              <a:rPr lang="en-US" altLang="zh-TW"/>
              <a:t> in two days.”</a:t>
            </a:r>
          </a:p>
          <a:p>
            <a:r>
              <a:rPr lang="en-US" altLang="zh-TW" sz="2400">
                <a:solidFill>
                  <a:srgbClr val="FF0000"/>
                </a:solidFill>
              </a:rPr>
              <a:t>Subjective</a:t>
            </a:r>
          </a:p>
          <a:p>
            <a:pPr lvl="1"/>
            <a:r>
              <a:rPr lang="en-US" altLang="zh-TW" sz="2400"/>
              <a:t>A subjective sentence expresses some </a:t>
            </a:r>
            <a:r>
              <a:rPr lang="en-US" altLang="zh-TW" sz="2400">
                <a:solidFill>
                  <a:srgbClr val="FF0000"/>
                </a:solidFill>
              </a:rPr>
              <a:t>personal feelings</a:t>
            </a:r>
            <a:r>
              <a:rPr lang="en-US" altLang="zh-TW" sz="2400"/>
              <a:t> or </a:t>
            </a:r>
            <a:r>
              <a:rPr lang="en-US" altLang="zh-TW" sz="2400">
                <a:solidFill>
                  <a:srgbClr val="FF0000"/>
                </a:solidFill>
              </a:rPr>
              <a:t>beliefs</a:t>
            </a:r>
            <a:r>
              <a:rPr lang="en-US" altLang="zh-TW" sz="2400"/>
              <a:t>.</a:t>
            </a:r>
          </a:p>
          <a:p>
            <a:pPr lvl="1"/>
            <a:r>
              <a:rPr lang="en-US" altLang="zh-TW" sz="2400"/>
              <a:t>“The voice on my phone was </a:t>
            </a:r>
            <a:r>
              <a:rPr lang="en-US" altLang="zh-TW" sz="2400">
                <a:solidFill>
                  <a:srgbClr val="E46C0A"/>
                </a:solidFill>
              </a:rPr>
              <a:t>not</a:t>
            </a:r>
            <a:r>
              <a:rPr lang="en-US" altLang="zh-TW" sz="2400"/>
              <a:t> so </a:t>
            </a:r>
            <a:r>
              <a:rPr lang="en-US" altLang="zh-TW" sz="2400">
                <a:solidFill>
                  <a:srgbClr val="E46C0A"/>
                </a:solidFill>
              </a:rPr>
              <a:t>clear</a:t>
            </a:r>
            <a:r>
              <a:rPr lang="en-US" altLang="zh-TW" sz="2400"/>
              <a:t>”</a:t>
            </a:r>
          </a:p>
          <a:p>
            <a:pPr lvl="1"/>
            <a:r>
              <a:rPr lang="en-US" altLang="zh-TW" sz="2400"/>
              <a:t>Not every subjective sentence contains an opinion</a:t>
            </a:r>
          </a:p>
          <a:p>
            <a:pPr lvl="2"/>
            <a:r>
              <a:rPr lang="en-US" altLang="zh-TW"/>
              <a:t>“I wanted a phone with </a:t>
            </a:r>
            <a:r>
              <a:rPr lang="en-US" altLang="zh-TW">
                <a:solidFill>
                  <a:srgbClr val="E46C0A"/>
                </a:solidFill>
              </a:rPr>
              <a:t>good</a:t>
            </a:r>
            <a:r>
              <a:rPr lang="en-US" altLang="zh-TW"/>
              <a:t> </a:t>
            </a:r>
            <a:r>
              <a:rPr lang="en-US" altLang="zh-TW">
                <a:solidFill>
                  <a:srgbClr val="376092"/>
                </a:solidFill>
              </a:rPr>
              <a:t>voice quality</a:t>
            </a:r>
            <a:r>
              <a:rPr lang="en-US" altLang="zh-TW"/>
              <a:t>”</a:t>
            </a:r>
          </a:p>
          <a:p>
            <a:r>
              <a:rPr lang="en-US" altLang="zh-TW" sz="2400"/>
              <a:t> </a:t>
            </a:r>
            <a:r>
              <a:rPr lang="en-US" altLang="zh-TW" sz="2400">
                <a:sym typeface="Wingdings" pitchFamily="2" charset="2"/>
              </a:rPr>
              <a:t> </a:t>
            </a:r>
            <a:r>
              <a:rPr lang="en-US" altLang="zh-TW" sz="2400">
                <a:solidFill>
                  <a:srgbClr val="FF0000"/>
                </a:solidFill>
                <a:sym typeface="Wingdings" pitchFamily="2" charset="2"/>
              </a:rPr>
              <a:t>Subjective analysis</a:t>
            </a:r>
            <a:endParaRPr lang="zh-TW" altLang="en-US" sz="2400">
              <a:solidFill>
                <a:srgbClr val="FF0000"/>
              </a:solidFill>
            </a:endParaRPr>
          </a:p>
        </p:txBody>
      </p:sp>
      <p:sp>
        <p:nvSpPr>
          <p:cNvPr id="2253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E1BEF5C-A8FB-4A12-88EF-D04B134D5D80}" type="slidenum">
              <a:rPr lang="zh-TW" altLang="en-US" sz="1200" smtClean="0">
                <a:solidFill>
                  <a:srgbClr val="898989"/>
                </a:solidFill>
              </a:rPr>
              <a:pPr eaLnBrk="1" hangingPunct="1">
                <a:spcBef>
                  <a:spcPct val="0"/>
                </a:spcBef>
                <a:buFontTx/>
                <a:buNone/>
              </a:pPr>
              <a:t>27</a:t>
            </a:fld>
            <a:endParaRPr lang="zh-TW" altLang="en-US" sz="1200">
              <a:solidFill>
                <a:srgbClr val="898989"/>
              </a:solidFill>
            </a:endParaRPr>
          </a:p>
        </p:txBody>
      </p:sp>
      <p:sp>
        <p:nvSpPr>
          <p:cNvPr id="22533"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2646169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187450" y="2349500"/>
            <a:ext cx="3024188" cy="3959225"/>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a:solidFill>
                <a:srgbClr val="403152"/>
              </a:solidFill>
              <a:latin typeface="Calibri" pitchFamily="34" charset="0"/>
            </a:endParaRPr>
          </a:p>
        </p:txBody>
      </p:sp>
      <p:sp>
        <p:nvSpPr>
          <p:cNvPr id="10" name="矩形 9"/>
          <p:cNvSpPr/>
          <p:nvPr/>
        </p:nvSpPr>
        <p:spPr>
          <a:xfrm>
            <a:off x="4356100" y="2349500"/>
            <a:ext cx="3024188" cy="3959225"/>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a:solidFill>
                <a:srgbClr val="403152"/>
              </a:solidFill>
              <a:latin typeface="Calibri" pitchFamily="34" charset="0"/>
            </a:endParaRPr>
          </a:p>
        </p:txBody>
      </p:sp>
      <p:sp>
        <p:nvSpPr>
          <p:cNvPr id="23556" name="標題 1"/>
          <p:cNvSpPr>
            <a:spLocks noGrp="1"/>
          </p:cNvSpPr>
          <p:nvPr>
            <p:ph type="title"/>
          </p:nvPr>
        </p:nvSpPr>
        <p:spPr>
          <a:xfrm>
            <a:off x="457200" y="188913"/>
            <a:ext cx="8229600" cy="1800225"/>
          </a:xfrm>
        </p:spPr>
        <p:txBody>
          <a:bodyPr/>
          <a:lstStyle/>
          <a:p>
            <a:r>
              <a:rPr lang="en-US" altLang="zh-TW">
                <a:solidFill>
                  <a:schemeClr val="accent1"/>
                </a:solidFill>
              </a:rPr>
              <a:t>Sentiment Analysis</a:t>
            </a:r>
            <a:br>
              <a:rPr lang="en-US" altLang="zh-TW">
                <a:solidFill>
                  <a:schemeClr val="accent1"/>
                </a:solidFill>
              </a:rPr>
            </a:br>
            <a:r>
              <a:rPr lang="en-US" altLang="zh-TW">
                <a:solidFill>
                  <a:schemeClr val="accent1"/>
                </a:solidFill>
              </a:rPr>
              <a:t>vs.</a:t>
            </a:r>
            <a:br>
              <a:rPr lang="en-US" altLang="zh-TW">
                <a:solidFill>
                  <a:schemeClr val="accent1"/>
                </a:solidFill>
              </a:rPr>
            </a:br>
            <a:r>
              <a:rPr lang="en-US" altLang="zh-TW">
                <a:solidFill>
                  <a:schemeClr val="accent1"/>
                </a:solidFill>
              </a:rPr>
              <a:t>Subjectivity Analysis</a:t>
            </a:r>
            <a:endParaRPr lang="zh-TW" altLang="en-US">
              <a:solidFill>
                <a:schemeClr val="accent1"/>
              </a:solidFill>
            </a:endParaRPr>
          </a:p>
        </p:txBody>
      </p:sp>
      <p:sp>
        <p:nvSpPr>
          <p:cNvPr id="2355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D0A0C52-48AE-4BD2-95A1-760547F5B8F2}" type="slidenum">
              <a:rPr lang="zh-TW" altLang="en-US" sz="1200" smtClean="0">
                <a:solidFill>
                  <a:srgbClr val="898989"/>
                </a:solidFill>
              </a:rPr>
              <a:pPr eaLnBrk="1" hangingPunct="1">
                <a:spcBef>
                  <a:spcPct val="0"/>
                </a:spcBef>
                <a:buFontTx/>
                <a:buNone/>
              </a:pPr>
              <a:t>28</a:t>
            </a:fld>
            <a:endParaRPr lang="zh-TW" altLang="en-US" sz="1200">
              <a:solidFill>
                <a:srgbClr val="898989"/>
              </a:solidFill>
            </a:endParaRPr>
          </a:p>
        </p:txBody>
      </p:sp>
      <p:sp>
        <p:nvSpPr>
          <p:cNvPr id="5" name="矩形 4"/>
          <p:cNvSpPr/>
          <p:nvPr/>
        </p:nvSpPr>
        <p:spPr>
          <a:xfrm>
            <a:off x="1331913" y="3284538"/>
            <a:ext cx="2592387" cy="865187"/>
          </a:xfrm>
          <a:prstGeom prst="rect">
            <a:avLst/>
          </a:prstGeom>
          <a:solidFill>
            <a:srgbClr val="CCFF9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a:solidFill>
                  <a:srgbClr val="00B050"/>
                </a:solidFill>
                <a:latin typeface="Calibri" pitchFamily="34" charset="0"/>
              </a:rPr>
              <a:t>Positive</a:t>
            </a:r>
            <a:endParaRPr lang="zh-TW" altLang="en-US">
              <a:solidFill>
                <a:srgbClr val="00B050"/>
              </a:solidFill>
              <a:latin typeface="Calibri" pitchFamily="34" charset="0"/>
            </a:endParaRPr>
          </a:p>
        </p:txBody>
      </p:sp>
      <p:sp>
        <p:nvSpPr>
          <p:cNvPr id="6" name="矩形 5"/>
          <p:cNvSpPr/>
          <p:nvPr/>
        </p:nvSpPr>
        <p:spPr>
          <a:xfrm>
            <a:off x="1331913" y="4292600"/>
            <a:ext cx="2592387" cy="865188"/>
          </a:xfrm>
          <a:prstGeom prst="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a:solidFill>
                  <a:srgbClr val="FF0000"/>
                </a:solidFill>
                <a:latin typeface="Calibri" pitchFamily="34" charset="0"/>
              </a:rPr>
              <a:t>Negative</a:t>
            </a:r>
            <a:endParaRPr lang="zh-TW" altLang="en-US">
              <a:solidFill>
                <a:srgbClr val="FF0000"/>
              </a:solidFill>
              <a:latin typeface="Calibri" pitchFamily="34" charset="0"/>
            </a:endParaRPr>
          </a:p>
        </p:txBody>
      </p:sp>
      <p:sp>
        <p:nvSpPr>
          <p:cNvPr id="7" name="矩形 6"/>
          <p:cNvSpPr/>
          <p:nvPr/>
        </p:nvSpPr>
        <p:spPr>
          <a:xfrm>
            <a:off x="1331913" y="5300663"/>
            <a:ext cx="2592387" cy="865187"/>
          </a:xfrm>
          <a:prstGeom prst="rect">
            <a:avLst/>
          </a:prstGeom>
          <a:solidFill>
            <a:schemeClr val="accent5">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a:solidFill>
                  <a:srgbClr val="376092"/>
                </a:solidFill>
                <a:latin typeface="Calibri" pitchFamily="34" charset="0"/>
              </a:rPr>
              <a:t>Neutral</a:t>
            </a:r>
            <a:endParaRPr lang="zh-TW" altLang="en-US">
              <a:solidFill>
                <a:srgbClr val="376092"/>
              </a:solidFill>
              <a:latin typeface="Calibri" pitchFamily="34" charset="0"/>
            </a:endParaRPr>
          </a:p>
        </p:txBody>
      </p:sp>
      <p:sp>
        <p:nvSpPr>
          <p:cNvPr id="8" name="矩形 7"/>
          <p:cNvSpPr/>
          <p:nvPr/>
        </p:nvSpPr>
        <p:spPr>
          <a:xfrm>
            <a:off x="4643438" y="5300663"/>
            <a:ext cx="2592387" cy="865187"/>
          </a:xfrm>
          <a:prstGeom prst="rect">
            <a:avLst/>
          </a:prstGeom>
          <a:solidFill>
            <a:schemeClr val="accent5">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a:solidFill>
                  <a:srgbClr val="376092"/>
                </a:solidFill>
                <a:latin typeface="Calibri" pitchFamily="34" charset="0"/>
              </a:rPr>
              <a:t>Objective</a:t>
            </a:r>
            <a:endParaRPr lang="zh-TW" altLang="en-US">
              <a:solidFill>
                <a:srgbClr val="376092"/>
              </a:solidFill>
              <a:latin typeface="Calibri" pitchFamily="34" charset="0"/>
            </a:endParaRPr>
          </a:p>
        </p:txBody>
      </p:sp>
      <p:sp>
        <p:nvSpPr>
          <p:cNvPr id="9" name="矩形 8"/>
          <p:cNvSpPr/>
          <p:nvPr/>
        </p:nvSpPr>
        <p:spPr>
          <a:xfrm>
            <a:off x="4643438" y="3284538"/>
            <a:ext cx="2592387" cy="1873250"/>
          </a:xfrm>
          <a:prstGeom prst="rect">
            <a:avLst/>
          </a:prstGeom>
          <a:solidFill>
            <a:schemeClr val="accent4">
              <a:lumMod val="20000"/>
              <a:lumOff val="80000"/>
            </a:schemeClr>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a:solidFill>
                  <a:srgbClr val="800080"/>
                </a:solidFill>
                <a:latin typeface="Calibri" pitchFamily="34" charset="0"/>
              </a:rPr>
              <a:t>Subjective</a:t>
            </a:r>
            <a:endParaRPr lang="zh-TW" altLang="en-US">
              <a:solidFill>
                <a:srgbClr val="800080"/>
              </a:solidFill>
              <a:latin typeface="Calibri" pitchFamily="34" charset="0"/>
            </a:endParaRPr>
          </a:p>
        </p:txBody>
      </p:sp>
      <p:sp>
        <p:nvSpPr>
          <p:cNvPr id="23563" name="矩形 11"/>
          <p:cNvSpPr>
            <a:spLocks noChangeArrowheads="1"/>
          </p:cNvSpPr>
          <p:nvPr/>
        </p:nvSpPr>
        <p:spPr bwMode="auto">
          <a:xfrm>
            <a:off x="1331913" y="2349500"/>
            <a:ext cx="25923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rPr>
              <a:t>Sentiment Analysis</a:t>
            </a:r>
          </a:p>
        </p:txBody>
      </p:sp>
      <p:sp>
        <p:nvSpPr>
          <p:cNvPr id="23564" name="矩形 12"/>
          <p:cNvSpPr>
            <a:spLocks noChangeArrowheads="1"/>
          </p:cNvSpPr>
          <p:nvPr/>
        </p:nvSpPr>
        <p:spPr bwMode="auto">
          <a:xfrm>
            <a:off x="4643438" y="2349500"/>
            <a:ext cx="25923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rPr>
              <a:t>Subjectivity Analysis</a:t>
            </a:r>
          </a:p>
        </p:txBody>
      </p:sp>
      <p:sp>
        <p:nvSpPr>
          <p:cNvPr id="15" name="矩形 14"/>
          <p:cNvSpPr/>
          <p:nvPr/>
        </p:nvSpPr>
        <p:spPr>
          <a:xfrm>
            <a:off x="1187450" y="3213100"/>
            <a:ext cx="6192838" cy="201612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a:solidFill>
                <a:srgbClr val="403152"/>
              </a:solidFill>
              <a:latin typeface="Calibri" pitchFamily="34" charset="0"/>
            </a:endParaRPr>
          </a:p>
        </p:txBody>
      </p:sp>
      <p:sp>
        <p:nvSpPr>
          <p:cNvPr id="16" name="矩形 15"/>
          <p:cNvSpPr/>
          <p:nvPr/>
        </p:nvSpPr>
        <p:spPr>
          <a:xfrm>
            <a:off x="1187450" y="5229225"/>
            <a:ext cx="6192838" cy="10795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a:solidFill>
                <a:srgbClr val="403152"/>
              </a:solidFill>
              <a:latin typeface="Calibri" pitchFamily="34" charset="0"/>
            </a:endParaRPr>
          </a:p>
        </p:txBody>
      </p:sp>
      <p:sp>
        <p:nvSpPr>
          <p:cNvPr id="17" name="矩形 16"/>
          <p:cNvSpPr/>
          <p:nvPr/>
        </p:nvSpPr>
        <p:spPr>
          <a:xfrm>
            <a:off x="1187450" y="2349500"/>
            <a:ext cx="6192838" cy="863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a:solidFill>
                <a:srgbClr val="403152"/>
              </a:solidFill>
              <a:latin typeface="Calibri" pitchFamily="34" charset="0"/>
            </a:endParaRPr>
          </a:p>
        </p:txBody>
      </p:sp>
    </p:spTree>
    <p:extLst>
      <p:ext uri="{BB962C8B-B14F-4D97-AF65-F5344CB8AC3E}">
        <p14:creationId xmlns:p14="http://schemas.microsoft.com/office/powerpoint/2010/main" val="1527767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title"/>
          </p:nvPr>
        </p:nvSpPr>
        <p:spPr>
          <a:xfrm>
            <a:off x="457200" y="203200"/>
            <a:ext cx="8229600" cy="849313"/>
          </a:xfrm>
        </p:spPr>
        <p:txBody>
          <a:bodyPr/>
          <a:lstStyle/>
          <a:p>
            <a:r>
              <a:rPr lang="en-US" altLang="zh-TW">
                <a:solidFill>
                  <a:srgbClr val="4F81BD"/>
                </a:solidFill>
              </a:rPr>
              <a:t>A (regular) opinion</a:t>
            </a:r>
            <a:endParaRPr lang="zh-TW" altLang="en-US">
              <a:solidFill>
                <a:srgbClr val="4F81BD"/>
              </a:solidFill>
            </a:endParaRPr>
          </a:p>
        </p:txBody>
      </p:sp>
      <p:sp>
        <p:nvSpPr>
          <p:cNvPr id="24579" name="內容版面配置區 2"/>
          <p:cNvSpPr>
            <a:spLocks noGrp="1"/>
          </p:cNvSpPr>
          <p:nvPr>
            <p:ph idx="1"/>
          </p:nvPr>
        </p:nvSpPr>
        <p:spPr>
          <a:xfrm>
            <a:off x="323850" y="1052513"/>
            <a:ext cx="8496300" cy="5329237"/>
          </a:xfrm>
        </p:spPr>
        <p:txBody>
          <a:bodyPr/>
          <a:lstStyle/>
          <a:p>
            <a:r>
              <a:rPr lang="en-US" altLang="zh-TW">
                <a:solidFill>
                  <a:srgbClr val="FF0000"/>
                </a:solidFill>
              </a:rPr>
              <a:t>Opinion</a:t>
            </a:r>
            <a:r>
              <a:rPr lang="en-US" altLang="zh-TW"/>
              <a:t> (a restricted definition)</a:t>
            </a:r>
          </a:p>
          <a:p>
            <a:pPr lvl="1"/>
            <a:r>
              <a:rPr lang="en-US" altLang="zh-TW"/>
              <a:t>An opinion (regular opinion) is simply a </a:t>
            </a:r>
            <a:r>
              <a:rPr lang="en-US" altLang="zh-TW">
                <a:solidFill>
                  <a:schemeClr val="accent2"/>
                </a:solidFill>
              </a:rPr>
              <a:t>positive or negative</a:t>
            </a:r>
            <a:r>
              <a:rPr lang="en-US" altLang="zh-TW"/>
              <a:t> sentiment, view, attitude, emotion, or appraisal about </a:t>
            </a:r>
            <a:r>
              <a:rPr lang="en-US" altLang="zh-TW">
                <a:solidFill>
                  <a:srgbClr val="376092"/>
                </a:solidFill>
              </a:rPr>
              <a:t>an entity</a:t>
            </a:r>
            <a:r>
              <a:rPr lang="en-US" altLang="zh-TW"/>
              <a:t> or </a:t>
            </a:r>
            <a:r>
              <a:rPr lang="en-US" altLang="zh-TW">
                <a:solidFill>
                  <a:srgbClr val="376092"/>
                </a:solidFill>
              </a:rPr>
              <a:t>an aspect of the entity</a:t>
            </a:r>
            <a:r>
              <a:rPr lang="en-US" altLang="zh-TW"/>
              <a:t> from an </a:t>
            </a:r>
            <a:r>
              <a:rPr lang="en-US" altLang="zh-TW">
                <a:solidFill>
                  <a:srgbClr val="00B050"/>
                </a:solidFill>
              </a:rPr>
              <a:t>opinion holder</a:t>
            </a:r>
            <a:r>
              <a:rPr lang="en-US" altLang="zh-TW"/>
              <a:t>.</a:t>
            </a:r>
          </a:p>
          <a:p>
            <a:r>
              <a:rPr lang="en-US" altLang="zh-TW">
                <a:solidFill>
                  <a:srgbClr val="FF0000"/>
                </a:solidFill>
              </a:rPr>
              <a:t>Sentiment orientation of an opinion</a:t>
            </a:r>
          </a:p>
          <a:p>
            <a:pPr lvl="1"/>
            <a:r>
              <a:rPr lang="en-US" altLang="zh-TW">
                <a:solidFill>
                  <a:srgbClr val="376092"/>
                </a:solidFill>
              </a:rPr>
              <a:t>Positive, negative, or neutral </a:t>
            </a:r>
            <a:r>
              <a:rPr lang="en-US" altLang="zh-TW"/>
              <a:t>(no opinion)</a:t>
            </a:r>
          </a:p>
          <a:p>
            <a:pPr lvl="1"/>
            <a:r>
              <a:rPr lang="en-US" altLang="zh-TW"/>
              <a:t>Also called:</a:t>
            </a:r>
          </a:p>
          <a:p>
            <a:pPr lvl="2"/>
            <a:r>
              <a:rPr lang="en-US" altLang="zh-TW">
                <a:solidFill>
                  <a:srgbClr val="FF0000"/>
                </a:solidFill>
              </a:rPr>
              <a:t>Opinion orientation</a:t>
            </a:r>
          </a:p>
          <a:p>
            <a:pPr lvl="2"/>
            <a:r>
              <a:rPr lang="en-US" altLang="zh-TW">
                <a:solidFill>
                  <a:srgbClr val="FF0000"/>
                </a:solidFill>
              </a:rPr>
              <a:t>Semantic orientation</a:t>
            </a:r>
          </a:p>
          <a:p>
            <a:pPr lvl="2"/>
            <a:r>
              <a:rPr lang="en-US" altLang="zh-TW">
                <a:solidFill>
                  <a:srgbClr val="FF0000"/>
                </a:solidFill>
              </a:rPr>
              <a:t>Sentiment polarity</a:t>
            </a:r>
          </a:p>
          <a:p>
            <a:pPr lvl="1"/>
            <a:endParaRPr lang="en-US" altLang="zh-TW"/>
          </a:p>
          <a:p>
            <a:pPr lvl="2">
              <a:buFont typeface="Arial" charset="0"/>
              <a:buNone/>
            </a:pPr>
            <a:endParaRPr lang="zh-TW" altLang="en-US"/>
          </a:p>
        </p:txBody>
      </p:sp>
      <p:sp>
        <p:nvSpPr>
          <p:cNvPr id="2458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547C6EB-5846-46B6-A79D-9739C5BDB002}" type="slidenum">
              <a:rPr lang="zh-TW" altLang="en-US" sz="1200" smtClean="0">
                <a:solidFill>
                  <a:srgbClr val="898989"/>
                </a:solidFill>
              </a:rPr>
              <a:pPr eaLnBrk="1" hangingPunct="1">
                <a:spcBef>
                  <a:spcPct val="0"/>
                </a:spcBef>
                <a:buFontTx/>
                <a:buNone/>
              </a:pPr>
              <a:t>29</a:t>
            </a:fld>
            <a:endParaRPr lang="zh-TW" altLang="en-US" sz="1200">
              <a:solidFill>
                <a:srgbClr val="898989"/>
              </a:solidFill>
            </a:endParaRPr>
          </a:p>
        </p:txBody>
      </p:sp>
      <p:sp>
        <p:nvSpPr>
          <p:cNvPr id="24581"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804723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2"/>
          <p:cNvSpPr>
            <a:spLocks noGrp="1"/>
          </p:cNvSpPr>
          <p:nvPr>
            <p:ph idx="1"/>
          </p:nvPr>
        </p:nvSpPr>
        <p:spPr>
          <a:xfrm>
            <a:off x="107950" y="1125538"/>
            <a:ext cx="8856663" cy="5399087"/>
          </a:xfrm>
        </p:spPr>
        <p:txBody>
          <a:bodyPr/>
          <a:lstStyle/>
          <a:p>
            <a:pPr>
              <a:buFont typeface="Arial" charset="0"/>
              <a:buNone/>
            </a:pPr>
            <a:r>
              <a:rPr lang="en-US" altLang="en-US" sz="2400" dirty="0">
                <a:latin typeface="Calibri" charset="0"/>
                <a:ea typeface="標楷體" charset="-120"/>
              </a:rPr>
              <a:t>週次 (Week)    日期 (Date)    內容 (Subject/Topics)</a:t>
            </a:r>
          </a:p>
          <a:p>
            <a:pPr marL="0" indent="0">
              <a:buNone/>
            </a:pPr>
            <a:r>
              <a:rPr lang="en-US" altLang="zh-TW" sz="2400" dirty="0">
                <a:solidFill>
                  <a:schemeClr val="accent5">
                    <a:lumMod val="75000"/>
                  </a:schemeClr>
                </a:solidFill>
                <a:latin typeface="Calibri" charset="0"/>
                <a:ea typeface="標楷體" charset="-120"/>
              </a:rPr>
              <a:t>7 2020/10/29 </a:t>
            </a:r>
            <a:r>
              <a:rPr lang="zh-TW" altLang="en-US" sz="2400" dirty="0">
                <a:solidFill>
                  <a:schemeClr val="accent5">
                    <a:lumMod val="75000"/>
                  </a:schemeClr>
                </a:solidFill>
                <a:latin typeface="Calibri" charset="0"/>
                <a:ea typeface="標楷體" charset="-120"/>
              </a:rPr>
              <a:t>人工智慧文本分析個案研究 </a:t>
            </a:r>
            <a:r>
              <a:rPr lang="en-US" altLang="zh-TW" sz="2400" dirty="0">
                <a:solidFill>
                  <a:schemeClr val="accent5">
                    <a:lumMod val="75000"/>
                  </a:schemeClr>
                </a:solidFill>
                <a:latin typeface="Calibri" charset="0"/>
                <a:ea typeface="標楷體" charset="-120"/>
              </a:rPr>
              <a:t>I </a:t>
            </a:r>
            <a:br>
              <a:rPr lang="en-US" altLang="zh-TW" sz="2400" dirty="0">
                <a:solidFill>
                  <a:schemeClr val="accent5">
                    <a:lumMod val="75000"/>
                  </a:schemeClr>
                </a:solidFill>
                <a:latin typeface="Calibri" charset="0"/>
                <a:ea typeface="標楷體" charset="-120"/>
              </a:rPr>
            </a:br>
            <a:r>
              <a:rPr lang="en-US" altLang="zh-TW" sz="2400" dirty="0">
                <a:solidFill>
                  <a:schemeClr val="accent5">
                    <a:lumMod val="75000"/>
                  </a:schemeClr>
                </a:solidFill>
                <a:latin typeface="Calibri" charset="0"/>
                <a:ea typeface="標楷體" charset="-120"/>
              </a:rPr>
              <a:t>                          (Case Study on Artificial Intelligence for Text Analytics I)</a:t>
            </a:r>
          </a:p>
          <a:p>
            <a:pPr marL="0" indent="0">
              <a:buNone/>
            </a:pPr>
            <a:r>
              <a:rPr lang="en-US" altLang="zh-TW" sz="2400" dirty="0">
                <a:latin typeface="Calibri" charset="0"/>
                <a:ea typeface="標楷體" charset="-120"/>
              </a:rPr>
              <a:t>8 2020/11/05 </a:t>
            </a:r>
            <a:r>
              <a:rPr lang="zh-TW" altLang="en-US" sz="2400" dirty="0">
                <a:latin typeface="Calibri" charset="0"/>
                <a:ea typeface="標楷體" charset="-120"/>
              </a:rPr>
              <a:t>文本分類 </a:t>
            </a:r>
            <a:br>
              <a:rPr lang="en-US" altLang="zh-TW" sz="2400" dirty="0">
                <a:latin typeface="Calibri" charset="0"/>
                <a:ea typeface="標楷體" charset="-120"/>
              </a:rPr>
            </a:br>
            <a:r>
              <a:rPr lang="en-US" altLang="zh-TW" sz="2400" dirty="0">
                <a:latin typeface="Calibri" charset="0"/>
                <a:ea typeface="標楷體" charset="-120"/>
              </a:rPr>
              <a:t>                          (Text Classification)</a:t>
            </a:r>
          </a:p>
          <a:p>
            <a:pPr marL="0" indent="0">
              <a:buNone/>
            </a:pPr>
            <a:r>
              <a:rPr lang="en-US" altLang="zh-TW" sz="2400" dirty="0">
                <a:latin typeface="Calibri" charset="0"/>
                <a:ea typeface="標楷體" charset="-120"/>
              </a:rPr>
              <a:t>9 2020/11/12 </a:t>
            </a:r>
            <a:r>
              <a:rPr lang="zh-TW" altLang="en-US" sz="2400" dirty="0">
                <a:latin typeface="Calibri" charset="0"/>
                <a:ea typeface="標楷體" charset="-120"/>
              </a:rPr>
              <a:t>文本摘要和主題模型 </a:t>
            </a:r>
            <a:br>
              <a:rPr lang="en-US" altLang="zh-TW" sz="2400" dirty="0">
                <a:latin typeface="Calibri" charset="0"/>
                <a:ea typeface="標楷體" charset="-120"/>
              </a:rPr>
            </a:br>
            <a:r>
              <a:rPr lang="en-US" altLang="zh-TW" sz="2400" dirty="0">
                <a:latin typeface="Calibri" charset="0"/>
                <a:ea typeface="標楷體" charset="-120"/>
              </a:rPr>
              <a:t>                          (Text Summarization and Topic Models)</a:t>
            </a:r>
          </a:p>
          <a:p>
            <a:pPr marL="0" indent="0">
              <a:buNone/>
            </a:pPr>
            <a:r>
              <a:rPr lang="en-US" altLang="zh-TW" sz="2400" dirty="0">
                <a:solidFill>
                  <a:schemeClr val="accent6">
                    <a:lumMod val="75000"/>
                  </a:schemeClr>
                </a:solidFill>
                <a:latin typeface="Calibri" charset="0"/>
                <a:ea typeface="標楷體" charset="-120"/>
              </a:rPr>
              <a:t>10 2020/11/19 </a:t>
            </a:r>
            <a:r>
              <a:rPr lang="zh-TW" altLang="en-US" sz="2400" dirty="0">
                <a:solidFill>
                  <a:schemeClr val="accent6">
                    <a:lumMod val="75000"/>
                  </a:schemeClr>
                </a:solidFill>
                <a:latin typeface="Calibri" charset="0"/>
                <a:ea typeface="標楷體" charset="-120"/>
              </a:rPr>
              <a:t>期中報告 </a:t>
            </a:r>
            <a:r>
              <a:rPr lang="en-US" altLang="zh-TW" sz="2400" dirty="0">
                <a:solidFill>
                  <a:schemeClr val="accent6">
                    <a:lumMod val="75000"/>
                  </a:schemeClr>
                </a:solidFill>
                <a:latin typeface="Calibri" charset="0"/>
                <a:ea typeface="標楷體" charset="-120"/>
              </a:rPr>
              <a:t>(Midterm Project Report)</a:t>
            </a:r>
          </a:p>
          <a:p>
            <a:pPr marL="0" indent="0">
              <a:buNone/>
            </a:pPr>
            <a:r>
              <a:rPr lang="en-US" altLang="zh-TW" sz="2400" dirty="0">
                <a:latin typeface="Calibri" charset="0"/>
                <a:ea typeface="標楷體" charset="-120"/>
              </a:rPr>
              <a:t>11 2020/11/26 </a:t>
            </a:r>
            <a:r>
              <a:rPr lang="zh-TW" altLang="en-US" sz="2400" dirty="0">
                <a:latin typeface="Calibri" charset="0"/>
                <a:ea typeface="標楷體" charset="-120"/>
              </a:rPr>
              <a:t>文本相似度和分群 </a:t>
            </a:r>
            <a:br>
              <a:rPr lang="en-US" altLang="zh-TW" sz="2400" dirty="0">
                <a:latin typeface="Calibri" charset="0"/>
                <a:ea typeface="標楷體" charset="-120"/>
              </a:rPr>
            </a:br>
            <a:r>
              <a:rPr lang="en-US" altLang="zh-TW" sz="2400" dirty="0">
                <a:latin typeface="Calibri" charset="0"/>
                <a:ea typeface="標楷體" charset="-120"/>
              </a:rPr>
              <a:t>                             (Text Similarity and Clustering)</a:t>
            </a:r>
          </a:p>
          <a:p>
            <a:pPr marL="0" indent="0">
              <a:buNone/>
            </a:pPr>
            <a:r>
              <a:rPr lang="en-US" altLang="zh-TW" sz="2400" dirty="0">
                <a:latin typeface="Calibri" charset="0"/>
                <a:ea typeface="標楷體" charset="-120"/>
              </a:rPr>
              <a:t>12 2020/12/03 </a:t>
            </a:r>
            <a:r>
              <a:rPr lang="zh-TW" altLang="en-US" sz="2400" dirty="0">
                <a:latin typeface="Calibri" charset="0"/>
                <a:ea typeface="標楷體" charset="-120"/>
              </a:rPr>
              <a:t>語意分析和命名實體識別 </a:t>
            </a:r>
            <a:br>
              <a:rPr lang="en-US" altLang="zh-TW" sz="2400" dirty="0">
                <a:latin typeface="Calibri" charset="0"/>
                <a:ea typeface="標楷體" charset="-120"/>
              </a:rPr>
            </a:br>
            <a:r>
              <a:rPr lang="en-US" altLang="zh-TW" sz="2400" dirty="0">
                <a:latin typeface="Calibri" charset="0"/>
                <a:ea typeface="標楷體" charset="-120"/>
              </a:rPr>
              <a:t>                            </a:t>
            </a:r>
            <a:r>
              <a:rPr lang="en-US" altLang="zh-TW" sz="2300" dirty="0">
                <a:latin typeface="Calibri" charset="0"/>
                <a:ea typeface="標楷體" charset="-120"/>
              </a:rPr>
              <a:t>(Semantic Analysis and Named Entity Recognition; NER)</a:t>
            </a:r>
          </a:p>
        </p:txBody>
      </p:sp>
      <p:sp>
        <p:nvSpPr>
          <p:cNvPr id="10243"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a:solidFill>
                  <a:schemeClr val="tx2"/>
                </a:solidFill>
                <a:ea typeface="標楷體" charset="-120"/>
              </a:rPr>
              <a:t>課程大綱 </a:t>
            </a:r>
            <a:r>
              <a:rPr lang="en-US" altLang="zh-TW" sz="4400" b="1">
                <a:solidFill>
                  <a:schemeClr val="tx2"/>
                </a:solidFill>
                <a:ea typeface="標楷體" charset="-120"/>
              </a:rPr>
              <a:t>(Syllabus)</a:t>
            </a:r>
            <a:endParaRPr lang="zh-TW" altLang="en-US" sz="4400" b="1">
              <a:solidFill>
                <a:schemeClr val="tx2"/>
              </a:solidFill>
              <a:ea typeface="標楷體" charset="-120"/>
            </a:endParaRPr>
          </a:p>
        </p:txBody>
      </p:sp>
      <p:sp>
        <p:nvSpPr>
          <p:cNvPr id="10244"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187230C8-8BCB-294A-A0DB-72C01E7CEC70}" type="slidenum">
              <a:rPr lang="zh-TW" altLang="en-US" sz="1200">
                <a:solidFill>
                  <a:srgbClr val="898989"/>
                </a:solidFill>
              </a:rPr>
              <a:pPr eaLnBrk="1" hangingPunct="1">
                <a:spcBef>
                  <a:spcPct val="0"/>
                </a:spcBef>
                <a:buFontTx/>
                <a:buNone/>
              </a:pPr>
              <a:t>3</a:t>
            </a:fld>
            <a:endParaRPr lang="zh-TW" altLang="en-US" sz="1200">
              <a:solidFill>
                <a:srgbClr val="898989"/>
              </a:solidFill>
            </a:endParaRPr>
          </a:p>
        </p:txBody>
      </p:sp>
    </p:spTree>
    <p:extLst>
      <p:ext uri="{BB962C8B-B14F-4D97-AF65-F5344CB8AC3E}">
        <p14:creationId xmlns:p14="http://schemas.microsoft.com/office/powerpoint/2010/main" val="2790519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457200" y="274638"/>
            <a:ext cx="8229600" cy="706437"/>
          </a:xfrm>
        </p:spPr>
        <p:txBody>
          <a:bodyPr/>
          <a:lstStyle/>
          <a:p>
            <a:r>
              <a:rPr lang="en-US" altLang="zh-TW">
                <a:solidFill>
                  <a:srgbClr val="4F81BD"/>
                </a:solidFill>
              </a:rPr>
              <a:t>Entity and aspect</a:t>
            </a:r>
            <a:endParaRPr lang="zh-TW" altLang="en-US">
              <a:solidFill>
                <a:srgbClr val="4F81BD"/>
              </a:solidFill>
            </a:endParaRPr>
          </a:p>
        </p:txBody>
      </p:sp>
      <p:sp>
        <p:nvSpPr>
          <p:cNvPr id="25603" name="內容版面配置區 2"/>
          <p:cNvSpPr>
            <a:spLocks noGrp="1"/>
          </p:cNvSpPr>
          <p:nvPr>
            <p:ph idx="1"/>
          </p:nvPr>
        </p:nvSpPr>
        <p:spPr>
          <a:xfrm>
            <a:off x="457200" y="981075"/>
            <a:ext cx="8435975" cy="5472113"/>
          </a:xfrm>
        </p:spPr>
        <p:txBody>
          <a:bodyPr/>
          <a:lstStyle/>
          <a:p>
            <a:r>
              <a:rPr lang="en-US" altLang="zh-TW"/>
              <a:t>Definition of </a:t>
            </a:r>
            <a:r>
              <a:rPr lang="en-US" altLang="zh-TW">
                <a:solidFill>
                  <a:srgbClr val="FF0000"/>
                </a:solidFill>
              </a:rPr>
              <a:t>Entity</a:t>
            </a:r>
            <a:r>
              <a:rPr lang="en-US" altLang="zh-TW"/>
              <a:t>:</a:t>
            </a:r>
          </a:p>
          <a:p>
            <a:pPr lvl="1"/>
            <a:r>
              <a:rPr lang="en-US" altLang="zh-TW"/>
              <a:t>An </a:t>
            </a:r>
            <a:r>
              <a:rPr lang="en-US" altLang="zh-TW" i="1">
                <a:solidFill>
                  <a:srgbClr val="FF0000"/>
                </a:solidFill>
              </a:rPr>
              <a:t>entity e </a:t>
            </a:r>
            <a:r>
              <a:rPr lang="en-US" altLang="zh-TW"/>
              <a:t>is a product, person, event, organization, or topic.</a:t>
            </a:r>
          </a:p>
          <a:p>
            <a:pPr lvl="1"/>
            <a:r>
              <a:rPr lang="en-US" altLang="zh-TW"/>
              <a:t>e is represented as</a:t>
            </a:r>
          </a:p>
          <a:p>
            <a:pPr lvl="2"/>
            <a:r>
              <a:rPr lang="en-US" altLang="zh-TW"/>
              <a:t>A hierarchy of components, sub-components.</a:t>
            </a:r>
          </a:p>
          <a:p>
            <a:pPr lvl="2"/>
            <a:r>
              <a:rPr lang="en-US" altLang="zh-TW"/>
              <a:t>Each node represents a components and is associated with a set of attributes of the components</a:t>
            </a:r>
          </a:p>
          <a:p>
            <a:r>
              <a:rPr lang="en-US" altLang="zh-TW"/>
              <a:t>An opinion can be expressed on any node or attribute of the node</a:t>
            </a:r>
          </a:p>
          <a:p>
            <a:r>
              <a:rPr lang="en-US" altLang="zh-TW">
                <a:solidFill>
                  <a:schemeClr val="accent1"/>
                </a:solidFill>
              </a:rPr>
              <a:t>Aspects(features)</a:t>
            </a:r>
          </a:p>
          <a:p>
            <a:pPr lvl="1"/>
            <a:r>
              <a:rPr lang="en-US" altLang="zh-TW"/>
              <a:t>represent both components and attribute</a:t>
            </a:r>
            <a:endParaRPr lang="zh-TW" altLang="en-US"/>
          </a:p>
        </p:txBody>
      </p:sp>
      <p:sp>
        <p:nvSpPr>
          <p:cNvPr id="2560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5C59DE1-DCAD-4545-9EBA-B623A6DE6A35}" type="slidenum">
              <a:rPr lang="zh-TW" altLang="en-US" sz="1200" smtClean="0">
                <a:solidFill>
                  <a:srgbClr val="898989"/>
                </a:solidFill>
              </a:rPr>
              <a:pPr eaLnBrk="1" hangingPunct="1">
                <a:spcBef>
                  <a:spcPct val="0"/>
                </a:spcBef>
                <a:buFontTx/>
                <a:buNone/>
              </a:pPr>
              <a:t>30</a:t>
            </a:fld>
            <a:endParaRPr lang="zh-TW" altLang="en-US" sz="1200">
              <a:solidFill>
                <a:srgbClr val="898989"/>
              </a:solidFill>
            </a:endParaRPr>
          </a:p>
        </p:txBody>
      </p:sp>
      <p:sp>
        <p:nvSpPr>
          <p:cNvPr id="25605" name="矩形 10"/>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826940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a:xfrm>
            <a:off x="457200" y="188913"/>
            <a:ext cx="8229600" cy="647700"/>
          </a:xfrm>
        </p:spPr>
        <p:txBody>
          <a:bodyPr/>
          <a:lstStyle/>
          <a:p>
            <a:r>
              <a:rPr lang="en-US" altLang="zh-TW">
                <a:solidFill>
                  <a:srgbClr val="4F81BD"/>
                </a:solidFill>
              </a:rPr>
              <a:t>Opinion</a:t>
            </a:r>
            <a:r>
              <a:rPr lang="en-US" altLang="zh-TW"/>
              <a:t> </a:t>
            </a:r>
            <a:r>
              <a:rPr lang="en-US" altLang="zh-TW">
                <a:solidFill>
                  <a:srgbClr val="4F81BD"/>
                </a:solidFill>
              </a:rPr>
              <a:t>Definition</a:t>
            </a:r>
            <a:endParaRPr lang="zh-TW" altLang="en-US">
              <a:solidFill>
                <a:srgbClr val="4F81BD"/>
              </a:solidFill>
            </a:endParaRPr>
          </a:p>
        </p:txBody>
      </p:sp>
      <p:sp>
        <p:nvSpPr>
          <p:cNvPr id="26627" name="內容版面配置區 2"/>
          <p:cNvSpPr>
            <a:spLocks noGrp="1"/>
          </p:cNvSpPr>
          <p:nvPr>
            <p:ph idx="1"/>
          </p:nvPr>
        </p:nvSpPr>
        <p:spPr>
          <a:xfrm>
            <a:off x="323850" y="908050"/>
            <a:ext cx="8569325" cy="5545138"/>
          </a:xfrm>
        </p:spPr>
        <p:txBody>
          <a:bodyPr/>
          <a:lstStyle/>
          <a:p>
            <a:r>
              <a:rPr lang="en-US" altLang="zh-TW">
                <a:solidFill>
                  <a:srgbClr val="FF0000"/>
                </a:solidFill>
              </a:rPr>
              <a:t>An opinion is a quintuple</a:t>
            </a:r>
            <a:br>
              <a:rPr lang="en-US" altLang="zh-TW"/>
            </a:br>
            <a:r>
              <a:rPr lang="en-US" altLang="zh-TW"/>
              <a:t>(</a:t>
            </a:r>
            <a:r>
              <a:rPr lang="en-US" altLang="zh-TW" i="1">
                <a:solidFill>
                  <a:srgbClr val="376092"/>
                </a:solidFill>
              </a:rPr>
              <a:t>e</a:t>
            </a:r>
            <a:r>
              <a:rPr lang="en-US" altLang="zh-TW" i="1" baseline="-25000">
                <a:solidFill>
                  <a:srgbClr val="376092"/>
                </a:solidFill>
              </a:rPr>
              <a:t>j</a:t>
            </a:r>
            <a:r>
              <a:rPr lang="en-US" altLang="zh-TW" i="1">
                <a:solidFill>
                  <a:srgbClr val="376092"/>
                </a:solidFill>
              </a:rPr>
              <a:t>, a</a:t>
            </a:r>
            <a:r>
              <a:rPr lang="en-US" altLang="zh-TW" i="1" baseline="-25000">
                <a:solidFill>
                  <a:srgbClr val="376092"/>
                </a:solidFill>
              </a:rPr>
              <a:t>jk</a:t>
            </a:r>
            <a:r>
              <a:rPr lang="en-US" altLang="zh-TW" i="1">
                <a:solidFill>
                  <a:srgbClr val="376092"/>
                </a:solidFill>
              </a:rPr>
              <a:t>, so</a:t>
            </a:r>
            <a:r>
              <a:rPr lang="en-US" altLang="zh-TW" i="1" baseline="-25000">
                <a:solidFill>
                  <a:srgbClr val="376092"/>
                </a:solidFill>
              </a:rPr>
              <a:t>ijkl</a:t>
            </a:r>
            <a:r>
              <a:rPr lang="en-US" altLang="zh-TW" i="1"/>
              <a:t>, h</a:t>
            </a:r>
            <a:r>
              <a:rPr lang="en-US" altLang="zh-TW" i="1" baseline="-25000"/>
              <a:t>i</a:t>
            </a:r>
            <a:r>
              <a:rPr lang="en-US" altLang="zh-TW" i="1"/>
              <a:t>, t</a:t>
            </a:r>
            <a:r>
              <a:rPr lang="en-US" altLang="zh-TW" i="1" baseline="-25000"/>
              <a:t>l</a:t>
            </a:r>
            <a:r>
              <a:rPr lang="en-US" altLang="zh-TW"/>
              <a:t>)</a:t>
            </a:r>
            <a:br>
              <a:rPr lang="en-US" altLang="zh-TW"/>
            </a:br>
            <a:r>
              <a:rPr lang="en-US" altLang="zh-TW"/>
              <a:t>where</a:t>
            </a:r>
          </a:p>
          <a:p>
            <a:pPr lvl="1"/>
            <a:r>
              <a:rPr lang="en-US" altLang="zh-TW" i="1">
                <a:solidFill>
                  <a:srgbClr val="376092"/>
                </a:solidFill>
              </a:rPr>
              <a:t>e</a:t>
            </a:r>
            <a:r>
              <a:rPr lang="en-US" altLang="zh-TW" i="1" baseline="-25000">
                <a:solidFill>
                  <a:srgbClr val="376092"/>
                </a:solidFill>
              </a:rPr>
              <a:t>j</a:t>
            </a:r>
            <a:r>
              <a:rPr lang="en-US" altLang="zh-TW"/>
              <a:t> is a target </a:t>
            </a:r>
            <a:r>
              <a:rPr lang="en-US" altLang="zh-TW">
                <a:solidFill>
                  <a:srgbClr val="376092"/>
                </a:solidFill>
              </a:rPr>
              <a:t>entity</a:t>
            </a:r>
            <a:r>
              <a:rPr lang="en-US" altLang="zh-TW"/>
              <a:t>.</a:t>
            </a:r>
          </a:p>
          <a:p>
            <a:pPr lvl="1"/>
            <a:r>
              <a:rPr lang="en-US" altLang="zh-TW" i="1">
                <a:solidFill>
                  <a:srgbClr val="376092"/>
                </a:solidFill>
              </a:rPr>
              <a:t>a</a:t>
            </a:r>
            <a:r>
              <a:rPr lang="en-US" altLang="zh-TW" i="1" baseline="-25000">
                <a:solidFill>
                  <a:srgbClr val="376092"/>
                </a:solidFill>
              </a:rPr>
              <a:t>jk</a:t>
            </a:r>
            <a:r>
              <a:rPr lang="en-US" altLang="zh-TW"/>
              <a:t> is an </a:t>
            </a:r>
            <a:r>
              <a:rPr lang="en-US" altLang="zh-TW">
                <a:solidFill>
                  <a:srgbClr val="376092"/>
                </a:solidFill>
              </a:rPr>
              <a:t>aspect</a:t>
            </a:r>
            <a:r>
              <a:rPr lang="en-US" altLang="zh-TW"/>
              <a:t>/feature of the entity </a:t>
            </a:r>
            <a:r>
              <a:rPr lang="en-US" altLang="zh-TW" i="1">
                <a:solidFill>
                  <a:srgbClr val="376092"/>
                </a:solidFill>
              </a:rPr>
              <a:t>e</a:t>
            </a:r>
            <a:r>
              <a:rPr lang="en-US" altLang="zh-TW" i="1" baseline="-25000">
                <a:solidFill>
                  <a:srgbClr val="376092"/>
                </a:solidFill>
              </a:rPr>
              <a:t>j</a:t>
            </a:r>
            <a:r>
              <a:rPr lang="en-US" altLang="zh-TW"/>
              <a:t> .</a:t>
            </a:r>
          </a:p>
          <a:p>
            <a:pPr lvl="1"/>
            <a:r>
              <a:rPr lang="en-US" altLang="zh-TW" i="1">
                <a:solidFill>
                  <a:srgbClr val="376092"/>
                </a:solidFill>
              </a:rPr>
              <a:t>so</a:t>
            </a:r>
            <a:r>
              <a:rPr lang="en-US" altLang="zh-TW" i="1" baseline="-25000">
                <a:solidFill>
                  <a:srgbClr val="376092"/>
                </a:solidFill>
              </a:rPr>
              <a:t>ijkl</a:t>
            </a:r>
            <a:r>
              <a:rPr lang="en-US" altLang="zh-TW"/>
              <a:t> is the </a:t>
            </a:r>
            <a:r>
              <a:rPr lang="en-US" altLang="zh-TW">
                <a:solidFill>
                  <a:srgbClr val="376092"/>
                </a:solidFill>
              </a:rPr>
              <a:t>sentiment</a:t>
            </a:r>
            <a:r>
              <a:rPr lang="en-US" altLang="zh-TW"/>
              <a:t> value of the </a:t>
            </a:r>
            <a:r>
              <a:rPr lang="en-US" altLang="zh-TW">
                <a:solidFill>
                  <a:srgbClr val="376092"/>
                </a:solidFill>
              </a:rPr>
              <a:t>opinion</a:t>
            </a:r>
            <a:r>
              <a:rPr lang="en-US" altLang="zh-TW"/>
              <a:t> from the opinion holder on feature of entity at time.</a:t>
            </a:r>
            <a:br>
              <a:rPr lang="en-US" altLang="zh-TW"/>
            </a:br>
            <a:r>
              <a:rPr lang="en-US" altLang="zh-TW" i="1">
                <a:solidFill>
                  <a:srgbClr val="376092"/>
                </a:solidFill>
              </a:rPr>
              <a:t> so</a:t>
            </a:r>
            <a:r>
              <a:rPr lang="en-US" altLang="zh-TW" i="1" baseline="-25000">
                <a:solidFill>
                  <a:srgbClr val="376092"/>
                </a:solidFill>
              </a:rPr>
              <a:t>ijkl</a:t>
            </a:r>
            <a:r>
              <a:rPr lang="en-US" altLang="zh-TW"/>
              <a:t> is +ve, -ve, or neu, or more granular ratings</a:t>
            </a:r>
          </a:p>
          <a:p>
            <a:pPr lvl="1"/>
            <a:r>
              <a:rPr lang="en-US" altLang="zh-TW" i="1"/>
              <a:t>h</a:t>
            </a:r>
            <a:r>
              <a:rPr lang="en-US" altLang="zh-TW" i="1" baseline="-25000"/>
              <a:t>i</a:t>
            </a:r>
            <a:r>
              <a:rPr lang="en-US" altLang="zh-TW"/>
              <a:t> is an opinion </a:t>
            </a:r>
            <a:r>
              <a:rPr lang="en-US" altLang="zh-TW">
                <a:solidFill>
                  <a:srgbClr val="376092"/>
                </a:solidFill>
              </a:rPr>
              <a:t>holder</a:t>
            </a:r>
            <a:r>
              <a:rPr lang="en-US" altLang="zh-TW"/>
              <a:t>.</a:t>
            </a:r>
          </a:p>
          <a:p>
            <a:pPr lvl="1"/>
            <a:r>
              <a:rPr lang="en-US" altLang="zh-TW" i="1"/>
              <a:t>t</a:t>
            </a:r>
            <a:r>
              <a:rPr lang="en-US" altLang="zh-TW" i="1" baseline="-25000"/>
              <a:t>l</a:t>
            </a:r>
            <a:r>
              <a:rPr lang="en-US" altLang="zh-TW"/>
              <a:t> is the </a:t>
            </a:r>
            <a:r>
              <a:rPr lang="en-US" altLang="zh-TW">
                <a:solidFill>
                  <a:srgbClr val="376092"/>
                </a:solidFill>
              </a:rPr>
              <a:t>time</a:t>
            </a:r>
            <a:r>
              <a:rPr lang="en-US" altLang="zh-TW"/>
              <a:t> when the opinion is expressed.</a:t>
            </a:r>
          </a:p>
          <a:p>
            <a:r>
              <a:rPr lang="en-US" altLang="zh-TW"/>
              <a:t>(</a:t>
            </a:r>
            <a:r>
              <a:rPr lang="en-US" altLang="zh-TW" i="1">
                <a:solidFill>
                  <a:srgbClr val="376092"/>
                </a:solidFill>
              </a:rPr>
              <a:t>e</a:t>
            </a:r>
            <a:r>
              <a:rPr lang="en-US" altLang="zh-TW" i="1" baseline="-25000">
                <a:solidFill>
                  <a:srgbClr val="376092"/>
                </a:solidFill>
              </a:rPr>
              <a:t>j</a:t>
            </a:r>
            <a:r>
              <a:rPr lang="en-US" altLang="zh-TW" i="1">
                <a:solidFill>
                  <a:srgbClr val="376092"/>
                </a:solidFill>
              </a:rPr>
              <a:t>, a</a:t>
            </a:r>
            <a:r>
              <a:rPr lang="en-US" altLang="zh-TW" i="1" baseline="-25000">
                <a:solidFill>
                  <a:srgbClr val="376092"/>
                </a:solidFill>
              </a:rPr>
              <a:t>jk</a:t>
            </a:r>
            <a:r>
              <a:rPr lang="en-US" altLang="zh-TW"/>
              <a:t>) is also called </a:t>
            </a:r>
            <a:r>
              <a:rPr lang="en-US" altLang="zh-TW">
                <a:solidFill>
                  <a:srgbClr val="376092"/>
                </a:solidFill>
              </a:rPr>
              <a:t>opinion target</a:t>
            </a:r>
          </a:p>
          <a:p>
            <a:pPr lvl="1"/>
            <a:endParaRPr lang="en-US" altLang="zh-TW"/>
          </a:p>
          <a:p>
            <a:pPr lvl="1"/>
            <a:endParaRPr lang="en-US" altLang="zh-TW"/>
          </a:p>
          <a:p>
            <a:pPr lvl="1"/>
            <a:endParaRPr lang="en-US" altLang="zh-TW"/>
          </a:p>
          <a:p>
            <a:pPr lvl="1"/>
            <a:endParaRPr lang="en-US" altLang="zh-TW"/>
          </a:p>
          <a:p>
            <a:pPr lvl="1"/>
            <a:endParaRPr lang="en-US" altLang="zh-TW"/>
          </a:p>
          <a:p>
            <a:pPr lvl="1"/>
            <a:endParaRPr lang="en-US" altLang="zh-TW"/>
          </a:p>
          <a:p>
            <a:endParaRPr lang="en-US" altLang="zh-TW"/>
          </a:p>
          <a:p>
            <a:endParaRPr lang="en-US" altLang="zh-TW"/>
          </a:p>
          <a:p>
            <a:endParaRPr lang="zh-TW" altLang="en-US"/>
          </a:p>
        </p:txBody>
      </p:sp>
      <p:sp>
        <p:nvSpPr>
          <p:cNvPr id="2662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8C5B2394-13CA-44D5-BD60-8678957D81DE}" type="slidenum">
              <a:rPr lang="zh-TW" altLang="en-US" sz="1200" smtClean="0">
                <a:solidFill>
                  <a:srgbClr val="898989"/>
                </a:solidFill>
              </a:rPr>
              <a:pPr eaLnBrk="1" hangingPunct="1">
                <a:spcBef>
                  <a:spcPct val="0"/>
                </a:spcBef>
                <a:buFontTx/>
                <a:buNone/>
              </a:pPr>
              <a:t>31</a:t>
            </a:fld>
            <a:endParaRPr lang="zh-TW" altLang="en-US" sz="1200">
              <a:solidFill>
                <a:srgbClr val="898989"/>
              </a:solidFill>
            </a:endParaRPr>
          </a:p>
        </p:txBody>
      </p:sp>
      <p:sp>
        <p:nvSpPr>
          <p:cNvPr id="26629"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3911535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p:nvPr>
        </p:nvSpPr>
        <p:spPr/>
        <p:txBody>
          <a:bodyPr/>
          <a:lstStyle/>
          <a:p>
            <a:r>
              <a:rPr lang="en-US" altLang="zh-TW">
                <a:solidFill>
                  <a:srgbClr val="4F81BD"/>
                </a:solidFill>
              </a:rPr>
              <a:t>Terminologies</a:t>
            </a:r>
            <a:endParaRPr lang="zh-TW" altLang="en-US">
              <a:solidFill>
                <a:srgbClr val="4F81BD"/>
              </a:solidFill>
            </a:endParaRPr>
          </a:p>
        </p:txBody>
      </p:sp>
      <p:sp>
        <p:nvSpPr>
          <p:cNvPr id="27651" name="內容版面配置區 2"/>
          <p:cNvSpPr>
            <a:spLocks noGrp="1"/>
          </p:cNvSpPr>
          <p:nvPr>
            <p:ph idx="1"/>
          </p:nvPr>
        </p:nvSpPr>
        <p:spPr/>
        <p:txBody>
          <a:bodyPr/>
          <a:lstStyle/>
          <a:p>
            <a:r>
              <a:rPr lang="en-US" altLang="zh-TW">
                <a:solidFill>
                  <a:srgbClr val="FF0000"/>
                </a:solidFill>
              </a:rPr>
              <a:t>Entity</a:t>
            </a:r>
            <a:r>
              <a:rPr lang="en-US" altLang="zh-TW"/>
              <a:t>: </a:t>
            </a:r>
            <a:r>
              <a:rPr lang="en-US" altLang="zh-TW">
                <a:solidFill>
                  <a:srgbClr val="376092"/>
                </a:solidFill>
              </a:rPr>
              <a:t>object</a:t>
            </a:r>
          </a:p>
          <a:p>
            <a:r>
              <a:rPr lang="en-US" altLang="zh-TW">
                <a:solidFill>
                  <a:srgbClr val="FF0000"/>
                </a:solidFill>
              </a:rPr>
              <a:t>Aspect</a:t>
            </a:r>
            <a:r>
              <a:rPr lang="en-US" altLang="zh-TW"/>
              <a:t>: </a:t>
            </a:r>
            <a:r>
              <a:rPr lang="en-US" altLang="zh-TW">
                <a:solidFill>
                  <a:srgbClr val="376092"/>
                </a:solidFill>
              </a:rPr>
              <a:t>feature, attribute, facet</a:t>
            </a:r>
          </a:p>
          <a:p>
            <a:r>
              <a:rPr lang="en-US" altLang="zh-TW">
                <a:solidFill>
                  <a:srgbClr val="FF0000"/>
                </a:solidFill>
              </a:rPr>
              <a:t>Opinion holder</a:t>
            </a:r>
            <a:r>
              <a:rPr lang="en-US" altLang="zh-TW"/>
              <a:t>: </a:t>
            </a:r>
            <a:r>
              <a:rPr lang="en-US" altLang="zh-TW">
                <a:solidFill>
                  <a:srgbClr val="376092"/>
                </a:solidFill>
              </a:rPr>
              <a:t>opinion source</a:t>
            </a:r>
          </a:p>
          <a:p>
            <a:endParaRPr lang="en-US" altLang="zh-TW"/>
          </a:p>
          <a:p>
            <a:r>
              <a:rPr lang="en-US" altLang="zh-TW">
                <a:solidFill>
                  <a:srgbClr val="FF0000"/>
                </a:solidFill>
              </a:rPr>
              <a:t>Topic</a:t>
            </a:r>
            <a:r>
              <a:rPr lang="en-US" altLang="zh-TW"/>
              <a:t>: </a:t>
            </a:r>
            <a:r>
              <a:rPr lang="en-US" altLang="zh-TW">
                <a:solidFill>
                  <a:srgbClr val="376092"/>
                </a:solidFill>
              </a:rPr>
              <a:t>entity, aspect</a:t>
            </a:r>
          </a:p>
          <a:p>
            <a:endParaRPr lang="en-US" altLang="zh-TW"/>
          </a:p>
          <a:p>
            <a:r>
              <a:rPr lang="en-US" altLang="zh-TW"/>
              <a:t>Product features, political issues</a:t>
            </a:r>
            <a:endParaRPr lang="zh-TW" altLang="en-US"/>
          </a:p>
        </p:txBody>
      </p:sp>
      <p:sp>
        <p:nvSpPr>
          <p:cNvPr id="2765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FC73404-98EF-4EAA-9C76-0B4D50E26DF0}" type="slidenum">
              <a:rPr lang="zh-TW" altLang="en-US" sz="1200" smtClean="0">
                <a:solidFill>
                  <a:srgbClr val="898989"/>
                </a:solidFill>
              </a:rPr>
              <a:pPr eaLnBrk="1" hangingPunct="1">
                <a:spcBef>
                  <a:spcPct val="0"/>
                </a:spcBef>
                <a:buFontTx/>
                <a:buNone/>
              </a:pPr>
              <a:t>32</a:t>
            </a:fld>
            <a:endParaRPr lang="zh-TW" altLang="en-US" sz="1200">
              <a:solidFill>
                <a:srgbClr val="898989"/>
              </a:solidFill>
            </a:endParaRPr>
          </a:p>
        </p:txBody>
      </p:sp>
      <p:sp>
        <p:nvSpPr>
          <p:cNvPr id="27653"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3175568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p:txBody>
          <a:bodyPr/>
          <a:lstStyle/>
          <a:p>
            <a:r>
              <a:rPr lang="en-US" altLang="zh-TW">
                <a:solidFill>
                  <a:schemeClr val="accent1"/>
                </a:solidFill>
              </a:rPr>
              <a:t>Subjectivity and Emotion</a:t>
            </a:r>
            <a:endParaRPr lang="zh-TW" altLang="en-US">
              <a:solidFill>
                <a:schemeClr val="accent1"/>
              </a:solidFill>
            </a:endParaRPr>
          </a:p>
        </p:txBody>
      </p:sp>
      <p:sp>
        <p:nvSpPr>
          <p:cNvPr id="28675" name="內容版面配置區 2"/>
          <p:cNvSpPr>
            <a:spLocks noGrp="1"/>
          </p:cNvSpPr>
          <p:nvPr>
            <p:ph idx="1"/>
          </p:nvPr>
        </p:nvSpPr>
        <p:spPr>
          <a:xfrm>
            <a:off x="323850" y="1557338"/>
            <a:ext cx="8362950" cy="4708525"/>
          </a:xfrm>
        </p:spPr>
        <p:txBody>
          <a:bodyPr/>
          <a:lstStyle/>
          <a:p>
            <a:r>
              <a:rPr lang="en-US" altLang="zh-TW">
                <a:solidFill>
                  <a:srgbClr val="FF0000"/>
                </a:solidFill>
              </a:rPr>
              <a:t>Sentence subjectivity</a:t>
            </a:r>
            <a:endParaRPr lang="en-US" altLang="zh-TW"/>
          </a:p>
          <a:p>
            <a:pPr lvl="1"/>
            <a:r>
              <a:rPr lang="en-US" altLang="zh-TW" sz="3200"/>
              <a:t>An objective sentence presents some factual information, while a subjective sentence expresses some personal </a:t>
            </a:r>
            <a:r>
              <a:rPr lang="en-US" altLang="zh-TW" sz="3200">
                <a:solidFill>
                  <a:srgbClr val="984807"/>
                </a:solidFill>
              </a:rPr>
              <a:t>feelings</a:t>
            </a:r>
            <a:r>
              <a:rPr lang="en-US" altLang="zh-TW" sz="3200"/>
              <a:t>, </a:t>
            </a:r>
            <a:r>
              <a:rPr lang="en-US" altLang="zh-TW" sz="3200">
                <a:solidFill>
                  <a:schemeClr val="accent1"/>
                </a:solidFill>
              </a:rPr>
              <a:t>views</a:t>
            </a:r>
            <a:r>
              <a:rPr lang="en-US" altLang="zh-TW" sz="3200"/>
              <a:t>, </a:t>
            </a:r>
            <a:r>
              <a:rPr lang="en-US" altLang="zh-TW" sz="3200">
                <a:solidFill>
                  <a:srgbClr val="4F81BD"/>
                </a:solidFill>
              </a:rPr>
              <a:t>emotions</a:t>
            </a:r>
            <a:r>
              <a:rPr lang="en-US" altLang="zh-TW" sz="3200"/>
              <a:t>, or </a:t>
            </a:r>
            <a:r>
              <a:rPr lang="en-US" altLang="zh-TW" sz="3200">
                <a:solidFill>
                  <a:srgbClr val="984807"/>
                </a:solidFill>
              </a:rPr>
              <a:t>beliefs</a:t>
            </a:r>
            <a:r>
              <a:rPr lang="en-US" altLang="zh-TW" sz="3200"/>
              <a:t>.</a:t>
            </a:r>
          </a:p>
          <a:p>
            <a:r>
              <a:rPr lang="en-US" altLang="zh-TW">
                <a:solidFill>
                  <a:srgbClr val="FF0000"/>
                </a:solidFill>
              </a:rPr>
              <a:t>Emotion</a:t>
            </a:r>
          </a:p>
          <a:p>
            <a:pPr lvl="1"/>
            <a:r>
              <a:rPr lang="en-US" altLang="zh-TW" sz="3200"/>
              <a:t>Emotions are people’s subjective </a:t>
            </a:r>
            <a:r>
              <a:rPr lang="en-US" altLang="zh-TW" sz="3200">
                <a:solidFill>
                  <a:srgbClr val="984807"/>
                </a:solidFill>
              </a:rPr>
              <a:t>feelings</a:t>
            </a:r>
            <a:r>
              <a:rPr lang="en-US" altLang="zh-TW" sz="3200"/>
              <a:t> and </a:t>
            </a:r>
            <a:r>
              <a:rPr lang="en-US" altLang="zh-TW" sz="3200">
                <a:solidFill>
                  <a:srgbClr val="984807"/>
                </a:solidFill>
              </a:rPr>
              <a:t>thoughts</a:t>
            </a:r>
            <a:r>
              <a:rPr lang="en-US" altLang="zh-TW" sz="3200"/>
              <a:t>.</a:t>
            </a:r>
            <a:endParaRPr lang="zh-TW" altLang="en-US" sz="3200"/>
          </a:p>
        </p:txBody>
      </p:sp>
      <p:sp>
        <p:nvSpPr>
          <p:cNvPr id="2867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64D62B2-3E39-47BA-A877-94EABA12DF2C}" type="slidenum">
              <a:rPr lang="zh-TW" altLang="en-US" sz="1200" smtClean="0">
                <a:solidFill>
                  <a:srgbClr val="898989"/>
                </a:solidFill>
              </a:rPr>
              <a:pPr eaLnBrk="1" hangingPunct="1">
                <a:spcBef>
                  <a:spcPct val="0"/>
                </a:spcBef>
                <a:buFontTx/>
                <a:buNone/>
              </a:pPr>
              <a:t>33</a:t>
            </a:fld>
            <a:endParaRPr lang="zh-TW" altLang="en-US" sz="1200">
              <a:solidFill>
                <a:srgbClr val="898989"/>
              </a:solidFill>
            </a:endParaRPr>
          </a:p>
        </p:txBody>
      </p:sp>
      <p:sp>
        <p:nvSpPr>
          <p:cNvPr id="28677"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3062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p:txBody>
          <a:bodyPr/>
          <a:lstStyle/>
          <a:p>
            <a:r>
              <a:rPr lang="en-US" altLang="zh-TW">
                <a:solidFill>
                  <a:srgbClr val="4F81BD"/>
                </a:solidFill>
              </a:rPr>
              <a:t>Classification Based on </a:t>
            </a:r>
            <a:br>
              <a:rPr lang="en-US" altLang="zh-TW">
                <a:solidFill>
                  <a:srgbClr val="4F81BD"/>
                </a:solidFill>
              </a:rPr>
            </a:br>
            <a:r>
              <a:rPr lang="en-US" altLang="zh-TW">
                <a:solidFill>
                  <a:srgbClr val="4F81BD"/>
                </a:solidFill>
              </a:rPr>
              <a:t>Supervised Learning</a:t>
            </a:r>
            <a:endParaRPr lang="zh-TW" altLang="en-US">
              <a:solidFill>
                <a:srgbClr val="4F81BD"/>
              </a:solidFill>
            </a:endParaRPr>
          </a:p>
        </p:txBody>
      </p:sp>
      <p:sp>
        <p:nvSpPr>
          <p:cNvPr id="29699" name="內容版面配置區 2"/>
          <p:cNvSpPr>
            <a:spLocks noGrp="1"/>
          </p:cNvSpPr>
          <p:nvPr>
            <p:ph idx="1"/>
          </p:nvPr>
        </p:nvSpPr>
        <p:spPr/>
        <p:txBody>
          <a:bodyPr/>
          <a:lstStyle/>
          <a:p>
            <a:r>
              <a:rPr lang="en-US" altLang="zh-TW"/>
              <a:t>Sentiment classification</a:t>
            </a:r>
          </a:p>
          <a:p>
            <a:pPr lvl="1"/>
            <a:r>
              <a:rPr lang="en-US" altLang="zh-TW"/>
              <a:t>Supervised learning Problem</a:t>
            </a:r>
          </a:p>
          <a:p>
            <a:pPr lvl="1"/>
            <a:r>
              <a:rPr lang="en-US" altLang="zh-TW"/>
              <a:t>Three classes</a:t>
            </a:r>
          </a:p>
          <a:p>
            <a:pPr lvl="2"/>
            <a:r>
              <a:rPr lang="en-US" altLang="zh-TW" i="1"/>
              <a:t>Positive</a:t>
            </a:r>
          </a:p>
          <a:p>
            <a:pPr lvl="2"/>
            <a:r>
              <a:rPr lang="en-US" altLang="zh-TW" i="1"/>
              <a:t>Negative</a:t>
            </a:r>
          </a:p>
          <a:p>
            <a:pPr lvl="2"/>
            <a:r>
              <a:rPr lang="en-US" altLang="zh-TW" i="1"/>
              <a:t>Neutral</a:t>
            </a:r>
            <a:endParaRPr lang="zh-TW" altLang="en-US"/>
          </a:p>
        </p:txBody>
      </p:sp>
      <p:sp>
        <p:nvSpPr>
          <p:cNvPr id="2970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E2B2507-BF37-46A4-AACA-3647251A6438}" type="slidenum">
              <a:rPr lang="zh-TW" altLang="en-US" sz="1200" smtClean="0">
                <a:solidFill>
                  <a:srgbClr val="898989"/>
                </a:solidFill>
              </a:rPr>
              <a:pPr eaLnBrk="1" hangingPunct="1">
                <a:spcBef>
                  <a:spcPct val="0"/>
                </a:spcBef>
                <a:buFontTx/>
                <a:buNone/>
              </a:pPr>
              <a:t>34</a:t>
            </a:fld>
            <a:endParaRPr lang="zh-TW" altLang="en-US" sz="1200">
              <a:solidFill>
                <a:srgbClr val="898989"/>
              </a:solidFill>
            </a:endParaRPr>
          </a:p>
        </p:txBody>
      </p:sp>
      <p:sp>
        <p:nvSpPr>
          <p:cNvPr id="29701"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4129948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p:txBody>
          <a:bodyPr/>
          <a:lstStyle/>
          <a:p>
            <a:r>
              <a:rPr lang="en-US" altLang="zh-TW">
                <a:solidFill>
                  <a:srgbClr val="4F81BD"/>
                </a:solidFill>
              </a:rPr>
              <a:t>Opinion words in </a:t>
            </a:r>
            <a:br>
              <a:rPr lang="en-US" altLang="zh-TW">
                <a:solidFill>
                  <a:srgbClr val="4F81BD"/>
                </a:solidFill>
              </a:rPr>
            </a:br>
            <a:r>
              <a:rPr lang="en-US" altLang="zh-TW">
                <a:solidFill>
                  <a:srgbClr val="4F81BD"/>
                </a:solidFill>
              </a:rPr>
              <a:t>Sentiment classification</a:t>
            </a:r>
            <a:endParaRPr lang="zh-TW" altLang="en-US">
              <a:solidFill>
                <a:srgbClr val="4F81BD"/>
              </a:solidFill>
            </a:endParaRPr>
          </a:p>
        </p:txBody>
      </p:sp>
      <p:sp>
        <p:nvSpPr>
          <p:cNvPr id="30723" name="內容版面配置區 2"/>
          <p:cNvSpPr>
            <a:spLocks noGrp="1"/>
          </p:cNvSpPr>
          <p:nvPr>
            <p:ph idx="1"/>
          </p:nvPr>
        </p:nvSpPr>
        <p:spPr/>
        <p:txBody>
          <a:bodyPr/>
          <a:lstStyle/>
          <a:p>
            <a:r>
              <a:rPr lang="en-US" altLang="zh-TW"/>
              <a:t>topic-based classification</a:t>
            </a:r>
          </a:p>
          <a:p>
            <a:pPr lvl="1"/>
            <a:r>
              <a:rPr lang="en-US" altLang="zh-TW"/>
              <a:t>topic-related words are important </a:t>
            </a:r>
          </a:p>
          <a:p>
            <a:pPr lvl="2"/>
            <a:r>
              <a:rPr lang="en-US" altLang="zh-TW"/>
              <a:t>e.g., </a:t>
            </a:r>
            <a:r>
              <a:rPr lang="en-US" altLang="zh-TW" i="1"/>
              <a:t>politics, sciences, sports</a:t>
            </a:r>
          </a:p>
          <a:p>
            <a:r>
              <a:rPr lang="en-US" altLang="zh-TW"/>
              <a:t>Sentiment classification</a:t>
            </a:r>
          </a:p>
          <a:p>
            <a:pPr lvl="1"/>
            <a:r>
              <a:rPr lang="en-US" altLang="zh-TW"/>
              <a:t>topic-related words are unimportant</a:t>
            </a:r>
          </a:p>
          <a:p>
            <a:pPr lvl="1"/>
            <a:r>
              <a:rPr lang="en-US" altLang="zh-TW" b="1"/>
              <a:t>opinion words </a:t>
            </a:r>
            <a:r>
              <a:rPr lang="en-US" altLang="zh-TW"/>
              <a:t>(also called </a:t>
            </a:r>
            <a:r>
              <a:rPr lang="en-US" altLang="zh-TW" b="1"/>
              <a:t>sentiment words)</a:t>
            </a:r>
          </a:p>
          <a:p>
            <a:pPr lvl="2"/>
            <a:r>
              <a:rPr lang="en-US" altLang="zh-TW" b="1"/>
              <a:t>that indicate </a:t>
            </a:r>
            <a:r>
              <a:rPr lang="en-US" altLang="zh-TW" b="1">
                <a:solidFill>
                  <a:srgbClr val="E46C0A"/>
                </a:solidFill>
              </a:rPr>
              <a:t>positive</a:t>
            </a:r>
            <a:r>
              <a:rPr lang="en-US" altLang="zh-TW" b="1"/>
              <a:t> or </a:t>
            </a:r>
            <a:r>
              <a:rPr lang="en-US" altLang="zh-TW" b="1">
                <a:solidFill>
                  <a:srgbClr val="FF0000"/>
                </a:solidFill>
              </a:rPr>
              <a:t>negative</a:t>
            </a:r>
            <a:r>
              <a:rPr lang="en-US" altLang="zh-TW" b="1"/>
              <a:t> opinions </a:t>
            </a:r>
            <a:r>
              <a:rPr lang="en-US" altLang="zh-TW"/>
              <a:t>are important, </a:t>
            </a:r>
            <a:br>
              <a:rPr lang="en-US" altLang="zh-TW"/>
            </a:br>
            <a:r>
              <a:rPr lang="en-US" altLang="zh-TW"/>
              <a:t>e.g., </a:t>
            </a:r>
            <a:r>
              <a:rPr lang="en-US" altLang="zh-TW" i="1">
                <a:solidFill>
                  <a:srgbClr val="E46C0A"/>
                </a:solidFill>
              </a:rPr>
              <a:t>great, excellent, amazing, </a:t>
            </a:r>
            <a:r>
              <a:rPr lang="en-US" altLang="zh-TW" i="1">
                <a:solidFill>
                  <a:srgbClr val="FF0000"/>
                </a:solidFill>
              </a:rPr>
              <a:t>horrible, bad, worst</a:t>
            </a:r>
            <a:endParaRPr lang="zh-TW" altLang="en-US">
              <a:solidFill>
                <a:srgbClr val="FF0000"/>
              </a:solidFill>
            </a:endParaRPr>
          </a:p>
        </p:txBody>
      </p:sp>
      <p:sp>
        <p:nvSpPr>
          <p:cNvPr id="3072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A0EB5A8-0988-41DF-9834-7D71FC03C519}" type="slidenum">
              <a:rPr lang="zh-TW" altLang="en-US" sz="1200" smtClean="0">
                <a:solidFill>
                  <a:srgbClr val="898989"/>
                </a:solidFill>
              </a:rPr>
              <a:pPr eaLnBrk="1" hangingPunct="1">
                <a:spcBef>
                  <a:spcPct val="0"/>
                </a:spcBef>
                <a:buFontTx/>
                <a:buNone/>
              </a:pPr>
              <a:t>35</a:t>
            </a:fld>
            <a:endParaRPr lang="zh-TW" altLang="en-US" sz="1200">
              <a:solidFill>
                <a:srgbClr val="898989"/>
              </a:solidFill>
            </a:endParaRPr>
          </a:p>
        </p:txBody>
      </p:sp>
      <p:sp>
        <p:nvSpPr>
          <p:cNvPr id="30725"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880880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p:cNvSpPr>
            <a:spLocks noGrp="1"/>
          </p:cNvSpPr>
          <p:nvPr>
            <p:ph type="title"/>
          </p:nvPr>
        </p:nvSpPr>
        <p:spPr>
          <a:xfrm>
            <a:off x="457200" y="274638"/>
            <a:ext cx="8229600" cy="633412"/>
          </a:xfrm>
        </p:spPr>
        <p:txBody>
          <a:bodyPr/>
          <a:lstStyle/>
          <a:p>
            <a:r>
              <a:rPr lang="en-US" altLang="zh-TW">
                <a:solidFill>
                  <a:srgbClr val="4F81BD"/>
                </a:solidFill>
              </a:rPr>
              <a:t>Features in Opinion Mining</a:t>
            </a:r>
            <a:endParaRPr lang="zh-TW" altLang="en-US">
              <a:solidFill>
                <a:srgbClr val="4F81BD"/>
              </a:solidFill>
            </a:endParaRPr>
          </a:p>
        </p:txBody>
      </p:sp>
      <p:sp>
        <p:nvSpPr>
          <p:cNvPr id="31747" name="內容版面配置區 2"/>
          <p:cNvSpPr>
            <a:spLocks noGrp="1"/>
          </p:cNvSpPr>
          <p:nvPr>
            <p:ph idx="1"/>
          </p:nvPr>
        </p:nvSpPr>
        <p:spPr>
          <a:xfrm>
            <a:off x="395288" y="908050"/>
            <a:ext cx="8497887" cy="5545138"/>
          </a:xfrm>
        </p:spPr>
        <p:txBody>
          <a:bodyPr/>
          <a:lstStyle/>
          <a:p>
            <a:r>
              <a:rPr lang="en-US" altLang="zh-TW" sz="2400" i="1"/>
              <a:t>Terms and their frequency</a:t>
            </a:r>
          </a:p>
          <a:p>
            <a:pPr lvl="1"/>
            <a:r>
              <a:rPr lang="en-US" altLang="zh-TW" sz="2400" i="1"/>
              <a:t>TF-IDF</a:t>
            </a:r>
          </a:p>
          <a:p>
            <a:r>
              <a:rPr lang="en-US" altLang="zh-TW" sz="2400" i="1"/>
              <a:t>Part of speech (POS)</a:t>
            </a:r>
          </a:p>
          <a:p>
            <a:pPr lvl="1"/>
            <a:r>
              <a:rPr lang="en-US" altLang="zh-TW" sz="2400"/>
              <a:t>Adjectives</a:t>
            </a:r>
          </a:p>
          <a:p>
            <a:r>
              <a:rPr lang="en-US" altLang="zh-TW" sz="2400" i="1"/>
              <a:t>Opinion words and phrases</a:t>
            </a:r>
          </a:p>
          <a:p>
            <a:pPr lvl="1"/>
            <a:r>
              <a:rPr lang="en-US" altLang="zh-TW" sz="2400" i="1"/>
              <a:t>beautiful, wonderful, good, and amazing are </a:t>
            </a:r>
            <a:r>
              <a:rPr lang="en-US" altLang="zh-TW" sz="2400" i="1">
                <a:solidFill>
                  <a:srgbClr val="E46C0A"/>
                </a:solidFill>
              </a:rPr>
              <a:t>positive opinion words</a:t>
            </a:r>
          </a:p>
          <a:p>
            <a:pPr lvl="1"/>
            <a:r>
              <a:rPr lang="en-US" altLang="zh-TW" sz="2400" i="1"/>
              <a:t>bad, poor, and terrible are </a:t>
            </a:r>
            <a:r>
              <a:rPr lang="en-US" altLang="zh-TW" sz="2400" i="1">
                <a:solidFill>
                  <a:srgbClr val="FF0000"/>
                </a:solidFill>
              </a:rPr>
              <a:t>negative opinion words</a:t>
            </a:r>
            <a:r>
              <a:rPr lang="en-US" altLang="zh-TW" sz="2400" i="1"/>
              <a:t>.</a:t>
            </a:r>
          </a:p>
          <a:p>
            <a:pPr lvl="1"/>
            <a:r>
              <a:rPr lang="en-US" altLang="zh-TW" sz="2400"/>
              <a:t>opinion phrases and idioms,  </a:t>
            </a:r>
            <a:br>
              <a:rPr lang="en-US" altLang="zh-TW" sz="2400"/>
            </a:br>
            <a:r>
              <a:rPr lang="en-US" altLang="zh-TW" sz="2400"/>
              <a:t>e.g., </a:t>
            </a:r>
            <a:r>
              <a:rPr lang="en-US" altLang="zh-TW" sz="2400" i="1"/>
              <a:t>cost someone an arm and a leg</a:t>
            </a:r>
          </a:p>
          <a:p>
            <a:r>
              <a:rPr lang="en-US" altLang="zh-TW" sz="2400" i="1"/>
              <a:t>Rules of opinions</a:t>
            </a:r>
          </a:p>
          <a:p>
            <a:r>
              <a:rPr lang="en-US" altLang="zh-TW" sz="2400" i="1"/>
              <a:t>Negations</a:t>
            </a:r>
          </a:p>
          <a:p>
            <a:r>
              <a:rPr lang="en-US" altLang="zh-TW" sz="2400" i="1"/>
              <a:t>Syntactic dependency</a:t>
            </a:r>
            <a:endParaRPr lang="zh-TW" altLang="en-US" sz="2400"/>
          </a:p>
        </p:txBody>
      </p:sp>
      <p:sp>
        <p:nvSpPr>
          <p:cNvPr id="3174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B85A41B-16A1-418F-BB91-4FA13E62D01A}" type="slidenum">
              <a:rPr lang="zh-TW" altLang="en-US" sz="1200" smtClean="0">
                <a:solidFill>
                  <a:srgbClr val="898989"/>
                </a:solidFill>
              </a:rPr>
              <a:pPr eaLnBrk="1" hangingPunct="1">
                <a:spcBef>
                  <a:spcPct val="0"/>
                </a:spcBef>
                <a:buFontTx/>
                <a:buNone/>
              </a:pPr>
              <a:t>36</a:t>
            </a:fld>
            <a:endParaRPr lang="zh-TW" altLang="en-US" sz="1200">
              <a:solidFill>
                <a:srgbClr val="898989"/>
              </a:solidFill>
            </a:endParaRPr>
          </a:p>
        </p:txBody>
      </p:sp>
      <p:sp>
        <p:nvSpPr>
          <p:cNvPr id="31749"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194470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4671-40E1-8E4F-B07F-1ECE77B3E05E}"/>
              </a:ext>
            </a:extLst>
          </p:cNvPr>
          <p:cNvSpPr>
            <a:spLocks noGrp="1"/>
          </p:cNvSpPr>
          <p:nvPr>
            <p:ph type="title"/>
          </p:nvPr>
        </p:nvSpPr>
        <p:spPr>
          <a:xfrm>
            <a:off x="395536" y="44624"/>
            <a:ext cx="8507288" cy="778098"/>
          </a:xfrm>
        </p:spPr>
        <p:txBody>
          <a:bodyPr/>
          <a:lstStyle/>
          <a:p>
            <a:r>
              <a:rPr lang="en-US" sz="3600" dirty="0">
                <a:solidFill>
                  <a:schemeClr val="accent1"/>
                </a:solidFill>
              </a:rPr>
              <a:t>A Multistep Process to Sentiment Analysis</a:t>
            </a:r>
          </a:p>
        </p:txBody>
      </p:sp>
      <p:sp>
        <p:nvSpPr>
          <p:cNvPr id="4" name="Slide Number Placeholder 3">
            <a:extLst>
              <a:ext uri="{FF2B5EF4-FFF2-40B4-BE49-F238E27FC236}">
                <a16:creationId xmlns:a16="http://schemas.microsoft.com/office/drawing/2014/main" id="{B8A61B12-0185-F144-827D-0038BA85F56A}"/>
              </a:ext>
            </a:extLst>
          </p:cNvPr>
          <p:cNvSpPr>
            <a:spLocks noGrp="1"/>
          </p:cNvSpPr>
          <p:nvPr>
            <p:ph type="sldNum" sz="quarter" idx="12"/>
          </p:nvPr>
        </p:nvSpPr>
        <p:spPr/>
        <p:txBody>
          <a:bodyPr/>
          <a:lstStyle/>
          <a:p>
            <a:fld id="{E008237F-23CD-E54D-BDBA-FE95A073E4E0}" type="slidenum">
              <a:rPr lang="zh-TW" altLang="en-US" smtClean="0"/>
              <a:pPr/>
              <a:t>37</a:t>
            </a:fld>
            <a:endParaRPr lang="zh-TW" altLang="en-US"/>
          </a:p>
        </p:txBody>
      </p:sp>
      <p:sp>
        <p:nvSpPr>
          <p:cNvPr id="5" name="矩形 4">
            <a:extLst>
              <a:ext uri="{FF2B5EF4-FFF2-40B4-BE49-F238E27FC236}">
                <a16:creationId xmlns:a16="http://schemas.microsoft.com/office/drawing/2014/main" id="{087BBE14-362F-294E-AEA0-520D7EADC0D4}"/>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pic>
        <p:nvPicPr>
          <p:cNvPr id="6" name="Picture 5">
            <a:extLst>
              <a:ext uri="{FF2B5EF4-FFF2-40B4-BE49-F238E27FC236}">
                <a16:creationId xmlns:a16="http://schemas.microsoft.com/office/drawing/2014/main" id="{2BAED40F-64D2-494C-AA01-13A3EC64E3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859681"/>
            <a:ext cx="3801734" cy="5693718"/>
          </a:xfrm>
          <a:prstGeom prst="rect">
            <a:avLst/>
          </a:prstGeom>
        </p:spPr>
      </p:pic>
    </p:spTree>
    <p:extLst>
      <p:ext uri="{BB962C8B-B14F-4D97-AF65-F5344CB8AC3E}">
        <p14:creationId xmlns:p14="http://schemas.microsoft.com/office/powerpoint/2010/main" val="4139529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4671-40E1-8E4F-B07F-1ECE77B3E05E}"/>
              </a:ext>
            </a:extLst>
          </p:cNvPr>
          <p:cNvSpPr>
            <a:spLocks noGrp="1"/>
          </p:cNvSpPr>
          <p:nvPr>
            <p:ph type="title"/>
          </p:nvPr>
        </p:nvSpPr>
        <p:spPr>
          <a:xfrm>
            <a:off x="457200" y="116632"/>
            <a:ext cx="8229600" cy="1296144"/>
          </a:xfrm>
        </p:spPr>
        <p:txBody>
          <a:bodyPr/>
          <a:lstStyle/>
          <a:p>
            <a:r>
              <a:rPr lang="en-US" dirty="0">
                <a:solidFill>
                  <a:schemeClr val="accent1"/>
                </a:solidFill>
              </a:rPr>
              <a:t>P–N Polarity and </a:t>
            </a:r>
            <a:br>
              <a:rPr lang="en-US" dirty="0">
                <a:solidFill>
                  <a:schemeClr val="accent1"/>
                </a:solidFill>
              </a:rPr>
            </a:br>
            <a:r>
              <a:rPr lang="en-US" dirty="0">
                <a:solidFill>
                  <a:schemeClr val="accent1"/>
                </a:solidFill>
              </a:rPr>
              <a:t>S–O Polarity Relationship</a:t>
            </a:r>
          </a:p>
        </p:txBody>
      </p:sp>
      <p:sp>
        <p:nvSpPr>
          <p:cNvPr id="4" name="Slide Number Placeholder 3">
            <a:extLst>
              <a:ext uri="{FF2B5EF4-FFF2-40B4-BE49-F238E27FC236}">
                <a16:creationId xmlns:a16="http://schemas.microsoft.com/office/drawing/2014/main" id="{B8A61B12-0185-F144-827D-0038BA85F56A}"/>
              </a:ext>
            </a:extLst>
          </p:cNvPr>
          <p:cNvSpPr>
            <a:spLocks noGrp="1"/>
          </p:cNvSpPr>
          <p:nvPr>
            <p:ph type="sldNum" sz="quarter" idx="12"/>
          </p:nvPr>
        </p:nvSpPr>
        <p:spPr/>
        <p:txBody>
          <a:bodyPr/>
          <a:lstStyle/>
          <a:p>
            <a:fld id="{E008237F-23CD-E54D-BDBA-FE95A073E4E0}" type="slidenum">
              <a:rPr lang="zh-TW" altLang="en-US" smtClean="0"/>
              <a:pPr/>
              <a:t>38</a:t>
            </a:fld>
            <a:endParaRPr lang="zh-TW" altLang="en-US"/>
          </a:p>
        </p:txBody>
      </p:sp>
      <p:sp>
        <p:nvSpPr>
          <p:cNvPr id="5" name="矩形 4">
            <a:extLst>
              <a:ext uri="{FF2B5EF4-FFF2-40B4-BE49-F238E27FC236}">
                <a16:creationId xmlns:a16="http://schemas.microsoft.com/office/drawing/2014/main" id="{087BBE14-362F-294E-AEA0-520D7EADC0D4}"/>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pic>
        <p:nvPicPr>
          <p:cNvPr id="7" name="Picture 6">
            <a:extLst>
              <a:ext uri="{FF2B5EF4-FFF2-40B4-BE49-F238E27FC236}">
                <a16:creationId xmlns:a16="http://schemas.microsoft.com/office/drawing/2014/main" id="{CC194664-2B8F-B24C-9478-4F8773C89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807448"/>
            <a:ext cx="7541680" cy="4467820"/>
          </a:xfrm>
          <a:prstGeom prst="rect">
            <a:avLst/>
          </a:prstGeom>
        </p:spPr>
      </p:pic>
    </p:spTree>
    <p:extLst>
      <p:ext uri="{BB962C8B-B14F-4D97-AF65-F5344CB8AC3E}">
        <p14:creationId xmlns:p14="http://schemas.microsoft.com/office/powerpoint/2010/main" val="277431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457200" y="0"/>
            <a:ext cx="8229600" cy="811213"/>
          </a:xfrm>
        </p:spPr>
        <p:txBody>
          <a:bodyPr/>
          <a:lstStyle/>
          <a:p>
            <a:r>
              <a:rPr lang="en-US" altLang="zh-TW">
                <a:solidFill>
                  <a:srgbClr val="4F81BD"/>
                </a:solidFill>
              </a:rPr>
              <a:t>Sentiment Analysis</a:t>
            </a:r>
            <a:endParaRPr lang="zh-TW" altLang="en-US">
              <a:solidFill>
                <a:srgbClr val="4F81BD"/>
              </a:solidFill>
            </a:endParaRPr>
          </a:p>
        </p:txBody>
      </p:sp>
      <p:sp>
        <p:nvSpPr>
          <p:cNvPr id="38915" name="投影片編號版面配置區 3"/>
          <p:cNvSpPr>
            <a:spLocks noGrp="1"/>
          </p:cNvSpPr>
          <p:nvPr>
            <p:ph type="sldNum" sz="quarter" idx="12"/>
          </p:nvPr>
        </p:nvSpPr>
        <p:spPr bwMode="auto">
          <a:xfrm>
            <a:off x="8355013" y="6519863"/>
            <a:ext cx="7540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BB21028-DC68-46A8-B38D-9601333D64D6}" type="slidenum">
              <a:rPr lang="zh-TW" altLang="en-US" sz="1200" smtClean="0">
                <a:solidFill>
                  <a:srgbClr val="898989"/>
                </a:solidFill>
              </a:rPr>
              <a:pPr eaLnBrk="1" hangingPunct="1">
                <a:spcBef>
                  <a:spcPct val="0"/>
                </a:spcBef>
                <a:buFontTx/>
                <a:buNone/>
              </a:pPr>
              <a:t>39</a:t>
            </a:fld>
            <a:endParaRPr lang="zh-TW" altLang="en-US" sz="1200">
              <a:solidFill>
                <a:srgbClr val="898989"/>
              </a:solidFill>
            </a:endParaRPr>
          </a:p>
        </p:txBody>
      </p:sp>
      <p:sp>
        <p:nvSpPr>
          <p:cNvPr id="38916"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Source: Kumar Ravi and Vadlamani Ravi (2015), "A survey on opinion mining and sentiment analysis: tasks, approaches and applications." Knowledge-Based Systems, 89, pp.14-46.</a:t>
            </a:r>
            <a:endParaRPr lang="zh-TW" altLang="en-US" sz="1000">
              <a:solidFill>
                <a:srgbClr val="BFBFBF"/>
              </a:solidFill>
              <a:latin typeface="Arial" charset="0"/>
            </a:endParaRPr>
          </a:p>
        </p:txBody>
      </p:sp>
      <p:sp>
        <p:nvSpPr>
          <p:cNvPr id="6" name="Rounded Rectangle 5"/>
          <p:cNvSpPr>
            <a:spLocks noChangeArrowheads="1"/>
          </p:cNvSpPr>
          <p:nvPr/>
        </p:nvSpPr>
        <p:spPr bwMode="auto">
          <a:xfrm>
            <a:off x="107950" y="2492375"/>
            <a:ext cx="1511300" cy="936625"/>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a:latin typeface="Calibri" pitchFamily="34" charset="0"/>
              </a:rPr>
              <a:t>Sentiment Analysis</a:t>
            </a:r>
          </a:p>
        </p:txBody>
      </p:sp>
      <p:sp>
        <p:nvSpPr>
          <p:cNvPr id="7" name="Rounded Rectangle 6"/>
          <p:cNvSpPr>
            <a:spLocks noChangeArrowheads="1"/>
          </p:cNvSpPr>
          <p:nvPr/>
        </p:nvSpPr>
        <p:spPr bwMode="auto">
          <a:xfrm>
            <a:off x="2268538" y="908050"/>
            <a:ext cx="1582737" cy="649288"/>
          </a:xfrm>
          <a:prstGeom prst="roundRect">
            <a:avLst>
              <a:gd name="adj" fmla="val 12157"/>
            </a:avLst>
          </a:prstGeom>
          <a:solidFill>
            <a:srgbClr val="C6D9F1"/>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Subjectivity </a:t>
            </a:r>
            <a:br>
              <a:rPr lang="en-US" dirty="0">
                <a:latin typeface="+mn-lt"/>
                <a:ea typeface="+mn-ea"/>
              </a:rPr>
            </a:br>
            <a:r>
              <a:rPr lang="en-US" dirty="0">
                <a:latin typeface="+mn-lt"/>
                <a:ea typeface="+mn-ea"/>
              </a:rPr>
              <a:t>Classification</a:t>
            </a:r>
          </a:p>
        </p:txBody>
      </p:sp>
      <p:sp>
        <p:nvSpPr>
          <p:cNvPr id="9" name="Rounded Rectangle 8"/>
          <p:cNvSpPr>
            <a:spLocks noChangeArrowheads="1"/>
          </p:cNvSpPr>
          <p:nvPr/>
        </p:nvSpPr>
        <p:spPr bwMode="auto">
          <a:xfrm>
            <a:off x="6443663" y="1484313"/>
            <a:ext cx="2413000" cy="720725"/>
          </a:xfrm>
          <a:prstGeom prst="roundRect">
            <a:avLst>
              <a:gd name="adj" fmla="val 8852"/>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Machine Learning based</a:t>
            </a:r>
          </a:p>
        </p:txBody>
      </p:sp>
      <p:cxnSp>
        <p:nvCxnSpPr>
          <p:cNvPr id="11" name="Elbow Connector 10"/>
          <p:cNvCxnSpPr>
            <a:stCxn id="6" idx="3"/>
            <a:endCxn id="7" idx="1"/>
          </p:cNvCxnSpPr>
          <p:nvPr/>
        </p:nvCxnSpPr>
        <p:spPr>
          <a:xfrm flipV="1">
            <a:off x="1619250" y="1233488"/>
            <a:ext cx="649288" cy="172720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 name="Rounded Rectangle 24"/>
          <p:cNvSpPr>
            <a:spLocks noChangeArrowheads="1"/>
          </p:cNvSpPr>
          <p:nvPr/>
        </p:nvSpPr>
        <p:spPr bwMode="auto">
          <a:xfrm>
            <a:off x="2268538" y="1700213"/>
            <a:ext cx="1582737" cy="649287"/>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Sentiment Classification</a:t>
            </a:r>
          </a:p>
        </p:txBody>
      </p:sp>
      <p:sp>
        <p:nvSpPr>
          <p:cNvPr id="26" name="Rounded Rectangle 25"/>
          <p:cNvSpPr>
            <a:spLocks noChangeArrowheads="1"/>
          </p:cNvSpPr>
          <p:nvPr/>
        </p:nvSpPr>
        <p:spPr bwMode="auto">
          <a:xfrm>
            <a:off x="2268538" y="2565400"/>
            <a:ext cx="1582737" cy="863600"/>
          </a:xfrm>
          <a:prstGeom prst="roundRect">
            <a:avLst>
              <a:gd name="adj" fmla="val 12157"/>
            </a:avLst>
          </a:prstGeom>
          <a:solidFill>
            <a:srgbClr val="C6D9F1"/>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Review Usefulness Measurement</a:t>
            </a:r>
          </a:p>
        </p:txBody>
      </p:sp>
      <p:sp>
        <p:nvSpPr>
          <p:cNvPr id="27" name="Rounded Rectangle 26"/>
          <p:cNvSpPr>
            <a:spLocks noChangeArrowheads="1"/>
          </p:cNvSpPr>
          <p:nvPr/>
        </p:nvSpPr>
        <p:spPr bwMode="auto">
          <a:xfrm>
            <a:off x="2268538" y="3644900"/>
            <a:ext cx="1582737" cy="647700"/>
          </a:xfrm>
          <a:prstGeom prst="roundRect">
            <a:avLst>
              <a:gd name="adj" fmla="val 12157"/>
            </a:avLst>
          </a:prstGeom>
          <a:solidFill>
            <a:srgbClr val="C6D9F1"/>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Opinion Spam Detection</a:t>
            </a:r>
          </a:p>
        </p:txBody>
      </p:sp>
      <p:sp>
        <p:nvSpPr>
          <p:cNvPr id="28" name="Rounded Rectangle 27"/>
          <p:cNvSpPr>
            <a:spLocks noChangeArrowheads="1"/>
          </p:cNvSpPr>
          <p:nvPr/>
        </p:nvSpPr>
        <p:spPr bwMode="auto">
          <a:xfrm>
            <a:off x="2268538" y="4508500"/>
            <a:ext cx="1582737" cy="649288"/>
          </a:xfrm>
          <a:prstGeom prst="roundRect">
            <a:avLst>
              <a:gd name="adj" fmla="val 12157"/>
            </a:avLst>
          </a:prstGeom>
          <a:solidFill>
            <a:srgbClr val="B7DEE8"/>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Lexicon Creation</a:t>
            </a:r>
          </a:p>
        </p:txBody>
      </p:sp>
      <p:sp>
        <p:nvSpPr>
          <p:cNvPr id="29" name="Rounded Rectangle 28"/>
          <p:cNvSpPr>
            <a:spLocks noChangeArrowheads="1"/>
          </p:cNvSpPr>
          <p:nvPr/>
        </p:nvSpPr>
        <p:spPr bwMode="auto">
          <a:xfrm>
            <a:off x="2268538" y="5229225"/>
            <a:ext cx="1582737" cy="647700"/>
          </a:xfrm>
          <a:prstGeom prst="roundRect">
            <a:avLst>
              <a:gd name="adj" fmla="val 12157"/>
            </a:avLst>
          </a:prstGeom>
          <a:solidFill>
            <a:srgbClr val="B7DEE8"/>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Aspect Extraction</a:t>
            </a:r>
          </a:p>
        </p:txBody>
      </p:sp>
      <p:sp>
        <p:nvSpPr>
          <p:cNvPr id="30" name="Rounded Rectangle 29"/>
          <p:cNvSpPr>
            <a:spLocks noChangeArrowheads="1"/>
          </p:cNvSpPr>
          <p:nvPr/>
        </p:nvSpPr>
        <p:spPr bwMode="auto">
          <a:xfrm>
            <a:off x="2268538" y="6021388"/>
            <a:ext cx="1582737" cy="431800"/>
          </a:xfrm>
          <a:prstGeom prst="roundRect">
            <a:avLst>
              <a:gd name="adj" fmla="val 12157"/>
            </a:avLst>
          </a:prstGeom>
          <a:solidFill>
            <a:srgbClr val="F2DCDB"/>
          </a:solidFill>
          <a:ln w="19050">
            <a:solidFill>
              <a:srgbClr val="A6A6A6"/>
            </a:solidFill>
            <a:prstDash val="dash"/>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Application</a:t>
            </a:r>
          </a:p>
        </p:txBody>
      </p:sp>
      <p:sp>
        <p:nvSpPr>
          <p:cNvPr id="31" name="Rounded Rectangle 30"/>
          <p:cNvSpPr>
            <a:spLocks noChangeArrowheads="1"/>
          </p:cNvSpPr>
          <p:nvPr/>
        </p:nvSpPr>
        <p:spPr bwMode="auto">
          <a:xfrm>
            <a:off x="4356100" y="917575"/>
            <a:ext cx="1584325" cy="647700"/>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Polarity Determination</a:t>
            </a:r>
          </a:p>
        </p:txBody>
      </p:sp>
      <p:sp>
        <p:nvSpPr>
          <p:cNvPr id="32" name="Rounded Rectangle 31"/>
          <p:cNvSpPr>
            <a:spLocks noChangeArrowheads="1"/>
          </p:cNvSpPr>
          <p:nvPr/>
        </p:nvSpPr>
        <p:spPr bwMode="auto">
          <a:xfrm>
            <a:off x="4356100" y="1709738"/>
            <a:ext cx="1584325" cy="1150937"/>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Vagueness resolution in opinionated text</a:t>
            </a:r>
          </a:p>
        </p:txBody>
      </p:sp>
      <p:sp>
        <p:nvSpPr>
          <p:cNvPr id="33" name="Rounded Rectangle 32"/>
          <p:cNvSpPr>
            <a:spLocks noChangeArrowheads="1"/>
          </p:cNvSpPr>
          <p:nvPr/>
        </p:nvSpPr>
        <p:spPr bwMode="auto">
          <a:xfrm>
            <a:off x="4356100" y="2933700"/>
            <a:ext cx="1584325" cy="647700"/>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Multi- &amp; Cross- Lingual SC</a:t>
            </a:r>
          </a:p>
        </p:txBody>
      </p:sp>
      <p:sp>
        <p:nvSpPr>
          <p:cNvPr id="34" name="Rounded Rectangle 33"/>
          <p:cNvSpPr>
            <a:spLocks noChangeArrowheads="1"/>
          </p:cNvSpPr>
          <p:nvPr/>
        </p:nvSpPr>
        <p:spPr bwMode="auto">
          <a:xfrm>
            <a:off x="4356100" y="3725863"/>
            <a:ext cx="1584325" cy="566737"/>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Cross-domain SC</a:t>
            </a:r>
          </a:p>
        </p:txBody>
      </p:sp>
      <p:sp>
        <p:nvSpPr>
          <p:cNvPr id="35" name="Rounded Rectangle 34"/>
          <p:cNvSpPr>
            <a:spLocks noChangeArrowheads="1"/>
          </p:cNvSpPr>
          <p:nvPr/>
        </p:nvSpPr>
        <p:spPr bwMode="auto">
          <a:xfrm>
            <a:off x="6443663" y="2276475"/>
            <a:ext cx="2413000" cy="720725"/>
          </a:xfrm>
          <a:prstGeom prst="roundRect">
            <a:avLst>
              <a:gd name="adj" fmla="val 8852"/>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Lexicon based</a:t>
            </a:r>
          </a:p>
        </p:txBody>
      </p:sp>
      <p:sp>
        <p:nvSpPr>
          <p:cNvPr id="36" name="Rounded Rectangle 35"/>
          <p:cNvSpPr>
            <a:spLocks noChangeArrowheads="1"/>
          </p:cNvSpPr>
          <p:nvPr/>
        </p:nvSpPr>
        <p:spPr bwMode="auto">
          <a:xfrm>
            <a:off x="6443663" y="3068638"/>
            <a:ext cx="2413000" cy="720725"/>
          </a:xfrm>
          <a:prstGeom prst="roundRect">
            <a:avLst>
              <a:gd name="adj" fmla="val 8852"/>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Hybrid </a:t>
            </a:r>
            <a:br>
              <a:rPr lang="en-US" sz="2400" dirty="0">
                <a:latin typeface="+mn-lt"/>
                <a:ea typeface="+mn-ea"/>
              </a:rPr>
            </a:br>
            <a:r>
              <a:rPr lang="en-US" sz="2400" dirty="0">
                <a:latin typeface="+mn-lt"/>
                <a:ea typeface="+mn-ea"/>
              </a:rPr>
              <a:t>approaches</a:t>
            </a:r>
          </a:p>
        </p:txBody>
      </p:sp>
      <p:sp>
        <p:nvSpPr>
          <p:cNvPr id="37" name="Rounded Rectangle 36"/>
          <p:cNvSpPr>
            <a:spLocks noChangeArrowheads="1"/>
          </p:cNvSpPr>
          <p:nvPr/>
        </p:nvSpPr>
        <p:spPr bwMode="auto">
          <a:xfrm>
            <a:off x="6443663" y="4581525"/>
            <a:ext cx="2428875" cy="431800"/>
          </a:xfrm>
          <a:prstGeom prst="roundRect">
            <a:avLst>
              <a:gd name="adj" fmla="val 8852"/>
            </a:avLst>
          </a:prstGeom>
          <a:solidFill>
            <a:srgbClr val="B7DEE8"/>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Ontology based</a:t>
            </a:r>
          </a:p>
        </p:txBody>
      </p:sp>
      <p:sp>
        <p:nvSpPr>
          <p:cNvPr id="38" name="Rounded Rectangle 37"/>
          <p:cNvSpPr>
            <a:spLocks noChangeArrowheads="1"/>
          </p:cNvSpPr>
          <p:nvPr/>
        </p:nvSpPr>
        <p:spPr bwMode="auto">
          <a:xfrm>
            <a:off x="6443663" y="5157788"/>
            <a:ext cx="2413000" cy="647700"/>
          </a:xfrm>
          <a:prstGeom prst="roundRect">
            <a:avLst>
              <a:gd name="adj" fmla="val 8852"/>
            </a:avLst>
          </a:prstGeom>
          <a:solidFill>
            <a:srgbClr val="B7DEE8"/>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Non-Ontology based</a:t>
            </a:r>
          </a:p>
        </p:txBody>
      </p:sp>
      <p:cxnSp>
        <p:nvCxnSpPr>
          <p:cNvPr id="42" name="Elbow Connector 41"/>
          <p:cNvCxnSpPr>
            <a:stCxn id="6" idx="3"/>
            <a:endCxn id="25" idx="1"/>
          </p:cNvCxnSpPr>
          <p:nvPr/>
        </p:nvCxnSpPr>
        <p:spPr>
          <a:xfrm flipV="1">
            <a:off x="1619250" y="2024063"/>
            <a:ext cx="649288" cy="936625"/>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5" name="Elbow Connector 44"/>
          <p:cNvCxnSpPr>
            <a:stCxn id="6" idx="3"/>
            <a:endCxn id="26" idx="1"/>
          </p:cNvCxnSpPr>
          <p:nvPr/>
        </p:nvCxnSpPr>
        <p:spPr>
          <a:xfrm>
            <a:off x="1619250" y="2960688"/>
            <a:ext cx="649288" cy="3651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8" name="Elbow Connector 47"/>
          <p:cNvCxnSpPr>
            <a:stCxn id="6" idx="3"/>
            <a:endCxn id="27" idx="1"/>
          </p:cNvCxnSpPr>
          <p:nvPr/>
        </p:nvCxnSpPr>
        <p:spPr>
          <a:xfrm>
            <a:off x="1619250" y="2960688"/>
            <a:ext cx="649288" cy="100806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1" name="Elbow Connector 50"/>
          <p:cNvCxnSpPr>
            <a:stCxn id="6" idx="3"/>
            <a:endCxn id="28" idx="1"/>
          </p:cNvCxnSpPr>
          <p:nvPr/>
        </p:nvCxnSpPr>
        <p:spPr>
          <a:xfrm>
            <a:off x="1619250" y="2960688"/>
            <a:ext cx="649288" cy="187325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4" name="Elbow Connector 53"/>
          <p:cNvCxnSpPr>
            <a:stCxn id="6" idx="3"/>
            <a:endCxn id="29" idx="1"/>
          </p:cNvCxnSpPr>
          <p:nvPr/>
        </p:nvCxnSpPr>
        <p:spPr>
          <a:xfrm>
            <a:off x="1619250" y="2960688"/>
            <a:ext cx="649288" cy="2592387"/>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7" name="Elbow Connector 56"/>
          <p:cNvCxnSpPr>
            <a:stCxn id="6" idx="3"/>
            <a:endCxn id="30" idx="1"/>
          </p:cNvCxnSpPr>
          <p:nvPr/>
        </p:nvCxnSpPr>
        <p:spPr>
          <a:xfrm>
            <a:off x="1619250" y="2960688"/>
            <a:ext cx="649288" cy="327660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0" name="Rounded Rectangle 59"/>
          <p:cNvSpPr/>
          <p:nvPr/>
        </p:nvSpPr>
        <p:spPr>
          <a:xfrm>
            <a:off x="1835150" y="836613"/>
            <a:ext cx="4392613" cy="5113337"/>
          </a:xfrm>
          <a:prstGeom prst="roundRect">
            <a:avLst>
              <a:gd name="adj" fmla="val 6264"/>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a:latin typeface="Calibri" pitchFamily="34" charset="0"/>
            </a:endParaRPr>
          </a:p>
        </p:txBody>
      </p:sp>
      <p:sp>
        <p:nvSpPr>
          <p:cNvPr id="38942" name="TextBox 60"/>
          <p:cNvSpPr txBox="1">
            <a:spLocks noChangeArrowheads="1"/>
          </p:cNvSpPr>
          <p:nvPr/>
        </p:nvSpPr>
        <p:spPr bwMode="auto">
          <a:xfrm>
            <a:off x="4284663" y="5084763"/>
            <a:ext cx="174148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400" b="1">
                <a:solidFill>
                  <a:srgbClr val="FF0000"/>
                </a:solidFill>
                <a:latin typeface="Arial" charset="0"/>
              </a:rPr>
              <a:t>Tasks</a:t>
            </a:r>
          </a:p>
        </p:txBody>
      </p:sp>
      <p:sp>
        <p:nvSpPr>
          <p:cNvPr id="62" name="Rounded Rectangle 61"/>
          <p:cNvSpPr/>
          <p:nvPr/>
        </p:nvSpPr>
        <p:spPr>
          <a:xfrm>
            <a:off x="6227763" y="836613"/>
            <a:ext cx="2808287" cy="5113337"/>
          </a:xfrm>
          <a:prstGeom prst="roundRect">
            <a:avLst>
              <a:gd name="adj" fmla="val 6264"/>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a:latin typeface="Calibri" pitchFamily="34" charset="0"/>
            </a:endParaRPr>
          </a:p>
        </p:txBody>
      </p:sp>
      <p:sp>
        <p:nvSpPr>
          <p:cNvPr id="38944" name="TextBox 62"/>
          <p:cNvSpPr txBox="1">
            <a:spLocks noChangeArrowheads="1"/>
          </p:cNvSpPr>
          <p:nvPr/>
        </p:nvSpPr>
        <p:spPr bwMode="auto">
          <a:xfrm>
            <a:off x="6335713" y="836613"/>
            <a:ext cx="2557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b="1">
                <a:solidFill>
                  <a:srgbClr val="FF0000"/>
                </a:solidFill>
                <a:latin typeface="Arial" charset="0"/>
              </a:rPr>
              <a:t>Approaches</a:t>
            </a:r>
          </a:p>
        </p:txBody>
      </p:sp>
      <p:sp>
        <p:nvSpPr>
          <p:cNvPr id="59" name="Right Brace 58"/>
          <p:cNvSpPr>
            <a:spLocks/>
          </p:cNvSpPr>
          <p:nvPr/>
        </p:nvSpPr>
        <p:spPr bwMode="auto">
          <a:xfrm>
            <a:off x="5940425" y="4581525"/>
            <a:ext cx="360363" cy="1223963"/>
          </a:xfrm>
          <a:prstGeom prst="rightBrace">
            <a:avLst>
              <a:gd name="adj1" fmla="val 8334"/>
              <a:gd name="adj2" fmla="val 50000"/>
            </a:avLst>
          </a:prstGeom>
          <a:noFill/>
          <a:ln w="57150">
            <a:solidFill>
              <a:srgbClr val="4F6228"/>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a:latin typeface="Calibri" pitchFamily="34" charset="0"/>
            </a:endParaRPr>
          </a:p>
        </p:txBody>
      </p:sp>
      <p:sp>
        <p:nvSpPr>
          <p:cNvPr id="65" name="Right Brace 64"/>
          <p:cNvSpPr>
            <a:spLocks/>
          </p:cNvSpPr>
          <p:nvPr/>
        </p:nvSpPr>
        <p:spPr bwMode="auto">
          <a:xfrm>
            <a:off x="6011863" y="908050"/>
            <a:ext cx="441325" cy="3384550"/>
          </a:xfrm>
          <a:prstGeom prst="rightBrace">
            <a:avLst>
              <a:gd name="adj1" fmla="val 8344"/>
              <a:gd name="adj2" fmla="val 50000"/>
            </a:avLst>
          </a:prstGeom>
          <a:noFill/>
          <a:ln w="57150">
            <a:solidFill>
              <a:srgbClr val="FF9900"/>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a:latin typeface="Calibri" pitchFamily="34" charset="0"/>
            </a:endParaRPr>
          </a:p>
        </p:txBody>
      </p:sp>
      <p:cxnSp>
        <p:nvCxnSpPr>
          <p:cNvPr id="66" name="Elbow Connector 65"/>
          <p:cNvCxnSpPr>
            <a:stCxn id="25" idx="3"/>
            <a:endCxn id="33" idx="1"/>
          </p:cNvCxnSpPr>
          <p:nvPr/>
        </p:nvCxnSpPr>
        <p:spPr>
          <a:xfrm>
            <a:off x="3851275" y="2024063"/>
            <a:ext cx="504825" cy="1233487"/>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Elbow Connector 70"/>
          <p:cNvCxnSpPr>
            <a:stCxn id="25" idx="3"/>
            <a:endCxn id="31" idx="1"/>
          </p:cNvCxnSpPr>
          <p:nvPr/>
        </p:nvCxnSpPr>
        <p:spPr>
          <a:xfrm flipV="1">
            <a:off x="3851275" y="1241425"/>
            <a:ext cx="504825" cy="782638"/>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4" name="Elbow Connector 73"/>
          <p:cNvCxnSpPr>
            <a:stCxn id="25" idx="3"/>
            <a:endCxn id="32" idx="1"/>
          </p:cNvCxnSpPr>
          <p:nvPr/>
        </p:nvCxnSpPr>
        <p:spPr>
          <a:xfrm>
            <a:off x="3851275" y="2024063"/>
            <a:ext cx="504825" cy="261937"/>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7" name="Elbow Connector 76"/>
          <p:cNvCxnSpPr>
            <a:stCxn id="25" idx="3"/>
            <a:endCxn id="34" idx="1"/>
          </p:cNvCxnSpPr>
          <p:nvPr/>
        </p:nvCxnSpPr>
        <p:spPr>
          <a:xfrm>
            <a:off x="3851275" y="2024063"/>
            <a:ext cx="504825" cy="198596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0" name="Elbow Connector 79"/>
          <p:cNvCxnSpPr>
            <a:stCxn id="25" idx="3"/>
            <a:endCxn id="32" idx="1"/>
          </p:cNvCxnSpPr>
          <p:nvPr/>
        </p:nvCxnSpPr>
        <p:spPr>
          <a:xfrm>
            <a:off x="3851275" y="2024063"/>
            <a:ext cx="504825" cy="261937"/>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2347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2"/>
          <p:cNvSpPr>
            <a:spLocks noGrp="1"/>
          </p:cNvSpPr>
          <p:nvPr>
            <p:ph idx="1"/>
          </p:nvPr>
        </p:nvSpPr>
        <p:spPr>
          <a:xfrm>
            <a:off x="107950" y="1125538"/>
            <a:ext cx="8856663" cy="5399087"/>
          </a:xfrm>
        </p:spPr>
        <p:txBody>
          <a:bodyPr/>
          <a:lstStyle/>
          <a:p>
            <a:pPr>
              <a:buFont typeface="Arial" charset="0"/>
              <a:buNone/>
            </a:pPr>
            <a:r>
              <a:rPr lang="en-US" altLang="en-US" sz="2400" dirty="0">
                <a:latin typeface="Calibri" charset="0"/>
                <a:ea typeface="標楷體" charset="-120"/>
              </a:rPr>
              <a:t>週次 (Week)    日期 (Date)    內容 (Subject/Topics)</a:t>
            </a:r>
          </a:p>
          <a:p>
            <a:pPr marL="0" indent="0">
              <a:buNone/>
            </a:pPr>
            <a:r>
              <a:rPr lang="en-US" altLang="zh-TW" sz="2400" dirty="0">
                <a:solidFill>
                  <a:srgbClr val="FF0000"/>
                </a:solidFill>
                <a:latin typeface="Calibri" charset="0"/>
                <a:ea typeface="標楷體" charset="-120"/>
              </a:rPr>
              <a:t>13 2020/12/10 </a:t>
            </a:r>
            <a:r>
              <a:rPr lang="zh-TW" altLang="en-US" sz="2400" dirty="0">
                <a:solidFill>
                  <a:srgbClr val="FF0000"/>
                </a:solidFill>
                <a:latin typeface="Calibri" charset="0"/>
                <a:ea typeface="標楷體" charset="-120"/>
              </a:rPr>
              <a:t>情感分析 </a:t>
            </a:r>
            <a:br>
              <a:rPr lang="en-US" altLang="zh-TW" sz="2400" dirty="0">
                <a:solidFill>
                  <a:srgbClr val="FF0000"/>
                </a:solidFill>
                <a:latin typeface="Calibri" charset="0"/>
                <a:ea typeface="標楷體" charset="-120"/>
              </a:rPr>
            </a:br>
            <a:r>
              <a:rPr lang="en-US" altLang="zh-TW" sz="2400" dirty="0">
                <a:solidFill>
                  <a:srgbClr val="FF0000"/>
                </a:solidFill>
                <a:latin typeface="Calibri" charset="0"/>
                <a:ea typeface="標楷體" charset="-120"/>
              </a:rPr>
              <a:t>                            (Sentiment Analysis)</a:t>
            </a:r>
          </a:p>
          <a:p>
            <a:pPr marL="0" indent="0">
              <a:buNone/>
            </a:pPr>
            <a:r>
              <a:rPr lang="en-US" altLang="zh-TW" sz="2400" dirty="0">
                <a:solidFill>
                  <a:schemeClr val="accent5">
                    <a:lumMod val="75000"/>
                  </a:schemeClr>
                </a:solidFill>
                <a:latin typeface="Calibri" charset="0"/>
                <a:ea typeface="標楷體" charset="-120"/>
              </a:rPr>
              <a:t>14 2020/12/17 </a:t>
            </a:r>
            <a:r>
              <a:rPr lang="zh-TW" altLang="en-US" sz="2400" dirty="0">
                <a:solidFill>
                  <a:schemeClr val="accent5">
                    <a:lumMod val="75000"/>
                  </a:schemeClr>
                </a:solidFill>
                <a:latin typeface="Calibri" charset="0"/>
                <a:ea typeface="標楷體" charset="-120"/>
              </a:rPr>
              <a:t>人工智慧文本分析個案研究 </a:t>
            </a:r>
            <a:r>
              <a:rPr lang="en-US" altLang="zh-TW" sz="2400" dirty="0">
                <a:solidFill>
                  <a:schemeClr val="accent5">
                    <a:lumMod val="75000"/>
                  </a:schemeClr>
                </a:solidFill>
                <a:latin typeface="Calibri" charset="0"/>
                <a:ea typeface="標楷體" charset="-120"/>
              </a:rPr>
              <a:t>II </a:t>
            </a:r>
            <a:br>
              <a:rPr lang="en-US" altLang="zh-TW" sz="2400" dirty="0">
                <a:solidFill>
                  <a:schemeClr val="accent5">
                    <a:lumMod val="75000"/>
                  </a:schemeClr>
                </a:solidFill>
                <a:latin typeface="Calibri" charset="0"/>
                <a:ea typeface="標楷體" charset="-120"/>
              </a:rPr>
            </a:br>
            <a:r>
              <a:rPr lang="en-US" altLang="zh-TW" sz="2400" dirty="0">
                <a:solidFill>
                  <a:schemeClr val="accent5">
                    <a:lumMod val="75000"/>
                  </a:schemeClr>
                </a:solidFill>
                <a:latin typeface="Calibri" charset="0"/>
                <a:ea typeface="標楷體" charset="-120"/>
              </a:rPr>
              <a:t>                            </a:t>
            </a:r>
            <a:r>
              <a:rPr lang="en-US" altLang="zh-TW" sz="2300" dirty="0">
                <a:solidFill>
                  <a:schemeClr val="accent5">
                    <a:lumMod val="75000"/>
                  </a:schemeClr>
                </a:solidFill>
                <a:latin typeface="Calibri" charset="0"/>
                <a:ea typeface="標楷體" charset="-120"/>
              </a:rPr>
              <a:t>(Case Study on Artificial Intelligence for Text Analytics II)</a:t>
            </a:r>
          </a:p>
          <a:p>
            <a:pPr marL="0" indent="0">
              <a:buNone/>
            </a:pPr>
            <a:r>
              <a:rPr lang="en-US" altLang="zh-TW" sz="2400" dirty="0">
                <a:latin typeface="Calibri" charset="0"/>
                <a:ea typeface="標楷體" charset="-120"/>
              </a:rPr>
              <a:t>15 2020/12/24 </a:t>
            </a:r>
            <a:r>
              <a:rPr lang="zh-TW" altLang="en-US" sz="2400" dirty="0">
                <a:latin typeface="Calibri" charset="0"/>
                <a:ea typeface="標楷體" charset="-120"/>
              </a:rPr>
              <a:t>深度學習和通用句子嵌入模型 </a:t>
            </a:r>
            <a:br>
              <a:rPr lang="en-US" altLang="zh-TW" sz="2400" dirty="0">
                <a:latin typeface="Calibri" charset="0"/>
                <a:ea typeface="標楷體" charset="-120"/>
              </a:rPr>
            </a:br>
            <a:r>
              <a:rPr lang="en-US" altLang="zh-TW" sz="2400" dirty="0">
                <a:latin typeface="Calibri" charset="0"/>
                <a:ea typeface="標楷體" charset="-120"/>
              </a:rPr>
              <a:t>                            </a:t>
            </a:r>
            <a:r>
              <a:rPr lang="en-US" altLang="zh-TW" sz="2100" dirty="0">
                <a:latin typeface="Calibri" charset="0"/>
                <a:ea typeface="標楷體" charset="-120"/>
              </a:rPr>
              <a:t>(Deep Learning and Universal Sentence-Embedding Models)</a:t>
            </a:r>
          </a:p>
          <a:p>
            <a:pPr marL="0" indent="0">
              <a:buNone/>
            </a:pPr>
            <a:r>
              <a:rPr lang="en-US" altLang="zh-TW" sz="2400" dirty="0">
                <a:latin typeface="Calibri" charset="0"/>
                <a:ea typeface="標楷體" charset="-120"/>
              </a:rPr>
              <a:t>16 2020/12/31 </a:t>
            </a:r>
            <a:r>
              <a:rPr lang="zh-TW" altLang="en-US" sz="2400" dirty="0">
                <a:latin typeface="Calibri" charset="0"/>
                <a:ea typeface="標楷體" charset="-120"/>
              </a:rPr>
              <a:t>問答系統與對話系統 </a:t>
            </a:r>
            <a:br>
              <a:rPr lang="en-US" altLang="zh-TW" sz="2400" dirty="0">
                <a:latin typeface="Calibri" charset="0"/>
                <a:ea typeface="標楷體" charset="-120"/>
              </a:rPr>
            </a:br>
            <a:r>
              <a:rPr lang="en-US" altLang="zh-TW" sz="2400" dirty="0">
                <a:latin typeface="Calibri" charset="0"/>
                <a:ea typeface="標楷體" charset="-120"/>
              </a:rPr>
              <a:t>                            (Question Answering and Dialogue Systems)</a:t>
            </a:r>
          </a:p>
          <a:p>
            <a:pPr marL="0" indent="0">
              <a:buNone/>
            </a:pPr>
            <a:r>
              <a:rPr lang="en-US" altLang="zh-TW" sz="2400" dirty="0">
                <a:solidFill>
                  <a:schemeClr val="accent6">
                    <a:lumMod val="75000"/>
                  </a:schemeClr>
                </a:solidFill>
                <a:latin typeface="Calibri" charset="0"/>
                <a:ea typeface="標楷體" charset="-120"/>
              </a:rPr>
              <a:t>17 2021/01/07 </a:t>
            </a:r>
            <a:r>
              <a:rPr lang="zh-TW" altLang="en-US" sz="2400" dirty="0">
                <a:solidFill>
                  <a:schemeClr val="accent6">
                    <a:lumMod val="75000"/>
                  </a:schemeClr>
                </a:solidFill>
                <a:latin typeface="Calibri" charset="0"/>
                <a:ea typeface="標楷體" charset="-120"/>
              </a:rPr>
              <a:t>期末報告 </a:t>
            </a:r>
            <a:r>
              <a:rPr lang="en-US" altLang="zh-TW" sz="2400" dirty="0">
                <a:solidFill>
                  <a:schemeClr val="accent6">
                    <a:lumMod val="75000"/>
                  </a:schemeClr>
                </a:solidFill>
                <a:latin typeface="Calibri" charset="0"/>
                <a:ea typeface="標楷體" charset="-120"/>
              </a:rPr>
              <a:t>I (Final Project Presentation I)</a:t>
            </a:r>
          </a:p>
          <a:p>
            <a:pPr marL="0" indent="0">
              <a:buNone/>
            </a:pPr>
            <a:r>
              <a:rPr lang="en-US" altLang="zh-TW" sz="2400" dirty="0">
                <a:solidFill>
                  <a:schemeClr val="accent6">
                    <a:lumMod val="75000"/>
                  </a:schemeClr>
                </a:solidFill>
                <a:latin typeface="Calibri" charset="0"/>
                <a:ea typeface="標楷體" charset="-120"/>
              </a:rPr>
              <a:t>18 2021/01/14 </a:t>
            </a:r>
            <a:r>
              <a:rPr lang="zh-TW" altLang="en-US" sz="2400" dirty="0">
                <a:solidFill>
                  <a:schemeClr val="accent6">
                    <a:lumMod val="75000"/>
                  </a:schemeClr>
                </a:solidFill>
                <a:latin typeface="Calibri" charset="0"/>
                <a:ea typeface="標楷體" charset="-120"/>
              </a:rPr>
              <a:t>期末報告 </a:t>
            </a:r>
            <a:r>
              <a:rPr lang="en-US" altLang="zh-TW" sz="2400" dirty="0">
                <a:solidFill>
                  <a:schemeClr val="accent6">
                    <a:lumMod val="75000"/>
                  </a:schemeClr>
                </a:solidFill>
                <a:latin typeface="Calibri" charset="0"/>
                <a:ea typeface="標楷體" charset="-120"/>
              </a:rPr>
              <a:t>II (Final Project Presentation II)</a:t>
            </a:r>
            <a:endParaRPr lang="en-US" altLang="zh-TW" sz="2200" dirty="0">
              <a:solidFill>
                <a:schemeClr val="accent6">
                  <a:lumMod val="75000"/>
                </a:schemeClr>
              </a:solidFill>
              <a:latin typeface="Calibri" charset="0"/>
              <a:ea typeface="標楷體" charset="-120"/>
            </a:endParaRPr>
          </a:p>
        </p:txBody>
      </p:sp>
      <p:sp>
        <p:nvSpPr>
          <p:cNvPr id="10243"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a:solidFill>
                  <a:schemeClr val="tx2"/>
                </a:solidFill>
                <a:ea typeface="標楷體" charset="-120"/>
              </a:rPr>
              <a:t>課程大綱 </a:t>
            </a:r>
            <a:r>
              <a:rPr lang="en-US" altLang="zh-TW" sz="4400" b="1">
                <a:solidFill>
                  <a:schemeClr val="tx2"/>
                </a:solidFill>
                <a:ea typeface="標楷體" charset="-120"/>
              </a:rPr>
              <a:t>(Syllabus)</a:t>
            </a:r>
            <a:endParaRPr lang="zh-TW" altLang="en-US" sz="4400" b="1">
              <a:solidFill>
                <a:schemeClr val="tx2"/>
              </a:solidFill>
              <a:ea typeface="標楷體" charset="-120"/>
            </a:endParaRPr>
          </a:p>
        </p:txBody>
      </p:sp>
      <p:sp>
        <p:nvSpPr>
          <p:cNvPr id="10244"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187230C8-8BCB-294A-A0DB-72C01E7CEC70}" type="slidenum">
              <a:rPr lang="zh-TW" altLang="en-US" sz="1200">
                <a:solidFill>
                  <a:srgbClr val="898989"/>
                </a:solidFill>
              </a:rPr>
              <a:pPr eaLnBrk="1" hangingPunct="1">
                <a:spcBef>
                  <a:spcPct val="0"/>
                </a:spcBef>
                <a:buFontTx/>
                <a:buNone/>
              </a:pPr>
              <a:t>4</a:t>
            </a:fld>
            <a:endParaRPr lang="zh-TW" altLang="en-US" sz="1200">
              <a:solidFill>
                <a:srgbClr val="898989"/>
              </a:solidFill>
            </a:endParaRPr>
          </a:p>
        </p:txBody>
      </p:sp>
    </p:spTree>
    <p:extLst>
      <p:ext uri="{BB962C8B-B14F-4D97-AF65-F5344CB8AC3E}">
        <p14:creationId xmlns:p14="http://schemas.microsoft.com/office/powerpoint/2010/main" val="3065200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p:cNvSpPr>
            <a:spLocks noGrp="1"/>
          </p:cNvSpPr>
          <p:nvPr>
            <p:ph type="title"/>
          </p:nvPr>
        </p:nvSpPr>
        <p:spPr>
          <a:xfrm>
            <a:off x="179388" y="115888"/>
            <a:ext cx="8640762" cy="865187"/>
          </a:xfrm>
        </p:spPr>
        <p:txBody>
          <a:bodyPr/>
          <a:lstStyle/>
          <a:p>
            <a:r>
              <a:rPr lang="en-US" altLang="zh-TW">
                <a:solidFill>
                  <a:srgbClr val="4F81BD"/>
                </a:solidFill>
              </a:rPr>
              <a:t>Sentiment Classification Techniques</a:t>
            </a:r>
            <a:endParaRPr lang="zh-TW" altLang="en-US">
              <a:solidFill>
                <a:srgbClr val="4F81BD"/>
              </a:solidFill>
            </a:endParaRPr>
          </a:p>
        </p:txBody>
      </p:sp>
      <p:sp>
        <p:nvSpPr>
          <p:cNvPr id="3993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728F6E41-AE99-4D82-A0B4-D7C0BB7A3C46}" type="slidenum">
              <a:rPr lang="zh-TW" altLang="en-US" sz="1200" smtClean="0">
                <a:solidFill>
                  <a:srgbClr val="898989"/>
                </a:solidFill>
              </a:rPr>
              <a:pPr eaLnBrk="1" hangingPunct="1">
                <a:spcBef>
                  <a:spcPct val="0"/>
                </a:spcBef>
                <a:buFontTx/>
                <a:buNone/>
              </a:pPr>
              <a:t>40</a:t>
            </a:fld>
            <a:endParaRPr lang="zh-TW" altLang="en-US" sz="1200">
              <a:solidFill>
                <a:srgbClr val="898989"/>
              </a:solidFill>
            </a:endParaRPr>
          </a:p>
        </p:txBody>
      </p:sp>
      <p:sp>
        <p:nvSpPr>
          <p:cNvPr id="3" name="Rectangle 2"/>
          <p:cNvSpPr/>
          <p:nvPr/>
        </p:nvSpPr>
        <p:spPr>
          <a:xfrm>
            <a:off x="539750" y="6457950"/>
            <a:ext cx="7848600" cy="400050"/>
          </a:xfrm>
          <a:prstGeom prst="rect">
            <a:avLst/>
          </a:prstGeom>
        </p:spPr>
        <p:txBody>
          <a:bodyPr>
            <a:spAutoFit/>
          </a:bodyPr>
          <a:lstStyle/>
          <a:p>
            <a:pPr algn="ctr">
              <a:defRPr/>
            </a:pPr>
            <a:r>
              <a:rPr lang="en-US" altLang="zh-TW" sz="1000" dirty="0">
                <a:solidFill>
                  <a:schemeClr val="bg1">
                    <a:lumMod val="75000"/>
                  </a:schemeClr>
                </a:solidFill>
                <a:ea typeface="新細明體" charset="0"/>
                <a:cs typeface="新細明體" charset="0"/>
              </a:rPr>
              <a:t>Source: Jesus Serrano-Guerrero, Jose A. </a:t>
            </a:r>
            <a:r>
              <a:rPr lang="en-US" altLang="zh-TW" sz="1000" dirty="0" err="1">
                <a:solidFill>
                  <a:schemeClr val="bg1">
                    <a:lumMod val="75000"/>
                  </a:schemeClr>
                </a:solidFill>
                <a:ea typeface="新細明體" charset="0"/>
                <a:cs typeface="新細明體" charset="0"/>
              </a:rPr>
              <a:t>Olivas</a:t>
            </a:r>
            <a:r>
              <a:rPr lang="en-US" altLang="zh-TW" sz="1000" dirty="0">
                <a:solidFill>
                  <a:schemeClr val="bg1">
                    <a:lumMod val="75000"/>
                  </a:schemeClr>
                </a:solidFill>
                <a:ea typeface="新細明體" charset="0"/>
                <a:cs typeface="新細明體" charset="0"/>
              </a:rPr>
              <a:t>, Francisco P. Romero, and Enrique Herrera-</a:t>
            </a:r>
            <a:r>
              <a:rPr lang="en-US" altLang="zh-TW" sz="1000" dirty="0" err="1">
                <a:solidFill>
                  <a:schemeClr val="bg1">
                    <a:lumMod val="75000"/>
                  </a:schemeClr>
                </a:solidFill>
                <a:ea typeface="新細明體" charset="0"/>
                <a:cs typeface="新細明體" charset="0"/>
              </a:rPr>
              <a:t>Viedma</a:t>
            </a:r>
            <a:r>
              <a:rPr lang="en-US" altLang="zh-TW" sz="1000" dirty="0">
                <a:solidFill>
                  <a:schemeClr val="bg1">
                    <a:lumMod val="75000"/>
                  </a:schemeClr>
                </a:solidFill>
                <a:ea typeface="新細明體" charset="0"/>
                <a:cs typeface="新細明體" charset="0"/>
              </a:rPr>
              <a:t>  (2015), </a:t>
            </a:r>
            <a:br>
              <a:rPr lang="en-US" altLang="zh-TW" sz="1000" dirty="0">
                <a:solidFill>
                  <a:schemeClr val="bg1">
                    <a:lumMod val="75000"/>
                  </a:schemeClr>
                </a:solidFill>
                <a:ea typeface="新細明體" charset="0"/>
                <a:cs typeface="新細明體" charset="0"/>
              </a:rPr>
            </a:br>
            <a:r>
              <a:rPr lang="en-US" altLang="zh-TW" sz="1000" dirty="0">
                <a:solidFill>
                  <a:schemeClr val="bg1">
                    <a:lumMod val="75000"/>
                  </a:schemeClr>
                </a:solidFill>
                <a:ea typeface="新細明體" charset="0"/>
                <a:cs typeface="新細明體" charset="0"/>
              </a:rPr>
              <a:t>"Sentiment analysis: A review and comparative analysis of web services," Information Sciences, 311, pp. 18-38.</a:t>
            </a:r>
          </a:p>
        </p:txBody>
      </p:sp>
      <p:sp>
        <p:nvSpPr>
          <p:cNvPr id="6" name="Rounded Rectangle 5"/>
          <p:cNvSpPr>
            <a:spLocks noChangeArrowheads="1"/>
          </p:cNvSpPr>
          <p:nvPr/>
        </p:nvSpPr>
        <p:spPr bwMode="auto">
          <a:xfrm>
            <a:off x="107950" y="3213100"/>
            <a:ext cx="1368425" cy="936625"/>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200">
                <a:latin typeface="Calibri" pitchFamily="34" charset="0"/>
              </a:rPr>
              <a:t>Sentiment Analysis</a:t>
            </a:r>
          </a:p>
        </p:txBody>
      </p:sp>
      <p:sp>
        <p:nvSpPr>
          <p:cNvPr id="7" name="Rounded Rectangle 6"/>
          <p:cNvSpPr>
            <a:spLocks noChangeArrowheads="1"/>
          </p:cNvSpPr>
          <p:nvPr/>
        </p:nvSpPr>
        <p:spPr bwMode="auto">
          <a:xfrm>
            <a:off x="1835150" y="1844675"/>
            <a:ext cx="1512888" cy="1223963"/>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200">
                <a:latin typeface="Calibri" pitchFamily="34" charset="0"/>
              </a:rPr>
              <a:t>Machine Learning Approach</a:t>
            </a:r>
          </a:p>
        </p:txBody>
      </p:sp>
      <p:sp>
        <p:nvSpPr>
          <p:cNvPr id="8" name="Rounded Rectangle 7"/>
          <p:cNvSpPr>
            <a:spLocks noChangeArrowheads="1"/>
          </p:cNvSpPr>
          <p:nvPr/>
        </p:nvSpPr>
        <p:spPr bwMode="auto">
          <a:xfrm>
            <a:off x="1835150" y="4508500"/>
            <a:ext cx="1512888" cy="1223963"/>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200">
                <a:latin typeface="Calibri" pitchFamily="34" charset="0"/>
              </a:rPr>
              <a:t>Lexicon-based Approach</a:t>
            </a:r>
          </a:p>
        </p:txBody>
      </p:sp>
      <p:sp>
        <p:nvSpPr>
          <p:cNvPr id="10" name="Rounded Rectangle 9"/>
          <p:cNvSpPr>
            <a:spLocks noChangeArrowheads="1"/>
          </p:cNvSpPr>
          <p:nvPr/>
        </p:nvSpPr>
        <p:spPr bwMode="auto">
          <a:xfrm>
            <a:off x="3708400" y="5445125"/>
            <a:ext cx="1511300" cy="936625"/>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a:latin typeface="Calibri" pitchFamily="34" charset="0"/>
              </a:rPr>
              <a:t>Corpus-based Approach</a:t>
            </a:r>
          </a:p>
        </p:txBody>
      </p:sp>
      <p:sp>
        <p:nvSpPr>
          <p:cNvPr id="11" name="Rounded Rectangle 10"/>
          <p:cNvSpPr>
            <a:spLocks noChangeArrowheads="1"/>
          </p:cNvSpPr>
          <p:nvPr/>
        </p:nvSpPr>
        <p:spPr bwMode="auto">
          <a:xfrm>
            <a:off x="3708400" y="1412875"/>
            <a:ext cx="1511300" cy="936625"/>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a:latin typeface="Calibri" pitchFamily="34" charset="0"/>
              </a:rPr>
              <a:t>Supervised Learning</a:t>
            </a:r>
          </a:p>
        </p:txBody>
      </p:sp>
      <p:sp>
        <p:nvSpPr>
          <p:cNvPr id="12" name="Rounded Rectangle 11"/>
          <p:cNvSpPr>
            <a:spLocks noChangeArrowheads="1"/>
          </p:cNvSpPr>
          <p:nvPr/>
        </p:nvSpPr>
        <p:spPr bwMode="auto">
          <a:xfrm>
            <a:off x="3708400" y="3357563"/>
            <a:ext cx="1511300" cy="647700"/>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a:latin typeface="Calibri" pitchFamily="34" charset="0"/>
              </a:rPr>
              <a:t>Unsupervised Learning</a:t>
            </a:r>
          </a:p>
        </p:txBody>
      </p:sp>
      <p:sp>
        <p:nvSpPr>
          <p:cNvPr id="14" name="Rounded Rectangle 13"/>
          <p:cNvSpPr>
            <a:spLocks noChangeArrowheads="1"/>
          </p:cNvSpPr>
          <p:nvPr/>
        </p:nvSpPr>
        <p:spPr bwMode="auto">
          <a:xfrm>
            <a:off x="3708400" y="4221163"/>
            <a:ext cx="1511300" cy="936625"/>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a:latin typeface="Calibri" pitchFamily="34" charset="0"/>
              </a:rPr>
              <a:t>Dictionary-based Approach</a:t>
            </a:r>
          </a:p>
        </p:txBody>
      </p:sp>
      <p:sp>
        <p:nvSpPr>
          <p:cNvPr id="15" name="Rounded Rectangle 14"/>
          <p:cNvSpPr>
            <a:spLocks noChangeArrowheads="1"/>
          </p:cNvSpPr>
          <p:nvPr/>
        </p:nvSpPr>
        <p:spPr bwMode="auto">
          <a:xfrm>
            <a:off x="5580063" y="5157788"/>
            <a:ext cx="1512887" cy="503237"/>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a:latin typeface="Calibri" pitchFamily="34" charset="0"/>
              </a:rPr>
              <a:t>Statistical</a:t>
            </a:r>
          </a:p>
        </p:txBody>
      </p:sp>
      <p:sp>
        <p:nvSpPr>
          <p:cNvPr id="16" name="Rounded Rectangle 15"/>
          <p:cNvSpPr>
            <a:spLocks noChangeArrowheads="1"/>
          </p:cNvSpPr>
          <p:nvPr/>
        </p:nvSpPr>
        <p:spPr bwMode="auto">
          <a:xfrm>
            <a:off x="5580063" y="5876925"/>
            <a:ext cx="1512887" cy="504825"/>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a:latin typeface="Calibri" pitchFamily="34" charset="0"/>
              </a:rPr>
              <a:t>Semantic</a:t>
            </a:r>
          </a:p>
        </p:txBody>
      </p:sp>
      <p:sp>
        <p:nvSpPr>
          <p:cNvPr id="17" name="Rounded Rectangle 16"/>
          <p:cNvSpPr>
            <a:spLocks noChangeArrowheads="1"/>
          </p:cNvSpPr>
          <p:nvPr/>
        </p:nvSpPr>
        <p:spPr bwMode="auto">
          <a:xfrm>
            <a:off x="5580063" y="1052513"/>
            <a:ext cx="1512887" cy="647700"/>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a:latin typeface="Calibri" pitchFamily="34" charset="0"/>
              </a:rPr>
              <a:t>Decision Tree Classifiers</a:t>
            </a:r>
          </a:p>
        </p:txBody>
      </p:sp>
      <p:sp>
        <p:nvSpPr>
          <p:cNvPr id="18" name="Rounded Rectangle 17"/>
          <p:cNvSpPr>
            <a:spLocks noChangeArrowheads="1"/>
          </p:cNvSpPr>
          <p:nvPr/>
        </p:nvSpPr>
        <p:spPr bwMode="auto">
          <a:xfrm>
            <a:off x="5580063" y="1844675"/>
            <a:ext cx="1512887" cy="647700"/>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a:latin typeface="Calibri" pitchFamily="34" charset="0"/>
              </a:rPr>
              <a:t>Linear Classifiers</a:t>
            </a:r>
          </a:p>
        </p:txBody>
      </p:sp>
      <p:sp>
        <p:nvSpPr>
          <p:cNvPr id="19" name="Rounded Rectangle 18"/>
          <p:cNvSpPr>
            <a:spLocks noChangeArrowheads="1"/>
          </p:cNvSpPr>
          <p:nvPr/>
        </p:nvSpPr>
        <p:spPr bwMode="auto">
          <a:xfrm>
            <a:off x="5580063" y="2636838"/>
            <a:ext cx="1512887" cy="647700"/>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a:latin typeface="Calibri" pitchFamily="34" charset="0"/>
              </a:rPr>
              <a:t>Rule-based Classifiers</a:t>
            </a:r>
          </a:p>
        </p:txBody>
      </p:sp>
      <p:sp>
        <p:nvSpPr>
          <p:cNvPr id="20" name="Rounded Rectangle 19"/>
          <p:cNvSpPr>
            <a:spLocks noChangeArrowheads="1"/>
          </p:cNvSpPr>
          <p:nvPr/>
        </p:nvSpPr>
        <p:spPr bwMode="auto">
          <a:xfrm>
            <a:off x="5580063" y="3429000"/>
            <a:ext cx="1512887" cy="647700"/>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a:latin typeface="Calibri" pitchFamily="34" charset="0"/>
              </a:rPr>
              <a:t>Probabilistic Classifiers</a:t>
            </a:r>
          </a:p>
        </p:txBody>
      </p:sp>
      <p:sp>
        <p:nvSpPr>
          <p:cNvPr id="21" name="Rounded Rectangle 20"/>
          <p:cNvSpPr>
            <a:spLocks noChangeArrowheads="1"/>
          </p:cNvSpPr>
          <p:nvPr/>
        </p:nvSpPr>
        <p:spPr bwMode="auto">
          <a:xfrm>
            <a:off x="7451725" y="981075"/>
            <a:ext cx="1512888" cy="503238"/>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1600">
                <a:latin typeface="Calibri" pitchFamily="34" charset="0"/>
              </a:rPr>
              <a:t>Support Vector Machine (SVM)</a:t>
            </a:r>
          </a:p>
        </p:txBody>
      </p:sp>
      <p:sp>
        <p:nvSpPr>
          <p:cNvPr id="22" name="Rounded Rectangle 21"/>
          <p:cNvSpPr>
            <a:spLocks noChangeArrowheads="1"/>
          </p:cNvSpPr>
          <p:nvPr/>
        </p:nvSpPr>
        <p:spPr bwMode="auto">
          <a:xfrm>
            <a:off x="7451725" y="2276475"/>
            <a:ext cx="1512888" cy="504825"/>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1600">
                <a:latin typeface="Calibri" pitchFamily="34" charset="0"/>
              </a:rPr>
              <a:t>Deep Learning (DL)</a:t>
            </a:r>
          </a:p>
        </p:txBody>
      </p:sp>
      <p:sp>
        <p:nvSpPr>
          <p:cNvPr id="23" name="Rounded Rectangle 22"/>
          <p:cNvSpPr>
            <a:spLocks noChangeArrowheads="1"/>
          </p:cNvSpPr>
          <p:nvPr/>
        </p:nvSpPr>
        <p:spPr bwMode="auto">
          <a:xfrm>
            <a:off x="7451725" y="1628775"/>
            <a:ext cx="1512888" cy="504825"/>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1600">
                <a:latin typeface="Calibri" pitchFamily="34" charset="0"/>
              </a:rPr>
              <a:t>Neural Network (NN)</a:t>
            </a:r>
          </a:p>
        </p:txBody>
      </p:sp>
      <p:sp>
        <p:nvSpPr>
          <p:cNvPr id="24" name="Rounded Rectangle 23"/>
          <p:cNvSpPr>
            <a:spLocks noChangeArrowheads="1"/>
          </p:cNvSpPr>
          <p:nvPr/>
        </p:nvSpPr>
        <p:spPr bwMode="auto">
          <a:xfrm>
            <a:off x="7451725" y="3644900"/>
            <a:ext cx="1512888" cy="504825"/>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1600">
                <a:latin typeface="Calibri" pitchFamily="34" charset="0"/>
              </a:rPr>
              <a:t>Bayesian Network (BN)</a:t>
            </a:r>
          </a:p>
        </p:txBody>
      </p:sp>
      <p:sp>
        <p:nvSpPr>
          <p:cNvPr id="25" name="Rounded Rectangle 24"/>
          <p:cNvSpPr>
            <a:spLocks noChangeArrowheads="1"/>
          </p:cNvSpPr>
          <p:nvPr/>
        </p:nvSpPr>
        <p:spPr bwMode="auto">
          <a:xfrm>
            <a:off x="7451725" y="4292600"/>
            <a:ext cx="1512888" cy="504825"/>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1600">
                <a:latin typeface="Calibri" pitchFamily="34" charset="0"/>
              </a:rPr>
              <a:t>Maximum Entropy (ME)</a:t>
            </a:r>
          </a:p>
        </p:txBody>
      </p:sp>
      <p:cxnSp>
        <p:nvCxnSpPr>
          <p:cNvPr id="26" name="Elbow Connector 25"/>
          <p:cNvCxnSpPr>
            <a:stCxn id="6" idx="3"/>
            <a:endCxn id="8" idx="1"/>
          </p:cNvCxnSpPr>
          <p:nvPr/>
        </p:nvCxnSpPr>
        <p:spPr>
          <a:xfrm>
            <a:off x="1476375" y="3681413"/>
            <a:ext cx="358775" cy="143986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6" idx="3"/>
            <a:endCxn id="7" idx="1"/>
          </p:cNvCxnSpPr>
          <p:nvPr/>
        </p:nvCxnSpPr>
        <p:spPr>
          <a:xfrm flipV="1">
            <a:off x="1476375" y="2457450"/>
            <a:ext cx="358775" cy="1223963"/>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 name="Elbow Connector 31"/>
          <p:cNvCxnSpPr>
            <a:stCxn id="7" idx="3"/>
            <a:endCxn id="11" idx="1"/>
          </p:cNvCxnSpPr>
          <p:nvPr/>
        </p:nvCxnSpPr>
        <p:spPr>
          <a:xfrm flipV="1">
            <a:off x="3348038" y="1881188"/>
            <a:ext cx="360362" cy="57626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7" idx="3"/>
            <a:endCxn id="12" idx="1"/>
          </p:cNvCxnSpPr>
          <p:nvPr/>
        </p:nvCxnSpPr>
        <p:spPr>
          <a:xfrm>
            <a:off x="3348038" y="2457450"/>
            <a:ext cx="360362" cy="1223963"/>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8" name="Elbow Connector 37"/>
          <p:cNvCxnSpPr>
            <a:stCxn id="11" idx="3"/>
            <a:endCxn id="17" idx="1"/>
          </p:cNvCxnSpPr>
          <p:nvPr/>
        </p:nvCxnSpPr>
        <p:spPr>
          <a:xfrm flipV="1">
            <a:off x="5219700" y="1376363"/>
            <a:ext cx="360363" cy="504825"/>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Elbow Connector 43"/>
          <p:cNvCxnSpPr>
            <a:stCxn id="11" idx="3"/>
            <a:endCxn id="18" idx="1"/>
          </p:cNvCxnSpPr>
          <p:nvPr/>
        </p:nvCxnSpPr>
        <p:spPr>
          <a:xfrm>
            <a:off x="5219700" y="1881188"/>
            <a:ext cx="360363" cy="287337"/>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7" name="Elbow Connector 46"/>
          <p:cNvCxnSpPr>
            <a:stCxn id="11" idx="3"/>
            <a:endCxn id="19" idx="1"/>
          </p:cNvCxnSpPr>
          <p:nvPr/>
        </p:nvCxnSpPr>
        <p:spPr>
          <a:xfrm>
            <a:off x="5219700" y="1881188"/>
            <a:ext cx="360363" cy="107950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Elbow Connector 48"/>
          <p:cNvCxnSpPr>
            <a:stCxn id="11" idx="3"/>
            <a:endCxn id="20" idx="1"/>
          </p:cNvCxnSpPr>
          <p:nvPr/>
        </p:nvCxnSpPr>
        <p:spPr>
          <a:xfrm>
            <a:off x="5219700" y="1881188"/>
            <a:ext cx="360363" cy="187166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2" name="Elbow Connector 51"/>
          <p:cNvCxnSpPr>
            <a:stCxn id="8" idx="3"/>
            <a:endCxn id="10" idx="1"/>
          </p:cNvCxnSpPr>
          <p:nvPr/>
        </p:nvCxnSpPr>
        <p:spPr>
          <a:xfrm>
            <a:off x="3348038" y="5121275"/>
            <a:ext cx="360362" cy="792163"/>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Elbow Connector 54"/>
          <p:cNvCxnSpPr>
            <a:stCxn id="8" idx="3"/>
            <a:endCxn id="14" idx="1"/>
          </p:cNvCxnSpPr>
          <p:nvPr/>
        </p:nvCxnSpPr>
        <p:spPr>
          <a:xfrm flipV="1">
            <a:off x="3348038" y="4689475"/>
            <a:ext cx="360362" cy="43180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8" name="Elbow Connector 57"/>
          <p:cNvCxnSpPr>
            <a:stCxn id="10" idx="3"/>
            <a:endCxn id="15" idx="1"/>
          </p:cNvCxnSpPr>
          <p:nvPr/>
        </p:nvCxnSpPr>
        <p:spPr>
          <a:xfrm flipV="1">
            <a:off x="5219700" y="5408613"/>
            <a:ext cx="360363" cy="504825"/>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4" name="Elbow Connector 63"/>
          <p:cNvCxnSpPr>
            <a:stCxn id="10" idx="3"/>
            <a:endCxn id="16" idx="1"/>
          </p:cNvCxnSpPr>
          <p:nvPr/>
        </p:nvCxnSpPr>
        <p:spPr>
          <a:xfrm>
            <a:off x="5219700" y="5913438"/>
            <a:ext cx="360363" cy="21590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Elbow Connector 67"/>
          <p:cNvCxnSpPr>
            <a:stCxn id="18" idx="3"/>
            <a:endCxn id="22" idx="1"/>
          </p:cNvCxnSpPr>
          <p:nvPr/>
        </p:nvCxnSpPr>
        <p:spPr>
          <a:xfrm>
            <a:off x="7092950" y="2168525"/>
            <a:ext cx="358775" cy="360363"/>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Elbow Connector 71"/>
          <p:cNvCxnSpPr>
            <a:stCxn id="18" idx="3"/>
            <a:endCxn id="23" idx="1"/>
          </p:cNvCxnSpPr>
          <p:nvPr/>
        </p:nvCxnSpPr>
        <p:spPr>
          <a:xfrm flipV="1">
            <a:off x="7092950" y="1881188"/>
            <a:ext cx="358775" cy="287337"/>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5" name="Elbow Connector 74"/>
          <p:cNvCxnSpPr>
            <a:stCxn id="18" idx="3"/>
            <a:endCxn id="21" idx="1"/>
          </p:cNvCxnSpPr>
          <p:nvPr/>
        </p:nvCxnSpPr>
        <p:spPr>
          <a:xfrm flipV="1">
            <a:off x="7092950" y="1233488"/>
            <a:ext cx="358775" cy="935037"/>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8" name="Elbow Connector 77"/>
          <p:cNvCxnSpPr>
            <a:stCxn id="20" idx="3"/>
            <a:endCxn id="24" idx="1"/>
          </p:cNvCxnSpPr>
          <p:nvPr/>
        </p:nvCxnSpPr>
        <p:spPr>
          <a:xfrm>
            <a:off x="7092950" y="3752850"/>
            <a:ext cx="358775" cy="144463"/>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Elbow Connector 81"/>
          <p:cNvCxnSpPr>
            <a:stCxn id="20" idx="3"/>
            <a:endCxn id="25" idx="1"/>
          </p:cNvCxnSpPr>
          <p:nvPr/>
        </p:nvCxnSpPr>
        <p:spPr>
          <a:xfrm>
            <a:off x="7092950" y="3752850"/>
            <a:ext cx="358775" cy="792163"/>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5" name="Elbow Connector 84"/>
          <p:cNvCxnSpPr>
            <a:stCxn id="20" idx="3"/>
            <a:endCxn id="87" idx="1"/>
          </p:cNvCxnSpPr>
          <p:nvPr/>
        </p:nvCxnSpPr>
        <p:spPr>
          <a:xfrm flipV="1">
            <a:off x="7092950" y="3249613"/>
            <a:ext cx="358775" cy="503237"/>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7" name="Rounded Rectangle 86"/>
          <p:cNvSpPr>
            <a:spLocks noChangeArrowheads="1"/>
          </p:cNvSpPr>
          <p:nvPr/>
        </p:nvSpPr>
        <p:spPr bwMode="auto">
          <a:xfrm>
            <a:off x="7451725" y="2997200"/>
            <a:ext cx="1512888" cy="503238"/>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1600">
                <a:latin typeface="Calibri" pitchFamily="34" charset="0"/>
              </a:rPr>
              <a:t>Naïve Bayes </a:t>
            </a:r>
            <a:br>
              <a:rPr lang="en-US" altLang="zh-TW" sz="1600">
                <a:latin typeface="Calibri" pitchFamily="34" charset="0"/>
              </a:rPr>
            </a:br>
            <a:r>
              <a:rPr lang="en-US" altLang="zh-TW" sz="1600">
                <a:latin typeface="Calibri" pitchFamily="34" charset="0"/>
              </a:rPr>
              <a:t>(NB)</a:t>
            </a:r>
          </a:p>
        </p:txBody>
      </p:sp>
    </p:spTree>
    <p:extLst>
      <p:ext uri="{BB962C8B-B14F-4D97-AF65-F5344CB8AC3E}">
        <p14:creationId xmlns:p14="http://schemas.microsoft.com/office/powerpoint/2010/main" val="1707537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a:xfrm>
            <a:off x="466725" y="106363"/>
            <a:ext cx="8229600" cy="801687"/>
          </a:xfrm>
        </p:spPr>
        <p:txBody>
          <a:bodyPr/>
          <a:lstStyle/>
          <a:p>
            <a:r>
              <a:rPr lang="en-US" altLang="zh-TW">
                <a:solidFill>
                  <a:schemeClr val="accent1"/>
                </a:solidFill>
              </a:rPr>
              <a:t>Sentiment Analysis Architecture </a:t>
            </a:r>
            <a:endParaRPr lang="zh-TW" altLang="en-US">
              <a:solidFill>
                <a:schemeClr val="accent1"/>
              </a:solidFill>
            </a:endParaRPr>
          </a:p>
        </p:txBody>
      </p:sp>
      <p:sp>
        <p:nvSpPr>
          <p:cNvPr id="3277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2141BEF-DE88-403F-B8FD-353C214D9F6B}" type="slidenum">
              <a:rPr lang="zh-TW" altLang="en-US" sz="1200" smtClean="0">
                <a:solidFill>
                  <a:srgbClr val="898989"/>
                </a:solidFill>
              </a:rPr>
              <a:pPr eaLnBrk="1" hangingPunct="1">
                <a:spcBef>
                  <a:spcPct val="0"/>
                </a:spcBef>
                <a:buFontTx/>
                <a:buNone/>
              </a:pPr>
              <a:t>41</a:t>
            </a:fld>
            <a:endParaRPr lang="zh-TW" altLang="en-US" sz="1200">
              <a:solidFill>
                <a:srgbClr val="898989"/>
              </a:solidFill>
            </a:endParaRPr>
          </a:p>
        </p:txBody>
      </p:sp>
      <p:sp>
        <p:nvSpPr>
          <p:cNvPr id="32772" name="矩形 6"/>
          <p:cNvSpPr>
            <a:spLocks noChangeArrowheads="1"/>
          </p:cNvSpPr>
          <p:nvPr/>
        </p:nvSpPr>
        <p:spPr bwMode="auto">
          <a:xfrm>
            <a:off x="1074738" y="6453188"/>
            <a:ext cx="7237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Vishal </a:t>
            </a:r>
            <a:r>
              <a:rPr lang="en-US" altLang="zh-TW" sz="1000" dirty="0" err="1">
                <a:solidFill>
                  <a:srgbClr val="BFBFBF"/>
                </a:solidFill>
                <a:latin typeface="Arial" charset="0"/>
              </a:rPr>
              <a:t>Kharde</a:t>
            </a:r>
            <a:r>
              <a:rPr lang="en-US" altLang="zh-TW" sz="1000" dirty="0">
                <a:solidFill>
                  <a:srgbClr val="BFBFBF"/>
                </a:solidFill>
                <a:latin typeface="Arial" charset="0"/>
              </a:rPr>
              <a:t> and </a:t>
            </a:r>
            <a:r>
              <a:rPr lang="en-US" altLang="zh-TW" sz="1000" dirty="0" err="1">
                <a:solidFill>
                  <a:srgbClr val="BFBFBF"/>
                </a:solidFill>
                <a:latin typeface="Arial" charset="0"/>
              </a:rPr>
              <a:t>Sheetal</a:t>
            </a:r>
            <a:r>
              <a:rPr lang="en-US" altLang="zh-TW" sz="1000" dirty="0">
                <a:solidFill>
                  <a:srgbClr val="BFBFBF"/>
                </a:solidFill>
                <a:latin typeface="Arial" charset="0"/>
              </a:rPr>
              <a:t> </a:t>
            </a:r>
            <a:r>
              <a:rPr lang="en-US" altLang="zh-TW" sz="1000" dirty="0" err="1">
                <a:solidFill>
                  <a:srgbClr val="BFBFBF"/>
                </a:solidFill>
                <a:latin typeface="Arial" charset="0"/>
              </a:rPr>
              <a:t>Sonawane</a:t>
            </a:r>
            <a:r>
              <a:rPr lang="en-US" altLang="zh-TW" sz="1000" dirty="0">
                <a:solidFill>
                  <a:srgbClr val="BFBFBF"/>
                </a:solidFill>
                <a:latin typeface="Arial" charset="0"/>
              </a:rPr>
              <a:t> (2016), "Sentiment Analysis of Twitter Data: A Survey of Techniques," </a:t>
            </a:r>
            <a:br>
              <a:rPr lang="en-US" altLang="zh-TW" sz="1000" dirty="0">
                <a:solidFill>
                  <a:srgbClr val="BFBFBF"/>
                </a:solidFill>
                <a:latin typeface="Arial" charset="0"/>
              </a:rPr>
            </a:br>
            <a:r>
              <a:rPr lang="en-US" altLang="zh-TW" sz="1000" dirty="0">
                <a:solidFill>
                  <a:srgbClr val="BFBFBF"/>
                </a:solidFill>
                <a:latin typeface="Arial" charset="0"/>
              </a:rPr>
              <a:t>International Journal of Computer Applications, Vol 139, No. 11, 2016. pp.5-15</a:t>
            </a:r>
            <a:endParaRPr lang="zh-TW" altLang="en-US" sz="1000" dirty="0">
              <a:solidFill>
                <a:srgbClr val="BFBFBF"/>
              </a:solidFill>
              <a:latin typeface="Arial" charset="0"/>
            </a:endParaRPr>
          </a:p>
        </p:txBody>
      </p:sp>
      <p:sp>
        <p:nvSpPr>
          <p:cNvPr id="6" name="Rounded Rectangle 5"/>
          <p:cNvSpPr>
            <a:spLocks noChangeArrowheads="1"/>
          </p:cNvSpPr>
          <p:nvPr/>
        </p:nvSpPr>
        <p:spPr bwMode="auto">
          <a:xfrm>
            <a:off x="1042988" y="1160463"/>
            <a:ext cx="1512887" cy="720725"/>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Positive </a:t>
            </a:r>
            <a:br>
              <a:rPr lang="en-US" sz="2200" dirty="0">
                <a:latin typeface="+mn-lt"/>
                <a:ea typeface="+mn-ea"/>
              </a:rPr>
            </a:br>
            <a:r>
              <a:rPr lang="en-US" sz="2200" dirty="0">
                <a:latin typeface="+mn-lt"/>
                <a:ea typeface="+mn-ea"/>
              </a:rPr>
              <a:t>tweets</a:t>
            </a:r>
          </a:p>
        </p:txBody>
      </p:sp>
      <p:sp>
        <p:nvSpPr>
          <p:cNvPr id="8" name="Rounded Rectangle 7"/>
          <p:cNvSpPr>
            <a:spLocks noChangeArrowheads="1"/>
          </p:cNvSpPr>
          <p:nvPr/>
        </p:nvSpPr>
        <p:spPr bwMode="auto">
          <a:xfrm>
            <a:off x="2555875" y="1160463"/>
            <a:ext cx="1511300" cy="720725"/>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Negative</a:t>
            </a:r>
            <a:br>
              <a:rPr lang="en-US" sz="2200" dirty="0">
                <a:latin typeface="+mn-lt"/>
                <a:ea typeface="+mn-ea"/>
              </a:rPr>
            </a:br>
            <a:r>
              <a:rPr lang="en-US" sz="2200" dirty="0">
                <a:latin typeface="+mn-lt"/>
                <a:ea typeface="+mn-ea"/>
              </a:rPr>
              <a:t>tweets</a:t>
            </a:r>
          </a:p>
        </p:txBody>
      </p:sp>
      <p:sp>
        <p:nvSpPr>
          <p:cNvPr id="9" name="Rounded Rectangle 8"/>
          <p:cNvSpPr>
            <a:spLocks noChangeArrowheads="1"/>
          </p:cNvSpPr>
          <p:nvPr/>
        </p:nvSpPr>
        <p:spPr bwMode="auto">
          <a:xfrm>
            <a:off x="4787900" y="1125538"/>
            <a:ext cx="1512888" cy="790575"/>
          </a:xfrm>
          <a:prstGeom prst="roundRect">
            <a:avLst>
              <a:gd name="adj" fmla="val 12157"/>
            </a:avLst>
          </a:prstGeom>
          <a:solidFill>
            <a:srgbClr val="93CDDD"/>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Word </a:t>
            </a:r>
            <a:br>
              <a:rPr lang="en-US" sz="2200" dirty="0">
                <a:latin typeface="+mn-lt"/>
                <a:ea typeface="+mn-ea"/>
              </a:rPr>
            </a:br>
            <a:r>
              <a:rPr lang="en-US" sz="2200" dirty="0">
                <a:latin typeface="+mn-lt"/>
                <a:ea typeface="+mn-ea"/>
              </a:rPr>
              <a:t>features</a:t>
            </a:r>
          </a:p>
        </p:txBody>
      </p:sp>
      <p:sp>
        <p:nvSpPr>
          <p:cNvPr id="10" name="Rounded Rectangle 9"/>
          <p:cNvSpPr>
            <a:spLocks noChangeArrowheads="1"/>
          </p:cNvSpPr>
          <p:nvPr/>
        </p:nvSpPr>
        <p:spPr bwMode="auto">
          <a:xfrm>
            <a:off x="4787900" y="2420938"/>
            <a:ext cx="1512888" cy="792162"/>
          </a:xfrm>
          <a:prstGeom prst="roundRect">
            <a:avLst>
              <a:gd name="adj" fmla="val 12157"/>
            </a:avLst>
          </a:prstGeom>
          <a:solidFill>
            <a:srgbClr val="93CDDD"/>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Features</a:t>
            </a:r>
          </a:p>
          <a:p>
            <a:pPr algn="ctr">
              <a:defRPr/>
            </a:pPr>
            <a:r>
              <a:rPr lang="en-US" sz="2200" dirty="0">
                <a:latin typeface="+mn-lt"/>
                <a:ea typeface="+mn-ea"/>
              </a:rPr>
              <a:t>extractor</a:t>
            </a:r>
          </a:p>
        </p:txBody>
      </p:sp>
      <p:sp>
        <p:nvSpPr>
          <p:cNvPr id="11" name="Rounded Rectangle 10"/>
          <p:cNvSpPr>
            <a:spLocks noChangeArrowheads="1"/>
          </p:cNvSpPr>
          <p:nvPr/>
        </p:nvSpPr>
        <p:spPr bwMode="auto">
          <a:xfrm>
            <a:off x="4787900" y="3716338"/>
            <a:ext cx="1512888" cy="792162"/>
          </a:xfrm>
          <a:prstGeom prst="roundRect">
            <a:avLst>
              <a:gd name="adj" fmla="val 12157"/>
            </a:avLst>
          </a:prstGeom>
          <a:solidFill>
            <a:srgbClr val="93CDDD"/>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Features</a:t>
            </a:r>
          </a:p>
          <a:p>
            <a:pPr algn="ctr">
              <a:defRPr/>
            </a:pPr>
            <a:r>
              <a:rPr lang="en-US" sz="2200" dirty="0">
                <a:latin typeface="+mn-lt"/>
                <a:ea typeface="+mn-ea"/>
              </a:rPr>
              <a:t>extractor</a:t>
            </a:r>
          </a:p>
        </p:txBody>
      </p:sp>
      <p:sp>
        <p:nvSpPr>
          <p:cNvPr id="12" name="Rounded Rectangle 11"/>
          <p:cNvSpPr>
            <a:spLocks noChangeArrowheads="1"/>
          </p:cNvSpPr>
          <p:nvPr/>
        </p:nvSpPr>
        <p:spPr bwMode="auto">
          <a:xfrm>
            <a:off x="900113" y="5445125"/>
            <a:ext cx="1511300" cy="720725"/>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Positive </a:t>
            </a:r>
          </a:p>
        </p:txBody>
      </p:sp>
      <p:sp>
        <p:nvSpPr>
          <p:cNvPr id="13" name="Rounded Rectangle 12"/>
          <p:cNvSpPr>
            <a:spLocks noChangeArrowheads="1"/>
          </p:cNvSpPr>
          <p:nvPr/>
        </p:nvSpPr>
        <p:spPr bwMode="auto">
          <a:xfrm>
            <a:off x="2627313" y="5445125"/>
            <a:ext cx="1512887" cy="720725"/>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Negative</a:t>
            </a:r>
          </a:p>
        </p:txBody>
      </p:sp>
      <p:sp>
        <p:nvSpPr>
          <p:cNvPr id="14" name="Rounded Rectangle 13"/>
          <p:cNvSpPr>
            <a:spLocks noChangeArrowheads="1"/>
          </p:cNvSpPr>
          <p:nvPr/>
        </p:nvSpPr>
        <p:spPr bwMode="auto">
          <a:xfrm>
            <a:off x="6767513" y="3752850"/>
            <a:ext cx="1512887" cy="720725"/>
          </a:xfrm>
          <a:prstGeom prst="roundRect">
            <a:avLst>
              <a:gd name="adj" fmla="val 12157"/>
            </a:avLst>
          </a:prstGeom>
          <a:solidFill>
            <a:srgbClr val="77933C"/>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Tweet</a:t>
            </a:r>
          </a:p>
        </p:txBody>
      </p:sp>
      <p:sp>
        <p:nvSpPr>
          <p:cNvPr id="15" name="Rounded Rectangle 14"/>
          <p:cNvSpPr>
            <a:spLocks noChangeArrowheads="1"/>
          </p:cNvSpPr>
          <p:nvPr/>
        </p:nvSpPr>
        <p:spPr bwMode="auto">
          <a:xfrm>
            <a:off x="1763713" y="3752850"/>
            <a:ext cx="1692275" cy="720725"/>
          </a:xfrm>
          <a:prstGeom prst="roundRect">
            <a:avLst>
              <a:gd name="adj" fmla="val 12157"/>
            </a:avLst>
          </a:prstGeom>
          <a:solidFill>
            <a:srgbClr val="F2DCD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800" b="1" dirty="0">
                <a:solidFill>
                  <a:srgbClr val="FF0000"/>
                </a:solidFill>
                <a:latin typeface="+mn-lt"/>
                <a:ea typeface="+mn-ea"/>
              </a:rPr>
              <a:t>Classifier</a:t>
            </a:r>
          </a:p>
        </p:txBody>
      </p:sp>
      <p:sp>
        <p:nvSpPr>
          <p:cNvPr id="16" name="Rounded Rectangle 15"/>
          <p:cNvSpPr>
            <a:spLocks noChangeArrowheads="1"/>
          </p:cNvSpPr>
          <p:nvPr/>
        </p:nvSpPr>
        <p:spPr bwMode="auto">
          <a:xfrm>
            <a:off x="1763713" y="2457450"/>
            <a:ext cx="1692275" cy="719138"/>
          </a:xfrm>
          <a:prstGeom prst="roundRect">
            <a:avLst>
              <a:gd name="adj" fmla="val 12157"/>
            </a:avLst>
          </a:prstGeom>
          <a:solidFill>
            <a:srgbClr val="8EB4E3"/>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Training</a:t>
            </a:r>
            <a:br>
              <a:rPr lang="en-US" sz="2400" dirty="0">
                <a:latin typeface="+mn-lt"/>
                <a:ea typeface="+mn-ea"/>
              </a:rPr>
            </a:br>
            <a:r>
              <a:rPr lang="en-US" sz="2400" dirty="0">
                <a:latin typeface="+mn-lt"/>
                <a:ea typeface="+mn-ea"/>
              </a:rPr>
              <a:t>set</a:t>
            </a:r>
          </a:p>
        </p:txBody>
      </p:sp>
      <p:cxnSp>
        <p:nvCxnSpPr>
          <p:cNvPr id="32783" name="Straight Arrow Connector 32"/>
          <p:cNvCxnSpPr>
            <a:cxnSpLocks noChangeShapeType="1"/>
            <a:stCxn id="6" idx="2"/>
            <a:endCxn id="16" idx="0"/>
          </p:cNvCxnSpPr>
          <p:nvPr/>
        </p:nvCxnSpPr>
        <p:spPr bwMode="auto">
          <a:xfrm>
            <a:off x="1800225" y="1881188"/>
            <a:ext cx="809625" cy="576262"/>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2784" name="Straight Arrow Connector 32"/>
          <p:cNvCxnSpPr>
            <a:cxnSpLocks noChangeShapeType="1"/>
            <a:stCxn id="8" idx="2"/>
            <a:endCxn id="16" idx="0"/>
          </p:cNvCxnSpPr>
          <p:nvPr/>
        </p:nvCxnSpPr>
        <p:spPr bwMode="auto">
          <a:xfrm flipH="1">
            <a:off x="2609850" y="1881188"/>
            <a:ext cx="701675" cy="576262"/>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2785" name="Straight Arrow Connector 32"/>
          <p:cNvCxnSpPr>
            <a:cxnSpLocks noChangeShapeType="1"/>
            <a:stCxn id="8" idx="3"/>
            <a:endCxn id="9" idx="1"/>
          </p:cNvCxnSpPr>
          <p:nvPr/>
        </p:nvCxnSpPr>
        <p:spPr bwMode="auto">
          <a:xfrm>
            <a:off x="4067175" y="1520825"/>
            <a:ext cx="7207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2786" name="Straight Arrow Connector 32"/>
          <p:cNvCxnSpPr>
            <a:cxnSpLocks noChangeShapeType="1"/>
            <a:stCxn id="16" idx="2"/>
            <a:endCxn id="15" idx="0"/>
          </p:cNvCxnSpPr>
          <p:nvPr/>
        </p:nvCxnSpPr>
        <p:spPr bwMode="auto">
          <a:xfrm>
            <a:off x="2609850" y="3176588"/>
            <a:ext cx="0" cy="576262"/>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2787" name="Straight Arrow Connector 32"/>
          <p:cNvCxnSpPr>
            <a:cxnSpLocks noChangeShapeType="1"/>
          </p:cNvCxnSpPr>
          <p:nvPr/>
        </p:nvCxnSpPr>
        <p:spPr bwMode="auto">
          <a:xfrm>
            <a:off x="5543550" y="1916113"/>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2788" name="Straight Arrow Connector 32"/>
          <p:cNvCxnSpPr>
            <a:cxnSpLocks noChangeShapeType="1"/>
            <a:stCxn id="10" idx="1"/>
            <a:endCxn id="16" idx="3"/>
          </p:cNvCxnSpPr>
          <p:nvPr/>
        </p:nvCxnSpPr>
        <p:spPr bwMode="auto">
          <a:xfrm flipH="1">
            <a:off x="3455988" y="2816225"/>
            <a:ext cx="1331912"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2789" name="Straight Arrow Connector 32"/>
          <p:cNvCxnSpPr>
            <a:cxnSpLocks noChangeShapeType="1"/>
            <a:stCxn id="11" idx="1"/>
            <a:endCxn id="15" idx="3"/>
          </p:cNvCxnSpPr>
          <p:nvPr/>
        </p:nvCxnSpPr>
        <p:spPr bwMode="auto">
          <a:xfrm flipH="1">
            <a:off x="3455988" y="4113213"/>
            <a:ext cx="1331912"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2790" name="Straight Arrow Connector 32"/>
          <p:cNvCxnSpPr>
            <a:cxnSpLocks noChangeShapeType="1"/>
          </p:cNvCxnSpPr>
          <p:nvPr/>
        </p:nvCxnSpPr>
        <p:spPr bwMode="auto">
          <a:xfrm>
            <a:off x="5543550" y="3213100"/>
            <a:ext cx="0" cy="503238"/>
          </a:xfrm>
          <a:prstGeom prst="straightConnector1">
            <a:avLst/>
          </a:prstGeom>
          <a:noFill/>
          <a:ln w="28575">
            <a:solidFill>
              <a:schemeClr val="tx1"/>
            </a:solidFill>
            <a:prstDash val="dot"/>
            <a:round/>
            <a:headEnd/>
            <a:tailEnd type="none" w="lg" len="lg"/>
          </a:ln>
          <a:extLst>
            <a:ext uri="{909E8E84-426E-40DD-AFC4-6F175D3DCCD1}">
              <a14:hiddenFill xmlns:a14="http://schemas.microsoft.com/office/drawing/2010/main">
                <a:noFill/>
              </a14:hiddenFill>
            </a:ext>
          </a:extLst>
        </p:spPr>
      </p:cxnSp>
      <p:cxnSp>
        <p:nvCxnSpPr>
          <p:cNvPr id="32791" name="Straight Arrow Connector 32"/>
          <p:cNvCxnSpPr>
            <a:cxnSpLocks noChangeShapeType="1"/>
            <a:stCxn id="14" idx="1"/>
            <a:endCxn id="11" idx="3"/>
          </p:cNvCxnSpPr>
          <p:nvPr/>
        </p:nvCxnSpPr>
        <p:spPr bwMode="auto">
          <a:xfrm flipH="1">
            <a:off x="6300788" y="4113213"/>
            <a:ext cx="4667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pic>
        <p:nvPicPr>
          <p:cNvPr id="32792"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950" y="5516563"/>
            <a:ext cx="719138" cy="72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93"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1638" y="5445125"/>
            <a:ext cx="698500" cy="72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07921" name="Elbow Connector 507920"/>
          <p:cNvCxnSpPr>
            <a:stCxn id="15" idx="2"/>
            <a:endCxn id="12" idx="0"/>
          </p:cNvCxnSpPr>
          <p:nvPr/>
        </p:nvCxnSpPr>
        <p:spPr>
          <a:xfrm rot="5400000">
            <a:off x="1647032" y="4482306"/>
            <a:ext cx="971550" cy="954087"/>
          </a:xfrm>
          <a:prstGeom prst="bentConnector3">
            <a:avLst/>
          </a:prstGeom>
          <a:ln w="38100"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56" name="Elbow Connector 55"/>
          <p:cNvCxnSpPr>
            <a:stCxn id="15" idx="2"/>
            <a:endCxn id="13" idx="0"/>
          </p:cNvCxnSpPr>
          <p:nvPr/>
        </p:nvCxnSpPr>
        <p:spPr>
          <a:xfrm rot="16200000" flipH="1">
            <a:off x="2511425" y="4572000"/>
            <a:ext cx="971550" cy="774700"/>
          </a:xfrm>
          <a:prstGeom prst="bentConnector3">
            <a:avLst/>
          </a:prstGeom>
          <a:ln w="38100"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7854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p:cNvSpPr>
            <a:spLocks noGrp="1"/>
          </p:cNvSpPr>
          <p:nvPr>
            <p:ph type="title"/>
          </p:nvPr>
        </p:nvSpPr>
        <p:spPr>
          <a:xfrm>
            <a:off x="179388" y="115888"/>
            <a:ext cx="8964612" cy="576262"/>
          </a:xfrm>
        </p:spPr>
        <p:txBody>
          <a:bodyPr/>
          <a:lstStyle/>
          <a:p>
            <a:r>
              <a:rPr lang="en-US" altLang="zh-TW" sz="3600">
                <a:solidFill>
                  <a:schemeClr val="accent1"/>
                </a:solidFill>
              </a:rPr>
              <a:t>Sentiment Classification Based on Emoticons </a:t>
            </a:r>
            <a:endParaRPr lang="zh-TW" altLang="en-US" sz="3600">
              <a:solidFill>
                <a:schemeClr val="accent1"/>
              </a:solidFill>
            </a:endParaRPr>
          </a:p>
        </p:txBody>
      </p:sp>
      <p:sp>
        <p:nvSpPr>
          <p:cNvPr id="3379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DD4BD1C-BDFF-4974-9484-3EB377ACA22E}" type="slidenum">
              <a:rPr lang="zh-TW" altLang="en-US" sz="1200" smtClean="0">
                <a:solidFill>
                  <a:srgbClr val="898989"/>
                </a:solidFill>
              </a:rPr>
              <a:pPr eaLnBrk="1" hangingPunct="1">
                <a:spcBef>
                  <a:spcPct val="0"/>
                </a:spcBef>
                <a:buFontTx/>
                <a:buNone/>
              </a:pPr>
              <a:t>42</a:t>
            </a:fld>
            <a:endParaRPr lang="zh-TW" altLang="en-US" sz="1200">
              <a:solidFill>
                <a:srgbClr val="898989"/>
              </a:solidFill>
            </a:endParaRPr>
          </a:p>
        </p:txBody>
      </p:sp>
      <p:sp>
        <p:nvSpPr>
          <p:cNvPr id="33796" name="矩形 6"/>
          <p:cNvSpPr>
            <a:spLocks noChangeArrowheads="1"/>
          </p:cNvSpPr>
          <p:nvPr/>
        </p:nvSpPr>
        <p:spPr bwMode="auto">
          <a:xfrm>
            <a:off x="1074738" y="6453188"/>
            <a:ext cx="7237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Vishal Kharde and Sheetal Sonawane (2016), "Sentiment Analysis of Twitter Data: A Survey of Techniques," </a:t>
            </a:r>
            <a:br>
              <a:rPr lang="en-US" altLang="zh-TW" sz="1000">
                <a:solidFill>
                  <a:srgbClr val="BFBFBF"/>
                </a:solidFill>
                <a:latin typeface="Arial" charset="0"/>
              </a:rPr>
            </a:br>
            <a:r>
              <a:rPr lang="en-US" altLang="zh-TW" sz="1000">
                <a:solidFill>
                  <a:srgbClr val="BFBFBF"/>
                </a:solidFill>
                <a:latin typeface="Arial" charset="0"/>
              </a:rPr>
              <a:t>International Journal of Computer Applications, Vol 139, No. 11, 2016. pp.5-15</a:t>
            </a:r>
            <a:endParaRPr lang="zh-TW" altLang="en-US" sz="1000">
              <a:solidFill>
                <a:srgbClr val="BFBFBF"/>
              </a:solidFill>
              <a:latin typeface="Arial" charset="0"/>
            </a:endParaRPr>
          </a:p>
        </p:txBody>
      </p:sp>
      <p:sp>
        <p:nvSpPr>
          <p:cNvPr id="6" name="Rounded Rectangle 5"/>
          <p:cNvSpPr>
            <a:spLocks noChangeArrowheads="1"/>
          </p:cNvSpPr>
          <p:nvPr/>
        </p:nvSpPr>
        <p:spPr bwMode="auto">
          <a:xfrm>
            <a:off x="468313" y="2708275"/>
            <a:ext cx="2879725" cy="360363"/>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Based on Positive Emotions</a:t>
            </a:r>
          </a:p>
        </p:txBody>
      </p:sp>
      <p:sp>
        <p:nvSpPr>
          <p:cNvPr id="11" name="Rounded Rectangle 10"/>
          <p:cNvSpPr>
            <a:spLocks noChangeArrowheads="1"/>
          </p:cNvSpPr>
          <p:nvPr/>
        </p:nvSpPr>
        <p:spPr bwMode="auto">
          <a:xfrm>
            <a:off x="6084888" y="5157788"/>
            <a:ext cx="2590800" cy="358775"/>
          </a:xfrm>
          <a:prstGeom prst="roundRect">
            <a:avLst>
              <a:gd name="adj" fmla="val 12157"/>
            </a:avLst>
          </a:prstGeom>
          <a:solidFill>
            <a:srgbClr val="93CDDD"/>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Feature Extraction</a:t>
            </a:r>
          </a:p>
        </p:txBody>
      </p:sp>
      <p:sp>
        <p:nvSpPr>
          <p:cNvPr id="12" name="Rounded Rectangle 11"/>
          <p:cNvSpPr>
            <a:spLocks noChangeArrowheads="1"/>
          </p:cNvSpPr>
          <p:nvPr/>
        </p:nvSpPr>
        <p:spPr bwMode="auto">
          <a:xfrm>
            <a:off x="2916238" y="5949950"/>
            <a:ext cx="1511300" cy="358775"/>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Positive </a:t>
            </a:r>
          </a:p>
        </p:txBody>
      </p:sp>
      <p:sp>
        <p:nvSpPr>
          <p:cNvPr id="13" name="Rounded Rectangle 12"/>
          <p:cNvSpPr>
            <a:spLocks noChangeArrowheads="1"/>
          </p:cNvSpPr>
          <p:nvPr/>
        </p:nvSpPr>
        <p:spPr bwMode="auto">
          <a:xfrm>
            <a:off x="4729163" y="5949950"/>
            <a:ext cx="1511300" cy="358775"/>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Negative</a:t>
            </a:r>
          </a:p>
        </p:txBody>
      </p:sp>
      <p:sp>
        <p:nvSpPr>
          <p:cNvPr id="14" name="Rounded Rectangle 13"/>
          <p:cNvSpPr>
            <a:spLocks noChangeArrowheads="1"/>
          </p:cNvSpPr>
          <p:nvPr/>
        </p:nvSpPr>
        <p:spPr bwMode="auto">
          <a:xfrm>
            <a:off x="3816350" y="908050"/>
            <a:ext cx="1511300" cy="433388"/>
          </a:xfrm>
          <a:prstGeom prst="roundRect">
            <a:avLst>
              <a:gd name="adj" fmla="val 12157"/>
            </a:avLst>
          </a:prstGeom>
          <a:solidFill>
            <a:srgbClr val="D7E4BD"/>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Tweeter</a:t>
            </a:r>
          </a:p>
        </p:txBody>
      </p:sp>
      <p:sp>
        <p:nvSpPr>
          <p:cNvPr id="15" name="Rounded Rectangle 14"/>
          <p:cNvSpPr>
            <a:spLocks noChangeArrowheads="1"/>
          </p:cNvSpPr>
          <p:nvPr/>
        </p:nvSpPr>
        <p:spPr bwMode="auto">
          <a:xfrm>
            <a:off x="3725863" y="5084763"/>
            <a:ext cx="1692275" cy="504825"/>
          </a:xfrm>
          <a:prstGeom prst="roundRect">
            <a:avLst>
              <a:gd name="adj" fmla="val 12157"/>
            </a:avLst>
          </a:prstGeom>
          <a:solidFill>
            <a:srgbClr val="F2DCD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800" b="1" dirty="0">
                <a:solidFill>
                  <a:srgbClr val="FF0000"/>
                </a:solidFill>
                <a:latin typeface="+mn-lt"/>
                <a:ea typeface="+mn-ea"/>
              </a:rPr>
              <a:t>Classifier</a:t>
            </a:r>
          </a:p>
        </p:txBody>
      </p:sp>
      <p:sp>
        <p:nvSpPr>
          <p:cNvPr id="16" name="Rounded Rectangle 15"/>
          <p:cNvSpPr>
            <a:spLocks noChangeArrowheads="1"/>
          </p:cNvSpPr>
          <p:nvPr/>
        </p:nvSpPr>
        <p:spPr bwMode="auto">
          <a:xfrm>
            <a:off x="3203575" y="4437063"/>
            <a:ext cx="2736850" cy="431800"/>
          </a:xfrm>
          <a:prstGeom prst="roundRect">
            <a:avLst>
              <a:gd name="adj" fmla="val 12157"/>
            </a:avLst>
          </a:prstGeom>
          <a:solidFill>
            <a:srgbClr val="8EB4E3"/>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Training Dataset</a:t>
            </a:r>
          </a:p>
        </p:txBody>
      </p:sp>
      <p:cxnSp>
        <p:nvCxnSpPr>
          <p:cNvPr id="33804" name="Straight Arrow Connector 32"/>
          <p:cNvCxnSpPr>
            <a:cxnSpLocks noChangeShapeType="1"/>
            <a:stCxn id="16" idx="2"/>
            <a:endCxn id="15" idx="0"/>
          </p:cNvCxnSpPr>
          <p:nvPr/>
        </p:nvCxnSpPr>
        <p:spPr bwMode="auto">
          <a:xfrm>
            <a:off x="4572000" y="4868863"/>
            <a:ext cx="0" cy="21590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3805" name="Straight Arrow Connector 32"/>
          <p:cNvCxnSpPr>
            <a:cxnSpLocks noChangeShapeType="1"/>
            <a:stCxn id="14" idx="2"/>
            <a:endCxn id="30" idx="0"/>
          </p:cNvCxnSpPr>
          <p:nvPr/>
        </p:nvCxnSpPr>
        <p:spPr bwMode="auto">
          <a:xfrm>
            <a:off x="4572000" y="1341438"/>
            <a:ext cx="0" cy="21590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3806" name="Straight Arrow Connector 32"/>
          <p:cNvCxnSpPr>
            <a:cxnSpLocks noChangeShapeType="1"/>
            <a:stCxn id="11" idx="1"/>
            <a:endCxn id="15" idx="3"/>
          </p:cNvCxnSpPr>
          <p:nvPr/>
        </p:nvCxnSpPr>
        <p:spPr bwMode="auto">
          <a:xfrm flipH="1">
            <a:off x="5418138" y="5337175"/>
            <a:ext cx="666750"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pic>
        <p:nvPicPr>
          <p:cNvPr id="33807"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39975" y="5876925"/>
            <a:ext cx="431800" cy="43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08"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35725" y="5876925"/>
            <a:ext cx="419100" cy="43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Elbow Connector 27"/>
          <p:cNvCxnSpPr>
            <a:stCxn id="15" idx="2"/>
            <a:endCxn id="12" idx="0"/>
          </p:cNvCxnSpPr>
          <p:nvPr/>
        </p:nvCxnSpPr>
        <p:spPr>
          <a:xfrm rot="5400000">
            <a:off x="3941763" y="5319713"/>
            <a:ext cx="360362" cy="900112"/>
          </a:xfrm>
          <a:prstGeom prst="bentConnector3">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15" idx="2"/>
            <a:endCxn id="13" idx="0"/>
          </p:cNvCxnSpPr>
          <p:nvPr/>
        </p:nvCxnSpPr>
        <p:spPr>
          <a:xfrm rot="16200000" flipH="1">
            <a:off x="4848226" y="5313362"/>
            <a:ext cx="360362" cy="912813"/>
          </a:xfrm>
          <a:prstGeom prst="bentConnector3">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 name="Rounded Rectangle 29"/>
          <p:cNvSpPr>
            <a:spLocks noChangeArrowheads="1"/>
          </p:cNvSpPr>
          <p:nvPr/>
        </p:nvSpPr>
        <p:spPr bwMode="auto">
          <a:xfrm>
            <a:off x="2916238" y="1557338"/>
            <a:ext cx="3311525" cy="431800"/>
          </a:xfrm>
          <a:prstGeom prst="roundRect">
            <a:avLst>
              <a:gd name="adj" fmla="val 12157"/>
            </a:avLst>
          </a:prstGeom>
          <a:solidFill>
            <a:srgbClr val="C6D9F1"/>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Tweeter Streaming API 1.1</a:t>
            </a:r>
          </a:p>
        </p:txBody>
      </p:sp>
      <p:sp>
        <p:nvSpPr>
          <p:cNvPr id="102" name="Rounded Rectangle 101"/>
          <p:cNvSpPr>
            <a:spLocks noChangeArrowheads="1"/>
          </p:cNvSpPr>
          <p:nvPr/>
        </p:nvSpPr>
        <p:spPr bwMode="auto">
          <a:xfrm>
            <a:off x="1908175" y="3789363"/>
            <a:ext cx="2016125" cy="431800"/>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Positive tweets</a:t>
            </a:r>
          </a:p>
        </p:txBody>
      </p:sp>
      <p:sp>
        <p:nvSpPr>
          <p:cNvPr id="103" name="Rounded Rectangle 102"/>
          <p:cNvSpPr>
            <a:spLocks noChangeArrowheads="1"/>
          </p:cNvSpPr>
          <p:nvPr/>
        </p:nvSpPr>
        <p:spPr bwMode="auto">
          <a:xfrm>
            <a:off x="5003800" y="3789363"/>
            <a:ext cx="2016125" cy="431800"/>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Negative tweets</a:t>
            </a:r>
          </a:p>
        </p:txBody>
      </p:sp>
      <p:sp>
        <p:nvSpPr>
          <p:cNvPr id="105" name="Rounded Rectangle 104"/>
          <p:cNvSpPr>
            <a:spLocks noChangeArrowheads="1"/>
          </p:cNvSpPr>
          <p:nvPr/>
        </p:nvSpPr>
        <p:spPr bwMode="auto">
          <a:xfrm>
            <a:off x="3132138" y="2205038"/>
            <a:ext cx="2879725" cy="360362"/>
          </a:xfrm>
          <a:prstGeom prst="roundRect">
            <a:avLst>
              <a:gd name="adj" fmla="val 12157"/>
            </a:avLst>
          </a:prstGeom>
          <a:solidFill>
            <a:srgbClr val="93CDDD"/>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Tweet preprocessing</a:t>
            </a:r>
          </a:p>
        </p:txBody>
      </p:sp>
      <p:sp>
        <p:nvSpPr>
          <p:cNvPr id="109" name="Rounded Rectangle 108"/>
          <p:cNvSpPr>
            <a:spLocks noChangeArrowheads="1"/>
          </p:cNvSpPr>
          <p:nvPr/>
        </p:nvSpPr>
        <p:spPr bwMode="auto">
          <a:xfrm>
            <a:off x="5795963" y="2708275"/>
            <a:ext cx="2879725" cy="360363"/>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Based on Negative Emotions</a:t>
            </a:r>
          </a:p>
        </p:txBody>
      </p:sp>
      <p:cxnSp>
        <p:nvCxnSpPr>
          <p:cNvPr id="33816" name="Straight Arrow Connector 32"/>
          <p:cNvCxnSpPr>
            <a:cxnSpLocks noChangeShapeType="1"/>
            <a:stCxn id="30" idx="2"/>
            <a:endCxn id="105" idx="0"/>
          </p:cNvCxnSpPr>
          <p:nvPr/>
        </p:nvCxnSpPr>
        <p:spPr bwMode="auto">
          <a:xfrm>
            <a:off x="4572000" y="1989138"/>
            <a:ext cx="0" cy="21590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117" name="Rounded Rectangle 116"/>
          <p:cNvSpPr>
            <a:spLocks noChangeArrowheads="1"/>
          </p:cNvSpPr>
          <p:nvPr/>
        </p:nvSpPr>
        <p:spPr bwMode="auto">
          <a:xfrm>
            <a:off x="2339975" y="3213100"/>
            <a:ext cx="4464050" cy="360363"/>
          </a:xfrm>
          <a:prstGeom prst="roundRect">
            <a:avLst>
              <a:gd name="adj" fmla="val 12157"/>
            </a:avLst>
          </a:prstGeom>
          <a:solidFill>
            <a:srgbClr val="93CDDD"/>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Generate Training Dataset for Tweet </a:t>
            </a:r>
          </a:p>
        </p:txBody>
      </p:sp>
      <p:sp>
        <p:nvSpPr>
          <p:cNvPr id="119" name="Rounded Rectangle 118"/>
          <p:cNvSpPr>
            <a:spLocks noChangeArrowheads="1"/>
          </p:cNvSpPr>
          <p:nvPr/>
        </p:nvSpPr>
        <p:spPr bwMode="auto">
          <a:xfrm>
            <a:off x="323850" y="4437063"/>
            <a:ext cx="2303463" cy="431800"/>
          </a:xfrm>
          <a:prstGeom prst="roundRect">
            <a:avLst>
              <a:gd name="adj" fmla="val 12157"/>
            </a:avLst>
          </a:prstGeom>
          <a:solidFill>
            <a:srgbClr val="77933C"/>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Test Dataset</a:t>
            </a:r>
          </a:p>
        </p:txBody>
      </p:sp>
      <p:cxnSp>
        <p:nvCxnSpPr>
          <p:cNvPr id="33819" name="Straight Arrow Connector 32"/>
          <p:cNvCxnSpPr>
            <a:cxnSpLocks noChangeShapeType="1"/>
            <a:stCxn id="105" idx="1"/>
            <a:endCxn id="6" idx="0"/>
          </p:cNvCxnSpPr>
          <p:nvPr/>
        </p:nvCxnSpPr>
        <p:spPr bwMode="auto">
          <a:xfrm flipH="1">
            <a:off x="1908175" y="2384425"/>
            <a:ext cx="1223963" cy="32385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3820" name="Straight Arrow Connector 32"/>
          <p:cNvCxnSpPr>
            <a:cxnSpLocks noChangeShapeType="1"/>
            <a:stCxn id="105" idx="3"/>
            <a:endCxn id="109" idx="0"/>
          </p:cNvCxnSpPr>
          <p:nvPr/>
        </p:nvCxnSpPr>
        <p:spPr bwMode="auto">
          <a:xfrm>
            <a:off x="6011863" y="2384425"/>
            <a:ext cx="1223962" cy="32385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3821" name="Straight Arrow Connector 32"/>
          <p:cNvCxnSpPr>
            <a:cxnSpLocks noChangeShapeType="1"/>
            <a:stCxn id="6" idx="2"/>
            <a:endCxn id="117" idx="1"/>
          </p:cNvCxnSpPr>
          <p:nvPr/>
        </p:nvCxnSpPr>
        <p:spPr bwMode="auto">
          <a:xfrm>
            <a:off x="1908175" y="3068638"/>
            <a:ext cx="431800" cy="32385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3822" name="Straight Arrow Connector 32"/>
          <p:cNvCxnSpPr>
            <a:cxnSpLocks noChangeShapeType="1"/>
            <a:stCxn id="109" idx="2"/>
            <a:endCxn id="117" idx="3"/>
          </p:cNvCxnSpPr>
          <p:nvPr/>
        </p:nvCxnSpPr>
        <p:spPr bwMode="auto">
          <a:xfrm flipH="1">
            <a:off x="6804025" y="3068638"/>
            <a:ext cx="431800" cy="32385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3823" name="Straight Arrow Connector 32"/>
          <p:cNvCxnSpPr>
            <a:cxnSpLocks noChangeShapeType="1"/>
            <a:stCxn id="117" idx="2"/>
            <a:endCxn id="102" idx="0"/>
          </p:cNvCxnSpPr>
          <p:nvPr/>
        </p:nvCxnSpPr>
        <p:spPr bwMode="auto">
          <a:xfrm flipH="1">
            <a:off x="2916238" y="3573463"/>
            <a:ext cx="1655762" cy="21590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3824" name="Straight Arrow Connector 32"/>
          <p:cNvCxnSpPr>
            <a:cxnSpLocks noChangeShapeType="1"/>
            <a:stCxn id="117" idx="2"/>
            <a:endCxn id="103" idx="0"/>
          </p:cNvCxnSpPr>
          <p:nvPr/>
        </p:nvCxnSpPr>
        <p:spPr bwMode="auto">
          <a:xfrm>
            <a:off x="4572000" y="3573463"/>
            <a:ext cx="1439863" cy="21590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3825" name="Straight Arrow Connector 32"/>
          <p:cNvCxnSpPr>
            <a:cxnSpLocks noChangeShapeType="1"/>
            <a:stCxn id="102" idx="2"/>
            <a:endCxn id="16" idx="0"/>
          </p:cNvCxnSpPr>
          <p:nvPr/>
        </p:nvCxnSpPr>
        <p:spPr bwMode="auto">
          <a:xfrm>
            <a:off x="2916238" y="4221163"/>
            <a:ext cx="1655762" cy="21590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3826" name="Straight Arrow Connector 32"/>
          <p:cNvCxnSpPr>
            <a:cxnSpLocks noChangeShapeType="1"/>
            <a:stCxn id="103" idx="2"/>
            <a:endCxn id="16" idx="0"/>
          </p:cNvCxnSpPr>
          <p:nvPr/>
        </p:nvCxnSpPr>
        <p:spPr bwMode="auto">
          <a:xfrm flipH="1">
            <a:off x="4572000" y="4221163"/>
            <a:ext cx="1439863" cy="21590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151" name="Elbow Connector 150"/>
          <p:cNvCxnSpPr>
            <a:stCxn id="119" idx="2"/>
            <a:endCxn id="15" idx="1"/>
          </p:cNvCxnSpPr>
          <p:nvPr/>
        </p:nvCxnSpPr>
        <p:spPr>
          <a:xfrm rot="16200000" flipH="1">
            <a:off x="2366963" y="3978275"/>
            <a:ext cx="468312" cy="2249488"/>
          </a:xfrm>
          <a:prstGeom prst="bentConnector2">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4" name="Elbow Connector 153"/>
          <p:cNvCxnSpPr>
            <a:stCxn id="105" idx="3"/>
            <a:endCxn id="11" idx="3"/>
          </p:cNvCxnSpPr>
          <p:nvPr/>
        </p:nvCxnSpPr>
        <p:spPr>
          <a:xfrm>
            <a:off x="6011863" y="2384425"/>
            <a:ext cx="2663825" cy="2952750"/>
          </a:xfrm>
          <a:prstGeom prst="bentConnector3">
            <a:avLst>
              <a:gd name="adj1" fmla="val 10858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3412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a:spLocks noGrp="1"/>
          </p:cNvSpPr>
          <p:nvPr>
            <p:ph type="title"/>
          </p:nvPr>
        </p:nvSpPr>
        <p:spPr>
          <a:xfrm>
            <a:off x="457200" y="274638"/>
            <a:ext cx="8229600" cy="850900"/>
          </a:xfrm>
        </p:spPr>
        <p:txBody>
          <a:bodyPr/>
          <a:lstStyle/>
          <a:p>
            <a:r>
              <a:rPr lang="en-US" altLang="zh-TW">
                <a:solidFill>
                  <a:schemeClr val="accent1"/>
                </a:solidFill>
              </a:rPr>
              <a:t>Lexicon-Based Model</a:t>
            </a:r>
            <a:endParaRPr lang="zh-TW" altLang="en-US">
              <a:solidFill>
                <a:schemeClr val="accent1"/>
              </a:solidFill>
            </a:endParaRPr>
          </a:p>
        </p:txBody>
      </p:sp>
      <p:sp>
        <p:nvSpPr>
          <p:cNvPr id="3481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C149F4A-5D73-4261-9EF2-0C79A9AFC663}" type="slidenum">
              <a:rPr lang="zh-TW" altLang="en-US" sz="1200" smtClean="0">
                <a:solidFill>
                  <a:srgbClr val="898989"/>
                </a:solidFill>
              </a:rPr>
              <a:pPr eaLnBrk="1" hangingPunct="1">
                <a:spcBef>
                  <a:spcPct val="0"/>
                </a:spcBef>
                <a:buFontTx/>
                <a:buNone/>
              </a:pPr>
              <a:t>43</a:t>
            </a:fld>
            <a:endParaRPr lang="zh-TW" altLang="en-US" sz="1200">
              <a:solidFill>
                <a:srgbClr val="898989"/>
              </a:solidFill>
            </a:endParaRPr>
          </a:p>
        </p:txBody>
      </p:sp>
      <p:sp>
        <p:nvSpPr>
          <p:cNvPr id="34820" name="矩形 5"/>
          <p:cNvSpPr>
            <a:spLocks noChangeArrowheads="1"/>
          </p:cNvSpPr>
          <p:nvPr/>
        </p:nvSpPr>
        <p:spPr bwMode="auto">
          <a:xfrm>
            <a:off x="1074738" y="6453188"/>
            <a:ext cx="7237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Vishal Kharde and Sheetal Sonawane (2016), "Sentiment Analysis of Twitter Data: A Survey of Techniques," </a:t>
            </a:r>
            <a:br>
              <a:rPr lang="en-US" altLang="zh-TW" sz="1000">
                <a:solidFill>
                  <a:srgbClr val="BFBFBF"/>
                </a:solidFill>
                <a:latin typeface="Arial" charset="0"/>
              </a:rPr>
            </a:br>
            <a:r>
              <a:rPr lang="en-US" altLang="zh-TW" sz="1000">
                <a:solidFill>
                  <a:srgbClr val="BFBFBF"/>
                </a:solidFill>
                <a:latin typeface="Arial" charset="0"/>
              </a:rPr>
              <a:t>International Journal of Computer Applications, Vol 139, No. 11, 2016. pp.5-15</a:t>
            </a:r>
            <a:endParaRPr lang="zh-TW" altLang="en-US" sz="1000">
              <a:solidFill>
                <a:srgbClr val="BFBFBF"/>
              </a:solidFill>
              <a:latin typeface="Arial" charset="0"/>
            </a:endParaRPr>
          </a:p>
        </p:txBody>
      </p:sp>
      <p:sp>
        <p:nvSpPr>
          <p:cNvPr id="7" name="Rounded Rectangle 6"/>
          <p:cNvSpPr>
            <a:spLocks noChangeArrowheads="1"/>
          </p:cNvSpPr>
          <p:nvPr/>
        </p:nvSpPr>
        <p:spPr bwMode="auto">
          <a:xfrm>
            <a:off x="684213" y="1916113"/>
            <a:ext cx="2232025" cy="936625"/>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Preassembled Word Lists</a:t>
            </a:r>
          </a:p>
        </p:txBody>
      </p:sp>
      <p:sp>
        <p:nvSpPr>
          <p:cNvPr id="8" name="Rounded Rectangle 7"/>
          <p:cNvSpPr>
            <a:spLocks noChangeArrowheads="1"/>
          </p:cNvSpPr>
          <p:nvPr/>
        </p:nvSpPr>
        <p:spPr bwMode="auto">
          <a:xfrm>
            <a:off x="611188" y="4797425"/>
            <a:ext cx="2232025" cy="935038"/>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Generic </a:t>
            </a:r>
            <a:br>
              <a:rPr lang="en-US" sz="2400" dirty="0">
                <a:latin typeface="+mn-lt"/>
                <a:ea typeface="+mn-ea"/>
              </a:rPr>
            </a:br>
            <a:r>
              <a:rPr lang="en-US" sz="2400" dirty="0">
                <a:latin typeface="+mn-lt"/>
                <a:ea typeface="+mn-ea"/>
              </a:rPr>
              <a:t>Word Lists</a:t>
            </a:r>
          </a:p>
        </p:txBody>
      </p:sp>
      <p:sp>
        <p:nvSpPr>
          <p:cNvPr id="9" name="Rounded Rectangle 8"/>
          <p:cNvSpPr>
            <a:spLocks noChangeArrowheads="1"/>
          </p:cNvSpPr>
          <p:nvPr/>
        </p:nvSpPr>
        <p:spPr bwMode="auto">
          <a:xfrm>
            <a:off x="2843213" y="3284538"/>
            <a:ext cx="2233612" cy="1152525"/>
          </a:xfrm>
          <a:prstGeom prst="roundRect">
            <a:avLst>
              <a:gd name="adj" fmla="val 12157"/>
            </a:avLst>
          </a:prstGeom>
          <a:solidFill>
            <a:srgbClr val="C6D9F1"/>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3200" dirty="0">
                <a:latin typeface="+mn-lt"/>
                <a:ea typeface="+mn-ea"/>
              </a:rPr>
              <a:t>Merged </a:t>
            </a:r>
            <a:br>
              <a:rPr lang="en-US" sz="3200" dirty="0">
                <a:latin typeface="+mn-lt"/>
                <a:ea typeface="+mn-ea"/>
              </a:rPr>
            </a:br>
            <a:r>
              <a:rPr lang="en-US" sz="3200" dirty="0">
                <a:latin typeface="+mn-lt"/>
                <a:ea typeface="+mn-ea"/>
              </a:rPr>
              <a:t>Lexicon</a:t>
            </a:r>
          </a:p>
        </p:txBody>
      </p:sp>
      <p:sp>
        <p:nvSpPr>
          <p:cNvPr id="10" name="Rounded Rectangle 9"/>
          <p:cNvSpPr>
            <a:spLocks noChangeArrowheads="1"/>
          </p:cNvSpPr>
          <p:nvPr/>
        </p:nvSpPr>
        <p:spPr bwMode="auto">
          <a:xfrm>
            <a:off x="5724525" y="2997200"/>
            <a:ext cx="2808288" cy="1727200"/>
          </a:xfrm>
          <a:prstGeom prst="roundRect">
            <a:avLst>
              <a:gd name="adj" fmla="val 8852"/>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800" dirty="0">
                <a:latin typeface="+mn-lt"/>
                <a:ea typeface="+mn-ea"/>
              </a:rPr>
              <a:t>Sentiment Scoring and Classification:</a:t>
            </a:r>
          </a:p>
          <a:p>
            <a:pPr algn="ctr">
              <a:defRPr/>
            </a:pPr>
            <a:r>
              <a:rPr lang="en-US" sz="2800" dirty="0">
                <a:latin typeface="+mn-lt"/>
                <a:ea typeface="+mn-ea"/>
              </a:rPr>
              <a:t>Polarity</a:t>
            </a:r>
          </a:p>
        </p:txBody>
      </p:sp>
      <p:sp>
        <p:nvSpPr>
          <p:cNvPr id="11" name="Rounded Rectangle 10"/>
          <p:cNvSpPr>
            <a:spLocks noChangeArrowheads="1"/>
          </p:cNvSpPr>
          <p:nvPr/>
        </p:nvSpPr>
        <p:spPr bwMode="auto">
          <a:xfrm>
            <a:off x="5867400" y="1341438"/>
            <a:ext cx="2520950" cy="1223962"/>
          </a:xfrm>
          <a:prstGeom prst="roundRect">
            <a:avLst>
              <a:gd name="adj" fmla="val 8852"/>
            </a:avLst>
          </a:prstGeom>
          <a:solidFill>
            <a:srgbClr val="B7DEE8"/>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Tokenized Document Collection</a:t>
            </a:r>
          </a:p>
        </p:txBody>
      </p:sp>
      <p:sp>
        <p:nvSpPr>
          <p:cNvPr id="12" name="Rounded Rectangle 11"/>
          <p:cNvSpPr>
            <a:spLocks noChangeArrowheads="1"/>
          </p:cNvSpPr>
          <p:nvPr/>
        </p:nvSpPr>
        <p:spPr bwMode="auto">
          <a:xfrm>
            <a:off x="6156325" y="5300663"/>
            <a:ext cx="1944688" cy="1081087"/>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800" b="1" dirty="0">
                <a:solidFill>
                  <a:srgbClr val="FF0000"/>
                </a:solidFill>
                <a:latin typeface="+mn-lt"/>
                <a:ea typeface="+mn-ea"/>
              </a:rPr>
              <a:t>Sentiment </a:t>
            </a:r>
            <a:br>
              <a:rPr lang="en-US" sz="2800" b="1" dirty="0">
                <a:solidFill>
                  <a:srgbClr val="FF0000"/>
                </a:solidFill>
                <a:latin typeface="+mn-lt"/>
                <a:ea typeface="+mn-ea"/>
              </a:rPr>
            </a:br>
            <a:r>
              <a:rPr lang="en-US" sz="2800" b="1" dirty="0">
                <a:solidFill>
                  <a:srgbClr val="FF0000"/>
                </a:solidFill>
                <a:latin typeface="+mn-lt"/>
                <a:ea typeface="+mn-ea"/>
              </a:rPr>
              <a:t>Polarity</a:t>
            </a:r>
          </a:p>
        </p:txBody>
      </p:sp>
      <p:cxnSp>
        <p:nvCxnSpPr>
          <p:cNvPr id="13" name="Elbow Connector 12"/>
          <p:cNvCxnSpPr>
            <a:stCxn id="7" idx="3"/>
            <a:endCxn id="9" idx="0"/>
          </p:cNvCxnSpPr>
          <p:nvPr/>
        </p:nvCxnSpPr>
        <p:spPr>
          <a:xfrm>
            <a:off x="2916238" y="2384425"/>
            <a:ext cx="1042987" cy="900113"/>
          </a:xfrm>
          <a:prstGeom prst="bentConnector2">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 name="Elbow Connector 14"/>
          <p:cNvCxnSpPr>
            <a:stCxn id="8" idx="3"/>
            <a:endCxn id="9" idx="2"/>
          </p:cNvCxnSpPr>
          <p:nvPr/>
        </p:nvCxnSpPr>
        <p:spPr>
          <a:xfrm flipV="1">
            <a:off x="2843213" y="4437063"/>
            <a:ext cx="1116012" cy="828675"/>
          </a:xfrm>
          <a:prstGeom prst="bentConnector2">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829" name="Straight Arrow Connector 32"/>
          <p:cNvCxnSpPr>
            <a:cxnSpLocks noChangeShapeType="1"/>
            <a:stCxn id="9" idx="3"/>
            <a:endCxn id="10" idx="1"/>
          </p:cNvCxnSpPr>
          <p:nvPr/>
        </p:nvCxnSpPr>
        <p:spPr bwMode="auto">
          <a:xfrm>
            <a:off x="5076825" y="3860800"/>
            <a:ext cx="647700"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4830" name="Straight Arrow Connector 32"/>
          <p:cNvCxnSpPr>
            <a:cxnSpLocks noChangeShapeType="1"/>
            <a:stCxn id="11" idx="2"/>
            <a:endCxn id="10" idx="0"/>
          </p:cNvCxnSpPr>
          <p:nvPr/>
        </p:nvCxnSpPr>
        <p:spPr bwMode="auto">
          <a:xfrm>
            <a:off x="7127875" y="2565400"/>
            <a:ext cx="0" cy="43180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4831" name="Straight Arrow Connector 32"/>
          <p:cNvCxnSpPr>
            <a:cxnSpLocks noChangeShapeType="1"/>
            <a:stCxn id="10" idx="2"/>
            <a:endCxn id="12" idx="0"/>
          </p:cNvCxnSpPr>
          <p:nvPr/>
        </p:nvCxnSpPr>
        <p:spPr bwMode="auto">
          <a:xfrm>
            <a:off x="7127875" y="4724400"/>
            <a:ext cx="0" cy="576263"/>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80967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a:xfrm>
            <a:off x="457200" y="115888"/>
            <a:ext cx="8229600" cy="865187"/>
          </a:xfrm>
        </p:spPr>
        <p:txBody>
          <a:bodyPr/>
          <a:lstStyle/>
          <a:p>
            <a:r>
              <a:rPr lang="en-US" altLang="zh-TW">
                <a:solidFill>
                  <a:schemeClr val="accent1"/>
                </a:solidFill>
              </a:rPr>
              <a:t>Sentiment Analysis Tasks</a:t>
            </a:r>
            <a:endParaRPr lang="zh-TW" altLang="en-US">
              <a:solidFill>
                <a:schemeClr val="accent1"/>
              </a:solidFill>
            </a:endParaRPr>
          </a:p>
        </p:txBody>
      </p:sp>
      <p:sp>
        <p:nvSpPr>
          <p:cNvPr id="3584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7BD6A07-4E0B-4560-8249-D64888E917D2}" type="slidenum">
              <a:rPr lang="zh-TW" altLang="en-US" sz="1200" smtClean="0">
                <a:solidFill>
                  <a:srgbClr val="898989"/>
                </a:solidFill>
              </a:rPr>
              <a:pPr eaLnBrk="1" hangingPunct="1">
                <a:spcBef>
                  <a:spcPct val="0"/>
                </a:spcBef>
                <a:buFontTx/>
                <a:buNone/>
              </a:pPr>
              <a:t>44</a:t>
            </a:fld>
            <a:endParaRPr lang="zh-TW" altLang="en-US" sz="1200">
              <a:solidFill>
                <a:srgbClr val="898989"/>
              </a:solidFill>
            </a:endParaRPr>
          </a:p>
        </p:txBody>
      </p:sp>
      <p:sp>
        <p:nvSpPr>
          <p:cNvPr id="35844" name="矩形 6"/>
          <p:cNvSpPr>
            <a:spLocks noChangeArrowheads="1"/>
          </p:cNvSpPr>
          <p:nvPr/>
        </p:nvSpPr>
        <p:spPr bwMode="auto">
          <a:xfrm>
            <a:off x="1074738" y="6453188"/>
            <a:ext cx="7237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Vishal Kharde and Sheetal Sonawane (2016), "Sentiment Analysis of Twitter Data: A Survey of Techniques," </a:t>
            </a:r>
            <a:br>
              <a:rPr lang="en-US" altLang="zh-TW" sz="1000">
                <a:solidFill>
                  <a:srgbClr val="BFBFBF"/>
                </a:solidFill>
                <a:latin typeface="Arial" charset="0"/>
              </a:rPr>
            </a:br>
            <a:r>
              <a:rPr lang="en-US" altLang="zh-TW" sz="1000">
                <a:solidFill>
                  <a:srgbClr val="BFBFBF"/>
                </a:solidFill>
                <a:latin typeface="Arial" charset="0"/>
              </a:rPr>
              <a:t>International Journal of Computer Applications, Vol 139, No. 11, 2016. pp.5-15</a:t>
            </a:r>
            <a:endParaRPr lang="zh-TW" altLang="en-US" sz="1000">
              <a:solidFill>
                <a:srgbClr val="BFBFBF"/>
              </a:solidFill>
              <a:latin typeface="Arial" charset="0"/>
            </a:endParaRPr>
          </a:p>
        </p:txBody>
      </p:sp>
      <p:sp>
        <p:nvSpPr>
          <p:cNvPr id="6" name="Rounded Rectangle 5"/>
          <p:cNvSpPr>
            <a:spLocks noChangeArrowheads="1"/>
          </p:cNvSpPr>
          <p:nvPr/>
        </p:nvSpPr>
        <p:spPr bwMode="auto">
          <a:xfrm>
            <a:off x="2916238" y="3141663"/>
            <a:ext cx="2376487" cy="1150937"/>
          </a:xfrm>
          <a:prstGeom prst="roundRect">
            <a:avLst>
              <a:gd name="adj" fmla="val 12157"/>
            </a:avLst>
          </a:prstGeom>
          <a:solidFill>
            <a:srgbClr val="FFCC66"/>
          </a:solidFill>
          <a:ln w="3810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3200" b="1" dirty="0">
                <a:latin typeface="+mn-lt"/>
                <a:ea typeface="+mn-ea"/>
              </a:rPr>
              <a:t>Subjectivity Classification</a:t>
            </a:r>
          </a:p>
        </p:txBody>
      </p:sp>
      <p:sp>
        <p:nvSpPr>
          <p:cNvPr id="8" name="Rounded Rectangle 7"/>
          <p:cNvSpPr>
            <a:spLocks noChangeArrowheads="1"/>
          </p:cNvSpPr>
          <p:nvPr/>
        </p:nvSpPr>
        <p:spPr bwMode="auto">
          <a:xfrm>
            <a:off x="323850" y="3176588"/>
            <a:ext cx="2087563" cy="1081087"/>
          </a:xfrm>
          <a:prstGeom prst="roundRect">
            <a:avLst>
              <a:gd name="adj" fmla="val 8852"/>
            </a:avLst>
          </a:prstGeom>
          <a:solidFill>
            <a:srgbClr val="D7E4BD"/>
          </a:solidFill>
          <a:ln w="3810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800" dirty="0">
                <a:latin typeface="+mn-lt"/>
                <a:ea typeface="+mn-ea"/>
              </a:rPr>
              <a:t>Opinionated Document</a:t>
            </a:r>
          </a:p>
        </p:txBody>
      </p:sp>
      <p:sp>
        <p:nvSpPr>
          <p:cNvPr id="9" name="Rounded Rectangle 8"/>
          <p:cNvSpPr>
            <a:spLocks noChangeArrowheads="1"/>
          </p:cNvSpPr>
          <p:nvPr/>
        </p:nvSpPr>
        <p:spPr bwMode="auto">
          <a:xfrm>
            <a:off x="4572000" y="5157788"/>
            <a:ext cx="2555875" cy="1008062"/>
          </a:xfrm>
          <a:prstGeom prst="roundRect">
            <a:avLst>
              <a:gd name="adj" fmla="val 12157"/>
            </a:avLst>
          </a:prstGeom>
          <a:solidFill>
            <a:srgbClr val="C6D9F1"/>
          </a:solidFill>
          <a:ln w="38100">
            <a:solidFill>
              <a:srgbClr val="7F7F7F"/>
            </a:solidFill>
            <a:prstDash val="dash"/>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800" dirty="0">
                <a:latin typeface="+mn-lt"/>
                <a:ea typeface="+mn-ea"/>
              </a:rPr>
              <a:t>Opinion holder extraction</a:t>
            </a:r>
          </a:p>
        </p:txBody>
      </p:sp>
      <p:sp>
        <p:nvSpPr>
          <p:cNvPr id="10" name="Rounded Rectangle 9"/>
          <p:cNvSpPr>
            <a:spLocks noChangeArrowheads="1"/>
          </p:cNvSpPr>
          <p:nvPr/>
        </p:nvSpPr>
        <p:spPr bwMode="auto">
          <a:xfrm>
            <a:off x="6372225" y="3141663"/>
            <a:ext cx="2376488" cy="1150937"/>
          </a:xfrm>
          <a:prstGeom prst="roundRect">
            <a:avLst>
              <a:gd name="adj" fmla="val 12157"/>
            </a:avLst>
          </a:prstGeom>
          <a:solidFill>
            <a:srgbClr val="FF9900"/>
          </a:solidFill>
          <a:ln w="3810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3200" b="1" dirty="0">
                <a:solidFill>
                  <a:srgbClr val="FF0000"/>
                </a:solidFill>
                <a:latin typeface="+mn-lt"/>
                <a:ea typeface="+mn-ea"/>
              </a:rPr>
              <a:t>Sentiment Classification</a:t>
            </a:r>
          </a:p>
        </p:txBody>
      </p:sp>
      <p:sp>
        <p:nvSpPr>
          <p:cNvPr id="12" name="Rounded Rectangle 11"/>
          <p:cNvSpPr>
            <a:spLocks noChangeArrowheads="1"/>
          </p:cNvSpPr>
          <p:nvPr/>
        </p:nvSpPr>
        <p:spPr bwMode="auto">
          <a:xfrm>
            <a:off x="4572000" y="1557338"/>
            <a:ext cx="2555875" cy="1008062"/>
          </a:xfrm>
          <a:prstGeom prst="roundRect">
            <a:avLst>
              <a:gd name="adj" fmla="val 12157"/>
            </a:avLst>
          </a:prstGeom>
          <a:solidFill>
            <a:srgbClr val="C6D9F1"/>
          </a:solidFill>
          <a:ln w="38100">
            <a:solidFill>
              <a:srgbClr val="7F7F7F"/>
            </a:solidFill>
            <a:prstDash val="dash"/>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800" dirty="0">
                <a:latin typeface="+mn-lt"/>
                <a:ea typeface="+mn-ea"/>
              </a:rPr>
              <a:t>Object/Feature extraction</a:t>
            </a:r>
          </a:p>
        </p:txBody>
      </p:sp>
      <p:cxnSp>
        <p:nvCxnSpPr>
          <p:cNvPr id="35850" name="Straight Arrow Connector 32"/>
          <p:cNvCxnSpPr>
            <a:cxnSpLocks noChangeShapeType="1"/>
            <a:stCxn id="6" idx="3"/>
            <a:endCxn id="10" idx="1"/>
          </p:cNvCxnSpPr>
          <p:nvPr/>
        </p:nvCxnSpPr>
        <p:spPr bwMode="auto">
          <a:xfrm>
            <a:off x="5292725" y="3716338"/>
            <a:ext cx="1079500"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5851" name="Straight Arrow Connector 32"/>
          <p:cNvCxnSpPr>
            <a:cxnSpLocks noChangeShapeType="1"/>
          </p:cNvCxnSpPr>
          <p:nvPr/>
        </p:nvCxnSpPr>
        <p:spPr bwMode="auto">
          <a:xfrm>
            <a:off x="2411413" y="3716338"/>
            <a:ext cx="5048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5852" name="Straight Arrow Connector 32"/>
          <p:cNvCxnSpPr>
            <a:cxnSpLocks noChangeShapeType="1"/>
            <a:stCxn id="6" idx="0"/>
            <a:endCxn id="12" idx="1"/>
          </p:cNvCxnSpPr>
          <p:nvPr/>
        </p:nvCxnSpPr>
        <p:spPr bwMode="auto">
          <a:xfrm flipV="1">
            <a:off x="4103688" y="2060575"/>
            <a:ext cx="468312" cy="1081088"/>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5853" name="Straight Arrow Connector 32"/>
          <p:cNvCxnSpPr>
            <a:cxnSpLocks noChangeShapeType="1"/>
            <a:stCxn id="6" idx="2"/>
            <a:endCxn id="9" idx="1"/>
          </p:cNvCxnSpPr>
          <p:nvPr/>
        </p:nvCxnSpPr>
        <p:spPr bwMode="auto">
          <a:xfrm>
            <a:off x="4103688" y="4292600"/>
            <a:ext cx="468312" cy="13684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5854" name="Straight Arrow Connector 32"/>
          <p:cNvCxnSpPr>
            <a:cxnSpLocks noChangeShapeType="1"/>
            <a:stCxn id="9" idx="3"/>
            <a:endCxn id="10" idx="2"/>
          </p:cNvCxnSpPr>
          <p:nvPr/>
        </p:nvCxnSpPr>
        <p:spPr bwMode="auto">
          <a:xfrm flipV="1">
            <a:off x="7127875" y="4292600"/>
            <a:ext cx="431800" cy="13684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5855" name="Straight Arrow Connector 32"/>
          <p:cNvCxnSpPr>
            <a:cxnSpLocks noChangeShapeType="1"/>
            <a:stCxn id="12" idx="3"/>
            <a:endCxn id="10" idx="0"/>
          </p:cNvCxnSpPr>
          <p:nvPr/>
        </p:nvCxnSpPr>
        <p:spPr bwMode="auto">
          <a:xfrm>
            <a:off x="7127875" y="2060575"/>
            <a:ext cx="431800" cy="1081088"/>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262458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a:spLocks noGrp="1"/>
          </p:cNvSpPr>
          <p:nvPr>
            <p:ph type="title"/>
          </p:nvPr>
        </p:nvSpPr>
        <p:spPr/>
        <p:txBody>
          <a:bodyPr/>
          <a:lstStyle/>
          <a:p>
            <a:r>
              <a:rPr lang="en-US" altLang="zh-TW" dirty="0">
                <a:solidFill>
                  <a:schemeClr val="accent1"/>
                </a:solidFill>
              </a:rPr>
              <a:t>Levels of Sentiment Analysis </a:t>
            </a:r>
            <a:endParaRPr lang="zh-TW" altLang="en-US" dirty="0">
              <a:solidFill>
                <a:schemeClr val="accent1"/>
              </a:solidFill>
            </a:endParaRPr>
          </a:p>
        </p:txBody>
      </p:sp>
      <p:sp>
        <p:nvSpPr>
          <p:cNvPr id="3789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23801882-D665-4F6C-9F4A-C7C98BA2CC8C}" type="slidenum">
              <a:rPr lang="zh-TW" altLang="en-US" sz="1200" smtClean="0">
                <a:solidFill>
                  <a:srgbClr val="898989"/>
                </a:solidFill>
              </a:rPr>
              <a:pPr eaLnBrk="1" hangingPunct="1">
                <a:spcBef>
                  <a:spcPct val="0"/>
                </a:spcBef>
                <a:buFontTx/>
                <a:buNone/>
              </a:pPr>
              <a:t>45</a:t>
            </a:fld>
            <a:endParaRPr lang="zh-TW" altLang="en-US" sz="1200">
              <a:solidFill>
                <a:srgbClr val="898989"/>
              </a:solidFill>
            </a:endParaRPr>
          </a:p>
        </p:txBody>
      </p:sp>
      <p:sp>
        <p:nvSpPr>
          <p:cNvPr id="37892" name="矩形 6"/>
          <p:cNvSpPr>
            <a:spLocks noChangeArrowheads="1"/>
          </p:cNvSpPr>
          <p:nvPr/>
        </p:nvSpPr>
        <p:spPr bwMode="auto">
          <a:xfrm>
            <a:off x="1074738" y="6453188"/>
            <a:ext cx="7237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Vishal Kharde and Sheetal Sonawane (2016), "Sentiment Analysis of Twitter Data: A Survey of Techniques," </a:t>
            </a:r>
            <a:br>
              <a:rPr lang="en-US" altLang="zh-TW" sz="1000">
                <a:solidFill>
                  <a:srgbClr val="BFBFBF"/>
                </a:solidFill>
                <a:latin typeface="Arial" charset="0"/>
              </a:rPr>
            </a:br>
            <a:r>
              <a:rPr lang="en-US" altLang="zh-TW" sz="1000">
                <a:solidFill>
                  <a:srgbClr val="BFBFBF"/>
                </a:solidFill>
                <a:latin typeface="Arial" charset="0"/>
              </a:rPr>
              <a:t>International Journal of Computer Applications, Vol 139, No. 11, 2016. pp.5-15</a:t>
            </a:r>
            <a:endParaRPr lang="zh-TW" altLang="en-US" sz="1000">
              <a:solidFill>
                <a:srgbClr val="BFBFBF"/>
              </a:solidFill>
              <a:latin typeface="Arial" charset="0"/>
            </a:endParaRPr>
          </a:p>
        </p:txBody>
      </p:sp>
      <p:sp>
        <p:nvSpPr>
          <p:cNvPr id="8" name="Rounded Rectangle 7"/>
          <p:cNvSpPr/>
          <p:nvPr/>
        </p:nvSpPr>
        <p:spPr>
          <a:xfrm>
            <a:off x="2699792" y="1628800"/>
            <a:ext cx="4032448" cy="1152128"/>
          </a:xfrm>
          <a:prstGeom prst="roundRect">
            <a:avLst>
              <a:gd name="adj" fmla="val 12156"/>
            </a:avLst>
          </a:prstGeom>
          <a:ln/>
        </p:spPr>
        <p:style>
          <a:lnRef idx="0">
            <a:schemeClr val="accent1"/>
          </a:lnRef>
          <a:fillRef idx="3">
            <a:schemeClr val="accent1"/>
          </a:fillRef>
          <a:effectRef idx="3">
            <a:schemeClr val="accent1"/>
          </a:effectRef>
          <a:fontRef idx="minor">
            <a:schemeClr val="lt1"/>
          </a:fontRef>
        </p:style>
        <p:txBody>
          <a:bodyPr lIns="0" tIns="0" rIns="0" bIns="0" anchor="ctr"/>
          <a:lstStyle/>
          <a:p>
            <a:pPr algn="ctr">
              <a:defRPr/>
            </a:pPr>
            <a:r>
              <a:rPr lang="en-US" sz="3200" b="1" dirty="0">
                <a:solidFill>
                  <a:schemeClr val="bg1"/>
                </a:solidFill>
              </a:rPr>
              <a:t>Sentiment Analysis</a:t>
            </a:r>
          </a:p>
        </p:txBody>
      </p:sp>
      <p:sp>
        <p:nvSpPr>
          <p:cNvPr id="9" name="Rounded Rectangle 8"/>
          <p:cNvSpPr/>
          <p:nvPr/>
        </p:nvSpPr>
        <p:spPr>
          <a:xfrm>
            <a:off x="251520" y="3861048"/>
            <a:ext cx="2016224" cy="2016224"/>
          </a:xfrm>
          <a:prstGeom prst="roundRect">
            <a:avLst>
              <a:gd name="adj" fmla="val 8617"/>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p>
            <a:pPr algn="ctr">
              <a:defRPr/>
            </a:pPr>
            <a:r>
              <a:rPr lang="en-US" sz="3200" dirty="0">
                <a:solidFill>
                  <a:schemeClr val="bg1"/>
                </a:solidFill>
              </a:rPr>
              <a:t>Word </a:t>
            </a:r>
            <a:br>
              <a:rPr lang="en-US" sz="3200" dirty="0">
                <a:solidFill>
                  <a:schemeClr val="bg1"/>
                </a:solidFill>
              </a:rPr>
            </a:br>
            <a:r>
              <a:rPr lang="en-US" sz="3200" dirty="0">
                <a:solidFill>
                  <a:schemeClr val="bg1"/>
                </a:solidFill>
              </a:rPr>
              <a:t>level</a:t>
            </a:r>
          </a:p>
          <a:p>
            <a:pPr algn="ctr">
              <a:defRPr/>
            </a:pPr>
            <a:r>
              <a:rPr lang="en-US" sz="3200" dirty="0">
                <a:solidFill>
                  <a:schemeClr val="bg1"/>
                </a:solidFill>
              </a:rPr>
              <a:t>Sentiment Analysis</a:t>
            </a:r>
          </a:p>
        </p:txBody>
      </p:sp>
      <p:sp>
        <p:nvSpPr>
          <p:cNvPr id="10" name="Rounded Rectangle 9"/>
          <p:cNvSpPr/>
          <p:nvPr/>
        </p:nvSpPr>
        <p:spPr>
          <a:xfrm>
            <a:off x="2459765" y="3861048"/>
            <a:ext cx="2016224" cy="2016224"/>
          </a:xfrm>
          <a:prstGeom prst="roundRect">
            <a:avLst>
              <a:gd name="adj" fmla="val 8617"/>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p>
            <a:pPr algn="ctr">
              <a:defRPr/>
            </a:pPr>
            <a:r>
              <a:rPr lang="en-US" sz="3200" dirty="0">
                <a:solidFill>
                  <a:schemeClr val="bg1"/>
                </a:solidFill>
              </a:rPr>
              <a:t>Sentence</a:t>
            </a:r>
            <a:br>
              <a:rPr lang="en-US" sz="3200" dirty="0">
                <a:solidFill>
                  <a:schemeClr val="bg1"/>
                </a:solidFill>
              </a:rPr>
            </a:br>
            <a:r>
              <a:rPr lang="en-US" sz="3200" dirty="0">
                <a:solidFill>
                  <a:schemeClr val="bg1"/>
                </a:solidFill>
              </a:rPr>
              <a:t>level</a:t>
            </a:r>
          </a:p>
          <a:p>
            <a:pPr algn="ctr">
              <a:defRPr/>
            </a:pPr>
            <a:r>
              <a:rPr lang="en-US" sz="3200" dirty="0">
                <a:solidFill>
                  <a:schemeClr val="bg1"/>
                </a:solidFill>
              </a:rPr>
              <a:t>Sentiment Analysis</a:t>
            </a:r>
          </a:p>
        </p:txBody>
      </p:sp>
      <p:sp>
        <p:nvSpPr>
          <p:cNvPr id="11" name="Rounded Rectangle 10"/>
          <p:cNvSpPr/>
          <p:nvPr/>
        </p:nvSpPr>
        <p:spPr>
          <a:xfrm>
            <a:off x="4668010" y="3861048"/>
            <a:ext cx="2016224" cy="2016224"/>
          </a:xfrm>
          <a:prstGeom prst="roundRect">
            <a:avLst>
              <a:gd name="adj" fmla="val 8617"/>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p>
            <a:pPr algn="ctr">
              <a:defRPr/>
            </a:pPr>
            <a:r>
              <a:rPr lang="en-US" sz="3200" dirty="0">
                <a:solidFill>
                  <a:schemeClr val="bg1"/>
                </a:solidFill>
              </a:rPr>
              <a:t>Document </a:t>
            </a:r>
            <a:br>
              <a:rPr lang="en-US" sz="3200" dirty="0">
                <a:solidFill>
                  <a:schemeClr val="bg1"/>
                </a:solidFill>
              </a:rPr>
            </a:br>
            <a:r>
              <a:rPr lang="en-US" sz="3200" dirty="0">
                <a:solidFill>
                  <a:schemeClr val="bg1"/>
                </a:solidFill>
              </a:rPr>
              <a:t>level</a:t>
            </a:r>
          </a:p>
          <a:p>
            <a:pPr algn="ctr">
              <a:defRPr/>
            </a:pPr>
            <a:r>
              <a:rPr lang="en-US" sz="3200" dirty="0">
                <a:solidFill>
                  <a:schemeClr val="bg1"/>
                </a:solidFill>
              </a:rPr>
              <a:t>Sentiment Analysis</a:t>
            </a:r>
          </a:p>
        </p:txBody>
      </p:sp>
      <p:sp>
        <p:nvSpPr>
          <p:cNvPr id="12" name="Rounded Rectangle 11"/>
          <p:cNvSpPr/>
          <p:nvPr/>
        </p:nvSpPr>
        <p:spPr>
          <a:xfrm>
            <a:off x="6876256" y="3861048"/>
            <a:ext cx="2016224" cy="2016224"/>
          </a:xfrm>
          <a:prstGeom prst="roundRect">
            <a:avLst>
              <a:gd name="adj" fmla="val 8617"/>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p>
            <a:pPr algn="ctr">
              <a:defRPr/>
            </a:pPr>
            <a:r>
              <a:rPr lang="en-US" sz="3200" dirty="0">
                <a:solidFill>
                  <a:schemeClr val="bg1"/>
                </a:solidFill>
              </a:rPr>
              <a:t>Feature level</a:t>
            </a:r>
          </a:p>
          <a:p>
            <a:pPr algn="ctr">
              <a:defRPr/>
            </a:pPr>
            <a:r>
              <a:rPr lang="en-US" sz="3200" dirty="0">
                <a:solidFill>
                  <a:schemeClr val="bg1"/>
                </a:solidFill>
              </a:rPr>
              <a:t>Sentiment Analysis</a:t>
            </a:r>
          </a:p>
        </p:txBody>
      </p:sp>
      <p:cxnSp>
        <p:nvCxnSpPr>
          <p:cNvPr id="13" name="Elbow Connector 12"/>
          <p:cNvCxnSpPr/>
          <p:nvPr/>
        </p:nvCxnSpPr>
        <p:spPr>
          <a:xfrm rot="16200000" flipH="1">
            <a:off x="5761038" y="1736725"/>
            <a:ext cx="1079500" cy="3168650"/>
          </a:xfrm>
          <a:prstGeom prst="bentConnector3">
            <a:avLst>
              <a:gd name="adj1" fmla="val 50000"/>
            </a:avLst>
          </a:prstGeom>
          <a:ln w="381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Elbow Connector 14"/>
          <p:cNvCxnSpPr/>
          <p:nvPr/>
        </p:nvCxnSpPr>
        <p:spPr>
          <a:xfrm rot="5400000">
            <a:off x="2447926" y="1592262"/>
            <a:ext cx="1079500" cy="3457575"/>
          </a:xfrm>
          <a:prstGeom prst="bentConnector3">
            <a:avLst>
              <a:gd name="adj1" fmla="val 50000"/>
            </a:avLst>
          </a:prstGeom>
          <a:ln w="381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Elbow Connector 17"/>
          <p:cNvCxnSpPr/>
          <p:nvPr/>
        </p:nvCxnSpPr>
        <p:spPr>
          <a:xfrm rot="5400000">
            <a:off x="3552032" y="2696368"/>
            <a:ext cx="1079500" cy="1249363"/>
          </a:xfrm>
          <a:prstGeom prst="bentConnector3">
            <a:avLst>
              <a:gd name="adj1" fmla="val 50000"/>
            </a:avLst>
          </a:prstGeom>
          <a:ln w="381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 name="Elbow Connector 22"/>
          <p:cNvCxnSpPr/>
          <p:nvPr/>
        </p:nvCxnSpPr>
        <p:spPr>
          <a:xfrm rot="16200000" flipH="1">
            <a:off x="4656932" y="2840831"/>
            <a:ext cx="1079500" cy="960437"/>
          </a:xfrm>
          <a:prstGeom prst="bentConnector3">
            <a:avLst>
              <a:gd name="adj1" fmla="val 50000"/>
            </a:avLst>
          </a:prstGeom>
          <a:ln w="381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2369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投影片編號版面配置區 3"/>
          <p:cNvSpPr>
            <a:spLocks noGrp="1"/>
          </p:cNvSpPr>
          <p:nvPr>
            <p:ph type="sldNum" sz="quarter" idx="12"/>
          </p:nvPr>
        </p:nvSpPr>
        <p:spPr bwMode="auto">
          <a:xfrm>
            <a:off x="8355013" y="6519863"/>
            <a:ext cx="7540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BB21028-DC68-46A8-B38D-9601333D64D6}" type="slidenum">
              <a:rPr lang="zh-TW" altLang="en-US" sz="1200" smtClean="0">
                <a:solidFill>
                  <a:srgbClr val="898989"/>
                </a:solidFill>
              </a:rPr>
              <a:pPr eaLnBrk="1" hangingPunct="1">
                <a:spcBef>
                  <a:spcPct val="0"/>
                </a:spcBef>
                <a:buFontTx/>
                <a:buNone/>
              </a:pPr>
              <a:t>46</a:t>
            </a:fld>
            <a:endParaRPr lang="zh-TW" altLang="en-US" sz="1200">
              <a:solidFill>
                <a:srgbClr val="898989"/>
              </a:solidFill>
            </a:endParaRPr>
          </a:p>
        </p:txBody>
      </p:sp>
      <p:sp>
        <p:nvSpPr>
          <p:cNvPr id="38916"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
        <p:nvSpPr>
          <p:cNvPr id="41" name="Rounded Rectangle 40"/>
          <p:cNvSpPr/>
          <p:nvPr/>
        </p:nvSpPr>
        <p:spPr>
          <a:xfrm>
            <a:off x="768750" y="912570"/>
            <a:ext cx="6945815" cy="790827"/>
          </a:xfrm>
          <a:prstGeom prst="roundRect">
            <a:avLst>
              <a:gd name="adj" fmla="val 8617"/>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p>
            <a:pPr algn="ctr">
              <a:defRPr/>
            </a:pPr>
            <a:r>
              <a:rPr lang="en-US" sz="3200" dirty="0">
                <a:solidFill>
                  <a:schemeClr val="bg1"/>
                </a:solidFill>
              </a:rPr>
              <a:t>Document level</a:t>
            </a:r>
          </a:p>
        </p:txBody>
      </p:sp>
      <p:sp>
        <p:nvSpPr>
          <p:cNvPr id="43" name="Rounded Rectangle 42"/>
          <p:cNvSpPr/>
          <p:nvPr/>
        </p:nvSpPr>
        <p:spPr>
          <a:xfrm>
            <a:off x="768750" y="2045641"/>
            <a:ext cx="2946777" cy="790827"/>
          </a:xfrm>
          <a:prstGeom prst="roundRect">
            <a:avLst>
              <a:gd name="adj" fmla="val 8617"/>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p>
            <a:pPr algn="ctr">
              <a:defRPr/>
            </a:pPr>
            <a:r>
              <a:rPr lang="en-US" sz="3200" dirty="0">
                <a:solidFill>
                  <a:schemeClr val="bg1"/>
                </a:solidFill>
              </a:rPr>
              <a:t>Word level</a:t>
            </a:r>
          </a:p>
        </p:txBody>
      </p:sp>
      <p:sp>
        <p:nvSpPr>
          <p:cNvPr id="44" name="Rounded Rectangle 43"/>
          <p:cNvSpPr/>
          <p:nvPr/>
        </p:nvSpPr>
        <p:spPr>
          <a:xfrm>
            <a:off x="768750" y="3178712"/>
            <a:ext cx="2808312" cy="790827"/>
          </a:xfrm>
          <a:prstGeom prst="roundRect">
            <a:avLst>
              <a:gd name="adj" fmla="val 8617"/>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p>
            <a:pPr algn="ctr">
              <a:defRPr/>
            </a:pPr>
            <a:r>
              <a:rPr lang="en-US" sz="3200" dirty="0">
                <a:solidFill>
                  <a:schemeClr val="bg1"/>
                </a:solidFill>
              </a:rPr>
              <a:t>Aspect level </a:t>
            </a:r>
          </a:p>
        </p:txBody>
      </p:sp>
      <p:sp>
        <p:nvSpPr>
          <p:cNvPr id="46" name="Rounded Rectangle 45"/>
          <p:cNvSpPr/>
          <p:nvPr/>
        </p:nvSpPr>
        <p:spPr>
          <a:xfrm>
            <a:off x="768750" y="4311783"/>
            <a:ext cx="2703908" cy="790827"/>
          </a:xfrm>
          <a:prstGeom prst="roundRect">
            <a:avLst>
              <a:gd name="adj" fmla="val 8617"/>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p>
            <a:pPr algn="ctr">
              <a:defRPr/>
            </a:pPr>
            <a:r>
              <a:rPr lang="en-US" sz="3200" dirty="0">
                <a:solidFill>
                  <a:schemeClr val="bg1"/>
                </a:solidFill>
              </a:rPr>
              <a:t>Sentence level</a:t>
            </a:r>
          </a:p>
        </p:txBody>
      </p:sp>
      <p:sp>
        <p:nvSpPr>
          <p:cNvPr id="49" name="標題 1"/>
          <p:cNvSpPr>
            <a:spLocks noGrp="1"/>
          </p:cNvSpPr>
          <p:nvPr>
            <p:ph type="title"/>
          </p:nvPr>
        </p:nvSpPr>
        <p:spPr>
          <a:xfrm>
            <a:off x="457200" y="0"/>
            <a:ext cx="8229600" cy="881732"/>
          </a:xfrm>
        </p:spPr>
        <p:txBody>
          <a:bodyPr/>
          <a:lstStyle/>
          <a:p>
            <a:r>
              <a:rPr lang="en-US" altLang="zh-TW" dirty="0">
                <a:solidFill>
                  <a:schemeClr val="accent1"/>
                </a:solidFill>
              </a:rPr>
              <a:t>Levels of Sentiment Analysis</a:t>
            </a:r>
            <a:r>
              <a:rPr lang="en-US" altLang="zh-TW" sz="2400" dirty="0">
                <a:solidFill>
                  <a:schemeClr val="accent1"/>
                </a:solidFill>
              </a:rPr>
              <a:t> </a:t>
            </a:r>
            <a:endParaRPr lang="zh-TW" altLang="en-US" sz="2400" dirty="0">
              <a:solidFill>
                <a:schemeClr val="accent1"/>
              </a:solidFill>
            </a:endParaRPr>
          </a:p>
        </p:txBody>
      </p:sp>
      <p:sp>
        <p:nvSpPr>
          <p:cNvPr id="5" name="Oval 4"/>
          <p:cNvSpPr/>
          <p:nvPr/>
        </p:nvSpPr>
        <p:spPr>
          <a:xfrm>
            <a:off x="7735095" y="908720"/>
            <a:ext cx="784465" cy="7638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a:t>73</a:t>
            </a:r>
            <a:endParaRPr lang="en-US" sz="2800"/>
          </a:p>
        </p:txBody>
      </p:sp>
      <p:sp>
        <p:nvSpPr>
          <p:cNvPr id="52" name="Oval 51"/>
          <p:cNvSpPr/>
          <p:nvPr/>
        </p:nvSpPr>
        <p:spPr>
          <a:xfrm>
            <a:off x="3792800" y="2057608"/>
            <a:ext cx="784465" cy="7638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t>25</a:t>
            </a:r>
            <a:endParaRPr lang="en-US" sz="2800" dirty="0"/>
          </a:p>
        </p:txBody>
      </p:sp>
      <p:sp>
        <p:nvSpPr>
          <p:cNvPr id="53" name="Oval 52"/>
          <p:cNvSpPr/>
          <p:nvPr/>
        </p:nvSpPr>
        <p:spPr>
          <a:xfrm>
            <a:off x="3635896" y="3203907"/>
            <a:ext cx="784465" cy="7638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t>23</a:t>
            </a:r>
            <a:endParaRPr lang="en-US" sz="2800" dirty="0"/>
          </a:p>
        </p:txBody>
      </p:sp>
      <p:sp>
        <p:nvSpPr>
          <p:cNvPr id="55" name="Oval 54"/>
          <p:cNvSpPr/>
          <p:nvPr/>
        </p:nvSpPr>
        <p:spPr>
          <a:xfrm>
            <a:off x="3491880" y="4365104"/>
            <a:ext cx="784465" cy="7638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t>20</a:t>
            </a:r>
            <a:endParaRPr lang="en-US" sz="2800" dirty="0"/>
          </a:p>
        </p:txBody>
      </p:sp>
      <p:sp>
        <p:nvSpPr>
          <p:cNvPr id="56" name="Rounded Rectangle 55"/>
          <p:cNvSpPr/>
          <p:nvPr/>
        </p:nvSpPr>
        <p:spPr>
          <a:xfrm>
            <a:off x="755576" y="5444854"/>
            <a:ext cx="1525342" cy="790827"/>
          </a:xfrm>
          <a:prstGeom prst="roundRect">
            <a:avLst>
              <a:gd name="adj" fmla="val 8617"/>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p>
            <a:pPr algn="ctr">
              <a:defRPr/>
            </a:pPr>
            <a:r>
              <a:rPr lang="en-US" altLang="zh-TW" sz="3200" dirty="0">
                <a:solidFill>
                  <a:schemeClr val="bg1"/>
                </a:solidFill>
              </a:rPr>
              <a:t>Concept</a:t>
            </a:r>
            <a:r>
              <a:rPr lang="en-US" sz="3200" dirty="0">
                <a:solidFill>
                  <a:schemeClr val="bg1"/>
                </a:solidFill>
              </a:rPr>
              <a:t> level</a:t>
            </a:r>
          </a:p>
        </p:txBody>
      </p:sp>
      <p:sp>
        <p:nvSpPr>
          <p:cNvPr id="58" name="Oval 57"/>
          <p:cNvSpPr/>
          <p:nvPr/>
        </p:nvSpPr>
        <p:spPr>
          <a:xfrm>
            <a:off x="2339752" y="5413267"/>
            <a:ext cx="784465" cy="7638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t>9</a:t>
            </a:r>
            <a:endParaRPr lang="en-US" sz="2800" dirty="0"/>
          </a:p>
        </p:txBody>
      </p:sp>
      <p:sp>
        <p:nvSpPr>
          <p:cNvPr id="10" name="Rectangle 9"/>
          <p:cNvSpPr/>
          <p:nvPr/>
        </p:nvSpPr>
        <p:spPr>
          <a:xfrm>
            <a:off x="5004048" y="2085577"/>
            <a:ext cx="2922595" cy="707886"/>
          </a:xfrm>
          <a:prstGeom prst="rect">
            <a:avLst/>
          </a:prstGeom>
        </p:spPr>
        <p:txBody>
          <a:bodyPr wrap="none">
            <a:spAutoFit/>
          </a:bodyPr>
          <a:lstStyle/>
          <a:p>
            <a:r>
              <a:rPr lang="en-US" sz="4000" b="1">
                <a:solidFill>
                  <a:schemeClr val="accent1"/>
                </a:solidFill>
              </a:rPr>
              <a:t>Granularity</a:t>
            </a:r>
          </a:p>
        </p:txBody>
      </p:sp>
    </p:spTree>
    <p:extLst>
      <p:ext uri="{BB962C8B-B14F-4D97-AF65-F5344CB8AC3E}">
        <p14:creationId xmlns:p14="http://schemas.microsoft.com/office/powerpoint/2010/main" val="3187822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a:spLocks noGrp="1"/>
          </p:cNvSpPr>
          <p:nvPr>
            <p:ph type="title"/>
          </p:nvPr>
        </p:nvSpPr>
        <p:spPr>
          <a:xfrm>
            <a:off x="179388" y="44450"/>
            <a:ext cx="8964612" cy="792163"/>
          </a:xfrm>
        </p:spPr>
        <p:txBody>
          <a:bodyPr/>
          <a:lstStyle/>
          <a:p>
            <a:r>
              <a:rPr lang="en-US" altLang="zh-TW" sz="3200">
                <a:solidFill>
                  <a:schemeClr val="accent1"/>
                </a:solidFill>
              </a:rPr>
              <a:t>A Brief Summary of Sentiment Analysis Methods</a:t>
            </a:r>
            <a:endParaRPr lang="zh-TW" altLang="en-US" sz="3200">
              <a:solidFill>
                <a:schemeClr val="accent1"/>
              </a:solidFill>
            </a:endParaRPr>
          </a:p>
        </p:txBody>
      </p:sp>
      <p:sp>
        <p:nvSpPr>
          <p:cNvPr id="4096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9E0DB58-61F0-4145-B376-815ED3BDD0CE}" type="slidenum">
              <a:rPr lang="zh-TW" altLang="en-US" sz="1200" smtClean="0">
                <a:solidFill>
                  <a:srgbClr val="898989"/>
                </a:solidFill>
              </a:rPr>
              <a:pPr eaLnBrk="1" hangingPunct="1">
                <a:spcBef>
                  <a:spcPct val="0"/>
                </a:spcBef>
                <a:buFontTx/>
                <a:buNone/>
              </a:pPr>
              <a:t>47</a:t>
            </a:fld>
            <a:endParaRPr lang="zh-TW" altLang="en-US" sz="1200">
              <a:solidFill>
                <a:srgbClr val="898989"/>
              </a:solidFill>
            </a:endParaRPr>
          </a:p>
        </p:txBody>
      </p:sp>
      <p:sp>
        <p:nvSpPr>
          <p:cNvPr id="40964" name="矩形 5"/>
          <p:cNvSpPr>
            <a:spLocks noChangeArrowheads="1"/>
          </p:cNvSpPr>
          <p:nvPr/>
        </p:nvSpPr>
        <p:spPr bwMode="auto">
          <a:xfrm>
            <a:off x="323850" y="6457950"/>
            <a:ext cx="8208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A6A6A6"/>
                </a:solidFill>
                <a:latin typeface="Arial" charset="0"/>
                <a:ea typeface="MS PGothic" pitchFamily="34" charset="-128"/>
              </a:rPr>
              <a:t>Source: Zhang, Z., Li, X., and Chen, Y. (2012), "Deciphering word-of-mouth in social media: Text-based metrics of consumer reviews," </a:t>
            </a:r>
            <a:br>
              <a:rPr lang="en-US" altLang="zh-TW" sz="1000" dirty="0">
                <a:solidFill>
                  <a:srgbClr val="A6A6A6"/>
                </a:solidFill>
                <a:latin typeface="Arial" charset="0"/>
                <a:ea typeface="MS PGothic" pitchFamily="34" charset="-128"/>
              </a:rPr>
            </a:br>
            <a:r>
              <a:rPr lang="en-US" altLang="zh-TW" sz="1000" dirty="0">
                <a:solidFill>
                  <a:srgbClr val="A6A6A6"/>
                </a:solidFill>
                <a:latin typeface="Arial" charset="0"/>
                <a:ea typeface="MS PGothic" pitchFamily="34" charset="-128"/>
              </a:rPr>
              <a:t>ACM Trans. Manage. Inf. Syst. (3:1) 2012, pp 1-23.,</a:t>
            </a:r>
            <a:endParaRPr lang="zh-TW" altLang="en-US" sz="1000" dirty="0">
              <a:solidFill>
                <a:srgbClr val="A6A6A6"/>
              </a:solidFill>
              <a:latin typeface="Arial" charset="0"/>
              <a:ea typeface="MS PGothic" pitchFamily="34" charset="-128"/>
            </a:endParaRPr>
          </a:p>
        </p:txBody>
      </p:sp>
      <p:pic>
        <p:nvPicPr>
          <p:cNvPr id="4096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88" y="804863"/>
            <a:ext cx="87820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1548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a:xfrm>
            <a:off x="457200" y="274638"/>
            <a:ext cx="8229600" cy="850900"/>
          </a:xfrm>
        </p:spPr>
        <p:txBody>
          <a:bodyPr/>
          <a:lstStyle/>
          <a:p>
            <a:r>
              <a:rPr lang="en-US" altLang="zh-TW">
                <a:solidFill>
                  <a:srgbClr val="4F81BD"/>
                </a:solidFill>
              </a:rPr>
              <a:t>Word-of-Mouth (WOM)</a:t>
            </a:r>
            <a:endParaRPr lang="zh-TW" altLang="en-US">
              <a:solidFill>
                <a:srgbClr val="4F81BD"/>
              </a:solidFill>
            </a:endParaRPr>
          </a:p>
        </p:txBody>
      </p:sp>
      <p:sp>
        <p:nvSpPr>
          <p:cNvPr id="41987" name="內容版面配置區 2"/>
          <p:cNvSpPr>
            <a:spLocks noGrp="1"/>
          </p:cNvSpPr>
          <p:nvPr>
            <p:ph idx="1"/>
          </p:nvPr>
        </p:nvSpPr>
        <p:spPr>
          <a:xfrm>
            <a:off x="457200" y="1268413"/>
            <a:ext cx="8229600" cy="4968875"/>
          </a:xfrm>
        </p:spPr>
        <p:txBody>
          <a:bodyPr/>
          <a:lstStyle/>
          <a:p>
            <a:r>
              <a:rPr lang="en-US" altLang="zh-TW"/>
              <a:t>“This book is the best written documentary thus far, yet sadly, there is no soft cover edition.”</a:t>
            </a:r>
          </a:p>
          <a:p>
            <a:endParaRPr lang="en-US" altLang="zh-TW"/>
          </a:p>
          <a:p>
            <a:r>
              <a:rPr lang="en-US" altLang="zh-TW"/>
              <a:t>“This book is the </a:t>
            </a:r>
            <a:r>
              <a:rPr lang="en-US" altLang="zh-TW">
                <a:solidFill>
                  <a:srgbClr val="00B050"/>
                </a:solidFill>
              </a:rPr>
              <a:t>best</a:t>
            </a:r>
            <a:r>
              <a:rPr lang="en-US" altLang="zh-TW"/>
              <a:t> written documentary </a:t>
            </a:r>
            <a:r>
              <a:rPr lang="en-US" altLang="zh-TW">
                <a:solidFill>
                  <a:srgbClr val="4F6228"/>
                </a:solidFill>
              </a:rPr>
              <a:t>thus far</a:t>
            </a:r>
            <a:r>
              <a:rPr lang="en-US" altLang="zh-TW"/>
              <a:t>, </a:t>
            </a:r>
            <a:r>
              <a:rPr lang="en-US" altLang="zh-TW">
                <a:solidFill>
                  <a:srgbClr val="C00000"/>
                </a:solidFill>
              </a:rPr>
              <a:t>yet</a:t>
            </a:r>
            <a:r>
              <a:rPr lang="en-US" altLang="zh-TW"/>
              <a:t> </a:t>
            </a:r>
            <a:r>
              <a:rPr lang="en-US" altLang="zh-TW">
                <a:solidFill>
                  <a:srgbClr val="604A7B"/>
                </a:solidFill>
              </a:rPr>
              <a:t>sadly</a:t>
            </a:r>
            <a:r>
              <a:rPr lang="en-US" altLang="zh-TW"/>
              <a:t>, there is </a:t>
            </a:r>
            <a:r>
              <a:rPr lang="en-US" altLang="zh-TW">
                <a:solidFill>
                  <a:srgbClr val="FF0000"/>
                </a:solidFill>
              </a:rPr>
              <a:t>no</a:t>
            </a:r>
            <a:r>
              <a:rPr lang="en-US" altLang="zh-TW"/>
              <a:t> soft cover edition.”</a:t>
            </a:r>
            <a:endParaRPr lang="zh-TW" altLang="en-US"/>
          </a:p>
        </p:txBody>
      </p:sp>
      <p:sp>
        <p:nvSpPr>
          <p:cNvPr id="4198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8864A9F-BF1C-45C8-BA86-691A0003D699}" type="slidenum">
              <a:rPr lang="zh-TW" altLang="en-US" sz="1200" smtClean="0">
                <a:solidFill>
                  <a:srgbClr val="898989"/>
                </a:solidFill>
              </a:rPr>
              <a:pPr eaLnBrk="1" hangingPunct="1">
                <a:spcBef>
                  <a:spcPct val="0"/>
                </a:spcBef>
                <a:buFontTx/>
                <a:buNone/>
              </a:pPr>
              <a:t>48</a:t>
            </a:fld>
            <a:endParaRPr lang="zh-TW" altLang="en-US" sz="1200">
              <a:solidFill>
                <a:srgbClr val="898989"/>
              </a:solidFill>
            </a:endParaRPr>
          </a:p>
        </p:txBody>
      </p:sp>
      <p:sp>
        <p:nvSpPr>
          <p:cNvPr id="41989" name="矩形 4"/>
          <p:cNvSpPr>
            <a:spLocks noChangeArrowheads="1"/>
          </p:cNvSpPr>
          <p:nvPr/>
        </p:nvSpPr>
        <p:spPr bwMode="auto">
          <a:xfrm>
            <a:off x="323850" y="6457950"/>
            <a:ext cx="8208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A6A6A6"/>
                </a:solidFill>
                <a:latin typeface="Arial" charset="0"/>
                <a:ea typeface="MS PGothic" pitchFamily="34" charset="-128"/>
              </a:rPr>
              <a:t>Source: Zhang, Z., Li, X., and Chen, Y. (2012), "Deciphering word-of-mouth in social media: Text-based metrics of consumer reviews," </a:t>
            </a:r>
            <a:br>
              <a:rPr lang="en-US" altLang="zh-TW" sz="1000">
                <a:solidFill>
                  <a:srgbClr val="A6A6A6"/>
                </a:solidFill>
                <a:latin typeface="Arial" charset="0"/>
                <a:ea typeface="MS PGothic" pitchFamily="34" charset="-128"/>
              </a:rPr>
            </a:br>
            <a:r>
              <a:rPr lang="en-US" altLang="zh-TW" sz="1000">
                <a:solidFill>
                  <a:srgbClr val="A6A6A6"/>
                </a:solidFill>
                <a:latin typeface="Arial" charset="0"/>
                <a:ea typeface="MS PGothic" pitchFamily="34" charset="-128"/>
              </a:rPr>
              <a:t>ACM Trans. Manage. Inf. Syst. (3:1) 2012, pp 1-23.,</a:t>
            </a:r>
            <a:endParaRPr lang="zh-TW" altLang="en-US" sz="1000">
              <a:solidFill>
                <a:srgbClr val="A6A6A6"/>
              </a:solidFill>
              <a:latin typeface="Arial" charset="0"/>
              <a:ea typeface="MS PGothic" pitchFamily="34" charset="-128"/>
            </a:endParaRPr>
          </a:p>
        </p:txBody>
      </p:sp>
    </p:spTree>
    <p:extLst>
      <p:ext uri="{BB962C8B-B14F-4D97-AF65-F5344CB8AC3E}">
        <p14:creationId xmlns:p14="http://schemas.microsoft.com/office/powerpoint/2010/main" val="2407928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內容版面配置區 2"/>
          <p:cNvSpPr>
            <a:spLocks noGrp="1"/>
          </p:cNvSpPr>
          <p:nvPr>
            <p:ph idx="1"/>
          </p:nvPr>
        </p:nvSpPr>
        <p:spPr>
          <a:xfrm>
            <a:off x="468313" y="404813"/>
            <a:ext cx="1295400" cy="5865812"/>
          </a:xfrm>
        </p:spPr>
        <p:txBody>
          <a:bodyPr/>
          <a:lstStyle/>
          <a:p>
            <a:pPr>
              <a:buFont typeface="Arial" charset="0"/>
              <a:buNone/>
            </a:pPr>
            <a:r>
              <a:rPr lang="en-US" altLang="zh-TW" sz="1600"/>
              <a:t>This</a:t>
            </a:r>
          </a:p>
          <a:p>
            <a:pPr>
              <a:buFont typeface="Arial" charset="0"/>
              <a:buNone/>
            </a:pPr>
            <a:r>
              <a:rPr lang="en-US" altLang="zh-TW" sz="1600"/>
              <a:t>book</a:t>
            </a:r>
          </a:p>
          <a:p>
            <a:pPr>
              <a:buFont typeface="Arial" charset="0"/>
              <a:buNone/>
            </a:pPr>
            <a:r>
              <a:rPr lang="en-US" altLang="zh-TW" sz="1600"/>
              <a:t>is</a:t>
            </a:r>
          </a:p>
          <a:p>
            <a:pPr>
              <a:buFont typeface="Arial" charset="0"/>
              <a:buNone/>
            </a:pPr>
            <a:r>
              <a:rPr lang="en-US" altLang="zh-TW" sz="1600"/>
              <a:t>the</a:t>
            </a:r>
          </a:p>
          <a:p>
            <a:pPr>
              <a:buFont typeface="Arial" charset="0"/>
              <a:buNone/>
            </a:pPr>
            <a:r>
              <a:rPr lang="en-US" altLang="zh-TW" sz="1600"/>
              <a:t>best</a:t>
            </a:r>
          </a:p>
          <a:p>
            <a:pPr>
              <a:buFont typeface="Arial" charset="0"/>
              <a:buNone/>
            </a:pPr>
            <a:r>
              <a:rPr lang="en-US" altLang="zh-TW" sz="1600"/>
              <a:t>written</a:t>
            </a:r>
          </a:p>
          <a:p>
            <a:pPr>
              <a:buFont typeface="Arial" charset="0"/>
              <a:buNone/>
            </a:pPr>
            <a:r>
              <a:rPr lang="en-US" altLang="zh-TW" sz="1600"/>
              <a:t>documentary</a:t>
            </a:r>
          </a:p>
          <a:p>
            <a:pPr>
              <a:buFont typeface="Arial" charset="0"/>
              <a:buNone/>
            </a:pPr>
            <a:r>
              <a:rPr lang="en-US" altLang="zh-TW" sz="1600"/>
              <a:t>thus</a:t>
            </a:r>
          </a:p>
          <a:p>
            <a:pPr>
              <a:buFont typeface="Arial" charset="0"/>
              <a:buNone/>
            </a:pPr>
            <a:r>
              <a:rPr lang="en-US" altLang="zh-TW" sz="1600"/>
              <a:t>far</a:t>
            </a:r>
          </a:p>
          <a:p>
            <a:pPr>
              <a:buFont typeface="Arial" charset="0"/>
              <a:buNone/>
            </a:pPr>
            <a:r>
              <a:rPr lang="en-US" altLang="zh-TW" sz="1600"/>
              <a:t>,</a:t>
            </a:r>
          </a:p>
          <a:p>
            <a:pPr>
              <a:buFont typeface="Arial" charset="0"/>
              <a:buNone/>
            </a:pPr>
            <a:r>
              <a:rPr lang="en-US" altLang="zh-TW" sz="1600"/>
              <a:t>yet</a:t>
            </a:r>
          </a:p>
          <a:p>
            <a:pPr>
              <a:buFont typeface="Arial" charset="0"/>
              <a:buNone/>
            </a:pPr>
            <a:r>
              <a:rPr lang="en-US" altLang="zh-TW" sz="1600"/>
              <a:t>sadly</a:t>
            </a:r>
          </a:p>
          <a:p>
            <a:pPr>
              <a:buFont typeface="Arial" charset="0"/>
              <a:buNone/>
            </a:pPr>
            <a:r>
              <a:rPr lang="en-US" altLang="zh-TW" sz="1600"/>
              <a:t>,</a:t>
            </a:r>
          </a:p>
          <a:p>
            <a:pPr>
              <a:buFont typeface="Arial" charset="0"/>
              <a:buNone/>
            </a:pPr>
            <a:r>
              <a:rPr lang="en-US" altLang="zh-TW" sz="1600"/>
              <a:t>there</a:t>
            </a:r>
          </a:p>
          <a:p>
            <a:pPr>
              <a:buFont typeface="Arial" charset="0"/>
              <a:buNone/>
            </a:pPr>
            <a:r>
              <a:rPr lang="en-US" altLang="zh-TW" sz="1600"/>
              <a:t>is</a:t>
            </a:r>
          </a:p>
          <a:p>
            <a:pPr>
              <a:buFont typeface="Arial" charset="0"/>
              <a:buNone/>
            </a:pPr>
            <a:r>
              <a:rPr lang="en-US" altLang="zh-TW" sz="1600"/>
              <a:t>no</a:t>
            </a:r>
          </a:p>
          <a:p>
            <a:pPr>
              <a:buFont typeface="Arial" charset="0"/>
              <a:buNone/>
            </a:pPr>
            <a:r>
              <a:rPr lang="en-US" altLang="zh-TW" sz="1600"/>
              <a:t>soft</a:t>
            </a:r>
          </a:p>
          <a:p>
            <a:pPr>
              <a:buFont typeface="Arial" charset="0"/>
              <a:buNone/>
            </a:pPr>
            <a:r>
              <a:rPr lang="en-US" altLang="zh-TW" sz="1600"/>
              <a:t>cover</a:t>
            </a:r>
          </a:p>
          <a:p>
            <a:pPr>
              <a:buFont typeface="Arial" charset="0"/>
              <a:buNone/>
            </a:pPr>
            <a:r>
              <a:rPr lang="en-US" altLang="zh-TW" sz="1600"/>
              <a:t>edition</a:t>
            </a:r>
          </a:p>
          <a:p>
            <a:pPr>
              <a:buFont typeface="Arial" charset="0"/>
              <a:buNone/>
            </a:pPr>
            <a:r>
              <a:rPr lang="en-US" altLang="zh-TW" sz="1600"/>
              <a:t>.</a:t>
            </a:r>
          </a:p>
          <a:p>
            <a:pPr>
              <a:buFont typeface="Arial" charset="0"/>
              <a:buNone/>
            </a:pPr>
            <a:endParaRPr lang="zh-TW" altLang="en-US" sz="1600"/>
          </a:p>
        </p:txBody>
      </p:sp>
      <p:sp>
        <p:nvSpPr>
          <p:cNvPr id="4301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5BE78AA-756B-4208-BA74-18E269F66DE4}" type="slidenum">
              <a:rPr lang="zh-TW" altLang="en-US" sz="1200" smtClean="0">
                <a:solidFill>
                  <a:srgbClr val="898989"/>
                </a:solidFill>
              </a:rPr>
              <a:pPr eaLnBrk="1" hangingPunct="1">
                <a:spcBef>
                  <a:spcPct val="0"/>
                </a:spcBef>
                <a:buFontTx/>
                <a:buNone/>
              </a:pPr>
              <a:t>49</a:t>
            </a:fld>
            <a:endParaRPr lang="zh-TW" altLang="en-US" sz="1200">
              <a:solidFill>
                <a:srgbClr val="898989"/>
              </a:solidFill>
            </a:endParaRPr>
          </a:p>
        </p:txBody>
      </p:sp>
      <p:graphicFrame>
        <p:nvGraphicFramePr>
          <p:cNvPr id="5" name="內容版面配置區 5"/>
          <p:cNvGraphicFramePr>
            <a:graphicFrameLocks noGrp="1"/>
          </p:cNvGraphicFramePr>
          <p:nvPr/>
        </p:nvGraphicFramePr>
        <p:xfrm>
          <a:off x="1908175" y="115888"/>
          <a:ext cx="2376488" cy="6130920"/>
        </p:xfrm>
        <a:graphic>
          <a:graphicData uri="http://schemas.openxmlformats.org/drawingml/2006/table">
            <a:tbl>
              <a:tblPr/>
              <a:tblGrid>
                <a:gridCol w="1349375">
                  <a:extLst>
                    <a:ext uri="{9D8B030D-6E8A-4147-A177-3AD203B41FA5}">
                      <a16:colId xmlns:a16="http://schemas.microsoft.com/office/drawing/2014/main" val="20000"/>
                    </a:ext>
                  </a:extLst>
                </a:gridCol>
                <a:gridCol w="1027113">
                  <a:extLst>
                    <a:ext uri="{9D8B030D-6E8A-4147-A177-3AD203B41FA5}">
                      <a16:colId xmlns:a16="http://schemas.microsoft.com/office/drawing/2014/main" val="20001"/>
                    </a:ext>
                  </a:extLst>
                </a:gridCol>
              </a:tblGrid>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Word</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POS</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This</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DT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book</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NN</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is</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VBZ</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the</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DT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best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JJS</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written</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VBN</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56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documentary</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NN</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thus</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RB</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far</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RB</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yet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RB</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sadly</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RB</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there</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EX</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is</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VBZ</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no</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DT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soft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JJ</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cover</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NN</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edition</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NN</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sp>
        <p:nvSpPr>
          <p:cNvPr id="43080" name="矩形 5"/>
          <p:cNvSpPr>
            <a:spLocks noChangeArrowheads="1"/>
          </p:cNvSpPr>
          <p:nvPr/>
        </p:nvSpPr>
        <p:spPr bwMode="auto">
          <a:xfrm>
            <a:off x="323850" y="6457950"/>
            <a:ext cx="8208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A6A6A6"/>
                </a:solidFill>
                <a:latin typeface="Arial" charset="0"/>
                <a:ea typeface="MS PGothic" pitchFamily="34" charset="-128"/>
              </a:rPr>
              <a:t>Source: Zhang, Z., Li, X., and Chen, Y. (2012), "Deciphering word-of-mouth in social media: Text-based metrics of consumer reviews," </a:t>
            </a:r>
            <a:br>
              <a:rPr lang="en-US" altLang="zh-TW" sz="1000">
                <a:solidFill>
                  <a:srgbClr val="A6A6A6"/>
                </a:solidFill>
                <a:latin typeface="Arial" charset="0"/>
                <a:ea typeface="MS PGothic" pitchFamily="34" charset="-128"/>
              </a:rPr>
            </a:br>
            <a:r>
              <a:rPr lang="en-US" altLang="zh-TW" sz="1000">
                <a:solidFill>
                  <a:srgbClr val="A6A6A6"/>
                </a:solidFill>
                <a:latin typeface="Arial" charset="0"/>
                <a:ea typeface="MS PGothic" pitchFamily="34" charset="-128"/>
              </a:rPr>
              <a:t>ACM Trans. Manage. Inf. Syst. (3:1) 2012, pp 1-23.,</a:t>
            </a:r>
            <a:endParaRPr lang="zh-TW" altLang="en-US" sz="1000">
              <a:solidFill>
                <a:srgbClr val="A6A6A6"/>
              </a:solidFill>
              <a:latin typeface="Arial" charset="0"/>
              <a:ea typeface="MS PGothic" pitchFamily="34" charset="-128"/>
            </a:endParaRPr>
          </a:p>
        </p:txBody>
      </p:sp>
    </p:spTree>
    <p:extLst>
      <p:ext uri="{BB962C8B-B14F-4D97-AF65-F5344CB8AC3E}">
        <p14:creationId xmlns:p14="http://schemas.microsoft.com/office/powerpoint/2010/main" val="2413518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a:xfrm>
            <a:off x="457200" y="274638"/>
            <a:ext cx="8229600" cy="6034087"/>
          </a:xfrm>
        </p:spPr>
        <p:txBody>
          <a:bodyPr/>
          <a:lstStyle/>
          <a:p>
            <a:r>
              <a:rPr lang="en-US" altLang="zh-TW" sz="8000" dirty="0">
                <a:solidFill>
                  <a:srgbClr val="C00000"/>
                </a:solidFill>
                <a:latin typeface="Calibri" charset="0"/>
                <a:ea typeface="標楷體" charset="-120"/>
              </a:rPr>
              <a:t>Sentiment Analysis</a:t>
            </a:r>
            <a:endParaRPr lang="en-US" altLang="en-US" sz="8000" dirty="0">
              <a:solidFill>
                <a:srgbClr val="C00000"/>
              </a:solidFill>
              <a:latin typeface="Calibri" charset="0"/>
              <a:ea typeface="標楷體" charset="-120"/>
            </a:endParaRPr>
          </a:p>
        </p:txBody>
      </p:sp>
      <p:sp>
        <p:nvSpPr>
          <p:cNvPr id="1536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C08EAB8C-93D2-2144-9253-06580194A94E}" type="slidenum">
              <a:rPr kumimoji="0" lang="zh-TW" altLang="en-US" sz="1200">
                <a:solidFill>
                  <a:srgbClr val="898989"/>
                </a:solidFill>
                <a:latin typeface="Calibri" charset="0"/>
              </a:rPr>
              <a:pPr eaLnBrk="1" hangingPunct="1"/>
              <a:t>5</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4567156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a:xfrm>
            <a:off x="457200" y="274638"/>
            <a:ext cx="8229600" cy="777875"/>
          </a:xfrm>
        </p:spPr>
        <p:txBody>
          <a:bodyPr/>
          <a:lstStyle/>
          <a:p>
            <a:r>
              <a:rPr lang="en-US" altLang="zh-TW">
                <a:solidFill>
                  <a:srgbClr val="4F81BD"/>
                </a:solidFill>
              </a:rPr>
              <a:t>Conversion of text representation</a:t>
            </a:r>
            <a:endParaRPr lang="zh-TW" altLang="en-US">
              <a:solidFill>
                <a:srgbClr val="4F81BD"/>
              </a:solidFill>
            </a:endParaRPr>
          </a:p>
        </p:txBody>
      </p:sp>
      <p:sp>
        <p:nvSpPr>
          <p:cNvPr id="4403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85C5BDCE-1122-455A-84F3-D2AFDD83E889}" type="slidenum">
              <a:rPr lang="zh-TW" altLang="en-US" sz="1200" smtClean="0">
                <a:solidFill>
                  <a:srgbClr val="898989"/>
                </a:solidFill>
              </a:rPr>
              <a:pPr eaLnBrk="1" hangingPunct="1">
                <a:spcBef>
                  <a:spcPct val="0"/>
                </a:spcBef>
                <a:buFontTx/>
                <a:buNone/>
              </a:pPr>
              <a:t>50</a:t>
            </a:fld>
            <a:endParaRPr lang="zh-TW" altLang="en-US" sz="1200">
              <a:solidFill>
                <a:srgbClr val="898989"/>
              </a:solidFill>
            </a:endParaRPr>
          </a:p>
        </p:txBody>
      </p:sp>
      <p:pic>
        <p:nvPicPr>
          <p:cNvPr id="4403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1700213"/>
            <a:ext cx="87106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矩形 5"/>
          <p:cNvSpPr>
            <a:spLocks noChangeArrowheads="1"/>
          </p:cNvSpPr>
          <p:nvPr/>
        </p:nvSpPr>
        <p:spPr bwMode="auto">
          <a:xfrm>
            <a:off x="323850" y="6457950"/>
            <a:ext cx="8208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A6A6A6"/>
                </a:solidFill>
                <a:latin typeface="Arial" charset="0"/>
                <a:ea typeface="MS PGothic" pitchFamily="34" charset="-128"/>
              </a:rPr>
              <a:t>Source: Zhang, Z., Li, X., and Chen, Y. (2012), "Deciphering word-of-mouth in social media: Text-based metrics of consumer reviews," </a:t>
            </a:r>
            <a:br>
              <a:rPr lang="en-US" altLang="zh-TW" sz="1000">
                <a:solidFill>
                  <a:srgbClr val="A6A6A6"/>
                </a:solidFill>
                <a:latin typeface="Arial" charset="0"/>
                <a:ea typeface="MS PGothic" pitchFamily="34" charset="-128"/>
              </a:rPr>
            </a:br>
            <a:r>
              <a:rPr lang="en-US" altLang="zh-TW" sz="1000">
                <a:solidFill>
                  <a:srgbClr val="A6A6A6"/>
                </a:solidFill>
                <a:latin typeface="Arial" charset="0"/>
                <a:ea typeface="MS PGothic" pitchFamily="34" charset="-128"/>
              </a:rPr>
              <a:t>ACM Trans. Manage. Inf. Syst. (3:1) 2012, pp 1-23.,</a:t>
            </a:r>
            <a:endParaRPr lang="zh-TW" altLang="en-US" sz="10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2337088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a:spLocks noGrp="1"/>
          </p:cNvSpPr>
          <p:nvPr>
            <p:ph type="title"/>
          </p:nvPr>
        </p:nvSpPr>
        <p:spPr/>
        <p:txBody>
          <a:bodyPr/>
          <a:lstStyle/>
          <a:p>
            <a:r>
              <a:rPr lang="en-US" altLang="zh-TW">
                <a:solidFill>
                  <a:schemeClr val="accent1"/>
                </a:solidFill>
              </a:rPr>
              <a:t>Example of SentiWordNet</a:t>
            </a:r>
            <a:endParaRPr lang="zh-TW" altLang="en-US">
              <a:solidFill>
                <a:schemeClr val="accent1"/>
              </a:solidFill>
            </a:endParaRPr>
          </a:p>
        </p:txBody>
      </p:sp>
      <p:sp>
        <p:nvSpPr>
          <p:cNvPr id="45059" name="內容版面配置區 2"/>
          <p:cNvSpPr>
            <a:spLocks noGrp="1"/>
          </p:cNvSpPr>
          <p:nvPr>
            <p:ph idx="1"/>
          </p:nvPr>
        </p:nvSpPr>
        <p:spPr>
          <a:xfrm>
            <a:off x="457200" y="1484313"/>
            <a:ext cx="8229600" cy="4968875"/>
          </a:xfrm>
        </p:spPr>
        <p:txBody>
          <a:bodyPr/>
          <a:lstStyle/>
          <a:p>
            <a:pPr>
              <a:buFont typeface="Arial" charset="0"/>
              <a:buNone/>
            </a:pPr>
            <a:r>
              <a:rPr lang="en-US" altLang="zh-TW" sz="2000"/>
              <a:t>POS	ID	</a:t>
            </a:r>
            <a:r>
              <a:rPr lang="en-US" altLang="zh-TW" sz="2000">
                <a:solidFill>
                  <a:srgbClr val="00B050"/>
                </a:solidFill>
              </a:rPr>
              <a:t>PosScore</a:t>
            </a:r>
            <a:r>
              <a:rPr lang="en-US" altLang="zh-TW" sz="2000"/>
              <a:t>	</a:t>
            </a:r>
            <a:r>
              <a:rPr lang="en-US" altLang="zh-TW" sz="2000">
                <a:solidFill>
                  <a:srgbClr val="FF0000"/>
                </a:solidFill>
              </a:rPr>
              <a:t>NegScore</a:t>
            </a:r>
            <a:r>
              <a:rPr lang="en-US" altLang="zh-TW" sz="2000"/>
              <a:t>	SynsetTerms	Gloss</a:t>
            </a:r>
          </a:p>
          <a:p>
            <a:pPr>
              <a:buFont typeface="Arial" charset="0"/>
              <a:buNone/>
            </a:pPr>
            <a:r>
              <a:rPr lang="en-US" altLang="zh-TW" sz="2000"/>
              <a:t>a	00217728	</a:t>
            </a:r>
            <a:r>
              <a:rPr lang="en-US" altLang="zh-TW" sz="2000">
                <a:solidFill>
                  <a:srgbClr val="00B050"/>
                </a:solidFill>
              </a:rPr>
              <a:t>0.75</a:t>
            </a:r>
            <a:r>
              <a:rPr lang="en-US" altLang="zh-TW" sz="2000"/>
              <a:t>	0	</a:t>
            </a:r>
            <a:r>
              <a:rPr lang="en-US" altLang="zh-TW" sz="2000">
                <a:solidFill>
                  <a:srgbClr val="00B050"/>
                </a:solidFill>
              </a:rPr>
              <a:t>beautiful#1</a:t>
            </a:r>
            <a:r>
              <a:rPr lang="en-US" altLang="zh-TW" sz="2000"/>
              <a:t>	delighting the senses or exciting intellectual or emotional admiration; "a beautiful child"; "beautiful country"; "a beautiful painting"; "a beautiful theory"; "a beautiful party“</a:t>
            </a:r>
          </a:p>
          <a:p>
            <a:pPr>
              <a:buFont typeface="Arial" charset="0"/>
              <a:buNone/>
            </a:pPr>
            <a:r>
              <a:rPr lang="en-US" altLang="zh-TW" sz="2000"/>
              <a:t>a	00227507	</a:t>
            </a:r>
            <a:r>
              <a:rPr lang="en-US" altLang="zh-TW" sz="2000">
                <a:solidFill>
                  <a:srgbClr val="00B050"/>
                </a:solidFill>
              </a:rPr>
              <a:t>0.75</a:t>
            </a:r>
            <a:r>
              <a:rPr lang="en-US" altLang="zh-TW" sz="2000"/>
              <a:t>	0	</a:t>
            </a:r>
            <a:r>
              <a:rPr lang="en-US" altLang="zh-TW" sz="2000">
                <a:solidFill>
                  <a:srgbClr val="00B050"/>
                </a:solidFill>
              </a:rPr>
              <a:t>best#1</a:t>
            </a:r>
            <a:r>
              <a:rPr lang="en-US" altLang="zh-TW" sz="2000"/>
              <a:t>	(superlative of `good') having the most positive qualities; "the best film of the year"; "the best solution"; "the best time for planting"; "wore his best suit“</a:t>
            </a:r>
          </a:p>
          <a:p>
            <a:pPr>
              <a:buFont typeface="Arial" charset="0"/>
              <a:buNone/>
            </a:pPr>
            <a:r>
              <a:rPr lang="en-US" altLang="zh-TW" sz="2000"/>
              <a:t>r	00042614	0	</a:t>
            </a:r>
            <a:r>
              <a:rPr lang="en-US" altLang="zh-TW" sz="2000">
                <a:solidFill>
                  <a:srgbClr val="FF0000"/>
                </a:solidFill>
              </a:rPr>
              <a:t>0.625</a:t>
            </a:r>
            <a:r>
              <a:rPr lang="en-US" altLang="zh-TW" sz="2000"/>
              <a:t>	unhappily#2 </a:t>
            </a:r>
            <a:r>
              <a:rPr lang="en-US" altLang="zh-TW" sz="2000">
                <a:solidFill>
                  <a:srgbClr val="FF0000"/>
                </a:solidFill>
              </a:rPr>
              <a:t>sadly#1</a:t>
            </a:r>
            <a:r>
              <a:rPr lang="en-US" altLang="zh-TW" sz="2000"/>
              <a:t>	in an unfortunate way; "sadly he died before he could see his grandchild“</a:t>
            </a:r>
          </a:p>
          <a:p>
            <a:pPr>
              <a:buFont typeface="Arial" charset="0"/>
              <a:buNone/>
            </a:pPr>
            <a:r>
              <a:rPr lang="en-US" altLang="zh-TW" sz="2000"/>
              <a:t>r	00093270	0	</a:t>
            </a:r>
            <a:r>
              <a:rPr lang="en-US" altLang="zh-TW" sz="2000">
                <a:solidFill>
                  <a:srgbClr val="FF0000"/>
                </a:solidFill>
              </a:rPr>
              <a:t>0.875</a:t>
            </a:r>
            <a:r>
              <a:rPr lang="en-US" altLang="zh-TW" sz="2000"/>
              <a:t>	woefully#1 </a:t>
            </a:r>
            <a:r>
              <a:rPr lang="en-US" altLang="zh-TW" sz="2000">
                <a:solidFill>
                  <a:srgbClr val="FF0000"/>
                </a:solidFill>
              </a:rPr>
              <a:t>sadly#3</a:t>
            </a:r>
            <a:r>
              <a:rPr lang="en-US" altLang="zh-TW" sz="2000"/>
              <a:t> lamentably#1 deplorably#1	in an unfortunate or deplorable manner; "he was sadly neglected"; "it was woefully inadequate“</a:t>
            </a:r>
          </a:p>
          <a:p>
            <a:pPr>
              <a:buFont typeface="Arial" charset="0"/>
              <a:buNone/>
            </a:pPr>
            <a:r>
              <a:rPr lang="en-US" altLang="zh-TW" sz="2000"/>
              <a:t>r	00404501	0	</a:t>
            </a:r>
            <a:r>
              <a:rPr lang="en-US" altLang="zh-TW" sz="2000">
                <a:solidFill>
                  <a:srgbClr val="FF0000"/>
                </a:solidFill>
              </a:rPr>
              <a:t>0.25</a:t>
            </a:r>
            <a:r>
              <a:rPr lang="en-US" altLang="zh-TW" sz="2000"/>
              <a:t>	</a:t>
            </a:r>
            <a:r>
              <a:rPr lang="en-US" altLang="zh-TW" sz="2000">
                <a:solidFill>
                  <a:srgbClr val="FF0000"/>
                </a:solidFill>
              </a:rPr>
              <a:t>sadly#2</a:t>
            </a:r>
            <a:r>
              <a:rPr lang="en-US" altLang="zh-TW" sz="2000"/>
              <a:t>	with sadness; in a sad manner; "`She died last night,' he said sadly"</a:t>
            </a:r>
          </a:p>
          <a:p>
            <a:pPr>
              <a:buFont typeface="Arial" charset="0"/>
              <a:buNone/>
            </a:pPr>
            <a:endParaRPr lang="zh-TW" altLang="en-US" sz="2000"/>
          </a:p>
        </p:txBody>
      </p:sp>
      <p:sp>
        <p:nvSpPr>
          <p:cNvPr id="4506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0ECD1FF-CC49-41A8-8254-77EABDDB8585}" type="slidenum">
              <a:rPr lang="zh-TW" altLang="en-US" sz="1200" smtClean="0">
                <a:solidFill>
                  <a:srgbClr val="898989"/>
                </a:solidFill>
              </a:rPr>
              <a:pPr eaLnBrk="1" hangingPunct="1">
                <a:spcBef>
                  <a:spcPct val="0"/>
                </a:spcBef>
                <a:buFontTx/>
                <a:buNone/>
              </a:pPr>
              <a:t>51</a:t>
            </a:fld>
            <a:endParaRPr lang="zh-TW" altLang="en-US" sz="1200">
              <a:solidFill>
                <a:srgbClr val="898989"/>
              </a:solidFill>
            </a:endParaRPr>
          </a:p>
        </p:txBody>
      </p:sp>
    </p:spTree>
    <p:extLst>
      <p:ext uri="{BB962C8B-B14F-4D97-AF65-F5344CB8AC3E}">
        <p14:creationId xmlns:p14="http://schemas.microsoft.com/office/powerpoint/2010/main" val="8981669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a:solidFill>
                  <a:schemeClr val="accent1"/>
                </a:solidFill>
              </a:rPr>
              <a:t>SenticNet</a:t>
            </a:r>
            <a:endParaRPr lang="en-US" sz="7200" dirty="0"/>
          </a:p>
        </p:txBody>
      </p:sp>
      <p:sp>
        <p:nvSpPr>
          <p:cNvPr id="4" name="Slide Number Placeholder 3"/>
          <p:cNvSpPr>
            <a:spLocks noGrp="1"/>
          </p:cNvSpPr>
          <p:nvPr>
            <p:ph type="sldNum" sz="quarter" idx="12"/>
          </p:nvPr>
        </p:nvSpPr>
        <p:spPr/>
        <p:txBody>
          <a:bodyPr/>
          <a:lstStyle/>
          <a:p>
            <a:pPr>
              <a:defRPr/>
            </a:pPr>
            <a:fld id="{0917191A-B242-4C06-A433-F9193A509C1D}" type="slidenum">
              <a:rPr lang="zh-TW" altLang="en-US" smtClean="0"/>
              <a:pPr>
                <a:defRPr/>
              </a:pPr>
              <a:t>52</a:t>
            </a:fld>
            <a:endParaRPr lang="zh-TW" altLang="en-US"/>
          </a:p>
        </p:txBody>
      </p:sp>
      <p:sp>
        <p:nvSpPr>
          <p:cNvPr id="6" name="TextBox 5"/>
          <p:cNvSpPr txBox="1"/>
          <p:nvPr/>
        </p:nvSpPr>
        <p:spPr>
          <a:xfrm>
            <a:off x="144016" y="3348281"/>
            <a:ext cx="8820472" cy="584775"/>
          </a:xfrm>
          <a:prstGeom prst="rect">
            <a:avLst/>
          </a:prstGeom>
          <a:noFill/>
        </p:spPr>
        <p:txBody>
          <a:bodyPr wrap="square" rtlCol="0">
            <a:spAutoFit/>
          </a:bodyPr>
          <a:lstStyle/>
          <a:p>
            <a:pPr algn="ctr"/>
            <a:r>
              <a:rPr lang="en-US" sz="3200" dirty="0"/>
              <a:t>The car is very </a:t>
            </a:r>
            <a:r>
              <a:rPr lang="en-US" sz="3200" dirty="0">
                <a:solidFill>
                  <a:srgbClr val="FF0000"/>
                </a:solidFill>
              </a:rPr>
              <a:t>old</a:t>
            </a:r>
            <a:r>
              <a:rPr lang="en-US" sz="3200" dirty="0"/>
              <a:t> but it is rather not </a:t>
            </a:r>
            <a:r>
              <a:rPr lang="en-US" sz="3200" dirty="0">
                <a:solidFill>
                  <a:srgbClr val="FF0000"/>
                </a:solidFill>
              </a:rPr>
              <a:t>expensive</a:t>
            </a:r>
            <a:r>
              <a:rPr lang="en-US" sz="3200" dirty="0"/>
              <a:t>.</a:t>
            </a:r>
          </a:p>
        </p:txBody>
      </p:sp>
      <p:sp>
        <p:nvSpPr>
          <p:cNvPr id="7" name="TextBox 6"/>
          <p:cNvSpPr txBox="1"/>
          <p:nvPr/>
        </p:nvSpPr>
        <p:spPr>
          <a:xfrm>
            <a:off x="144016" y="4941168"/>
            <a:ext cx="8820472" cy="584775"/>
          </a:xfrm>
          <a:prstGeom prst="rect">
            <a:avLst/>
          </a:prstGeom>
          <a:noFill/>
        </p:spPr>
        <p:txBody>
          <a:bodyPr wrap="square" rtlCol="0">
            <a:spAutoFit/>
          </a:bodyPr>
          <a:lstStyle/>
          <a:p>
            <a:pPr algn="ctr"/>
            <a:r>
              <a:rPr lang="en-US" sz="3200" dirty="0"/>
              <a:t>The car is </a:t>
            </a:r>
            <a:r>
              <a:rPr lang="en-US" sz="3200" u="sng" dirty="0">
                <a:solidFill>
                  <a:schemeClr val="accent4">
                    <a:lumMod val="75000"/>
                  </a:schemeClr>
                </a:solidFill>
              </a:rPr>
              <a:t>very</a:t>
            </a:r>
            <a:r>
              <a:rPr lang="en-US" sz="3200" dirty="0"/>
              <a:t> </a:t>
            </a:r>
            <a:r>
              <a:rPr lang="en-US" sz="3200" dirty="0">
                <a:solidFill>
                  <a:srgbClr val="FF0000"/>
                </a:solidFill>
              </a:rPr>
              <a:t>old</a:t>
            </a:r>
            <a:r>
              <a:rPr lang="en-US" sz="3200" dirty="0"/>
              <a:t> </a:t>
            </a:r>
            <a:r>
              <a:rPr lang="en-US" sz="3200" u="sng" dirty="0">
                <a:solidFill>
                  <a:schemeClr val="accent4">
                    <a:lumMod val="75000"/>
                  </a:schemeClr>
                </a:solidFill>
              </a:rPr>
              <a:t>but</a:t>
            </a:r>
            <a:r>
              <a:rPr lang="en-US" sz="3200" dirty="0"/>
              <a:t> it is </a:t>
            </a:r>
            <a:r>
              <a:rPr lang="en-US" sz="3200" u="sng" dirty="0">
                <a:solidFill>
                  <a:schemeClr val="accent4">
                    <a:lumMod val="75000"/>
                  </a:schemeClr>
                </a:solidFill>
              </a:rPr>
              <a:t>rather</a:t>
            </a:r>
            <a:r>
              <a:rPr lang="en-US" sz="3200" dirty="0">
                <a:solidFill>
                  <a:schemeClr val="accent4">
                    <a:lumMod val="75000"/>
                  </a:schemeClr>
                </a:solidFill>
              </a:rPr>
              <a:t> </a:t>
            </a:r>
            <a:r>
              <a:rPr lang="en-US" sz="3200" u="sng" dirty="0">
                <a:solidFill>
                  <a:schemeClr val="accent4">
                    <a:lumMod val="75000"/>
                  </a:schemeClr>
                </a:solidFill>
              </a:rPr>
              <a:t>not</a:t>
            </a:r>
            <a:r>
              <a:rPr lang="en-US" sz="3200" dirty="0">
                <a:solidFill>
                  <a:schemeClr val="accent4">
                    <a:lumMod val="75000"/>
                  </a:schemeClr>
                </a:solidFill>
              </a:rPr>
              <a:t> </a:t>
            </a:r>
            <a:r>
              <a:rPr lang="en-US" sz="3200" dirty="0">
                <a:solidFill>
                  <a:srgbClr val="FF0000"/>
                </a:solidFill>
              </a:rPr>
              <a:t>expensive</a:t>
            </a:r>
            <a:r>
              <a:rPr lang="en-US" sz="3200" dirty="0"/>
              <a:t>.</a:t>
            </a:r>
          </a:p>
        </p:txBody>
      </p:sp>
      <p:sp>
        <p:nvSpPr>
          <p:cNvPr id="8" name="TextBox 7"/>
          <p:cNvSpPr txBox="1"/>
          <p:nvPr/>
        </p:nvSpPr>
        <p:spPr>
          <a:xfrm>
            <a:off x="133720" y="1966898"/>
            <a:ext cx="8820472" cy="584775"/>
          </a:xfrm>
          <a:prstGeom prst="rect">
            <a:avLst/>
          </a:prstGeom>
          <a:noFill/>
        </p:spPr>
        <p:txBody>
          <a:bodyPr wrap="square" rtlCol="0">
            <a:spAutoFit/>
          </a:bodyPr>
          <a:lstStyle/>
          <a:p>
            <a:pPr algn="ctr"/>
            <a:r>
              <a:rPr lang="en-US" sz="3200" dirty="0"/>
              <a:t>The car is very old but it is rather not expensive.</a:t>
            </a:r>
          </a:p>
        </p:txBody>
      </p:sp>
      <p:sp>
        <p:nvSpPr>
          <p:cNvPr id="9" name="Rectangle 8"/>
          <p:cNvSpPr/>
          <p:nvPr/>
        </p:nvSpPr>
        <p:spPr>
          <a:xfrm>
            <a:off x="836712" y="6421061"/>
            <a:ext cx="7470576" cy="400110"/>
          </a:xfrm>
          <a:prstGeom prst="rect">
            <a:avLst/>
          </a:prstGeom>
        </p:spPr>
        <p:txBody>
          <a:bodyPr wrap="square">
            <a:spAutoFit/>
          </a:bodyPr>
          <a:lstStyle/>
          <a:p>
            <a:pPr algn="ctr"/>
            <a:r>
              <a:rPr lang="en-US" sz="1000">
                <a:solidFill>
                  <a:schemeClr val="bg1">
                    <a:lumMod val="75000"/>
                  </a:schemeClr>
                </a:solidFill>
              </a:rPr>
              <a:t>Source: Cambria</a:t>
            </a:r>
            <a:r>
              <a:rPr lang="en-US" sz="1000" dirty="0">
                <a:solidFill>
                  <a:schemeClr val="bg1">
                    <a:lumMod val="75000"/>
                  </a:schemeClr>
                </a:solidFill>
              </a:rPr>
              <a:t>, Erik, </a:t>
            </a:r>
            <a:r>
              <a:rPr lang="en-US" sz="1000" dirty="0" err="1">
                <a:solidFill>
                  <a:schemeClr val="bg1">
                    <a:lumMod val="75000"/>
                  </a:schemeClr>
                </a:solidFill>
              </a:rPr>
              <a:t>Soujanya</a:t>
            </a:r>
            <a:r>
              <a:rPr lang="en-US" sz="1000" dirty="0">
                <a:solidFill>
                  <a:schemeClr val="bg1">
                    <a:lumMod val="75000"/>
                  </a:schemeClr>
                </a:solidFill>
              </a:rPr>
              <a:t> </a:t>
            </a:r>
            <a:r>
              <a:rPr lang="en-US" sz="1000" dirty="0" err="1">
                <a:solidFill>
                  <a:schemeClr val="bg1">
                    <a:lumMod val="75000"/>
                  </a:schemeClr>
                </a:solidFill>
              </a:rPr>
              <a:t>Poria</a:t>
            </a:r>
            <a:r>
              <a:rPr lang="en-US" sz="1000" dirty="0">
                <a:solidFill>
                  <a:schemeClr val="bg1">
                    <a:lumMod val="75000"/>
                  </a:schemeClr>
                </a:solidFill>
              </a:rPr>
              <a:t>, Rajiv </a:t>
            </a:r>
            <a:r>
              <a:rPr lang="en-US" sz="1000" dirty="0" err="1">
                <a:solidFill>
                  <a:schemeClr val="bg1">
                    <a:lumMod val="75000"/>
                  </a:schemeClr>
                </a:solidFill>
              </a:rPr>
              <a:t>Bajpai</a:t>
            </a:r>
            <a:r>
              <a:rPr lang="en-US" sz="1000" dirty="0">
                <a:solidFill>
                  <a:schemeClr val="bg1">
                    <a:lumMod val="75000"/>
                  </a:schemeClr>
                </a:solidFill>
              </a:rPr>
              <a:t>, and </a:t>
            </a:r>
            <a:r>
              <a:rPr lang="en-US" sz="1000" dirty="0" err="1">
                <a:solidFill>
                  <a:schemeClr val="bg1">
                    <a:lumMod val="75000"/>
                  </a:schemeClr>
                </a:solidFill>
              </a:rPr>
              <a:t>Björn</a:t>
            </a:r>
            <a:r>
              <a:rPr lang="en-US" sz="1000" dirty="0">
                <a:solidFill>
                  <a:schemeClr val="bg1">
                    <a:lumMod val="75000"/>
                  </a:schemeClr>
                </a:solidFill>
              </a:rPr>
              <a:t> Schuller. "</a:t>
            </a:r>
            <a:r>
              <a:rPr lang="en-US" sz="1000" dirty="0" err="1">
                <a:solidFill>
                  <a:schemeClr val="bg1">
                    <a:lumMod val="75000"/>
                  </a:schemeClr>
                </a:solidFill>
              </a:rPr>
              <a:t>SenticNet</a:t>
            </a:r>
            <a:r>
              <a:rPr lang="en-US" sz="1000" dirty="0">
                <a:solidFill>
                  <a:schemeClr val="bg1">
                    <a:lumMod val="75000"/>
                  </a:schemeClr>
                </a:solidFill>
              </a:rPr>
              <a:t> 4: A semantic resource for sentiment analysis based on conceptual primitives." In </a:t>
            </a:r>
            <a:r>
              <a:rPr lang="en-US" sz="1000" i="1" dirty="0">
                <a:solidFill>
                  <a:schemeClr val="bg1">
                    <a:lumMod val="75000"/>
                  </a:schemeClr>
                </a:solidFill>
              </a:rPr>
              <a:t>the 26th International Conference on Computational Linguistics (COLING), Osaka</a:t>
            </a:r>
            <a:r>
              <a:rPr lang="en-US" sz="1000" dirty="0">
                <a:solidFill>
                  <a:schemeClr val="bg1">
                    <a:lumMod val="75000"/>
                  </a:schemeClr>
                </a:solidFill>
              </a:rPr>
              <a:t>. 2016.</a:t>
            </a:r>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88" y="115888"/>
            <a:ext cx="94297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66088" y="115888"/>
            <a:ext cx="9334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8878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Polarity Detection with </a:t>
            </a:r>
            <a:r>
              <a:rPr lang="en-US" dirty="0" err="1">
                <a:solidFill>
                  <a:schemeClr val="accent1"/>
                </a:solidFill>
              </a:rPr>
              <a:t>SenticNet</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0917191A-B242-4C06-A433-F9193A509C1D}" type="slidenum">
              <a:rPr lang="zh-TW" altLang="en-US" smtClean="0"/>
              <a:pPr>
                <a:defRPr/>
              </a:pPr>
              <a:t>53</a:t>
            </a:fld>
            <a:endParaRPr lang="zh-TW" altLang="en-US"/>
          </a:p>
        </p:txBody>
      </p:sp>
      <p:sp>
        <p:nvSpPr>
          <p:cNvPr id="5" name="Rectangle 4"/>
          <p:cNvSpPr/>
          <p:nvPr/>
        </p:nvSpPr>
        <p:spPr>
          <a:xfrm>
            <a:off x="836712" y="6421061"/>
            <a:ext cx="7470576" cy="400110"/>
          </a:xfrm>
          <a:prstGeom prst="rect">
            <a:avLst/>
          </a:prstGeom>
        </p:spPr>
        <p:txBody>
          <a:bodyPr wrap="square">
            <a:spAutoFit/>
          </a:bodyPr>
          <a:lstStyle/>
          <a:p>
            <a:pPr algn="ctr"/>
            <a:r>
              <a:rPr lang="en-US" sz="1000">
                <a:solidFill>
                  <a:schemeClr val="bg1">
                    <a:lumMod val="75000"/>
                  </a:schemeClr>
                </a:solidFill>
              </a:rPr>
              <a:t>Source: Cambria</a:t>
            </a:r>
            <a:r>
              <a:rPr lang="en-US" sz="1000" dirty="0">
                <a:solidFill>
                  <a:schemeClr val="bg1">
                    <a:lumMod val="75000"/>
                  </a:schemeClr>
                </a:solidFill>
              </a:rPr>
              <a:t>, Erik, </a:t>
            </a:r>
            <a:r>
              <a:rPr lang="en-US" sz="1000" dirty="0" err="1">
                <a:solidFill>
                  <a:schemeClr val="bg1">
                    <a:lumMod val="75000"/>
                  </a:schemeClr>
                </a:solidFill>
              </a:rPr>
              <a:t>Soujanya</a:t>
            </a:r>
            <a:r>
              <a:rPr lang="en-US" sz="1000" dirty="0">
                <a:solidFill>
                  <a:schemeClr val="bg1">
                    <a:lumMod val="75000"/>
                  </a:schemeClr>
                </a:solidFill>
              </a:rPr>
              <a:t> </a:t>
            </a:r>
            <a:r>
              <a:rPr lang="en-US" sz="1000" dirty="0" err="1">
                <a:solidFill>
                  <a:schemeClr val="bg1">
                    <a:lumMod val="75000"/>
                  </a:schemeClr>
                </a:solidFill>
              </a:rPr>
              <a:t>Poria</a:t>
            </a:r>
            <a:r>
              <a:rPr lang="en-US" sz="1000" dirty="0">
                <a:solidFill>
                  <a:schemeClr val="bg1">
                    <a:lumMod val="75000"/>
                  </a:schemeClr>
                </a:solidFill>
              </a:rPr>
              <a:t>, Rajiv </a:t>
            </a:r>
            <a:r>
              <a:rPr lang="en-US" sz="1000" dirty="0" err="1">
                <a:solidFill>
                  <a:schemeClr val="bg1">
                    <a:lumMod val="75000"/>
                  </a:schemeClr>
                </a:solidFill>
              </a:rPr>
              <a:t>Bajpai</a:t>
            </a:r>
            <a:r>
              <a:rPr lang="en-US" sz="1000" dirty="0">
                <a:solidFill>
                  <a:schemeClr val="bg1">
                    <a:lumMod val="75000"/>
                  </a:schemeClr>
                </a:solidFill>
              </a:rPr>
              <a:t>, and </a:t>
            </a:r>
            <a:r>
              <a:rPr lang="en-US" sz="1000" dirty="0" err="1">
                <a:solidFill>
                  <a:schemeClr val="bg1">
                    <a:lumMod val="75000"/>
                  </a:schemeClr>
                </a:solidFill>
              </a:rPr>
              <a:t>Björn</a:t>
            </a:r>
            <a:r>
              <a:rPr lang="en-US" sz="1000" dirty="0">
                <a:solidFill>
                  <a:schemeClr val="bg1">
                    <a:lumMod val="75000"/>
                  </a:schemeClr>
                </a:solidFill>
              </a:rPr>
              <a:t> Schuller. "</a:t>
            </a:r>
            <a:r>
              <a:rPr lang="en-US" sz="1000" dirty="0" err="1">
                <a:solidFill>
                  <a:schemeClr val="bg1">
                    <a:lumMod val="75000"/>
                  </a:schemeClr>
                </a:solidFill>
              </a:rPr>
              <a:t>SenticNet</a:t>
            </a:r>
            <a:r>
              <a:rPr lang="en-US" sz="1000" dirty="0">
                <a:solidFill>
                  <a:schemeClr val="bg1">
                    <a:lumMod val="75000"/>
                  </a:schemeClr>
                </a:solidFill>
              </a:rPr>
              <a:t> 4: A semantic resource for sentiment analysis based on conceptual primitives." In </a:t>
            </a:r>
            <a:r>
              <a:rPr lang="en-US" sz="1000" i="1" dirty="0">
                <a:solidFill>
                  <a:schemeClr val="bg1">
                    <a:lumMod val="75000"/>
                  </a:schemeClr>
                </a:solidFill>
              </a:rPr>
              <a:t>the 26th International Conference on Computational Linguistics (COLING), Osaka</a:t>
            </a:r>
            <a:r>
              <a:rPr lang="en-US" sz="1000" dirty="0">
                <a:solidFill>
                  <a:schemeClr val="bg1">
                    <a:lumMod val="75000"/>
                  </a:schemeClr>
                </a:solidFill>
              </a:rPr>
              <a:t>. 2016.</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536" y="2132856"/>
            <a:ext cx="8640960" cy="2376264"/>
          </a:xfrm>
          <a:prstGeom prst="rect">
            <a:avLst/>
          </a:prstGeom>
        </p:spPr>
      </p:pic>
      <p:sp>
        <p:nvSpPr>
          <p:cNvPr id="7" name="TextBox 6"/>
          <p:cNvSpPr txBox="1"/>
          <p:nvPr/>
        </p:nvSpPr>
        <p:spPr>
          <a:xfrm>
            <a:off x="161764" y="5123302"/>
            <a:ext cx="8820472" cy="584775"/>
          </a:xfrm>
          <a:prstGeom prst="rect">
            <a:avLst/>
          </a:prstGeom>
          <a:noFill/>
        </p:spPr>
        <p:txBody>
          <a:bodyPr wrap="square" rtlCol="0">
            <a:spAutoFit/>
          </a:bodyPr>
          <a:lstStyle/>
          <a:p>
            <a:pPr algn="ctr"/>
            <a:r>
              <a:rPr lang="en-US" sz="3200" dirty="0"/>
              <a:t>The car is very </a:t>
            </a:r>
            <a:r>
              <a:rPr lang="en-US" sz="3200" dirty="0">
                <a:solidFill>
                  <a:srgbClr val="FF0000"/>
                </a:solidFill>
              </a:rPr>
              <a:t>old</a:t>
            </a:r>
            <a:r>
              <a:rPr lang="en-US" sz="3200" dirty="0"/>
              <a:t> but it is rather not </a:t>
            </a:r>
            <a:r>
              <a:rPr lang="en-US" sz="3200" dirty="0">
                <a:solidFill>
                  <a:srgbClr val="FF0000"/>
                </a:solidFill>
              </a:rPr>
              <a:t>expensive</a:t>
            </a:r>
            <a:r>
              <a:rPr lang="en-US" sz="3200" dirty="0"/>
              <a:t>.</a:t>
            </a:r>
          </a:p>
        </p:txBody>
      </p:sp>
      <p:sp>
        <p:nvSpPr>
          <p:cNvPr id="8" name="TextBox 7"/>
          <p:cNvSpPr txBox="1"/>
          <p:nvPr/>
        </p:nvSpPr>
        <p:spPr>
          <a:xfrm>
            <a:off x="144016" y="5724545"/>
            <a:ext cx="8820472" cy="584775"/>
          </a:xfrm>
          <a:prstGeom prst="rect">
            <a:avLst/>
          </a:prstGeom>
          <a:noFill/>
        </p:spPr>
        <p:txBody>
          <a:bodyPr wrap="square" rtlCol="0">
            <a:spAutoFit/>
          </a:bodyPr>
          <a:lstStyle/>
          <a:p>
            <a:pPr algn="ctr"/>
            <a:r>
              <a:rPr lang="en-US" sz="3200" dirty="0"/>
              <a:t>The car is </a:t>
            </a:r>
            <a:r>
              <a:rPr lang="en-US" sz="3200" u="sng" dirty="0">
                <a:solidFill>
                  <a:schemeClr val="accent4">
                    <a:lumMod val="75000"/>
                  </a:schemeClr>
                </a:solidFill>
              </a:rPr>
              <a:t>very</a:t>
            </a:r>
            <a:r>
              <a:rPr lang="en-US" sz="3200" dirty="0"/>
              <a:t> </a:t>
            </a:r>
            <a:r>
              <a:rPr lang="en-US" sz="3200" dirty="0">
                <a:solidFill>
                  <a:srgbClr val="FF0000"/>
                </a:solidFill>
              </a:rPr>
              <a:t>old</a:t>
            </a:r>
            <a:r>
              <a:rPr lang="en-US" sz="3200" dirty="0"/>
              <a:t> </a:t>
            </a:r>
            <a:r>
              <a:rPr lang="en-US" sz="3200" u="sng" dirty="0">
                <a:solidFill>
                  <a:schemeClr val="accent4">
                    <a:lumMod val="75000"/>
                  </a:schemeClr>
                </a:solidFill>
              </a:rPr>
              <a:t>but</a:t>
            </a:r>
            <a:r>
              <a:rPr lang="en-US" sz="3200" dirty="0"/>
              <a:t> it is </a:t>
            </a:r>
            <a:r>
              <a:rPr lang="en-US" sz="3200" u="sng" dirty="0">
                <a:solidFill>
                  <a:schemeClr val="accent4">
                    <a:lumMod val="75000"/>
                  </a:schemeClr>
                </a:solidFill>
              </a:rPr>
              <a:t>rather</a:t>
            </a:r>
            <a:r>
              <a:rPr lang="en-US" sz="3200" dirty="0">
                <a:solidFill>
                  <a:schemeClr val="accent4">
                    <a:lumMod val="75000"/>
                  </a:schemeClr>
                </a:solidFill>
              </a:rPr>
              <a:t> </a:t>
            </a:r>
            <a:r>
              <a:rPr lang="en-US" sz="3200" u="sng" dirty="0">
                <a:solidFill>
                  <a:schemeClr val="accent4">
                    <a:lumMod val="75000"/>
                  </a:schemeClr>
                </a:solidFill>
              </a:rPr>
              <a:t>not</a:t>
            </a:r>
            <a:r>
              <a:rPr lang="en-US" sz="3200" dirty="0">
                <a:solidFill>
                  <a:schemeClr val="accent4">
                    <a:lumMod val="75000"/>
                  </a:schemeClr>
                </a:solidFill>
              </a:rPr>
              <a:t> </a:t>
            </a:r>
            <a:r>
              <a:rPr lang="en-US" sz="3200" dirty="0">
                <a:solidFill>
                  <a:srgbClr val="FF0000"/>
                </a:solidFill>
              </a:rPr>
              <a:t>expensive</a:t>
            </a:r>
            <a:r>
              <a:rPr lang="en-US" sz="3200" dirty="0"/>
              <a:t>.</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764" y="1253242"/>
            <a:ext cx="94297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75625" y="1305043"/>
            <a:ext cx="9334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72423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917191A-B242-4C06-A433-F9193A509C1D}" type="slidenum">
              <a:rPr lang="zh-TW" altLang="en-US" smtClean="0"/>
              <a:pPr>
                <a:defRPr/>
              </a:pPr>
              <a:t>54</a:t>
            </a:fld>
            <a:endParaRPr lang="zh-TW" alt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6555" y="1988530"/>
            <a:ext cx="8010890" cy="3960440"/>
          </a:xfrm>
          <a:prstGeom prst="rect">
            <a:avLst/>
          </a:prstGeom>
        </p:spPr>
      </p:pic>
      <p:sp>
        <p:nvSpPr>
          <p:cNvPr id="7" name="Rectangle 6"/>
          <p:cNvSpPr/>
          <p:nvPr/>
        </p:nvSpPr>
        <p:spPr>
          <a:xfrm>
            <a:off x="836712" y="6421061"/>
            <a:ext cx="7470576" cy="400110"/>
          </a:xfrm>
          <a:prstGeom prst="rect">
            <a:avLst/>
          </a:prstGeom>
        </p:spPr>
        <p:txBody>
          <a:bodyPr wrap="square">
            <a:spAutoFit/>
          </a:bodyPr>
          <a:lstStyle/>
          <a:p>
            <a:pPr algn="ctr"/>
            <a:r>
              <a:rPr lang="en-US" sz="1000">
                <a:solidFill>
                  <a:schemeClr val="bg1">
                    <a:lumMod val="75000"/>
                  </a:schemeClr>
                </a:solidFill>
              </a:rPr>
              <a:t>Source: Cambria</a:t>
            </a:r>
            <a:r>
              <a:rPr lang="en-US" sz="1000" dirty="0">
                <a:solidFill>
                  <a:schemeClr val="bg1">
                    <a:lumMod val="75000"/>
                  </a:schemeClr>
                </a:solidFill>
              </a:rPr>
              <a:t>, Erik, </a:t>
            </a:r>
            <a:r>
              <a:rPr lang="en-US" sz="1000" dirty="0" err="1">
                <a:solidFill>
                  <a:schemeClr val="bg1">
                    <a:lumMod val="75000"/>
                  </a:schemeClr>
                </a:solidFill>
              </a:rPr>
              <a:t>Soujanya</a:t>
            </a:r>
            <a:r>
              <a:rPr lang="en-US" sz="1000" dirty="0">
                <a:solidFill>
                  <a:schemeClr val="bg1">
                    <a:lumMod val="75000"/>
                  </a:schemeClr>
                </a:solidFill>
              </a:rPr>
              <a:t> </a:t>
            </a:r>
            <a:r>
              <a:rPr lang="en-US" sz="1000" dirty="0" err="1">
                <a:solidFill>
                  <a:schemeClr val="bg1">
                    <a:lumMod val="75000"/>
                  </a:schemeClr>
                </a:solidFill>
              </a:rPr>
              <a:t>Poria</a:t>
            </a:r>
            <a:r>
              <a:rPr lang="en-US" sz="1000" dirty="0">
                <a:solidFill>
                  <a:schemeClr val="bg1">
                    <a:lumMod val="75000"/>
                  </a:schemeClr>
                </a:solidFill>
              </a:rPr>
              <a:t>, Rajiv </a:t>
            </a:r>
            <a:r>
              <a:rPr lang="en-US" sz="1000" dirty="0" err="1">
                <a:solidFill>
                  <a:schemeClr val="bg1">
                    <a:lumMod val="75000"/>
                  </a:schemeClr>
                </a:solidFill>
              </a:rPr>
              <a:t>Bajpai</a:t>
            </a:r>
            <a:r>
              <a:rPr lang="en-US" sz="1000" dirty="0">
                <a:solidFill>
                  <a:schemeClr val="bg1">
                    <a:lumMod val="75000"/>
                  </a:schemeClr>
                </a:solidFill>
              </a:rPr>
              <a:t>, and </a:t>
            </a:r>
            <a:r>
              <a:rPr lang="en-US" sz="1000" dirty="0" err="1">
                <a:solidFill>
                  <a:schemeClr val="bg1">
                    <a:lumMod val="75000"/>
                  </a:schemeClr>
                </a:solidFill>
              </a:rPr>
              <a:t>Björn</a:t>
            </a:r>
            <a:r>
              <a:rPr lang="en-US" sz="1000" dirty="0">
                <a:solidFill>
                  <a:schemeClr val="bg1">
                    <a:lumMod val="75000"/>
                  </a:schemeClr>
                </a:solidFill>
              </a:rPr>
              <a:t> Schuller. "</a:t>
            </a:r>
            <a:r>
              <a:rPr lang="en-US" sz="1000" dirty="0" err="1">
                <a:solidFill>
                  <a:schemeClr val="bg1">
                    <a:lumMod val="75000"/>
                  </a:schemeClr>
                </a:solidFill>
              </a:rPr>
              <a:t>SenticNet</a:t>
            </a:r>
            <a:r>
              <a:rPr lang="en-US" sz="1000" dirty="0">
                <a:solidFill>
                  <a:schemeClr val="bg1">
                    <a:lumMod val="75000"/>
                  </a:schemeClr>
                </a:solidFill>
              </a:rPr>
              <a:t> 4: A semantic resource for sentiment analysis based on conceptual primitives." In </a:t>
            </a:r>
            <a:r>
              <a:rPr lang="en-US" sz="1000" i="1" dirty="0">
                <a:solidFill>
                  <a:schemeClr val="bg1">
                    <a:lumMod val="75000"/>
                  </a:schemeClr>
                </a:solidFill>
              </a:rPr>
              <a:t>the 26th International Conference on Computational Linguistics (COLING), Osaka</a:t>
            </a:r>
            <a:r>
              <a:rPr lang="en-US" sz="1000" dirty="0">
                <a:solidFill>
                  <a:schemeClr val="bg1">
                    <a:lumMod val="75000"/>
                  </a:schemeClr>
                </a:solidFill>
              </a:rPr>
              <a:t>. 2016.</a:t>
            </a:r>
          </a:p>
        </p:txBody>
      </p:sp>
      <p:sp>
        <p:nvSpPr>
          <p:cNvPr id="8" name="Title 1"/>
          <p:cNvSpPr>
            <a:spLocks noGrp="1"/>
          </p:cNvSpPr>
          <p:nvPr>
            <p:ph type="title"/>
          </p:nvPr>
        </p:nvSpPr>
        <p:spPr>
          <a:xfrm>
            <a:off x="457200" y="274638"/>
            <a:ext cx="8229600" cy="1143000"/>
          </a:xfrm>
        </p:spPr>
        <p:txBody>
          <a:bodyPr/>
          <a:lstStyle/>
          <a:p>
            <a:r>
              <a:rPr lang="en-US" dirty="0">
                <a:solidFill>
                  <a:schemeClr val="accent1"/>
                </a:solidFill>
              </a:rPr>
              <a:t>Polarity Detection with </a:t>
            </a:r>
            <a:r>
              <a:rPr lang="en-US" dirty="0" err="1">
                <a:solidFill>
                  <a:schemeClr val="accent1"/>
                </a:solidFill>
              </a:rPr>
              <a:t>SenticNet</a:t>
            </a:r>
            <a:endParaRPr lang="en-US" dirty="0">
              <a:solidFill>
                <a:schemeClr val="accent1"/>
              </a:solidFill>
            </a:endParaRPr>
          </a:p>
        </p:txBody>
      </p:sp>
    </p:spTree>
    <p:extLst>
      <p:ext uri="{BB962C8B-B14F-4D97-AF65-F5344CB8AC3E}">
        <p14:creationId xmlns:p14="http://schemas.microsoft.com/office/powerpoint/2010/main" val="14546188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917191A-B242-4C06-A433-F9193A509C1D}" type="slidenum">
              <a:rPr lang="zh-TW" altLang="en-US" smtClean="0"/>
              <a:pPr>
                <a:defRPr/>
              </a:pPr>
              <a:t>55</a:t>
            </a:fld>
            <a:endParaRPr lang="zh-TW" altLang="en-US"/>
          </a:p>
        </p:txBody>
      </p:sp>
      <p:pic>
        <p:nvPicPr>
          <p:cNvPr id="13" name="Pictur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92770" y="1124744"/>
            <a:ext cx="6349505" cy="5242711"/>
          </a:xfrm>
          <a:prstGeom prst="rect">
            <a:avLst/>
          </a:prstGeom>
        </p:spPr>
      </p:pic>
      <p:sp>
        <p:nvSpPr>
          <p:cNvPr id="14" name="Rectangle 13"/>
          <p:cNvSpPr/>
          <p:nvPr/>
        </p:nvSpPr>
        <p:spPr>
          <a:xfrm>
            <a:off x="836712" y="6421061"/>
            <a:ext cx="7470576" cy="400110"/>
          </a:xfrm>
          <a:prstGeom prst="rect">
            <a:avLst/>
          </a:prstGeom>
        </p:spPr>
        <p:txBody>
          <a:bodyPr wrap="square">
            <a:spAutoFit/>
          </a:bodyPr>
          <a:lstStyle/>
          <a:p>
            <a:pPr algn="ctr"/>
            <a:r>
              <a:rPr lang="en-US" sz="1000">
                <a:solidFill>
                  <a:schemeClr val="bg1">
                    <a:lumMod val="75000"/>
                  </a:schemeClr>
                </a:solidFill>
              </a:rPr>
              <a:t>Source: Cambria</a:t>
            </a:r>
            <a:r>
              <a:rPr lang="en-US" sz="1000" dirty="0">
                <a:solidFill>
                  <a:schemeClr val="bg1">
                    <a:lumMod val="75000"/>
                  </a:schemeClr>
                </a:solidFill>
              </a:rPr>
              <a:t>, Erik, </a:t>
            </a:r>
            <a:r>
              <a:rPr lang="en-US" sz="1000" dirty="0" err="1">
                <a:solidFill>
                  <a:schemeClr val="bg1">
                    <a:lumMod val="75000"/>
                  </a:schemeClr>
                </a:solidFill>
              </a:rPr>
              <a:t>Soujanya</a:t>
            </a:r>
            <a:r>
              <a:rPr lang="en-US" sz="1000" dirty="0">
                <a:solidFill>
                  <a:schemeClr val="bg1">
                    <a:lumMod val="75000"/>
                  </a:schemeClr>
                </a:solidFill>
              </a:rPr>
              <a:t> </a:t>
            </a:r>
            <a:r>
              <a:rPr lang="en-US" sz="1000" dirty="0" err="1">
                <a:solidFill>
                  <a:schemeClr val="bg1">
                    <a:lumMod val="75000"/>
                  </a:schemeClr>
                </a:solidFill>
              </a:rPr>
              <a:t>Poria</a:t>
            </a:r>
            <a:r>
              <a:rPr lang="en-US" sz="1000" dirty="0">
                <a:solidFill>
                  <a:schemeClr val="bg1">
                    <a:lumMod val="75000"/>
                  </a:schemeClr>
                </a:solidFill>
              </a:rPr>
              <a:t>, Rajiv </a:t>
            </a:r>
            <a:r>
              <a:rPr lang="en-US" sz="1000" dirty="0" err="1">
                <a:solidFill>
                  <a:schemeClr val="bg1">
                    <a:lumMod val="75000"/>
                  </a:schemeClr>
                </a:solidFill>
              </a:rPr>
              <a:t>Bajpai</a:t>
            </a:r>
            <a:r>
              <a:rPr lang="en-US" sz="1000" dirty="0">
                <a:solidFill>
                  <a:schemeClr val="bg1">
                    <a:lumMod val="75000"/>
                  </a:schemeClr>
                </a:solidFill>
              </a:rPr>
              <a:t>, and </a:t>
            </a:r>
            <a:r>
              <a:rPr lang="en-US" sz="1000" dirty="0" err="1">
                <a:solidFill>
                  <a:schemeClr val="bg1">
                    <a:lumMod val="75000"/>
                  </a:schemeClr>
                </a:solidFill>
              </a:rPr>
              <a:t>Björn</a:t>
            </a:r>
            <a:r>
              <a:rPr lang="en-US" sz="1000" dirty="0">
                <a:solidFill>
                  <a:schemeClr val="bg1">
                    <a:lumMod val="75000"/>
                  </a:schemeClr>
                </a:solidFill>
              </a:rPr>
              <a:t> Schuller. "</a:t>
            </a:r>
            <a:r>
              <a:rPr lang="en-US" sz="1000" dirty="0" err="1">
                <a:solidFill>
                  <a:schemeClr val="bg1">
                    <a:lumMod val="75000"/>
                  </a:schemeClr>
                </a:solidFill>
              </a:rPr>
              <a:t>SenticNet</a:t>
            </a:r>
            <a:r>
              <a:rPr lang="en-US" sz="1000" dirty="0">
                <a:solidFill>
                  <a:schemeClr val="bg1">
                    <a:lumMod val="75000"/>
                  </a:schemeClr>
                </a:solidFill>
              </a:rPr>
              <a:t> 4: A semantic resource for sentiment analysis based on conceptual primitives." In </a:t>
            </a:r>
            <a:r>
              <a:rPr lang="en-US" sz="1000" i="1" dirty="0">
                <a:solidFill>
                  <a:schemeClr val="bg1">
                    <a:lumMod val="75000"/>
                  </a:schemeClr>
                </a:solidFill>
              </a:rPr>
              <a:t>the 26th International Conference on Computational Linguistics (COLING), Osaka</a:t>
            </a:r>
            <a:r>
              <a:rPr lang="en-US" sz="1000" dirty="0">
                <a:solidFill>
                  <a:schemeClr val="bg1">
                    <a:lumMod val="75000"/>
                  </a:schemeClr>
                </a:solidFill>
              </a:rPr>
              <a:t>. 2016.</a:t>
            </a:r>
          </a:p>
        </p:txBody>
      </p:sp>
      <p:sp>
        <p:nvSpPr>
          <p:cNvPr id="15" name="Title 1"/>
          <p:cNvSpPr>
            <a:spLocks noGrp="1"/>
          </p:cNvSpPr>
          <p:nvPr>
            <p:ph type="title"/>
          </p:nvPr>
        </p:nvSpPr>
        <p:spPr>
          <a:xfrm>
            <a:off x="457200" y="274638"/>
            <a:ext cx="8229600" cy="850106"/>
          </a:xfrm>
        </p:spPr>
        <p:txBody>
          <a:bodyPr/>
          <a:lstStyle/>
          <a:p>
            <a:r>
              <a:rPr lang="en-US" dirty="0">
                <a:solidFill>
                  <a:schemeClr val="accent1"/>
                </a:solidFill>
              </a:rPr>
              <a:t>Polarity Detection with </a:t>
            </a:r>
            <a:r>
              <a:rPr lang="en-US" dirty="0" err="1">
                <a:solidFill>
                  <a:schemeClr val="accent1"/>
                </a:solidFill>
              </a:rPr>
              <a:t>SenticNet</a:t>
            </a:r>
            <a:endParaRPr lang="en-US" dirty="0">
              <a:solidFill>
                <a:schemeClr val="accent1"/>
              </a:solidFill>
            </a:endParaRPr>
          </a:p>
        </p:txBody>
      </p:sp>
    </p:spTree>
    <p:extLst>
      <p:ext uri="{BB962C8B-B14F-4D97-AF65-F5344CB8AC3E}">
        <p14:creationId xmlns:p14="http://schemas.microsoft.com/office/powerpoint/2010/main" val="2316423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917191A-B242-4C06-A433-F9193A509C1D}" type="slidenum">
              <a:rPr lang="zh-TW" altLang="en-US" smtClean="0"/>
              <a:pPr>
                <a:defRPr/>
              </a:pPr>
              <a:t>56</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7721" y="1988840"/>
            <a:ext cx="8273952" cy="3744416"/>
          </a:xfrm>
          <a:prstGeom prst="rect">
            <a:avLst/>
          </a:prstGeom>
        </p:spPr>
      </p:pic>
      <p:sp>
        <p:nvSpPr>
          <p:cNvPr id="6" name="Rectangle 5"/>
          <p:cNvSpPr/>
          <p:nvPr/>
        </p:nvSpPr>
        <p:spPr>
          <a:xfrm>
            <a:off x="836712" y="6421061"/>
            <a:ext cx="7470576" cy="400110"/>
          </a:xfrm>
          <a:prstGeom prst="rect">
            <a:avLst/>
          </a:prstGeom>
        </p:spPr>
        <p:txBody>
          <a:bodyPr wrap="square">
            <a:spAutoFit/>
          </a:bodyPr>
          <a:lstStyle/>
          <a:p>
            <a:pPr algn="ctr"/>
            <a:r>
              <a:rPr lang="en-US" sz="1000">
                <a:solidFill>
                  <a:schemeClr val="bg1">
                    <a:lumMod val="75000"/>
                  </a:schemeClr>
                </a:solidFill>
              </a:rPr>
              <a:t>Source: Cambria</a:t>
            </a:r>
            <a:r>
              <a:rPr lang="en-US" sz="1000" dirty="0">
                <a:solidFill>
                  <a:schemeClr val="bg1">
                    <a:lumMod val="75000"/>
                  </a:schemeClr>
                </a:solidFill>
              </a:rPr>
              <a:t>, Erik, </a:t>
            </a:r>
            <a:r>
              <a:rPr lang="en-US" sz="1000" dirty="0" err="1">
                <a:solidFill>
                  <a:schemeClr val="bg1">
                    <a:lumMod val="75000"/>
                  </a:schemeClr>
                </a:solidFill>
              </a:rPr>
              <a:t>Soujanya</a:t>
            </a:r>
            <a:r>
              <a:rPr lang="en-US" sz="1000" dirty="0">
                <a:solidFill>
                  <a:schemeClr val="bg1">
                    <a:lumMod val="75000"/>
                  </a:schemeClr>
                </a:solidFill>
              </a:rPr>
              <a:t> </a:t>
            </a:r>
            <a:r>
              <a:rPr lang="en-US" sz="1000" dirty="0" err="1">
                <a:solidFill>
                  <a:schemeClr val="bg1">
                    <a:lumMod val="75000"/>
                  </a:schemeClr>
                </a:solidFill>
              </a:rPr>
              <a:t>Poria</a:t>
            </a:r>
            <a:r>
              <a:rPr lang="en-US" sz="1000" dirty="0">
                <a:solidFill>
                  <a:schemeClr val="bg1">
                    <a:lumMod val="75000"/>
                  </a:schemeClr>
                </a:solidFill>
              </a:rPr>
              <a:t>, Rajiv </a:t>
            </a:r>
            <a:r>
              <a:rPr lang="en-US" sz="1000" dirty="0" err="1">
                <a:solidFill>
                  <a:schemeClr val="bg1">
                    <a:lumMod val="75000"/>
                  </a:schemeClr>
                </a:solidFill>
              </a:rPr>
              <a:t>Bajpai</a:t>
            </a:r>
            <a:r>
              <a:rPr lang="en-US" sz="1000" dirty="0">
                <a:solidFill>
                  <a:schemeClr val="bg1">
                    <a:lumMod val="75000"/>
                  </a:schemeClr>
                </a:solidFill>
              </a:rPr>
              <a:t>, and </a:t>
            </a:r>
            <a:r>
              <a:rPr lang="en-US" sz="1000" dirty="0" err="1">
                <a:solidFill>
                  <a:schemeClr val="bg1">
                    <a:lumMod val="75000"/>
                  </a:schemeClr>
                </a:solidFill>
              </a:rPr>
              <a:t>Björn</a:t>
            </a:r>
            <a:r>
              <a:rPr lang="en-US" sz="1000" dirty="0">
                <a:solidFill>
                  <a:schemeClr val="bg1">
                    <a:lumMod val="75000"/>
                  </a:schemeClr>
                </a:solidFill>
              </a:rPr>
              <a:t> Schuller. "</a:t>
            </a:r>
            <a:r>
              <a:rPr lang="en-US" sz="1000" dirty="0" err="1">
                <a:solidFill>
                  <a:schemeClr val="bg1">
                    <a:lumMod val="75000"/>
                  </a:schemeClr>
                </a:solidFill>
              </a:rPr>
              <a:t>SenticNet</a:t>
            </a:r>
            <a:r>
              <a:rPr lang="en-US" sz="1000" dirty="0">
                <a:solidFill>
                  <a:schemeClr val="bg1">
                    <a:lumMod val="75000"/>
                  </a:schemeClr>
                </a:solidFill>
              </a:rPr>
              <a:t> 4: A semantic resource for sentiment analysis based on conceptual primitives." In </a:t>
            </a:r>
            <a:r>
              <a:rPr lang="en-US" sz="1000" i="1" dirty="0">
                <a:solidFill>
                  <a:schemeClr val="bg1">
                    <a:lumMod val="75000"/>
                  </a:schemeClr>
                </a:solidFill>
              </a:rPr>
              <a:t>the 26th International Conference on Computational Linguistics (COLING), Osaka</a:t>
            </a:r>
            <a:r>
              <a:rPr lang="en-US" sz="1000" dirty="0">
                <a:solidFill>
                  <a:schemeClr val="bg1">
                    <a:lumMod val="75000"/>
                  </a:schemeClr>
                </a:solidFill>
              </a:rPr>
              <a:t>. 2016.</a:t>
            </a:r>
          </a:p>
        </p:txBody>
      </p:sp>
      <p:sp>
        <p:nvSpPr>
          <p:cNvPr id="7" name="Title 1"/>
          <p:cNvSpPr>
            <a:spLocks noGrp="1"/>
          </p:cNvSpPr>
          <p:nvPr>
            <p:ph type="title"/>
          </p:nvPr>
        </p:nvSpPr>
        <p:spPr>
          <a:xfrm>
            <a:off x="457200" y="274638"/>
            <a:ext cx="8229600" cy="1143000"/>
          </a:xfrm>
        </p:spPr>
        <p:txBody>
          <a:bodyPr/>
          <a:lstStyle/>
          <a:p>
            <a:r>
              <a:rPr lang="en-US" dirty="0">
                <a:solidFill>
                  <a:schemeClr val="accent1"/>
                </a:solidFill>
              </a:rPr>
              <a:t>Polarity Detection with </a:t>
            </a:r>
            <a:r>
              <a:rPr lang="en-US" dirty="0" err="1">
                <a:solidFill>
                  <a:schemeClr val="accent1"/>
                </a:solidFill>
              </a:rPr>
              <a:t>SenticNet</a:t>
            </a:r>
            <a:endParaRPr lang="en-US" dirty="0">
              <a:solidFill>
                <a:schemeClr val="accent1"/>
              </a:solidFill>
            </a:endParaRPr>
          </a:p>
        </p:txBody>
      </p:sp>
    </p:spTree>
    <p:extLst>
      <p:ext uri="{BB962C8B-B14F-4D97-AF65-F5344CB8AC3E}">
        <p14:creationId xmlns:p14="http://schemas.microsoft.com/office/powerpoint/2010/main" val="12622223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917191A-B242-4C06-A433-F9193A509C1D}" type="slidenum">
              <a:rPr lang="zh-TW" altLang="en-US" smtClean="0"/>
              <a:pPr>
                <a:defRPr/>
              </a:pPr>
              <a:t>57</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1603886"/>
            <a:ext cx="8357897" cy="4752529"/>
          </a:xfrm>
          <a:prstGeom prst="rect">
            <a:avLst/>
          </a:prstGeom>
        </p:spPr>
      </p:pic>
      <p:sp>
        <p:nvSpPr>
          <p:cNvPr id="6" name="Rectangle 5"/>
          <p:cNvSpPr/>
          <p:nvPr/>
        </p:nvSpPr>
        <p:spPr>
          <a:xfrm>
            <a:off x="836712" y="6421061"/>
            <a:ext cx="7470576" cy="400110"/>
          </a:xfrm>
          <a:prstGeom prst="rect">
            <a:avLst/>
          </a:prstGeom>
        </p:spPr>
        <p:txBody>
          <a:bodyPr wrap="square">
            <a:spAutoFit/>
          </a:bodyPr>
          <a:lstStyle/>
          <a:p>
            <a:pPr algn="ctr"/>
            <a:r>
              <a:rPr lang="en-US" sz="1000" dirty="0">
                <a:solidFill>
                  <a:schemeClr val="bg1">
                    <a:lumMod val="75000"/>
                  </a:schemeClr>
                </a:solidFill>
              </a:rPr>
              <a:t>Source: Cambria, Erik, </a:t>
            </a:r>
            <a:r>
              <a:rPr lang="en-US" sz="1000" dirty="0" err="1">
                <a:solidFill>
                  <a:schemeClr val="bg1">
                    <a:lumMod val="75000"/>
                  </a:schemeClr>
                </a:solidFill>
              </a:rPr>
              <a:t>Soujanya</a:t>
            </a:r>
            <a:r>
              <a:rPr lang="en-US" sz="1000" dirty="0">
                <a:solidFill>
                  <a:schemeClr val="bg1">
                    <a:lumMod val="75000"/>
                  </a:schemeClr>
                </a:solidFill>
              </a:rPr>
              <a:t> </a:t>
            </a:r>
            <a:r>
              <a:rPr lang="en-US" sz="1000" dirty="0" err="1">
                <a:solidFill>
                  <a:schemeClr val="bg1">
                    <a:lumMod val="75000"/>
                  </a:schemeClr>
                </a:solidFill>
              </a:rPr>
              <a:t>Poria</a:t>
            </a:r>
            <a:r>
              <a:rPr lang="en-US" sz="1000" dirty="0">
                <a:solidFill>
                  <a:schemeClr val="bg1">
                    <a:lumMod val="75000"/>
                  </a:schemeClr>
                </a:solidFill>
              </a:rPr>
              <a:t>, Rajiv </a:t>
            </a:r>
            <a:r>
              <a:rPr lang="en-US" sz="1000" dirty="0" err="1">
                <a:solidFill>
                  <a:schemeClr val="bg1">
                    <a:lumMod val="75000"/>
                  </a:schemeClr>
                </a:solidFill>
              </a:rPr>
              <a:t>Bajpai</a:t>
            </a:r>
            <a:r>
              <a:rPr lang="en-US" sz="1000" dirty="0">
                <a:solidFill>
                  <a:schemeClr val="bg1">
                    <a:lumMod val="75000"/>
                  </a:schemeClr>
                </a:solidFill>
              </a:rPr>
              <a:t>, and </a:t>
            </a:r>
            <a:r>
              <a:rPr lang="en-US" sz="1000" dirty="0" err="1">
                <a:solidFill>
                  <a:schemeClr val="bg1">
                    <a:lumMod val="75000"/>
                  </a:schemeClr>
                </a:solidFill>
              </a:rPr>
              <a:t>Björn</a:t>
            </a:r>
            <a:r>
              <a:rPr lang="en-US" sz="1000" dirty="0">
                <a:solidFill>
                  <a:schemeClr val="bg1">
                    <a:lumMod val="75000"/>
                  </a:schemeClr>
                </a:solidFill>
              </a:rPr>
              <a:t> Schuller. "</a:t>
            </a:r>
            <a:r>
              <a:rPr lang="en-US" sz="1000" dirty="0" err="1">
                <a:solidFill>
                  <a:schemeClr val="bg1">
                    <a:lumMod val="75000"/>
                  </a:schemeClr>
                </a:solidFill>
              </a:rPr>
              <a:t>SenticNet</a:t>
            </a:r>
            <a:r>
              <a:rPr lang="en-US" sz="1000" dirty="0">
                <a:solidFill>
                  <a:schemeClr val="bg1">
                    <a:lumMod val="75000"/>
                  </a:schemeClr>
                </a:solidFill>
              </a:rPr>
              <a:t> 4: A semantic resource for sentiment analysis based on conceptual primitives." In </a:t>
            </a:r>
            <a:r>
              <a:rPr lang="en-US" sz="1000" i="1" dirty="0">
                <a:solidFill>
                  <a:schemeClr val="bg1">
                    <a:lumMod val="75000"/>
                  </a:schemeClr>
                </a:solidFill>
              </a:rPr>
              <a:t>the 26th International Conference on Computational Linguistics (COLING), Osaka</a:t>
            </a:r>
            <a:r>
              <a:rPr lang="en-US" sz="1000" dirty="0">
                <a:solidFill>
                  <a:schemeClr val="bg1">
                    <a:lumMod val="75000"/>
                  </a:schemeClr>
                </a:solidFill>
              </a:rPr>
              <a:t>. 2016.</a:t>
            </a:r>
          </a:p>
        </p:txBody>
      </p:sp>
      <p:sp>
        <p:nvSpPr>
          <p:cNvPr id="7" name="Title 1"/>
          <p:cNvSpPr>
            <a:spLocks noGrp="1"/>
          </p:cNvSpPr>
          <p:nvPr>
            <p:ph type="title"/>
          </p:nvPr>
        </p:nvSpPr>
        <p:spPr>
          <a:xfrm>
            <a:off x="457200" y="274638"/>
            <a:ext cx="8229600" cy="1143000"/>
          </a:xfrm>
        </p:spPr>
        <p:txBody>
          <a:bodyPr/>
          <a:lstStyle/>
          <a:p>
            <a:r>
              <a:rPr lang="en-US" dirty="0">
                <a:solidFill>
                  <a:schemeClr val="accent1"/>
                </a:solidFill>
              </a:rPr>
              <a:t>Polarity Detection with </a:t>
            </a:r>
            <a:r>
              <a:rPr lang="en-US" dirty="0" err="1">
                <a:solidFill>
                  <a:schemeClr val="accent1"/>
                </a:solidFill>
              </a:rPr>
              <a:t>SenticNet</a:t>
            </a:r>
            <a:endParaRPr lang="en-US" dirty="0">
              <a:solidFill>
                <a:schemeClr val="accent1"/>
              </a:solidFill>
            </a:endParaRPr>
          </a:p>
        </p:txBody>
      </p:sp>
    </p:spTree>
    <p:extLst>
      <p:ext uri="{BB962C8B-B14F-4D97-AF65-F5344CB8AC3E}">
        <p14:creationId xmlns:p14="http://schemas.microsoft.com/office/powerpoint/2010/main" val="21116373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標題 1"/>
          <p:cNvSpPr>
            <a:spLocks noGrp="1"/>
          </p:cNvSpPr>
          <p:nvPr>
            <p:ph type="title"/>
          </p:nvPr>
        </p:nvSpPr>
        <p:spPr>
          <a:xfrm>
            <a:off x="250825" y="115888"/>
            <a:ext cx="8642350" cy="1296987"/>
          </a:xfrm>
        </p:spPr>
        <p:txBody>
          <a:bodyPr/>
          <a:lstStyle/>
          <a:p>
            <a:r>
              <a:rPr lang="en-US" altLang="zh-TW">
                <a:solidFill>
                  <a:schemeClr val="accent1"/>
                </a:solidFill>
              </a:rPr>
              <a:t>Evaluation of </a:t>
            </a:r>
            <a:br>
              <a:rPr lang="en-US" altLang="zh-TW">
                <a:solidFill>
                  <a:schemeClr val="accent1"/>
                </a:solidFill>
              </a:rPr>
            </a:br>
            <a:r>
              <a:rPr lang="en-US" altLang="zh-TW">
                <a:solidFill>
                  <a:schemeClr val="accent1"/>
                </a:solidFill>
              </a:rPr>
              <a:t>Text Mining and Sentiment Analysis</a:t>
            </a:r>
            <a:endParaRPr lang="zh-TW" altLang="en-US">
              <a:solidFill>
                <a:schemeClr val="accent1"/>
              </a:solidFill>
            </a:endParaRPr>
          </a:p>
        </p:txBody>
      </p:sp>
      <p:sp>
        <p:nvSpPr>
          <p:cNvPr id="46083" name="內容版面配置區 2"/>
          <p:cNvSpPr>
            <a:spLocks noGrp="1"/>
          </p:cNvSpPr>
          <p:nvPr>
            <p:ph idx="1"/>
          </p:nvPr>
        </p:nvSpPr>
        <p:spPr/>
        <p:txBody>
          <a:bodyPr/>
          <a:lstStyle/>
          <a:p>
            <a:r>
              <a:rPr lang="en-US" altLang="zh-TW"/>
              <a:t>Evaluation of Information Retrieval</a:t>
            </a:r>
          </a:p>
          <a:p>
            <a:r>
              <a:rPr lang="en-US" altLang="zh-TW"/>
              <a:t>Evaluation of Classification Model (Prediction)</a:t>
            </a:r>
          </a:p>
          <a:p>
            <a:pPr lvl="1"/>
            <a:r>
              <a:rPr lang="en-US" altLang="zh-TW" sz="3200">
                <a:solidFill>
                  <a:srgbClr val="FF0000"/>
                </a:solidFill>
              </a:rPr>
              <a:t>Accuracy</a:t>
            </a:r>
          </a:p>
          <a:p>
            <a:pPr lvl="1"/>
            <a:r>
              <a:rPr lang="en-US" altLang="zh-TW" sz="3200">
                <a:solidFill>
                  <a:srgbClr val="984807"/>
                </a:solidFill>
              </a:rPr>
              <a:t>Precision</a:t>
            </a:r>
          </a:p>
          <a:p>
            <a:pPr lvl="1"/>
            <a:r>
              <a:rPr lang="en-US" altLang="zh-TW" sz="3200">
                <a:solidFill>
                  <a:srgbClr val="984807"/>
                </a:solidFill>
              </a:rPr>
              <a:t>Recall</a:t>
            </a:r>
          </a:p>
          <a:p>
            <a:pPr lvl="1"/>
            <a:r>
              <a:rPr lang="en-US" altLang="zh-TW" sz="3200">
                <a:solidFill>
                  <a:srgbClr val="604A7B"/>
                </a:solidFill>
              </a:rPr>
              <a:t>F-score</a:t>
            </a:r>
            <a:endParaRPr lang="zh-TW" altLang="en-US" sz="3200">
              <a:solidFill>
                <a:srgbClr val="604A7B"/>
              </a:solidFill>
            </a:endParaRPr>
          </a:p>
        </p:txBody>
      </p:sp>
      <p:sp>
        <p:nvSpPr>
          <p:cNvPr id="4608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5322F74-E231-4EFA-9836-1047051CE790}" type="slidenum">
              <a:rPr lang="zh-TW" altLang="en-US" sz="1200" smtClean="0">
                <a:solidFill>
                  <a:srgbClr val="898989"/>
                </a:solidFill>
                <a:ea typeface="MS PGothic" pitchFamily="34" charset="-128"/>
              </a:rPr>
              <a:pPr eaLnBrk="1" hangingPunct="1">
                <a:spcBef>
                  <a:spcPct val="0"/>
                </a:spcBef>
                <a:buFontTx/>
                <a:buNone/>
              </a:pPr>
              <a:t>58</a:t>
            </a:fld>
            <a:endParaRPr lang="zh-TW" altLang="en-US" sz="1200">
              <a:solidFill>
                <a:srgbClr val="898989"/>
              </a:solidFill>
              <a:ea typeface="MS PGothic" pitchFamily="34" charset="-128"/>
            </a:endParaRPr>
          </a:p>
        </p:txBody>
      </p:sp>
    </p:spTree>
    <p:extLst>
      <p:ext uri="{BB962C8B-B14F-4D97-AF65-F5344CB8AC3E}">
        <p14:creationId xmlns:p14="http://schemas.microsoft.com/office/powerpoint/2010/main" val="1056256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74638"/>
            <a:ext cx="8229600" cy="6249987"/>
          </a:xfrm>
        </p:spPr>
        <p:txBody>
          <a:bodyPr/>
          <a:lstStyle/>
          <a:p>
            <a:r>
              <a:rPr lang="en-US" altLang="zh-TW" sz="9600" dirty="0">
                <a:solidFill>
                  <a:schemeClr val="accent1"/>
                </a:solidFill>
              </a:rPr>
              <a:t>Deep Learning for </a:t>
            </a:r>
            <a:br>
              <a:rPr lang="en-US" altLang="zh-TW" sz="9600" dirty="0">
                <a:solidFill>
                  <a:schemeClr val="accent1"/>
                </a:solidFill>
              </a:rPr>
            </a:br>
            <a:r>
              <a:rPr lang="en-US" altLang="zh-TW" sz="9600" dirty="0">
                <a:solidFill>
                  <a:schemeClr val="accent1"/>
                </a:solidFill>
              </a:rPr>
              <a:t>Sentiment Analytics</a:t>
            </a:r>
          </a:p>
        </p:txBody>
      </p:sp>
      <p:sp>
        <p:nvSpPr>
          <p:cNvPr id="112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1C11B81-F444-4988-ABAE-B51BB379BFC0}" type="slidenum">
              <a:rPr lang="zh-TW" altLang="en-US" sz="1200" smtClean="0">
                <a:solidFill>
                  <a:srgbClr val="898989"/>
                </a:solidFill>
              </a:rPr>
              <a:pPr eaLnBrk="1" hangingPunct="1">
                <a:spcBef>
                  <a:spcPct val="0"/>
                </a:spcBef>
                <a:buFontTx/>
                <a:buNone/>
              </a:pPr>
              <a:t>59</a:t>
            </a:fld>
            <a:endParaRPr lang="zh-TW" altLang="en-US" sz="1200">
              <a:solidFill>
                <a:srgbClr val="898989"/>
              </a:solidFill>
            </a:endParaRPr>
          </a:p>
        </p:txBody>
      </p:sp>
    </p:spTree>
    <p:extLst>
      <p:ext uri="{BB962C8B-B14F-4D97-AF65-F5344CB8AC3E}">
        <p14:creationId xmlns:p14="http://schemas.microsoft.com/office/powerpoint/2010/main" val="1132903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457200" y="44624"/>
            <a:ext cx="8229600" cy="850900"/>
          </a:xfrm>
        </p:spPr>
        <p:txBody>
          <a:bodyPr/>
          <a:lstStyle/>
          <a:p>
            <a:pPr eaLnBrk="1" hangingPunct="1"/>
            <a:r>
              <a:rPr lang="en-US" altLang="zh-TW" sz="7200" dirty="0">
                <a:solidFill>
                  <a:schemeClr val="accent1"/>
                </a:solidFill>
                <a:latin typeface="Calibri" charset="0"/>
                <a:ea typeface="標楷體" charset="-120"/>
              </a:rPr>
              <a:t>Outline</a:t>
            </a:r>
          </a:p>
        </p:txBody>
      </p:sp>
      <p:sp>
        <p:nvSpPr>
          <p:cNvPr id="142338"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6D96C178-6047-CA48-ABEA-383FDC994EFD}" type="slidenum">
              <a:rPr kumimoji="0" lang="en-US" altLang="zh-TW" sz="1200">
                <a:solidFill>
                  <a:srgbClr val="898989"/>
                </a:solidFill>
                <a:latin typeface="Calibri" charset="0"/>
                <a:ea typeface="MS PGothic" charset="-128"/>
              </a:rPr>
              <a:pPr eaLnBrk="1" hangingPunct="1"/>
              <a:t>6</a:t>
            </a:fld>
            <a:endParaRPr kumimoji="0" lang="en-US" altLang="zh-TW" sz="1200">
              <a:solidFill>
                <a:srgbClr val="898989"/>
              </a:solidFill>
              <a:latin typeface="Calibri" charset="0"/>
              <a:ea typeface="MS PGothic" charset="-128"/>
            </a:endParaRPr>
          </a:p>
        </p:txBody>
      </p:sp>
      <p:sp>
        <p:nvSpPr>
          <p:cNvPr id="142339" name="Rectangle 3"/>
          <p:cNvSpPr txBox="1">
            <a:spLocks noChangeArrowheads="1"/>
          </p:cNvSpPr>
          <p:nvPr/>
        </p:nvSpPr>
        <p:spPr bwMode="auto">
          <a:xfrm>
            <a:off x="179512" y="1125538"/>
            <a:ext cx="8785225"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spcBef>
                <a:spcPct val="20000"/>
              </a:spcBef>
              <a:buFont typeface="Arial" charset="0"/>
              <a:buChar char="•"/>
            </a:pPr>
            <a:r>
              <a:rPr lang="en-US" altLang="zh-TW" sz="4000" dirty="0">
                <a:latin typeface="Calibri" charset="0"/>
                <a:ea typeface="MS PGothic" charset="-128"/>
              </a:rPr>
              <a:t>Unsupervised lexicon-based models</a:t>
            </a:r>
          </a:p>
          <a:p>
            <a:pPr eaLnBrk="1" hangingPunct="1">
              <a:spcBef>
                <a:spcPct val="20000"/>
              </a:spcBef>
              <a:buFont typeface="Arial" charset="0"/>
              <a:buChar char="•"/>
            </a:pPr>
            <a:r>
              <a:rPr lang="en-US" altLang="zh-TW" sz="4000" dirty="0">
                <a:latin typeface="Calibri" charset="0"/>
                <a:ea typeface="MS PGothic" charset="-128"/>
              </a:rPr>
              <a:t>Traditional supervised machine learning models</a:t>
            </a:r>
          </a:p>
          <a:p>
            <a:pPr eaLnBrk="1" hangingPunct="1">
              <a:spcBef>
                <a:spcPct val="20000"/>
              </a:spcBef>
              <a:buFont typeface="Arial" charset="0"/>
              <a:buChar char="•"/>
            </a:pPr>
            <a:r>
              <a:rPr lang="en-US" altLang="zh-TW" sz="4000" dirty="0">
                <a:latin typeface="Calibri" charset="0"/>
                <a:ea typeface="MS PGothic" charset="-128"/>
              </a:rPr>
              <a:t>Supervised deep learning models</a:t>
            </a:r>
          </a:p>
          <a:p>
            <a:pPr eaLnBrk="1" hangingPunct="1">
              <a:spcBef>
                <a:spcPct val="20000"/>
              </a:spcBef>
              <a:buFont typeface="Arial" charset="0"/>
              <a:buChar char="•"/>
            </a:pPr>
            <a:r>
              <a:rPr lang="en-US" altLang="zh-TW" sz="4000" dirty="0">
                <a:latin typeface="Calibri" charset="0"/>
                <a:ea typeface="MS PGothic" charset="-128"/>
              </a:rPr>
              <a:t>Advanced supervised deep learning models</a:t>
            </a:r>
          </a:p>
        </p:txBody>
      </p:sp>
    </p:spTree>
    <p:extLst>
      <p:ext uri="{BB962C8B-B14F-4D97-AF65-F5344CB8AC3E}">
        <p14:creationId xmlns:p14="http://schemas.microsoft.com/office/powerpoint/2010/main" val="6604388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457200" y="0"/>
            <a:ext cx="8229600" cy="981075"/>
          </a:xfrm>
        </p:spPr>
        <p:txBody>
          <a:bodyPr/>
          <a:lstStyle/>
          <a:p>
            <a:r>
              <a:rPr lang="en-US" altLang="en-US" sz="2800">
                <a:solidFill>
                  <a:srgbClr val="4F81BD"/>
                </a:solidFill>
                <a:latin typeface="Calibri" charset="0"/>
                <a:ea typeface="標楷體" charset="-120"/>
              </a:rPr>
              <a:t>Recursive Deep Models for Semantic Compositionality Over a Sentiment Treebank</a:t>
            </a:r>
          </a:p>
        </p:txBody>
      </p:sp>
      <p:sp>
        <p:nvSpPr>
          <p:cNvPr id="962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C1CB11D3-5F0C-FC41-9145-63E30E48CB65}" type="slidenum">
              <a:rPr kumimoji="0" lang="zh-TW" altLang="en-US" sz="1200">
                <a:solidFill>
                  <a:srgbClr val="898989"/>
                </a:solidFill>
                <a:latin typeface="Calibri" charset="0"/>
              </a:rPr>
              <a:pPr eaLnBrk="1" hangingPunct="1"/>
              <a:t>60</a:t>
            </a:fld>
            <a:endParaRPr kumimoji="0" lang="zh-TW" altLang="en-US" sz="1200">
              <a:solidFill>
                <a:srgbClr val="898989"/>
              </a:solidFill>
              <a:latin typeface="Calibri" charset="0"/>
            </a:endParaRPr>
          </a:p>
        </p:txBody>
      </p:sp>
      <p:pic>
        <p:nvPicPr>
          <p:cNvPr id="96259"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0113" y="1069975"/>
            <a:ext cx="7129462"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27088" y="6396038"/>
            <a:ext cx="7200900" cy="461962"/>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Richard </a:t>
            </a:r>
            <a:r>
              <a:rPr lang="en-US" sz="1200" dirty="0" err="1">
                <a:solidFill>
                  <a:schemeClr val="bg1">
                    <a:lumMod val="75000"/>
                  </a:schemeClr>
                </a:solidFill>
                <a:ea typeface="新細明體" charset="0"/>
                <a:cs typeface="新細明體" charset="0"/>
              </a:rPr>
              <a:t>Socher</a:t>
            </a:r>
            <a:r>
              <a:rPr lang="en-US" sz="1200" dirty="0">
                <a:solidFill>
                  <a:schemeClr val="bg1">
                    <a:lumMod val="75000"/>
                  </a:schemeClr>
                </a:solidFill>
                <a:ea typeface="新細明體" charset="0"/>
                <a:cs typeface="新細明體" charset="0"/>
              </a:rPr>
              <a:t> et al. (2013) "Recursive Deep Models for Semantic Compositionality Over a Sentiment Treebank", EMNLP 2013</a:t>
            </a:r>
          </a:p>
        </p:txBody>
      </p:sp>
    </p:spTree>
    <p:extLst>
      <p:ext uri="{BB962C8B-B14F-4D97-AF65-F5344CB8AC3E}">
        <p14:creationId xmlns:p14="http://schemas.microsoft.com/office/powerpoint/2010/main" val="26013686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xfrm>
            <a:off x="0" y="0"/>
            <a:ext cx="9144000" cy="1268413"/>
          </a:xfrm>
        </p:spPr>
        <p:txBody>
          <a:bodyPr/>
          <a:lstStyle/>
          <a:p>
            <a:r>
              <a:rPr lang="en-US" altLang="en-US" sz="4000">
                <a:solidFill>
                  <a:schemeClr val="accent1"/>
                </a:solidFill>
                <a:latin typeface="Calibri" charset="0"/>
                <a:ea typeface="標楷體" charset="-120"/>
              </a:rPr>
              <a:t> Recursive Neural Tensor Network (RNTN)</a:t>
            </a:r>
          </a:p>
        </p:txBody>
      </p:sp>
      <p:sp>
        <p:nvSpPr>
          <p:cNvPr id="972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300D3250-FC40-664A-A04B-D748256413B7}" type="slidenum">
              <a:rPr kumimoji="0" lang="zh-TW" altLang="en-US" sz="1200">
                <a:solidFill>
                  <a:srgbClr val="898989"/>
                </a:solidFill>
                <a:latin typeface="Calibri" charset="0"/>
              </a:rPr>
              <a:pPr eaLnBrk="1" hangingPunct="1"/>
              <a:t>61</a:t>
            </a:fld>
            <a:endParaRPr kumimoji="0" lang="zh-TW" altLang="en-US" sz="1200">
              <a:solidFill>
                <a:srgbClr val="898989"/>
              </a:solidFill>
              <a:latin typeface="Calibri" charset="0"/>
            </a:endParaRPr>
          </a:p>
        </p:txBody>
      </p:sp>
      <p:sp>
        <p:nvSpPr>
          <p:cNvPr id="5" name="Rectangle 4"/>
          <p:cNvSpPr/>
          <p:nvPr/>
        </p:nvSpPr>
        <p:spPr>
          <a:xfrm>
            <a:off x="827088" y="6396038"/>
            <a:ext cx="7200900" cy="461962"/>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Richard </a:t>
            </a:r>
            <a:r>
              <a:rPr lang="en-US" sz="1200" dirty="0" err="1">
                <a:solidFill>
                  <a:schemeClr val="bg1">
                    <a:lumMod val="75000"/>
                  </a:schemeClr>
                </a:solidFill>
                <a:ea typeface="新細明體" charset="0"/>
                <a:cs typeface="新細明體" charset="0"/>
              </a:rPr>
              <a:t>Socher</a:t>
            </a:r>
            <a:r>
              <a:rPr lang="en-US" sz="1200" dirty="0">
                <a:solidFill>
                  <a:schemeClr val="bg1">
                    <a:lumMod val="75000"/>
                  </a:schemeClr>
                </a:solidFill>
                <a:ea typeface="新細明體" charset="0"/>
                <a:cs typeface="新細明體" charset="0"/>
              </a:rPr>
              <a:t> et al. (2013) "Recursive Deep Models for Semantic Compositionality Over a Sentiment Treebank", EMNLP 2013</a:t>
            </a:r>
          </a:p>
        </p:txBody>
      </p:sp>
      <p:pic>
        <p:nvPicPr>
          <p:cNvPr id="9728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0825" y="1143000"/>
            <a:ext cx="8677275"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037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457200" y="0"/>
            <a:ext cx="8229600" cy="1412875"/>
          </a:xfrm>
        </p:spPr>
        <p:txBody>
          <a:bodyPr/>
          <a:lstStyle/>
          <a:p>
            <a:r>
              <a:rPr lang="en-US" altLang="en-US">
                <a:solidFill>
                  <a:srgbClr val="4F81BD"/>
                </a:solidFill>
                <a:latin typeface="Calibri" charset="0"/>
                <a:ea typeface="標楷體" charset="-120"/>
              </a:rPr>
              <a:t> Recursive Neural Network (RNN) </a:t>
            </a:r>
            <a:br>
              <a:rPr lang="en-US" altLang="en-US">
                <a:solidFill>
                  <a:srgbClr val="4F81BD"/>
                </a:solidFill>
                <a:latin typeface="Calibri" charset="0"/>
                <a:ea typeface="標楷體" charset="-120"/>
              </a:rPr>
            </a:br>
            <a:r>
              <a:rPr lang="en-US" altLang="en-US">
                <a:solidFill>
                  <a:srgbClr val="4F81BD"/>
                </a:solidFill>
                <a:latin typeface="Calibri" charset="0"/>
                <a:ea typeface="標楷體" charset="-120"/>
              </a:rPr>
              <a:t>models for sentiment</a:t>
            </a:r>
          </a:p>
        </p:txBody>
      </p:sp>
      <p:sp>
        <p:nvSpPr>
          <p:cNvPr id="1034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1BC81350-C169-2E46-AF07-15492C977653}" type="slidenum">
              <a:rPr kumimoji="0" lang="zh-TW" altLang="en-US" sz="1200">
                <a:solidFill>
                  <a:srgbClr val="898989"/>
                </a:solidFill>
                <a:latin typeface="Calibri" charset="0"/>
              </a:rPr>
              <a:pPr eaLnBrk="1" hangingPunct="1"/>
              <a:t>62</a:t>
            </a:fld>
            <a:endParaRPr kumimoji="0" lang="zh-TW" altLang="en-US" sz="1200">
              <a:solidFill>
                <a:srgbClr val="898989"/>
              </a:solidFill>
              <a:latin typeface="Calibri" charset="0"/>
            </a:endParaRPr>
          </a:p>
        </p:txBody>
      </p:sp>
      <p:pic>
        <p:nvPicPr>
          <p:cNvPr id="103427"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6013" y="1484313"/>
            <a:ext cx="6824662"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27088" y="6396038"/>
            <a:ext cx="7200900" cy="461962"/>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Richard </a:t>
            </a:r>
            <a:r>
              <a:rPr lang="en-US" sz="1200" dirty="0" err="1">
                <a:solidFill>
                  <a:schemeClr val="bg1">
                    <a:lumMod val="75000"/>
                  </a:schemeClr>
                </a:solidFill>
                <a:ea typeface="新細明體" charset="0"/>
                <a:cs typeface="新細明體" charset="0"/>
              </a:rPr>
              <a:t>Socher</a:t>
            </a:r>
            <a:r>
              <a:rPr lang="en-US" sz="1200" dirty="0">
                <a:solidFill>
                  <a:schemeClr val="bg1">
                    <a:lumMod val="75000"/>
                  </a:schemeClr>
                </a:solidFill>
                <a:ea typeface="新細明體" charset="0"/>
                <a:cs typeface="新細明體" charset="0"/>
              </a:rPr>
              <a:t> et al. (2013) "Recursive Deep Models for Semantic Compositionality Over a Sentiment Treebank", EMNLP 2013</a:t>
            </a:r>
          </a:p>
        </p:txBody>
      </p:sp>
    </p:spTree>
    <p:extLst>
      <p:ext uri="{BB962C8B-B14F-4D97-AF65-F5344CB8AC3E}">
        <p14:creationId xmlns:p14="http://schemas.microsoft.com/office/powerpoint/2010/main" val="38941719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a:xfrm>
            <a:off x="457200" y="44450"/>
            <a:ext cx="8229600" cy="1296988"/>
          </a:xfrm>
        </p:spPr>
        <p:txBody>
          <a:bodyPr/>
          <a:lstStyle/>
          <a:p>
            <a:r>
              <a:rPr lang="en-US" altLang="en-US">
                <a:solidFill>
                  <a:srgbClr val="4F81BD"/>
                </a:solidFill>
                <a:latin typeface="Calibri" charset="0"/>
                <a:ea typeface="標楷體" charset="-120"/>
              </a:rPr>
              <a:t>Recursive Neural Tensor Network</a:t>
            </a:r>
            <a:br>
              <a:rPr lang="en-US" altLang="en-US">
                <a:solidFill>
                  <a:srgbClr val="4F81BD"/>
                </a:solidFill>
                <a:latin typeface="Calibri" charset="0"/>
                <a:ea typeface="標楷體" charset="-120"/>
              </a:rPr>
            </a:br>
            <a:r>
              <a:rPr lang="en-US" altLang="en-US">
                <a:solidFill>
                  <a:srgbClr val="4F81BD"/>
                </a:solidFill>
                <a:latin typeface="Calibri" charset="0"/>
                <a:ea typeface="標楷體" charset="-120"/>
              </a:rPr>
              <a:t>(RNTN)</a:t>
            </a:r>
          </a:p>
        </p:txBody>
      </p:sp>
      <p:sp>
        <p:nvSpPr>
          <p:cNvPr id="1044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64F6F3C0-5112-1C43-A380-071180D94338}" type="slidenum">
              <a:rPr kumimoji="0" lang="zh-TW" altLang="en-US" sz="1200">
                <a:solidFill>
                  <a:srgbClr val="898989"/>
                </a:solidFill>
                <a:latin typeface="Calibri" charset="0"/>
              </a:rPr>
              <a:pPr eaLnBrk="1" hangingPunct="1"/>
              <a:t>63</a:t>
            </a:fld>
            <a:endParaRPr kumimoji="0" lang="zh-TW" altLang="en-US" sz="1200">
              <a:solidFill>
                <a:srgbClr val="898989"/>
              </a:solidFill>
              <a:latin typeface="Calibri" charset="0"/>
            </a:endParaRPr>
          </a:p>
        </p:txBody>
      </p:sp>
      <p:pic>
        <p:nvPicPr>
          <p:cNvPr id="104451"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8175" y="1355725"/>
            <a:ext cx="5327650"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27088" y="6396038"/>
            <a:ext cx="7200900" cy="461962"/>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Richard </a:t>
            </a:r>
            <a:r>
              <a:rPr lang="en-US" sz="1200" dirty="0" err="1">
                <a:solidFill>
                  <a:schemeClr val="bg1">
                    <a:lumMod val="75000"/>
                  </a:schemeClr>
                </a:solidFill>
                <a:ea typeface="新細明體" charset="0"/>
                <a:cs typeface="新細明體" charset="0"/>
              </a:rPr>
              <a:t>Socher</a:t>
            </a:r>
            <a:r>
              <a:rPr lang="en-US" sz="1200" dirty="0">
                <a:solidFill>
                  <a:schemeClr val="bg1">
                    <a:lumMod val="75000"/>
                  </a:schemeClr>
                </a:solidFill>
                <a:ea typeface="新細明體" charset="0"/>
                <a:cs typeface="新細明體" charset="0"/>
              </a:rPr>
              <a:t> et al. (2013) "Recursive Deep Models for Semantic Compositionality Over a Sentiment Treebank", EMNLP 2013</a:t>
            </a:r>
          </a:p>
        </p:txBody>
      </p:sp>
    </p:spTree>
    <p:extLst>
      <p:ext uri="{BB962C8B-B14F-4D97-AF65-F5344CB8AC3E}">
        <p14:creationId xmlns:p14="http://schemas.microsoft.com/office/powerpoint/2010/main" val="7313620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457200" y="274638"/>
            <a:ext cx="8229600" cy="6249987"/>
          </a:xfrm>
        </p:spPr>
        <p:txBody>
          <a:bodyPr/>
          <a:lstStyle/>
          <a:p>
            <a:r>
              <a:rPr lang="en-US" altLang="en-US">
                <a:latin typeface="Calibri" charset="0"/>
                <a:ea typeface="標楷體" charset="-120"/>
              </a:rPr>
              <a:t>Roger Dodger is one of the </a:t>
            </a:r>
            <a:r>
              <a:rPr lang="en-US" altLang="en-US">
                <a:solidFill>
                  <a:srgbClr val="FF0000"/>
                </a:solidFill>
                <a:latin typeface="Calibri" charset="0"/>
                <a:ea typeface="標楷體" charset="-120"/>
              </a:rPr>
              <a:t>most</a:t>
            </a:r>
            <a:r>
              <a:rPr lang="en-US" altLang="en-US">
                <a:latin typeface="Calibri" charset="0"/>
                <a:ea typeface="標楷體" charset="-120"/>
              </a:rPr>
              <a:t> compelling variations on this theme.</a:t>
            </a:r>
            <a:br>
              <a:rPr lang="en-US" altLang="en-US">
                <a:latin typeface="Calibri" charset="0"/>
                <a:ea typeface="標楷體" charset="-120"/>
              </a:rPr>
            </a:br>
            <a:br>
              <a:rPr lang="en-US" altLang="en-US">
                <a:latin typeface="Calibri" charset="0"/>
                <a:ea typeface="標楷體" charset="-120"/>
              </a:rPr>
            </a:br>
            <a:br>
              <a:rPr lang="en-US" altLang="en-US">
                <a:latin typeface="Calibri" charset="0"/>
                <a:ea typeface="標楷體" charset="-120"/>
              </a:rPr>
            </a:br>
            <a:r>
              <a:rPr lang="en-US" altLang="en-US">
                <a:latin typeface="Calibri" charset="0"/>
                <a:ea typeface="標楷體" charset="-120"/>
              </a:rPr>
              <a:t>Roger Dodger is one of the </a:t>
            </a:r>
            <a:r>
              <a:rPr lang="en-US" altLang="en-US">
                <a:solidFill>
                  <a:srgbClr val="FF0000"/>
                </a:solidFill>
                <a:latin typeface="Calibri" charset="0"/>
                <a:ea typeface="標楷體" charset="-120"/>
              </a:rPr>
              <a:t>least</a:t>
            </a:r>
            <a:r>
              <a:rPr lang="en-US" altLang="en-US">
                <a:latin typeface="Calibri" charset="0"/>
                <a:ea typeface="標楷體" charset="-120"/>
              </a:rPr>
              <a:t> compelling variations on this theme.</a:t>
            </a:r>
          </a:p>
        </p:txBody>
      </p:sp>
      <p:sp>
        <p:nvSpPr>
          <p:cNvPr id="1054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3D0CA68D-357F-E24E-AC45-0E68FAF45082}" type="slidenum">
              <a:rPr kumimoji="0" lang="zh-TW" altLang="en-US" sz="1200">
                <a:solidFill>
                  <a:srgbClr val="898989"/>
                </a:solidFill>
                <a:latin typeface="Calibri" charset="0"/>
              </a:rPr>
              <a:pPr eaLnBrk="1" hangingPunct="1"/>
              <a:t>64</a:t>
            </a:fld>
            <a:endParaRPr kumimoji="0" lang="zh-TW" altLang="en-US" sz="1200">
              <a:solidFill>
                <a:srgbClr val="898989"/>
              </a:solidFill>
              <a:latin typeface="Calibri" charset="0"/>
            </a:endParaRPr>
          </a:p>
        </p:txBody>
      </p:sp>
      <p:sp>
        <p:nvSpPr>
          <p:cNvPr id="6" name="Rectangle 5"/>
          <p:cNvSpPr/>
          <p:nvPr/>
        </p:nvSpPr>
        <p:spPr>
          <a:xfrm>
            <a:off x="827088" y="6396038"/>
            <a:ext cx="7200900" cy="461962"/>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Richard </a:t>
            </a:r>
            <a:r>
              <a:rPr lang="en-US" sz="1200" dirty="0" err="1">
                <a:solidFill>
                  <a:schemeClr val="bg1">
                    <a:lumMod val="75000"/>
                  </a:schemeClr>
                </a:solidFill>
                <a:ea typeface="新細明體" charset="0"/>
                <a:cs typeface="新細明體" charset="0"/>
              </a:rPr>
              <a:t>Socher</a:t>
            </a:r>
            <a:r>
              <a:rPr lang="en-US" sz="1200" dirty="0">
                <a:solidFill>
                  <a:schemeClr val="bg1">
                    <a:lumMod val="75000"/>
                  </a:schemeClr>
                </a:solidFill>
                <a:ea typeface="新細明體" charset="0"/>
                <a:cs typeface="新細明體" charset="0"/>
              </a:rPr>
              <a:t> et al. (2013) "Recursive Deep Models for Semantic Compositionality Over a Sentiment Treebank", EMNLP 2013</a:t>
            </a:r>
          </a:p>
        </p:txBody>
      </p:sp>
    </p:spTree>
    <p:extLst>
      <p:ext uri="{BB962C8B-B14F-4D97-AF65-F5344CB8AC3E}">
        <p14:creationId xmlns:p14="http://schemas.microsoft.com/office/powerpoint/2010/main" val="133886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457200" y="0"/>
            <a:ext cx="8229600" cy="908050"/>
          </a:xfrm>
        </p:spPr>
        <p:txBody>
          <a:bodyPr/>
          <a:lstStyle/>
          <a:p>
            <a:r>
              <a:rPr lang="en-US" altLang="en-US">
                <a:solidFill>
                  <a:schemeClr val="accent1"/>
                </a:solidFill>
                <a:latin typeface="Calibri" charset="0"/>
                <a:ea typeface="標楷體" charset="-120"/>
              </a:rPr>
              <a:t>RNTN for Sentiment Analysis</a:t>
            </a:r>
          </a:p>
        </p:txBody>
      </p:sp>
      <p:sp>
        <p:nvSpPr>
          <p:cNvPr id="1064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037A2BEE-E810-C744-A935-4409564E13B2}" type="slidenum">
              <a:rPr kumimoji="0" lang="zh-TW" altLang="en-US" sz="1200">
                <a:solidFill>
                  <a:srgbClr val="898989"/>
                </a:solidFill>
                <a:latin typeface="Calibri" charset="0"/>
              </a:rPr>
              <a:pPr eaLnBrk="1" hangingPunct="1"/>
              <a:t>65</a:t>
            </a:fld>
            <a:endParaRPr kumimoji="0" lang="zh-TW" altLang="en-US" sz="1200">
              <a:solidFill>
                <a:srgbClr val="898989"/>
              </a:solidFill>
              <a:latin typeface="Calibri" charset="0"/>
            </a:endParaRPr>
          </a:p>
        </p:txBody>
      </p:sp>
      <p:pic>
        <p:nvPicPr>
          <p:cNvPr id="106499"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908050"/>
            <a:ext cx="79756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27088" y="6396038"/>
            <a:ext cx="7200900" cy="461962"/>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Richard </a:t>
            </a:r>
            <a:r>
              <a:rPr lang="en-US" sz="1200" dirty="0" err="1">
                <a:solidFill>
                  <a:schemeClr val="bg1">
                    <a:lumMod val="75000"/>
                  </a:schemeClr>
                </a:solidFill>
                <a:ea typeface="新細明體" charset="0"/>
                <a:cs typeface="新細明體" charset="0"/>
              </a:rPr>
              <a:t>Socher</a:t>
            </a:r>
            <a:r>
              <a:rPr lang="en-US" sz="1200" dirty="0">
                <a:solidFill>
                  <a:schemeClr val="bg1">
                    <a:lumMod val="75000"/>
                  </a:schemeClr>
                </a:solidFill>
                <a:ea typeface="新細明體" charset="0"/>
                <a:cs typeface="新細明體" charset="0"/>
              </a:rPr>
              <a:t> et al. (2013) "Recursive Deep Models for Semantic Compositionality Over a Sentiment Treebank", EMNLP 2013</a:t>
            </a:r>
          </a:p>
        </p:txBody>
      </p:sp>
      <p:sp>
        <p:nvSpPr>
          <p:cNvPr id="106501" name="Rectangle 7"/>
          <p:cNvSpPr>
            <a:spLocks noChangeArrowheads="1"/>
          </p:cNvSpPr>
          <p:nvPr/>
        </p:nvSpPr>
        <p:spPr bwMode="auto">
          <a:xfrm>
            <a:off x="323850" y="6021388"/>
            <a:ext cx="8388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en-US" sz="2000"/>
              <a:t>Roger Dodger is one of the </a:t>
            </a:r>
            <a:r>
              <a:rPr lang="en-US" altLang="en-US" sz="2000">
                <a:solidFill>
                  <a:srgbClr val="FF0000"/>
                </a:solidFill>
              </a:rPr>
              <a:t>most</a:t>
            </a:r>
            <a:r>
              <a:rPr lang="en-US" altLang="en-US" sz="2000"/>
              <a:t> compelling variations on this theme.</a:t>
            </a:r>
          </a:p>
        </p:txBody>
      </p:sp>
    </p:spTree>
    <p:extLst>
      <p:ext uri="{BB962C8B-B14F-4D97-AF65-F5344CB8AC3E}">
        <p14:creationId xmlns:p14="http://schemas.microsoft.com/office/powerpoint/2010/main" val="28332030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183BC7A6-BA76-B448-B485-FEDE3414E94D}" type="slidenum">
              <a:rPr kumimoji="0" lang="zh-TW" altLang="en-US" sz="1200">
                <a:solidFill>
                  <a:srgbClr val="898989"/>
                </a:solidFill>
                <a:latin typeface="Calibri" charset="0"/>
              </a:rPr>
              <a:pPr eaLnBrk="1" hangingPunct="1"/>
              <a:t>66</a:t>
            </a:fld>
            <a:endParaRPr kumimoji="0" lang="zh-TW" altLang="en-US" sz="1200">
              <a:solidFill>
                <a:srgbClr val="898989"/>
              </a:solidFill>
              <a:latin typeface="Calibri" charset="0"/>
            </a:endParaRPr>
          </a:p>
        </p:txBody>
      </p:sp>
      <p:pic>
        <p:nvPicPr>
          <p:cNvPr id="107522"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836613"/>
            <a:ext cx="7716838"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27088" y="6396038"/>
            <a:ext cx="7200900" cy="461962"/>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Richard </a:t>
            </a:r>
            <a:r>
              <a:rPr lang="en-US" sz="1200" dirty="0" err="1">
                <a:solidFill>
                  <a:schemeClr val="bg1">
                    <a:lumMod val="75000"/>
                  </a:schemeClr>
                </a:solidFill>
                <a:ea typeface="新細明體" charset="0"/>
                <a:cs typeface="新細明體" charset="0"/>
              </a:rPr>
              <a:t>Socher</a:t>
            </a:r>
            <a:r>
              <a:rPr lang="en-US" sz="1200" dirty="0">
                <a:solidFill>
                  <a:schemeClr val="bg1">
                    <a:lumMod val="75000"/>
                  </a:schemeClr>
                </a:solidFill>
                <a:ea typeface="新細明體" charset="0"/>
                <a:cs typeface="新細明體" charset="0"/>
              </a:rPr>
              <a:t> et al. (2013) "Recursive Deep Models for Semantic Compositionality Over a Sentiment Treebank", EMNLP 2013</a:t>
            </a:r>
          </a:p>
        </p:txBody>
      </p:sp>
      <p:sp>
        <p:nvSpPr>
          <p:cNvPr id="107524" name="Rectangle 6"/>
          <p:cNvSpPr>
            <a:spLocks noChangeArrowheads="1"/>
          </p:cNvSpPr>
          <p:nvPr/>
        </p:nvSpPr>
        <p:spPr bwMode="auto">
          <a:xfrm>
            <a:off x="539750" y="5981700"/>
            <a:ext cx="8208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en-US" sz="2000"/>
              <a:t>Roger Dodger is one of the </a:t>
            </a:r>
            <a:r>
              <a:rPr lang="en-US" altLang="en-US" sz="2000">
                <a:solidFill>
                  <a:srgbClr val="FF0000"/>
                </a:solidFill>
              </a:rPr>
              <a:t>least</a:t>
            </a:r>
            <a:r>
              <a:rPr lang="en-US" altLang="en-US" sz="2000"/>
              <a:t> compelling variations on this theme.</a:t>
            </a:r>
          </a:p>
        </p:txBody>
      </p:sp>
      <p:sp>
        <p:nvSpPr>
          <p:cNvPr id="107525" name="Title 1"/>
          <p:cNvSpPr>
            <a:spLocks noGrp="1"/>
          </p:cNvSpPr>
          <p:nvPr>
            <p:ph type="title"/>
          </p:nvPr>
        </p:nvSpPr>
        <p:spPr>
          <a:xfrm>
            <a:off x="457200" y="0"/>
            <a:ext cx="8229600" cy="908050"/>
          </a:xfrm>
        </p:spPr>
        <p:txBody>
          <a:bodyPr/>
          <a:lstStyle/>
          <a:p>
            <a:r>
              <a:rPr lang="en-US" altLang="en-US">
                <a:solidFill>
                  <a:schemeClr val="accent1"/>
                </a:solidFill>
                <a:latin typeface="Calibri" charset="0"/>
                <a:ea typeface="標楷體" charset="-120"/>
              </a:rPr>
              <a:t>RNTN for Sentiment Analysis</a:t>
            </a:r>
          </a:p>
        </p:txBody>
      </p:sp>
    </p:spTree>
    <p:extLst>
      <p:ext uri="{BB962C8B-B14F-4D97-AF65-F5344CB8AC3E}">
        <p14:creationId xmlns:p14="http://schemas.microsoft.com/office/powerpoint/2010/main" val="9018002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457200" y="44450"/>
            <a:ext cx="8229600" cy="1584325"/>
          </a:xfrm>
        </p:spPr>
        <p:txBody>
          <a:bodyPr/>
          <a:lstStyle/>
          <a:p>
            <a:r>
              <a:rPr lang="en-US" altLang="en-US" sz="3200">
                <a:solidFill>
                  <a:srgbClr val="4F81BD"/>
                </a:solidFill>
                <a:latin typeface="Calibri" charset="0"/>
                <a:ea typeface="標楷體" charset="-120"/>
              </a:rPr>
              <a:t> Accuracy for fine grained (5-class) </a:t>
            </a:r>
            <a:br>
              <a:rPr lang="en-US" altLang="en-US" sz="3200">
                <a:solidFill>
                  <a:srgbClr val="4F81BD"/>
                </a:solidFill>
                <a:latin typeface="Calibri" charset="0"/>
                <a:ea typeface="標楷體" charset="-120"/>
              </a:rPr>
            </a:br>
            <a:r>
              <a:rPr lang="en-US" altLang="en-US" sz="3200">
                <a:solidFill>
                  <a:srgbClr val="4F81BD"/>
                </a:solidFill>
                <a:latin typeface="Calibri" charset="0"/>
                <a:ea typeface="標楷體" charset="-120"/>
              </a:rPr>
              <a:t>and binary predictions </a:t>
            </a:r>
            <a:br>
              <a:rPr lang="en-US" altLang="en-US" sz="3200">
                <a:solidFill>
                  <a:srgbClr val="4F81BD"/>
                </a:solidFill>
                <a:latin typeface="Calibri" charset="0"/>
                <a:ea typeface="標楷體" charset="-120"/>
              </a:rPr>
            </a:br>
            <a:r>
              <a:rPr lang="en-US" altLang="en-US" sz="3200">
                <a:solidFill>
                  <a:srgbClr val="4F81BD"/>
                </a:solidFill>
                <a:latin typeface="Calibri" charset="0"/>
                <a:ea typeface="標楷體" charset="-120"/>
              </a:rPr>
              <a:t>at the sentence level (root) and for all nodes</a:t>
            </a:r>
          </a:p>
        </p:txBody>
      </p:sp>
      <p:sp>
        <p:nvSpPr>
          <p:cNvPr id="1085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33B17019-84E4-BE49-9F12-B6083552F73D}" type="slidenum">
              <a:rPr kumimoji="0" lang="zh-TW" altLang="en-US" sz="1200">
                <a:solidFill>
                  <a:srgbClr val="898989"/>
                </a:solidFill>
                <a:latin typeface="Calibri" charset="0"/>
              </a:rPr>
              <a:pPr eaLnBrk="1" hangingPunct="1"/>
              <a:t>67</a:t>
            </a:fld>
            <a:endParaRPr kumimoji="0" lang="zh-TW" altLang="en-US" sz="1200">
              <a:solidFill>
                <a:srgbClr val="898989"/>
              </a:solidFill>
              <a:latin typeface="Calibri" charset="0"/>
            </a:endParaRPr>
          </a:p>
        </p:txBody>
      </p:sp>
      <p:pic>
        <p:nvPicPr>
          <p:cNvPr id="108547"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5288" y="1700213"/>
            <a:ext cx="84391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27088" y="6396038"/>
            <a:ext cx="7200900" cy="461962"/>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Richard </a:t>
            </a:r>
            <a:r>
              <a:rPr lang="en-US" sz="1200" dirty="0" err="1">
                <a:solidFill>
                  <a:schemeClr val="bg1">
                    <a:lumMod val="75000"/>
                  </a:schemeClr>
                </a:solidFill>
                <a:ea typeface="新細明體" charset="0"/>
                <a:cs typeface="新細明體" charset="0"/>
              </a:rPr>
              <a:t>Socher</a:t>
            </a:r>
            <a:r>
              <a:rPr lang="en-US" sz="1200" dirty="0">
                <a:solidFill>
                  <a:schemeClr val="bg1">
                    <a:lumMod val="75000"/>
                  </a:schemeClr>
                </a:solidFill>
                <a:ea typeface="新細明體" charset="0"/>
                <a:cs typeface="新細明體" charset="0"/>
              </a:rPr>
              <a:t> et al. (2013) "Recursive Deep Models for Semantic Compositionality Over a Sentiment Treebank", EMNLP 2013</a:t>
            </a:r>
          </a:p>
        </p:txBody>
      </p:sp>
    </p:spTree>
    <p:extLst>
      <p:ext uri="{BB962C8B-B14F-4D97-AF65-F5344CB8AC3E}">
        <p14:creationId xmlns:p14="http://schemas.microsoft.com/office/powerpoint/2010/main" val="135828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altLang="en-US">
                <a:solidFill>
                  <a:srgbClr val="4F81BD"/>
                </a:solidFill>
                <a:latin typeface="Calibri" charset="0"/>
                <a:ea typeface="標楷體" charset="-120"/>
              </a:rPr>
              <a:t> Accuracy of negation detection</a:t>
            </a:r>
          </a:p>
        </p:txBody>
      </p:sp>
      <p:sp>
        <p:nvSpPr>
          <p:cNvPr id="1095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F273433D-4FBD-3B4B-8B8E-3055AE900600}" type="slidenum">
              <a:rPr kumimoji="0" lang="zh-TW" altLang="en-US" sz="1200">
                <a:solidFill>
                  <a:srgbClr val="898989"/>
                </a:solidFill>
                <a:latin typeface="Calibri" charset="0"/>
              </a:rPr>
              <a:pPr eaLnBrk="1" hangingPunct="1"/>
              <a:t>68</a:t>
            </a:fld>
            <a:endParaRPr kumimoji="0" lang="zh-TW" altLang="en-US" sz="1200">
              <a:solidFill>
                <a:srgbClr val="898989"/>
              </a:solidFill>
              <a:latin typeface="Calibri" charset="0"/>
            </a:endParaRPr>
          </a:p>
        </p:txBody>
      </p:sp>
      <p:pic>
        <p:nvPicPr>
          <p:cNvPr id="10957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0825" y="2328863"/>
            <a:ext cx="85598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27088" y="6396038"/>
            <a:ext cx="7200900" cy="461962"/>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Richard </a:t>
            </a:r>
            <a:r>
              <a:rPr lang="en-US" sz="1200" dirty="0" err="1">
                <a:solidFill>
                  <a:schemeClr val="bg1">
                    <a:lumMod val="75000"/>
                  </a:schemeClr>
                </a:solidFill>
                <a:ea typeface="新細明體" charset="0"/>
                <a:cs typeface="新細明體" charset="0"/>
              </a:rPr>
              <a:t>Socher</a:t>
            </a:r>
            <a:r>
              <a:rPr lang="en-US" sz="1200" dirty="0">
                <a:solidFill>
                  <a:schemeClr val="bg1">
                    <a:lumMod val="75000"/>
                  </a:schemeClr>
                </a:solidFill>
                <a:ea typeface="新細明體" charset="0"/>
                <a:cs typeface="新細明體" charset="0"/>
              </a:rPr>
              <a:t> et al. (2013) "Recursive Deep Models for Semantic Compositionality Over a Sentiment Treebank", EMNLP 2013</a:t>
            </a:r>
          </a:p>
        </p:txBody>
      </p:sp>
    </p:spTree>
    <p:extLst>
      <p:ext uri="{BB962C8B-B14F-4D97-AF65-F5344CB8AC3E}">
        <p14:creationId xmlns:p14="http://schemas.microsoft.com/office/powerpoint/2010/main" val="4557134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457200" y="0"/>
            <a:ext cx="8229600" cy="981075"/>
          </a:xfrm>
        </p:spPr>
        <p:txBody>
          <a:bodyPr/>
          <a:lstStyle/>
          <a:p>
            <a:r>
              <a:rPr lang="en-US" altLang="zh-TW">
                <a:solidFill>
                  <a:srgbClr val="4F81BD"/>
                </a:solidFill>
                <a:latin typeface="Calibri" charset="0"/>
                <a:ea typeface="標楷體" charset="-120"/>
              </a:rPr>
              <a:t>Long Short-Term Memory (LSTM)</a:t>
            </a:r>
          </a:p>
        </p:txBody>
      </p:sp>
      <p:sp>
        <p:nvSpPr>
          <p:cNvPr id="1484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039BB51E-4833-2042-A2F8-D2C91528DA0C}" type="slidenum">
              <a:rPr lang="zh-TW" altLang="en-US" sz="1200">
                <a:solidFill>
                  <a:srgbClr val="898989"/>
                </a:solidFill>
              </a:rPr>
              <a:pPr eaLnBrk="1" hangingPunct="1">
                <a:spcBef>
                  <a:spcPct val="0"/>
                </a:spcBef>
                <a:buFontTx/>
                <a:buNone/>
              </a:pPr>
              <a:t>69</a:t>
            </a:fld>
            <a:endParaRPr lang="zh-TW" altLang="en-US" sz="1200">
              <a:solidFill>
                <a:srgbClr val="898989"/>
              </a:solidFill>
            </a:endParaRPr>
          </a:p>
        </p:txBody>
      </p:sp>
      <p:pic>
        <p:nvPicPr>
          <p:cNvPr id="14848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87450" y="981075"/>
            <a:ext cx="710565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763713" y="6608763"/>
            <a:ext cx="6102350" cy="276225"/>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https://cs224d.stanford.edu/reports/HongJames.pdf</a:t>
            </a:r>
          </a:p>
        </p:txBody>
      </p:sp>
    </p:spTree>
    <p:extLst>
      <p:ext uri="{BB962C8B-B14F-4D97-AF65-F5344CB8AC3E}">
        <p14:creationId xmlns:p14="http://schemas.microsoft.com/office/powerpoint/2010/main" val="1989692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4704"/>
          </a:xfrm>
        </p:spPr>
        <p:txBody>
          <a:bodyPr/>
          <a:lstStyle/>
          <a:p>
            <a:r>
              <a:rPr lang="en-US" altLang="zh-TW" dirty="0">
                <a:solidFill>
                  <a:schemeClr val="accent1"/>
                </a:solidFill>
              </a:rPr>
              <a:t>NLP</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7</a:t>
            </a:fld>
            <a:endParaRPr lang="zh-TW" altLang="en-US"/>
          </a:p>
        </p:txBody>
      </p:sp>
      <p:pic>
        <p:nvPicPr>
          <p:cNvPr id="5" name="Picture 4"/>
          <p:cNvPicPr>
            <a:picLocks noChangeAspect="1"/>
          </p:cNvPicPr>
          <p:nvPr/>
        </p:nvPicPr>
        <p:blipFill>
          <a:blip r:embed="rId2"/>
          <a:stretch>
            <a:fillRect/>
          </a:stretch>
        </p:blipFill>
        <p:spPr>
          <a:xfrm>
            <a:off x="592817" y="677738"/>
            <a:ext cx="7958365" cy="5971537"/>
          </a:xfrm>
          <a:prstGeom prst="rect">
            <a:avLst/>
          </a:prstGeom>
        </p:spPr>
      </p:pic>
      <p:sp>
        <p:nvSpPr>
          <p:cNvPr id="6" name="Rectangle 5"/>
          <p:cNvSpPr/>
          <p:nvPr/>
        </p:nvSpPr>
        <p:spPr>
          <a:xfrm>
            <a:off x="2286000" y="6638767"/>
            <a:ext cx="4572000" cy="246221"/>
          </a:xfrm>
          <a:prstGeom prst="rect">
            <a:avLst/>
          </a:prstGeom>
        </p:spPr>
        <p:txBody>
          <a:bodyPr>
            <a:spAutoFit/>
          </a:bodyPr>
          <a:lstStyle/>
          <a:p>
            <a:pPr algn="ctr"/>
            <a:r>
              <a:rPr lang="en-US" altLang="zh-TW" sz="1000">
                <a:solidFill>
                  <a:schemeClr val="bg1">
                    <a:lumMod val="75000"/>
                  </a:schemeClr>
                </a:solidFill>
                <a:ea typeface="Arial" charset="0"/>
                <a:cs typeface="Arial" charset="0"/>
              </a:rPr>
              <a:t>Source: </a:t>
            </a:r>
            <a:r>
              <a:rPr lang="en-US" sz="1000">
                <a:solidFill>
                  <a:schemeClr val="bg1">
                    <a:lumMod val="75000"/>
                  </a:schemeClr>
                </a:solidFill>
                <a:ea typeface="Arial" charset="0"/>
                <a:cs typeface="Arial" charset="0"/>
              </a:rPr>
              <a:t>http</a:t>
            </a:r>
            <a:r>
              <a:rPr lang="en-US" sz="1000" dirty="0">
                <a:solidFill>
                  <a:schemeClr val="bg1">
                    <a:lumMod val="75000"/>
                  </a:schemeClr>
                </a:solidFill>
                <a:ea typeface="Arial" charset="0"/>
                <a:cs typeface="Arial" charset="0"/>
              </a:rPr>
              <a:t>://</a:t>
            </a:r>
            <a:r>
              <a:rPr lang="en-US" sz="1000" dirty="0" err="1">
                <a:solidFill>
                  <a:schemeClr val="bg1">
                    <a:lumMod val="75000"/>
                  </a:schemeClr>
                </a:solidFill>
                <a:ea typeface="Arial" charset="0"/>
                <a:cs typeface="Arial" charset="0"/>
              </a:rPr>
              <a:t>blog.aylien.com</a:t>
            </a:r>
            <a:r>
              <a:rPr lang="en-US" sz="1000" dirty="0">
                <a:solidFill>
                  <a:schemeClr val="bg1">
                    <a:lumMod val="75000"/>
                  </a:schemeClr>
                </a:solidFill>
                <a:ea typeface="Arial" charset="0"/>
                <a:cs typeface="Arial" charset="0"/>
              </a:rPr>
              <a:t>/leveraging-deep-learning-for-multilingual/</a:t>
            </a:r>
          </a:p>
        </p:txBody>
      </p:sp>
    </p:spTree>
    <p:extLst>
      <p:ext uri="{BB962C8B-B14F-4D97-AF65-F5344CB8AC3E}">
        <p14:creationId xmlns:p14="http://schemas.microsoft.com/office/powerpoint/2010/main" val="35624974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457200" y="0"/>
            <a:ext cx="8229600" cy="2133600"/>
          </a:xfrm>
        </p:spPr>
        <p:txBody>
          <a:bodyPr/>
          <a:lstStyle/>
          <a:p>
            <a:r>
              <a:rPr lang="en-US" altLang="en-US">
                <a:solidFill>
                  <a:schemeClr val="accent1"/>
                </a:solidFill>
                <a:latin typeface="Calibri" charset="0"/>
                <a:ea typeface="標楷體" charset="-120"/>
              </a:rPr>
              <a:t>Deep Learning </a:t>
            </a:r>
            <a:br>
              <a:rPr lang="en-US" altLang="en-US">
                <a:solidFill>
                  <a:schemeClr val="accent1"/>
                </a:solidFill>
                <a:latin typeface="Calibri" charset="0"/>
                <a:ea typeface="標楷體" charset="-120"/>
              </a:rPr>
            </a:br>
            <a:r>
              <a:rPr lang="en-US" altLang="en-US">
                <a:solidFill>
                  <a:schemeClr val="accent1"/>
                </a:solidFill>
                <a:latin typeface="Calibri" charset="0"/>
                <a:ea typeface="標楷體" charset="-120"/>
              </a:rPr>
              <a:t>for Sentiment Analysis</a:t>
            </a:r>
            <a:br>
              <a:rPr lang="en-US" altLang="en-US">
                <a:solidFill>
                  <a:schemeClr val="accent1"/>
                </a:solidFill>
                <a:latin typeface="Calibri" charset="0"/>
                <a:ea typeface="標楷體" charset="-120"/>
              </a:rPr>
            </a:br>
            <a:r>
              <a:rPr lang="en-US" altLang="en-US">
                <a:solidFill>
                  <a:schemeClr val="accent1"/>
                </a:solidFill>
                <a:latin typeface="Calibri" charset="0"/>
                <a:ea typeface="標楷體" charset="-120"/>
              </a:rPr>
              <a:t> CNN RNTN LSTM</a:t>
            </a:r>
          </a:p>
        </p:txBody>
      </p:sp>
      <p:sp>
        <p:nvSpPr>
          <p:cNvPr id="1116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5DF7C328-CB63-084F-8D37-2A20D18CE2A1}" type="slidenum">
              <a:rPr kumimoji="0" lang="zh-TW" altLang="en-US" sz="1200">
                <a:solidFill>
                  <a:srgbClr val="898989"/>
                </a:solidFill>
                <a:latin typeface="Calibri" charset="0"/>
              </a:rPr>
              <a:pPr eaLnBrk="1" hangingPunct="1"/>
              <a:t>70</a:t>
            </a:fld>
            <a:endParaRPr kumimoji="0" lang="zh-TW" altLang="en-US" sz="1200">
              <a:solidFill>
                <a:srgbClr val="898989"/>
              </a:solidFill>
              <a:latin typeface="Calibri" charset="0"/>
            </a:endParaRPr>
          </a:p>
        </p:txBody>
      </p:sp>
      <p:pic>
        <p:nvPicPr>
          <p:cNvPr id="111619"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381250"/>
            <a:ext cx="9144000"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763713" y="6608763"/>
            <a:ext cx="6102350" cy="276225"/>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https://cs224d.stanford.edu/reports/HongJames.pdf</a:t>
            </a:r>
          </a:p>
        </p:txBody>
      </p:sp>
    </p:spTree>
    <p:extLst>
      <p:ext uri="{BB962C8B-B14F-4D97-AF65-F5344CB8AC3E}">
        <p14:creationId xmlns:p14="http://schemas.microsoft.com/office/powerpoint/2010/main" val="15072303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a:xfrm>
            <a:off x="468313" y="11113"/>
            <a:ext cx="8229600" cy="993775"/>
          </a:xfrm>
        </p:spPr>
        <p:txBody>
          <a:bodyPr/>
          <a:lstStyle/>
          <a:p>
            <a:r>
              <a:rPr lang="en-US" altLang="zh-TW" sz="3600">
                <a:solidFill>
                  <a:schemeClr val="accent1"/>
                </a:solidFill>
              </a:rPr>
              <a:t>Performance Comparison of </a:t>
            </a:r>
            <a:br>
              <a:rPr lang="en-US" altLang="zh-TW" sz="3600">
                <a:solidFill>
                  <a:schemeClr val="accent1"/>
                </a:solidFill>
              </a:rPr>
            </a:br>
            <a:r>
              <a:rPr lang="en-US" altLang="zh-TW" sz="3600">
                <a:solidFill>
                  <a:schemeClr val="accent1"/>
                </a:solidFill>
              </a:rPr>
              <a:t>Sentiment Analysis Methods</a:t>
            </a:r>
          </a:p>
        </p:txBody>
      </p:sp>
      <p:sp>
        <p:nvSpPr>
          <p:cNvPr id="15053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C1A4E6E-FD0D-459D-AA98-D75DAE509A16}" type="slidenum">
              <a:rPr lang="zh-TW" altLang="en-US" sz="1200" smtClean="0">
                <a:solidFill>
                  <a:srgbClr val="898989"/>
                </a:solidFill>
              </a:rPr>
              <a:pPr eaLnBrk="1" hangingPunct="1">
                <a:spcBef>
                  <a:spcPct val="0"/>
                </a:spcBef>
                <a:buFontTx/>
                <a:buNone/>
              </a:pPr>
              <a:t>71</a:t>
            </a:fld>
            <a:endParaRPr lang="zh-TW" altLang="en-US" sz="1200">
              <a:solidFill>
                <a:srgbClr val="898989"/>
              </a:solidFill>
            </a:endParaRPr>
          </a:p>
        </p:txBody>
      </p:sp>
      <p:pic>
        <p:nvPicPr>
          <p:cNvPr id="150532"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52713" y="1052513"/>
            <a:ext cx="4002087"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矩形 6"/>
          <p:cNvSpPr>
            <a:spLocks noChangeArrowheads="1"/>
          </p:cNvSpPr>
          <p:nvPr/>
        </p:nvSpPr>
        <p:spPr bwMode="auto">
          <a:xfrm>
            <a:off x="1074738" y="6453188"/>
            <a:ext cx="7237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Vishal Kharde and Sheetal Sonawane (2016), "Sentiment Analysis of Twitter Data: A Survey of Techniques," </a:t>
            </a:r>
            <a:br>
              <a:rPr lang="en-US" altLang="zh-TW" sz="1000">
                <a:solidFill>
                  <a:srgbClr val="BFBFBF"/>
                </a:solidFill>
                <a:latin typeface="Arial" charset="0"/>
              </a:rPr>
            </a:br>
            <a:r>
              <a:rPr lang="en-US" altLang="zh-TW" sz="1000">
                <a:solidFill>
                  <a:srgbClr val="BFBFBF"/>
                </a:solidFill>
                <a:latin typeface="Arial" charset="0"/>
              </a:rPr>
              <a:t>International Journal of Computer Applications, Vol 139, No. 11, 2016. pp.5-15</a:t>
            </a:r>
            <a:endParaRPr lang="zh-TW" altLang="en-US" sz="1000">
              <a:solidFill>
                <a:srgbClr val="BFBFBF"/>
              </a:solidFill>
              <a:latin typeface="Arial" charset="0"/>
            </a:endParaRPr>
          </a:p>
        </p:txBody>
      </p:sp>
    </p:spTree>
    <p:extLst>
      <p:ext uri="{BB962C8B-B14F-4D97-AF65-F5344CB8AC3E}">
        <p14:creationId xmlns:p14="http://schemas.microsoft.com/office/powerpoint/2010/main" val="33580879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579296" cy="3769730"/>
          </a:xfrm>
        </p:spPr>
        <p:txBody>
          <a:bodyPr/>
          <a:lstStyle/>
          <a:p>
            <a:r>
              <a:rPr lang="en-US" sz="3200" dirty="0"/>
              <a:t>Kumar Ravi and </a:t>
            </a:r>
            <a:r>
              <a:rPr lang="en-US" sz="3200" dirty="0" err="1"/>
              <a:t>Vadlamani</a:t>
            </a:r>
            <a:r>
              <a:rPr lang="en-US" sz="3200" dirty="0"/>
              <a:t> Ravi (2015),</a:t>
            </a:r>
            <a:r>
              <a:rPr lang="en-US" sz="4000" dirty="0"/>
              <a:t> </a:t>
            </a:r>
            <a:br>
              <a:rPr lang="en-US" sz="4000" dirty="0"/>
            </a:br>
            <a:r>
              <a:rPr lang="en-US" sz="4000" dirty="0"/>
              <a:t>"</a:t>
            </a:r>
            <a:r>
              <a:rPr lang="en-US" sz="4000" dirty="0">
                <a:solidFill>
                  <a:schemeClr val="accent1"/>
                </a:solidFill>
              </a:rPr>
              <a:t>A survey on </a:t>
            </a:r>
            <a:r>
              <a:rPr lang="en-US" sz="4000" dirty="0">
                <a:solidFill>
                  <a:srgbClr val="FF0000"/>
                </a:solidFill>
              </a:rPr>
              <a:t>opinion mining </a:t>
            </a:r>
            <a:r>
              <a:rPr lang="en-US" sz="4000" dirty="0">
                <a:solidFill>
                  <a:schemeClr val="accent1"/>
                </a:solidFill>
              </a:rPr>
              <a:t>and </a:t>
            </a:r>
            <a:r>
              <a:rPr lang="en-US" sz="4000" dirty="0">
                <a:solidFill>
                  <a:srgbClr val="FF0000"/>
                </a:solidFill>
              </a:rPr>
              <a:t>sentiment analysis</a:t>
            </a:r>
            <a:r>
              <a:rPr lang="en-US" sz="4000" dirty="0">
                <a:solidFill>
                  <a:schemeClr val="accent1"/>
                </a:solidFill>
              </a:rPr>
              <a:t>: </a:t>
            </a:r>
            <a:br>
              <a:rPr lang="en-US" sz="4000" dirty="0">
                <a:solidFill>
                  <a:schemeClr val="accent1"/>
                </a:solidFill>
              </a:rPr>
            </a:br>
            <a:r>
              <a:rPr lang="en-US" sz="4000" dirty="0">
                <a:solidFill>
                  <a:srgbClr val="C00000"/>
                </a:solidFill>
              </a:rPr>
              <a:t>tasks</a:t>
            </a:r>
            <a:r>
              <a:rPr lang="en-US" sz="4000" dirty="0">
                <a:solidFill>
                  <a:schemeClr val="accent1"/>
                </a:solidFill>
              </a:rPr>
              <a:t>, </a:t>
            </a:r>
            <a:r>
              <a:rPr lang="en-US" sz="4000" dirty="0">
                <a:solidFill>
                  <a:srgbClr val="C00000"/>
                </a:solidFill>
              </a:rPr>
              <a:t>approaches</a:t>
            </a:r>
            <a:r>
              <a:rPr lang="en-US" sz="4000" dirty="0">
                <a:solidFill>
                  <a:schemeClr val="accent1"/>
                </a:solidFill>
              </a:rPr>
              <a:t> and </a:t>
            </a:r>
            <a:r>
              <a:rPr lang="en-US" sz="4000" dirty="0">
                <a:solidFill>
                  <a:srgbClr val="C00000"/>
                </a:solidFill>
              </a:rPr>
              <a:t>applications</a:t>
            </a:r>
            <a:r>
              <a:rPr lang="en-US" sz="4000" dirty="0"/>
              <a:t>." </a:t>
            </a:r>
            <a:br>
              <a:rPr lang="en-US" sz="4000" dirty="0"/>
            </a:br>
            <a:r>
              <a:rPr lang="en-US" sz="4000" dirty="0"/>
              <a:t>Knowledge-Based Systems, </a:t>
            </a:r>
            <a:br>
              <a:rPr lang="en-US" sz="4000" dirty="0"/>
            </a:br>
            <a:r>
              <a:rPr lang="en-US" sz="2400" dirty="0"/>
              <a:t>89, pp.14-46</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72</a:t>
            </a:fld>
            <a:endParaRPr lang="zh-TW" altLang="en-US"/>
          </a:p>
        </p:txBody>
      </p:sp>
      <p:pic>
        <p:nvPicPr>
          <p:cNvPr id="5" name="Picture 4"/>
          <p:cNvPicPr>
            <a:picLocks noChangeAspect="1"/>
          </p:cNvPicPr>
          <p:nvPr/>
        </p:nvPicPr>
        <p:blipFill>
          <a:blip r:embed="rId2"/>
          <a:stretch>
            <a:fillRect/>
          </a:stretch>
        </p:blipFill>
        <p:spPr>
          <a:xfrm>
            <a:off x="950796" y="3861048"/>
            <a:ext cx="7091479" cy="2846240"/>
          </a:xfrm>
          <a:prstGeom prst="rect">
            <a:avLst/>
          </a:prstGeom>
        </p:spPr>
      </p:pic>
    </p:spTree>
    <p:extLst>
      <p:ext uri="{BB962C8B-B14F-4D97-AF65-F5344CB8AC3E}">
        <p14:creationId xmlns:p14="http://schemas.microsoft.com/office/powerpoint/2010/main" val="8899082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73</a:t>
            </a:fld>
            <a:endParaRPr lang="zh-TW" altLang="en-US"/>
          </a:p>
        </p:txBody>
      </p:sp>
      <p:pic>
        <p:nvPicPr>
          <p:cNvPr id="5" name="Picture 4"/>
          <p:cNvPicPr>
            <a:picLocks noChangeAspect="1"/>
          </p:cNvPicPr>
          <p:nvPr/>
        </p:nvPicPr>
        <p:blipFill>
          <a:blip r:embed="rId2"/>
          <a:stretch>
            <a:fillRect/>
          </a:stretch>
        </p:blipFill>
        <p:spPr>
          <a:xfrm>
            <a:off x="1619672" y="0"/>
            <a:ext cx="5605007" cy="6535689"/>
          </a:xfrm>
          <a:prstGeom prst="rect">
            <a:avLst/>
          </a:prstGeom>
        </p:spPr>
      </p:pic>
      <p:sp>
        <p:nvSpPr>
          <p:cNvPr id="6"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Tree>
    <p:extLst>
      <p:ext uri="{BB962C8B-B14F-4D97-AF65-F5344CB8AC3E}">
        <p14:creationId xmlns:p14="http://schemas.microsoft.com/office/powerpoint/2010/main" val="5244767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Sentiment Classification Accuracy</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74</a:t>
            </a:fld>
            <a:endParaRPr lang="zh-TW" altLang="en-US"/>
          </a:p>
        </p:txBody>
      </p:sp>
      <p:pic>
        <p:nvPicPr>
          <p:cNvPr id="5" name="Picture 4"/>
          <p:cNvPicPr>
            <a:picLocks noChangeAspect="1"/>
          </p:cNvPicPr>
          <p:nvPr/>
        </p:nvPicPr>
        <p:blipFill>
          <a:blip r:embed="rId3"/>
          <a:stretch>
            <a:fillRect/>
          </a:stretch>
        </p:blipFill>
        <p:spPr>
          <a:xfrm>
            <a:off x="467544" y="1916832"/>
            <a:ext cx="7884368" cy="4417666"/>
          </a:xfrm>
          <a:prstGeom prst="rect">
            <a:avLst/>
          </a:prstGeom>
        </p:spPr>
      </p:pic>
      <p:pic>
        <p:nvPicPr>
          <p:cNvPr id="6" name="Picture 5"/>
          <p:cNvPicPr>
            <a:picLocks noChangeAspect="1"/>
          </p:cNvPicPr>
          <p:nvPr/>
        </p:nvPicPr>
        <p:blipFill>
          <a:blip r:embed="rId4"/>
          <a:stretch>
            <a:fillRect/>
          </a:stretch>
        </p:blipFill>
        <p:spPr>
          <a:xfrm>
            <a:off x="467544" y="1340768"/>
            <a:ext cx="8244248" cy="520599"/>
          </a:xfrm>
          <a:prstGeom prst="rect">
            <a:avLst/>
          </a:prstGeom>
        </p:spPr>
      </p:pic>
      <p:sp>
        <p:nvSpPr>
          <p:cNvPr id="9"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
        <p:nvSpPr>
          <p:cNvPr id="10" name="Rectangle 9"/>
          <p:cNvSpPr/>
          <p:nvPr/>
        </p:nvSpPr>
        <p:spPr>
          <a:xfrm>
            <a:off x="1259632" y="2636912"/>
            <a:ext cx="2808312" cy="3416320"/>
          </a:xfrm>
          <a:prstGeom prst="rect">
            <a:avLst/>
          </a:prstGeom>
          <a:solidFill>
            <a:schemeClr val="accent3">
              <a:lumMod val="20000"/>
              <a:lumOff val="80000"/>
            </a:schemeClr>
          </a:solidFill>
        </p:spPr>
        <p:txBody>
          <a:bodyPr wrap="square">
            <a:spAutoFit/>
          </a:bodyPr>
          <a:lstStyle/>
          <a:p>
            <a:r>
              <a:rPr lang="en-US" dirty="0"/>
              <a:t>B. Pang, L. Lee, A </a:t>
            </a:r>
            <a:r>
              <a:rPr lang="en-US" dirty="0">
                <a:solidFill>
                  <a:srgbClr val="FF0000"/>
                </a:solidFill>
              </a:rPr>
              <a:t>sentiment education: sentiment analysis using subjectivity summarization based on minimum cuts</a:t>
            </a:r>
            <a:r>
              <a:rPr lang="en-US" dirty="0"/>
              <a:t>, in: Proceedings of the 42nd Annual Meeting on Association for Computational Linguistics, July </a:t>
            </a:r>
            <a:r>
              <a:rPr lang="en-US" dirty="0">
                <a:solidFill>
                  <a:srgbClr val="FF0000"/>
                </a:solidFill>
              </a:rPr>
              <a:t>2004</a:t>
            </a:r>
            <a:r>
              <a:rPr lang="en-US" dirty="0"/>
              <a:t>, p. 271</a:t>
            </a:r>
          </a:p>
        </p:txBody>
      </p:sp>
    </p:spTree>
    <p:extLst>
      <p:ext uri="{BB962C8B-B14F-4D97-AF65-F5344CB8AC3E}">
        <p14:creationId xmlns:p14="http://schemas.microsoft.com/office/powerpoint/2010/main" val="38849255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75</a:t>
            </a:fld>
            <a:endParaRPr lang="zh-TW" altLang="en-US"/>
          </a:p>
        </p:txBody>
      </p:sp>
      <p:pic>
        <p:nvPicPr>
          <p:cNvPr id="5" name="Picture 4"/>
          <p:cNvPicPr>
            <a:picLocks noChangeAspect="1"/>
          </p:cNvPicPr>
          <p:nvPr/>
        </p:nvPicPr>
        <p:blipFill>
          <a:blip r:embed="rId2"/>
          <a:stretch>
            <a:fillRect/>
          </a:stretch>
        </p:blipFill>
        <p:spPr>
          <a:xfrm>
            <a:off x="350891" y="2348880"/>
            <a:ext cx="8181549" cy="2736304"/>
          </a:xfrm>
          <a:prstGeom prst="rect">
            <a:avLst/>
          </a:prstGeom>
        </p:spPr>
      </p:pic>
      <p:sp>
        <p:nvSpPr>
          <p:cNvPr id="6"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pic>
        <p:nvPicPr>
          <p:cNvPr id="7" name="Picture 6"/>
          <p:cNvPicPr>
            <a:picLocks noChangeAspect="1"/>
          </p:cNvPicPr>
          <p:nvPr/>
        </p:nvPicPr>
        <p:blipFill>
          <a:blip r:embed="rId3"/>
          <a:stretch>
            <a:fillRect/>
          </a:stretch>
        </p:blipFill>
        <p:spPr>
          <a:xfrm>
            <a:off x="467544" y="1468241"/>
            <a:ext cx="8244248" cy="520599"/>
          </a:xfrm>
          <a:prstGeom prst="rect">
            <a:avLst/>
          </a:prstGeom>
        </p:spPr>
      </p:pic>
      <p:sp>
        <p:nvSpPr>
          <p:cNvPr id="8" name="Title 1"/>
          <p:cNvSpPr>
            <a:spLocks noGrp="1"/>
          </p:cNvSpPr>
          <p:nvPr>
            <p:ph type="title"/>
          </p:nvPr>
        </p:nvSpPr>
        <p:spPr>
          <a:xfrm>
            <a:off x="457200" y="274638"/>
            <a:ext cx="8229600" cy="1143000"/>
          </a:xfrm>
        </p:spPr>
        <p:txBody>
          <a:bodyPr/>
          <a:lstStyle/>
          <a:p>
            <a:r>
              <a:rPr lang="en-US" dirty="0">
                <a:solidFill>
                  <a:schemeClr val="accent1"/>
                </a:solidFill>
              </a:rPr>
              <a:t>Sentiment Classification Accuracy</a:t>
            </a:r>
          </a:p>
        </p:txBody>
      </p:sp>
      <p:sp>
        <p:nvSpPr>
          <p:cNvPr id="9" name="Rectangle 8"/>
          <p:cNvSpPr/>
          <p:nvPr/>
        </p:nvSpPr>
        <p:spPr>
          <a:xfrm>
            <a:off x="1187624" y="2920082"/>
            <a:ext cx="3024336" cy="3416320"/>
          </a:xfrm>
          <a:prstGeom prst="rect">
            <a:avLst/>
          </a:prstGeom>
          <a:solidFill>
            <a:schemeClr val="accent3">
              <a:lumMod val="20000"/>
              <a:lumOff val="80000"/>
            </a:schemeClr>
          </a:solidFill>
        </p:spPr>
        <p:txBody>
          <a:bodyPr wrap="square">
            <a:spAutoFit/>
          </a:bodyPr>
          <a:lstStyle/>
          <a:p>
            <a:r>
              <a:rPr lang="en-US" dirty="0"/>
              <a:t>B. Pang, L. Lee, S. </a:t>
            </a:r>
            <a:r>
              <a:rPr lang="en-US" dirty="0" err="1"/>
              <a:t>Vaithyanathan</a:t>
            </a:r>
            <a:r>
              <a:rPr lang="en-US" dirty="0"/>
              <a:t>, </a:t>
            </a:r>
            <a:r>
              <a:rPr lang="en-US" dirty="0">
                <a:solidFill>
                  <a:srgbClr val="FF0000"/>
                </a:solidFill>
              </a:rPr>
              <a:t>Thumbs up? Sentiment classification using machine learning techniques</a:t>
            </a:r>
            <a:r>
              <a:rPr lang="en-US" dirty="0"/>
              <a:t>, Proceedings of the ACL-02 Conference on Empirical Methods in Natural Language Processing, vol. 10, Association for Computational Linguistics, </a:t>
            </a:r>
            <a:r>
              <a:rPr lang="en-US" dirty="0">
                <a:solidFill>
                  <a:srgbClr val="FF0000"/>
                </a:solidFill>
              </a:rPr>
              <a:t>2002</a:t>
            </a:r>
            <a:r>
              <a:rPr lang="en-US" dirty="0"/>
              <a:t>, pp. 79–86.</a:t>
            </a:r>
          </a:p>
        </p:txBody>
      </p:sp>
    </p:spTree>
    <p:extLst>
      <p:ext uri="{BB962C8B-B14F-4D97-AF65-F5344CB8AC3E}">
        <p14:creationId xmlns:p14="http://schemas.microsoft.com/office/powerpoint/2010/main" val="26757477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76</a:t>
            </a:fld>
            <a:endParaRPr lang="zh-TW" altLang="en-US"/>
          </a:p>
        </p:txBody>
      </p:sp>
      <p:pic>
        <p:nvPicPr>
          <p:cNvPr id="5" name="Picture 4"/>
          <p:cNvPicPr>
            <a:picLocks noChangeAspect="1"/>
          </p:cNvPicPr>
          <p:nvPr/>
        </p:nvPicPr>
        <p:blipFill>
          <a:blip r:embed="rId2"/>
          <a:stretch>
            <a:fillRect/>
          </a:stretch>
        </p:blipFill>
        <p:spPr>
          <a:xfrm>
            <a:off x="395536" y="2388504"/>
            <a:ext cx="8514652" cy="1904592"/>
          </a:xfrm>
          <a:prstGeom prst="rect">
            <a:avLst/>
          </a:prstGeom>
        </p:spPr>
      </p:pic>
      <p:sp>
        <p:nvSpPr>
          <p:cNvPr id="6"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
        <p:nvSpPr>
          <p:cNvPr id="7" name="Title 1"/>
          <p:cNvSpPr>
            <a:spLocks noGrp="1"/>
          </p:cNvSpPr>
          <p:nvPr>
            <p:ph type="title"/>
          </p:nvPr>
        </p:nvSpPr>
        <p:spPr>
          <a:xfrm>
            <a:off x="457200" y="274638"/>
            <a:ext cx="8229600" cy="1143000"/>
          </a:xfrm>
        </p:spPr>
        <p:txBody>
          <a:bodyPr/>
          <a:lstStyle/>
          <a:p>
            <a:r>
              <a:rPr lang="en-US" dirty="0">
                <a:solidFill>
                  <a:schemeClr val="accent1"/>
                </a:solidFill>
              </a:rPr>
              <a:t>Sentiment Classification Accuracy</a:t>
            </a:r>
          </a:p>
        </p:txBody>
      </p:sp>
      <p:pic>
        <p:nvPicPr>
          <p:cNvPr id="8" name="Picture 7"/>
          <p:cNvPicPr>
            <a:picLocks noChangeAspect="1"/>
          </p:cNvPicPr>
          <p:nvPr/>
        </p:nvPicPr>
        <p:blipFill>
          <a:blip r:embed="rId3"/>
          <a:stretch>
            <a:fillRect/>
          </a:stretch>
        </p:blipFill>
        <p:spPr>
          <a:xfrm>
            <a:off x="467544" y="1629592"/>
            <a:ext cx="8244248" cy="520599"/>
          </a:xfrm>
          <a:prstGeom prst="rect">
            <a:avLst/>
          </a:prstGeom>
        </p:spPr>
      </p:pic>
      <p:sp>
        <p:nvSpPr>
          <p:cNvPr id="9" name="Rectangle 8"/>
          <p:cNvSpPr/>
          <p:nvPr/>
        </p:nvSpPr>
        <p:spPr>
          <a:xfrm>
            <a:off x="1259632" y="2924944"/>
            <a:ext cx="2880320" cy="3416320"/>
          </a:xfrm>
          <a:prstGeom prst="rect">
            <a:avLst/>
          </a:prstGeom>
          <a:solidFill>
            <a:schemeClr val="accent3">
              <a:lumMod val="20000"/>
              <a:lumOff val="80000"/>
            </a:schemeClr>
          </a:solidFill>
        </p:spPr>
        <p:txBody>
          <a:bodyPr wrap="square">
            <a:spAutoFit/>
          </a:bodyPr>
          <a:lstStyle/>
          <a:p>
            <a:r>
              <a:rPr lang="en-US" dirty="0"/>
              <a:t>J. Blitzer, M. </a:t>
            </a:r>
            <a:r>
              <a:rPr lang="en-US" dirty="0" err="1"/>
              <a:t>Dredze</a:t>
            </a:r>
            <a:r>
              <a:rPr lang="en-US" dirty="0"/>
              <a:t>, F. Pereira, Biographies, </a:t>
            </a:r>
            <a:r>
              <a:rPr lang="en-US" dirty="0" err="1"/>
              <a:t>bollywood</a:t>
            </a:r>
            <a:r>
              <a:rPr lang="en-US" dirty="0"/>
              <a:t>, </a:t>
            </a:r>
            <a:r>
              <a:rPr lang="en-US" dirty="0">
                <a:solidFill>
                  <a:srgbClr val="FF0000"/>
                </a:solidFill>
              </a:rPr>
              <a:t>boom-boxes and blenders: domain adaptation for sentiment classification</a:t>
            </a:r>
            <a:r>
              <a:rPr lang="en-US" dirty="0"/>
              <a:t>, in: Proceedings of the 45th Annual Meeting of the Association for Computational Linguistics, ACL’07, vol. 7, </a:t>
            </a:r>
            <a:r>
              <a:rPr lang="en-US" dirty="0">
                <a:solidFill>
                  <a:srgbClr val="FF0000"/>
                </a:solidFill>
              </a:rPr>
              <a:t>2007</a:t>
            </a:r>
            <a:r>
              <a:rPr lang="en-US" dirty="0"/>
              <a:t>, pp. 187–205 (13, 29).</a:t>
            </a:r>
          </a:p>
        </p:txBody>
      </p:sp>
    </p:spTree>
    <p:extLst>
      <p:ext uri="{BB962C8B-B14F-4D97-AF65-F5344CB8AC3E}">
        <p14:creationId xmlns:p14="http://schemas.microsoft.com/office/powerpoint/2010/main" val="30780560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865578"/>
          </a:xfrm>
        </p:spPr>
        <p:txBody>
          <a:bodyPr/>
          <a:lstStyle/>
          <a:p>
            <a:r>
              <a:rPr lang="en-US" sz="4000">
                <a:solidFill>
                  <a:schemeClr val="accent1"/>
                </a:solidFill>
              </a:rPr>
              <a:t>Techniques for </a:t>
            </a:r>
            <a:r>
              <a:rPr lang="en-US" sz="4000" dirty="0">
                <a:solidFill>
                  <a:schemeClr val="accent1"/>
                </a:solidFill>
              </a:rPr>
              <a:t>Sentiment Analysis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77</a:t>
            </a:fld>
            <a:endParaRPr lang="zh-TW" altLang="en-US"/>
          </a:p>
        </p:txBody>
      </p:sp>
      <p:pic>
        <p:nvPicPr>
          <p:cNvPr id="6" name="Picture 5"/>
          <p:cNvPicPr>
            <a:picLocks noChangeAspect="1"/>
          </p:cNvPicPr>
          <p:nvPr/>
        </p:nvPicPr>
        <p:blipFill>
          <a:blip r:embed="rId2"/>
          <a:stretch>
            <a:fillRect/>
          </a:stretch>
        </p:blipFill>
        <p:spPr>
          <a:xfrm>
            <a:off x="2123728" y="955401"/>
            <a:ext cx="4176464" cy="5454973"/>
          </a:xfrm>
          <a:prstGeom prst="rect">
            <a:avLst/>
          </a:prstGeom>
        </p:spPr>
      </p:pic>
      <p:sp>
        <p:nvSpPr>
          <p:cNvPr id="8"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Tree>
    <p:extLst>
      <p:ext uri="{BB962C8B-B14F-4D97-AF65-F5344CB8AC3E}">
        <p14:creationId xmlns:p14="http://schemas.microsoft.com/office/powerpoint/2010/main" val="13180408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027" y="188640"/>
            <a:ext cx="8229600" cy="1143000"/>
          </a:xfrm>
        </p:spPr>
        <p:txBody>
          <a:bodyPr/>
          <a:lstStyle/>
          <a:p>
            <a:r>
              <a:rPr lang="en-US" dirty="0">
                <a:solidFill>
                  <a:schemeClr val="accent1"/>
                </a:solidFill>
              </a:rPr>
              <a:t>Sentiment Analysis Articles </a:t>
            </a:r>
            <a:br>
              <a:rPr lang="en-US" dirty="0">
                <a:solidFill>
                  <a:schemeClr val="accent1"/>
                </a:solidFill>
              </a:rPr>
            </a:br>
            <a:r>
              <a:rPr lang="en-US" dirty="0">
                <a:solidFill>
                  <a:schemeClr val="accent1"/>
                </a:solidFill>
              </a:rPr>
              <a:t>in Journals (2002-2014)</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78</a:t>
            </a:fld>
            <a:endParaRPr lang="zh-TW" altLang="en-US"/>
          </a:p>
        </p:txBody>
      </p:sp>
      <p:sp>
        <p:nvSpPr>
          <p:cNvPr id="7"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pic>
        <p:nvPicPr>
          <p:cNvPr id="9" name="Picture 8"/>
          <p:cNvPicPr>
            <a:picLocks noChangeAspect="1"/>
          </p:cNvPicPr>
          <p:nvPr/>
        </p:nvPicPr>
        <p:blipFill>
          <a:blip r:embed="rId2"/>
          <a:stretch>
            <a:fillRect/>
          </a:stretch>
        </p:blipFill>
        <p:spPr>
          <a:xfrm>
            <a:off x="484188" y="1456182"/>
            <a:ext cx="8100392" cy="4997204"/>
          </a:xfrm>
          <a:prstGeom prst="rect">
            <a:avLst/>
          </a:prstGeom>
        </p:spPr>
      </p:pic>
    </p:spTree>
    <p:extLst>
      <p:ext uri="{BB962C8B-B14F-4D97-AF65-F5344CB8AC3E}">
        <p14:creationId xmlns:p14="http://schemas.microsoft.com/office/powerpoint/2010/main" val="40603674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48"/>
            <a:ext cx="8229600" cy="1143000"/>
          </a:xfrm>
        </p:spPr>
        <p:txBody>
          <a:bodyPr/>
          <a:lstStyle/>
          <a:p>
            <a:r>
              <a:rPr lang="en-US">
                <a:solidFill>
                  <a:schemeClr val="accent1"/>
                </a:solidFill>
              </a:rPr>
              <a:t>Publicly Available Datasets </a:t>
            </a:r>
            <a:br>
              <a:rPr lang="en-US">
                <a:solidFill>
                  <a:schemeClr val="accent1"/>
                </a:solidFill>
              </a:rPr>
            </a:br>
            <a:r>
              <a:rPr lang="en-US">
                <a:solidFill>
                  <a:schemeClr val="accent1"/>
                </a:solidFill>
              </a:rPr>
              <a:t>for Sentiment Analysis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79</a:t>
            </a:fld>
            <a:endParaRPr lang="zh-TW" altLang="en-US"/>
          </a:p>
        </p:txBody>
      </p:sp>
      <p:pic>
        <p:nvPicPr>
          <p:cNvPr id="5" name="Picture 4"/>
          <p:cNvPicPr>
            <a:picLocks noChangeAspect="1"/>
          </p:cNvPicPr>
          <p:nvPr/>
        </p:nvPicPr>
        <p:blipFill>
          <a:blip r:embed="rId2"/>
          <a:stretch>
            <a:fillRect/>
          </a:stretch>
        </p:blipFill>
        <p:spPr>
          <a:xfrm>
            <a:off x="0" y="1277636"/>
            <a:ext cx="9144000" cy="5247708"/>
          </a:xfrm>
          <a:prstGeom prst="rect">
            <a:avLst/>
          </a:prstGeom>
        </p:spPr>
      </p:pic>
      <p:sp>
        <p:nvSpPr>
          <p:cNvPr id="6"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Tree>
    <p:extLst>
      <p:ext uri="{BB962C8B-B14F-4D97-AF65-F5344CB8AC3E}">
        <p14:creationId xmlns:p14="http://schemas.microsoft.com/office/powerpoint/2010/main" val="381602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FEE30E-D778-3F4E-B612-E45A1B95534F}" type="slidenum">
              <a:rPr lang="zh-TW" altLang="en-US" smtClean="0"/>
              <a:pPr/>
              <a:t>8</a:t>
            </a:fld>
            <a:endParaRPr lang="zh-TW" altLang="en-US"/>
          </a:p>
        </p:txBody>
      </p:sp>
      <p:sp>
        <p:nvSpPr>
          <p:cNvPr id="5" name="Rectangle 4"/>
          <p:cNvSpPr/>
          <p:nvPr/>
        </p:nvSpPr>
        <p:spPr>
          <a:xfrm>
            <a:off x="1268760" y="6628591"/>
            <a:ext cx="6606480"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github.com</a:t>
            </a:r>
            <a:r>
              <a:rPr lang="en-US" sz="1000" dirty="0">
                <a:solidFill>
                  <a:schemeClr val="bg1">
                    <a:lumMod val="75000"/>
                  </a:schemeClr>
                </a:solidFill>
              </a:rPr>
              <a:t>/</a:t>
            </a:r>
            <a:r>
              <a:rPr lang="en-US" sz="1000" dirty="0" err="1">
                <a:solidFill>
                  <a:schemeClr val="bg1">
                    <a:lumMod val="75000"/>
                  </a:schemeClr>
                </a:solidFill>
              </a:rPr>
              <a:t>fortiema</a:t>
            </a:r>
            <a:r>
              <a:rPr lang="en-US" sz="1000" dirty="0">
                <a:solidFill>
                  <a:schemeClr val="bg1">
                    <a:lumMod val="75000"/>
                  </a:schemeClr>
                </a:solidFill>
              </a:rPr>
              <a:t>/talks/blob/master/opendata2016sh/pragmatic-nlp-opendata2016sh.pdf</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0" y="670293"/>
            <a:ext cx="9144000" cy="5999067"/>
          </a:xfrm>
          <a:prstGeom prst="rect">
            <a:avLst/>
          </a:prstGeom>
        </p:spPr>
      </p:pic>
      <p:sp>
        <p:nvSpPr>
          <p:cNvPr id="7" name="Title 1"/>
          <p:cNvSpPr>
            <a:spLocks noGrp="1"/>
          </p:cNvSpPr>
          <p:nvPr>
            <p:ph type="title"/>
          </p:nvPr>
        </p:nvSpPr>
        <p:spPr>
          <a:xfrm>
            <a:off x="457200" y="0"/>
            <a:ext cx="8229600" cy="836712"/>
          </a:xfrm>
        </p:spPr>
        <p:txBody>
          <a:bodyPr/>
          <a:lstStyle/>
          <a:p>
            <a:r>
              <a:rPr lang="en-US" dirty="0">
                <a:solidFill>
                  <a:schemeClr val="accent1"/>
                </a:solidFill>
              </a:rPr>
              <a:t>Modern NLP Pipeline</a:t>
            </a:r>
          </a:p>
        </p:txBody>
      </p:sp>
    </p:spTree>
    <p:extLst>
      <p:ext uri="{BB962C8B-B14F-4D97-AF65-F5344CB8AC3E}">
        <p14:creationId xmlns:p14="http://schemas.microsoft.com/office/powerpoint/2010/main" val="42402110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Product Reviews (PR)</a:t>
            </a:r>
          </a:p>
          <a:p>
            <a:r>
              <a:rPr lang="en-US" dirty="0"/>
              <a:t>Movie Reviews (MR) </a:t>
            </a:r>
          </a:p>
          <a:p>
            <a:r>
              <a:rPr lang="en-US" dirty="0"/>
              <a:t>Restaurant Reviews (RR)</a:t>
            </a:r>
          </a:p>
          <a:p>
            <a:r>
              <a:rPr lang="en-US" dirty="0"/>
              <a:t>Micro-blog (MB)</a:t>
            </a:r>
          </a:p>
          <a:p>
            <a:r>
              <a:rPr lang="en-US" dirty="0"/>
              <a:t>Global domain (G)</a:t>
            </a:r>
          </a:p>
          <a:p>
            <a:endParaRPr lang="en-US" dirty="0"/>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80</a:t>
            </a:fld>
            <a:endParaRPr lang="zh-TW" altLang="en-US"/>
          </a:p>
        </p:txBody>
      </p:sp>
      <p:sp>
        <p:nvSpPr>
          <p:cNvPr id="5" name="Title 1"/>
          <p:cNvSpPr>
            <a:spLocks noGrp="1"/>
          </p:cNvSpPr>
          <p:nvPr>
            <p:ph type="title"/>
          </p:nvPr>
        </p:nvSpPr>
        <p:spPr>
          <a:xfrm>
            <a:off x="457200" y="274638"/>
            <a:ext cx="8229600" cy="1143000"/>
          </a:xfrm>
        </p:spPr>
        <p:txBody>
          <a:bodyPr/>
          <a:lstStyle/>
          <a:p>
            <a:r>
              <a:rPr lang="en-US" dirty="0">
                <a:solidFill>
                  <a:schemeClr val="accent1"/>
                </a:solidFill>
              </a:rPr>
              <a:t>Sentiment </a:t>
            </a:r>
            <a:r>
              <a:rPr lang="en-US">
                <a:solidFill>
                  <a:schemeClr val="accent1"/>
                </a:solidFill>
              </a:rPr>
              <a:t>Analysis Datasets</a:t>
            </a:r>
            <a:endParaRPr lang="en-US" dirty="0">
              <a:solidFill>
                <a:schemeClr val="accent1"/>
              </a:solidFill>
            </a:endParaRPr>
          </a:p>
        </p:txBody>
      </p:sp>
      <p:sp>
        <p:nvSpPr>
          <p:cNvPr id="6"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Tree>
    <p:extLst>
      <p:ext uri="{BB962C8B-B14F-4D97-AF65-F5344CB8AC3E}">
        <p14:creationId xmlns:p14="http://schemas.microsoft.com/office/powerpoint/2010/main" val="10050673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Sentiment Analysis Dictionary</a:t>
            </a:r>
          </a:p>
        </p:txBody>
      </p:sp>
      <p:sp>
        <p:nvSpPr>
          <p:cNvPr id="3" name="Content Placeholder 2"/>
          <p:cNvSpPr>
            <a:spLocks noGrp="1"/>
          </p:cNvSpPr>
          <p:nvPr>
            <p:ph idx="1"/>
          </p:nvPr>
        </p:nvSpPr>
        <p:spPr>
          <a:xfrm>
            <a:off x="457200" y="1844824"/>
            <a:ext cx="8229600" cy="4281339"/>
          </a:xfrm>
        </p:spPr>
        <p:txBody>
          <a:bodyPr/>
          <a:lstStyle/>
          <a:p>
            <a:r>
              <a:rPr lang="en-US" dirty="0" err="1"/>
              <a:t>SenticNet</a:t>
            </a:r>
            <a:r>
              <a:rPr lang="en-US" dirty="0"/>
              <a:t> (SN)</a:t>
            </a:r>
          </a:p>
          <a:p>
            <a:r>
              <a:rPr lang="en-US" dirty="0"/>
              <a:t>WordNet (WN)</a:t>
            </a:r>
          </a:p>
          <a:p>
            <a:r>
              <a:rPr lang="en-US" dirty="0" err="1"/>
              <a:t>ConceptNet</a:t>
            </a:r>
            <a:r>
              <a:rPr lang="en-US" dirty="0"/>
              <a:t> (CN) </a:t>
            </a:r>
          </a:p>
          <a:p>
            <a:r>
              <a:rPr lang="en-US" dirty="0"/>
              <a:t>WordNet-Affect (WNA)</a:t>
            </a:r>
          </a:p>
          <a:p>
            <a:r>
              <a:rPr lang="en-US" dirty="0"/>
              <a:t>Bing Liu Opinion Lexicon (OL)</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81</a:t>
            </a:fld>
            <a:endParaRPr lang="zh-TW" altLang="en-US"/>
          </a:p>
        </p:txBody>
      </p:sp>
      <p:sp>
        <p:nvSpPr>
          <p:cNvPr id="5"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Tree>
    <p:extLst>
      <p:ext uri="{BB962C8B-B14F-4D97-AF65-F5344CB8AC3E}">
        <p14:creationId xmlns:p14="http://schemas.microsoft.com/office/powerpoint/2010/main" val="15937677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576064"/>
          </a:xfrm>
        </p:spPr>
        <p:txBody>
          <a:bodyPr/>
          <a:lstStyle/>
          <a:p>
            <a:r>
              <a:rPr lang="en-US" dirty="0">
                <a:solidFill>
                  <a:schemeClr val="accent1"/>
                </a:solidFill>
              </a:rPr>
              <a:t>Summary of reviewed articles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82</a:t>
            </a:fld>
            <a:endParaRPr lang="zh-TW" altLang="en-US"/>
          </a:p>
        </p:txBody>
      </p:sp>
      <p:pic>
        <p:nvPicPr>
          <p:cNvPr id="7" name="Picture 6"/>
          <p:cNvPicPr>
            <a:picLocks noChangeAspect="1"/>
          </p:cNvPicPr>
          <p:nvPr/>
        </p:nvPicPr>
        <p:blipFill>
          <a:blip r:embed="rId2"/>
          <a:stretch>
            <a:fillRect/>
          </a:stretch>
        </p:blipFill>
        <p:spPr>
          <a:xfrm>
            <a:off x="251520" y="692697"/>
            <a:ext cx="8784976" cy="5835670"/>
          </a:xfrm>
          <a:prstGeom prst="rect">
            <a:avLst/>
          </a:prstGeom>
        </p:spPr>
      </p:pic>
      <p:sp>
        <p:nvSpPr>
          <p:cNvPr id="8"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Tree>
    <p:extLst>
      <p:ext uri="{BB962C8B-B14F-4D97-AF65-F5344CB8AC3E}">
        <p14:creationId xmlns:p14="http://schemas.microsoft.com/office/powerpoint/2010/main" val="16385638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83</a:t>
            </a:fld>
            <a:endParaRPr lang="zh-TW" altLang="en-US"/>
          </a:p>
        </p:txBody>
      </p:sp>
      <p:pic>
        <p:nvPicPr>
          <p:cNvPr id="5" name="Picture 4"/>
          <p:cNvPicPr>
            <a:picLocks noChangeAspect="1"/>
          </p:cNvPicPr>
          <p:nvPr/>
        </p:nvPicPr>
        <p:blipFill>
          <a:blip r:embed="rId2"/>
          <a:stretch>
            <a:fillRect/>
          </a:stretch>
        </p:blipFill>
        <p:spPr>
          <a:xfrm>
            <a:off x="148028" y="921029"/>
            <a:ext cx="8814699" cy="5673725"/>
          </a:xfrm>
          <a:prstGeom prst="rect">
            <a:avLst/>
          </a:prstGeom>
        </p:spPr>
      </p:pic>
      <p:sp>
        <p:nvSpPr>
          <p:cNvPr id="6" name="Title 1"/>
          <p:cNvSpPr>
            <a:spLocks noGrp="1"/>
          </p:cNvSpPr>
          <p:nvPr>
            <p:ph type="title"/>
          </p:nvPr>
        </p:nvSpPr>
        <p:spPr>
          <a:xfrm>
            <a:off x="457200" y="44624"/>
            <a:ext cx="8229600" cy="576064"/>
          </a:xfrm>
        </p:spPr>
        <p:txBody>
          <a:bodyPr/>
          <a:lstStyle/>
          <a:p>
            <a:r>
              <a:rPr lang="en-US" dirty="0">
                <a:solidFill>
                  <a:schemeClr val="accent1"/>
                </a:solidFill>
              </a:rPr>
              <a:t>Summary of reviewed articles</a:t>
            </a:r>
          </a:p>
        </p:txBody>
      </p:sp>
      <p:pic>
        <p:nvPicPr>
          <p:cNvPr id="7" name="Picture 6"/>
          <p:cNvPicPr>
            <a:picLocks noChangeAspect="1"/>
          </p:cNvPicPr>
          <p:nvPr/>
        </p:nvPicPr>
        <p:blipFill>
          <a:blip r:embed="rId3"/>
          <a:stretch>
            <a:fillRect/>
          </a:stretch>
        </p:blipFill>
        <p:spPr>
          <a:xfrm>
            <a:off x="107504" y="621227"/>
            <a:ext cx="8892480" cy="291556"/>
          </a:xfrm>
          <a:prstGeom prst="rect">
            <a:avLst/>
          </a:prstGeom>
        </p:spPr>
      </p:pic>
      <p:sp>
        <p:nvSpPr>
          <p:cNvPr id="8"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Tree>
    <p:extLst>
      <p:ext uri="{BB962C8B-B14F-4D97-AF65-F5344CB8AC3E}">
        <p14:creationId xmlns:p14="http://schemas.microsoft.com/office/powerpoint/2010/main" val="16929702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84</a:t>
            </a:fld>
            <a:endParaRPr lang="zh-TW" altLang="en-US"/>
          </a:p>
        </p:txBody>
      </p:sp>
      <p:pic>
        <p:nvPicPr>
          <p:cNvPr id="5" name="Picture 4"/>
          <p:cNvPicPr>
            <a:picLocks noChangeAspect="1"/>
          </p:cNvPicPr>
          <p:nvPr/>
        </p:nvPicPr>
        <p:blipFill>
          <a:blip r:embed="rId2"/>
          <a:stretch>
            <a:fillRect/>
          </a:stretch>
        </p:blipFill>
        <p:spPr>
          <a:xfrm>
            <a:off x="219446" y="620688"/>
            <a:ext cx="8708529" cy="5832648"/>
          </a:xfrm>
          <a:prstGeom prst="rect">
            <a:avLst/>
          </a:prstGeom>
        </p:spPr>
      </p:pic>
      <p:sp>
        <p:nvSpPr>
          <p:cNvPr id="6" name="Title 1"/>
          <p:cNvSpPr txBox="1">
            <a:spLocks/>
          </p:cNvSpPr>
          <p:nvPr/>
        </p:nvSpPr>
        <p:spPr bwMode="auto">
          <a:xfrm>
            <a:off x="457200" y="-27384"/>
            <a:ext cx="822960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en-US" dirty="0">
                <a:solidFill>
                  <a:schemeClr val="accent1"/>
                </a:solidFill>
              </a:rPr>
              <a:t>Summary of reviewed articles</a:t>
            </a:r>
          </a:p>
        </p:txBody>
      </p:sp>
      <p:sp>
        <p:nvSpPr>
          <p:cNvPr id="7"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Tree>
    <p:extLst>
      <p:ext uri="{BB962C8B-B14F-4D97-AF65-F5344CB8AC3E}">
        <p14:creationId xmlns:p14="http://schemas.microsoft.com/office/powerpoint/2010/main" val="30287446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85</a:t>
            </a:fld>
            <a:endParaRPr lang="zh-TW" altLang="en-US"/>
          </a:p>
        </p:txBody>
      </p:sp>
      <p:pic>
        <p:nvPicPr>
          <p:cNvPr id="5" name="Picture 4"/>
          <p:cNvPicPr>
            <a:picLocks noChangeAspect="1"/>
          </p:cNvPicPr>
          <p:nvPr/>
        </p:nvPicPr>
        <p:blipFill>
          <a:blip r:embed="rId2"/>
          <a:stretch>
            <a:fillRect/>
          </a:stretch>
        </p:blipFill>
        <p:spPr>
          <a:xfrm>
            <a:off x="144016" y="862048"/>
            <a:ext cx="8820472" cy="5663296"/>
          </a:xfrm>
          <a:prstGeom prst="rect">
            <a:avLst/>
          </a:prstGeom>
        </p:spPr>
      </p:pic>
      <p:sp>
        <p:nvSpPr>
          <p:cNvPr id="6" name="Title 1"/>
          <p:cNvSpPr txBox="1">
            <a:spLocks/>
          </p:cNvSpPr>
          <p:nvPr/>
        </p:nvSpPr>
        <p:spPr bwMode="auto">
          <a:xfrm>
            <a:off x="457200" y="-27384"/>
            <a:ext cx="822960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en-US" dirty="0">
                <a:solidFill>
                  <a:schemeClr val="accent1"/>
                </a:solidFill>
              </a:rPr>
              <a:t>Summary of reviewed articles</a:t>
            </a:r>
          </a:p>
        </p:txBody>
      </p:sp>
      <p:sp>
        <p:nvSpPr>
          <p:cNvPr id="7"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pic>
        <p:nvPicPr>
          <p:cNvPr id="8" name="Picture 7"/>
          <p:cNvPicPr>
            <a:picLocks noChangeAspect="1"/>
          </p:cNvPicPr>
          <p:nvPr/>
        </p:nvPicPr>
        <p:blipFill>
          <a:blip r:embed="rId3"/>
          <a:stretch>
            <a:fillRect/>
          </a:stretch>
        </p:blipFill>
        <p:spPr>
          <a:xfrm>
            <a:off x="107504" y="545156"/>
            <a:ext cx="8892480" cy="291556"/>
          </a:xfrm>
          <a:prstGeom prst="rect">
            <a:avLst/>
          </a:prstGeom>
        </p:spPr>
      </p:pic>
    </p:spTree>
    <p:extLst>
      <p:ext uri="{BB962C8B-B14F-4D97-AF65-F5344CB8AC3E}">
        <p14:creationId xmlns:p14="http://schemas.microsoft.com/office/powerpoint/2010/main" val="24900698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86</a:t>
            </a:fld>
            <a:endParaRPr lang="zh-TW" altLang="en-US"/>
          </a:p>
        </p:txBody>
      </p:sp>
      <p:pic>
        <p:nvPicPr>
          <p:cNvPr id="5" name="Picture 4"/>
          <p:cNvPicPr>
            <a:picLocks noChangeAspect="1"/>
          </p:cNvPicPr>
          <p:nvPr/>
        </p:nvPicPr>
        <p:blipFill>
          <a:blip r:embed="rId2"/>
          <a:stretch>
            <a:fillRect/>
          </a:stretch>
        </p:blipFill>
        <p:spPr>
          <a:xfrm>
            <a:off x="107504" y="750877"/>
            <a:ext cx="8820472" cy="3038163"/>
          </a:xfrm>
          <a:prstGeom prst="rect">
            <a:avLst/>
          </a:prstGeom>
        </p:spPr>
      </p:pic>
      <p:sp>
        <p:nvSpPr>
          <p:cNvPr id="6" name="Title 1"/>
          <p:cNvSpPr txBox="1">
            <a:spLocks/>
          </p:cNvSpPr>
          <p:nvPr/>
        </p:nvSpPr>
        <p:spPr bwMode="auto">
          <a:xfrm>
            <a:off x="457200" y="-27384"/>
            <a:ext cx="822960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en-US" dirty="0">
                <a:solidFill>
                  <a:schemeClr val="accent1"/>
                </a:solidFill>
              </a:rPr>
              <a:t>Summary of reviewed articles</a:t>
            </a:r>
          </a:p>
        </p:txBody>
      </p:sp>
      <p:sp>
        <p:nvSpPr>
          <p:cNvPr id="7"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Tree>
    <p:extLst>
      <p:ext uri="{BB962C8B-B14F-4D97-AF65-F5344CB8AC3E}">
        <p14:creationId xmlns:p14="http://schemas.microsoft.com/office/powerpoint/2010/main" val="22206659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20"/>
          </a:xfrm>
        </p:spPr>
        <p:txBody>
          <a:bodyPr/>
          <a:lstStyle/>
          <a:p>
            <a:r>
              <a:rPr lang="en-US" sz="6000" dirty="0" err="1">
                <a:solidFill>
                  <a:schemeClr val="accent1"/>
                </a:solidFill>
              </a:rPr>
              <a:t>TextBlob</a:t>
            </a:r>
            <a:endParaRPr lang="en-US" sz="6000" dirty="0">
              <a:solidFill>
                <a:schemeClr val="accent1"/>
              </a:solidFill>
            </a:endParaRP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87</a:t>
            </a:fld>
            <a:endParaRPr lang="zh-TW" altLang="en-US"/>
          </a:p>
        </p:txBody>
      </p:sp>
      <p:sp>
        <p:nvSpPr>
          <p:cNvPr id="6" name="Rectangle 5"/>
          <p:cNvSpPr/>
          <p:nvPr/>
        </p:nvSpPr>
        <p:spPr>
          <a:xfrm>
            <a:off x="2938132" y="6528991"/>
            <a:ext cx="3262432" cy="369332"/>
          </a:xfrm>
          <a:prstGeom prst="rect">
            <a:avLst/>
          </a:prstGeom>
        </p:spPr>
        <p:txBody>
          <a:bodyPr wrap="none">
            <a:spAutoFit/>
          </a:bodyPr>
          <a:lstStyle/>
          <a:p>
            <a:pPr algn="ctr"/>
            <a:r>
              <a:rPr lang="en-US" dirty="0">
                <a:hlinkClick r:id="rId2"/>
              </a:rPr>
              <a:t>https://textblob.readthedocs.io</a:t>
            </a:r>
            <a:endParaRPr lang="en-US" dirty="0"/>
          </a:p>
        </p:txBody>
      </p:sp>
      <p:pic>
        <p:nvPicPr>
          <p:cNvPr id="8" name="Picture 7">
            <a:extLst>
              <a:ext uri="{FF2B5EF4-FFF2-40B4-BE49-F238E27FC236}">
                <a16:creationId xmlns:a16="http://schemas.microsoft.com/office/drawing/2014/main" id="{1D63583F-81FD-1741-80C0-5FD904DBD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836713"/>
            <a:ext cx="7249438" cy="5760639"/>
          </a:xfrm>
          <a:prstGeom prst="rect">
            <a:avLst/>
          </a:prstGeom>
        </p:spPr>
      </p:pic>
    </p:spTree>
    <p:extLst>
      <p:ext uri="{BB962C8B-B14F-4D97-AF65-F5344CB8AC3E}">
        <p14:creationId xmlns:p14="http://schemas.microsoft.com/office/powerpoint/2010/main" val="20244117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FD5E-3C28-784F-B27B-A1FC45642B75}"/>
              </a:ext>
            </a:extLst>
          </p:cNvPr>
          <p:cNvSpPr>
            <a:spLocks noGrp="1"/>
          </p:cNvSpPr>
          <p:nvPr>
            <p:ph type="title"/>
          </p:nvPr>
        </p:nvSpPr>
        <p:spPr>
          <a:xfrm>
            <a:off x="457200" y="116632"/>
            <a:ext cx="8229600" cy="1412130"/>
          </a:xfrm>
        </p:spPr>
        <p:txBody>
          <a:bodyPr/>
          <a:lstStyle/>
          <a:p>
            <a:r>
              <a:rPr lang="en-US" dirty="0">
                <a:solidFill>
                  <a:schemeClr val="accent1"/>
                </a:solidFill>
              </a:rPr>
              <a:t>BERT Sequence-level tasks</a:t>
            </a:r>
          </a:p>
        </p:txBody>
      </p:sp>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88</a:t>
            </a:fld>
            <a:endParaRPr lang="zh-TW" altLang="en-US"/>
          </a:p>
        </p:txBody>
      </p:sp>
      <p:pic>
        <p:nvPicPr>
          <p:cNvPr id="5" name="Picture 4">
            <a:extLst>
              <a:ext uri="{FF2B5EF4-FFF2-40B4-BE49-F238E27FC236}">
                <a16:creationId xmlns:a16="http://schemas.microsoft.com/office/drawing/2014/main" id="{F947E1B0-93DC-EC41-BE52-5C35F46B8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4" y="1762020"/>
            <a:ext cx="8590726" cy="4259268"/>
          </a:xfrm>
          <a:prstGeom prst="rect">
            <a:avLst/>
          </a:prstGeom>
        </p:spPr>
      </p:pic>
      <p:sp>
        <p:nvSpPr>
          <p:cNvPr id="6" name="Rectangle 5">
            <a:extLst>
              <a:ext uri="{FF2B5EF4-FFF2-40B4-BE49-F238E27FC236}">
                <a16:creationId xmlns:a16="http://schemas.microsoft.com/office/drawing/2014/main" id="{B3E8560A-0F42-BD44-9776-8B546B6A4C6F}"/>
              </a:ext>
            </a:extLst>
          </p:cNvPr>
          <p:cNvSpPr/>
          <p:nvPr/>
        </p:nvSpPr>
        <p:spPr>
          <a:xfrm>
            <a:off x="902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Tree>
    <p:extLst>
      <p:ext uri="{BB962C8B-B14F-4D97-AF65-F5344CB8AC3E}">
        <p14:creationId xmlns:p14="http://schemas.microsoft.com/office/powerpoint/2010/main" val="29185492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89</a:t>
            </a:fld>
            <a:endParaRPr lang="zh-TW" altLang="en-US"/>
          </a:p>
        </p:txBody>
      </p:sp>
      <p:pic>
        <p:nvPicPr>
          <p:cNvPr id="6" name="Picture 5">
            <a:extLst>
              <a:ext uri="{FF2B5EF4-FFF2-40B4-BE49-F238E27FC236}">
                <a16:creationId xmlns:a16="http://schemas.microsoft.com/office/drawing/2014/main" id="{88FD742E-B871-9841-BFBE-7BD3AB531F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70050"/>
            <a:ext cx="8718285" cy="4135214"/>
          </a:xfrm>
          <a:prstGeom prst="rect">
            <a:avLst/>
          </a:prstGeom>
        </p:spPr>
      </p:pic>
      <p:sp>
        <p:nvSpPr>
          <p:cNvPr id="7" name="Rectangle 6">
            <a:extLst>
              <a:ext uri="{FF2B5EF4-FFF2-40B4-BE49-F238E27FC236}">
                <a16:creationId xmlns:a16="http://schemas.microsoft.com/office/drawing/2014/main" id="{1C27637C-05B8-6249-A786-FBC80FD048E9}"/>
              </a:ext>
            </a:extLst>
          </p:cNvPr>
          <p:cNvSpPr/>
          <p:nvPr/>
        </p:nvSpPr>
        <p:spPr>
          <a:xfrm>
            <a:off x="902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Title 1">
            <a:extLst>
              <a:ext uri="{FF2B5EF4-FFF2-40B4-BE49-F238E27FC236}">
                <a16:creationId xmlns:a16="http://schemas.microsoft.com/office/drawing/2014/main" id="{480200A9-9BB8-D64A-AFF5-F8A81B195D8C}"/>
              </a:ext>
            </a:extLst>
          </p:cNvPr>
          <p:cNvSpPr>
            <a:spLocks noGrp="1"/>
          </p:cNvSpPr>
          <p:nvPr>
            <p:ph type="title"/>
          </p:nvPr>
        </p:nvSpPr>
        <p:spPr>
          <a:xfrm>
            <a:off x="457200" y="116632"/>
            <a:ext cx="8229600" cy="1412130"/>
          </a:xfrm>
        </p:spPr>
        <p:txBody>
          <a:bodyPr/>
          <a:lstStyle/>
          <a:p>
            <a:r>
              <a:rPr lang="en-US" dirty="0">
                <a:solidFill>
                  <a:schemeClr val="accent1"/>
                </a:solidFill>
              </a:rPr>
              <a:t>BERT Token-level tasks</a:t>
            </a:r>
          </a:p>
        </p:txBody>
      </p:sp>
    </p:spTree>
    <p:extLst>
      <p:ext uri="{BB962C8B-B14F-4D97-AF65-F5344CB8AC3E}">
        <p14:creationId xmlns:p14="http://schemas.microsoft.com/office/powerpoint/2010/main" val="1196797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Modern NLP Pipeline</a:t>
            </a: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9</a:t>
            </a:fld>
            <a:endParaRPr lang="zh-TW" altLang="en-US"/>
          </a:p>
        </p:txBody>
      </p:sp>
      <p:pic>
        <p:nvPicPr>
          <p:cNvPr id="5" name="Picture 4"/>
          <p:cNvPicPr>
            <a:picLocks noChangeAspect="1"/>
          </p:cNvPicPr>
          <p:nvPr/>
        </p:nvPicPr>
        <p:blipFill>
          <a:blip r:embed="rId2"/>
          <a:stretch>
            <a:fillRect/>
          </a:stretch>
        </p:blipFill>
        <p:spPr>
          <a:xfrm>
            <a:off x="0" y="2348880"/>
            <a:ext cx="9144000" cy="3055979"/>
          </a:xfrm>
          <a:prstGeom prst="rect">
            <a:avLst/>
          </a:prstGeom>
        </p:spPr>
      </p:pic>
      <p:sp>
        <p:nvSpPr>
          <p:cNvPr id="6" name="Rectangle 5"/>
          <p:cNvSpPr/>
          <p:nvPr/>
        </p:nvSpPr>
        <p:spPr>
          <a:xfrm>
            <a:off x="1296237" y="6611779"/>
            <a:ext cx="6768752" cy="246221"/>
          </a:xfrm>
          <a:prstGeom prst="rect">
            <a:avLst/>
          </a:prstGeom>
        </p:spPr>
        <p:txBody>
          <a:bodyPr wrap="square">
            <a:spAutoFit/>
          </a:bodyPr>
          <a:lstStyle/>
          <a:p>
            <a:pPr algn="ctr"/>
            <a:r>
              <a:rPr lang="en-US" sz="100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mattfortier.me</a:t>
            </a:r>
            <a:r>
              <a:rPr lang="en-US" sz="1000" dirty="0">
                <a:solidFill>
                  <a:schemeClr val="bg1">
                    <a:lumMod val="75000"/>
                  </a:schemeClr>
                </a:solidFill>
              </a:rPr>
              <a:t>/2017/01/31/nlp-intro-pt-1-overview/</a:t>
            </a:r>
          </a:p>
        </p:txBody>
      </p:sp>
    </p:spTree>
    <p:extLst>
      <p:ext uri="{BB962C8B-B14F-4D97-AF65-F5344CB8AC3E}">
        <p14:creationId xmlns:p14="http://schemas.microsoft.com/office/powerpoint/2010/main" val="32662501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90</a:t>
            </a:fld>
            <a:endParaRPr lang="zh-TW" altLang="en-US"/>
          </a:p>
        </p:txBody>
      </p:sp>
      <p:sp>
        <p:nvSpPr>
          <p:cNvPr id="7" name="Rectangle 6">
            <a:extLst>
              <a:ext uri="{FF2B5EF4-FFF2-40B4-BE49-F238E27FC236}">
                <a16:creationId xmlns:a16="http://schemas.microsoft.com/office/drawing/2014/main" id="{1C27637C-05B8-6249-A786-FBC80FD048E9}"/>
              </a:ext>
            </a:extLst>
          </p:cNvPr>
          <p:cNvSpPr/>
          <p:nvPr/>
        </p:nvSpPr>
        <p:spPr>
          <a:xfrm>
            <a:off x="902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Title 1">
            <a:extLst>
              <a:ext uri="{FF2B5EF4-FFF2-40B4-BE49-F238E27FC236}">
                <a16:creationId xmlns:a16="http://schemas.microsoft.com/office/drawing/2014/main" id="{480200A9-9BB8-D64A-AFF5-F8A81B195D8C}"/>
              </a:ext>
            </a:extLst>
          </p:cNvPr>
          <p:cNvSpPr>
            <a:spLocks noGrp="1"/>
          </p:cNvSpPr>
          <p:nvPr>
            <p:ph type="title"/>
          </p:nvPr>
        </p:nvSpPr>
        <p:spPr>
          <a:xfrm>
            <a:off x="457200" y="116632"/>
            <a:ext cx="8229600" cy="1219582"/>
          </a:xfrm>
        </p:spPr>
        <p:txBody>
          <a:bodyPr/>
          <a:lstStyle/>
          <a:p>
            <a:r>
              <a:rPr lang="en-US" dirty="0">
                <a:solidFill>
                  <a:schemeClr val="accent1"/>
                </a:solidFill>
              </a:rPr>
              <a:t>Sentiment Analysis: </a:t>
            </a:r>
            <a:br>
              <a:rPr lang="en-US" dirty="0">
                <a:solidFill>
                  <a:schemeClr val="accent1"/>
                </a:solidFill>
              </a:rPr>
            </a:br>
            <a:r>
              <a:rPr lang="en-US" dirty="0">
                <a:solidFill>
                  <a:schemeClr val="accent1"/>
                </a:solidFill>
              </a:rPr>
              <a:t>Single Sentence Classification</a:t>
            </a:r>
          </a:p>
        </p:txBody>
      </p:sp>
      <p:pic>
        <p:nvPicPr>
          <p:cNvPr id="9" name="Picture 8">
            <a:extLst>
              <a:ext uri="{FF2B5EF4-FFF2-40B4-BE49-F238E27FC236}">
                <a16:creationId xmlns:a16="http://schemas.microsoft.com/office/drawing/2014/main" id="{F35A33A5-5F7A-AD45-B8DF-5A41E6DFA0EB}"/>
              </a:ext>
            </a:extLst>
          </p:cNvPr>
          <p:cNvPicPr>
            <a:picLocks noChangeAspect="1"/>
          </p:cNvPicPr>
          <p:nvPr/>
        </p:nvPicPr>
        <p:blipFill rotWithShape="1">
          <a:blip r:embed="rId2">
            <a:extLst>
              <a:ext uri="{28A0092B-C50C-407E-A947-70E740481C1C}">
                <a14:useLocalDpi xmlns:a14="http://schemas.microsoft.com/office/drawing/2010/main" val="0"/>
              </a:ext>
            </a:extLst>
          </a:blip>
          <a:srcRect l="53899" b="5072"/>
          <a:stretch/>
        </p:blipFill>
        <p:spPr>
          <a:xfrm>
            <a:off x="611560" y="1484784"/>
            <a:ext cx="8280920" cy="4824536"/>
          </a:xfrm>
          <a:prstGeom prst="rect">
            <a:avLst/>
          </a:prstGeom>
        </p:spPr>
      </p:pic>
    </p:spTree>
    <p:extLst>
      <p:ext uri="{BB962C8B-B14F-4D97-AF65-F5344CB8AC3E}">
        <p14:creationId xmlns:p14="http://schemas.microsoft.com/office/powerpoint/2010/main" val="32197769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413506" y="57858"/>
            <a:ext cx="8316987" cy="1589899"/>
          </a:xfrm>
        </p:spPr>
        <p:txBody>
          <a:bodyPr/>
          <a:lstStyle/>
          <a:p>
            <a:r>
              <a:rPr lang="en-US" dirty="0">
                <a:solidFill>
                  <a:schemeClr val="accent1"/>
                </a:solidFill>
              </a:rPr>
              <a:t>A Visual Guide to </a:t>
            </a:r>
            <a:br>
              <a:rPr lang="en-US" dirty="0">
                <a:solidFill>
                  <a:schemeClr val="accent1"/>
                </a:solidFill>
              </a:rPr>
            </a:br>
            <a:r>
              <a:rPr lang="en-US" dirty="0">
                <a:solidFill>
                  <a:schemeClr val="accent1"/>
                </a:solidFill>
              </a:rPr>
              <a:t>Using BERT for the First Time</a:t>
            </a:r>
            <a:br>
              <a:rPr lang="en-US" dirty="0">
                <a:solidFill>
                  <a:schemeClr val="accent1"/>
                </a:solidFill>
              </a:rPr>
            </a:br>
            <a:r>
              <a:rPr lang="en-US" sz="2400" dirty="0">
                <a:solidFill>
                  <a:schemeClr val="accent1"/>
                </a:solidFill>
              </a:rPr>
              <a:t>(Jay </a:t>
            </a:r>
            <a:r>
              <a:rPr lang="en-US" sz="2400" dirty="0" err="1">
                <a:solidFill>
                  <a:schemeClr val="accent1"/>
                </a:solidFill>
              </a:rPr>
              <a:t>Alammar</a:t>
            </a:r>
            <a:r>
              <a:rPr lang="en-US" sz="2400" dirty="0">
                <a:solidFill>
                  <a:schemeClr val="accent1"/>
                </a:solidFill>
              </a:rPr>
              <a:t>, 2019)</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91</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52E07C6C-10F7-5444-992D-EDD2788A2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772816"/>
            <a:ext cx="9131300" cy="4635500"/>
          </a:xfrm>
          <a:prstGeom prst="rect">
            <a:avLst/>
          </a:prstGeom>
        </p:spPr>
      </p:pic>
    </p:spTree>
    <p:extLst>
      <p:ext uri="{BB962C8B-B14F-4D97-AF65-F5344CB8AC3E}">
        <p14:creationId xmlns:p14="http://schemas.microsoft.com/office/powerpoint/2010/main" val="16839004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89010" y="92939"/>
            <a:ext cx="8316987" cy="1406899"/>
          </a:xfrm>
        </p:spPr>
        <p:txBody>
          <a:bodyPr/>
          <a:lstStyle/>
          <a:p>
            <a:r>
              <a:rPr lang="en-US" dirty="0">
                <a:solidFill>
                  <a:schemeClr val="accent1"/>
                </a:solidFill>
              </a:rPr>
              <a:t>Sentiment Classification: SST2</a:t>
            </a:r>
            <a:br>
              <a:rPr lang="en-US" dirty="0">
                <a:solidFill>
                  <a:schemeClr val="accent1"/>
                </a:solidFill>
              </a:rPr>
            </a:br>
            <a:r>
              <a:rPr lang="en-US" dirty="0">
                <a:solidFill>
                  <a:schemeClr val="accent1"/>
                </a:solidFill>
              </a:rPr>
              <a:t>Sentences from movie reviews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92</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graphicFrame>
        <p:nvGraphicFramePr>
          <p:cNvPr id="3" name="Table 2">
            <a:extLst>
              <a:ext uri="{FF2B5EF4-FFF2-40B4-BE49-F238E27FC236}">
                <a16:creationId xmlns:a16="http://schemas.microsoft.com/office/drawing/2014/main" id="{54AD850A-7C57-E64E-8A1F-3FD94C625EDE}"/>
              </a:ext>
            </a:extLst>
          </p:cNvPr>
          <p:cNvGraphicFramePr>
            <a:graphicFrameLocks noGrp="1"/>
          </p:cNvGraphicFramePr>
          <p:nvPr/>
        </p:nvGraphicFramePr>
        <p:xfrm>
          <a:off x="374848" y="1898808"/>
          <a:ext cx="8445624" cy="4266496"/>
        </p:xfrm>
        <a:graphic>
          <a:graphicData uri="http://schemas.openxmlformats.org/drawingml/2006/table">
            <a:tbl>
              <a:tblPr/>
              <a:tblGrid>
                <a:gridCol w="7632848">
                  <a:extLst>
                    <a:ext uri="{9D8B030D-6E8A-4147-A177-3AD203B41FA5}">
                      <a16:colId xmlns:a16="http://schemas.microsoft.com/office/drawing/2014/main" val="686452343"/>
                    </a:ext>
                  </a:extLst>
                </a:gridCol>
                <a:gridCol w="812776">
                  <a:extLst>
                    <a:ext uri="{9D8B030D-6E8A-4147-A177-3AD203B41FA5}">
                      <a16:colId xmlns:a16="http://schemas.microsoft.com/office/drawing/2014/main" val="2205770999"/>
                    </a:ext>
                  </a:extLst>
                </a:gridCol>
              </a:tblGrid>
              <a:tr h="598290">
                <a:tc>
                  <a:txBody>
                    <a:bodyPr/>
                    <a:lstStyle/>
                    <a:p>
                      <a:pPr algn="ctr" fontAlgn="base"/>
                      <a:r>
                        <a:rPr lang="en-US" b="1">
                          <a:solidFill>
                            <a:srgbClr val="7CB342"/>
                          </a:solidFill>
                          <a:effectLst/>
                          <a:latin typeface="inherit"/>
                        </a:rPr>
                        <a:t>sentence</a:t>
                      </a:r>
                    </a:p>
                  </a:txBody>
                  <a:tcPr marL="95250" marR="95250" marT="95250" marB="9525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ctr" fontAlgn="base"/>
                      <a:r>
                        <a:rPr lang="en-US" b="1">
                          <a:solidFill>
                            <a:srgbClr val="8E24AA"/>
                          </a:solidFill>
                          <a:effectLst/>
                          <a:latin typeface="inherit"/>
                        </a:rPr>
                        <a:t>label</a:t>
                      </a:r>
                    </a:p>
                  </a:txBody>
                  <a:tcPr marL="95250" marR="95250" marT="95250" marB="9525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2939246196"/>
                  </a:ext>
                </a:extLst>
              </a:tr>
              <a:tr h="804259">
                <a:tc>
                  <a:txBody>
                    <a:bodyPr/>
                    <a:lstStyle/>
                    <a:p>
                      <a:pPr algn="l" fontAlgn="base"/>
                      <a:r>
                        <a:rPr lang="en-US" dirty="0">
                          <a:effectLst/>
                        </a:rPr>
                        <a:t>a stirring , funny and finally transporting re imagining of beauty and the beast and 1930s horror films</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dirty="0">
                          <a:effectLst/>
                        </a:rPr>
                        <a:t>1</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599329222"/>
                  </a:ext>
                </a:extLst>
              </a:tr>
              <a:tr h="804259">
                <a:tc>
                  <a:txBody>
                    <a:bodyPr/>
                    <a:lstStyle/>
                    <a:p>
                      <a:pPr algn="l" fontAlgn="base"/>
                      <a:r>
                        <a:rPr lang="en-US">
                          <a:effectLst/>
                        </a:rPr>
                        <a:t>apparently reassembled from the cutting room floor of any given daytime soap</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a:effectLst/>
                        </a:rPr>
                        <a:t>0</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2765557644"/>
                  </a:ext>
                </a:extLst>
              </a:tr>
              <a:tr h="451170">
                <a:tc>
                  <a:txBody>
                    <a:bodyPr/>
                    <a:lstStyle/>
                    <a:p>
                      <a:pPr algn="l" fontAlgn="base"/>
                      <a:r>
                        <a:rPr lang="en-US">
                          <a:effectLst/>
                        </a:rPr>
                        <a:t>they presume their audience won't sit still for a sociology lesson</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a:effectLst/>
                        </a:rPr>
                        <a:t>0</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184648450"/>
                  </a:ext>
                </a:extLst>
              </a:tr>
              <a:tr h="804259">
                <a:tc>
                  <a:txBody>
                    <a:bodyPr/>
                    <a:lstStyle/>
                    <a:p>
                      <a:pPr algn="l" fontAlgn="base"/>
                      <a:r>
                        <a:rPr lang="en-US">
                          <a:effectLst/>
                        </a:rPr>
                        <a:t>this is a visually stunning rumination on love , memory , history and the war between art and commerce</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a:effectLst/>
                        </a:rPr>
                        <a:t>1</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22631195"/>
                  </a:ext>
                </a:extLst>
              </a:tr>
              <a:tr h="804259">
                <a:tc>
                  <a:txBody>
                    <a:bodyPr/>
                    <a:lstStyle/>
                    <a:p>
                      <a:pPr algn="l" fontAlgn="base"/>
                      <a:r>
                        <a:rPr lang="en-US">
                          <a:effectLst/>
                        </a:rPr>
                        <a:t>jonathan parker 's bartleby should have been the be all end all of the modern office anomie films</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dirty="0">
                          <a:effectLst/>
                        </a:rPr>
                        <a:t>1</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432323"/>
                  </a:ext>
                </a:extLst>
              </a:tr>
            </a:tbl>
          </a:graphicData>
        </a:graphic>
      </p:graphicFrame>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355705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28737" y="120256"/>
            <a:ext cx="8886525" cy="1406899"/>
          </a:xfrm>
        </p:spPr>
        <p:txBody>
          <a:bodyPr/>
          <a:lstStyle/>
          <a:p>
            <a:r>
              <a:rPr lang="en-US" dirty="0">
                <a:solidFill>
                  <a:schemeClr val="accent1"/>
                </a:solidFill>
              </a:rPr>
              <a:t>Movie Review Sentiment Classifier</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93</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E16ED710-4E11-6741-B6B2-E8DB53ECF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2127250"/>
            <a:ext cx="8813800" cy="2603500"/>
          </a:xfrm>
          <a:prstGeom prst="rect">
            <a:avLst/>
          </a:prstGeom>
        </p:spPr>
      </p:pic>
    </p:spTree>
    <p:extLst>
      <p:ext uri="{BB962C8B-B14F-4D97-AF65-F5344CB8AC3E}">
        <p14:creationId xmlns:p14="http://schemas.microsoft.com/office/powerpoint/2010/main" val="12128523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6512" y="74577"/>
            <a:ext cx="9217024" cy="1406899"/>
          </a:xfrm>
        </p:spPr>
        <p:txBody>
          <a:bodyPr/>
          <a:lstStyle/>
          <a:p>
            <a:r>
              <a:rPr lang="en-US" dirty="0">
                <a:solidFill>
                  <a:schemeClr val="accent1"/>
                </a:solidFill>
              </a:rPr>
              <a:t>Movie Review Sentiment Classifier</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94</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9" name="Picture 8">
            <a:extLst>
              <a:ext uri="{FF2B5EF4-FFF2-40B4-BE49-F238E27FC236}">
                <a16:creationId xmlns:a16="http://schemas.microsoft.com/office/drawing/2014/main" id="{DE608899-5598-4F4C-89D5-62A021BAE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 y="2139950"/>
            <a:ext cx="9105900" cy="2578100"/>
          </a:xfrm>
          <a:prstGeom prst="rect">
            <a:avLst/>
          </a:prstGeom>
        </p:spPr>
      </p:pic>
    </p:spTree>
    <p:extLst>
      <p:ext uri="{BB962C8B-B14F-4D97-AF65-F5344CB8AC3E}">
        <p14:creationId xmlns:p14="http://schemas.microsoft.com/office/powerpoint/2010/main" val="36079308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6512" y="74577"/>
            <a:ext cx="9217024" cy="1406899"/>
          </a:xfrm>
        </p:spPr>
        <p:txBody>
          <a:bodyPr/>
          <a:lstStyle/>
          <a:p>
            <a:r>
              <a:rPr lang="en-US" dirty="0">
                <a:solidFill>
                  <a:schemeClr val="accent1"/>
                </a:solidFill>
              </a:rPr>
              <a:t>Movie Review Sentiment Classifier</a:t>
            </a:r>
            <a:br>
              <a:rPr lang="en-US" dirty="0">
                <a:solidFill>
                  <a:schemeClr val="accent1"/>
                </a:solidFill>
              </a:rPr>
            </a:br>
            <a:r>
              <a:rPr lang="en-US" dirty="0">
                <a:solidFill>
                  <a:schemeClr val="accent1"/>
                </a:solidFill>
              </a:rPr>
              <a:t>Model Training</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95</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D8589E75-19CB-B746-968D-9D76095B5CCC}"/>
              </a:ext>
            </a:extLst>
          </p:cNvPr>
          <p:cNvPicPr>
            <a:picLocks noChangeAspect="1"/>
          </p:cNvPicPr>
          <p:nvPr/>
        </p:nvPicPr>
        <p:blipFill rotWithShape="1">
          <a:blip r:embed="rId3">
            <a:extLst>
              <a:ext uri="{28A0092B-C50C-407E-A947-70E740481C1C}">
                <a14:useLocalDpi xmlns:a14="http://schemas.microsoft.com/office/drawing/2010/main" val="0"/>
              </a:ext>
            </a:extLst>
          </a:blip>
          <a:srcRect l="13562" r="11298"/>
          <a:stretch/>
        </p:blipFill>
        <p:spPr>
          <a:xfrm>
            <a:off x="355827" y="1484784"/>
            <a:ext cx="8432346" cy="4925014"/>
          </a:xfrm>
          <a:prstGeom prst="rect">
            <a:avLst/>
          </a:prstGeom>
        </p:spPr>
      </p:pic>
    </p:spTree>
    <p:extLst>
      <p:ext uri="{BB962C8B-B14F-4D97-AF65-F5344CB8AC3E}">
        <p14:creationId xmlns:p14="http://schemas.microsoft.com/office/powerpoint/2010/main" val="39456519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89010" y="92940"/>
            <a:ext cx="8316987" cy="1608028"/>
          </a:xfrm>
        </p:spPr>
        <p:txBody>
          <a:bodyPr/>
          <a:lstStyle/>
          <a:p>
            <a:r>
              <a:rPr lang="en-US" dirty="0">
                <a:solidFill>
                  <a:schemeClr val="accent1"/>
                </a:solidFill>
              </a:rPr>
              <a:t>Step # 1 Use </a:t>
            </a:r>
            <a:r>
              <a:rPr lang="en-US" dirty="0" err="1">
                <a:solidFill>
                  <a:schemeClr val="accent1"/>
                </a:solidFill>
              </a:rPr>
              <a:t>distilBERT</a:t>
            </a:r>
            <a:r>
              <a:rPr lang="en-US" dirty="0">
                <a:solidFill>
                  <a:schemeClr val="accent1"/>
                </a:solidFill>
              </a:rPr>
              <a:t> to Generate Sentence Embeddings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96</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64C2A14E-7034-2A4D-A32B-93EEEE1CED93}"/>
              </a:ext>
            </a:extLst>
          </p:cNvPr>
          <p:cNvPicPr>
            <a:picLocks noChangeAspect="1"/>
          </p:cNvPicPr>
          <p:nvPr/>
        </p:nvPicPr>
        <p:blipFill rotWithShape="1">
          <a:blip r:embed="rId3">
            <a:extLst>
              <a:ext uri="{28A0092B-C50C-407E-A947-70E740481C1C}">
                <a14:useLocalDpi xmlns:a14="http://schemas.microsoft.com/office/drawing/2010/main" val="0"/>
              </a:ext>
            </a:extLst>
          </a:blip>
          <a:srcRect l="2474" r="2130" b="7298"/>
          <a:stretch/>
        </p:blipFill>
        <p:spPr>
          <a:xfrm>
            <a:off x="165550" y="1735557"/>
            <a:ext cx="8870946" cy="4573763"/>
          </a:xfrm>
          <a:prstGeom prst="rect">
            <a:avLst/>
          </a:prstGeom>
        </p:spPr>
      </p:pic>
    </p:spTree>
    <p:extLst>
      <p:ext uri="{BB962C8B-B14F-4D97-AF65-F5344CB8AC3E}">
        <p14:creationId xmlns:p14="http://schemas.microsoft.com/office/powerpoint/2010/main" val="26317983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89010" y="92939"/>
            <a:ext cx="8316987" cy="1406899"/>
          </a:xfrm>
        </p:spPr>
        <p:txBody>
          <a:bodyPr/>
          <a:lstStyle/>
          <a:p>
            <a:r>
              <a:rPr lang="en-US" dirty="0">
                <a:solidFill>
                  <a:schemeClr val="accent1"/>
                </a:solidFill>
              </a:rPr>
              <a:t>Step #2:Test/Train Split for </a:t>
            </a:r>
            <a:br>
              <a:rPr lang="en-US" dirty="0">
                <a:solidFill>
                  <a:schemeClr val="accent1"/>
                </a:solidFill>
              </a:rPr>
            </a:br>
            <a:r>
              <a:rPr lang="en-US" dirty="0">
                <a:solidFill>
                  <a:schemeClr val="accent1"/>
                </a:solidFill>
              </a:rPr>
              <a:t>Model #2, Logistic Regression</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97</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9A3E6CCF-55FC-BF49-99EB-3D2ECBAF9CDB}"/>
              </a:ext>
            </a:extLst>
          </p:cNvPr>
          <p:cNvPicPr>
            <a:picLocks noChangeAspect="1"/>
          </p:cNvPicPr>
          <p:nvPr/>
        </p:nvPicPr>
        <p:blipFill rotWithShape="1">
          <a:blip r:embed="rId3">
            <a:extLst>
              <a:ext uri="{28A0092B-C50C-407E-A947-70E740481C1C}">
                <a14:useLocalDpi xmlns:a14="http://schemas.microsoft.com/office/drawing/2010/main" val="0"/>
              </a:ext>
            </a:extLst>
          </a:blip>
          <a:srcRect l="15576" r="13847"/>
          <a:stretch/>
        </p:blipFill>
        <p:spPr>
          <a:xfrm>
            <a:off x="389009" y="1484784"/>
            <a:ext cx="8316987" cy="4985040"/>
          </a:xfrm>
          <a:prstGeom prst="rect">
            <a:avLst/>
          </a:prstGeom>
        </p:spPr>
      </p:pic>
    </p:spTree>
    <p:extLst>
      <p:ext uri="{BB962C8B-B14F-4D97-AF65-F5344CB8AC3E}">
        <p14:creationId xmlns:p14="http://schemas.microsoft.com/office/powerpoint/2010/main" val="9350970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89010" y="92939"/>
            <a:ext cx="8575478" cy="1406899"/>
          </a:xfrm>
        </p:spPr>
        <p:txBody>
          <a:bodyPr/>
          <a:lstStyle/>
          <a:p>
            <a:r>
              <a:rPr lang="en-US" dirty="0">
                <a:solidFill>
                  <a:schemeClr val="accent1"/>
                </a:solidFill>
              </a:rPr>
              <a:t>Step #3 Train the logistic regression model using the training set</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98</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DA6BAB9A-4B01-4142-8FA0-A3C07B427B84}"/>
              </a:ext>
            </a:extLst>
          </p:cNvPr>
          <p:cNvPicPr>
            <a:picLocks noChangeAspect="1"/>
          </p:cNvPicPr>
          <p:nvPr/>
        </p:nvPicPr>
        <p:blipFill rotWithShape="1">
          <a:blip r:embed="rId3">
            <a:extLst>
              <a:ext uri="{28A0092B-C50C-407E-A947-70E740481C1C}">
                <a14:useLocalDpi xmlns:a14="http://schemas.microsoft.com/office/drawing/2010/main" val="0"/>
              </a:ext>
            </a:extLst>
          </a:blip>
          <a:srcRect l="9594" r="9101"/>
          <a:stretch/>
        </p:blipFill>
        <p:spPr>
          <a:xfrm>
            <a:off x="635455" y="1476990"/>
            <a:ext cx="8143255" cy="5007888"/>
          </a:xfrm>
          <a:prstGeom prst="rect">
            <a:avLst/>
          </a:prstGeom>
        </p:spPr>
      </p:pic>
    </p:spTree>
    <p:extLst>
      <p:ext uri="{BB962C8B-B14F-4D97-AF65-F5344CB8AC3E}">
        <p14:creationId xmlns:p14="http://schemas.microsoft.com/office/powerpoint/2010/main" val="3203575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389010" y="1"/>
            <a:ext cx="8316987" cy="745518"/>
          </a:xfrm>
        </p:spPr>
        <p:txBody>
          <a:bodyPr/>
          <a:lstStyle/>
          <a:p>
            <a:r>
              <a:rPr lang="en-US" dirty="0">
                <a:solidFill>
                  <a:schemeClr val="accent1"/>
                </a:solidFill>
              </a:rPr>
              <a:t>Tokenization</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99</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1115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0" y="17009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136F44F0-A048-FB44-BF6C-9C06DBFC746F}"/>
              </a:ext>
            </a:extLst>
          </p:cNvPr>
          <p:cNvPicPr>
            <a:picLocks noChangeAspect="1"/>
          </p:cNvPicPr>
          <p:nvPr/>
        </p:nvPicPr>
        <p:blipFill rotWithShape="1">
          <a:blip r:embed="rId3">
            <a:extLst>
              <a:ext uri="{28A0092B-C50C-407E-A947-70E740481C1C}">
                <a14:useLocalDpi xmlns:a14="http://schemas.microsoft.com/office/drawing/2010/main" val="0"/>
              </a:ext>
            </a:extLst>
          </a:blip>
          <a:srcRect t="2722"/>
          <a:stretch/>
        </p:blipFill>
        <p:spPr>
          <a:xfrm>
            <a:off x="0" y="1640390"/>
            <a:ext cx="9144000" cy="4812946"/>
          </a:xfrm>
          <a:prstGeom prst="rect">
            <a:avLst/>
          </a:prstGeom>
        </p:spPr>
      </p:pic>
      <p:sp>
        <p:nvSpPr>
          <p:cNvPr id="8" name="TextBox 7">
            <a:extLst>
              <a:ext uri="{FF2B5EF4-FFF2-40B4-BE49-F238E27FC236}">
                <a16:creationId xmlns:a16="http://schemas.microsoft.com/office/drawing/2014/main" id="{C81FF333-0C13-4D4B-90B2-03B27FF602EA}"/>
              </a:ext>
            </a:extLst>
          </p:cNvPr>
          <p:cNvSpPr txBox="1"/>
          <p:nvPr/>
        </p:nvSpPr>
        <p:spPr>
          <a:xfrm>
            <a:off x="144587" y="777456"/>
            <a:ext cx="8964488" cy="830997"/>
          </a:xfrm>
          <a:prstGeom prst="rect">
            <a:avLst/>
          </a:prstGeom>
          <a:noFill/>
        </p:spPr>
        <p:txBody>
          <a:bodyPr wrap="square" rtlCol="0">
            <a:spAutoFit/>
          </a:bodyPr>
          <a:lstStyle/>
          <a:p>
            <a:pPr algn="ctr"/>
            <a:r>
              <a:rPr lang="en-US" sz="2400" dirty="0">
                <a:solidFill>
                  <a:srgbClr val="FF0000"/>
                </a:solidFill>
              </a:rPr>
              <a:t>[CLS] </a:t>
            </a:r>
            <a:r>
              <a:rPr lang="en-US" sz="2400" dirty="0"/>
              <a:t>a visually stunning </a:t>
            </a:r>
            <a:r>
              <a:rPr lang="en-US" sz="2400" dirty="0">
                <a:solidFill>
                  <a:schemeClr val="accent6">
                    <a:lumMod val="50000"/>
                  </a:schemeClr>
                </a:solidFill>
              </a:rPr>
              <a:t>rum ##</a:t>
            </a:r>
            <a:r>
              <a:rPr lang="en-US" sz="2400" dirty="0" err="1">
                <a:solidFill>
                  <a:schemeClr val="accent6">
                    <a:lumMod val="50000"/>
                  </a:schemeClr>
                </a:solidFill>
              </a:rPr>
              <a:t>ination</a:t>
            </a:r>
            <a:r>
              <a:rPr lang="en-US" sz="2400" dirty="0">
                <a:solidFill>
                  <a:schemeClr val="accent6">
                    <a:lumMod val="50000"/>
                  </a:schemeClr>
                </a:solidFill>
              </a:rPr>
              <a:t> </a:t>
            </a:r>
            <a:r>
              <a:rPr lang="en-US" sz="2400" dirty="0"/>
              <a:t>on love </a:t>
            </a:r>
            <a:r>
              <a:rPr lang="en-US" sz="2400" dirty="0">
                <a:solidFill>
                  <a:srgbClr val="C00000"/>
                </a:solidFill>
              </a:rPr>
              <a:t>[SEP]</a:t>
            </a:r>
          </a:p>
          <a:p>
            <a:pPr algn="ctr"/>
            <a:r>
              <a:rPr lang="en-US" sz="2400" dirty="0">
                <a:solidFill>
                  <a:schemeClr val="accent3">
                    <a:lumMod val="50000"/>
                  </a:schemeClr>
                </a:solidFill>
              </a:rPr>
              <a:t>a visually stunning </a:t>
            </a:r>
            <a:r>
              <a:rPr lang="en-US" sz="2400" dirty="0">
                <a:solidFill>
                  <a:schemeClr val="accent6">
                    <a:lumMod val="50000"/>
                  </a:schemeClr>
                </a:solidFill>
              </a:rPr>
              <a:t>rumination </a:t>
            </a:r>
            <a:r>
              <a:rPr lang="en-US" sz="2400" dirty="0">
                <a:solidFill>
                  <a:schemeClr val="accent3">
                    <a:lumMod val="50000"/>
                  </a:schemeClr>
                </a:solidFill>
              </a:rPr>
              <a:t>on love</a:t>
            </a:r>
          </a:p>
        </p:txBody>
      </p:sp>
    </p:spTree>
    <p:extLst>
      <p:ext uri="{BB962C8B-B14F-4D97-AF65-F5344CB8AC3E}">
        <p14:creationId xmlns:p14="http://schemas.microsoft.com/office/powerpoint/2010/main" val="4148046184"/>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14444</TotalTime>
  <Words>7499</Words>
  <Application>Microsoft Macintosh PowerPoint</Application>
  <PresentationFormat>On-screen Show (4:3)</PresentationFormat>
  <Paragraphs>870</Paragraphs>
  <Slides>125</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125</vt:i4>
      </vt:variant>
    </vt:vector>
  </HeadingPairs>
  <TitlesOfParts>
    <vt:vector size="136" baseType="lpstr">
      <vt:lpstr>標楷體</vt:lpstr>
      <vt:lpstr>標楷體</vt:lpstr>
      <vt:lpstr>inherit</vt:lpstr>
      <vt:lpstr>MS PGothic</vt:lpstr>
      <vt:lpstr>新細明體</vt:lpstr>
      <vt:lpstr>Arial</vt:lpstr>
      <vt:lpstr>Calibri</vt:lpstr>
      <vt:lpstr>Courier</vt:lpstr>
      <vt:lpstr>Times New Roman</vt:lpstr>
      <vt:lpstr>Wingdings</vt:lpstr>
      <vt:lpstr>Office 佈景主題</vt:lpstr>
      <vt:lpstr>人工智慧文本分析  (AI for Text Analytics) </vt:lpstr>
      <vt:lpstr>PowerPoint Presentation</vt:lpstr>
      <vt:lpstr>PowerPoint Presentation</vt:lpstr>
      <vt:lpstr>PowerPoint Presentation</vt:lpstr>
      <vt:lpstr>Sentiment Analysis</vt:lpstr>
      <vt:lpstr>Outline</vt:lpstr>
      <vt:lpstr>NLP</vt:lpstr>
      <vt:lpstr>Modern NLP Pipeline</vt:lpstr>
      <vt:lpstr>Modern NLP Pipeline</vt:lpstr>
      <vt:lpstr>Deep Learning NLP</vt:lpstr>
      <vt:lpstr>Natural Language Processing (NLP) and Text Mining</vt:lpstr>
      <vt:lpstr>Large Movie Review Dataset</vt:lpstr>
      <vt:lpstr>Sentiment Analysis:  Unsupervised Lexicon-Based Models </vt:lpstr>
      <vt:lpstr>Bing Liu (2015),  Sentiment Analysis:  Mining Opinions, Sentiments, and Emotions,  Cambridge University Press</vt:lpstr>
      <vt:lpstr>Emotions</vt:lpstr>
      <vt:lpstr>Example of Opinion: review segment on iPhone</vt:lpstr>
      <vt:lpstr>PowerPoint Presentation</vt:lpstr>
      <vt:lpstr>Sentiment Analysis and  Opinion Mining</vt:lpstr>
      <vt:lpstr>Research Area of Opinion Mining</vt:lpstr>
      <vt:lpstr>Sentiment Analysis</vt:lpstr>
      <vt:lpstr>Applications of Sentiment Analysis</vt:lpstr>
      <vt:lpstr>Sentiment detection</vt:lpstr>
      <vt:lpstr>Problem statement of  Opinion Mining</vt:lpstr>
      <vt:lpstr>What is an opinion?</vt:lpstr>
      <vt:lpstr>Entity and aspect/feature level</vt:lpstr>
      <vt:lpstr>Two main types of opinions</vt:lpstr>
      <vt:lpstr>Subjective and Objective</vt:lpstr>
      <vt:lpstr>Sentiment Analysis vs. Subjectivity Analysis</vt:lpstr>
      <vt:lpstr>A (regular) opinion</vt:lpstr>
      <vt:lpstr>Entity and aspect</vt:lpstr>
      <vt:lpstr>Opinion Definition</vt:lpstr>
      <vt:lpstr>Terminologies</vt:lpstr>
      <vt:lpstr>Subjectivity and Emotion</vt:lpstr>
      <vt:lpstr>Classification Based on  Supervised Learning</vt:lpstr>
      <vt:lpstr>Opinion words in  Sentiment classification</vt:lpstr>
      <vt:lpstr>Features in Opinion Mining</vt:lpstr>
      <vt:lpstr>A Multistep Process to Sentiment Analysis</vt:lpstr>
      <vt:lpstr>P–N Polarity and  S–O Polarity Relationship</vt:lpstr>
      <vt:lpstr>Sentiment Analysis</vt:lpstr>
      <vt:lpstr>Sentiment Classification Techniques</vt:lpstr>
      <vt:lpstr>Sentiment Analysis Architecture </vt:lpstr>
      <vt:lpstr>Sentiment Classification Based on Emoticons </vt:lpstr>
      <vt:lpstr>Lexicon-Based Model</vt:lpstr>
      <vt:lpstr>Sentiment Analysis Tasks</vt:lpstr>
      <vt:lpstr>Levels of Sentiment Analysis </vt:lpstr>
      <vt:lpstr>Levels of Sentiment Analysis </vt:lpstr>
      <vt:lpstr>A Brief Summary of Sentiment Analysis Methods</vt:lpstr>
      <vt:lpstr>Word-of-Mouth (WOM)</vt:lpstr>
      <vt:lpstr>PowerPoint Presentation</vt:lpstr>
      <vt:lpstr>Conversion of text representation</vt:lpstr>
      <vt:lpstr>Example of SentiWordNet</vt:lpstr>
      <vt:lpstr>SenticNet</vt:lpstr>
      <vt:lpstr>Polarity Detection with SenticNet</vt:lpstr>
      <vt:lpstr>Polarity Detection with SenticNet</vt:lpstr>
      <vt:lpstr>Polarity Detection with SenticNet</vt:lpstr>
      <vt:lpstr>Polarity Detection with SenticNet</vt:lpstr>
      <vt:lpstr>Polarity Detection with SenticNet</vt:lpstr>
      <vt:lpstr>Evaluation of  Text Mining and Sentiment Analysis</vt:lpstr>
      <vt:lpstr>Deep Learning for  Sentiment Analytics</vt:lpstr>
      <vt:lpstr>Recursive Deep Models for Semantic Compositionality Over a Sentiment Treebank</vt:lpstr>
      <vt:lpstr> Recursive Neural Tensor Network (RNTN)</vt:lpstr>
      <vt:lpstr> Recursive Neural Network (RNN)  models for sentiment</vt:lpstr>
      <vt:lpstr>Recursive Neural Tensor Network (RNTN)</vt:lpstr>
      <vt:lpstr>Roger Dodger is one of the most compelling variations on this theme.   Roger Dodger is one of the least compelling variations on this theme.</vt:lpstr>
      <vt:lpstr>RNTN for Sentiment Analysis</vt:lpstr>
      <vt:lpstr>RNTN for Sentiment Analysis</vt:lpstr>
      <vt:lpstr> Accuracy for fine grained (5-class)  and binary predictions  at the sentence level (root) and for all nodes</vt:lpstr>
      <vt:lpstr> Accuracy of negation detection</vt:lpstr>
      <vt:lpstr>Long Short-Term Memory (LSTM)</vt:lpstr>
      <vt:lpstr>Deep Learning  for Sentiment Analysis  CNN RNTN LSTM</vt:lpstr>
      <vt:lpstr>Performance Comparison of  Sentiment Analysis Methods</vt:lpstr>
      <vt:lpstr>Kumar Ravi and Vadlamani Ravi (2015),  "A survey on opinion mining and sentiment analysis:  tasks, approaches and applications."  Knowledge-Based Systems,  89, pp.14-46</vt:lpstr>
      <vt:lpstr>PowerPoint Presentation</vt:lpstr>
      <vt:lpstr>Sentiment Classification Accuracy</vt:lpstr>
      <vt:lpstr>Sentiment Classification Accuracy</vt:lpstr>
      <vt:lpstr>Sentiment Classification Accuracy</vt:lpstr>
      <vt:lpstr>Techniques for Sentiment Analysis</vt:lpstr>
      <vt:lpstr>Sentiment Analysis Articles  in Journals (2002-2014)</vt:lpstr>
      <vt:lpstr>Publicly Available Datasets  for Sentiment Analysis</vt:lpstr>
      <vt:lpstr>Sentiment Analysis Datasets</vt:lpstr>
      <vt:lpstr>Sentiment Analysis Dictionary</vt:lpstr>
      <vt:lpstr>Summary of reviewed articles</vt:lpstr>
      <vt:lpstr>Summary of reviewed articles</vt:lpstr>
      <vt:lpstr>PowerPoint Presentation</vt:lpstr>
      <vt:lpstr>PowerPoint Presentation</vt:lpstr>
      <vt:lpstr>PowerPoint Presentation</vt:lpstr>
      <vt:lpstr>TextBlob</vt:lpstr>
      <vt:lpstr>BERT Sequence-level tasks</vt:lpstr>
      <vt:lpstr>BERT Token-level tasks</vt:lpstr>
      <vt:lpstr>Sentiment Analysis:  Single Sentence Classification</vt:lpstr>
      <vt:lpstr>A Visual Guide to  Using BERT for the First Time (Jay Alammar, 2019)</vt:lpstr>
      <vt:lpstr>Sentiment Classification: SST2 Sentences from movie reviews</vt:lpstr>
      <vt:lpstr>Movie Review Sentiment Classifier</vt:lpstr>
      <vt:lpstr>Movie Review Sentiment Classifier</vt:lpstr>
      <vt:lpstr>Movie Review Sentiment Classifier Model Training</vt:lpstr>
      <vt:lpstr>Step # 1 Use distilBERT to Generate Sentence Embeddings</vt:lpstr>
      <vt:lpstr>Step #2:Test/Train Split for  Model #2, Logistic Regression</vt:lpstr>
      <vt:lpstr>Step #3 Train the logistic regression model using the training set</vt:lpstr>
      <vt:lpstr>Tokenization</vt:lpstr>
      <vt:lpstr>Tokenization</vt:lpstr>
      <vt:lpstr>Tokenization for BERT Model</vt:lpstr>
      <vt:lpstr>Flowing Through DistilBERT (768 features)</vt:lpstr>
      <vt:lpstr>Model #1 Output Class vector as  Model #2 Input</vt:lpstr>
      <vt:lpstr>Fine-tuning BERT on  Single Sentence Classification Tasks</vt:lpstr>
      <vt:lpstr>Model #1 Output Class vector as  Model #2 Input</vt:lpstr>
      <vt:lpstr>Logistic Regression Model to classify Class vector </vt:lpstr>
      <vt:lpstr>PowerPoint Presentation</vt:lpstr>
      <vt:lpstr>Tokenization</vt:lpstr>
      <vt:lpstr>BERT Input Tensor</vt:lpstr>
      <vt:lpstr>Processing with DistilBERT</vt:lpstr>
      <vt:lpstr>Unpacking the BERT output tensor</vt:lpstr>
      <vt:lpstr>Sentence to last_hidden_state[0]</vt:lpstr>
      <vt:lpstr>BERT’s output for the [CLS] tokens</vt:lpstr>
      <vt:lpstr>The tensor sliced from BERT's output Sentence Embeddings</vt:lpstr>
      <vt:lpstr>Dataset for Logistic Regression (768 Features)</vt:lpstr>
      <vt:lpstr>PowerPoint Presentation</vt:lpstr>
      <vt:lpstr>Score Benchmarks Logistic Regression Model  on SST-2 Dataset </vt:lpstr>
      <vt:lpstr>Sentiment Classification: SST2 Sentences from movie reviews</vt:lpstr>
      <vt:lpstr>A Visual Notebook to  Using BERT for the First Time </vt:lpstr>
      <vt:lpstr>Text classification with preprocessed text: Movie reviews</vt:lpstr>
      <vt:lpstr>Python in Google Colab (Python101)</vt:lpstr>
      <vt:lpstr>Python in Google Colab (Python101)</vt:lpstr>
      <vt:lpstr>NLP Benchmark Datasets</vt:lpstr>
      <vt:lpstr>Summary</vt:lpstr>
      <vt:lpstr>References</vt:lpstr>
    </vt:vector>
  </TitlesOfParts>
  <Manager/>
  <Company>TKU</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人工智慧文本分析 (Artificial Intelligence for Text Analytics)</dc:title>
  <dc:subject>人工智慧文本分析 (Artificial Intelligence for Text Analytics)</dc:subject>
  <dc:creator>MYDAY</dc:creator>
  <cp:keywords>人工智慧, 文本分析, Artificial Intelligence, Text Analytics</cp:keywords>
  <dc:description>人工智慧文本分析 (Artificial Intelligence for Text Analytics)</dc:description>
  <cp:lastModifiedBy>Microsoft Office User</cp:lastModifiedBy>
  <cp:revision>926</cp:revision>
  <cp:lastPrinted>2020-12-09T22:33:04Z</cp:lastPrinted>
  <dcterms:created xsi:type="dcterms:W3CDTF">2011-02-14T23:24:00Z</dcterms:created>
  <dcterms:modified xsi:type="dcterms:W3CDTF">2020-12-09T22:33:08Z</dcterms:modified>
  <cp:category/>
</cp:coreProperties>
</file>