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1" r:id="rId3"/>
  </p:sldMasterIdLst>
  <p:notesMasterIdLst>
    <p:notesMasterId r:id="rId31"/>
  </p:notesMasterIdLst>
  <p:sldIdLst>
    <p:sldId id="331" r:id="rId4"/>
    <p:sldId id="635" r:id="rId5"/>
    <p:sldId id="658" r:id="rId6"/>
    <p:sldId id="673" r:id="rId7"/>
    <p:sldId id="674" r:id="rId8"/>
    <p:sldId id="675" r:id="rId9"/>
    <p:sldId id="676" r:id="rId10"/>
    <p:sldId id="677" r:id="rId11"/>
    <p:sldId id="678" r:id="rId12"/>
    <p:sldId id="679" r:id="rId13"/>
    <p:sldId id="642" r:id="rId14"/>
    <p:sldId id="662" r:id="rId15"/>
    <p:sldId id="643" r:id="rId16"/>
    <p:sldId id="644" r:id="rId17"/>
    <p:sldId id="641" r:id="rId18"/>
    <p:sldId id="646" r:id="rId19"/>
    <p:sldId id="647" r:id="rId20"/>
    <p:sldId id="648" r:id="rId21"/>
    <p:sldId id="649" r:id="rId22"/>
    <p:sldId id="650" r:id="rId23"/>
    <p:sldId id="651" r:id="rId24"/>
    <p:sldId id="652" r:id="rId25"/>
    <p:sldId id="654" r:id="rId26"/>
    <p:sldId id="653" r:id="rId27"/>
    <p:sldId id="655" r:id="rId28"/>
    <p:sldId id="659" r:id="rId29"/>
    <p:sldId id="608" r:id="rId30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336699"/>
    <a:srgbClr val="FF9933"/>
    <a:srgbClr val="66FF66"/>
    <a:srgbClr val="996633"/>
    <a:srgbClr val="CC9900"/>
    <a:srgbClr val="FFFF99"/>
    <a:srgbClr val="FFFF66"/>
    <a:srgbClr val="8497B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41" autoAdjust="0"/>
    <p:restoredTop sz="94333" autoAdjust="0"/>
  </p:normalViewPr>
  <p:slideViewPr>
    <p:cSldViewPr snapToGrid="0">
      <p:cViewPr varScale="1">
        <p:scale>
          <a:sx n="73" d="100"/>
          <a:sy n="73" d="100"/>
        </p:scale>
        <p:origin x="396" y="66"/>
      </p:cViewPr>
      <p:guideLst/>
    </p:cSldViewPr>
  </p:slideViewPr>
  <p:outlineViewPr>
    <p:cViewPr>
      <p:scale>
        <a:sx n="33" d="100"/>
        <a:sy n="33" d="100"/>
      </p:scale>
      <p:origin x="0" y="-10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67CD03-AB97-4348-B3AA-B9C47F0B9C2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660995E-EB26-41E8-B5A3-05E59C505B53}" type="pres">
      <dgm:prSet presAssocID="{1267CD03-AB97-4348-B3AA-B9C47F0B9C2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6DC63C0-71C1-4ECC-8338-8B198F68915D}" type="presOf" srcId="{1267CD03-AB97-4348-B3AA-B9C47F0B9C27}" destId="{B660995E-EB26-41E8-B5A3-05E59C505B53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5427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5427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r">
              <a:defRPr sz="1200"/>
            </a:lvl1pPr>
          </a:lstStyle>
          <a:p>
            <a:fld id="{49ABCFF6-B62A-4BFC-95F9-13D65E3660A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9" tIns="45514" rIns="91029" bIns="45514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029" tIns="45514" rIns="91029" bIns="45514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5426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5426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r">
              <a:defRPr sz="1200"/>
            </a:lvl1pPr>
          </a:lstStyle>
          <a:p>
            <a:fld id="{3BA25B7E-7B81-4D69-8355-3FA2CC320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1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1AC7D-7FD3-4DCD-9B03-8046D055402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8228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93527-CB8A-4998-93CA-27DAFA3F6459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157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040200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586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Financial Services Industry </a:t>
            </a:r>
            <a:endParaRPr lang="en-US" altLang="zh-TW" dirty="0" smtClean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33686-AA21-9145-87A4-673E875182FC}" type="slidenum">
              <a:rPr kumimoji="1" lang="zh-TW" altLang="en-US" smtClean="0">
                <a:solidFill>
                  <a:prstClr val="black"/>
                </a:solidFill>
              </a:rPr>
              <a:pPr/>
              <a:t>6</a:t>
            </a:fld>
            <a:endParaRPr kumimoji="1"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26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80187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0285">
              <a:defRPr/>
            </a:pPr>
            <a:r>
              <a:rPr lang="zh-TW" altLang="en-US" dirty="0"/>
              <a:t>資安所 實體端的監測</a:t>
            </a:r>
            <a:r>
              <a:rPr lang="en-US" altLang="zh-TW" dirty="0"/>
              <a:t>(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個人裝置防側錄監控管理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要確認</a:t>
            </a:r>
            <a:endParaRPr lang="en-US" altLang="zh-TW" dirty="0"/>
          </a:p>
          <a:p>
            <a:r>
              <a:rPr lang="zh-TW" altLang="en-US" dirty="0">
                <a:latin typeface="Microsoft JhengHei" charset="-120"/>
                <a:ea typeface="Microsoft JhengHei" charset="-120"/>
                <a:cs typeface="Microsoft JhengHei" charset="-120"/>
              </a:rPr>
              <a:t>新創團隊研發之服務也將輔導通過</a:t>
            </a:r>
            <a:r>
              <a:rPr lang="en-US" altLang="zh-TW" dirty="0">
                <a:latin typeface="Microsoft JhengHei" charset="-120"/>
                <a:ea typeface="Microsoft JhengHei" charset="-120"/>
                <a:cs typeface="Microsoft JhengHei" charset="-120"/>
              </a:rPr>
              <a:t>OWASP Top 10</a:t>
            </a:r>
            <a:r>
              <a:rPr lang="zh-TW" altLang="zh-TW" dirty="0">
                <a:latin typeface="Microsoft JhengHei" charset="-120"/>
                <a:ea typeface="Microsoft JhengHei" charset="-120"/>
                <a:cs typeface="Microsoft JhengHei" charset="-120"/>
              </a:rPr>
              <a:t>國際</a:t>
            </a:r>
            <a:r>
              <a:rPr lang="zh-TW" altLang="en-US" dirty="0">
                <a:latin typeface="Microsoft JhengHei" charset="-120"/>
                <a:ea typeface="Microsoft JhengHei" charset="-120"/>
                <a:cs typeface="Microsoft JhengHei" charset="-120"/>
              </a:rPr>
              <a:t>資安檢測。</a:t>
            </a:r>
            <a:r>
              <a:rPr lang="en-US" altLang="zh-TW" dirty="0">
                <a:latin typeface="Microsoft JhengHei" charset="-120"/>
                <a:ea typeface="Microsoft JhengHei" charset="-120"/>
                <a:cs typeface="Microsoft JhengHei" charset="-120"/>
              </a:rPr>
              <a:t>(</a:t>
            </a:r>
            <a:r>
              <a:rPr lang="zh-TW" altLang="en-US" dirty="0">
                <a:latin typeface="Microsoft JhengHei" charset="-120"/>
                <a:ea typeface="Microsoft JhengHei" charset="-120"/>
                <a:cs typeface="Microsoft JhengHei" charset="-120"/>
              </a:rPr>
              <a:t>要確認</a:t>
            </a:r>
            <a:r>
              <a:rPr lang="en-US" altLang="zh-TW" dirty="0">
                <a:latin typeface="Microsoft JhengHei" charset="-120"/>
                <a:ea typeface="Microsoft JhengHei" charset="-120"/>
                <a:cs typeface="Microsoft JhengHei" charset="-120"/>
              </a:rPr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0285">
              <a:defRPr/>
            </a:pPr>
            <a:fld id="{18E7168D-DCA7-4A4C-B414-D1E9DA4CAF2D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10285">
                <a:defRPr/>
              </a:pPr>
              <a:t>14</a:t>
            </a:fld>
            <a:endParaRPr lang="zh-TW" altLang="en-US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9284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7168D-DCA7-4A4C-B414-D1E9DA4CAF2D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4751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0285">
              <a:defRPr/>
            </a:pPr>
            <a:fld id="{18E7168D-DCA7-4A4C-B414-D1E9DA4CAF2D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10285">
                <a:defRPr/>
              </a:pPr>
              <a:t>24</a:t>
            </a:fld>
            <a:endParaRPr lang="zh-TW" altLang="en-US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5132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76D6695-7DA7-4320-A27E-F865E5BA0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A9E132-EB3B-491E-AE9C-16F690F76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3400593-EC24-4556-9299-DA5A9600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45F01-E486-4337-B34F-FCEEE7E276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090492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52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2"/>
          <p:cNvSpPr>
            <a:spLocks noGrp="1"/>
          </p:cNvSpPr>
          <p:nvPr>
            <p:ph type="subTitle" idx="1"/>
          </p:nvPr>
        </p:nvSpPr>
        <p:spPr>
          <a:xfrm>
            <a:off x="669925" y="3053635"/>
            <a:ext cx="10850563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endParaRPr lang="zh-CN" altLang="en-US" dirty="0"/>
          </a:p>
        </p:txBody>
      </p:sp>
      <p:sp>
        <p:nvSpPr>
          <p:cNvPr id="5" name="标题 1"/>
          <p:cNvSpPr>
            <a:spLocks noGrp="1"/>
          </p:cNvSpPr>
          <p:nvPr>
            <p:ph type="ctrTitle"/>
          </p:nvPr>
        </p:nvSpPr>
        <p:spPr>
          <a:xfrm>
            <a:off x="669925" y="2355044"/>
            <a:ext cx="10850563" cy="698591"/>
          </a:xfrm>
        </p:spPr>
        <p:txBody>
          <a:bodyPr anchor="ctr">
            <a:normAutofit/>
          </a:bodyPr>
          <a:lstStyle>
            <a:lvl1pPr algn="ctr">
              <a:defRPr sz="27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669925" y="3775992"/>
            <a:ext cx="10850563" cy="3714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 b="1">
                <a:solidFill>
                  <a:schemeClr val="tx1"/>
                </a:solidFill>
              </a:defRPr>
            </a:lvl1pPr>
            <a:lvl2pPr marL="342883" indent="0">
              <a:buNone/>
              <a:defRPr/>
            </a:lvl2pPr>
            <a:lvl3pPr marL="685765" indent="0">
              <a:buNone/>
              <a:defRPr/>
            </a:lvl3pPr>
            <a:lvl4pPr marL="1028648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</a:p>
        </p:txBody>
      </p:sp>
      <p:sp>
        <p:nvSpPr>
          <p:cNvPr id="7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669925" y="4147467"/>
            <a:ext cx="10850563" cy="3714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 b="1">
                <a:solidFill>
                  <a:schemeClr val="tx1"/>
                </a:solidFill>
              </a:defRPr>
            </a:lvl1pPr>
            <a:lvl2pPr marL="342883" indent="0">
              <a:buNone/>
              <a:defRPr/>
            </a:lvl2pPr>
            <a:lvl3pPr marL="685765" indent="0">
              <a:buNone/>
              <a:defRPr/>
            </a:lvl3pPr>
            <a:lvl4pPr marL="1028648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</p:spTree>
    <p:extLst>
      <p:ext uri="{BB962C8B-B14F-4D97-AF65-F5344CB8AC3E}">
        <p14:creationId xmlns:p14="http://schemas.microsoft.com/office/powerpoint/2010/main" val="1859924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CB8B36-2226-4ABE-9D48-94FCC552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F485-F77F-4055-B04C-D0BC3ADEC2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1207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Slide">
  <p:cSld name="General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206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626D8E-E345-41B9-8E40-E7041DD78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9FE5724-756C-4B02-AD35-2E724D5EB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A30578E-EB60-405F-A391-C3B6A22C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CEE2-57AD-44D4-9ACD-B87969EAA914}" type="datetime1">
              <a:rPr lang="zh-TW" altLang="en-US" smtClean="0"/>
              <a:t>2020/10/21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72728FB-568E-4623-95A3-BDA2C70F4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7DB301A-16BF-4A62-88D2-D75C403E8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B39-B72A-44C6-99E7-41701CE9FA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5763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163148-C527-4CA3-8014-6C7F10B86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C7AE8F6-F907-4A09-B8B9-D7E9364D4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8E22D60-8A0B-42F8-BB34-AF73D92B8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0CB6-C83F-45B9-8516-C9FB95C7B4B1}" type="datetime1">
              <a:rPr lang="zh-TW" altLang="en-US" smtClean="0"/>
              <a:t>2020/10/21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A08557F-326D-49AA-A1DE-61F75A7D0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4BA3869-845B-4ED3-ABB8-0591B16BA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B39-B72A-44C6-99E7-41701CE9FA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9130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27E009-E985-4C1E-AAC4-F67666C47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A019A65-1F44-4D29-BFE6-404185BC5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62B043A-6731-4B48-BB54-FA32C92BF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AA8D-B8A8-41A9-86DF-063E134BCEE0}" type="datetime1">
              <a:rPr lang="zh-TW" altLang="en-US" smtClean="0"/>
              <a:t>2020/10/21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6170D8-9794-4674-9442-1ECE7D961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6AE8598-302E-437F-8D99-3A27F5CBC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B39-B72A-44C6-99E7-41701CE9FA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955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7A437F-1D70-4C1B-A971-8EFA359DB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97DC72-083C-48D6-BB1B-5296F7D15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27B6DBE-1FDF-4FF2-BF8E-5AEADC175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6085F74-9D02-410E-AA8E-D369F7568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3F718-E6F0-43F1-B9D7-ABFC64D36065}" type="datetime1">
              <a:rPr lang="zh-TW" altLang="en-US" smtClean="0"/>
              <a:t>2020/10/21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FA261C5-FF5B-4C07-8903-8A9836E1A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9372402-0DEC-415C-9210-7862506F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B39-B72A-44C6-99E7-41701CE9FA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8789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70149B-5A07-424E-BBF4-07E418C30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EC2E3E0-7B1F-4794-9025-61591ACE0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6018480-F693-4BAF-827C-1AA1A587B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5A7F185-A48E-4F18-A187-CC3DD20CCF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C7DDD91-14B0-4D35-9F76-6726AC0A89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F30DF10-A80D-4122-9C9D-E535408F2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C2E4-916D-41C2-A3E1-90EEC38CF993}" type="datetime1">
              <a:rPr lang="zh-TW" altLang="en-US" smtClean="0"/>
              <a:t>2020/10/21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07AB4EF-DE65-4351-8B24-126A260D1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50BC5BD-D3EF-422F-BEC2-D6AFAB12B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B39-B72A-44C6-99E7-41701CE9FA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0432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0860AA-BC77-48E8-8131-0D84A8D08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F55CDF6-9876-42CE-88D4-3E0C20FBB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4A125-C01C-43E0-9606-DFDA238E42DC}" type="datetime1">
              <a:rPr lang="zh-TW" altLang="en-US" smtClean="0"/>
              <a:t>2020/10/21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7AFBC30-CC9C-4A37-9F4C-05AF9BAA4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17F0BA7-B173-47E3-B796-0B116C6EE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B39-B72A-44C6-99E7-41701CE9FA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78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904025-3283-4B7F-90C2-22464804A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6363"/>
            <a:ext cx="10515600" cy="1063625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CA2AEF-D6FA-49C0-BBC2-FA25AF1FA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525"/>
            <a:ext cx="10515600" cy="5024438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2659F68-5E29-47CD-960A-EC683E14D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C4ECA67-EFB8-40EF-80CF-CB7AD1F66D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468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24EDFB1-E5E1-4AD9-AD65-0C894DED6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7F6D-C197-4CFC-B14C-4251922C65C7}" type="datetime1">
              <a:rPr lang="zh-TW" altLang="en-US" smtClean="0"/>
              <a:t>2020/10/21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CBFE8A7-958D-4394-AE8B-731C9FB6E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9F96EEF-D301-4BC1-A2BB-CD1EACDE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B39-B72A-44C6-99E7-41701CE9FA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0082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2F3723-4D08-4CE5-BBF9-FD6602EC7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D796503-226C-4F44-8A54-5C321C9A6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5B050E3-550B-4931-8C6D-42CD42F51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72A0514-5AD2-4C87-AD3B-E799575C5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FFB8-1D3C-46C1-A7CD-1FDE5C4CCC79}" type="datetime1">
              <a:rPr lang="zh-TW" altLang="en-US" smtClean="0"/>
              <a:t>2020/10/21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E5D747C-9D05-45A0-86EA-ACCBC63D4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A757458-D8BD-44A8-AC3E-A551B5BFB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B39-B72A-44C6-99E7-41701CE9FA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3214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E39BA1-DCB7-42F7-BBB7-8ACEF3D09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A078F24-6058-4159-9520-51B5527727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A6006AC-8929-4559-B181-F7114199F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2A48085-EADE-40E0-9AFB-5FFC9D174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EB7A-B7FD-4758-9039-4E461EA54BB5}" type="datetime1">
              <a:rPr lang="zh-TW" altLang="en-US" smtClean="0"/>
              <a:t>2020/10/21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840BBC7-A1D8-4E2E-B177-0F5AA866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7E8239C-4329-4B0A-B9F2-0421EE326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B39-B72A-44C6-99E7-41701CE9FA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2847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C61735-6B0E-4768-9C20-380EBC9A2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86069F7-4E69-4142-9668-6F9006102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446172D-E247-4EFC-A2F4-E0DCECF80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1676-1992-4E10-96EA-7FE51AF6AEE8}" type="datetime1">
              <a:rPr lang="zh-TW" altLang="en-US" smtClean="0"/>
              <a:t>2020/10/21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D9F221D-812B-4608-9F9D-BA85F4019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5307DFD-90BC-4F1B-90AE-58E4658D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B39-B72A-44C6-99E7-41701CE9FA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024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E696EE8-DDDA-4F88-97E5-F66AB580C8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2DC3C17-F5DD-4E46-9FB9-75C95F351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EFCE38B-457F-4040-8DEA-610DB5387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F620-CAF7-45DF-96A3-0780A81D1D64}" type="datetime1">
              <a:rPr lang="zh-TW" altLang="en-US" smtClean="0"/>
              <a:t>2020/10/21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BBAEEA5-E952-406E-B95F-8F9EAB866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A9DCFDB-04F5-4630-A269-2C9EDE73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B39-B72A-44C6-99E7-41701CE9FA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1095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Layout">
  <p:cSld name="Basic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0" y="164638"/>
            <a:ext cx="12192000" cy="76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marR="0" lvl="0" indent="-304792" algn="ctr" rtl="0">
              <a:spcBef>
                <a:spcPts val="96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4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2"/>
          </p:nvPr>
        </p:nvSpPr>
        <p:spPr>
          <a:xfrm>
            <a:off x="0" y="932723"/>
            <a:ext cx="12192000" cy="38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marR="0" lvl="0" indent="-304792" algn="ctr" rtl="0">
              <a:spcBef>
                <a:spcPts val="373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7"/>
          <p:cNvSpPr/>
          <p:nvPr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7"/>
          <p:cNvSpPr/>
          <p:nvPr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7890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12F3F3-05A3-4053-8F95-7265604E2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FE07CD0-371B-4DC8-811E-2D60D1BDC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F8B0087-4160-4E8D-BBE3-01575C1F6D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74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B01B12C-6AF5-4EB5-81A8-5E54E215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3FE8581-247C-4BD4-9DE1-F89FDFB382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53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64739" y="1628800"/>
            <a:ext cx="8862523" cy="468052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 b="1">
                <a:solidFill>
                  <a:srgbClr val="393939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rgbClr val="393939"/>
                </a:solidFill>
              </a:defRPr>
            </a:lvl2pPr>
            <a:lvl3pPr marL="1076325" indent="-266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rgbClr val="393939"/>
                </a:solidFill>
              </a:defRPr>
            </a:lvl3pPr>
            <a:lvl4pPr marL="1343025" indent="-1809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rgbClr val="393939"/>
                </a:solidFill>
              </a:defRPr>
            </a:lvl4pPr>
            <a:lvl5pPr marL="1619250" indent="-2762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7981950" algn="l"/>
              </a:tabLst>
              <a:defRPr>
                <a:solidFill>
                  <a:srgbClr val="393939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5838489" y="6644382"/>
            <a:ext cx="523387" cy="313010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FFFFFF"/>
                </a:solidFill>
              </a:defRPr>
            </a:lvl1pPr>
          </a:lstStyle>
          <a:p>
            <a:fld id="{8F4EACC7-37E3-43A5-A5FB-BEB9CE95D26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標題版面配置區 1"/>
          <p:cNvSpPr>
            <a:spLocks noGrp="1"/>
          </p:cNvSpPr>
          <p:nvPr>
            <p:ph type="title"/>
          </p:nvPr>
        </p:nvSpPr>
        <p:spPr bwMode="ltGray">
          <a:xfrm>
            <a:off x="778486" y="0"/>
            <a:ext cx="10635028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8238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849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925" y="2484783"/>
            <a:ext cx="10850563" cy="10251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925" y="3602038"/>
            <a:ext cx="10850563" cy="741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730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-297"/>
            <a:ext cx="2316681" cy="685859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2909" y="6092144"/>
            <a:ext cx="1882987" cy="3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88" kern="0">
                <a:solidFill>
                  <a:prstClr val="white"/>
                </a:solidFill>
                <a:ea typeface="微软雅黑" pitchFamily="34" charset="-122"/>
                <a:cs typeface="Arial" pitchFamily="34" charset="0"/>
              </a:rPr>
              <a:t>Lorem ipsum dolor sit amet consectetur adipisicing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4C3FE49-CE2A-4C7A-A762-337F29E9E7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-297"/>
            <a:ext cx="2316681" cy="685859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04BD0E2-B3CF-4F6C-B4E1-F4357ACC1D1F}"/>
              </a:ext>
            </a:extLst>
          </p:cNvPr>
          <p:cNvSpPr/>
          <p:nvPr userDrawn="1"/>
        </p:nvSpPr>
        <p:spPr>
          <a:xfrm>
            <a:off x="202909" y="6092144"/>
            <a:ext cx="1882987" cy="3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88" kern="0" dirty="0">
                <a:solidFill>
                  <a:prstClr val="white"/>
                </a:solidFill>
                <a:ea typeface="微软雅黑" pitchFamily="34" charset="-122"/>
                <a:cs typeface="Arial" pitchFamily="34" charset="0"/>
              </a:rPr>
              <a:t>Lorem ipsum dolor sit </a:t>
            </a:r>
            <a:r>
              <a:rPr lang="en-US" altLang="zh-CN" sz="788" kern="0" dirty="0" err="1">
                <a:solidFill>
                  <a:prstClr val="white"/>
                </a:solidFill>
                <a:ea typeface="微软雅黑" pitchFamily="34" charset="-122"/>
                <a:cs typeface="Arial" pitchFamily="34" charset="0"/>
              </a:rPr>
              <a:t>amet</a:t>
            </a:r>
            <a:r>
              <a:rPr lang="en-US" altLang="zh-CN" sz="788" kern="0" dirty="0">
                <a:solidFill>
                  <a:prstClr val="white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788" kern="0" dirty="0" err="1">
                <a:solidFill>
                  <a:prstClr val="white"/>
                </a:solidFill>
                <a:ea typeface="微软雅黑" pitchFamily="34" charset="-122"/>
                <a:cs typeface="Arial" pitchFamily="34" charset="0"/>
              </a:rPr>
              <a:t>consectetur</a:t>
            </a:r>
            <a:r>
              <a:rPr lang="en-US" altLang="zh-CN" sz="788" kern="0" dirty="0">
                <a:solidFill>
                  <a:prstClr val="white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788" kern="0" dirty="0" err="1">
                <a:solidFill>
                  <a:prstClr val="white"/>
                </a:solidFill>
                <a:ea typeface="微软雅黑" pitchFamily="34" charset="-122"/>
                <a:cs typeface="Arial" pitchFamily="34" charset="0"/>
              </a:rPr>
              <a:t>adipisicing</a:t>
            </a:r>
            <a:endParaRPr lang="en-US" altLang="zh-CN" sz="788" kern="0" dirty="0">
              <a:solidFill>
                <a:prstClr val="white"/>
              </a:solidFill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59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文本占位符 2"/>
          <p:cNvSpPr>
            <a:spLocks noGrp="1"/>
          </p:cNvSpPr>
          <p:nvPr>
            <p:ph idx="1"/>
          </p:nvPr>
        </p:nvSpPr>
        <p:spPr>
          <a:xfrm>
            <a:off x="669925" y="1130301"/>
            <a:ext cx="10850563" cy="5006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F485-F77F-4055-B04C-D0BC3ADEC2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244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A4050F6F-C01F-47C9-834C-4C88859875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E05C7A6-7438-48FA-BC2D-46FD2F745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6F79433-0F44-41EA-81A4-375FC8ADC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5FAE162-28F6-4147-B5C1-0A9ABF292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71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E1765-9A66-4C90-B422-CCFE8B7103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70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94" r:id="rId5"/>
    <p:sldLayoutId id="2147483695" r:id="rId6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99C0A92-1BD6-4110-A3D2-C2199F23D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365127"/>
            <a:ext cx="10850563" cy="663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5" y="1162052"/>
            <a:ext cx="10850563" cy="5006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670985" y="1028700"/>
            <a:ext cx="1085003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777288" y="63468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1F485-F77F-4055-B04C-D0BC3ADEC2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722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17">
          <p15:clr>
            <a:srgbClr val="F26B43"/>
          </p15:clr>
        </p15:guide>
        <p15:guide id="2" pos="5443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31">
          <p15:clr>
            <a:srgbClr val="F26B43"/>
          </p15:clr>
        </p15:guide>
        <p15:guide id="6" orient="horz" pos="386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48F7281-7104-4DEE-BB96-BFE99DFFD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F737D02-6670-43F7-ACFF-931724806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CE30311-70D5-446B-AD2C-1B370D9AF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E2833-1A97-4716-989D-CA4D3CCAC0D1}" type="datetime1">
              <a:rPr lang="zh-TW" altLang="en-US" smtClean="0"/>
              <a:t>2020/10/21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ECF1782-84B4-4986-B14C-F64D7BAE4C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2EBD0EC-2A6B-4089-9B45-6B64470E9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21B39-B72A-44C6-99E7-41701CE9FA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757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dbs.com/dbsdevelopers/index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emf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11" Type="http://schemas.openxmlformats.org/officeDocument/2006/relationships/image" Target="../media/image36.emf"/><Relationship Id="rId5" Type="http://schemas.openxmlformats.org/officeDocument/2006/relationships/image" Target="../media/image30.jpeg"/><Relationship Id="rId15" Type="http://schemas.openxmlformats.org/officeDocument/2006/relationships/image" Target="../media/image40.png"/><Relationship Id="rId10" Type="http://schemas.openxmlformats.org/officeDocument/2006/relationships/image" Target="../media/image35.emf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Open_bankin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10C58D-EB53-4501-887E-CBDA354A78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BE2CB82-B71A-472A-9B20-5FDBEAA4A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6925" y="1673949"/>
            <a:ext cx="4775075" cy="1630907"/>
          </a:xfrm>
        </p:spPr>
        <p:txBody>
          <a:bodyPr>
            <a:noAutofit/>
          </a:bodyPr>
          <a:lstStyle/>
          <a:p>
            <a:r>
              <a:rPr lang="zh-TW" altLang="en-US" sz="2800" dirty="0" smtClean="0"/>
              <a:t>數位沙盒服務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/>
              <a:t>與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/>
              <a:t>金融科技創新發展趨勢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EA4BCC9-B635-42FD-814C-7D47546B1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6924" y="3620258"/>
            <a:ext cx="4775075" cy="393130"/>
          </a:xfrm>
        </p:spPr>
        <p:txBody>
          <a:bodyPr>
            <a:noAutofit/>
          </a:bodyPr>
          <a:lstStyle/>
          <a:p>
            <a:r>
              <a:rPr lang="en-US" altLang="zh-TW" sz="2400" dirty="0" smtClean="0">
                <a:solidFill>
                  <a:schemeClr val="tx1"/>
                </a:solidFill>
              </a:rPr>
              <a:t>2020.10.13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9AC6DA3-3D54-4109-A12B-8ED32AE8FE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740" y="150949"/>
            <a:ext cx="3331366" cy="93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A1CAED-E6C2-BE4F-8F20-18AFF9BED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448" y="-99392"/>
            <a:ext cx="6485992" cy="873760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TW" sz="3600" dirty="0"/>
              <a:t> DBS Developer Hub</a:t>
            </a:r>
            <a:endParaRPr kumimoji="1" lang="zh-TW" altLang="en-US" sz="36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7883408-A78F-CA4D-9582-FED01073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D923-F43A-49A9-AC82-B0527E9D4E36}" type="slidenum">
              <a:rPr lang="zh-TW" altLang="en-US" smtClean="0">
                <a:solidFill>
                  <a:prstClr val="black"/>
                </a:solidFill>
              </a:rPr>
              <a:pPr/>
              <a:t>10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91544" y="1430118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星展集團加強與政府，合作夥伴，金融科技，初創企業和生態系統其他成員的合作，透過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API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平台使銀行業務更簡單，更加無縫接軌。目前已有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萬使用者使用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DBS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PayLah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手機錢包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。推出超過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API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，分為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多個類別，如資金轉賬，獎勵，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PayLah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r>
              <a:rPr lang="zh-TW" altLang="en-US" dirty="0"/>
              <a:t/>
            </a:r>
            <a:br>
              <a:rPr lang="zh-TW" altLang="en-US" dirty="0"/>
            </a:br>
            <a:endParaRPr lang="en-US" altLang="zh-TW" dirty="0"/>
          </a:p>
        </p:txBody>
      </p:sp>
      <p:pic>
        <p:nvPicPr>
          <p:cNvPr id="2050" name="Picture 2" descr="benefit-screensh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920" y="3284984"/>
            <a:ext cx="4261560" cy="249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22826" r="13222" b="11594"/>
          <a:stretch/>
        </p:blipFill>
        <p:spPr bwMode="auto">
          <a:xfrm>
            <a:off x="1861146" y="3284985"/>
            <a:ext cx="3874815" cy="255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579582" y="6021288"/>
            <a:ext cx="4782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4"/>
              </a:rPr>
              <a:t>https://www.dbs.com/dbsdevelopers/index.html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8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082446" y="3062454"/>
            <a:ext cx="7923703" cy="2828894"/>
          </a:xfrm>
          <a:ln w="38100">
            <a:solidFill>
              <a:srgbClr val="FF0000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zh-TW" altLang="en-US" sz="2400" dirty="0" smtClean="0"/>
              <a:t>場景金融成功要素</a:t>
            </a:r>
            <a:endParaRPr lang="en-US" altLang="zh-TW" sz="2400" dirty="0"/>
          </a:p>
          <a:p>
            <a:pPr lvl="1"/>
            <a:r>
              <a:rPr lang="zh-TW" altLang="en-US" sz="2000" b="1" dirty="0" smtClean="0">
                <a:solidFill>
                  <a:srgbClr val="FF0000"/>
                </a:solidFill>
              </a:rPr>
              <a:t>認識客戶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: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 </a:t>
            </a:r>
            <a:r>
              <a:rPr lang="zh-TW" altLang="en-US" sz="2000" dirty="0"/>
              <a:t>身份識別提供個人化服務 </a:t>
            </a:r>
            <a:endParaRPr lang="en-US" altLang="zh-TW" sz="2000" dirty="0"/>
          </a:p>
          <a:p>
            <a:pPr lvl="1"/>
            <a:r>
              <a:rPr lang="zh-TW" altLang="en-US" sz="2000" b="1" dirty="0">
                <a:solidFill>
                  <a:srgbClr val="FF0000"/>
                </a:solidFill>
              </a:rPr>
              <a:t>貼近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客戶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: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 </a:t>
            </a:r>
            <a:r>
              <a:rPr lang="zh-TW" altLang="en-US" sz="2000" dirty="0"/>
              <a:t>使用者經驗回饋修正</a:t>
            </a:r>
            <a:r>
              <a:rPr lang="zh-TW" altLang="en-US" sz="2000" dirty="0" smtClean="0"/>
              <a:t>，金融服務融</a:t>
            </a:r>
            <a:r>
              <a:rPr lang="zh-TW" altLang="en-US" sz="2000" dirty="0"/>
              <a:t>入</a:t>
            </a:r>
            <a:r>
              <a:rPr lang="zh-TW" altLang="en-US" sz="2000" dirty="0" smtClean="0"/>
              <a:t>生活</a:t>
            </a:r>
            <a:r>
              <a:rPr lang="zh-TW" altLang="en-US" sz="2000" dirty="0"/>
              <a:t>的</a:t>
            </a:r>
            <a:r>
              <a:rPr lang="zh-TW" altLang="en-US" sz="2000" dirty="0" smtClean="0"/>
              <a:t>一部分</a:t>
            </a:r>
            <a:endParaRPr lang="en-US" altLang="zh-TW" sz="2000" dirty="0" smtClean="0"/>
          </a:p>
          <a:p>
            <a:pPr lvl="1"/>
            <a:r>
              <a:rPr lang="zh-TW" altLang="en-US" sz="2000" b="1" dirty="0">
                <a:solidFill>
                  <a:srgbClr val="FF0000"/>
                </a:solidFill>
              </a:rPr>
              <a:t>共利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合作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: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 </a:t>
            </a:r>
            <a:r>
              <a:rPr lang="zh-TW" altLang="en-US" sz="2000" dirty="0"/>
              <a:t>跨域</a:t>
            </a:r>
            <a:r>
              <a:rPr lang="zh-TW" altLang="en-US" sz="2000" dirty="0" smtClean="0"/>
              <a:t>合作為</a:t>
            </a:r>
            <a:r>
              <a:rPr lang="zh-TW" altLang="en-US" sz="2000" dirty="0"/>
              <a:t>客戶</a:t>
            </a:r>
            <a:r>
              <a:rPr lang="zh-TW" altLang="en-US" sz="2000" dirty="0" smtClean="0"/>
              <a:t>提供</a:t>
            </a:r>
            <a:r>
              <a:rPr lang="zh-TW" altLang="en-US" sz="2000" dirty="0"/>
              <a:t>更加多元的產品和</a:t>
            </a:r>
            <a:r>
              <a:rPr lang="zh-TW" altLang="en-US" sz="2000" dirty="0" smtClean="0"/>
              <a:t>服務</a:t>
            </a:r>
            <a:endParaRPr lang="zh-TW" altLang="en-US" sz="2000" dirty="0"/>
          </a:p>
          <a:p>
            <a:pPr lvl="1"/>
            <a:r>
              <a:rPr lang="zh-TW" altLang="en-US" sz="2000" b="1" dirty="0" smtClean="0">
                <a:solidFill>
                  <a:srgbClr val="FF0000"/>
                </a:solidFill>
              </a:rPr>
              <a:t>快速應變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:</a:t>
            </a:r>
            <a:r>
              <a:rPr lang="zh-TW" altLang="en-US" sz="2000" b="1" dirty="0" smtClean="0"/>
              <a:t> </a:t>
            </a:r>
            <a:r>
              <a:rPr lang="zh-TW" altLang="en-US" sz="2000" dirty="0" smtClean="0"/>
              <a:t>隨產業及市場變化，透過</a:t>
            </a:r>
            <a:r>
              <a:rPr lang="en-US" altLang="zh-TW" sz="2000" dirty="0" smtClean="0"/>
              <a:t>API</a:t>
            </a:r>
            <a:r>
              <a:rPr lang="zh-TW" altLang="en-US" sz="2000" dirty="0" smtClean="0"/>
              <a:t>快速串聯新服務</a:t>
            </a:r>
            <a:endParaRPr lang="en-US" altLang="zh-TW" sz="2000" dirty="0" smtClean="0"/>
          </a:p>
          <a:p>
            <a:pPr lvl="1"/>
            <a:r>
              <a:rPr lang="zh-TW" altLang="en-US" sz="2000" b="1" dirty="0" smtClean="0">
                <a:solidFill>
                  <a:srgbClr val="FF0000"/>
                </a:solidFill>
              </a:rPr>
              <a:t>創新技術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 接受創新技術，</a:t>
            </a:r>
            <a:r>
              <a:rPr lang="zh-TW" altLang="en-US" sz="2000" dirty="0"/>
              <a:t>即</a:t>
            </a:r>
            <a:r>
              <a:rPr lang="zh-TW" altLang="en-US" sz="2000" dirty="0" smtClean="0"/>
              <a:t>早評估是否需投入資源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ACC7-37E3-43A5-A5FB-BEB9CE95D266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/>
              <a:t>如何推動創新場景金融創新</a:t>
            </a:r>
          </a:p>
        </p:txBody>
      </p:sp>
      <p:sp>
        <p:nvSpPr>
          <p:cNvPr id="5" name="矩形 4"/>
          <p:cNvSpPr/>
          <p:nvPr/>
        </p:nvSpPr>
        <p:spPr>
          <a:xfrm>
            <a:off x="7827314" y="1111945"/>
            <a:ext cx="338293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API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供應商對場景金融的需求</a:t>
            </a:r>
            <a:endParaRPr lang="en-US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除了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還有什場景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API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需如何修正才可滿足場景需求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持續不斷的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新場景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………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33160" y="1111946"/>
            <a:ext cx="412216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新創團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隊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對場景金融的需求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該如何與金融機構啟動合作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使用族群有創新金融服務強需求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人工批次處理造成服務斷點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…..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向右箭號 6"/>
          <p:cNvSpPr/>
          <p:nvPr/>
        </p:nvSpPr>
        <p:spPr>
          <a:xfrm rot="2114869">
            <a:off x="4281105" y="2177310"/>
            <a:ext cx="548640" cy="33148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向右箭號 7"/>
          <p:cNvSpPr/>
          <p:nvPr/>
        </p:nvSpPr>
        <p:spPr>
          <a:xfrm rot="8658935">
            <a:off x="6922624" y="2178279"/>
            <a:ext cx="548640" cy="33148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112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12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3048000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數位沙</a:t>
            </a:r>
            <a:r>
              <a:rPr lang="zh-TW" altLang="en-US" sz="36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盒</a:t>
            </a:r>
            <a:r>
              <a:rPr lang="en-US" altLang="zh-TW" sz="3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_</a:t>
            </a:r>
            <a:r>
              <a:rPr lang="zh-TW" altLang="en-US" sz="36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創造跨域金融創</a:t>
            </a:r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新</a:t>
            </a:r>
            <a:endParaRPr lang="en-US" altLang="zh-TW" sz="36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69999" y="933853"/>
            <a:ext cx="96722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金融科技創新園區為加速跨域金融創新，提供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數位沙盒服務，規劃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API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供應及申請使用機制及建置數位沙盒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API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實證平台，先以銀行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即服務（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Banking-as-a-Service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）架構出發，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加速金融服務進入使用者的生活場景，建立跨域金融創新生態圈。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手繪多邊形 5">
            <a:extLst>
              <a:ext uri="{FF2B5EF4-FFF2-40B4-BE49-F238E27FC236}">
                <a16:creationId xmlns:a16="http://schemas.microsoft.com/office/drawing/2014/main" id="{97D6013C-79A2-423C-B77F-E4B763029DEB}"/>
              </a:ext>
            </a:extLst>
          </p:cNvPr>
          <p:cNvSpPr/>
          <p:nvPr/>
        </p:nvSpPr>
        <p:spPr>
          <a:xfrm>
            <a:off x="8182395" y="2823121"/>
            <a:ext cx="1077116" cy="1101424"/>
          </a:xfrm>
          <a:custGeom>
            <a:avLst/>
            <a:gdLst>
              <a:gd name="connsiteX0" fmla="*/ 0 w 1632010"/>
              <a:gd name="connsiteY0" fmla="*/ 709925 h 1419849"/>
              <a:gd name="connsiteX1" fmla="*/ 354962 w 1632010"/>
              <a:gd name="connsiteY1" fmla="*/ 0 h 1419849"/>
              <a:gd name="connsiteX2" fmla="*/ 1277048 w 1632010"/>
              <a:gd name="connsiteY2" fmla="*/ 0 h 1419849"/>
              <a:gd name="connsiteX3" fmla="*/ 1632010 w 1632010"/>
              <a:gd name="connsiteY3" fmla="*/ 709925 h 1419849"/>
              <a:gd name="connsiteX4" fmla="*/ 1277048 w 1632010"/>
              <a:gd name="connsiteY4" fmla="*/ 1419849 h 1419849"/>
              <a:gd name="connsiteX5" fmla="*/ 354962 w 1632010"/>
              <a:gd name="connsiteY5" fmla="*/ 1419849 h 1419849"/>
              <a:gd name="connsiteX6" fmla="*/ 0 w 1632010"/>
              <a:gd name="connsiteY6" fmla="*/ 709925 h 141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010" h="1419849">
                <a:moveTo>
                  <a:pt x="816004" y="0"/>
                </a:moveTo>
                <a:lnTo>
                  <a:pt x="1632009" y="308817"/>
                </a:lnTo>
                <a:lnTo>
                  <a:pt x="1632009" y="1111032"/>
                </a:lnTo>
                <a:lnTo>
                  <a:pt x="816004" y="1419849"/>
                </a:lnTo>
                <a:lnTo>
                  <a:pt x="1" y="1111032"/>
                </a:lnTo>
                <a:lnTo>
                  <a:pt x="1" y="308817"/>
                </a:lnTo>
                <a:lnTo>
                  <a:pt x="816004" y="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0320" tIns="353383" rIns="320321" bIns="353382" numCol="1" spcCol="1270" anchor="ctr" anchorCtr="0">
            <a:noAutofit/>
          </a:bodyPr>
          <a:lstStyle/>
          <a:p>
            <a:pPr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衣</a:t>
            </a:r>
          </a:p>
        </p:txBody>
      </p:sp>
      <p:sp>
        <p:nvSpPr>
          <p:cNvPr id="10" name="手繪多邊形 20">
            <a:extLst>
              <a:ext uri="{FF2B5EF4-FFF2-40B4-BE49-F238E27FC236}">
                <a16:creationId xmlns:a16="http://schemas.microsoft.com/office/drawing/2014/main" id="{8EBA4CF1-52FA-4556-B02A-EBAE1FC053EC}"/>
              </a:ext>
            </a:extLst>
          </p:cNvPr>
          <p:cNvSpPr/>
          <p:nvPr/>
        </p:nvSpPr>
        <p:spPr>
          <a:xfrm>
            <a:off x="7082501" y="2817907"/>
            <a:ext cx="1077116" cy="1101424"/>
          </a:xfrm>
          <a:custGeom>
            <a:avLst/>
            <a:gdLst>
              <a:gd name="connsiteX0" fmla="*/ 0 w 1632010"/>
              <a:gd name="connsiteY0" fmla="*/ 709925 h 1419849"/>
              <a:gd name="connsiteX1" fmla="*/ 354962 w 1632010"/>
              <a:gd name="connsiteY1" fmla="*/ 0 h 1419849"/>
              <a:gd name="connsiteX2" fmla="*/ 1277048 w 1632010"/>
              <a:gd name="connsiteY2" fmla="*/ 0 h 1419849"/>
              <a:gd name="connsiteX3" fmla="*/ 1632010 w 1632010"/>
              <a:gd name="connsiteY3" fmla="*/ 709925 h 1419849"/>
              <a:gd name="connsiteX4" fmla="*/ 1277048 w 1632010"/>
              <a:gd name="connsiteY4" fmla="*/ 1419849 h 1419849"/>
              <a:gd name="connsiteX5" fmla="*/ 354962 w 1632010"/>
              <a:gd name="connsiteY5" fmla="*/ 1419849 h 1419849"/>
              <a:gd name="connsiteX6" fmla="*/ 0 w 1632010"/>
              <a:gd name="connsiteY6" fmla="*/ 709925 h 141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010" h="1419849">
                <a:moveTo>
                  <a:pt x="816004" y="0"/>
                </a:moveTo>
                <a:lnTo>
                  <a:pt x="1632009" y="308817"/>
                </a:lnTo>
                <a:lnTo>
                  <a:pt x="1632009" y="1111032"/>
                </a:lnTo>
                <a:lnTo>
                  <a:pt x="816004" y="1419849"/>
                </a:lnTo>
                <a:lnTo>
                  <a:pt x="1" y="1111032"/>
                </a:lnTo>
                <a:lnTo>
                  <a:pt x="1" y="308817"/>
                </a:lnTo>
                <a:lnTo>
                  <a:pt x="816004" y="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758142"/>
              <a:satOff val="-9801"/>
              <a:lumOff val="4078"/>
              <a:alphaOff val="0"/>
            </a:schemeClr>
          </a:fillRef>
          <a:effectRef idx="0">
            <a:schemeClr val="accent4">
              <a:hueOff val="1758142"/>
              <a:satOff val="-9801"/>
              <a:lumOff val="407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260" tIns="254323" rIns="221261" bIns="254322" numCol="1" spcCol="1270" anchor="ctr" anchorCtr="0">
            <a:noAutofit/>
          </a:bodyPr>
          <a:lstStyle/>
          <a:p>
            <a:pPr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</a:t>
            </a:r>
          </a:p>
        </p:txBody>
      </p:sp>
      <p:sp>
        <p:nvSpPr>
          <p:cNvPr id="11" name="手繪多邊形 21">
            <a:extLst>
              <a:ext uri="{FF2B5EF4-FFF2-40B4-BE49-F238E27FC236}">
                <a16:creationId xmlns:a16="http://schemas.microsoft.com/office/drawing/2014/main" id="{CDB791F1-9991-4367-AE00-8077B731BA7A}"/>
              </a:ext>
            </a:extLst>
          </p:cNvPr>
          <p:cNvSpPr/>
          <p:nvPr/>
        </p:nvSpPr>
        <p:spPr>
          <a:xfrm>
            <a:off x="7078881" y="4519399"/>
            <a:ext cx="1077116" cy="1101424"/>
          </a:xfrm>
          <a:custGeom>
            <a:avLst/>
            <a:gdLst>
              <a:gd name="connsiteX0" fmla="*/ 0 w 1632010"/>
              <a:gd name="connsiteY0" fmla="*/ 709925 h 1419849"/>
              <a:gd name="connsiteX1" fmla="*/ 354962 w 1632010"/>
              <a:gd name="connsiteY1" fmla="*/ 0 h 1419849"/>
              <a:gd name="connsiteX2" fmla="*/ 1277048 w 1632010"/>
              <a:gd name="connsiteY2" fmla="*/ 0 h 1419849"/>
              <a:gd name="connsiteX3" fmla="*/ 1632010 w 1632010"/>
              <a:gd name="connsiteY3" fmla="*/ 709925 h 1419849"/>
              <a:gd name="connsiteX4" fmla="*/ 1277048 w 1632010"/>
              <a:gd name="connsiteY4" fmla="*/ 1419849 h 1419849"/>
              <a:gd name="connsiteX5" fmla="*/ 354962 w 1632010"/>
              <a:gd name="connsiteY5" fmla="*/ 1419849 h 1419849"/>
              <a:gd name="connsiteX6" fmla="*/ 0 w 1632010"/>
              <a:gd name="connsiteY6" fmla="*/ 709925 h 141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010" h="1419849">
                <a:moveTo>
                  <a:pt x="816004" y="0"/>
                </a:moveTo>
                <a:lnTo>
                  <a:pt x="1632009" y="308817"/>
                </a:lnTo>
                <a:lnTo>
                  <a:pt x="1632009" y="1111032"/>
                </a:lnTo>
                <a:lnTo>
                  <a:pt x="816004" y="1419849"/>
                </a:lnTo>
                <a:lnTo>
                  <a:pt x="1" y="1111032"/>
                </a:lnTo>
                <a:lnTo>
                  <a:pt x="1" y="308817"/>
                </a:lnTo>
                <a:lnTo>
                  <a:pt x="816004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516285"/>
              <a:satOff val="-19603"/>
              <a:lumOff val="8157"/>
              <a:alphaOff val="0"/>
            </a:schemeClr>
          </a:fillRef>
          <a:effectRef idx="0">
            <a:schemeClr val="accent4">
              <a:hueOff val="3516285"/>
              <a:satOff val="-19603"/>
              <a:lumOff val="8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0320" tIns="353383" rIns="320321" bIns="353382" numCol="1" spcCol="1270" anchor="ctr" anchorCtr="0">
            <a:noAutofit/>
          </a:bodyPr>
          <a:lstStyle/>
          <a:p>
            <a:pPr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育</a:t>
            </a:r>
          </a:p>
        </p:txBody>
      </p:sp>
      <p:sp>
        <p:nvSpPr>
          <p:cNvPr id="12" name="手繪多邊形 23">
            <a:extLst>
              <a:ext uri="{FF2B5EF4-FFF2-40B4-BE49-F238E27FC236}">
                <a16:creationId xmlns:a16="http://schemas.microsoft.com/office/drawing/2014/main" id="{B04C5FF9-5AE5-4601-98EC-81640200D201}"/>
              </a:ext>
            </a:extLst>
          </p:cNvPr>
          <p:cNvSpPr/>
          <p:nvPr/>
        </p:nvSpPr>
        <p:spPr>
          <a:xfrm>
            <a:off x="8730544" y="3682021"/>
            <a:ext cx="1077116" cy="1101424"/>
          </a:xfrm>
          <a:custGeom>
            <a:avLst/>
            <a:gdLst>
              <a:gd name="connsiteX0" fmla="*/ 0 w 1632010"/>
              <a:gd name="connsiteY0" fmla="*/ 709925 h 1419849"/>
              <a:gd name="connsiteX1" fmla="*/ 354962 w 1632010"/>
              <a:gd name="connsiteY1" fmla="*/ 0 h 1419849"/>
              <a:gd name="connsiteX2" fmla="*/ 1277048 w 1632010"/>
              <a:gd name="connsiteY2" fmla="*/ 0 h 1419849"/>
              <a:gd name="connsiteX3" fmla="*/ 1632010 w 1632010"/>
              <a:gd name="connsiteY3" fmla="*/ 709925 h 1419849"/>
              <a:gd name="connsiteX4" fmla="*/ 1277048 w 1632010"/>
              <a:gd name="connsiteY4" fmla="*/ 1419849 h 1419849"/>
              <a:gd name="connsiteX5" fmla="*/ 354962 w 1632010"/>
              <a:gd name="connsiteY5" fmla="*/ 1419849 h 1419849"/>
              <a:gd name="connsiteX6" fmla="*/ 0 w 1632010"/>
              <a:gd name="connsiteY6" fmla="*/ 709925 h 141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010" h="1419849">
                <a:moveTo>
                  <a:pt x="816004" y="0"/>
                </a:moveTo>
                <a:lnTo>
                  <a:pt x="1632009" y="308817"/>
                </a:lnTo>
                <a:lnTo>
                  <a:pt x="1632009" y="1111032"/>
                </a:lnTo>
                <a:lnTo>
                  <a:pt x="816004" y="1419849"/>
                </a:lnTo>
                <a:lnTo>
                  <a:pt x="1" y="1111032"/>
                </a:lnTo>
                <a:lnTo>
                  <a:pt x="1" y="308817"/>
                </a:lnTo>
                <a:lnTo>
                  <a:pt x="816004" y="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274427"/>
              <a:satOff val="-29404"/>
              <a:lumOff val="12235"/>
              <a:alphaOff val="0"/>
            </a:schemeClr>
          </a:fillRef>
          <a:effectRef idx="0">
            <a:schemeClr val="accent4">
              <a:hueOff val="5274427"/>
              <a:satOff val="-29404"/>
              <a:lumOff val="1223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260" tIns="254323" rIns="221261" bIns="254322" numCol="1" spcCol="1270" anchor="ctr" anchorCtr="0">
            <a:noAutofit/>
          </a:bodyPr>
          <a:lstStyle/>
          <a:p>
            <a:pPr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住</a:t>
            </a:r>
          </a:p>
        </p:txBody>
      </p:sp>
      <p:sp>
        <p:nvSpPr>
          <p:cNvPr id="13" name="手繪多邊形 24">
            <a:extLst>
              <a:ext uri="{FF2B5EF4-FFF2-40B4-BE49-F238E27FC236}">
                <a16:creationId xmlns:a16="http://schemas.microsoft.com/office/drawing/2014/main" id="{D773CACA-DB53-4C29-A147-15C86CBF8121}"/>
              </a:ext>
            </a:extLst>
          </p:cNvPr>
          <p:cNvSpPr/>
          <p:nvPr/>
        </p:nvSpPr>
        <p:spPr>
          <a:xfrm>
            <a:off x="8140782" y="4504752"/>
            <a:ext cx="1077116" cy="1101424"/>
          </a:xfrm>
          <a:custGeom>
            <a:avLst/>
            <a:gdLst>
              <a:gd name="connsiteX0" fmla="*/ 0 w 1632010"/>
              <a:gd name="connsiteY0" fmla="*/ 709925 h 1419849"/>
              <a:gd name="connsiteX1" fmla="*/ 354962 w 1632010"/>
              <a:gd name="connsiteY1" fmla="*/ 0 h 1419849"/>
              <a:gd name="connsiteX2" fmla="*/ 1277048 w 1632010"/>
              <a:gd name="connsiteY2" fmla="*/ 0 h 1419849"/>
              <a:gd name="connsiteX3" fmla="*/ 1632010 w 1632010"/>
              <a:gd name="connsiteY3" fmla="*/ 709925 h 1419849"/>
              <a:gd name="connsiteX4" fmla="*/ 1277048 w 1632010"/>
              <a:gd name="connsiteY4" fmla="*/ 1419849 h 1419849"/>
              <a:gd name="connsiteX5" fmla="*/ 354962 w 1632010"/>
              <a:gd name="connsiteY5" fmla="*/ 1419849 h 1419849"/>
              <a:gd name="connsiteX6" fmla="*/ 0 w 1632010"/>
              <a:gd name="connsiteY6" fmla="*/ 709925 h 141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010" h="1419849">
                <a:moveTo>
                  <a:pt x="816004" y="0"/>
                </a:moveTo>
                <a:lnTo>
                  <a:pt x="1632009" y="308817"/>
                </a:lnTo>
                <a:lnTo>
                  <a:pt x="1632009" y="1111032"/>
                </a:lnTo>
                <a:lnTo>
                  <a:pt x="816004" y="1419849"/>
                </a:lnTo>
                <a:lnTo>
                  <a:pt x="1" y="1111032"/>
                </a:lnTo>
                <a:lnTo>
                  <a:pt x="1" y="308817"/>
                </a:lnTo>
                <a:lnTo>
                  <a:pt x="816004" y="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7032569"/>
              <a:satOff val="-39206"/>
              <a:lumOff val="16314"/>
              <a:alphaOff val="0"/>
            </a:schemeClr>
          </a:fillRef>
          <a:effectRef idx="0">
            <a:schemeClr val="accent4">
              <a:hueOff val="7032569"/>
              <a:satOff val="-39206"/>
              <a:lumOff val="16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0320" tIns="353383" rIns="320321" bIns="353382" numCol="1" spcCol="1270" anchor="ctr" anchorCtr="0">
            <a:noAutofit/>
          </a:bodyPr>
          <a:lstStyle/>
          <a:p>
            <a:pPr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</a:t>
            </a:r>
          </a:p>
        </p:txBody>
      </p:sp>
      <p:sp>
        <p:nvSpPr>
          <p:cNvPr id="15" name="手繪多邊形 26">
            <a:extLst>
              <a:ext uri="{FF2B5EF4-FFF2-40B4-BE49-F238E27FC236}">
                <a16:creationId xmlns:a16="http://schemas.microsoft.com/office/drawing/2014/main" id="{5BA20685-355F-42B1-A174-F3D04CBC4830}"/>
              </a:ext>
            </a:extLst>
          </p:cNvPr>
          <p:cNvSpPr/>
          <p:nvPr/>
        </p:nvSpPr>
        <p:spPr>
          <a:xfrm>
            <a:off x="6540323" y="3691782"/>
            <a:ext cx="1077116" cy="1101424"/>
          </a:xfrm>
          <a:custGeom>
            <a:avLst/>
            <a:gdLst>
              <a:gd name="connsiteX0" fmla="*/ 0 w 1632010"/>
              <a:gd name="connsiteY0" fmla="*/ 709925 h 1419849"/>
              <a:gd name="connsiteX1" fmla="*/ 354962 w 1632010"/>
              <a:gd name="connsiteY1" fmla="*/ 0 h 1419849"/>
              <a:gd name="connsiteX2" fmla="*/ 1277048 w 1632010"/>
              <a:gd name="connsiteY2" fmla="*/ 0 h 1419849"/>
              <a:gd name="connsiteX3" fmla="*/ 1632010 w 1632010"/>
              <a:gd name="connsiteY3" fmla="*/ 709925 h 1419849"/>
              <a:gd name="connsiteX4" fmla="*/ 1277048 w 1632010"/>
              <a:gd name="connsiteY4" fmla="*/ 1419849 h 1419849"/>
              <a:gd name="connsiteX5" fmla="*/ 354962 w 1632010"/>
              <a:gd name="connsiteY5" fmla="*/ 1419849 h 1419849"/>
              <a:gd name="connsiteX6" fmla="*/ 0 w 1632010"/>
              <a:gd name="connsiteY6" fmla="*/ 709925 h 141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010" h="1419849">
                <a:moveTo>
                  <a:pt x="816004" y="0"/>
                </a:moveTo>
                <a:lnTo>
                  <a:pt x="1632009" y="308817"/>
                </a:lnTo>
                <a:lnTo>
                  <a:pt x="1632009" y="1111032"/>
                </a:lnTo>
                <a:lnTo>
                  <a:pt x="816004" y="1419849"/>
                </a:lnTo>
                <a:lnTo>
                  <a:pt x="1" y="1111032"/>
                </a:lnTo>
                <a:lnTo>
                  <a:pt x="1" y="308817"/>
                </a:lnTo>
                <a:lnTo>
                  <a:pt x="816004" y="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8790711"/>
              <a:satOff val="-49007"/>
              <a:lumOff val="20392"/>
              <a:alphaOff val="0"/>
            </a:schemeClr>
          </a:fillRef>
          <a:effectRef idx="0">
            <a:schemeClr val="accent4">
              <a:hueOff val="8790711"/>
              <a:satOff val="-49007"/>
              <a:lumOff val="2039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260" tIns="254323" rIns="221261" bIns="254322" numCol="1" spcCol="1270" anchor="ctr" anchorCtr="0">
            <a:noAutofit/>
          </a:bodyPr>
          <a:lstStyle/>
          <a:p>
            <a:pPr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7BB7B84-20F5-44B0-8241-413B79EA1836}"/>
              </a:ext>
            </a:extLst>
          </p:cNvPr>
          <p:cNvSpPr/>
          <p:nvPr/>
        </p:nvSpPr>
        <p:spPr>
          <a:xfrm>
            <a:off x="7578671" y="3918909"/>
            <a:ext cx="11422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創新</a:t>
            </a:r>
            <a:endParaRPr lang="en-US" altLang="zh-TW" sz="16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場景金融</a:t>
            </a:r>
            <a:endParaRPr lang="zh-TW" altLang="en-US" sz="1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Picture 2" descr="C:\Users\931029\Desktop\網站素材\網頁icons-945x380-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7888" y="3762066"/>
            <a:ext cx="924685" cy="100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字方塊 18"/>
          <p:cNvSpPr txBox="1"/>
          <p:nvPr/>
        </p:nvSpPr>
        <p:spPr>
          <a:xfrm>
            <a:off x="3448109" y="4706784"/>
            <a:ext cx="197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數位沙盒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4571432A-B59E-0341-8BFC-D285398D56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729" y="2582930"/>
            <a:ext cx="660205" cy="679567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1382505" y="3222557"/>
            <a:ext cx="1651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金融服務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API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896574" y="6418995"/>
            <a:ext cx="148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新創團隊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3" name="Picture 13" descr="D:\Users\R16025\Downloads\employe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4164" y="2237038"/>
            <a:ext cx="786006" cy="72365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向右箭號 26"/>
          <p:cNvSpPr/>
          <p:nvPr/>
        </p:nvSpPr>
        <p:spPr>
          <a:xfrm>
            <a:off x="5581087" y="4037211"/>
            <a:ext cx="602752" cy="467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2690" y="5630078"/>
            <a:ext cx="690305" cy="813483"/>
          </a:xfrm>
          <a:prstGeom prst="rect">
            <a:avLst/>
          </a:prstGeom>
        </p:spPr>
      </p:pic>
      <p:sp>
        <p:nvSpPr>
          <p:cNvPr id="38" name="文字方塊 37"/>
          <p:cNvSpPr txBox="1"/>
          <p:nvPr/>
        </p:nvSpPr>
        <p:spPr>
          <a:xfrm>
            <a:off x="3962349" y="2855011"/>
            <a:ext cx="92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9" name="直線接點 38"/>
          <p:cNvCxnSpPr>
            <a:stCxn id="38" idx="2"/>
            <a:endCxn id="18" idx="0"/>
          </p:cNvCxnSpPr>
          <p:nvPr/>
        </p:nvCxnSpPr>
        <p:spPr>
          <a:xfrm>
            <a:off x="4424781" y="3224343"/>
            <a:ext cx="5450" cy="5377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>
            <a:stCxn id="19" idx="2"/>
            <a:endCxn id="33" idx="0"/>
          </p:cNvCxnSpPr>
          <p:nvPr/>
        </p:nvCxnSpPr>
        <p:spPr>
          <a:xfrm>
            <a:off x="4437842" y="5076116"/>
            <a:ext cx="1" cy="55396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字方塊 54"/>
          <p:cNvSpPr txBox="1"/>
          <p:nvPr/>
        </p:nvSpPr>
        <p:spPr>
          <a:xfrm>
            <a:off x="1369442" y="4527752"/>
            <a:ext cx="160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跨域數據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API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文字方塊 55"/>
          <p:cNvSpPr txBox="1"/>
          <p:nvPr/>
        </p:nvSpPr>
        <p:spPr>
          <a:xfrm>
            <a:off x="1382505" y="6014649"/>
            <a:ext cx="160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跨域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API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4" name="圖片 5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999" y="3928634"/>
            <a:ext cx="543431" cy="616375"/>
          </a:xfrm>
          <a:prstGeom prst="rect">
            <a:avLst/>
          </a:prstGeom>
        </p:spPr>
      </p:pic>
      <p:pic>
        <p:nvPicPr>
          <p:cNvPr id="57" name="圖片 5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691" y="3928633"/>
            <a:ext cx="620659" cy="655527"/>
          </a:xfrm>
          <a:prstGeom prst="rect">
            <a:avLst/>
          </a:prstGeom>
        </p:spPr>
      </p:pic>
      <p:pic>
        <p:nvPicPr>
          <p:cNvPr id="58" name="圖片 5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121" y="5437390"/>
            <a:ext cx="502246" cy="598832"/>
          </a:xfrm>
          <a:prstGeom prst="rect">
            <a:avLst/>
          </a:prstGeom>
        </p:spPr>
      </p:pic>
      <p:pic>
        <p:nvPicPr>
          <p:cNvPr id="59" name="圖片 5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17907" y="5410760"/>
            <a:ext cx="566380" cy="660288"/>
          </a:xfrm>
          <a:prstGeom prst="rect">
            <a:avLst/>
          </a:prstGeom>
        </p:spPr>
      </p:pic>
      <p:pic>
        <p:nvPicPr>
          <p:cNvPr id="60" name="圖片 59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2195749" y="2553791"/>
            <a:ext cx="605551" cy="721018"/>
          </a:xfrm>
          <a:prstGeom prst="rect">
            <a:avLst/>
          </a:prstGeom>
        </p:spPr>
      </p:pic>
      <p:cxnSp>
        <p:nvCxnSpPr>
          <p:cNvPr id="62" name="直線接點 61"/>
          <p:cNvCxnSpPr/>
          <p:nvPr/>
        </p:nvCxnSpPr>
        <p:spPr>
          <a:xfrm>
            <a:off x="3148336" y="3445379"/>
            <a:ext cx="633478" cy="4481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/>
          <p:cNvCxnSpPr/>
          <p:nvPr/>
        </p:nvCxnSpPr>
        <p:spPr>
          <a:xfrm>
            <a:off x="3096084" y="4413311"/>
            <a:ext cx="63347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/>
          <p:cNvCxnSpPr/>
          <p:nvPr/>
        </p:nvCxnSpPr>
        <p:spPr>
          <a:xfrm flipV="1">
            <a:off x="3106086" y="4920042"/>
            <a:ext cx="656017" cy="59248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46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46731" y="-146996"/>
            <a:ext cx="9403081" cy="1063625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數位沙盒</a:t>
            </a:r>
            <a:r>
              <a:rPr lang="en-US" altLang="zh-TW" sz="3600" dirty="0" smtClean="0"/>
              <a:t>_</a:t>
            </a:r>
            <a:r>
              <a:rPr lang="zh-TW" altLang="en-US" sz="3600" dirty="0" smtClean="0"/>
              <a:t>串</a:t>
            </a:r>
            <a:r>
              <a:rPr lang="zh-TW" altLang="en-US" sz="3600" dirty="0"/>
              <a:t>起</a:t>
            </a:r>
            <a:r>
              <a:rPr lang="en-US" altLang="zh-TW" sz="3600" dirty="0"/>
              <a:t>B2B2C</a:t>
            </a:r>
            <a:r>
              <a:rPr lang="zh-TW" altLang="en-US" sz="3600" dirty="0"/>
              <a:t>場景</a:t>
            </a:r>
            <a:r>
              <a:rPr lang="zh-TW" altLang="en-US" sz="3600" dirty="0" smtClean="0"/>
              <a:t>金融實證</a:t>
            </a:r>
            <a:endParaRPr lang="zh-TW" altLang="en-US" sz="3600" dirty="0"/>
          </a:p>
        </p:txBody>
      </p:sp>
      <p:pic>
        <p:nvPicPr>
          <p:cNvPr id="5" name="Picture 2" descr="C:\Users\931029\Desktop\網站素材\網頁icons-945x380-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21840" y="4576561"/>
            <a:ext cx="924685" cy="100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622027" y="2576887"/>
            <a:ext cx="148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新創團隊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4571432A-B59E-0341-8BFC-D285398D56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7026" y="1683668"/>
            <a:ext cx="852090" cy="877080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8203757" y="2576887"/>
            <a:ext cx="2806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API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供應商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68"/>
          <a:stretch/>
        </p:blipFill>
        <p:spPr>
          <a:xfrm>
            <a:off x="5643727" y="1668743"/>
            <a:ext cx="904545" cy="893871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5412892" y="2604294"/>
            <a:ext cx="148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服務使用者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9" name="直線單箭頭接點 18"/>
          <p:cNvCxnSpPr>
            <a:stCxn id="17" idx="1"/>
          </p:cNvCxnSpPr>
          <p:nvPr/>
        </p:nvCxnSpPr>
        <p:spPr>
          <a:xfrm flipH="1" flipV="1">
            <a:off x="3650050" y="2109346"/>
            <a:ext cx="1993677" cy="6333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12" idx="1"/>
            <a:endCxn id="17" idx="3"/>
          </p:cNvCxnSpPr>
          <p:nvPr/>
        </p:nvCxnSpPr>
        <p:spPr>
          <a:xfrm flipH="1" flipV="1">
            <a:off x="6548272" y="2115679"/>
            <a:ext cx="1798754" cy="6529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439782" y="984212"/>
            <a:ext cx="1954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Before: B2C</a:t>
            </a:r>
            <a:endParaRPr lang="zh-TW" altLang="en-US" sz="2400" b="1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39781" y="3462695"/>
            <a:ext cx="321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Now: B2B2C</a:t>
            </a:r>
            <a:endParaRPr lang="zh-TW" altLang="en-US" sz="2400" b="1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5087842" y="5586869"/>
            <a:ext cx="148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新創團隊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4571432A-B59E-0341-8BFC-D285398D565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5143" y="5032558"/>
            <a:ext cx="655558" cy="674784"/>
          </a:xfrm>
          <a:prstGeom prst="rect">
            <a:avLst/>
          </a:prstGeom>
        </p:spPr>
      </p:pic>
      <p:sp>
        <p:nvSpPr>
          <p:cNvPr id="31" name="文字方塊 30"/>
          <p:cNvSpPr txBox="1"/>
          <p:nvPr/>
        </p:nvSpPr>
        <p:spPr>
          <a:xfrm>
            <a:off x="9444490" y="5693786"/>
            <a:ext cx="1344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API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供應商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68"/>
          <a:stretch/>
        </p:blipFill>
        <p:spPr>
          <a:xfrm>
            <a:off x="2637483" y="4560625"/>
            <a:ext cx="904545" cy="893871"/>
          </a:xfrm>
          <a:prstGeom prst="rect">
            <a:avLst/>
          </a:prstGeom>
        </p:spPr>
      </p:pic>
      <p:sp>
        <p:nvSpPr>
          <p:cNvPr id="34" name="文字方塊 33"/>
          <p:cNvSpPr txBox="1"/>
          <p:nvPr/>
        </p:nvSpPr>
        <p:spPr>
          <a:xfrm>
            <a:off x="2438378" y="5561242"/>
            <a:ext cx="148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服務使用者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7332188" y="5564318"/>
            <a:ext cx="148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數位沙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盒</a:t>
            </a:r>
          </a:p>
        </p:txBody>
      </p:sp>
      <p:cxnSp>
        <p:nvCxnSpPr>
          <p:cNvPr id="48" name="直線單箭頭接點 47"/>
          <p:cNvCxnSpPr/>
          <p:nvPr/>
        </p:nvCxnSpPr>
        <p:spPr>
          <a:xfrm flipH="1" flipV="1">
            <a:off x="8436178" y="5241086"/>
            <a:ext cx="890703" cy="369332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 flipH="1" flipV="1">
            <a:off x="6053180" y="5111368"/>
            <a:ext cx="1374162" cy="11334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>
          <a:xfrm flipH="1" flipV="1">
            <a:off x="3672167" y="5125877"/>
            <a:ext cx="1374162" cy="11334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字方塊 54"/>
          <p:cNvSpPr txBox="1"/>
          <p:nvPr/>
        </p:nvSpPr>
        <p:spPr>
          <a:xfrm>
            <a:off x="7201275" y="1759461"/>
            <a:ext cx="727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線下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文字方塊 55"/>
          <p:cNvSpPr txBox="1"/>
          <p:nvPr/>
        </p:nvSpPr>
        <p:spPr>
          <a:xfrm>
            <a:off x="4052032" y="4751558"/>
            <a:ext cx="72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4261750" y="1779400"/>
            <a:ext cx="72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9" name="肘形接點 58"/>
          <p:cNvCxnSpPr>
            <a:stCxn id="31" idx="2"/>
            <a:endCxn id="34" idx="2"/>
          </p:cNvCxnSpPr>
          <p:nvPr/>
        </p:nvCxnSpPr>
        <p:spPr>
          <a:xfrm rot="5400000" flipH="1">
            <a:off x="6581670" y="2528218"/>
            <a:ext cx="132544" cy="6937256"/>
          </a:xfrm>
          <a:prstGeom prst="bentConnector3">
            <a:avLst>
              <a:gd name="adj1" fmla="val -172471"/>
            </a:avLst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 flipH="1">
            <a:off x="8436177" y="4554755"/>
            <a:ext cx="890704" cy="51812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圖片 3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1212" y="3821198"/>
            <a:ext cx="699489" cy="793380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635" y="4703334"/>
            <a:ext cx="690305" cy="813483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9336" y="1650383"/>
            <a:ext cx="690305" cy="813483"/>
          </a:xfrm>
          <a:prstGeom prst="rect">
            <a:avLst/>
          </a:prstGeom>
        </p:spPr>
      </p:pic>
      <p:sp>
        <p:nvSpPr>
          <p:cNvPr id="40" name="文字方塊 39"/>
          <p:cNvSpPr txBox="1"/>
          <p:nvPr/>
        </p:nvSpPr>
        <p:spPr>
          <a:xfrm>
            <a:off x="9390842" y="4655157"/>
            <a:ext cx="1344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API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供應商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112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F1FFFD-77E4-4580-9782-50E68E53A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293" y="114707"/>
            <a:ext cx="9005697" cy="546085"/>
          </a:xfrm>
        </p:spPr>
        <p:txBody>
          <a:bodyPr>
            <a:noAutofit/>
          </a:bodyPr>
          <a:lstStyle/>
          <a:p>
            <a:r>
              <a:rPr lang="zh-TW" altLang="en-US" sz="3600" dirty="0"/>
              <a:t>數位沙</a:t>
            </a:r>
            <a:r>
              <a:rPr lang="zh-TW" altLang="en-US" sz="3600" dirty="0" smtClean="0"/>
              <a:t>盒</a:t>
            </a:r>
            <a:r>
              <a:rPr lang="en-US" altLang="zh-TW" sz="3600" dirty="0" smtClean="0"/>
              <a:t>_</a:t>
            </a:r>
            <a:r>
              <a:rPr lang="zh-TW" altLang="en-US" sz="3600" dirty="0" smtClean="0"/>
              <a:t>縮短測試</a:t>
            </a:r>
            <a:r>
              <a:rPr lang="zh-TW" altLang="en-US" sz="3600" dirty="0"/>
              <a:t>前</a:t>
            </a:r>
            <a:r>
              <a:rPr lang="en-US" altLang="zh-TW" sz="3600" dirty="0"/>
              <a:t>80%</a:t>
            </a:r>
            <a:r>
              <a:rPr lang="zh-TW" altLang="en-US" sz="3600" dirty="0"/>
              <a:t>溝通時程</a:t>
            </a:r>
            <a:endParaRPr lang="en-US" altLang="zh-TW" sz="36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DA54789-9F6C-3344-BF76-DBB061C19785}"/>
              </a:ext>
            </a:extLst>
          </p:cNvPr>
          <p:cNvSpPr txBox="1"/>
          <p:nvPr/>
        </p:nvSpPr>
        <p:spPr>
          <a:xfrm>
            <a:off x="585875" y="1083792"/>
            <a:ext cx="112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Before</a:t>
            </a:r>
            <a:endParaRPr lang="zh-TW" altLang="en-US" sz="2400" b="1" dirty="0"/>
          </a:p>
        </p:txBody>
      </p:sp>
      <p:sp>
        <p:nvSpPr>
          <p:cNvPr id="108" name="文字方塊 107">
            <a:extLst>
              <a:ext uri="{FF2B5EF4-FFF2-40B4-BE49-F238E27FC236}">
                <a16:creationId xmlns:a16="http://schemas.microsoft.com/office/drawing/2014/main" id="{3DE31CA5-8D3A-0E4E-BF21-9956C7FF1DA1}"/>
              </a:ext>
            </a:extLst>
          </p:cNvPr>
          <p:cNvSpPr txBox="1"/>
          <p:nvPr/>
        </p:nvSpPr>
        <p:spPr>
          <a:xfrm>
            <a:off x="585875" y="3983001"/>
            <a:ext cx="892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Now</a:t>
            </a:r>
            <a:endParaRPr lang="zh-TW" altLang="en-US" sz="2400" b="1" dirty="0"/>
          </a:p>
        </p:txBody>
      </p:sp>
      <p:pic>
        <p:nvPicPr>
          <p:cNvPr id="117" name="圖片 116">
            <a:extLst>
              <a:ext uri="{FF2B5EF4-FFF2-40B4-BE49-F238E27FC236}">
                <a16:creationId xmlns:a16="http://schemas.microsoft.com/office/drawing/2014/main" id="{4571432A-B59E-0341-8BFC-D285398D56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682" y="2116849"/>
            <a:ext cx="466927" cy="480621"/>
          </a:xfrm>
          <a:prstGeom prst="rect">
            <a:avLst/>
          </a:prstGeom>
        </p:spPr>
      </p:pic>
      <p:cxnSp>
        <p:nvCxnSpPr>
          <p:cNvPr id="119" name="直線單箭頭接點 118"/>
          <p:cNvCxnSpPr/>
          <p:nvPr/>
        </p:nvCxnSpPr>
        <p:spPr>
          <a:xfrm flipH="1" flipV="1">
            <a:off x="3725259" y="2430124"/>
            <a:ext cx="4977423" cy="4891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931029\Desktop\網站素材\網頁icons-945x380-0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14094" y="5290460"/>
            <a:ext cx="891133" cy="96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矩形 139">
            <a:extLst>
              <a:ext uri="{FF2B5EF4-FFF2-40B4-BE49-F238E27FC236}">
                <a16:creationId xmlns:a16="http://schemas.microsoft.com/office/drawing/2014/main" id="{011DE678-51B6-FF4E-9633-B1A8CB6EF828}"/>
              </a:ext>
            </a:extLst>
          </p:cNvPr>
          <p:cNvSpPr/>
          <p:nvPr/>
        </p:nvSpPr>
        <p:spPr>
          <a:xfrm>
            <a:off x="3936509" y="2537651"/>
            <a:ext cx="4830562" cy="473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獨立</a:t>
            </a:r>
            <a:r>
              <a:rPr lang="zh-TW" altLang="en-US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洽談合作、溝通至簽約需</a:t>
            </a:r>
            <a:r>
              <a:rPr lang="en-US" altLang="zh-TW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個月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  <a:endParaRPr lang="en-US" altLang="zh-TW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2" name="圖片 121">
            <a:extLst>
              <a:ext uri="{FF2B5EF4-FFF2-40B4-BE49-F238E27FC236}">
                <a16:creationId xmlns:a16="http://schemas.microsoft.com/office/drawing/2014/main" id="{4571432A-B59E-0341-8BFC-D285398D56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7691" y="5180980"/>
            <a:ext cx="466927" cy="480621"/>
          </a:xfrm>
          <a:prstGeom prst="rect">
            <a:avLst/>
          </a:prstGeom>
        </p:spPr>
      </p:pic>
      <p:pic>
        <p:nvPicPr>
          <p:cNvPr id="123" name="圖片 122">
            <a:extLst>
              <a:ext uri="{FF2B5EF4-FFF2-40B4-BE49-F238E27FC236}">
                <a16:creationId xmlns:a16="http://schemas.microsoft.com/office/drawing/2014/main" id="{4571432A-B59E-0341-8BFC-D285398D56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682" y="5870437"/>
            <a:ext cx="466927" cy="480621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4135591" y="1269356"/>
            <a:ext cx="773046" cy="277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</a:p>
        </p:txBody>
      </p:sp>
      <p:sp>
        <p:nvSpPr>
          <p:cNvPr id="124" name="文字方塊 123"/>
          <p:cNvSpPr txBox="1"/>
          <p:nvPr/>
        </p:nvSpPr>
        <p:spPr>
          <a:xfrm>
            <a:off x="2806201" y="1269984"/>
            <a:ext cx="773046" cy="277000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詢問</a:t>
            </a:r>
          </a:p>
        </p:txBody>
      </p:sp>
      <p:sp>
        <p:nvSpPr>
          <p:cNvPr id="125" name="文字方塊 124"/>
          <p:cNvSpPr txBox="1"/>
          <p:nvPr/>
        </p:nvSpPr>
        <p:spPr>
          <a:xfrm>
            <a:off x="5236228" y="1272548"/>
            <a:ext cx="773046" cy="277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審核</a:t>
            </a:r>
          </a:p>
        </p:txBody>
      </p:sp>
      <p:sp>
        <p:nvSpPr>
          <p:cNvPr id="126" name="文字方塊 125"/>
          <p:cNvSpPr txBox="1"/>
          <p:nvPr/>
        </p:nvSpPr>
        <p:spPr>
          <a:xfrm>
            <a:off x="6235023" y="1269356"/>
            <a:ext cx="773046" cy="277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簽約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2949680" y="6090817"/>
            <a:ext cx="954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新創團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隊</a:t>
            </a:r>
          </a:p>
        </p:txBody>
      </p:sp>
      <p:sp>
        <p:nvSpPr>
          <p:cNvPr id="127" name="文字方塊 126"/>
          <p:cNvSpPr txBox="1"/>
          <p:nvPr/>
        </p:nvSpPr>
        <p:spPr>
          <a:xfrm>
            <a:off x="8527830" y="3272405"/>
            <a:ext cx="2003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API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供應商</a:t>
            </a:r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43" name="直線單箭頭接點 142"/>
          <p:cNvCxnSpPr>
            <a:stCxn id="122" idx="1"/>
            <a:endCxn id="1026" idx="3"/>
          </p:cNvCxnSpPr>
          <p:nvPr/>
        </p:nvCxnSpPr>
        <p:spPr>
          <a:xfrm flipH="1">
            <a:off x="6705227" y="5421291"/>
            <a:ext cx="2012464" cy="352495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文字方塊 143"/>
          <p:cNvSpPr txBox="1"/>
          <p:nvPr/>
        </p:nvSpPr>
        <p:spPr>
          <a:xfrm>
            <a:off x="7145066" y="1267204"/>
            <a:ext cx="1104998" cy="28234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</a:t>
            </a:r>
          </a:p>
        </p:txBody>
      </p:sp>
      <p:sp>
        <p:nvSpPr>
          <p:cNvPr id="145" name="文字方塊 144"/>
          <p:cNvSpPr txBox="1"/>
          <p:nvPr/>
        </p:nvSpPr>
        <p:spPr>
          <a:xfrm>
            <a:off x="2787420" y="4077268"/>
            <a:ext cx="773046" cy="277000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</a:p>
        </p:txBody>
      </p:sp>
      <p:sp>
        <p:nvSpPr>
          <p:cNvPr id="146" name="文字方塊 145"/>
          <p:cNvSpPr txBox="1"/>
          <p:nvPr/>
        </p:nvSpPr>
        <p:spPr>
          <a:xfrm>
            <a:off x="3888459" y="4080459"/>
            <a:ext cx="773046" cy="277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審核</a:t>
            </a:r>
          </a:p>
        </p:txBody>
      </p:sp>
      <p:sp>
        <p:nvSpPr>
          <p:cNvPr id="147" name="文字方塊 146"/>
          <p:cNvSpPr txBox="1"/>
          <p:nvPr/>
        </p:nvSpPr>
        <p:spPr>
          <a:xfrm>
            <a:off x="4841966" y="4077269"/>
            <a:ext cx="773046" cy="277000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</a:t>
            </a:r>
          </a:p>
        </p:txBody>
      </p:sp>
      <p:sp>
        <p:nvSpPr>
          <p:cNvPr id="148" name="文字方塊 147"/>
          <p:cNvSpPr txBox="1"/>
          <p:nvPr/>
        </p:nvSpPr>
        <p:spPr>
          <a:xfrm>
            <a:off x="6967542" y="4076362"/>
            <a:ext cx="837926" cy="2749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</a:t>
            </a:r>
          </a:p>
        </p:txBody>
      </p:sp>
      <p:cxnSp>
        <p:nvCxnSpPr>
          <p:cNvPr id="26" name="直線接點 25"/>
          <p:cNvCxnSpPr>
            <a:stCxn id="124" idx="3"/>
            <a:endCxn id="14" idx="1"/>
          </p:cNvCxnSpPr>
          <p:nvPr/>
        </p:nvCxnSpPr>
        <p:spPr>
          <a:xfrm flipV="1">
            <a:off x="3579247" y="1407857"/>
            <a:ext cx="556344" cy="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14" idx="3"/>
            <a:endCxn id="125" idx="1"/>
          </p:cNvCxnSpPr>
          <p:nvPr/>
        </p:nvCxnSpPr>
        <p:spPr>
          <a:xfrm>
            <a:off x="4908636" y="1407857"/>
            <a:ext cx="327591" cy="3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>
            <a:stCxn id="125" idx="3"/>
            <a:endCxn id="126" idx="1"/>
          </p:cNvCxnSpPr>
          <p:nvPr/>
        </p:nvCxnSpPr>
        <p:spPr>
          <a:xfrm flipV="1">
            <a:off x="6009272" y="1417610"/>
            <a:ext cx="225749" cy="3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126" idx="3"/>
            <a:endCxn id="144" idx="1"/>
          </p:cNvCxnSpPr>
          <p:nvPr/>
        </p:nvCxnSpPr>
        <p:spPr>
          <a:xfrm>
            <a:off x="7008069" y="1407857"/>
            <a:ext cx="136998" cy="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3940077" y="4494612"/>
            <a:ext cx="70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數位沙盒</a:t>
            </a:r>
            <a:endParaRPr lang="en-US" altLang="zh-TW" sz="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審議</a:t>
            </a:r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辦法</a:t>
            </a:r>
          </a:p>
        </p:txBody>
      </p:sp>
      <p:sp>
        <p:nvSpPr>
          <p:cNvPr id="149" name="文字方塊 148"/>
          <p:cNvSpPr txBox="1"/>
          <p:nvPr/>
        </p:nvSpPr>
        <p:spPr>
          <a:xfrm>
            <a:off x="8527832" y="4076362"/>
            <a:ext cx="773046" cy="277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上架</a:t>
            </a:r>
          </a:p>
        </p:txBody>
      </p:sp>
      <p:sp>
        <p:nvSpPr>
          <p:cNvPr id="151" name="文字方塊 150"/>
          <p:cNvSpPr txBox="1"/>
          <p:nvPr/>
        </p:nvSpPr>
        <p:spPr>
          <a:xfrm>
            <a:off x="3109004" y="4508440"/>
            <a:ext cx="9094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送出申請單</a:t>
            </a:r>
          </a:p>
        </p:txBody>
      </p:sp>
      <p:sp>
        <p:nvSpPr>
          <p:cNvPr id="153" name="文字方塊 152"/>
          <p:cNvSpPr txBox="1"/>
          <p:nvPr/>
        </p:nvSpPr>
        <p:spPr>
          <a:xfrm>
            <a:off x="3466605" y="1716629"/>
            <a:ext cx="8388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合作洽談</a:t>
            </a:r>
          </a:p>
        </p:txBody>
      </p:sp>
      <p:sp>
        <p:nvSpPr>
          <p:cNvPr id="154" name="文字方塊 153"/>
          <p:cNvSpPr txBox="1"/>
          <p:nvPr/>
        </p:nvSpPr>
        <p:spPr>
          <a:xfrm>
            <a:off x="5337199" y="1716631"/>
            <a:ext cx="7046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多方會辦</a:t>
            </a:r>
          </a:p>
        </p:txBody>
      </p:sp>
      <p:sp>
        <p:nvSpPr>
          <p:cNvPr id="155" name="文字方塊 154"/>
          <p:cNvSpPr txBox="1"/>
          <p:nvPr/>
        </p:nvSpPr>
        <p:spPr>
          <a:xfrm>
            <a:off x="4424701" y="1706559"/>
            <a:ext cx="7046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擬定契約</a:t>
            </a:r>
          </a:p>
        </p:txBody>
      </p:sp>
      <p:sp>
        <p:nvSpPr>
          <p:cNvPr id="156" name="文字方塊 155"/>
          <p:cNvSpPr txBox="1"/>
          <p:nvPr/>
        </p:nvSpPr>
        <p:spPr>
          <a:xfrm>
            <a:off x="7115483" y="1726612"/>
            <a:ext cx="16293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符合雙方系統安規</a:t>
            </a:r>
          </a:p>
        </p:txBody>
      </p:sp>
      <p:sp>
        <p:nvSpPr>
          <p:cNvPr id="157" name="文字方塊 156"/>
          <p:cNvSpPr txBox="1"/>
          <p:nvPr/>
        </p:nvSpPr>
        <p:spPr>
          <a:xfrm>
            <a:off x="4476757" y="4480828"/>
            <a:ext cx="15189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Swagger2.0</a:t>
            </a:r>
            <a:endPara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Restful </a:t>
            </a:r>
          </a:p>
          <a:p>
            <a:pPr algn="ctr"/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雙向</a:t>
            </a:r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SSL</a:t>
            </a:r>
            <a:endParaRPr lang="zh-TW" altLang="en-US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8" name="文字方塊 157"/>
          <p:cNvSpPr txBox="1"/>
          <p:nvPr/>
        </p:nvSpPr>
        <p:spPr>
          <a:xfrm>
            <a:off x="7076568" y="4532989"/>
            <a:ext cx="1119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API</a:t>
            </a:r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源碼</a:t>
            </a:r>
            <a:r>
              <a:rPr lang="zh-TW" altLang="en-US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掃描</a:t>
            </a:r>
            <a:endParaRPr lang="en-US" altLang="zh-TW" sz="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API</a:t>
            </a:r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弱點</a:t>
            </a:r>
            <a:r>
              <a:rPr lang="zh-TW" altLang="en-US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endParaRPr lang="en-US" altLang="zh-TW" sz="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9" name="文字方塊 158"/>
          <p:cNvSpPr txBox="1"/>
          <p:nvPr/>
        </p:nvSpPr>
        <p:spPr>
          <a:xfrm>
            <a:off x="5736526" y="4504408"/>
            <a:ext cx="11095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Single sign on</a:t>
            </a:r>
          </a:p>
          <a:p>
            <a:pPr algn="ctr"/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SIEM</a:t>
            </a:r>
          </a:p>
          <a:p>
            <a:pPr algn="ctr"/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滲透測試</a:t>
            </a:r>
          </a:p>
        </p:txBody>
      </p:sp>
      <p:cxnSp>
        <p:nvCxnSpPr>
          <p:cNvPr id="38" name="直線接點 37"/>
          <p:cNvCxnSpPr>
            <a:stCxn id="145" idx="3"/>
            <a:endCxn id="146" idx="1"/>
          </p:cNvCxnSpPr>
          <p:nvPr/>
        </p:nvCxnSpPr>
        <p:spPr>
          <a:xfrm>
            <a:off x="3560466" y="4215768"/>
            <a:ext cx="327993" cy="3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/>
          <p:cNvCxnSpPr>
            <a:stCxn id="146" idx="3"/>
            <a:endCxn id="147" idx="1"/>
          </p:cNvCxnSpPr>
          <p:nvPr/>
        </p:nvCxnSpPr>
        <p:spPr>
          <a:xfrm flipV="1">
            <a:off x="4661505" y="4215769"/>
            <a:ext cx="180461" cy="3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>
            <a:stCxn id="148" idx="3"/>
            <a:endCxn id="149" idx="1"/>
          </p:cNvCxnSpPr>
          <p:nvPr/>
        </p:nvCxnSpPr>
        <p:spPr>
          <a:xfrm>
            <a:off x="7805468" y="4213835"/>
            <a:ext cx="722364" cy="1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字方塊 54"/>
          <p:cNvSpPr txBox="1"/>
          <p:nvPr/>
        </p:nvSpPr>
        <p:spPr>
          <a:xfrm>
            <a:off x="2931104" y="2933411"/>
            <a:ext cx="954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新創團隊</a:t>
            </a:r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9" name="圖片 48">
            <a:extLst>
              <a:ext uri="{FF2B5EF4-FFF2-40B4-BE49-F238E27FC236}">
                <a16:creationId xmlns:a16="http://schemas.microsoft.com/office/drawing/2014/main" id="{4571432A-B59E-0341-8BFC-D285398D56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5033" y="2785441"/>
            <a:ext cx="466927" cy="480621"/>
          </a:xfrm>
          <a:prstGeom prst="rect">
            <a:avLst/>
          </a:prstGeom>
        </p:spPr>
      </p:pic>
      <p:cxnSp>
        <p:nvCxnSpPr>
          <p:cNvPr id="54" name="直線單箭頭接點 53"/>
          <p:cNvCxnSpPr/>
          <p:nvPr/>
        </p:nvCxnSpPr>
        <p:spPr>
          <a:xfrm flipH="1" flipV="1">
            <a:off x="3725259" y="3072494"/>
            <a:ext cx="5019524" cy="6376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>
            <a:stCxn id="123" idx="1"/>
            <a:endCxn id="1026" idx="3"/>
          </p:cNvCxnSpPr>
          <p:nvPr/>
        </p:nvCxnSpPr>
        <p:spPr>
          <a:xfrm flipH="1" flipV="1">
            <a:off x="6705227" y="5773786"/>
            <a:ext cx="1997455" cy="336962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字方塊 52"/>
          <p:cNvSpPr txBox="1"/>
          <p:nvPr/>
        </p:nvSpPr>
        <p:spPr>
          <a:xfrm>
            <a:off x="8551460" y="1269832"/>
            <a:ext cx="889681" cy="274848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</a:t>
            </a:r>
          </a:p>
        </p:txBody>
      </p:sp>
      <p:cxnSp>
        <p:nvCxnSpPr>
          <p:cNvPr id="56" name="直線接點 55"/>
          <p:cNvCxnSpPr>
            <a:endCxn id="53" idx="1"/>
          </p:cNvCxnSpPr>
          <p:nvPr/>
        </p:nvCxnSpPr>
        <p:spPr>
          <a:xfrm flipV="1">
            <a:off x="8250064" y="1407256"/>
            <a:ext cx="301396" cy="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 flipH="1">
            <a:off x="3886007" y="5773786"/>
            <a:ext cx="179432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字方塊 76"/>
          <p:cNvSpPr txBox="1"/>
          <p:nvPr/>
        </p:nvSpPr>
        <p:spPr>
          <a:xfrm>
            <a:off x="8551460" y="6367891"/>
            <a:ext cx="2003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API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供應商</a:t>
            </a:r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8527831" y="5603979"/>
            <a:ext cx="2003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API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供應商</a:t>
            </a:r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8527831" y="2537416"/>
            <a:ext cx="2003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API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供應商</a:t>
            </a:r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60478" y="5073327"/>
            <a:ext cx="18453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一次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endParaRPr lang="en-US" altLang="zh-TW" b="1" dirty="0" smtClean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天內啟動實證</a:t>
            </a:r>
            <a:endParaRPr lang="en-US" altLang="zh-TW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8486228" y="1747475"/>
            <a:ext cx="16293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供應商</a:t>
            </a:r>
            <a:r>
              <a:rPr lang="en-US" altLang="zh-TW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API</a:t>
            </a:r>
            <a:r>
              <a:rPr lang="zh-TW" altLang="en-US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伺服器</a:t>
            </a:r>
            <a:endParaRPr lang="zh-TW" altLang="en-US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7" name="圖片 6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954" y="2152473"/>
            <a:ext cx="690305" cy="813483"/>
          </a:xfrm>
          <a:prstGeom prst="rect">
            <a:avLst/>
          </a:prstGeom>
        </p:spPr>
      </p:pic>
      <p:pic>
        <p:nvPicPr>
          <p:cNvPr id="68" name="圖片 6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953" y="5312567"/>
            <a:ext cx="690305" cy="813483"/>
          </a:xfrm>
          <a:prstGeom prst="rect">
            <a:avLst/>
          </a:prstGeom>
        </p:spPr>
      </p:pic>
      <p:sp>
        <p:nvSpPr>
          <p:cNvPr id="58" name="文字方塊 57"/>
          <p:cNvSpPr txBox="1"/>
          <p:nvPr/>
        </p:nvSpPr>
        <p:spPr>
          <a:xfrm>
            <a:off x="8154885" y="4556073"/>
            <a:ext cx="15189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上架</a:t>
            </a:r>
            <a:r>
              <a:rPr lang="en-US" altLang="zh-TW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SOP</a:t>
            </a:r>
            <a:endPara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2" name="直線接點 61"/>
          <p:cNvCxnSpPr>
            <a:stCxn id="147" idx="3"/>
            <a:endCxn id="148" idx="1"/>
          </p:cNvCxnSpPr>
          <p:nvPr/>
        </p:nvCxnSpPr>
        <p:spPr>
          <a:xfrm flipV="1">
            <a:off x="5615012" y="4213835"/>
            <a:ext cx="1352530" cy="1934"/>
          </a:xfrm>
          <a:prstGeom prst="line">
            <a:avLst/>
          </a:prstGeom>
          <a:ln w="571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129320" y="6306336"/>
            <a:ext cx="21643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數位沙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盒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API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實證平台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213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图片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8274" y="1281933"/>
            <a:ext cx="3771762" cy="164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6018" y="3011583"/>
            <a:ext cx="4034746" cy="174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图片 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7671" y="4923028"/>
            <a:ext cx="3698634" cy="150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862001" y="-40196"/>
            <a:ext cx="75726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42950"/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數位沙盒服務</a:t>
            </a:r>
          </a:p>
        </p:txBody>
      </p:sp>
      <p:sp>
        <p:nvSpPr>
          <p:cNvPr id="39" name="TextBox 17"/>
          <p:cNvSpPr>
            <a:spLocks noChangeArrowheads="1"/>
          </p:cNvSpPr>
          <p:nvPr/>
        </p:nvSpPr>
        <p:spPr bwMode="auto">
          <a:xfrm>
            <a:off x="1617640" y="1714330"/>
            <a:ext cx="1605409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zh-CN" sz="2800" b="1" kern="0" dirty="0">
                <a:solidFill>
                  <a:srgbClr val="E7E7E7">
                    <a:lumMod val="25000"/>
                  </a:srgb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浪漫雅圆" charset="-122"/>
              </a:rPr>
              <a:t>Startup</a:t>
            </a:r>
            <a:endParaRPr lang="en-US" altLang="zh-TW" sz="2800" b="1" kern="0" dirty="0">
              <a:solidFill>
                <a:srgbClr val="E7E7E7">
                  <a:lumMod val="25000"/>
                </a:srgbClr>
              </a:solidFill>
              <a:latin typeface="Adobe Gothic Std B" panose="020B0800000000000000" pitchFamily="34" charset="-128"/>
              <a:ea typeface="Adobe Gothic Std B" panose="020B0800000000000000" pitchFamily="34" charset="-128"/>
              <a:sym typeface="浪漫雅圆" charset="-122"/>
            </a:endParaRPr>
          </a:p>
        </p:txBody>
      </p:sp>
      <p:sp>
        <p:nvSpPr>
          <p:cNvPr id="40" name="TextBox 18"/>
          <p:cNvSpPr>
            <a:spLocks noChangeArrowheads="1"/>
          </p:cNvSpPr>
          <p:nvPr/>
        </p:nvSpPr>
        <p:spPr bwMode="auto">
          <a:xfrm>
            <a:off x="1579036" y="3356909"/>
            <a:ext cx="1914339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sz="2800" b="1" kern="0" dirty="0">
                <a:solidFill>
                  <a:srgbClr val="E7E7E7">
                    <a:lumMod val="25000"/>
                  </a:srgb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浪漫雅圆" charset="-122"/>
              </a:rPr>
              <a:t>API</a:t>
            </a:r>
          </a:p>
          <a:p>
            <a:pPr>
              <a:lnSpc>
                <a:spcPct val="80000"/>
              </a:lnSpc>
            </a:pPr>
            <a:r>
              <a:rPr lang="en-US" altLang="zh-TW" sz="2800" b="1" kern="0" dirty="0">
                <a:solidFill>
                  <a:srgbClr val="E7E7E7">
                    <a:lumMod val="25000"/>
                  </a:srgb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浪漫雅圆" charset="-122"/>
              </a:rPr>
              <a:t>Supplier</a:t>
            </a:r>
          </a:p>
        </p:txBody>
      </p:sp>
      <p:sp>
        <p:nvSpPr>
          <p:cNvPr id="41" name="TextBox 19"/>
          <p:cNvSpPr>
            <a:spLocks noChangeArrowheads="1"/>
          </p:cNvSpPr>
          <p:nvPr/>
        </p:nvSpPr>
        <p:spPr bwMode="auto">
          <a:xfrm>
            <a:off x="1513136" y="5214764"/>
            <a:ext cx="1795829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800" b="1" kern="0" dirty="0">
                <a:solidFill>
                  <a:srgbClr val="E7E7E7">
                    <a:lumMod val="25000"/>
                  </a:srgb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sym typeface="浪漫雅圆" charset="-122"/>
              </a:rPr>
              <a:t>Digital Sandbox</a:t>
            </a:r>
            <a:endParaRPr lang="en-US" altLang="zh-TW" sz="2800" b="1" kern="0" dirty="0">
              <a:solidFill>
                <a:srgbClr val="E7E7E7">
                  <a:lumMod val="25000"/>
                </a:srgbClr>
              </a:solidFill>
              <a:latin typeface="Adobe Gothic Std B" panose="020B0800000000000000" pitchFamily="34" charset="-128"/>
              <a:ea typeface="Adobe Gothic Std B" panose="020B0800000000000000" pitchFamily="34" charset="-128"/>
              <a:sym typeface="浪漫雅圆" charset="-122"/>
            </a:endParaRPr>
          </a:p>
        </p:txBody>
      </p:sp>
      <p:sp>
        <p:nvSpPr>
          <p:cNvPr id="42" name="TextBox 20"/>
          <p:cNvSpPr>
            <a:spLocks noChangeArrowheads="1"/>
          </p:cNvSpPr>
          <p:nvPr/>
        </p:nvSpPr>
        <p:spPr bwMode="auto">
          <a:xfrm>
            <a:off x="4301655" y="1764105"/>
            <a:ext cx="5595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zh-TW" altLang="en-US" sz="2400" b="1" kern="0" dirty="0" smtClean="0">
                <a:solidFill>
                  <a:srgbClr val="E7E7E7">
                    <a:lumMod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l Bayan" pitchFamily="2" charset="-78"/>
                <a:sym typeface="浪漫雅圆" charset="-122"/>
              </a:rPr>
              <a:t>一站式申請、</a:t>
            </a:r>
            <a:r>
              <a:rPr lang="en-US" altLang="zh-TW" sz="2400" b="1" kern="0" dirty="0" smtClean="0">
                <a:solidFill>
                  <a:srgbClr val="E7E7E7">
                    <a:lumMod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l Bayan" pitchFamily="2" charset="-78"/>
                <a:sym typeface="浪漫雅圆" charset="-122"/>
              </a:rPr>
              <a:t>30</a:t>
            </a:r>
            <a:r>
              <a:rPr lang="zh-TW" altLang="en-US" sz="2400" b="1" kern="0" dirty="0">
                <a:solidFill>
                  <a:srgbClr val="E7E7E7">
                    <a:lumMod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l Bayan" pitchFamily="2" charset="-78"/>
                <a:sym typeface="浪漫雅圆" charset="-122"/>
              </a:rPr>
              <a:t>天</a:t>
            </a:r>
            <a:r>
              <a:rPr lang="zh-TW" altLang="en-US" sz="2400" b="1" kern="0" dirty="0" smtClean="0">
                <a:solidFill>
                  <a:srgbClr val="E7E7E7">
                    <a:lumMod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l Bayan" pitchFamily="2" charset="-78"/>
                <a:sym typeface="浪漫雅圆" charset="-122"/>
              </a:rPr>
              <a:t>內啟動</a:t>
            </a:r>
            <a:r>
              <a:rPr lang="en-US" altLang="zh-TW" sz="2400" b="1" kern="0" dirty="0" smtClean="0">
                <a:solidFill>
                  <a:srgbClr val="E7E7E7">
                    <a:lumMod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l Bayan" pitchFamily="2" charset="-78"/>
                <a:sym typeface="浪漫雅圆" charset="-122"/>
              </a:rPr>
              <a:t>API</a:t>
            </a:r>
            <a:endParaRPr lang="en-US" altLang="zh-TW" sz="2400" b="1" kern="0" dirty="0">
              <a:solidFill>
                <a:srgbClr val="E7E7E7">
                  <a:lumMod val="2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l Bayan" pitchFamily="2" charset="-78"/>
              <a:sym typeface="浪漫雅圆" charset="-122"/>
            </a:endParaRPr>
          </a:p>
        </p:txBody>
      </p:sp>
      <p:sp>
        <p:nvSpPr>
          <p:cNvPr id="43" name="TextBox 22"/>
          <p:cNvSpPr>
            <a:spLocks noChangeArrowheads="1"/>
          </p:cNvSpPr>
          <p:nvPr/>
        </p:nvSpPr>
        <p:spPr bwMode="auto">
          <a:xfrm>
            <a:off x="4168271" y="2995634"/>
            <a:ext cx="63232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zh-TW" sz="2400" b="1" kern="0" dirty="0" smtClean="0">
                <a:solidFill>
                  <a:srgbClr val="E7E7E7">
                    <a:lumMod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l Bayan Plain" pitchFamily="2" charset="-78"/>
                <a:sym typeface="浪漫雅圆" charset="-122"/>
              </a:rPr>
              <a:t>6</a:t>
            </a:r>
            <a:r>
              <a:rPr lang="zh-TW" altLang="en-US" sz="2400" b="1" kern="0" dirty="0" smtClean="0">
                <a:solidFill>
                  <a:srgbClr val="E7E7E7">
                    <a:lumMod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l Bayan Plain" pitchFamily="2" charset="-78"/>
                <a:sym typeface="浪漫雅圆" charset="-122"/>
              </a:rPr>
              <a:t>大實證主題、持續新增合作</a:t>
            </a:r>
            <a:r>
              <a:rPr lang="en-US" altLang="zh-TW" sz="2400" b="1" kern="0" dirty="0" smtClean="0">
                <a:solidFill>
                  <a:srgbClr val="E7E7E7">
                    <a:lumMod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l Bayan Plain" pitchFamily="2" charset="-78"/>
                <a:sym typeface="浪漫雅圆" charset="-122"/>
              </a:rPr>
              <a:t>API</a:t>
            </a:r>
            <a:r>
              <a:rPr lang="zh-TW" altLang="en-US" sz="2400" b="1" kern="0" dirty="0" smtClean="0">
                <a:solidFill>
                  <a:srgbClr val="E7E7E7">
                    <a:lumMod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l Bayan Plain" pitchFamily="2" charset="-78"/>
                <a:sym typeface="浪漫雅圆" charset="-122"/>
              </a:rPr>
              <a:t>供應商</a:t>
            </a:r>
            <a:endParaRPr lang="en-US" altLang="zh-TW" sz="2400" b="1" kern="0" dirty="0">
              <a:solidFill>
                <a:srgbClr val="E7E7E7">
                  <a:lumMod val="2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l Bayan Plain" pitchFamily="2" charset="-78"/>
              <a:sym typeface="浪漫雅圆" charset="-122"/>
            </a:endParaRPr>
          </a:p>
        </p:txBody>
      </p:sp>
      <p:sp>
        <p:nvSpPr>
          <p:cNvPr id="44" name="TextBox 24"/>
          <p:cNvSpPr>
            <a:spLocks noChangeArrowheads="1"/>
          </p:cNvSpPr>
          <p:nvPr/>
        </p:nvSpPr>
        <p:spPr bwMode="auto">
          <a:xfrm>
            <a:off x="4226748" y="5140542"/>
            <a:ext cx="31360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zh-TW" altLang="en-US" sz="2400" b="1" kern="0" dirty="0" smtClean="0">
                <a:solidFill>
                  <a:srgbClr val="E7E7E7">
                    <a:lumMod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浪漫雅圆" charset="-122"/>
              </a:rPr>
              <a:t>安全的測試環境</a:t>
            </a:r>
            <a:endParaRPr lang="en-US" altLang="zh-TW" sz="2400" b="1" kern="0" dirty="0">
              <a:solidFill>
                <a:srgbClr val="E7E7E7">
                  <a:lumMod val="2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浪漫雅圆" charset="-122"/>
            </a:endParaRPr>
          </a:p>
        </p:txBody>
      </p:sp>
      <p:pic>
        <p:nvPicPr>
          <p:cNvPr id="45" name="Picture 3">
            <a:extLst>
              <a:ext uri="{FF2B5EF4-FFF2-40B4-BE49-F238E27FC236}">
                <a16:creationId xmlns:a16="http://schemas.microsoft.com/office/drawing/2014/main" id="{7FCDE79D-76A5-9C46-B782-4BCD886D6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3243" y="4378376"/>
            <a:ext cx="1307275" cy="20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7">
            <a:extLst>
              <a:ext uri="{FF2B5EF4-FFF2-40B4-BE49-F238E27FC236}">
                <a16:creationId xmlns:a16="http://schemas.microsoft.com/office/drawing/2014/main" id="{48E4B073-DEAB-424A-BD92-FE96D30D3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0302" y="3756761"/>
            <a:ext cx="1160774" cy="22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8">
            <a:extLst>
              <a:ext uri="{FF2B5EF4-FFF2-40B4-BE49-F238E27FC236}">
                <a16:creationId xmlns:a16="http://schemas.microsoft.com/office/drawing/2014/main" id="{C458E2D8-1881-8B42-B8BD-3200F82EE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0618" y="4013475"/>
            <a:ext cx="1349335" cy="24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圖片 47">
            <a:extLst>
              <a:ext uri="{FF2B5EF4-FFF2-40B4-BE49-F238E27FC236}">
                <a16:creationId xmlns:a16="http://schemas.microsoft.com/office/drawing/2014/main" id="{AB81C460-031B-9A41-87E2-32247F38AC4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691" y="3714597"/>
            <a:ext cx="647258" cy="347801"/>
          </a:xfrm>
          <a:prstGeom prst="rect">
            <a:avLst/>
          </a:prstGeom>
        </p:spPr>
      </p:pic>
      <p:pic>
        <p:nvPicPr>
          <p:cNvPr id="49" name="圖片 48">
            <a:extLst>
              <a:ext uri="{FF2B5EF4-FFF2-40B4-BE49-F238E27FC236}">
                <a16:creationId xmlns:a16="http://schemas.microsoft.com/office/drawing/2014/main" id="{63B202CB-A02E-CC4B-ABC0-A3963C98F87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9610" y="3772708"/>
            <a:ext cx="680666" cy="266991"/>
          </a:xfrm>
          <a:prstGeom prst="rect">
            <a:avLst/>
          </a:prstGeom>
        </p:spPr>
      </p:pic>
      <p:pic>
        <p:nvPicPr>
          <p:cNvPr id="51" name="圖片 50">
            <a:extLst>
              <a:ext uri="{FF2B5EF4-FFF2-40B4-BE49-F238E27FC236}">
                <a16:creationId xmlns:a16="http://schemas.microsoft.com/office/drawing/2014/main" id="{2733C993-B92C-484B-83F0-1964710BA66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4" t="42810" r="48989" b="40904"/>
          <a:stretch/>
        </p:blipFill>
        <p:spPr>
          <a:xfrm>
            <a:off x="5768335" y="4036262"/>
            <a:ext cx="761018" cy="267874"/>
          </a:xfrm>
          <a:prstGeom prst="rect">
            <a:avLst/>
          </a:prstGeom>
        </p:spPr>
      </p:pic>
      <p:pic>
        <p:nvPicPr>
          <p:cNvPr id="54" name="圖片 53">
            <a:extLst>
              <a:ext uri="{FF2B5EF4-FFF2-40B4-BE49-F238E27FC236}">
                <a16:creationId xmlns:a16="http://schemas.microsoft.com/office/drawing/2014/main" id="{6927E1CD-EDC5-6846-8C13-632BCBB47FA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17" t="10541" r="35003" b="82506"/>
          <a:stretch/>
        </p:blipFill>
        <p:spPr>
          <a:xfrm>
            <a:off x="6991324" y="4084627"/>
            <a:ext cx="994791" cy="340729"/>
          </a:xfrm>
          <a:prstGeom prst="rect">
            <a:avLst/>
          </a:prstGeom>
        </p:spPr>
      </p:pic>
      <p:pic>
        <p:nvPicPr>
          <p:cNvPr id="55" name="圖片 54">
            <a:extLst>
              <a:ext uri="{FF2B5EF4-FFF2-40B4-BE49-F238E27FC236}">
                <a16:creationId xmlns:a16="http://schemas.microsoft.com/office/drawing/2014/main" id="{BE3BD68D-8C5B-DB45-AB37-0FF4E510896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45" t="11515" r="12426" b="77443"/>
          <a:stretch/>
        </p:blipFill>
        <p:spPr>
          <a:xfrm>
            <a:off x="4303243" y="3744029"/>
            <a:ext cx="1184167" cy="258966"/>
          </a:xfrm>
          <a:prstGeom prst="rect">
            <a:avLst/>
          </a:prstGeom>
        </p:spPr>
      </p:pic>
      <p:sp>
        <p:nvSpPr>
          <p:cNvPr id="56" name="圓角矩形 55">
            <a:extLst>
              <a:ext uri="{FF2B5EF4-FFF2-40B4-BE49-F238E27FC236}">
                <a16:creationId xmlns:a16="http://schemas.microsoft.com/office/drawing/2014/main" id="{9E7DC51C-9D82-CB45-B1B7-47B0C99ECC41}"/>
              </a:ext>
            </a:extLst>
          </p:cNvPr>
          <p:cNvSpPr/>
          <p:nvPr/>
        </p:nvSpPr>
        <p:spPr>
          <a:xfrm>
            <a:off x="4197151" y="3473945"/>
            <a:ext cx="2568268" cy="1319628"/>
          </a:xfrm>
          <a:prstGeom prst="round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 defTabSz="742892">
              <a:defRPr/>
            </a:pPr>
            <a:endParaRPr kumimoji="1" lang="zh-TW" altLang="en-US" sz="1463" b="1" kern="0" dirty="0">
              <a:solidFill>
                <a:prstClr val="white"/>
              </a:solidFill>
              <a:latin typeface="微軟正黑體"/>
              <a:ea typeface="微軟正黑體"/>
              <a:cs typeface="Microsoft JhengHei" charset="-120"/>
            </a:endParaRPr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BCBDDB30-485F-1142-A152-59B07B705844}"/>
              </a:ext>
            </a:extLst>
          </p:cNvPr>
          <p:cNvSpPr txBox="1"/>
          <p:nvPr/>
        </p:nvSpPr>
        <p:spPr>
          <a:xfrm>
            <a:off x="4600372" y="3486463"/>
            <a:ext cx="19832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en-US" altLang="zh-TW" sz="1300" b="1" u="sng" kern="0" dirty="0">
                <a:solidFill>
                  <a:srgbClr val="393939"/>
                </a:solidFill>
                <a:latin typeface="微軟正黑體"/>
                <a:ea typeface="微軟正黑體"/>
              </a:rPr>
              <a:t>Wealth Management</a:t>
            </a:r>
            <a:endParaRPr kumimoji="1" lang="zh-TW" altLang="en-US" sz="1300" b="1" u="sng" kern="0" dirty="0">
              <a:solidFill>
                <a:srgbClr val="393939"/>
              </a:solidFill>
              <a:latin typeface="微軟正黑體"/>
              <a:ea typeface="微軟正黑體"/>
            </a:endParaRPr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C710596F-7670-1341-B1EF-08127C00E1EB}"/>
              </a:ext>
            </a:extLst>
          </p:cNvPr>
          <p:cNvSpPr txBox="1"/>
          <p:nvPr/>
        </p:nvSpPr>
        <p:spPr>
          <a:xfrm>
            <a:off x="7304356" y="3456303"/>
            <a:ext cx="14330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en-US" altLang="zh-CN" sz="1300" b="1" u="sng" kern="0" dirty="0" err="1">
                <a:solidFill>
                  <a:srgbClr val="393939"/>
                </a:solidFill>
                <a:latin typeface="微軟正黑體"/>
                <a:ea typeface="微軟正黑體"/>
              </a:rPr>
              <a:t>IoT</a:t>
            </a:r>
            <a:r>
              <a:rPr kumimoji="1" lang="en-US" altLang="zh-CN" sz="1300" b="1" u="sng" kern="0" dirty="0">
                <a:solidFill>
                  <a:srgbClr val="393939"/>
                </a:solidFill>
                <a:latin typeface="微軟正黑體"/>
                <a:ea typeface="微軟正黑體"/>
              </a:rPr>
              <a:t> Financing</a:t>
            </a:r>
            <a:endParaRPr kumimoji="1" lang="zh-TW" altLang="en-US" sz="1300" b="1" u="sng" kern="0" dirty="0">
              <a:solidFill>
                <a:srgbClr val="393939"/>
              </a:solidFill>
              <a:latin typeface="微軟正黑體"/>
              <a:ea typeface="微軟正黑體"/>
            </a:endParaRPr>
          </a:p>
        </p:txBody>
      </p:sp>
      <p:pic>
        <p:nvPicPr>
          <p:cNvPr id="59" name="圖片 58">
            <a:extLst>
              <a:ext uri="{FF2B5EF4-FFF2-40B4-BE49-F238E27FC236}">
                <a16:creationId xmlns:a16="http://schemas.microsoft.com/office/drawing/2014/main" id="{97248DA8-C432-0A44-950F-02A32521CCC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6715" y="4469704"/>
            <a:ext cx="1034787" cy="195959"/>
          </a:xfrm>
          <a:prstGeom prst="rect">
            <a:avLst/>
          </a:prstGeom>
        </p:spPr>
      </p:pic>
      <p:sp>
        <p:nvSpPr>
          <p:cNvPr id="60" name="圓角矩形 59">
            <a:extLst>
              <a:ext uri="{FF2B5EF4-FFF2-40B4-BE49-F238E27FC236}">
                <a16:creationId xmlns:a16="http://schemas.microsoft.com/office/drawing/2014/main" id="{D64D09BF-B5B9-C640-B64D-6D6479FA1EEA}"/>
              </a:ext>
            </a:extLst>
          </p:cNvPr>
          <p:cNvSpPr/>
          <p:nvPr/>
        </p:nvSpPr>
        <p:spPr>
          <a:xfrm>
            <a:off x="6842644" y="3473945"/>
            <a:ext cx="2114836" cy="1334815"/>
          </a:xfrm>
          <a:prstGeom prst="round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 defTabSz="742892">
              <a:defRPr/>
            </a:pPr>
            <a:endParaRPr kumimoji="1" lang="zh-TW" altLang="en-US" sz="1463" b="1" kern="0" dirty="0">
              <a:solidFill>
                <a:prstClr val="white"/>
              </a:solidFill>
              <a:latin typeface="微軟正黑體"/>
              <a:ea typeface="微軟正黑體"/>
              <a:cs typeface="Microsoft JhengHei" charset="-120"/>
            </a:endParaRPr>
          </a:p>
        </p:txBody>
      </p:sp>
      <p:sp>
        <p:nvSpPr>
          <p:cNvPr id="61" name="圓角矩形 60">
            <a:extLst>
              <a:ext uri="{FF2B5EF4-FFF2-40B4-BE49-F238E27FC236}">
                <a16:creationId xmlns:a16="http://schemas.microsoft.com/office/drawing/2014/main" id="{1C58274A-4A5E-4844-BE2F-9CB2C4BBE03C}"/>
              </a:ext>
            </a:extLst>
          </p:cNvPr>
          <p:cNvSpPr/>
          <p:nvPr/>
        </p:nvSpPr>
        <p:spPr>
          <a:xfrm>
            <a:off x="4226748" y="5605640"/>
            <a:ext cx="6493276" cy="642228"/>
          </a:xfrm>
          <a:prstGeom prst="roundRect">
            <a:avLst/>
          </a:prstGeom>
          <a:noFill/>
          <a:ln w="19050" cap="flat" cmpd="sng" algn="ctr">
            <a:solidFill>
              <a:srgbClr val="FF9300"/>
            </a:solidFill>
            <a:prstDash val="solid"/>
            <a:miter lim="800000"/>
          </a:ln>
          <a:effectLst/>
          <a:scene3d>
            <a:camera prst="perspectiveFront"/>
            <a:lightRig rig="threePt" dir="t">
              <a:rot lat="0" lon="0" rev="600000"/>
            </a:lightRig>
          </a:scene3d>
          <a:sp3d extrusionH="177800">
            <a:bevelB w="50800" h="50800"/>
          </a:sp3d>
        </p:spPr>
        <p:txBody>
          <a:bodyPr rtlCol="0" anchor="ctr"/>
          <a:lstStyle/>
          <a:p>
            <a:pPr algn="ctr" defTabSz="742892">
              <a:defRPr/>
            </a:pPr>
            <a:r>
              <a:rPr kumimoji="1" lang="en-US" altLang="zh-TW" sz="1625" b="1" kern="0" dirty="0">
                <a:solidFill>
                  <a:srgbClr val="393939"/>
                </a:solidFill>
                <a:latin typeface="微軟正黑體"/>
                <a:ea typeface="微軟正黑體"/>
                <a:cs typeface="Microsoft JhengHei" charset="-120"/>
              </a:rPr>
              <a:t>API Platform</a:t>
            </a:r>
          </a:p>
          <a:p>
            <a:pPr algn="ctr" defTabSz="742892">
              <a:defRPr/>
            </a:pPr>
            <a:r>
              <a:rPr kumimoji="1" lang="en-US" altLang="zh-TW" sz="1300" b="1" kern="0" dirty="0">
                <a:solidFill>
                  <a:srgbClr val="393939"/>
                </a:solidFill>
                <a:latin typeface="微軟正黑體"/>
                <a:ea typeface="微軟正黑體"/>
                <a:cs typeface="Microsoft JhengHei" charset="-120"/>
              </a:rPr>
              <a:t>(SSO/API </a:t>
            </a:r>
            <a:r>
              <a:rPr kumimoji="1" lang="en-US" altLang="zh-CN" sz="1300" b="1" kern="0" dirty="0">
                <a:solidFill>
                  <a:srgbClr val="393939"/>
                </a:solidFill>
                <a:latin typeface="微軟正黑體"/>
                <a:ea typeface="微軟正黑體"/>
                <a:cs typeface="Microsoft JhengHei" charset="-120"/>
              </a:rPr>
              <a:t>detection/Traffic Manage</a:t>
            </a:r>
            <a:r>
              <a:rPr kumimoji="1" lang="en-US" altLang="zh-TW" sz="1300" b="1" kern="0" dirty="0">
                <a:solidFill>
                  <a:srgbClr val="393939"/>
                </a:solidFill>
                <a:latin typeface="微軟正黑體"/>
                <a:ea typeface="微軟正黑體"/>
                <a:cs typeface="Microsoft JhengHei" charset="-120"/>
              </a:rPr>
              <a:t>)</a:t>
            </a:r>
            <a:endParaRPr kumimoji="1" lang="zh-TW" altLang="en-US" sz="1625" b="1" kern="0" dirty="0">
              <a:solidFill>
                <a:srgbClr val="393939"/>
              </a:solidFill>
              <a:latin typeface="微軟正黑體"/>
              <a:ea typeface="微軟正黑體"/>
              <a:cs typeface="Microsoft JhengHei" charset="-120"/>
            </a:endParaRPr>
          </a:p>
        </p:txBody>
      </p:sp>
      <p:pic>
        <p:nvPicPr>
          <p:cNvPr id="62" name="圖片 61">
            <a:extLst>
              <a:ext uri="{FF2B5EF4-FFF2-40B4-BE49-F238E27FC236}">
                <a16:creationId xmlns:a16="http://schemas.microsoft.com/office/drawing/2014/main" id="{31EE4D2C-4B95-E54E-A002-A3E299E22F3F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4571" y="5831205"/>
            <a:ext cx="545870" cy="330621"/>
          </a:xfrm>
          <a:prstGeom prst="rect">
            <a:avLst/>
          </a:prstGeom>
        </p:spPr>
      </p:pic>
      <p:sp>
        <p:nvSpPr>
          <p:cNvPr id="63" name="文字方塊 62">
            <a:extLst>
              <a:ext uri="{FF2B5EF4-FFF2-40B4-BE49-F238E27FC236}">
                <a16:creationId xmlns:a16="http://schemas.microsoft.com/office/drawing/2014/main" id="{C710596F-7670-1341-B1EF-08127C00E1EB}"/>
              </a:ext>
            </a:extLst>
          </p:cNvPr>
          <p:cNvSpPr txBox="1"/>
          <p:nvPr/>
        </p:nvSpPr>
        <p:spPr>
          <a:xfrm>
            <a:off x="8667475" y="3433135"/>
            <a:ext cx="188683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1" lang="en-US" altLang="zh-TW" sz="1300" b="1" u="sng" kern="0" dirty="0" err="1">
                <a:solidFill>
                  <a:srgbClr val="393939"/>
                </a:solidFill>
                <a:latin typeface="微軟正黑體"/>
                <a:ea typeface="微軟正黑體"/>
              </a:rPr>
              <a:t>Digital_ID</a:t>
            </a:r>
            <a:endParaRPr kumimoji="1" lang="zh-TW" altLang="en-US" sz="1300" b="1" u="sng" kern="0" dirty="0">
              <a:solidFill>
                <a:srgbClr val="393939"/>
              </a:solidFill>
              <a:latin typeface="微軟正黑體"/>
              <a:ea typeface="微軟正黑體"/>
            </a:endParaRPr>
          </a:p>
        </p:txBody>
      </p:sp>
      <p:sp>
        <p:nvSpPr>
          <p:cNvPr id="64" name="圓角矩形 63">
            <a:extLst>
              <a:ext uri="{FF2B5EF4-FFF2-40B4-BE49-F238E27FC236}">
                <a16:creationId xmlns:a16="http://schemas.microsoft.com/office/drawing/2014/main" id="{D64D09BF-B5B9-C640-B64D-6D6479FA1EEA}"/>
              </a:ext>
            </a:extLst>
          </p:cNvPr>
          <p:cNvSpPr/>
          <p:nvPr/>
        </p:nvSpPr>
        <p:spPr>
          <a:xfrm>
            <a:off x="9002687" y="3470658"/>
            <a:ext cx="1358291" cy="639777"/>
          </a:xfrm>
          <a:prstGeom prst="round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 defTabSz="914328">
              <a:defRPr/>
            </a:pPr>
            <a:endParaRPr kumimoji="1" lang="zh-TW" altLang="en-US" b="1" kern="0" dirty="0">
              <a:solidFill>
                <a:prstClr val="white"/>
              </a:solidFill>
              <a:latin typeface="微軟正黑體"/>
              <a:ea typeface="微軟正黑體"/>
              <a:cs typeface="Microsoft JhengHei" charset="-120"/>
            </a:endParaRPr>
          </a:p>
        </p:txBody>
      </p:sp>
      <p:pic>
        <p:nvPicPr>
          <p:cNvPr id="65" name="圖片 6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8477" y="3758684"/>
            <a:ext cx="965822" cy="275915"/>
          </a:xfrm>
          <a:prstGeom prst="rect">
            <a:avLst/>
          </a:prstGeom>
        </p:spPr>
      </p:pic>
      <p:sp>
        <p:nvSpPr>
          <p:cNvPr id="66" name="文字方塊 65">
            <a:extLst>
              <a:ext uri="{FF2B5EF4-FFF2-40B4-BE49-F238E27FC236}">
                <a16:creationId xmlns:a16="http://schemas.microsoft.com/office/drawing/2014/main" id="{C710596F-7670-1341-B1EF-08127C00E1EB}"/>
              </a:ext>
            </a:extLst>
          </p:cNvPr>
          <p:cNvSpPr txBox="1"/>
          <p:nvPr/>
        </p:nvSpPr>
        <p:spPr>
          <a:xfrm>
            <a:off x="8731208" y="4172894"/>
            <a:ext cx="201474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1" lang="en-US" altLang="zh-TW" sz="1300" b="1" u="sng" kern="0" dirty="0">
                <a:solidFill>
                  <a:srgbClr val="393939"/>
                </a:solidFill>
                <a:latin typeface="微軟正黑體"/>
                <a:ea typeface="微軟正黑體"/>
              </a:rPr>
              <a:t>Open Banking</a:t>
            </a:r>
            <a:endParaRPr kumimoji="1" lang="zh-TW" altLang="en-US" sz="1300" b="1" u="sng" kern="0" dirty="0">
              <a:solidFill>
                <a:srgbClr val="393939"/>
              </a:solidFill>
              <a:latin typeface="微軟正黑體"/>
              <a:ea typeface="微軟正黑體"/>
            </a:endParaRPr>
          </a:p>
        </p:txBody>
      </p:sp>
      <p:sp>
        <p:nvSpPr>
          <p:cNvPr id="67" name="圓角矩形 66">
            <a:extLst>
              <a:ext uri="{FF2B5EF4-FFF2-40B4-BE49-F238E27FC236}">
                <a16:creationId xmlns:a16="http://schemas.microsoft.com/office/drawing/2014/main" id="{D64D09BF-B5B9-C640-B64D-6D6479FA1EEA}"/>
              </a:ext>
            </a:extLst>
          </p:cNvPr>
          <p:cNvSpPr/>
          <p:nvPr/>
        </p:nvSpPr>
        <p:spPr>
          <a:xfrm>
            <a:off x="9005515" y="4172895"/>
            <a:ext cx="1355462" cy="623498"/>
          </a:xfrm>
          <a:prstGeom prst="round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 defTabSz="914328">
              <a:defRPr/>
            </a:pPr>
            <a:endParaRPr kumimoji="1" lang="zh-TW" altLang="en-US" b="1" kern="0" dirty="0">
              <a:solidFill>
                <a:prstClr val="white"/>
              </a:solidFill>
              <a:latin typeface="微軟正黑體"/>
              <a:ea typeface="微軟正黑體"/>
              <a:cs typeface="Microsoft JhengHei" charset="-120"/>
            </a:endParaRPr>
          </a:p>
        </p:txBody>
      </p:sp>
      <p:pic>
        <p:nvPicPr>
          <p:cNvPr id="68" name="圖片 67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3720" y="4443578"/>
            <a:ext cx="1066793" cy="282854"/>
          </a:xfrm>
          <a:prstGeom prst="rect">
            <a:avLst/>
          </a:prstGeom>
        </p:spPr>
      </p:pic>
      <p:cxnSp>
        <p:nvCxnSpPr>
          <p:cNvPr id="74" name="直線接點 73"/>
          <p:cNvCxnSpPr/>
          <p:nvPr/>
        </p:nvCxnSpPr>
        <p:spPr>
          <a:xfrm>
            <a:off x="3606232" y="1602772"/>
            <a:ext cx="0" cy="722267"/>
          </a:xfrm>
          <a:prstGeom prst="line">
            <a:avLst/>
          </a:prstGeom>
          <a:ln w="38100">
            <a:solidFill>
              <a:srgbClr val="566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接點 74"/>
          <p:cNvCxnSpPr/>
          <p:nvPr/>
        </p:nvCxnSpPr>
        <p:spPr>
          <a:xfrm>
            <a:off x="3501728" y="5216126"/>
            <a:ext cx="0" cy="722267"/>
          </a:xfrm>
          <a:prstGeom prst="line">
            <a:avLst/>
          </a:prstGeom>
          <a:ln w="38100">
            <a:solidFill>
              <a:srgbClr val="566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接點 75"/>
          <p:cNvCxnSpPr/>
          <p:nvPr/>
        </p:nvCxnSpPr>
        <p:spPr>
          <a:xfrm>
            <a:off x="3515376" y="3378991"/>
            <a:ext cx="0" cy="722267"/>
          </a:xfrm>
          <a:prstGeom prst="line">
            <a:avLst/>
          </a:prstGeom>
          <a:ln w="38100">
            <a:solidFill>
              <a:srgbClr val="566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圖片 49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1779" y="4132484"/>
            <a:ext cx="846414" cy="256069"/>
          </a:xfrm>
          <a:prstGeom prst="rect">
            <a:avLst/>
          </a:prstGeom>
        </p:spPr>
      </p:pic>
      <p:pic>
        <p:nvPicPr>
          <p:cNvPr id="69" name="圖片 68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56507" y="4333175"/>
            <a:ext cx="889741" cy="243488"/>
          </a:xfrm>
          <a:prstGeom prst="rect">
            <a:avLst/>
          </a:prstGeom>
        </p:spPr>
      </p:pic>
      <p:pic>
        <p:nvPicPr>
          <p:cNvPr id="70" name="圖片 69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094" y="4442764"/>
            <a:ext cx="909940" cy="272982"/>
          </a:xfrm>
          <a:prstGeom prst="rect">
            <a:avLst/>
          </a:prstGeom>
        </p:spPr>
      </p:pic>
      <p:sp>
        <p:nvSpPr>
          <p:cNvPr id="52" name="圓角矩形 51">
            <a:extLst>
              <a:ext uri="{FF2B5EF4-FFF2-40B4-BE49-F238E27FC236}">
                <a16:creationId xmlns:a16="http://schemas.microsoft.com/office/drawing/2014/main" id="{D64D09BF-B5B9-C640-B64D-6D6479FA1EEA}"/>
              </a:ext>
            </a:extLst>
          </p:cNvPr>
          <p:cNvSpPr/>
          <p:nvPr/>
        </p:nvSpPr>
        <p:spPr>
          <a:xfrm>
            <a:off x="10434660" y="3488529"/>
            <a:ext cx="1059004" cy="643955"/>
          </a:xfrm>
          <a:prstGeom prst="round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 defTabSz="914328">
              <a:defRPr/>
            </a:pPr>
            <a:endParaRPr kumimoji="1" lang="zh-TW" altLang="en-US" b="1" kern="0" dirty="0">
              <a:solidFill>
                <a:prstClr val="white"/>
              </a:solidFill>
              <a:latin typeface="微軟正黑體"/>
              <a:ea typeface="微軟正黑體"/>
              <a:cs typeface="Microsoft JhengHei" charset="-120"/>
            </a:endParaRPr>
          </a:p>
        </p:txBody>
      </p:sp>
      <p:sp>
        <p:nvSpPr>
          <p:cNvPr id="53" name="圓角矩形 52">
            <a:extLst>
              <a:ext uri="{FF2B5EF4-FFF2-40B4-BE49-F238E27FC236}">
                <a16:creationId xmlns:a16="http://schemas.microsoft.com/office/drawing/2014/main" id="{D64D09BF-B5B9-C640-B64D-6D6479FA1EEA}"/>
              </a:ext>
            </a:extLst>
          </p:cNvPr>
          <p:cNvSpPr/>
          <p:nvPr/>
        </p:nvSpPr>
        <p:spPr>
          <a:xfrm>
            <a:off x="10448110" y="4197580"/>
            <a:ext cx="1059004" cy="601611"/>
          </a:xfrm>
          <a:prstGeom prst="round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 defTabSz="914328">
              <a:defRPr/>
            </a:pPr>
            <a:endParaRPr kumimoji="1" lang="zh-TW" altLang="en-US" b="1" kern="0" dirty="0">
              <a:solidFill>
                <a:prstClr val="white"/>
              </a:solidFill>
              <a:latin typeface="微軟正黑體"/>
              <a:ea typeface="微軟正黑體"/>
              <a:cs typeface="Microsoft JhengHei" charset="-120"/>
            </a:endParaRPr>
          </a:p>
        </p:txBody>
      </p:sp>
      <p:pic>
        <p:nvPicPr>
          <p:cNvPr id="71" name="圖片 70">
            <a:extLst>
              <a:ext uri="{FF2B5EF4-FFF2-40B4-BE49-F238E27FC236}">
                <a16:creationId xmlns:a16="http://schemas.microsoft.com/office/drawing/2014/main" id="{97248DA8-C432-0A44-950F-02A32521CCC9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735" y="4569578"/>
            <a:ext cx="771718" cy="108760"/>
          </a:xfrm>
          <a:prstGeom prst="rect">
            <a:avLst/>
          </a:prstGeom>
        </p:spPr>
      </p:pic>
      <p:sp>
        <p:nvSpPr>
          <p:cNvPr id="72" name="文字方塊 71">
            <a:extLst>
              <a:ext uri="{FF2B5EF4-FFF2-40B4-BE49-F238E27FC236}">
                <a16:creationId xmlns:a16="http://schemas.microsoft.com/office/drawing/2014/main" id="{C710596F-7670-1341-B1EF-08127C00E1EB}"/>
              </a:ext>
            </a:extLst>
          </p:cNvPr>
          <p:cNvSpPr txBox="1"/>
          <p:nvPr/>
        </p:nvSpPr>
        <p:spPr>
          <a:xfrm>
            <a:off x="10187197" y="4168297"/>
            <a:ext cx="16313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1" lang="en-US" altLang="zh-TW" sz="1300" b="1" u="sng" kern="0" dirty="0" err="1" smtClean="0">
                <a:solidFill>
                  <a:srgbClr val="393939"/>
                </a:solidFill>
                <a:latin typeface="微軟正黑體"/>
                <a:ea typeface="微軟正黑體"/>
              </a:rPr>
              <a:t>Blockchain</a:t>
            </a:r>
            <a:endParaRPr kumimoji="1" lang="zh-TW" altLang="en-US" sz="1300" b="1" u="sng" kern="0" dirty="0">
              <a:solidFill>
                <a:srgbClr val="393939"/>
              </a:solidFill>
              <a:latin typeface="微軟正黑體"/>
              <a:ea typeface="微軟正黑體"/>
            </a:endParaRPr>
          </a:p>
        </p:txBody>
      </p: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C710596F-7670-1341-B1EF-08127C00E1EB}"/>
              </a:ext>
            </a:extLst>
          </p:cNvPr>
          <p:cNvSpPr txBox="1"/>
          <p:nvPr/>
        </p:nvSpPr>
        <p:spPr>
          <a:xfrm>
            <a:off x="10141044" y="3456303"/>
            <a:ext cx="16313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1" lang="en-US" altLang="zh-TW" sz="1300" b="1" u="sng" kern="0" dirty="0" err="1" smtClean="0">
                <a:solidFill>
                  <a:srgbClr val="393939"/>
                </a:solidFill>
                <a:latin typeface="微軟正黑體"/>
                <a:ea typeface="微軟正黑體"/>
              </a:rPr>
              <a:t>RegTech</a:t>
            </a:r>
            <a:endParaRPr kumimoji="1" lang="zh-TW" altLang="en-US" sz="1300" b="1" u="sng" kern="0" dirty="0">
              <a:solidFill>
                <a:srgbClr val="393939"/>
              </a:solidFill>
              <a:latin typeface="微軟正黑體"/>
              <a:ea typeface="微軟正黑體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21709" y="3738284"/>
            <a:ext cx="853608" cy="37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6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ACC7-37E3-43A5-A5FB-BEB9CE95D266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/>
              <a:t>數位沙盒</a:t>
            </a:r>
            <a:r>
              <a:rPr lang="en-US" altLang="zh-TW" sz="3600" dirty="0"/>
              <a:t>6</a:t>
            </a:r>
            <a:r>
              <a:rPr lang="zh-TW" altLang="en-US" sz="3600" dirty="0"/>
              <a:t>大</a:t>
            </a:r>
            <a:r>
              <a:rPr lang="en-US" altLang="zh-TW" sz="3600" dirty="0"/>
              <a:t>API</a:t>
            </a:r>
            <a:r>
              <a:rPr lang="zh-TW" altLang="en-US" sz="3600" dirty="0"/>
              <a:t>實證主題</a:t>
            </a:r>
          </a:p>
        </p:txBody>
      </p:sp>
      <p:sp>
        <p:nvSpPr>
          <p:cNvPr id="6" name="六邊形 5"/>
          <p:cNvSpPr/>
          <p:nvPr/>
        </p:nvSpPr>
        <p:spPr>
          <a:xfrm>
            <a:off x="1825332" y="1580123"/>
            <a:ext cx="2160000" cy="2160000"/>
          </a:xfrm>
          <a:prstGeom prst="hexagon">
            <a:avLst/>
          </a:prstGeom>
          <a:solidFill>
            <a:srgbClr val="44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六邊形 6"/>
          <p:cNvSpPr/>
          <p:nvPr/>
        </p:nvSpPr>
        <p:spPr>
          <a:xfrm>
            <a:off x="3545486" y="2702108"/>
            <a:ext cx="2160000" cy="2160000"/>
          </a:xfrm>
          <a:prstGeom prst="hexagon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六邊形 7"/>
          <p:cNvSpPr/>
          <p:nvPr/>
        </p:nvSpPr>
        <p:spPr>
          <a:xfrm>
            <a:off x="5281876" y="1609220"/>
            <a:ext cx="2160000" cy="2160000"/>
          </a:xfrm>
          <a:prstGeom prst="hexagon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六邊形 8"/>
          <p:cNvSpPr/>
          <p:nvPr/>
        </p:nvSpPr>
        <p:spPr>
          <a:xfrm>
            <a:off x="5260078" y="3873904"/>
            <a:ext cx="2160000" cy="2160000"/>
          </a:xfrm>
          <a:prstGeom prst="hexagon">
            <a:avLst/>
          </a:prstGeom>
          <a:solidFill>
            <a:srgbClr val="44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六邊形 9"/>
          <p:cNvSpPr/>
          <p:nvPr/>
        </p:nvSpPr>
        <p:spPr>
          <a:xfrm>
            <a:off x="6996468" y="2761493"/>
            <a:ext cx="2160000" cy="2160000"/>
          </a:xfrm>
          <a:prstGeom prst="hexagon">
            <a:avLst/>
          </a:prstGeom>
          <a:solidFill>
            <a:srgbClr val="44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六邊形 10"/>
          <p:cNvSpPr/>
          <p:nvPr/>
        </p:nvSpPr>
        <p:spPr>
          <a:xfrm>
            <a:off x="8704866" y="3894233"/>
            <a:ext cx="2160000" cy="2160000"/>
          </a:xfrm>
          <a:prstGeom prst="hexagon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460185" y="3179773"/>
            <a:ext cx="1307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法遵科技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036108" y="3112054"/>
            <a:ext cx="1635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開放銀行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5783591" y="1732612"/>
            <a:ext cx="15118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數位身分認證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5417242" y="4287113"/>
            <a:ext cx="1854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區塊鏈應用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2162098" y="2027500"/>
            <a:ext cx="14051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智能理財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8923782" y="4391842"/>
            <a:ext cx="172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物聯網金融</a:t>
            </a:r>
          </a:p>
        </p:txBody>
      </p:sp>
    </p:spTree>
    <p:extLst>
      <p:ext uri="{BB962C8B-B14F-4D97-AF65-F5344CB8AC3E}">
        <p14:creationId xmlns:p14="http://schemas.microsoft.com/office/powerpoint/2010/main" val="67082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6065" y="809897"/>
            <a:ext cx="10010500" cy="55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8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252" y="1018902"/>
            <a:ext cx="9931245" cy="542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5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0" b="-13840"/>
          <a:stretch/>
        </p:blipFill>
        <p:spPr>
          <a:xfrm>
            <a:off x="1078557" y="1371600"/>
            <a:ext cx="10034886" cy="526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4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-170560"/>
            <a:ext cx="10515600" cy="1063625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無縫式金融服務</a:t>
            </a:r>
          </a:p>
        </p:txBody>
      </p:sp>
      <p:sp>
        <p:nvSpPr>
          <p:cNvPr id="5" name="矩形 4"/>
          <p:cNvSpPr/>
          <p:nvPr/>
        </p:nvSpPr>
        <p:spPr>
          <a:xfrm>
            <a:off x="838200" y="893065"/>
            <a:ext cx="10515600" cy="2223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Frictionless </a:t>
            </a: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Finance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場景金融</a:t>
            </a: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105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Using 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Open Finance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architecture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enables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you to truly understand and engage your customers through powerful analytics and smart, actionable insights that deliver unique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personalized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experience.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Frictionless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is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this premise that will determine the future success of Open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Finance.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If it offers consumers the opportunity to do more with their finances; more 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conveniently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faster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and 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cheaper,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then it will become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norm. </a:t>
            </a:r>
            <a:endParaRPr lang="en-US" altLang="zh-TW" sz="2000" b="0" i="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20834" y="3572690"/>
            <a:ext cx="87042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Samantha </a:t>
            </a:r>
            <a:r>
              <a:rPr lang="en-US" altLang="zh-TW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Seaton, CEO of </a:t>
            </a:r>
            <a:r>
              <a:rPr lang="en-US" altLang="zh-TW" b="1" dirty="0" err="1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Moneyhub</a:t>
            </a:r>
            <a:r>
              <a:rPr lang="en-US" altLang="zh-TW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said: </a:t>
            </a:r>
            <a:r>
              <a:rPr lang="en-US" altLang="zh-TW" i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“Open Banking and Open Finance are transforming the way consumers interact and manage their finances, and </a:t>
            </a:r>
            <a:r>
              <a:rPr lang="en-US" altLang="zh-TW" i="1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revolutionizing </a:t>
            </a:r>
            <a:r>
              <a:rPr lang="en-US" altLang="zh-TW" i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</a:t>
            </a:r>
            <a:r>
              <a:rPr lang="en-US" altLang="zh-TW" i="1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inancial experience </a:t>
            </a:r>
            <a:r>
              <a:rPr lang="zh-TW" altLang="en-US" i="1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i="1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en-US" altLang="zh-TW" i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Half of UK shoppers have not used cash since lockdown began, highlighting the move towards a cashless society. </a:t>
            </a:r>
            <a:r>
              <a:rPr lang="en-US" altLang="zh-TW" i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All companies, no matter if large or small, are now easily able to leverage the power of Open Finance and benefit from faster, more dynamic, and incredibly cost-effective </a:t>
            </a:r>
            <a:r>
              <a:rPr lang="en-US" altLang="zh-TW" i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frictionless</a:t>
            </a:r>
            <a:r>
              <a:rPr lang="zh-TW" altLang="en-US" i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i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financial service.</a:t>
            </a:r>
            <a:r>
              <a:rPr lang="en-US" altLang="zh-TW" i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973" y="3649490"/>
            <a:ext cx="1305107" cy="170007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83687" y="5858467"/>
            <a:ext cx="10947584" cy="48332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疫情加速了金融創新的腳步，更快更便捷的將金融服務整合至生活當中會是產業轉型成功的關鍵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465613" y="6550223"/>
            <a:ext cx="3785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來源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:https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://www.moneyhub.com/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426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441" y="1162593"/>
            <a:ext cx="9931245" cy="509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78" y="1097280"/>
            <a:ext cx="9931245" cy="51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2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315" y="1058091"/>
            <a:ext cx="9931245" cy="49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圓角矩形 46"/>
          <p:cNvSpPr/>
          <p:nvPr/>
        </p:nvSpPr>
        <p:spPr>
          <a:xfrm>
            <a:off x="1641222" y="2344736"/>
            <a:ext cx="3145000" cy="4021899"/>
          </a:xfrm>
          <a:prstGeom prst="roundRect">
            <a:avLst>
              <a:gd name="adj" fmla="val 8775"/>
            </a:avLst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  <a:scene3d>
            <a:camera prst="perspectiveFront"/>
            <a:lightRig rig="threePt" dir="t">
              <a:rot lat="0" lon="0" rev="600000"/>
            </a:lightRig>
          </a:scene3d>
          <a:sp3d extrusionH="177800">
            <a:bevelB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844016">
              <a:defRPr/>
            </a:pPr>
            <a:endParaRPr kumimoji="1" lang="zh-TW" altLang="en-US" sz="2585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 charset="-120"/>
            </a:endParaRPr>
          </a:p>
        </p:txBody>
      </p:sp>
      <p:sp>
        <p:nvSpPr>
          <p:cNvPr id="48" name="圓角矩形 47"/>
          <p:cNvSpPr/>
          <p:nvPr/>
        </p:nvSpPr>
        <p:spPr>
          <a:xfrm>
            <a:off x="1865778" y="5161553"/>
            <a:ext cx="1238543" cy="298061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16"/>
            <a:r>
              <a:rPr lang="en-US" altLang="zh-TW" sz="1000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Account Link API</a:t>
            </a:r>
            <a:endParaRPr lang="zh-TW" altLang="en-US" sz="1000" dirty="0">
              <a:solidFill>
                <a:prstClr val="white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49" name="圓角矩形 48"/>
          <p:cNvSpPr/>
          <p:nvPr/>
        </p:nvSpPr>
        <p:spPr>
          <a:xfrm>
            <a:off x="1865778" y="4822321"/>
            <a:ext cx="1238543" cy="298061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16">
              <a:defRPr/>
            </a:pPr>
            <a:r>
              <a:rPr lang="zh-TW" altLang="en-US" sz="1108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數據分析</a:t>
            </a:r>
            <a:r>
              <a:rPr kumimoji="1" lang="en-US" altLang="zh-TW" sz="1108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API</a:t>
            </a:r>
            <a:endParaRPr kumimoji="1" lang="zh-TW" altLang="en-US" sz="1108" dirty="0">
              <a:solidFill>
                <a:prstClr val="white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1873931" y="2942055"/>
            <a:ext cx="1222237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sz="1846" b="1" dirty="0">
                <a:solidFill>
                  <a:srgbClr val="00B050"/>
                </a:solidFill>
                <a:latin typeface="Calibri"/>
                <a:ea typeface="新細明體" panose="02020500000000000000" pitchFamily="18" charset="-120"/>
              </a:rPr>
              <a:t>智能理財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1829344" y="4470840"/>
            <a:ext cx="1311411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sz="1662" b="1" dirty="0">
                <a:solidFill>
                  <a:srgbClr val="F79646">
                    <a:lumMod val="75000"/>
                  </a:srgbClr>
                </a:solidFill>
                <a:latin typeface="Calibri"/>
                <a:ea typeface="新細明體" panose="02020500000000000000" pitchFamily="18" charset="-120"/>
              </a:rPr>
              <a:t>物聯網金融</a:t>
            </a:r>
          </a:p>
        </p:txBody>
      </p:sp>
      <p:sp>
        <p:nvSpPr>
          <p:cNvPr id="58" name="圓角矩形 57"/>
          <p:cNvSpPr/>
          <p:nvPr/>
        </p:nvSpPr>
        <p:spPr>
          <a:xfrm>
            <a:off x="1865778" y="5867244"/>
            <a:ext cx="1238543" cy="29806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16">
              <a:defRPr/>
            </a:pPr>
            <a:r>
              <a:rPr kumimoji="1" lang="zh-TW" altLang="en-US" sz="1108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區塊鏈發幣</a:t>
            </a:r>
            <a:r>
              <a:rPr kumimoji="1" lang="en-US" altLang="zh-TW" sz="1108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API</a:t>
            </a:r>
            <a:endParaRPr kumimoji="1" lang="zh-TW" altLang="en-US" sz="1108" dirty="0">
              <a:solidFill>
                <a:prstClr val="white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112" name="圓角矩形 111"/>
          <p:cNvSpPr/>
          <p:nvPr/>
        </p:nvSpPr>
        <p:spPr>
          <a:xfrm>
            <a:off x="1860178" y="3303167"/>
            <a:ext cx="1249738" cy="30549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16">
              <a:defRPr/>
            </a:pPr>
            <a:r>
              <a:rPr kumimoji="1" lang="en-US" altLang="zh-TW" sz="1108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F4</a:t>
            </a:r>
            <a:r>
              <a:rPr kumimoji="1" lang="zh-TW" altLang="en-US" sz="1108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即時資訊  </a:t>
            </a:r>
            <a:r>
              <a:rPr kumimoji="1" lang="en-US" altLang="zh-TW" sz="1108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API</a:t>
            </a:r>
            <a:endParaRPr kumimoji="1" lang="zh-TW" altLang="en-US" sz="1108" dirty="0">
              <a:solidFill>
                <a:prstClr val="white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113" name="圓角矩形 112"/>
          <p:cNvSpPr/>
          <p:nvPr/>
        </p:nvSpPr>
        <p:spPr>
          <a:xfrm>
            <a:off x="1860178" y="3671365"/>
            <a:ext cx="1249738" cy="30113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16">
              <a:defRPr/>
            </a:pPr>
            <a:r>
              <a:rPr lang="zh-TW" altLang="en-US" sz="1108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財報資訊</a:t>
            </a:r>
            <a:r>
              <a:rPr kumimoji="1" lang="en-US" altLang="zh-TW" sz="1108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 API</a:t>
            </a:r>
            <a:endParaRPr kumimoji="1" lang="zh-TW" altLang="en-US" sz="1108" dirty="0">
              <a:solidFill>
                <a:prstClr val="white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114" name="圓角矩形 113"/>
          <p:cNvSpPr/>
          <p:nvPr/>
        </p:nvSpPr>
        <p:spPr>
          <a:xfrm>
            <a:off x="1860178" y="4036769"/>
            <a:ext cx="1249738" cy="30113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16">
              <a:defRPr/>
            </a:pPr>
            <a:r>
              <a:rPr lang="zh-TW" altLang="en-US" sz="1108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歷史資訊</a:t>
            </a:r>
            <a:r>
              <a:rPr kumimoji="1" lang="en-US" altLang="zh-TW" sz="1108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 API</a:t>
            </a:r>
            <a:endParaRPr kumimoji="1" lang="zh-TW" altLang="en-US" sz="1108" dirty="0">
              <a:solidFill>
                <a:prstClr val="white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115" name="Arrow">
            <a:extLst>
              <a:ext uri="{FF2B5EF4-FFF2-40B4-BE49-F238E27FC236}">
                <a16:creationId xmlns:a16="http://schemas.microsoft.com/office/drawing/2014/main" id="{3DF917B5-5DC0-594C-BD36-7222F5DAA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1904" y="3343930"/>
            <a:ext cx="463748" cy="319087"/>
          </a:xfrm>
          <a:prstGeom prst="rightArrow">
            <a:avLst>
              <a:gd name="adj1" fmla="val 50676"/>
              <a:gd name="adj2" fmla="val 58161"/>
            </a:avLst>
          </a:prstGeom>
          <a:solidFill>
            <a:schemeClr val="accent5"/>
          </a:solidFill>
          <a:ln>
            <a:noFill/>
          </a:ln>
        </p:spPr>
        <p:txBody>
          <a:bodyPr lIns="19050" tIns="19050" rIns="19050" bIns="19050" anchor="ctr"/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>
              <a:defRPr/>
            </a:pPr>
            <a:endParaRPr lang="ru-RU" altLang="ru-RU" sz="120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 Light" pitchFamily="2" charset="0"/>
              <a:sym typeface="Helvetica Light" pitchFamily="2" charset="0"/>
            </a:endParaRPr>
          </a:p>
        </p:txBody>
      </p:sp>
      <p:sp>
        <p:nvSpPr>
          <p:cNvPr id="124" name="圓角矩形 123"/>
          <p:cNvSpPr/>
          <p:nvPr/>
        </p:nvSpPr>
        <p:spPr>
          <a:xfrm>
            <a:off x="3316847" y="5157537"/>
            <a:ext cx="1238543" cy="29806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16">
              <a:defRPr/>
            </a:pPr>
            <a:r>
              <a:rPr lang="zh-TW" altLang="en-US" sz="1108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貸款</a:t>
            </a:r>
            <a:r>
              <a:rPr lang="en-US" altLang="zh-TW" sz="1108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 API</a:t>
            </a:r>
            <a:endParaRPr lang="zh-TW" altLang="en-US" sz="1108" dirty="0">
              <a:solidFill>
                <a:prstClr val="white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125" name="圓角矩形 124"/>
          <p:cNvSpPr/>
          <p:nvPr/>
        </p:nvSpPr>
        <p:spPr>
          <a:xfrm>
            <a:off x="3316847" y="4818305"/>
            <a:ext cx="1238543" cy="29806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16">
              <a:defRPr/>
            </a:pPr>
            <a:r>
              <a:rPr lang="zh-TW" altLang="en-US" sz="1108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存款</a:t>
            </a:r>
            <a:r>
              <a:rPr kumimoji="1" lang="en-US" altLang="zh-TW" sz="1108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API</a:t>
            </a:r>
            <a:endParaRPr kumimoji="1" lang="zh-TW" altLang="en-US" sz="1108" dirty="0">
              <a:solidFill>
                <a:prstClr val="white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127" name="文字方塊 126"/>
          <p:cNvSpPr txBox="1"/>
          <p:nvPr/>
        </p:nvSpPr>
        <p:spPr>
          <a:xfrm>
            <a:off x="3148606" y="2937105"/>
            <a:ext cx="1651251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sz="1846" b="1" dirty="0">
                <a:solidFill>
                  <a:srgbClr val="0070C0"/>
                </a:solidFill>
                <a:latin typeface="Calibri"/>
                <a:ea typeface="新細明體" panose="02020500000000000000" pitchFamily="18" charset="-120"/>
              </a:rPr>
              <a:t>數位身分認證</a:t>
            </a:r>
          </a:p>
        </p:txBody>
      </p:sp>
      <p:sp>
        <p:nvSpPr>
          <p:cNvPr id="128" name="文字方塊 127"/>
          <p:cNvSpPr txBox="1"/>
          <p:nvPr/>
        </p:nvSpPr>
        <p:spPr>
          <a:xfrm>
            <a:off x="3280413" y="4466824"/>
            <a:ext cx="1311411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sz="1662" b="1" dirty="0">
                <a:solidFill>
                  <a:srgbClr val="4BACC6">
                    <a:lumMod val="50000"/>
                  </a:srgbClr>
                </a:solidFill>
                <a:latin typeface="Calibri"/>
                <a:ea typeface="新細明體" panose="02020500000000000000" pitchFamily="18" charset="-120"/>
              </a:rPr>
              <a:t>開放銀行</a:t>
            </a:r>
          </a:p>
        </p:txBody>
      </p:sp>
      <p:sp>
        <p:nvSpPr>
          <p:cNvPr id="129" name="圓角矩形 128"/>
          <p:cNvSpPr/>
          <p:nvPr/>
        </p:nvSpPr>
        <p:spPr>
          <a:xfrm>
            <a:off x="3316847" y="5863228"/>
            <a:ext cx="1238543" cy="29806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16">
              <a:defRPr/>
            </a:pPr>
            <a:r>
              <a:rPr lang="zh-TW" altLang="en-US" sz="1108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實質</a:t>
            </a:r>
            <a:r>
              <a:rPr lang="zh-TW" altLang="en-US" sz="1108" dirty="0" smtClean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受益人</a:t>
            </a:r>
            <a:r>
              <a:rPr lang="en-US" altLang="zh-TW" sz="1108" dirty="0" smtClean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PI</a:t>
            </a:r>
            <a:endParaRPr lang="zh-TW" altLang="en-US" sz="1108" dirty="0">
              <a:solidFill>
                <a:prstClr val="white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130" name="圓角矩形 129"/>
          <p:cNvSpPr/>
          <p:nvPr/>
        </p:nvSpPr>
        <p:spPr>
          <a:xfrm>
            <a:off x="3333526" y="3299151"/>
            <a:ext cx="1249738" cy="30549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16">
              <a:defRPr/>
            </a:pPr>
            <a:r>
              <a:rPr kumimoji="1" lang="en-US" altLang="zh-TW" sz="1108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Mobile ID</a:t>
            </a:r>
            <a:endParaRPr kumimoji="1" lang="zh-TW" altLang="en-US" sz="1108" dirty="0">
              <a:solidFill>
                <a:prstClr val="white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131" name="圓角矩形 130"/>
          <p:cNvSpPr/>
          <p:nvPr/>
        </p:nvSpPr>
        <p:spPr>
          <a:xfrm>
            <a:off x="3333526" y="3667349"/>
            <a:ext cx="1249738" cy="30113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16">
              <a:defRPr/>
            </a:pPr>
            <a:r>
              <a:rPr kumimoji="1" lang="zh-TW" altLang="en-US" sz="1108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簽章驗證</a:t>
            </a:r>
            <a:r>
              <a:rPr kumimoji="1" lang="en-US" altLang="zh-TW" sz="1108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API</a:t>
            </a:r>
            <a:endParaRPr kumimoji="1" lang="zh-TW" altLang="en-US" sz="1108" dirty="0">
              <a:solidFill>
                <a:prstClr val="white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132" name="圓角矩形 131"/>
          <p:cNvSpPr/>
          <p:nvPr/>
        </p:nvSpPr>
        <p:spPr>
          <a:xfrm>
            <a:off x="3333526" y="4032753"/>
            <a:ext cx="1249738" cy="30113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16">
              <a:defRPr/>
            </a:pPr>
            <a:r>
              <a:rPr kumimoji="1" lang="zh-TW" altLang="en-US" sz="1108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認證中心</a:t>
            </a:r>
            <a:r>
              <a:rPr kumimoji="1" lang="en-US" altLang="zh-TW" sz="1108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 API</a:t>
            </a:r>
            <a:endParaRPr kumimoji="1" lang="zh-TW" altLang="en-US" sz="1108" dirty="0">
              <a:solidFill>
                <a:prstClr val="white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71" name="文字方塊 70">
            <a:extLst>
              <a:ext uri="{FF2B5EF4-FFF2-40B4-BE49-F238E27FC236}">
                <a16:creationId xmlns:a16="http://schemas.microsoft.com/office/drawing/2014/main" id="{A9CCD97C-1195-4260-B8BB-6D62AE8BB6FA}"/>
              </a:ext>
            </a:extLst>
          </p:cNvPr>
          <p:cNvSpPr txBox="1"/>
          <p:nvPr/>
        </p:nvSpPr>
        <p:spPr>
          <a:xfrm>
            <a:off x="2727984" y="818885"/>
            <a:ext cx="8861315" cy="120032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z="2400" dirty="0" smtClean="0"/>
              <a:t>滿足金融創新</a:t>
            </a:r>
            <a:r>
              <a:rPr lang="en-US" altLang="zh-TW" sz="2400" dirty="0" smtClean="0"/>
              <a:t>KYC</a:t>
            </a:r>
            <a:r>
              <a:rPr lang="zh-TW" altLang="en-US" sz="2400" dirty="0" smtClean="0"/>
              <a:t>需求，與</a:t>
            </a:r>
            <a:r>
              <a:rPr lang="en-US" altLang="zh-TW" sz="2400" dirty="0" smtClean="0"/>
              <a:t>TWCA(</a:t>
            </a:r>
            <a:r>
              <a:rPr lang="zh-TW" altLang="en-US" sz="2400" dirty="0" smtClean="0"/>
              <a:t>台灣網路認證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合作提供「</a:t>
            </a:r>
            <a:r>
              <a:rPr lang="en-US" altLang="zh-TW" sz="2400" dirty="0" smtClean="0"/>
              <a:t>Mobile ID</a:t>
            </a:r>
            <a:r>
              <a:rPr lang="zh-TW" altLang="en-US" sz="2400" dirty="0" smtClean="0"/>
              <a:t>」</a:t>
            </a:r>
            <a:r>
              <a:rPr lang="zh-TW" altLang="en-US" sz="2400" dirty="0" smtClean="0">
                <a:solidFill>
                  <a:srgbClr val="FF0000"/>
                </a:solidFill>
              </a:rPr>
              <a:t>，</a:t>
            </a:r>
            <a:r>
              <a:rPr lang="zh-TW" altLang="en-US" sz="2400" dirty="0" smtClean="0"/>
              <a:t>目前</a:t>
            </a:r>
            <a:r>
              <a:rPr lang="zh-TW" altLang="en-US" sz="2400" dirty="0"/>
              <a:t>已產出</a:t>
            </a:r>
            <a:r>
              <a:rPr lang="en-US" altLang="zh-TW" sz="2400" dirty="0"/>
              <a:t>6</a:t>
            </a:r>
            <a:r>
              <a:rPr lang="zh-TW" altLang="en-US" sz="2400" dirty="0"/>
              <a:t>項實證成果，促成</a:t>
            </a:r>
            <a:r>
              <a:rPr lang="en-US" altLang="zh-TW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TW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件商轉合作成果並協助</a:t>
            </a:r>
            <a:r>
              <a:rPr lang="zh-TW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獲得數百萬元專案。</a:t>
            </a:r>
            <a:endParaRPr lang="en-US" altLang="zh-TW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23341" y="2425840"/>
            <a:ext cx="2539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數位沙盒</a:t>
            </a:r>
            <a:r>
              <a:rPr lang="en-US" altLang="zh-TW" sz="2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API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平台</a:t>
            </a:r>
          </a:p>
        </p:txBody>
      </p:sp>
      <p:sp>
        <p:nvSpPr>
          <p:cNvPr id="80" name="Arrow">
            <a:extLst>
              <a:ext uri="{FF2B5EF4-FFF2-40B4-BE49-F238E27FC236}">
                <a16:creationId xmlns:a16="http://schemas.microsoft.com/office/drawing/2014/main" id="{6DDCB407-4B12-8545-BE8D-84B963318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1904" y="5639028"/>
            <a:ext cx="463748" cy="319087"/>
          </a:xfrm>
          <a:prstGeom prst="rightArrow">
            <a:avLst>
              <a:gd name="adj1" fmla="val 50676"/>
              <a:gd name="adj2" fmla="val 58161"/>
            </a:avLst>
          </a:prstGeom>
          <a:solidFill>
            <a:schemeClr val="accent5"/>
          </a:solidFill>
          <a:ln>
            <a:noFill/>
          </a:ln>
        </p:spPr>
        <p:txBody>
          <a:bodyPr lIns="19050" tIns="19050" rIns="19050" bIns="19050" anchor="ctr"/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>
              <a:defRPr/>
            </a:pPr>
            <a:endParaRPr lang="ru-RU" altLang="ru-RU" sz="120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 Light" pitchFamily="2" charset="0"/>
              <a:sym typeface="Helvetica Light" pitchFamily="2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08054" y="3697683"/>
            <a:ext cx="456397" cy="2132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19050" tIns="19050" rIns="19050" bIns="19050" anchor="ctr"/>
          <a:lstStyle/>
          <a:p>
            <a:pPr algn="ctr"/>
            <a:endParaRPr lang="zh-TW" altLang="en-US" sz="120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 Light" pitchFamily="2" charset="0"/>
            </a:endParaRPr>
          </a:p>
        </p:txBody>
      </p:sp>
      <p:sp>
        <p:nvSpPr>
          <p:cNvPr id="82" name="矩形 81"/>
          <p:cNvSpPr/>
          <p:nvPr/>
        </p:nvSpPr>
        <p:spPr>
          <a:xfrm flipV="1">
            <a:off x="5150163" y="3428999"/>
            <a:ext cx="93734" cy="245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19050" tIns="19050" rIns="19050" bIns="19050" anchor="ctr"/>
          <a:lstStyle/>
          <a:p>
            <a:pPr algn="ctr"/>
            <a:endParaRPr lang="zh-TW" altLang="en-US" sz="120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 Light" pitchFamily="2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71227" y="2970763"/>
            <a:ext cx="1415322" cy="1499738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矩形 82"/>
          <p:cNvSpPr/>
          <p:nvPr/>
        </p:nvSpPr>
        <p:spPr>
          <a:xfrm>
            <a:off x="1777758" y="4533209"/>
            <a:ext cx="1415322" cy="987144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4" name="文字方塊 143"/>
          <p:cNvSpPr txBox="1"/>
          <p:nvPr/>
        </p:nvSpPr>
        <p:spPr>
          <a:xfrm>
            <a:off x="7322377" y="3466141"/>
            <a:ext cx="126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好好投資</a:t>
            </a:r>
            <a:endParaRPr lang="en-US" altLang="zh-TW" dirty="0"/>
          </a:p>
        </p:txBody>
      </p:sp>
      <p:sp>
        <p:nvSpPr>
          <p:cNvPr id="145" name="文字方塊 144"/>
          <p:cNvSpPr txBox="1"/>
          <p:nvPr/>
        </p:nvSpPr>
        <p:spPr>
          <a:xfrm>
            <a:off x="7335123" y="4101789"/>
            <a:ext cx="1247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阿爾發</a:t>
            </a:r>
            <a:endParaRPr lang="en-US" altLang="zh-TW" dirty="0"/>
          </a:p>
        </p:txBody>
      </p:sp>
      <p:sp>
        <p:nvSpPr>
          <p:cNvPr id="146" name="文字方塊 145"/>
          <p:cNvSpPr txBox="1"/>
          <p:nvPr/>
        </p:nvSpPr>
        <p:spPr>
          <a:xfrm>
            <a:off x="7334560" y="2915074"/>
            <a:ext cx="1299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雲飛科技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7" name="文字方塊 146"/>
          <p:cNvSpPr txBox="1"/>
          <p:nvPr/>
        </p:nvSpPr>
        <p:spPr>
          <a:xfrm>
            <a:off x="7329262" y="4660701"/>
            <a:ext cx="131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璽錚科技</a:t>
            </a:r>
            <a:endParaRPr lang="en-US" altLang="zh-TW" dirty="0"/>
          </a:p>
        </p:txBody>
      </p:sp>
      <p:sp>
        <p:nvSpPr>
          <p:cNvPr id="148" name="文字方塊 147"/>
          <p:cNvSpPr txBox="1"/>
          <p:nvPr/>
        </p:nvSpPr>
        <p:spPr>
          <a:xfrm>
            <a:off x="7320834" y="5958114"/>
            <a:ext cx="1254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數位身分</a:t>
            </a:r>
            <a:endParaRPr lang="en-US" altLang="zh-TW" dirty="0"/>
          </a:p>
        </p:txBody>
      </p:sp>
      <p:sp>
        <p:nvSpPr>
          <p:cNvPr id="149" name="文字方塊 148"/>
          <p:cNvSpPr txBox="1"/>
          <p:nvPr/>
        </p:nvSpPr>
        <p:spPr>
          <a:xfrm>
            <a:off x="7320136" y="5438389"/>
            <a:ext cx="124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富訊金融</a:t>
            </a:r>
            <a:endParaRPr lang="en-US" altLang="zh-TW" dirty="0"/>
          </a:p>
        </p:txBody>
      </p:sp>
      <p:sp>
        <p:nvSpPr>
          <p:cNvPr id="151" name="文字方塊 150"/>
          <p:cNvSpPr txBox="1"/>
          <p:nvPr/>
        </p:nvSpPr>
        <p:spPr>
          <a:xfrm>
            <a:off x="8760155" y="3461547"/>
            <a:ext cx="1117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基金交換會員身分識別應用</a:t>
            </a:r>
          </a:p>
        </p:txBody>
      </p:sp>
      <p:sp>
        <p:nvSpPr>
          <p:cNvPr id="152" name="文字方塊 151"/>
          <p:cNvSpPr txBox="1"/>
          <p:nvPr/>
        </p:nvSpPr>
        <p:spPr>
          <a:xfrm>
            <a:off x="8760156" y="4095237"/>
            <a:ext cx="1439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投顧機器人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會員</a:t>
            </a:r>
            <a:endParaRPr lang="en-US" altLang="zh-TW" sz="1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群應用</a:t>
            </a:r>
          </a:p>
        </p:txBody>
      </p:sp>
      <p:sp>
        <p:nvSpPr>
          <p:cNvPr id="153" name="文字方塊 152"/>
          <p:cNvSpPr txBox="1"/>
          <p:nvPr/>
        </p:nvSpPr>
        <p:spPr>
          <a:xfrm>
            <a:off x="8748965" y="4651651"/>
            <a:ext cx="138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紅利市集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會員</a:t>
            </a:r>
            <a:endParaRPr lang="en-US" altLang="zh-TW" sz="1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點數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交換系統</a:t>
            </a:r>
          </a:p>
        </p:txBody>
      </p:sp>
      <p:sp>
        <p:nvSpPr>
          <p:cNvPr id="154" name="文字方塊 153"/>
          <p:cNvSpPr txBox="1"/>
          <p:nvPr/>
        </p:nvSpPr>
        <p:spPr>
          <a:xfrm>
            <a:off x="8803557" y="6033635"/>
            <a:ext cx="1751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身分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證件影像辨識</a:t>
            </a:r>
            <a:endParaRPr lang="en-US" altLang="zh-TW" sz="1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整合</a:t>
            </a:r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Mobile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ID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</a:p>
        </p:txBody>
      </p:sp>
      <p:sp>
        <p:nvSpPr>
          <p:cNvPr id="155" name="文字方塊 154"/>
          <p:cNvSpPr txBox="1"/>
          <p:nvPr/>
        </p:nvSpPr>
        <p:spPr>
          <a:xfrm>
            <a:off x="8798884" y="5421335"/>
            <a:ext cx="1117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理財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客群分群推薦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7330291" y="2300079"/>
            <a:ext cx="1573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使用團隊</a:t>
            </a:r>
          </a:p>
        </p:txBody>
      </p:sp>
      <p:sp>
        <p:nvSpPr>
          <p:cNvPr id="164" name="文字方塊 163"/>
          <p:cNvSpPr txBox="1"/>
          <p:nvPr/>
        </p:nvSpPr>
        <p:spPr>
          <a:xfrm>
            <a:off x="5766512" y="2309613"/>
            <a:ext cx="1573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創新類型</a:t>
            </a:r>
          </a:p>
        </p:txBody>
      </p:sp>
      <p:sp>
        <p:nvSpPr>
          <p:cNvPr id="165" name="文字方塊 164"/>
          <p:cNvSpPr txBox="1"/>
          <p:nvPr/>
        </p:nvSpPr>
        <p:spPr>
          <a:xfrm>
            <a:off x="8724843" y="2304173"/>
            <a:ext cx="1573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創新情境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5798198" y="2908693"/>
            <a:ext cx="1184527" cy="22076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33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endParaRPr lang="en-US" altLang="zh-TW" sz="2000" b="1" dirty="0">
              <a:solidFill>
                <a:srgbClr val="3366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>
                <a:solidFill>
                  <a:srgbClr val="33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優化</a:t>
            </a:r>
          </a:p>
        </p:txBody>
      </p:sp>
      <p:sp>
        <p:nvSpPr>
          <p:cNvPr id="166" name="圓角矩形 165"/>
          <p:cNvSpPr/>
          <p:nvPr/>
        </p:nvSpPr>
        <p:spPr>
          <a:xfrm>
            <a:off x="5798197" y="5334458"/>
            <a:ext cx="1184527" cy="9423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創新</a:t>
            </a:r>
            <a:endParaRPr lang="en-US" altLang="zh-TW" sz="2000"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</a:t>
            </a:r>
            <a:endParaRPr lang="en-US" altLang="zh-TW" sz="2000"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7" name="文字方塊 166"/>
          <p:cNvSpPr txBox="1"/>
          <p:nvPr/>
        </p:nvSpPr>
        <p:spPr>
          <a:xfrm>
            <a:off x="8760155" y="2883873"/>
            <a:ext cx="1117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投注資格身分識別應用</a:t>
            </a:r>
          </a:p>
        </p:txBody>
      </p:sp>
      <p:cxnSp>
        <p:nvCxnSpPr>
          <p:cNvPr id="8" name="肘形接點 7"/>
          <p:cNvCxnSpPr>
            <a:stCxn id="6" idx="3"/>
            <a:endCxn id="146" idx="1"/>
          </p:cNvCxnSpPr>
          <p:nvPr/>
        </p:nvCxnSpPr>
        <p:spPr>
          <a:xfrm flipV="1">
            <a:off x="6982724" y="3099741"/>
            <a:ext cx="351836" cy="91278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肘形接點 167"/>
          <p:cNvCxnSpPr>
            <a:stCxn id="6" idx="3"/>
            <a:endCxn id="144" idx="1"/>
          </p:cNvCxnSpPr>
          <p:nvPr/>
        </p:nvCxnSpPr>
        <p:spPr>
          <a:xfrm flipV="1">
            <a:off x="6982725" y="3650807"/>
            <a:ext cx="339653" cy="36172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肘形接點 168"/>
          <p:cNvCxnSpPr>
            <a:stCxn id="6" idx="3"/>
            <a:endCxn id="145" idx="1"/>
          </p:cNvCxnSpPr>
          <p:nvPr/>
        </p:nvCxnSpPr>
        <p:spPr>
          <a:xfrm>
            <a:off x="6982724" y="4012529"/>
            <a:ext cx="352398" cy="27392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肘形接點 169"/>
          <p:cNvCxnSpPr>
            <a:stCxn id="6" idx="3"/>
            <a:endCxn id="147" idx="1"/>
          </p:cNvCxnSpPr>
          <p:nvPr/>
        </p:nvCxnSpPr>
        <p:spPr>
          <a:xfrm>
            <a:off x="6982725" y="4012529"/>
            <a:ext cx="346537" cy="83283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肘形接點 170"/>
          <p:cNvCxnSpPr>
            <a:stCxn id="166" idx="3"/>
            <a:endCxn id="149" idx="1"/>
          </p:cNvCxnSpPr>
          <p:nvPr/>
        </p:nvCxnSpPr>
        <p:spPr>
          <a:xfrm flipV="1">
            <a:off x="6982724" y="5623056"/>
            <a:ext cx="337413" cy="18260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肘形接點 171"/>
          <p:cNvCxnSpPr>
            <a:stCxn id="166" idx="3"/>
            <a:endCxn id="148" idx="1"/>
          </p:cNvCxnSpPr>
          <p:nvPr/>
        </p:nvCxnSpPr>
        <p:spPr>
          <a:xfrm>
            <a:off x="6982724" y="5805656"/>
            <a:ext cx="338111" cy="33712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8496431" y="3066106"/>
            <a:ext cx="29488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4" name="矩形 173"/>
          <p:cNvSpPr/>
          <p:nvPr/>
        </p:nvSpPr>
        <p:spPr>
          <a:xfrm>
            <a:off x="8513043" y="3646755"/>
            <a:ext cx="29488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5" name="矩形 174"/>
          <p:cNvSpPr/>
          <p:nvPr/>
        </p:nvSpPr>
        <p:spPr>
          <a:xfrm>
            <a:off x="8498755" y="4262392"/>
            <a:ext cx="29488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6" name="矩形 175"/>
          <p:cNvSpPr/>
          <p:nvPr/>
        </p:nvSpPr>
        <p:spPr>
          <a:xfrm>
            <a:off x="8494214" y="4844259"/>
            <a:ext cx="29488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7" name="矩形 176"/>
          <p:cNvSpPr/>
          <p:nvPr/>
        </p:nvSpPr>
        <p:spPr>
          <a:xfrm>
            <a:off x="8494189" y="5635495"/>
            <a:ext cx="29488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8" name="矩形 177"/>
          <p:cNvSpPr/>
          <p:nvPr/>
        </p:nvSpPr>
        <p:spPr>
          <a:xfrm>
            <a:off x="8503998" y="6142781"/>
            <a:ext cx="29488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爆炸 1 33"/>
          <p:cNvSpPr/>
          <p:nvPr/>
        </p:nvSpPr>
        <p:spPr>
          <a:xfrm>
            <a:off x="6542762" y="2546453"/>
            <a:ext cx="1132784" cy="68956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商轉</a:t>
            </a:r>
          </a:p>
        </p:txBody>
      </p:sp>
      <p:sp>
        <p:nvSpPr>
          <p:cNvPr id="181" name="文字方塊 180">
            <a:extLst>
              <a:ext uri="{FF2B5EF4-FFF2-40B4-BE49-F238E27FC236}">
                <a16:creationId xmlns:a16="http://schemas.microsoft.com/office/drawing/2014/main" id="{FEC44B8F-8DBA-4ECB-8CF0-2C17428AA2A9}"/>
              </a:ext>
            </a:extLst>
          </p:cNvPr>
          <p:cNvSpPr txBox="1"/>
          <p:nvPr/>
        </p:nvSpPr>
        <p:spPr>
          <a:xfrm>
            <a:off x="1362268" y="33246"/>
            <a:ext cx="9502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>
              <a:spcBef>
                <a:spcPct val="0"/>
              </a:spcBef>
              <a:defRPr/>
            </a:pPr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數位沙</a:t>
            </a:r>
            <a:r>
              <a:rPr lang="zh-TW" altLang="en-US" sz="36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盒最受歡迎的</a:t>
            </a:r>
            <a:r>
              <a:rPr lang="en-US" altLang="zh-TW" sz="36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API</a:t>
            </a:r>
            <a:endParaRPr lang="zh-TW" altLang="en-US" sz="36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3302689" y="5511602"/>
            <a:ext cx="1311411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sz="1662" b="1" dirty="0" smtClean="0">
                <a:solidFill>
                  <a:srgbClr val="4BACC6">
                    <a:lumMod val="50000"/>
                  </a:srgbClr>
                </a:solidFill>
                <a:latin typeface="Calibri"/>
                <a:ea typeface="新細明體" panose="02020500000000000000" pitchFamily="18" charset="-120"/>
              </a:rPr>
              <a:t>監理科技</a:t>
            </a:r>
            <a:endParaRPr lang="zh-TW" altLang="en-US" sz="1662" b="1" dirty="0">
              <a:solidFill>
                <a:srgbClr val="4BACC6">
                  <a:lumMod val="50000"/>
                </a:srgbClr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1837195" y="5520353"/>
            <a:ext cx="1311411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sz="1662" b="1" dirty="0" smtClean="0">
                <a:solidFill>
                  <a:srgbClr val="4BACC6">
                    <a:lumMod val="50000"/>
                  </a:srgbClr>
                </a:solidFill>
                <a:latin typeface="Calibri"/>
                <a:ea typeface="新細明體" panose="02020500000000000000" pitchFamily="18" charset="-120"/>
              </a:rPr>
              <a:t>區塊鏈應用</a:t>
            </a:r>
            <a:endParaRPr lang="zh-TW" altLang="en-US" sz="1662" b="1" dirty="0">
              <a:solidFill>
                <a:srgbClr val="4BACC6">
                  <a:lumMod val="50000"/>
                </a:srgbClr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3250733" y="4500073"/>
            <a:ext cx="1415322" cy="987144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 63"/>
          <p:cNvSpPr/>
          <p:nvPr/>
        </p:nvSpPr>
        <p:spPr>
          <a:xfrm>
            <a:off x="1771227" y="5613954"/>
            <a:ext cx="1415322" cy="574546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矩形 64"/>
          <p:cNvSpPr/>
          <p:nvPr/>
        </p:nvSpPr>
        <p:spPr>
          <a:xfrm>
            <a:off x="3268290" y="5623055"/>
            <a:ext cx="1415322" cy="574546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0095133" y="2425840"/>
            <a:ext cx="2045682" cy="2185214"/>
          </a:xfrm>
          <a:prstGeom prst="rect">
            <a:avLst/>
          </a:prstGeom>
          <a:ln>
            <a:solidFill>
              <a:srgbClr val="6633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</a:t>
            </a:r>
          </a:p>
          <a:p>
            <a:r>
              <a:rPr lang="zh-TW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需</a:t>
            </a:r>
            <a:r>
              <a:rPr lang="zh-TW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使用者</a:t>
            </a:r>
            <a:r>
              <a:rPr lang="zh-TW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上傳身分</a:t>
            </a:r>
            <a:r>
              <a:rPr lang="zh-TW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證件</a:t>
            </a:r>
            <a:r>
              <a:rPr lang="zh-TW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zh-TW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採人工</a:t>
            </a:r>
            <a:r>
              <a:rPr lang="zh-TW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審核</a:t>
            </a:r>
            <a:r>
              <a:rPr lang="zh-TW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模式</a:t>
            </a:r>
            <a:endParaRPr lang="en-US" altLang="zh-TW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</a:p>
          <a:p>
            <a:r>
              <a:rPr lang="en-US" altLang="zh-TW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</a:t>
            </a:r>
            <a:r>
              <a:rPr lang="en-US" altLang="zh-TW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</a:t>
            </a:r>
            <a:r>
              <a:rPr lang="zh-TW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驗證，確認使用者年滿</a:t>
            </a:r>
            <a:r>
              <a:rPr lang="en-US" altLang="zh-TW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zh-TW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歲並綁定</a:t>
            </a:r>
            <a:r>
              <a:rPr lang="en-US" altLang="zh-TW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</a:t>
            </a:r>
            <a:r>
              <a:rPr lang="zh-TW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卡與裝置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TW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48" y="783139"/>
            <a:ext cx="2047348" cy="1201856"/>
          </a:xfrm>
          <a:prstGeom prst="rect">
            <a:avLst/>
          </a:prstGeom>
        </p:spPr>
      </p:pic>
      <p:cxnSp>
        <p:nvCxnSpPr>
          <p:cNvPr id="13" name="直線接點 12"/>
          <p:cNvCxnSpPr/>
          <p:nvPr/>
        </p:nvCxnSpPr>
        <p:spPr>
          <a:xfrm>
            <a:off x="744583" y="2114405"/>
            <a:ext cx="10776857" cy="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38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群組 38"/>
          <p:cNvGrpSpPr/>
          <p:nvPr/>
        </p:nvGrpSpPr>
        <p:grpSpPr>
          <a:xfrm flipH="1">
            <a:off x="5376435" y="3920476"/>
            <a:ext cx="1440000" cy="1440000"/>
            <a:chOff x="5205826" y="4168629"/>
            <a:chExt cx="1440000" cy="1440000"/>
          </a:xfrm>
          <a:solidFill>
            <a:srgbClr val="FF9933"/>
          </a:solidFill>
        </p:grpSpPr>
        <p:sp>
          <p:nvSpPr>
            <p:cNvPr id="40" name="橢圓 39"/>
            <p:cNvSpPr/>
            <p:nvPr/>
          </p:nvSpPr>
          <p:spPr>
            <a:xfrm>
              <a:off x="5205826" y="4168629"/>
              <a:ext cx="1440000" cy="1440000"/>
            </a:xfrm>
            <a:prstGeom prst="ellipse">
              <a:avLst/>
            </a:prstGeom>
            <a:grp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5414713" y="4461060"/>
              <a:ext cx="945851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zh-TW" altLang="en-US" sz="28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數位沙盒</a:t>
              </a:r>
            </a:p>
          </p:txBody>
        </p:sp>
      </p:grpSp>
      <p:sp>
        <p:nvSpPr>
          <p:cNvPr id="60" name="Freeform 5"/>
          <p:cNvSpPr>
            <a:spLocks/>
          </p:cNvSpPr>
          <p:nvPr/>
        </p:nvSpPr>
        <p:spPr bwMode="auto">
          <a:xfrm flipH="1">
            <a:off x="4431462" y="2502240"/>
            <a:ext cx="3353415" cy="3815329"/>
          </a:xfrm>
          <a:custGeom>
            <a:avLst/>
            <a:gdLst>
              <a:gd name="T0" fmla="*/ 682 w 1364"/>
              <a:gd name="T1" fmla="*/ 176 h 1539"/>
              <a:gd name="T2" fmla="*/ 1364 w 1364"/>
              <a:gd name="T3" fmla="*/ 857 h 1539"/>
              <a:gd name="T4" fmla="*/ 682 w 1364"/>
              <a:gd name="T5" fmla="*/ 1539 h 1539"/>
              <a:gd name="T6" fmla="*/ 0 w 1364"/>
              <a:gd name="T7" fmla="*/ 857 h 1539"/>
              <a:gd name="T8" fmla="*/ 363 w 1364"/>
              <a:gd name="T9" fmla="*/ 857 h 1539"/>
              <a:gd name="T10" fmla="*/ 682 w 1364"/>
              <a:gd name="T11" fmla="*/ 1176 h 1539"/>
              <a:gd name="T12" fmla="*/ 1001 w 1364"/>
              <a:gd name="T13" fmla="*/ 857 h 1539"/>
              <a:gd name="T14" fmla="*/ 682 w 1364"/>
              <a:gd name="T15" fmla="*/ 538 h 1539"/>
              <a:gd name="T16" fmla="*/ 679 w 1364"/>
              <a:gd name="T17" fmla="*/ 539 h 1539"/>
              <a:gd name="T18" fmla="*/ 679 w 1364"/>
              <a:gd name="T19" fmla="*/ 733 h 1539"/>
              <a:gd name="T20" fmla="*/ 312 w 1364"/>
              <a:gd name="T21" fmla="*/ 367 h 1539"/>
              <a:gd name="T22" fmla="*/ 679 w 1364"/>
              <a:gd name="T23" fmla="*/ 0 h 1539"/>
              <a:gd name="T24" fmla="*/ 679 w 1364"/>
              <a:gd name="T25" fmla="*/ 176 h 1539"/>
              <a:gd name="T26" fmla="*/ 682 w 1364"/>
              <a:gd name="T27" fmla="*/ 176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64" h="1539">
                <a:moveTo>
                  <a:pt x="682" y="176"/>
                </a:moveTo>
                <a:cubicBezTo>
                  <a:pt x="1058" y="176"/>
                  <a:pt x="1364" y="481"/>
                  <a:pt x="1364" y="857"/>
                </a:cubicBezTo>
                <a:cubicBezTo>
                  <a:pt x="1364" y="1234"/>
                  <a:pt x="1058" y="1539"/>
                  <a:pt x="682" y="1539"/>
                </a:cubicBezTo>
                <a:cubicBezTo>
                  <a:pt x="306" y="1539"/>
                  <a:pt x="0" y="1234"/>
                  <a:pt x="0" y="857"/>
                </a:cubicBezTo>
                <a:cubicBezTo>
                  <a:pt x="363" y="857"/>
                  <a:pt x="363" y="857"/>
                  <a:pt x="363" y="857"/>
                </a:cubicBezTo>
                <a:cubicBezTo>
                  <a:pt x="363" y="1033"/>
                  <a:pt x="506" y="1176"/>
                  <a:pt x="682" y="1176"/>
                </a:cubicBezTo>
                <a:cubicBezTo>
                  <a:pt x="858" y="1176"/>
                  <a:pt x="1001" y="1033"/>
                  <a:pt x="1001" y="857"/>
                </a:cubicBezTo>
                <a:cubicBezTo>
                  <a:pt x="1001" y="681"/>
                  <a:pt x="858" y="538"/>
                  <a:pt x="682" y="538"/>
                </a:cubicBezTo>
                <a:cubicBezTo>
                  <a:pt x="681" y="538"/>
                  <a:pt x="680" y="539"/>
                  <a:pt x="679" y="539"/>
                </a:cubicBezTo>
                <a:cubicBezTo>
                  <a:pt x="679" y="733"/>
                  <a:pt x="679" y="733"/>
                  <a:pt x="679" y="733"/>
                </a:cubicBezTo>
                <a:cubicBezTo>
                  <a:pt x="312" y="367"/>
                  <a:pt x="312" y="367"/>
                  <a:pt x="312" y="367"/>
                </a:cubicBezTo>
                <a:cubicBezTo>
                  <a:pt x="679" y="0"/>
                  <a:pt x="679" y="0"/>
                  <a:pt x="679" y="0"/>
                </a:cubicBezTo>
                <a:cubicBezTo>
                  <a:pt x="679" y="176"/>
                  <a:pt x="679" y="176"/>
                  <a:pt x="679" y="176"/>
                </a:cubicBezTo>
                <a:cubicBezTo>
                  <a:pt x="680" y="176"/>
                  <a:pt x="681" y="176"/>
                  <a:pt x="682" y="176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16"/>
            <a:endParaRPr lang="en-US" sz="1108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461501" y="1637386"/>
            <a:ext cx="1945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TW" sz="54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Tech</a:t>
            </a:r>
            <a:endParaRPr lang="zh-TW" altLang="en-US" sz="5400" b="1" dirty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293441" y="1578910"/>
            <a:ext cx="3056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TW" sz="5400" b="1" dirty="0" err="1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FinTech</a:t>
            </a:r>
            <a:endParaRPr lang="zh-TW" altLang="en-US" sz="54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851413" y="2707667"/>
            <a:ext cx="419689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個月商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轉「凱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基銀行生活繳費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API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1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可以直接在麻布記帳中，用任何帳戶繳任何銀行信用卡的帳單，省去跳出</a:t>
            </a:r>
            <a:r>
              <a:rPr lang="en-US" altLang="zh-TW" sz="1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1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服務斷點，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上線</a:t>
            </a:r>
            <a:r>
              <a:rPr lang="en-US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個月已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帶來破千萬的交易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金額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開放銀行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API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合作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未來將擴大與開放銀行合作延伸情境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包括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退休金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，投資，貸款，財產價值，儲蓄，抵押，會員計劃，子女帳戶規劃，信用卡建議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等等。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1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今年通過</a:t>
            </a: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國際資安標準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ISO/IEC 27001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未來規劃導入國際隱私資訊管理標準</a:t>
            </a:r>
            <a:r>
              <a:rPr lang="en-US" altLang="zh-TW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ISO/IEC 27701</a:t>
            </a: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，積極跟進台灣開放銀行政策</a:t>
            </a:r>
            <a:r>
              <a:rPr lang="en-US" altLang="zh-TW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Open API</a:t>
            </a: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政策進度推進</a:t>
            </a:r>
            <a:endParaRPr lang="en-US" altLang="zh-TW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監理門診</a:t>
            </a: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確認創新服務是否有無違法，例如釐清「導客</a:t>
            </a:r>
            <a:r>
              <a:rPr lang="zh-TW" altLang="en-US" sz="1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」是</a:t>
            </a: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「廣告</a:t>
            </a:r>
            <a:r>
              <a:rPr lang="zh-TW" altLang="en-US" sz="1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」還是</a:t>
            </a: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推薦」等合規議題。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Rounded Rectangle 15"/>
          <p:cNvSpPr/>
          <p:nvPr/>
        </p:nvSpPr>
        <p:spPr>
          <a:xfrm>
            <a:off x="397683" y="2539724"/>
            <a:ext cx="870457" cy="841256"/>
          </a:xfrm>
          <a:prstGeom prst="round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44A09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en-US" sz="3200" b="1" dirty="0">
              <a:solidFill>
                <a:srgbClr val="44A09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文本框 57"/>
          <p:cNvSpPr txBox="1"/>
          <p:nvPr/>
        </p:nvSpPr>
        <p:spPr>
          <a:xfrm>
            <a:off x="1128068" y="4959567"/>
            <a:ext cx="3385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TW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創新服務是否符合法規疑慮</a:t>
            </a:r>
          </a:p>
        </p:txBody>
      </p:sp>
      <p:sp>
        <p:nvSpPr>
          <p:cNvPr id="53" name="išľíďè">
            <a:extLst>
              <a:ext uri="{FF2B5EF4-FFF2-40B4-BE49-F238E27FC236}">
                <a16:creationId xmlns:a16="http://schemas.microsoft.com/office/drawing/2014/main" id="{2C6F3B98-5474-4B75-9773-302675AF20A5}"/>
              </a:ext>
            </a:extLst>
          </p:cNvPr>
          <p:cNvSpPr/>
          <p:nvPr/>
        </p:nvSpPr>
        <p:spPr bwMode="auto">
          <a:xfrm>
            <a:off x="1170587" y="2918738"/>
            <a:ext cx="2601876" cy="67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endParaRPr lang="zh-CN" altLang="en-US" sz="1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išľíďè">
            <a:extLst>
              <a:ext uri="{FF2B5EF4-FFF2-40B4-BE49-F238E27FC236}">
                <a16:creationId xmlns:a16="http://schemas.microsoft.com/office/drawing/2014/main" id="{A357D13A-FFC0-4FC9-A885-64434F11D732}"/>
              </a:ext>
            </a:extLst>
          </p:cNvPr>
          <p:cNvSpPr/>
          <p:nvPr/>
        </p:nvSpPr>
        <p:spPr bwMode="auto">
          <a:xfrm>
            <a:off x="1128067" y="5375890"/>
            <a:ext cx="2985130" cy="91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zh-TW" altLang="en-US" sz="1000" dirty="0">
                <a:solidFill>
                  <a:srgbClr val="E7E6E6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金融業是特許行業，金融業與金管會在意的是</a:t>
            </a:r>
            <a:r>
              <a:rPr lang="en-US" altLang="zh-TW" sz="1000" dirty="0">
                <a:solidFill>
                  <a:srgbClr val="E7E6E6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000" dirty="0">
                <a:solidFill>
                  <a:srgbClr val="E7E6E6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創新可能的風險是什麼？要如何應對這些風險？有風險時，各方的責任、權利、義務歸屬分別是什麼？</a:t>
            </a:r>
            <a:endParaRPr lang="en-US" altLang="zh-TW" sz="1000" dirty="0">
              <a:solidFill>
                <a:srgbClr val="E7E6E6">
                  <a:lumMod val="1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zh-TW" altLang="en-US" sz="1000" dirty="0">
                <a:solidFill>
                  <a:srgbClr val="E7E6E6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但在新創團隊的專業知識不足，又不知從何下手的情況下，常不得其門而入</a:t>
            </a:r>
            <a:endParaRPr lang="zh-CN" altLang="en-US" sz="1000" dirty="0">
              <a:solidFill>
                <a:srgbClr val="E7E6E6">
                  <a:lumMod val="1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Rounded Rectangle 15"/>
          <p:cNvSpPr/>
          <p:nvPr/>
        </p:nvSpPr>
        <p:spPr>
          <a:xfrm>
            <a:off x="398354" y="3738720"/>
            <a:ext cx="870457" cy="841256"/>
          </a:xfrm>
          <a:prstGeom prst="round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44A09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</p:txBody>
      </p:sp>
      <p:sp>
        <p:nvSpPr>
          <p:cNvPr id="56" name="Rounded Rectangle 15"/>
          <p:cNvSpPr/>
          <p:nvPr/>
        </p:nvSpPr>
        <p:spPr>
          <a:xfrm>
            <a:off x="380698" y="4792156"/>
            <a:ext cx="870457" cy="841256"/>
          </a:xfrm>
          <a:prstGeom prst="round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44A09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1111986" y="2687551"/>
            <a:ext cx="3012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TW" alt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使用者強需求但與金融機構溝通成本高</a:t>
            </a:r>
            <a:endParaRPr lang="zh-TW" altLang="en-US" sz="2000" b="1" dirty="0">
              <a:solidFill>
                <a:prstClr val="black">
                  <a:lumMod val="50000"/>
                  <a:lumOff val="50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文本框 56"/>
          <p:cNvSpPr txBox="1"/>
          <p:nvPr/>
        </p:nvSpPr>
        <p:spPr>
          <a:xfrm>
            <a:off x="1163082" y="3931782"/>
            <a:ext cx="2759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TW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如何滿足銀行資安標準</a:t>
            </a:r>
          </a:p>
        </p:txBody>
      </p:sp>
      <p:sp>
        <p:nvSpPr>
          <p:cNvPr id="2" name="矩形 1"/>
          <p:cNvSpPr/>
          <p:nvPr/>
        </p:nvSpPr>
        <p:spPr>
          <a:xfrm>
            <a:off x="1152263" y="3414640"/>
            <a:ext cx="2617159" cy="46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zh-TW" altLang="en-US" sz="1000" dirty="0">
                <a:solidFill>
                  <a:srgbClr val="E7E6E6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各家銀行須獨立洽談合作、溝通至簽約至少</a:t>
            </a:r>
            <a:r>
              <a:rPr lang="en-US" altLang="zh-TW" sz="1000" dirty="0">
                <a:solidFill>
                  <a:srgbClr val="E7E6E6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000" dirty="0">
                <a:solidFill>
                  <a:srgbClr val="E7E6E6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個月以上，新創難以落地</a:t>
            </a:r>
          </a:p>
        </p:txBody>
      </p:sp>
      <p:sp>
        <p:nvSpPr>
          <p:cNvPr id="44" name="矩形 43"/>
          <p:cNvSpPr/>
          <p:nvPr/>
        </p:nvSpPr>
        <p:spPr>
          <a:xfrm>
            <a:off x="1168590" y="4311135"/>
            <a:ext cx="27376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zh-TW" altLang="en-US" sz="1000" dirty="0">
                <a:solidFill>
                  <a:srgbClr val="E7E6E6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開放銀行第二階段自律規範要求高，不知如何讓銀行認可</a:t>
            </a:r>
            <a:r>
              <a:rPr lang="en-US" altLang="zh-TW" sz="1000" dirty="0">
                <a:solidFill>
                  <a:srgbClr val="E7E6E6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TSP</a:t>
            </a:r>
            <a:r>
              <a:rPr lang="zh-TW" altLang="en-US" sz="1000" dirty="0">
                <a:solidFill>
                  <a:srgbClr val="E7E6E6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有資格使用開放銀行第二階段</a:t>
            </a:r>
            <a:r>
              <a:rPr lang="en-US" altLang="zh-TW" sz="1000" dirty="0">
                <a:solidFill>
                  <a:srgbClr val="E7E6E6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API</a:t>
            </a:r>
            <a:endParaRPr lang="zh-TW" altLang="en-US" sz="1000" dirty="0">
              <a:solidFill>
                <a:srgbClr val="E7E6E6">
                  <a:lumMod val="1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 flipH="1">
            <a:off x="4919184" y="5281732"/>
            <a:ext cx="530352" cy="504000"/>
            <a:chOff x="6296533" y="5582897"/>
            <a:chExt cx="530352" cy="504000"/>
          </a:xfrm>
        </p:grpSpPr>
        <p:sp>
          <p:nvSpPr>
            <p:cNvPr id="16" name="橢圓 15"/>
            <p:cNvSpPr/>
            <p:nvPr/>
          </p:nvSpPr>
          <p:spPr>
            <a:xfrm>
              <a:off x="6305677" y="5582897"/>
              <a:ext cx="504000" cy="50400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6296533" y="5622447"/>
              <a:ext cx="53035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zh-TW" altLang="en-US" sz="105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標準輔導</a:t>
              </a:r>
              <a:endParaRPr lang="zh-TW" altLang="en-US" sz="105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 flipH="1">
            <a:off x="6053912" y="3082661"/>
            <a:ext cx="530352" cy="504000"/>
            <a:chOff x="6359802" y="1983745"/>
            <a:chExt cx="530352" cy="504000"/>
          </a:xfrm>
        </p:grpSpPr>
        <p:sp>
          <p:nvSpPr>
            <p:cNvPr id="19" name="橢圓 18"/>
            <p:cNvSpPr/>
            <p:nvPr/>
          </p:nvSpPr>
          <p:spPr>
            <a:xfrm>
              <a:off x="6368946" y="1983745"/>
              <a:ext cx="504000" cy="50400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6359802" y="2023295"/>
              <a:ext cx="53035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zh-TW" altLang="en-US" sz="105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監理門診</a:t>
              </a:r>
            </a:p>
          </p:txBody>
        </p:sp>
      </p:grpSp>
      <p:grpSp>
        <p:nvGrpSpPr>
          <p:cNvPr id="21" name="群組 20"/>
          <p:cNvGrpSpPr/>
          <p:nvPr/>
        </p:nvGrpSpPr>
        <p:grpSpPr>
          <a:xfrm flipH="1">
            <a:off x="4585368" y="4522894"/>
            <a:ext cx="530352" cy="504000"/>
            <a:chOff x="6703042" y="2451252"/>
            <a:chExt cx="530352" cy="504000"/>
          </a:xfrm>
        </p:grpSpPr>
        <p:sp>
          <p:nvSpPr>
            <p:cNvPr id="22" name="橢圓 21"/>
            <p:cNvSpPr/>
            <p:nvPr/>
          </p:nvSpPr>
          <p:spPr>
            <a:xfrm>
              <a:off x="6712186" y="2451252"/>
              <a:ext cx="504000" cy="50400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6703042" y="2490802"/>
              <a:ext cx="53035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zh-TW" altLang="en-US" sz="105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法規健檢</a:t>
              </a:r>
            </a:p>
          </p:txBody>
        </p:sp>
      </p:grpSp>
      <p:grpSp>
        <p:nvGrpSpPr>
          <p:cNvPr id="24" name="群組 23"/>
          <p:cNvGrpSpPr/>
          <p:nvPr/>
        </p:nvGrpSpPr>
        <p:grpSpPr>
          <a:xfrm flipH="1">
            <a:off x="5347407" y="3242455"/>
            <a:ext cx="530352" cy="504000"/>
            <a:chOff x="6353258" y="2850091"/>
            <a:chExt cx="530352" cy="504000"/>
          </a:xfrm>
        </p:grpSpPr>
        <p:sp>
          <p:nvSpPr>
            <p:cNvPr id="25" name="橢圓 24"/>
            <p:cNvSpPr/>
            <p:nvPr/>
          </p:nvSpPr>
          <p:spPr>
            <a:xfrm>
              <a:off x="6360232" y="2850091"/>
              <a:ext cx="504000" cy="50400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6353258" y="2877164"/>
              <a:ext cx="53035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zh-TW" altLang="en-US" sz="105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資安健檢</a:t>
              </a:r>
            </a:p>
          </p:txBody>
        </p:sp>
      </p:grpSp>
      <p:grpSp>
        <p:nvGrpSpPr>
          <p:cNvPr id="27" name="群組 26"/>
          <p:cNvGrpSpPr/>
          <p:nvPr/>
        </p:nvGrpSpPr>
        <p:grpSpPr>
          <a:xfrm flipH="1">
            <a:off x="4778253" y="3734558"/>
            <a:ext cx="530352" cy="504000"/>
            <a:chOff x="6378765" y="3386268"/>
            <a:chExt cx="530352" cy="504000"/>
          </a:xfrm>
        </p:grpSpPr>
        <p:sp>
          <p:nvSpPr>
            <p:cNvPr id="28" name="橢圓 27"/>
            <p:cNvSpPr/>
            <p:nvPr/>
          </p:nvSpPr>
          <p:spPr>
            <a:xfrm>
              <a:off x="6387909" y="3386268"/>
              <a:ext cx="504000" cy="50400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6378765" y="3425818"/>
              <a:ext cx="53035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zh-TW" altLang="en-US" sz="105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雲端資源</a:t>
              </a:r>
            </a:p>
          </p:txBody>
        </p:sp>
      </p:grpSp>
      <p:grpSp>
        <p:nvGrpSpPr>
          <p:cNvPr id="30" name="群組 29"/>
          <p:cNvGrpSpPr/>
          <p:nvPr/>
        </p:nvGrpSpPr>
        <p:grpSpPr>
          <a:xfrm flipH="1">
            <a:off x="7003609" y="4792156"/>
            <a:ext cx="530352" cy="504000"/>
            <a:chOff x="6712186" y="3833710"/>
            <a:chExt cx="530352" cy="504000"/>
          </a:xfrm>
        </p:grpSpPr>
        <p:sp>
          <p:nvSpPr>
            <p:cNvPr id="31" name="橢圓 30"/>
            <p:cNvSpPr/>
            <p:nvPr/>
          </p:nvSpPr>
          <p:spPr>
            <a:xfrm>
              <a:off x="6721330" y="3833710"/>
              <a:ext cx="504000" cy="50400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6712186" y="3873260"/>
              <a:ext cx="53035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zh-TW" altLang="en-US" sz="105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服務</a:t>
              </a:r>
              <a:r>
                <a:rPr lang="zh-TW" altLang="en-US" sz="105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</a:t>
              </a:r>
            </a:p>
          </p:txBody>
        </p:sp>
      </p:grpSp>
      <p:grpSp>
        <p:nvGrpSpPr>
          <p:cNvPr id="33" name="群組 32"/>
          <p:cNvGrpSpPr/>
          <p:nvPr/>
        </p:nvGrpSpPr>
        <p:grpSpPr>
          <a:xfrm flipH="1">
            <a:off x="6543720" y="5388735"/>
            <a:ext cx="530352" cy="504000"/>
            <a:chOff x="6313470" y="4213715"/>
            <a:chExt cx="530352" cy="504000"/>
          </a:xfrm>
        </p:grpSpPr>
        <p:sp>
          <p:nvSpPr>
            <p:cNvPr id="34" name="橢圓 33"/>
            <p:cNvSpPr/>
            <p:nvPr/>
          </p:nvSpPr>
          <p:spPr>
            <a:xfrm>
              <a:off x="6322614" y="4213715"/>
              <a:ext cx="504000" cy="50400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6313470" y="4253265"/>
              <a:ext cx="53035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zh-TW" altLang="en-US" sz="105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需求訪談</a:t>
              </a:r>
              <a:endParaRPr lang="zh-TW" altLang="en-US" sz="105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6" name="群組 35"/>
          <p:cNvGrpSpPr/>
          <p:nvPr/>
        </p:nvGrpSpPr>
        <p:grpSpPr>
          <a:xfrm flipH="1">
            <a:off x="5710372" y="5600086"/>
            <a:ext cx="530352" cy="504000"/>
            <a:chOff x="6438159" y="4762757"/>
            <a:chExt cx="530352" cy="504000"/>
          </a:xfrm>
        </p:grpSpPr>
        <p:sp>
          <p:nvSpPr>
            <p:cNvPr id="37" name="橢圓 36"/>
            <p:cNvSpPr/>
            <p:nvPr/>
          </p:nvSpPr>
          <p:spPr>
            <a:xfrm>
              <a:off x="6447303" y="4762757"/>
              <a:ext cx="504000" cy="50400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6438159" y="4802307"/>
              <a:ext cx="53035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US" altLang="zh-TW" sz="105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API</a:t>
              </a:r>
            </a:p>
            <a:p>
              <a:pPr algn="ctr" defTabSz="457200">
                <a:defRPr/>
              </a:pPr>
              <a:r>
                <a:rPr lang="zh-TW" altLang="en-US" sz="105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媒</a:t>
              </a:r>
              <a:r>
                <a:rPr lang="zh-TW" altLang="en-US" sz="105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合</a:t>
              </a:r>
            </a:p>
          </p:txBody>
        </p:sp>
      </p:grpSp>
      <p:sp>
        <p:nvSpPr>
          <p:cNvPr id="61" name="Rectangle 2">
            <a:extLst>
              <a:ext uri="{FF2B5EF4-FFF2-40B4-BE49-F238E27FC236}">
                <a16:creationId xmlns:a16="http://schemas.microsoft.com/office/drawing/2014/main" id="{350A8EA8-85CE-564E-B579-AB2DA42FE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315" y="61818"/>
            <a:ext cx="8869685" cy="57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 defTabSz="742950">
              <a:lnSpc>
                <a:spcPct val="102777"/>
              </a:lnSpc>
              <a:spcBef>
                <a:spcPct val="0"/>
              </a:spcBef>
              <a:buNone/>
              <a:defRPr sz="3200" b="1" u="sng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defRPr>
            </a:lvl1pPr>
          </a:lstStyle>
          <a:p>
            <a:pPr>
              <a:defRPr/>
            </a:pPr>
            <a:r>
              <a:rPr lang="en-US" altLang="zh-TW" sz="3600" u="none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API</a:t>
            </a:r>
            <a:r>
              <a:rPr lang="zh-TW" altLang="en-US" sz="3600" u="none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商轉成功案例：</a:t>
            </a:r>
            <a:r>
              <a:rPr lang="zh-TW" altLang="en-US" sz="3600" u="none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麻布記帳</a:t>
            </a:r>
          </a:p>
        </p:txBody>
      </p:sp>
      <p:cxnSp>
        <p:nvCxnSpPr>
          <p:cNvPr id="5" name="直線單箭頭接點 4"/>
          <p:cNvCxnSpPr/>
          <p:nvPr/>
        </p:nvCxnSpPr>
        <p:spPr>
          <a:xfrm flipV="1">
            <a:off x="4091686" y="2106762"/>
            <a:ext cx="3738216" cy="932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210" y="899633"/>
            <a:ext cx="190717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38935" y="-1391"/>
            <a:ext cx="10635028" cy="764704"/>
          </a:xfrm>
        </p:spPr>
        <p:txBody>
          <a:bodyPr/>
          <a:lstStyle/>
          <a:p>
            <a:r>
              <a:rPr lang="zh-TW" altLang="en-US" sz="3600" dirty="0"/>
              <a:t>與我們合作打造創新場景金融</a:t>
            </a:r>
          </a:p>
        </p:txBody>
      </p:sp>
      <p:cxnSp>
        <p:nvCxnSpPr>
          <p:cNvPr id="35" name="直線接點 34"/>
          <p:cNvCxnSpPr/>
          <p:nvPr/>
        </p:nvCxnSpPr>
        <p:spPr>
          <a:xfrm>
            <a:off x="861500" y="1294571"/>
            <a:ext cx="99408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 flipH="1">
            <a:off x="3740744" y="804023"/>
            <a:ext cx="26126" cy="5690988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>
          <a:xfrm flipH="1">
            <a:off x="7053449" y="804023"/>
            <a:ext cx="41004" cy="5736034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字方塊 40"/>
          <p:cNvSpPr txBox="1"/>
          <p:nvPr/>
        </p:nvSpPr>
        <p:spPr>
          <a:xfrm>
            <a:off x="4626688" y="784536"/>
            <a:ext cx="164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API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供應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7571644" y="774363"/>
            <a:ext cx="3616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場景金融合作</a:t>
            </a:r>
            <a:r>
              <a:rPr lang="en-US" altLang="zh-TW" dirty="0"/>
              <a:t>(API</a:t>
            </a:r>
            <a:r>
              <a:rPr lang="zh-TW" altLang="en-US" dirty="0"/>
              <a:t>使用者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4508822" y="1546024"/>
            <a:ext cx="180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風險相關演算法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7621780" y="1463846"/>
            <a:ext cx="2949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理財應用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各式即時報價整合應用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4109971" y="3193824"/>
            <a:ext cx="2915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生物特徵辨識、證件辨識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使用行為特徵分析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7625820" y="2329249"/>
            <a:ext cx="350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繳費整合應用、紅利點數支付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虛擬帳戶應用、供應鏈金融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28529" y="69952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區塊鏈技術在金融的應用，已有幾個重要賽道成形，包括貿易融資、供應鏈融資、數位資產交易等主題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4395246" y="4210965"/>
            <a:ext cx="1938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9" name="資料庫圖表 58"/>
          <p:cNvGraphicFramePr/>
          <p:nvPr>
            <p:extLst>
              <p:ext uri="{D42A27DB-BD31-4B8C-83A1-F6EECF244321}">
                <p14:modId xmlns:p14="http://schemas.microsoft.com/office/powerpoint/2010/main" val="624138148"/>
              </p:ext>
            </p:extLst>
          </p:nvPr>
        </p:nvGraphicFramePr>
        <p:xfrm>
          <a:off x="66978" y="2223065"/>
          <a:ext cx="2755700" cy="497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0" name="圓角矩形 59"/>
          <p:cNvSpPr/>
          <p:nvPr/>
        </p:nvSpPr>
        <p:spPr>
          <a:xfrm>
            <a:off x="787332" y="1395785"/>
            <a:ext cx="2443192" cy="683183"/>
          </a:xfrm>
          <a:prstGeom prst="roundRect">
            <a:avLst>
              <a:gd name="adj" fmla="val 3035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智能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理財</a:t>
            </a:r>
          </a:p>
        </p:txBody>
      </p:sp>
      <p:sp>
        <p:nvSpPr>
          <p:cNvPr id="62" name="圓角矩形 61"/>
          <p:cNvSpPr/>
          <p:nvPr/>
        </p:nvSpPr>
        <p:spPr>
          <a:xfrm>
            <a:off x="775310" y="2258233"/>
            <a:ext cx="2443192" cy="683183"/>
          </a:xfrm>
          <a:prstGeom prst="roundRect">
            <a:avLst>
              <a:gd name="adj" fmla="val 3035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聯網金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融</a:t>
            </a:r>
          </a:p>
        </p:txBody>
      </p:sp>
      <p:sp>
        <p:nvSpPr>
          <p:cNvPr id="67" name="圓角矩形 66"/>
          <p:cNvSpPr/>
          <p:nvPr/>
        </p:nvSpPr>
        <p:spPr>
          <a:xfrm>
            <a:off x="775310" y="3139704"/>
            <a:ext cx="2443192" cy="683183"/>
          </a:xfrm>
          <a:prstGeom prst="roundRect">
            <a:avLst>
              <a:gd name="adj" fmla="val 3035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數位身分認證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圓角矩形 67"/>
          <p:cNvSpPr/>
          <p:nvPr/>
        </p:nvSpPr>
        <p:spPr>
          <a:xfrm>
            <a:off x="775310" y="4021175"/>
            <a:ext cx="2443192" cy="683183"/>
          </a:xfrm>
          <a:prstGeom prst="roundRect">
            <a:avLst>
              <a:gd name="adj" fmla="val 3035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開放銀行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圓角矩形 68"/>
          <p:cNvSpPr/>
          <p:nvPr/>
        </p:nvSpPr>
        <p:spPr>
          <a:xfrm>
            <a:off x="775310" y="4902646"/>
            <a:ext cx="2443192" cy="683183"/>
          </a:xfrm>
          <a:prstGeom prst="roundRect">
            <a:avLst>
              <a:gd name="adj" fmla="val 3035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區塊鏈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</a:p>
        </p:txBody>
      </p:sp>
      <p:sp>
        <p:nvSpPr>
          <p:cNvPr id="70" name="圓角矩形 69"/>
          <p:cNvSpPr/>
          <p:nvPr/>
        </p:nvSpPr>
        <p:spPr>
          <a:xfrm>
            <a:off x="775310" y="5784117"/>
            <a:ext cx="2443192" cy="683183"/>
          </a:xfrm>
          <a:prstGeom prst="roundRect">
            <a:avLst>
              <a:gd name="adj" fmla="val 3035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遵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endPara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5" name="直線接點 74"/>
          <p:cNvCxnSpPr/>
          <p:nvPr/>
        </p:nvCxnSpPr>
        <p:spPr>
          <a:xfrm>
            <a:off x="861500" y="2151577"/>
            <a:ext cx="99408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接點 75"/>
          <p:cNvCxnSpPr/>
          <p:nvPr/>
        </p:nvCxnSpPr>
        <p:spPr>
          <a:xfrm>
            <a:off x="861500" y="3029958"/>
            <a:ext cx="99408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接點 77"/>
          <p:cNvCxnSpPr/>
          <p:nvPr/>
        </p:nvCxnSpPr>
        <p:spPr>
          <a:xfrm>
            <a:off x="861500" y="3899979"/>
            <a:ext cx="99408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接點 78"/>
          <p:cNvCxnSpPr/>
          <p:nvPr/>
        </p:nvCxnSpPr>
        <p:spPr>
          <a:xfrm>
            <a:off x="861500" y="4797710"/>
            <a:ext cx="99408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接點 79"/>
          <p:cNvCxnSpPr/>
          <p:nvPr/>
        </p:nvCxnSpPr>
        <p:spPr>
          <a:xfrm>
            <a:off x="861500" y="5695441"/>
            <a:ext cx="99408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矩形 80"/>
          <p:cNvSpPr/>
          <p:nvPr/>
        </p:nvSpPr>
        <p:spPr>
          <a:xfrm>
            <a:off x="4095927" y="2239164"/>
            <a:ext cx="2837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機器自動化解決方案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(RPA)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2" name="文字方塊 81"/>
          <p:cNvSpPr txBox="1"/>
          <p:nvPr/>
        </p:nvSpPr>
        <p:spPr>
          <a:xfrm>
            <a:off x="4680946" y="2587695"/>
            <a:ext cx="1938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社群通知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API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4" name="文字方塊 83"/>
          <p:cNvSpPr txBox="1"/>
          <p:nvPr/>
        </p:nvSpPr>
        <p:spPr>
          <a:xfrm>
            <a:off x="4277089" y="5802542"/>
            <a:ext cx="2629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使用行為特徵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分析、資安防詐欺、與論分析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5" name="文字方塊 84"/>
          <p:cNvSpPr txBox="1"/>
          <p:nvPr/>
        </p:nvSpPr>
        <p:spPr>
          <a:xfrm>
            <a:off x="7621780" y="3223888"/>
            <a:ext cx="2915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身份識別應用、差異化會員服務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7621780" y="4087632"/>
            <a:ext cx="3332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消費分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析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，會員理財計劃，貸款規劃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，信用卡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7621780" y="5845269"/>
            <a:ext cx="4040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DD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資料自動蒐集與</a:t>
            </a: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驗證</a:t>
            </a:r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客戶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自動風險</a:t>
            </a: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分級</a:t>
            </a:r>
            <a:endParaRPr lang="zh-TW" altLang="en-US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7621372" y="5012425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以太坊區塊鏈身份</a:t>
            </a:r>
            <a:r>
              <a:rPr lang="zh-TW" altLang="en-US" dirty="0" smtClean="0"/>
              <a:t>管理</a:t>
            </a:r>
            <a:endParaRPr lang="en-US" altLang="zh-TW" dirty="0" smtClean="0"/>
          </a:p>
          <a:p>
            <a:r>
              <a:rPr lang="zh-TW" altLang="en-US" dirty="0" smtClean="0"/>
              <a:t>供應鏈金融</a:t>
            </a:r>
            <a:endParaRPr lang="zh-TW" altLang="en-US" dirty="0"/>
          </a:p>
        </p:txBody>
      </p:sp>
      <p:sp>
        <p:nvSpPr>
          <p:cNvPr id="2" name="五角星形 1"/>
          <p:cNvSpPr/>
          <p:nvPr/>
        </p:nvSpPr>
        <p:spPr>
          <a:xfrm>
            <a:off x="3849778" y="2298851"/>
            <a:ext cx="252397" cy="211247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五角星形 35"/>
          <p:cNvSpPr/>
          <p:nvPr/>
        </p:nvSpPr>
        <p:spPr>
          <a:xfrm>
            <a:off x="7241481" y="2368991"/>
            <a:ext cx="252397" cy="211247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五角星形 37"/>
          <p:cNvSpPr/>
          <p:nvPr/>
        </p:nvSpPr>
        <p:spPr>
          <a:xfrm>
            <a:off x="7241481" y="3253721"/>
            <a:ext cx="252397" cy="211247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五角星形 38"/>
          <p:cNvSpPr/>
          <p:nvPr/>
        </p:nvSpPr>
        <p:spPr>
          <a:xfrm>
            <a:off x="3878886" y="6012126"/>
            <a:ext cx="252397" cy="211247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五角星形 49"/>
          <p:cNvSpPr/>
          <p:nvPr/>
        </p:nvSpPr>
        <p:spPr>
          <a:xfrm>
            <a:off x="7254744" y="4238724"/>
            <a:ext cx="252397" cy="211247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五角星形 50"/>
          <p:cNvSpPr/>
          <p:nvPr/>
        </p:nvSpPr>
        <p:spPr>
          <a:xfrm>
            <a:off x="7254743" y="5192327"/>
            <a:ext cx="252397" cy="211247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五角星形 52"/>
          <p:cNvSpPr/>
          <p:nvPr/>
        </p:nvSpPr>
        <p:spPr>
          <a:xfrm>
            <a:off x="3855244" y="3337631"/>
            <a:ext cx="252397" cy="211247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文字方塊 53"/>
          <p:cNvSpPr txBox="1"/>
          <p:nvPr/>
        </p:nvSpPr>
        <p:spPr>
          <a:xfrm>
            <a:off x="4398770" y="5113284"/>
            <a:ext cx="1938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91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D18D5F4-4858-47A5-9AFA-FD8D0BA04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33985" y="6448437"/>
            <a:ext cx="523387" cy="313010"/>
          </a:xfrm>
        </p:spPr>
        <p:txBody>
          <a:bodyPr/>
          <a:lstStyle/>
          <a:p>
            <a:fld id="{8F4EACC7-37E3-43A5-A5FB-BEB9CE95D266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26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圓角矩形 73">
            <a:extLst>
              <a:ext uri="{FF2B5EF4-FFF2-40B4-BE49-F238E27FC236}">
                <a16:creationId xmlns:a16="http://schemas.microsoft.com/office/drawing/2014/main" id="{A04FD027-9BAC-439E-BE79-D91F3CD6A826}"/>
              </a:ext>
            </a:extLst>
          </p:cNvPr>
          <p:cNvSpPr/>
          <p:nvPr/>
        </p:nvSpPr>
        <p:spPr>
          <a:xfrm>
            <a:off x="1749072" y="5368495"/>
            <a:ext cx="914377" cy="739122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28"/>
            <a:r>
              <a:rPr kumimoji="1"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開放</a:t>
            </a:r>
            <a:endParaRPr kumimoji="1" lang="en-US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 charset="-120"/>
            </a:endParaRPr>
          </a:p>
          <a:p>
            <a:pPr algn="ctr" defTabSz="914328"/>
            <a:r>
              <a:rPr kumimoji="1"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銀行</a:t>
            </a:r>
            <a:endParaRPr kumimoji="1" lang="en-US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 charset="-120"/>
            </a:endParaRPr>
          </a:p>
        </p:txBody>
      </p:sp>
      <p:sp>
        <p:nvSpPr>
          <p:cNvPr id="7" name="圓角矩形 74">
            <a:extLst>
              <a:ext uri="{FF2B5EF4-FFF2-40B4-BE49-F238E27FC236}">
                <a16:creationId xmlns:a16="http://schemas.microsoft.com/office/drawing/2014/main" id="{2FDCB332-6DDC-4C02-9C8D-71171D105F08}"/>
              </a:ext>
            </a:extLst>
          </p:cNvPr>
          <p:cNvSpPr/>
          <p:nvPr/>
        </p:nvSpPr>
        <p:spPr>
          <a:xfrm>
            <a:off x="2904823" y="5358834"/>
            <a:ext cx="914377" cy="739122"/>
          </a:xfrm>
          <a:prstGeom prst="roundRect">
            <a:avLst/>
          </a:prstGeom>
          <a:noFill/>
          <a:ln w="57150">
            <a:solidFill>
              <a:srgbClr val="FF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28"/>
            <a:r>
              <a:rPr kumimoji="1"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開放</a:t>
            </a:r>
            <a:endParaRPr kumimoji="1" lang="en-US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 charset="-120"/>
            </a:endParaRPr>
          </a:p>
          <a:p>
            <a:pPr algn="ctr" defTabSz="914328"/>
            <a:r>
              <a:rPr kumimoji="1"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保險</a:t>
            </a:r>
          </a:p>
        </p:txBody>
      </p:sp>
      <p:sp>
        <p:nvSpPr>
          <p:cNvPr id="8" name="圓角矩形 75">
            <a:extLst>
              <a:ext uri="{FF2B5EF4-FFF2-40B4-BE49-F238E27FC236}">
                <a16:creationId xmlns:a16="http://schemas.microsoft.com/office/drawing/2014/main" id="{E8DF4D7D-0D98-40E8-BEEB-2BD9D9D29AEC}"/>
              </a:ext>
            </a:extLst>
          </p:cNvPr>
          <p:cNvSpPr/>
          <p:nvPr/>
        </p:nvSpPr>
        <p:spPr>
          <a:xfrm>
            <a:off x="4022175" y="5358850"/>
            <a:ext cx="914377" cy="739122"/>
          </a:xfrm>
          <a:prstGeom prst="roundRect">
            <a:avLst/>
          </a:prstGeom>
          <a:noFill/>
          <a:ln w="57150">
            <a:solidFill>
              <a:srgbClr val="FF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28"/>
            <a:r>
              <a:rPr kumimoji="1"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開放</a:t>
            </a:r>
            <a:endParaRPr kumimoji="1" lang="en-US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 charset="-120"/>
            </a:endParaRPr>
          </a:p>
          <a:p>
            <a:pPr algn="ctr" defTabSz="914328"/>
            <a:r>
              <a:rPr kumimoji="1"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基金</a:t>
            </a:r>
            <a:endParaRPr kumimoji="1" lang="en-US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 charset="-120"/>
            </a:endParaRPr>
          </a:p>
        </p:txBody>
      </p:sp>
      <p:sp>
        <p:nvSpPr>
          <p:cNvPr id="9" name="圓角矩形 76">
            <a:extLst>
              <a:ext uri="{FF2B5EF4-FFF2-40B4-BE49-F238E27FC236}">
                <a16:creationId xmlns:a16="http://schemas.microsoft.com/office/drawing/2014/main" id="{42B6CA9E-D2ED-4A41-9F33-1E1D4DEB40CF}"/>
              </a:ext>
            </a:extLst>
          </p:cNvPr>
          <p:cNvSpPr/>
          <p:nvPr/>
        </p:nvSpPr>
        <p:spPr>
          <a:xfrm>
            <a:off x="5152896" y="5346996"/>
            <a:ext cx="914377" cy="739122"/>
          </a:xfrm>
          <a:prstGeom prst="roundRect">
            <a:avLst/>
          </a:prstGeom>
          <a:noFill/>
          <a:ln w="57150">
            <a:solidFill>
              <a:srgbClr val="FF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28"/>
            <a:r>
              <a:rPr kumimoji="1"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開放</a:t>
            </a:r>
            <a:endParaRPr kumimoji="1" lang="en-US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 charset="-120"/>
            </a:endParaRPr>
          </a:p>
          <a:p>
            <a:pPr algn="ctr" defTabSz="914328"/>
            <a:r>
              <a:rPr kumimoji="1"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證券</a:t>
            </a: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B8C51D9B-773E-4C54-B237-B74F937D735B}"/>
              </a:ext>
            </a:extLst>
          </p:cNvPr>
          <p:cNvSpPr/>
          <p:nvPr/>
        </p:nvSpPr>
        <p:spPr>
          <a:xfrm>
            <a:off x="7015574" y="1941501"/>
            <a:ext cx="3409355" cy="330383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5027C98-768C-4319-A5DE-80BFB9B3F023}"/>
              </a:ext>
            </a:extLst>
          </p:cNvPr>
          <p:cNvSpPr txBox="1"/>
          <p:nvPr/>
        </p:nvSpPr>
        <p:spPr>
          <a:xfrm>
            <a:off x="1911356" y="6198409"/>
            <a:ext cx="3883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</a:t>
            </a:r>
            <a:r>
              <a:rPr lang="zh-TW" altLang="en-US" sz="1600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</a:t>
            </a:r>
            <a:r>
              <a:rPr lang="zh-TW" altLang="en-US" sz="1600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開放金融專責單位</a:t>
            </a:r>
            <a:endParaRPr lang="zh-TW" altLang="en-US" sz="1600" dirty="0">
              <a:solidFill>
                <a:schemeClr val="tx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圓角矩形 29">
            <a:extLst>
              <a:ext uri="{FF2B5EF4-FFF2-40B4-BE49-F238E27FC236}">
                <a16:creationId xmlns:a16="http://schemas.microsoft.com/office/drawing/2014/main" id="{FD7AF89A-6FEB-4C20-AABC-18E5FAC34F2E}"/>
              </a:ext>
            </a:extLst>
          </p:cNvPr>
          <p:cNvSpPr/>
          <p:nvPr/>
        </p:nvSpPr>
        <p:spPr>
          <a:xfrm>
            <a:off x="6853517" y="5354831"/>
            <a:ext cx="914377" cy="73912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12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圓角矩形 30">
            <a:extLst>
              <a:ext uri="{FF2B5EF4-FFF2-40B4-BE49-F238E27FC236}">
                <a16:creationId xmlns:a16="http://schemas.microsoft.com/office/drawing/2014/main" id="{B108D92B-7F90-432C-9943-C32577057882}"/>
              </a:ext>
            </a:extLst>
          </p:cNvPr>
          <p:cNvSpPr/>
          <p:nvPr/>
        </p:nvSpPr>
        <p:spPr>
          <a:xfrm>
            <a:off x="7912074" y="5345170"/>
            <a:ext cx="914377" cy="73912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28"/>
            <a:r>
              <a:rPr kumimoji="1" lang="zh-TW" altLang="en-US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使用行為</a:t>
            </a:r>
            <a:endParaRPr kumimoji="1" lang="zh-TW" altLang="en-US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 charset="-120"/>
            </a:endParaRPr>
          </a:p>
        </p:txBody>
      </p:sp>
      <p:sp>
        <p:nvSpPr>
          <p:cNvPr id="14" name="圓角矩形 31">
            <a:extLst>
              <a:ext uri="{FF2B5EF4-FFF2-40B4-BE49-F238E27FC236}">
                <a16:creationId xmlns:a16="http://schemas.microsoft.com/office/drawing/2014/main" id="{507660AC-34E2-43ED-AAB7-FD0B20FDD96C}"/>
              </a:ext>
            </a:extLst>
          </p:cNvPr>
          <p:cNvSpPr/>
          <p:nvPr/>
        </p:nvSpPr>
        <p:spPr>
          <a:xfrm>
            <a:off x="8961186" y="5344601"/>
            <a:ext cx="914377" cy="73912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創新</a:t>
            </a:r>
            <a:r>
              <a:rPr lang="zh-TW" altLang="en-US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endParaRPr lang="en-US" altLang="zh-TW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 32">
            <a:extLst>
              <a:ext uri="{FF2B5EF4-FFF2-40B4-BE49-F238E27FC236}">
                <a16:creationId xmlns:a16="http://schemas.microsoft.com/office/drawing/2014/main" id="{2647327C-887C-46BF-BC01-261C8EA48D8F}"/>
              </a:ext>
            </a:extLst>
          </p:cNvPr>
          <p:cNvSpPr/>
          <p:nvPr/>
        </p:nvSpPr>
        <p:spPr>
          <a:xfrm>
            <a:off x="9966541" y="5332747"/>
            <a:ext cx="914377" cy="73912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err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AIoT</a:t>
            </a:r>
            <a:endParaRPr lang="zh-TW" altLang="en-US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77717BDB-E160-4CF4-B5DC-8C96363DFE02}"/>
              </a:ext>
            </a:extLst>
          </p:cNvPr>
          <p:cNvSpPr txBox="1"/>
          <p:nvPr/>
        </p:nvSpPr>
        <p:spPr>
          <a:xfrm>
            <a:off x="6910254" y="6158625"/>
            <a:ext cx="1395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數據共</a:t>
            </a:r>
            <a:r>
              <a:rPr lang="zh-TW" altLang="en-US" sz="1600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享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2B7201C8-DB55-4898-9334-64CF410587CF}"/>
              </a:ext>
            </a:extLst>
          </p:cNvPr>
          <p:cNvSpPr txBox="1"/>
          <p:nvPr/>
        </p:nvSpPr>
        <p:spPr>
          <a:xfrm>
            <a:off x="7925137" y="6145562"/>
            <a:ext cx="1217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r>
              <a:rPr lang="zh-TW" altLang="en-US" sz="1600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遵</a:t>
            </a:r>
            <a:r>
              <a:rPr lang="zh-TW" altLang="en-US" sz="1600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endParaRPr lang="zh-TW" altLang="en-US" sz="1600" dirty="0">
              <a:solidFill>
                <a:schemeClr val="tx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DCCD1BFD-1B18-4047-8FFC-61CC9C5DB340}"/>
              </a:ext>
            </a:extLst>
          </p:cNvPr>
          <p:cNvGrpSpPr/>
          <p:nvPr/>
        </p:nvGrpSpPr>
        <p:grpSpPr>
          <a:xfrm>
            <a:off x="7261970" y="2367044"/>
            <a:ext cx="3007467" cy="1866050"/>
            <a:chOff x="6508294" y="1588273"/>
            <a:chExt cx="2857500" cy="1657350"/>
          </a:xfrm>
        </p:grpSpPr>
        <p:pic>
          <p:nvPicPr>
            <p:cNvPr id="20" name="Picture 8" descr="Image result for ecommerce">
              <a:extLst>
                <a:ext uri="{FF2B5EF4-FFF2-40B4-BE49-F238E27FC236}">
                  <a16:creationId xmlns:a16="http://schemas.microsoft.com/office/drawing/2014/main" id="{641C0E37-0318-4A20-9E1A-1AE301CEBE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8294" y="1588273"/>
              <a:ext cx="2857500" cy="165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Image result for api">
              <a:extLst>
                <a:ext uri="{FF2B5EF4-FFF2-40B4-BE49-F238E27FC236}">
                  <a16:creationId xmlns:a16="http://schemas.microsoft.com/office/drawing/2014/main" id="{4E2BA7B0-47FE-4201-B46F-82425F18BB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5293" y="2299630"/>
              <a:ext cx="668476" cy="601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4F15E298-A39E-4E0F-9A71-DB8759165BE5}"/>
              </a:ext>
            </a:extLst>
          </p:cNvPr>
          <p:cNvGrpSpPr/>
          <p:nvPr/>
        </p:nvGrpSpPr>
        <p:grpSpPr>
          <a:xfrm>
            <a:off x="2493132" y="2230587"/>
            <a:ext cx="2927456" cy="2419876"/>
            <a:chOff x="1212147" y="1929602"/>
            <a:chExt cx="3081704" cy="2471170"/>
          </a:xfrm>
        </p:grpSpPr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FE58A772-3F3A-4A52-91EE-EDF2617E8D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12147" y="2749864"/>
              <a:ext cx="792089" cy="838294"/>
            </a:xfrm>
            <a:prstGeom prst="rect">
              <a:avLst/>
            </a:prstGeom>
          </p:spPr>
        </p:pic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277371B2-0493-485C-A77D-5A5B07D2EE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9999" y="3528304"/>
              <a:ext cx="821684" cy="864097"/>
            </a:xfrm>
            <a:prstGeom prst="rect">
              <a:avLst/>
            </a:prstGeom>
          </p:spPr>
        </p:pic>
        <p:pic>
          <p:nvPicPr>
            <p:cNvPr id="25" name="圖片 24">
              <a:extLst>
                <a:ext uri="{FF2B5EF4-FFF2-40B4-BE49-F238E27FC236}">
                  <a16:creationId xmlns:a16="http://schemas.microsoft.com/office/drawing/2014/main" id="{76AC2281-F3AE-4F67-89F4-9875A5DFD4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01514" y="1929602"/>
              <a:ext cx="792089" cy="870254"/>
            </a:xfrm>
            <a:prstGeom prst="rect">
              <a:avLst/>
            </a:prstGeom>
          </p:spPr>
        </p:pic>
        <p:pic>
          <p:nvPicPr>
            <p:cNvPr id="26" name="圖片 25">
              <a:extLst>
                <a:ext uri="{FF2B5EF4-FFF2-40B4-BE49-F238E27FC236}">
                  <a16:creationId xmlns:a16="http://schemas.microsoft.com/office/drawing/2014/main" id="{864D8DD0-27AF-4268-8C1A-B004AB83E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11658" y="1951028"/>
              <a:ext cx="747598" cy="827403"/>
            </a:xfrm>
            <a:prstGeom prst="rect">
              <a:avLst/>
            </a:prstGeom>
          </p:spPr>
        </p:pic>
        <p:pic>
          <p:nvPicPr>
            <p:cNvPr id="27" name="圖片 26">
              <a:extLst>
                <a:ext uri="{FF2B5EF4-FFF2-40B4-BE49-F238E27FC236}">
                  <a16:creationId xmlns:a16="http://schemas.microsoft.com/office/drawing/2014/main" id="{3910B372-110B-4859-9F3F-4F18208F64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74600" y="3502521"/>
              <a:ext cx="821684" cy="898251"/>
            </a:xfrm>
            <a:prstGeom prst="rect">
              <a:avLst/>
            </a:prstGeom>
          </p:spPr>
        </p:pic>
        <p:pic>
          <p:nvPicPr>
            <p:cNvPr id="28" name="圖片 27">
              <a:extLst>
                <a:ext uri="{FF2B5EF4-FFF2-40B4-BE49-F238E27FC236}">
                  <a16:creationId xmlns:a16="http://schemas.microsoft.com/office/drawing/2014/main" id="{2AB2E590-C25E-43F5-B569-7FA42ED07A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90121" y="2780927"/>
              <a:ext cx="803730" cy="864097"/>
            </a:xfrm>
            <a:prstGeom prst="rect">
              <a:avLst/>
            </a:prstGeom>
          </p:spPr>
        </p:pic>
        <p:pic>
          <p:nvPicPr>
            <p:cNvPr id="29" name="Picture 6" descr="Image result for api">
              <a:extLst>
                <a:ext uri="{FF2B5EF4-FFF2-40B4-BE49-F238E27FC236}">
                  <a16:creationId xmlns:a16="http://schemas.microsoft.com/office/drawing/2014/main" id="{257F0639-0600-46E1-9BF2-0E9A510C25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7233" y="2880232"/>
              <a:ext cx="703559" cy="676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橢圓 29">
            <a:extLst>
              <a:ext uri="{FF2B5EF4-FFF2-40B4-BE49-F238E27FC236}">
                <a16:creationId xmlns:a16="http://schemas.microsoft.com/office/drawing/2014/main" id="{23F0BA35-ACE2-4A4F-AF63-1B5D14AB5804}"/>
              </a:ext>
            </a:extLst>
          </p:cNvPr>
          <p:cNvSpPr/>
          <p:nvPr/>
        </p:nvSpPr>
        <p:spPr>
          <a:xfrm>
            <a:off x="2179734" y="1841656"/>
            <a:ext cx="3409355" cy="330383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3C3CC91F-92B2-4D43-A148-04B92A003099}"/>
              </a:ext>
            </a:extLst>
          </p:cNvPr>
          <p:cNvSpPr txBox="1"/>
          <p:nvPr/>
        </p:nvSpPr>
        <p:spPr>
          <a:xfrm>
            <a:off x="3243097" y="4651719"/>
            <a:ext cx="1522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開放</a:t>
            </a:r>
            <a:r>
              <a:rPr lang="zh-TW" altLang="en-US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金融類</a:t>
            </a:r>
            <a:endParaRPr lang="zh-TW" altLang="en-US" sz="2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DAAD3C7E-F479-4C26-88FD-F6D1FC09CD06}"/>
              </a:ext>
            </a:extLst>
          </p:cNvPr>
          <p:cNvSpPr txBox="1"/>
          <p:nvPr/>
        </p:nvSpPr>
        <p:spPr>
          <a:xfrm>
            <a:off x="6700419" y="5419735"/>
            <a:ext cx="1220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跨業</a:t>
            </a:r>
            <a:endParaRPr lang="en-US" altLang="zh-TW" b="1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數據</a:t>
            </a:r>
            <a:endParaRPr lang="en-US" altLang="zh-TW" b="1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280FB1B6-3206-4F0B-ACCD-2969A8B6D79D}"/>
              </a:ext>
            </a:extLst>
          </p:cNvPr>
          <p:cNvSpPr txBox="1"/>
          <p:nvPr/>
        </p:nvSpPr>
        <p:spPr>
          <a:xfrm>
            <a:off x="10031856" y="6127421"/>
            <a:ext cx="1205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裝置數據</a:t>
            </a:r>
            <a:endParaRPr lang="zh-TW" altLang="en-US" sz="1600" dirty="0">
              <a:solidFill>
                <a:schemeClr val="tx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33F10F23-105F-4F40-90B6-30F207A87010}"/>
              </a:ext>
            </a:extLst>
          </p:cNvPr>
          <p:cNvSpPr txBox="1"/>
          <p:nvPr/>
        </p:nvSpPr>
        <p:spPr>
          <a:xfrm>
            <a:off x="8064410" y="4632464"/>
            <a:ext cx="1524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</a:t>
            </a:r>
            <a:r>
              <a:rPr lang="zh-TW" altLang="en-US" sz="20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域金融類</a:t>
            </a:r>
            <a:endParaRPr lang="zh-TW" altLang="en-US" sz="20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橢圓 34">
            <a:extLst>
              <a:ext uri="{FF2B5EF4-FFF2-40B4-BE49-F238E27FC236}">
                <a16:creationId xmlns:a16="http://schemas.microsoft.com/office/drawing/2014/main" id="{175B5251-99F5-48E8-BFBD-D58255049BE8}"/>
              </a:ext>
            </a:extLst>
          </p:cNvPr>
          <p:cNvSpPr/>
          <p:nvPr/>
        </p:nvSpPr>
        <p:spPr>
          <a:xfrm>
            <a:off x="2297685" y="2056854"/>
            <a:ext cx="3285474" cy="31258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6" name="橢圓 35">
            <a:extLst>
              <a:ext uri="{FF2B5EF4-FFF2-40B4-BE49-F238E27FC236}">
                <a16:creationId xmlns:a16="http://schemas.microsoft.com/office/drawing/2014/main" id="{727DABC7-3373-4FE4-82F9-26D5FF234A41}"/>
              </a:ext>
            </a:extLst>
          </p:cNvPr>
          <p:cNvSpPr/>
          <p:nvPr/>
        </p:nvSpPr>
        <p:spPr>
          <a:xfrm>
            <a:off x="7071502" y="2048709"/>
            <a:ext cx="3285474" cy="31258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7" name="object 3">
            <a:extLst>
              <a:ext uri="{FF2B5EF4-FFF2-40B4-BE49-F238E27FC236}">
                <a16:creationId xmlns:a16="http://schemas.microsoft.com/office/drawing/2014/main" id="{6C0AB33F-00A3-47AE-A5AC-FDF8F30BDD64}"/>
              </a:ext>
            </a:extLst>
          </p:cNvPr>
          <p:cNvSpPr txBox="1">
            <a:spLocks/>
          </p:cNvSpPr>
          <p:nvPr/>
        </p:nvSpPr>
        <p:spPr bwMode="ltGray">
          <a:xfrm>
            <a:off x="1893702" y="69159"/>
            <a:ext cx="9613433" cy="56493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10319" algn="ctr" eaLnBrk="0" fontAlgn="base" hangingPunct="0">
              <a:lnSpc>
                <a:spcPts val="4262"/>
              </a:lnSpc>
              <a:spcBef>
                <a:spcPts val="85"/>
              </a:spcBef>
              <a:spcAft>
                <a:spcPct val="0"/>
              </a:spcAft>
              <a:defRPr kumimoji="1" sz="3600" b="1" spc="300">
                <a:solidFill>
                  <a:schemeClr val="tx1">
                    <a:lumMod val="50000"/>
                  </a:schemeClr>
                </a:solidFill>
                <a:latin typeface="Microsoft YaHei UI" pitchFamily="34" charset="-122"/>
                <a:ea typeface="Microsoft YaHei UI" pitchFamily="34" charset="-122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0000"/>
                </a:solidFill>
                <a:latin typeface="Arial Black" pitchFamily="34" charset="0"/>
                <a:ea typeface="標楷體" pitchFamily="65" charset="-12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0000"/>
                </a:solidFill>
                <a:latin typeface="Arial Black" pitchFamily="34" charset="0"/>
                <a:ea typeface="標楷體" pitchFamily="65" charset="-12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0000"/>
                </a:solidFill>
                <a:latin typeface="Arial Black" pitchFamily="34" charset="0"/>
                <a:ea typeface="標楷體" pitchFamily="65" charset="-12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0000"/>
                </a:solidFill>
                <a:latin typeface="Arial Black" pitchFamily="34" charset="0"/>
                <a:ea typeface="標楷體" pitchFamily="65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願景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擴大鏈結開放金融及跨域創新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API</a:t>
            </a:r>
          </a:p>
        </p:txBody>
      </p:sp>
      <p:sp>
        <p:nvSpPr>
          <p:cNvPr id="38" name="內容版面配置區 4">
            <a:extLst>
              <a:ext uri="{FF2B5EF4-FFF2-40B4-BE49-F238E27FC236}">
                <a16:creationId xmlns:a16="http://schemas.microsoft.com/office/drawing/2014/main" id="{7AC303B7-BF6A-4CA3-BC3A-9DA37024DCC4}"/>
              </a:ext>
            </a:extLst>
          </p:cNvPr>
          <p:cNvSpPr txBox="1">
            <a:spLocks/>
          </p:cNvSpPr>
          <p:nvPr/>
        </p:nvSpPr>
        <p:spPr>
          <a:xfrm>
            <a:off x="1338326" y="706271"/>
            <a:ext cx="10065548" cy="1379688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TW"/>
            </a:defPPr>
            <a:lvl1pPr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None/>
              <a:defRPr sz="2000" b="1">
                <a:solidFill>
                  <a:schemeClr val="accent6"/>
                </a:solidFill>
                <a:latin typeface="Arial" pitchFamily="34" charset="0"/>
                <a:ea typeface="微軟正黑體" pitchFamily="34" charset="-120"/>
              </a:defRPr>
            </a:lvl1pPr>
            <a:lvl2pPr marL="714375" lvl="1" indent="-352425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–"/>
              <a:defRPr sz="2000" b="1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990600" indent="-2762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itchFamily="34" charset="0"/>
              <a:buChar char="•"/>
              <a:defRPr sz="200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257300" indent="-266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Char char="–"/>
              <a:defRPr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1524000" indent="-266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Font typeface="Arial" pitchFamily="34" charset="0"/>
              <a:buChar char="»"/>
              <a:defRPr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361950" lvl="1" indent="0">
              <a:buNone/>
            </a:pPr>
            <a:r>
              <a:rPr lang="zh-TW" altLang="en-US" dirty="0">
                <a:sym typeface="Wingdings" panose="05000000000000000000" pitchFamily="2" charset="2"/>
              </a:rPr>
              <a:t>配合金管會政策，與各開放金融專責單位</a:t>
            </a:r>
            <a:r>
              <a:rPr lang="en-US" altLang="zh-TW" dirty="0">
                <a:sym typeface="Wingdings" panose="05000000000000000000" pitchFamily="2" charset="2"/>
              </a:rPr>
              <a:t>API</a:t>
            </a:r>
            <a:r>
              <a:rPr lang="zh-TW" altLang="en-US" dirty="0">
                <a:sym typeface="Wingdings" panose="05000000000000000000" pitchFamily="2" charset="2"/>
              </a:rPr>
              <a:t>平台串接，提供開發測試環境。</a:t>
            </a:r>
            <a:r>
              <a:rPr lang="zh-TW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與跨</a:t>
            </a:r>
            <a:r>
              <a:rPr lang="zh-TW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域業者合作</a:t>
            </a:r>
            <a:r>
              <a:rPr lang="zh-TW" altLang="en-US" dirty="0" smtClean="0">
                <a:sym typeface="Wingdings" panose="05000000000000000000" pitchFamily="2" charset="2"/>
              </a:rPr>
              <a:t>，</a:t>
            </a:r>
            <a:r>
              <a:rPr lang="zh-TW" altLang="en-US" dirty="0">
                <a:solidFill>
                  <a:srgbClr val="212529"/>
                </a:solidFill>
                <a:latin typeface="Roboto Condensed"/>
              </a:rPr>
              <a:t>透過開放</a:t>
            </a:r>
            <a:r>
              <a:rPr lang="en-US" altLang="zh-TW" dirty="0">
                <a:solidFill>
                  <a:srgbClr val="212529"/>
                </a:solidFill>
                <a:latin typeface="Roboto Condensed"/>
              </a:rPr>
              <a:t>API</a:t>
            </a:r>
            <a:r>
              <a:rPr lang="zh-TW" altLang="en-US" dirty="0" smtClean="0">
                <a:solidFill>
                  <a:srgbClr val="212529"/>
                </a:solidFill>
                <a:latin typeface="Roboto Condensed"/>
              </a:rPr>
              <a:t>，與金融</a:t>
            </a:r>
            <a:r>
              <a:rPr lang="zh-TW" altLang="en-US" dirty="0">
                <a:solidFill>
                  <a:srgbClr val="212529"/>
                </a:solidFill>
                <a:latin typeface="Roboto Condensed"/>
              </a:rPr>
              <a:t>科技</a:t>
            </a:r>
            <a:r>
              <a:rPr lang="zh-TW" altLang="en-US" dirty="0" smtClean="0">
                <a:solidFill>
                  <a:srgbClr val="212529"/>
                </a:solidFill>
                <a:latin typeface="Roboto Condensed"/>
              </a:rPr>
              <a:t>業者</a:t>
            </a:r>
            <a:r>
              <a:rPr lang="zh-TW" altLang="en-US" dirty="0">
                <a:solidFill>
                  <a:srgbClr val="212529"/>
                </a:solidFill>
                <a:latin typeface="Roboto Condensed"/>
              </a:rPr>
              <a:t>合作</a:t>
            </a:r>
            <a:r>
              <a:rPr lang="zh-TW" altLang="en-US" dirty="0" smtClean="0"/>
              <a:t>產出</a:t>
            </a:r>
            <a:r>
              <a:rPr lang="zh-TW" altLang="en-US" dirty="0">
                <a:solidFill>
                  <a:srgbClr val="FF0000"/>
                </a:solidFill>
              </a:rPr>
              <a:t>創新場景金融服務雛型</a:t>
            </a:r>
            <a:r>
              <a:rPr lang="zh-TW" altLang="en-US" dirty="0" smtClean="0"/>
              <a:t>。由雛型帶動產出新的商模與服務</a:t>
            </a:r>
            <a:r>
              <a:rPr lang="zh-TW" altLang="en-US" dirty="0" smtClean="0">
                <a:solidFill>
                  <a:srgbClr val="212529"/>
                </a:solidFill>
                <a:latin typeface="Roboto Condensed"/>
              </a:rPr>
              <a:t>生態系。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2B7201C8-DB55-4898-9334-64CF410587CF}"/>
              </a:ext>
            </a:extLst>
          </p:cNvPr>
          <p:cNvSpPr txBox="1"/>
          <p:nvPr/>
        </p:nvSpPr>
        <p:spPr>
          <a:xfrm>
            <a:off x="8979495" y="6127421"/>
            <a:ext cx="1217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技術合作</a:t>
            </a:r>
            <a:endParaRPr lang="zh-TW" altLang="en-US" sz="1600" dirty="0">
              <a:solidFill>
                <a:schemeClr val="tx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142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onsole"/>
              <a:ea typeface="微軟正黑體"/>
              <a:cs typeface="+mn-cs"/>
            </a:endParaRPr>
          </a:p>
        </p:txBody>
      </p:sp>
      <p:sp>
        <p:nvSpPr>
          <p:cNvPr id="11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onsole"/>
              <a:ea typeface="微軟正黑體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onsole"/>
              <a:ea typeface="微軟正黑體"/>
              <a:cs typeface="+mn-cs"/>
            </a:endParaRPr>
          </a:p>
        </p:txBody>
      </p:sp>
      <p:sp>
        <p:nvSpPr>
          <p:cNvPr id="15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onsole"/>
              <a:ea typeface="微軟正黑體"/>
              <a:cs typeface="+mn-cs"/>
            </a:endParaRPr>
          </a:p>
        </p:txBody>
      </p:sp>
      <p:sp>
        <p:nvSpPr>
          <p:cNvPr id="17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onsole"/>
              <a:ea typeface="微軟正黑體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C928D70-6A88-4353-9F41-59165F6E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0150" y="6356350"/>
            <a:ext cx="25336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2221B39-B72A-44C6-99E7-41701CE9FAD7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Lucida Console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Lucida Console"/>
              <a:ea typeface="微軟正黑體"/>
              <a:cs typeface="+mn-cs"/>
            </a:endParaRPr>
          </a:p>
        </p:txBody>
      </p:sp>
      <p:sp>
        <p:nvSpPr>
          <p:cNvPr id="16" name="標題 1">
            <a:extLst>
              <a:ext uri="{FF2B5EF4-FFF2-40B4-BE49-F238E27FC236}">
                <a16:creationId xmlns:a16="http://schemas.microsoft.com/office/drawing/2014/main" id="{6F3D10CE-8065-4972-8E83-432E2C76193D}"/>
              </a:ext>
            </a:extLst>
          </p:cNvPr>
          <p:cNvSpPr txBox="1">
            <a:spLocks/>
          </p:cNvSpPr>
          <p:nvPr/>
        </p:nvSpPr>
        <p:spPr>
          <a:xfrm>
            <a:off x="1694810" y="2119147"/>
            <a:ext cx="9144000" cy="13790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THANK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 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YOU</a:t>
            </a:r>
            <a:endParaRPr kumimoji="0" lang="zh-TW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j-cs"/>
            </a:endParaRPr>
          </a:p>
        </p:txBody>
      </p:sp>
      <p:pic>
        <p:nvPicPr>
          <p:cNvPr id="10" name="圖片 9" descr="一張含有 畫畫 的圖片&#10;&#10;自動產生的描述">
            <a:extLst>
              <a:ext uri="{FF2B5EF4-FFF2-40B4-BE49-F238E27FC236}">
                <a16:creationId xmlns:a16="http://schemas.microsoft.com/office/drawing/2014/main" id="{54901F78-5DBB-4BC7-A6E4-A37B83032E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051" y="3528348"/>
            <a:ext cx="3023340" cy="37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9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49" y="3243927"/>
            <a:ext cx="5674030" cy="319164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279577" y="68010"/>
            <a:ext cx="8555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Banking Everywhere, Never at a Bank</a:t>
            </a:r>
            <a:endParaRPr lang="zh-TW" altLang="en-US" sz="36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431507" y="6576349"/>
            <a:ext cx="48510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來源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:https://www.ithome.com.tw/news/127400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43302" y="3267976"/>
            <a:ext cx="4248815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跨域情境</a:t>
            </a:r>
            <a:r>
              <a:rPr lang="en-US" altLang="zh-TW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1:</a:t>
            </a:r>
          </a:p>
          <a:p>
            <a:r>
              <a:rPr lang="zh-TW" altLang="en-US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透過智慧音箱</a:t>
            </a:r>
            <a:r>
              <a:rPr lang="en-US" altLang="zh-TW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Alexa</a:t>
            </a:r>
            <a:r>
              <a:rPr lang="zh-TW" altLang="en-US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購買</a:t>
            </a:r>
            <a:r>
              <a:rPr lang="en-US" altLang="zh-TW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Xbox One </a:t>
            </a:r>
            <a:r>
              <a:rPr lang="en-US" altLang="zh-TW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特價</a:t>
            </a:r>
            <a:r>
              <a:rPr lang="zh-TW" altLang="en-US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優惠</a:t>
            </a:r>
            <a:r>
              <a:rPr lang="zh-TW" altLang="en-US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商品時。</a:t>
            </a:r>
            <a:r>
              <a:rPr lang="en-US" altLang="zh-TW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Alexa</a:t>
            </a:r>
            <a:r>
              <a:rPr lang="zh-TW" altLang="en-US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提出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購買前參考建議。</a:t>
            </a:r>
            <a:r>
              <a:rPr lang="zh-TW" altLang="en-US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因為</a:t>
            </a:r>
            <a:r>
              <a:rPr lang="zh-TW" altLang="en-US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該月支出已超過預算</a:t>
            </a:r>
            <a:r>
              <a:rPr lang="zh-TW" altLang="en-US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，且明年旅遊計畫可能費用不足。或可採用分期方式低利方案支付。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43302" y="5189980"/>
            <a:ext cx="4248815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跨域情境</a:t>
            </a:r>
            <a:r>
              <a:rPr lang="en-US" altLang="zh-TW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2:</a:t>
            </a:r>
          </a:p>
          <a:p>
            <a:r>
              <a:rPr lang="zh-TW" altLang="en-US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</a:t>
            </a:r>
            <a:r>
              <a:rPr lang="zh-TW" altLang="en-US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</a:t>
            </a:r>
            <a:r>
              <a:rPr lang="zh-TW" altLang="en-US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一家甜點店，自助結帳櫃檯前打開體重管理</a:t>
            </a:r>
            <a:r>
              <a:rPr lang="en-US" altLang="zh-TW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，掃描甜點，確認熱量在許可範圍後，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可立即結帳並記錄在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759" y="1145456"/>
            <a:ext cx="1114023" cy="1562590"/>
          </a:xfrm>
          <a:prstGeom prst="rect">
            <a:avLst/>
          </a:prstGeom>
          <a:ln>
            <a:solidFill>
              <a:schemeClr val="accent1">
                <a:hueOff val="0"/>
                <a:satOff val="0"/>
                <a:lumOff val="0"/>
              </a:schemeClr>
            </a:solidFill>
          </a:ln>
        </p:spPr>
      </p:pic>
      <p:sp>
        <p:nvSpPr>
          <p:cNvPr id="11" name="矩形 10"/>
          <p:cNvSpPr/>
          <p:nvPr/>
        </p:nvSpPr>
        <p:spPr>
          <a:xfrm>
            <a:off x="2089266" y="1108282"/>
            <a:ext cx="87463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銀行</a:t>
            </a:r>
            <a:r>
              <a:rPr lang="en-US" altLang="zh-TW" sz="240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240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科技 </a:t>
            </a:r>
            <a:r>
              <a:rPr lang="en-US" altLang="zh-TW" sz="240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 </a:t>
            </a:r>
            <a:r>
              <a:rPr lang="zh-TW" altLang="en-US" sz="240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場景</a:t>
            </a:r>
            <a:r>
              <a:rPr lang="en-US" altLang="zh-TW" sz="240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 </a:t>
            </a:r>
            <a:r>
              <a:rPr lang="zh-TW" altLang="en-US" sz="240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金融創新生態圈  </a:t>
            </a:r>
          </a:p>
          <a:p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Bank 4.0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」於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月出版，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Banking Everywhere, Never at a Bank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.“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場景金融服務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和情感銀行服務將成為轉型下的新趨勢。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未來的銀行將嵌入我們的生活，不再有時間限制，也沒有地域侷限。一個語音指令、手機彈指之間，就能夠每週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天、每天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小時，隨時隨地輕鬆完成投資、轉帳、預約、查詢、支付等金融服務</a:t>
            </a: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785633" y="2968465"/>
            <a:ext cx="9980358" cy="22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6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2866" name="Group 2"/>
          <p:cNvGrpSpPr>
            <a:grpSpLocks/>
          </p:cNvGrpSpPr>
          <p:nvPr/>
        </p:nvGrpSpPr>
        <p:grpSpPr bwMode="auto">
          <a:xfrm>
            <a:off x="5591722" y="2097708"/>
            <a:ext cx="4464719" cy="4211612"/>
            <a:chOff x="1383" y="641"/>
            <a:chExt cx="3206" cy="3197"/>
          </a:xfrm>
        </p:grpSpPr>
        <p:sp>
          <p:nvSpPr>
            <p:cNvPr id="1572867" name="AutoShape 3"/>
            <p:cNvSpPr>
              <a:spLocks noChangeArrowheads="1"/>
            </p:cNvSpPr>
            <p:nvPr/>
          </p:nvSpPr>
          <p:spPr bwMode="gray">
            <a:xfrm>
              <a:off x="2085" y="641"/>
              <a:ext cx="742" cy="743"/>
            </a:xfrm>
            <a:prstGeom prst="octagon">
              <a:avLst>
                <a:gd name="adj" fmla="val 29287"/>
              </a:avLst>
            </a:prstGeom>
            <a:solidFill>
              <a:srgbClr val="6399AB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/>
            <a:p>
              <a:r>
                <a:rPr lang="zh-TW" altLang="en-US" dirty="0"/>
                <a:t>開放銀行</a:t>
              </a:r>
            </a:p>
          </p:txBody>
        </p:sp>
        <p:sp>
          <p:nvSpPr>
            <p:cNvPr id="1572868" name="AutoShape 4"/>
            <p:cNvSpPr>
              <a:spLocks noChangeArrowheads="1"/>
            </p:cNvSpPr>
            <p:nvPr/>
          </p:nvSpPr>
          <p:spPr bwMode="gray">
            <a:xfrm>
              <a:off x="3116" y="641"/>
              <a:ext cx="742" cy="743"/>
            </a:xfrm>
            <a:prstGeom prst="octagon">
              <a:avLst>
                <a:gd name="adj" fmla="val 29287"/>
              </a:avLst>
            </a:prstGeom>
            <a:solidFill>
              <a:srgbClr val="B1A35D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/>
            <a:p>
              <a:r>
                <a:rPr lang="zh-TW" altLang="en-US" dirty="0"/>
                <a:t>創新人才</a:t>
              </a:r>
            </a:p>
          </p:txBody>
        </p:sp>
        <p:sp>
          <p:nvSpPr>
            <p:cNvPr id="1572869" name="AutoShape 5"/>
            <p:cNvSpPr>
              <a:spLocks noChangeArrowheads="1"/>
            </p:cNvSpPr>
            <p:nvPr/>
          </p:nvSpPr>
          <p:spPr bwMode="gray">
            <a:xfrm>
              <a:off x="2085" y="3095"/>
              <a:ext cx="742" cy="743"/>
            </a:xfrm>
            <a:prstGeom prst="octagon">
              <a:avLst>
                <a:gd name="adj" fmla="val 29287"/>
              </a:avLst>
            </a:prstGeom>
            <a:solidFill>
              <a:srgbClr val="B1A35D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/>
            <a:p>
              <a:r>
                <a:rPr lang="zh-TW" altLang="en-US" dirty="0"/>
                <a:t>人工智慧</a:t>
              </a:r>
            </a:p>
          </p:txBody>
        </p:sp>
        <p:sp>
          <p:nvSpPr>
            <p:cNvPr id="1572870" name="AutoShape 6"/>
            <p:cNvSpPr>
              <a:spLocks noChangeArrowheads="1"/>
            </p:cNvSpPr>
            <p:nvPr/>
          </p:nvSpPr>
          <p:spPr bwMode="gray">
            <a:xfrm>
              <a:off x="3116" y="3095"/>
              <a:ext cx="742" cy="743"/>
            </a:xfrm>
            <a:prstGeom prst="octagon">
              <a:avLst>
                <a:gd name="adj" fmla="val 29287"/>
              </a:avLst>
            </a:prstGeom>
            <a:solidFill>
              <a:srgbClr val="6399AB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/>
            <a:p>
              <a:r>
                <a:rPr lang="zh-TW" altLang="en-US" dirty="0"/>
                <a:t>敏捷開發</a:t>
              </a:r>
            </a:p>
          </p:txBody>
        </p:sp>
        <p:sp>
          <p:nvSpPr>
            <p:cNvPr id="1572871" name="AutoShape 7"/>
            <p:cNvSpPr>
              <a:spLocks noChangeArrowheads="1"/>
            </p:cNvSpPr>
            <p:nvPr/>
          </p:nvSpPr>
          <p:spPr bwMode="gray">
            <a:xfrm>
              <a:off x="1383" y="1384"/>
              <a:ext cx="743" cy="742"/>
            </a:xfrm>
            <a:prstGeom prst="octagon">
              <a:avLst>
                <a:gd name="adj" fmla="val 29287"/>
              </a:avLst>
            </a:prstGeom>
            <a:solidFill>
              <a:srgbClr val="A1A646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/>
            <a:p>
              <a:r>
                <a:rPr lang="zh-TW" altLang="en-US" dirty="0"/>
                <a:t>區塊鏈</a:t>
              </a:r>
            </a:p>
          </p:txBody>
        </p:sp>
        <p:sp>
          <p:nvSpPr>
            <p:cNvPr id="1572872" name="AutoShape 8"/>
            <p:cNvSpPr>
              <a:spLocks noChangeArrowheads="1"/>
            </p:cNvSpPr>
            <p:nvPr/>
          </p:nvSpPr>
          <p:spPr bwMode="gray">
            <a:xfrm>
              <a:off x="1383" y="2406"/>
              <a:ext cx="743" cy="742"/>
            </a:xfrm>
            <a:prstGeom prst="octagon">
              <a:avLst>
                <a:gd name="adj" fmla="val 29287"/>
              </a:avLst>
            </a:prstGeom>
            <a:solidFill>
              <a:srgbClr val="E0AD12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/>
            <a:p>
              <a:r>
                <a:rPr lang="zh-TW" altLang="en-US" dirty="0"/>
                <a:t>合作夥伴</a:t>
              </a:r>
              <a:endParaRPr lang="zh-TW" altLang="zh-TW" dirty="0"/>
            </a:p>
          </p:txBody>
        </p:sp>
        <p:sp>
          <p:nvSpPr>
            <p:cNvPr id="1572873" name="AutoShape 9"/>
            <p:cNvSpPr>
              <a:spLocks noChangeArrowheads="1"/>
            </p:cNvSpPr>
            <p:nvPr/>
          </p:nvSpPr>
          <p:spPr bwMode="gray">
            <a:xfrm>
              <a:off x="3846" y="1384"/>
              <a:ext cx="743" cy="742"/>
            </a:xfrm>
            <a:prstGeom prst="octagon">
              <a:avLst>
                <a:gd name="adj" fmla="val 29287"/>
              </a:avLst>
            </a:prstGeom>
            <a:solidFill>
              <a:srgbClr val="E0AD12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/>
            <a:p>
              <a:r>
                <a:rPr lang="zh-TW" altLang="en-US" dirty="0"/>
                <a:t>客戶體驗</a:t>
              </a:r>
            </a:p>
          </p:txBody>
        </p:sp>
        <p:sp>
          <p:nvSpPr>
            <p:cNvPr id="1572874" name="AutoShape 10"/>
            <p:cNvSpPr>
              <a:spLocks noChangeArrowheads="1"/>
            </p:cNvSpPr>
            <p:nvPr/>
          </p:nvSpPr>
          <p:spPr bwMode="gray">
            <a:xfrm>
              <a:off x="3846" y="2416"/>
              <a:ext cx="743" cy="742"/>
            </a:xfrm>
            <a:prstGeom prst="octagon">
              <a:avLst>
                <a:gd name="adj" fmla="val 29287"/>
              </a:avLst>
            </a:prstGeom>
            <a:solidFill>
              <a:srgbClr val="A1A646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/>
            <a:p>
              <a:pPr eaLnBrk="0" hangingPunct="0">
                <a:lnSpc>
                  <a:spcPct val="85000"/>
                </a:lnSpc>
                <a:spcBef>
                  <a:spcPct val="30000"/>
                </a:spcBef>
              </a:pPr>
              <a:r>
                <a:rPr lang="zh-TW" altLang="en-US" sz="1600" b="1" dirty="0" smtClean="0">
                  <a:solidFill>
                    <a:srgbClr val="FFFFFF"/>
                  </a:solidFill>
                </a:rPr>
                <a:t>數據</a:t>
              </a:r>
              <a:endParaRPr lang="en-US" altLang="zh-TW" sz="1600" b="1" smtClean="0">
                <a:solidFill>
                  <a:srgbClr val="FFFFFF"/>
                </a:solidFill>
              </a:endParaRPr>
            </a:p>
            <a:p>
              <a:pPr eaLnBrk="0" hangingPunct="0">
                <a:lnSpc>
                  <a:spcPct val="85000"/>
                </a:lnSpc>
                <a:spcBef>
                  <a:spcPct val="30000"/>
                </a:spcBef>
              </a:pPr>
              <a:r>
                <a:rPr lang="zh-TW" altLang="en-US" sz="1600" b="1" smtClean="0">
                  <a:solidFill>
                    <a:srgbClr val="FFFFFF"/>
                  </a:solidFill>
                </a:rPr>
                <a:t>共享</a:t>
              </a:r>
              <a:endParaRPr lang="en-US" altLang="zh-TW" sz="16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830125" y="1378573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1.</a:t>
            </a:r>
            <a:r>
              <a:rPr lang="zh-TW" altLang="en-US" sz="2400" dirty="0"/>
              <a:t>客戶體驗才是重點</a:t>
            </a:r>
            <a:endParaRPr lang="en-US" altLang="zh-TW" sz="2400" dirty="0"/>
          </a:p>
          <a:p>
            <a:r>
              <a:rPr lang="en-US" altLang="zh-TW" sz="2400" dirty="0"/>
              <a:t>2.</a:t>
            </a:r>
            <a:r>
              <a:rPr lang="zh-TW" altLang="en-US" sz="2400" dirty="0"/>
              <a:t>數據資料是新的能源</a:t>
            </a:r>
            <a:endParaRPr lang="en-US" altLang="zh-TW" sz="2400" dirty="0"/>
          </a:p>
          <a:p>
            <a:r>
              <a:rPr lang="en-US" altLang="zh-TW" sz="2400" dirty="0"/>
              <a:t>3.</a:t>
            </a:r>
            <a:r>
              <a:rPr lang="zh-TW" altLang="en-US" sz="2400" dirty="0"/>
              <a:t>運用新科技 </a:t>
            </a:r>
            <a:r>
              <a:rPr lang="en-US" altLang="zh-TW" sz="2400" dirty="0"/>
              <a:t>AI</a:t>
            </a:r>
            <a:r>
              <a:rPr lang="zh-TW" altLang="en-US" sz="2400" dirty="0"/>
              <a:t> </a:t>
            </a:r>
            <a:r>
              <a:rPr lang="en-US" altLang="zh-TW" sz="2400" dirty="0"/>
              <a:t>&amp;</a:t>
            </a:r>
            <a:r>
              <a:rPr lang="zh-TW" altLang="en-US" sz="2400" dirty="0"/>
              <a:t> </a:t>
            </a:r>
            <a:r>
              <a:rPr lang="en-US" altLang="zh-TW" sz="2400" dirty="0" err="1"/>
              <a:t>Blockchain</a:t>
            </a:r>
            <a:endParaRPr lang="en-US" altLang="zh-TW" sz="2400" dirty="0"/>
          </a:p>
          <a:p>
            <a:r>
              <a:rPr lang="en-US" altLang="zh-TW" sz="2400" dirty="0"/>
              <a:t>4.</a:t>
            </a:r>
            <a:r>
              <a:rPr lang="zh-TW" altLang="en-US" sz="2400" dirty="0"/>
              <a:t>不要想自己做，需透過</a:t>
            </a:r>
            <a:r>
              <a:rPr lang="en-US" altLang="zh-TW" sz="2400" dirty="0"/>
              <a:t>API</a:t>
            </a:r>
          </a:p>
          <a:p>
            <a:r>
              <a:rPr lang="en-US" altLang="zh-TW" sz="2400" dirty="0"/>
              <a:t>5.</a:t>
            </a:r>
            <a:r>
              <a:rPr lang="zh-TW" altLang="en-US" sz="2400" dirty="0" smtClean="0"/>
              <a:t>開放資料</a:t>
            </a:r>
            <a:r>
              <a:rPr lang="zh-TW" altLang="en-US" sz="2400" dirty="0"/>
              <a:t>是趨勢</a:t>
            </a:r>
            <a:endParaRPr lang="en-US" altLang="zh-TW" sz="2400" dirty="0"/>
          </a:p>
        </p:txBody>
      </p:sp>
      <p:sp>
        <p:nvSpPr>
          <p:cNvPr id="2" name="矩形 1"/>
          <p:cNvSpPr/>
          <p:nvPr/>
        </p:nvSpPr>
        <p:spPr>
          <a:xfrm>
            <a:off x="6492137" y="2038903"/>
            <a:ext cx="1174969" cy="10857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3134141" y="68624"/>
            <a:ext cx="5880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36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Bank 4.0</a:t>
            </a:r>
            <a:r>
              <a:rPr lang="zh-TW" altLang="en-US" sz="36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 重要關鍵成功因素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330" y="3981184"/>
            <a:ext cx="1447886" cy="6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5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5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2063552" y="1513816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222222"/>
                </a:solidFill>
                <a:latin typeface="Arial" panose="020B0604020202020204" pitchFamily="34" charset="0"/>
              </a:rPr>
              <a:t>Open banking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 is a </a:t>
            </a:r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</a:rPr>
              <a:t>financial services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 term as part of </a:t>
            </a:r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</a:rPr>
              <a:t>financial technology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 that refers to:</a:t>
            </a:r>
          </a:p>
          <a:p>
            <a:endParaRPr lang="en-US" altLang="zh-TW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The use of </a:t>
            </a:r>
            <a:r>
              <a:rPr lang="en-US" altLang="zh-TW" u="sng" dirty="0">
                <a:solidFill>
                  <a:srgbClr val="FF0000"/>
                </a:solidFill>
                <a:latin typeface="Arial" panose="020B0604020202020204" pitchFamily="34" charset="0"/>
              </a:rPr>
              <a:t>open </a:t>
            </a:r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</a:rPr>
              <a:t>APIs</a:t>
            </a:r>
            <a:r>
              <a:rPr lang="en-US" altLang="zh-TW" u="sng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that enable third-party developers to build applications and services around the financial institution.</a:t>
            </a:r>
          </a:p>
          <a:p>
            <a:pPr>
              <a:buFont typeface="+mj-lt"/>
              <a:buAutoNum type="arabicPeriod"/>
            </a:pPr>
            <a:endParaRPr lang="en-US" altLang="zh-TW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Greater financial transparency options for account holders ranging from </a:t>
            </a:r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</a:rPr>
              <a:t>open data to private data.</a:t>
            </a:r>
          </a:p>
          <a:p>
            <a:pPr>
              <a:buFont typeface="+mj-lt"/>
              <a:buAutoNum type="arabicPeriod"/>
            </a:pPr>
            <a:endParaRPr lang="en-US" altLang="zh-TW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The use of </a:t>
            </a:r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</a:rPr>
              <a:t>open-source</a:t>
            </a:r>
            <a:r>
              <a:rPr lang="en-US" altLang="zh-TW" dirty="0">
                <a:solidFill>
                  <a:srgbClr val="0B0080"/>
                </a:solidFill>
                <a:latin typeface="Arial" panose="020B0604020202020204" pitchFamily="34" charset="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</a:rPr>
              <a:t>technology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 to achieve the above.</a:t>
            </a:r>
            <a:endParaRPr lang="en-US" altLang="zh-TW" baseline="30000" dirty="0">
              <a:solidFill>
                <a:srgbClr val="0B0080"/>
              </a:solidFill>
              <a:latin typeface="Arial" panose="020B0604020202020204" pitchFamily="34" charset="0"/>
            </a:endParaRPr>
          </a:p>
          <a:p>
            <a:endParaRPr lang="en-US" altLang="zh-TW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12883" y="68624"/>
            <a:ext cx="47226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什麼是</a:t>
            </a:r>
            <a:r>
              <a:rPr lang="en-US" altLang="zh-TW" sz="36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Open banking</a:t>
            </a:r>
          </a:p>
          <a:p>
            <a:pPr algn="ctr"/>
            <a:endParaRPr lang="zh-TW" altLang="en-US" sz="3600" b="1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96000" y="6271439"/>
            <a:ext cx="438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2"/>
              </a:rPr>
              <a:t>https://en.wikipedia.org/wiki/Open_banking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74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85646" y="40336"/>
            <a:ext cx="9082354" cy="1325563"/>
          </a:xfrm>
        </p:spPr>
        <p:txBody>
          <a:bodyPr>
            <a:noAutofit/>
          </a:bodyPr>
          <a:lstStyle/>
          <a:p>
            <a:pPr defTabSz="761970"/>
            <a:r>
              <a:rPr kumimoji="1" lang="zh-TW" altLang="en-US" sz="3600" dirty="0"/>
              <a:t>深入閱讀</a:t>
            </a:r>
            <a:r>
              <a:rPr kumimoji="1" lang="en-US" altLang="zh-TW" sz="3600" dirty="0"/>
              <a:t>:ABS-MAS Financial World</a:t>
            </a:r>
            <a:br>
              <a:rPr kumimoji="1" lang="en-US" altLang="zh-TW" sz="3600" dirty="0"/>
            </a:br>
            <a:r>
              <a:rPr kumimoji="1" lang="en-US" altLang="zh-TW" sz="3600" dirty="0"/>
              <a:t>Financial-as-a-Service: API Playbook</a:t>
            </a:r>
            <a:endParaRPr kumimoji="1" lang="zh-TW" altLang="en-US" sz="3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194" y="1865370"/>
            <a:ext cx="4351482" cy="42999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96000" y="2128208"/>
            <a:ext cx="40932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0070C0"/>
                </a:solidFill>
                <a:latin typeface="OpenSans" charset="0"/>
              </a:rPr>
              <a:t>Advantages of an API economy </a:t>
            </a:r>
            <a:endParaRPr lang="en-US" altLang="zh-TW" dirty="0">
              <a:solidFill>
                <a:srgbClr val="0070C0"/>
              </a:solidFill>
            </a:endParaRPr>
          </a:p>
          <a:p>
            <a:r>
              <a:rPr lang="en-US" altLang="zh-TW" sz="1400" dirty="0">
                <a:solidFill>
                  <a:prstClr val="black"/>
                </a:solidFill>
                <a:latin typeface="OpenSans" charset="0"/>
              </a:rPr>
              <a:t>The creation of an API economy generates a multitude of advantages for the stakeholders across FSI and cross sectors. Whilst there exist potential advantages for the industry and its customers, also existing is an opportunity to create a sustainable macro environment that promotes cooperation and collaboration between stakeholders. </a:t>
            </a:r>
            <a:endParaRPr lang="en-US" altLang="zh-TW" sz="1400" dirty="0">
              <a:solidFill>
                <a:prstClr val="black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96000" y="4488502"/>
            <a:ext cx="54006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資安導入策略</a:t>
            </a:r>
            <a:endParaRPr lang="en-US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強加密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:Strong Encryption </a:t>
            </a:r>
          </a:p>
          <a:p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雙因素認證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:2-Factor Authentication</a:t>
            </a:r>
          </a:p>
          <a:p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託管環境安全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Hosting Environment Security</a:t>
            </a:r>
          </a:p>
          <a:p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存取控制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:Access Controls </a:t>
            </a:r>
          </a:p>
          <a:p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安全事件與事故監測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:Security Events &amp; Incident Monitoring </a:t>
            </a:r>
          </a:p>
          <a:p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審計追蹤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:Secured Audit Trails </a:t>
            </a:r>
          </a:p>
          <a:p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生命週期與源碼掃描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:Secure API development lifecycle &amp; code reviews </a:t>
            </a:r>
          </a:p>
          <a:p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故障轉移機制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Robust Failover mechanisms </a:t>
            </a:r>
          </a:p>
          <a:p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弱點掃描與滲透測試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Vulnerability Analysis &amp; Penetration Testing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13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A1CAED-E6C2-BE4F-8F20-18AFF9BED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41" y="-27384"/>
            <a:ext cx="8229600" cy="873760"/>
          </a:xfrm>
        </p:spPr>
        <p:txBody>
          <a:bodyPr>
            <a:normAutofit/>
          </a:bodyPr>
          <a:lstStyle/>
          <a:p>
            <a:r>
              <a:rPr kumimoji="1" lang="en-US" altLang="zh-TW" sz="3600" dirty="0" err="1"/>
              <a:t>CitiBank</a:t>
            </a:r>
            <a:r>
              <a:rPr kumimoji="1" lang="en-US" altLang="zh-TW" sz="3600" dirty="0"/>
              <a:t> Developer Hub</a:t>
            </a:r>
            <a:endParaRPr kumimoji="1" lang="zh-TW" altLang="en-US" sz="36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7883408-A78F-CA4D-9582-FED01073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D923-F43A-49A9-AC82-B0527E9D4E36}" type="slidenum">
              <a:rPr lang="zh-TW" altLang="en-US" smtClean="0">
                <a:solidFill>
                  <a:prstClr val="black"/>
                </a:solidFill>
              </a:rPr>
              <a:pPr/>
              <a:t>7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024744" y="1055757"/>
            <a:ext cx="81425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Citi Developer Hub API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Products:</a:t>
            </a:r>
          </a:p>
          <a:p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帳戶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:  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內含花旗客戶的帳戶與交易資訊。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授權：內含花旗客戶經由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OAuth 2.0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架構進行授權的相關信息。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客戶：內含花旗客戶基本信息，如姓名、郵寄地址、電子郵件和電話號碼。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卡片：內含客戶授權的花旗信用卡執行操作信息。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資金流動：內含花旗客戶的帳戶內資金移轉信息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包括客戶自己的不同花旗帳戶、花旗客戶間帳戶、花旗客戶移轉到其他銀行帳戶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開戶：內含新客戶啟動基本開戶流程信息。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使用點數支付：內含花旗客戶執行花旗點數支付全部或部分交易的信息。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公共事業：內含特定國家市場的公用事業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如水、電、暖氣、社會保險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相關支付或交易信息。</a:t>
            </a:r>
          </a:p>
          <a:p>
            <a:pPr marL="342900" indent="-342900">
              <a:buFont typeface="+mj-lt"/>
              <a:buAutoNum type="arabicPeriod"/>
            </a:pP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283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86137" y="-99392"/>
            <a:ext cx="8229600" cy="1008112"/>
          </a:xfrm>
        </p:spPr>
        <p:txBody>
          <a:bodyPr>
            <a:normAutofit/>
          </a:bodyPr>
          <a:lstStyle/>
          <a:p>
            <a:r>
              <a:rPr lang="en-US" altLang="zh-TW" sz="4000" dirty="0"/>
              <a:t>BBVA</a:t>
            </a:r>
            <a:r>
              <a:rPr lang="zh-TW" altLang="en-US" sz="4000" dirty="0"/>
              <a:t> </a:t>
            </a:r>
            <a:r>
              <a:rPr lang="en-US" altLang="zh-TW" sz="4000" dirty="0"/>
              <a:t>Bank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D923-F43A-49A9-AC82-B0527E9D4E36}" type="slidenum">
              <a:rPr lang="zh-TW" altLang="en-US" smtClean="0">
                <a:solidFill>
                  <a:prstClr val="black"/>
                </a:solidFill>
              </a:rPr>
              <a:pPr/>
              <a:t>8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2062066" y="980728"/>
          <a:ext cx="8138391" cy="523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7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Retail accounts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10390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Customers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提供客戶的基本資料以供了解客戶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Accounts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了解客戶的帳戶信息，包含各項交易紀錄等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10390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Cards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了解客戶的消費習慣，獲取即時資料，以降低成本改善用戶體驗</a:t>
                      </a:r>
                      <a:endParaRPr lang="en-US" altLang="zh-TW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10390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Payments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允許第三方機構向授權帳戶提供匯款服務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10390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Loans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了解客戶並為客戶提供迅速的貸款服務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10390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Notifications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即時收到客戶的交易等資訊，加強產品的供應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10390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6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Alipay</a:t>
                      </a:r>
                      <a:endParaRPr lang="en-US" altLang="zh-TW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10390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因應來自中國市場的付款退款需求</a:t>
                      </a:r>
                      <a:endParaRPr lang="en-US" altLang="zh-TW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10390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16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Business</a:t>
                      </a: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390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zh-TW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10390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Business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account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10390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以市場標準格式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AEB43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來檢索業務用戶的餘額和交易，並通過自動對帳提高效率。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10390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16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Data</a:t>
                      </a: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390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zh-TW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10390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SEL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10390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提供非經濟面向訊息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社會經濟和生活方式信息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10390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6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Patstats</a:t>
                      </a:r>
                      <a:endParaRPr lang="en-US" altLang="zh-TW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10390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內含極佳的交易數據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包含卡片交易、地理位置、商品種類等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，使用者可由此了解自身商業環境、能力的優勢與劣勢。</a:t>
                      </a:r>
                      <a:endParaRPr lang="en-US" altLang="zh-TW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43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8016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000" dirty="0"/>
              <a:t>Barclay Bank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D923-F43A-49A9-AC82-B0527E9D4E36}" type="slidenum">
              <a:rPr lang="zh-TW" altLang="en-US" smtClean="0">
                <a:solidFill>
                  <a:prstClr val="black"/>
                </a:solidFill>
              </a:rPr>
              <a:pPr/>
              <a:t>9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2132846" y="1699025"/>
          <a:ext cx="7634335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6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項目</a:t>
                      </a:r>
                      <a:endParaRPr lang="zh-TW" altLang="en-US" sz="1600" dirty="0"/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說明</a:t>
                      </a:r>
                      <a:endParaRPr lang="zh-TW" altLang="en-US" sz="1600" dirty="0"/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10390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600" b="0" dirty="0" smtClean="0"/>
                        <a:t>ATMs</a:t>
                      </a:r>
                      <a:endParaRPr lang="en-US" altLang="zh-TW" sz="1600" dirty="0" smtClean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10390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1600" dirty="0" smtClean="0"/>
                        <a:t>ATM</a:t>
                      </a:r>
                      <a:r>
                        <a:rPr lang="zh-TW" altLang="en-US" sz="1600" dirty="0" smtClean="0"/>
                        <a:t>數據資料</a:t>
                      </a:r>
                      <a:r>
                        <a:rPr lang="en-US" altLang="zh-TW" sz="1600" dirty="0" smtClean="0"/>
                        <a:t>(</a:t>
                      </a:r>
                      <a:r>
                        <a:rPr lang="zh-TW" altLang="en-US" sz="1600" dirty="0" smtClean="0"/>
                        <a:t>包含銀行</a:t>
                      </a:r>
                      <a:r>
                        <a:rPr lang="en-US" altLang="zh-TW" sz="1600" dirty="0" smtClean="0"/>
                        <a:t>ATM</a:t>
                      </a:r>
                      <a:r>
                        <a:rPr lang="zh-TW" altLang="en-US" sz="1600" dirty="0" smtClean="0"/>
                        <a:t>在英國的清單、街道名稱與每台機器可以有的服務等）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600" dirty="0" smtClean="0"/>
                        <a:t>Payment</a:t>
                      </a:r>
                      <a:r>
                        <a:rPr lang="en-US" altLang="zh-TW" sz="1600" baseline="0" dirty="0" smtClean="0"/>
                        <a:t> initiation</a:t>
                      </a:r>
                      <a:endParaRPr lang="en-US" altLang="zh-TW" sz="1600" dirty="0" smtClean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zh-TW" altLang="en-US" sz="1600" dirty="0" smtClean="0"/>
                        <a:t>單一且即時的付款交易</a:t>
                      </a:r>
                      <a:endParaRPr lang="zh-TW" altLang="en-US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10390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600" dirty="0" smtClean="0"/>
                        <a:t>Account and transactions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zh-TW" altLang="en-US" sz="1600" dirty="0" smtClean="0"/>
                        <a:t>檢索</a:t>
                      </a:r>
                      <a:r>
                        <a:rPr lang="en-US" altLang="zh-TW" sz="1600" dirty="0" smtClean="0"/>
                        <a:t>Barclay</a:t>
                      </a:r>
                      <a:r>
                        <a:rPr lang="zh-TW" altLang="en-US" sz="1600" dirty="0" smtClean="0"/>
                        <a:t>客戶的帳戶信息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10390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600" dirty="0" smtClean="0"/>
                        <a:t>Product detail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zh-TW" altLang="en-US" sz="1600" dirty="0" smtClean="0"/>
                        <a:t>允許用戶查看</a:t>
                      </a:r>
                      <a:r>
                        <a:rPr lang="en-US" altLang="zh-TW" sz="1600" dirty="0" smtClean="0"/>
                        <a:t>Barclay</a:t>
                      </a:r>
                      <a:r>
                        <a:rPr lang="zh-TW" altLang="en-US" sz="1600" dirty="0" smtClean="0"/>
                        <a:t>提供的各種金融產品。包含個人賬戶、中小企業貸款產品、商業賬戶與商業信用卡，探索產品的可用性、費用與使用產品的資格。</a:t>
                      </a:r>
                      <a:endParaRPr lang="en-US" altLang="zh-TW" sz="1600" dirty="0" smtClean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10390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600" b="0" dirty="0" smtClean="0"/>
                        <a:t>Branch</a:t>
                      </a:r>
                      <a:endParaRPr lang="zh-TW" altLang="en-US" sz="1600" b="0" dirty="0" smtClean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zh-TW" altLang="en-US" sz="1600" dirty="0" smtClean="0"/>
                        <a:t>查看</a:t>
                      </a:r>
                      <a:r>
                        <a:rPr lang="en-US" altLang="zh-TW" sz="1600" dirty="0" smtClean="0"/>
                        <a:t>Barclay</a:t>
                      </a:r>
                      <a:r>
                        <a:rPr lang="zh-TW" altLang="en-US" sz="1600" dirty="0" smtClean="0"/>
                        <a:t>在英國所有的分支機構</a:t>
                      </a:r>
                      <a:endParaRPr lang="zh-TW" altLang="en-US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10390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600" b="0" dirty="0" smtClean="0"/>
                        <a:t>Consent</a:t>
                      </a:r>
                      <a:endParaRPr lang="zh-TW" altLang="en-US" sz="1600" b="0" dirty="0" smtClean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zh-TW" altLang="en-US" sz="1600" dirty="0" smtClean="0"/>
                        <a:t>管理給第三方提供商（</a:t>
                      </a:r>
                      <a:r>
                        <a:rPr lang="en-US" altLang="zh-TW" sz="1600" dirty="0" smtClean="0"/>
                        <a:t>TPP</a:t>
                      </a:r>
                      <a:r>
                        <a:rPr lang="zh-TW" altLang="en-US" sz="1600" dirty="0" smtClean="0"/>
                        <a:t>）的授權，以執行來自</a:t>
                      </a:r>
                      <a:r>
                        <a:rPr lang="en-US" altLang="zh-TW" sz="1600" dirty="0" smtClean="0"/>
                        <a:t>Barclay</a:t>
                      </a:r>
                      <a:r>
                        <a:rPr lang="zh-TW" altLang="en-US" sz="1600" dirty="0" smtClean="0"/>
                        <a:t>客戶帳戶的付款或交易歷史記錄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630378" y="6464371"/>
            <a:ext cx="84219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/>
              <a:t>Barclay Bank      </a:t>
            </a:r>
            <a:r>
              <a:rPr lang="zh-TW" altLang="en-US" sz="1200" dirty="0"/>
              <a:t>  </a:t>
            </a:r>
            <a:r>
              <a:rPr lang="en-US" altLang="zh-TW" sz="1200" dirty="0"/>
              <a:t>https://developer.barclays.com/api-catalogue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2542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中文汇报2">
  <a:themeElements>
    <a:clrScheme name="benchmark 201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4333F"/>
      </a:accent1>
      <a:accent2>
        <a:srgbClr val="616161"/>
      </a:accent2>
      <a:accent3>
        <a:srgbClr val="92D050"/>
      </a:accent3>
      <a:accent4>
        <a:srgbClr val="FFC000"/>
      </a:accent4>
      <a:accent5>
        <a:srgbClr val="0174AB"/>
      </a:accent5>
      <a:accent6>
        <a:srgbClr val="ED7D31"/>
      </a:accent6>
      <a:hlink>
        <a:srgbClr val="0563C1"/>
      </a:hlink>
      <a:folHlink>
        <a:srgbClr val="954F72"/>
      </a:folHlink>
    </a:clrScheme>
    <a:fontScheme name="zlq425sn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>
          <a:outerShdw blurRad="50800" dist="25400" dir="2700000" algn="tl" rotWithShape="0">
            <a:prstClr val="black">
              <a:alpha val="33000"/>
            </a:prstClr>
          </a:outerShdw>
        </a:effectLst>
      </a:spPr>
      <a:bodyPr wrap="none"/>
      <a:lstStyle>
        <a:defPPr>
          <a:defRPr sz="1050"/>
        </a:defPPr>
      </a:lstStyle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  <a:lnDef>
      <a:spPr>
        <a:ln w="76200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中文汇报2" id="{94FA34F4-7BC1-48E2-B740-C7D8CC441AE2}" vid="{13134613-2207-4CF5-AAE8-F58E14DCD353}"/>
    </a:ext>
  </a:extLst>
</a:theme>
</file>

<file path=ppt/theme/theme3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3">
      <a:majorFont>
        <a:latin typeface="Lucida Console"/>
        <a:ea typeface="微軟正黑體"/>
        <a:cs typeface=""/>
      </a:majorFont>
      <a:minorFont>
        <a:latin typeface="Lucida Console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38940</TotalTime>
  <Words>2520</Words>
  <Application>Microsoft Office PowerPoint</Application>
  <PresentationFormat>寬螢幕</PresentationFormat>
  <Paragraphs>368</Paragraphs>
  <Slides>27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27</vt:i4>
      </vt:variant>
    </vt:vector>
  </HeadingPairs>
  <TitlesOfParts>
    <vt:vector size="46" baseType="lpstr">
      <vt:lpstr>Adobe Gothic Std B</vt:lpstr>
      <vt:lpstr>Al Bayan</vt:lpstr>
      <vt:lpstr>Al Bayan Plain</vt:lpstr>
      <vt:lpstr>Helvetica Light</vt:lpstr>
      <vt:lpstr>Microsoft YaHei</vt:lpstr>
      <vt:lpstr>Microsoft YaHei</vt:lpstr>
      <vt:lpstr>OpenSans</vt:lpstr>
      <vt:lpstr>Roboto Condensed</vt:lpstr>
      <vt:lpstr>浪漫雅圆</vt:lpstr>
      <vt:lpstr>微軟正黑體</vt:lpstr>
      <vt:lpstr>微軟正黑體</vt:lpstr>
      <vt:lpstr>新細明體</vt:lpstr>
      <vt:lpstr>Arial</vt:lpstr>
      <vt:lpstr>Calibri</vt:lpstr>
      <vt:lpstr>Lucida Console</vt:lpstr>
      <vt:lpstr>Wingdings</vt:lpstr>
      <vt:lpstr>Office 佈景主題</vt:lpstr>
      <vt:lpstr>中文汇报2</vt:lpstr>
      <vt:lpstr>1_Office 佈景主題</vt:lpstr>
      <vt:lpstr>數位沙盒服務 與 金融科技創新發展趨勢</vt:lpstr>
      <vt:lpstr>無縫式金融服務</vt:lpstr>
      <vt:lpstr>PowerPoint 簡報</vt:lpstr>
      <vt:lpstr>PowerPoint 簡報</vt:lpstr>
      <vt:lpstr>PowerPoint 簡報</vt:lpstr>
      <vt:lpstr>深入閱讀:ABS-MAS Financial World Financial-as-a-Service: API Playbook</vt:lpstr>
      <vt:lpstr>CitiBank Developer Hub</vt:lpstr>
      <vt:lpstr>BBVA Bank</vt:lpstr>
      <vt:lpstr>Barclay Bank</vt:lpstr>
      <vt:lpstr> DBS Developer Hub</vt:lpstr>
      <vt:lpstr>如何推動創新場景金融創新</vt:lpstr>
      <vt:lpstr>PowerPoint 簡報</vt:lpstr>
      <vt:lpstr>數位沙盒_串起B2B2C場景金融實證</vt:lpstr>
      <vt:lpstr>數位沙盒_縮短測試前80%溝通時程</vt:lpstr>
      <vt:lpstr>PowerPoint 簡報</vt:lpstr>
      <vt:lpstr>數位沙盒6大API實證主題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與我們合作打造創新場景金融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Mandy Tsai</dc:creator>
  <cp:lastModifiedBy>林孝鴻 Hsiao Hung , Lin</cp:lastModifiedBy>
  <cp:revision>332</cp:revision>
  <cp:lastPrinted>2020-09-22T08:55:58Z</cp:lastPrinted>
  <dcterms:created xsi:type="dcterms:W3CDTF">2019-06-25T08:26:32Z</dcterms:created>
  <dcterms:modified xsi:type="dcterms:W3CDTF">2020-10-21T09:22:52Z</dcterms:modified>
</cp:coreProperties>
</file>