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029" r:id="rId2"/>
    <p:sldId id="2994" r:id="rId3"/>
    <p:sldId id="2996" r:id="rId4"/>
    <p:sldId id="2995" r:id="rId5"/>
    <p:sldId id="3096" r:id="rId6"/>
    <p:sldId id="3019" r:id="rId7"/>
    <p:sldId id="3018" r:id="rId8"/>
    <p:sldId id="3065" r:id="rId9"/>
    <p:sldId id="3084" r:id="rId10"/>
    <p:sldId id="3088" r:id="rId11"/>
    <p:sldId id="3089" r:id="rId12"/>
    <p:sldId id="3094" r:id="rId13"/>
    <p:sldId id="3090" r:id="rId14"/>
    <p:sldId id="3091" r:id="rId15"/>
    <p:sldId id="3092" r:id="rId16"/>
    <p:sldId id="3093" r:id="rId17"/>
    <p:sldId id="3024" r:id="rId18"/>
    <p:sldId id="3146" r:id="rId19"/>
    <p:sldId id="3143" r:id="rId20"/>
    <p:sldId id="3144" r:id="rId21"/>
    <p:sldId id="3145" r:id="rId22"/>
    <p:sldId id="3147" r:id="rId23"/>
    <p:sldId id="3148" r:id="rId24"/>
    <p:sldId id="3149" r:id="rId25"/>
    <p:sldId id="3150" r:id="rId26"/>
    <p:sldId id="3151" r:id="rId27"/>
    <p:sldId id="3152" r:id="rId28"/>
    <p:sldId id="3153" r:id="rId29"/>
    <p:sldId id="3154" r:id="rId30"/>
    <p:sldId id="3155" r:id="rId31"/>
    <p:sldId id="3156" r:id="rId32"/>
    <p:sldId id="3157" r:id="rId33"/>
    <p:sldId id="3185" r:id="rId34"/>
    <p:sldId id="3184" r:id="rId35"/>
    <p:sldId id="3158" r:id="rId36"/>
    <p:sldId id="3159" r:id="rId37"/>
    <p:sldId id="3160" r:id="rId38"/>
    <p:sldId id="3161" r:id="rId39"/>
    <p:sldId id="3162" r:id="rId40"/>
    <p:sldId id="3163" r:id="rId41"/>
    <p:sldId id="3164" r:id="rId42"/>
    <p:sldId id="3165" r:id="rId43"/>
    <p:sldId id="3166" r:id="rId44"/>
    <p:sldId id="3171" r:id="rId45"/>
    <p:sldId id="3167" r:id="rId46"/>
    <p:sldId id="3168" r:id="rId47"/>
    <p:sldId id="3169" r:id="rId48"/>
    <p:sldId id="3170" r:id="rId49"/>
    <p:sldId id="3172" r:id="rId50"/>
    <p:sldId id="3173" r:id="rId51"/>
    <p:sldId id="3174" r:id="rId52"/>
    <p:sldId id="3175" r:id="rId53"/>
    <p:sldId id="3176" r:id="rId54"/>
    <p:sldId id="3177" r:id="rId55"/>
    <p:sldId id="3180" r:id="rId56"/>
    <p:sldId id="3183" r:id="rId57"/>
    <p:sldId id="3181" r:id="rId58"/>
    <p:sldId id="3182" r:id="rId59"/>
    <p:sldId id="3025" r:id="rId60"/>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CE6F2"/>
    <a:srgbClr val="FF9300"/>
    <a:srgbClr val="76D6FF"/>
    <a:srgbClr val="73FEFF"/>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67" autoAdjust="0"/>
    <p:restoredTop sz="88145"/>
  </p:normalViewPr>
  <p:slideViewPr>
    <p:cSldViewPr>
      <p:cViewPr varScale="1">
        <p:scale>
          <a:sx n="85" d="100"/>
          <a:sy n="85" d="100"/>
        </p:scale>
        <p:origin x="184" y="352"/>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2020/10/2</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2020/10/2</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2020/10/2</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2020/10/2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2020/10/2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2020/10/2</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2020/10/2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2020/10/2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2020/10/2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2020/10/2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2020/10/2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2020/10/2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2020/10/2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2020/10/2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12776"/>
            <a:ext cx="8784976" cy="1976745"/>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5000" b="1" dirty="0">
                <a:solidFill>
                  <a:srgbClr val="C00000"/>
                </a:solidFill>
                <a:ea typeface="標楷體" pitchFamily="65" charset="-120"/>
              </a:rPr>
              <a:t>功能、場景和故事 </a:t>
            </a:r>
            <a:br>
              <a:rPr lang="en-US" altLang="zh-TW" sz="5000" b="1" dirty="0">
                <a:solidFill>
                  <a:srgbClr val="C00000"/>
                </a:solidFill>
                <a:ea typeface="標楷體" pitchFamily="65" charset="-120"/>
              </a:rPr>
            </a:br>
            <a:r>
              <a:rPr lang="en-US" altLang="zh-TW" sz="5000" b="1" dirty="0">
                <a:solidFill>
                  <a:srgbClr val="C00000"/>
                </a:solidFill>
                <a:ea typeface="標楷體" pitchFamily="65" charset="-120"/>
              </a:rPr>
              <a:t>(</a:t>
            </a:r>
            <a:r>
              <a:rPr lang="en-US" altLang="zh-TW" sz="4400" b="1" dirty="0">
                <a:solidFill>
                  <a:srgbClr val="C00000"/>
                </a:solidFill>
                <a:ea typeface="標楷體" pitchFamily="65" charset="-120"/>
              </a:rPr>
              <a:t>Features, Scenarios, and Stories)</a:t>
            </a:r>
            <a:endParaRPr lang="en-US" altLang="zh-TW" sz="2800" b="1" dirty="0">
              <a:solidFill>
                <a:srgbClr val="C00000"/>
              </a:solidFill>
              <a:ea typeface="標楷體" pitchFamily="65" charset="-120"/>
            </a:endParaRP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2020-10-06</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390091"/>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1091SE04</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(M5118) (Fall 2020)</a:t>
            </a:r>
            <a:br>
              <a:rPr kumimoji="0" lang="is-IS" altLang="zh-TW" sz="1600" dirty="0">
                <a:solidFill>
                  <a:srgbClr val="7F7F7F"/>
                </a:solidFill>
              </a:rPr>
            </a:br>
            <a:r>
              <a:rPr kumimoji="0" lang="en-US" altLang="ja-JP" sz="16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9F37ECD3-CCAA-1C40-8758-B84981FF9F1C}"/>
              </a:ext>
            </a:extLst>
          </p:cNvPr>
          <p:cNvGrpSpPr/>
          <p:nvPr/>
        </p:nvGrpSpPr>
        <p:grpSpPr>
          <a:xfrm>
            <a:off x="4509168" y="-387350"/>
            <a:ext cx="3683833" cy="3700614"/>
            <a:chOff x="8737039" y="-171400"/>
            <a:chExt cx="3683833" cy="3700614"/>
          </a:xfrm>
        </p:grpSpPr>
        <p:sp>
          <p:nvSpPr>
            <p:cNvPr id="47" name="Pie 46">
              <a:extLst>
                <a:ext uri="{FF2B5EF4-FFF2-40B4-BE49-F238E27FC236}">
                  <a16:creationId xmlns:a16="http://schemas.microsoft.com/office/drawing/2014/main" id="{75AD9C5F-2FA2-5647-9B59-833D3800F141}"/>
                </a:ext>
              </a:extLst>
            </p:cNvPr>
            <p:cNvSpPr/>
            <p:nvPr/>
          </p:nvSpPr>
          <p:spPr>
            <a:xfrm>
              <a:off x="8763272" y="-171400"/>
              <a:ext cx="3657600" cy="3657600"/>
            </a:xfrm>
            <a:prstGeom prst="pie">
              <a:avLst>
                <a:gd name="adj1" fmla="val 5398902"/>
                <a:gd name="adj2" fmla="val 10754632"/>
              </a:avLst>
            </a:prstGeom>
            <a:solidFill>
              <a:schemeClr val="accent4">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Rectangle 47">
              <a:extLst>
                <a:ext uri="{FF2B5EF4-FFF2-40B4-BE49-F238E27FC236}">
                  <a16:creationId xmlns:a16="http://schemas.microsoft.com/office/drawing/2014/main" id="{527CF310-CB38-9E48-837D-D54FAC12DACF}"/>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461F62C-4358-F24A-A140-81197A48A954}"/>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44DEF1F6-8A63-8A4F-8B8A-5B393135090B}"/>
              </a:ext>
            </a:extLst>
          </p:cNvPr>
          <p:cNvGrpSpPr/>
          <p:nvPr/>
        </p:nvGrpSpPr>
        <p:grpSpPr>
          <a:xfrm rot="10800000">
            <a:off x="-191954" y="4192882"/>
            <a:ext cx="3683833" cy="3700614"/>
            <a:chOff x="8737039" y="-171400"/>
            <a:chExt cx="3683833" cy="3700614"/>
          </a:xfrm>
        </p:grpSpPr>
        <p:sp>
          <p:nvSpPr>
            <p:cNvPr id="52" name="Pie 51">
              <a:extLst>
                <a:ext uri="{FF2B5EF4-FFF2-40B4-BE49-F238E27FC236}">
                  <a16:creationId xmlns:a16="http://schemas.microsoft.com/office/drawing/2014/main" id="{DF7035C0-CAAA-814C-A54A-6D0D52E0104C}"/>
                </a:ext>
              </a:extLst>
            </p:cNvPr>
            <p:cNvSpPr/>
            <p:nvPr/>
          </p:nvSpPr>
          <p:spPr>
            <a:xfrm>
              <a:off x="8763272" y="-171400"/>
              <a:ext cx="3657600" cy="3657600"/>
            </a:xfrm>
            <a:prstGeom prst="pie">
              <a:avLst>
                <a:gd name="adj1" fmla="val 5398902"/>
                <a:gd name="adj2" fmla="val 10754632"/>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ectangle 52">
              <a:extLst>
                <a:ext uri="{FF2B5EF4-FFF2-40B4-BE49-F238E27FC236}">
                  <a16:creationId xmlns:a16="http://schemas.microsoft.com/office/drawing/2014/main" id="{8FF408E9-486F-2940-AFDE-60039138F3FE}"/>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C51039D-E23B-C341-93DC-696A03E1CFBE}"/>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F5E09A4-EF12-1C4D-ACC5-7480F84A986C}"/>
              </a:ext>
            </a:extLst>
          </p:cNvPr>
          <p:cNvSpPr>
            <a:spLocks noGrp="1"/>
          </p:cNvSpPr>
          <p:nvPr>
            <p:ph type="title"/>
          </p:nvPr>
        </p:nvSpPr>
        <p:spPr>
          <a:xfrm>
            <a:off x="457200" y="116632"/>
            <a:ext cx="8229600" cy="1143000"/>
          </a:xfrm>
        </p:spPr>
        <p:txBody>
          <a:bodyPr/>
          <a:lstStyle/>
          <a:p>
            <a:r>
              <a:rPr lang="en-US" sz="4200" dirty="0">
                <a:solidFill>
                  <a:schemeClr val="tx2"/>
                </a:solidFill>
              </a:rPr>
              <a:t>Uncertainty and Complexity Model </a:t>
            </a:r>
            <a:r>
              <a:rPr lang="en-US" sz="3200" dirty="0">
                <a:solidFill>
                  <a:schemeClr val="tx2"/>
                </a:solidFill>
              </a:rPr>
              <a:t>Inspired by the Stacey Complexity Model</a:t>
            </a:r>
          </a:p>
        </p:txBody>
      </p:sp>
      <p:sp>
        <p:nvSpPr>
          <p:cNvPr id="4" name="Slide Number Placeholder 3">
            <a:extLst>
              <a:ext uri="{FF2B5EF4-FFF2-40B4-BE49-F238E27FC236}">
                <a16:creationId xmlns:a16="http://schemas.microsoft.com/office/drawing/2014/main" id="{9CD91D21-D629-1441-8252-3BF5BFF399BF}"/>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6" name="Footer Placeholder 4">
            <a:extLst>
              <a:ext uri="{FF2B5EF4-FFF2-40B4-BE49-F238E27FC236}">
                <a16:creationId xmlns:a16="http://schemas.microsoft.com/office/drawing/2014/main" id="{11F5495A-298B-9444-99CB-DC4937D9A9A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7" name="Straight Arrow Connector 6">
            <a:extLst>
              <a:ext uri="{FF2B5EF4-FFF2-40B4-BE49-F238E27FC236}">
                <a16:creationId xmlns:a16="http://schemas.microsoft.com/office/drawing/2014/main" id="{DD9EA53D-5497-5C4C-BA1E-803F72F187FE}"/>
              </a:ext>
            </a:extLst>
          </p:cNvPr>
          <p:cNvCxnSpPr>
            <a:cxnSpLocks/>
          </p:cNvCxnSpPr>
          <p:nvPr/>
        </p:nvCxnSpPr>
        <p:spPr>
          <a:xfrm>
            <a:off x="1619672"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A72D997-DA62-6840-901C-08BC3C7374A1}"/>
              </a:ext>
            </a:extLst>
          </p:cNvPr>
          <p:cNvCxnSpPr>
            <a:cxnSpLocks/>
          </p:cNvCxnSpPr>
          <p:nvPr/>
        </p:nvCxnSpPr>
        <p:spPr>
          <a:xfrm flipV="1">
            <a:off x="1619672"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05F349-C209-EB41-B5FD-06E65244C0E1}"/>
              </a:ext>
            </a:extLst>
          </p:cNvPr>
          <p:cNvSpPr txBox="1"/>
          <p:nvPr/>
        </p:nvSpPr>
        <p:spPr>
          <a:xfrm>
            <a:off x="2800695" y="6080932"/>
            <a:ext cx="3219792"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Technical Degree of Uncertainty</a:t>
            </a:r>
          </a:p>
        </p:txBody>
      </p:sp>
      <p:sp>
        <p:nvSpPr>
          <p:cNvPr id="10" name="TextBox 9">
            <a:extLst>
              <a:ext uri="{FF2B5EF4-FFF2-40B4-BE49-F238E27FC236}">
                <a16:creationId xmlns:a16="http://schemas.microsoft.com/office/drawing/2014/main" id="{948ED0E1-AD36-B64F-A9C5-1703657CB1EC}"/>
              </a:ext>
            </a:extLst>
          </p:cNvPr>
          <p:cNvSpPr txBox="1"/>
          <p:nvPr/>
        </p:nvSpPr>
        <p:spPr>
          <a:xfrm rot="16200000">
            <a:off x="-361711" y="3503841"/>
            <a:ext cx="2698559"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Requirements Uncertainty</a:t>
            </a:r>
          </a:p>
        </p:txBody>
      </p:sp>
      <p:sp>
        <p:nvSpPr>
          <p:cNvPr id="11" name="TextBox 10">
            <a:extLst>
              <a:ext uri="{FF2B5EF4-FFF2-40B4-BE49-F238E27FC236}">
                <a16:creationId xmlns:a16="http://schemas.microsoft.com/office/drawing/2014/main" id="{F2477AB8-730B-094B-B653-754163950E29}"/>
              </a:ext>
            </a:extLst>
          </p:cNvPr>
          <p:cNvSpPr txBox="1"/>
          <p:nvPr/>
        </p:nvSpPr>
        <p:spPr>
          <a:xfrm rot="16200000">
            <a:off x="662209" y="4899609"/>
            <a:ext cx="1551580"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2" name="TextBox 11">
            <a:extLst>
              <a:ext uri="{FF2B5EF4-FFF2-40B4-BE49-F238E27FC236}">
                <a16:creationId xmlns:a16="http://schemas.microsoft.com/office/drawing/2014/main" id="{D1D4A10C-C06A-894F-A0B3-2D83ECA17C61}"/>
              </a:ext>
            </a:extLst>
          </p:cNvPr>
          <p:cNvSpPr txBox="1"/>
          <p:nvPr/>
        </p:nvSpPr>
        <p:spPr>
          <a:xfrm rot="16200000">
            <a:off x="630323" y="2033835"/>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sp>
        <p:nvSpPr>
          <p:cNvPr id="13" name="TextBox 12">
            <a:extLst>
              <a:ext uri="{FF2B5EF4-FFF2-40B4-BE49-F238E27FC236}">
                <a16:creationId xmlns:a16="http://schemas.microsoft.com/office/drawing/2014/main" id="{4A885863-C095-B345-9961-66C5D66DB061}"/>
              </a:ext>
            </a:extLst>
          </p:cNvPr>
          <p:cNvSpPr txBox="1"/>
          <p:nvPr/>
        </p:nvSpPr>
        <p:spPr>
          <a:xfrm>
            <a:off x="1638805" y="5805264"/>
            <a:ext cx="15515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4" name="TextBox 13">
            <a:extLst>
              <a:ext uri="{FF2B5EF4-FFF2-40B4-BE49-F238E27FC236}">
                <a16:creationId xmlns:a16="http://schemas.microsoft.com/office/drawing/2014/main" id="{ED7F2E91-D623-E848-A49D-B5046696A63C}"/>
              </a:ext>
            </a:extLst>
          </p:cNvPr>
          <p:cNvSpPr txBox="1"/>
          <p:nvPr/>
        </p:nvSpPr>
        <p:spPr>
          <a:xfrm>
            <a:off x="5582415" y="5788534"/>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cxnSp>
        <p:nvCxnSpPr>
          <p:cNvPr id="19" name="Straight Arrow Connector 18">
            <a:extLst>
              <a:ext uri="{FF2B5EF4-FFF2-40B4-BE49-F238E27FC236}">
                <a16:creationId xmlns:a16="http://schemas.microsoft.com/office/drawing/2014/main" id="{77BC4A47-694A-A541-903F-2FA9C8562BB6}"/>
              </a:ext>
            </a:extLst>
          </p:cNvPr>
          <p:cNvCxnSpPr>
            <a:cxnSpLocks/>
          </p:cNvCxnSpPr>
          <p:nvPr/>
        </p:nvCxnSpPr>
        <p:spPr>
          <a:xfrm>
            <a:off x="1638805" y="1975778"/>
            <a:ext cx="2213115"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1ECFBFC-D8AB-FB42-8607-A2888728CA41}"/>
              </a:ext>
            </a:extLst>
          </p:cNvPr>
          <p:cNvCxnSpPr>
            <a:cxnSpLocks/>
          </p:cNvCxnSpPr>
          <p:nvPr/>
        </p:nvCxnSpPr>
        <p:spPr>
          <a:xfrm>
            <a:off x="3851920" y="1975778"/>
            <a:ext cx="0" cy="3812756"/>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5507DB1-2234-C341-83D8-DCFC58DF93F8}"/>
              </a:ext>
            </a:extLst>
          </p:cNvPr>
          <p:cNvCxnSpPr>
            <a:cxnSpLocks/>
          </p:cNvCxnSpPr>
          <p:nvPr/>
        </p:nvCxnSpPr>
        <p:spPr>
          <a:xfrm>
            <a:off x="5868144" y="3945884"/>
            <a:ext cx="0" cy="184265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9F135BE-8FE0-604A-B42F-F58A72F92BEA}"/>
              </a:ext>
            </a:extLst>
          </p:cNvPr>
          <p:cNvCxnSpPr>
            <a:cxnSpLocks/>
          </p:cNvCxnSpPr>
          <p:nvPr/>
        </p:nvCxnSpPr>
        <p:spPr>
          <a:xfrm>
            <a:off x="1694137" y="3945884"/>
            <a:ext cx="4174007"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011348F4-68DA-464C-991B-AC205E0955CF}"/>
              </a:ext>
            </a:extLst>
          </p:cNvPr>
          <p:cNvSpPr>
            <a:spLocks noChangeArrowheads="1"/>
          </p:cNvSpPr>
          <p:nvPr/>
        </p:nvSpPr>
        <p:spPr bwMode="auto">
          <a:xfrm>
            <a:off x="6804647" y="1886385"/>
            <a:ext cx="1512168" cy="822535"/>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Fundamentally risky</a:t>
            </a:r>
          </a:p>
        </p:txBody>
      </p:sp>
      <p:sp>
        <p:nvSpPr>
          <p:cNvPr id="31" name="Rounded Rectangle 30">
            <a:extLst>
              <a:ext uri="{FF2B5EF4-FFF2-40B4-BE49-F238E27FC236}">
                <a16:creationId xmlns:a16="http://schemas.microsoft.com/office/drawing/2014/main" id="{0C8C9029-5C62-3546-B68C-0FEC5E7277A8}"/>
              </a:ext>
            </a:extLst>
          </p:cNvPr>
          <p:cNvSpPr>
            <a:spLocks noChangeArrowheads="1"/>
          </p:cNvSpPr>
          <p:nvPr/>
        </p:nvSpPr>
        <p:spPr bwMode="auto">
          <a:xfrm>
            <a:off x="6791686" y="3664314"/>
            <a:ext cx="1512168" cy="822535"/>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Adaptive approaches </a:t>
            </a:r>
            <a:br>
              <a:rPr lang="en-US" dirty="0">
                <a:latin typeface="+mn-lt"/>
                <a:ea typeface="+mn-ea"/>
              </a:rPr>
            </a:br>
            <a:r>
              <a:rPr lang="en-US" dirty="0">
                <a:latin typeface="+mn-lt"/>
                <a:ea typeface="+mn-ea"/>
              </a:rPr>
              <a:t>work well here</a:t>
            </a:r>
          </a:p>
        </p:txBody>
      </p:sp>
      <p:sp>
        <p:nvSpPr>
          <p:cNvPr id="32" name="Rounded Rectangle 31">
            <a:extLst>
              <a:ext uri="{FF2B5EF4-FFF2-40B4-BE49-F238E27FC236}">
                <a16:creationId xmlns:a16="http://schemas.microsoft.com/office/drawing/2014/main" id="{8D08DCCD-DC45-EB47-B1DD-6736712ECC2A}"/>
              </a:ext>
            </a:extLst>
          </p:cNvPr>
          <p:cNvSpPr>
            <a:spLocks noChangeArrowheads="1"/>
          </p:cNvSpPr>
          <p:nvPr/>
        </p:nvSpPr>
        <p:spPr bwMode="auto">
          <a:xfrm>
            <a:off x="6804726" y="4786341"/>
            <a:ext cx="1512168" cy="822535"/>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Linear approaches </a:t>
            </a:r>
            <a:br>
              <a:rPr lang="en-US" dirty="0">
                <a:latin typeface="+mn-lt"/>
                <a:ea typeface="+mn-ea"/>
              </a:rPr>
            </a:br>
            <a:r>
              <a:rPr lang="en-US" dirty="0">
                <a:latin typeface="+mn-lt"/>
                <a:ea typeface="+mn-ea"/>
              </a:rPr>
              <a:t>work well here</a:t>
            </a:r>
          </a:p>
        </p:txBody>
      </p:sp>
      <p:cxnSp>
        <p:nvCxnSpPr>
          <p:cNvPr id="33" name="Straight Arrow Connector 32">
            <a:extLst>
              <a:ext uri="{FF2B5EF4-FFF2-40B4-BE49-F238E27FC236}">
                <a16:creationId xmlns:a16="http://schemas.microsoft.com/office/drawing/2014/main" id="{F8572AB5-A43E-E746-9CB4-44EA21BFFBAE}"/>
              </a:ext>
            </a:extLst>
          </p:cNvPr>
          <p:cNvCxnSpPr>
            <a:cxnSpLocks/>
          </p:cNvCxnSpPr>
          <p:nvPr/>
        </p:nvCxnSpPr>
        <p:spPr>
          <a:xfrm>
            <a:off x="2987824" y="5218735"/>
            <a:ext cx="3803862" cy="0"/>
          </a:xfrm>
          <a:prstGeom prst="straightConnector1">
            <a:avLst/>
          </a:prstGeom>
          <a:ln w="38100">
            <a:solidFill>
              <a:schemeClr val="tx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7B6B692-4CE3-F643-849C-B4FEDF0FDF08}"/>
              </a:ext>
            </a:extLst>
          </p:cNvPr>
          <p:cNvCxnSpPr>
            <a:cxnSpLocks/>
            <a:endCxn id="31" idx="1"/>
          </p:cNvCxnSpPr>
          <p:nvPr/>
        </p:nvCxnSpPr>
        <p:spPr>
          <a:xfrm flipV="1">
            <a:off x="4889755" y="4075582"/>
            <a:ext cx="1901931" cy="411268"/>
          </a:xfrm>
          <a:prstGeom prst="straightConnector1">
            <a:avLst/>
          </a:prstGeom>
          <a:ln w="38100">
            <a:solidFill>
              <a:schemeClr val="accent6">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67D47E-8293-C046-8048-1D1E83D3413A}"/>
              </a:ext>
            </a:extLst>
          </p:cNvPr>
          <p:cNvCxnSpPr>
            <a:cxnSpLocks/>
          </p:cNvCxnSpPr>
          <p:nvPr/>
        </p:nvCxnSpPr>
        <p:spPr>
          <a:xfrm>
            <a:off x="5498441" y="3529213"/>
            <a:ext cx="1262595" cy="529639"/>
          </a:xfrm>
          <a:prstGeom prst="straightConnector1">
            <a:avLst/>
          </a:prstGeom>
          <a:ln w="38100">
            <a:solidFill>
              <a:schemeClr val="accent6">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486D597-9109-9B49-A02C-AE476619F385}"/>
              </a:ext>
            </a:extLst>
          </p:cNvPr>
          <p:cNvCxnSpPr>
            <a:cxnSpLocks/>
            <a:endCxn id="30" idx="1"/>
          </p:cNvCxnSpPr>
          <p:nvPr/>
        </p:nvCxnSpPr>
        <p:spPr>
          <a:xfrm>
            <a:off x="6188575" y="2297653"/>
            <a:ext cx="616072" cy="0"/>
          </a:xfrm>
          <a:prstGeom prst="straightConnector1">
            <a:avLst/>
          </a:prstGeom>
          <a:ln w="38100">
            <a:solidFill>
              <a:schemeClr val="accent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B681870-C976-E545-BFC5-40DDB588FE38}"/>
              </a:ext>
            </a:extLst>
          </p:cNvPr>
          <p:cNvSpPr txBox="1"/>
          <p:nvPr/>
        </p:nvSpPr>
        <p:spPr>
          <a:xfrm rot="2744007">
            <a:off x="1350447" y="4803456"/>
            <a:ext cx="22157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Simple</a:t>
            </a:r>
          </a:p>
        </p:txBody>
      </p:sp>
      <p:sp>
        <p:nvSpPr>
          <p:cNvPr id="16" name="TextBox 15">
            <a:extLst>
              <a:ext uri="{FF2B5EF4-FFF2-40B4-BE49-F238E27FC236}">
                <a16:creationId xmlns:a16="http://schemas.microsoft.com/office/drawing/2014/main" id="{9EE42BA3-C818-E34C-985C-784AB890D990}"/>
              </a:ext>
            </a:extLst>
          </p:cNvPr>
          <p:cNvSpPr txBox="1"/>
          <p:nvPr/>
        </p:nvSpPr>
        <p:spPr>
          <a:xfrm rot="2744007">
            <a:off x="2343641" y="3825240"/>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Complicated</a:t>
            </a:r>
          </a:p>
        </p:txBody>
      </p:sp>
      <p:sp>
        <p:nvSpPr>
          <p:cNvPr id="17" name="TextBox 16">
            <a:extLst>
              <a:ext uri="{FF2B5EF4-FFF2-40B4-BE49-F238E27FC236}">
                <a16:creationId xmlns:a16="http://schemas.microsoft.com/office/drawing/2014/main" id="{D17098D8-DD2F-904B-9735-E04A8B0C34B0}"/>
              </a:ext>
            </a:extLst>
          </p:cNvPr>
          <p:cNvSpPr txBox="1"/>
          <p:nvPr/>
        </p:nvSpPr>
        <p:spPr>
          <a:xfrm rot="2744007">
            <a:off x="3441317" y="2784498"/>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Complex</a:t>
            </a:r>
          </a:p>
        </p:txBody>
      </p:sp>
      <p:sp>
        <p:nvSpPr>
          <p:cNvPr id="18" name="TextBox 17">
            <a:extLst>
              <a:ext uri="{FF2B5EF4-FFF2-40B4-BE49-F238E27FC236}">
                <a16:creationId xmlns:a16="http://schemas.microsoft.com/office/drawing/2014/main" id="{78DEB68C-877B-AE41-90FA-65F95D16F3D0}"/>
              </a:ext>
            </a:extLst>
          </p:cNvPr>
          <p:cNvSpPr txBox="1"/>
          <p:nvPr/>
        </p:nvSpPr>
        <p:spPr>
          <a:xfrm rot="2744007">
            <a:off x="4731502" y="1972019"/>
            <a:ext cx="1902113"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Chaos</a:t>
            </a:r>
          </a:p>
        </p:txBody>
      </p:sp>
    </p:spTree>
    <p:extLst>
      <p:ext uri="{BB962C8B-B14F-4D97-AF65-F5344CB8AC3E}">
        <p14:creationId xmlns:p14="http://schemas.microsoft.com/office/powerpoint/2010/main" val="3544772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Characteristics of </a:t>
            </a:r>
            <a:br>
              <a:rPr lang="en-US" dirty="0">
                <a:solidFill>
                  <a:schemeClr val="tx2"/>
                </a:solidFill>
              </a:rPr>
            </a:br>
            <a:r>
              <a:rPr lang="en-US" dirty="0">
                <a:solidFill>
                  <a:schemeClr val="tx2"/>
                </a:solidFill>
              </a:rPr>
              <a:t>Four Categories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B1F2407D-DBCE-904D-AC8F-699CA0566722}"/>
              </a:ext>
            </a:extLst>
          </p:cNvPr>
          <p:cNvSpPr>
            <a:spLocks noChangeArrowheads="1"/>
          </p:cNvSpPr>
          <p:nvPr/>
        </p:nvSpPr>
        <p:spPr bwMode="auto">
          <a:xfrm>
            <a:off x="181695" y="2653479"/>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Predictive</a:t>
            </a:r>
          </a:p>
        </p:txBody>
      </p:sp>
      <p:sp>
        <p:nvSpPr>
          <p:cNvPr id="8" name="Rounded Rectangle 7">
            <a:extLst>
              <a:ext uri="{FF2B5EF4-FFF2-40B4-BE49-F238E27FC236}">
                <a16:creationId xmlns:a16="http://schemas.microsoft.com/office/drawing/2014/main" id="{891FB4F6-2AF0-4945-9168-C9C0A72B3985}"/>
              </a:ext>
            </a:extLst>
          </p:cNvPr>
          <p:cNvSpPr>
            <a:spLocks noChangeArrowheads="1"/>
          </p:cNvSpPr>
          <p:nvPr/>
        </p:nvSpPr>
        <p:spPr bwMode="auto">
          <a:xfrm>
            <a:off x="181695" y="3563763"/>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Iterative</a:t>
            </a:r>
          </a:p>
        </p:txBody>
      </p:sp>
      <p:sp>
        <p:nvSpPr>
          <p:cNvPr id="9" name="Rounded Rectangle 8">
            <a:extLst>
              <a:ext uri="{FF2B5EF4-FFF2-40B4-BE49-F238E27FC236}">
                <a16:creationId xmlns:a16="http://schemas.microsoft.com/office/drawing/2014/main" id="{ACB95B05-FAC2-7B43-B950-CC16DB722075}"/>
              </a:ext>
            </a:extLst>
          </p:cNvPr>
          <p:cNvSpPr>
            <a:spLocks noChangeArrowheads="1"/>
          </p:cNvSpPr>
          <p:nvPr/>
        </p:nvSpPr>
        <p:spPr bwMode="auto">
          <a:xfrm>
            <a:off x="181695" y="4484178"/>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Incremental</a:t>
            </a:r>
          </a:p>
        </p:txBody>
      </p:sp>
      <p:sp>
        <p:nvSpPr>
          <p:cNvPr id="10" name="Rounded Rectangle 9">
            <a:extLst>
              <a:ext uri="{FF2B5EF4-FFF2-40B4-BE49-F238E27FC236}">
                <a16:creationId xmlns:a16="http://schemas.microsoft.com/office/drawing/2014/main" id="{2B7E8BFB-F55F-3C4E-993E-AE8C65474C1E}"/>
              </a:ext>
            </a:extLst>
          </p:cNvPr>
          <p:cNvSpPr>
            <a:spLocks noChangeArrowheads="1"/>
          </p:cNvSpPr>
          <p:nvPr/>
        </p:nvSpPr>
        <p:spPr bwMode="auto">
          <a:xfrm>
            <a:off x="181695" y="5420282"/>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Agile</a:t>
            </a:r>
          </a:p>
        </p:txBody>
      </p:sp>
      <p:sp>
        <p:nvSpPr>
          <p:cNvPr id="11" name="Rounded Rectangle 10">
            <a:extLst>
              <a:ext uri="{FF2B5EF4-FFF2-40B4-BE49-F238E27FC236}">
                <a16:creationId xmlns:a16="http://schemas.microsoft.com/office/drawing/2014/main" id="{3159B505-228D-9940-80A8-C53C9C2383BC}"/>
              </a:ext>
            </a:extLst>
          </p:cNvPr>
          <p:cNvSpPr>
            <a:spLocks noChangeArrowheads="1"/>
          </p:cNvSpPr>
          <p:nvPr/>
        </p:nvSpPr>
        <p:spPr bwMode="auto">
          <a:xfrm>
            <a:off x="181695"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Approach</a:t>
            </a:r>
          </a:p>
        </p:txBody>
      </p:sp>
      <p:sp>
        <p:nvSpPr>
          <p:cNvPr id="12" name="Rounded Rectangle 11">
            <a:extLst>
              <a:ext uri="{FF2B5EF4-FFF2-40B4-BE49-F238E27FC236}">
                <a16:creationId xmlns:a16="http://schemas.microsoft.com/office/drawing/2014/main" id="{D191ECA2-1FA2-A845-93F3-3215C5F551B1}"/>
              </a:ext>
            </a:extLst>
          </p:cNvPr>
          <p:cNvSpPr>
            <a:spLocks noChangeArrowheads="1"/>
          </p:cNvSpPr>
          <p:nvPr/>
        </p:nvSpPr>
        <p:spPr bwMode="auto">
          <a:xfrm>
            <a:off x="1941948"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Requirements</a:t>
            </a:r>
          </a:p>
        </p:txBody>
      </p:sp>
      <p:sp>
        <p:nvSpPr>
          <p:cNvPr id="13" name="Rounded Rectangle 12">
            <a:extLst>
              <a:ext uri="{FF2B5EF4-FFF2-40B4-BE49-F238E27FC236}">
                <a16:creationId xmlns:a16="http://schemas.microsoft.com/office/drawing/2014/main" id="{520784FF-4780-D645-8EEB-84A8F5FEC16F}"/>
              </a:ext>
            </a:extLst>
          </p:cNvPr>
          <p:cNvSpPr>
            <a:spLocks noChangeArrowheads="1"/>
          </p:cNvSpPr>
          <p:nvPr/>
        </p:nvSpPr>
        <p:spPr bwMode="auto">
          <a:xfrm>
            <a:off x="3704384"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Activities</a:t>
            </a:r>
          </a:p>
        </p:txBody>
      </p:sp>
      <p:sp>
        <p:nvSpPr>
          <p:cNvPr id="14" name="Rounded Rectangle 13">
            <a:extLst>
              <a:ext uri="{FF2B5EF4-FFF2-40B4-BE49-F238E27FC236}">
                <a16:creationId xmlns:a16="http://schemas.microsoft.com/office/drawing/2014/main" id="{8B287CF2-29C1-9942-97BB-F8D1D3792018}"/>
              </a:ext>
            </a:extLst>
          </p:cNvPr>
          <p:cNvSpPr>
            <a:spLocks noChangeArrowheads="1"/>
          </p:cNvSpPr>
          <p:nvPr/>
        </p:nvSpPr>
        <p:spPr bwMode="auto">
          <a:xfrm>
            <a:off x="5466820"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Delivery</a:t>
            </a:r>
          </a:p>
        </p:txBody>
      </p:sp>
      <p:sp>
        <p:nvSpPr>
          <p:cNvPr id="15" name="Rounded Rectangle 14">
            <a:extLst>
              <a:ext uri="{FF2B5EF4-FFF2-40B4-BE49-F238E27FC236}">
                <a16:creationId xmlns:a16="http://schemas.microsoft.com/office/drawing/2014/main" id="{C96B2F01-C01C-9E4B-85DE-D87F2B6403C1}"/>
              </a:ext>
            </a:extLst>
          </p:cNvPr>
          <p:cNvSpPr>
            <a:spLocks noChangeArrowheads="1"/>
          </p:cNvSpPr>
          <p:nvPr/>
        </p:nvSpPr>
        <p:spPr bwMode="auto">
          <a:xfrm>
            <a:off x="7229255"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Goal</a:t>
            </a:r>
          </a:p>
        </p:txBody>
      </p:sp>
      <p:sp>
        <p:nvSpPr>
          <p:cNvPr id="16" name="Rounded Rectangle 15">
            <a:extLst>
              <a:ext uri="{FF2B5EF4-FFF2-40B4-BE49-F238E27FC236}">
                <a16:creationId xmlns:a16="http://schemas.microsoft.com/office/drawing/2014/main" id="{67367F70-202F-5541-9B34-22A85CF20402}"/>
              </a:ext>
            </a:extLst>
          </p:cNvPr>
          <p:cNvSpPr>
            <a:spLocks noChangeArrowheads="1"/>
          </p:cNvSpPr>
          <p:nvPr/>
        </p:nvSpPr>
        <p:spPr bwMode="auto">
          <a:xfrm>
            <a:off x="1948099"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Fixed</a:t>
            </a:r>
          </a:p>
        </p:txBody>
      </p:sp>
      <p:sp>
        <p:nvSpPr>
          <p:cNvPr id="17" name="Rounded Rectangle 16">
            <a:extLst>
              <a:ext uri="{FF2B5EF4-FFF2-40B4-BE49-F238E27FC236}">
                <a16:creationId xmlns:a16="http://schemas.microsoft.com/office/drawing/2014/main" id="{97E7B9E4-5B58-C941-A153-8F2716AF32BD}"/>
              </a:ext>
            </a:extLst>
          </p:cNvPr>
          <p:cNvSpPr>
            <a:spLocks noChangeArrowheads="1"/>
          </p:cNvSpPr>
          <p:nvPr/>
        </p:nvSpPr>
        <p:spPr bwMode="auto">
          <a:xfrm>
            <a:off x="1948099"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18" name="Rounded Rectangle 17">
            <a:extLst>
              <a:ext uri="{FF2B5EF4-FFF2-40B4-BE49-F238E27FC236}">
                <a16:creationId xmlns:a16="http://schemas.microsoft.com/office/drawing/2014/main" id="{C9A7BDDD-009B-4F43-AB2A-45FD4008BC5B}"/>
              </a:ext>
            </a:extLst>
          </p:cNvPr>
          <p:cNvSpPr>
            <a:spLocks noChangeArrowheads="1"/>
          </p:cNvSpPr>
          <p:nvPr/>
        </p:nvSpPr>
        <p:spPr bwMode="auto">
          <a:xfrm>
            <a:off x="1948099"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19" name="Rounded Rectangle 18">
            <a:extLst>
              <a:ext uri="{FF2B5EF4-FFF2-40B4-BE49-F238E27FC236}">
                <a16:creationId xmlns:a16="http://schemas.microsoft.com/office/drawing/2014/main" id="{B81B3532-5C1A-7C49-B79F-903BE14180E1}"/>
              </a:ext>
            </a:extLst>
          </p:cNvPr>
          <p:cNvSpPr>
            <a:spLocks noChangeArrowheads="1"/>
          </p:cNvSpPr>
          <p:nvPr/>
        </p:nvSpPr>
        <p:spPr bwMode="auto">
          <a:xfrm>
            <a:off x="1948099"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20" name="Rounded Rectangle 19">
            <a:extLst>
              <a:ext uri="{FF2B5EF4-FFF2-40B4-BE49-F238E27FC236}">
                <a16:creationId xmlns:a16="http://schemas.microsoft.com/office/drawing/2014/main" id="{EE3E7ACA-33AD-DD4E-A073-70F25A5BDD1E}"/>
              </a:ext>
            </a:extLst>
          </p:cNvPr>
          <p:cNvSpPr>
            <a:spLocks noChangeArrowheads="1"/>
          </p:cNvSpPr>
          <p:nvPr/>
        </p:nvSpPr>
        <p:spPr bwMode="auto">
          <a:xfrm>
            <a:off x="3707904"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ea typeface="+mn-ea"/>
                <a:cs typeface="Calibri" panose="020F0502020204030204" pitchFamily="34" charset="0"/>
              </a:rPr>
              <a:t>Performed once for </a:t>
            </a:r>
            <a:br>
              <a:rPr lang="en-US" sz="1600" dirty="0">
                <a:latin typeface="Calibri" panose="020F0502020204030204" pitchFamily="34" charset="0"/>
                <a:ea typeface="+mn-ea"/>
                <a:cs typeface="Calibri" panose="020F0502020204030204" pitchFamily="34" charset="0"/>
              </a:rPr>
            </a:br>
            <a:r>
              <a:rPr lang="en-US" sz="1600" dirty="0">
                <a:latin typeface="Calibri" panose="020F0502020204030204" pitchFamily="34" charset="0"/>
                <a:ea typeface="+mn-ea"/>
                <a:cs typeface="Calibri" panose="020F0502020204030204" pitchFamily="34" charset="0"/>
              </a:rPr>
              <a:t>the entire project</a:t>
            </a:r>
          </a:p>
        </p:txBody>
      </p:sp>
      <p:sp>
        <p:nvSpPr>
          <p:cNvPr id="21" name="Rounded Rectangle 20">
            <a:extLst>
              <a:ext uri="{FF2B5EF4-FFF2-40B4-BE49-F238E27FC236}">
                <a16:creationId xmlns:a16="http://schemas.microsoft.com/office/drawing/2014/main" id="{F26BE11C-B143-2845-8BF0-418D2C91ADF2}"/>
              </a:ext>
            </a:extLst>
          </p:cNvPr>
          <p:cNvSpPr>
            <a:spLocks noChangeArrowheads="1"/>
          </p:cNvSpPr>
          <p:nvPr/>
        </p:nvSpPr>
        <p:spPr bwMode="auto">
          <a:xfrm>
            <a:off x="3707904"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ea typeface="+mn-ea"/>
                <a:cs typeface="Calibri" panose="020F0502020204030204" pitchFamily="34" charset="0"/>
              </a:rPr>
              <a:t>Repeated until </a:t>
            </a:r>
            <a:br>
              <a:rPr lang="en-US" sz="1600" dirty="0">
                <a:latin typeface="Calibri" panose="020F0502020204030204" pitchFamily="34" charset="0"/>
                <a:ea typeface="+mn-ea"/>
                <a:cs typeface="Calibri" panose="020F0502020204030204" pitchFamily="34" charset="0"/>
              </a:rPr>
            </a:br>
            <a:r>
              <a:rPr lang="en-US" sz="1600" dirty="0">
                <a:latin typeface="Calibri" panose="020F0502020204030204" pitchFamily="34" charset="0"/>
                <a:ea typeface="+mn-ea"/>
                <a:cs typeface="Calibri" panose="020F0502020204030204" pitchFamily="34" charset="0"/>
              </a:rPr>
              <a:t>correct</a:t>
            </a:r>
          </a:p>
        </p:txBody>
      </p:sp>
      <p:sp>
        <p:nvSpPr>
          <p:cNvPr id="22" name="Rounded Rectangle 21">
            <a:extLst>
              <a:ext uri="{FF2B5EF4-FFF2-40B4-BE49-F238E27FC236}">
                <a16:creationId xmlns:a16="http://schemas.microsoft.com/office/drawing/2014/main" id="{B916BE02-CC5B-934F-B28F-4C5A91B1F320}"/>
              </a:ext>
            </a:extLst>
          </p:cNvPr>
          <p:cNvSpPr>
            <a:spLocks noChangeArrowheads="1"/>
          </p:cNvSpPr>
          <p:nvPr/>
        </p:nvSpPr>
        <p:spPr bwMode="auto">
          <a:xfrm>
            <a:off x="3707904"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Performed once for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 given increment</a:t>
            </a:r>
            <a:endParaRPr lang="en-US" sz="1600" dirty="0">
              <a:latin typeface="Calibri" panose="020F0502020204030204" pitchFamily="34" charset="0"/>
              <a:ea typeface="+mn-ea"/>
              <a:cs typeface="Calibri" panose="020F0502020204030204" pitchFamily="34" charset="0"/>
            </a:endParaRPr>
          </a:p>
        </p:txBody>
      </p:sp>
      <p:sp>
        <p:nvSpPr>
          <p:cNvPr id="23" name="Rounded Rectangle 22">
            <a:extLst>
              <a:ext uri="{FF2B5EF4-FFF2-40B4-BE49-F238E27FC236}">
                <a16:creationId xmlns:a16="http://schemas.microsoft.com/office/drawing/2014/main" id="{95D7838F-6609-D24A-A2D6-C8267D771849}"/>
              </a:ext>
            </a:extLst>
          </p:cNvPr>
          <p:cNvSpPr>
            <a:spLocks noChangeArrowheads="1"/>
          </p:cNvSpPr>
          <p:nvPr/>
        </p:nvSpPr>
        <p:spPr bwMode="auto">
          <a:xfrm>
            <a:off x="3707904"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Repeated until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correct</a:t>
            </a:r>
          </a:p>
        </p:txBody>
      </p:sp>
      <p:sp>
        <p:nvSpPr>
          <p:cNvPr id="24" name="Rounded Rectangle 23">
            <a:extLst>
              <a:ext uri="{FF2B5EF4-FFF2-40B4-BE49-F238E27FC236}">
                <a16:creationId xmlns:a16="http://schemas.microsoft.com/office/drawing/2014/main" id="{F7680EFB-96E1-6C40-A366-3F13BE3A729B}"/>
              </a:ext>
            </a:extLst>
          </p:cNvPr>
          <p:cNvSpPr>
            <a:spLocks noChangeArrowheads="1"/>
          </p:cNvSpPr>
          <p:nvPr/>
        </p:nvSpPr>
        <p:spPr bwMode="auto">
          <a:xfrm>
            <a:off x="5476491"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Single delivery</a:t>
            </a:r>
          </a:p>
        </p:txBody>
      </p:sp>
      <p:sp>
        <p:nvSpPr>
          <p:cNvPr id="25" name="Rounded Rectangle 24">
            <a:extLst>
              <a:ext uri="{FF2B5EF4-FFF2-40B4-BE49-F238E27FC236}">
                <a16:creationId xmlns:a16="http://schemas.microsoft.com/office/drawing/2014/main" id="{2D82CD6B-42B6-FC4A-A86D-48E8AEE0F237}"/>
              </a:ext>
            </a:extLst>
          </p:cNvPr>
          <p:cNvSpPr>
            <a:spLocks noChangeArrowheads="1"/>
          </p:cNvSpPr>
          <p:nvPr/>
        </p:nvSpPr>
        <p:spPr bwMode="auto">
          <a:xfrm>
            <a:off x="5476491"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Single delivery</a:t>
            </a:r>
          </a:p>
        </p:txBody>
      </p:sp>
      <p:sp>
        <p:nvSpPr>
          <p:cNvPr id="26" name="Rounded Rectangle 25">
            <a:extLst>
              <a:ext uri="{FF2B5EF4-FFF2-40B4-BE49-F238E27FC236}">
                <a16:creationId xmlns:a16="http://schemas.microsoft.com/office/drawing/2014/main" id="{F9F04CA7-F49B-584D-8981-75C10FA8CCCA}"/>
              </a:ext>
            </a:extLst>
          </p:cNvPr>
          <p:cNvSpPr>
            <a:spLocks noChangeArrowheads="1"/>
          </p:cNvSpPr>
          <p:nvPr/>
        </p:nvSpPr>
        <p:spPr bwMode="auto">
          <a:xfrm>
            <a:off x="5476491"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7" name="Rounded Rectangle 26">
            <a:extLst>
              <a:ext uri="{FF2B5EF4-FFF2-40B4-BE49-F238E27FC236}">
                <a16:creationId xmlns:a16="http://schemas.microsoft.com/office/drawing/2014/main" id="{33223522-3362-2E4F-B4A4-7D7C3388DE72}"/>
              </a:ext>
            </a:extLst>
          </p:cNvPr>
          <p:cNvSpPr>
            <a:spLocks noChangeArrowheads="1"/>
          </p:cNvSpPr>
          <p:nvPr/>
        </p:nvSpPr>
        <p:spPr bwMode="auto">
          <a:xfrm>
            <a:off x="5476491"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8" name="Rounded Rectangle 27">
            <a:extLst>
              <a:ext uri="{FF2B5EF4-FFF2-40B4-BE49-F238E27FC236}">
                <a16:creationId xmlns:a16="http://schemas.microsoft.com/office/drawing/2014/main" id="{A98212F1-3813-584A-BF51-3DC556D8020C}"/>
              </a:ext>
            </a:extLst>
          </p:cNvPr>
          <p:cNvSpPr>
            <a:spLocks noChangeArrowheads="1"/>
          </p:cNvSpPr>
          <p:nvPr/>
        </p:nvSpPr>
        <p:spPr bwMode="auto">
          <a:xfrm>
            <a:off x="7226625" y="265347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Manage cost</a:t>
            </a:r>
          </a:p>
        </p:txBody>
      </p:sp>
      <p:sp>
        <p:nvSpPr>
          <p:cNvPr id="29" name="Rounded Rectangle 28">
            <a:extLst>
              <a:ext uri="{FF2B5EF4-FFF2-40B4-BE49-F238E27FC236}">
                <a16:creationId xmlns:a16="http://schemas.microsoft.com/office/drawing/2014/main" id="{EA4178AE-03D1-2540-8CA2-9110E646B4E2}"/>
              </a:ext>
            </a:extLst>
          </p:cNvPr>
          <p:cNvSpPr>
            <a:spLocks noChangeArrowheads="1"/>
          </p:cNvSpPr>
          <p:nvPr/>
        </p:nvSpPr>
        <p:spPr bwMode="auto">
          <a:xfrm>
            <a:off x="7226625" y="356376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Correctness of </a:t>
            </a:r>
            <a:br>
              <a:rPr lang="en-US" dirty="0">
                <a:latin typeface="Calibri" panose="020F0502020204030204" pitchFamily="34" charset="0"/>
                <a:ea typeface="+mn-ea"/>
                <a:cs typeface="Calibri" panose="020F0502020204030204" pitchFamily="34" charset="0"/>
              </a:rPr>
            </a:br>
            <a:r>
              <a:rPr lang="en-US" dirty="0">
                <a:latin typeface="Calibri" panose="020F0502020204030204" pitchFamily="34" charset="0"/>
                <a:ea typeface="+mn-ea"/>
                <a:cs typeface="Calibri" panose="020F0502020204030204" pitchFamily="34" charset="0"/>
              </a:rPr>
              <a:t>solution</a:t>
            </a:r>
          </a:p>
        </p:txBody>
      </p:sp>
      <p:sp>
        <p:nvSpPr>
          <p:cNvPr id="30" name="Rounded Rectangle 29">
            <a:extLst>
              <a:ext uri="{FF2B5EF4-FFF2-40B4-BE49-F238E27FC236}">
                <a16:creationId xmlns:a16="http://schemas.microsoft.com/office/drawing/2014/main" id="{BC58FEBF-4A46-CF48-9FDC-8985B4FC4ED9}"/>
              </a:ext>
            </a:extLst>
          </p:cNvPr>
          <p:cNvSpPr>
            <a:spLocks noChangeArrowheads="1"/>
          </p:cNvSpPr>
          <p:nvPr/>
        </p:nvSpPr>
        <p:spPr bwMode="auto">
          <a:xfrm>
            <a:off x="7226625" y="448417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Speed</a:t>
            </a:r>
          </a:p>
        </p:txBody>
      </p:sp>
      <p:sp>
        <p:nvSpPr>
          <p:cNvPr id="31" name="Rounded Rectangle 30">
            <a:extLst>
              <a:ext uri="{FF2B5EF4-FFF2-40B4-BE49-F238E27FC236}">
                <a16:creationId xmlns:a16="http://schemas.microsoft.com/office/drawing/2014/main" id="{B3D28E23-DF19-3141-8614-9942D8D509E6}"/>
              </a:ext>
            </a:extLst>
          </p:cNvPr>
          <p:cNvSpPr>
            <a:spLocks noChangeArrowheads="1"/>
          </p:cNvSpPr>
          <p:nvPr/>
        </p:nvSpPr>
        <p:spPr bwMode="auto">
          <a:xfrm>
            <a:off x="7226625" y="542028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400" dirty="0">
                <a:latin typeface="Calibri" panose="020F0502020204030204" pitchFamily="34" charset="0"/>
                <a:ea typeface="+mn-ea"/>
                <a:cs typeface="Calibri" panose="020F0502020204030204" pitchFamily="34" charset="0"/>
              </a:rPr>
              <a:t>Customer value via frequent deliveries </a:t>
            </a:r>
            <a:br>
              <a:rPr lang="en-US" sz="1400" dirty="0">
                <a:latin typeface="Calibri" panose="020F0502020204030204" pitchFamily="34" charset="0"/>
                <a:ea typeface="+mn-ea"/>
                <a:cs typeface="Calibri" panose="020F0502020204030204" pitchFamily="34" charset="0"/>
              </a:rPr>
            </a:br>
            <a:r>
              <a:rPr lang="en-US" sz="1400" dirty="0">
                <a:latin typeface="Calibri" panose="020F0502020204030204" pitchFamily="34" charset="0"/>
                <a:ea typeface="+mn-ea"/>
                <a:cs typeface="Calibri" panose="020F0502020204030204" pitchFamily="34" charset="0"/>
              </a:rPr>
              <a:t>and feedback</a:t>
            </a:r>
          </a:p>
        </p:txBody>
      </p:sp>
    </p:spTree>
    <p:extLst>
      <p:ext uri="{BB962C8B-B14F-4D97-AF65-F5344CB8AC3E}">
        <p14:creationId xmlns:p14="http://schemas.microsoft.com/office/powerpoint/2010/main" val="3537988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208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26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861906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455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929043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9000" dirty="0">
                <a:solidFill>
                  <a:srgbClr val="C00000"/>
                </a:solidFill>
              </a:rPr>
              <a:t>Personas, </a:t>
            </a:r>
            <a:br>
              <a:rPr lang="en-US" altLang="zh-TW" sz="9000" dirty="0">
                <a:solidFill>
                  <a:srgbClr val="C00000"/>
                </a:solidFill>
              </a:rPr>
            </a:br>
            <a:r>
              <a:rPr lang="en-US" altLang="zh-TW" sz="9000" dirty="0">
                <a:solidFill>
                  <a:srgbClr val="C00000"/>
                </a:solidFill>
              </a:rPr>
              <a:t>Features, scenarios and stories</a:t>
            </a:r>
            <a:endParaRPr lang="zh-TW" altLang="en-US" sz="9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367501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738D-2E7C-6643-8279-79A351C89E2F}"/>
              </a:ext>
            </a:extLst>
          </p:cNvPr>
          <p:cNvSpPr>
            <a:spLocks noGrp="1"/>
          </p:cNvSpPr>
          <p:nvPr>
            <p:ph type="title"/>
          </p:nvPr>
        </p:nvSpPr>
        <p:spPr>
          <a:xfrm>
            <a:off x="457200" y="116632"/>
            <a:ext cx="8229600" cy="858317"/>
          </a:xfrm>
        </p:spPr>
        <p:txBody>
          <a:bodyPr/>
          <a:lstStyle/>
          <a:p>
            <a:r>
              <a:rPr lang="en-US" dirty="0">
                <a:solidFill>
                  <a:schemeClr val="tx2"/>
                </a:solidFill>
              </a:rPr>
              <a:t>Software products</a:t>
            </a:r>
          </a:p>
        </p:txBody>
      </p:sp>
      <p:sp>
        <p:nvSpPr>
          <p:cNvPr id="3" name="Content Placeholder 2">
            <a:extLst>
              <a:ext uri="{FF2B5EF4-FFF2-40B4-BE49-F238E27FC236}">
                <a16:creationId xmlns:a16="http://schemas.microsoft.com/office/drawing/2014/main" id="{9A490C38-C90A-054C-B3DA-B57957FCDB94}"/>
              </a:ext>
            </a:extLst>
          </p:cNvPr>
          <p:cNvSpPr>
            <a:spLocks noGrp="1"/>
          </p:cNvSpPr>
          <p:nvPr>
            <p:ph idx="1"/>
          </p:nvPr>
        </p:nvSpPr>
        <p:spPr>
          <a:xfrm>
            <a:off x="385192" y="974950"/>
            <a:ext cx="8507288" cy="5544914"/>
          </a:xfrm>
        </p:spPr>
        <p:txBody>
          <a:bodyPr/>
          <a:lstStyle/>
          <a:p>
            <a:r>
              <a:rPr lang="en-US" sz="2800" dirty="0">
                <a:solidFill>
                  <a:srgbClr val="C00000"/>
                </a:solidFill>
              </a:rPr>
              <a:t>Three factors </a:t>
            </a:r>
            <a:r>
              <a:rPr lang="en-US" sz="2800" dirty="0"/>
              <a:t>that drive the design of software products</a:t>
            </a:r>
          </a:p>
          <a:p>
            <a:pPr lvl="1"/>
            <a:r>
              <a:rPr lang="en-US" dirty="0"/>
              <a:t>Business and consumer needs that are </a:t>
            </a:r>
            <a:r>
              <a:rPr lang="en-US" dirty="0">
                <a:solidFill>
                  <a:srgbClr val="C00000"/>
                </a:solidFill>
              </a:rPr>
              <a:t>not met by current products</a:t>
            </a:r>
          </a:p>
          <a:p>
            <a:pPr lvl="1"/>
            <a:r>
              <a:rPr lang="en-US" dirty="0">
                <a:solidFill>
                  <a:srgbClr val="C00000"/>
                </a:solidFill>
              </a:rPr>
              <a:t>Dissatisfaction with existing </a:t>
            </a:r>
            <a:r>
              <a:rPr lang="en-US" dirty="0"/>
              <a:t>business or consumer software </a:t>
            </a:r>
            <a:r>
              <a:rPr lang="en-US" dirty="0">
                <a:solidFill>
                  <a:srgbClr val="C00000"/>
                </a:solidFill>
              </a:rPr>
              <a:t>products</a:t>
            </a:r>
          </a:p>
          <a:p>
            <a:pPr lvl="1"/>
            <a:r>
              <a:rPr lang="en-US" dirty="0">
                <a:solidFill>
                  <a:srgbClr val="C00000"/>
                </a:solidFill>
              </a:rPr>
              <a:t>Changes in technology </a:t>
            </a:r>
            <a:r>
              <a:rPr lang="en-US" dirty="0"/>
              <a:t>that make completely new types of product possible</a:t>
            </a:r>
          </a:p>
          <a:p>
            <a:r>
              <a:rPr lang="en-US" sz="2800" dirty="0"/>
              <a:t>In the early stage of product development, you are trying to understand, what product features would be useful to users, and what they like and dislike about the products that they use.</a:t>
            </a:r>
          </a:p>
          <a:p>
            <a:endParaRPr lang="en-US" sz="2800" dirty="0"/>
          </a:p>
          <a:p>
            <a:endParaRPr lang="en-US" sz="2800" dirty="0"/>
          </a:p>
        </p:txBody>
      </p:sp>
      <p:sp>
        <p:nvSpPr>
          <p:cNvPr id="4" name="Slide Number Placeholder 3">
            <a:extLst>
              <a:ext uri="{FF2B5EF4-FFF2-40B4-BE49-F238E27FC236}">
                <a16:creationId xmlns:a16="http://schemas.microsoft.com/office/drawing/2014/main" id="{61B2A034-A0FC-0B42-93A5-016856D0C3DC}"/>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5" name="Footer Placeholder 4">
            <a:extLst>
              <a:ext uri="{FF2B5EF4-FFF2-40B4-BE49-F238E27FC236}">
                <a16:creationId xmlns:a16="http://schemas.microsoft.com/office/drawing/2014/main" id="{2E2147EF-8D0E-5B4D-9B69-8452C859065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292603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t>2   2020/09/22   </a:t>
            </a:r>
            <a:r>
              <a:rPr lang="zh-TW" altLang="en-US" sz="2400" dirty="0"/>
              <a:t>軟體產品與專案管理：</a:t>
            </a:r>
            <a:r>
              <a:rPr lang="zh-TW" altLang="en-US" sz="2200" dirty="0"/>
              <a:t>軟體產品管理，原型設計 </a:t>
            </a:r>
            <a:r>
              <a:rPr lang="en-US" altLang="zh-TW" sz="2200" dirty="0"/>
              <a:t> </a:t>
            </a:r>
            <a:br>
              <a:rPr lang="en-US" altLang="zh-TW" sz="2400" dirty="0"/>
            </a:b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2020/09/29   </a:t>
            </a:r>
            <a:r>
              <a:rPr lang="zh-TW" altLang="en-US" sz="2400" dirty="0"/>
              <a:t>敏捷軟體工程：</a:t>
            </a:r>
            <a:r>
              <a:rPr lang="zh-TW" altLang="en-US" sz="2200" dirty="0"/>
              <a:t>敏捷方法、</a:t>
            </a:r>
            <a:r>
              <a:rPr lang="en-US" sz="2200" dirty="0"/>
              <a:t>Scrum、</a:t>
            </a:r>
            <a:r>
              <a:rPr lang="zh-TW" altLang="en-US" sz="2200" dirty="0"/>
              <a:t>極限程式設計</a:t>
            </a:r>
            <a:r>
              <a:rPr lang="en-US" altLang="zh-TW" sz="2200" dirty="0"/>
              <a:t> </a:t>
            </a:r>
            <a:br>
              <a:rPr lang="en-US" altLang="zh-TW" sz="2000" dirty="0"/>
            </a:br>
            <a:r>
              <a:rPr lang="en-US" altLang="zh-TW" sz="2000" dirty="0"/>
              <a:t>                                  </a:t>
            </a:r>
            <a:r>
              <a:rPr lang="zh-TW" altLang="en-US" sz="2400" dirty="0"/>
              <a:t> </a:t>
            </a:r>
            <a:r>
              <a:rPr lang="en-US" altLang="zh-TW" sz="2200" dirty="0"/>
              <a:t>(</a:t>
            </a:r>
            <a:r>
              <a:rPr lang="en-US" sz="2200" dirty="0"/>
              <a:t>Agile Software Engineering:  Agile methods, Scrum, </a:t>
            </a:r>
            <a:br>
              <a:rPr lang="en-US" sz="2200" dirty="0"/>
            </a:br>
            <a:r>
              <a:rPr lang="en-US" sz="2200" dirty="0"/>
              <a:t>                                  and Extreme Programming)</a:t>
            </a:r>
          </a:p>
          <a:p>
            <a:pPr marL="0" indent="0">
              <a:buNone/>
            </a:pPr>
            <a:r>
              <a:rPr lang="en-US" sz="2400" dirty="0">
                <a:solidFill>
                  <a:srgbClr val="FF0000"/>
                </a:solidFill>
              </a:rPr>
              <a:t>4   2020/10/06   </a:t>
            </a:r>
            <a:r>
              <a:rPr lang="zh-TW" altLang="en-US" sz="2400" dirty="0">
                <a:solidFill>
                  <a:srgbClr val="FF0000"/>
                </a:solidFill>
              </a:rPr>
              <a:t>功能、場景和故事</a:t>
            </a:r>
            <a:r>
              <a:rPr lang="zh-TW" altLang="en-US" sz="2200" dirty="0">
                <a:solidFill>
                  <a:srgbClr val="FF0000"/>
                </a:solidFill>
              </a:rPr>
              <a:t> </a:t>
            </a:r>
            <a:r>
              <a:rPr lang="en-US" altLang="zh-TW" sz="2200" dirty="0">
                <a:solidFill>
                  <a:srgbClr val="FF0000"/>
                </a:solidFill>
              </a:rPr>
              <a:t>(</a:t>
            </a:r>
            <a:r>
              <a:rPr lang="en-US" sz="2200" dirty="0">
                <a:solidFill>
                  <a:srgbClr val="FF0000"/>
                </a:solidFill>
              </a:rPr>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1B1B-585C-8645-A66E-80E8AE1D3B54}"/>
              </a:ext>
            </a:extLst>
          </p:cNvPr>
          <p:cNvSpPr>
            <a:spLocks noGrp="1"/>
          </p:cNvSpPr>
          <p:nvPr>
            <p:ph type="title"/>
          </p:nvPr>
        </p:nvSpPr>
        <p:spPr/>
        <p:txBody>
          <a:bodyPr/>
          <a:lstStyle/>
          <a:p>
            <a:r>
              <a:rPr lang="en-US" dirty="0">
                <a:solidFill>
                  <a:schemeClr val="tx2"/>
                </a:solidFill>
              </a:rPr>
              <a:t>Software features</a:t>
            </a:r>
          </a:p>
        </p:txBody>
      </p:sp>
      <p:sp>
        <p:nvSpPr>
          <p:cNvPr id="3" name="Content Placeholder 2">
            <a:extLst>
              <a:ext uri="{FF2B5EF4-FFF2-40B4-BE49-F238E27FC236}">
                <a16:creationId xmlns:a16="http://schemas.microsoft.com/office/drawing/2014/main" id="{8E91C9DA-9EDF-3445-A162-0FA416AAB210}"/>
              </a:ext>
            </a:extLst>
          </p:cNvPr>
          <p:cNvSpPr>
            <a:spLocks noGrp="1"/>
          </p:cNvSpPr>
          <p:nvPr>
            <p:ph idx="1"/>
          </p:nvPr>
        </p:nvSpPr>
        <p:spPr/>
        <p:txBody>
          <a:bodyPr/>
          <a:lstStyle/>
          <a:p>
            <a:r>
              <a:rPr lang="en-US" dirty="0"/>
              <a:t>A </a:t>
            </a:r>
            <a:r>
              <a:rPr lang="en-US" dirty="0">
                <a:solidFill>
                  <a:srgbClr val="C00000"/>
                </a:solidFill>
              </a:rPr>
              <a:t>feature</a:t>
            </a:r>
            <a:r>
              <a:rPr lang="en-US" dirty="0"/>
              <a:t> is a </a:t>
            </a:r>
            <a:r>
              <a:rPr lang="en-US" dirty="0">
                <a:solidFill>
                  <a:schemeClr val="accent1"/>
                </a:solidFill>
              </a:rPr>
              <a:t>fragment of functionality </a:t>
            </a:r>
            <a:r>
              <a:rPr lang="en-US" dirty="0"/>
              <a:t>such as a ‘print’ feature, a ‘change background feature’, a ‘new document’ feature and so on. </a:t>
            </a:r>
          </a:p>
          <a:p>
            <a:r>
              <a:rPr lang="en-US" dirty="0"/>
              <a:t>Before you start programming a product, you should aim to create a </a:t>
            </a:r>
            <a:r>
              <a:rPr lang="en-US" dirty="0">
                <a:solidFill>
                  <a:srgbClr val="C00000"/>
                </a:solidFill>
              </a:rPr>
              <a:t>list of features </a:t>
            </a:r>
            <a:r>
              <a:rPr lang="en-US" dirty="0"/>
              <a:t>to be included in your product. </a:t>
            </a:r>
          </a:p>
          <a:p>
            <a:r>
              <a:rPr lang="en-US" dirty="0"/>
              <a:t>The feature list should be your starting point for product design and development.</a:t>
            </a:r>
          </a:p>
        </p:txBody>
      </p:sp>
      <p:sp>
        <p:nvSpPr>
          <p:cNvPr id="4" name="Slide Number Placeholder 3">
            <a:extLst>
              <a:ext uri="{FF2B5EF4-FFF2-40B4-BE49-F238E27FC236}">
                <a16:creationId xmlns:a16="http://schemas.microsoft.com/office/drawing/2014/main" id="{96F7E7B6-E8CA-7945-9973-64F85937736F}"/>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5" name="Footer Placeholder 4">
            <a:extLst>
              <a:ext uri="{FF2B5EF4-FFF2-40B4-BE49-F238E27FC236}">
                <a16:creationId xmlns:a16="http://schemas.microsoft.com/office/drawing/2014/main" id="{03361728-DAB1-F641-BDB8-6BD4080D1D40}"/>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0312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ECFD-23A9-EC43-925A-670F5EB0A80F}"/>
              </a:ext>
            </a:extLst>
          </p:cNvPr>
          <p:cNvSpPr>
            <a:spLocks noGrp="1"/>
          </p:cNvSpPr>
          <p:nvPr>
            <p:ph type="title"/>
          </p:nvPr>
        </p:nvSpPr>
        <p:spPr>
          <a:xfrm>
            <a:off x="457200" y="44624"/>
            <a:ext cx="8229600" cy="936104"/>
          </a:xfrm>
        </p:spPr>
        <p:txBody>
          <a:bodyPr/>
          <a:lstStyle/>
          <a:p>
            <a:r>
              <a:rPr lang="en-US" dirty="0">
                <a:solidFill>
                  <a:schemeClr val="tx2"/>
                </a:solidFill>
              </a:rPr>
              <a:t>User understanding</a:t>
            </a:r>
          </a:p>
        </p:txBody>
      </p:sp>
      <p:sp>
        <p:nvSpPr>
          <p:cNvPr id="3" name="Content Placeholder 2">
            <a:extLst>
              <a:ext uri="{FF2B5EF4-FFF2-40B4-BE49-F238E27FC236}">
                <a16:creationId xmlns:a16="http://schemas.microsoft.com/office/drawing/2014/main" id="{C9E9F139-D397-DA48-88A5-35F0972D1AF0}"/>
              </a:ext>
            </a:extLst>
          </p:cNvPr>
          <p:cNvSpPr>
            <a:spLocks noGrp="1"/>
          </p:cNvSpPr>
          <p:nvPr>
            <p:ph idx="1"/>
          </p:nvPr>
        </p:nvSpPr>
        <p:spPr>
          <a:xfrm>
            <a:off x="251520" y="980728"/>
            <a:ext cx="8568952" cy="5539135"/>
          </a:xfrm>
        </p:spPr>
        <p:txBody>
          <a:bodyPr/>
          <a:lstStyle/>
          <a:p>
            <a:r>
              <a:rPr lang="en-US" sz="2800" dirty="0"/>
              <a:t>It makes sense in any product development to spend time trying to </a:t>
            </a:r>
            <a:r>
              <a:rPr lang="en-US" sz="2800" dirty="0">
                <a:solidFill>
                  <a:srgbClr val="C00000"/>
                </a:solidFill>
              </a:rPr>
              <a:t>understand </a:t>
            </a:r>
            <a:r>
              <a:rPr lang="en-US" sz="2800" dirty="0"/>
              <a:t>the potential users and customers of your product. </a:t>
            </a:r>
          </a:p>
          <a:p>
            <a:r>
              <a:rPr lang="en-US" sz="2800" dirty="0"/>
              <a:t>A range of techniques have been developed for understanding the ways that people work and use software.</a:t>
            </a:r>
          </a:p>
          <a:p>
            <a:pPr lvl="1"/>
            <a:r>
              <a:rPr lang="en-US" sz="2400" dirty="0"/>
              <a:t>These include </a:t>
            </a:r>
            <a:r>
              <a:rPr lang="en-US" sz="2400" dirty="0">
                <a:solidFill>
                  <a:srgbClr val="C00000"/>
                </a:solidFill>
              </a:rPr>
              <a:t>user interviews</a:t>
            </a:r>
            <a:r>
              <a:rPr lang="en-US" sz="2400" dirty="0"/>
              <a:t>, </a:t>
            </a:r>
            <a:r>
              <a:rPr lang="en-US" sz="2400" dirty="0">
                <a:solidFill>
                  <a:srgbClr val="C00000"/>
                </a:solidFill>
              </a:rPr>
              <a:t>surveys</a:t>
            </a:r>
            <a:r>
              <a:rPr lang="en-US" sz="2400" dirty="0"/>
              <a:t>, </a:t>
            </a:r>
            <a:r>
              <a:rPr lang="en-US" sz="2400" dirty="0">
                <a:solidFill>
                  <a:srgbClr val="C00000"/>
                </a:solidFill>
              </a:rPr>
              <a:t>ethnography</a:t>
            </a:r>
            <a:r>
              <a:rPr lang="en-US" sz="2400" dirty="0"/>
              <a:t> and </a:t>
            </a:r>
            <a:r>
              <a:rPr lang="en-US" sz="2400" dirty="0">
                <a:solidFill>
                  <a:srgbClr val="C00000"/>
                </a:solidFill>
              </a:rPr>
              <a:t>task analysis</a:t>
            </a:r>
            <a:r>
              <a:rPr lang="en-US" sz="2400" dirty="0"/>
              <a:t>. </a:t>
            </a:r>
          </a:p>
          <a:p>
            <a:pPr lvl="1"/>
            <a:r>
              <a:rPr lang="en-US" sz="2400" dirty="0"/>
              <a:t>Some of these techniques are expensive and unrealistic for small companies. </a:t>
            </a:r>
            <a:endParaRPr lang="en-US" sz="2800" dirty="0"/>
          </a:p>
          <a:p>
            <a:r>
              <a:rPr lang="en-US" sz="2400" dirty="0"/>
              <a:t>Informal user analysis and discussions, which simply involve asking users about their work, the software that they use, and its strengths and weaknesses are inexpensive and very valuable.</a:t>
            </a:r>
          </a:p>
          <a:p>
            <a:endParaRPr lang="en-US" sz="2800" dirty="0"/>
          </a:p>
          <a:p>
            <a:endParaRPr lang="en-US" sz="2800" dirty="0"/>
          </a:p>
        </p:txBody>
      </p:sp>
      <p:sp>
        <p:nvSpPr>
          <p:cNvPr id="4" name="Slide Number Placeholder 3">
            <a:extLst>
              <a:ext uri="{FF2B5EF4-FFF2-40B4-BE49-F238E27FC236}">
                <a16:creationId xmlns:a16="http://schemas.microsoft.com/office/drawing/2014/main" id="{5B715B96-8F25-6745-A3B0-A60F526F0F90}"/>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5" name="Footer Placeholder 4">
            <a:extLst>
              <a:ext uri="{FF2B5EF4-FFF2-40B4-BE49-F238E27FC236}">
                <a16:creationId xmlns:a16="http://schemas.microsoft.com/office/drawing/2014/main" id="{6FD9482B-030D-8F48-BBD8-CDFF0564228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488675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74CB-22E6-B245-847C-9AE529D1254A}"/>
              </a:ext>
            </a:extLst>
          </p:cNvPr>
          <p:cNvSpPr>
            <a:spLocks noGrp="1"/>
          </p:cNvSpPr>
          <p:nvPr>
            <p:ph type="title"/>
          </p:nvPr>
        </p:nvSpPr>
        <p:spPr>
          <a:xfrm>
            <a:off x="457200" y="0"/>
            <a:ext cx="8229600" cy="908720"/>
          </a:xfrm>
        </p:spPr>
        <p:txBody>
          <a:bodyPr/>
          <a:lstStyle/>
          <a:p>
            <a:r>
              <a:rPr lang="en-US" dirty="0">
                <a:solidFill>
                  <a:schemeClr val="tx2"/>
                </a:solidFill>
              </a:rPr>
              <a:t>Feature description</a:t>
            </a:r>
          </a:p>
        </p:txBody>
      </p:sp>
      <p:sp>
        <p:nvSpPr>
          <p:cNvPr id="4" name="Slide Number Placeholder 3">
            <a:extLst>
              <a:ext uri="{FF2B5EF4-FFF2-40B4-BE49-F238E27FC236}">
                <a16:creationId xmlns:a16="http://schemas.microsoft.com/office/drawing/2014/main" id="{8BA6DC3D-E618-5944-AF0A-6103944040FC}"/>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1D171CA4-6ED8-4C4D-9430-92180826DB3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Arc 7">
            <a:extLst>
              <a:ext uri="{FF2B5EF4-FFF2-40B4-BE49-F238E27FC236}">
                <a16:creationId xmlns:a16="http://schemas.microsoft.com/office/drawing/2014/main" id="{A137EED7-B92E-AD4F-9CCB-7688FA07A714}"/>
              </a:ext>
            </a:extLst>
          </p:cNvPr>
          <p:cNvSpPr/>
          <p:nvPr/>
        </p:nvSpPr>
        <p:spPr>
          <a:xfrm>
            <a:off x="3992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2053AB15-E2E6-1443-A61A-088FD04B7997}"/>
              </a:ext>
            </a:extLst>
          </p:cNvPr>
          <p:cNvSpPr txBox="1"/>
          <p:nvPr/>
        </p:nvSpPr>
        <p:spPr>
          <a:xfrm>
            <a:off x="1038300" y="1196752"/>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11" name="Arc 10">
            <a:extLst>
              <a:ext uri="{FF2B5EF4-FFF2-40B4-BE49-F238E27FC236}">
                <a16:creationId xmlns:a16="http://schemas.microsoft.com/office/drawing/2014/main" id="{F0E4A243-713B-0E4A-9A77-9527F1B9CE20}"/>
              </a:ext>
            </a:extLst>
          </p:cNvPr>
          <p:cNvSpPr/>
          <p:nvPr/>
        </p:nvSpPr>
        <p:spPr>
          <a:xfrm>
            <a:off x="4452943"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ounded Rectangle 13">
            <a:extLst>
              <a:ext uri="{FF2B5EF4-FFF2-40B4-BE49-F238E27FC236}">
                <a16:creationId xmlns:a16="http://schemas.microsoft.com/office/drawing/2014/main" id="{9871E9A8-9115-5244-BB7E-07900579EF0A}"/>
              </a:ext>
            </a:extLst>
          </p:cNvPr>
          <p:cNvSpPr>
            <a:spLocks noChangeArrowheads="1"/>
          </p:cNvSpPr>
          <p:nvPr/>
        </p:nvSpPr>
        <p:spPr bwMode="auto">
          <a:xfrm>
            <a:off x="677727" y="1825771"/>
            <a:ext cx="2238089" cy="1112969"/>
          </a:xfrm>
          <a:prstGeom prst="roundRect">
            <a:avLst>
              <a:gd name="adj" fmla="val 7883"/>
            </a:avLst>
          </a:prstGeom>
          <a:solidFill>
            <a:schemeClr val="accent6">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The input from the user and other</a:t>
            </a:r>
          </a:p>
        </p:txBody>
      </p:sp>
      <p:sp>
        <p:nvSpPr>
          <p:cNvPr id="15" name="Rounded Rectangle 14">
            <a:extLst>
              <a:ext uri="{FF2B5EF4-FFF2-40B4-BE49-F238E27FC236}">
                <a16:creationId xmlns:a16="http://schemas.microsoft.com/office/drawing/2014/main" id="{8A940EC5-F9E3-3940-8E4C-2E85AEF7A536}"/>
              </a:ext>
            </a:extLst>
          </p:cNvPr>
          <p:cNvSpPr>
            <a:spLocks noChangeArrowheads="1"/>
          </p:cNvSpPr>
          <p:nvPr/>
        </p:nvSpPr>
        <p:spPr bwMode="auto">
          <a:xfrm>
            <a:off x="3428540" y="3341102"/>
            <a:ext cx="2327704" cy="1182963"/>
          </a:xfrm>
          <a:prstGeom prst="roundRect">
            <a:avLst>
              <a:gd name="adj" fmla="val 22922"/>
            </a:avLst>
          </a:prstGeom>
          <a:solidFill>
            <a:schemeClr val="accent6">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 description of how the input data is process</a:t>
            </a:r>
          </a:p>
        </p:txBody>
      </p:sp>
      <p:sp>
        <p:nvSpPr>
          <p:cNvPr id="16" name="Rounded Rectangle 15">
            <a:extLst>
              <a:ext uri="{FF2B5EF4-FFF2-40B4-BE49-F238E27FC236}">
                <a16:creationId xmlns:a16="http://schemas.microsoft.com/office/drawing/2014/main" id="{E8CB9D64-24B8-B04D-B939-DD253469CA81}"/>
              </a:ext>
            </a:extLst>
          </p:cNvPr>
          <p:cNvSpPr>
            <a:spLocks noChangeArrowheads="1"/>
          </p:cNvSpPr>
          <p:nvPr/>
        </p:nvSpPr>
        <p:spPr bwMode="auto">
          <a:xfrm>
            <a:off x="5851404" y="5058192"/>
            <a:ext cx="2327704" cy="1059357"/>
          </a:xfrm>
          <a:prstGeom prst="roundRect">
            <a:avLst>
              <a:gd name="adj" fmla="val 7883"/>
            </a:avLst>
          </a:prstGeom>
          <a:solidFill>
            <a:schemeClr val="accent6">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The output to the user and the system</a:t>
            </a:r>
          </a:p>
        </p:txBody>
      </p:sp>
      <p:sp>
        <p:nvSpPr>
          <p:cNvPr id="17" name="Rounded Rectangle 16">
            <a:extLst>
              <a:ext uri="{FF2B5EF4-FFF2-40B4-BE49-F238E27FC236}">
                <a16:creationId xmlns:a16="http://schemas.microsoft.com/office/drawing/2014/main" id="{9158A9FE-0E9F-DE4E-82F4-5E93FC062F49}"/>
              </a:ext>
            </a:extLst>
          </p:cNvPr>
          <p:cNvSpPr>
            <a:spLocks noChangeArrowheads="1"/>
          </p:cNvSpPr>
          <p:nvPr/>
        </p:nvSpPr>
        <p:spPr bwMode="auto">
          <a:xfrm>
            <a:off x="6189143" y="1700808"/>
            <a:ext cx="2343297" cy="1084194"/>
          </a:xfrm>
          <a:prstGeom prst="roundRect">
            <a:avLst>
              <a:gd name="adj" fmla="val 7883"/>
            </a:avLst>
          </a:prstGeom>
          <a:solidFill>
            <a:schemeClr val="accent6">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How the feature is activated by the user</a:t>
            </a:r>
          </a:p>
        </p:txBody>
      </p:sp>
      <p:sp>
        <p:nvSpPr>
          <p:cNvPr id="28" name="TextBox 27">
            <a:extLst>
              <a:ext uri="{FF2B5EF4-FFF2-40B4-BE49-F238E27FC236}">
                <a16:creationId xmlns:a16="http://schemas.microsoft.com/office/drawing/2014/main" id="{4C982F0F-E73B-3A4F-8D47-54A4C76E0DB3}"/>
              </a:ext>
            </a:extLst>
          </p:cNvPr>
          <p:cNvSpPr txBox="1"/>
          <p:nvPr/>
        </p:nvSpPr>
        <p:spPr>
          <a:xfrm>
            <a:off x="3765337" y="2708920"/>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29" name="TextBox 28">
            <a:extLst>
              <a:ext uri="{FF2B5EF4-FFF2-40B4-BE49-F238E27FC236}">
                <a16:creationId xmlns:a16="http://schemas.microsoft.com/office/drawing/2014/main" id="{3457FA53-2E66-C849-BF6B-43BE8CC8DCB9}"/>
              </a:ext>
            </a:extLst>
          </p:cNvPr>
          <p:cNvSpPr txBox="1"/>
          <p:nvPr/>
        </p:nvSpPr>
        <p:spPr>
          <a:xfrm>
            <a:off x="6084168" y="4492833"/>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30" name="TextBox 29">
            <a:extLst>
              <a:ext uri="{FF2B5EF4-FFF2-40B4-BE49-F238E27FC236}">
                <a16:creationId xmlns:a16="http://schemas.microsoft.com/office/drawing/2014/main" id="{D2A9F1C6-B5D7-1947-BF31-E90E881DD1B7}"/>
              </a:ext>
            </a:extLst>
          </p:cNvPr>
          <p:cNvSpPr txBox="1"/>
          <p:nvPr/>
        </p:nvSpPr>
        <p:spPr>
          <a:xfrm>
            <a:off x="6439513" y="1097411"/>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31" name="TextBox 30">
            <a:extLst>
              <a:ext uri="{FF2B5EF4-FFF2-40B4-BE49-F238E27FC236}">
                <a16:creationId xmlns:a16="http://schemas.microsoft.com/office/drawing/2014/main" id="{A2DB6CAB-88B5-614D-BDA7-8DCA2A93E6DA}"/>
              </a:ext>
            </a:extLst>
          </p:cNvPr>
          <p:cNvSpPr txBox="1"/>
          <p:nvPr/>
        </p:nvSpPr>
        <p:spPr>
          <a:xfrm>
            <a:off x="3350793" y="1549078"/>
            <a:ext cx="25378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Feature name</a:t>
            </a:r>
          </a:p>
        </p:txBody>
      </p:sp>
      <p:sp>
        <p:nvSpPr>
          <p:cNvPr id="32" name="Arc 31">
            <a:extLst>
              <a:ext uri="{FF2B5EF4-FFF2-40B4-BE49-F238E27FC236}">
                <a16:creationId xmlns:a16="http://schemas.microsoft.com/office/drawing/2014/main" id="{48B73402-EDAF-374D-A902-34533A391187}"/>
              </a:ext>
            </a:extLst>
          </p:cNvPr>
          <p:cNvSpPr/>
          <p:nvPr/>
        </p:nvSpPr>
        <p:spPr>
          <a:xfrm>
            <a:off x="1947211"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060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ABC60-FC83-5241-9A4E-3DFE5C2A7DF1}"/>
              </a:ext>
            </a:extLst>
          </p:cNvPr>
          <p:cNvSpPr>
            <a:spLocks noGrp="1"/>
          </p:cNvSpPr>
          <p:nvPr>
            <p:ph type="title"/>
          </p:nvPr>
        </p:nvSpPr>
        <p:spPr>
          <a:xfrm>
            <a:off x="169739" y="116632"/>
            <a:ext cx="8939336" cy="1013370"/>
          </a:xfrm>
        </p:spPr>
        <p:txBody>
          <a:bodyPr/>
          <a:lstStyle/>
          <a:p>
            <a:r>
              <a:rPr lang="en-US" dirty="0">
                <a:solidFill>
                  <a:schemeClr val="tx2"/>
                </a:solidFill>
              </a:rPr>
              <a:t>The ‘New Group’ feature description </a:t>
            </a:r>
          </a:p>
        </p:txBody>
      </p:sp>
      <p:sp>
        <p:nvSpPr>
          <p:cNvPr id="4" name="Slide Number Placeholder 3">
            <a:extLst>
              <a:ext uri="{FF2B5EF4-FFF2-40B4-BE49-F238E27FC236}">
                <a16:creationId xmlns:a16="http://schemas.microsoft.com/office/drawing/2014/main" id="{7AD0AF02-6DB9-624F-A831-4B30BA04C00A}"/>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75C5B7DC-56A1-0C4C-A4CC-4F2C489A84C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TextBox 6">
            <a:extLst>
              <a:ext uri="{FF2B5EF4-FFF2-40B4-BE49-F238E27FC236}">
                <a16:creationId xmlns:a16="http://schemas.microsoft.com/office/drawing/2014/main" id="{E09A84E5-FEB7-B342-839C-0397579B4C94}"/>
              </a:ext>
            </a:extLst>
          </p:cNvPr>
          <p:cNvSpPr txBox="1"/>
          <p:nvPr/>
        </p:nvSpPr>
        <p:spPr>
          <a:xfrm>
            <a:off x="1038300" y="1196752"/>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8" name="Arc 7">
            <a:extLst>
              <a:ext uri="{FF2B5EF4-FFF2-40B4-BE49-F238E27FC236}">
                <a16:creationId xmlns:a16="http://schemas.microsoft.com/office/drawing/2014/main" id="{A5466FF7-59D7-5241-AEA6-63879E2AED0A}"/>
              </a:ext>
            </a:extLst>
          </p:cNvPr>
          <p:cNvSpPr/>
          <p:nvPr/>
        </p:nvSpPr>
        <p:spPr>
          <a:xfrm>
            <a:off x="4452943"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C46FF1AE-4D58-4C46-842D-3AD9B26FD8FF}"/>
              </a:ext>
            </a:extLst>
          </p:cNvPr>
          <p:cNvSpPr>
            <a:spLocks noChangeArrowheads="1"/>
          </p:cNvSpPr>
          <p:nvPr/>
        </p:nvSpPr>
        <p:spPr bwMode="auto">
          <a:xfrm>
            <a:off x="677727" y="1825771"/>
            <a:ext cx="2238089"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The name of the group chosen by the user</a:t>
            </a:r>
          </a:p>
        </p:txBody>
      </p:sp>
      <p:sp>
        <p:nvSpPr>
          <p:cNvPr id="10" name="Rounded Rectangle 9">
            <a:extLst>
              <a:ext uri="{FF2B5EF4-FFF2-40B4-BE49-F238E27FC236}">
                <a16:creationId xmlns:a16="http://schemas.microsoft.com/office/drawing/2014/main" id="{1B4897C6-8669-F44B-8944-DAF45C6123EC}"/>
              </a:ext>
            </a:extLst>
          </p:cNvPr>
          <p:cNvSpPr>
            <a:spLocks noChangeArrowheads="1"/>
          </p:cNvSpPr>
          <p:nvPr/>
        </p:nvSpPr>
        <p:spPr bwMode="auto">
          <a:xfrm>
            <a:off x="3428540" y="3341102"/>
            <a:ext cx="2327704" cy="1182963"/>
          </a:xfrm>
          <a:prstGeom prst="roundRect">
            <a:avLst>
              <a:gd name="adj" fmla="val 22922"/>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A new container is created with the specified name</a:t>
            </a:r>
          </a:p>
        </p:txBody>
      </p:sp>
      <p:sp>
        <p:nvSpPr>
          <p:cNvPr id="11" name="Rounded Rectangle 10">
            <a:extLst>
              <a:ext uri="{FF2B5EF4-FFF2-40B4-BE49-F238E27FC236}">
                <a16:creationId xmlns:a16="http://schemas.microsoft.com/office/drawing/2014/main" id="{84D560FF-A855-424B-AC0F-E614122F670A}"/>
              </a:ext>
            </a:extLst>
          </p:cNvPr>
          <p:cNvSpPr>
            <a:spLocks noChangeArrowheads="1"/>
          </p:cNvSpPr>
          <p:nvPr/>
        </p:nvSpPr>
        <p:spPr bwMode="auto">
          <a:xfrm>
            <a:off x="5851403" y="5058192"/>
            <a:ext cx="3069308" cy="1539458"/>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An empty document container and an updated list of documents that includes the newly created group</a:t>
            </a:r>
          </a:p>
        </p:txBody>
      </p:sp>
      <p:sp>
        <p:nvSpPr>
          <p:cNvPr id="12" name="Rounded Rectangle 11">
            <a:extLst>
              <a:ext uri="{FF2B5EF4-FFF2-40B4-BE49-F238E27FC236}">
                <a16:creationId xmlns:a16="http://schemas.microsoft.com/office/drawing/2014/main" id="{0AA57A28-CF7A-7B40-AD1C-17A5F98F703B}"/>
              </a:ext>
            </a:extLst>
          </p:cNvPr>
          <p:cNvSpPr>
            <a:spLocks noChangeArrowheads="1"/>
          </p:cNvSpPr>
          <p:nvPr/>
        </p:nvSpPr>
        <p:spPr bwMode="auto">
          <a:xfrm>
            <a:off x="6189143" y="1700808"/>
            <a:ext cx="2343297" cy="1084194"/>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Using the ‘New Group’ menu option or keyboard shortcut</a:t>
            </a:r>
          </a:p>
        </p:txBody>
      </p:sp>
      <p:sp>
        <p:nvSpPr>
          <p:cNvPr id="13" name="TextBox 12">
            <a:extLst>
              <a:ext uri="{FF2B5EF4-FFF2-40B4-BE49-F238E27FC236}">
                <a16:creationId xmlns:a16="http://schemas.microsoft.com/office/drawing/2014/main" id="{61D164FD-B2AE-7442-B0F7-1C58DC38B64D}"/>
              </a:ext>
            </a:extLst>
          </p:cNvPr>
          <p:cNvSpPr txBox="1"/>
          <p:nvPr/>
        </p:nvSpPr>
        <p:spPr>
          <a:xfrm>
            <a:off x="3765337" y="2708920"/>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14" name="TextBox 13">
            <a:extLst>
              <a:ext uri="{FF2B5EF4-FFF2-40B4-BE49-F238E27FC236}">
                <a16:creationId xmlns:a16="http://schemas.microsoft.com/office/drawing/2014/main" id="{70FB1E7C-469E-7B40-989B-58320C8FEFBA}"/>
              </a:ext>
            </a:extLst>
          </p:cNvPr>
          <p:cNvSpPr txBox="1"/>
          <p:nvPr/>
        </p:nvSpPr>
        <p:spPr>
          <a:xfrm>
            <a:off x="6533259" y="4505454"/>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15" name="TextBox 14">
            <a:extLst>
              <a:ext uri="{FF2B5EF4-FFF2-40B4-BE49-F238E27FC236}">
                <a16:creationId xmlns:a16="http://schemas.microsoft.com/office/drawing/2014/main" id="{8F3AC7E0-2223-0349-B055-CD6F2B9C9B4E}"/>
              </a:ext>
            </a:extLst>
          </p:cNvPr>
          <p:cNvSpPr txBox="1"/>
          <p:nvPr/>
        </p:nvSpPr>
        <p:spPr>
          <a:xfrm>
            <a:off x="6439513" y="1097411"/>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16" name="TextBox 15">
            <a:extLst>
              <a:ext uri="{FF2B5EF4-FFF2-40B4-BE49-F238E27FC236}">
                <a16:creationId xmlns:a16="http://schemas.microsoft.com/office/drawing/2014/main" id="{AAFAB6AE-C4C6-C643-911A-BA0E006D8F23}"/>
              </a:ext>
            </a:extLst>
          </p:cNvPr>
          <p:cNvSpPr txBox="1"/>
          <p:nvPr/>
        </p:nvSpPr>
        <p:spPr>
          <a:xfrm>
            <a:off x="3558674" y="1549078"/>
            <a:ext cx="212211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New Group</a:t>
            </a:r>
          </a:p>
        </p:txBody>
      </p:sp>
      <p:sp>
        <p:nvSpPr>
          <p:cNvPr id="17" name="Arc 16">
            <a:extLst>
              <a:ext uri="{FF2B5EF4-FFF2-40B4-BE49-F238E27FC236}">
                <a16:creationId xmlns:a16="http://schemas.microsoft.com/office/drawing/2014/main" id="{F3D744EF-93EC-8845-9A9B-5893482BEDA3}"/>
              </a:ext>
            </a:extLst>
          </p:cNvPr>
          <p:cNvSpPr/>
          <p:nvPr/>
        </p:nvSpPr>
        <p:spPr>
          <a:xfrm>
            <a:off x="1947211"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A43C80D0-CBAC-7E45-A820-9A1561A93291}"/>
              </a:ext>
            </a:extLst>
          </p:cNvPr>
          <p:cNvSpPr/>
          <p:nvPr/>
        </p:nvSpPr>
        <p:spPr>
          <a:xfrm>
            <a:off x="3992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93791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73DE-E2DC-8C4E-BEFF-2A73B4551076}"/>
              </a:ext>
            </a:extLst>
          </p:cNvPr>
          <p:cNvSpPr>
            <a:spLocks noGrp="1"/>
          </p:cNvSpPr>
          <p:nvPr>
            <p:ph type="title"/>
          </p:nvPr>
        </p:nvSpPr>
        <p:spPr>
          <a:xfrm>
            <a:off x="457200" y="116632"/>
            <a:ext cx="8229600" cy="864096"/>
          </a:xfrm>
        </p:spPr>
        <p:txBody>
          <a:bodyPr/>
          <a:lstStyle/>
          <a:p>
            <a:r>
              <a:rPr lang="en-US" dirty="0">
                <a:solidFill>
                  <a:schemeClr val="tx2"/>
                </a:solidFill>
              </a:rPr>
              <a:t>Personas</a:t>
            </a:r>
          </a:p>
        </p:txBody>
      </p:sp>
      <p:sp>
        <p:nvSpPr>
          <p:cNvPr id="3" name="Content Placeholder 2">
            <a:extLst>
              <a:ext uri="{FF2B5EF4-FFF2-40B4-BE49-F238E27FC236}">
                <a16:creationId xmlns:a16="http://schemas.microsoft.com/office/drawing/2014/main" id="{126B34FE-BCAF-5542-9933-0CB3F2ADF9B8}"/>
              </a:ext>
            </a:extLst>
          </p:cNvPr>
          <p:cNvSpPr>
            <a:spLocks noGrp="1"/>
          </p:cNvSpPr>
          <p:nvPr>
            <p:ph idx="1"/>
          </p:nvPr>
        </p:nvSpPr>
        <p:spPr>
          <a:xfrm>
            <a:off x="323528" y="1052736"/>
            <a:ext cx="8640960" cy="5517926"/>
          </a:xfrm>
        </p:spPr>
        <p:txBody>
          <a:bodyPr/>
          <a:lstStyle/>
          <a:p>
            <a:r>
              <a:rPr lang="en-US" sz="2600" dirty="0"/>
              <a:t>You need to have an </a:t>
            </a:r>
            <a:r>
              <a:rPr lang="en-US" sz="2600" dirty="0">
                <a:solidFill>
                  <a:srgbClr val="C00000"/>
                </a:solidFill>
              </a:rPr>
              <a:t>understanding</a:t>
            </a:r>
            <a:r>
              <a:rPr lang="en-US" sz="2600" dirty="0"/>
              <a:t> of your potential users to design </a:t>
            </a:r>
            <a:r>
              <a:rPr lang="en-US" sz="2600" dirty="0">
                <a:solidFill>
                  <a:srgbClr val="C00000"/>
                </a:solidFill>
              </a:rPr>
              <a:t>features</a:t>
            </a:r>
            <a:r>
              <a:rPr lang="en-US" sz="2600" dirty="0"/>
              <a:t> that they are likely to find useful and to design a user interface that is suited to them.</a:t>
            </a:r>
          </a:p>
          <a:p>
            <a:r>
              <a:rPr lang="en-US" sz="2600" dirty="0">
                <a:solidFill>
                  <a:srgbClr val="C00000"/>
                </a:solidFill>
              </a:rPr>
              <a:t>Personas</a:t>
            </a:r>
            <a:r>
              <a:rPr lang="en-US" sz="2600" dirty="0"/>
              <a:t> are ‘</a:t>
            </a:r>
            <a:r>
              <a:rPr lang="en-US" sz="2600" dirty="0">
                <a:solidFill>
                  <a:srgbClr val="C00000"/>
                </a:solidFill>
              </a:rPr>
              <a:t>imagined users</a:t>
            </a:r>
            <a:r>
              <a:rPr lang="en-US" sz="2600" dirty="0"/>
              <a:t>’ where you create a character portrait of a type of user that you think might use your product. </a:t>
            </a:r>
          </a:p>
          <a:p>
            <a:pPr lvl="1"/>
            <a:r>
              <a:rPr lang="en-US" sz="2600" dirty="0"/>
              <a:t>For example, if your product is aimed at managing appointments for dentists, you might create a dentist persona, a receptionist persona and a patient persona. </a:t>
            </a:r>
          </a:p>
          <a:p>
            <a:r>
              <a:rPr lang="en-US" sz="2600" dirty="0">
                <a:solidFill>
                  <a:srgbClr val="C00000"/>
                </a:solidFill>
              </a:rPr>
              <a:t>Personas</a:t>
            </a:r>
            <a:r>
              <a:rPr lang="en-US" sz="2600" dirty="0"/>
              <a:t> of different types of user help you </a:t>
            </a:r>
            <a:r>
              <a:rPr lang="en-US" sz="2600" dirty="0">
                <a:solidFill>
                  <a:schemeClr val="accent1"/>
                </a:solidFill>
              </a:rPr>
              <a:t>imagine what these users may want to do with your software </a:t>
            </a:r>
            <a:r>
              <a:rPr lang="en-US" sz="2600" dirty="0"/>
              <a:t>and how it might be used. They help you envisage difficulties that they might have in understanding and using product features.</a:t>
            </a:r>
          </a:p>
        </p:txBody>
      </p:sp>
      <p:sp>
        <p:nvSpPr>
          <p:cNvPr id="4" name="Slide Number Placeholder 3">
            <a:extLst>
              <a:ext uri="{FF2B5EF4-FFF2-40B4-BE49-F238E27FC236}">
                <a16:creationId xmlns:a16="http://schemas.microsoft.com/office/drawing/2014/main" id="{0DC8117D-8A15-2347-8E4E-64D30898578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DDE32FE0-390A-5A44-90FC-622A785D1DE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216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B586-3780-EA4D-A96D-4FC6299CC393}"/>
              </a:ext>
            </a:extLst>
          </p:cNvPr>
          <p:cNvSpPr>
            <a:spLocks noGrp="1"/>
          </p:cNvSpPr>
          <p:nvPr>
            <p:ph type="title"/>
          </p:nvPr>
        </p:nvSpPr>
        <p:spPr>
          <a:xfrm>
            <a:off x="457200" y="188640"/>
            <a:ext cx="8229600" cy="810667"/>
          </a:xfrm>
        </p:spPr>
        <p:txBody>
          <a:bodyPr/>
          <a:lstStyle/>
          <a:p>
            <a:r>
              <a:rPr lang="en-US" dirty="0">
                <a:solidFill>
                  <a:schemeClr val="tx2"/>
                </a:solidFill>
              </a:rPr>
              <a:t>Persona descriptions</a:t>
            </a:r>
          </a:p>
        </p:txBody>
      </p:sp>
      <p:sp>
        <p:nvSpPr>
          <p:cNvPr id="3" name="Content Placeholder 2">
            <a:extLst>
              <a:ext uri="{FF2B5EF4-FFF2-40B4-BE49-F238E27FC236}">
                <a16:creationId xmlns:a16="http://schemas.microsoft.com/office/drawing/2014/main" id="{5FCE2F90-185E-2F4D-952B-EF1CF5B697D8}"/>
              </a:ext>
            </a:extLst>
          </p:cNvPr>
          <p:cNvSpPr>
            <a:spLocks noGrp="1"/>
          </p:cNvSpPr>
          <p:nvPr>
            <p:ph idx="1"/>
          </p:nvPr>
        </p:nvSpPr>
        <p:spPr>
          <a:xfrm>
            <a:off x="179512" y="1268760"/>
            <a:ext cx="8856984" cy="5145435"/>
          </a:xfrm>
        </p:spPr>
        <p:txBody>
          <a:bodyPr/>
          <a:lstStyle/>
          <a:p>
            <a:r>
              <a:rPr lang="en-US" dirty="0"/>
              <a:t>A </a:t>
            </a:r>
            <a:r>
              <a:rPr lang="en-US" dirty="0">
                <a:solidFill>
                  <a:srgbClr val="C00000"/>
                </a:solidFill>
              </a:rPr>
              <a:t>persona</a:t>
            </a:r>
            <a:r>
              <a:rPr lang="en-US" dirty="0"/>
              <a:t> should ‘</a:t>
            </a:r>
            <a:r>
              <a:rPr lang="en-US" dirty="0">
                <a:solidFill>
                  <a:srgbClr val="C00000"/>
                </a:solidFill>
              </a:rPr>
              <a:t>paint a picture</a:t>
            </a:r>
            <a:r>
              <a:rPr lang="en-US" dirty="0"/>
              <a:t>’ of </a:t>
            </a:r>
            <a:r>
              <a:rPr lang="en-US" dirty="0">
                <a:solidFill>
                  <a:schemeClr val="accent1"/>
                </a:solidFill>
              </a:rPr>
              <a:t>a type of product user</a:t>
            </a:r>
            <a:r>
              <a:rPr lang="en-US" dirty="0"/>
              <a:t>. They should be relatively short and easy-to-read.</a:t>
            </a:r>
          </a:p>
          <a:p>
            <a:r>
              <a:rPr lang="en-US" dirty="0"/>
              <a:t>Describe their </a:t>
            </a:r>
            <a:r>
              <a:rPr lang="en-US" dirty="0">
                <a:solidFill>
                  <a:schemeClr val="accent1"/>
                </a:solidFill>
              </a:rPr>
              <a:t>background</a:t>
            </a:r>
            <a:r>
              <a:rPr lang="en-US" dirty="0"/>
              <a:t> and </a:t>
            </a:r>
            <a:r>
              <a:rPr lang="en-US" dirty="0">
                <a:solidFill>
                  <a:srgbClr val="FF0000"/>
                </a:solidFill>
              </a:rPr>
              <a:t>why</a:t>
            </a:r>
            <a:r>
              <a:rPr lang="en-US" dirty="0"/>
              <a:t> they might </a:t>
            </a:r>
            <a:r>
              <a:rPr lang="en-US" dirty="0">
                <a:solidFill>
                  <a:schemeClr val="accent1"/>
                </a:solidFill>
              </a:rPr>
              <a:t>want</a:t>
            </a:r>
            <a:r>
              <a:rPr lang="en-US" dirty="0"/>
              <a:t> to use your product. </a:t>
            </a:r>
          </a:p>
          <a:p>
            <a:r>
              <a:rPr lang="en-US" dirty="0"/>
              <a:t>Say something about their </a:t>
            </a:r>
            <a:r>
              <a:rPr lang="en-US" dirty="0">
                <a:solidFill>
                  <a:schemeClr val="accent1"/>
                </a:solidFill>
              </a:rPr>
              <a:t>educational background and technical skills</a:t>
            </a:r>
            <a:r>
              <a:rPr lang="en-US" dirty="0"/>
              <a:t>. </a:t>
            </a:r>
          </a:p>
          <a:p>
            <a:r>
              <a:rPr lang="en-US" dirty="0"/>
              <a:t>These help you assess whether or not a software feature is likely to be useful, understandable and usable by typical product users. </a:t>
            </a:r>
          </a:p>
          <a:p>
            <a:endParaRPr lang="en-US" dirty="0"/>
          </a:p>
          <a:p>
            <a:endParaRPr lang="en-US" dirty="0"/>
          </a:p>
        </p:txBody>
      </p:sp>
      <p:sp>
        <p:nvSpPr>
          <p:cNvPr id="4" name="Slide Number Placeholder 3">
            <a:extLst>
              <a:ext uri="{FF2B5EF4-FFF2-40B4-BE49-F238E27FC236}">
                <a16:creationId xmlns:a16="http://schemas.microsoft.com/office/drawing/2014/main" id="{9F4EC8B0-DC66-B84D-BCAE-A0E1DC8E6183}"/>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A5AFD5C1-426F-2D4C-9A7C-0D65715FDAF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484082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4FE0-81E5-434A-89D1-569F1E1837D5}"/>
              </a:ext>
            </a:extLst>
          </p:cNvPr>
          <p:cNvSpPr>
            <a:spLocks noGrp="1"/>
          </p:cNvSpPr>
          <p:nvPr>
            <p:ph type="title"/>
          </p:nvPr>
        </p:nvSpPr>
        <p:spPr>
          <a:xfrm>
            <a:off x="457200" y="0"/>
            <a:ext cx="8229600" cy="980728"/>
          </a:xfrm>
        </p:spPr>
        <p:txBody>
          <a:bodyPr/>
          <a:lstStyle/>
          <a:p>
            <a:r>
              <a:rPr lang="en-US" dirty="0">
                <a:solidFill>
                  <a:schemeClr val="tx2"/>
                </a:solidFill>
              </a:rPr>
              <a:t>Persona descriptions</a:t>
            </a:r>
          </a:p>
        </p:txBody>
      </p:sp>
      <p:sp>
        <p:nvSpPr>
          <p:cNvPr id="4" name="Slide Number Placeholder 3">
            <a:extLst>
              <a:ext uri="{FF2B5EF4-FFF2-40B4-BE49-F238E27FC236}">
                <a16:creationId xmlns:a16="http://schemas.microsoft.com/office/drawing/2014/main" id="{49181EAA-8C1E-EF4D-BFF1-7DE5C029B6C1}"/>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628D4EF-A722-6B44-902C-3485D3908DD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extBox 7">
            <a:extLst>
              <a:ext uri="{FF2B5EF4-FFF2-40B4-BE49-F238E27FC236}">
                <a16:creationId xmlns:a16="http://schemas.microsoft.com/office/drawing/2014/main" id="{895ADA41-0681-A342-BAE0-BD76EF2CCCA6}"/>
              </a:ext>
            </a:extLst>
          </p:cNvPr>
          <p:cNvSpPr txBox="1"/>
          <p:nvPr/>
        </p:nvSpPr>
        <p:spPr>
          <a:xfrm>
            <a:off x="797625" y="872429"/>
            <a:ext cx="279300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Personalization</a:t>
            </a:r>
          </a:p>
        </p:txBody>
      </p:sp>
      <p:sp>
        <p:nvSpPr>
          <p:cNvPr id="12" name="Arc 11">
            <a:extLst>
              <a:ext uri="{FF2B5EF4-FFF2-40B4-BE49-F238E27FC236}">
                <a16:creationId xmlns:a16="http://schemas.microsoft.com/office/drawing/2014/main" id="{5FBB4D98-E9D9-8043-8F5D-638DF55F2D47}"/>
              </a:ext>
            </a:extLst>
          </p:cNvPr>
          <p:cNvSpPr/>
          <p:nvPr/>
        </p:nvSpPr>
        <p:spPr>
          <a:xfrm>
            <a:off x="2479555" y="1417320"/>
            <a:ext cx="2236461" cy="2011680"/>
          </a:xfrm>
          <a:prstGeom prst="arc">
            <a:avLst>
              <a:gd name="adj1" fmla="val 5319547"/>
              <a:gd name="adj2" fmla="val 10500485"/>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B11A43D4-B3B3-7041-87C2-F98F5362BE01}"/>
              </a:ext>
            </a:extLst>
          </p:cNvPr>
          <p:cNvSpPr txBox="1"/>
          <p:nvPr/>
        </p:nvSpPr>
        <p:spPr>
          <a:xfrm>
            <a:off x="5948053" y="881382"/>
            <a:ext cx="20980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Job-related</a:t>
            </a:r>
          </a:p>
        </p:txBody>
      </p:sp>
      <p:sp>
        <p:nvSpPr>
          <p:cNvPr id="15" name="TextBox 14">
            <a:extLst>
              <a:ext uri="{FF2B5EF4-FFF2-40B4-BE49-F238E27FC236}">
                <a16:creationId xmlns:a16="http://schemas.microsoft.com/office/drawing/2014/main" id="{1B204EB8-9E0A-E842-9AA8-79C21B9E0CFA}"/>
              </a:ext>
            </a:extLst>
          </p:cNvPr>
          <p:cNvSpPr txBox="1"/>
          <p:nvPr/>
        </p:nvSpPr>
        <p:spPr>
          <a:xfrm>
            <a:off x="6155614" y="5753433"/>
            <a:ext cx="186999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Education</a:t>
            </a:r>
          </a:p>
        </p:txBody>
      </p:sp>
      <p:sp>
        <p:nvSpPr>
          <p:cNvPr id="17" name="TextBox 16">
            <a:extLst>
              <a:ext uri="{FF2B5EF4-FFF2-40B4-BE49-F238E27FC236}">
                <a16:creationId xmlns:a16="http://schemas.microsoft.com/office/drawing/2014/main" id="{CF582585-0646-CB4F-8802-1D783ED14EA5}"/>
              </a:ext>
            </a:extLst>
          </p:cNvPr>
          <p:cNvSpPr txBox="1"/>
          <p:nvPr/>
        </p:nvSpPr>
        <p:spPr>
          <a:xfrm>
            <a:off x="1115616" y="5753433"/>
            <a:ext cx="19098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Relevance</a:t>
            </a:r>
          </a:p>
        </p:txBody>
      </p:sp>
      <p:sp>
        <p:nvSpPr>
          <p:cNvPr id="19" name="Arc 18">
            <a:extLst>
              <a:ext uri="{FF2B5EF4-FFF2-40B4-BE49-F238E27FC236}">
                <a16:creationId xmlns:a16="http://schemas.microsoft.com/office/drawing/2014/main" id="{CAA636CE-AEB9-1646-96F4-5E9FD74464A0}"/>
              </a:ext>
            </a:extLst>
          </p:cNvPr>
          <p:cNvSpPr/>
          <p:nvPr/>
        </p:nvSpPr>
        <p:spPr>
          <a:xfrm>
            <a:off x="4427984" y="1417320"/>
            <a:ext cx="2236461" cy="2011680"/>
          </a:xfrm>
          <a:prstGeom prst="arc">
            <a:avLst>
              <a:gd name="adj1" fmla="val 295758"/>
              <a:gd name="adj2" fmla="val 5355719"/>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9C560072-0A92-394B-9472-531F5EDDF831}"/>
              </a:ext>
            </a:extLst>
          </p:cNvPr>
          <p:cNvSpPr/>
          <p:nvPr/>
        </p:nvSpPr>
        <p:spPr>
          <a:xfrm>
            <a:off x="4499992" y="3645024"/>
            <a:ext cx="2236461" cy="2011680"/>
          </a:xfrm>
          <a:prstGeom prst="arc">
            <a:avLst>
              <a:gd name="adj1" fmla="val 16044208"/>
              <a:gd name="adj2" fmla="val 21483951"/>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a:extLst>
              <a:ext uri="{FF2B5EF4-FFF2-40B4-BE49-F238E27FC236}">
                <a16:creationId xmlns:a16="http://schemas.microsoft.com/office/drawing/2014/main" id="{1FD70EC2-8F3C-804F-98EC-6F9300033F86}"/>
              </a:ext>
            </a:extLst>
          </p:cNvPr>
          <p:cNvSpPr/>
          <p:nvPr/>
        </p:nvSpPr>
        <p:spPr>
          <a:xfrm>
            <a:off x="2479555" y="3649568"/>
            <a:ext cx="2236461" cy="2011680"/>
          </a:xfrm>
          <a:prstGeom prst="arc">
            <a:avLst>
              <a:gd name="adj1" fmla="val 10863301"/>
              <a:gd name="adj2" fmla="val 16140351"/>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ounded Rectangle 6">
            <a:extLst>
              <a:ext uri="{FF2B5EF4-FFF2-40B4-BE49-F238E27FC236}">
                <a16:creationId xmlns:a16="http://schemas.microsoft.com/office/drawing/2014/main" id="{8080F023-B4E3-234F-ADB2-8F3D6FD1ABC6}"/>
              </a:ext>
            </a:extLst>
          </p:cNvPr>
          <p:cNvSpPr>
            <a:spLocks noChangeArrowheads="1"/>
          </p:cNvSpPr>
          <p:nvPr/>
        </p:nvSpPr>
        <p:spPr bwMode="auto">
          <a:xfrm>
            <a:off x="3590634" y="2996952"/>
            <a:ext cx="1962729" cy="93590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Persona</a:t>
            </a:r>
          </a:p>
        </p:txBody>
      </p:sp>
      <p:sp>
        <p:nvSpPr>
          <p:cNvPr id="10" name="Rounded Rectangle 9">
            <a:extLst>
              <a:ext uri="{FF2B5EF4-FFF2-40B4-BE49-F238E27FC236}">
                <a16:creationId xmlns:a16="http://schemas.microsoft.com/office/drawing/2014/main" id="{F09B2B15-A15F-5B40-8508-E069232F1F6F}"/>
              </a:ext>
            </a:extLst>
          </p:cNvPr>
          <p:cNvSpPr>
            <a:spLocks noChangeArrowheads="1"/>
          </p:cNvSpPr>
          <p:nvPr/>
        </p:nvSpPr>
        <p:spPr bwMode="auto">
          <a:xfrm>
            <a:off x="750404" y="1437181"/>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Include personal information about </a:t>
            </a:r>
            <a:br>
              <a:rPr lang="en-US" sz="2400" dirty="0">
                <a:latin typeface="+mn-lt"/>
                <a:ea typeface="+mn-ea"/>
              </a:rPr>
            </a:br>
            <a:r>
              <a:rPr lang="en-US" sz="2400" dirty="0">
                <a:latin typeface="+mn-lt"/>
                <a:ea typeface="+mn-ea"/>
              </a:rPr>
              <a:t>the individual</a:t>
            </a:r>
          </a:p>
        </p:txBody>
      </p:sp>
      <p:sp>
        <p:nvSpPr>
          <p:cNvPr id="14" name="Rounded Rectangle 13">
            <a:extLst>
              <a:ext uri="{FF2B5EF4-FFF2-40B4-BE49-F238E27FC236}">
                <a16:creationId xmlns:a16="http://schemas.microsoft.com/office/drawing/2014/main" id="{17CDD9EF-B088-C04F-8F59-79507FFF1876}"/>
              </a:ext>
            </a:extLst>
          </p:cNvPr>
          <p:cNvSpPr>
            <a:spLocks noChangeArrowheads="1"/>
          </p:cNvSpPr>
          <p:nvPr/>
        </p:nvSpPr>
        <p:spPr bwMode="auto">
          <a:xfrm>
            <a:off x="5553363" y="1437181"/>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 individual’s job</a:t>
            </a:r>
          </a:p>
        </p:txBody>
      </p:sp>
      <p:sp>
        <p:nvSpPr>
          <p:cNvPr id="16" name="Rounded Rectangle 15">
            <a:extLst>
              <a:ext uri="{FF2B5EF4-FFF2-40B4-BE49-F238E27FC236}">
                <a16:creationId xmlns:a16="http://schemas.microsoft.com/office/drawing/2014/main" id="{2E57247F-B606-B945-89AE-F3D93789ABEE}"/>
              </a:ext>
            </a:extLst>
          </p:cNvPr>
          <p:cNvSpPr>
            <a:spLocks noChangeArrowheads="1"/>
          </p:cNvSpPr>
          <p:nvPr/>
        </p:nvSpPr>
        <p:spPr bwMode="auto">
          <a:xfrm>
            <a:off x="5553363" y="4606927"/>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Include details of </a:t>
            </a:r>
            <a:br>
              <a:rPr lang="en-US" sz="2400" dirty="0">
                <a:latin typeface="+mn-lt"/>
                <a:ea typeface="+mn-ea"/>
              </a:rPr>
            </a:br>
            <a:r>
              <a:rPr lang="en-US" sz="2400" dirty="0">
                <a:latin typeface="+mn-lt"/>
                <a:ea typeface="+mn-ea"/>
              </a:rPr>
              <a:t>their education and experience</a:t>
            </a:r>
          </a:p>
        </p:txBody>
      </p:sp>
      <p:sp>
        <p:nvSpPr>
          <p:cNvPr id="18" name="Rounded Rectangle 17">
            <a:extLst>
              <a:ext uri="{FF2B5EF4-FFF2-40B4-BE49-F238E27FC236}">
                <a16:creationId xmlns:a16="http://schemas.microsoft.com/office/drawing/2014/main" id="{5E05FEF2-E551-BB46-B076-312131E32EFB}"/>
              </a:ext>
            </a:extLst>
          </p:cNvPr>
          <p:cNvSpPr>
            <a:spLocks noChangeArrowheads="1"/>
          </p:cNvSpPr>
          <p:nvPr/>
        </p:nvSpPr>
        <p:spPr bwMode="auto">
          <a:xfrm>
            <a:off x="750404" y="4606927"/>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Include details of </a:t>
            </a:r>
            <a:br>
              <a:rPr lang="en-US" sz="2400" dirty="0">
                <a:latin typeface="+mn-lt"/>
                <a:ea typeface="+mn-ea"/>
              </a:rPr>
            </a:br>
            <a:r>
              <a:rPr lang="en-US" sz="2400" dirty="0">
                <a:latin typeface="+mn-lt"/>
                <a:ea typeface="+mn-ea"/>
              </a:rPr>
              <a:t>their interest in the product</a:t>
            </a:r>
          </a:p>
        </p:txBody>
      </p:sp>
    </p:spTree>
    <p:extLst>
      <p:ext uri="{BB962C8B-B14F-4D97-AF65-F5344CB8AC3E}">
        <p14:creationId xmlns:p14="http://schemas.microsoft.com/office/powerpoint/2010/main" val="1090090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91E4-0B10-A443-9820-CE0E83DB90B9}"/>
              </a:ext>
            </a:extLst>
          </p:cNvPr>
          <p:cNvSpPr>
            <a:spLocks noGrp="1"/>
          </p:cNvSpPr>
          <p:nvPr>
            <p:ph type="title"/>
          </p:nvPr>
        </p:nvSpPr>
        <p:spPr>
          <a:xfrm>
            <a:off x="457200" y="116632"/>
            <a:ext cx="8229600" cy="935806"/>
          </a:xfrm>
        </p:spPr>
        <p:txBody>
          <a:bodyPr/>
          <a:lstStyle/>
          <a:p>
            <a:r>
              <a:rPr lang="en-US" dirty="0">
                <a:solidFill>
                  <a:schemeClr val="tx2"/>
                </a:solidFill>
              </a:rPr>
              <a:t>Persona benefits</a:t>
            </a:r>
          </a:p>
        </p:txBody>
      </p:sp>
      <p:sp>
        <p:nvSpPr>
          <p:cNvPr id="3" name="Content Placeholder 2">
            <a:extLst>
              <a:ext uri="{FF2B5EF4-FFF2-40B4-BE49-F238E27FC236}">
                <a16:creationId xmlns:a16="http://schemas.microsoft.com/office/drawing/2014/main" id="{5850E6AC-B7D4-0C4F-AFAA-08547AD6B752}"/>
              </a:ext>
            </a:extLst>
          </p:cNvPr>
          <p:cNvSpPr>
            <a:spLocks noGrp="1"/>
          </p:cNvSpPr>
          <p:nvPr>
            <p:ph idx="1"/>
          </p:nvPr>
        </p:nvSpPr>
        <p:spPr>
          <a:xfrm>
            <a:off x="179512" y="1268760"/>
            <a:ext cx="8857555" cy="5112568"/>
          </a:xfrm>
        </p:spPr>
        <p:txBody>
          <a:bodyPr/>
          <a:lstStyle/>
          <a:p>
            <a:r>
              <a:rPr lang="en-US" sz="2600" dirty="0">
                <a:solidFill>
                  <a:srgbClr val="C00000"/>
                </a:solidFill>
              </a:rPr>
              <a:t>Personas</a:t>
            </a:r>
            <a:r>
              <a:rPr lang="en-US" sz="2600" dirty="0"/>
              <a:t> help you and other development team members </a:t>
            </a:r>
            <a:r>
              <a:rPr lang="en-US" sz="2600" dirty="0">
                <a:solidFill>
                  <a:schemeClr val="accent1"/>
                </a:solidFill>
              </a:rPr>
              <a:t>empathize with potential users </a:t>
            </a:r>
            <a:r>
              <a:rPr lang="en-US" sz="2600" dirty="0"/>
              <a:t>of the software. </a:t>
            </a:r>
          </a:p>
          <a:p>
            <a:r>
              <a:rPr lang="en-US" sz="2600" dirty="0"/>
              <a:t>Personas help because they are a tool that allows developers to ‘</a:t>
            </a:r>
            <a:r>
              <a:rPr lang="en-US" sz="2600" dirty="0">
                <a:solidFill>
                  <a:schemeClr val="accent1"/>
                </a:solidFill>
              </a:rPr>
              <a:t>step into the user’s shoes</a:t>
            </a:r>
            <a:r>
              <a:rPr lang="en-US" sz="2600" dirty="0"/>
              <a:t>’. </a:t>
            </a:r>
          </a:p>
          <a:p>
            <a:pPr lvl="1"/>
            <a:r>
              <a:rPr lang="en-US" sz="2600" dirty="0"/>
              <a:t>Instead of thinking about what you would do in a particular situation, you can </a:t>
            </a:r>
            <a:r>
              <a:rPr lang="en-US" sz="2600" dirty="0">
                <a:solidFill>
                  <a:schemeClr val="accent1"/>
                </a:solidFill>
              </a:rPr>
              <a:t>imagine how a persona would behave and react</a:t>
            </a:r>
            <a:r>
              <a:rPr lang="en-US" sz="2600" dirty="0"/>
              <a:t>. </a:t>
            </a:r>
          </a:p>
          <a:p>
            <a:r>
              <a:rPr lang="en-US" sz="2600" dirty="0"/>
              <a:t>Personas can help you </a:t>
            </a:r>
            <a:r>
              <a:rPr lang="en-US" sz="2600" dirty="0">
                <a:solidFill>
                  <a:schemeClr val="accent1"/>
                </a:solidFill>
              </a:rPr>
              <a:t>check your ideas</a:t>
            </a:r>
            <a:r>
              <a:rPr lang="en-US" sz="2600" dirty="0"/>
              <a:t> to make sure that you are not including product features that aren’t really needed. </a:t>
            </a:r>
          </a:p>
          <a:p>
            <a:r>
              <a:rPr lang="en-US" sz="2600" dirty="0"/>
              <a:t>They help you to </a:t>
            </a:r>
            <a:r>
              <a:rPr lang="en-US" sz="2600" dirty="0">
                <a:solidFill>
                  <a:schemeClr val="accent1"/>
                </a:solidFill>
              </a:rPr>
              <a:t>avoid making unwarranted assumptions</a:t>
            </a:r>
            <a:r>
              <a:rPr lang="en-US" sz="2600" dirty="0"/>
              <a:t>, based on your own knowledge, and designing an over-complicated or irrelevant product.</a:t>
            </a:r>
          </a:p>
          <a:p>
            <a:endParaRPr lang="en-US" sz="2600" dirty="0"/>
          </a:p>
          <a:p>
            <a:endParaRPr lang="en-US" sz="2600" dirty="0"/>
          </a:p>
        </p:txBody>
      </p:sp>
      <p:sp>
        <p:nvSpPr>
          <p:cNvPr id="4" name="Slide Number Placeholder 3">
            <a:extLst>
              <a:ext uri="{FF2B5EF4-FFF2-40B4-BE49-F238E27FC236}">
                <a16:creationId xmlns:a16="http://schemas.microsoft.com/office/drawing/2014/main" id="{A2851AF4-9CF5-434F-8A9C-453DF4EC47B4}"/>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8703FAF0-F1A0-1549-88B7-5514B3781D5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7300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C7F5-C078-AD41-9F2F-1E1EF3AE33F8}"/>
              </a:ext>
            </a:extLst>
          </p:cNvPr>
          <p:cNvSpPr>
            <a:spLocks noGrp="1"/>
          </p:cNvSpPr>
          <p:nvPr>
            <p:ph type="title"/>
          </p:nvPr>
        </p:nvSpPr>
        <p:spPr>
          <a:xfrm>
            <a:off x="457200" y="116632"/>
            <a:ext cx="8229600" cy="936104"/>
          </a:xfrm>
        </p:spPr>
        <p:txBody>
          <a:bodyPr/>
          <a:lstStyle/>
          <a:p>
            <a:r>
              <a:rPr lang="en-US" dirty="0">
                <a:solidFill>
                  <a:schemeClr val="tx2"/>
                </a:solidFill>
              </a:rPr>
              <a:t>Deriving personas</a:t>
            </a:r>
          </a:p>
        </p:txBody>
      </p:sp>
      <p:sp>
        <p:nvSpPr>
          <p:cNvPr id="3" name="Content Placeholder 2">
            <a:extLst>
              <a:ext uri="{FF2B5EF4-FFF2-40B4-BE49-F238E27FC236}">
                <a16:creationId xmlns:a16="http://schemas.microsoft.com/office/drawing/2014/main" id="{A61F7430-FAA1-1C49-8E67-4B6231B80137}"/>
              </a:ext>
            </a:extLst>
          </p:cNvPr>
          <p:cNvSpPr>
            <a:spLocks noGrp="1"/>
          </p:cNvSpPr>
          <p:nvPr>
            <p:ph idx="1"/>
          </p:nvPr>
        </p:nvSpPr>
        <p:spPr>
          <a:xfrm>
            <a:off x="436600" y="1052736"/>
            <a:ext cx="8435280" cy="5482323"/>
          </a:xfrm>
        </p:spPr>
        <p:txBody>
          <a:bodyPr/>
          <a:lstStyle/>
          <a:p>
            <a:r>
              <a:rPr lang="en-US" sz="2400" dirty="0">
                <a:solidFill>
                  <a:srgbClr val="C00000"/>
                </a:solidFill>
              </a:rPr>
              <a:t>Personas</a:t>
            </a:r>
            <a:r>
              <a:rPr lang="en-US" sz="2400" dirty="0"/>
              <a:t> should be based on an understanding of the </a:t>
            </a:r>
            <a:r>
              <a:rPr lang="en-US" sz="2400" dirty="0">
                <a:solidFill>
                  <a:schemeClr val="accent1"/>
                </a:solidFill>
              </a:rPr>
              <a:t>potential product users, their jobs, their background and their aspirations</a:t>
            </a:r>
            <a:r>
              <a:rPr lang="en-US" sz="2400" dirty="0"/>
              <a:t>. </a:t>
            </a:r>
          </a:p>
          <a:p>
            <a:r>
              <a:rPr lang="en-US" sz="2400" dirty="0"/>
              <a:t>You should study and survey potential users to understand </a:t>
            </a:r>
            <a:r>
              <a:rPr lang="en-US" sz="2400" dirty="0">
                <a:solidFill>
                  <a:srgbClr val="C00000"/>
                </a:solidFill>
              </a:rPr>
              <a:t>what they want </a:t>
            </a:r>
            <a:r>
              <a:rPr lang="en-US" sz="2400" dirty="0"/>
              <a:t>and </a:t>
            </a:r>
            <a:r>
              <a:rPr lang="en-US" sz="2400" dirty="0">
                <a:solidFill>
                  <a:srgbClr val="C00000"/>
                </a:solidFill>
              </a:rPr>
              <a:t>how they might use the product</a:t>
            </a:r>
            <a:r>
              <a:rPr lang="en-US" sz="2400" dirty="0"/>
              <a:t>. </a:t>
            </a:r>
          </a:p>
          <a:p>
            <a:r>
              <a:rPr lang="en-US" sz="2400" dirty="0"/>
              <a:t>From this data, you can then abstract the essential information about the different types of product user and use this as a basis for creating personas. </a:t>
            </a:r>
          </a:p>
          <a:p>
            <a:r>
              <a:rPr lang="en-US" sz="2400" dirty="0"/>
              <a:t>Personas that are developed on the basis of limited user information are called </a:t>
            </a:r>
            <a:r>
              <a:rPr lang="en-US" sz="2400" dirty="0">
                <a:solidFill>
                  <a:srgbClr val="C00000"/>
                </a:solidFill>
              </a:rPr>
              <a:t>proto-personas</a:t>
            </a:r>
            <a:r>
              <a:rPr lang="en-US" sz="2400" dirty="0"/>
              <a:t>. </a:t>
            </a:r>
          </a:p>
          <a:p>
            <a:r>
              <a:rPr lang="en-US" sz="2400" dirty="0">
                <a:solidFill>
                  <a:srgbClr val="C00000"/>
                </a:solidFill>
              </a:rPr>
              <a:t>Proto-personas</a:t>
            </a:r>
            <a:r>
              <a:rPr lang="en-US" sz="2400" dirty="0"/>
              <a:t> may be created as a collective team exercise using whatever information is available about potential product users. They can never be as accurate as personas developed from detailed user studies, but they are better than nothing. </a:t>
            </a:r>
          </a:p>
          <a:p>
            <a:endParaRPr lang="en-US" sz="2400" dirty="0"/>
          </a:p>
          <a:p>
            <a:endParaRPr lang="en-US" sz="2400" dirty="0"/>
          </a:p>
        </p:txBody>
      </p:sp>
      <p:sp>
        <p:nvSpPr>
          <p:cNvPr id="4" name="Slide Number Placeholder 3">
            <a:extLst>
              <a:ext uri="{FF2B5EF4-FFF2-40B4-BE49-F238E27FC236}">
                <a16:creationId xmlns:a16="http://schemas.microsoft.com/office/drawing/2014/main" id="{41E87A9F-69AD-4A43-9D83-84B62AD43A25}"/>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E9F5C680-0845-574F-BFC0-78410CC3E9D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58503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BF25-2CEF-0D44-8F36-4D717144B09A}"/>
              </a:ext>
            </a:extLst>
          </p:cNvPr>
          <p:cNvSpPr>
            <a:spLocks noGrp="1"/>
          </p:cNvSpPr>
          <p:nvPr>
            <p:ph type="title"/>
          </p:nvPr>
        </p:nvSpPr>
        <p:spPr>
          <a:xfrm>
            <a:off x="457200" y="122629"/>
            <a:ext cx="8229600" cy="922114"/>
          </a:xfrm>
        </p:spPr>
        <p:txBody>
          <a:bodyPr/>
          <a:lstStyle/>
          <a:p>
            <a:r>
              <a:rPr lang="en-US" dirty="0">
                <a:solidFill>
                  <a:schemeClr val="tx2"/>
                </a:solidFill>
              </a:rPr>
              <a:t>Scenarios</a:t>
            </a:r>
          </a:p>
        </p:txBody>
      </p:sp>
      <p:sp>
        <p:nvSpPr>
          <p:cNvPr id="3" name="Content Placeholder 2">
            <a:extLst>
              <a:ext uri="{FF2B5EF4-FFF2-40B4-BE49-F238E27FC236}">
                <a16:creationId xmlns:a16="http://schemas.microsoft.com/office/drawing/2014/main" id="{47C683C9-9EB9-6243-A6AD-4A0A2C320B65}"/>
              </a:ext>
            </a:extLst>
          </p:cNvPr>
          <p:cNvSpPr>
            <a:spLocks noGrp="1"/>
          </p:cNvSpPr>
          <p:nvPr>
            <p:ph idx="1"/>
          </p:nvPr>
        </p:nvSpPr>
        <p:spPr>
          <a:xfrm>
            <a:off x="457200" y="1417638"/>
            <a:ext cx="8229600" cy="4708525"/>
          </a:xfrm>
        </p:spPr>
        <p:txBody>
          <a:bodyPr/>
          <a:lstStyle/>
          <a:p>
            <a:r>
              <a:rPr lang="en-US" sz="2800" dirty="0"/>
              <a:t>A scenario is a narrative that describes how a user, or a group of users, might use your system. </a:t>
            </a:r>
          </a:p>
          <a:p>
            <a:r>
              <a:rPr lang="en-US" sz="2800" dirty="0"/>
              <a:t>There is no need to include everything in a scenario – the scenario isn’t a system specification. </a:t>
            </a:r>
          </a:p>
          <a:p>
            <a:r>
              <a:rPr lang="en-US" sz="2800" dirty="0"/>
              <a:t>It is simply a description of a situation where a user is using your product’s features to do something that they want to do.</a:t>
            </a:r>
          </a:p>
          <a:p>
            <a:r>
              <a:rPr lang="en-US" sz="2800" dirty="0"/>
              <a:t>Scenario descriptions may vary in length from two to three paragraphs up to a page of text.</a:t>
            </a:r>
          </a:p>
          <a:p>
            <a:endParaRPr lang="en-US" sz="2800" dirty="0"/>
          </a:p>
          <a:p>
            <a:endParaRPr lang="en-US" sz="2800" dirty="0"/>
          </a:p>
        </p:txBody>
      </p:sp>
      <p:sp>
        <p:nvSpPr>
          <p:cNvPr id="4" name="Slide Number Placeholder 3">
            <a:extLst>
              <a:ext uri="{FF2B5EF4-FFF2-40B4-BE49-F238E27FC236}">
                <a16:creationId xmlns:a16="http://schemas.microsoft.com/office/drawing/2014/main" id="{8D347C0B-D8B1-744F-9189-D0E4479693C7}"/>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894359AC-5D1F-F243-9A28-961D73DADFD0}"/>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012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2020/10/27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400" dirty="0"/>
              <a:t>(Cloud-Based Software: </a:t>
            </a:r>
            <a:r>
              <a:rPr lang="en-US" altLang="zh-TW" sz="2200" dirty="0"/>
              <a:t>Virtualization and containers,</a:t>
            </a:r>
            <a:br>
              <a:rPr lang="en-US" altLang="zh-TW" sz="2200" dirty="0"/>
            </a:br>
            <a:r>
              <a:rPr lang="en-US" altLang="zh-TW" sz="2200" dirty="0"/>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10   2020/11/17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200" dirty="0"/>
              <a:t>(Microservices Architecture, RESTful services, </a:t>
            </a:r>
            <a:br>
              <a:rPr lang="en-US" altLang="zh-TW" sz="2200" dirty="0"/>
            </a:br>
            <a:r>
              <a:rPr lang="en-US" altLang="zh-TW" sz="2200" dirty="0"/>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12   2020/12/01   </a:t>
            </a:r>
            <a:r>
              <a:rPr lang="zh-TW" altLang="en-US" sz="2400" dirty="0"/>
              <a:t>安全和隱私 </a:t>
            </a:r>
            <a:r>
              <a:rPr lang="en-US" altLang="zh-TW" sz="2400" dirty="0"/>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F5BF-D876-844E-A9F3-B459C5E0E02D}"/>
              </a:ext>
            </a:extLst>
          </p:cNvPr>
          <p:cNvSpPr>
            <a:spLocks noGrp="1"/>
          </p:cNvSpPr>
          <p:nvPr>
            <p:ph type="title"/>
          </p:nvPr>
        </p:nvSpPr>
        <p:spPr>
          <a:xfrm>
            <a:off x="539586" y="88084"/>
            <a:ext cx="8229600" cy="1143000"/>
          </a:xfrm>
        </p:spPr>
        <p:txBody>
          <a:bodyPr/>
          <a:lstStyle/>
          <a:p>
            <a:r>
              <a:rPr lang="en-US" dirty="0">
                <a:solidFill>
                  <a:schemeClr val="tx2"/>
                </a:solidFill>
              </a:rPr>
              <a:t>Elements of a scenario description</a:t>
            </a:r>
          </a:p>
        </p:txBody>
      </p:sp>
      <p:sp>
        <p:nvSpPr>
          <p:cNvPr id="4" name="Slide Number Placeholder 3">
            <a:extLst>
              <a:ext uri="{FF2B5EF4-FFF2-40B4-BE49-F238E27FC236}">
                <a16:creationId xmlns:a16="http://schemas.microsoft.com/office/drawing/2014/main" id="{F886E16F-C030-7041-ACC6-1E7EDC767456}"/>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6" name="Footer Placeholder 4">
            <a:extLst>
              <a:ext uri="{FF2B5EF4-FFF2-40B4-BE49-F238E27FC236}">
                <a16:creationId xmlns:a16="http://schemas.microsoft.com/office/drawing/2014/main" id="{FDF26D62-448A-004A-896B-199FD105E2F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42705B04-BFA7-EC45-A611-2CB9888C921C}"/>
              </a:ext>
            </a:extLst>
          </p:cNvPr>
          <p:cNvCxnSpPr>
            <a:cxnSpLocks/>
          </p:cNvCxnSpPr>
          <p:nvPr/>
        </p:nvCxnSpPr>
        <p:spPr>
          <a:xfrm>
            <a:off x="4644008" y="4174644"/>
            <a:ext cx="864095"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3928F2-BF34-5F4C-B9E6-190F43359F7D}"/>
              </a:ext>
            </a:extLst>
          </p:cNvPr>
          <p:cNvCxnSpPr>
            <a:cxnSpLocks/>
            <a:stCxn id="10" idx="1"/>
          </p:cNvCxnSpPr>
          <p:nvPr/>
        </p:nvCxnSpPr>
        <p:spPr>
          <a:xfrm flipH="1">
            <a:off x="2483768" y="3639092"/>
            <a:ext cx="576064" cy="1800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0C5DF8F-6113-0D40-8F57-6C4CC327852B}"/>
              </a:ext>
            </a:extLst>
          </p:cNvPr>
          <p:cNvCxnSpPr>
            <a:cxnSpLocks/>
            <a:stCxn id="10" idx="3"/>
          </p:cNvCxnSpPr>
          <p:nvPr/>
        </p:nvCxnSpPr>
        <p:spPr>
          <a:xfrm>
            <a:off x="5148064" y="3639092"/>
            <a:ext cx="576064"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E92D7FE-69BD-0148-87D3-F3644CCF3EFC}"/>
              </a:ext>
            </a:extLst>
          </p:cNvPr>
          <p:cNvCxnSpPr>
            <a:cxnSpLocks/>
          </p:cNvCxnSpPr>
          <p:nvPr/>
        </p:nvCxnSpPr>
        <p:spPr>
          <a:xfrm flipH="1">
            <a:off x="3347865" y="4174644"/>
            <a:ext cx="507007"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7FED9C5-87B3-4B46-B7E0-0DB2268554BC}"/>
              </a:ext>
            </a:extLst>
          </p:cNvPr>
          <p:cNvCxnSpPr>
            <a:cxnSpLocks/>
          </p:cNvCxnSpPr>
          <p:nvPr/>
        </p:nvCxnSpPr>
        <p:spPr>
          <a:xfrm flipH="1" flipV="1">
            <a:off x="3041898" y="2235037"/>
            <a:ext cx="747253" cy="88199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D4553FB-78C2-D345-A5C5-460CEE65F5E8}"/>
              </a:ext>
            </a:extLst>
          </p:cNvPr>
          <p:cNvCxnSpPr>
            <a:cxnSpLocks/>
          </p:cNvCxnSpPr>
          <p:nvPr/>
        </p:nvCxnSpPr>
        <p:spPr>
          <a:xfrm flipV="1">
            <a:off x="4644008" y="2262507"/>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84E98B1B-19A2-D744-9940-C688DFA1D8D1}"/>
              </a:ext>
            </a:extLst>
          </p:cNvPr>
          <p:cNvSpPr>
            <a:spLocks noChangeArrowheads="1"/>
          </p:cNvSpPr>
          <p:nvPr/>
        </p:nvSpPr>
        <p:spPr bwMode="auto">
          <a:xfrm>
            <a:off x="3059832" y="3099032"/>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a:t>
            </a:r>
          </a:p>
          <a:p>
            <a:pPr algn="ctr">
              <a:defRPr/>
            </a:pPr>
            <a:r>
              <a:rPr lang="en-US" sz="3200" b="1" dirty="0">
                <a:latin typeface="+mn-lt"/>
                <a:ea typeface="+mn-ea"/>
              </a:rPr>
              <a:t>description</a:t>
            </a:r>
          </a:p>
        </p:txBody>
      </p:sp>
      <p:sp>
        <p:nvSpPr>
          <p:cNvPr id="36" name="Rounded Rectangle 35">
            <a:extLst>
              <a:ext uri="{FF2B5EF4-FFF2-40B4-BE49-F238E27FC236}">
                <a16:creationId xmlns:a16="http://schemas.microsoft.com/office/drawing/2014/main" id="{888F27DA-336F-2A44-8B7C-7199F6ED6FBE}"/>
              </a:ext>
            </a:extLst>
          </p:cNvPr>
          <p:cNvSpPr>
            <a:spLocks noChangeArrowheads="1"/>
          </p:cNvSpPr>
          <p:nvPr/>
        </p:nvSpPr>
        <p:spPr bwMode="auto">
          <a:xfrm>
            <a:off x="953666" y="1362467"/>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Scenario</a:t>
            </a:r>
          </a:p>
          <a:p>
            <a:pPr algn="ctr">
              <a:defRPr/>
            </a:pPr>
            <a:r>
              <a:rPr lang="en-US" sz="2400" dirty="0">
                <a:latin typeface="+mn-lt"/>
                <a:ea typeface="+mn-ea"/>
              </a:rPr>
              <a:t>name</a:t>
            </a:r>
          </a:p>
        </p:txBody>
      </p:sp>
      <p:sp>
        <p:nvSpPr>
          <p:cNvPr id="38" name="Rounded Rectangle 37">
            <a:extLst>
              <a:ext uri="{FF2B5EF4-FFF2-40B4-BE49-F238E27FC236}">
                <a16:creationId xmlns:a16="http://schemas.microsoft.com/office/drawing/2014/main" id="{640247FC-1853-CF45-AA50-BD8A4DA6E6A8}"/>
              </a:ext>
            </a:extLst>
          </p:cNvPr>
          <p:cNvSpPr>
            <a:spLocks noChangeArrowheads="1"/>
          </p:cNvSpPr>
          <p:nvPr/>
        </p:nvSpPr>
        <p:spPr bwMode="auto">
          <a:xfrm>
            <a:off x="470497" y="3094524"/>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Overall objective</a:t>
            </a:r>
          </a:p>
        </p:txBody>
      </p:sp>
      <p:sp>
        <p:nvSpPr>
          <p:cNvPr id="39" name="Rounded Rectangle 38">
            <a:extLst>
              <a:ext uri="{FF2B5EF4-FFF2-40B4-BE49-F238E27FC236}">
                <a16:creationId xmlns:a16="http://schemas.microsoft.com/office/drawing/2014/main" id="{1CEDB37E-01E6-8F4C-A4EC-6B416D8B46B7}"/>
              </a:ext>
            </a:extLst>
          </p:cNvPr>
          <p:cNvSpPr>
            <a:spLocks noChangeArrowheads="1"/>
          </p:cNvSpPr>
          <p:nvPr/>
        </p:nvSpPr>
        <p:spPr bwMode="auto">
          <a:xfrm>
            <a:off x="611833" y="5085184"/>
            <a:ext cx="288004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What’s involved in reaching the objective</a:t>
            </a:r>
          </a:p>
        </p:txBody>
      </p:sp>
      <p:sp>
        <p:nvSpPr>
          <p:cNvPr id="40" name="Rounded Rectangle 39">
            <a:extLst>
              <a:ext uri="{FF2B5EF4-FFF2-40B4-BE49-F238E27FC236}">
                <a16:creationId xmlns:a16="http://schemas.microsoft.com/office/drawing/2014/main" id="{2E0439A5-902E-A749-9A3E-3320C72F367B}"/>
              </a:ext>
            </a:extLst>
          </p:cNvPr>
          <p:cNvSpPr>
            <a:spLocks noChangeArrowheads="1"/>
          </p:cNvSpPr>
          <p:nvPr/>
        </p:nvSpPr>
        <p:spPr bwMode="auto">
          <a:xfrm>
            <a:off x="5445157" y="5051727"/>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Possible way that the problem could be tackled</a:t>
            </a:r>
          </a:p>
        </p:txBody>
      </p:sp>
      <p:sp>
        <p:nvSpPr>
          <p:cNvPr id="41" name="Rounded Rectangle 40">
            <a:extLst>
              <a:ext uri="{FF2B5EF4-FFF2-40B4-BE49-F238E27FC236}">
                <a16:creationId xmlns:a16="http://schemas.microsoft.com/office/drawing/2014/main" id="{E49788E0-70D2-0B44-9227-936E1DBA8D82}"/>
              </a:ext>
            </a:extLst>
          </p:cNvPr>
          <p:cNvSpPr>
            <a:spLocks noChangeArrowheads="1"/>
          </p:cNvSpPr>
          <p:nvPr/>
        </p:nvSpPr>
        <p:spPr bwMode="auto">
          <a:xfrm>
            <a:off x="5436096" y="1402029"/>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Personas of actors involved in the scenarios</a:t>
            </a:r>
          </a:p>
        </p:txBody>
      </p:sp>
      <p:sp>
        <p:nvSpPr>
          <p:cNvPr id="42" name="Rounded Rectangle 41">
            <a:extLst>
              <a:ext uri="{FF2B5EF4-FFF2-40B4-BE49-F238E27FC236}">
                <a16:creationId xmlns:a16="http://schemas.microsoft.com/office/drawing/2014/main" id="{8708E868-6BB5-3C4F-97D2-A1D60954E058}"/>
              </a:ext>
            </a:extLst>
          </p:cNvPr>
          <p:cNvSpPr>
            <a:spLocks noChangeArrowheads="1"/>
          </p:cNvSpPr>
          <p:nvPr/>
        </p:nvSpPr>
        <p:spPr bwMode="auto">
          <a:xfrm>
            <a:off x="5692679" y="3068960"/>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Problem that can’t be addressed by existing system</a:t>
            </a:r>
          </a:p>
        </p:txBody>
      </p:sp>
    </p:spTree>
    <p:extLst>
      <p:ext uri="{BB962C8B-B14F-4D97-AF65-F5344CB8AC3E}">
        <p14:creationId xmlns:p14="http://schemas.microsoft.com/office/powerpoint/2010/main" val="4155932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5DCE1-09D6-4F41-9872-741696524347}"/>
              </a:ext>
            </a:extLst>
          </p:cNvPr>
          <p:cNvSpPr>
            <a:spLocks noGrp="1"/>
          </p:cNvSpPr>
          <p:nvPr>
            <p:ph type="title"/>
          </p:nvPr>
        </p:nvSpPr>
        <p:spPr>
          <a:xfrm>
            <a:off x="457200" y="116632"/>
            <a:ext cx="8229600" cy="864096"/>
          </a:xfrm>
        </p:spPr>
        <p:txBody>
          <a:bodyPr/>
          <a:lstStyle/>
          <a:p>
            <a:r>
              <a:rPr lang="en-US" dirty="0">
                <a:solidFill>
                  <a:schemeClr val="tx2"/>
                </a:solidFill>
              </a:rPr>
              <a:t>Writing scenarios</a:t>
            </a:r>
          </a:p>
        </p:txBody>
      </p:sp>
      <p:sp>
        <p:nvSpPr>
          <p:cNvPr id="3" name="Content Placeholder 2">
            <a:extLst>
              <a:ext uri="{FF2B5EF4-FFF2-40B4-BE49-F238E27FC236}">
                <a16:creationId xmlns:a16="http://schemas.microsoft.com/office/drawing/2014/main" id="{2AF0E165-6359-CC4B-9BB2-6F7A97C49C66}"/>
              </a:ext>
            </a:extLst>
          </p:cNvPr>
          <p:cNvSpPr>
            <a:spLocks noGrp="1"/>
          </p:cNvSpPr>
          <p:nvPr>
            <p:ph idx="1"/>
          </p:nvPr>
        </p:nvSpPr>
        <p:spPr>
          <a:xfrm>
            <a:off x="266936" y="1032803"/>
            <a:ext cx="8610128" cy="5433467"/>
          </a:xfrm>
        </p:spPr>
        <p:txBody>
          <a:bodyPr/>
          <a:lstStyle/>
          <a:p>
            <a:r>
              <a:rPr lang="en-US" sz="2800" dirty="0">
                <a:solidFill>
                  <a:srgbClr val="C00000"/>
                </a:solidFill>
              </a:rPr>
              <a:t>Scenarios</a:t>
            </a:r>
            <a:r>
              <a:rPr lang="en-US" sz="2800" dirty="0"/>
              <a:t> should always be written from the </a:t>
            </a:r>
            <a:r>
              <a:rPr lang="en-US" sz="2800" dirty="0">
                <a:solidFill>
                  <a:srgbClr val="C00000"/>
                </a:solidFill>
              </a:rPr>
              <a:t>user’s perspective</a:t>
            </a:r>
            <a:r>
              <a:rPr lang="en-US" sz="2800" dirty="0"/>
              <a:t> and based on </a:t>
            </a:r>
            <a:r>
              <a:rPr lang="en-US" sz="2800" dirty="0">
                <a:solidFill>
                  <a:srgbClr val="C00000"/>
                </a:solidFill>
              </a:rPr>
              <a:t>identified personas </a:t>
            </a:r>
            <a:r>
              <a:rPr lang="en-US" sz="2800" dirty="0"/>
              <a:t>or </a:t>
            </a:r>
            <a:r>
              <a:rPr lang="en-US" sz="2800" dirty="0">
                <a:solidFill>
                  <a:srgbClr val="C00000"/>
                </a:solidFill>
              </a:rPr>
              <a:t>real users</a:t>
            </a:r>
            <a:r>
              <a:rPr lang="en-US" sz="2800" dirty="0"/>
              <a:t>.</a:t>
            </a:r>
          </a:p>
          <a:p>
            <a:r>
              <a:rPr lang="en-US" sz="2800" dirty="0"/>
              <a:t>Your starting point for scenario writing should be the </a:t>
            </a:r>
            <a:r>
              <a:rPr lang="en-US" sz="2800" dirty="0">
                <a:solidFill>
                  <a:srgbClr val="C00000"/>
                </a:solidFill>
              </a:rPr>
              <a:t>personas</a:t>
            </a:r>
            <a:r>
              <a:rPr lang="en-US" sz="2800" dirty="0"/>
              <a:t> that you have created. You should normally try to imagine several scenarios from each persona.</a:t>
            </a:r>
          </a:p>
          <a:p>
            <a:r>
              <a:rPr lang="en-US" sz="2800" dirty="0"/>
              <a:t>Ideally, scenarios should be general and should not include implementation information. </a:t>
            </a:r>
          </a:p>
          <a:p>
            <a:r>
              <a:rPr lang="en-US" sz="2800" dirty="0"/>
              <a:t>However, describing an implementation is often the easiest way to explain how a task is done.</a:t>
            </a:r>
          </a:p>
          <a:p>
            <a:r>
              <a:rPr lang="en-US" sz="2800" dirty="0"/>
              <a:t>It is important to ensure that you have coverage of all of the potential user roles when describing a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79977C12-82A4-7548-B1A8-B13EC4836F07}"/>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29078366-6310-8E48-89AC-831DBB99A2E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65783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8DFFB-5B6B-0343-9479-C58673C016D2}"/>
              </a:ext>
            </a:extLst>
          </p:cNvPr>
          <p:cNvSpPr>
            <a:spLocks noGrp="1"/>
          </p:cNvSpPr>
          <p:nvPr>
            <p:ph type="title"/>
          </p:nvPr>
        </p:nvSpPr>
        <p:spPr>
          <a:xfrm>
            <a:off x="457200" y="116632"/>
            <a:ext cx="8229600" cy="831627"/>
          </a:xfrm>
        </p:spPr>
        <p:txBody>
          <a:bodyPr/>
          <a:lstStyle/>
          <a:p>
            <a:r>
              <a:rPr lang="en-US" dirty="0">
                <a:solidFill>
                  <a:schemeClr val="tx2"/>
                </a:solidFill>
              </a:rPr>
              <a:t>User involvement</a:t>
            </a:r>
          </a:p>
        </p:txBody>
      </p:sp>
      <p:sp>
        <p:nvSpPr>
          <p:cNvPr id="3" name="Content Placeholder 2">
            <a:extLst>
              <a:ext uri="{FF2B5EF4-FFF2-40B4-BE49-F238E27FC236}">
                <a16:creationId xmlns:a16="http://schemas.microsoft.com/office/drawing/2014/main" id="{74F4E39E-10C7-7F49-A78E-970D541A9AD4}"/>
              </a:ext>
            </a:extLst>
          </p:cNvPr>
          <p:cNvSpPr>
            <a:spLocks noGrp="1"/>
          </p:cNvSpPr>
          <p:nvPr>
            <p:ph idx="1"/>
          </p:nvPr>
        </p:nvSpPr>
        <p:spPr>
          <a:xfrm>
            <a:off x="457200" y="1196752"/>
            <a:ext cx="8229600" cy="5323111"/>
          </a:xfrm>
        </p:spPr>
        <p:txBody>
          <a:bodyPr/>
          <a:lstStyle/>
          <a:p>
            <a:r>
              <a:rPr lang="en-US" sz="2400" dirty="0"/>
              <a:t>It is easy for anyone to read and understand </a:t>
            </a:r>
            <a:r>
              <a:rPr lang="en-US" sz="2400" dirty="0">
                <a:solidFill>
                  <a:srgbClr val="C00000"/>
                </a:solidFill>
              </a:rPr>
              <a:t>scenarios</a:t>
            </a:r>
            <a:r>
              <a:rPr lang="en-US" sz="2400" dirty="0"/>
              <a:t>, so it is possible to </a:t>
            </a:r>
            <a:r>
              <a:rPr lang="en-US" sz="2400" dirty="0">
                <a:solidFill>
                  <a:srgbClr val="C00000"/>
                </a:solidFill>
              </a:rPr>
              <a:t>get users involved </a:t>
            </a:r>
            <a:r>
              <a:rPr lang="en-US" sz="2400" dirty="0"/>
              <a:t>in their development. </a:t>
            </a:r>
          </a:p>
          <a:p>
            <a:r>
              <a:rPr lang="en-US" sz="2400" dirty="0"/>
              <a:t>The best approach is to develop an </a:t>
            </a:r>
            <a:r>
              <a:rPr lang="en-US" sz="2400" dirty="0">
                <a:solidFill>
                  <a:srgbClr val="C00000"/>
                </a:solidFill>
              </a:rPr>
              <a:t>imaginary scenario </a:t>
            </a:r>
            <a:r>
              <a:rPr lang="en-US" sz="2400" dirty="0"/>
              <a:t>based on our understanding of how the system might be used then ask users to explain what you have got wrong. </a:t>
            </a:r>
          </a:p>
          <a:p>
            <a:r>
              <a:rPr lang="en-US" sz="2400" dirty="0"/>
              <a:t>They might ask about things they did not understand and suggest how the scenario could be extended and made more realistic.</a:t>
            </a:r>
          </a:p>
          <a:p>
            <a:r>
              <a:rPr lang="en-US" sz="2400" dirty="0"/>
              <a:t>Our experience was that users are not good at writing scenarios.</a:t>
            </a:r>
          </a:p>
          <a:p>
            <a:r>
              <a:rPr lang="en-US" sz="2400" dirty="0"/>
              <a:t>The scenarios that they created were based on how they worked at the moment. They were far too detailed and the users couldn’t easily generalize their experience.</a:t>
            </a:r>
          </a:p>
          <a:p>
            <a:endParaRPr lang="en-US" sz="2400" dirty="0"/>
          </a:p>
          <a:p>
            <a:endParaRPr lang="en-US" sz="2400" dirty="0"/>
          </a:p>
        </p:txBody>
      </p:sp>
      <p:sp>
        <p:nvSpPr>
          <p:cNvPr id="4" name="Slide Number Placeholder 3">
            <a:extLst>
              <a:ext uri="{FF2B5EF4-FFF2-40B4-BE49-F238E27FC236}">
                <a16:creationId xmlns:a16="http://schemas.microsoft.com/office/drawing/2014/main" id="{31FF29F7-7A72-C243-9527-AB0DC3A71D46}"/>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26708238-0093-EA4E-85E5-77F7D0396C0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54851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B0D0-9168-C942-A9D5-6103ECF8C84D}"/>
              </a:ext>
            </a:extLst>
          </p:cNvPr>
          <p:cNvSpPr>
            <a:spLocks noGrp="1"/>
          </p:cNvSpPr>
          <p:nvPr>
            <p:ph type="title"/>
          </p:nvPr>
        </p:nvSpPr>
        <p:spPr>
          <a:xfrm>
            <a:off x="457200" y="116632"/>
            <a:ext cx="8229600" cy="1008112"/>
          </a:xfrm>
        </p:spPr>
        <p:txBody>
          <a:bodyPr/>
          <a:lstStyle/>
          <a:p>
            <a:r>
              <a:rPr lang="en-US" dirty="0">
                <a:solidFill>
                  <a:srgbClr val="C00000"/>
                </a:solidFill>
              </a:rPr>
              <a:t>User stories</a:t>
            </a:r>
          </a:p>
        </p:txBody>
      </p:sp>
      <p:sp>
        <p:nvSpPr>
          <p:cNvPr id="4" name="Slide Number Placeholder 3">
            <a:extLst>
              <a:ext uri="{FF2B5EF4-FFF2-40B4-BE49-F238E27FC236}">
                <a16:creationId xmlns:a16="http://schemas.microsoft.com/office/drawing/2014/main" id="{54B95F05-9677-834A-8715-DD78AE1D59A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Rounded Rectangle 4">
            <a:extLst>
              <a:ext uri="{FF2B5EF4-FFF2-40B4-BE49-F238E27FC236}">
                <a16:creationId xmlns:a16="http://schemas.microsoft.com/office/drawing/2014/main" id="{7364F04C-9397-2B4D-AF6B-821530395AB0}"/>
              </a:ext>
            </a:extLst>
          </p:cNvPr>
          <p:cNvSpPr>
            <a:spLocks noChangeArrowheads="1"/>
          </p:cNvSpPr>
          <p:nvPr/>
        </p:nvSpPr>
        <p:spPr bwMode="auto">
          <a:xfrm>
            <a:off x="535411" y="1268760"/>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WHO</a:t>
            </a:r>
          </a:p>
        </p:txBody>
      </p:sp>
      <p:sp>
        <p:nvSpPr>
          <p:cNvPr id="6" name="Rounded Rectangle 5">
            <a:extLst>
              <a:ext uri="{FF2B5EF4-FFF2-40B4-BE49-F238E27FC236}">
                <a16:creationId xmlns:a16="http://schemas.microsoft.com/office/drawing/2014/main" id="{5E8A4449-6469-A141-8D92-34C33AB3E834}"/>
              </a:ext>
            </a:extLst>
          </p:cNvPr>
          <p:cNvSpPr>
            <a:spLocks noChangeArrowheads="1"/>
          </p:cNvSpPr>
          <p:nvPr/>
        </p:nvSpPr>
        <p:spPr bwMode="auto">
          <a:xfrm>
            <a:off x="2806536" y="1268760"/>
            <a:ext cx="6085944" cy="1080120"/>
          </a:xfrm>
          <a:prstGeom prst="roundRect">
            <a:avLst>
              <a:gd name="adj" fmla="val 7883"/>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As a</a:t>
            </a:r>
            <a:r>
              <a:rPr lang="en-US" sz="2800" dirty="0">
                <a:solidFill>
                  <a:srgbClr val="C00000"/>
                </a:solidFill>
              </a:rPr>
              <a:t> </a:t>
            </a:r>
            <a:r>
              <a:rPr lang="en-US" sz="2800" dirty="0"/>
              <a:t>&lt;role&gt; </a:t>
            </a:r>
            <a:endParaRPr lang="en-US" sz="2800" dirty="0">
              <a:latin typeface="+mn-lt"/>
              <a:ea typeface="+mn-ea"/>
            </a:endParaRPr>
          </a:p>
        </p:txBody>
      </p:sp>
      <p:sp>
        <p:nvSpPr>
          <p:cNvPr id="7" name="Rounded Rectangle 6">
            <a:extLst>
              <a:ext uri="{FF2B5EF4-FFF2-40B4-BE49-F238E27FC236}">
                <a16:creationId xmlns:a16="http://schemas.microsoft.com/office/drawing/2014/main" id="{EA09B6DA-78A8-F740-ACCC-2DBC298D3C17}"/>
              </a:ext>
            </a:extLst>
          </p:cNvPr>
          <p:cNvSpPr>
            <a:spLocks noChangeArrowheads="1"/>
          </p:cNvSpPr>
          <p:nvPr/>
        </p:nvSpPr>
        <p:spPr bwMode="auto">
          <a:xfrm>
            <a:off x="535411" y="2825549"/>
            <a:ext cx="2088232" cy="168357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WHAT</a:t>
            </a:r>
          </a:p>
        </p:txBody>
      </p:sp>
      <p:sp>
        <p:nvSpPr>
          <p:cNvPr id="8" name="Rounded Rectangle 7">
            <a:extLst>
              <a:ext uri="{FF2B5EF4-FFF2-40B4-BE49-F238E27FC236}">
                <a16:creationId xmlns:a16="http://schemas.microsoft.com/office/drawing/2014/main" id="{2C566110-BA1B-2C45-8089-5D97BC6A662A}"/>
              </a:ext>
            </a:extLst>
          </p:cNvPr>
          <p:cNvSpPr>
            <a:spLocks noChangeArrowheads="1"/>
          </p:cNvSpPr>
          <p:nvPr/>
        </p:nvSpPr>
        <p:spPr bwMode="auto">
          <a:xfrm>
            <a:off x="2806536" y="2825549"/>
            <a:ext cx="6085944" cy="1683571"/>
          </a:xfrm>
          <a:prstGeom prst="roundRect">
            <a:avLst>
              <a:gd name="adj" fmla="val 7883"/>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I</a:t>
            </a:r>
            <a:r>
              <a:rPr lang="en-US" sz="2800" dirty="0">
                <a:solidFill>
                  <a:srgbClr val="C00000"/>
                </a:solidFill>
              </a:rPr>
              <a:t> </a:t>
            </a:r>
            <a:r>
              <a:rPr lang="en-US" sz="2800" dirty="0"/>
              <a:t>&lt;</a:t>
            </a:r>
            <a:r>
              <a:rPr lang="en-US" sz="2800" dirty="0">
                <a:solidFill>
                  <a:schemeClr val="accent1"/>
                </a:solidFill>
              </a:rPr>
              <a:t>want</a:t>
            </a:r>
            <a:r>
              <a:rPr lang="en-US" sz="2800" dirty="0"/>
              <a:t> | </a:t>
            </a:r>
            <a:r>
              <a:rPr lang="en-US" sz="2800" dirty="0">
                <a:solidFill>
                  <a:schemeClr val="accent1"/>
                </a:solidFill>
              </a:rPr>
              <a:t>need</a:t>
            </a:r>
            <a:r>
              <a:rPr lang="en-US" sz="2800" dirty="0"/>
              <a:t>&gt; </a:t>
            </a:r>
            <a:r>
              <a:rPr lang="en-US" sz="2800" b="1" dirty="0">
                <a:solidFill>
                  <a:srgbClr val="C00000"/>
                </a:solidFill>
              </a:rPr>
              <a:t>to</a:t>
            </a:r>
            <a:r>
              <a:rPr lang="en-US" sz="2800" dirty="0"/>
              <a:t> &lt;do something&gt; </a:t>
            </a:r>
            <a:endParaRPr lang="en-US" sz="2800" dirty="0">
              <a:latin typeface="+mn-lt"/>
              <a:ea typeface="+mn-ea"/>
            </a:endParaRPr>
          </a:p>
        </p:txBody>
      </p:sp>
      <p:sp>
        <p:nvSpPr>
          <p:cNvPr id="9" name="Rounded Rectangle 8">
            <a:extLst>
              <a:ext uri="{FF2B5EF4-FFF2-40B4-BE49-F238E27FC236}">
                <a16:creationId xmlns:a16="http://schemas.microsoft.com/office/drawing/2014/main" id="{25537010-5D3B-F243-8F19-7FB8E9CC0452}"/>
              </a:ext>
            </a:extLst>
          </p:cNvPr>
          <p:cNvSpPr>
            <a:spLocks noChangeArrowheads="1"/>
          </p:cNvSpPr>
          <p:nvPr/>
        </p:nvSpPr>
        <p:spPr bwMode="auto">
          <a:xfrm>
            <a:off x="535411" y="4874641"/>
            <a:ext cx="2088232" cy="172271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WHY</a:t>
            </a:r>
          </a:p>
        </p:txBody>
      </p:sp>
      <p:sp>
        <p:nvSpPr>
          <p:cNvPr id="10" name="Rounded Rectangle 9">
            <a:extLst>
              <a:ext uri="{FF2B5EF4-FFF2-40B4-BE49-F238E27FC236}">
                <a16:creationId xmlns:a16="http://schemas.microsoft.com/office/drawing/2014/main" id="{24250C8C-0E24-DC49-81B4-34383E827EA7}"/>
              </a:ext>
            </a:extLst>
          </p:cNvPr>
          <p:cNvSpPr>
            <a:spLocks noChangeArrowheads="1"/>
          </p:cNvSpPr>
          <p:nvPr/>
        </p:nvSpPr>
        <p:spPr bwMode="auto">
          <a:xfrm>
            <a:off x="2806536" y="4874641"/>
            <a:ext cx="6085944" cy="1722711"/>
          </a:xfrm>
          <a:prstGeom prst="roundRect">
            <a:avLst>
              <a:gd name="adj" fmla="val 7883"/>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so that </a:t>
            </a:r>
            <a:r>
              <a:rPr lang="en-US" sz="2800" dirty="0"/>
              <a:t>&lt;reason&gt; </a:t>
            </a:r>
            <a:endParaRPr lang="en-US" sz="2800" dirty="0">
              <a:latin typeface="+mn-lt"/>
              <a:ea typeface="+mn-ea"/>
            </a:endParaRPr>
          </a:p>
        </p:txBody>
      </p:sp>
      <p:sp>
        <p:nvSpPr>
          <p:cNvPr id="13" name="Footer Placeholder 4">
            <a:extLst>
              <a:ext uri="{FF2B5EF4-FFF2-40B4-BE49-F238E27FC236}">
                <a16:creationId xmlns:a16="http://schemas.microsoft.com/office/drawing/2014/main" id="{4024FCB7-023F-054F-AE46-C6C1D9DE98F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Oval 13">
            <a:extLst>
              <a:ext uri="{FF2B5EF4-FFF2-40B4-BE49-F238E27FC236}">
                <a16:creationId xmlns:a16="http://schemas.microsoft.com/office/drawing/2014/main" id="{7B2C475B-7AA6-3F41-9DCB-58B091B64173}"/>
              </a:ext>
            </a:extLst>
          </p:cNvPr>
          <p:cNvSpPr/>
          <p:nvPr/>
        </p:nvSpPr>
        <p:spPr>
          <a:xfrm>
            <a:off x="57166" y="126876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5" name="Oval 14">
            <a:extLst>
              <a:ext uri="{FF2B5EF4-FFF2-40B4-BE49-F238E27FC236}">
                <a16:creationId xmlns:a16="http://schemas.microsoft.com/office/drawing/2014/main" id="{3427C0A0-0AF8-5E4C-9E57-B1DE3CAD8A4E}"/>
              </a:ext>
            </a:extLst>
          </p:cNvPr>
          <p:cNvSpPr/>
          <p:nvPr/>
        </p:nvSpPr>
        <p:spPr>
          <a:xfrm>
            <a:off x="57166" y="280149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6" name="Oval 15">
            <a:extLst>
              <a:ext uri="{FF2B5EF4-FFF2-40B4-BE49-F238E27FC236}">
                <a16:creationId xmlns:a16="http://schemas.microsoft.com/office/drawing/2014/main" id="{47C3299B-8148-1E49-9494-AE05DD8C24F8}"/>
              </a:ext>
            </a:extLst>
          </p:cNvPr>
          <p:cNvSpPr/>
          <p:nvPr/>
        </p:nvSpPr>
        <p:spPr>
          <a:xfrm>
            <a:off x="107504" y="4889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876683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457200" y="0"/>
            <a:ext cx="8229600" cy="903635"/>
          </a:xfrm>
        </p:spPr>
        <p:txBody>
          <a:bodyPr/>
          <a:lstStyle/>
          <a:p>
            <a:r>
              <a:rPr lang="en-US" dirty="0">
                <a:solidFill>
                  <a:schemeClr val="tx2"/>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106933" y="903636"/>
            <a:ext cx="9001571" cy="5694014"/>
          </a:xfrm>
        </p:spPr>
        <p:txBody>
          <a:bodyPr/>
          <a:lstStyle/>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solidFill>
                  <a:srgbClr val="C00000"/>
                </a:solidFill>
              </a:rPr>
              <a:t> </a:t>
            </a:r>
            <a:r>
              <a:rPr lang="en-US" dirty="0"/>
              <a:t>&lt;do something&gt;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want</a:t>
            </a:r>
            <a:r>
              <a:rPr lang="en-US" b="1" dirty="0"/>
              <a:t> </a:t>
            </a:r>
            <a:r>
              <a:rPr lang="en-US" b="1" dirty="0">
                <a:solidFill>
                  <a:srgbClr val="C00000"/>
                </a:solidFill>
              </a:rPr>
              <a:t>to</a:t>
            </a:r>
            <a:r>
              <a:rPr lang="en-US" b="1" dirty="0"/>
              <a:t> </a:t>
            </a:r>
            <a:r>
              <a:rPr lang="en-US" dirty="0"/>
              <a:t>tell all members of my group when new information is available</a:t>
            </a:r>
          </a:p>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t> &lt;do something&gt; </a:t>
            </a:r>
            <a:br>
              <a:rPr lang="en-US" dirty="0"/>
            </a:br>
            <a:r>
              <a:rPr lang="en-US" b="1" dirty="0">
                <a:solidFill>
                  <a:srgbClr val="C00000"/>
                </a:solidFill>
              </a:rPr>
              <a:t>so that </a:t>
            </a:r>
            <a:r>
              <a:rPr lang="en-US" dirty="0"/>
              <a:t>&lt;reason&gt;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need</a:t>
            </a:r>
            <a:r>
              <a:rPr lang="en-US" b="1" dirty="0"/>
              <a:t> </a:t>
            </a:r>
            <a:r>
              <a:rPr lang="en-US" b="1" dirty="0">
                <a:solidFill>
                  <a:srgbClr val="C00000"/>
                </a:solidFill>
              </a:rPr>
              <a:t>to</a:t>
            </a:r>
            <a:r>
              <a:rPr lang="en-US" b="1" dirty="0"/>
              <a:t> </a:t>
            </a:r>
            <a:r>
              <a:rPr lang="en-US" dirty="0"/>
              <a:t>be able to report who is attending a class trip </a:t>
            </a:r>
            <a:r>
              <a:rPr lang="en-US" b="1" dirty="0">
                <a:solidFill>
                  <a:srgbClr val="C00000"/>
                </a:solidFill>
              </a:rPr>
              <a:t>so that </a:t>
            </a:r>
            <a:r>
              <a:rPr lang="en-US" dirty="0"/>
              <a:t>the school maintains the required health and safety records.</a:t>
            </a:r>
          </a:p>
          <a:p>
            <a:endParaRPr lang="en-US" sz="2800" dirty="0"/>
          </a:p>
          <a:p>
            <a:endParaRPr lang="en-US" sz="2800" dirty="0"/>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61521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8F7C-501D-7343-B50F-3C8741490640}"/>
              </a:ext>
            </a:extLst>
          </p:cNvPr>
          <p:cNvSpPr>
            <a:spLocks noGrp="1"/>
          </p:cNvSpPr>
          <p:nvPr>
            <p:ph type="title"/>
          </p:nvPr>
        </p:nvSpPr>
        <p:spPr>
          <a:xfrm>
            <a:off x="478076" y="86382"/>
            <a:ext cx="8229600" cy="850106"/>
          </a:xfrm>
        </p:spPr>
        <p:txBody>
          <a:bodyPr/>
          <a:lstStyle/>
          <a:p>
            <a:r>
              <a:rPr lang="en-US" dirty="0">
                <a:solidFill>
                  <a:schemeClr val="tx2"/>
                </a:solidFill>
              </a:rPr>
              <a:t>User stories</a:t>
            </a:r>
          </a:p>
        </p:txBody>
      </p:sp>
      <p:sp>
        <p:nvSpPr>
          <p:cNvPr id="3" name="Content Placeholder 2">
            <a:extLst>
              <a:ext uri="{FF2B5EF4-FFF2-40B4-BE49-F238E27FC236}">
                <a16:creationId xmlns:a16="http://schemas.microsoft.com/office/drawing/2014/main" id="{EED0EE05-17BE-D240-A075-3E1D50AA0905}"/>
              </a:ext>
            </a:extLst>
          </p:cNvPr>
          <p:cNvSpPr>
            <a:spLocks noGrp="1"/>
          </p:cNvSpPr>
          <p:nvPr>
            <p:ph idx="1"/>
          </p:nvPr>
        </p:nvSpPr>
        <p:spPr>
          <a:xfrm>
            <a:off x="457200" y="1268760"/>
            <a:ext cx="8229600" cy="5251103"/>
          </a:xfrm>
        </p:spPr>
        <p:txBody>
          <a:bodyPr/>
          <a:lstStyle/>
          <a:p>
            <a:r>
              <a:rPr lang="en-US" dirty="0"/>
              <a:t>Scenarios are high-level stories of system use. They should describe a sequence of interactions with the system but should not include details of these interactions.</a:t>
            </a:r>
          </a:p>
          <a:p>
            <a:r>
              <a:rPr lang="en-US" dirty="0"/>
              <a:t>User stories are finer-grain narratives that set out in a more detailed and structured way a single thing that a user wants from a software system. </a:t>
            </a:r>
          </a:p>
          <a:p>
            <a:pPr lvl="1"/>
            <a:r>
              <a:rPr lang="en-US" dirty="0">
                <a:solidFill>
                  <a:srgbClr val="FF0000"/>
                </a:solidFill>
              </a:rPr>
              <a:t>As</a:t>
            </a:r>
            <a:r>
              <a:rPr lang="en-US" dirty="0"/>
              <a:t> an author, </a:t>
            </a:r>
            <a:r>
              <a:rPr lang="en-US" dirty="0">
                <a:solidFill>
                  <a:srgbClr val="FF0000"/>
                </a:solidFill>
              </a:rPr>
              <a:t>I</a:t>
            </a:r>
            <a:r>
              <a:rPr lang="en-US" dirty="0"/>
              <a:t> </a:t>
            </a:r>
            <a:r>
              <a:rPr lang="en-US" dirty="0">
                <a:solidFill>
                  <a:schemeClr val="accent1"/>
                </a:solidFill>
              </a:rPr>
              <a:t>need</a:t>
            </a:r>
            <a:r>
              <a:rPr lang="en-US" dirty="0"/>
              <a:t> a way </a:t>
            </a:r>
            <a:r>
              <a:rPr lang="en-US" dirty="0">
                <a:solidFill>
                  <a:srgbClr val="FF0000"/>
                </a:solidFill>
              </a:rPr>
              <a:t>to</a:t>
            </a:r>
            <a:r>
              <a:rPr lang="en-US" dirty="0"/>
              <a:t> organize the book that I’m writing into chapters and sections. </a:t>
            </a:r>
          </a:p>
        </p:txBody>
      </p:sp>
      <p:sp>
        <p:nvSpPr>
          <p:cNvPr id="4" name="Slide Number Placeholder 3">
            <a:extLst>
              <a:ext uri="{FF2B5EF4-FFF2-40B4-BE49-F238E27FC236}">
                <a16:creationId xmlns:a16="http://schemas.microsoft.com/office/drawing/2014/main" id="{C0A6D04B-8FFB-1B41-BEDA-500F3DC3A0D9}"/>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7E70616B-533F-E54E-96F1-203DF2E82CC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90299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457200" y="0"/>
            <a:ext cx="8229600" cy="903635"/>
          </a:xfrm>
        </p:spPr>
        <p:txBody>
          <a:bodyPr/>
          <a:lstStyle/>
          <a:p>
            <a:r>
              <a:rPr lang="en-US" dirty="0">
                <a:solidFill>
                  <a:schemeClr val="tx2"/>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251520" y="903636"/>
            <a:ext cx="8435280" cy="5616228"/>
          </a:xfrm>
        </p:spPr>
        <p:txBody>
          <a:bodyPr/>
          <a:lstStyle/>
          <a:p>
            <a:r>
              <a:rPr lang="en-US" sz="2800" dirty="0"/>
              <a:t>This story reflects what has become the standard format of a user story:</a:t>
            </a:r>
          </a:p>
          <a:p>
            <a:r>
              <a:rPr lang="en-US" sz="2800" dirty="0"/>
              <a:t>As a &lt;role&gt;, I &lt;want | need&gt; to &lt;do something&gt;</a:t>
            </a:r>
          </a:p>
          <a:p>
            <a:pPr lvl="1"/>
            <a:r>
              <a:rPr lang="en-US" dirty="0">
                <a:solidFill>
                  <a:srgbClr val="FF0000"/>
                </a:solidFill>
              </a:rPr>
              <a:t>As</a:t>
            </a:r>
            <a:r>
              <a:rPr lang="en-US" dirty="0"/>
              <a:t> a teacher, </a:t>
            </a:r>
            <a:r>
              <a:rPr lang="en-US" dirty="0">
                <a:solidFill>
                  <a:srgbClr val="FF0000"/>
                </a:solidFill>
              </a:rPr>
              <a:t>I want to </a:t>
            </a:r>
            <a:r>
              <a:rPr lang="en-US" dirty="0"/>
              <a:t>tell all members of my group when new information is available</a:t>
            </a:r>
          </a:p>
          <a:p>
            <a:r>
              <a:rPr lang="en-US" sz="2800" dirty="0"/>
              <a:t>A variant of this standard format adds a justification for the action:</a:t>
            </a:r>
          </a:p>
          <a:p>
            <a:pPr lvl="1"/>
            <a:r>
              <a:rPr lang="en-US" dirty="0"/>
              <a:t>As a &lt;role&gt; I &lt;want | need&gt; to &lt;do something&gt; so that &lt;reason&gt;</a:t>
            </a:r>
          </a:p>
          <a:p>
            <a:pPr lvl="2"/>
            <a:r>
              <a:rPr lang="en-US" sz="2800" dirty="0">
                <a:solidFill>
                  <a:srgbClr val="FF0000"/>
                </a:solidFill>
              </a:rPr>
              <a:t>As</a:t>
            </a:r>
            <a:r>
              <a:rPr lang="en-US" sz="2800" dirty="0"/>
              <a:t> a teacher, </a:t>
            </a:r>
            <a:r>
              <a:rPr lang="en-US" sz="2800" dirty="0">
                <a:solidFill>
                  <a:srgbClr val="FF0000"/>
                </a:solidFill>
              </a:rPr>
              <a:t>I need to </a:t>
            </a:r>
            <a:r>
              <a:rPr lang="en-US" sz="2800" dirty="0"/>
              <a:t>be able to report who is attending a class trip </a:t>
            </a:r>
            <a:r>
              <a:rPr lang="en-US" sz="2800" dirty="0">
                <a:solidFill>
                  <a:srgbClr val="FF0000"/>
                </a:solidFill>
              </a:rPr>
              <a:t>so that</a:t>
            </a:r>
            <a:r>
              <a:rPr lang="en-US" sz="2800" dirty="0"/>
              <a:t> the school maintains the required health and safety records.</a:t>
            </a:r>
          </a:p>
          <a:p>
            <a:endParaRPr lang="en-US" sz="2800" dirty="0"/>
          </a:p>
          <a:p>
            <a:endParaRPr lang="en-US" sz="2800" dirty="0"/>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895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8D692-8A06-1745-BECC-6091CFC22D89}"/>
              </a:ext>
            </a:extLst>
          </p:cNvPr>
          <p:cNvSpPr>
            <a:spLocks noGrp="1"/>
          </p:cNvSpPr>
          <p:nvPr>
            <p:ph type="title"/>
          </p:nvPr>
        </p:nvSpPr>
        <p:spPr>
          <a:xfrm>
            <a:off x="457200" y="116632"/>
            <a:ext cx="8229600" cy="864096"/>
          </a:xfrm>
        </p:spPr>
        <p:txBody>
          <a:bodyPr/>
          <a:lstStyle/>
          <a:p>
            <a:r>
              <a:rPr lang="en-US" dirty="0">
                <a:solidFill>
                  <a:schemeClr val="tx2"/>
                </a:solidFill>
              </a:rPr>
              <a:t>User stories in planning</a:t>
            </a:r>
          </a:p>
        </p:txBody>
      </p:sp>
      <p:sp>
        <p:nvSpPr>
          <p:cNvPr id="3" name="Content Placeholder 2">
            <a:extLst>
              <a:ext uri="{FF2B5EF4-FFF2-40B4-BE49-F238E27FC236}">
                <a16:creationId xmlns:a16="http://schemas.microsoft.com/office/drawing/2014/main" id="{483EB9D9-BC70-0440-A83B-9EC94684F77A}"/>
              </a:ext>
            </a:extLst>
          </p:cNvPr>
          <p:cNvSpPr>
            <a:spLocks noGrp="1"/>
          </p:cNvSpPr>
          <p:nvPr>
            <p:ph idx="1"/>
          </p:nvPr>
        </p:nvSpPr>
        <p:spPr>
          <a:xfrm>
            <a:off x="457200" y="980728"/>
            <a:ext cx="8229600" cy="5145435"/>
          </a:xfrm>
        </p:spPr>
        <p:txBody>
          <a:bodyPr/>
          <a:lstStyle/>
          <a:p>
            <a:r>
              <a:rPr lang="en-US" dirty="0"/>
              <a:t>An important use of user stories is in planning.</a:t>
            </a:r>
          </a:p>
          <a:p>
            <a:pPr lvl="1"/>
            <a:r>
              <a:rPr lang="en-US" sz="3200" dirty="0"/>
              <a:t>Many users of the Scrum method represent the product backlog as a set of user stories. </a:t>
            </a:r>
          </a:p>
          <a:p>
            <a:r>
              <a:rPr lang="en-US" dirty="0"/>
              <a:t>User stories should focus on a clearly defined system feature or aspect of a feature that can be implemented within a single sprint. </a:t>
            </a:r>
          </a:p>
          <a:p>
            <a:endParaRPr lang="en-US" dirty="0"/>
          </a:p>
        </p:txBody>
      </p:sp>
      <p:sp>
        <p:nvSpPr>
          <p:cNvPr id="4" name="Slide Number Placeholder 3">
            <a:extLst>
              <a:ext uri="{FF2B5EF4-FFF2-40B4-BE49-F238E27FC236}">
                <a16:creationId xmlns:a16="http://schemas.microsoft.com/office/drawing/2014/main" id="{AE8557E2-EF57-1249-A5D6-6006AC64D63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88A5852-550F-4D4A-9B21-60C1BE9EEC4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25918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0260-A59B-7145-A7D0-1C8203F6D96B}"/>
              </a:ext>
            </a:extLst>
          </p:cNvPr>
          <p:cNvSpPr>
            <a:spLocks noGrp="1"/>
          </p:cNvSpPr>
          <p:nvPr>
            <p:ph type="title"/>
          </p:nvPr>
        </p:nvSpPr>
        <p:spPr/>
        <p:txBody>
          <a:bodyPr/>
          <a:lstStyle/>
          <a:p>
            <a:r>
              <a:rPr lang="en-US" dirty="0">
                <a:solidFill>
                  <a:schemeClr val="tx2"/>
                </a:solidFill>
              </a:rPr>
              <a:t>User stories in planning</a:t>
            </a:r>
          </a:p>
        </p:txBody>
      </p:sp>
      <p:sp>
        <p:nvSpPr>
          <p:cNvPr id="3" name="Content Placeholder 2">
            <a:extLst>
              <a:ext uri="{FF2B5EF4-FFF2-40B4-BE49-F238E27FC236}">
                <a16:creationId xmlns:a16="http://schemas.microsoft.com/office/drawing/2014/main" id="{D1F9DC4F-27B5-8D4E-BA97-26FA02FEEF63}"/>
              </a:ext>
            </a:extLst>
          </p:cNvPr>
          <p:cNvSpPr>
            <a:spLocks noGrp="1"/>
          </p:cNvSpPr>
          <p:nvPr>
            <p:ph idx="1"/>
          </p:nvPr>
        </p:nvSpPr>
        <p:spPr>
          <a:xfrm>
            <a:off x="457200" y="1417638"/>
            <a:ext cx="8363272" cy="4891682"/>
          </a:xfrm>
        </p:spPr>
        <p:txBody>
          <a:bodyPr/>
          <a:lstStyle/>
          <a:p>
            <a:r>
              <a:rPr lang="en-US" sz="2800" dirty="0"/>
              <a:t>If the </a:t>
            </a:r>
            <a:r>
              <a:rPr lang="en-US" sz="2800" dirty="0">
                <a:solidFill>
                  <a:srgbClr val="FF0000"/>
                </a:solidFill>
              </a:rPr>
              <a:t>story</a:t>
            </a:r>
            <a:r>
              <a:rPr lang="en-US" sz="2800" dirty="0"/>
              <a:t> is about a </a:t>
            </a:r>
            <a:r>
              <a:rPr lang="en-US" sz="2800" b="1" dirty="0">
                <a:solidFill>
                  <a:srgbClr val="FF0000"/>
                </a:solidFill>
              </a:rPr>
              <a:t>more complex feature </a:t>
            </a:r>
            <a:r>
              <a:rPr lang="en-US" sz="2800" dirty="0"/>
              <a:t>that might </a:t>
            </a:r>
            <a:r>
              <a:rPr lang="en-US" sz="2800" b="1" dirty="0">
                <a:solidFill>
                  <a:srgbClr val="FF0000"/>
                </a:solidFill>
              </a:rPr>
              <a:t>take several sprints </a:t>
            </a:r>
            <a:r>
              <a:rPr lang="en-US" sz="2800" dirty="0"/>
              <a:t>to implement, then it is called an </a:t>
            </a:r>
            <a:r>
              <a:rPr lang="en-US" sz="2800" b="1" dirty="0">
                <a:solidFill>
                  <a:srgbClr val="FF0000"/>
                </a:solidFill>
              </a:rPr>
              <a:t>epic</a:t>
            </a:r>
            <a:r>
              <a:rPr lang="en-US" sz="2800" dirty="0"/>
              <a:t>.</a:t>
            </a:r>
          </a:p>
          <a:p>
            <a:pPr lvl="1"/>
            <a:r>
              <a:rPr lang="en-US" dirty="0">
                <a:solidFill>
                  <a:srgbClr val="FF0000"/>
                </a:solidFill>
              </a:rPr>
              <a:t>As</a:t>
            </a:r>
            <a:r>
              <a:rPr lang="en-US" dirty="0"/>
              <a:t> a system manager, </a:t>
            </a:r>
            <a:r>
              <a:rPr lang="en-US" dirty="0">
                <a:solidFill>
                  <a:srgbClr val="FF0000"/>
                </a:solidFill>
              </a:rPr>
              <a:t>I need </a:t>
            </a:r>
            <a:r>
              <a:rPr lang="en-US" dirty="0"/>
              <a:t>a way to backup the system and restore either individual applications, files, directories or the whole system.</a:t>
            </a:r>
          </a:p>
          <a:p>
            <a:pPr lvl="1"/>
            <a:r>
              <a:rPr lang="en-US" dirty="0"/>
              <a:t>There is a lot of functionality associated with this user story. For implementation, it should be broken down into simpler stories with each story focusing on a single aspect of the backup system.</a:t>
            </a:r>
          </a:p>
          <a:p>
            <a:endParaRPr lang="en-US" dirty="0"/>
          </a:p>
        </p:txBody>
      </p:sp>
      <p:sp>
        <p:nvSpPr>
          <p:cNvPr id="4" name="Slide Number Placeholder 3">
            <a:extLst>
              <a:ext uri="{FF2B5EF4-FFF2-40B4-BE49-F238E27FC236}">
                <a16:creationId xmlns:a16="http://schemas.microsoft.com/office/drawing/2014/main" id="{7D19A53F-BC27-CF41-9725-D8AF0C9811BD}"/>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5BBD1C07-7776-C341-9700-A3530394BD0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67602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AC72-D777-E54F-9F35-CEBC53042EF1}"/>
              </a:ext>
            </a:extLst>
          </p:cNvPr>
          <p:cNvSpPr>
            <a:spLocks noGrp="1"/>
          </p:cNvSpPr>
          <p:nvPr>
            <p:ph type="title"/>
          </p:nvPr>
        </p:nvSpPr>
        <p:spPr>
          <a:xfrm>
            <a:off x="457200" y="0"/>
            <a:ext cx="8229600" cy="980728"/>
          </a:xfrm>
        </p:spPr>
        <p:txBody>
          <a:bodyPr/>
          <a:lstStyle/>
          <a:p>
            <a:r>
              <a:rPr lang="en-US" dirty="0">
                <a:solidFill>
                  <a:schemeClr val="tx2"/>
                </a:solidFill>
              </a:rPr>
              <a:t>User stories from Emma’s scenario</a:t>
            </a:r>
          </a:p>
        </p:txBody>
      </p:sp>
      <p:sp>
        <p:nvSpPr>
          <p:cNvPr id="4" name="Slide Number Placeholder 3">
            <a:extLst>
              <a:ext uri="{FF2B5EF4-FFF2-40B4-BE49-F238E27FC236}">
                <a16:creationId xmlns:a16="http://schemas.microsoft.com/office/drawing/2014/main" id="{3D0C2D0D-4139-A04B-A907-40BE5A673346}"/>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6" name="Footer Placeholder 4">
            <a:extLst>
              <a:ext uri="{FF2B5EF4-FFF2-40B4-BE49-F238E27FC236}">
                <a16:creationId xmlns:a16="http://schemas.microsoft.com/office/drawing/2014/main" id="{85D5FDBD-C4A3-6D40-ADFF-6975F3DE57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CFF786A9-9384-A948-9531-96BE9958E8E2}"/>
              </a:ext>
            </a:extLst>
          </p:cNvPr>
          <p:cNvCxnSpPr>
            <a:cxnSpLocks/>
          </p:cNvCxnSpPr>
          <p:nvPr/>
        </p:nvCxnSpPr>
        <p:spPr>
          <a:xfrm>
            <a:off x="4067944" y="4077072"/>
            <a:ext cx="0" cy="7508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85464C4-4444-7E47-B38D-613D11C7228C}"/>
              </a:ext>
            </a:extLst>
          </p:cNvPr>
          <p:cNvCxnSpPr>
            <a:cxnSpLocks/>
            <a:stCxn id="11" idx="1"/>
            <a:endCxn id="12" idx="2"/>
          </p:cNvCxnSpPr>
          <p:nvPr/>
        </p:nvCxnSpPr>
        <p:spPr>
          <a:xfrm flipH="1" flipV="1">
            <a:off x="2442591" y="2907659"/>
            <a:ext cx="617241" cy="731433"/>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F28F09D-8346-3E4D-8CF4-7B4C2587CFCD}"/>
              </a:ext>
            </a:extLst>
          </p:cNvPr>
          <p:cNvCxnSpPr>
            <a:cxnSpLocks/>
          </p:cNvCxnSpPr>
          <p:nvPr/>
        </p:nvCxnSpPr>
        <p:spPr>
          <a:xfrm flipV="1">
            <a:off x="4644008" y="2262507"/>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4B2F1566-1117-5C40-97DC-66A63AC8F1DC}"/>
              </a:ext>
            </a:extLst>
          </p:cNvPr>
          <p:cNvSpPr>
            <a:spLocks noChangeArrowheads="1"/>
          </p:cNvSpPr>
          <p:nvPr/>
        </p:nvSpPr>
        <p:spPr bwMode="auto">
          <a:xfrm>
            <a:off x="3059832" y="3099032"/>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User stories</a:t>
            </a:r>
          </a:p>
        </p:txBody>
      </p:sp>
      <p:sp>
        <p:nvSpPr>
          <p:cNvPr id="12" name="Rounded Rectangle 11">
            <a:extLst>
              <a:ext uri="{FF2B5EF4-FFF2-40B4-BE49-F238E27FC236}">
                <a16:creationId xmlns:a16="http://schemas.microsoft.com/office/drawing/2014/main" id="{CC46BA3B-737E-5646-9C9C-9E1514AB1CE8}"/>
              </a:ext>
            </a:extLst>
          </p:cNvPr>
          <p:cNvSpPr>
            <a:spLocks noChangeArrowheads="1"/>
          </p:cNvSpPr>
          <p:nvPr/>
        </p:nvSpPr>
        <p:spPr bwMode="auto">
          <a:xfrm>
            <a:off x="390363" y="932543"/>
            <a:ext cx="4104456" cy="1975116"/>
          </a:xfrm>
          <a:prstGeom prst="roundRect">
            <a:avLst>
              <a:gd name="adj" fmla="val 3857"/>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log in to my </a:t>
            </a:r>
            <a:r>
              <a:rPr lang="en-US" sz="2000" dirty="0" err="1"/>
              <a:t>iLearn</a:t>
            </a:r>
            <a:r>
              <a:rPr lang="en-US" sz="2000" dirty="0"/>
              <a:t> account from home using my Google credentials </a:t>
            </a:r>
            <a:br>
              <a:rPr lang="en-US" sz="2000" dirty="0"/>
            </a:br>
            <a:r>
              <a:rPr lang="en-US" sz="2000" dirty="0">
                <a:solidFill>
                  <a:srgbClr val="FF0000"/>
                </a:solidFill>
              </a:rPr>
              <a:t>so that </a:t>
            </a:r>
            <a:r>
              <a:rPr lang="en-US" sz="2000" dirty="0"/>
              <a:t>I don’t have to remember another login id and password.</a:t>
            </a:r>
          </a:p>
        </p:txBody>
      </p:sp>
      <p:sp>
        <p:nvSpPr>
          <p:cNvPr id="14" name="Rounded Rectangle 13">
            <a:extLst>
              <a:ext uri="{FF2B5EF4-FFF2-40B4-BE49-F238E27FC236}">
                <a16:creationId xmlns:a16="http://schemas.microsoft.com/office/drawing/2014/main" id="{2B728B24-789B-CA4D-AB8E-367842802768}"/>
              </a:ext>
            </a:extLst>
          </p:cNvPr>
          <p:cNvSpPr>
            <a:spLocks noChangeArrowheads="1"/>
          </p:cNvSpPr>
          <p:nvPr/>
        </p:nvSpPr>
        <p:spPr bwMode="auto">
          <a:xfrm>
            <a:off x="5446442" y="1235542"/>
            <a:ext cx="3528391" cy="1998989"/>
          </a:xfrm>
          <a:prstGeom prst="roundRect">
            <a:avLst>
              <a:gd name="adj" fmla="val 3242"/>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rPr>
              <a:t>As </a:t>
            </a:r>
            <a:r>
              <a:rPr lang="en-US" sz="2400" dirty="0"/>
              <a:t>a teacher, </a:t>
            </a:r>
            <a:br>
              <a:rPr lang="en-US" sz="2400" dirty="0"/>
            </a:br>
            <a:r>
              <a:rPr lang="en-US" sz="2400" dirty="0">
                <a:solidFill>
                  <a:srgbClr val="FF0000"/>
                </a:solidFill>
              </a:rPr>
              <a:t>I want to </a:t>
            </a:r>
            <a:r>
              <a:rPr lang="en-US" sz="2400" dirty="0"/>
              <a:t>access the apps that I use for class management and administration.</a:t>
            </a:r>
          </a:p>
        </p:txBody>
      </p:sp>
      <p:sp>
        <p:nvSpPr>
          <p:cNvPr id="15" name="Rounded Rectangle 14">
            <a:extLst>
              <a:ext uri="{FF2B5EF4-FFF2-40B4-BE49-F238E27FC236}">
                <a16:creationId xmlns:a16="http://schemas.microsoft.com/office/drawing/2014/main" id="{5FEB7F1A-650D-DF43-B744-765CF715BE5D}"/>
              </a:ext>
            </a:extLst>
          </p:cNvPr>
          <p:cNvSpPr>
            <a:spLocks noChangeArrowheads="1"/>
          </p:cNvSpPr>
          <p:nvPr/>
        </p:nvSpPr>
        <p:spPr bwMode="auto">
          <a:xfrm>
            <a:off x="323528" y="4809025"/>
            <a:ext cx="8640960" cy="1501421"/>
          </a:xfrm>
          <a:prstGeom prst="roundRect">
            <a:avLst>
              <a:gd name="adj" fmla="val 5235"/>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latin typeface="+mn-lt"/>
                <a:ea typeface="+mn-ea"/>
              </a:rPr>
              <a:t>As </a:t>
            </a:r>
            <a:r>
              <a:rPr lang="en-US" sz="2400" dirty="0">
                <a:latin typeface="+mn-lt"/>
                <a:ea typeface="+mn-ea"/>
              </a:rPr>
              <a:t>a teacher and parent, </a:t>
            </a:r>
            <a:br>
              <a:rPr lang="en-US" sz="2400" dirty="0">
                <a:latin typeface="+mn-lt"/>
                <a:ea typeface="+mn-ea"/>
              </a:rPr>
            </a:br>
            <a:r>
              <a:rPr lang="en-US" sz="2400" dirty="0">
                <a:solidFill>
                  <a:srgbClr val="FF0000"/>
                </a:solidFill>
                <a:latin typeface="+mn-lt"/>
                <a:ea typeface="+mn-ea"/>
              </a:rPr>
              <a:t>I want to </a:t>
            </a:r>
            <a:r>
              <a:rPr lang="en-US" sz="2400" dirty="0">
                <a:latin typeface="+mn-lt"/>
                <a:ea typeface="+mn-ea"/>
              </a:rPr>
              <a:t>be able to select the appropriate </a:t>
            </a:r>
            <a:r>
              <a:rPr lang="en-US" sz="2400" dirty="0" err="1">
                <a:latin typeface="+mn-lt"/>
                <a:ea typeface="+mn-ea"/>
              </a:rPr>
              <a:t>iLearn</a:t>
            </a:r>
            <a:r>
              <a:rPr lang="en-US" sz="2400" dirty="0">
                <a:latin typeface="+mn-lt"/>
                <a:ea typeface="+mn-ea"/>
              </a:rPr>
              <a:t> account </a:t>
            </a:r>
            <a:br>
              <a:rPr lang="en-US" sz="2400" dirty="0">
                <a:latin typeface="+mn-lt"/>
                <a:ea typeface="+mn-ea"/>
              </a:rPr>
            </a:br>
            <a:r>
              <a:rPr lang="en-US" sz="2400" dirty="0">
                <a:solidFill>
                  <a:srgbClr val="FF0000"/>
                </a:solidFill>
                <a:latin typeface="+mn-lt"/>
                <a:ea typeface="+mn-ea"/>
              </a:rPr>
              <a:t>so that </a:t>
            </a:r>
            <a:r>
              <a:rPr lang="en-US" sz="2400" dirty="0">
                <a:latin typeface="+mn-lt"/>
                <a:ea typeface="+mn-ea"/>
              </a:rPr>
              <a:t>I don’t have to have separate credentials for each account.</a:t>
            </a:r>
          </a:p>
        </p:txBody>
      </p:sp>
    </p:spTree>
    <p:extLst>
      <p:ext uri="{BB962C8B-B14F-4D97-AF65-F5344CB8AC3E}">
        <p14:creationId xmlns:p14="http://schemas.microsoft.com/office/powerpoint/2010/main" val="215600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t>14   2020/12/15   </a:t>
            </a:r>
            <a:r>
              <a:rPr lang="zh-TW" altLang="en-US" sz="2400" dirty="0"/>
              <a:t>可靠的程式設計 </a:t>
            </a:r>
            <a:r>
              <a:rPr lang="en-US" altLang="zh-TW" sz="2400" dirty="0"/>
              <a:t>(Reliable Programming)</a:t>
            </a:r>
          </a:p>
          <a:p>
            <a:pPr marL="0" indent="0">
              <a:buNone/>
            </a:pPr>
            <a:r>
              <a:rPr lang="en-US" altLang="zh-TW" sz="2400" dirty="0"/>
              <a:t>15   2020/12/22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400" dirty="0"/>
              <a:t>                                 (Testing: Functional testing, Test automation, </a:t>
            </a:r>
            <a:br>
              <a:rPr lang="en-US" altLang="zh-TW" sz="2400" dirty="0"/>
            </a:br>
            <a:r>
              <a:rPr lang="en-US" altLang="zh-TW" sz="2400" dirty="0"/>
              <a:t>                                  Test-driven development, and Code reviews)</a:t>
            </a:r>
          </a:p>
          <a:p>
            <a:pPr marL="0" indent="0">
              <a:buNone/>
            </a:pPr>
            <a:r>
              <a:rPr lang="en-US" altLang="zh-TW" sz="2400" dirty="0"/>
              <a:t>16   2020/12/29   DevOps</a:t>
            </a:r>
            <a:r>
              <a:rPr lang="zh-TW" altLang="en-US" sz="2400" dirty="0"/>
              <a:t>和程式碼管理：</a:t>
            </a:r>
            <a:br>
              <a:rPr lang="en-US" altLang="zh-TW" sz="2400" dirty="0"/>
            </a:br>
            <a:r>
              <a:rPr lang="en-US" altLang="zh-TW" sz="2400" dirty="0"/>
              <a:t>                                </a:t>
            </a:r>
            <a:r>
              <a:rPr lang="zh-TW" altLang="en-US" sz="2200" dirty="0"/>
              <a:t>程式碼管理和</a:t>
            </a:r>
            <a:r>
              <a:rPr lang="en-US" altLang="zh-TW" sz="2200" dirty="0"/>
              <a:t>DevOps</a:t>
            </a:r>
            <a:r>
              <a:rPr lang="zh-TW" altLang="en-US" sz="2200" dirty="0"/>
              <a:t>自動化</a:t>
            </a:r>
            <a:r>
              <a:rPr lang="zh-TW" altLang="en-US" sz="2400" dirty="0"/>
              <a:t> </a:t>
            </a:r>
            <a:br>
              <a:rPr lang="en-US" altLang="zh-TW" sz="2400" dirty="0"/>
            </a:br>
            <a:r>
              <a:rPr lang="en-US" altLang="zh-TW" sz="2400" dirty="0"/>
              <a:t>                                (DevOps and Code Management: </a:t>
            </a:r>
            <a:br>
              <a:rPr lang="en-US" altLang="zh-TW" sz="2400" dirty="0"/>
            </a:br>
            <a:r>
              <a:rPr lang="en-US" altLang="zh-TW" sz="2400" dirty="0"/>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77DBE-5C70-054B-9F43-F6F61EEC1508}"/>
              </a:ext>
            </a:extLst>
          </p:cNvPr>
          <p:cNvSpPr>
            <a:spLocks noGrp="1"/>
          </p:cNvSpPr>
          <p:nvPr>
            <p:ph type="title"/>
          </p:nvPr>
        </p:nvSpPr>
        <p:spPr/>
        <p:txBody>
          <a:bodyPr/>
          <a:lstStyle/>
          <a:p>
            <a:r>
              <a:rPr lang="en-US" dirty="0">
                <a:solidFill>
                  <a:schemeClr val="tx2"/>
                </a:solidFill>
              </a:rPr>
              <a:t>Feature description </a:t>
            </a:r>
            <a:br>
              <a:rPr lang="en-US" dirty="0">
                <a:solidFill>
                  <a:schemeClr val="tx2"/>
                </a:solidFill>
              </a:rPr>
            </a:br>
            <a:r>
              <a:rPr lang="en-US" dirty="0">
                <a:solidFill>
                  <a:schemeClr val="tx2"/>
                </a:solidFill>
              </a:rPr>
              <a:t>using user stories</a:t>
            </a:r>
          </a:p>
        </p:txBody>
      </p:sp>
      <p:sp>
        <p:nvSpPr>
          <p:cNvPr id="3" name="Content Placeholder 2">
            <a:extLst>
              <a:ext uri="{FF2B5EF4-FFF2-40B4-BE49-F238E27FC236}">
                <a16:creationId xmlns:a16="http://schemas.microsoft.com/office/drawing/2014/main" id="{0B418AFA-B44D-934D-BF83-7C85835CC361}"/>
              </a:ext>
            </a:extLst>
          </p:cNvPr>
          <p:cNvSpPr>
            <a:spLocks noGrp="1"/>
          </p:cNvSpPr>
          <p:nvPr>
            <p:ph idx="1"/>
          </p:nvPr>
        </p:nvSpPr>
        <p:spPr/>
        <p:txBody>
          <a:bodyPr/>
          <a:lstStyle/>
          <a:p>
            <a:r>
              <a:rPr lang="en-US" dirty="0"/>
              <a:t>Stories can be used to describe features in your product that should be implemented.</a:t>
            </a:r>
          </a:p>
          <a:p>
            <a:endParaRPr lang="en-US" dirty="0"/>
          </a:p>
          <a:p>
            <a:r>
              <a:rPr lang="en-US" dirty="0"/>
              <a:t>Each feature can have a set of associated stories that describe how that feature is used.</a:t>
            </a:r>
          </a:p>
          <a:p>
            <a:endParaRPr lang="en-US" dirty="0"/>
          </a:p>
          <a:p>
            <a:endParaRPr lang="en-US" dirty="0"/>
          </a:p>
        </p:txBody>
      </p:sp>
      <p:sp>
        <p:nvSpPr>
          <p:cNvPr id="4" name="Slide Number Placeholder 3">
            <a:extLst>
              <a:ext uri="{FF2B5EF4-FFF2-40B4-BE49-F238E27FC236}">
                <a16:creationId xmlns:a16="http://schemas.microsoft.com/office/drawing/2014/main" id="{C8A0F462-B5E1-4749-98AE-3077AEA4365B}"/>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7C0803C7-9594-7147-89EA-FA602497447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7481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C9D25-FD7D-9640-9E91-178049497223}"/>
              </a:ext>
            </a:extLst>
          </p:cNvPr>
          <p:cNvSpPr>
            <a:spLocks noGrp="1"/>
          </p:cNvSpPr>
          <p:nvPr>
            <p:ph type="title"/>
          </p:nvPr>
        </p:nvSpPr>
        <p:spPr>
          <a:xfrm>
            <a:off x="421332" y="92542"/>
            <a:ext cx="8229600" cy="1143000"/>
          </a:xfrm>
        </p:spPr>
        <p:txBody>
          <a:bodyPr/>
          <a:lstStyle/>
          <a:p>
            <a:r>
              <a:rPr lang="en-US" dirty="0">
                <a:solidFill>
                  <a:schemeClr val="tx2"/>
                </a:solidFill>
              </a:rPr>
              <a:t>User stories describing the </a:t>
            </a:r>
            <a:br>
              <a:rPr lang="en-US" dirty="0">
                <a:solidFill>
                  <a:schemeClr val="tx2"/>
                </a:solidFill>
              </a:rPr>
            </a:br>
            <a:r>
              <a:rPr lang="en-US" dirty="0">
                <a:solidFill>
                  <a:schemeClr val="tx2"/>
                </a:solidFill>
              </a:rPr>
              <a:t>Groups feature</a:t>
            </a:r>
          </a:p>
        </p:txBody>
      </p:sp>
      <p:sp>
        <p:nvSpPr>
          <p:cNvPr id="4" name="Slide Number Placeholder 3">
            <a:extLst>
              <a:ext uri="{FF2B5EF4-FFF2-40B4-BE49-F238E27FC236}">
                <a16:creationId xmlns:a16="http://schemas.microsoft.com/office/drawing/2014/main" id="{6F96D3EE-543B-0743-8C70-1FFAE33EA561}"/>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Footer Placeholder 4">
            <a:extLst>
              <a:ext uri="{FF2B5EF4-FFF2-40B4-BE49-F238E27FC236}">
                <a16:creationId xmlns:a16="http://schemas.microsoft.com/office/drawing/2014/main" id="{A4BF0F27-7F0D-304F-ADB1-BB4F2D03046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6260F2A1-1316-EC4D-B39A-573934F05050}"/>
              </a:ext>
            </a:extLst>
          </p:cNvPr>
          <p:cNvCxnSpPr>
            <a:cxnSpLocks/>
          </p:cNvCxnSpPr>
          <p:nvPr/>
        </p:nvCxnSpPr>
        <p:spPr>
          <a:xfrm flipH="1">
            <a:off x="3528020" y="4321974"/>
            <a:ext cx="539924" cy="62779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3141A10-7252-1347-BD38-F3F11A274561}"/>
              </a:ext>
            </a:extLst>
          </p:cNvPr>
          <p:cNvCxnSpPr>
            <a:cxnSpLocks/>
            <a:stCxn id="10" idx="1"/>
            <a:endCxn id="11" idx="2"/>
          </p:cNvCxnSpPr>
          <p:nvPr/>
        </p:nvCxnSpPr>
        <p:spPr>
          <a:xfrm flipH="1" flipV="1">
            <a:off x="1586255" y="2907659"/>
            <a:ext cx="1509717" cy="917454"/>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1EBC47-098A-534C-8D14-2C6F1DB42C3B}"/>
              </a:ext>
            </a:extLst>
          </p:cNvPr>
          <p:cNvCxnSpPr>
            <a:cxnSpLocks/>
          </p:cNvCxnSpPr>
          <p:nvPr/>
        </p:nvCxnSpPr>
        <p:spPr>
          <a:xfrm flipV="1">
            <a:off x="4653742" y="2817381"/>
            <a:ext cx="0" cy="54900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D136081-B52C-994C-A8AC-D0F75834AF5B}"/>
              </a:ext>
            </a:extLst>
          </p:cNvPr>
          <p:cNvCxnSpPr>
            <a:cxnSpLocks/>
            <a:stCxn id="10" idx="3"/>
          </p:cNvCxnSpPr>
          <p:nvPr/>
        </p:nvCxnSpPr>
        <p:spPr>
          <a:xfrm flipV="1">
            <a:off x="5976292" y="2953693"/>
            <a:ext cx="1699728" cy="87142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525F77B-C479-8B4D-8662-D398A4B3A146}"/>
              </a:ext>
            </a:extLst>
          </p:cNvPr>
          <p:cNvCxnSpPr>
            <a:cxnSpLocks/>
          </p:cNvCxnSpPr>
          <p:nvPr/>
        </p:nvCxnSpPr>
        <p:spPr>
          <a:xfrm>
            <a:off x="5148064" y="4365173"/>
            <a:ext cx="362762" cy="584596"/>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4CDDA0D3-2243-1247-B4CE-793A0120D744}"/>
              </a:ext>
            </a:extLst>
          </p:cNvPr>
          <p:cNvSpPr>
            <a:spLocks noChangeArrowheads="1"/>
          </p:cNvSpPr>
          <p:nvPr/>
        </p:nvSpPr>
        <p:spPr bwMode="auto">
          <a:xfrm>
            <a:off x="3095972" y="3285053"/>
            <a:ext cx="2880320" cy="1080120"/>
          </a:xfrm>
          <a:prstGeom prst="roundRect">
            <a:avLst>
              <a:gd name="adj" fmla="val 20152"/>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User stories</a:t>
            </a:r>
          </a:p>
        </p:txBody>
      </p:sp>
      <p:sp>
        <p:nvSpPr>
          <p:cNvPr id="11" name="Rounded Rectangle 10">
            <a:extLst>
              <a:ext uri="{FF2B5EF4-FFF2-40B4-BE49-F238E27FC236}">
                <a16:creationId xmlns:a16="http://schemas.microsoft.com/office/drawing/2014/main" id="{A4E64333-F024-834C-8A52-364BD8986045}"/>
              </a:ext>
            </a:extLst>
          </p:cNvPr>
          <p:cNvSpPr>
            <a:spLocks noChangeArrowheads="1"/>
          </p:cNvSpPr>
          <p:nvPr/>
        </p:nvSpPr>
        <p:spPr bwMode="auto">
          <a:xfrm>
            <a:off x="179512" y="1313329"/>
            <a:ext cx="2813485" cy="1594330"/>
          </a:xfrm>
          <a:prstGeom prst="roundRect">
            <a:avLst>
              <a:gd name="adj" fmla="val 3857"/>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send email to all group members using a single email address.</a:t>
            </a:r>
          </a:p>
        </p:txBody>
      </p:sp>
      <p:sp>
        <p:nvSpPr>
          <p:cNvPr id="13" name="Rounded Rectangle 12">
            <a:extLst>
              <a:ext uri="{FF2B5EF4-FFF2-40B4-BE49-F238E27FC236}">
                <a16:creationId xmlns:a16="http://schemas.microsoft.com/office/drawing/2014/main" id="{D97871CE-89CD-7A46-AD2C-E0C1850A3455}"/>
              </a:ext>
            </a:extLst>
          </p:cNvPr>
          <p:cNvSpPr>
            <a:spLocks noChangeArrowheads="1"/>
          </p:cNvSpPr>
          <p:nvPr/>
        </p:nvSpPr>
        <p:spPr bwMode="auto">
          <a:xfrm>
            <a:off x="323528" y="4904583"/>
            <a:ext cx="3888432" cy="1620761"/>
          </a:xfrm>
          <a:prstGeom prst="roundRect">
            <a:avLst>
              <a:gd name="adj" fmla="val 5235"/>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latin typeface="+mn-lt"/>
                <a:ea typeface="+mn-ea"/>
              </a:rPr>
              <a:t>As </a:t>
            </a:r>
            <a:r>
              <a:rPr lang="en-US" sz="2000" dirty="0">
                <a:latin typeface="+mn-lt"/>
                <a:ea typeface="+mn-ea"/>
              </a:rPr>
              <a:t>a teacher, </a:t>
            </a:r>
            <a:br>
              <a:rPr lang="en-US" sz="2000" dirty="0">
                <a:latin typeface="+mn-lt"/>
                <a:ea typeface="+mn-ea"/>
              </a:rPr>
            </a:br>
            <a:r>
              <a:rPr lang="en-US" sz="2000" dirty="0">
                <a:solidFill>
                  <a:srgbClr val="FF0000"/>
                </a:solidFill>
                <a:latin typeface="+mn-lt"/>
                <a:ea typeface="+mn-ea"/>
              </a:rPr>
              <a:t>I want to </a:t>
            </a:r>
            <a:r>
              <a:rPr lang="en-US" sz="2000" dirty="0">
                <a:latin typeface="+mn-lt"/>
                <a:ea typeface="+mn-ea"/>
              </a:rPr>
              <a:t>be able to create a group of students and teachers </a:t>
            </a:r>
            <a:br>
              <a:rPr lang="en-US" sz="2000" dirty="0">
                <a:latin typeface="+mn-lt"/>
                <a:ea typeface="+mn-ea"/>
              </a:rPr>
            </a:br>
            <a:r>
              <a:rPr lang="en-US" sz="2000" dirty="0">
                <a:solidFill>
                  <a:srgbClr val="FF0000"/>
                </a:solidFill>
                <a:latin typeface="+mn-lt"/>
                <a:ea typeface="+mn-ea"/>
              </a:rPr>
              <a:t>so that </a:t>
            </a:r>
            <a:r>
              <a:rPr lang="en-US" sz="2000" dirty="0">
                <a:latin typeface="+mn-lt"/>
                <a:ea typeface="+mn-ea"/>
              </a:rPr>
              <a:t>I can share information with that group.</a:t>
            </a:r>
          </a:p>
        </p:txBody>
      </p:sp>
      <p:sp>
        <p:nvSpPr>
          <p:cNvPr id="16" name="Rounded Rectangle 15">
            <a:extLst>
              <a:ext uri="{FF2B5EF4-FFF2-40B4-BE49-F238E27FC236}">
                <a16:creationId xmlns:a16="http://schemas.microsoft.com/office/drawing/2014/main" id="{8D315AB6-CC02-B14E-9F9C-EB334743ACB5}"/>
              </a:ext>
            </a:extLst>
          </p:cNvPr>
          <p:cNvSpPr>
            <a:spLocks noChangeArrowheads="1"/>
          </p:cNvSpPr>
          <p:nvPr/>
        </p:nvSpPr>
        <p:spPr bwMode="auto">
          <a:xfrm>
            <a:off x="3198675" y="1305928"/>
            <a:ext cx="2813485" cy="1594330"/>
          </a:xfrm>
          <a:prstGeom prst="roundRect">
            <a:avLst>
              <a:gd name="adj" fmla="val 3857"/>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share uploaded information with other group members</a:t>
            </a:r>
          </a:p>
        </p:txBody>
      </p:sp>
      <p:sp>
        <p:nvSpPr>
          <p:cNvPr id="17" name="Rounded Rectangle 16">
            <a:extLst>
              <a:ext uri="{FF2B5EF4-FFF2-40B4-BE49-F238E27FC236}">
                <a16:creationId xmlns:a16="http://schemas.microsoft.com/office/drawing/2014/main" id="{6DFB438B-3C47-BD4D-A4E1-105D0F7D535D}"/>
              </a:ext>
            </a:extLst>
          </p:cNvPr>
          <p:cNvSpPr>
            <a:spLocks noChangeArrowheads="1"/>
          </p:cNvSpPr>
          <p:nvPr/>
        </p:nvSpPr>
        <p:spPr bwMode="auto">
          <a:xfrm>
            <a:off x="6200516" y="1339520"/>
            <a:ext cx="2813485" cy="1594330"/>
          </a:xfrm>
          <a:prstGeom prst="roundRect">
            <a:avLst>
              <a:gd name="adj" fmla="val 3857"/>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solidFill>
                  <a:srgbClr val="FF0000"/>
                </a:solidFill>
              </a:rPr>
              <a:t>As </a:t>
            </a:r>
            <a:r>
              <a:rPr lang="en-US" dirty="0"/>
              <a:t>a teacher, </a:t>
            </a:r>
            <a:br>
              <a:rPr lang="en-US" dirty="0"/>
            </a:br>
            <a:r>
              <a:rPr lang="en-US" dirty="0">
                <a:solidFill>
                  <a:srgbClr val="FF0000"/>
                </a:solidFill>
              </a:rPr>
              <a:t>I want to </a:t>
            </a:r>
            <a:r>
              <a:rPr lang="en-US" dirty="0"/>
              <a:t>the </a:t>
            </a:r>
            <a:r>
              <a:rPr lang="en-US" dirty="0" err="1"/>
              <a:t>iLearn</a:t>
            </a:r>
            <a:r>
              <a:rPr lang="en-US" dirty="0"/>
              <a:t> system to automatically set up sharing mechanisms such as wikis, blogs and web sites.</a:t>
            </a:r>
          </a:p>
        </p:txBody>
      </p:sp>
      <p:sp>
        <p:nvSpPr>
          <p:cNvPr id="18" name="Rounded Rectangle 17">
            <a:extLst>
              <a:ext uri="{FF2B5EF4-FFF2-40B4-BE49-F238E27FC236}">
                <a16:creationId xmlns:a16="http://schemas.microsoft.com/office/drawing/2014/main" id="{FFEE6797-BEE1-594E-B42C-E523E5E757C5}"/>
              </a:ext>
            </a:extLst>
          </p:cNvPr>
          <p:cNvSpPr>
            <a:spLocks noChangeArrowheads="1"/>
          </p:cNvSpPr>
          <p:nvPr/>
        </p:nvSpPr>
        <p:spPr bwMode="auto">
          <a:xfrm>
            <a:off x="5004048" y="4899102"/>
            <a:ext cx="3888432" cy="1620761"/>
          </a:xfrm>
          <a:prstGeom prst="roundRect">
            <a:avLst>
              <a:gd name="adj" fmla="val 5235"/>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latin typeface="+mn-lt"/>
                <a:ea typeface="+mn-ea"/>
              </a:rPr>
              <a:t>As </a:t>
            </a:r>
            <a:r>
              <a:rPr lang="en-US" sz="2000" dirty="0">
                <a:latin typeface="+mn-lt"/>
                <a:ea typeface="+mn-ea"/>
              </a:rPr>
              <a:t>a teacher, </a:t>
            </a:r>
            <a:br>
              <a:rPr lang="en-US" sz="2000" dirty="0">
                <a:latin typeface="+mn-lt"/>
                <a:ea typeface="+mn-ea"/>
              </a:rPr>
            </a:br>
            <a:r>
              <a:rPr lang="en-US" sz="2000" dirty="0">
                <a:solidFill>
                  <a:srgbClr val="FF0000"/>
                </a:solidFill>
                <a:latin typeface="+mn-lt"/>
                <a:ea typeface="+mn-ea"/>
              </a:rPr>
              <a:t>I want </a:t>
            </a:r>
            <a:r>
              <a:rPr lang="en-US" sz="2000" dirty="0">
                <a:latin typeface="+mn-lt"/>
                <a:ea typeface="+mn-ea"/>
              </a:rPr>
              <a:t>the system</a:t>
            </a:r>
            <a:r>
              <a:rPr lang="en-US" sz="2000" dirty="0">
                <a:solidFill>
                  <a:srgbClr val="FF0000"/>
                </a:solidFill>
                <a:latin typeface="+mn-lt"/>
                <a:ea typeface="+mn-ea"/>
              </a:rPr>
              <a:t> to</a:t>
            </a:r>
            <a:r>
              <a:rPr lang="en-US" sz="2000" dirty="0">
                <a:latin typeface="+mn-lt"/>
                <a:ea typeface="+mn-ea"/>
              </a:rPr>
              <a:t> make it easy for me to select the students and teachers to be added to a group.</a:t>
            </a:r>
          </a:p>
        </p:txBody>
      </p:sp>
    </p:spTree>
    <p:extLst>
      <p:ext uri="{BB962C8B-B14F-4D97-AF65-F5344CB8AC3E}">
        <p14:creationId xmlns:p14="http://schemas.microsoft.com/office/powerpoint/2010/main" val="13465258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4C35F-5A11-5B49-A53A-53849C4E842F}"/>
              </a:ext>
            </a:extLst>
          </p:cNvPr>
          <p:cNvSpPr>
            <a:spLocks noGrp="1"/>
          </p:cNvSpPr>
          <p:nvPr>
            <p:ph type="title"/>
          </p:nvPr>
        </p:nvSpPr>
        <p:spPr>
          <a:xfrm>
            <a:off x="457200" y="116632"/>
            <a:ext cx="8229600" cy="864096"/>
          </a:xfrm>
        </p:spPr>
        <p:txBody>
          <a:bodyPr/>
          <a:lstStyle/>
          <a:p>
            <a:r>
              <a:rPr lang="en-US" dirty="0">
                <a:solidFill>
                  <a:schemeClr val="tx2"/>
                </a:solidFill>
              </a:rPr>
              <a:t>Stories and scenarios</a:t>
            </a:r>
          </a:p>
        </p:txBody>
      </p:sp>
      <p:sp>
        <p:nvSpPr>
          <p:cNvPr id="3" name="Content Placeholder 2">
            <a:extLst>
              <a:ext uri="{FF2B5EF4-FFF2-40B4-BE49-F238E27FC236}">
                <a16:creationId xmlns:a16="http://schemas.microsoft.com/office/drawing/2014/main" id="{B4700F8B-B2E2-934B-99BC-A7A912993040}"/>
              </a:ext>
            </a:extLst>
          </p:cNvPr>
          <p:cNvSpPr>
            <a:spLocks noGrp="1"/>
          </p:cNvSpPr>
          <p:nvPr>
            <p:ph idx="1"/>
          </p:nvPr>
        </p:nvSpPr>
        <p:spPr>
          <a:xfrm>
            <a:off x="107504" y="914202"/>
            <a:ext cx="8929563" cy="5683150"/>
          </a:xfrm>
        </p:spPr>
        <p:txBody>
          <a:bodyPr/>
          <a:lstStyle/>
          <a:p>
            <a:r>
              <a:rPr lang="en-US" sz="2600" dirty="0"/>
              <a:t>As you can express </a:t>
            </a:r>
            <a:r>
              <a:rPr lang="en-US" sz="2600" dirty="0">
                <a:solidFill>
                  <a:srgbClr val="C00000"/>
                </a:solidFill>
              </a:rPr>
              <a:t>all of the functionality </a:t>
            </a:r>
            <a:r>
              <a:rPr lang="en-US" sz="2600" dirty="0"/>
              <a:t>described in a </a:t>
            </a:r>
            <a:r>
              <a:rPr lang="en-US" sz="2600" dirty="0">
                <a:solidFill>
                  <a:srgbClr val="C00000"/>
                </a:solidFill>
              </a:rPr>
              <a:t>scenario</a:t>
            </a:r>
            <a:r>
              <a:rPr lang="en-US" sz="2600" dirty="0"/>
              <a:t> as user stories, do you really need scenarios?’</a:t>
            </a:r>
          </a:p>
          <a:p>
            <a:r>
              <a:rPr lang="en-US" sz="2600" dirty="0">
                <a:solidFill>
                  <a:srgbClr val="C00000"/>
                </a:solidFill>
              </a:rPr>
              <a:t>Scenarios</a:t>
            </a:r>
            <a:r>
              <a:rPr lang="en-US" sz="2600" dirty="0"/>
              <a:t> are more natural and are helpful for the following reasons:</a:t>
            </a:r>
          </a:p>
          <a:p>
            <a:pPr lvl="1"/>
            <a:r>
              <a:rPr lang="en-US" sz="2200" dirty="0">
                <a:solidFill>
                  <a:srgbClr val="C00000"/>
                </a:solidFill>
              </a:rPr>
              <a:t>Scenarios</a:t>
            </a:r>
            <a:r>
              <a:rPr lang="en-US" sz="2200" dirty="0"/>
              <a:t> read more naturally because they describe what a user of a system is actually doing with that system. People often find it easier to relate to this specific information rather than the statement of wants or needs set out in </a:t>
            </a:r>
            <a:r>
              <a:rPr lang="en-US" sz="2200" dirty="0">
                <a:solidFill>
                  <a:srgbClr val="C00000"/>
                </a:solidFill>
              </a:rPr>
              <a:t>a set of user stories</a:t>
            </a:r>
            <a:r>
              <a:rPr lang="en-US" sz="2200" dirty="0"/>
              <a:t>.</a:t>
            </a:r>
          </a:p>
          <a:p>
            <a:pPr lvl="1"/>
            <a:r>
              <a:rPr lang="en-US" sz="2200" dirty="0"/>
              <a:t>If you are interviewing real users or are checking a scenario with real users, they don’t talk in the stylized way that is used in user stories. People relate better to the more natural narrative in scenarios.</a:t>
            </a:r>
          </a:p>
          <a:p>
            <a:pPr lvl="1"/>
            <a:r>
              <a:rPr lang="en-US" sz="2200" dirty="0">
                <a:solidFill>
                  <a:srgbClr val="C00000"/>
                </a:solidFill>
              </a:rPr>
              <a:t>Scenarios</a:t>
            </a:r>
            <a:r>
              <a:rPr lang="en-US" sz="2200" dirty="0"/>
              <a:t> often provide </a:t>
            </a:r>
            <a:r>
              <a:rPr lang="en-US" sz="2200" dirty="0">
                <a:solidFill>
                  <a:srgbClr val="C00000"/>
                </a:solidFill>
              </a:rPr>
              <a:t>more context - information </a:t>
            </a:r>
            <a:r>
              <a:rPr lang="en-US" sz="2200" dirty="0"/>
              <a:t>about what the user is trying to do and their normal ways of working. You can do this in user stories, but it means that they are no longer simple statements about the use of a system feature.</a:t>
            </a:r>
          </a:p>
          <a:p>
            <a:pPr lvl="1"/>
            <a:endParaRPr lang="en-US" sz="2000" dirty="0"/>
          </a:p>
          <a:p>
            <a:endParaRPr lang="en-US" sz="2400" dirty="0"/>
          </a:p>
        </p:txBody>
      </p:sp>
      <p:sp>
        <p:nvSpPr>
          <p:cNvPr id="4" name="Slide Number Placeholder 3">
            <a:extLst>
              <a:ext uri="{FF2B5EF4-FFF2-40B4-BE49-F238E27FC236}">
                <a16:creationId xmlns:a16="http://schemas.microsoft.com/office/drawing/2014/main" id="{84C29553-2065-0B45-9DA7-2BCF6CA02F8C}"/>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C638B28E-635A-1146-8F4C-3E38178B525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431306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p:txBody>
          <a:bodyPr/>
          <a:lstStyle/>
          <a:p>
            <a:r>
              <a:rPr lang="en-US" dirty="0">
                <a:solidFill>
                  <a:schemeClr val="tx2"/>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457200" y="1600200"/>
            <a:ext cx="8229600" cy="4892675"/>
          </a:xfrm>
        </p:spPr>
        <p:txBody>
          <a:bodyPr/>
          <a:lstStyle/>
          <a:p>
            <a:r>
              <a:rPr lang="en-US" dirty="0"/>
              <a:t>Your aim in the initial stage of product design should be to create a </a:t>
            </a:r>
            <a:r>
              <a:rPr lang="en-US" dirty="0">
                <a:solidFill>
                  <a:srgbClr val="C00000"/>
                </a:solidFill>
              </a:rPr>
              <a:t>list of features </a:t>
            </a:r>
            <a:r>
              <a:rPr lang="en-US" dirty="0"/>
              <a:t>that define your product. </a:t>
            </a:r>
          </a:p>
          <a:p>
            <a:r>
              <a:rPr lang="en-US" dirty="0"/>
              <a:t>A feature is a way of allowing users to access and use your </a:t>
            </a:r>
            <a:r>
              <a:rPr lang="en-US" dirty="0">
                <a:solidFill>
                  <a:srgbClr val="C00000"/>
                </a:solidFill>
              </a:rPr>
              <a:t>product’s functionality </a:t>
            </a:r>
            <a:r>
              <a:rPr lang="en-US" dirty="0"/>
              <a:t>so the feature list defines the overall functionality of the system.</a:t>
            </a:r>
          </a:p>
          <a:p>
            <a:r>
              <a:rPr lang="en-US" dirty="0">
                <a:solidFill>
                  <a:srgbClr val="C00000"/>
                </a:solidFill>
              </a:rPr>
              <a:t>Features</a:t>
            </a:r>
            <a:r>
              <a:rPr lang="en-US" dirty="0"/>
              <a:t> should be </a:t>
            </a:r>
            <a:r>
              <a:rPr lang="en-US" dirty="0">
                <a:solidFill>
                  <a:srgbClr val="C00000"/>
                </a:solidFill>
              </a:rPr>
              <a:t>independent</a:t>
            </a:r>
            <a:r>
              <a:rPr lang="en-US" dirty="0"/>
              <a:t>, </a:t>
            </a:r>
            <a:r>
              <a:rPr lang="en-US" dirty="0">
                <a:solidFill>
                  <a:srgbClr val="C00000"/>
                </a:solidFill>
              </a:rPr>
              <a:t>coherent</a:t>
            </a:r>
            <a:r>
              <a:rPr lang="en-US" dirty="0"/>
              <a:t> and </a:t>
            </a:r>
            <a:r>
              <a:rPr lang="en-US" dirty="0">
                <a:solidFill>
                  <a:srgbClr val="C00000"/>
                </a:solidFill>
              </a:rPr>
              <a:t>relevant</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07B0A68A-2C10-E248-A5C0-B9D9DBE3061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78609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a:xfrm>
            <a:off x="457200" y="116632"/>
            <a:ext cx="8229600" cy="936104"/>
          </a:xfrm>
        </p:spPr>
        <p:txBody>
          <a:bodyPr/>
          <a:lstStyle/>
          <a:p>
            <a:r>
              <a:rPr lang="en-US" dirty="0">
                <a:solidFill>
                  <a:schemeClr val="tx2"/>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457200" y="1052736"/>
            <a:ext cx="8229600" cy="5688632"/>
          </a:xfrm>
        </p:spPr>
        <p:txBody>
          <a:bodyPr/>
          <a:lstStyle/>
          <a:p>
            <a:r>
              <a:rPr lang="en-US" sz="2800" dirty="0"/>
              <a:t>Features should be independent, coherent and relevant:</a:t>
            </a:r>
          </a:p>
          <a:p>
            <a:pPr lvl="1"/>
            <a:r>
              <a:rPr lang="en-US" sz="2400" b="1" dirty="0">
                <a:solidFill>
                  <a:srgbClr val="C00000"/>
                </a:solidFill>
              </a:rPr>
              <a:t>Independence</a:t>
            </a:r>
            <a:r>
              <a:rPr lang="en-US" sz="2400" dirty="0"/>
              <a:t> </a:t>
            </a:r>
            <a:br>
              <a:rPr lang="en-US" sz="2400" dirty="0"/>
            </a:br>
            <a:r>
              <a:rPr lang="en-US" sz="2400" dirty="0">
                <a:solidFill>
                  <a:schemeClr val="accent1"/>
                </a:solidFill>
              </a:rPr>
              <a:t>Features should not depend on how other system features are implemented </a:t>
            </a:r>
            <a:r>
              <a:rPr lang="en-US" sz="2400" dirty="0"/>
              <a:t>and </a:t>
            </a:r>
            <a:r>
              <a:rPr lang="en-US" sz="2400" dirty="0">
                <a:solidFill>
                  <a:schemeClr val="accent1"/>
                </a:solidFill>
              </a:rPr>
              <a:t>should not be affected by the order of activation of other features</a:t>
            </a:r>
            <a:r>
              <a:rPr lang="en-US" sz="2400" dirty="0"/>
              <a:t>.</a:t>
            </a:r>
          </a:p>
          <a:p>
            <a:pPr lvl="1"/>
            <a:r>
              <a:rPr lang="en-US" sz="2400" b="1" dirty="0">
                <a:solidFill>
                  <a:srgbClr val="C00000"/>
                </a:solidFill>
              </a:rPr>
              <a:t>Coherence</a:t>
            </a:r>
            <a:r>
              <a:rPr lang="en-US" sz="2400" dirty="0"/>
              <a:t> </a:t>
            </a:r>
            <a:br>
              <a:rPr lang="en-US" sz="2400" dirty="0"/>
            </a:br>
            <a:r>
              <a:rPr lang="en-US" sz="2400" dirty="0">
                <a:solidFill>
                  <a:schemeClr val="accent1"/>
                </a:solidFill>
              </a:rPr>
              <a:t>Features should be linked to a single item of functionality</a:t>
            </a:r>
            <a:r>
              <a:rPr lang="en-US" sz="2400" dirty="0"/>
              <a:t>. They should not do more than one thing and they should never have side-effects.</a:t>
            </a:r>
          </a:p>
          <a:p>
            <a:pPr lvl="1"/>
            <a:r>
              <a:rPr lang="en-US" sz="2400" b="1" dirty="0">
                <a:solidFill>
                  <a:srgbClr val="C00000"/>
                </a:solidFill>
              </a:rPr>
              <a:t>Relevance</a:t>
            </a:r>
            <a:r>
              <a:rPr lang="en-US" sz="2400" dirty="0"/>
              <a:t> </a:t>
            </a:r>
            <a:br>
              <a:rPr lang="en-US" sz="2400" dirty="0"/>
            </a:br>
            <a:r>
              <a:rPr lang="en-US" sz="2400" dirty="0">
                <a:solidFill>
                  <a:schemeClr val="accent1"/>
                </a:solidFill>
              </a:rPr>
              <a:t>Features should reflect the way that users normally carry out some task</a:t>
            </a:r>
            <a:r>
              <a:rPr lang="en-US" sz="2400" dirty="0"/>
              <a:t>. They should not provide obscure functionality that is hardly ever required.</a:t>
            </a:r>
          </a:p>
          <a:p>
            <a:endParaRPr lang="en-US"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25799FFC-6108-7343-ADF9-86E7A444FB7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341037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C2F2-BF91-D045-9577-836638743E4A}"/>
              </a:ext>
            </a:extLst>
          </p:cNvPr>
          <p:cNvSpPr>
            <a:spLocks noGrp="1"/>
          </p:cNvSpPr>
          <p:nvPr>
            <p:ph type="title"/>
          </p:nvPr>
        </p:nvSpPr>
        <p:spPr>
          <a:xfrm>
            <a:off x="457200" y="116632"/>
            <a:ext cx="8229600" cy="873747"/>
          </a:xfrm>
        </p:spPr>
        <p:txBody>
          <a:bodyPr/>
          <a:lstStyle/>
          <a:p>
            <a:r>
              <a:rPr lang="en-US" dirty="0">
                <a:solidFill>
                  <a:schemeClr val="tx2"/>
                </a:solidFill>
              </a:rPr>
              <a:t>Feature design</a:t>
            </a:r>
          </a:p>
        </p:txBody>
      </p:sp>
      <p:sp>
        <p:nvSpPr>
          <p:cNvPr id="4" name="Slide Number Placeholder 3">
            <a:extLst>
              <a:ext uri="{FF2B5EF4-FFF2-40B4-BE49-F238E27FC236}">
                <a16:creationId xmlns:a16="http://schemas.microsoft.com/office/drawing/2014/main" id="{2A05FC53-A02C-4843-9148-289C5662F6F1}"/>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6" name="Footer Placeholder 4">
            <a:extLst>
              <a:ext uri="{FF2B5EF4-FFF2-40B4-BE49-F238E27FC236}">
                <a16:creationId xmlns:a16="http://schemas.microsoft.com/office/drawing/2014/main" id="{323DE59D-3AF2-B64D-B827-0DB831C6B78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Arc 6">
            <a:extLst>
              <a:ext uri="{FF2B5EF4-FFF2-40B4-BE49-F238E27FC236}">
                <a16:creationId xmlns:a16="http://schemas.microsoft.com/office/drawing/2014/main" id="{BF5FA6BA-49B5-C547-B9AD-F5A141AB34EF}"/>
              </a:ext>
            </a:extLst>
          </p:cNvPr>
          <p:cNvSpPr/>
          <p:nvPr/>
        </p:nvSpPr>
        <p:spPr>
          <a:xfrm>
            <a:off x="2195736" y="1708830"/>
            <a:ext cx="4543241" cy="4449227"/>
          </a:xfrm>
          <a:prstGeom prst="arc">
            <a:avLst>
              <a:gd name="adj1" fmla="val 16376626"/>
              <a:gd name="adj2" fmla="val 16349773"/>
            </a:avLst>
          </a:prstGeom>
          <a:noFill/>
          <a:ln w="152400">
            <a:solidFill>
              <a:schemeClr val="accent5">
                <a:lumMod val="60000"/>
                <a:lumOff val="40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31C0E647-8AA4-CC42-94F7-1C2BC0D8CA74}"/>
              </a:ext>
            </a:extLst>
          </p:cNvPr>
          <p:cNvSpPr>
            <a:spLocks noChangeArrowheads="1"/>
          </p:cNvSpPr>
          <p:nvPr/>
        </p:nvSpPr>
        <p:spPr bwMode="auto">
          <a:xfrm>
            <a:off x="3616447" y="3071570"/>
            <a:ext cx="1962729" cy="137927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Feature design</a:t>
            </a:r>
          </a:p>
        </p:txBody>
      </p:sp>
      <p:sp>
        <p:nvSpPr>
          <p:cNvPr id="10" name="Rounded Rectangle 9">
            <a:extLst>
              <a:ext uri="{FF2B5EF4-FFF2-40B4-BE49-F238E27FC236}">
                <a16:creationId xmlns:a16="http://schemas.microsoft.com/office/drawing/2014/main" id="{C887E444-4E22-6940-95CB-A05ED0644258}"/>
              </a:ext>
            </a:extLst>
          </p:cNvPr>
          <p:cNvSpPr>
            <a:spLocks noChangeArrowheads="1"/>
          </p:cNvSpPr>
          <p:nvPr/>
        </p:nvSpPr>
        <p:spPr bwMode="auto">
          <a:xfrm>
            <a:off x="3765154" y="1172209"/>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User knowledge</a:t>
            </a:r>
          </a:p>
        </p:txBody>
      </p:sp>
      <p:sp>
        <p:nvSpPr>
          <p:cNvPr id="11" name="Rounded Rectangle 10">
            <a:extLst>
              <a:ext uri="{FF2B5EF4-FFF2-40B4-BE49-F238E27FC236}">
                <a16:creationId xmlns:a16="http://schemas.microsoft.com/office/drawing/2014/main" id="{B8F26691-81F8-714D-9769-61902F8220A0}"/>
              </a:ext>
            </a:extLst>
          </p:cNvPr>
          <p:cNvSpPr>
            <a:spLocks noChangeArrowheads="1"/>
          </p:cNvSpPr>
          <p:nvPr/>
        </p:nvSpPr>
        <p:spPr bwMode="auto">
          <a:xfrm>
            <a:off x="6126831" y="3204723"/>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Product knowledge</a:t>
            </a:r>
          </a:p>
        </p:txBody>
      </p:sp>
      <p:sp>
        <p:nvSpPr>
          <p:cNvPr id="12" name="Rounded Rectangle 11">
            <a:extLst>
              <a:ext uri="{FF2B5EF4-FFF2-40B4-BE49-F238E27FC236}">
                <a16:creationId xmlns:a16="http://schemas.microsoft.com/office/drawing/2014/main" id="{999F1F79-DE96-FC46-9B28-CF343973D11B}"/>
              </a:ext>
            </a:extLst>
          </p:cNvPr>
          <p:cNvSpPr>
            <a:spLocks noChangeArrowheads="1"/>
          </p:cNvSpPr>
          <p:nvPr/>
        </p:nvSpPr>
        <p:spPr bwMode="auto">
          <a:xfrm>
            <a:off x="3765154" y="5340367"/>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Domain knowledge</a:t>
            </a:r>
          </a:p>
        </p:txBody>
      </p:sp>
      <p:sp>
        <p:nvSpPr>
          <p:cNvPr id="13" name="Rounded Rectangle 12">
            <a:extLst>
              <a:ext uri="{FF2B5EF4-FFF2-40B4-BE49-F238E27FC236}">
                <a16:creationId xmlns:a16="http://schemas.microsoft.com/office/drawing/2014/main" id="{968466BC-4BC3-A84D-BE85-D68FEAD7A015}"/>
              </a:ext>
            </a:extLst>
          </p:cNvPr>
          <p:cNvSpPr>
            <a:spLocks noChangeArrowheads="1"/>
          </p:cNvSpPr>
          <p:nvPr/>
        </p:nvSpPr>
        <p:spPr bwMode="auto">
          <a:xfrm>
            <a:off x="1309516" y="3204723"/>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Technology knowledge</a:t>
            </a:r>
          </a:p>
        </p:txBody>
      </p:sp>
      <p:cxnSp>
        <p:nvCxnSpPr>
          <p:cNvPr id="14" name="Straight Arrow Connector 13">
            <a:extLst>
              <a:ext uri="{FF2B5EF4-FFF2-40B4-BE49-F238E27FC236}">
                <a16:creationId xmlns:a16="http://schemas.microsoft.com/office/drawing/2014/main" id="{EE33CAB0-DEC9-5841-A55D-D76B0FF0B082}"/>
              </a:ext>
            </a:extLst>
          </p:cNvPr>
          <p:cNvCxnSpPr>
            <a:cxnSpLocks/>
            <a:stCxn id="10" idx="2"/>
            <a:endCxn id="9" idx="0"/>
          </p:cNvCxnSpPr>
          <p:nvPr/>
        </p:nvCxnSpPr>
        <p:spPr>
          <a:xfrm>
            <a:off x="4597812" y="2285178"/>
            <a:ext cx="0" cy="78639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9D8FC81-B86C-8F48-8CEF-66E10D0740CB}"/>
              </a:ext>
            </a:extLst>
          </p:cNvPr>
          <p:cNvCxnSpPr>
            <a:cxnSpLocks/>
            <a:stCxn id="13" idx="3"/>
            <a:endCxn id="9" idx="1"/>
          </p:cNvCxnSpPr>
          <p:nvPr/>
        </p:nvCxnSpPr>
        <p:spPr>
          <a:xfrm>
            <a:off x="2974831" y="3761208"/>
            <a:ext cx="641616"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C89990-2BBB-CF43-9970-C26BCEE6C645}"/>
              </a:ext>
            </a:extLst>
          </p:cNvPr>
          <p:cNvCxnSpPr>
            <a:cxnSpLocks/>
            <a:stCxn id="12" idx="0"/>
            <a:endCxn id="9" idx="2"/>
          </p:cNvCxnSpPr>
          <p:nvPr/>
        </p:nvCxnSpPr>
        <p:spPr>
          <a:xfrm flipV="1">
            <a:off x="4597812" y="4450845"/>
            <a:ext cx="0" cy="88952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E433E8E-4A5E-4A4F-B545-30D5E13747A1}"/>
              </a:ext>
            </a:extLst>
          </p:cNvPr>
          <p:cNvCxnSpPr>
            <a:cxnSpLocks/>
            <a:endCxn id="9" idx="3"/>
          </p:cNvCxnSpPr>
          <p:nvPr/>
        </p:nvCxnSpPr>
        <p:spPr>
          <a:xfrm flipH="1" flipV="1">
            <a:off x="5579176" y="3761208"/>
            <a:ext cx="547656" cy="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9271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4E80-A848-444F-931B-31A1C0489CF8}"/>
              </a:ext>
            </a:extLst>
          </p:cNvPr>
          <p:cNvSpPr>
            <a:spLocks noGrp="1"/>
          </p:cNvSpPr>
          <p:nvPr>
            <p:ph type="title"/>
          </p:nvPr>
        </p:nvSpPr>
        <p:spPr>
          <a:xfrm>
            <a:off x="457200" y="0"/>
            <a:ext cx="8229600" cy="1124744"/>
          </a:xfrm>
        </p:spPr>
        <p:txBody>
          <a:bodyPr/>
          <a:lstStyle/>
          <a:p>
            <a:r>
              <a:rPr lang="en-US" dirty="0">
                <a:solidFill>
                  <a:schemeClr val="tx2"/>
                </a:solidFill>
              </a:rPr>
              <a:t>Factors in feature set design</a:t>
            </a:r>
          </a:p>
        </p:txBody>
      </p:sp>
      <p:sp>
        <p:nvSpPr>
          <p:cNvPr id="4" name="Slide Number Placeholder 3">
            <a:extLst>
              <a:ext uri="{FF2B5EF4-FFF2-40B4-BE49-F238E27FC236}">
                <a16:creationId xmlns:a16="http://schemas.microsoft.com/office/drawing/2014/main" id="{113EE9B9-0280-434B-BBAA-44E30C8BCE0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6" name="Footer Placeholder 4">
            <a:extLst>
              <a:ext uri="{FF2B5EF4-FFF2-40B4-BE49-F238E27FC236}">
                <a16:creationId xmlns:a16="http://schemas.microsoft.com/office/drawing/2014/main" id="{96015424-BC21-EA48-B081-8F32553A7920}"/>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D4A8325-B76A-7249-96A4-A38178052E4F}"/>
              </a:ext>
            </a:extLst>
          </p:cNvPr>
          <p:cNvSpPr>
            <a:spLocks noChangeArrowheads="1"/>
          </p:cNvSpPr>
          <p:nvPr/>
        </p:nvSpPr>
        <p:spPr bwMode="auto">
          <a:xfrm>
            <a:off x="577309" y="1387870"/>
            <a:ext cx="2250228" cy="1249042"/>
          </a:xfrm>
          <a:prstGeom prst="roundRect">
            <a:avLst>
              <a:gd name="adj" fmla="val 23989"/>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Simplicity</a:t>
            </a:r>
          </a:p>
        </p:txBody>
      </p:sp>
      <p:sp>
        <p:nvSpPr>
          <p:cNvPr id="8" name="Rounded Rectangle 7">
            <a:extLst>
              <a:ext uri="{FF2B5EF4-FFF2-40B4-BE49-F238E27FC236}">
                <a16:creationId xmlns:a16="http://schemas.microsoft.com/office/drawing/2014/main" id="{0BADA71F-D4D2-3143-895A-2D42A49EFE1F}"/>
              </a:ext>
            </a:extLst>
          </p:cNvPr>
          <p:cNvSpPr>
            <a:spLocks noChangeArrowheads="1"/>
          </p:cNvSpPr>
          <p:nvPr/>
        </p:nvSpPr>
        <p:spPr bwMode="auto">
          <a:xfrm>
            <a:off x="6188913" y="1387870"/>
            <a:ext cx="2250228" cy="1249042"/>
          </a:xfrm>
          <a:prstGeom prst="roundRect">
            <a:avLst>
              <a:gd name="adj" fmla="val 23989"/>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Functionality</a:t>
            </a:r>
          </a:p>
        </p:txBody>
      </p:sp>
      <p:sp>
        <p:nvSpPr>
          <p:cNvPr id="9" name="Rounded Rectangle 8">
            <a:extLst>
              <a:ext uri="{FF2B5EF4-FFF2-40B4-BE49-F238E27FC236}">
                <a16:creationId xmlns:a16="http://schemas.microsoft.com/office/drawing/2014/main" id="{80A252C4-DCA4-0F4E-87D3-DE1F1DDBE345}"/>
              </a:ext>
            </a:extLst>
          </p:cNvPr>
          <p:cNvSpPr>
            <a:spLocks noChangeArrowheads="1"/>
          </p:cNvSpPr>
          <p:nvPr/>
        </p:nvSpPr>
        <p:spPr bwMode="auto">
          <a:xfrm>
            <a:off x="577309"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Familiarity</a:t>
            </a:r>
          </a:p>
        </p:txBody>
      </p:sp>
      <p:sp>
        <p:nvSpPr>
          <p:cNvPr id="10" name="Rounded Rectangle 9">
            <a:extLst>
              <a:ext uri="{FF2B5EF4-FFF2-40B4-BE49-F238E27FC236}">
                <a16:creationId xmlns:a16="http://schemas.microsoft.com/office/drawing/2014/main" id="{7FBD1310-C23B-3A46-82A7-336BB2E5A83C}"/>
              </a:ext>
            </a:extLst>
          </p:cNvPr>
          <p:cNvSpPr>
            <a:spLocks noChangeArrowheads="1"/>
          </p:cNvSpPr>
          <p:nvPr/>
        </p:nvSpPr>
        <p:spPr bwMode="auto">
          <a:xfrm>
            <a:off x="6188913"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Novelty</a:t>
            </a:r>
          </a:p>
        </p:txBody>
      </p:sp>
      <p:sp>
        <p:nvSpPr>
          <p:cNvPr id="11" name="Rounded Rectangle 10">
            <a:extLst>
              <a:ext uri="{FF2B5EF4-FFF2-40B4-BE49-F238E27FC236}">
                <a16:creationId xmlns:a16="http://schemas.microsoft.com/office/drawing/2014/main" id="{3DEEE035-BF1E-0944-86FD-1F7AD891AF1B}"/>
              </a:ext>
            </a:extLst>
          </p:cNvPr>
          <p:cNvSpPr>
            <a:spLocks noChangeArrowheads="1"/>
          </p:cNvSpPr>
          <p:nvPr/>
        </p:nvSpPr>
        <p:spPr bwMode="auto">
          <a:xfrm>
            <a:off x="577309" y="5013176"/>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Automation</a:t>
            </a:r>
          </a:p>
        </p:txBody>
      </p:sp>
      <p:sp>
        <p:nvSpPr>
          <p:cNvPr id="12" name="Rounded Rectangle 11">
            <a:extLst>
              <a:ext uri="{FF2B5EF4-FFF2-40B4-BE49-F238E27FC236}">
                <a16:creationId xmlns:a16="http://schemas.microsoft.com/office/drawing/2014/main" id="{E6264787-5DC4-5D48-A353-147DA0BC37BD}"/>
              </a:ext>
            </a:extLst>
          </p:cNvPr>
          <p:cNvSpPr>
            <a:spLocks noChangeArrowheads="1"/>
          </p:cNvSpPr>
          <p:nvPr/>
        </p:nvSpPr>
        <p:spPr bwMode="auto">
          <a:xfrm>
            <a:off x="6188913" y="5013176"/>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Control</a:t>
            </a:r>
          </a:p>
        </p:txBody>
      </p:sp>
      <p:sp>
        <p:nvSpPr>
          <p:cNvPr id="13" name="Rounded Rectangle 12">
            <a:extLst>
              <a:ext uri="{FF2B5EF4-FFF2-40B4-BE49-F238E27FC236}">
                <a16:creationId xmlns:a16="http://schemas.microsoft.com/office/drawing/2014/main" id="{3A321D6F-5886-E947-A590-2D82DF639297}"/>
              </a:ext>
            </a:extLst>
          </p:cNvPr>
          <p:cNvSpPr>
            <a:spLocks noChangeArrowheads="1"/>
          </p:cNvSpPr>
          <p:nvPr/>
        </p:nvSpPr>
        <p:spPr bwMode="auto">
          <a:xfrm>
            <a:off x="3446886" y="2802876"/>
            <a:ext cx="2250228" cy="2016224"/>
          </a:xfrm>
          <a:prstGeom prst="roundRect">
            <a:avLst>
              <a:gd name="adj" fmla="val 23989"/>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Feature set design factors</a:t>
            </a:r>
            <a:endParaRPr lang="en-US" sz="2800" dirty="0">
              <a:latin typeface="+mn-lt"/>
              <a:ea typeface="+mn-ea"/>
            </a:endParaRPr>
          </a:p>
        </p:txBody>
      </p:sp>
      <p:cxnSp>
        <p:nvCxnSpPr>
          <p:cNvPr id="14" name="Straight Arrow Connector 13">
            <a:extLst>
              <a:ext uri="{FF2B5EF4-FFF2-40B4-BE49-F238E27FC236}">
                <a16:creationId xmlns:a16="http://schemas.microsoft.com/office/drawing/2014/main" id="{4B7BE230-37E9-6F4D-86DD-1276D4AC4AB2}"/>
              </a:ext>
            </a:extLst>
          </p:cNvPr>
          <p:cNvCxnSpPr>
            <a:cxnSpLocks/>
            <a:stCxn id="13" idx="0"/>
            <a:endCxn id="7" idx="3"/>
          </p:cNvCxnSpPr>
          <p:nvPr/>
        </p:nvCxnSpPr>
        <p:spPr>
          <a:xfrm flipH="1" flipV="1">
            <a:off x="2827537" y="2012391"/>
            <a:ext cx="174446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53568F1-307E-BA49-B2E4-B03594D5621A}"/>
              </a:ext>
            </a:extLst>
          </p:cNvPr>
          <p:cNvCxnSpPr>
            <a:cxnSpLocks/>
            <a:stCxn id="13" idx="0"/>
            <a:endCxn id="8" idx="1"/>
          </p:cNvCxnSpPr>
          <p:nvPr/>
        </p:nvCxnSpPr>
        <p:spPr>
          <a:xfrm flipV="1">
            <a:off x="4572000" y="2012391"/>
            <a:ext cx="161691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2EF714C-E315-3244-9D59-027AA7AEE99B}"/>
              </a:ext>
            </a:extLst>
          </p:cNvPr>
          <p:cNvCxnSpPr>
            <a:cxnSpLocks/>
            <a:stCxn id="13" idx="1"/>
            <a:endCxn id="9" idx="3"/>
          </p:cNvCxnSpPr>
          <p:nvPr/>
        </p:nvCxnSpPr>
        <p:spPr>
          <a:xfrm flipH="1">
            <a:off x="2827537" y="3810988"/>
            <a:ext cx="61934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350A6B3-FF10-A244-AC0E-257248117CE3}"/>
              </a:ext>
            </a:extLst>
          </p:cNvPr>
          <p:cNvCxnSpPr>
            <a:cxnSpLocks/>
            <a:stCxn id="13" idx="2"/>
            <a:endCxn id="11" idx="3"/>
          </p:cNvCxnSpPr>
          <p:nvPr/>
        </p:nvCxnSpPr>
        <p:spPr>
          <a:xfrm flipH="1">
            <a:off x="2827537" y="4819100"/>
            <a:ext cx="174446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7504F5A-2E5E-2541-9B69-7D24A15965EA}"/>
              </a:ext>
            </a:extLst>
          </p:cNvPr>
          <p:cNvCxnSpPr>
            <a:cxnSpLocks/>
            <a:stCxn id="12" idx="1"/>
            <a:endCxn id="13" idx="2"/>
          </p:cNvCxnSpPr>
          <p:nvPr/>
        </p:nvCxnSpPr>
        <p:spPr>
          <a:xfrm flipH="1" flipV="1">
            <a:off x="4572000" y="4819100"/>
            <a:ext cx="161691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2D8258D-08A1-214B-8296-2E7123184B5D}"/>
              </a:ext>
            </a:extLst>
          </p:cNvPr>
          <p:cNvCxnSpPr>
            <a:cxnSpLocks/>
            <a:stCxn id="10" idx="1"/>
            <a:endCxn id="13" idx="3"/>
          </p:cNvCxnSpPr>
          <p:nvPr/>
        </p:nvCxnSpPr>
        <p:spPr>
          <a:xfrm flipH="1">
            <a:off x="5697114" y="3810988"/>
            <a:ext cx="49179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866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5544-34E3-AD48-9F1C-279AC1F01386}"/>
              </a:ext>
            </a:extLst>
          </p:cNvPr>
          <p:cNvSpPr>
            <a:spLocks noGrp="1"/>
          </p:cNvSpPr>
          <p:nvPr>
            <p:ph type="title"/>
          </p:nvPr>
        </p:nvSpPr>
        <p:spPr>
          <a:xfrm>
            <a:off x="457200" y="0"/>
            <a:ext cx="8229600" cy="1052736"/>
          </a:xfrm>
        </p:spPr>
        <p:txBody>
          <a:bodyPr/>
          <a:lstStyle/>
          <a:p>
            <a:r>
              <a:rPr lang="en-US" dirty="0">
                <a:solidFill>
                  <a:schemeClr val="tx2"/>
                </a:solidFill>
              </a:rPr>
              <a:t>Feature trade-offs</a:t>
            </a:r>
          </a:p>
        </p:txBody>
      </p:sp>
      <p:sp>
        <p:nvSpPr>
          <p:cNvPr id="3" name="Content Placeholder 2">
            <a:extLst>
              <a:ext uri="{FF2B5EF4-FFF2-40B4-BE49-F238E27FC236}">
                <a16:creationId xmlns:a16="http://schemas.microsoft.com/office/drawing/2014/main" id="{BB9C1352-0E8A-5041-8AD6-813557B504D0}"/>
              </a:ext>
            </a:extLst>
          </p:cNvPr>
          <p:cNvSpPr>
            <a:spLocks noGrp="1"/>
          </p:cNvSpPr>
          <p:nvPr>
            <p:ph idx="1"/>
          </p:nvPr>
        </p:nvSpPr>
        <p:spPr>
          <a:xfrm>
            <a:off x="354360" y="1052736"/>
            <a:ext cx="8435280" cy="5467127"/>
          </a:xfrm>
        </p:spPr>
        <p:txBody>
          <a:bodyPr/>
          <a:lstStyle/>
          <a:p>
            <a:r>
              <a:rPr lang="en-US" sz="2400" dirty="0">
                <a:solidFill>
                  <a:srgbClr val="C00000"/>
                </a:solidFill>
              </a:rPr>
              <a:t>Simplicity and functionality </a:t>
            </a:r>
          </a:p>
          <a:p>
            <a:pPr lvl="1"/>
            <a:r>
              <a:rPr lang="en-US" sz="2000" dirty="0"/>
              <a:t>You need to find a balance between providing a simple, easy-to-use system and including enough functionality to attract users with a variety of needs.</a:t>
            </a:r>
            <a:endParaRPr lang="en-US" sz="2400" dirty="0"/>
          </a:p>
          <a:p>
            <a:r>
              <a:rPr lang="en-US" sz="2400" dirty="0">
                <a:solidFill>
                  <a:srgbClr val="C00000"/>
                </a:solidFill>
              </a:rPr>
              <a:t>Familiarity and novelty</a:t>
            </a:r>
          </a:p>
          <a:p>
            <a:pPr lvl="1"/>
            <a:r>
              <a:rPr lang="en-US" sz="2000" dirty="0"/>
              <a:t>Users prefer that new software should support the familiar everyday tasks that are part of their work or life. To encourage them to adopt your system, you need to find a balance between familiar features and new features that convince users that your product can do more than its competitors. </a:t>
            </a:r>
            <a:endParaRPr lang="en-US" sz="2400" dirty="0"/>
          </a:p>
          <a:p>
            <a:r>
              <a:rPr lang="en-US" sz="2400" dirty="0">
                <a:solidFill>
                  <a:srgbClr val="C00000"/>
                </a:solidFill>
              </a:rPr>
              <a:t>Automation and control</a:t>
            </a:r>
          </a:p>
          <a:p>
            <a:pPr lvl="1"/>
            <a:r>
              <a:rPr lang="en-US" sz="2000" dirty="0"/>
              <a:t>Some users like automation, where the software does things for them. Others prefer to have control. You have to think carefully about what can be automated, how it is automated and how users can configure the automation so that the system can be tailored to their preferences. </a:t>
            </a:r>
          </a:p>
        </p:txBody>
      </p:sp>
      <p:sp>
        <p:nvSpPr>
          <p:cNvPr id="4" name="Slide Number Placeholder 3">
            <a:extLst>
              <a:ext uri="{FF2B5EF4-FFF2-40B4-BE49-F238E27FC236}">
                <a16:creationId xmlns:a16="http://schemas.microsoft.com/office/drawing/2014/main" id="{D9371EED-1F5E-0B4A-913E-EE67734DC508}"/>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3F0331D2-0C61-ED42-AD5E-2930DC3D3E3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811699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43A85-4165-8845-8010-C516CE643BD0}"/>
              </a:ext>
            </a:extLst>
          </p:cNvPr>
          <p:cNvSpPr>
            <a:spLocks noGrp="1"/>
          </p:cNvSpPr>
          <p:nvPr>
            <p:ph type="title"/>
          </p:nvPr>
        </p:nvSpPr>
        <p:spPr>
          <a:xfrm>
            <a:off x="457200" y="116632"/>
            <a:ext cx="8229600" cy="1008112"/>
          </a:xfrm>
        </p:spPr>
        <p:txBody>
          <a:bodyPr/>
          <a:lstStyle/>
          <a:p>
            <a:r>
              <a:rPr lang="en-US" dirty="0">
                <a:solidFill>
                  <a:schemeClr val="tx2"/>
                </a:solidFill>
              </a:rPr>
              <a:t>Feature creep</a:t>
            </a:r>
          </a:p>
        </p:txBody>
      </p:sp>
      <p:sp>
        <p:nvSpPr>
          <p:cNvPr id="3" name="Content Placeholder 2">
            <a:extLst>
              <a:ext uri="{FF2B5EF4-FFF2-40B4-BE49-F238E27FC236}">
                <a16:creationId xmlns:a16="http://schemas.microsoft.com/office/drawing/2014/main" id="{708D1D6E-121D-5D4C-AB4F-39005715F163}"/>
              </a:ext>
            </a:extLst>
          </p:cNvPr>
          <p:cNvSpPr>
            <a:spLocks noGrp="1"/>
          </p:cNvSpPr>
          <p:nvPr>
            <p:ph idx="1"/>
          </p:nvPr>
        </p:nvSpPr>
        <p:spPr>
          <a:xfrm>
            <a:off x="323528" y="1124744"/>
            <a:ext cx="8640960" cy="5445918"/>
          </a:xfrm>
        </p:spPr>
        <p:txBody>
          <a:bodyPr/>
          <a:lstStyle/>
          <a:p>
            <a:r>
              <a:rPr lang="en-US" sz="2600" dirty="0">
                <a:solidFill>
                  <a:srgbClr val="C00000"/>
                </a:solidFill>
              </a:rPr>
              <a:t>Feature creep </a:t>
            </a:r>
            <a:r>
              <a:rPr lang="en-US" sz="2600" dirty="0"/>
              <a:t>occurs when </a:t>
            </a:r>
            <a:r>
              <a:rPr lang="en-US" sz="2600" dirty="0">
                <a:solidFill>
                  <a:schemeClr val="accent1"/>
                </a:solidFill>
              </a:rPr>
              <a:t>new features </a:t>
            </a:r>
            <a:r>
              <a:rPr lang="en-US" sz="2600" dirty="0"/>
              <a:t>are added in response to user requests </a:t>
            </a:r>
            <a:r>
              <a:rPr lang="en-US" sz="2600" dirty="0">
                <a:solidFill>
                  <a:schemeClr val="accent1"/>
                </a:solidFill>
              </a:rPr>
              <a:t>without considering whether or not these features are generally useful </a:t>
            </a:r>
            <a:r>
              <a:rPr lang="en-US" sz="2600" dirty="0"/>
              <a:t>or whether they can be implemented in some other way.</a:t>
            </a:r>
          </a:p>
          <a:p>
            <a:r>
              <a:rPr lang="en-US" sz="2600" dirty="0">
                <a:solidFill>
                  <a:srgbClr val="C00000"/>
                </a:solidFill>
              </a:rPr>
              <a:t>Too many features </a:t>
            </a:r>
            <a:r>
              <a:rPr lang="en-US" sz="2600" dirty="0"/>
              <a:t>make products hard to use and understand</a:t>
            </a:r>
          </a:p>
          <a:p>
            <a:r>
              <a:rPr lang="en-US" sz="2600" dirty="0"/>
              <a:t>There are </a:t>
            </a:r>
            <a:r>
              <a:rPr lang="en-US" sz="2600" dirty="0">
                <a:solidFill>
                  <a:schemeClr val="accent1"/>
                </a:solidFill>
              </a:rPr>
              <a:t>three reasons why feature creep occurs</a:t>
            </a:r>
            <a:r>
              <a:rPr lang="en-US" sz="2600" dirty="0"/>
              <a:t>:</a:t>
            </a:r>
          </a:p>
          <a:p>
            <a:pPr lvl="1"/>
            <a:r>
              <a:rPr lang="en-US" sz="2600" dirty="0">
                <a:solidFill>
                  <a:schemeClr val="accent1"/>
                </a:solidFill>
              </a:rPr>
              <a:t>Product managers are reluctant to say ‘no’ </a:t>
            </a:r>
            <a:r>
              <a:rPr lang="en-US" sz="2600" dirty="0"/>
              <a:t>when users ask for specific features.</a:t>
            </a:r>
          </a:p>
          <a:p>
            <a:pPr lvl="1"/>
            <a:r>
              <a:rPr lang="en-US" sz="2600" dirty="0">
                <a:solidFill>
                  <a:schemeClr val="accent1"/>
                </a:solidFill>
              </a:rPr>
              <a:t>Developers try to match features in competing products</a:t>
            </a:r>
            <a:r>
              <a:rPr lang="en-US" sz="2600" dirty="0"/>
              <a:t>.</a:t>
            </a:r>
          </a:p>
          <a:p>
            <a:pPr lvl="1"/>
            <a:r>
              <a:rPr lang="en-US" sz="2600" dirty="0"/>
              <a:t>The product includes features to </a:t>
            </a:r>
            <a:r>
              <a:rPr lang="en-US" sz="2600" dirty="0">
                <a:solidFill>
                  <a:schemeClr val="accent1"/>
                </a:solidFill>
              </a:rPr>
              <a:t>support both inexperienced and experienced users</a:t>
            </a:r>
            <a:r>
              <a:rPr lang="en-US" sz="2600" dirty="0"/>
              <a:t>.</a:t>
            </a:r>
          </a:p>
          <a:p>
            <a:pPr lvl="1"/>
            <a:endParaRPr lang="en-US" sz="2600" dirty="0"/>
          </a:p>
          <a:p>
            <a:endParaRPr lang="en-US" sz="2600" dirty="0"/>
          </a:p>
        </p:txBody>
      </p:sp>
      <p:sp>
        <p:nvSpPr>
          <p:cNvPr id="4" name="Slide Number Placeholder 3">
            <a:extLst>
              <a:ext uri="{FF2B5EF4-FFF2-40B4-BE49-F238E27FC236}">
                <a16:creationId xmlns:a16="http://schemas.microsoft.com/office/drawing/2014/main" id="{535F1E91-DB2F-1C4E-8F5B-266622E71751}"/>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B4D0F652-CC31-554C-822A-B754C132253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22219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7DEA-17BA-5E4E-9009-FCA794D226A7}"/>
              </a:ext>
            </a:extLst>
          </p:cNvPr>
          <p:cNvSpPr>
            <a:spLocks noGrp="1"/>
          </p:cNvSpPr>
          <p:nvPr>
            <p:ph type="title"/>
          </p:nvPr>
        </p:nvSpPr>
        <p:spPr>
          <a:xfrm>
            <a:off x="457200" y="116632"/>
            <a:ext cx="8229600" cy="1026042"/>
          </a:xfrm>
        </p:spPr>
        <p:txBody>
          <a:bodyPr/>
          <a:lstStyle/>
          <a:p>
            <a:r>
              <a:rPr lang="en-US" dirty="0">
                <a:solidFill>
                  <a:schemeClr val="tx2"/>
                </a:solidFill>
              </a:rPr>
              <a:t>Avoiding feature creep</a:t>
            </a:r>
          </a:p>
        </p:txBody>
      </p:sp>
      <p:sp>
        <p:nvSpPr>
          <p:cNvPr id="4" name="Slide Number Placeholder 3">
            <a:extLst>
              <a:ext uri="{FF2B5EF4-FFF2-40B4-BE49-F238E27FC236}">
                <a16:creationId xmlns:a16="http://schemas.microsoft.com/office/drawing/2014/main" id="{988A5BAF-602D-7148-9325-A3E0EEB11905}"/>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6" name="Footer Placeholder 4">
            <a:extLst>
              <a:ext uri="{FF2B5EF4-FFF2-40B4-BE49-F238E27FC236}">
                <a16:creationId xmlns:a16="http://schemas.microsoft.com/office/drawing/2014/main" id="{88E2EDAD-402D-4E42-A976-E21C9704FBF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554C7F97-8D36-7A40-A91C-FFFDC356C3A4}"/>
              </a:ext>
            </a:extLst>
          </p:cNvPr>
          <p:cNvCxnSpPr>
            <a:cxnSpLocks/>
            <a:stCxn id="10" idx="1"/>
            <a:endCxn id="15" idx="0"/>
          </p:cNvCxnSpPr>
          <p:nvPr/>
        </p:nvCxnSpPr>
        <p:spPr>
          <a:xfrm flipH="1">
            <a:off x="2303748" y="3825044"/>
            <a:ext cx="1116124"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4D75111-CC2C-0147-9E35-6055E30DD21F}"/>
              </a:ext>
            </a:extLst>
          </p:cNvPr>
          <p:cNvCxnSpPr>
            <a:cxnSpLocks/>
            <a:stCxn id="10" idx="1"/>
            <a:endCxn id="11" idx="2"/>
          </p:cNvCxnSpPr>
          <p:nvPr/>
        </p:nvCxnSpPr>
        <p:spPr>
          <a:xfrm flipH="1" flipV="1">
            <a:off x="2303748" y="2924944"/>
            <a:ext cx="1116124"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B88D1B2-40DD-7847-A319-4A995DCAE7EB}"/>
              </a:ext>
            </a:extLst>
          </p:cNvPr>
          <p:cNvCxnSpPr>
            <a:cxnSpLocks/>
            <a:stCxn id="10" idx="3"/>
            <a:endCxn id="14" idx="2"/>
          </p:cNvCxnSpPr>
          <p:nvPr/>
        </p:nvCxnSpPr>
        <p:spPr>
          <a:xfrm flipV="1">
            <a:off x="5652120" y="2924944"/>
            <a:ext cx="1258312"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6E8412ED-1B15-294B-A609-4F62DF19444F}"/>
              </a:ext>
            </a:extLst>
          </p:cNvPr>
          <p:cNvSpPr>
            <a:spLocks noChangeArrowheads="1"/>
          </p:cNvSpPr>
          <p:nvPr/>
        </p:nvSpPr>
        <p:spPr bwMode="auto">
          <a:xfrm>
            <a:off x="3419872" y="3284984"/>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 questions</a:t>
            </a:r>
          </a:p>
        </p:txBody>
      </p:sp>
      <p:sp>
        <p:nvSpPr>
          <p:cNvPr id="11" name="Rounded Rectangle 10">
            <a:extLst>
              <a:ext uri="{FF2B5EF4-FFF2-40B4-BE49-F238E27FC236}">
                <a16:creationId xmlns:a16="http://schemas.microsoft.com/office/drawing/2014/main" id="{46DFC6CA-6CA8-2F48-BD87-811B1512EB0F}"/>
              </a:ext>
            </a:extLst>
          </p:cNvPr>
          <p:cNvSpPr>
            <a:spLocks noChangeArrowheads="1"/>
          </p:cNvSpPr>
          <p:nvPr/>
        </p:nvSpPr>
        <p:spPr bwMode="auto">
          <a:xfrm>
            <a:off x="251520"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really add anything new or is it simply an alternative way of doing something that is already supported?</a:t>
            </a:r>
          </a:p>
        </p:txBody>
      </p:sp>
      <p:sp>
        <p:nvSpPr>
          <p:cNvPr id="14" name="Rounded Rectangle 13">
            <a:extLst>
              <a:ext uri="{FF2B5EF4-FFF2-40B4-BE49-F238E27FC236}">
                <a16:creationId xmlns:a16="http://schemas.microsoft.com/office/drawing/2014/main" id="{ACDF8963-0D67-1F43-AECD-52EBA7F388D5}"/>
              </a:ext>
            </a:extLst>
          </p:cNvPr>
          <p:cNvSpPr>
            <a:spLocks noChangeArrowheads="1"/>
          </p:cNvSpPr>
          <p:nvPr/>
        </p:nvSpPr>
        <p:spPr bwMode="auto">
          <a:xfrm>
            <a:off x="4858204"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Is this feature likely to be important to and used by most software users?</a:t>
            </a:r>
          </a:p>
        </p:txBody>
      </p:sp>
      <p:sp>
        <p:nvSpPr>
          <p:cNvPr id="15" name="Rounded Rectangle 14">
            <a:extLst>
              <a:ext uri="{FF2B5EF4-FFF2-40B4-BE49-F238E27FC236}">
                <a16:creationId xmlns:a16="http://schemas.microsoft.com/office/drawing/2014/main" id="{A2215223-F533-0B41-8C96-B5C4C2272C79}"/>
              </a:ext>
            </a:extLst>
          </p:cNvPr>
          <p:cNvSpPr>
            <a:spLocks noChangeArrowheads="1"/>
          </p:cNvSpPr>
          <p:nvPr/>
        </p:nvSpPr>
        <p:spPr bwMode="auto">
          <a:xfrm>
            <a:off x="251520"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Can this feature be implemented by extending an existing feature rather than adding another feature to the system?</a:t>
            </a:r>
          </a:p>
        </p:txBody>
      </p:sp>
      <p:sp>
        <p:nvSpPr>
          <p:cNvPr id="16" name="Rounded Rectangle 15">
            <a:extLst>
              <a:ext uri="{FF2B5EF4-FFF2-40B4-BE49-F238E27FC236}">
                <a16:creationId xmlns:a16="http://schemas.microsoft.com/office/drawing/2014/main" id="{38D26901-F496-8449-8001-7912FABC9B88}"/>
              </a:ext>
            </a:extLst>
          </p:cNvPr>
          <p:cNvSpPr>
            <a:spLocks noChangeArrowheads="1"/>
          </p:cNvSpPr>
          <p:nvPr/>
        </p:nvSpPr>
        <p:spPr bwMode="auto">
          <a:xfrm>
            <a:off x="4858204"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provide general functionality or is it a very specific feature?</a:t>
            </a:r>
          </a:p>
        </p:txBody>
      </p:sp>
      <p:cxnSp>
        <p:nvCxnSpPr>
          <p:cNvPr id="31" name="Straight Arrow Connector 30">
            <a:extLst>
              <a:ext uri="{FF2B5EF4-FFF2-40B4-BE49-F238E27FC236}">
                <a16:creationId xmlns:a16="http://schemas.microsoft.com/office/drawing/2014/main" id="{72916C79-0680-184E-B9C3-445ABCC12C64}"/>
              </a:ext>
            </a:extLst>
          </p:cNvPr>
          <p:cNvCxnSpPr>
            <a:cxnSpLocks/>
            <a:stCxn id="10" idx="3"/>
            <a:endCxn id="16" idx="0"/>
          </p:cNvCxnSpPr>
          <p:nvPr/>
        </p:nvCxnSpPr>
        <p:spPr>
          <a:xfrm>
            <a:off x="5652120" y="3825044"/>
            <a:ext cx="1258312"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402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2095682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83A4E-9B4F-A142-8435-B792E79D3A70}"/>
              </a:ext>
            </a:extLst>
          </p:cNvPr>
          <p:cNvSpPr>
            <a:spLocks noGrp="1"/>
          </p:cNvSpPr>
          <p:nvPr>
            <p:ph type="title"/>
          </p:nvPr>
        </p:nvSpPr>
        <p:spPr/>
        <p:txBody>
          <a:bodyPr/>
          <a:lstStyle/>
          <a:p>
            <a:r>
              <a:rPr lang="en-US" dirty="0">
                <a:solidFill>
                  <a:schemeClr val="tx2"/>
                </a:solidFill>
              </a:rPr>
              <a:t>Feature derivation</a:t>
            </a:r>
          </a:p>
        </p:txBody>
      </p:sp>
      <p:sp>
        <p:nvSpPr>
          <p:cNvPr id="3" name="Content Placeholder 2">
            <a:extLst>
              <a:ext uri="{FF2B5EF4-FFF2-40B4-BE49-F238E27FC236}">
                <a16:creationId xmlns:a16="http://schemas.microsoft.com/office/drawing/2014/main" id="{C4C4EB83-7D17-D145-973D-58168A40AA2C}"/>
              </a:ext>
            </a:extLst>
          </p:cNvPr>
          <p:cNvSpPr>
            <a:spLocks noGrp="1"/>
          </p:cNvSpPr>
          <p:nvPr>
            <p:ph idx="1"/>
          </p:nvPr>
        </p:nvSpPr>
        <p:spPr/>
        <p:txBody>
          <a:bodyPr/>
          <a:lstStyle/>
          <a:p>
            <a:r>
              <a:rPr lang="en-US" dirty="0">
                <a:solidFill>
                  <a:srgbClr val="C00000"/>
                </a:solidFill>
              </a:rPr>
              <a:t>Features</a:t>
            </a:r>
            <a:r>
              <a:rPr lang="en-US" dirty="0"/>
              <a:t> can be identified directly from the </a:t>
            </a:r>
            <a:r>
              <a:rPr lang="en-US" dirty="0">
                <a:solidFill>
                  <a:srgbClr val="C00000"/>
                </a:solidFill>
              </a:rPr>
              <a:t>product vision </a:t>
            </a:r>
            <a:r>
              <a:rPr lang="en-US" dirty="0"/>
              <a:t>or from </a:t>
            </a:r>
            <a:r>
              <a:rPr lang="en-US" dirty="0">
                <a:solidFill>
                  <a:srgbClr val="C00000"/>
                </a:solidFill>
              </a:rPr>
              <a:t>scenarios</a:t>
            </a:r>
            <a:r>
              <a:rPr lang="en-US" dirty="0"/>
              <a:t>.</a:t>
            </a:r>
          </a:p>
          <a:p>
            <a:r>
              <a:rPr lang="en-US" dirty="0"/>
              <a:t>You can </a:t>
            </a:r>
            <a:r>
              <a:rPr lang="en-US" dirty="0">
                <a:solidFill>
                  <a:schemeClr val="accent1"/>
                </a:solidFill>
              </a:rPr>
              <a:t>highlight phrases </a:t>
            </a:r>
            <a:r>
              <a:rPr lang="en-US" dirty="0"/>
              <a:t>in narrative description to identify features to be included in the software.</a:t>
            </a:r>
          </a:p>
          <a:p>
            <a:pPr lvl="1"/>
            <a:r>
              <a:rPr lang="en-US" dirty="0"/>
              <a:t>You should think about the features needed to support user actions, identified by active verbs, such as use and choose.</a:t>
            </a:r>
          </a:p>
          <a:p>
            <a:endParaRPr lang="en-US" dirty="0"/>
          </a:p>
          <a:p>
            <a:endParaRPr lang="en-US" dirty="0"/>
          </a:p>
        </p:txBody>
      </p:sp>
      <p:sp>
        <p:nvSpPr>
          <p:cNvPr id="4" name="Slide Number Placeholder 3">
            <a:extLst>
              <a:ext uri="{FF2B5EF4-FFF2-40B4-BE49-F238E27FC236}">
                <a16:creationId xmlns:a16="http://schemas.microsoft.com/office/drawing/2014/main" id="{E92E4248-5AB0-5944-9F77-C0DBD5312481}"/>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F54560E8-B13E-744A-BCA8-187FC630271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867223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4422-BDED-B543-AEAA-894BE65987A0}"/>
              </a:ext>
            </a:extLst>
          </p:cNvPr>
          <p:cNvSpPr>
            <a:spLocks noGrp="1"/>
          </p:cNvSpPr>
          <p:nvPr>
            <p:ph type="title"/>
          </p:nvPr>
        </p:nvSpPr>
        <p:spPr>
          <a:xfrm>
            <a:off x="457200" y="116632"/>
            <a:ext cx="8229600" cy="850106"/>
          </a:xfrm>
        </p:spPr>
        <p:txBody>
          <a:bodyPr/>
          <a:lstStyle/>
          <a:p>
            <a:r>
              <a:rPr lang="en-US" dirty="0">
                <a:solidFill>
                  <a:schemeClr val="tx2"/>
                </a:solidFill>
              </a:rPr>
              <a:t>The </a:t>
            </a:r>
            <a:r>
              <a:rPr lang="en-US" dirty="0" err="1">
                <a:solidFill>
                  <a:schemeClr val="tx2"/>
                </a:solidFill>
              </a:rPr>
              <a:t>iLearn</a:t>
            </a:r>
            <a:r>
              <a:rPr lang="en-US" dirty="0">
                <a:solidFill>
                  <a:schemeClr val="tx2"/>
                </a:solidFill>
              </a:rPr>
              <a:t> system vision</a:t>
            </a:r>
          </a:p>
        </p:txBody>
      </p:sp>
      <p:sp>
        <p:nvSpPr>
          <p:cNvPr id="3" name="Content Placeholder 2">
            <a:extLst>
              <a:ext uri="{FF2B5EF4-FFF2-40B4-BE49-F238E27FC236}">
                <a16:creationId xmlns:a16="http://schemas.microsoft.com/office/drawing/2014/main" id="{A5A0842E-B2C1-8C40-8B05-5B31C83E5C97}"/>
              </a:ext>
            </a:extLst>
          </p:cNvPr>
          <p:cNvSpPr>
            <a:spLocks noGrp="1"/>
          </p:cNvSpPr>
          <p:nvPr>
            <p:ph idx="1"/>
          </p:nvPr>
        </p:nvSpPr>
        <p:spPr>
          <a:xfrm>
            <a:off x="179512" y="1124744"/>
            <a:ext cx="8784976" cy="5395119"/>
          </a:xfrm>
        </p:spPr>
        <p:txBody>
          <a:bodyPr/>
          <a:lstStyle/>
          <a:p>
            <a:r>
              <a:rPr lang="en-US" sz="2600" dirty="0">
                <a:solidFill>
                  <a:srgbClr val="C00000"/>
                </a:solidFill>
              </a:rPr>
              <a:t>FOR</a:t>
            </a:r>
            <a:r>
              <a:rPr lang="en-US" sz="2600" dirty="0"/>
              <a:t> teachers and educators </a:t>
            </a:r>
            <a:r>
              <a:rPr lang="en-US" sz="2600" dirty="0">
                <a:solidFill>
                  <a:srgbClr val="C00000"/>
                </a:solidFill>
              </a:rPr>
              <a:t>WHO</a:t>
            </a:r>
            <a:r>
              <a:rPr lang="en-US" sz="2600" dirty="0"/>
              <a:t> need a way to help students use web-based learning resources and applications, </a:t>
            </a:r>
            <a:r>
              <a:rPr lang="en-US" sz="2600" dirty="0">
                <a:solidFill>
                  <a:srgbClr val="C00000"/>
                </a:solidFill>
              </a:rPr>
              <a:t>THE</a:t>
            </a:r>
            <a:r>
              <a:rPr lang="en-US" sz="2600" dirty="0"/>
              <a:t> </a:t>
            </a:r>
            <a:r>
              <a:rPr lang="en-US" sz="2600" dirty="0" err="1"/>
              <a:t>iLearn</a:t>
            </a:r>
            <a:r>
              <a:rPr lang="en-US" sz="2600" dirty="0"/>
              <a:t> system is an open learning environment </a:t>
            </a:r>
            <a:r>
              <a:rPr lang="en-US" sz="2600" dirty="0">
                <a:solidFill>
                  <a:srgbClr val="C00000"/>
                </a:solidFill>
              </a:rPr>
              <a:t>THAT</a:t>
            </a:r>
            <a:r>
              <a:rPr lang="en-US" sz="2600" dirty="0"/>
              <a:t> allows the set of resources used by classes and students to be easily configured for these students and classes by teachers themselves.</a:t>
            </a:r>
          </a:p>
          <a:p>
            <a:r>
              <a:rPr lang="en-US" sz="2600" dirty="0">
                <a:solidFill>
                  <a:srgbClr val="C00000"/>
                </a:solidFill>
              </a:rPr>
              <a:t>UNLIKE</a:t>
            </a:r>
            <a:r>
              <a:rPr lang="en-US" sz="2600" dirty="0"/>
              <a:t> Virtual Learning Environments, such as Moodle, the focus of </a:t>
            </a:r>
            <a:r>
              <a:rPr lang="en-US" sz="2600" dirty="0" err="1"/>
              <a:t>iLearn</a:t>
            </a:r>
            <a:r>
              <a:rPr lang="en-US" sz="2600" dirty="0"/>
              <a:t> is the learning process itself, rather than the administration and management of materials, assessments and coursework.</a:t>
            </a:r>
            <a:r>
              <a:rPr lang="en-US" sz="2600" dirty="0">
                <a:solidFill>
                  <a:srgbClr val="C00000"/>
                </a:solidFill>
              </a:rPr>
              <a:t> OUR </a:t>
            </a:r>
            <a:r>
              <a:rPr lang="en-US" sz="2600" dirty="0"/>
              <a:t>product enables teachers to create subject and age-specific environments for their students using any web-based resources, such as videos, simulations and written materials that are appropriate</a:t>
            </a:r>
          </a:p>
          <a:p>
            <a:endParaRPr lang="en-US" sz="2600" dirty="0"/>
          </a:p>
          <a:p>
            <a:endParaRPr lang="en-US" sz="2600" dirty="0"/>
          </a:p>
        </p:txBody>
      </p:sp>
      <p:sp>
        <p:nvSpPr>
          <p:cNvPr id="4" name="Slide Number Placeholder 3">
            <a:extLst>
              <a:ext uri="{FF2B5EF4-FFF2-40B4-BE49-F238E27FC236}">
                <a16:creationId xmlns:a16="http://schemas.microsoft.com/office/drawing/2014/main" id="{155A5E86-03E8-4F47-AE8B-AD1CF5CC2AC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A9325D94-410F-874B-A74C-99739ECED6D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479571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80EB9-A14C-3F44-AA1B-1A9ACFD095C5}"/>
              </a:ext>
            </a:extLst>
          </p:cNvPr>
          <p:cNvSpPr>
            <a:spLocks noGrp="1"/>
          </p:cNvSpPr>
          <p:nvPr>
            <p:ph type="title"/>
          </p:nvPr>
        </p:nvSpPr>
        <p:spPr/>
        <p:txBody>
          <a:bodyPr/>
          <a:lstStyle/>
          <a:p>
            <a:r>
              <a:rPr lang="en-US" dirty="0">
                <a:solidFill>
                  <a:schemeClr val="tx2"/>
                </a:solidFill>
              </a:rPr>
              <a:t>Features from the product vision</a:t>
            </a:r>
          </a:p>
        </p:txBody>
      </p:sp>
      <p:sp>
        <p:nvSpPr>
          <p:cNvPr id="3" name="Content Placeholder 2">
            <a:extLst>
              <a:ext uri="{FF2B5EF4-FFF2-40B4-BE49-F238E27FC236}">
                <a16:creationId xmlns:a16="http://schemas.microsoft.com/office/drawing/2014/main" id="{0277811E-24E7-3C45-B4E7-15AC5FA5F99F}"/>
              </a:ext>
            </a:extLst>
          </p:cNvPr>
          <p:cNvSpPr>
            <a:spLocks noGrp="1"/>
          </p:cNvSpPr>
          <p:nvPr>
            <p:ph idx="1"/>
          </p:nvPr>
        </p:nvSpPr>
        <p:spPr/>
        <p:txBody>
          <a:bodyPr/>
          <a:lstStyle/>
          <a:p>
            <a:r>
              <a:rPr lang="en-US" dirty="0"/>
              <a:t>A feature that allows users to access and use existing web-based resources;</a:t>
            </a:r>
          </a:p>
          <a:p>
            <a:endParaRPr lang="en-US" dirty="0"/>
          </a:p>
          <a:p>
            <a:r>
              <a:rPr lang="en-US" dirty="0"/>
              <a:t>A feature that allows the system to exist in multiple different instantiations;</a:t>
            </a:r>
          </a:p>
          <a:p>
            <a:endParaRPr lang="en-US" dirty="0"/>
          </a:p>
          <a:p>
            <a:r>
              <a:rPr lang="en-US" dirty="0"/>
              <a:t>A feature that allows user configuration of the system to create a specific instantiation.</a:t>
            </a:r>
          </a:p>
          <a:p>
            <a:endParaRPr lang="en-US" dirty="0"/>
          </a:p>
          <a:p>
            <a:endParaRPr lang="en-US" dirty="0"/>
          </a:p>
        </p:txBody>
      </p:sp>
      <p:sp>
        <p:nvSpPr>
          <p:cNvPr id="4" name="Slide Number Placeholder 3">
            <a:extLst>
              <a:ext uri="{FF2B5EF4-FFF2-40B4-BE49-F238E27FC236}">
                <a16:creationId xmlns:a16="http://schemas.microsoft.com/office/drawing/2014/main" id="{42FA9894-42F8-6C49-A379-D416B911B88C}"/>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D646F133-F3DF-954B-AF5E-C9D7FB4558D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525392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EBC7-D8E9-F04B-B4AC-79E38C75905B}"/>
              </a:ext>
            </a:extLst>
          </p:cNvPr>
          <p:cNvSpPr>
            <a:spLocks noGrp="1"/>
          </p:cNvSpPr>
          <p:nvPr>
            <p:ph type="title"/>
          </p:nvPr>
        </p:nvSpPr>
        <p:spPr>
          <a:xfrm>
            <a:off x="72008" y="44624"/>
            <a:ext cx="8964488" cy="936104"/>
          </a:xfrm>
        </p:spPr>
        <p:txBody>
          <a:bodyPr/>
          <a:lstStyle/>
          <a:p>
            <a:r>
              <a:rPr lang="en-US" dirty="0">
                <a:solidFill>
                  <a:schemeClr val="tx2"/>
                </a:solidFill>
              </a:rPr>
              <a:t>Feature description using user stories</a:t>
            </a:r>
          </a:p>
        </p:txBody>
      </p:sp>
      <p:sp>
        <p:nvSpPr>
          <p:cNvPr id="3" name="Content Placeholder 2">
            <a:extLst>
              <a:ext uri="{FF2B5EF4-FFF2-40B4-BE49-F238E27FC236}">
                <a16:creationId xmlns:a16="http://schemas.microsoft.com/office/drawing/2014/main" id="{C1892D87-64BF-8A4B-B13A-65A7B8F319A8}"/>
              </a:ext>
            </a:extLst>
          </p:cNvPr>
          <p:cNvSpPr>
            <a:spLocks noGrp="1"/>
          </p:cNvSpPr>
          <p:nvPr>
            <p:ph idx="1"/>
          </p:nvPr>
        </p:nvSpPr>
        <p:spPr>
          <a:xfrm>
            <a:off x="251520" y="980728"/>
            <a:ext cx="8640960" cy="5539135"/>
          </a:xfrm>
        </p:spPr>
        <p:txBody>
          <a:bodyPr/>
          <a:lstStyle/>
          <a:p>
            <a:r>
              <a:rPr lang="en-US" sz="2400" dirty="0">
                <a:solidFill>
                  <a:srgbClr val="C00000"/>
                </a:solidFill>
              </a:rPr>
              <a:t>Description</a:t>
            </a:r>
          </a:p>
          <a:p>
            <a:pPr lvl="1"/>
            <a:r>
              <a:rPr lang="en-US" sz="1800" dirty="0">
                <a:solidFill>
                  <a:srgbClr val="C00000"/>
                </a:solidFill>
              </a:rPr>
              <a:t>As </a:t>
            </a:r>
            <a:r>
              <a:rPr lang="en-US" sz="1800" dirty="0"/>
              <a:t>a system manager, </a:t>
            </a:r>
            <a:r>
              <a:rPr lang="en-US" sz="1800" dirty="0">
                <a:solidFill>
                  <a:srgbClr val="C00000"/>
                </a:solidFill>
              </a:rPr>
              <a:t>I want to </a:t>
            </a:r>
            <a:r>
              <a:rPr lang="en-US" sz="1800" dirty="0"/>
              <a:t>create and configure an </a:t>
            </a:r>
            <a:r>
              <a:rPr lang="en-US" sz="1800" dirty="0" err="1"/>
              <a:t>iLearn</a:t>
            </a:r>
            <a:r>
              <a:rPr lang="en-US" sz="1800" dirty="0"/>
              <a:t> environment by adding and removing services to/from that environment </a:t>
            </a:r>
            <a:r>
              <a:rPr lang="en-US" sz="1800" dirty="0">
                <a:solidFill>
                  <a:srgbClr val="C00000"/>
                </a:solidFill>
              </a:rPr>
              <a:t>so that </a:t>
            </a:r>
            <a:r>
              <a:rPr lang="en-US" sz="1800" dirty="0"/>
              <a:t>I can create environments for specific purposes. </a:t>
            </a:r>
          </a:p>
          <a:p>
            <a:pPr lvl="1"/>
            <a:r>
              <a:rPr lang="en-US" sz="1800" dirty="0">
                <a:solidFill>
                  <a:srgbClr val="C00000"/>
                </a:solidFill>
              </a:rPr>
              <a:t>As </a:t>
            </a:r>
            <a:r>
              <a:rPr lang="en-US" sz="1800" dirty="0"/>
              <a:t>a system manager,</a:t>
            </a:r>
            <a:r>
              <a:rPr lang="en-US" sz="1800" dirty="0">
                <a:solidFill>
                  <a:srgbClr val="C00000"/>
                </a:solidFill>
              </a:rPr>
              <a:t> I want to </a:t>
            </a:r>
            <a:r>
              <a:rPr lang="en-US" sz="1800" dirty="0"/>
              <a:t>set up sub-environments that include a subset of services that are included in another environment. </a:t>
            </a:r>
          </a:p>
          <a:p>
            <a:pPr lvl="1"/>
            <a:r>
              <a:rPr lang="en-US" sz="1800" dirty="0">
                <a:solidFill>
                  <a:srgbClr val="C00000"/>
                </a:solidFill>
              </a:rPr>
              <a:t>As</a:t>
            </a:r>
            <a:r>
              <a:rPr lang="en-US" sz="1800" dirty="0"/>
              <a:t> a system manager, </a:t>
            </a:r>
            <a:r>
              <a:rPr lang="en-US" sz="1800" dirty="0">
                <a:solidFill>
                  <a:srgbClr val="C00000"/>
                </a:solidFill>
              </a:rPr>
              <a:t>I want to </a:t>
            </a:r>
            <a:r>
              <a:rPr lang="en-US" sz="1800" dirty="0"/>
              <a:t>assign administrators to created environments. </a:t>
            </a:r>
          </a:p>
          <a:p>
            <a:pPr lvl="1"/>
            <a:r>
              <a:rPr lang="en-US" sz="1800" dirty="0">
                <a:solidFill>
                  <a:srgbClr val="C00000"/>
                </a:solidFill>
              </a:rPr>
              <a:t>As</a:t>
            </a:r>
            <a:r>
              <a:rPr lang="en-US" sz="1800" dirty="0"/>
              <a:t> a system manager, </a:t>
            </a:r>
            <a:r>
              <a:rPr lang="en-US" sz="1800" dirty="0">
                <a:solidFill>
                  <a:srgbClr val="C00000"/>
                </a:solidFill>
              </a:rPr>
              <a:t>I want to </a:t>
            </a:r>
            <a:r>
              <a:rPr lang="en-US" sz="1800" dirty="0"/>
              <a:t>limit the rights of environment administrators </a:t>
            </a:r>
            <a:r>
              <a:rPr lang="en-US" sz="1800" dirty="0">
                <a:solidFill>
                  <a:srgbClr val="C00000"/>
                </a:solidFill>
              </a:rPr>
              <a:t>so that </a:t>
            </a:r>
            <a:r>
              <a:rPr lang="en-US" sz="1800" dirty="0"/>
              <a:t>they cannot accidentally or deliberately disrupt the operation of key services. </a:t>
            </a:r>
          </a:p>
          <a:p>
            <a:pPr lvl="1"/>
            <a:r>
              <a:rPr lang="en-US" sz="1800" dirty="0">
                <a:solidFill>
                  <a:srgbClr val="C00000"/>
                </a:solidFill>
              </a:rPr>
              <a:t>As</a:t>
            </a:r>
            <a:r>
              <a:rPr lang="en-US" sz="1800" dirty="0"/>
              <a:t> a teacher, </a:t>
            </a:r>
            <a:r>
              <a:rPr lang="en-US" sz="1800" dirty="0">
                <a:solidFill>
                  <a:srgbClr val="C00000"/>
                </a:solidFill>
              </a:rPr>
              <a:t>I want to</a:t>
            </a:r>
            <a:r>
              <a:rPr lang="en-US" sz="1800" dirty="0"/>
              <a:t> be able to add services that are not integrated with the </a:t>
            </a:r>
            <a:r>
              <a:rPr lang="en-US" sz="1800" dirty="0" err="1"/>
              <a:t>iLearn</a:t>
            </a:r>
            <a:r>
              <a:rPr lang="en-US" sz="1800" dirty="0"/>
              <a:t> authentication system. </a:t>
            </a:r>
          </a:p>
          <a:p>
            <a:r>
              <a:rPr lang="en-US" sz="2400" dirty="0">
                <a:solidFill>
                  <a:srgbClr val="C00000"/>
                </a:solidFill>
              </a:rPr>
              <a:t>Constraints</a:t>
            </a:r>
          </a:p>
          <a:p>
            <a:pPr lvl="1"/>
            <a:r>
              <a:rPr lang="en-US" sz="2000" dirty="0"/>
              <a:t>The use of some tools may be limited for license reasons so there may be a need to access license management tools during configuration.</a:t>
            </a:r>
          </a:p>
          <a:p>
            <a:r>
              <a:rPr lang="en-US" sz="2400" dirty="0">
                <a:solidFill>
                  <a:srgbClr val="C00000"/>
                </a:solidFill>
              </a:rPr>
              <a:t>Comments</a:t>
            </a:r>
          </a:p>
          <a:p>
            <a:pPr lvl="1"/>
            <a:r>
              <a:rPr lang="en-US" sz="2000" dirty="0"/>
              <a:t>Based on Elena’s and Jack’s scenarios </a:t>
            </a:r>
          </a:p>
          <a:p>
            <a:endParaRPr lang="en-US" sz="2400" dirty="0"/>
          </a:p>
          <a:p>
            <a:endParaRPr lang="en-US" sz="2400" dirty="0"/>
          </a:p>
        </p:txBody>
      </p:sp>
      <p:sp>
        <p:nvSpPr>
          <p:cNvPr id="4" name="Slide Number Placeholder 3">
            <a:extLst>
              <a:ext uri="{FF2B5EF4-FFF2-40B4-BE49-F238E27FC236}">
                <a16:creationId xmlns:a16="http://schemas.microsoft.com/office/drawing/2014/main" id="{6474C7AA-8A9C-644D-B07B-F83C4231DC19}"/>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74129E6C-65AA-C241-9CC2-ABFB1B2665B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781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D90B-1B23-974C-AE33-0BA3F1670215}"/>
              </a:ext>
            </a:extLst>
          </p:cNvPr>
          <p:cNvSpPr>
            <a:spLocks noGrp="1"/>
          </p:cNvSpPr>
          <p:nvPr>
            <p:ph type="title"/>
          </p:nvPr>
        </p:nvSpPr>
        <p:spPr>
          <a:xfrm>
            <a:off x="102332" y="53752"/>
            <a:ext cx="8939336" cy="827582"/>
          </a:xfrm>
        </p:spPr>
        <p:txBody>
          <a:bodyPr/>
          <a:lstStyle/>
          <a:p>
            <a:r>
              <a:rPr lang="en-US" dirty="0">
                <a:solidFill>
                  <a:schemeClr val="tx2"/>
                </a:solidFill>
              </a:rPr>
              <a:t>Innovation and feature identification</a:t>
            </a:r>
          </a:p>
        </p:txBody>
      </p:sp>
      <p:sp>
        <p:nvSpPr>
          <p:cNvPr id="3" name="Content Placeholder 2">
            <a:extLst>
              <a:ext uri="{FF2B5EF4-FFF2-40B4-BE49-F238E27FC236}">
                <a16:creationId xmlns:a16="http://schemas.microsoft.com/office/drawing/2014/main" id="{71F60426-288E-2B4E-A0BD-B1AEDFFE47F6}"/>
              </a:ext>
            </a:extLst>
          </p:cNvPr>
          <p:cNvSpPr>
            <a:spLocks noGrp="1"/>
          </p:cNvSpPr>
          <p:nvPr>
            <p:ph idx="1"/>
          </p:nvPr>
        </p:nvSpPr>
        <p:spPr>
          <a:xfrm>
            <a:off x="323528" y="1091877"/>
            <a:ext cx="8507288" cy="5217443"/>
          </a:xfrm>
        </p:spPr>
        <p:txBody>
          <a:bodyPr/>
          <a:lstStyle/>
          <a:p>
            <a:r>
              <a:rPr lang="en-US" sz="2400" dirty="0">
                <a:solidFill>
                  <a:srgbClr val="C00000"/>
                </a:solidFill>
              </a:rPr>
              <a:t>Scenarios</a:t>
            </a:r>
            <a:r>
              <a:rPr lang="en-US" sz="2400" dirty="0"/>
              <a:t> and </a:t>
            </a:r>
            <a:r>
              <a:rPr lang="en-US" sz="2400" dirty="0">
                <a:solidFill>
                  <a:srgbClr val="C00000"/>
                </a:solidFill>
              </a:rPr>
              <a:t>user stories </a:t>
            </a:r>
            <a:r>
              <a:rPr lang="en-US" sz="2400" dirty="0"/>
              <a:t>should always be your starting point for identifying product features. </a:t>
            </a:r>
          </a:p>
          <a:p>
            <a:r>
              <a:rPr lang="en-US" sz="2400" dirty="0">
                <a:solidFill>
                  <a:srgbClr val="C00000"/>
                </a:solidFill>
              </a:rPr>
              <a:t>Scenarios</a:t>
            </a:r>
            <a:r>
              <a:rPr lang="en-US" sz="2400" dirty="0"/>
              <a:t> tell you </a:t>
            </a:r>
            <a:r>
              <a:rPr lang="en-US" sz="2400" dirty="0">
                <a:solidFill>
                  <a:schemeClr val="accent1"/>
                </a:solidFill>
              </a:rPr>
              <a:t>how users work at the moment</a:t>
            </a:r>
            <a:r>
              <a:rPr lang="en-US" sz="2400" dirty="0"/>
              <a:t>. They don’t show how they might change their way of working if they had the right software to support them. </a:t>
            </a:r>
          </a:p>
          <a:p>
            <a:r>
              <a:rPr lang="en-US" sz="2400" dirty="0">
                <a:solidFill>
                  <a:srgbClr val="C00000"/>
                </a:solidFill>
              </a:rPr>
              <a:t>Stories</a:t>
            </a:r>
            <a:r>
              <a:rPr lang="en-US" sz="2400" dirty="0"/>
              <a:t> and </a:t>
            </a:r>
            <a:r>
              <a:rPr lang="en-US" sz="2400" dirty="0">
                <a:solidFill>
                  <a:srgbClr val="C00000"/>
                </a:solidFill>
              </a:rPr>
              <a:t>scenarios</a:t>
            </a:r>
            <a:r>
              <a:rPr lang="en-US" sz="2400" dirty="0"/>
              <a:t> are ‘</a:t>
            </a:r>
            <a:r>
              <a:rPr lang="en-US" sz="2400" dirty="0">
                <a:solidFill>
                  <a:srgbClr val="C00000"/>
                </a:solidFill>
              </a:rPr>
              <a:t>tools for thinking</a:t>
            </a:r>
            <a:r>
              <a:rPr lang="en-US" sz="2400" dirty="0"/>
              <a:t>’ and they help you gain an understanding of how your software might be used. You can identify a feature set from stories and scenarios.</a:t>
            </a:r>
          </a:p>
          <a:p>
            <a:r>
              <a:rPr lang="en-US" sz="2400" dirty="0">
                <a:solidFill>
                  <a:srgbClr val="C00000"/>
                </a:solidFill>
              </a:rPr>
              <a:t>User research</a:t>
            </a:r>
            <a:r>
              <a:rPr lang="en-US" sz="2400" dirty="0"/>
              <a:t>, on its own, rarely helps you innovate and invent new ways of working. </a:t>
            </a:r>
          </a:p>
          <a:p>
            <a:r>
              <a:rPr lang="en-US" sz="2400" dirty="0"/>
              <a:t>You should also </a:t>
            </a:r>
            <a:r>
              <a:rPr lang="en-US" sz="2400" dirty="0">
                <a:solidFill>
                  <a:srgbClr val="C00000"/>
                </a:solidFill>
              </a:rPr>
              <a:t>think creatively </a:t>
            </a:r>
            <a:r>
              <a:rPr lang="en-US" sz="2400" dirty="0"/>
              <a:t>about alternative or additional features that help users to work more efficiently or to do things differently. </a:t>
            </a:r>
          </a:p>
          <a:p>
            <a:endParaRPr lang="en-US" sz="2400" dirty="0"/>
          </a:p>
          <a:p>
            <a:endParaRPr lang="en-US" sz="2400" dirty="0"/>
          </a:p>
        </p:txBody>
      </p:sp>
      <p:sp>
        <p:nvSpPr>
          <p:cNvPr id="4" name="Slide Number Placeholder 3">
            <a:extLst>
              <a:ext uri="{FF2B5EF4-FFF2-40B4-BE49-F238E27FC236}">
                <a16:creationId xmlns:a16="http://schemas.microsoft.com/office/drawing/2014/main" id="{0FAE6FC3-1273-FB48-B4CB-954758BA035A}"/>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6079EBF5-A4AA-5B49-9860-7CBE4CCE550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843071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207095"/>
            <a:ext cx="8507288" cy="5285780"/>
          </a:xfrm>
        </p:spPr>
        <p:txBody>
          <a:bodyPr/>
          <a:lstStyle/>
          <a:p>
            <a:r>
              <a:rPr lang="en-US" dirty="0"/>
              <a:t>A </a:t>
            </a:r>
            <a:r>
              <a:rPr lang="en-US" dirty="0">
                <a:solidFill>
                  <a:srgbClr val="C00000"/>
                </a:solidFill>
              </a:rPr>
              <a:t>software product feature </a:t>
            </a:r>
            <a:r>
              <a:rPr lang="en-US" dirty="0"/>
              <a:t>is a fragment of functionality that implements something that a user may need or want when using the product.</a:t>
            </a:r>
          </a:p>
          <a:p>
            <a:r>
              <a:rPr lang="en-US" dirty="0"/>
              <a:t>The </a:t>
            </a:r>
            <a:r>
              <a:rPr lang="en-US" dirty="0">
                <a:solidFill>
                  <a:srgbClr val="C00000"/>
                </a:solidFill>
              </a:rPr>
              <a:t>first stage </a:t>
            </a:r>
            <a:r>
              <a:rPr lang="en-US" dirty="0"/>
              <a:t>of product development is to identify the </a:t>
            </a:r>
            <a:r>
              <a:rPr lang="en-US" dirty="0">
                <a:solidFill>
                  <a:srgbClr val="C00000"/>
                </a:solidFill>
              </a:rPr>
              <a:t>list of product features </a:t>
            </a:r>
            <a:r>
              <a:rPr lang="en-US" dirty="0"/>
              <a:t>in which you identify each feature and give a brief description of its functionality.</a:t>
            </a:r>
          </a:p>
          <a:p>
            <a:r>
              <a:rPr lang="en-US" dirty="0">
                <a:solidFill>
                  <a:srgbClr val="C00000"/>
                </a:solidFill>
              </a:rPr>
              <a:t>Personas</a:t>
            </a:r>
            <a:r>
              <a:rPr lang="en-US" dirty="0"/>
              <a:t> are ‘</a:t>
            </a:r>
            <a:r>
              <a:rPr lang="en-US" dirty="0">
                <a:solidFill>
                  <a:srgbClr val="C00000"/>
                </a:solidFill>
              </a:rPr>
              <a:t>imagined users</a:t>
            </a:r>
            <a:r>
              <a:rPr lang="en-US" dirty="0"/>
              <a:t>’ where you create a character portrait of a type of user that you think might use your product.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97354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159420"/>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196752"/>
            <a:ext cx="8363272" cy="5184576"/>
          </a:xfrm>
        </p:spPr>
        <p:txBody>
          <a:bodyPr/>
          <a:lstStyle/>
          <a:p>
            <a:r>
              <a:rPr lang="en-US" dirty="0"/>
              <a:t>A </a:t>
            </a:r>
            <a:r>
              <a:rPr lang="en-US" dirty="0">
                <a:solidFill>
                  <a:srgbClr val="C00000"/>
                </a:solidFill>
              </a:rPr>
              <a:t>persona description</a:t>
            </a:r>
            <a:r>
              <a:rPr lang="en-US" dirty="0"/>
              <a:t> should ‘</a:t>
            </a:r>
            <a:r>
              <a:rPr lang="en-US" dirty="0">
                <a:solidFill>
                  <a:srgbClr val="C00000"/>
                </a:solidFill>
              </a:rPr>
              <a:t>paint a picture</a:t>
            </a:r>
            <a:r>
              <a:rPr lang="en-US" dirty="0"/>
              <a:t>’ of a typical product user. It should describe their </a:t>
            </a:r>
            <a:r>
              <a:rPr lang="en-US" dirty="0">
                <a:solidFill>
                  <a:schemeClr val="accent1"/>
                </a:solidFill>
              </a:rPr>
              <a:t>educational background</a:t>
            </a:r>
            <a:r>
              <a:rPr lang="en-US" dirty="0"/>
              <a:t>, </a:t>
            </a:r>
            <a:r>
              <a:rPr lang="en-US" dirty="0">
                <a:solidFill>
                  <a:schemeClr val="accent1"/>
                </a:solidFill>
              </a:rPr>
              <a:t>technology experience </a:t>
            </a:r>
            <a:r>
              <a:rPr lang="en-US" dirty="0"/>
              <a:t>and </a:t>
            </a:r>
            <a:r>
              <a:rPr lang="en-US" dirty="0">
                <a:solidFill>
                  <a:schemeClr val="accent1"/>
                </a:solidFill>
              </a:rPr>
              <a:t>why</a:t>
            </a:r>
            <a:r>
              <a:rPr lang="en-US" dirty="0"/>
              <a:t> they might want to use your product. </a:t>
            </a:r>
          </a:p>
          <a:p>
            <a:r>
              <a:rPr lang="en-US" dirty="0"/>
              <a:t>A </a:t>
            </a:r>
            <a:r>
              <a:rPr lang="en-US" dirty="0">
                <a:solidFill>
                  <a:srgbClr val="C00000"/>
                </a:solidFill>
              </a:rPr>
              <a:t>scenario</a:t>
            </a:r>
            <a:r>
              <a:rPr lang="en-US" dirty="0"/>
              <a:t> is a narrative that describes a </a:t>
            </a:r>
            <a:r>
              <a:rPr lang="en-US" dirty="0">
                <a:solidFill>
                  <a:schemeClr val="accent1"/>
                </a:solidFill>
              </a:rPr>
              <a:t>situation</a:t>
            </a:r>
            <a:r>
              <a:rPr lang="en-US" dirty="0"/>
              <a:t> where a user is accessing product features to do something that they want to do. </a:t>
            </a:r>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613483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159420"/>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986508"/>
            <a:ext cx="8229600" cy="5506368"/>
          </a:xfrm>
        </p:spPr>
        <p:txBody>
          <a:bodyPr/>
          <a:lstStyle/>
          <a:p>
            <a:r>
              <a:rPr lang="en-US" dirty="0">
                <a:solidFill>
                  <a:srgbClr val="C00000"/>
                </a:solidFill>
              </a:rPr>
              <a:t>Scenarios</a:t>
            </a:r>
            <a:r>
              <a:rPr lang="en-US" dirty="0"/>
              <a:t> should always be written from the user’s perspective and should be based on identified personas or real users. </a:t>
            </a:r>
          </a:p>
          <a:p>
            <a:r>
              <a:rPr lang="en-US" dirty="0">
                <a:solidFill>
                  <a:srgbClr val="C00000"/>
                </a:solidFill>
              </a:rPr>
              <a:t>User stories </a:t>
            </a:r>
            <a:r>
              <a:rPr lang="en-US" dirty="0"/>
              <a:t>are finer-grain narratives that set out, in a structured way, something that a user wants from a software system. </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842006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dirty="0">
                <a:solidFill>
                  <a:srgbClr val="C00000"/>
                </a:solidFill>
              </a:rPr>
              <a:t>User stories </a:t>
            </a:r>
            <a:r>
              <a:rPr lang="en-US" dirty="0"/>
              <a:t>may be used as a way of extending and adding detail to a scenario or as part of the description of system features.</a:t>
            </a:r>
          </a:p>
          <a:p>
            <a:r>
              <a:rPr lang="en-US" dirty="0"/>
              <a:t>The </a:t>
            </a:r>
            <a:r>
              <a:rPr lang="en-US" dirty="0">
                <a:solidFill>
                  <a:srgbClr val="C00000"/>
                </a:solidFill>
              </a:rPr>
              <a:t>key influences </a:t>
            </a:r>
            <a:r>
              <a:rPr lang="en-US" dirty="0"/>
              <a:t>in feature identification and design are </a:t>
            </a:r>
            <a:r>
              <a:rPr lang="en-US" dirty="0">
                <a:solidFill>
                  <a:srgbClr val="C00000"/>
                </a:solidFill>
              </a:rPr>
              <a:t>user research</a:t>
            </a:r>
            <a:r>
              <a:rPr lang="en-US" dirty="0"/>
              <a:t>, </a:t>
            </a:r>
            <a:r>
              <a:rPr lang="en-US" dirty="0">
                <a:solidFill>
                  <a:srgbClr val="C00000"/>
                </a:solidFill>
              </a:rPr>
              <a:t>domain knowledge</a:t>
            </a:r>
            <a:r>
              <a:rPr lang="en-US" dirty="0"/>
              <a:t>, </a:t>
            </a:r>
            <a:r>
              <a:rPr lang="en-US" dirty="0">
                <a:solidFill>
                  <a:srgbClr val="C00000"/>
                </a:solidFill>
              </a:rPr>
              <a:t>product knowledge</a:t>
            </a:r>
            <a:r>
              <a:rPr lang="en-US" dirty="0"/>
              <a:t>, and </a:t>
            </a:r>
            <a:r>
              <a:rPr lang="en-US" dirty="0">
                <a:solidFill>
                  <a:srgbClr val="C00000"/>
                </a:solidFill>
              </a:rPr>
              <a:t>technology knowledge</a:t>
            </a:r>
            <a:r>
              <a:rPr lang="en-US" dirty="0"/>
              <a:t>.</a:t>
            </a:r>
          </a:p>
          <a:p>
            <a:r>
              <a:rPr lang="en-US" dirty="0"/>
              <a:t>You can </a:t>
            </a:r>
            <a:r>
              <a:rPr lang="en-US" dirty="0">
                <a:solidFill>
                  <a:srgbClr val="C00000"/>
                </a:solidFill>
              </a:rPr>
              <a:t>identify features from scenarios and stories</a:t>
            </a:r>
            <a:r>
              <a:rPr lang="en-US" dirty="0"/>
              <a:t> by </a:t>
            </a:r>
            <a:r>
              <a:rPr lang="en-US" dirty="0">
                <a:solidFill>
                  <a:srgbClr val="C00000"/>
                </a:solidFill>
              </a:rPr>
              <a:t>highlighting user actions </a:t>
            </a:r>
            <a:r>
              <a:rPr lang="en-US" dirty="0"/>
              <a:t>in these narratives and thinking about the features that you need to support these actions.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515447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dirty="0"/>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4683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09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4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8764714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23655</TotalTime>
  <Words>5445</Words>
  <Application>Microsoft Macintosh PowerPoint</Application>
  <PresentationFormat>On-screen Show (4:3)</PresentationFormat>
  <Paragraphs>614</Paragraphs>
  <Slides>59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DFKai-SB</vt:lpstr>
      <vt:lpstr>DFKai-SB</vt:lpstr>
      <vt:lpstr>新細明體</vt:lpstr>
      <vt:lpstr>Arial</vt:lpstr>
      <vt:lpstr>Calibri</vt:lpstr>
      <vt:lpstr>Times New Roman</vt:lpstr>
      <vt:lpstr>Office 佈景主題</vt:lpstr>
      <vt:lpstr>軟體工程 (Software Engineering)</vt:lpstr>
      <vt:lpstr>PowerPoint Presentation</vt:lpstr>
      <vt:lpstr>PowerPoint Presentation</vt:lpstr>
      <vt:lpstr>PowerPoint Presentation</vt:lpstr>
      <vt:lpstr>Software Engineering and  Project Management</vt:lpstr>
      <vt:lpstr>Product management concerns</vt:lpstr>
      <vt:lpstr>Technical interactions of  product managers</vt:lpstr>
      <vt:lpstr>Software Development Life Cycle (SDLC) The waterfall model</vt:lpstr>
      <vt:lpstr>Plan-based and Agile development</vt:lpstr>
      <vt:lpstr>Uncertainty and Complexity Model Inspired by the Stacey Complexity Model</vt:lpstr>
      <vt:lpstr>Characteristics of  Four Categories of Life Cycles</vt:lpstr>
      <vt:lpstr>The Continuum of Life Cycles</vt:lpstr>
      <vt:lpstr>Predictive Life Cycle</vt:lpstr>
      <vt:lpstr>Iterative Life Cycle</vt:lpstr>
      <vt:lpstr>A Life Cycle of  Varying-Sized Increments</vt:lpstr>
      <vt:lpstr>Iteration-Based and Flow-Based Agile Life Cycles</vt:lpstr>
      <vt:lpstr>Personas,  Features, scenarios and stories</vt:lpstr>
      <vt:lpstr>From personas to features</vt:lpstr>
      <vt:lpstr>Software products</vt:lpstr>
      <vt:lpstr>Software features</vt:lpstr>
      <vt:lpstr>User understanding</vt:lpstr>
      <vt:lpstr>Feature description</vt:lpstr>
      <vt:lpstr>The ‘New Group’ feature description </vt:lpstr>
      <vt:lpstr>Personas</vt:lpstr>
      <vt:lpstr>Persona descriptions</vt:lpstr>
      <vt:lpstr>Persona descriptions</vt:lpstr>
      <vt:lpstr>Persona benefits</vt:lpstr>
      <vt:lpstr>Deriving personas</vt:lpstr>
      <vt:lpstr>Scenarios</vt:lpstr>
      <vt:lpstr>Elements of a scenario description</vt:lpstr>
      <vt:lpstr>Writing scenarios</vt:lpstr>
      <vt:lpstr>User involvement</vt:lpstr>
      <vt:lpstr>User stories</vt:lpstr>
      <vt:lpstr>User stories</vt:lpstr>
      <vt:lpstr>User stories</vt:lpstr>
      <vt:lpstr>User stories</vt:lpstr>
      <vt:lpstr>User stories in planning</vt:lpstr>
      <vt:lpstr>User stories in planning</vt:lpstr>
      <vt:lpstr>User stories from Emma’s scenario</vt:lpstr>
      <vt:lpstr>Feature description  using user stories</vt:lpstr>
      <vt:lpstr>User stories describing the  Groups feature</vt:lpstr>
      <vt:lpstr>Stories and scenarios</vt:lpstr>
      <vt:lpstr>Feature identification</vt:lpstr>
      <vt:lpstr>Feature identification</vt:lpstr>
      <vt:lpstr>Feature design</vt:lpstr>
      <vt:lpstr>Factors in feature set design</vt:lpstr>
      <vt:lpstr>Feature trade-offs</vt:lpstr>
      <vt:lpstr>Feature creep</vt:lpstr>
      <vt:lpstr>Avoiding feature creep</vt:lpstr>
      <vt:lpstr>Feature derivation</vt:lpstr>
      <vt:lpstr>The iLearn system vision</vt:lpstr>
      <vt:lpstr>Features from the product vision</vt:lpstr>
      <vt:lpstr>Feature description using user stories</vt:lpstr>
      <vt:lpstr>Innovation and feature identification</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1197</cp:revision>
  <cp:lastPrinted>2020-10-05T23:25:02Z</cp:lastPrinted>
  <dcterms:created xsi:type="dcterms:W3CDTF">2011-02-14T23:24:00Z</dcterms:created>
  <dcterms:modified xsi:type="dcterms:W3CDTF">2020-10-05T23:25:45Z</dcterms:modified>
  <cp:category/>
</cp:coreProperties>
</file>