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handoutMasterIdLst>
    <p:handoutMasterId r:id="rId75"/>
  </p:handoutMasterIdLst>
  <p:sldIdLst>
    <p:sldId id="2029" r:id="rId2"/>
    <p:sldId id="2994" r:id="rId3"/>
    <p:sldId id="2996" r:id="rId4"/>
    <p:sldId id="2995" r:id="rId5"/>
    <p:sldId id="3096" r:id="rId6"/>
    <p:sldId id="3019" r:id="rId7"/>
    <p:sldId id="3018" r:id="rId8"/>
    <p:sldId id="3065" r:id="rId9"/>
    <p:sldId id="3084" r:id="rId10"/>
    <p:sldId id="3094" r:id="rId11"/>
    <p:sldId id="3090" r:id="rId12"/>
    <p:sldId id="3091" r:id="rId13"/>
    <p:sldId id="3092" r:id="rId14"/>
    <p:sldId id="3093" r:id="rId15"/>
    <p:sldId id="3146" r:id="rId16"/>
    <p:sldId id="3239" r:id="rId17"/>
    <p:sldId id="3241" r:id="rId18"/>
    <p:sldId id="3314" r:id="rId19"/>
    <p:sldId id="3417" r:id="rId20"/>
    <p:sldId id="3416" r:id="rId21"/>
    <p:sldId id="3478" r:id="rId22"/>
    <p:sldId id="3024" r:id="rId23"/>
    <p:sldId id="3418" r:id="rId24"/>
    <p:sldId id="3420" r:id="rId25"/>
    <p:sldId id="3430" r:id="rId26"/>
    <p:sldId id="3479" r:id="rId27"/>
    <p:sldId id="3499" r:id="rId28"/>
    <p:sldId id="3501" r:id="rId29"/>
    <p:sldId id="3502" r:id="rId30"/>
    <p:sldId id="3503" r:id="rId31"/>
    <p:sldId id="3504" r:id="rId32"/>
    <p:sldId id="3505" r:id="rId33"/>
    <p:sldId id="3506" r:id="rId34"/>
    <p:sldId id="3516" r:id="rId35"/>
    <p:sldId id="3507" r:id="rId36"/>
    <p:sldId id="3508" r:id="rId37"/>
    <p:sldId id="3509" r:id="rId38"/>
    <p:sldId id="3511" r:id="rId39"/>
    <p:sldId id="3512" r:id="rId40"/>
    <p:sldId id="3513" r:id="rId41"/>
    <p:sldId id="3510" r:id="rId42"/>
    <p:sldId id="3514" r:id="rId43"/>
    <p:sldId id="3517" r:id="rId44"/>
    <p:sldId id="3518" r:id="rId45"/>
    <p:sldId id="3519" r:id="rId46"/>
    <p:sldId id="3544" r:id="rId47"/>
    <p:sldId id="3545" r:id="rId48"/>
    <p:sldId id="3546" r:id="rId49"/>
    <p:sldId id="3549" r:id="rId50"/>
    <p:sldId id="3550" r:id="rId51"/>
    <p:sldId id="3547" r:id="rId52"/>
    <p:sldId id="3551" r:id="rId53"/>
    <p:sldId id="3552" r:id="rId54"/>
    <p:sldId id="3553" r:id="rId55"/>
    <p:sldId id="3554" r:id="rId56"/>
    <p:sldId id="3548" r:id="rId57"/>
    <p:sldId id="3521" r:id="rId58"/>
    <p:sldId id="3543" r:id="rId59"/>
    <p:sldId id="3522" r:id="rId60"/>
    <p:sldId id="3523" r:id="rId61"/>
    <p:sldId id="3524" r:id="rId62"/>
    <p:sldId id="3525" r:id="rId63"/>
    <p:sldId id="3526" r:id="rId64"/>
    <p:sldId id="3542" r:id="rId65"/>
    <p:sldId id="3520" r:id="rId66"/>
    <p:sldId id="3529" r:id="rId67"/>
    <p:sldId id="3530" r:id="rId68"/>
    <p:sldId id="3531" r:id="rId69"/>
    <p:sldId id="3532" r:id="rId70"/>
    <p:sldId id="3533" r:id="rId71"/>
    <p:sldId id="3534" r:id="rId72"/>
    <p:sldId id="3535" r:id="rId73"/>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8AD8"/>
    <a:srgbClr val="FFD579"/>
    <a:srgbClr val="FDEADA"/>
    <a:srgbClr val="76D6FF"/>
    <a:srgbClr val="0096FF"/>
    <a:srgbClr val="7A81FF"/>
    <a:srgbClr val="00FDFF"/>
    <a:srgbClr val="DBEEF4"/>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54" autoAdjust="0"/>
    <p:restoredTop sz="88160"/>
  </p:normalViewPr>
  <p:slideViewPr>
    <p:cSldViewPr>
      <p:cViewPr varScale="1">
        <p:scale>
          <a:sx n="82" d="100"/>
          <a:sy n="82" d="100"/>
        </p:scale>
        <p:origin x="1752" y="168"/>
      </p:cViewPr>
      <p:guideLst>
        <p:guide orient="horz" pos="2160"/>
        <p:guide pos="2880"/>
      </p:guideLst>
    </p:cSldViewPr>
  </p:slideViewPr>
  <p:outlineViewPr>
    <p:cViewPr>
      <p:scale>
        <a:sx n="33" d="100"/>
        <a:sy n="33" d="100"/>
      </p:scale>
      <p:origin x="0" y="-55984"/>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2020/11/30</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2020/11/30</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2020/11/30</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2020/11/30</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2020/11/30</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2020/11/30</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2020/11/30</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2020/11/30</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2020/11/30</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2020/11/30</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2020/11/30</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2020/11/30</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2020/11/30</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2020/11/30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標題 1"/>
          <p:cNvSpPr txBox="1">
            <a:spLocks/>
          </p:cNvSpPr>
          <p:nvPr/>
        </p:nvSpPr>
        <p:spPr bwMode="auto">
          <a:xfrm>
            <a:off x="179512" y="1485354"/>
            <a:ext cx="8784976" cy="2015654"/>
          </a:xfrm>
          <a:prstGeom prst="rect">
            <a:avLst/>
          </a:prstGeom>
          <a:noFill/>
          <a:ln>
            <a:noFill/>
          </a:ln>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6000" b="1" dirty="0">
                <a:solidFill>
                  <a:srgbClr val="C00000"/>
                </a:solidFill>
                <a:ea typeface="標楷體" pitchFamily="65" charset="-120"/>
              </a:rPr>
              <a:t>安全和隱私 </a:t>
            </a:r>
            <a:br>
              <a:rPr lang="en-US" altLang="zh-TW" sz="5000" b="1" dirty="0">
                <a:solidFill>
                  <a:srgbClr val="C00000"/>
                </a:solidFill>
                <a:ea typeface="標楷體" pitchFamily="65" charset="-120"/>
              </a:rPr>
            </a:br>
            <a:r>
              <a:rPr lang="en-US" altLang="zh-TW" sz="5000" b="1" dirty="0">
                <a:solidFill>
                  <a:srgbClr val="C00000"/>
                </a:solidFill>
                <a:ea typeface="標楷體" pitchFamily="65" charset="-120"/>
              </a:rPr>
              <a:t>(Security and Privacy)</a:t>
            </a:r>
            <a:endParaRPr lang="en-US" altLang="zh-TW" sz="2400" b="1" dirty="0">
              <a:solidFill>
                <a:srgbClr val="C00000"/>
              </a:solidFill>
              <a:ea typeface="標楷體" pitchFamily="65" charset="-120"/>
            </a:endParaRPr>
          </a:p>
        </p:txBody>
      </p:sp>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b="1" dirty="0">
                <a:solidFill>
                  <a:srgbClr val="898989"/>
                </a:solidFill>
                <a:cs typeface="Times New Roman" pitchFamily="18" charset="0"/>
              </a:rPr>
              <a:t>2020-12-01</a:t>
            </a:r>
            <a:endParaRPr kumimoji="0" lang="zh-TW" altLang="en-US" sz="2500" b="1"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462099"/>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1091SE09</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(M5118) (Fall 2020)</a:t>
            </a:r>
            <a:br>
              <a:rPr kumimoji="0" lang="is-IS" altLang="zh-TW" sz="1600" dirty="0">
                <a:solidFill>
                  <a:srgbClr val="7F7F7F"/>
                </a:solidFill>
              </a:rPr>
            </a:br>
            <a:r>
              <a:rPr kumimoji="0" lang="en-US" altLang="ja-JP" sz="1600" dirty="0">
                <a:solidFill>
                  <a:srgbClr val="7F7F7F"/>
                </a:solidFill>
              </a:rPr>
              <a:t> Tue 2, 3, 4 (9:10-12:00) (B8F40)</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20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269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286190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455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929043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658450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248923" y="114414"/>
            <a:ext cx="8718161" cy="797190"/>
          </a:xfrm>
        </p:spPr>
        <p:txBody>
          <a:bodyPr/>
          <a:lstStyle/>
          <a:p>
            <a:r>
              <a:rPr lang="en-US" dirty="0">
                <a:solidFill>
                  <a:schemeClr val="tx2"/>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4860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7236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4355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6732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102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467544" y="0"/>
            <a:ext cx="8229600" cy="1143000"/>
          </a:xfrm>
        </p:spPr>
        <p:txBody>
          <a:bodyPr/>
          <a:lstStyle/>
          <a:p>
            <a:r>
              <a:rPr lang="en-US" dirty="0">
                <a:solidFill>
                  <a:schemeClr val="tx2"/>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5191872"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4355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7940202" y="1607620"/>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7940202" y="2350907"/>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7940202" y="3094194"/>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7940202" y="3837481"/>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7940202" y="4580768"/>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7940202" y="5324055"/>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7524328" y="5991671"/>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6728913"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6730576" y="2627516"/>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6732239" y="3370803"/>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6705467"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6728913"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6705467" y="4413815"/>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87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2342226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274861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2020/09/15   </a:t>
            </a:r>
            <a:r>
              <a:rPr lang="zh-TW" altLang="en-US" sz="2400" dirty="0"/>
              <a:t>軟體工程概論 </a:t>
            </a:r>
            <a:r>
              <a:rPr lang="en-US" altLang="zh-TW" sz="2200" dirty="0"/>
              <a:t>(</a:t>
            </a:r>
            <a:r>
              <a:rPr lang="en-US" sz="2200" dirty="0"/>
              <a:t>Introduction to Software Engineering)</a:t>
            </a:r>
          </a:p>
          <a:p>
            <a:pPr marL="0" indent="0">
              <a:buNone/>
            </a:pPr>
            <a:r>
              <a:rPr lang="en-US" sz="2400" dirty="0"/>
              <a:t>2   2020/09/22   </a:t>
            </a:r>
            <a:r>
              <a:rPr lang="zh-TW" altLang="en-US" sz="2400" dirty="0"/>
              <a:t>軟體產品與專案管理：</a:t>
            </a:r>
            <a:r>
              <a:rPr lang="zh-TW" altLang="en-US" sz="2200" dirty="0"/>
              <a:t>軟體產品管理，原型設計 </a:t>
            </a:r>
            <a:r>
              <a:rPr lang="en-US" altLang="zh-TW" sz="2200" dirty="0"/>
              <a:t> </a:t>
            </a:r>
            <a:br>
              <a:rPr lang="en-US" altLang="zh-TW" sz="2400" dirty="0"/>
            </a:b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t>3   2020/09/29   </a:t>
            </a:r>
            <a:r>
              <a:rPr lang="zh-TW" altLang="en-US" sz="2400" dirty="0"/>
              <a:t>敏捷軟體工程：</a:t>
            </a:r>
            <a:r>
              <a:rPr lang="zh-TW" altLang="en-US" sz="2200" dirty="0"/>
              <a:t>敏捷方法、</a:t>
            </a:r>
            <a:r>
              <a:rPr lang="en-US" sz="2200" dirty="0"/>
              <a:t>Scrum、</a:t>
            </a:r>
            <a:r>
              <a:rPr lang="zh-TW" altLang="en-US" sz="2200" dirty="0"/>
              <a:t>極限程式設計</a:t>
            </a:r>
            <a:r>
              <a:rPr lang="en-US" altLang="zh-TW" sz="2200" dirty="0"/>
              <a:t> </a:t>
            </a:r>
            <a:br>
              <a:rPr lang="en-US" altLang="zh-TW" sz="2000" dirty="0"/>
            </a:br>
            <a:r>
              <a:rPr lang="en-US" altLang="zh-TW" sz="2000" dirty="0"/>
              <a:t>                                  </a:t>
            </a:r>
            <a:r>
              <a:rPr lang="zh-TW" altLang="en-US" sz="2400" dirty="0"/>
              <a:t> </a:t>
            </a:r>
            <a:r>
              <a:rPr lang="en-US" altLang="zh-TW" sz="2200" dirty="0"/>
              <a:t>(</a:t>
            </a:r>
            <a:r>
              <a:rPr lang="en-US" sz="2200" dirty="0"/>
              <a:t>Agile Software Engineering:  Agile methods, Scrum, </a:t>
            </a:r>
            <a:br>
              <a:rPr lang="en-US" sz="2200" dirty="0"/>
            </a:br>
            <a:r>
              <a:rPr lang="en-US" sz="2200" dirty="0"/>
              <a:t>                                  and Extreme Programming)</a:t>
            </a:r>
          </a:p>
          <a:p>
            <a:pPr marL="0" indent="0">
              <a:buNone/>
            </a:pPr>
            <a:r>
              <a:rPr lang="en-US" sz="2400" dirty="0"/>
              <a:t>4   2020/10/06   </a:t>
            </a:r>
            <a:r>
              <a:rPr lang="zh-TW" altLang="en-US" sz="2400" dirty="0"/>
              <a:t>功能、場景和故事</a:t>
            </a:r>
            <a:r>
              <a:rPr lang="zh-TW" altLang="en-US" sz="2200" dirty="0"/>
              <a:t> </a:t>
            </a:r>
            <a:r>
              <a:rPr lang="en-US" altLang="zh-TW" sz="2200" dirty="0"/>
              <a:t>(</a:t>
            </a:r>
            <a:r>
              <a:rPr lang="en-US" sz="2200" dirty="0"/>
              <a:t>Features, Scenarios, and Stories)</a:t>
            </a:r>
          </a:p>
          <a:p>
            <a:pPr marL="0" indent="0">
              <a:buNone/>
            </a:pPr>
            <a:r>
              <a:rPr lang="en-US" sz="2400" dirty="0"/>
              <a:t>5   2020/10/13   </a:t>
            </a:r>
            <a:r>
              <a:rPr lang="zh-TW" altLang="en-US" sz="2400" dirty="0"/>
              <a:t>軟體架構：</a:t>
            </a:r>
            <a:r>
              <a:rPr lang="zh-TW" altLang="en-US" sz="2200" dirty="0"/>
              <a:t>架構設計、系統分解、分散式架構</a:t>
            </a:r>
            <a:br>
              <a:rPr lang="en-US" altLang="zh-TW" sz="2000" dirty="0"/>
            </a:br>
            <a:r>
              <a:rPr lang="en-US" altLang="zh-TW" sz="2000" dirty="0"/>
              <a:t>                                    </a:t>
            </a:r>
            <a:r>
              <a:rPr lang="en-US" altLang="zh-TW" sz="2200" dirty="0"/>
              <a:t>(</a:t>
            </a:r>
            <a:r>
              <a:rPr lang="en-US" sz="2200" dirty="0"/>
              <a:t>Software Architecture: Architectural design, </a:t>
            </a:r>
            <a:br>
              <a:rPr lang="en-US" sz="2200" dirty="0"/>
            </a:br>
            <a:r>
              <a:rPr lang="en-US" sz="2200" dirty="0"/>
              <a:t>                                  System decomposition, and Distribution architecture)</a:t>
            </a:r>
          </a:p>
          <a:p>
            <a:pPr marL="0" indent="0">
              <a:buNone/>
            </a:pPr>
            <a:r>
              <a:rPr lang="en-US" sz="2400" dirty="0">
                <a:solidFill>
                  <a:schemeClr val="accent5">
                    <a:lumMod val="75000"/>
                  </a:schemeClr>
                </a:solidFill>
              </a:rPr>
              <a:t>6   2020/10/20   </a:t>
            </a:r>
            <a:r>
              <a:rPr lang="zh-TW" altLang="en-US" sz="2400" dirty="0">
                <a:solidFill>
                  <a:schemeClr val="accent5">
                    <a:lumMod val="75000"/>
                  </a:schemeClr>
                </a:solidFill>
              </a:rPr>
              <a:t>軟體工程個案研究 </a:t>
            </a:r>
            <a:r>
              <a:rPr lang="en-US" sz="2400" dirty="0">
                <a:solidFill>
                  <a:schemeClr val="accent5">
                    <a:lumMod val="75000"/>
                  </a:schemeClr>
                </a:solidFill>
              </a:rPr>
              <a:t>I </a:t>
            </a:r>
            <a:br>
              <a:rPr lang="en-US" sz="2400" dirty="0">
                <a:solidFill>
                  <a:schemeClr val="accent5">
                    <a:lumMod val="75000"/>
                  </a:schemeClr>
                </a:solidFill>
              </a:rPr>
            </a:br>
            <a:r>
              <a:rPr lang="en-US" sz="2400" dirty="0">
                <a:solidFill>
                  <a:schemeClr val="accent5">
                    <a:lumMod val="75000"/>
                  </a:schemeClr>
                </a:solidFill>
              </a:rPr>
              <a:t>                              (Case Study on Software Engineering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678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Microservices architecture – </a:t>
            </a:r>
            <a:br>
              <a:rPr lang="en-US" dirty="0">
                <a:solidFill>
                  <a:schemeClr val="tx2"/>
                </a:solidFill>
              </a:rPr>
            </a:br>
            <a:r>
              <a:rPr lang="en-US" dirty="0">
                <a:solidFill>
                  <a:schemeClr val="tx2"/>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5866270" y="3524331"/>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5220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3399114"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2967066"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4688516"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3510763" y="3506083"/>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6428480" y="2827574"/>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5899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611560" y="2827574"/>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3380280"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1043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2003466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7"/>
            <a:ext cx="8229600" cy="6245225"/>
          </a:xfrm>
        </p:spPr>
        <p:txBody>
          <a:bodyPr/>
          <a:lstStyle/>
          <a:p>
            <a:r>
              <a:rPr lang="en-US" altLang="zh-TW" sz="8000" dirty="0">
                <a:solidFill>
                  <a:srgbClr val="C00000"/>
                </a:solidFill>
              </a:rPr>
              <a:t>Security </a:t>
            </a:r>
            <a:br>
              <a:rPr lang="en-US" altLang="zh-TW" sz="8000" dirty="0">
                <a:solidFill>
                  <a:srgbClr val="C00000"/>
                </a:solidFill>
              </a:rPr>
            </a:br>
            <a:r>
              <a:rPr lang="en-US" altLang="zh-TW" sz="8000" dirty="0">
                <a:solidFill>
                  <a:srgbClr val="C00000"/>
                </a:solidFill>
              </a:rPr>
              <a:t>and </a:t>
            </a:r>
            <a:br>
              <a:rPr lang="en-US" altLang="zh-TW" sz="8000" dirty="0">
                <a:solidFill>
                  <a:srgbClr val="C00000"/>
                </a:solidFill>
              </a:rPr>
            </a:br>
            <a:r>
              <a:rPr lang="en-US" altLang="zh-TW" sz="8000" dirty="0">
                <a:solidFill>
                  <a:srgbClr val="C00000"/>
                </a:solidFill>
              </a:rPr>
              <a:t>Privacy</a:t>
            </a:r>
            <a:endParaRPr lang="zh-TW" altLang="en-US" sz="8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Tree>
    <p:extLst>
      <p:ext uri="{BB962C8B-B14F-4D97-AF65-F5344CB8AC3E}">
        <p14:creationId xmlns:p14="http://schemas.microsoft.com/office/powerpoint/2010/main" val="1089360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sz="5400" dirty="0">
                <a:solidFill>
                  <a:schemeClr val="tx2"/>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4400" b="1" dirty="0"/>
              <a:t>Security</a:t>
            </a:r>
          </a:p>
          <a:p>
            <a:r>
              <a:rPr lang="en-US" sz="4400" b="1" dirty="0"/>
              <a:t>Privacy</a:t>
            </a:r>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Tree>
    <p:extLst>
      <p:ext uri="{BB962C8B-B14F-4D97-AF65-F5344CB8AC3E}">
        <p14:creationId xmlns:p14="http://schemas.microsoft.com/office/powerpoint/2010/main" val="420454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solidFill>
                  <a:srgbClr val="C00000"/>
                </a:solidFill>
              </a:rPr>
              <a:t>Software security </a:t>
            </a:r>
            <a:r>
              <a:rPr lang="en-US" sz="2800" dirty="0"/>
              <a:t>should always  be a </a:t>
            </a:r>
            <a:r>
              <a:rPr lang="en-US" sz="2800" dirty="0">
                <a:solidFill>
                  <a:srgbClr val="C00000"/>
                </a:solidFill>
              </a:rPr>
              <a:t>high priority </a:t>
            </a:r>
            <a:r>
              <a:rPr lang="en-US" sz="2800" dirty="0"/>
              <a:t>for product developers and their users. </a:t>
            </a:r>
          </a:p>
          <a:p>
            <a:r>
              <a:rPr lang="en-US" sz="2800" dirty="0"/>
              <a:t>If you don’t </a:t>
            </a:r>
            <a:r>
              <a:rPr lang="en-US" sz="2800" dirty="0">
                <a:solidFill>
                  <a:srgbClr val="C00000"/>
                </a:solidFill>
              </a:rPr>
              <a:t>prioritize security</a:t>
            </a:r>
            <a:r>
              <a:rPr lang="en-US" sz="2800" dirty="0"/>
              <a:t>, you and your customers will inevitably suffer losses from </a:t>
            </a:r>
            <a:r>
              <a:rPr lang="en-US" sz="2800" dirty="0">
                <a:solidFill>
                  <a:srgbClr val="C00000"/>
                </a:solidFill>
              </a:rPr>
              <a:t>malicious attacks</a:t>
            </a:r>
            <a:r>
              <a:rPr lang="en-US" sz="2800" dirty="0"/>
              <a:t>. </a:t>
            </a:r>
          </a:p>
          <a:p>
            <a:r>
              <a:rPr lang="en-US" sz="2800" dirty="0"/>
              <a:t>In the worst case, these attacks could can put product providers out of business. </a:t>
            </a:r>
          </a:p>
          <a:p>
            <a:pPr lvl="1"/>
            <a:r>
              <a:rPr lang="en-US" sz="2600" dirty="0"/>
              <a:t>If their product is unavailable or if customer data is compromised, customers are liable to cancel their subscriptions. </a:t>
            </a:r>
          </a:p>
          <a:p>
            <a:r>
              <a:rPr lang="en-US" sz="2800" dirty="0"/>
              <a:t>Even if they can recover from the attacks, this will take time and effort that would have been better spent working on their software.</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Software security</a:t>
            </a:r>
          </a:p>
        </p:txBody>
      </p:sp>
    </p:spTree>
    <p:extLst>
      <p:ext uri="{BB962C8B-B14F-4D97-AF65-F5344CB8AC3E}">
        <p14:creationId xmlns:p14="http://schemas.microsoft.com/office/powerpoint/2010/main" val="1132011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3"/>
            <a:ext cx="8229600" cy="738384"/>
          </a:xfrm>
        </p:spPr>
        <p:txBody>
          <a:bodyPr/>
          <a:lstStyle/>
          <a:p>
            <a:r>
              <a:rPr lang="en-US" dirty="0">
                <a:solidFill>
                  <a:schemeClr val="tx2"/>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1054793" y="1844824"/>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3618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4536132" y="4077073"/>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5642617" y="2470841"/>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2565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3538507" y="2185614"/>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611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3618031" y="3021367"/>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6043850" y="1787831"/>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5864808"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3239988" y="4826920"/>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2950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5950129" y="2163327"/>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1008242" y="3277746"/>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5702791"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5509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3167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614716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F275215F-5683-C947-BFA0-CEFD2C3DE83A}"/>
              </a:ext>
            </a:extLst>
          </p:cNvPr>
          <p:cNvSpPr>
            <a:spLocks noChangeArrowheads="1"/>
          </p:cNvSpPr>
          <p:nvPr/>
        </p:nvSpPr>
        <p:spPr bwMode="auto">
          <a:xfrm>
            <a:off x="1907704" y="2831787"/>
            <a:ext cx="5220445" cy="3165761"/>
          </a:xfrm>
          <a:prstGeom prst="roundRect">
            <a:avLst>
              <a:gd name="adj" fmla="val 2289"/>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792089"/>
          </a:xfrm>
        </p:spPr>
        <p:txBody>
          <a:bodyPr/>
          <a:lstStyle/>
          <a:p>
            <a:r>
              <a:rPr lang="en-US" dirty="0">
                <a:solidFill>
                  <a:schemeClr val="tx2"/>
                </a:solidFill>
              </a:rPr>
              <a:t>System infrastructure stack</a:t>
            </a:r>
          </a:p>
        </p:txBody>
      </p:sp>
      <p:sp>
        <p:nvSpPr>
          <p:cNvPr id="8" name="TextBox 7">
            <a:extLst>
              <a:ext uri="{FF2B5EF4-FFF2-40B4-BE49-F238E27FC236}">
                <a16:creationId xmlns:a16="http://schemas.microsoft.com/office/drawing/2014/main" id="{2CA8A9FE-8EC3-FD46-8F0F-97EAAC3769E7}"/>
              </a:ext>
            </a:extLst>
          </p:cNvPr>
          <p:cNvSpPr txBox="1"/>
          <p:nvPr/>
        </p:nvSpPr>
        <p:spPr>
          <a:xfrm>
            <a:off x="2649148" y="5475868"/>
            <a:ext cx="3737556" cy="461665"/>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Software Infrastructure</a:t>
            </a:r>
          </a:p>
        </p:txBody>
      </p:sp>
      <p:sp>
        <p:nvSpPr>
          <p:cNvPr id="9" name="Rounded Rectangle 8">
            <a:extLst>
              <a:ext uri="{FF2B5EF4-FFF2-40B4-BE49-F238E27FC236}">
                <a16:creationId xmlns:a16="http://schemas.microsoft.com/office/drawing/2014/main" id="{CFFFD650-AD34-8346-A18A-726C3391CC2C}"/>
              </a:ext>
            </a:extLst>
          </p:cNvPr>
          <p:cNvSpPr>
            <a:spLocks noChangeArrowheads="1"/>
          </p:cNvSpPr>
          <p:nvPr/>
        </p:nvSpPr>
        <p:spPr bwMode="auto">
          <a:xfrm>
            <a:off x="1907704" y="908721"/>
            <a:ext cx="5220445" cy="50444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Operational Environment</a:t>
            </a:r>
          </a:p>
        </p:txBody>
      </p:sp>
      <p:sp>
        <p:nvSpPr>
          <p:cNvPr id="10" name="Rounded Rectangle 9">
            <a:extLst>
              <a:ext uri="{FF2B5EF4-FFF2-40B4-BE49-F238E27FC236}">
                <a16:creationId xmlns:a16="http://schemas.microsoft.com/office/drawing/2014/main" id="{4D12E416-5DFC-FB43-ABC0-43696B65A88D}"/>
              </a:ext>
            </a:extLst>
          </p:cNvPr>
          <p:cNvSpPr>
            <a:spLocks noChangeArrowheads="1"/>
          </p:cNvSpPr>
          <p:nvPr/>
        </p:nvSpPr>
        <p:spPr bwMode="auto">
          <a:xfrm>
            <a:off x="1907704" y="1562968"/>
            <a:ext cx="5220445" cy="504443"/>
          </a:xfrm>
          <a:prstGeom prst="roundRect">
            <a:avLst>
              <a:gd name="adj" fmla="val 8023"/>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Application</a:t>
            </a:r>
          </a:p>
        </p:txBody>
      </p:sp>
      <p:sp>
        <p:nvSpPr>
          <p:cNvPr id="11" name="Rounded Rectangle 10">
            <a:extLst>
              <a:ext uri="{FF2B5EF4-FFF2-40B4-BE49-F238E27FC236}">
                <a16:creationId xmlns:a16="http://schemas.microsoft.com/office/drawing/2014/main" id="{73E6D425-8FCB-4C43-8CB1-DDCE2DEFFF31}"/>
              </a:ext>
            </a:extLst>
          </p:cNvPr>
          <p:cNvSpPr>
            <a:spLocks noChangeArrowheads="1"/>
          </p:cNvSpPr>
          <p:nvPr/>
        </p:nvSpPr>
        <p:spPr bwMode="auto">
          <a:xfrm>
            <a:off x="1907704" y="2204864"/>
            <a:ext cx="5220445" cy="504443"/>
          </a:xfrm>
          <a:prstGeom prst="roundRect">
            <a:avLst>
              <a:gd name="adj" fmla="val 8023"/>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Frameworks and application libraries</a:t>
            </a:r>
          </a:p>
        </p:txBody>
      </p:sp>
      <p:sp>
        <p:nvSpPr>
          <p:cNvPr id="12" name="Rounded Rectangle 11">
            <a:extLst>
              <a:ext uri="{FF2B5EF4-FFF2-40B4-BE49-F238E27FC236}">
                <a16:creationId xmlns:a16="http://schemas.microsoft.com/office/drawing/2014/main" id="{57F64CE2-CAD9-1248-B6DD-B0C3B6328D77}"/>
              </a:ext>
            </a:extLst>
          </p:cNvPr>
          <p:cNvSpPr>
            <a:spLocks noChangeArrowheads="1"/>
          </p:cNvSpPr>
          <p:nvPr/>
        </p:nvSpPr>
        <p:spPr bwMode="auto">
          <a:xfrm>
            <a:off x="2325514" y="2996952"/>
            <a:ext cx="4384824" cy="50444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Browsers and messaging</a:t>
            </a:r>
          </a:p>
        </p:txBody>
      </p:sp>
      <p:sp>
        <p:nvSpPr>
          <p:cNvPr id="13" name="Rounded Rectangle 12">
            <a:extLst>
              <a:ext uri="{FF2B5EF4-FFF2-40B4-BE49-F238E27FC236}">
                <a16:creationId xmlns:a16="http://schemas.microsoft.com/office/drawing/2014/main" id="{9A8A0EA5-8D55-5442-AC5D-556AFB1B70F9}"/>
              </a:ext>
            </a:extLst>
          </p:cNvPr>
          <p:cNvSpPr>
            <a:spLocks noChangeArrowheads="1"/>
          </p:cNvSpPr>
          <p:nvPr/>
        </p:nvSpPr>
        <p:spPr bwMode="auto">
          <a:xfrm>
            <a:off x="2325514" y="3645024"/>
            <a:ext cx="4384824" cy="50444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System libraries</a:t>
            </a:r>
          </a:p>
        </p:txBody>
      </p:sp>
      <p:sp>
        <p:nvSpPr>
          <p:cNvPr id="14" name="Rounded Rectangle 13">
            <a:extLst>
              <a:ext uri="{FF2B5EF4-FFF2-40B4-BE49-F238E27FC236}">
                <a16:creationId xmlns:a16="http://schemas.microsoft.com/office/drawing/2014/main" id="{705AE9C8-2383-BE4E-A5E1-495F6EC2B256}"/>
              </a:ext>
            </a:extLst>
          </p:cNvPr>
          <p:cNvSpPr>
            <a:spLocks noChangeArrowheads="1"/>
          </p:cNvSpPr>
          <p:nvPr/>
        </p:nvSpPr>
        <p:spPr bwMode="auto">
          <a:xfrm>
            <a:off x="2325514" y="4293096"/>
            <a:ext cx="4384824" cy="50444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Database</a:t>
            </a:r>
          </a:p>
        </p:txBody>
      </p:sp>
      <p:sp>
        <p:nvSpPr>
          <p:cNvPr id="15" name="Rounded Rectangle 14">
            <a:extLst>
              <a:ext uri="{FF2B5EF4-FFF2-40B4-BE49-F238E27FC236}">
                <a16:creationId xmlns:a16="http://schemas.microsoft.com/office/drawing/2014/main" id="{FBE7FFC0-35A1-0D43-8FD9-A1B3266E53BC}"/>
              </a:ext>
            </a:extLst>
          </p:cNvPr>
          <p:cNvSpPr>
            <a:spLocks noChangeArrowheads="1"/>
          </p:cNvSpPr>
          <p:nvPr/>
        </p:nvSpPr>
        <p:spPr bwMode="auto">
          <a:xfrm>
            <a:off x="2325514" y="4941168"/>
            <a:ext cx="4384824" cy="50444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Operating system</a:t>
            </a:r>
          </a:p>
        </p:txBody>
      </p:sp>
      <p:sp>
        <p:nvSpPr>
          <p:cNvPr id="16" name="Rounded Rectangle 15">
            <a:extLst>
              <a:ext uri="{FF2B5EF4-FFF2-40B4-BE49-F238E27FC236}">
                <a16:creationId xmlns:a16="http://schemas.microsoft.com/office/drawing/2014/main" id="{C088FC37-8D20-9843-A81D-691AE50A938F}"/>
              </a:ext>
            </a:extLst>
          </p:cNvPr>
          <p:cNvSpPr>
            <a:spLocks noChangeArrowheads="1"/>
          </p:cNvSpPr>
          <p:nvPr/>
        </p:nvSpPr>
        <p:spPr bwMode="auto">
          <a:xfrm>
            <a:off x="1907704" y="6095441"/>
            <a:ext cx="5220445" cy="504443"/>
          </a:xfrm>
          <a:prstGeom prst="roundRect">
            <a:avLst>
              <a:gd name="adj" fmla="val 8023"/>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Network</a:t>
            </a:r>
          </a:p>
        </p:txBody>
      </p:sp>
    </p:spTree>
    <p:extLst>
      <p:ext uri="{BB962C8B-B14F-4D97-AF65-F5344CB8AC3E}">
        <p14:creationId xmlns:p14="http://schemas.microsoft.com/office/powerpoint/2010/main" val="3101931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836712"/>
            <a:ext cx="8640960" cy="5760938"/>
          </a:xfrm>
        </p:spPr>
        <p:txBody>
          <a:bodyPr/>
          <a:lstStyle/>
          <a:p>
            <a:r>
              <a:rPr lang="en-US" sz="2800" b="1" dirty="0">
                <a:solidFill>
                  <a:srgbClr val="C00000"/>
                </a:solidFill>
              </a:rPr>
              <a:t>Authentication and authorization</a:t>
            </a:r>
            <a:br>
              <a:rPr lang="en-US" sz="2100" dirty="0"/>
            </a:br>
            <a:r>
              <a:rPr lang="en-US" sz="2100" dirty="0"/>
              <a:t>You should have authentication and authorization standards and procedures that ensure that all users have strong authentication and that they have properly access permissions properly. </a:t>
            </a:r>
          </a:p>
          <a:p>
            <a:r>
              <a:rPr lang="en-US" sz="2800" b="1" dirty="0">
                <a:solidFill>
                  <a:srgbClr val="C00000"/>
                </a:solidFill>
              </a:rPr>
              <a:t>System infrastructure management</a:t>
            </a:r>
            <a:br>
              <a:rPr lang="en-US" sz="2100" dirty="0"/>
            </a:br>
            <a:r>
              <a:rPr lang="en-US" sz="2100" dirty="0"/>
              <a:t>Infrastructure software should be properly configured and security updates that patch vulnerabilities should be applied as soon as they become available. </a:t>
            </a:r>
          </a:p>
          <a:p>
            <a:r>
              <a:rPr lang="en-US" sz="2800" b="1" dirty="0">
                <a:solidFill>
                  <a:srgbClr val="C00000"/>
                </a:solidFill>
              </a:rPr>
              <a:t>Attack monitoring</a:t>
            </a:r>
            <a:br>
              <a:rPr lang="en-US" sz="2100" dirty="0"/>
            </a:br>
            <a:r>
              <a:rPr lang="en-US" sz="2100" dirty="0"/>
              <a:t>The system should be regularly checked for possible unauthorized access. If attacks are detected, it may be possible to put resistance strategies in place that minimize the effects of the attack.</a:t>
            </a:r>
          </a:p>
          <a:p>
            <a:r>
              <a:rPr lang="en-US" sz="2800" b="1" dirty="0">
                <a:solidFill>
                  <a:srgbClr val="C00000"/>
                </a:solidFill>
              </a:rPr>
              <a:t>Backup</a:t>
            </a:r>
            <a:br>
              <a:rPr lang="en-US" sz="2100" dirty="0"/>
            </a:br>
            <a:r>
              <a:rPr lang="en-US" sz="2100" dirty="0"/>
              <a:t>Backup policies should be implemented to ensure that you keep undamaged copies of program and data files. These can then be restored after an attack.</a:t>
            </a:r>
          </a:p>
          <a:p>
            <a:endParaRPr lang="en-US" sz="2100" dirty="0"/>
          </a:p>
          <a:p>
            <a:endParaRPr lang="en-US" sz="21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0"/>
            <a:ext cx="8229600" cy="830935"/>
          </a:xfrm>
        </p:spPr>
        <p:txBody>
          <a:bodyPr/>
          <a:lstStyle/>
          <a:p>
            <a:r>
              <a:rPr lang="en-US" dirty="0">
                <a:solidFill>
                  <a:schemeClr val="tx2"/>
                </a:solidFill>
              </a:rPr>
              <a:t>Security management</a:t>
            </a:r>
          </a:p>
        </p:txBody>
      </p:sp>
    </p:spTree>
    <p:extLst>
      <p:ext uri="{BB962C8B-B14F-4D97-AF65-F5344CB8AC3E}">
        <p14:creationId xmlns:p14="http://schemas.microsoft.com/office/powerpoint/2010/main" val="2124059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453237"/>
          </a:xfrm>
        </p:spPr>
        <p:txBody>
          <a:bodyPr/>
          <a:lstStyle/>
          <a:p>
            <a:r>
              <a:rPr lang="en-US" sz="2400" b="1" dirty="0">
                <a:solidFill>
                  <a:srgbClr val="C00000"/>
                </a:solidFill>
              </a:rPr>
              <a:t>Operational security </a:t>
            </a:r>
            <a:r>
              <a:rPr lang="en-US" sz="2400" dirty="0"/>
              <a:t>focuses on </a:t>
            </a:r>
            <a:r>
              <a:rPr lang="en-US" sz="2400" dirty="0">
                <a:solidFill>
                  <a:srgbClr val="C00000"/>
                </a:solidFill>
              </a:rPr>
              <a:t>helping users to maintain security</a:t>
            </a:r>
            <a:r>
              <a:rPr lang="en-US" sz="2400" dirty="0"/>
              <a:t>. User attacks try to trick users into disclosing their credentials or accessing a website that includes malware such as a key-logging system. </a:t>
            </a:r>
          </a:p>
          <a:p>
            <a:r>
              <a:rPr lang="en-US" sz="2400" b="1" dirty="0">
                <a:solidFill>
                  <a:srgbClr val="C00000"/>
                </a:solidFill>
              </a:rPr>
              <a:t>Operational security procedures and practices</a:t>
            </a:r>
          </a:p>
          <a:p>
            <a:pPr lvl="1"/>
            <a:r>
              <a:rPr lang="en-US" sz="2400" b="1" dirty="0">
                <a:solidFill>
                  <a:srgbClr val="C00000"/>
                </a:solidFill>
              </a:rPr>
              <a:t>Auto-logout</a:t>
            </a:r>
            <a:r>
              <a:rPr lang="en-US" sz="2400" dirty="0"/>
              <a:t>, which addresses the common problem of users forgetting to logout from a computer used in a shared space. </a:t>
            </a:r>
          </a:p>
          <a:p>
            <a:pPr lvl="1"/>
            <a:r>
              <a:rPr lang="en-US" sz="2400" b="1" dirty="0">
                <a:solidFill>
                  <a:srgbClr val="C00000"/>
                </a:solidFill>
              </a:rPr>
              <a:t>User command logging</a:t>
            </a:r>
            <a:r>
              <a:rPr lang="en-US" sz="2400" dirty="0"/>
              <a:t>, which makes it possible to discover actions taken by users that have deliberately or accidentally damaged some system resources. </a:t>
            </a:r>
          </a:p>
          <a:p>
            <a:pPr lvl="1"/>
            <a:r>
              <a:rPr lang="en-US" sz="2400" b="1" dirty="0">
                <a:solidFill>
                  <a:srgbClr val="C00000"/>
                </a:solidFill>
              </a:rPr>
              <a:t>Multi-factor authentication</a:t>
            </a:r>
            <a:r>
              <a:rPr lang="en-US" sz="2400" dirty="0"/>
              <a:t>, which reduces the chances of an intruder gaining access to the system using stolen credentials.</a:t>
            </a:r>
          </a:p>
          <a:p>
            <a:pPr lvl="1"/>
            <a:endParaRPr lang="en-US" sz="20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Operational security</a:t>
            </a:r>
          </a:p>
        </p:txBody>
      </p:sp>
    </p:spTree>
    <p:extLst>
      <p:ext uri="{BB962C8B-B14F-4D97-AF65-F5344CB8AC3E}">
        <p14:creationId xmlns:p14="http://schemas.microsoft.com/office/powerpoint/2010/main" val="3846079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solidFill>
                  <a:srgbClr val="C00000"/>
                </a:solidFill>
              </a:rPr>
              <a:t>Injection attacks </a:t>
            </a:r>
            <a:r>
              <a:rPr lang="en-US" sz="2800" dirty="0"/>
              <a:t>are a type of attack where a malicious user uses a valid input field to input malicious code or database commands. </a:t>
            </a:r>
          </a:p>
          <a:p>
            <a:endParaRPr lang="en-US" sz="2800" dirty="0"/>
          </a:p>
          <a:p>
            <a:r>
              <a:rPr lang="en-US" sz="2800" dirty="0"/>
              <a:t>These </a:t>
            </a:r>
            <a:r>
              <a:rPr lang="en-US" sz="2800" dirty="0">
                <a:solidFill>
                  <a:srgbClr val="C00000"/>
                </a:solidFill>
              </a:rPr>
              <a:t>malicious instructions </a:t>
            </a:r>
            <a:r>
              <a:rPr lang="en-US" sz="2800" dirty="0"/>
              <a:t>are then executed, causing some damage to the system. Code can be injected that leaks system data to the attackers. </a:t>
            </a:r>
          </a:p>
          <a:p>
            <a:endParaRPr lang="en-US" sz="2800" dirty="0"/>
          </a:p>
          <a:p>
            <a:r>
              <a:rPr lang="en-US" sz="2800" dirty="0"/>
              <a:t>Common types of injection attack include </a:t>
            </a:r>
            <a:r>
              <a:rPr lang="en-US" sz="2800" dirty="0">
                <a:solidFill>
                  <a:srgbClr val="C00000"/>
                </a:solidFill>
              </a:rPr>
              <a:t>buffer overflow attacks </a:t>
            </a:r>
            <a:r>
              <a:rPr lang="en-US" sz="2800" dirty="0"/>
              <a:t>and </a:t>
            </a:r>
            <a:r>
              <a:rPr lang="en-US" sz="2800" dirty="0">
                <a:solidFill>
                  <a:srgbClr val="C00000"/>
                </a:solidFill>
              </a:rPr>
              <a:t>SQL poisoning attacks</a:t>
            </a:r>
            <a:r>
              <a:rPr lang="en-US" sz="2800" dirty="0"/>
              <a:t>.</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Injection attacks</a:t>
            </a:r>
          </a:p>
        </p:txBody>
      </p:sp>
    </p:spTree>
    <p:extLst>
      <p:ext uri="{BB962C8B-B14F-4D97-AF65-F5344CB8AC3E}">
        <p14:creationId xmlns:p14="http://schemas.microsoft.com/office/powerpoint/2010/main" val="728982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2020/10/27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400" dirty="0"/>
              <a:t>(Cloud-Based Software: </a:t>
            </a:r>
            <a:r>
              <a:rPr lang="en-US" altLang="zh-TW" sz="2200" dirty="0"/>
              <a:t>Virtualization and containers,</a:t>
            </a:r>
            <a:br>
              <a:rPr lang="en-US" altLang="zh-TW" sz="2200" dirty="0"/>
            </a:br>
            <a:r>
              <a:rPr lang="en-US" altLang="zh-TW" sz="2200" dirty="0"/>
              <a:t>                                  Everything as a service, Software as a service)</a:t>
            </a:r>
          </a:p>
          <a:p>
            <a:pPr marL="0" indent="0">
              <a:buNone/>
            </a:pPr>
            <a:r>
              <a:rPr lang="en-US" altLang="zh-TW" sz="2400" dirty="0"/>
              <a:t>8   2020/11/03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solidFill>
                  <a:schemeClr val="accent6">
                    <a:lumMod val="75000"/>
                  </a:schemeClr>
                </a:solidFill>
              </a:rPr>
              <a:t>9   2020/11/10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10   2020/11/17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200" dirty="0"/>
              <a:t>(Microservices Architecture: RESTful services, </a:t>
            </a:r>
            <a:br>
              <a:rPr lang="en-US" altLang="zh-TW" sz="2200" dirty="0"/>
            </a:br>
            <a:r>
              <a:rPr lang="en-US" altLang="zh-TW" sz="2200" dirty="0"/>
              <a:t>                                     Service deployment)</a:t>
            </a:r>
          </a:p>
          <a:p>
            <a:pPr marL="0" indent="0">
              <a:buNone/>
            </a:pPr>
            <a:r>
              <a:rPr lang="en-US" altLang="zh-TW" sz="2400" dirty="0">
                <a:solidFill>
                  <a:schemeClr val="accent3">
                    <a:lumMod val="75000"/>
                  </a:schemeClr>
                </a:solidFill>
              </a:rPr>
              <a:t>11   2020/11/24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solidFill>
                  <a:srgbClr val="FF0000"/>
                </a:solidFill>
              </a:rPr>
              <a:t>12   2020/12/01   </a:t>
            </a:r>
            <a:r>
              <a:rPr lang="zh-TW" altLang="en-US" sz="2400" dirty="0">
                <a:solidFill>
                  <a:srgbClr val="FF0000"/>
                </a:solidFill>
              </a:rPr>
              <a:t>安全和隱私 </a:t>
            </a:r>
            <a:r>
              <a:rPr lang="en-US" altLang="zh-TW" sz="2400" dirty="0">
                <a:solidFill>
                  <a:srgbClr val="FF0000"/>
                </a:solidFill>
              </a:rPr>
              <a:t>(Security and Privacy)</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b="1" dirty="0">
                <a:solidFill>
                  <a:srgbClr val="C00000"/>
                </a:solidFill>
              </a:rPr>
              <a:t>SQL poisoning attacks </a:t>
            </a:r>
            <a:r>
              <a:rPr lang="en-US" sz="2800" dirty="0"/>
              <a:t>are </a:t>
            </a:r>
            <a:r>
              <a:rPr lang="en-US" sz="2800" dirty="0">
                <a:solidFill>
                  <a:srgbClr val="C00000"/>
                </a:solidFill>
              </a:rPr>
              <a:t>attacks on software products that use an SQL database</a:t>
            </a:r>
            <a:r>
              <a:rPr lang="en-US" sz="2800" dirty="0"/>
              <a:t>. </a:t>
            </a:r>
          </a:p>
          <a:p>
            <a:endParaRPr lang="en-US" sz="2800" dirty="0"/>
          </a:p>
          <a:p>
            <a:r>
              <a:rPr lang="en-US" sz="2800" dirty="0"/>
              <a:t>They take advantage of a situation where a </a:t>
            </a:r>
            <a:r>
              <a:rPr lang="en-US" sz="2800" dirty="0">
                <a:solidFill>
                  <a:srgbClr val="C00000"/>
                </a:solidFill>
              </a:rPr>
              <a:t>user input is used as part of an SQL command</a:t>
            </a:r>
            <a:r>
              <a:rPr lang="en-US" sz="2800" dirty="0"/>
              <a:t>. </a:t>
            </a:r>
          </a:p>
          <a:p>
            <a:endParaRPr lang="en-US" sz="2800" dirty="0"/>
          </a:p>
          <a:p>
            <a:r>
              <a:rPr lang="en-US" sz="2800" dirty="0"/>
              <a:t>A malicious user uses a form input field to input a fragment of SQL that allows access to the database.</a:t>
            </a:r>
          </a:p>
          <a:p>
            <a:endParaRPr lang="en-US" sz="2800" dirty="0"/>
          </a:p>
          <a:p>
            <a:r>
              <a:rPr lang="en-US" sz="2800" dirty="0"/>
              <a:t>The form field is added to the SQL query, which is executed and returns the information to the attacker.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SQL poisoning attacks</a:t>
            </a:r>
          </a:p>
        </p:txBody>
      </p:sp>
    </p:spTree>
    <p:extLst>
      <p:ext uri="{BB962C8B-B14F-4D97-AF65-F5344CB8AC3E}">
        <p14:creationId xmlns:p14="http://schemas.microsoft.com/office/powerpoint/2010/main" val="4263898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400" dirty="0">
                <a:solidFill>
                  <a:srgbClr val="C00000"/>
                </a:solidFill>
              </a:rPr>
              <a:t>Cross-site scripting attacks </a:t>
            </a:r>
            <a:r>
              <a:rPr lang="en-US" sz="2400" dirty="0"/>
              <a:t>are another form of </a:t>
            </a:r>
            <a:r>
              <a:rPr lang="en-US" sz="2400" dirty="0">
                <a:solidFill>
                  <a:srgbClr val="C00000"/>
                </a:solidFill>
              </a:rPr>
              <a:t>injection attack</a:t>
            </a:r>
            <a:r>
              <a:rPr lang="en-US" sz="2400" dirty="0"/>
              <a:t>. </a:t>
            </a:r>
          </a:p>
          <a:p>
            <a:r>
              <a:rPr lang="en-US" sz="2400" dirty="0"/>
              <a:t>An attacker adds </a:t>
            </a:r>
            <a:r>
              <a:rPr lang="en-US" sz="2400" dirty="0">
                <a:solidFill>
                  <a:srgbClr val="C00000"/>
                </a:solidFill>
              </a:rPr>
              <a:t>malicious </a:t>
            </a:r>
            <a:r>
              <a:rPr lang="en-US" sz="2400" dirty="0" err="1">
                <a:solidFill>
                  <a:srgbClr val="C00000"/>
                </a:solidFill>
              </a:rPr>
              <a:t>Javascript</a:t>
            </a:r>
            <a:r>
              <a:rPr lang="en-US" sz="2400" dirty="0">
                <a:solidFill>
                  <a:srgbClr val="C00000"/>
                </a:solidFill>
              </a:rPr>
              <a:t> code </a:t>
            </a:r>
            <a:r>
              <a:rPr lang="en-US" sz="2400" dirty="0"/>
              <a:t>to the web page that is returned from a server to a client and this script is executed when the page is displayed in the user’s browser. </a:t>
            </a:r>
          </a:p>
          <a:p>
            <a:r>
              <a:rPr lang="en-US" sz="2400" dirty="0"/>
              <a:t>The malicious script may steal customer information or direct them to another website. </a:t>
            </a:r>
          </a:p>
          <a:p>
            <a:r>
              <a:rPr lang="en-US" sz="2400" dirty="0"/>
              <a:t>This may try to capture personal data or display advertisements. </a:t>
            </a:r>
          </a:p>
          <a:p>
            <a:r>
              <a:rPr lang="en-US" sz="2400" dirty="0">
                <a:solidFill>
                  <a:srgbClr val="C00000"/>
                </a:solidFill>
              </a:rPr>
              <a:t>Cookies</a:t>
            </a:r>
            <a:r>
              <a:rPr lang="en-US" sz="2400" dirty="0"/>
              <a:t> may be stolen, which makes a session </a:t>
            </a:r>
            <a:r>
              <a:rPr lang="en-US" sz="2400" dirty="0">
                <a:solidFill>
                  <a:srgbClr val="C00000"/>
                </a:solidFill>
              </a:rPr>
              <a:t>hijacking attack </a:t>
            </a:r>
            <a:r>
              <a:rPr lang="en-US" sz="2400" dirty="0"/>
              <a:t>possible.</a:t>
            </a:r>
          </a:p>
          <a:p>
            <a:r>
              <a:rPr lang="en-US" sz="2400" dirty="0"/>
              <a:t>As with other types of injection attack, cross-site scripting attacks may be avoided by </a:t>
            </a:r>
            <a:r>
              <a:rPr lang="en-US" sz="2400" dirty="0">
                <a:solidFill>
                  <a:srgbClr val="C00000"/>
                </a:solidFill>
              </a:rPr>
              <a:t>input validation</a:t>
            </a:r>
            <a:r>
              <a:rPr lang="en-US" sz="2400" dirty="0"/>
              <a:t>.</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Cross-site scripting attacks</a:t>
            </a:r>
          </a:p>
        </p:txBody>
      </p:sp>
    </p:spTree>
    <p:extLst>
      <p:ext uri="{BB962C8B-B14F-4D97-AF65-F5344CB8AC3E}">
        <p14:creationId xmlns:p14="http://schemas.microsoft.com/office/powerpoint/2010/main" val="2375335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Cross-site scripting attack</a:t>
            </a:r>
          </a:p>
        </p:txBody>
      </p:sp>
      <p:sp>
        <p:nvSpPr>
          <p:cNvPr id="9" name="Rounded Rectangle 8">
            <a:extLst>
              <a:ext uri="{FF2B5EF4-FFF2-40B4-BE49-F238E27FC236}">
                <a16:creationId xmlns:a16="http://schemas.microsoft.com/office/drawing/2014/main" id="{321A557E-ECA0-ED43-AAB8-61FF2C65758B}"/>
              </a:ext>
            </a:extLst>
          </p:cNvPr>
          <p:cNvSpPr>
            <a:spLocks noChangeArrowheads="1"/>
          </p:cNvSpPr>
          <p:nvPr/>
        </p:nvSpPr>
        <p:spPr bwMode="auto">
          <a:xfrm>
            <a:off x="1763687" y="1844572"/>
            <a:ext cx="1531253" cy="43230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Browser</a:t>
            </a:r>
          </a:p>
        </p:txBody>
      </p:sp>
      <p:cxnSp>
        <p:nvCxnSpPr>
          <p:cNvPr id="10" name="Straight Arrow Connector 9">
            <a:extLst>
              <a:ext uri="{FF2B5EF4-FFF2-40B4-BE49-F238E27FC236}">
                <a16:creationId xmlns:a16="http://schemas.microsoft.com/office/drawing/2014/main" id="{32B98F7E-EB07-134C-86AB-FF01EAB02C42}"/>
              </a:ext>
            </a:extLst>
          </p:cNvPr>
          <p:cNvCxnSpPr>
            <a:cxnSpLocks/>
            <a:stCxn id="9" idx="3"/>
            <a:endCxn id="31" idx="1"/>
          </p:cNvCxnSpPr>
          <p:nvPr/>
        </p:nvCxnSpPr>
        <p:spPr>
          <a:xfrm flipV="1">
            <a:off x="3294940" y="2057170"/>
            <a:ext cx="1997140" cy="3552"/>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F00BCEF1-D009-0C47-B590-A8EF649D7771}"/>
              </a:ext>
            </a:extLst>
          </p:cNvPr>
          <p:cNvCxnSpPr>
            <a:cxnSpLocks/>
          </p:cNvCxnSpPr>
          <p:nvPr/>
        </p:nvCxnSpPr>
        <p:spPr>
          <a:xfrm rot="10800000" flipV="1">
            <a:off x="3262147" y="2592872"/>
            <a:ext cx="3126361" cy="2310535"/>
          </a:xfrm>
          <a:prstGeom prst="bentConnector3">
            <a:avLst>
              <a:gd name="adj1" fmla="val 1573"/>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3E51E26-7FD3-0F4B-A4E3-64318477C51E}"/>
              </a:ext>
            </a:extLst>
          </p:cNvPr>
          <p:cNvSpPr txBox="1"/>
          <p:nvPr/>
        </p:nvSpPr>
        <p:spPr>
          <a:xfrm>
            <a:off x="4923973" y="1050213"/>
            <a:ext cx="2294702" cy="461665"/>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Product website</a:t>
            </a:r>
          </a:p>
        </p:txBody>
      </p:sp>
      <p:sp>
        <p:nvSpPr>
          <p:cNvPr id="21" name="TextBox 20">
            <a:extLst>
              <a:ext uri="{FF2B5EF4-FFF2-40B4-BE49-F238E27FC236}">
                <a16:creationId xmlns:a16="http://schemas.microsoft.com/office/drawing/2014/main" id="{6AA3D27E-226F-8E48-A539-C884A1037669}"/>
              </a:ext>
            </a:extLst>
          </p:cNvPr>
          <p:cNvSpPr txBox="1"/>
          <p:nvPr/>
        </p:nvSpPr>
        <p:spPr>
          <a:xfrm>
            <a:off x="3337265" y="1092909"/>
            <a:ext cx="1837824"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1. </a:t>
            </a:r>
            <a:br>
              <a:rPr lang="en-US" dirty="0">
                <a:solidFill>
                  <a:schemeClr val="accent1">
                    <a:lumMod val="75000"/>
                  </a:schemeClr>
                </a:solidFill>
                <a:latin typeface="Calibri" panose="020F0502020204030204" pitchFamily="34" charset="0"/>
                <a:cs typeface="Calibri" panose="020F0502020204030204" pitchFamily="34" charset="0"/>
              </a:rPr>
            </a:br>
            <a:r>
              <a:rPr lang="en-US" dirty="0">
                <a:solidFill>
                  <a:schemeClr val="accent1">
                    <a:lumMod val="75000"/>
                  </a:schemeClr>
                </a:solidFill>
                <a:latin typeface="Calibri" panose="020F0502020204030204" pitchFamily="34" charset="0"/>
                <a:cs typeface="Calibri" panose="020F0502020204030204" pitchFamily="34" charset="0"/>
              </a:rPr>
              <a:t>Introduce malicious code</a:t>
            </a:r>
          </a:p>
        </p:txBody>
      </p:sp>
      <p:sp>
        <p:nvSpPr>
          <p:cNvPr id="24" name="TextBox 23">
            <a:extLst>
              <a:ext uri="{FF2B5EF4-FFF2-40B4-BE49-F238E27FC236}">
                <a16:creationId xmlns:a16="http://schemas.microsoft.com/office/drawing/2014/main" id="{6AA53A78-D519-E84D-80D7-CA35E584E66B}"/>
              </a:ext>
            </a:extLst>
          </p:cNvPr>
          <p:cNvSpPr txBox="1"/>
          <p:nvPr/>
        </p:nvSpPr>
        <p:spPr>
          <a:xfrm>
            <a:off x="1818100" y="5157192"/>
            <a:ext cx="1457756" cy="461665"/>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Victim</a:t>
            </a:r>
          </a:p>
        </p:txBody>
      </p:sp>
      <p:sp>
        <p:nvSpPr>
          <p:cNvPr id="29" name="Rounded Rectangle 28">
            <a:extLst>
              <a:ext uri="{FF2B5EF4-FFF2-40B4-BE49-F238E27FC236}">
                <a16:creationId xmlns:a16="http://schemas.microsoft.com/office/drawing/2014/main" id="{26C8E6FA-26C6-064F-995E-FF0610128EA8}"/>
              </a:ext>
            </a:extLst>
          </p:cNvPr>
          <p:cNvSpPr>
            <a:spLocks noChangeArrowheads="1"/>
          </p:cNvSpPr>
          <p:nvPr/>
        </p:nvSpPr>
        <p:spPr bwMode="auto">
          <a:xfrm>
            <a:off x="1763017" y="2281789"/>
            <a:ext cx="1531253" cy="44431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Website</a:t>
            </a:r>
          </a:p>
        </p:txBody>
      </p:sp>
      <p:sp>
        <p:nvSpPr>
          <p:cNvPr id="30" name="Rounded Rectangle 29">
            <a:extLst>
              <a:ext uri="{FF2B5EF4-FFF2-40B4-BE49-F238E27FC236}">
                <a16:creationId xmlns:a16="http://schemas.microsoft.com/office/drawing/2014/main" id="{AFA9950E-08BC-5C42-B789-018EE6CB5ACF}"/>
              </a:ext>
            </a:extLst>
          </p:cNvPr>
          <p:cNvSpPr>
            <a:spLocks noChangeArrowheads="1"/>
          </p:cNvSpPr>
          <p:nvPr/>
        </p:nvSpPr>
        <p:spPr bwMode="auto">
          <a:xfrm>
            <a:off x="1763686" y="4318945"/>
            <a:ext cx="1531253" cy="810971"/>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Browser</a:t>
            </a:r>
          </a:p>
        </p:txBody>
      </p:sp>
      <p:sp>
        <p:nvSpPr>
          <p:cNvPr id="31" name="Rounded Rectangle 30">
            <a:extLst>
              <a:ext uri="{FF2B5EF4-FFF2-40B4-BE49-F238E27FC236}">
                <a16:creationId xmlns:a16="http://schemas.microsoft.com/office/drawing/2014/main" id="{CCFF8F48-CAC8-7244-8BFD-FEBE393BF39D}"/>
              </a:ext>
            </a:extLst>
          </p:cNvPr>
          <p:cNvSpPr>
            <a:spLocks noChangeArrowheads="1"/>
          </p:cNvSpPr>
          <p:nvPr/>
        </p:nvSpPr>
        <p:spPr bwMode="auto">
          <a:xfrm>
            <a:off x="5292080" y="1505213"/>
            <a:ext cx="1558489" cy="1103914"/>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32" name="Rounded Rectangle 31">
            <a:extLst>
              <a:ext uri="{FF2B5EF4-FFF2-40B4-BE49-F238E27FC236}">
                <a16:creationId xmlns:a16="http://schemas.microsoft.com/office/drawing/2014/main" id="{108E59F2-4A91-3B41-B7C1-5E092D1B6D88}"/>
              </a:ext>
            </a:extLst>
          </p:cNvPr>
          <p:cNvSpPr>
            <a:spLocks noChangeArrowheads="1"/>
          </p:cNvSpPr>
          <p:nvPr/>
        </p:nvSpPr>
        <p:spPr bwMode="auto">
          <a:xfrm>
            <a:off x="5547657" y="1753404"/>
            <a:ext cx="824543" cy="478422"/>
          </a:xfrm>
          <a:prstGeom prst="roundRect">
            <a:avLst>
              <a:gd name="adj" fmla="val 8023"/>
            </a:avLst>
          </a:prstGeom>
          <a:solidFill>
            <a:schemeClr val="accent2">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40B61AFD-DFFA-2945-A890-4602373A5782}"/>
              </a:ext>
            </a:extLst>
          </p:cNvPr>
          <p:cNvSpPr txBox="1"/>
          <p:nvPr/>
        </p:nvSpPr>
        <p:spPr>
          <a:xfrm>
            <a:off x="3352591" y="4948886"/>
            <a:ext cx="3429444"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2. </a:t>
            </a:r>
            <a:br>
              <a:rPr lang="en-US" dirty="0">
                <a:solidFill>
                  <a:schemeClr val="accent1">
                    <a:lumMod val="75000"/>
                  </a:schemeClr>
                </a:solidFill>
                <a:latin typeface="Calibri" panose="020F0502020204030204" pitchFamily="34" charset="0"/>
                <a:cs typeface="Calibri" panose="020F0502020204030204" pitchFamily="34" charset="0"/>
              </a:rPr>
            </a:br>
            <a:r>
              <a:rPr lang="en-US" dirty="0">
                <a:solidFill>
                  <a:schemeClr val="accent1">
                    <a:lumMod val="75000"/>
                  </a:schemeClr>
                </a:solidFill>
                <a:latin typeface="Calibri" panose="020F0502020204030204" pitchFamily="34" charset="0"/>
                <a:cs typeface="Calibri" panose="020F0502020204030204" pitchFamily="34" charset="0"/>
              </a:rPr>
              <a:t>Data delivered and malware script installed in victim’s browser</a:t>
            </a:r>
          </a:p>
        </p:txBody>
      </p:sp>
      <p:sp>
        <p:nvSpPr>
          <p:cNvPr id="36" name="TextBox 35">
            <a:extLst>
              <a:ext uri="{FF2B5EF4-FFF2-40B4-BE49-F238E27FC236}">
                <a16:creationId xmlns:a16="http://schemas.microsoft.com/office/drawing/2014/main" id="{69E9D28B-02C8-974C-B2B0-B91C1ED7E451}"/>
              </a:ext>
            </a:extLst>
          </p:cNvPr>
          <p:cNvSpPr txBox="1"/>
          <p:nvPr/>
        </p:nvSpPr>
        <p:spPr>
          <a:xfrm>
            <a:off x="324598" y="2845154"/>
            <a:ext cx="2171919" cy="1200329"/>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3. </a:t>
            </a:r>
            <a:br>
              <a:rPr lang="en-US" dirty="0">
                <a:solidFill>
                  <a:schemeClr val="accent1">
                    <a:lumMod val="75000"/>
                  </a:schemeClr>
                </a:solidFill>
                <a:latin typeface="Calibri" panose="020F0502020204030204" pitchFamily="34" charset="0"/>
                <a:cs typeface="Calibri" panose="020F0502020204030204" pitchFamily="34" charset="0"/>
              </a:rPr>
            </a:br>
            <a:r>
              <a:rPr lang="en-US" dirty="0">
                <a:solidFill>
                  <a:schemeClr val="accent1">
                    <a:lumMod val="75000"/>
                  </a:schemeClr>
                </a:solidFill>
                <a:latin typeface="Calibri" panose="020F0502020204030204" pitchFamily="34" charset="0"/>
                <a:cs typeface="Calibri" panose="020F0502020204030204" pitchFamily="34" charset="0"/>
              </a:rPr>
              <a:t>Malware script sends session cookie to attacker</a:t>
            </a:r>
          </a:p>
        </p:txBody>
      </p:sp>
      <p:sp>
        <p:nvSpPr>
          <p:cNvPr id="37" name="TextBox 36">
            <a:extLst>
              <a:ext uri="{FF2B5EF4-FFF2-40B4-BE49-F238E27FC236}">
                <a16:creationId xmlns:a16="http://schemas.microsoft.com/office/drawing/2014/main" id="{18DF87C8-965C-2644-AB3C-2D9E6B47EBF9}"/>
              </a:ext>
            </a:extLst>
          </p:cNvPr>
          <p:cNvSpPr txBox="1"/>
          <p:nvPr/>
        </p:nvSpPr>
        <p:spPr>
          <a:xfrm>
            <a:off x="1801118" y="1405569"/>
            <a:ext cx="1455050" cy="461665"/>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Attacker</a:t>
            </a:r>
          </a:p>
        </p:txBody>
      </p:sp>
      <p:cxnSp>
        <p:nvCxnSpPr>
          <p:cNvPr id="41" name="Elbow Connector 40">
            <a:extLst>
              <a:ext uri="{FF2B5EF4-FFF2-40B4-BE49-F238E27FC236}">
                <a16:creationId xmlns:a16="http://schemas.microsoft.com/office/drawing/2014/main" id="{716E633E-A2C4-4B49-925E-26F8FE6BF58D}"/>
              </a:ext>
            </a:extLst>
          </p:cNvPr>
          <p:cNvCxnSpPr>
            <a:cxnSpLocks/>
            <a:endCxn id="31" idx="2"/>
          </p:cNvCxnSpPr>
          <p:nvPr/>
        </p:nvCxnSpPr>
        <p:spPr>
          <a:xfrm flipV="1">
            <a:off x="3326397" y="2609127"/>
            <a:ext cx="2744928" cy="1959279"/>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C60B84DE-C39E-FD47-9AAC-4F2E9E658959}"/>
              </a:ext>
            </a:extLst>
          </p:cNvPr>
          <p:cNvCxnSpPr>
            <a:cxnSpLocks/>
            <a:stCxn id="30" idx="0"/>
            <a:endCxn id="29" idx="2"/>
          </p:cNvCxnSpPr>
          <p:nvPr/>
        </p:nvCxnSpPr>
        <p:spPr>
          <a:xfrm flipH="1" flipV="1">
            <a:off x="2528644" y="2726102"/>
            <a:ext cx="669" cy="159284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6D0B2CA-A14D-B64B-A1AA-842BEB321005}"/>
              </a:ext>
            </a:extLst>
          </p:cNvPr>
          <p:cNvSpPr txBox="1"/>
          <p:nvPr/>
        </p:nvSpPr>
        <p:spPr>
          <a:xfrm>
            <a:off x="7106146" y="1484784"/>
            <a:ext cx="1858341" cy="1015663"/>
          </a:xfrm>
          <a:prstGeom prst="rect">
            <a:avLst/>
          </a:prstGeom>
          <a:noFill/>
        </p:spPr>
        <p:txBody>
          <a:bodyPr wrap="square" rtlCol="0">
            <a:spAutoFit/>
          </a:bodyPr>
          <a:lstStyle/>
          <a:p>
            <a:pPr algn="ctr"/>
            <a:r>
              <a:rPr lang="en-US" sz="2000" dirty="0">
                <a:solidFill>
                  <a:schemeClr val="accent1">
                    <a:lumMod val="75000"/>
                  </a:schemeClr>
                </a:solidFill>
                <a:latin typeface="Calibri" panose="020F0502020204030204" pitchFamily="34" charset="0"/>
                <a:cs typeface="Calibri" panose="020F0502020204030204" pitchFamily="34" charset="0"/>
              </a:rPr>
              <a:t>Malicious code added to valid data</a:t>
            </a:r>
          </a:p>
        </p:txBody>
      </p:sp>
      <p:sp>
        <p:nvSpPr>
          <p:cNvPr id="65" name="TextBox 64">
            <a:extLst>
              <a:ext uri="{FF2B5EF4-FFF2-40B4-BE49-F238E27FC236}">
                <a16:creationId xmlns:a16="http://schemas.microsoft.com/office/drawing/2014/main" id="{417A3BE8-3671-2F45-B90C-9B3251DE0177}"/>
              </a:ext>
            </a:extLst>
          </p:cNvPr>
          <p:cNvSpPr txBox="1"/>
          <p:nvPr/>
        </p:nvSpPr>
        <p:spPr>
          <a:xfrm>
            <a:off x="3385384" y="3841188"/>
            <a:ext cx="211182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Valid request for data from website</a:t>
            </a:r>
          </a:p>
        </p:txBody>
      </p:sp>
      <p:cxnSp>
        <p:nvCxnSpPr>
          <p:cNvPr id="70" name="Straight Arrow Connector 69">
            <a:extLst>
              <a:ext uri="{FF2B5EF4-FFF2-40B4-BE49-F238E27FC236}">
                <a16:creationId xmlns:a16="http://schemas.microsoft.com/office/drawing/2014/main" id="{A8BE1956-8F1C-9F4A-862A-C049697CC86D}"/>
              </a:ext>
            </a:extLst>
          </p:cNvPr>
          <p:cNvCxnSpPr>
            <a:cxnSpLocks/>
          </p:cNvCxnSpPr>
          <p:nvPr/>
        </p:nvCxnSpPr>
        <p:spPr>
          <a:xfrm flipH="1">
            <a:off x="6372200" y="1986593"/>
            <a:ext cx="733946" cy="12044"/>
          </a:xfrm>
          <a:prstGeom prst="straightConnector1">
            <a:avLst/>
          </a:prstGeom>
          <a:ln w="28575">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1639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t>When a u</a:t>
            </a:r>
            <a:r>
              <a:rPr lang="en-US" sz="2800" dirty="0">
                <a:solidFill>
                  <a:srgbClr val="C00000"/>
                </a:solidFill>
              </a:rPr>
              <a:t>ser authenticates </a:t>
            </a:r>
            <a:r>
              <a:rPr lang="en-US" sz="2800" dirty="0"/>
              <a:t>themselves with a web application, a session is created. </a:t>
            </a:r>
          </a:p>
          <a:p>
            <a:pPr lvl="1"/>
            <a:r>
              <a:rPr lang="en-US" dirty="0">
                <a:solidFill>
                  <a:srgbClr val="C00000"/>
                </a:solidFill>
              </a:rPr>
              <a:t>A session is a time period during which the user’s authentication is valid</a:t>
            </a:r>
            <a:r>
              <a:rPr lang="en-US" dirty="0"/>
              <a:t>. They don’t have to re-authenticate for each interaction with the system. </a:t>
            </a:r>
          </a:p>
          <a:p>
            <a:pPr lvl="1"/>
            <a:r>
              <a:rPr lang="en-US" dirty="0"/>
              <a:t>The authentication process involves placing a session cookie on the user’s device</a:t>
            </a:r>
          </a:p>
          <a:p>
            <a:r>
              <a:rPr lang="en-US" sz="2800" dirty="0">
                <a:solidFill>
                  <a:srgbClr val="C00000"/>
                </a:solidFill>
              </a:rPr>
              <a:t>Session hijacking </a:t>
            </a:r>
            <a:r>
              <a:rPr lang="en-US" sz="2800" dirty="0"/>
              <a:t>is a type of attack where an attacker gets hold of a session cookie and uses this to impersonate a legitimate user. </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Session hijacking attacks</a:t>
            </a:r>
          </a:p>
        </p:txBody>
      </p:sp>
    </p:spTree>
    <p:extLst>
      <p:ext uri="{BB962C8B-B14F-4D97-AF65-F5344CB8AC3E}">
        <p14:creationId xmlns:p14="http://schemas.microsoft.com/office/powerpoint/2010/main" val="22945621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t>There are several ways that an attacker can find out the </a:t>
            </a:r>
            <a:r>
              <a:rPr lang="en-US" sz="2800" dirty="0">
                <a:solidFill>
                  <a:srgbClr val="C00000"/>
                </a:solidFill>
              </a:rPr>
              <a:t>session cookie value </a:t>
            </a:r>
            <a:r>
              <a:rPr lang="en-US" sz="2800" dirty="0"/>
              <a:t>including </a:t>
            </a:r>
            <a:r>
              <a:rPr lang="en-US" sz="2800" dirty="0">
                <a:solidFill>
                  <a:srgbClr val="C00000"/>
                </a:solidFill>
              </a:rPr>
              <a:t>cross-site scripting attacks</a:t>
            </a:r>
            <a:r>
              <a:rPr lang="en-US" sz="2800" dirty="0"/>
              <a:t> and </a:t>
            </a:r>
            <a:r>
              <a:rPr lang="en-US" sz="2800" dirty="0">
                <a:solidFill>
                  <a:srgbClr val="C00000"/>
                </a:solidFill>
              </a:rPr>
              <a:t>traffic monitoring</a:t>
            </a:r>
            <a:r>
              <a:rPr lang="en-US" sz="2800" dirty="0"/>
              <a:t>. </a:t>
            </a:r>
          </a:p>
          <a:p>
            <a:pPr lvl="1"/>
            <a:r>
              <a:rPr lang="en-US" dirty="0"/>
              <a:t>In a </a:t>
            </a:r>
            <a:r>
              <a:rPr lang="en-US" dirty="0">
                <a:solidFill>
                  <a:srgbClr val="C00000"/>
                </a:solidFill>
              </a:rPr>
              <a:t>cross-site scripting attack</a:t>
            </a:r>
            <a:r>
              <a:rPr lang="en-US" dirty="0"/>
              <a:t>, the installed malware sends </a:t>
            </a:r>
            <a:r>
              <a:rPr lang="en-US" dirty="0">
                <a:solidFill>
                  <a:srgbClr val="C00000"/>
                </a:solidFill>
              </a:rPr>
              <a:t>session cookies </a:t>
            </a:r>
            <a:r>
              <a:rPr lang="en-US" dirty="0"/>
              <a:t>to the attackers. </a:t>
            </a:r>
          </a:p>
          <a:p>
            <a:pPr lvl="1"/>
            <a:r>
              <a:rPr lang="en-US" dirty="0">
                <a:solidFill>
                  <a:srgbClr val="C00000"/>
                </a:solidFill>
              </a:rPr>
              <a:t>Traffic monitoring </a:t>
            </a:r>
            <a:r>
              <a:rPr lang="en-US" dirty="0"/>
              <a:t>involves attackers capturing the traffic between the client and server. The session cookie can then be identified by analyzing the data exchanged. </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Session hijacking attacks</a:t>
            </a:r>
          </a:p>
        </p:txBody>
      </p:sp>
    </p:spTree>
    <p:extLst>
      <p:ext uri="{BB962C8B-B14F-4D97-AF65-F5344CB8AC3E}">
        <p14:creationId xmlns:p14="http://schemas.microsoft.com/office/powerpoint/2010/main" val="3072918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268760"/>
            <a:ext cx="8229600" cy="5251102"/>
          </a:xfrm>
        </p:spPr>
        <p:txBody>
          <a:bodyPr/>
          <a:lstStyle/>
          <a:p>
            <a:r>
              <a:rPr lang="en-US" b="1" dirty="0">
                <a:solidFill>
                  <a:srgbClr val="C00000"/>
                </a:solidFill>
              </a:rPr>
              <a:t>Traffic encryption</a:t>
            </a:r>
            <a:br>
              <a:rPr lang="en-US" sz="2400" dirty="0"/>
            </a:br>
            <a:r>
              <a:rPr lang="en-US" sz="2200" dirty="0"/>
              <a:t>Always encrypt the network traffic between clients and your server. This means setting up sessions using https rather than http. If traffic is encrypted it is harder to monitor to find session cookies.</a:t>
            </a:r>
          </a:p>
          <a:p>
            <a:r>
              <a:rPr lang="en-US" b="1" dirty="0">
                <a:solidFill>
                  <a:srgbClr val="C00000"/>
                </a:solidFill>
              </a:rPr>
              <a:t>Multi-factor authentication</a:t>
            </a:r>
            <a:br>
              <a:rPr lang="en-US" sz="2400" dirty="0"/>
            </a:br>
            <a:r>
              <a:rPr lang="en-US" sz="2200" dirty="0"/>
              <a:t>Always use multi-factor authentication and require confirmation of new actions that may be damaging. For example, before a new payee request is accepted, you could ask the user to confirm their identity by inputting a code sent to their phone. </a:t>
            </a:r>
          </a:p>
          <a:p>
            <a:r>
              <a:rPr lang="en-US" b="1" dirty="0">
                <a:solidFill>
                  <a:srgbClr val="C00000"/>
                </a:solidFill>
              </a:rPr>
              <a:t>Short timeouts</a:t>
            </a:r>
            <a:br>
              <a:rPr lang="en-US" sz="2400" dirty="0"/>
            </a:br>
            <a:r>
              <a:rPr lang="en-US" sz="2200" dirty="0"/>
              <a:t>Use relatively short timeouts on sessions. If there has been no activity in a session for a few minutes, the session should be ended and future requests directed to an authentication page. </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1152127"/>
          </a:xfrm>
        </p:spPr>
        <p:txBody>
          <a:bodyPr/>
          <a:lstStyle/>
          <a:p>
            <a:r>
              <a:rPr lang="en-US" dirty="0">
                <a:solidFill>
                  <a:schemeClr val="tx2"/>
                </a:solidFill>
              </a:rPr>
              <a:t>Actions to reduce the </a:t>
            </a:r>
            <a:br>
              <a:rPr lang="en-US" dirty="0">
                <a:solidFill>
                  <a:schemeClr val="tx2"/>
                </a:solidFill>
              </a:rPr>
            </a:br>
            <a:r>
              <a:rPr lang="en-US" dirty="0">
                <a:solidFill>
                  <a:schemeClr val="tx2"/>
                </a:solidFill>
              </a:rPr>
              <a:t>likelihood of hacking</a:t>
            </a:r>
          </a:p>
        </p:txBody>
      </p:sp>
    </p:spTree>
    <p:extLst>
      <p:ext uri="{BB962C8B-B14F-4D97-AF65-F5344CB8AC3E}">
        <p14:creationId xmlns:p14="http://schemas.microsoft.com/office/powerpoint/2010/main" val="32774116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dirty="0">
                <a:solidFill>
                  <a:srgbClr val="C00000"/>
                </a:solidFill>
              </a:rPr>
              <a:t>Authentication</a:t>
            </a:r>
            <a:r>
              <a:rPr lang="en-US" dirty="0"/>
              <a:t> is the process of </a:t>
            </a:r>
            <a:r>
              <a:rPr lang="en-US" dirty="0">
                <a:solidFill>
                  <a:srgbClr val="C00000"/>
                </a:solidFill>
              </a:rPr>
              <a:t>ensuring</a:t>
            </a:r>
            <a:r>
              <a:rPr lang="en-US" dirty="0"/>
              <a:t> that a </a:t>
            </a:r>
            <a:r>
              <a:rPr lang="en-US" dirty="0">
                <a:solidFill>
                  <a:srgbClr val="C00000"/>
                </a:solidFill>
              </a:rPr>
              <a:t>user</a:t>
            </a:r>
            <a:r>
              <a:rPr lang="en-US" dirty="0"/>
              <a:t> of your system is who they claim to be. </a:t>
            </a:r>
          </a:p>
          <a:p>
            <a:r>
              <a:rPr lang="en-US" dirty="0"/>
              <a:t>You need </a:t>
            </a:r>
            <a:r>
              <a:rPr lang="en-US" dirty="0">
                <a:solidFill>
                  <a:srgbClr val="C00000"/>
                </a:solidFill>
              </a:rPr>
              <a:t>authentication</a:t>
            </a:r>
            <a:r>
              <a:rPr lang="en-US" dirty="0"/>
              <a:t> in all software products that </a:t>
            </a:r>
            <a:r>
              <a:rPr lang="en-US" dirty="0">
                <a:solidFill>
                  <a:srgbClr val="C00000"/>
                </a:solidFill>
              </a:rPr>
              <a:t>maintain user information</a:t>
            </a:r>
            <a:r>
              <a:rPr lang="en-US" dirty="0"/>
              <a:t>, so that only the providers of that information can access and change it. </a:t>
            </a:r>
          </a:p>
          <a:p>
            <a:r>
              <a:rPr lang="en-US" dirty="0"/>
              <a:t>You also use </a:t>
            </a:r>
            <a:r>
              <a:rPr lang="en-US" dirty="0">
                <a:solidFill>
                  <a:srgbClr val="C00000"/>
                </a:solidFill>
              </a:rPr>
              <a:t>authentication</a:t>
            </a:r>
            <a:r>
              <a:rPr lang="en-US" dirty="0"/>
              <a:t> to learn about your users so that you can </a:t>
            </a:r>
            <a:r>
              <a:rPr lang="en-US" dirty="0">
                <a:solidFill>
                  <a:srgbClr val="C00000"/>
                </a:solidFill>
              </a:rPr>
              <a:t>personalize</a:t>
            </a:r>
            <a:r>
              <a:rPr lang="en-US" dirty="0"/>
              <a:t> their </a:t>
            </a:r>
            <a:r>
              <a:rPr lang="en-US" dirty="0">
                <a:solidFill>
                  <a:srgbClr val="C00000"/>
                </a:solidFill>
              </a:rPr>
              <a:t>experience</a:t>
            </a:r>
            <a:r>
              <a:rPr lang="en-US" dirty="0"/>
              <a:t> of using your product.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Authentication</a:t>
            </a:r>
          </a:p>
        </p:txBody>
      </p:sp>
    </p:spTree>
    <p:extLst>
      <p:ext uri="{BB962C8B-B14F-4D97-AF65-F5344CB8AC3E}">
        <p14:creationId xmlns:p14="http://schemas.microsoft.com/office/powerpoint/2010/main" val="4209772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Authentication approaches</a:t>
            </a:r>
          </a:p>
        </p:txBody>
      </p:sp>
      <p:sp>
        <p:nvSpPr>
          <p:cNvPr id="7" name="Rounded Rectangle 6">
            <a:extLst>
              <a:ext uri="{FF2B5EF4-FFF2-40B4-BE49-F238E27FC236}">
                <a16:creationId xmlns:a16="http://schemas.microsoft.com/office/drawing/2014/main" id="{BECD5912-FDC2-EC4D-B4F1-86C53C90B748}"/>
              </a:ext>
            </a:extLst>
          </p:cNvPr>
          <p:cNvSpPr>
            <a:spLocks noChangeArrowheads="1"/>
          </p:cNvSpPr>
          <p:nvPr/>
        </p:nvSpPr>
        <p:spPr bwMode="auto">
          <a:xfrm>
            <a:off x="3544638" y="2460392"/>
            <a:ext cx="2323505" cy="82296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Knowledge</a:t>
            </a:r>
          </a:p>
        </p:txBody>
      </p:sp>
      <p:cxnSp>
        <p:nvCxnSpPr>
          <p:cNvPr id="10" name="Straight Arrow Connector 9">
            <a:extLst>
              <a:ext uri="{FF2B5EF4-FFF2-40B4-BE49-F238E27FC236}">
                <a16:creationId xmlns:a16="http://schemas.microsoft.com/office/drawing/2014/main" id="{F8B1DFB0-0D83-384C-8D2B-95C251F3BA7C}"/>
              </a:ext>
            </a:extLst>
          </p:cNvPr>
          <p:cNvCxnSpPr>
            <a:cxnSpLocks/>
            <a:stCxn id="7" idx="3"/>
            <a:endCxn id="17" idx="1"/>
          </p:cNvCxnSpPr>
          <p:nvPr/>
        </p:nvCxnSpPr>
        <p:spPr>
          <a:xfrm>
            <a:off x="5868143" y="2871872"/>
            <a:ext cx="852583"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5" name="Rounded Rectangle 14">
            <a:extLst>
              <a:ext uri="{FF2B5EF4-FFF2-40B4-BE49-F238E27FC236}">
                <a16:creationId xmlns:a16="http://schemas.microsoft.com/office/drawing/2014/main" id="{68B9636E-DD77-A74E-899D-43DB7F1D841B}"/>
              </a:ext>
            </a:extLst>
          </p:cNvPr>
          <p:cNvSpPr>
            <a:spLocks noChangeArrowheads="1"/>
          </p:cNvSpPr>
          <p:nvPr/>
        </p:nvSpPr>
        <p:spPr bwMode="auto">
          <a:xfrm>
            <a:off x="3544638" y="3501437"/>
            <a:ext cx="2323505" cy="82296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Possession</a:t>
            </a:r>
          </a:p>
        </p:txBody>
      </p:sp>
      <p:sp>
        <p:nvSpPr>
          <p:cNvPr id="16" name="Rounded Rectangle 15">
            <a:extLst>
              <a:ext uri="{FF2B5EF4-FFF2-40B4-BE49-F238E27FC236}">
                <a16:creationId xmlns:a16="http://schemas.microsoft.com/office/drawing/2014/main" id="{89C77FFB-AC6B-A649-B1D9-CC6CD9473E39}"/>
              </a:ext>
            </a:extLst>
          </p:cNvPr>
          <p:cNvSpPr>
            <a:spLocks noChangeArrowheads="1"/>
          </p:cNvSpPr>
          <p:nvPr/>
        </p:nvSpPr>
        <p:spPr bwMode="auto">
          <a:xfrm>
            <a:off x="3544638" y="4522340"/>
            <a:ext cx="2323505" cy="82296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Attribute</a:t>
            </a:r>
          </a:p>
        </p:txBody>
      </p:sp>
      <p:sp>
        <p:nvSpPr>
          <p:cNvPr id="17" name="Rounded Rectangle 16">
            <a:extLst>
              <a:ext uri="{FF2B5EF4-FFF2-40B4-BE49-F238E27FC236}">
                <a16:creationId xmlns:a16="http://schemas.microsoft.com/office/drawing/2014/main" id="{93D605C2-F15A-934D-9107-C11C7A6B7AE9}"/>
              </a:ext>
            </a:extLst>
          </p:cNvPr>
          <p:cNvSpPr>
            <a:spLocks noChangeArrowheads="1"/>
          </p:cNvSpPr>
          <p:nvPr/>
        </p:nvSpPr>
        <p:spPr bwMode="auto">
          <a:xfrm>
            <a:off x="6720726" y="2460392"/>
            <a:ext cx="2002311" cy="822960"/>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p>
        </p:txBody>
      </p:sp>
      <p:sp>
        <p:nvSpPr>
          <p:cNvPr id="20" name="Rounded Rectangle 19">
            <a:extLst>
              <a:ext uri="{FF2B5EF4-FFF2-40B4-BE49-F238E27FC236}">
                <a16:creationId xmlns:a16="http://schemas.microsoft.com/office/drawing/2014/main" id="{E4B21CDA-FAA7-D14C-B840-56E135BC78D6}"/>
              </a:ext>
            </a:extLst>
          </p:cNvPr>
          <p:cNvSpPr>
            <a:spLocks noChangeArrowheads="1"/>
          </p:cNvSpPr>
          <p:nvPr/>
        </p:nvSpPr>
        <p:spPr bwMode="auto">
          <a:xfrm>
            <a:off x="6720726" y="3501437"/>
            <a:ext cx="2002311" cy="822960"/>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Mobile</a:t>
            </a:r>
          </a:p>
          <a:p>
            <a:pPr algn="ctr">
              <a:defRPr/>
            </a:pPr>
            <a:r>
              <a:rPr lang="en-US" sz="2800" b="1" dirty="0">
                <a:latin typeface="Calibri" panose="020F0502020204030204" pitchFamily="34" charset="0"/>
                <a:cs typeface="Calibri" panose="020F0502020204030204" pitchFamily="34" charset="0"/>
              </a:rPr>
              <a:t>device</a:t>
            </a:r>
          </a:p>
        </p:txBody>
      </p:sp>
      <p:sp>
        <p:nvSpPr>
          <p:cNvPr id="21" name="Rounded Rectangle 20">
            <a:extLst>
              <a:ext uri="{FF2B5EF4-FFF2-40B4-BE49-F238E27FC236}">
                <a16:creationId xmlns:a16="http://schemas.microsoft.com/office/drawing/2014/main" id="{5CB0BE7A-E0A8-CA44-B661-DE7A7B9AC551}"/>
              </a:ext>
            </a:extLst>
          </p:cNvPr>
          <p:cNvSpPr>
            <a:spLocks noChangeArrowheads="1"/>
          </p:cNvSpPr>
          <p:nvPr/>
        </p:nvSpPr>
        <p:spPr bwMode="auto">
          <a:xfrm>
            <a:off x="6720726" y="4513595"/>
            <a:ext cx="2002311" cy="822960"/>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Fingerprint</a:t>
            </a:r>
          </a:p>
        </p:txBody>
      </p:sp>
      <p:sp>
        <p:nvSpPr>
          <p:cNvPr id="23" name="TextBox 22">
            <a:extLst>
              <a:ext uri="{FF2B5EF4-FFF2-40B4-BE49-F238E27FC236}">
                <a16:creationId xmlns:a16="http://schemas.microsoft.com/office/drawing/2014/main" id="{996EA167-BEAE-0E4D-A41E-7B46623ED069}"/>
              </a:ext>
            </a:extLst>
          </p:cNvPr>
          <p:cNvSpPr txBox="1"/>
          <p:nvPr/>
        </p:nvSpPr>
        <p:spPr>
          <a:xfrm>
            <a:off x="398409" y="4522340"/>
            <a:ext cx="2376264"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Authenticating user</a:t>
            </a:r>
          </a:p>
        </p:txBody>
      </p:sp>
      <p:cxnSp>
        <p:nvCxnSpPr>
          <p:cNvPr id="25" name="Straight Arrow Connector 24">
            <a:extLst>
              <a:ext uri="{FF2B5EF4-FFF2-40B4-BE49-F238E27FC236}">
                <a16:creationId xmlns:a16="http://schemas.microsoft.com/office/drawing/2014/main" id="{0310DBFE-82A9-7346-AD3A-79865C76B231}"/>
              </a:ext>
            </a:extLst>
          </p:cNvPr>
          <p:cNvCxnSpPr>
            <a:cxnSpLocks/>
            <a:stCxn id="15" idx="3"/>
            <a:endCxn id="20" idx="1"/>
          </p:cNvCxnSpPr>
          <p:nvPr/>
        </p:nvCxnSpPr>
        <p:spPr>
          <a:xfrm>
            <a:off x="5868143" y="3912917"/>
            <a:ext cx="852583"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D26C5AA-FE1D-D941-ACD7-C8CE7BDA4968}"/>
              </a:ext>
            </a:extLst>
          </p:cNvPr>
          <p:cNvCxnSpPr>
            <a:cxnSpLocks/>
            <a:stCxn id="16" idx="3"/>
            <a:endCxn id="21" idx="1"/>
          </p:cNvCxnSpPr>
          <p:nvPr/>
        </p:nvCxnSpPr>
        <p:spPr>
          <a:xfrm flipV="1">
            <a:off x="5868143" y="4925075"/>
            <a:ext cx="852583" cy="8745"/>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373E6905-33E0-684B-92AD-08E3273424DE}"/>
              </a:ext>
            </a:extLst>
          </p:cNvPr>
          <p:cNvGrpSpPr/>
          <p:nvPr/>
        </p:nvGrpSpPr>
        <p:grpSpPr>
          <a:xfrm>
            <a:off x="1121693" y="3535081"/>
            <a:ext cx="908159" cy="1083025"/>
            <a:chOff x="1923251" y="3878790"/>
            <a:chExt cx="908159" cy="1083025"/>
          </a:xfrm>
        </p:grpSpPr>
        <p:sp>
          <p:nvSpPr>
            <p:cNvPr id="56" name="Chord 55">
              <a:extLst>
                <a:ext uri="{FF2B5EF4-FFF2-40B4-BE49-F238E27FC236}">
                  <a16:creationId xmlns:a16="http://schemas.microsoft.com/office/drawing/2014/main" id="{A38404C6-C081-0D40-B292-0A70F1C8DEE4}"/>
                </a:ext>
              </a:extLst>
            </p:cNvPr>
            <p:cNvSpPr/>
            <p:nvPr/>
          </p:nvSpPr>
          <p:spPr>
            <a:xfrm>
              <a:off x="1923251" y="4324396"/>
              <a:ext cx="908159" cy="637419"/>
            </a:xfrm>
            <a:prstGeom prst="chord">
              <a:avLst>
                <a:gd name="adj1" fmla="val 10626799"/>
                <a:gd name="adj2" fmla="val 236006"/>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13EC0502-3BCD-B247-9448-8D8745FE5390}"/>
                </a:ext>
              </a:extLst>
            </p:cNvPr>
            <p:cNvSpPr/>
            <p:nvPr/>
          </p:nvSpPr>
          <p:spPr>
            <a:xfrm>
              <a:off x="2125302" y="3878790"/>
              <a:ext cx="504056" cy="504056"/>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9" name="Straight Arrow Connector 58">
            <a:extLst>
              <a:ext uri="{FF2B5EF4-FFF2-40B4-BE49-F238E27FC236}">
                <a16:creationId xmlns:a16="http://schemas.microsoft.com/office/drawing/2014/main" id="{48B0F2C9-C24C-574D-BAEF-DFC328280901}"/>
              </a:ext>
            </a:extLst>
          </p:cNvPr>
          <p:cNvCxnSpPr>
            <a:cxnSpLocks/>
            <a:endCxn id="7" idx="1"/>
          </p:cNvCxnSpPr>
          <p:nvPr/>
        </p:nvCxnSpPr>
        <p:spPr>
          <a:xfrm flipV="1">
            <a:off x="2384303" y="2871872"/>
            <a:ext cx="1160335" cy="1040651"/>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A1A1A378-6943-2140-82C7-00E8C7118A8B}"/>
              </a:ext>
            </a:extLst>
          </p:cNvPr>
          <p:cNvCxnSpPr>
            <a:cxnSpLocks/>
            <a:endCxn id="15" idx="1"/>
          </p:cNvCxnSpPr>
          <p:nvPr/>
        </p:nvCxnSpPr>
        <p:spPr>
          <a:xfrm flipV="1">
            <a:off x="2384303" y="3912917"/>
            <a:ext cx="1160335" cy="26594"/>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E6D9D145-6006-3C47-8D53-7C0611AF55DB}"/>
              </a:ext>
            </a:extLst>
          </p:cNvPr>
          <p:cNvCxnSpPr>
            <a:cxnSpLocks/>
            <a:endCxn id="16" idx="1"/>
          </p:cNvCxnSpPr>
          <p:nvPr/>
        </p:nvCxnSpPr>
        <p:spPr>
          <a:xfrm>
            <a:off x="2384303" y="3939511"/>
            <a:ext cx="1160335" cy="994309"/>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48532BA5-9DF3-AE46-9636-3775E3EB679B}"/>
              </a:ext>
            </a:extLst>
          </p:cNvPr>
          <p:cNvSpPr txBox="1"/>
          <p:nvPr/>
        </p:nvSpPr>
        <p:spPr>
          <a:xfrm>
            <a:off x="3266229" y="1313094"/>
            <a:ext cx="2880321" cy="1077218"/>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Authentication approach</a:t>
            </a:r>
          </a:p>
        </p:txBody>
      </p:sp>
      <p:sp>
        <p:nvSpPr>
          <p:cNvPr id="71" name="TextBox 70">
            <a:extLst>
              <a:ext uri="{FF2B5EF4-FFF2-40B4-BE49-F238E27FC236}">
                <a16:creationId xmlns:a16="http://schemas.microsoft.com/office/drawing/2014/main" id="{17BB27ED-B91F-C14E-8DAC-6853F832BA27}"/>
              </a:ext>
            </a:extLst>
          </p:cNvPr>
          <p:cNvSpPr txBox="1"/>
          <p:nvPr/>
        </p:nvSpPr>
        <p:spPr>
          <a:xfrm>
            <a:off x="6609293" y="1565254"/>
            <a:ext cx="2225175" cy="584775"/>
          </a:xfrm>
          <a:prstGeom prst="rect">
            <a:avLst/>
          </a:prstGeom>
          <a:noFill/>
        </p:spPr>
        <p:txBody>
          <a:bodyPr wrap="squar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Example</a:t>
            </a:r>
          </a:p>
        </p:txBody>
      </p:sp>
    </p:spTree>
    <p:extLst>
      <p:ext uri="{BB962C8B-B14F-4D97-AF65-F5344CB8AC3E}">
        <p14:creationId xmlns:p14="http://schemas.microsoft.com/office/powerpoint/2010/main" val="22940461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340768"/>
            <a:ext cx="8229600" cy="5179094"/>
          </a:xfrm>
        </p:spPr>
        <p:txBody>
          <a:bodyPr/>
          <a:lstStyle/>
          <a:p>
            <a:r>
              <a:rPr lang="en-US" sz="2800" b="1" dirty="0">
                <a:solidFill>
                  <a:srgbClr val="C00000"/>
                </a:solidFill>
              </a:rPr>
              <a:t>Insecure passwords</a:t>
            </a:r>
            <a:br>
              <a:rPr lang="en-US" sz="2800" dirty="0"/>
            </a:br>
            <a:r>
              <a:rPr lang="en-US" sz="2800" dirty="0"/>
              <a:t>Users choose passwords that are easy to remember. </a:t>
            </a:r>
          </a:p>
          <a:p>
            <a:r>
              <a:rPr lang="en-US" sz="2800" b="1" dirty="0">
                <a:solidFill>
                  <a:srgbClr val="C00000"/>
                </a:solidFill>
              </a:rPr>
              <a:t>Phishing attacks</a:t>
            </a:r>
            <a:br>
              <a:rPr lang="en-US" sz="2800" dirty="0"/>
            </a:br>
            <a:r>
              <a:rPr lang="en-US" sz="2800" dirty="0"/>
              <a:t>Users click on an email link that points to a fake site that tries to collect their login and password details.</a:t>
            </a:r>
          </a:p>
          <a:p>
            <a:r>
              <a:rPr lang="en-US" sz="2800" b="1" dirty="0">
                <a:solidFill>
                  <a:srgbClr val="C00000"/>
                </a:solidFill>
              </a:rPr>
              <a:t>Password reuse</a:t>
            </a:r>
            <a:br>
              <a:rPr lang="en-US" sz="2800" dirty="0"/>
            </a:br>
            <a:r>
              <a:rPr lang="en-US" sz="2800" dirty="0"/>
              <a:t>Users use the same password for several sites. </a:t>
            </a:r>
          </a:p>
          <a:p>
            <a:r>
              <a:rPr lang="en-US" sz="2800" b="1" dirty="0">
                <a:solidFill>
                  <a:srgbClr val="C00000"/>
                </a:solidFill>
              </a:rPr>
              <a:t>Forgotten passwords</a:t>
            </a:r>
            <a:br>
              <a:rPr lang="en-US" sz="2800" dirty="0"/>
            </a:br>
            <a:r>
              <a:rPr lang="en-US" sz="2800" dirty="0"/>
              <a:t>Users regularly forget their passwords so that you need to set up a password recovery mechanism to allow these to be reset. </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1146348"/>
          </a:xfrm>
        </p:spPr>
        <p:txBody>
          <a:bodyPr/>
          <a:lstStyle/>
          <a:p>
            <a:r>
              <a:rPr lang="en-US" dirty="0">
                <a:solidFill>
                  <a:schemeClr val="tx2"/>
                </a:solidFill>
              </a:rPr>
              <a:t>Weaknesses of </a:t>
            </a:r>
            <a:br>
              <a:rPr lang="en-US" dirty="0">
                <a:solidFill>
                  <a:schemeClr val="tx2"/>
                </a:solidFill>
              </a:rPr>
            </a:br>
            <a:r>
              <a:rPr lang="en-US" dirty="0">
                <a:solidFill>
                  <a:schemeClr val="tx2"/>
                </a:solidFill>
              </a:rPr>
              <a:t>password-based authentication</a:t>
            </a:r>
          </a:p>
        </p:txBody>
      </p:sp>
    </p:spTree>
    <p:extLst>
      <p:ext uri="{BB962C8B-B14F-4D97-AF65-F5344CB8AC3E}">
        <p14:creationId xmlns:p14="http://schemas.microsoft.com/office/powerpoint/2010/main" val="5779436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500" b="1" dirty="0">
                <a:solidFill>
                  <a:srgbClr val="C00000"/>
                </a:solidFill>
              </a:rPr>
              <a:t>Federated identity </a:t>
            </a:r>
            <a:r>
              <a:rPr lang="en-US" sz="2500" dirty="0"/>
              <a:t>is an approach to authentication where you use an </a:t>
            </a:r>
            <a:r>
              <a:rPr lang="en-US" sz="2500" dirty="0">
                <a:solidFill>
                  <a:srgbClr val="C00000"/>
                </a:solidFill>
              </a:rPr>
              <a:t>external authentication service</a:t>
            </a:r>
            <a:r>
              <a:rPr lang="en-US" sz="2500" dirty="0"/>
              <a:t>.</a:t>
            </a:r>
          </a:p>
          <a:p>
            <a:r>
              <a:rPr lang="en-US" sz="2500" b="1" dirty="0">
                <a:solidFill>
                  <a:srgbClr val="C00000"/>
                </a:solidFill>
              </a:rPr>
              <a:t>‘Login with Google</a:t>
            </a:r>
            <a:r>
              <a:rPr lang="en-US" sz="2500" dirty="0"/>
              <a:t>’ and ‘</a:t>
            </a:r>
            <a:r>
              <a:rPr lang="en-US" sz="2500" b="1" dirty="0">
                <a:solidFill>
                  <a:srgbClr val="C00000"/>
                </a:solidFill>
              </a:rPr>
              <a:t>Login with Facebook</a:t>
            </a:r>
            <a:r>
              <a:rPr lang="en-US" sz="2500" dirty="0"/>
              <a:t>’ are widely used examples of authentication using federated identity.</a:t>
            </a:r>
          </a:p>
          <a:p>
            <a:r>
              <a:rPr lang="en-US" sz="2500" dirty="0"/>
              <a:t>The advantage of federated identity for a user is that they have </a:t>
            </a:r>
            <a:r>
              <a:rPr lang="en-US" sz="2500" dirty="0">
                <a:solidFill>
                  <a:srgbClr val="C00000"/>
                </a:solidFill>
              </a:rPr>
              <a:t>a single set of credentials </a:t>
            </a:r>
            <a:r>
              <a:rPr lang="en-US" sz="2500" dirty="0"/>
              <a:t>that are stored by a </a:t>
            </a:r>
            <a:r>
              <a:rPr lang="en-US" sz="2500" dirty="0">
                <a:solidFill>
                  <a:srgbClr val="C00000"/>
                </a:solidFill>
              </a:rPr>
              <a:t>trusted identity service</a:t>
            </a:r>
            <a:r>
              <a:rPr lang="en-US" sz="2500" dirty="0"/>
              <a:t>. </a:t>
            </a:r>
          </a:p>
          <a:p>
            <a:r>
              <a:rPr lang="en-US" sz="2500" dirty="0"/>
              <a:t>Instead of logging into a service directly, a user provides their credentials to a known service who confirms their identity to the authenticating service. </a:t>
            </a:r>
          </a:p>
          <a:p>
            <a:r>
              <a:rPr lang="en-US" sz="2500" dirty="0"/>
              <a:t>They don’t have to keep track of different user ids and passwords. </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Federated identity</a:t>
            </a:r>
          </a:p>
        </p:txBody>
      </p:sp>
    </p:spTree>
    <p:extLst>
      <p:ext uri="{BB962C8B-B14F-4D97-AF65-F5344CB8AC3E}">
        <p14:creationId xmlns:p14="http://schemas.microsoft.com/office/powerpoint/2010/main" val="1368737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chemeClr val="accent5">
                    <a:lumMod val="75000"/>
                  </a:schemeClr>
                </a:solidFill>
              </a:rPr>
              <a:t>13   2020/12/08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a:p>
            <a:pPr marL="0" indent="0">
              <a:buNone/>
            </a:pPr>
            <a:r>
              <a:rPr lang="en-US" altLang="zh-TW" sz="2400" dirty="0"/>
              <a:t>14   2020/12/15   </a:t>
            </a:r>
            <a:r>
              <a:rPr lang="zh-TW" altLang="en-US" sz="2400" dirty="0"/>
              <a:t>可靠的程式設計 </a:t>
            </a:r>
            <a:r>
              <a:rPr lang="en-US" altLang="zh-TW" sz="2400" dirty="0"/>
              <a:t>(Reliable Programming)</a:t>
            </a:r>
          </a:p>
          <a:p>
            <a:pPr marL="0" indent="0">
              <a:buNone/>
            </a:pPr>
            <a:r>
              <a:rPr lang="en-US" altLang="zh-TW" sz="2400" dirty="0"/>
              <a:t>15   2020/12/22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400" dirty="0"/>
              <a:t>                                 (Testing: Functional testing, Test automation, </a:t>
            </a:r>
            <a:br>
              <a:rPr lang="en-US" altLang="zh-TW" sz="2400" dirty="0"/>
            </a:br>
            <a:r>
              <a:rPr lang="en-US" altLang="zh-TW" sz="2400" dirty="0"/>
              <a:t>                                  Test-driven development, and Code reviews)</a:t>
            </a:r>
          </a:p>
          <a:p>
            <a:pPr marL="0" indent="0">
              <a:buNone/>
            </a:pPr>
            <a:r>
              <a:rPr lang="en-US" altLang="zh-TW" sz="2400" dirty="0"/>
              <a:t>16   2020/12/29   DevOps</a:t>
            </a:r>
            <a:r>
              <a:rPr lang="zh-TW" altLang="en-US" sz="2400" dirty="0"/>
              <a:t>和程式碼管理：</a:t>
            </a:r>
            <a:br>
              <a:rPr lang="en-US" altLang="zh-TW" sz="2400" dirty="0"/>
            </a:br>
            <a:r>
              <a:rPr lang="en-US" altLang="zh-TW" sz="2400" dirty="0"/>
              <a:t>                                </a:t>
            </a:r>
            <a:r>
              <a:rPr lang="zh-TW" altLang="en-US" sz="2200" dirty="0"/>
              <a:t>程式碼管理和</a:t>
            </a:r>
            <a:r>
              <a:rPr lang="en-US" altLang="zh-TW" sz="2200" dirty="0"/>
              <a:t>DevOps</a:t>
            </a:r>
            <a:r>
              <a:rPr lang="zh-TW" altLang="en-US" sz="2200" dirty="0"/>
              <a:t>自動化</a:t>
            </a:r>
            <a:r>
              <a:rPr lang="zh-TW" altLang="en-US" sz="2400" dirty="0"/>
              <a:t> </a:t>
            </a:r>
            <a:br>
              <a:rPr lang="en-US" altLang="zh-TW" sz="2400" dirty="0"/>
            </a:br>
            <a:r>
              <a:rPr lang="en-US" altLang="zh-TW" sz="2400" dirty="0"/>
              <a:t>                                (DevOps and Code Management: </a:t>
            </a:r>
            <a:br>
              <a:rPr lang="en-US" altLang="zh-TW" sz="2400" dirty="0"/>
            </a:br>
            <a:r>
              <a:rPr lang="en-US" altLang="zh-TW" sz="2400" dirty="0"/>
              <a:t>                                 Code management and DevOps automation)</a:t>
            </a:r>
          </a:p>
          <a:p>
            <a:pPr marL="0" indent="0">
              <a:buNone/>
            </a:pPr>
            <a:r>
              <a:rPr lang="en-US" altLang="zh-TW" sz="2400" dirty="0">
                <a:solidFill>
                  <a:schemeClr val="accent6">
                    <a:lumMod val="75000"/>
                  </a:schemeClr>
                </a:solidFill>
              </a:rPr>
              <a:t>17   2021/01/05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18   2021/01/12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Federated identity</a:t>
            </a:r>
          </a:p>
        </p:txBody>
      </p:sp>
      <p:cxnSp>
        <p:nvCxnSpPr>
          <p:cNvPr id="9" name="Straight Arrow Connector 8">
            <a:extLst>
              <a:ext uri="{FF2B5EF4-FFF2-40B4-BE49-F238E27FC236}">
                <a16:creationId xmlns:a16="http://schemas.microsoft.com/office/drawing/2014/main" id="{9ED1541C-8396-0D46-869D-C35234915412}"/>
              </a:ext>
            </a:extLst>
          </p:cNvPr>
          <p:cNvCxnSpPr>
            <a:cxnSpLocks/>
          </p:cNvCxnSpPr>
          <p:nvPr/>
        </p:nvCxnSpPr>
        <p:spPr>
          <a:xfrm>
            <a:off x="1801118" y="2191629"/>
            <a:ext cx="0" cy="4189699"/>
          </a:xfrm>
          <a:prstGeom prst="straightConnector1">
            <a:avLst/>
          </a:prstGeom>
          <a:ln w="127000">
            <a:solidFill>
              <a:srgbClr val="FFD579"/>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037D719-CF16-8B45-917F-74462E1A6DAF}"/>
              </a:ext>
            </a:extLst>
          </p:cNvPr>
          <p:cNvSpPr txBox="1"/>
          <p:nvPr/>
        </p:nvSpPr>
        <p:spPr>
          <a:xfrm>
            <a:off x="1786307" y="1944870"/>
            <a:ext cx="2433057" cy="707886"/>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Request </a:t>
            </a:r>
            <a:br>
              <a:rPr lang="en-US" sz="2000" b="1" dirty="0">
                <a:solidFill>
                  <a:schemeClr val="accent1">
                    <a:lumMod val="75000"/>
                  </a:schemeClr>
                </a:solidFill>
                <a:latin typeface="Calibri" panose="020F0502020204030204" pitchFamily="34" charset="0"/>
                <a:cs typeface="Calibri" panose="020F0502020204030204" pitchFamily="34" charset="0"/>
              </a:rPr>
            </a:br>
            <a:r>
              <a:rPr lang="en-US" sz="2000" b="1" dirty="0">
                <a:solidFill>
                  <a:schemeClr val="accent1">
                    <a:lumMod val="75000"/>
                  </a:schemeClr>
                </a:solidFill>
                <a:latin typeface="Calibri" panose="020F0502020204030204" pitchFamily="34" charset="0"/>
                <a:cs typeface="Calibri" panose="020F0502020204030204" pitchFamily="34" charset="0"/>
              </a:rPr>
              <a:t>authentication</a:t>
            </a:r>
          </a:p>
        </p:txBody>
      </p:sp>
      <p:sp>
        <p:nvSpPr>
          <p:cNvPr id="11" name="Rounded Rectangle 10">
            <a:extLst>
              <a:ext uri="{FF2B5EF4-FFF2-40B4-BE49-F238E27FC236}">
                <a16:creationId xmlns:a16="http://schemas.microsoft.com/office/drawing/2014/main" id="{7098148C-59E9-164F-BF9B-166D64E78C94}"/>
              </a:ext>
            </a:extLst>
          </p:cNvPr>
          <p:cNvSpPr>
            <a:spLocks noChangeArrowheads="1"/>
          </p:cNvSpPr>
          <p:nvPr/>
        </p:nvSpPr>
        <p:spPr bwMode="auto">
          <a:xfrm>
            <a:off x="1035491" y="1144414"/>
            <a:ext cx="1531253" cy="910849"/>
          </a:xfrm>
          <a:prstGeom prst="roundRect">
            <a:avLst>
              <a:gd name="adj" fmla="val 5000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User</a:t>
            </a:r>
          </a:p>
        </p:txBody>
      </p:sp>
      <p:cxnSp>
        <p:nvCxnSpPr>
          <p:cNvPr id="13" name="Straight Arrow Connector 12">
            <a:extLst>
              <a:ext uri="{FF2B5EF4-FFF2-40B4-BE49-F238E27FC236}">
                <a16:creationId xmlns:a16="http://schemas.microsoft.com/office/drawing/2014/main" id="{70F6EDC1-AED0-6D46-A19F-A2B24A914BF6}"/>
              </a:ext>
            </a:extLst>
          </p:cNvPr>
          <p:cNvCxnSpPr>
            <a:cxnSpLocks/>
          </p:cNvCxnSpPr>
          <p:nvPr/>
        </p:nvCxnSpPr>
        <p:spPr>
          <a:xfrm flipV="1">
            <a:off x="1763689" y="2636914"/>
            <a:ext cx="2509936" cy="1"/>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DE72849-80A6-5645-A666-58111296A9E7}"/>
              </a:ext>
            </a:extLst>
          </p:cNvPr>
          <p:cNvCxnSpPr>
            <a:cxnSpLocks/>
          </p:cNvCxnSpPr>
          <p:nvPr/>
        </p:nvCxnSpPr>
        <p:spPr>
          <a:xfrm>
            <a:off x="4427984" y="2191629"/>
            <a:ext cx="0" cy="4189699"/>
          </a:xfrm>
          <a:prstGeom prst="straightConnector1">
            <a:avLst/>
          </a:prstGeom>
          <a:ln w="127000">
            <a:solidFill>
              <a:schemeClr val="tx2">
                <a:lumMod val="40000"/>
                <a:lumOff val="6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0C97DA4-A93F-C84B-8DAF-5143C1124E4A}"/>
              </a:ext>
            </a:extLst>
          </p:cNvPr>
          <p:cNvCxnSpPr>
            <a:cxnSpLocks/>
          </p:cNvCxnSpPr>
          <p:nvPr/>
        </p:nvCxnSpPr>
        <p:spPr>
          <a:xfrm>
            <a:off x="7092280" y="2191629"/>
            <a:ext cx="0" cy="4189699"/>
          </a:xfrm>
          <a:prstGeom prst="straightConnector1">
            <a:avLst/>
          </a:prstGeom>
          <a:ln w="127000">
            <a:solidFill>
              <a:srgbClr val="92D05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id="{133B9DB5-7146-1247-86BD-F0A7DDAB8F85}"/>
              </a:ext>
            </a:extLst>
          </p:cNvPr>
          <p:cNvSpPr>
            <a:spLocks noChangeArrowheads="1"/>
          </p:cNvSpPr>
          <p:nvPr/>
        </p:nvSpPr>
        <p:spPr bwMode="auto">
          <a:xfrm>
            <a:off x="3662357" y="1144414"/>
            <a:ext cx="1531253" cy="910849"/>
          </a:xfrm>
          <a:prstGeom prst="roundRect">
            <a:avLst>
              <a:gd name="adj" fmla="val 8023"/>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Service</a:t>
            </a:r>
          </a:p>
        </p:txBody>
      </p:sp>
      <p:sp>
        <p:nvSpPr>
          <p:cNvPr id="20" name="Rounded Rectangle 19">
            <a:extLst>
              <a:ext uri="{FF2B5EF4-FFF2-40B4-BE49-F238E27FC236}">
                <a16:creationId xmlns:a16="http://schemas.microsoft.com/office/drawing/2014/main" id="{FF9342BC-C547-944A-A712-E7F2BFC4505E}"/>
              </a:ext>
            </a:extLst>
          </p:cNvPr>
          <p:cNvSpPr>
            <a:spLocks noChangeArrowheads="1"/>
          </p:cNvSpPr>
          <p:nvPr/>
        </p:nvSpPr>
        <p:spPr bwMode="auto">
          <a:xfrm>
            <a:off x="6183861" y="1170082"/>
            <a:ext cx="1973799" cy="885181"/>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Trusted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authenticator</a:t>
            </a:r>
          </a:p>
        </p:txBody>
      </p:sp>
      <p:sp>
        <p:nvSpPr>
          <p:cNvPr id="22" name="TextBox 21">
            <a:extLst>
              <a:ext uri="{FF2B5EF4-FFF2-40B4-BE49-F238E27FC236}">
                <a16:creationId xmlns:a16="http://schemas.microsoft.com/office/drawing/2014/main" id="{E951F66C-D009-A842-8383-DA8140326030}"/>
              </a:ext>
            </a:extLst>
          </p:cNvPr>
          <p:cNvSpPr txBox="1"/>
          <p:nvPr/>
        </p:nvSpPr>
        <p:spPr>
          <a:xfrm>
            <a:off x="4582344" y="2561097"/>
            <a:ext cx="2433057"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Deliver Request </a:t>
            </a:r>
          </a:p>
        </p:txBody>
      </p:sp>
      <p:cxnSp>
        <p:nvCxnSpPr>
          <p:cNvPr id="24" name="Straight Arrow Connector 23">
            <a:extLst>
              <a:ext uri="{FF2B5EF4-FFF2-40B4-BE49-F238E27FC236}">
                <a16:creationId xmlns:a16="http://schemas.microsoft.com/office/drawing/2014/main" id="{2A2919AC-1C71-A94F-8194-EBE87A075FCC}"/>
              </a:ext>
            </a:extLst>
          </p:cNvPr>
          <p:cNvCxnSpPr>
            <a:cxnSpLocks/>
          </p:cNvCxnSpPr>
          <p:nvPr/>
        </p:nvCxnSpPr>
        <p:spPr>
          <a:xfrm flipV="1">
            <a:off x="4465414" y="3038993"/>
            <a:ext cx="2509936" cy="1"/>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F910BDA-4FA5-5B4E-9537-A0AEB17F8836}"/>
              </a:ext>
            </a:extLst>
          </p:cNvPr>
          <p:cNvCxnSpPr>
            <a:cxnSpLocks/>
          </p:cNvCxnSpPr>
          <p:nvPr/>
        </p:nvCxnSpPr>
        <p:spPr>
          <a:xfrm flipV="1">
            <a:off x="1859583" y="4326457"/>
            <a:ext cx="5115767" cy="1"/>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8AF0DBC-B507-9749-9BC3-077FB0F8809E}"/>
              </a:ext>
            </a:extLst>
          </p:cNvPr>
          <p:cNvCxnSpPr>
            <a:cxnSpLocks/>
          </p:cNvCxnSpPr>
          <p:nvPr/>
        </p:nvCxnSpPr>
        <p:spPr>
          <a:xfrm flipH="1">
            <a:off x="1859583" y="3645024"/>
            <a:ext cx="5111817" cy="0"/>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8F250E1-E046-BC4B-8E72-C9E0CE7592B2}"/>
              </a:ext>
            </a:extLst>
          </p:cNvPr>
          <p:cNvCxnSpPr>
            <a:cxnSpLocks/>
          </p:cNvCxnSpPr>
          <p:nvPr/>
        </p:nvCxnSpPr>
        <p:spPr>
          <a:xfrm flipH="1">
            <a:off x="4536132" y="5229200"/>
            <a:ext cx="2485191" cy="0"/>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F019BE1-D8FE-5741-895A-1054E39530FA}"/>
              </a:ext>
            </a:extLst>
          </p:cNvPr>
          <p:cNvCxnSpPr>
            <a:cxnSpLocks/>
          </p:cNvCxnSpPr>
          <p:nvPr/>
        </p:nvCxnSpPr>
        <p:spPr>
          <a:xfrm flipH="1">
            <a:off x="1859583" y="5877272"/>
            <a:ext cx="2485191" cy="0"/>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DEE3268-7FB3-2644-A126-894BEC6DB851}"/>
              </a:ext>
            </a:extLst>
          </p:cNvPr>
          <p:cNvSpPr txBox="1"/>
          <p:nvPr/>
        </p:nvSpPr>
        <p:spPr>
          <a:xfrm>
            <a:off x="1840369" y="3235924"/>
            <a:ext cx="2433057"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Request credentials </a:t>
            </a:r>
          </a:p>
        </p:txBody>
      </p:sp>
      <p:sp>
        <p:nvSpPr>
          <p:cNvPr id="34" name="TextBox 33">
            <a:extLst>
              <a:ext uri="{FF2B5EF4-FFF2-40B4-BE49-F238E27FC236}">
                <a16:creationId xmlns:a16="http://schemas.microsoft.com/office/drawing/2014/main" id="{89724110-41F8-334F-9FA9-16B77ED9E81A}"/>
              </a:ext>
            </a:extLst>
          </p:cNvPr>
          <p:cNvSpPr txBox="1"/>
          <p:nvPr/>
        </p:nvSpPr>
        <p:spPr>
          <a:xfrm>
            <a:off x="1880159" y="3933056"/>
            <a:ext cx="2433057"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Provide credentials </a:t>
            </a:r>
          </a:p>
        </p:txBody>
      </p:sp>
      <p:sp>
        <p:nvSpPr>
          <p:cNvPr id="35" name="TextBox 34">
            <a:extLst>
              <a:ext uri="{FF2B5EF4-FFF2-40B4-BE49-F238E27FC236}">
                <a16:creationId xmlns:a16="http://schemas.microsoft.com/office/drawing/2014/main" id="{8F3F0916-88A8-0F49-80A5-DFB18AB1E84F}"/>
              </a:ext>
            </a:extLst>
          </p:cNvPr>
          <p:cNvSpPr txBox="1"/>
          <p:nvPr/>
        </p:nvSpPr>
        <p:spPr>
          <a:xfrm>
            <a:off x="4546829" y="4521314"/>
            <a:ext cx="2511858" cy="707886"/>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Return authentication token</a:t>
            </a:r>
          </a:p>
        </p:txBody>
      </p:sp>
      <p:sp>
        <p:nvSpPr>
          <p:cNvPr id="36" name="TextBox 35">
            <a:extLst>
              <a:ext uri="{FF2B5EF4-FFF2-40B4-BE49-F238E27FC236}">
                <a16:creationId xmlns:a16="http://schemas.microsoft.com/office/drawing/2014/main" id="{5E2944AD-D0AA-154A-81C2-96AF329BDE2E}"/>
              </a:ext>
            </a:extLst>
          </p:cNvPr>
          <p:cNvSpPr txBox="1"/>
          <p:nvPr/>
        </p:nvSpPr>
        <p:spPr>
          <a:xfrm>
            <a:off x="1844118" y="5085184"/>
            <a:ext cx="2511858" cy="707886"/>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Authentication response</a:t>
            </a:r>
          </a:p>
        </p:txBody>
      </p:sp>
    </p:spTree>
    <p:extLst>
      <p:ext uri="{BB962C8B-B14F-4D97-AF65-F5344CB8AC3E}">
        <p14:creationId xmlns:p14="http://schemas.microsoft.com/office/powerpoint/2010/main" val="41060336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424936" cy="5375449"/>
          </a:xfrm>
        </p:spPr>
        <p:txBody>
          <a:bodyPr/>
          <a:lstStyle/>
          <a:p>
            <a:r>
              <a:rPr lang="en-US" sz="2400" dirty="0">
                <a:solidFill>
                  <a:srgbClr val="C00000"/>
                </a:solidFill>
              </a:rPr>
              <a:t>Authentication</a:t>
            </a:r>
            <a:r>
              <a:rPr lang="en-US" sz="2400" dirty="0"/>
              <a:t> involves a user proving their identity to a software system. </a:t>
            </a:r>
          </a:p>
          <a:p>
            <a:r>
              <a:rPr lang="en-US" sz="2400" dirty="0">
                <a:solidFill>
                  <a:srgbClr val="C00000"/>
                </a:solidFill>
              </a:rPr>
              <a:t>Authorization</a:t>
            </a:r>
            <a:r>
              <a:rPr lang="en-US" sz="2400" dirty="0"/>
              <a:t> is a complementary process in which that identity is used to control access to software system resources. </a:t>
            </a:r>
          </a:p>
          <a:p>
            <a:pPr lvl="1"/>
            <a:r>
              <a:rPr lang="en-US" sz="2400" dirty="0"/>
              <a:t>For example, if you use a shared folder on Dropbox, the folder’s owner may authorize you to read the contents of that folder, but not to add new files or overwrite files in the folder.</a:t>
            </a:r>
          </a:p>
          <a:p>
            <a:r>
              <a:rPr lang="en-US" sz="2400" dirty="0"/>
              <a:t>When a business wants to </a:t>
            </a:r>
            <a:r>
              <a:rPr lang="en-US" sz="2400" dirty="0">
                <a:solidFill>
                  <a:srgbClr val="C00000"/>
                </a:solidFill>
              </a:rPr>
              <a:t>define</a:t>
            </a:r>
            <a:r>
              <a:rPr lang="en-US" sz="2400" dirty="0"/>
              <a:t> the </a:t>
            </a:r>
            <a:r>
              <a:rPr lang="en-US" sz="2400" dirty="0">
                <a:solidFill>
                  <a:srgbClr val="C00000"/>
                </a:solidFill>
              </a:rPr>
              <a:t>type of access </a:t>
            </a:r>
            <a:r>
              <a:rPr lang="en-US" sz="2400" dirty="0"/>
              <a:t>that users get to resources, this is based on an </a:t>
            </a:r>
            <a:r>
              <a:rPr lang="en-US" sz="2400" dirty="0">
                <a:solidFill>
                  <a:srgbClr val="C00000"/>
                </a:solidFill>
              </a:rPr>
              <a:t>access control policy</a:t>
            </a:r>
            <a:r>
              <a:rPr lang="en-US" sz="2400" dirty="0"/>
              <a:t>. </a:t>
            </a:r>
          </a:p>
          <a:p>
            <a:pPr lvl="1"/>
            <a:r>
              <a:rPr lang="en-US" sz="2400" dirty="0"/>
              <a:t>This </a:t>
            </a:r>
            <a:r>
              <a:rPr lang="en-US" sz="2400" dirty="0">
                <a:solidFill>
                  <a:srgbClr val="C00000"/>
                </a:solidFill>
              </a:rPr>
              <a:t>policy</a:t>
            </a:r>
            <a:r>
              <a:rPr lang="en-US" sz="2400" dirty="0"/>
              <a:t> is a </a:t>
            </a:r>
            <a:r>
              <a:rPr lang="en-US" sz="2400" dirty="0">
                <a:solidFill>
                  <a:srgbClr val="C00000"/>
                </a:solidFill>
              </a:rPr>
              <a:t>set of rules </a:t>
            </a:r>
            <a:r>
              <a:rPr lang="en-US" sz="2400" dirty="0"/>
              <a:t>that define what information (data and programs) is controlled, who has access to that information and the type of access that is allowed</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Authorization</a:t>
            </a:r>
          </a:p>
        </p:txBody>
      </p:sp>
    </p:spTree>
    <p:extLst>
      <p:ext uri="{BB962C8B-B14F-4D97-AF65-F5344CB8AC3E}">
        <p14:creationId xmlns:p14="http://schemas.microsoft.com/office/powerpoint/2010/main" val="777438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600" b="1" dirty="0">
                <a:solidFill>
                  <a:srgbClr val="C00000"/>
                </a:solidFill>
              </a:rPr>
              <a:t>Explicit access control policies </a:t>
            </a:r>
            <a:r>
              <a:rPr lang="en-US" sz="2600" dirty="0"/>
              <a:t>are important for both </a:t>
            </a:r>
            <a:r>
              <a:rPr lang="en-US" sz="2600" dirty="0">
                <a:solidFill>
                  <a:srgbClr val="C00000"/>
                </a:solidFill>
              </a:rPr>
              <a:t>legal</a:t>
            </a:r>
            <a:r>
              <a:rPr lang="en-US" sz="2600" dirty="0"/>
              <a:t> and </a:t>
            </a:r>
            <a:r>
              <a:rPr lang="en-US" sz="2600" dirty="0">
                <a:solidFill>
                  <a:srgbClr val="C00000"/>
                </a:solidFill>
              </a:rPr>
              <a:t>technical</a:t>
            </a:r>
            <a:r>
              <a:rPr lang="en-US" sz="2600" dirty="0"/>
              <a:t> reasons. </a:t>
            </a:r>
          </a:p>
          <a:p>
            <a:r>
              <a:rPr lang="en-US" sz="2600" dirty="0">
                <a:solidFill>
                  <a:srgbClr val="C00000"/>
                </a:solidFill>
              </a:rPr>
              <a:t>Data protection rules </a:t>
            </a:r>
            <a:r>
              <a:rPr lang="en-US" sz="2600" dirty="0"/>
              <a:t>limit the access the personal data and this must be reflected in the </a:t>
            </a:r>
            <a:r>
              <a:rPr lang="en-US" sz="2600" dirty="0">
                <a:solidFill>
                  <a:srgbClr val="C00000"/>
                </a:solidFill>
              </a:rPr>
              <a:t>defined access control policy</a:t>
            </a:r>
            <a:r>
              <a:rPr lang="en-US" sz="2600" dirty="0"/>
              <a:t>. </a:t>
            </a:r>
          </a:p>
          <a:p>
            <a:pPr lvl="1"/>
            <a:r>
              <a:rPr lang="en-US" sz="2600" dirty="0"/>
              <a:t>If this policy is incomplete or does not conform to the data protection rules, then there may be subsequent legal action in the event of a data breach. </a:t>
            </a:r>
          </a:p>
          <a:p>
            <a:r>
              <a:rPr lang="en-US" sz="2600" dirty="0"/>
              <a:t>Technically, an </a:t>
            </a:r>
            <a:r>
              <a:rPr lang="en-US" sz="2600" dirty="0">
                <a:solidFill>
                  <a:srgbClr val="C00000"/>
                </a:solidFill>
              </a:rPr>
              <a:t>access control policy </a:t>
            </a:r>
            <a:r>
              <a:rPr lang="en-US" sz="2600" dirty="0"/>
              <a:t>can be a </a:t>
            </a:r>
            <a:r>
              <a:rPr lang="en-US" sz="2600" dirty="0">
                <a:solidFill>
                  <a:srgbClr val="C00000"/>
                </a:solidFill>
              </a:rPr>
              <a:t>starting point </a:t>
            </a:r>
            <a:r>
              <a:rPr lang="en-US" sz="2600" dirty="0"/>
              <a:t>for setting up the access control scheme for a system. </a:t>
            </a:r>
          </a:p>
          <a:p>
            <a:r>
              <a:rPr lang="en-US" sz="2600" dirty="0"/>
              <a:t>For example, if the access control policy defines the access rights of students, then when new students are registered, they all get these rights by default.</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Access control policies</a:t>
            </a:r>
          </a:p>
        </p:txBody>
      </p:sp>
    </p:spTree>
    <p:extLst>
      <p:ext uri="{BB962C8B-B14F-4D97-AF65-F5344CB8AC3E}">
        <p14:creationId xmlns:p14="http://schemas.microsoft.com/office/powerpoint/2010/main" val="3503834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496944" cy="5375449"/>
          </a:xfrm>
        </p:spPr>
        <p:txBody>
          <a:bodyPr/>
          <a:lstStyle/>
          <a:p>
            <a:r>
              <a:rPr lang="en-US" sz="2800" dirty="0">
                <a:solidFill>
                  <a:srgbClr val="C00000"/>
                </a:solidFill>
              </a:rPr>
              <a:t>Access control lists (ACLs) </a:t>
            </a:r>
            <a:r>
              <a:rPr lang="en-US" sz="2800" dirty="0"/>
              <a:t>are used in most file and database systems to implement access control policies. </a:t>
            </a:r>
          </a:p>
          <a:p>
            <a:r>
              <a:rPr lang="en-US" sz="2800" dirty="0">
                <a:solidFill>
                  <a:srgbClr val="C00000"/>
                </a:solidFill>
              </a:rPr>
              <a:t>Access control lists </a:t>
            </a:r>
            <a:r>
              <a:rPr lang="en-US" sz="2800" dirty="0"/>
              <a:t>are </a:t>
            </a:r>
            <a:r>
              <a:rPr lang="en-US" sz="2800" dirty="0">
                <a:solidFill>
                  <a:srgbClr val="C00000"/>
                </a:solidFill>
              </a:rPr>
              <a:t>tables</a:t>
            </a:r>
            <a:r>
              <a:rPr lang="en-US" sz="2800" dirty="0"/>
              <a:t> that </a:t>
            </a:r>
            <a:r>
              <a:rPr lang="en-US" sz="2800" dirty="0">
                <a:solidFill>
                  <a:srgbClr val="C00000"/>
                </a:solidFill>
              </a:rPr>
              <a:t>link users with resources</a:t>
            </a:r>
            <a:r>
              <a:rPr lang="en-US" sz="2800" dirty="0"/>
              <a:t> and specify what those users are </a:t>
            </a:r>
            <a:r>
              <a:rPr lang="en-US" sz="2800" dirty="0">
                <a:solidFill>
                  <a:srgbClr val="C00000"/>
                </a:solidFill>
              </a:rPr>
              <a:t>permitted</a:t>
            </a:r>
            <a:r>
              <a:rPr lang="en-US" sz="2800" dirty="0"/>
              <a:t> to do. </a:t>
            </a:r>
          </a:p>
          <a:p>
            <a:r>
              <a:rPr lang="en-US" sz="2800" dirty="0"/>
              <a:t>If access control lists are based on individual permissions, then these can become very large. However, you can dramatically cut their size by </a:t>
            </a:r>
            <a:r>
              <a:rPr lang="en-US" sz="2800" dirty="0">
                <a:solidFill>
                  <a:srgbClr val="C00000"/>
                </a:solidFill>
              </a:rPr>
              <a:t>allocating users to groups </a:t>
            </a:r>
            <a:r>
              <a:rPr lang="en-US" sz="2800" dirty="0"/>
              <a:t>and then </a:t>
            </a:r>
            <a:r>
              <a:rPr lang="en-US" sz="2800" dirty="0">
                <a:solidFill>
                  <a:srgbClr val="C00000"/>
                </a:solidFill>
              </a:rPr>
              <a:t>assigning permissions to the group </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Access Control Lists (ACL)</a:t>
            </a:r>
          </a:p>
        </p:txBody>
      </p:sp>
    </p:spTree>
    <p:extLst>
      <p:ext uri="{BB962C8B-B14F-4D97-AF65-F5344CB8AC3E}">
        <p14:creationId xmlns:p14="http://schemas.microsoft.com/office/powerpoint/2010/main" val="3333667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400" b="1" dirty="0">
                <a:solidFill>
                  <a:srgbClr val="C00000"/>
                </a:solidFill>
              </a:rPr>
              <a:t>Encryption</a:t>
            </a:r>
            <a:r>
              <a:rPr lang="en-US" sz="2400" dirty="0"/>
              <a:t> is the process of making a document unreadable by applying an </a:t>
            </a:r>
            <a:r>
              <a:rPr lang="en-US" sz="2400" dirty="0">
                <a:solidFill>
                  <a:srgbClr val="C00000"/>
                </a:solidFill>
              </a:rPr>
              <a:t>algorithmic transformation </a:t>
            </a:r>
            <a:r>
              <a:rPr lang="en-US" sz="2400" dirty="0"/>
              <a:t>to it. </a:t>
            </a:r>
          </a:p>
          <a:p>
            <a:r>
              <a:rPr lang="en-US" sz="2400" dirty="0"/>
              <a:t>A </a:t>
            </a:r>
            <a:r>
              <a:rPr lang="en-US" sz="2400" dirty="0">
                <a:solidFill>
                  <a:srgbClr val="C00000"/>
                </a:solidFill>
              </a:rPr>
              <a:t>secret key </a:t>
            </a:r>
            <a:r>
              <a:rPr lang="en-US" sz="2400" dirty="0"/>
              <a:t>is used by the </a:t>
            </a:r>
            <a:r>
              <a:rPr lang="en-US" sz="2400" dirty="0">
                <a:solidFill>
                  <a:srgbClr val="C00000"/>
                </a:solidFill>
              </a:rPr>
              <a:t>encryption algorithm </a:t>
            </a:r>
            <a:r>
              <a:rPr lang="en-US" sz="2400" dirty="0"/>
              <a:t>as the basis of this transformation. You can decode the encrypted text by applying the reverse transformation. </a:t>
            </a:r>
          </a:p>
          <a:p>
            <a:r>
              <a:rPr lang="en-US" sz="2400" dirty="0"/>
              <a:t>Modern </a:t>
            </a:r>
            <a:r>
              <a:rPr lang="en-US" sz="2400" dirty="0">
                <a:solidFill>
                  <a:srgbClr val="C00000"/>
                </a:solidFill>
              </a:rPr>
              <a:t>encryption techniques </a:t>
            </a:r>
            <a:r>
              <a:rPr lang="en-US" sz="2400" dirty="0"/>
              <a:t>are such that you can </a:t>
            </a:r>
            <a:r>
              <a:rPr lang="en-US" sz="2400" dirty="0">
                <a:solidFill>
                  <a:srgbClr val="C00000"/>
                </a:solidFill>
              </a:rPr>
              <a:t>encrypt data</a:t>
            </a:r>
            <a:r>
              <a:rPr lang="en-US" sz="2400" dirty="0"/>
              <a:t> so that it is practically uncrackable using currently available technology. </a:t>
            </a:r>
          </a:p>
          <a:p>
            <a:r>
              <a:rPr lang="en-US" sz="2400" dirty="0"/>
              <a:t>History has demonstrated that apparently </a:t>
            </a:r>
            <a:r>
              <a:rPr lang="en-US" sz="2400" dirty="0">
                <a:solidFill>
                  <a:srgbClr val="C00000"/>
                </a:solidFill>
              </a:rPr>
              <a:t>strong encryption may be </a:t>
            </a:r>
            <a:r>
              <a:rPr lang="en-US" sz="2400" dirty="0" err="1">
                <a:solidFill>
                  <a:srgbClr val="C00000"/>
                </a:solidFill>
              </a:rPr>
              <a:t>crackable</a:t>
            </a:r>
            <a:r>
              <a:rPr lang="en-US" sz="2400" dirty="0">
                <a:solidFill>
                  <a:srgbClr val="C00000"/>
                </a:solidFill>
              </a:rPr>
              <a:t> when new technology becomes available</a:t>
            </a:r>
            <a:r>
              <a:rPr lang="en-US" sz="2400" dirty="0"/>
              <a:t>.</a:t>
            </a:r>
          </a:p>
          <a:p>
            <a:r>
              <a:rPr lang="en-US" sz="2400" dirty="0"/>
              <a:t>If commercial </a:t>
            </a:r>
            <a:r>
              <a:rPr lang="en-US" sz="2400" dirty="0">
                <a:solidFill>
                  <a:srgbClr val="C00000"/>
                </a:solidFill>
              </a:rPr>
              <a:t>quantum systems </a:t>
            </a:r>
            <a:r>
              <a:rPr lang="en-US" sz="2400" dirty="0"/>
              <a:t>become available, we will have to use a completely different approach to encryption on the Internet.</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Encryption</a:t>
            </a:r>
          </a:p>
        </p:txBody>
      </p:sp>
    </p:spTree>
    <p:extLst>
      <p:ext uri="{BB962C8B-B14F-4D97-AF65-F5344CB8AC3E}">
        <p14:creationId xmlns:p14="http://schemas.microsoft.com/office/powerpoint/2010/main" val="10750519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Encryption and decryption</a:t>
            </a:r>
          </a:p>
        </p:txBody>
      </p:sp>
      <p:sp>
        <p:nvSpPr>
          <p:cNvPr id="9" name="Rounded Rectangle 8">
            <a:extLst>
              <a:ext uri="{FF2B5EF4-FFF2-40B4-BE49-F238E27FC236}">
                <a16:creationId xmlns:a16="http://schemas.microsoft.com/office/drawing/2014/main" id="{63619B1A-8F6E-C643-81CE-CD168836C946}"/>
              </a:ext>
            </a:extLst>
          </p:cNvPr>
          <p:cNvSpPr>
            <a:spLocks noChangeArrowheads="1"/>
          </p:cNvSpPr>
          <p:nvPr/>
        </p:nvSpPr>
        <p:spPr bwMode="auto">
          <a:xfrm>
            <a:off x="1967521" y="3974618"/>
            <a:ext cx="1297028" cy="910849"/>
          </a:xfrm>
          <a:prstGeom prst="roundRect">
            <a:avLst>
              <a:gd name="adj" fmla="val 27184"/>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a:t>
            </a:r>
          </a:p>
        </p:txBody>
      </p:sp>
      <p:cxnSp>
        <p:nvCxnSpPr>
          <p:cNvPr id="10" name="Straight Arrow Connector 9">
            <a:extLst>
              <a:ext uri="{FF2B5EF4-FFF2-40B4-BE49-F238E27FC236}">
                <a16:creationId xmlns:a16="http://schemas.microsoft.com/office/drawing/2014/main" id="{B635ECEA-2C9A-5A48-9504-F5F4215A9C0F}"/>
              </a:ext>
            </a:extLst>
          </p:cNvPr>
          <p:cNvCxnSpPr>
            <a:cxnSpLocks/>
            <a:endCxn id="9" idx="1"/>
          </p:cNvCxnSpPr>
          <p:nvPr/>
        </p:nvCxnSpPr>
        <p:spPr>
          <a:xfrm>
            <a:off x="1403648" y="4430042"/>
            <a:ext cx="563873" cy="1"/>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007E7AD8-3AA1-AC48-B0B3-3A4A2E82D8B3}"/>
              </a:ext>
            </a:extLst>
          </p:cNvPr>
          <p:cNvSpPr>
            <a:spLocks noChangeArrowheads="1"/>
          </p:cNvSpPr>
          <p:nvPr/>
        </p:nvSpPr>
        <p:spPr bwMode="auto">
          <a:xfrm>
            <a:off x="323528" y="4033998"/>
            <a:ext cx="1080120"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Plain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text</a:t>
            </a:r>
          </a:p>
        </p:txBody>
      </p:sp>
      <p:sp>
        <p:nvSpPr>
          <p:cNvPr id="12" name="Rounded Rectangle 11">
            <a:extLst>
              <a:ext uri="{FF2B5EF4-FFF2-40B4-BE49-F238E27FC236}">
                <a16:creationId xmlns:a16="http://schemas.microsoft.com/office/drawing/2014/main" id="{F6760280-EF2D-884F-A6E2-F360B976A761}"/>
              </a:ext>
            </a:extLst>
          </p:cNvPr>
          <p:cNvSpPr>
            <a:spLocks noChangeArrowheads="1"/>
          </p:cNvSpPr>
          <p:nvPr/>
        </p:nvSpPr>
        <p:spPr bwMode="auto">
          <a:xfrm>
            <a:off x="3828422" y="4033998"/>
            <a:ext cx="1423584" cy="792088"/>
          </a:xfrm>
          <a:prstGeom prst="roundRect">
            <a:avLst>
              <a:gd name="adj" fmla="val 8023"/>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text</a:t>
            </a:r>
          </a:p>
        </p:txBody>
      </p:sp>
      <p:sp>
        <p:nvSpPr>
          <p:cNvPr id="13" name="Rounded Rectangle 12">
            <a:extLst>
              <a:ext uri="{FF2B5EF4-FFF2-40B4-BE49-F238E27FC236}">
                <a16:creationId xmlns:a16="http://schemas.microsoft.com/office/drawing/2014/main" id="{5048AE30-3F44-C840-9AD7-33B7FA052262}"/>
              </a:ext>
            </a:extLst>
          </p:cNvPr>
          <p:cNvSpPr>
            <a:spLocks noChangeArrowheads="1"/>
          </p:cNvSpPr>
          <p:nvPr/>
        </p:nvSpPr>
        <p:spPr bwMode="auto">
          <a:xfrm>
            <a:off x="7676781" y="4033998"/>
            <a:ext cx="1080120"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Plain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text</a:t>
            </a:r>
          </a:p>
        </p:txBody>
      </p:sp>
      <p:sp>
        <p:nvSpPr>
          <p:cNvPr id="14" name="Rounded Rectangle 13">
            <a:extLst>
              <a:ext uri="{FF2B5EF4-FFF2-40B4-BE49-F238E27FC236}">
                <a16:creationId xmlns:a16="http://schemas.microsoft.com/office/drawing/2014/main" id="{6CADCB50-196B-9F40-916D-A9861B5D37FB}"/>
              </a:ext>
            </a:extLst>
          </p:cNvPr>
          <p:cNvSpPr>
            <a:spLocks noChangeArrowheads="1"/>
          </p:cNvSpPr>
          <p:nvPr/>
        </p:nvSpPr>
        <p:spPr bwMode="auto">
          <a:xfrm>
            <a:off x="5815879" y="3993116"/>
            <a:ext cx="1297028" cy="910849"/>
          </a:xfrm>
          <a:prstGeom prst="roundRect">
            <a:avLst>
              <a:gd name="adj" fmla="val 27184"/>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Decrypt</a:t>
            </a:r>
          </a:p>
        </p:txBody>
      </p:sp>
      <p:sp>
        <p:nvSpPr>
          <p:cNvPr id="17" name="Rounded Rectangle 16">
            <a:extLst>
              <a:ext uri="{FF2B5EF4-FFF2-40B4-BE49-F238E27FC236}">
                <a16:creationId xmlns:a16="http://schemas.microsoft.com/office/drawing/2014/main" id="{89D6E59D-B60B-9C46-A2EC-C3F27C981620}"/>
              </a:ext>
            </a:extLst>
          </p:cNvPr>
          <p:cNvSpPr>
            <a:spLocks noChangeArrowheads="1"/>
          </p:cNvSpPr>
          <p:nvPr/>
        </p:nvSpPr>
        <p:spPr bwMode="auto">
          <a:xfrm>
            <a:off x="2075975" y="2420888"/>
            <a:ext cx="1080120" cy="792088"/>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Secret</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key</a:t>
            </a:r>
          </a:p>
        </p:txBody>
      </p:sp>
      <p:sp>
        <p:nvSpPr>
          <p:cNvPr id="18" name="Rounded Rectangle 17">
            <a:extLst>
              <a:ext uri="{FF2B5EF4-FFF2-40B4-BE49-F238E27FC236}">
                <a16:creationId xmlns:a16="http://schemas.microsoft.com/office/drawing/2014/main" id="{6FC26CEC-32F1-D849-B660-B478A02755A9}"/>
              </a:ext>
            </a:extLst>
          </p:cNvPr>
          <p:cNvSpPr>
            <a:spLocks noChangeArrowheads="1"/>
          </p:cNvSpPr>
          <p:nvPr/>
        </p:nvSpPr>
        <p:spPr bwMode="auto">
          <a:xfrm>
            <a:off x="5935713" y="2420888"/>
            <a:ext cx="1080120" cy="792088"/>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Secret</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key</a:t>
            </a:r>
          </a:p>
        </p:txBody>
      </p:sp>
      <p:cxnSp>
        <p:nvCxnSpPr>
          <p:cNvPr id="20" name="Straight Arrow Connector 19">
            <a:extLst>
              <a:ext uri="{FF2B5EF4-FFF2-40B4-BE49-F238E27FC236}">
                <a16:creationId xmlns:a16="http://schemas.microsoft.com/office/drawing/2014/main" id="{0BD6C02F-3408-224B-9DC5-E371258BD188}"/>
              </a:ext>
            </a:extLst>
          </p:cNvPr>
          <p:cNvCxnSpPr>
            <a:cxnSpLocks/>
          </p:cNvCxnSpPr>
          <p:nvPr/>
        </p:nvCxnSpPr>
        <p:spPr>
          <a:xfrm>
            <a:off x="3264548" y="4430042"/>
            <a:ext cx="563873" cy="1"/>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14C3CD4-9790-434C-ABCB-2967E6EFD8B5}"/>
              </a:ext>
            </a:extLst>
          </p:cNvPr>
          <p:cNvCxnSpPr>
            <a:cxnSpLocks/>
          </p:cNvCxnSpPr>
          <p:nvPr/>
        </p:nvCxnSpPr>
        <p:spPr>
          <a:xfrm>
            <a:off x="5252006" y="4430041"/>
            <a:ext cx="563873" cy="1"/>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A43D6CA-D3E0-1B42-9A11-EFD6E5A06631}"/>
              </a:ext>
            </a:extLst>
          </p:cNvPr>
          <p:cNvCxnSpPr>
            <a:cxnSpLocks/>
            <a:endCxn id="13" idx="1"/>
          </p:cNvCxnSpPr>
          <p:nvPr/>
        </p:nvCxnSpPr>
        <p:spPr>
          <a:xfrm>
            <a:off x="7112907" y="4430040"/>
            <a:ext cx="563874" cy="2"/>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90FD54D-D6B6-B64C-B5B2-B5402A26336D}"/>
              </a:ext>
            </a:extLst>
          </p:cNvPr>
          <p:cNvCxnSpPr>
            <a:cxnSpLocks/>
            <a:stCxn id="17" idx="2"/>
            <a:endCxn id="9" idx="0"/>
          </p:cNvCxnSpPr>
          <p:nvPr/>
        </p:nvCxnSpPr>
        <p:spPr>
          <a:xfrm>
            <a:off x="2616035" y="3212976"/>
            <a:ext cx="0" cy="761642"/>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8BBAB7B-6105-AB4D-BDB0-8C7B50E77A1F}"/>
              </a:ext>
            </a:extLst>
          </p:cNvPr>
          <p:cNvCxnSpPr>
            <a:cxnSpLocks/>
            <a:stCxn id="18" idx="2"/>
            <a:endCxn id="14" idx="0"/>
          </p:cNvCxnSpPr>
          <p:nvPr/>
        </p:nvCxnSpPr>
        <p:spPr>
          <a:xfrm flipH="1">
            <a:off x="6464393" y="3212976"/>
            <a:ext cx="11380" cy="780140"/>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4DCD7813-6280-FA4A-8C95-5A7829D4BA0B}"/>
              </a:ext>
            </a:extLst>
          </p:cNvPr>
          <p:cNvGrpSpPr/>
          <p:nvPr/>
        </p:nvGrpSpPr>
        <p:grpSpPr>
          <a:xfrm>
            <a:off x="2195736" y="3356992"/>
            <a:ext cx="258123" cy="373321"/>
            <a:chOff x="2216944" y="3348543"/>
            <a:chExt cx="258123" cy="373321"/>
          </a:xfrm>
        </p:grpSpPr>
        <p:sp>
          <p:nvSpPr>
            <p:cNvPr id="31" name="Rounded Rectangle 30">
              <a:extLst>
                <a:ext uri="{FF2B5EF4-FFF2-40B4-BE49-F238E27FC236}">
                  <a16:creationId xmlns:a16="http://schemas.microsoft.com/office/drawing/2014/main" id="{BE398D56-FBE0-DF4F-A1EB-9196D2BDBE37}"/>
                </a:ext>
              </a:extLst>
            </p:cNvPr>
            <p:cNvSpPr>
              <a:spLocks noChangeArrowheads="1"/>
            </p:cNvSpPr>
            <p:nvPr/>
          </p:nvSpPr>
          <p:spPr bwMode="auto">
            <a:xfrm>
              <a:off x="2216944" y="3465730"/>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33" name="Oval 32">
              <a:extLst>
                <a:ext uri="{FF2B5EF4-FFF2-40B4-BE49-F238E27FC236}">
                  <a16:creationId xmlns:a16="http://schemas.microsoft.com/office/drawing/2014/main" id="{17AD0769-AA9F-D945-8881-30605FCC6B43}"/>
                </a:ext>
              </a:extLst>
            </p:cNvPr>
            <p:cNvSpPr/>
            <p:nvPr/>
          </p:nvSpPr>
          <p:spPr>
            <a:xfrm>
              <a:off x="2310001" y="3545476"/>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c 34">
              <a:extLst>
                <a:ext uri="{FF2B5EF4-FFF2-40B4-BE49-F238E27FC236}">
                  <a16:creationId xmlns:a16="http://schemas.microsoft.com/office/drawing/2014/main" id="{E071CA12-661A-1942-94CE-2E947229C85A}"/>
                </a:ext>
              </a:extLst>
            </p:cNvPr>
            <p:cNvSpPr/>
            <p:nvPr/>
          </p:nvSpPr>
          <p:spPr>
            <a:xfrm>
              <a:off x="2273997" y="3348543"/>
              <a:ext cx="144017" cy="254375"/>
            </a:xfrm>
            <a:prstGeom prst="arc">
              <a:avLst>
                <a:gd name="adj1" fmla="val 11446340"/>
                <a:gd name="adj2" fmla="val 211445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E998C4C3-AC99-CD42-AA7F-664EAD2810E9}"/>
              </a:ext>
            </a:extLst>
          </p:cNvPr>
          <p:cNvGrpSpPr/>
          <p:nvPr/>
        </p:nvGrpSpPr>
        <p:grpSpPr>
          <a:xfrm>
            <a:off x="6042069" y="3349509"/>
            <a:ext cx="258123" cy="374260"/>
            <a:chOff x="5026175" y="3297486"/>
            <a:chExt cx="258123" cy="374260"/>
          </a:xfrm>
        </p:grpSpPr>
        <p:sp>
          <p:nvSpPr>
            <p:cNvPr id="42" name="Rounded Rectangle 41">
              <a:extLst>
                <a:ext uri="{FF2B5EF4-FFF2-40B4-BE49-F238E27FC236}">
                  <a16:creationId xmlns:a16="http://schemas.microsoft.com/office/drawing/2014/main" id="{2AE47DA9-F33B-1C4F-A9E6-E1F1205BE0E5}"/>
                </a:ext>
              </a:extLst>
            </p:cNvPr>
            <p:cNvSpPr>
              <a:spLocks noChangeArrowheads="1"/>
            </p:cNvSpPr>
            <p:nvPr/>
          </p:nvSpPr>
          <p:spPr bwMode="auto">
            <a:xfrm>
              <a:off x="5026175" y="3415612"/>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43" name="Oval 42">
              <a:extLst>
                <a:ext uri="{FF2B5EF4-FFF2-40B4-BE49-F238E27FC236}">
                  <a16:creationId xmlns:a16="http://schemas.microsoft.com/office/drawing/2014/main" id="{CDAEB968-FA1A-704E-833F-E8C4972E481A}"/>
                </a:ext>
              </a:extLst>
            </p:cNvPr>
            <p:cNvSpPr/>
            <p:nvPr/>
          </p:nvSpPr>
          <p:spPr>
            <a:xfrm>
              <a:off x="5119232" y="3495358"/>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c 43">
              <a:extLst>
                <a:ext uri="{FF2B5EF4-FFF2-40B4-BE49-F238E27FC236}">
                  <a16:creationId xmlns:a16="http://schemas.microsoft.com/office/drawing/2014/main" id="{B83C9B21-A550-854A-982D-318DFAEB02DE}"/>
                </a:ext>
              </a:extLst>
            </p:cNvPr>
            <p:cNvSpPr/>
            <p:nvPr/>
          </p:nvSpPr>
          <p:spPr>
            <a:xfrm>
              <a:off x="5082086" y="3297486"/>
              <a:ext cx="169920" cy="254375"/>
            </a:xfrm>
            <a:prstGeom prst="arc">
              <a:avLst>
                <a:gd name="adj1" fmla="val 11446340"/>
                <a:gd name="adj2" fmla="val 1812273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604965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Symmetric encryption</a:t>
            </a:r>
          </a:p>
        </p:txBody>
      </p:sp>
      <p:sp>
        <p:nvSpPr>
          <p:cNvPr id="6" name="Rounded Rectangle 5">
            <a:extLst>
              <a:ext uri="{FF2B5EF4-FFF2-40B4-BE49-F238E27FC236}">
                <a16:creationId xmlns:a16="http://schemas.microsoft.com/office/drawing/2014/main" id="{426C323D-B206-134D-80DE-833D850779CD}"/>
              </a:ext>
            </a:extLst>
          </p:cNvPr>
          <p:cNvSpPr>
            <a:spLocks noChangeArrowheads="1"/>
          </p:cNvSpPr>
          <p:nvPr/>
        </p:nvSpPr>
        <p:spPr bwMode="auto">
          <a:xfrm>
            <a:off x="2500432" y="4333903"/>
            <a:ext cx="1297028" cy="512771"/>
          </a:xfrm>
          <a:prstGeom prst="roundRect">
            <a:avLst>
              <a:gd name="adj" fmla="val 27184"/>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a:t>
            </a:r>
          </a:p>
        </p:txBody>
      </p:sp>
      <p:cxnSp>
        <p:nvCxnSpPr>
          <p:cNvPr id="7" name="Straight Arrow Connector 6">
            <a:extLst>
              <a:ext uri="{FF2B5EF4-FFF2-40B4-BE49-F238E27FC236}">
                <a16:creationId xmlns:a16="http://schemas.microsoft.com/office/drawing/2014/main" id="{F66EF7CC-8321-D243-9981-CCE3B7659796}"/>
              </a:ext>
            </a:extLst>
          </p:cNvPr>
          <p:cNvCxnSpPr>
            <a:cxnSpLocks/>
            <a:stCxn id="9" idx="3"/>
            <a:endCxn id="29" idx="1"/>
          </p:cNvCxnSpPr>
          <p:nvPr/>
        </p:nvCxnSpPr>
        <p:spPr>
          <a:xfrm>
            <a:off x="2585073" y="5747266"/>
            <a:ext cx="1008129"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F38740FF-3B22-834D-96AD-F10D8169B2AA}"/>
              </a:ext>
            </a:extLst>
          </p:cNvPr>
          <p:cNvSpPr>
            <a:spLocks noChangeArrowheads="1"/>
          </p:cNvSpPr>
          <p:nvPr/>
        </p:nvSpPr>
        <p:spPr bwMode="auto">
          <a:xfrm>
            <a:off x="611832" y="5351222"/>
            <a:ext cx="1973241"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Secret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message</a:t>
            </a:r>
          </a:p>
        </p:txBody>
      </p:sp>
      <p:sp>
        <p:nvSpPr>
          <p:cNvPr id="12" name="Rounded Rectangle 11">
            <a:extLst>
              <a:ext uri="{FF2B5EF4-FFF2-40B4-BE49-F238E27FC236}">
                <a16:creationId xmlns:a16="http://schemas.microsoft.com/office/drawing/2014/main" id="{6CC90728-4CEC-E341-A5A8-2C457C062D95}"/>
              </a:ext>
            </a:extLst>
          </p:cNvPr>
          <p:cNvSpPr>
            <a:spLocks noChangeArrowheads="1"/>
          </p:cNvSpPr>
          <p:nvPr/>
        </p:nvSpPr>
        <p:spPr bwMode="auto">
          <a:xfrm>
            <a:off x="5795252" y="4333903"/>
            <a:ext cx="1297028" cy="512771"/>
          </a:xfrm>
          <a:prstGeom prst="roundRect">
            <a:avLst>
              <a:gd name="adj" fmla="val 27184"/>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Decrypt</a:t>
            </a:r>
          </a:p>
        </p:txBody>
      </p:sp>
      <p:sp>
        <p:nvSpPr>
          <p:cNvPr id="13" name="Rounded Rectangle 12">
            <a:extLst>
              <a:ext uri="{FF2B5EF4-FFF2-40B4-BE49-F238E27FC236}">
                <a16:creationId xmlns:a16="http://schemas.microsoft.com/office/drawing/2014/main" id="{621A79D1-69FE-324E-8737-6C5422F49F4A}"/>
              </a:ext>
            </a:extLst>
          </p:cNvPr>
          <p:cNvSpPr>
            <a:spLocks noChangeArrowheads="1"/>
          </p:cNvSpPr>
          <p:nvPr/>
        </p:nvSpPr>
        <p:spPr bwMode="auto">
          <a:xfrm>
            <a:off x="1914166" y="2597804"/>
            <a:ext cx="2059678" cy="554347"/>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Encryption key</a:t>
            </a:r>
          </a:p>
        </p:txBody>
      </p:sp>
      <p:cxnSp>
        <p:nvCxnSpPr>
          <p:cNvPr id="18" name="Straight Arrow Connector 17">
            <a:extLst>
              <a:ext uri="{FF2B5EF4-FFF2-40B4-BE49-F238E27FC236}">
                <a16:creationId xmlns:a16="http://schemas.microsoft.com/office/drawing/2014/main" id="{35BC46FA-35DD-9846-86D6-C401E413921C}"/>
              </a:ext>
            </a:extLst>
          </p:cNvPr>
          <p:cNvCxnSpPr>
            <a:cxnSpLocks/>
            <a:stCxn id="35" idx="2"/>
            <a:endCxn id="9" idx="0"/>
          </p:cNvCxnSpPr>
          <p:nvPr/>
        </p:nvCxnSpPr>
        <p:spPr>
          <a:xfrm flipH="1">
            <a:off x="1598453" y="3690606"/>
            <a:ext cx="1345552" cy="166061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0620C983-CA95-764E-9E3C-7CE28712788F}"/>
              </a:ext>
            </a:extLst>
          </p:cNvPr>
          <p:cNvGrpSpPr/>
          <p:nvPr/>
        </p:nvGrpSpPr>
        <p:grpSpPr>
          <a:xfrm>
            <a:off x="1691680" y="4403628"/>
            <a:ext cx="258123" cy="373321"/>
            <a:chOff x="2216944" y="3348543"/>
            <a:chExt cx="258123" cy="373321"/>
          </a:xfrm>
        </p:grpSpPr>
        <p:sp>
          <p:nvSpPr>
            <p:cNvPr id="21" name="Rounded Rectangle 20">
              <a:extLst>
                <a:ext uri="{FF2B5EF4-FFF2-40B4-BE49-F238E27FC236}">
                  <a16:creationId xmlns:a16="http://schemas.microsoft.com/office/drawing/2014/main" id="{E6175A6F-17E0-AF43-8B7D-D04BDE808497}"/>
                </a:ext>
              </a:extLst>
            </p:cNvPr>
            <p:cNvSpPr>
              <a:spLocks noChangeArrowheads="1"/>
            </p:cNvSpPr>
            <p:nvPr/>
          </p:nvSpPr>
          <p:spPr bwMode="auto">
            <a:xfrm>
              <a:off x="2216944" y="3465730"/>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2" name="Oval 21">
              <a:extLst>
                <a:ext uri="{FF2B5EF4-FFF2-40B4-BE49-F238E27FC236}">
                  <a16:creationId xmlns:a16="http://schemas.microsoft.com/office/drawing/2014/main" id="{34BBAB50-3534-3B43-AE7F-1D98F90C8AE9}"/>
                </a:ext>
              </a:extLst>
            </p:cNvPr>
            <p:cNvSpPr/>
            <p:nvPr/>
          </p:nvSpPr>
          <p:spPr>
            <a:xfrm>
              <a:off x="2310001" y="3545476"/>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c 22">
              <a:extLst>
                <a:ext uri="{FF2B5EF4-FFF2-40B4-BE49-F238E27FC236}">
                  <a16:creationId xmlns:a16="http://schemas.microsoft.com/office/drawing/2014/main" id="{3662FFFF-77B9-A94D-91C6-05FDA1A5300F}"/>
                </a:ext>
              </a:extLst>
            </p:cNvPr>
            <p:cNvSpPr/>
            <p:nvPr/>
          </p:nvSpPr>
          <p:spPr>
            <a:xfrm>
              <a:off x="2273997" y="3348543"/>
              <a:ext cx="144017" cy="254375"/>
            </a:xfrm>
            <a:prstGeom prst="arc">
              <a:avLst>
                <a:gd name="adj1" fmla="val 11446340"/>
                <a:gd name="adj2" fmla="val 211445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E5DCE24A-D908-1242-BCD9-1A91F39B9D38}"/>
              </a:ext>
            </a:extLst>
          </p:cNvPr>
          <p:cNvGrpSpPr/>
          <p:nvPr/>
        </p:nvGrpSpPr>
        <p:grpSpPr>
          <a:xfrm>
            <a:off x="4932040" y="4403158"/>
            <a:ext cx="258123" cy="374260"/>
            <a:chOff x="5026175" y="3297486"/>
            <a:chExt cx="258123" cy="374260"/>
          </a:xfrm>
        </p:grpSpPr>
        <p:sp>
          <p:nvSpPr>
            <p:cNvPr id="25" name="Rounded Rectangle 24">
              <a:extLst>
                <a:ext uri="{FF2B5EF4-FFF2-40B4-BE49-F238E27FC236}">
                  <a16:creationId xmlns:a16="http://schemas.microsoft.com/office/drawing/2014/main" id="{C6D0A086-E44E-B74B-B5B1-49A11E312BE4}"/>
                </a:ext>
              </a:extLst>
            </p:cNvPr>
            <p:cNvSpPr>
              <a:spLocks noChangeArrowheads="1"/>
            </p:cNvSpPr>
            <p:nvPr/>
          </p:nvSpPr>
          <p:spPr bwMode="auto">
            <a:xfrm>
              <a:off x="5026175" y="3415612"/>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6" name="Oval 25">
              <a:extLst>
                <a:ext uri="{FF2B5EF4-FFF2-40B4-BE49-F238E27FC236}">
                  <a16:creationId xmlns:a16="http://schemas.microsoft.com/office/drawing/2014/main" id="{D78F004C-3FAC-A640-AD80-55A7BB615808}"/>
                </a:ext>
              </a:extLst>
            </p:cNvPr>
            <p:cNvSpPr/>
            <p:nvPr/>
          </p:nvSpPr>
          <p:spPr>
            <a:xfrm>
              <a:off x="5119232" y="3495358"/>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c 26">
              <a:extLst>
                <a:ext uri="{FF2B5EF4-FFF2-40B4-BE49-F238E27FC236}">
                  <a16:creationId xmlns:a16="http://schemas.microsoft.com/office/drawing/2014/main" id="{65F88927-E702-2948-87EE-82A1D3E9F332}"/>
                </a:ext>
              </a:extLst>
            </p:cNvPr>
            <p:cNvSpPr/>
            <p:nvPr/>
          </p:nvSpPr>
          <p:spPr>
            <a:xfrm>
              <a:off x="5082086" y="3297486"/>
              <a:ext cx="169920" cy="254375"/>
            </a:xfrm>
            <a:prstGeom prst="arc">
              <a:avLst>
                <a:gd name="adj1" fmla="val 11446340"/>
                <a:gd name="adj2" fmla="val 1812273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Rounded Rectangle 28">
            <a:extLst>
              <a:ext uri="{FF2B5EF4-FFF2-40B4-BE49-F238E27FC236}">
                <a16:creationId xmlns:a16="http://schemas.microsoft.com/office/drawing/2014/main" id="{BB254224-A51C-3140-BEDD-5E0A04DC5482}"/>
              </a:ext>
            </a:extLst>
          </p:cNvPr>
          <p:cNvSpPr>
            <a:spLocks noChangeArrowheads="1"/>
          </p:cNvSpPr>
          <p:nvPr/>
        </p:nvSpPr>
        <p:spPr bwMode="auto">
          <a:xfrm>
            <a:off x="3593202" y="5351222"/>
            <a:ext cx="1973241" cy="792088"/>
          </a:xfrm>
          <a:prstGeom prst="roundRect">
            <a:avLst>
              <a:gd name="adj" fmla="val 8023"/>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text</a:t>
            </a:r>
          </a:p>
        </p:txBody>
      </p:sp>
      <p:sp>
        <p:nvSpPr>
          <p:cNvPr id="30" name="Rounded Rectangle 29">
            <a:extLst>
              <a:ext uri="{FF2B5EF4-FFF2-40B4-BE49-F238E27FC236}">
                <a16:creationId xmlns:a16="http://schemas.microsoft.com/office/drawing/2014/main" id="{DC69E755-08C9-FB4F-B29A-2536C393EF75}"/>
              </a:ext>
            </a:extLst>
          </p:cNvPr>
          <p:cNvSpPr>
            <a:spLocks noChangeArrowheads="1"/>
          </p:cNvSpPr>
          <p:nvPr/>
        </p:nvSpPr>
        <p:spPr bwMode="auto">
          <a:xfrm>
            <a:off x="6574572" y="5351222"/>
            <a:ext cx="1973241"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Secret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message</a:t>
            </a:r>
          </a:p>
        </p:txBody>
      </p:sp>
      <p:sp>
        <p:nvSpPr>
          <p:cNvPr id="35" name="Rounded Rectangle 34">
            <a:extLst>
              <a:ext uri="{FF2B5EF4-FFF2-40B4-BE49-F238E27FC236}">
                <a16:creationId xmlns:a16="http://schemas.microsoft.com/office/drawing/2014/main" id="{1BFE0D72-34A6-3341-A6E2-05F4BE53883E}"/>
              </a:ext>
            </a:extLst>
          </p:cNvPr>
          <p:cNvSpPr>
            <a:spLocks noChangeArrowheads="1"/>
          </p:cNvSpPr>
          <p:nvPr/>
        </p:nvSpPr>
        <p:spPr bwMode="auto">
          <a:xfrm>
            <a:off x="1914166" y="3136259"/>
            <a:ext cx="2059678" cy="554347"/>
          </a:xfrm>
          <a:prstGeom prst="roundRect">
            <a:avLst>
              <a:gd name="adj" fmla="val 8023"/>
            </a:avLst>
          </a:prstGeom>
          <a:solidFill>
            <a:schemeClr val="bg1">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a7Dr6yYf9F…</a:t>
            </a:r>
          </a:p>
        </p:txBody>
      </p:sp>
      <p:cxnSp>
        <p:nvCxnSpPr>
          <p:cNvPr id="40" name="Straight Arrow Connector 39">
            <a:extLst>
              <a:ext uri="{FF2B5EF4-FFF2-40B4-BE49-F238E27FC236}">
                <a16:creationId xmlns:a16="http://schemas.microsoft.com/office/drawing/2014/main" id="{1244C148-D1ED-9748-AF45-ECAB96D77141}"/>
              </a:ext>
            </a:extLst>
          </p:cNvPr>
          <p:cNvCxnSpPr>
            <a:cxnSpLocks/>
            <a:stCxn id="29" idx="3"/>
            <a:endCxn id="30" idx="1"/>
          </p:cNvCxnSpPr>
          <p:nvPr/>
        </p:nvCxnSpPr>
        <p:spPr>
          <a:xfrm>
            <a:off x="5566443" y="5747266"/>
            <a:ext cx="1008129"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1104880-F776-3A4B-916B-34F68936F45E}"/>
              </a:ext>
            </a:extLst>
          </p:cNvPr>
          <p:cNvCxnSpPr>
            <a:cxnSpLocks/>
            <a:stCxn id="49" idx="2"/>
          </p:cNvCxnSpPr>
          <p:nvPr/>
        </p:nvCxnSpPr>
        <p:spPr>
          <a:xfrm flipH="1">
            <a:off x="4773599" y="3624489"/>
            <a:ext cx="1606132" cy="169501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48" name="Rounded Rectangle 47">
            <a:extLst>
              <a:ext uri="{FF2B5EF4-FFF2-40B4-BE49-F238E27FC236}">
                <a16:creationId xmlns:a16="http://schemas.microsoft.com/office/drawing/2014/main" id="{89C02EEB-F8E3-ED44-BF94-5AF5D9C3A24C}"/>
              </a:ext>
            </a:extLst>
          </p:cNvPr>
          <p:cNvSpPr>
            <a:spLocks noChangeArrowheads="1"/>
          </p:cNvSpPr>
          <p:nvPr/>
        </p:nvSpPr>
        <p:spPr bwMode="auto">
          <a:xfrm>
            <a:off x="5349892" y="2531687"/>
            <a:ext cx="2059678" cy="554347"/>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Encryption key</a:t>
            </a:r>
          </a:p>
        </p:txBody>
      </p:sp>
      <p:sp>
        <p:nvSpPr>
          <p:cNvPr id="49" name="Rounded Rectangle 48">
            <a:extLst>
              <a:ext uri="{FF2B5EF4-FFF2-40B4-BE49-F238E27FC236}">
                <a16:creationId xmlns:a16="http://schemas.microsoft.com/office/drawing/2014/main" id="{B64F1EC4-9662-CF4F-937E-D1D570B22680}"/>
              </a:ext>
            </a:extLst>
          </p:cNvPr>
          <p:cNvSpPr>
            <a:spLocks noChangeArrowheads="1"/>
          </p:cNvSpPr>
          <p:nvPr/>
        </p:nvSpPr>
        <p:spPr bwMode="auto">
          <a:xfrm>
            <a:off x="5349892" y="3070142"/>
            <a:ext cx="2059678" cy="554347"/>
          </a:xfrm>
          <a:prstGeom prst="roundRect">
            <a:avLst>
              <a:gd name="adj" fmla="val 8023"/>
            </a:avLst>
          </a:prstGeom>
          <a:solidFill>
            <a:schemeClr val="bg1">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a7Dr6yYf9F…</a:t>
            </a:r>
          </a:p>
        </p:txBody>
      </p:sp>
      <p:grpSp>
        <p:nvGrpSpPr>
          <p:cNvPr id="51" name="Group 50">
            <a:extLst>
              <a:ext uri="{FF2B5EF4-FFF2-40B4-BE49-F238E27FC236}">
                <a16:creationId xmlns:a16="http://schemas.microsoft.com/office/drawing/2014/main" id="{459499E8-C898-8247-BA6F-10FC7D58B10F}"/>
              </a:ext>
            </a:extLst>
          </p:cNvPr>
          <p:cNvGrpSpPr/>
          <p:nvPr/>
        </p:nvGrpSpPr>
        <p:grpSpPr>
          <a:xfrm>
            <a:off x="2555776" y="1700808"/>
            <a:ext cx="908159" cy="1083025"/>
            <a:chOff x="1923251" y="3878790"/>
            <a:chExt cx="908159" cy="1083025"/>
          </a:xfrm>
          <a:solidFill>
            <a:srgbClr val="FF8AD8"/>
          </a:solidFill>
        </p:grpSpPr>
        <p:sp>
          <p:nvSpPr>
            <p:cNvPr id="52" name="Chord 51">
              <a:extLst>
                <a:ext uri="{FF2B5EF4-FFF2-40B4-BE49-F238E27FC236}">
                  <a16:creationId xmlns:a16="http://schemas.microsoft.com/office/drawing/2014/main" id="{D260131E-A088-1441-AA41-562660B573ED}"/>
                </a:ext>
              </a:extLst>
            </p:cNvPr>
            <p:cNvSpPr/>
            <p:nvPr/>
          </p:nvSpPr>
          <p:spPr>
            <a:xfrm>
              <a:off x="1923251" y="4324396"/>
              <a:ext cx="908159" cy="637419"/>
            </a:xfrm>
            <a:prstGeom prst="chord">
              <a:avLst>
                <a:gd name="adj1" fmla="val 10626799"/>
                <a:gd name="adj2" fmla="val 236006"/>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71DFAF15-4738-8C4B-BC93-335E4ED8C76B}"/>
                </a:ext>
              </a:extLst>
            </p:cNvPr>
            <p:cNvSpPr/>
            <p:nvPr/>
          </p:nvSpPr>
          <p:spPr>
            <a:xfrm>
              <a:off x="2125302" y="3878790"/>
              <a:ext cx="504056" cy="504056"/>
            </a:xfrm>
            <a:prstGeom prst="ellipse">
              <a:avLst/>
            </a:pr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TextBox 53">
            <a:extLst>
              <a:ext uri="{FF2B5EF4-FFF2-40B4-BE49-F238E27FC236}">
                <a16:creationId xmlns:a16="http://schemas.microsoft.com/office/drawing/2014/main" id="{782EF7DE-602E-E14A-AC73-3FCE8B02C34B}"/>
              </a:ext>
            </a:extLst>
          </p:cNvPr>
          <p:cNvSpPr txBox="1"/>
          <p:nvPr/>
        </p:nvSpPr>
        <p:spPr>
          <a:xfrm>
            <a:off x="1598452" y="1094202"/>
            <a:ext cx="2880321" cy="584775"/>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Alice</a:t>
            </a:r>
          </a:p>
        </p:txBody>
      </p:sp>
      <p:grpSp>
        <p:nvGrpSpPr>
          <p:cNvPr id="55" name="Group 54">
            <a:extLst>
              <a:ext uri="{FF2B5EF4-FFF2-40B4-BE49-F238E27FC236}">
                <a16:creationId xmlns:a16="http://schemas.microsoft.com/office/drawing/2014/main" id="{E813864A-EA54-CB42-ACF7-24B2F4CE58CD}"/>
              </a:ext>
            </a:extLst>
          </p:cNvPr>
          <p:cNvGrpSpPr/>
          <p:nvPr/>
        </p:nvGrpSpPr>
        <p:grpSpPr>
          <a:xfrm>
            <a:off x="5868144" y="1625895"/>
            <a:ext cx="908159" cy="1083025"/>
            <a:chOff x="1923251" y="3878790"/>
            <a:chExt cx="908159" cy="1083025"/>
          </a:xfrm>
          <a:solidFill>
            <a:srgbClr val="00B0F0"/>
          </a:solidFill>
        </p:grpSpPr>
        <p:sp>
          <p:nvSpPr>
            <p:cNvPr id="56" name="Chord 55">
              <a:extLst>
                <a:ext uri="{FF2B5EF4-FFF2-40B4-BE49-F238E27FC236}">
                  <a16:creationId xmlns:a16="http://schemas.microsoft.com/office/drawing/2014/main" id="{7C1E88E3-C26E-BF47-A74A-67701089BEBE}"/>
                </a:ext>
              </a:extLst>
            </p:cNvPr>
            <p:cNvSpPr/>
            <p:nvPr/>
          </p:nvSpPr>
          <p:spPr>
            <a:xfrm>
              <a:off x="1923251" y="4324396"/>
              <a:ext cx="908159" cy="637419"/>
            </a:xfrm>
            <a:prstGeom prst="chord">
              <a:avLst>
                <a:gd name="adj1" fmla="val 10626799"/>
                <a:gd name="adj2" fmla="val 236006"/>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7126BF6E-DDD9-A34C-8B75-38DE4E8E6995}"/>
                </a:ext>
              </a:extLst>
            </p:cNvPr>
            <p:cNvSpPr/>
            <p:nvPr/>
          </p:nvSpPr>
          <p:spPr>
            <a:xfrm>
              <a:off x="2125302" y="3878790"/>
              <a:ext cx="504056" cy="504056"/>
            </a:xfrm>
            <a:prstGeom prst="ellipse">
              <a:avLst/>
            </a:pr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5C697245-D638-114A-932B-74B86290237A}"/>
              </a:ext>
            </a:extLst>
          </p:cNvPr>
          <p:cNvSpPr txBox="1"/>
          <p:nvPr/>
        </p:nvSpPr>
        <p:spPr>
          <a:xfrm>
            <a:off x="4965560" y="1061534"/>
            <a:ext cx="2880321" cy="584775"/>
          </a:xfrm>
          <a:prstGeom prst="rect">
            <a:avLst/>
          </a:prstGeom>
          <a:noFill/>
        </p:spPr>
        <p:txBody>
          <a:bodyPr wrap="squar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Bob</a:t>
            </a:r>
          </a:p>
        </p:txBody>
      </p:sp>
    </p:spTree>
    <p:extLst>
      <p:ext uri="{BB962C8B-B14F-4D97-AF65-F5344CB8AC3E}">
        <p14:creationId xmlns:p14="http://schemas.microsoft.com/office/powerpoint/2010/main" val="1299076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Asymmetric encryption</a:t>
            </a:r>
          </a:p>
        </p:txBody>
      </p:sp>
      <p:sp>
        <p:nvSpPr>
          <p:cNvPr id="6" name="Rounded Rectangle 5">
            <a:extLst>
              <a:ext uri="{FF2B5EF4-FFF2-40B4-BE49-F238E27FC236}">
                <a16:creationId xmlns:a16="http://schemas.microsoft.com/office/drawing/2014/main" id="{426C323D-B206-134D-80DE-833D850779CD}"/>
              </a:ext>
            </a:extLst>
          </p:cNvPr>
          <p:cNvSpPr>
            <a:spLocks noChangeArrowheads="1"/>
          </p:cNvSpPr>
          <p:nvPr/>
        </p:nvSpPr>
        <p:spPr bwMode="auto">
          <a:xfrm>
            <a:off x="2500432" y="4333903"/>
            <a:ext cx="1297028" cy="512771"/>
          </a:xfrm>
          <a:prstGeom prst="roundRect">
            <a:avLst>
              <a:gd name="adj" fmla="val 27184"/>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a:t>
            </a:r>
          </a:p>
        </p:txBody>
      </p:sp>
      <p:cxnSp>
        <p:nvCxnSpPr>
          <p:cNvPr id="7" name="Straight Arrow Connector 6">
            <a:extLst>
              <a:ext uri="{FF2B5EF4-FFF2-40B4-BE49-F238E27FC236}">
                <a16:creationId xmlns:a16="http://schemas.microsoft.com/office/drawing/2014/main" id="{F66EF7CC-8321-D243-9981-CCE3B7659796}"/>
              </a:ext>
            </a:extLst>
          </p:cNvPr>
          <p:cNvCxnSpPr>
            <a:cxnSpLocks/>
            <a:stCxn id="9" idx="3"/>
            <a:endCxn id="29" idx="1"/>
          </p:cNvCxnSpPr>
          <p:nvPr/>
        </p:nvCxnSpPr>
        <p:spPr>
          <a:xfrm>
            <a:off x="2585073" y="5747266"/>
            <a:ext cx="1008129"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F38740FF-3B22-834D-96AD-F10D8169B2AA}"/>
              </a:ext>
            </a:extLst>
          </p:cNvPr>
          <p:cNvSpPr>
            <a:spLocks noChangeArrowheads="1"/>
          </p:cNvSpPr>
          <p:nvPr/>
        </p:nvSpPr>
        <p:spPr bwMode="auto">
          <a:xfrm>
            <a:off x="611832" y="5351222"/>
            <a:ext cx="1973241"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Secret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message</a:t>
            </a:r>
          </a:p>
        </p:txBody>
      </p:sp>
      <p:sp>
        <p:nvSpPr>
          <p:cNvPr id="12" name="Rounded Rectangle 11">
            <a:extLst>
              <a:ext uri="{FF2B5EF4-FFF2-40B4-BE49-F238E27FC236}">
                <a16:creationId xmlns:a16="http://schemas.microsoft.com/office/drawing/2014/main" id="{6CC90728-4CEC-E341-A5A8-2C457C062D95}"/>
              </a:ext>
            </a:extLst>
          </p:cNvPr>
          <p:cNvSpPr>
            <a:spLocks noChangeArrowheads="1"/>
          </p:cNvSpPr>
          <p:nvPr/>
        </p:nvSpPr>
        <p:spPr bwMode="auto">
          <a:xfrm>
            <a:off x="5795252" y="4333903"/>
            <a:ext cx="1297028" cy="512771"/>
          </a:xfrm>
          <a:prstGeom prst="roundRect">
            <a:avLst>
              <a:gd name="adj" fmla="val 27184"/>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Decrypt</a:t>
            </a:r>
          </a:p>
        </p:txBody>
      </p:sp>
      <p:sp>
        <p:nvSpPr>
          <p:cNvPr id="13" name="Rounded Rectangle 12">
            <a:extLst>
              <a:ext uri="{FF2B5EF4-FFF2-40B4-BE49-F238E27FC236}">
                <a16:creationId xmlns:a16="http://schemas.microsoft.com/office/drawing/2014/main" id="{621A79D1-69FE-324E-8737-6C5422F49F4A}"/>
              </a:ext>
            </a:extLst>
          </p:cNvPr>
          <p:cNvSpPr>
            <a:spLocks noChangeArrowheads="1"/>
          </p:cNvSpPr>
          <p:nvPr/>
        </p:nvSpPr>
        <p:spPr bwMode="auto">
          <a:xfrm>
            <a:off x="1914166" y="2597804"/>
            <a:ext cx="2252880" cy="554347"/>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200" b="1" dirty="0">
                <a:latin typeface="Calibri" panose="020F0502020204030204" pitchFamily="34" charset="0"/>
                <a:cs typeface="Calibri" panose="020F0502020204030204" pitchFamily="34" charset="0"/>
              </a:rPr>
              <a:t>Bob’s </a:t>
            </a:r>
            <a:r>
              <a:rPr lang="en-US" sz="2200" b="1" dirty="0">
                <a:solidFill>
                  <a:srgbClr val="FF0000"/>
                </a:solidFill>
                <a:latin typeface="Calibri" panose="020F0502020204030204" pitchFamily="34" charset="0"/>
                <a:cs typeface="Calibri" panose="020F0502020204030204" pitchFamily="34" charset="0"/>
              </a:rPr>
              <a:t>public</a:t>
            </a:r>
            <a:r>
              <a:rPr lang="en-US" sz="2200" b="1" dirty="0">
                <a:latin typeface="Calibri" panose="020F0502020204030204" pitchFamily="34" charset="0"/>
                <a:cs typeface="Calibri" panose="020F0502020204030204" pitchFamily="34" charset="0"/>
              </a:rPr>
              <a:t> key</a:t>
            </a:r>
          </a:p>
        </p:txBody>
      </p:sp>
      <p:cxnSp>
        <p:nvCxnSpPr>
          <p:cNvPr id="18" name="Straight Arrow Connector 17">
            <a:extLst>
              <a:ext uri="{FF2B5EF4-FFF2-40B4-BE49-F238E27FC236}">
                <a16:creationId xmlns:a16="http://schemas.microsoft.com/office/drawing/2014/main" id="{35BC46FA-35DD-9846-86D6-C401E413921C}"/>
              </a:ext>
            </a:extLst>
          </p:cNvPr>
          <p:cNvCxnSpPr>
            <a:cxnSpLocks/>
            <a:stCxn id="35" idx="2"/>
            <a:endCxn id="9" idx="0"/>
          </p:cNvCxnSpPr>
          <p:nvPr/>
        </p:nvCxnSpPr>
        <p:spPr>
          <a:xfrm flipH="1">
            <a:off x="1598453" y="3690606"/>
            <a:ext cx="1442153" cy="166061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0620C983-CA95-764E-9E3C-7CE28712788F}"/>
              </a:ext>
            </a:extLst>
          </p:cNvPr>
          <p:cNvGrpSpPr/>
          <p:nvPr/>
        </p:nvGrpSpPr>
        <p:grpSpPr>
          <a:xfrm>
            <a:off x="1691680" y="4403628"/>
            <a:ext cx="258123" cy="373321"/>
            <a:chOff x="2216944" y="3348543"/>
            <a:chExt cx="258123" cy="373321"/>
          </a:xfrm>
        </p:grpSpPr>
        <p:sp>
          <p:nvSpPr>
            <p:cNvPr id="21" name="Rounded Rectangle 20">
              <a:extLst>
                <a:ext uri="{FF2B5EF4-FFF2-40B4-BE49-F238E27FC236}">
                  <a16:creationId xmlns:a16="http://schemas.microsoft.com/office/drawing/2014/main" id="{E6175A6F-17E0-AF43-8B7D-D04BDE808497}"/>
                </a:ext>
              </a:extLst>
            </p:cNvPr>
            <p:cNvSpPr>
              <a:spLocks noChangeArrowheads="1"/>
            </p:cNvSpPr>
            <p:nvPr/>
          </p:nvSpPr>
          <p:spPr bwMode="auto">
            <a:xfrm>
              <a:off x="2216944" y="3465730"/>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2" name="Oval 21">
              <a:extLst>
                <a:ext uri="{FF2B5EF4-FFF2-40B4-BE49-F238E27FC236}">
                  <a16:creationId xmlns:a16="http://schemas.microsoft.com/office/drawing/2014/main" id="{34BBAB50-3534-3B43-AE7F-1D98F90C8AE9}"/>
                </a:ext>
              </a:extLst>
            </p:cNvPr>
            <p:cNvSpPr/>
            <p:nvPr/>
          </p:nvSpPr>
          <p:spPr>
            <a:xfrm>
              <a:off x="2310001" y="3545476"/>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c 22">
              <a:extLst>
                <a:ext uri="{FF2B5EF4-FFF2-40B4-BE49-F238E27FC236}">
                  <a16:creationId xmlns:a16="http://schemas.microsoft.com/office/drawing/2014/main" id="{3662FFFF-77B9-A94D-91C6-05FDA1A5300F}"/>
                </a:ext>
              </a:extLst>
            </p:cNvPr>
            <p:cNvSpPr/>
            <p:nvPr/>
          </p:nvSpPr>
          <p:spPr>
            <a:xfrm>
              <a:off x="2273997" y="3348543"/>
              <a:ext cx="144017" cy="254375"/>
            </a:xfrm>
            <a:prstGeom prst="arc">
              <a:avLst>
                <a:gd name="adj1" fmla="val 11446340"/>
                <a:gd name="adj2" fmla="val 211445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E5DCE24A-D908-1242-BCD9-1A91F39B9D38}"/>
              </a:ext>
            </a:extLst>
          </p:cNvPr>
          <p:cNvGrpSpPr/>
          <p:nvPr/>
        </p:nvGrpSpPr>
        <p:grpSpPr>
          <a:xfrm>
            <a:off x="4932040" y="4403158"/>
            <a:ext cx="258123" cy="374260"/>
            <a:chOff x="5026175" y="3297486"/>
            <a:chExt cx="258123" cy="374260"/>
          </a:xfrm>
        </p:grpSpPr>
        <p:sp>
          <p:nvSpPr>
            <p:cNvPr id="25" name="Rounded Rectangle 24">
              <a:extLst>
                <a:ext uri="{FF2B5EF4-FFF2-40B4-BE49-F238E27FC236}">
                  <a16:creationId xmlns:a16="http://schemas.microsoft.com/office/drawing/2014/main" id="{C6D0A086-E44E-B74B-B5B1-49A11E312BE4}"/>
                </a:ext>
              </a:extLst>
            </p:cNvPr>
            <p:cNvSpPr>
              <a:spLocks noChangeArrowheads="1"/>
            </p:cNvSpPr>
            <p:nvPr/>
          </p:nvSpPr>
          <p:spPr bwMode="auto">
            <a:xfrm>
              <a:off x="5026175" y="3415612"/>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6" name="Oval 25">
              <a:extLst>
                <a:ext uri="{FF2B5EF4-FFF2-40B4-BE49-F238E27FC236}">
                  <a16:creationId xmlns:a16="http://schemas.microsoft.com/office/drawing/2014/main" id="{D78F004C-3FAC-A640-AD80-55A7BB615808}"/>
                </a:ext>
              </a:extLst>
            </p:cNvPr>
            <p:cNvSpPr/>
            <p:nvPr/>
          </p:nvSpPr>
          <p:spPr>
            <a:xfrm>
              <a:off x="5119232" y="3495358"/>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c 26">
              <a:extLst>
                <a:ext uri="{FF2B5EF4-FFF2-40B4-BE49-F238E27FC236}">
                  <a16:creationId xmlns:a16="http://schemas.microsoft.com/office/drawing/2014/main" id="{65F88927-E702-2948-87EE-82A1D3E9F332}"/>
                </a:ext>
              </a:extLst>
            </p:cNvPr>
            <p:cNvSpPr/>
            <p:nvPr/>
          </p:nvSpPr>
          <p:spPr>
            <a:xfrm>
              <a:off x="5082086" y="3297486"/>
              <a:ext cx="169920" cy="254375"/>
            </a:xfrm>
            <a:prstGeom prst="arc">
              <a:avLst>
                <a:gd name="adj1" fmla="val 11446340"/>
                <a:gd name="adj2" fmla="val 1812273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Rounded Rectangle 28">
            <a:extLst>
              <a:ext uri="{FF2B5EF4-FFF2-40B4-BE49-F238E27FC236}">
                <a16:creationId xmlns:a16="http://schemas.microsoft.com/office/drawing/2014/main" id="{BB254224-A51C-3140-BEDD-5E0A04DC5482}"/>
              </a:ext>
            </a:extLst>
          </p:cNvPr>
          <p:cNvSpPr>
            <a:spLocks noChangeArrowheads="1"/>
          </p:cNvSpPr>
          <p:nvPr/>
        </p:nvSpPr>
        <p:spPr bwMode="auto">
          <a:xfrm>
            <a:off x="3593202" y="5351222"/>
            <a:ext cx="1973241" cy="792088"/>
          </a:xfrm>
          <a:prstGeom prst="roundRect">
            <a:avLst>
              <a:gd name="adj" fmla="val 8023"/>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text</a:t>
            </a:r>
          </a:p>
        </p:txBody>
      </p:sp>
      <p:sp>
        <p:nvSpPr>
          <p:cNvPr id="30" name="Rounded Rectangle 29">
            <a:extLst>
              <a:ext uri="{FF2B5EF4-FFF2-40B4-BE49-F238E27FC236}">
                <a16:creationId xmlns:a16="http://schemas.microsoft.com/office/drawing/2014/main" id="{DC69E755-08C9-FB4F-B29A-2536C393EF75}"/>
              </a:ext>
            </a:extLst>
          </p:cNvPr>
          <p:cNvSpPr>
            <a:spLocks noChangeArrowheads="1"/>
          </p:cNvSpPr>
          <p:nvPr/>
        </p:nvSpPr>
        <p:spPr bwMode="auto">
          <a:xfrm>
            <a:off x="6574572" y="5351222"/>
            <a:ext cx="1973241"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Secret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message</a:t>
            </a:r>
          </a:p>
        </p:txBody>
      </p:sp>
      <p:sp>
        <p:nvSpPr>
          <p:cNvPr id="35" name="Rounded Rectangle 34">
            <a:extLst>
              <a:ext uri="{FF2B5EF4-FFF2-40B4-BE49-F238E27FC236}">
                <a16:creationId xmlns:a16="http://schemas.microsoft.com/office/drawing/2014/main" id="{1BFE0D72-34A6-3341-A6E2-05F4BE53883E}"/>
              </a:ext>
            </a:extLst>
          </p:cNvPr>
          <p:cNvSpPr>
            <a:spLocks noChangeArrowheads="1"/>
          </p:cNvSpPr>
          <p:nvPr/>
        </p:nvSpPr>
        <p:spPr bwMode="auto">
          <a:xfrm>
            <a:off x="1914166" y="3136259"/>
            <a:ext cx="2252880" cy="554347"/>
          </a:xfrm>
          <a:prstGeom prst="roundRect">
            <a:avLst>
              <a:gd name="adj" fmla="val 8023"/>
            </a:avLst>
          </a:prstGeom>
          <a:solidFill>
            <a:schemeClr val="bg1">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dr5ts3TR9dt</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x4ztmRsYY…</a:t>
            </a:r>
          </a:p>
        </p:txBody>
      </p:sp>
      <p:cxnSp>
        <p:nvCxnSpPr>
          <p:cNvPr id="40" name="Straight Arrow Connector 39">
            <a:extLst>
              <a:ext uri="{FF2B5EF4-FFF2-40B4-BE49-F238E27FC236}">
                <a16:creationId xmlns:a16="http://schemas.microsoft.com/office/drawing/2014/main" id="{1244C148-D1ED-9748-AF45-ECAB96D77141}"/>
              </a:ext>
            </a:extLst>
          </p:cNvPr>
          <p:cNvCxnSpPr>
            <a:cxnSpLocks/>
            <a:stCxn id="29" idx="3"/>
            <a:endCxn id="30" idx="1"/>
          </p:cNvCxnSpPr>
          <p:nvPr/>
        </p:nvCxnSpPr>
        <p:spPr>
          <a:xfrm>
            <a:off x="5566443" y="5747266"/>
            <a:ext cx="1008129"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1104880-F776-3A4B-916B-34F68936F45E}"/>
              </a:ext>
            </a:extLst>
          </p:cNvPr>
          <p:cNvCxnSpPr>
            <a:cxnSpLocks/>
            <a:stCxn id="49" idx="2"/>
          </p:cNvCxnSpPr>
          <p:nvPr/>
        </p:nvCxnSpPr>
        <p:spPr>
          <a:xfrm flipH="1">
            <a:off x="4773600" y="3624489"/>
            <a:ext cx="1702732" cy="169501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48" name="Rounded Rectangle 47">
            <a:extLst>
              <a:ext uri="{FF2B5EF4-FFF2-40B4-BE49-F238E27FC236}">
                <a16:creationId xmlns:a16="http://schemas.microsoft.com/office/drawing/2014/main" id="{89C02EEB-F8E3-ED44-BF94-5AF5D9C3A24C}"/>
              </a:ext>
            </a:extLst>
          </p:cNvPr>
          <p:cNvSpPr>
            <a:spLocks noChangeArrowheads="1"/>
          </p:cNvSpPr>
          <p:nvPr/>
        </p:nvSpPr>
        <p:spPr bwMode="auto">
          <a:xfrm>
            <a:off x="5349892" y="2531687"/>
            <a:ext cx="2252880" cy="554347"/>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Bob’s </a:t>
            </a:r>
            <a:r>
              <a:rPr lang="en-US" sz="2400" b="1" dirty="0">
                <a:solidFill>
                  <a:srgbClr val="FF0000"/>
                </a:solidFill>
                <a:latin typeface="Calibri" panose="020F0502020204030204" pitchFamily="34" charset="0"/>
                <a:cs typeface="Calibri" panose="020F0502020204030204" pitchFamily="34" charset="0"/>
              </a:rPr>
              <a:t>private</a:t>
            </a:r>
            <a:r>
              <a:rPr lang="en-US" sz="2400" b="1" dirty="0">
                <a:latin typeface="Calibri" panose="020F0502020204030204" pitchFamily="34" charset="0"/>
                <a:cs typeface="Calibri" panose="020F0502020204030204" pitchFamily="34" charset="0"/>
              </a:rPr>
              <a:t> key</a:t>
            </a:r>
          </a:p>
        </p:txBody>
      </p:sp>
      <p:sp>
        <p:nvSpPr>
          <p:cNvPr id="49" name="Rounded Rectangle 48">
            <a:extLst>
              <a:ext uri="{FF2B5EF4-FFF2-40B4-BE49-F238E27FC236}">
                <a16:creationId xmlns:a16="http://schemas.microsoft.com/office/drawing/2014/main" id="{B64F1EC4-9662-CF4F-937E-D1D570B22680}"/>
              </a:ext>
            </a:extLst>
          </p:cNvPr>
          <p:cNvSpPr>
            <a:spLocks noChangeArrowheads="1"/>
          </p:cNvSpPr>
          <p:nvPr/>
        </p:nvSpPr>
        <p:spPr bwMode="auto">
          <a:xfrm>
            <a:off x="5349892" y="3070142"/>
            <a:ext cx="2252880" cy="554347"/>
          </a:xfrm>
          <a:prstGeom prst="roundRect">
            <a:avLst>
              <a:gd name="adj" fmla="val 8023"/>
            </a:avLst>
          </a:prstGeom>
          <a:solidFill>
            <a:schemeClr val="bg1">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hTr34BbfsDy</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9r3g5HHt76…</a:t>
            </a:r>
          </a:p>
        </p:txBody>
      </p:sp>
      <p:grpSp>
        <p:nvGrpSpPr>
          <p:cNvPr id="51" name="Group 50">
            <a:extLst>
              <a:ext uri="{FF2B5EF4-FFF2-40B4-BE49-F238E27FC236}">
                <a16:creationId xmlns:a16="http://schemas.microsoft.com/office/drawing/2014/main" id="{459499E8-C898-8247-BA6F-10FC7D58B10F}"/>
              </a:ext>
            </a:extLst>
          </p:cNvPr>
          <p:cNvGrpSpPr/>
          <p:nvPr/>
        </p:nvGrpSpPr>
        <p:grpSpPr>
          <a:xfrm>
            <a:off x="2555776" y="1700808"/>
            <a:ext cx="908159" cy="1083025"/>
            <a:chOff x="1923251" y="3878790"/>
            <a:chExt cx="908159" cy="1083025"/>
          </a:xfrm>
          <a:solidFill>
            <a:srgbClr val="FF8AD8"/>
          </a:solidFill>
        </p:grpSpPr>
        <p:sp>
          <p:nvSpPr>
            <p:cNvPr id="52" name="Chord 51">
              <a:extLst>
                <a:ext uri="{FF2B5EF4-FFF2-40B4-BE49-F238E27FC236}">
                  <a16:creationId xmlns:a16="http://schemas.microsoft.com/office/drawing/2014/main" id="{D260131E-A088-1441-AA41-562660B573ED}"/>
                </a:ext>
              </a:extLst>
            </p:cNvPr>
            <p:cNvSpPr/>
            <p:nvPr/>
          </p:nvSpPr>
          <p:spPr>
            <a:xfrm>
              <a:off x="1923251" y="4324396"/>
              <a:ext cx="908159" cy="637419"/>
            </a:xfrm>
            <a:prstGeom prst="chord">
              <a:avLst>
                <a:gd name="adj1" fmla="val 10626799"/>
                <a:gd name="adj2" fmla="val 236006"/>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71DFAF15-4738-8C4B-BC93-335E4ED8C76B}"/>
                </a:ext>
              </a:extLst>
            </p:cNvPr>
            <p:cNvSpPr/>
            <p:nvPr/>
          </p:nvSpPr>
          <p:spPr>
            <a:xfrm>
              <a:off x="2125302" y="3878790"/>
              <a:ext cx="504056" cy="504056"/>
            </a:xfrm>
            <a:prstGeom prst="ellipse">
              <a:avLst/>
            </a:pr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TextBox 53">
            <a:extLst>
              <a:ext uri="{FF2B5EF4-FFF2-40B4-BE49-F238E27FC236}">
                <a16:creationId xmlns:a16="http://schemas.microsoft.com/office/drawing/2014/main" id="{782EF7DE-602E-E14A-AC73-3FCE8B02C34B}"/>
              </a:ext>
            </a:extLst>
          </p:cNvPr>
          <p:cNvSpPr txBox="1"/>
          <p:nvPr/>
        </p:nvSpPr>
        <p:spPr>
          <a:xfrm>
            <a:off x="1598452" y="1094202"/>
            <a:ext cx="2880321" cy="584775"/>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Alice</a:t>
            </a:r>
          </a:p>
        </p:txBody>
      </p:sp>
      <p:grpSp>
        <p:nvGrpSpPr>
          <p:cNvPr id="55" name="Group 54">
            <a:extLst>
              <a:ext uri="{FF2B5EF4-FFF2-40B4-BE49-F238E27FC236}">
                <a16:creationId xmlns:a16="http://schemas.microsoft.com/office/drawing/2014/main" id="{E813864A-EA54-CB42-ACF7-24B2F4CE58CD}"/>
              </a:ext>
            </a:extLst>
          </p:cNvPr>
          <p:cNvGrpSpPr/>
          <p:nvPr/>
        </p:nvGrpSpPr>
        <p:grpSpPr>
          <a:xfrm>
            <a:off x="5868144" y="1625895"/>
            <a:ext cx="908159" cy="1083025"/>
            <a:chOff x="1923251" y="3878790"/>
            <a:chExt cx="908159" cy="1083025"/>
          </a:xfrm>
          <a:solidFill>
            <a:srgbClr val="00B0F0"/>
          </a:solidFill>
        </p:grpSpPr>
        <p:sp>
          <p:nvSpPr>
            <p:cNvPr id="56" name="Chord 55">
              <a:extLst>
                <a:ext uri="{FF2B5EF4-FFF2-40B4-BE49-F238E27FC236}">
                  <a16:creationId xmlns:a16="http://schemas.microsoft.com/office/drawing/2014/main" id="{7C1E88E3-C26E-BF47-A74A-67701089BEBE}"/>
                </a:ext>
              </a:extLst>
            </p:cNvPr>
            <p:cNvSpPr/>
            <p:nvPr/>
          </p:nvSpPr>
          <p:spPr>
            <a:xfrm>
              <a:off x="1923251" y="4324396"/>
              <a:ext cx="908159" cy="637419"/>
            </a:xfrm>
            <a:prstGeom prst="chord">
              <a:avLst>
                <a:gd name="adj1" fmla="val 10626799"/>
                <a:gd name="adj2" fmla="val 236006"/>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7126BF6E-DDD9-A34C-8B75-38DE4E8E6995}"/>
                </a:ext>
              </a:extLst>
            </p:cNvPr>
            <p:cNvSpPr/>
            <p:nvPr/>
          </p:nvSpPr>
          <p:spPr>
            <a:xfrm>
              <a:off x="2125302" y="3878790"/>
              <a:ext cx="504056" cy="504056"/>
            </a:xfrm>
            <a:prstGeom prst="ellipse">
              <a:avLst/>
            </a:pr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5C697245-D638-114A-932B-74B86290237A}"/>
              </a:ext>
            </a:extLst>
          </p:cNvPr>
          <p:cNvSpPr txBox="1"/>
          <p:nvPr/>
        </p:nvSpPr>
        <p:spPr>
          <a:xfrm>
            <a:off x="4965560" y="1061534"/>
            <a:ext cx="2880321" cy="584775"/>
          </a:xfrm>
          <a:prstGeom prst="rect">
            <a:avLst/>
          </a:prstGeom>
          <a:noFill/>
        </p:spPr>
        <p:txBody>
          <a:bodyPr wrap="squar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Bob</a:t>
            </a:r>
          </a:p>
        </p:txBody>
      </p:sp>
    </p:spTree>
    <p:extLst>
      <p:ext uri="{BB962C8B-B14F-4D97-AF65-F5344CB8AC3E}">
        <p14:creationId xmlns:p14="http://schemas.microsoft.com/office/powerpoint/2010/main" val="174042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Encryption for authentication</a:t>
            </a:r>
          </a:p>
        </p:txBody>
      </p:sp>
      <p:sp>
        <p:nvSpPr>
          <p:cNvPr id="6" name="Rounded Rectangle 5">
            <a:extLst>
              <a:ext uri="{FF2B5EF4-FFF2-40B4-BE49-F238E27FC236}">
                <a16:creationId xmlns:a16="http://schemas.microsoft.com/office/drawing/2014/main" id="{426C323D-B206-134D-80DE-833D850779CD}"/>
              </a:ext>
            </a:extLst>
          </p:cNvPr>
          <p:cNvSpPr>
            <a:spLocks noChangeArrowheads="1"/>
          </p:cNvSpPr>
          <p:nvPr/>
        </p:nvSpPr>
        <p:spPr bwMode="auto">
          <a:xfrm>
            <a:off x="2500432" y="4333903"/>
            <a:ext cx="1297028" cy="512771"/>
          </a:xfrm>
          <a:prstGeom prst="roundRect">
            <a:avLst>
              <a:gd name="adj" fmla="val 27184"/>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a:t>
            </a:r>
          </a:p>
        </p:txBody>
      </p:sp>
      <p:cxnSp>
        <p:nvCxnSpPr>
          <p:cNvPr id="7" name="Straight Arrow Connector 6">
            <a:extLst>
              <a:ext uri="{FF2B5EF4-FFF2-40B4-BE49-F238E27FC236}">
                <a16:creationId xmlns:a16="http://schemas.microsoft.com/office/drawing/2014/main" id="{F66EF7CC-8321-D243-9981-CCE3B7659796}"/>
              </a:ext>
            </a:extLst>
          </p:cNvPr>
          <p:cNvCxnSpPr>
            <a:cxnSpLocks/>
            <a:stCxn id="9" idx="3"/>
            <a:endCxn id="29" idx="1"/>
          </p:cNvCxnSpPr>
          <p:nvPr/>
        </p:nvCxnSpPr>
        <p:spPr>
          <a:xfrm>
            <a:off x="2585073" y="5747266"/>
            <a:ext cx="1008129"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F38740FF-3B22-834D-96AD-F10D8169B2AA}"/>
              </a:ext>
            </a:extLst>
          </p:cNvPr>
          <p:cNvSpPr>
            <a:spLocks noChangeArrowheads="1"/>
          </p:cNvSpPr>
          <p:nvPr/>
        </p:nvSpPr>
        <p:spPr bwMode="auto">
          <a:xfrm>
            <a:off x="611832" y="5351222"/>
            <a:ext cx="1973241"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 am really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Bob</a:t>
            </a:r>
          </a:p>
        </p:txBody>
      </p:sp>
      <p:sp>
        <p:nvSpPr>
          <p:cNvPr id="12" name="Rounded Rectangle 11">
            <a:extLst>
              <a:ext uri="{FF2B5EF4-FFF2-40B4-BE49-F238E27FC236}">
                <a16:creationId xmlns:a16="http://schemas.microsoft.com/office/drawing/2014/main" id="{6CC90728-4CEC-E341-A5A8-2C457C062D95}"/>
              </a:ext>
            </a:extLst>
          </p:cNvPr>
          <p:cNvSpPr>
            <a:spLocks noChangeArrowheads="1"/>
          </p:cNvSpPr>
          <p:nvPr/>
        </p:nvSpPr>
        <p:spPr bwMode="auto">
          <a:xfrm>
            <a:off x="5795252" y="4333903"/>
            <a:ext cx="1297028" cy="512771"/>
          </a:xfrm>
          <a:prstGeom prst="roundRect">
            <a:avLst>
              <a:gd name="adj" fmla="val 27184"/>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Decrypt</a:t>
            </a:r>
          </a:p>
        </p:txBody>
      </p:sp>
      <p:cxnSp>
        <p:nvCxnSpPr>
          <p:cNvPr id="18" name="Straight Arrow Connector 17">
            <a:extLst>
              <a:ext uri="{FF2B5EF4-FFF2-40B4-BE49-F238E27FC236}">
                <a16:creationId xmlns:a16="http://schemas.microsoft.com/office/drawing/2014/main" id="{35BC46FA-35DD-9846-86D6-C401E413921C}"/>
              </a:ext>
            </a:extLst>
          </p:cNvPr>
          <p:cNvCxnSpPr>
            <a:cxnSpLocks/>
            <a:endCxn id="9" idx="0"/>
          </p:cNvCxnSpPr>
          <p:nvPr/>
        </p:nvCxnSpPr>
        <p:spPr>
          <a:xfrm flipH="1">
            <a:off x="1598453" y="3690606"/>
            <a:ext cx="1448589" cy="166061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0620C983-CA95-764E-9E3C-7CE28712788F}"/>
              </a:ext>
            </a:extLst>
          </p:cNvPr>
          <p:cNvGrpSpPr/>
          <p:nvPr/>
        </p:nvGrpSpPr>
        <p:grpSpPr>
          <a:xfrm>
            <a:off x="1691680" y="4403628"/>
            <a:ext cx="258123" cy="373321"/>
            <a:chOff x="2216944" y="3348543"/>
            <a:chExt cx="258123" cy="373321"/>
          </a:xfrm>
        </p:grpSpPr>
        <p:sp>
          <p:nvSpPr>
            <p:cNvPr id="21" name="Rounded Rectangle 20">
              <a:extLst>
                <a:ext uri="{FF2B5EF4-FFF2-40B4-BE49-F238E27FC236}">
                  <a16:creationId xmlns:a16="http://schemas.microsoft.com/office/drawing/2014/main" id="{E6175A6F-17E0-AF43-8B7D-D04BDE808497}"/>
                </a:ext>
              </a:extLst>
            </p:cNvPr>
            <p:cNvSpPr>
              <a:spLocks noChangeArrowheads="1"/>
            </p:cNvSpPr>
            <p:nvPr/>
          </p:nvSpPr>
          <p:spPr bwMode="auto">
            <a:xfrm>
              <a:off x="2216944" y="3465730"/>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2" name="Oval 21">
              <a:extLst>
                <a:ext uri="{FF2B5EF4-FFF2-40B4-BE49-F238E27FC236}">
                  <a16:creationId xmlns:a16="http://schemas.microsoft.com/office/drawing/2014/main" id="{34BBAB50-3534-3B43-AE7F-1D98F90C8AE9}"/>
                </a:ext>
              </a:extLst>
            </p:cNvPr>
            <p:cNvSpPr/>
            <p:nvPr/>
          </p:nvSpPr>
          <p:spPr>
            <a:xfrm>
              <a:off x="2310001" y="3545476"/>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c 22">
              <a:extLst>
                <a:ext uri="{FF2B5EF4-FFF2-40B4-BE49-F238E27FC236}">
                  <a16:creationId xmlns:a16="http://schemas.microsoft.com/office/drawing/2014/main" id="{3662FFFF-77B9-A94D-91C6-05FDA1A5300F}"/>
                </a:ext>
              </a:extLst>
            </p:cNvPr>
            <p:cNvSpPr/>
            <p:nvPr/>
          </p:nvSpPr>
          <p:spPr>
            <a:xfrm>
              <a:off x="2273997" y="3348543"/>
              <a:ext cx="144017" cy="254375"/>
            </a:xfrm>
            <a:prstGeom prst="arc">
              <a:avLst>
                <a:gd name="adj1" fmla="val 11446340"/>
                <a:gd name="adj2" fmla="val 211445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E5DCE24A-D908-1242-BCD9-1A91F39B9D38}"/>
              </a:ext>
            </a:extLst>
          </p:cNvPr>
          <p:cNvGrpSpPr/>
          <p:nvPr/>
        </p:nvGrpSpPr>
        <p:grpSpPr>
          <a:xfrm>
            <a:off x="4932040" y="4403158"/>
            <a:ext cx="258123" cy="374260"/>
            <a:chOff x="5026175" y="3297486"/>
            <a:chExt cx="258123" cy="374260"/>
          </a:xfrm>
        </p:grpSpPr>
        <p:sp>
          <p:nvSpPr>
            <p:cNvPr id="25" name="Rounded Rectangle 24">
              <a:extLst>
                <a:ext uri="{FF2B5EF4-FFF2-40B4-BE49-F238E27FC236}">
                  <a16:creationId xmlns:a16="http://schemas.microsoft.com/office/drawing/2014/main" id="{C6D0A086-E44E-B74B-B5B1-49A11E312BE4}"/>
                </a:ext>
              </a:extLst>
            </p:cNvPr>
            <p:cNvSpPr>
              <a:spLocks noChangeArrowheads="1"/>
            </p:cNvSpPr>
            <p:nvPr/>
          </p:nvSpPr>
          <p:spPr bwMode="auto">
            <a:xfrm>
              <a:off x="5026175" y="3415612"/>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6" name="Oval 25">
              <a:extLst>
                <a:ext uri="{FF2B5EF4-FFF2-40B4-BE49-F238E27FC236}">
                  <a16:creationId xmlns:a16="http://schemas.microsoft.com/office/drawing/2014/main" id="{D78F004C-3FAC-A640-AD80-55A7BB615808}"/>
                </a:ext>
              </a:extLst>
            </p:cNvPr>
            <p:cNvSpPr/>
            <p:nvPr/>
          </p:nvSpPr>
          <p:spPr>
            <a:xfrm>
              <a:off x="5119232" y="3495358"/>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c 26">
              <a:extLst>
                <a:ext uri="{FF2B5EF4-FFF2-40B4-BE49-F238E27FC236}">
                  <a16:creationId xmlns:a16="http://schemas.microsoft.com/office/drawing/2014/main" id="{65F88927-E702-2948-87EE-82A1D3E9F332}"/>
                </a:ext>
              </a:extLst>
            </p:cNvPr>
            <p:cNvSpPr/>
            <p:nvPr/>
          </p:nvSpPr>
          <p:spPr>
            <a:xfrm>
              <a:off x="5082086" y="3297486"/>
              <a:ext cx="169920" cy="254375"/>
            </a:xfrm>
            <a:prstGeom prst="arc">
              <a:avLst>
                <a:gd name="adj1" fmla="val 11446340"/>
                <a:gd name="adj2" fmla="val 1812273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Rounded Rectangle 28">
            <a:extLst>
              <a:ext uri="{FF2B5EF4-FFF2-40B4-BE49-F238E27FC236}">
                <a16:creationId xmlns:a16="http://schemas.microsoft.com/office/drawing/2014/main" id="{BB254224-A51C-3140-BEDD-5E0A04DC5482}"/>
              </a:ext>
            </a:extLst>
          </p:cNvPr>
          <p:cNvSpPr>
            <a:spLocks noChangeArrowheads="1"/>
          </p:cNvSpPr>
          <p:nvPr/>
        </p:nvSpPr>
        <p:spPr bwMode="auto">
          <a:xfrm>
            <a:off x="3593202" y="5351222"/>
            <a:ext cx="1973241" cy="792088"/>
          </a:xfrm>
          <a:prstGeom prst="roundRect">
            <a:avLst>
              <a:gd name="adj" fmla="val 8023"/>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text</a:t>
            </a:r>
          </a:p>
        </p:txBody>
      </p:sp>
      <p:sp>
        <p:nvSpPr>
          <p:cNvPr id="30" name="Rounded Rectangle 29">
            <a:extLst>
              <a:ext uri="{FF2B5EF4-FFF2-40B4-BE49-F238E27FC236}">
                <a16:creationId xmlns:a16="http://schemas.microsoft.com/office/drawing/2014/main" id="{DC69E755-08C9-FB4F-B29A-2536C393EF75}"/>
              </a:ext>
            </a:extLst>
          </p:cNvPr>
          <p:cNvSpPr>
            <a:spLocks noChangeArrowheads="1"/>
          </p:cNvSpPr>
          <p:nvPr/>
        </p:nvSpPr>
        <p:spPr bwMode="auto">
          <a:xfrm>
            <a:off x="6574572" y="5351222"/>
            <a:ext cx="1973241"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 am really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Bob</a:t>
            </a:r>
          </a:p>
        </p:txBody>
      </p:sp>
      <p:cxnSp>
        <p:nvCxnSpPr>
          <p:cNvPr id="40" name="Straight Arrow Connector 39">
            <a:extLst>
              <a:ext uri="{FF2B5EF4-FFF2-40B4-BE49-F238E27FC236}">
                <a16:creationId xmlns:a16="http://schemas.microsoft.com/office/drawing/2014/main" id="{1244C148-D1ED-9748-AF45-ECAB96D77141}"/>
              </a:ext>
            </a:extLst>
          </p:cNvPr>
          <p:cNvCxnSpPr>
            <a:cxnSpLocks/>
            <a:stCxn id="29" idx="3"/>
            <a:endCxn id="30" idx="1"/>
          </p:cNvCxnSpPr>
          <p:nvPr/>
        </p:nvCxnSpPr>
        <p:spPr>
          <a:xfrm>
            <a:off x="5566443" y="5747266"/>
            <a:ext cx="1008129"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1104880-F776-3A4B-916B-34F68936F45E}"/>
              </a:ext>
            </a:extLst>
          </p:cNvPr>
          <p:cNvCxnSpPr>
            <a:cxnSpLocks/>
          </p:cNvCxnSpPr>
          <p:nvPr/>
        </p:nvCxnSpPr>
        <p:spPr>
          <a:xfrm flipH="1">
            <a:off x="4773600" y="3624489"/>
            <a:ext cx="1709168" cy="169501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2A3208DB-A689-384B-AFD4-8FF2F3FACF62}"/>
              </a:ext>
            </a:extLst>
          </p:cNvPr>
          <p:cNvGrpSpPr/>
          <p:nvPr/>
        </p:nvGrpSpPr>
        <p:grpSpPr>
          <a:xfrm>
            <a:off x="2521012" y="1638988"/>
            <a:ext cx="908159" cy="1083025"/>
            <a:chOff x="1923251" y="3878790"/>
            <a:chExt cx="908159" cy="1083025"/>
          </a:xfrm>
          <a:solidFill>
            <a:srgbClr val="00B0F0"/>
          </a:solidFill>
        </p:grpSpPr>
        <p:sp>
          <p:nvSpPr>
            <p:cNvPr id="36" name="Chord 35">
              <a:extLst>
                <a:ext uri="{FF2B5EF4-FFF2-40B4-BE49-F238E27FC236}">
                  <a16:creationId xmlns:a16="http://schemas.microsoft.com/office/drawing/2014/main" id="{A579CFAE-6C88-5246-8D97-A8A55B2469A0}"/>
                </a:ext>
              </a:extLst>
            </p:cNvPr>
            <p:cNvSpPr/>
            <p:nvPr/>
          </p:nvSpPr>
          <p:spPr>
            <a:xfrm>
              <a:off x="1923251" y="4324396"/>
              <a:ext cx="908159" cy="637419"/>
            </a:xfrm>
            <a:prstGeom prst="chord">
              <a:avLst>
                <a:gd name="adj1" fmla="val 10626799"/>
                <a:gd name="adj2" fmla="val 236006"/>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CC877799-D2C4-4846-B691-266F0D4021E1}"/>
                </a:ext>
              </a:extLst>
            </p:cNvPr>
            <p:cNvSpPr/>
            <p:nvPr/>
          </p:nvSpPr>
          <p:spPr>
            <a:xfrm>
              <a:off x="2125302" y="3878790"/>
              <a:ext cx="504056" cy="504056"/>
            </a:xfrm>
            <a:prstGeom prst="ellipse">
              <a:avLst/>
            </a:pr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A0C2A617-D5BA-0948-BC93-4ACBC6CDE608}"/>
              </a:ext>
            </a:extLst>
          </p:cNvPr>
          <p:cNvSpPr txBox="1"/>
          <p:nvPr/>
        </p:nvSpPr>
        <p:spPr>
          <a:xfrm>
            <a:off x="1618428" y="1074627"/>
            <a:ext cx="2880321" cy="584775"/>
          </a:xfrm>
          <a:prstGeom prst="rect">
            <a:avLst/>
          </a:prstGeom>
          <a:noFill/>
        </p:spPr>
        <p:txBody>
          <a:bodyPr wrap="squar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Bob</a:t>
            </a:r>
          </a:p>
        </p:txBody>
      </p:sp>
      <p:sp>
        <p:nvSpPr>
          <p:cNvPr id="42" name="Rounded Rectangle 41">
            <a:extLst>
              <a:ext uri="{FF2B5EF4-FFF2-40B4-BE49-F238E27FC236}">
                <a16:creationId xmlns:a16="http://schemas.microsoft.com/office/drawing/2014/main" id="{924A2D72-0E8A-DD4C-A016-D55B9B992872}"/>
              </a:ext>
            </a:extLst>
          </p:cNvPr>
          <p:cNvSpPr>
            <a:spLocks noChangeArrowheads="1"/>
          </p:cNvSpPr>
          <p:nvPr/>
        </p:nvSpPr>
        <p:spPr bwMode="auto">
          <a:xfrm>
            <a:off x="1904772" y="2558675"/>
            <a:ext cx="2252880" cy="554347"/>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Bob’s </a:t>
            </a:r>
            <a:r>
              <a:rPr lang="en-US" sz="2400" b="1" dirty="0">
                <a:solidFill>
                  <a:srgbClr val="FF0000"/>
                </a:solidFill>
                <a:latin typeface="Calibri" panose="020F0502020204030204" pitchFamily="34" charset="0"/>
                <a:cs typeface="Calibri" panose="020F0502020204030204" pitchFamily="34" charset="0"/>
              </a:rPr>
              <a:t>private</a:t>
            </a:r>
            <a:r>
              <a:rPr lang="en-US" sz="2400" b="1" dirty="0">
                <a:latin typeface="Calibri" panose="020F0502020204030204" pitchFamily="34" charset="0"/>
                <a:cs typeface="Calibri" panose="020F0502020204030204" pitchFamily="34" charset="0"/>
              </a:rPr>
              <a:t> key</a:t>
            </a:r>
          </a:p>
        </p:txBody>
      </p:sp>
      <p:sp>
        <p:nvSpPr>
          <p:cNvPr id="43" name="Rounded Rectangle 42">
            <a:extLst>
              <a:ext uri="{FF2B5EF4-FFF2-40B4-BE49-F238E27FC236}">
                <a16:creationId xmlns:a16="http://schemas.microsoft.com/office/drawing/2014/main" id="{7679D259-E746-0247-B17C-E77102570458}"/>
              </a:ext>
            </a:extLst>
          </p:cNvPr>
          <p:cNvSpPr>
            <a:spLocks noChangeArrowheads="1"/>
          </p:cNvSpPr>
          <p:nvPr/>
        </p:nvSpPr>
        <p:spPr bwMode="auto">
          <a:xfrm>
            <a:off x="1904772" y="3097130"/>
            <a:ext cx="2252880" cy="554347"/>
          </a:xfrm>
          <a:prstGeom prst="roundRect">
            <a:avLst>
              <a:gd name="adj" fmla="val 8023"/>
            </a:avLst>
          </a:prstGeom>
          <a:solidFill>
            <a:schemeClr val="bg1">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hTr34BbfsDy</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9r3g5HHt76…</a:t>
            </a:r>
          </a:p>
        </p:txBody>
      </p:sp>
      <p:sp>
        <p:nvSpPr>
          <p:cNvPr id="44" name="Rounded Rectangle 43">
            <a:extLst>
              <a:ext uri="{FF2B5EF4-FFF2-40B4-BE49-F238E27FC236}">
                <a16:creationId xmlns:a16="http://schemas.microsoft.com/office/drawing/2014/main" id="{94756635-2F7D-094D-8F23-C69D0476ECB1}"/>
              </a:ext>
            </a:extLst>
          </p:cNvPr>
          <p:cNvSpPr>
            <a:spLocks noChangeArrowheads="1"/>
          </p:cNvSpPr>
          <p:nvPr/>
        </p:nvSpPr>
        <p:spPr bwMode="auto">
          <a:xfrm>
            <a:off x="5469574" y="2518604"/>
            <a:ext cx="2252880" cy="554347"/>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200" b="1" dirty="0">
                <a:latin typeface="Calibri" panose="020F0502020204030204" pitchFamily="34" charset="0"/>
                <a:cs typeface="Calibri" panose="020F0502020204030204" pitchFamily="34" charset="0"/>
              </a:rPr>
              <a:t>Bob’s </a:t>
            </a:r>
            <a:r>
              <a:rPr lang="en-US" sz="2200" b="1" dirty="0">
                <a:solidFill>
                  <a:srgbClr val="FF0000"/>
                </a:solidFill>
                <a:latin typeface="Calibri" panose="020F0502020204030204" pitchFamily="34" charset="0"/>
                <a:cs typeface="Calibri" panose="020F0502020204030204" pitchFamily="34" charset="0"/>
              </a:rPr>
              <a:t>public</a:t>
            </a:r>
            <a:r>
              <a:rPr lang="en-US" sz="2200" b="1" dirty="0">
                <a:latin typeface="Calibri" panose="020F0502020204030204" pitchFamily="34" charset="0"/>
                <a:cs typeface="Calibri" panose="020F0502020204030204" pitchFamily="34" charset="0"/>
              </a:rPr>
              <a:t> key</a:t>
            </a:r>
          </a:p>
        </p:txBody>
      </p:sp>
      <p:sp>
        <p:nvSpPr>
          <p:cNvPr id="45" name="Rounded Rectangle 44">
            <a:extLst>
              <a:ext uri="{FF2B5EF4-FFF2-40B4-BE49-F238E27FC236}">
                <a16:creationId xmlns:a16="http://schemas.microsoft.com/office/drawing/2014/main" id="{39E2D818-0424-E348-B958-2D4811D28D32}"/>
              </a:ext>
            </a:extLst>
          </p:cNvPr>
          <p:cNvSpPr>
            <a:spLocks noChangeArrowheads="1"/>
          </p:cNvSpPr>
          <p:nvPr/>
        </p:nvSpPr>
        <p:spPr bwMode="auto">
          <a:xfrm>
            <a:off x="5469574" y="3057059"/>
            <a:ext cx="2252880" cy="554347"/>
          </a:xfrm>
          <a:prstGeom prst="roundRect">
            <a:avLst>
              <a:gd name="adj" fmla="val 8023"/>
            </a:avLst>
          </a:prstGeom>
          <a:solidFill>
            <a:schemeClr val="bg1">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dr5ts3TR9dt</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x4ztmRsYY…</a:t>
            </a:r>
          </a:p>
        </p:txBody>
      </p:sp>
      <p:grpSp>
        <p:nvGrpSpPr>
          <p:cNvPr id="46" name="Group 45">
            <a:extLst>
              <a:ext uri="{FF2B5EF4-FFF2-40B4-BE49-F238E27FC236}">
                <a16:creationId xmlns:a16="http://schemas.microsoft.com/office/drawing/2014/main" id="{D2F11833-5544-7D46-9822-7EAA03D85219}"/>
              </a:ext>
            </a:extLst>
          </p:cNvPr>
          <p:cNvGrpSpPr/>
          <p:nvPr/>
        </p:nvGrpSpPr>
        <p:grpSpPr>
          <a:xfrm>
            <a:off x="6028688" y="1639298"/>
            <a:ext cx="908159" cy="1083025"/>
            <a:chOff x="1923251" y="3878790"/>
            <a:chExt cx="908159" cy="1083025"/>
          </a:xfrm>
          <a:solidFill>
            <a:srgbClr val="FF8AD8"/>
          </a:solidFill>
        </p:grpSpPr>
        <p:sp>
          <p:nvSpPr>
            <p:cNvPr id="47" name="Chord 46">
              <a:extLst>
                <a:ext uri="{FF2B5EF4-FFF2-40B4-BE49-F238E27FC236}">
                  <a16:creationId xmlns:a16="http://schemas.microsoft.com/office/drawing/2014/main" id="{91AD540F-97E2-BA42-BCB7-E96811122ACB}"/>
                </a:ext>
              </a:extLst>
            </p:cNvPr>
            <p:cNvSpPr/>
            <p:nvPr/>
          </p:nvSpPr>
          <p:spPr>
            <a:xfrm>
              <a:off x="1923251" y="4324396"/>
              <a:ext cx="908159" cy="637419"/>
            </a:xfrm>
            <a:prstGeom prst="chord">
              <a:avLst>
                <a:gd name="adj1" fmla="val 10626799"/>
                <a:gd name="adj2" fmla="val 236006"/>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EF87AD2A-EBF0-F747-A825-C09153148500}"/>
                </a:ext>
              </a:extLst>
            </p:cNvPr>
            <p:cNvSpPr/>
            <p:nvPr/>
          </p:nvSpPr>
          <p:spPr>
            <a:xfrm>
              <a:off x="2125302" y="3878790"/>
              <a:ext cx="504056" cy="504056"/>
            </a:xfrm>
            <a:prstGeom prst="ellipse">
              <a:avLst/>
            </a:pr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4D8A53DC-1053-1F40-93AD-433342824E21}"/>
              </a:ext>
            </a:extLst>
          </p:cNvPr>
          <p:cNvSpPr txBox="1"/>
          <p:nvPr/>
        </p:nvSpPr>
        <p:spPr>
          <a:xfrm>
            <a:off x="5071364" y="1032692"/>
            <a:ext cx="2880321" cy="584775"/>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Alice</a:t>
            </a:r>
          </a:p>
        </p:txBody>
      </p:sp>
    </p:spTree>
    <p:extLst>
      <p:ext uri="{BB962C8B-B14F-4D97-AF65-F5344CB8AC3E}">
        <p14:creationId xmlns:p14="http://schemas.microsoft.com/office/powerpoint/2010/main" val="6750041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t>The </a:t>
            </a:r>
            <a:r>
              <a:rPr lang="en-US" sz="2800" dirty="0">
                <a:solidFill>
                  <a:srgbClr val="C00000"/>
                </a:solidFill>
              </a:rPr>
              <a:t>https protocol </a:t>
            </a:r>
            <a:r>
              <a:rPr lang="en-US" sz="2800" dirty="0"/>
              <a:t>is a standard protocol for securely exchanging texts on the web. </a:t>
            </a:r>
          </a:p>
          <a:p>
            <a:r>
              <a:rPr lang="en-US" sz="2800" dirty="0"/>
              <a:t>It is the standard http protocol plus an encryption layer called </a:t>
            </a:r>
            <a:r>
              <a:rPr lang="en-US" sz="2800" dirty="0">
                <a:solidFill>
                  <a:srgbClr val="C00000"/>
                </a:solidFill>
              </a:rPr>
              <a:t>TLS (Transport Layer Security)</a:t>
            </a:r>
            <a:r>
              <a:rPr lang="en-US" sz="2800" dirty="0"/>
              <a:t>. </a:t>
            </a:r>
          </a:p>
          <a:p>
            <a:r>
              <a:rPr lang="en-US" sz="2800" dirty="0"/>
              <a:t>This encryption layer is used for 2 things:</a:t>
            </a:r>
          </a:p>
          <a:p>
            <a:pPr lvl="1"/>
            <a:r>
              <a:rPr lang="en-US" sz="2400" dirty="0"/>
              <a:t> </a:t>
            </a:r>
            <a:r>
              <a:rPr lang="en-US" dirty="0"/>
              <a:t>to verify the identity of the web server;</a:t>
            </a:r>
          </a:p>
          <a:p>
            <a:pPr lvl="1"/>
            <a:r>
              <a:rPr lang="en-US" dirty="0"/>
              <a:t>to encrypt communications so that they cannot be read by an attacker who intercepts the messages between the client and the server</a:t>
            </a:r>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TLS and digital certificates</a:t>
            </a:r>
          </a:p>
        </p:txBody>
      </p:sp>
    </p:spTree>
    <p:extLst>
      <p:ext uri="{BB962C8B-B14F-4D97-AF65-F5344CB8AC3E}">
        <p14:creationId xmlns:p14="http://schemas.microsoft.com/office/powerpoint/2010/main" val="2272441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332656"/>
            <a:ext cx="8229600" cy="1327159"/>
          </a:xfrm>
        </p:spPr>
        <p:txBody>
          <a:bodyPr/>
          <a:lstStyle/>
          <a:p>
            <a:r>
              <a:rPr lang="en-US" dirty="0">
                <a:solidFill>
                  <a:schemeClr val="tx2"/>
                </a:solidFill>
              </a:rPr>
              <a:t>Software Engineering and </a:t>
            </a:r>
            <a:br>
              <a:rPr lang="en-US" dirty="0">
                <a:solidFill>
                  <a:schemeClr val="tx2"/>
                </a:solidFill>
              </a:rPr>
            </a:br>
            <a:r>
              <a:rPr lang="en-US" dirty="0">
                <a:solidFill>
                  <a:schemeClr val="tx2"/>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116035"/>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4509120"/>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2095682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t>TLS encryption depends on a </a:t>
            </a:r>
            <a:r>
              <a:rPr lang="en-US" sz="2800" dirty="0">
                <a:solidFill>
                  <a:srgbClr val="C00000"/>
                </a:solidFill>
              </a:rPr>
              <a:t>digital certificate </a:t>
            </a:r>
            <a:r>
              <a:rPr lang="en-US" sz="2800" dirty="0"/>
              <a:t>that is sent from the web server to the client. </a:t>
            </a:r>
          </a:p>
          <a:p>
            <a:pPr lvl="1"/>
            <a:r>
              <a:rPr lang="en-US" dirty="0">
                <a:solidFill>
                  <a:srgbClr val="C00000"/>
                </a:solidFill>
              </a:rPr>
              <a:t>Digital certificates </a:t>
            </a:r>
            <a:r>
              <a:rPr lang="en-US" dirty="0"/>
              <a:t>are issued by a </a:t>
            </a:r>
            <a:br>
              <a:rPr lang="en-US" dirty="0"/>
            </a:br>
            <a:r>
              <a:rPr lang="en-US" b="1" dirty="0">
                <a:solidFill>
                  <a:srgbClr val="C00000"/>
                </a:solidFill>
              </a:rPr>
              <a:t>certificate authority (CA)</a:t>
            </a:r>
            <a:r>
              <a:rPr lang="en-US" dirty="0"/>
              <a:t>, which is a trusted identity verification service. </a:t>
            </a:r>
          </a:p>
          <a:p>
            <a:pPr lvl="1"/>
            <a:r>
              <a:rPr lang="en-US" dirty="0"/>
              <a:t>The </a:t>
            </a:r>
            <a:r>
              <a:rPr lang="en-US" dirty="0">
                <a:solidFill>
                  <a:srgbClr val="C00000"/>
                </a:solidFill>
              </a:rPr>
              <a:t>CA encrypts the information in the certificate </a:t>
            </a:r>
            <a:r>
              <a:rPr lang="en-US" dirty="0"/>
              <a:t>using their </a:t>
            </a:r>
            <a:r>
              <a:rPr lang="en-US" dirty="0">
                <a:solidFill>
                  <a:srgbClr val="C00000"/>
                </a:solidFill>
              </a:rPr>
              <a:t>private key </a:t>
            </a:r>
            <a:r>
              <a:rPr lang="en-US" dirty="0"/>
              <a:t>to create a unique signature. This signature is included in the certificate along with the </a:t>
            </a:r>
            <a:r>
              <a:rPr lang="en-US" dirty="0">
                <a:solidFill>
                  <a:srgbClr val="C00000"/>
                </a:solidFill>
              </a:rPr>
              <a:t>public key </a:t>
            </a:r>
            <a:r>
              <a:rPr lang="en-US" dirty="0"/>
              <a:t>of the CA. To check that the certificate is valid, you can decrypt the signature using the CA’s public key.</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TLS and digital certificates</a:t>
            </a:r>
          </a:p>
        </p:txBody>
      </p:sp>
    </p:spTree>
    <p:extLst>
      <p:ext uri="{BB962C8B-B14F-4D97-AF65-F5344CB8AC3E}">
        <p14:creationId xmlns:p14="http://schemas.microsoft.com/office/powerpoint/2010/main" val="21621186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solidFill>
                  <a:srgbClr val="C00000"/>
                </a:solidFill>
              </a:rPr>
              <a:t>Key management </a:t>
            </a:r>
            <a:r>
              <a:rPr lang="en-US" sz="2800" dirty="0"/>
              <a:t>is the process of ensuring that encryption keys are </a:t>
            </a:r>
            <a:r>
              <a:rPr lang="en-US" sz="2800" dirty="0">
                <a:solidFill>
                  <a:srgbClr val="C00000"/>
                </a:solidFill>
              </a:rPr>
              <a:t>securely generated, stored and accessed</a:t>
            </a:r>
            <a:r>
              <a:rPr lang="en-US" sz="2800" dirty="0"/>
              <a:t> by </a:t>
            </a:r>
            <a:r>
              <a:rPr lang="en-US" sz="2800" dirty="0">
                <a:solidFill>
                  <a:srgbClr val="C00000"/>
                </a:solidFill>
              </a:rPr>
              <a:t>authorized users</a:t>
            </a:r>
            <a:r>
              <a:rPr lang="en-US" sz="2800" dirty="0"/>
              <a:t>. </a:t>
            </a:r>
          </a:p>
          <a:p>
            <a:r>
              <a:rPr lang="en-US" sz="2800" dirty="0"/>
              <a:t>Businesses may have to manage tens of thousands of encryption keys so it is impractical to do key management manually and you need to use some kind of </a:t>
            </a:r>
            <a:r>
              <a:rPr lang="en-US" sz="2800" dirty="0">
                <a:solidFill>
                  <a:srgbClr val="C00000"/>
                </a:solidFill>
              </a:rPr>
              <a:t>automated key management system (KMS)</a:t>
            </a:r>
            <a:r>
              <a:rPr lang="en-US" sz="2800" dirty="0"/>
              <a:t>. </a:t>
            </a:r>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Key management</a:t>
            </a:r>
          </a:p>
        </p:txBody>
      </p:sp>
    </p:spTree>
    <p:extLst>
      <p:ext uri="{BB962C8B-B14F-4D97-AF65-F5344CB8AC3E}">
        <p14:creationId xmlns:p14="http://schemas.microsoft.com/office/powerpoint/2010/main" val="9796427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b="1" dirty="0">
                <a:solidFill>
                  <a:srgbClr val="C00000"/>
                </a:solidFill>
              </a:rPr>
              <a:t>Subject information</a:t>
            </a:r>
            <a:br>
              <a:rPr lang="en-US" sz="2800" dirty="0"/>
            </a:br>
            <a:r>
              <a:rPr lang="en-US" sz="2800" dirty="0"/>
              <a:t>Information about the company or individual whose web site is being visited. Applicants apply for a digital certificate from a certificate authority who checks that the applicant is a valid organization.</a:t>
            </a:r>
          </a:p>
          <a:p>
            <a:r>
              <a:rPr lang="en-US" sz="2800" b="1" dirty="0">
                <a:solidFill>
                  <a:srgbClr val="C00000"/>
                </a:solidFill>
              </a:rPr>
              <a:t>Certificate authority information</a:t>
            </a:r>
            <a:br>
              <a:rPr lang="en-US" sz="2800" dirty="0"/>
            </a:br>
            <a:r>
              <a:rPr lang="en-US" sz="2800" dirty="0"/>
              <a:t>Information about the certificate authority (CA) who has issued the certificate.  </a:t>
            </a:r>
          </a:p>
          <a:p>
            <a:r>
              <a:rPr lang="en-US" sz="2800" b="1" dirty="0">
                <a:solidFill>
                  <a:srgbClr val="C00000"/>
                </a:solidFill>
              </a:rPr>
              <a:t>Certificate information</a:t>
            </a:r>
            <a:br>
              <a:rPr lang="en-US" sz="2800" dirty="0"/>
            </a:br>
            <a:r>
              <a:rPr lang="en-US" sz="2800" dirty="0"/>
              <a:t>Information about the certificate itself, including a unique serial number and a validity period, defined by start and end dates. </a:t>
            </a:r>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Digital certificates</a:t>
            </a:r>
          </a:p>
        </p:txBody>
      </p:sp>
    </p:spTree>
    <p:extLst>
      <p:ext uri="{BB962C8B-B14F-4D97-AF65-F5344CB8AC3E}">
        <p14:creationId xmlns:p14="http://schemas.microsoft.com/office/powerpoint/2010/main" val="41235835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b="1" dirty="0">
                <a:solidFill>
                  <a:srgbClr val="C00000"/>
                </a:solidFill>
              </a:rPr>
              <a:t>Digital signature</a:t>
            </a:r>
            <a:br>
              <a:rPr lang="en-US" sz="2800" dirty="0"/>
            </a:br>
            <a:r>
              <a:rPr lang="en-US" sz="2800" dirty="0"/>
              <a:t>The combination of all of the above data uniquely identifies the digital certificate. The signature data is encrypted with the CA’s private key to confirm that the data is correct. The algorithm used to generate the digital signature is also specified.</a:t>
            </a:r>
          </a:p>
          <a:p>
            <a:r>
              <a:rPr lang="en-US" sz="2800" b="1" dirty="0">
                <a:solidFill>
                  <a:srgbClr val="C00000"/>
                </a:solidFill>
              </a:rPr>
              <a:t>Public key information</a:t>
            </a:r>
            <a:br>
              <a:rPr lang="en-US" sz="2800" dirty="0"/>
            </a:br>
            <a:r>
              <a:rPr lang="en-US" sz="2800" dirty="0"/>
              <a:t>The public key of the CA is included along with the key size and the encryption algorithm used. The public key may be used to decrypt the digital signature.</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Digital certificates</a:t>
            </a:r>
          </a:p>
        </p:txBody>
      </p:sp>
    </p:spTree>
    <p:extLst>
      <p:ext uri="{BB962C8B-B14F-4D97-AF65-F5344CB8AC3E}">
        <p14:creationId xmlns:p14="http://schemas.microsoft.com/office/powerpoint/2010/main" val="4681563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t>As a product provider you inevitably store information about your users and, for cloud-based products, user data. </a:t>
            </a:r>
          </a:p>
          <a:p>
            <a:r>
              <a:rPr lang="en-US" sz="2800" b="1" dirty="0">
                <a:solidFill>
                  <a:srgbClr val="C00000"/>
                </a:solidFill>
              </a:rPr>
              <a:t>Encryption</a:t>
            </a:r>
            <a:r>
              <a:rPr lang="en-US" sz="2800" dirty="0"/>
              <a:t> can be used to reduce the damage that may occur from data theft. If information is encrypted, it is impossible, or very expensive, for thieves to access and use the unencrypted data.</a:t>
            </a:r>
          </a:p>
          <a:p>
            <a:pPr lvl="1"/>
            <a:r>
              <a:rPr lang="en-US" b="1" dirty="0">
                <a:solidFill>
                  <a:srgbClr val="C00000"/>
                </a:solidFill>
              </a:rPr>
              <a:t>Data in transit  </a:t>
            </a:r>
          </a:p>
          <a:p>
            <a:pPr lvl="1"/>
            <a:r>
              <a:rPr lang="en-US" b="1" dirty="0">
                <a:solidFill>
                  <a:srgbClr val="C00000"/>
                </a:solidFill>
              </a:rPr>
              <a:t>Data at rest</a:t>
            </a:r>
          </a:p>
          <a:p>
            <a:pPr lvl="1"/>
            <a:r>
              <a:rPr lang="en-US" b="1" dirty="0">
                <a:solidFill>
                  <a:srgbClr val="C00000"/>
                </a:solidFill>
              </a:rPr>
              <a:t>Data in use</a:t>
            </a:r>
            <a:endParaRPr lang="en-US" sz="2400" b="1" dirty="0">
              <a:solidFill>
                <a:srgbClr val="C00000"/>
              </a:solidFill>
            </a:endParaRPr>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Data encryption</a:t>
            </a:r>
          </a:p>
        </p:txBody>
      </p:sp>
    </p:spTree>
    <p:extLst>
      <p:ext uri="{BB962C8B-B14F-4D97-AF65-F5344CB8AC3E}">
        <p14:creationId xmlns:p14="http://schemas.microsoft.com/office/powerpoint/2010/main" val="42890459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Encryption levels</a:t>
            </a:r>
          </a:p>
        </p:txBody>
      </p:sp>
      <p:sp>
        <p:nvSpPr>
          <p:cNvPr id="9" name="Rounded Rectangle 8">
            <a:extLst>
              <a:ext uri="{FF2B5EF4-FFF2-40B4-BE49-F238E27FC236}">
                <a16:creationId xmlns:a16="http://schemas.microsoft.com/office/drawing/2014/main" id="{5103E4FD-D567-5446-B4E7-8238C0A0061E}"/>
              </a:ext>
            </a:extLst>
          </p:cNvPr>
          <p:cNvSpPr>
            <a:spLocks noChangeArrowheads="1"/>
          </p:cNvSpPr>
          <p:nvPr/>
        </p:nvSpPr>
        <p:spPr bwMode="auto">
          <a:xfrm>
            <a:off x="2925584" y="1742109"/>
            <a:ext cx="2786702" cy="609788"/>
          </a:xfrm>
          <a:prstGeom prst="roundRect">
            <a:avLst>
              <a:gd name="adj" fmla="val 23694"/>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Application</a:t>
            </a:r>
          </a:p>
        </p:txBody>
      </p:sp>
      <p:sp>
        <p:nvSpPr>
          <p:cNvPr id="11" name="Rounded Rectangle 10">
            <a:extLst>
              <a:ext uri="{FF2B5EF4-FFF2-40B4-BE49-F238E27FC236}">
                <a16:creationId xmlns:a16="http://schemas.microsoft.com/office/drawing/2014/main" id="{C51D8951-3A19-E84D-9D01-0F7E16C88712}"/>
              </a:ext>
            </a:extLst>
          </p:cNvPr>
          <p:cNvSpPr>
            <a:spLocks noChangeArrowheads="1"/>
          </p:cNvSpPr>
          <p:nvPr/>
        </p:nvSpPr>
        <p:spPr bwMode="auto">
          <a:xfrm>
            <a:off x="2925584" y="3006168"/>
            <a:ext cx="2786702" cy="609788"/>
          </a:xfrm>
          <a:prstGeom prst="roundRect">
            <a:avLst>
              <a:gd name="adj" fmla="val 23694"/>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Database</a:t>
            </a:r>
          </a:p>
        </p:txBody>
      </p:sp>
      <p:sp>
        <p:nvSpPr>
          <p:cNvPr id="12" name="Rounded Rectangle 11">
            <a:extLst>
              <a:ext uri="{FF2B5EF4-FFF2-40B4-BE49-F238E27FC236}">
                <a16:creationId xmlns:a16="http://schemas.microsoft.com/office/drawing/2014/main" id="{1564F325-41E8-2F4F-A25A-CBD91981FE88}"/>
              </a:ext>
            </a:extLst>
          </p:cNvPr>
          <p:cNvSpPr>
            <a:spLocks noChangeArrowheads="1"/>
          </p:cNvSpPr>
          <p:nvPr/>
        </p:nvSpPr>
        <p:spPr bwMode="auto">
          <a:xfrm>
            <a:off x="2925584" y="4270227"/>
            <a:ext cx="2786702" cy="609788"/>
          </a:xfrm>
          <a:prstGeom prst="roundRect">
            <a:avLst>
              <a:gd name="adj" fmla="val 23694"/>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Files</a:t>
            </a:r>
          </a:p>
        </p:txBody>
      </p:sp>
      <p:sp>
        <p:nvSpPr>
          <p:cNvPr id="13" name="Rounded Rectangle 12">
            <a:extLst>
              <a:ext uri="{FF2B5EF4-FFF2-40B4-BE49-F238E27FC236}">
                <a16:creationId xmlns:a16="http://schemas.microsoft.com/office/drawing/2014/main" id="{4591FBDD-6B19-DE4C-9B6E-0AB9821791D3}"/>
              </a:ext>
            </a:extLst>
          </p:cNvPr>
          <p:cNvSpPr>
            <a:spLocks noChangeArrowheads="1"/>
          </p:cNvSpPr>
          <p:nvPr/>
        </p:nvSpPr>
        <p:spPr bwMode="auto">
          <a:xfrm>
            <a:off x="2925584" y="5534287"/>
            <a:ext cx="2786702" cy="609788"/>
          </a:xfrm>
          <a:prstGeom prst="roundRect">
            <a:avLst>
              <a:gd name="adj" fmla="val 23694"/>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Media</a:t>
            </a:r>
          </a:p>
        </p:txBody>
      </p:sp>
    </p:spTree>
    <p:extLst>
      <p:ext uri="{BB962C8B-B14F-4D97-AF65-F5344CB8AC3E}">
        <p14:creationId xmlns:p14="http://schemas.microsoft.com/office/powerpoint/2010/main" val="36589719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solidFill>
                  <a:srgbClr val="C00000"/>
                </a:solidFill>
              </a:rPr>
              <a:t>Key management</a:t>
            </a:r>
            <a:r>
              <a:rPr lang="en-US" sz="2800" dirty="0"/>
              <a:t> is important because, if you get it wrong, unauthorized users may be able to access your keys and so decrypt supposedly private data. Even worse, if you lose encryption keys, then your encrypted data may be permanently inaccessible. </a:t>
            </a:r>
          </a:p>
          <a:p>
            <a:r>
              <a:rPr lang="en-US" sz="2800" dirty="0"/>
              <a:t>A </a:t>
            </a:r>
            <a:r>
              <a:rPr lang="en-US" sz="2800" dirty="0">
                <a:solidFill>
                  <a:srgbClr val="C00000"/>
                </a:solidFill>
              </a:rPr>
              <a:t>key management system (KMS) </a:t>
            </a:r>
            <a:r>
              <a:rPr lang="en-US" sz="2800" dirty="0"/>
              <a:t>is a specialized database that is designed to securely store and manage encryption keys, digital certificates and other confidential information.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Key management</a:t>
            </a:r>
          </a:p>
        </p:txBody>
      </p:sp>
    </p:spTree>
    <p:extLst>
      <p:ext uri="{BB962C8B-B14F-4D97-AF65-F5344CB8AC3E}">
        <p14:creationId xmlns:p14="http://schemas.microsoft.com/office/powerpoint/2010/main" val="26966055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1079086"/>
          </a:xfrm>
        </p:spPr>
        <p:txBody>
          <a:bodyPr/>
          <a:lstStyle/>
          <a:p>
            <a:r>
              <a:rPr lang="en-US" dirty="0">
                <a:solidFill>
                  <a:schemeClr val="tx2"/>
                </a:solidFill>
              </a:rPr>
              <a:t>Using a KMS for </a:t>
            </a:r>
            <a:br>
              <a:rPr lang="en-US" dirty="0">
                <a:solidFill>
                  <a:schemeClr val="tx2"/>
                </a:solidFill>
              </a:rPr>
            </a:br>
            <a:r>
              <a:rPr lang="en-US" dirty="0">
                <a:solidFill>
                  <a:schemeClr val="tx2"/>
                </a:solidFill>
              </a:rPr>
              <a:t>encryption management</a:t>
            </a:r>
          </a:p>
        </p:txBody>
      </p:sp>
      <p:sp>
        <p:nvSpPr>
          <p:cNvPr id="7" name="Rounded Rectangle 6">
            <a:extLst>
              <a:ext uri="{FF2B5EF4-FFF2-40B4-BE49-F238E27FC236}">
                <a16:creationId xmlns:a16="http://schemas.microsoft.com/office/drawing/2014/main" id="{39861D0C-9557-8C40-A5B3-9A695BA5B84B}"/>
              </a:ext>
            </a:extLst>
          </p:cNvPr>
          <p:cNvSpPr>
            <a:spLocks noChangeArrowheads="1"/>
          </p:cNvSpPr>
          <p:nvPr/>
        </p:nvSpPr>
        <p:spPr bwMode="auto">
          <a:xfrm>
            <a:off x="3547928" y="1581042"/>
            <a:ext cx="1907411" cy="609788"/>
          </a:xfrm>
          <a:prstGeom prst="roundRect">
            <a:avLst>
              <a:gd name="adj" fmla="val 23694"/>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Application</a:t>
            </a:r>
          </a:p>
        </p:txBody>
      </p:sp>
      <p:cxnSp>
        <p:nvCxnSpPr>
          <p:cNvPr id="9" name="Straight Arrow Connector 8">
            <a:extLst>
              <a:ext uri="{FF2B5EF4-FFF2-40B4-BE49-F238E27FC236}">
                <a16:creationId xmlns:a16="http://schemas.microsoft.com/office/drawing/2014/main" id="{EFC35057-2711-424C-BDC7-3514652041F5}"/>
              </a:ext>
            </a:extLst>
          </p:cNvPr>
          <p:cNvCxnSpPr>
            <a:cxnSpLocks/>
            <a:stCxn id="14" idx="3"/>
            <a:endCxn id="15" idx="1"/>
          </p:cNvCxnSpPr>
          <p:nvPr/>
        </p:nvCxnSpPr>
        <p:spPr>
          <a:xfrm>
            <a:off x="3655139" y="4583566"/>
            <a:ext cx="1998623" cy="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E9A3BC3-497E-2349-96F5-F6DA222ACCAF}"/>
              </a:ext>
            </a:extLst>
          </p:cNvPr>
          <p:cNvSpPr txBox="1"/>
          <p:nvPr/>
        </p:nvSpPr>
        <p:spPr>
          <a:xfrm>
            <a:off x="2481782" y="2325135"/>
            <a:ext cx="1091032" cy="461665"/>
          </a:xfrm>
          <a:prstGeom prst="rect">
            <a:avLst/>
          </a:prstGeom>
          <a:noFill/>
        </p:spPr>
        <p:txBody>
          <a:bodyPr wrap="square" rtlCol="0">
            <a:spAutoFit/>
          </a:bodyPr>
          <a:lstStyle/>
          <a:p>
            <a:pPr algn="ctr"/>
            <a:r>
              <a:rPr lang="en-US" sz="2400" dirty="0">
                <a:solidFill>
                  <a:schemeClr val="accent1">
                    <a:lumMod val="75000"/>
                  </a:schemeClr>
                </a:solidFill>
                <a:latin typeface="Calibri" panose="020F0502020204030204" pitchFamily="34" charset="0"/>
                <a:cs typeface="Calibri" panose="020F0502020204030204" pitchFamily="34" charset="0"/>
              </a:rPr>
              <a:t>Calls</a:t>
            </a:r>
          </a:p>
        </p:txBody>
      </p:sp>
      <p:cxnSp>
        <p:nvCxnSpPr>
          <p:cNvPr id="12" name="Elbow Connector 11">
            <a:extLst>
              <a:ext uri="{FF2B5EF4-FFF2-40B4-BE49-F238E27FC236}">
                <a16:creationId xmlns:a16="http://schemas.microsoft.com/office/drawing/2014/main" id="{65936C8D-D8DA-F84D-9FB9-09609C58E9B6}"/>
              </a:ext>
            </a:extLst>
          </p:cNvPr>
          <p:cNvCxnSpPr>
            <a:cxnSpLocks/>
            <a:stCxn id="7" idx="1"/>
            <a:endCxn id="21" idx="0"/>
          </p:cNvCxnSpPr>
          <p:nvPr/>
        </p:nvCxnSpPr>
        <p:spPr>
          <a:xfrm rot="10800000" flipV="1">
            <a:off x="2565398" y="1885935"/>
            <a:ext cx="982530" cy="1400887"/>
          </a:xfrm>
          <a:prstGeom prst="bentConnector2">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C43FB3F-1FC8-894B-BB6C-75B35A319127}"/>
              </a:ext>
            </a:extLst>
          </p:cNvPr>
          <p:cNvSpPr txBox="1"/>
          <p:nvPr/>
        </p:nvSpPr>
        <p:spPr>
          <a:xfrm>
            <a:off x="4040271" y="4622267"/>
            <a:ext cx="1091032" cy="461665"/>
          </a:xfrm>
          <a:prstGeom prst="rect">
            <a:avLst/>
          </a:prstGeom>
          <a:noFill/>
        </p:spPr>
        <p:txBody>
          <a:bodyPr wrap="square" rtlCol="0">
            <a:spAutoFit/>
          </a:bodyPr>
          <a:lstStyle/>
          <a:p>
            <a:pPr algn="ctr"/>
            <a:r>
              <a:rPr lang="en-US" sz="2400" dirty="0">
                <a:solidFill>
                  <a:schemeClr val="accent1">
                    <a:lumMod val="75000"/>
                  </a:schemeClr>
                </a:solidFill>
                <a:latin typeface="Calibri" panose="020F0502020204030204" pitchFamily="34" charset="0"/>
                <a:cs typeface="Calibri" panose="020F0502020204030204" pitchFamily="34" charset="0"/>
              </a:rPr>
              <a:t>Keys</a:t>
            </a:r>
          </a:p>
        </p:txBody>
      </p:sp>
      <p:sp>
        <p:nvSpPr>
          <p:cNvPr id="14" name="Rounded Rectangle 13">
            <a:extLst>
              <a:ext uri="{FF2B5EF4-FFF2-40B4-BE49-F238E27FC236}">
                <a16:creationId xmlns:a16="http://schemas.microsoft.com/office/drawing/2014/main" id="{8DF142A5-7D34-B44A-B39B-6784211E5CC1}"/>
              </a:ext>
            </a:extLst>
          </p:cNvPr>
          <p:cNvSpPr>
            <a:spLocks noChangeArrowheads="1"/>
          </p:cNvSpPr>
          <p:nvPr/>
        </p:nvSpPr>
        <p:spPr bwMode="auto">
          <a:xfrm>
            <a:off x="1475656" y="4009940"/>
            <a:ext cx="2179483" cy="1147252"/>
          </a:xfrm>
          <a:prstGeom prst="roundRect">
            <a:avLst>
              <a:gd name="adj" fmla="val 2099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Key </a:t>
            </a:r>
          </a:p>
          <a:p>
            <a:pPr algn="ctr">
              <a:defRPr/>
            </a:pPr>
            <a:r>
              <a:rPr lang="en-US" sz="2400" b="1" dirty="0">
                <a:latin typeface="Calibri" panose="020F0502020204030204" pitchFamily="34" charset="0"/>
                <a:cs typeface="Calibri" panose="020F0502020204030204" pitchFamily="34" charset="0"/>
              </a:rPr>
              <a:t>management </a:t>
            </a:r>
          </a:p>
          <a:p>
            <a:pPr algn="ctr">
              <a:defRPr/>
            </a:pPr>
            <a:r>
              <a:rPr lang="en-US" sz="2400" b="1" dirty="0">
                <a:latin typeface="Calibri" panose="020F0502020204030204" pitchFamily="34" charset="0"/>
                <a:cs typeface="Calibri" panose="020F0502020204030204" pitchFamily="34" charset="0"/>
              </a:rPr>
              <a:t>system (KMS)</a:t>
            </a:r>
          </a:p>
        </p:txBody>
      </p:sp>
      <p:sp>
        <p:nvSpPr>
          <p:cNvPr id="15" name="Rounded Rectangle 14">
            <a:extLst>
              <a:ext uri="{FF2B5EF4-FFF2-40B4-BE49-F238E27FC236}">
                <a16:creationId xmlns:a16="http://schemas.microsoft.com/office/drawing/2014/main" id="{2910DAA7-A391-2E4B-842C-E20CB1091CCC}"/>
              </a:ext>
            </a:extLst>
          </p:cNvPr>
          <p:cNvSpPr>
            <a:spLocks noChangeArrowheads="1"/>
          </p:cNvSpPr>
          <p:nvPr/>
        </p:nvSpPr>
        <p:spPr bwMode="auto">
          <a:xfrm>
            <a:off x="5653762" y="4093271"/>
            <a:ext cx="1907411" cy="980591"/>
          </a:xfrm>
          <a:prstGeom prst="roundRect">
            <a:avLst>
              <a:gd name="adj" fmla="val 23694"/>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Encryption</a:t>
            </a:r>
          </a:p>
          <a:p>
            <a:pPr algn="ctr">
              <a:defRPr/>
            </a:pPr>
            <a:r>
              <a:rPr lang="en-US" sz="2400" b="1" dirty="0">
                <a:latin typeface="Calibri" panose="020F0502020204030204" pitchFamily="34" charset="0"/>
                <a:cs typeface="Calibri" panose="020F0502020204030204" pitchFamily="34" charset="0"/>
              </a:rPr>
              <a:t>engine</a:t>
            </a:r>
          </a:p>
        </p:txBody>
      </p:sp>
      <p:sp>
        <p:nvSpPr>
          <p:cNvPr id="18" name="Rounded Rectangle 17">
            <a:extLst>
              <a:ext uri="{FF2B5EF4-FFF2-40B4-BE49-F238E27FC236}">
                <a16:creationId xmlns:a16="http://schemas.microsoft.com/office/drawing/2014/main" id="{F509C568-8A0B-B146-B693-0EC1BA87A428}"/>
              </a:ext>
            </a:extLst>
          </p:cNvPr>
          <p:cNvSpPr>
            <a:spLocks noChangeArrowheads="1"/>
          </p:cNvSpPr>
          <p:nvPr/>
        </p:nvSpPr>
        <p:spPr bwMode="auto">
          <a:xfrm>
            <a:off x="5599355" y="5795316"/>
            <a:ext cx="2016224" cy="717452"/>
          </a:xfrm>
          <a:prstGeom prst="roundRect">
            <a:avLst>
              <a:gd name="adj" fmla="val 6308"/>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200" dirty="0">
                <a:latin typeface="Calibri" panose="020F0502020204030204" pitchFamily="34" charset="0"/>
                <a:cs typeface="Calibri" panose="020F0502020204030204" pitchFamily="34" charset="0"/>
              </a:rPr>
              <a:t>Stored </a:t>
            </a: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encrypted data</a:t>
            </a:r>
          </a:p>
        </p:txBody>
      </p:sp>
      <p:sp>
        <p:nvSpPr>
          <p:cNvPr id="19" name="Rounded Rectangle 18">
            <a:extLst>
              <a:ext uri="{FF2B5EF4-FFF2-40B4-BE49-F238E27FC236}">
                <a16:creationId xmlns:a16="http://schemas.microsoft.com/office/drawing/2014/main" id="{DCFDE5E5-0A41-A045-8494-2B5D9032274C}"/>
              </a:ext>
            </a:extLst>
          </p:cNvPr>
          <p:cNvSpPr>
            <a:spLocks noChangeArrowheads="1"/>
          </p:cNvSpPr>
          <p:nvPr/>
        </p:nvSpPr>
        <p:spPr bwMode="auto">
          <a:xfrm>
            <a:off x="1557285" y="5795316"/>
            <a:ext cx="2016224" cy="717452"/>
          </a:xfrm>
          <a:prstGeom prst="roundRect">
            <a:avLst>
              <a:gd name="adj" fmla="val 6308"/>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200" dirty="0">
                <a:latin typeface="Calibri" panose="020F0502020204030204" pitchFamily="34" charset="0"/>
                <a:cs typeface="Calibri" panose="020F0502020204030204" pitchFamily="34" charset="0"/>
              </a:rPr>
              <a:t>Key store</a:t>
            </a:r>
          </a:p>
        </p:txBody>
      </p:sp>
      <p:sp>
        <p:nvSpPr>
          <p:cNvPr id="20" name="Rounded Rectangle 19">
            <a:extLst>
              <a:ext uri="{FF2B5EF4-FFF2-40B4-BE49-F238E27FC236}">
                <a16:creationId xmlns:a16="http://schemas.microsoft.com/office/drawing/2014/main" id="{7FBD90B7-3922-6E4D-AFE2-C30FF9955927}"/>
              </a:ext>
            </a:extLst>
          </p:cNvPr>
          <p:cNvSpPr>
            <a:spLocks noChangeArrowheads="1"/>
          </p:cNvSpPr>
          <p:nvPr/>
        </p:nvSpPr>
        <p:spPr bwMode="auto">
          <a:xfrm>
            <a:off x="5599355" y="2764333"/>
            <a:ext cx="2016224" cy="717452"/>
          </a:xfrm>
          <a:prstGeom prst="roundRect">
            <a:avLst>
              <a:gd name="adj" fmla="val 6308"/>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200" dirty="0">
                <a:latin typeface="Calibri" panose="020F0502020204030204" pitchFamily="34" charset="0"/>
                <a:cs typeface="Calibri" panose="020F0502020204030204" pitchFamily="34" charset="0"/>
              </a:rPr>
              <a:t>Unencrypted </a:t>
            </a: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data</a:t>
            </a:r>
          </a:p>
        </p:txBody>
      </p:sp>
      <p:sp>
        <p:nvSpPr>
          <p:cNvPr id="21" name="Rounded Rectangle 20">
            <a:extLst>
              <a:ext uri="{FF2B5EF4-FFF2-40B4-BE49-F238E27FC236}">
                <a16:creationId xmlns:a16="http://schemas.microsoft.com/office/drawing/2014/main" id="{AAF060C3-01F7-6A46-BFF6-755AE22C38C3}"/>
              </a:ext>
            </a:extLst>
          </p:cNvPr>
          <p:cNvSpPr>
            <a:spLocks noChangeArrowheads="1"/>
          </p:cNvSpPr>
          <p:nvPr/>
        </p:nvSpPr>
        <p:spPr bwMode="auto">
          <a:xfrm>
            <a:off x="1475656" y="3286823"/>
            <a:ext cx="2179483" cy="717452"/>
          </a:xfrm>
          <a:prstGeom prst="roundRect">
            <a:avLst>
              <a:gd name="adj" fmla="val 6308"/>
            </a:avLst>
          </a:prstGeom>
          <a:solidFill>
            <a:schemeClr val="accent5">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API</a:t>
            </a:r>
          </a:p>
        </p:txBody>
      </p:sp>
      <p:cxnSp>
        <p:nvCxnSpPr>
          <p:cNvPr id="27" name="Elbow Connector 26">
            <a:extLst>
              <a:ext uri="{FF2B5EF4-FFF2-40B4-BE49-F238E27FC236}">
                <a16:creationId xmlns:a16="http://schemas.microsoft.com/office/drawing/2014/main" id="{9412A320-1CD3-7340-8571-8777C6A4110F}"/>
              </a:ext>
            </a:extLst>
          </p:cNvPr>
          <p:cNvCxnSpPr>
            <a:cxnSpLocks/>
            <a:stCxn id="20" idx="0"/>
            <a:endCxn id="7" idx="3"/>
          </p:cNvCxnSpPr>
          <p:nvPr/>
        </p:nvCxnSpPr>
        <p:spPr>
          <a:xfrm rot="16200000" flipV="1">
            <a:off x="5592205" y="1749071"/>
            <a:ext cx="878397" cy="1152128"/>
          </a:xfrm>
          <a:prstGeom prst="bentConnector2">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2E4079BB-EACB-A64D-A548-7C9C8174AEFD}"/>
              </a:ext>
            </a:extLst>
          </p:cNvPr>
          <p:cNvCxnSpPr>
            <a:cxnSpLocks/>
            <a:stCxn id="20" idx="2"/>
            <a:endCxn id="15" idx="0"/>
          </p:cNvCxnSpPr>
          <p:nvPr/>
        </p:nvCxnSpPr>
        <p:spPr>
          <a:xfrm>
            <a:off x="6607467" y="3481785"/>
            <a:ext cx="1" cy="611486"/>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F52654C-4A7D-3342-9198-E9E6F65E0C93}"/>
              </a:ext>
            </a:extLst>
          </p:cNvPr>
          <p:cNvCxnSpPr>
            <a:cxnSpLocks/>
            <a:stCxn id="15" idx="2"/>
            <a:endCxn id="18" idx="0"/>
          </p:cNvCxnSpPr>
          <p:nvPr/>
        </p:nvCxnSpPr>
        <p:spPr>
          <a:xfrm flipH="1">
            <a:off x="6607467" y="5073862"/>
            <a:ext cx="1" cy="72145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A83E737-803A-2249-A1D8-EDB2E56797C8}"/>
              </a:ext>
            </a:extLst>
          </p:cNvPr>
          <p:cNvCxnSpPr>
            <a:cxnSpLocks/>
            <a:stCxn id="14" idx="2"/>
            <a:endCxn id="19" idx="0"/>
          </p:cNvCxnSpPr>
          <p:nvPr/>
        </p:nvCxnSpPr>
        <p:spPr>
          <a:xfrm flipH="1">
            <a:off x="2565397" y="5157192"/>
            <a:ext cx="1" cy="63812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4556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400" dirty="0"/>
              <a:t>Business may be required by </a:t>
            </a:r>
            <a:r>
              <a:rPr lang="en-US" sz="2400" dirty="0">
                <a:solidFill>
                  <a:srgbClr val="C00000"/>
                </a:solidFill>
              </a:rPr>
              <a:t>accounting</a:t>
            </a:r>
            <a:r>
              <a:rPr lang="en-US" sz="2400" dirty="0"/>
              <a:t> and other </a:t>
            </a:r>
            <a:r>
              <a:rPr lang="en-US" sz="2400" dirty="0">
                <a:solidFill>
                  <a:srgbClr val="C00000"/>
                </a:solidFill>
              </a:rPr>
              <a:t>regulations</a:t>
            </a:r>
            <a:r>
              <a:rPr lang="en-US" sz="2400" dirty="0"/>
              <a:t> to keep copies of all of their data for several years. </a:t>
            </a:r>
          </a:p>
          <a:p>
            <a:pPr lvl="1"/>
            <a:r>
              <a:rPr lang="en-US" sz="2400" dirty="0"/>
              <a:t>For example, in the UK, tax and company data has to be maintained for at least six years, with a longer retention period for some types of data. </a:t>
            </a:r>
            <a:r>
              <a:rPr lang="en-US" sz="2400" dirty="0">
                <a:solidFill>
                  <a:srgbClr val="C00000"/>
                </a:solidFill>
              </a:rPr>
              <a:t>Data protection regulations </a:t>
            </a:r>
            <a:r>
              <a:rPr lang="en-US" sz="2400" dirty="0"/>
              <a:t>may require that this data be stored securely, so the data should be encrypted. </a:t>
            </a:r>
          </a:p>
          <a:p>
            <a:r>
              <a:rPr lang="en-US" sz="2400" dirty="0"/>
              <a:t>To reduce the risks of a security breach, </a:t>
            </a:r>
            <a:r>
              <a:rPr lang="en-US" sz="2400" dirty="0">
                <a:solidFill>
                  <a:srgbClr val="C00000"/>
                </a:solidFill>
              </a:rPr>
              <a:t>encryption keys should be changed regularly</a:t>
            </a:r>
            <a:r>
              <a:rPr lang="en-US" sz="2400" dirty="0"/>
              <a:t>. This means that archival data may be encrypted with a different key from the current data in your system. </a:t>
            </a:r>
          </a:p>
          <a:p>
            <a:r>
              <a:rPr lang="en-US" sz="2400" dirty="0"/>
              <a:t>Therefore, </a:t>
            </a:r>
            <a:r>
              <a:rPr lang="en-US" sz="2400" dirty="0">
                <a:solidFill>
                  <a:srgbClr val="C00000"/>
                </a:solidFill>
              </a:rPr>
              <a:t>key management systems </a:t>
            </a:r>
            <a:r>
              <a:rPr lang="en-US" sz="2400" dirty="0"/>
              <a:t>must maintain multiple, timestamped versions of keys so that system backups and archives can be decrypted if required. </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Long-term key storage</a:t>
            </a:r>
          </a:p>
        </p:txBody>
      </p:sp>
    </p:spTree>
    <p:extLst>
      <p:ext uri="{BB962C8B-B14F-4D97-AF65-F5344CB8AC3E}">
        <p14:creationId xmlns:p14="http://schemas.microsoft.com/office/powerpoint/2010/main" val="35811535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400" b="1" dirty="0">
                <a:solidFill>
                  <a:srgbClr val="C00000"/>
                </a:solidFill>
              </a:rPr>
              <a:t>Privacy</a:t>
            </a:r>
            <a:r>
              <a:rPr lang="en-US" sz="2400" dirty="0"/>
              <a:t> is a </a:t>
            </a:r>
            <a:r>
              <a:rPr lang="en-US" sz="2400" dirty="0">
                <a:solidFill>
                  <a:srgbClr val="C00000"/>
                </a:solidFill>
              </a:rPr>
              <a:t>social concept</a:t>
            </a:r>
            <a:r>
              <a:rPr lang="en-US" sz="2400" dirty="0"/>
              <a:t> that relates to the collection, dissemination and appropriate use of personal information held by a third-party such as a company or a hospital. </a:t>
            </a:r>
          </a:p>
          <a:p>
            <a:r>
              <a:rPr lang="en-US" sz="2400" dirty="0"/>
              <a:t>The importance of privacy has changed over time and individuals have their own views on what degree of privacy is important. </a:t>
            </a:r>
          </a:p>
          <a:p>
            <a:r>
              <a:rPr lang="en-US" sz="2400" dirty="0">
                <a:solidFill>
                  <a:srgbClr val="C00000"/>
                </a:solidFill>
              </a:rPr>
              <a:t>Culture and age </a:t>
            </a:r>
            <a:r>
              <a:rPr lang="en-US" sz="2400" dirty="0"/>
              <a:t>also affect peoples’ views on what privacy means.</a:t>
            </a:r>
          </a:p>
          <a:p>
            <a:pPr lvl="1"/>
            <a:r>
              <a:rPr lang="en-US" sz="2400" dirty="0">
                <a:solidFill>
                  <a:srgbClr val="C00000"/>
                </a:solidFill>
              </a:rPr>
              <a:t>Younger people </a:t>
            </a:r>
            <a:r>
              <a:rPr lang="en-US" sz="2400" dirty="0"/>
              <a:t>were early adopters of the first social networks and many of them seem to be less inhibited about </a:t>
            </a:r>
            <a:r>
              <a:rPr lang="en-US" sz="2400" dirty="0">
                <a:solidFill>
                  <a:srgbClr val="C00000"/>
                </a:solidFill>
              </a:rPr>
              <a:t>sharing personal information</a:t>
            </a:r>
            <a:r>
              <a:rPr lang="en-US" sz="2400" dirty="0"/>
              <a:t> on these platforms than older people.</a:t>
            </a:r>
          </a:p>
          <a:p>
            <a:pPr lvl="1"/>
            <a:r>
              <a:rPr lang="en-US" sz="2400" dirty="0"/>
              <a:t>In some countries, the level of </a:t>
            </a:r>
            <a:r>
              <a:rPr lang="en-US" sz="2400" dirty="0">
                <a:solidFill>
                  <a:srgbClr val="C00000"/>
                </a:solidFill>
              </a:rPr>
              <a:t>income</a:t>
            </a:r>
            <a:r>
              <a:rPr lang="en-US" sz="2400" dirty="0"/>
              <a:t> earned by an individual is seen as a private matter;  in others, all </a:t>
            </a:r>
            <a:r>
              <a:rPr lang="en-US" sz="2400" dirty="0">
                <a:solidFill>
                  <a:srgbClr val="C00000"/>
                </a:solidFill>
              </a:rPr>
              <a:t>tax returns </a:t>
            </a:r>
            <a:r>
              <a:rPr lang="en-US" sz="2400" dirty="0"/>
              <a:t>are openly published.  </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Privacy</a:t>
            </a:r>
          </a:p>
        </p:txBody>
      </p:sp>
    </p:spTree>
    <p:extLst>
      <p:ext uri="{BB962C8B-B14F-4D97-AF65-F5344CB8AC3E}">
        <p14:creationId xmlns:p14="http://schemas.microsoft.com/office/powerpoint/2010/main" val="555492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dirty="0"/>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468301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400" dirty="0"/>
              <a:t>If you are offering a product directly to consumers and you fail to conform to </a:t>
            </a:r>
            <a:r>
              <a:rPr lang="en-US" sz="2400" dirty="0">
                <a:solidFill>
                  <a:srgbClr val="C00000"/>
                </a:solidFill>
              </a:rPr>
              <a:t>privacy regulations</a:t>
            </a:r>
            <a:r>
              <a:rPr lang="en-US" sz="2400" dirty="0"/>
              <a:t>, then you may be subject to </a:t>
            </a:r>
            <a:r>
              <a:rPr lang="en-US" sz="2400" dirty="0">
                <a:solidFill>
                  <a:srgbClr val="C00000"/>
                </a:solidFill>
              </a:rPr>
              <a:t>legal action </a:t>
            </a:r>
            <a:r>
              <a:rPr lang="en-US" sz="2400" dirty="0"/>
              <a:t>by product buyers or by a data regulator. If your conformance is weaker than the protection offered by data protection regulations in some countries, you won’t be able to sell your product in these countries.</a:t>
            </a:r>
          </a:p>
          <a:p>
            <a:r>
              <a:rPr lang="en-US" sz="2400" dirty="0"/>
              <a:t>If your product is a </a:t>
            </a:r>
            <a:r>
              <a:rPr lang="en-US" sz="2400" dirty="0">
                <a:solidFill>
                  <a:srgbClr val="C00000"/>
                </a:solidFill>
              </a:rPr>
              <a:t>business product</a:t>
            </a:r>
            <a:r>
              <a:rPr lang="en-US" sz="2400" dirty="0"/>
              <a:t>, business customers require privacy safeguards so that they are not put at </a:t>
            </a:r>
            <a:r>
              <a:rPr lang="en-US" sz="2400" dirty="0">
                <a:solidFill>
                  <a:srgbClr val="C00000"/>
                </a:solidFill>
              </a:rPr>
              <a:t>risk of privacy violations and legal action </a:t>
            </a:r>
            <a:r>
              <a:rPr lang="en-US" sz="2400" dirty="0"/>
              <a:t>by users.</a:t>
            </a:r>
          </a:p>
          <a:p>
            <a:r>
              <a:rPr lang="en-US" sz="2400" dirty="0"/>
              <a:t>If personal information is </a:t>
            </a:r>
            <a:r>
              <a:rPr lang="en-US" sz="2400" dirty="0">
                <a:solidFill>
                  <a:srgbClr val="C00000"/>
                </a:solidFill>
              </a:rPr>
              <a:t>leaked</a:t>
            </a:r>
            <a:r>
              <a:rPr lang="en-US" sz="2400" dirty="0"/>
              <a:t> or </a:t>
            </a:r>
            <a:r>
              <a:rPr lang="en-US" sz="2400" dirty="0">
                <a:solidFill>
                  <a:srgbClr val="C00000"/>
                </a:solidFill>
              </a:rPr>
              <a:t>misused</a:t>
            </a:r>
            <a:r>
              <a:rPr lang="en-US" sz="2400" dirty="0"/>
              <a:t>, even if this is not seen as a </a:t>
            </a:r>
            <a:r>
              <a:rPr lang="en-US" sz="2400" dirty="0">
                <a:solidFill>
                  <a:srgbClr val="C00000"/>
                </a:solidFill>
              </a:rPr>
              <a:t>violation of privacy regulations</a:t>
            </a:r>
            <a:r>
              <a:rPr lang="en-US" sz="2400" dirty="0"/>
              <a:t>, this can lead to serious reputational damage. Customers may stop using your product because of this.</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Business reasons for privacy</a:t>
            </a:r>
          </a:p>
        </p:txBody>
      </p:sp>
    </p:spTree>
    <p:extLst>
      <p:ext uri="{BB962C8B-B14F-4D97-AF65-F5344CB8AC3E}">
        <p14:creationId xmlns:p14="http://schemas.microsoft.com/office/powerpoint/2010/main" val="26223270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t>In many countries, the right to </a:t>
            </a:r>
            <a:r>
              <a:rPr lang="en-US" sz="2800" dirty="0">
                <a:solidFill>
                  <a:srgbClr val="C00000"/>
                </a:solidFill>
              </a:rPr>
              <a:t>individual privacy </a:t>
            </a:r>
            <a:r>
              <a:rPr lang="en-US" sz="2800" dirty="0"/>
              <a:t>is protected by </a:t>
            </a:r>
            <a:r>
              <a:rPr lang="en-US" sz="2800" b="1" dirty="0">
                <a:solidFill>
                  <a:srgbClr val="C00000"/>
                </a:solidFill>
              </a:rPr>
              <a:t>data protection laws</a:t>
            </a:r>
            <a:r>
              <a:rPr lang="en-US" sz="2800" dirty="0"/>
              <a:t>. </a:t>
            </a:r>
          </a:p>
          <a:p>
            <a:r>
              <a:rPr lang="en-US" sz="2800" dirty="0"/>
              <a:t>These laws limit the </a:t>
            </a:r>
            <a:r>
              <a:rPr lang="en-US" sz="2800" dirty="0">
                <a:solidFill>
                  <a:srgbClr val="C00000"/>
                </a:solidFill>
              </a:rPr>
              <a:t>collection, dissemination and use of personal data </a:t>
            </a:r>
            <a:r>
              <a:rPr lang="en-US" sz="2800" dirty="0"/>
              <a:t>to the purposes for which it was collected. </a:t>
            </a:r>
          </a:p>
          <a:p>
            <a:pPr lvl="1"/>
            <a:r>
              <a:rPr lang="en-US" sz="2600" dirty="0"/>
              <a:t>For example, a travel insurance company may collect health information so that they can assess their level of risk. This is legal and permissible. </a:t>
            </a:r>
          </a:p>
          <a:p>
            <a:pPr lvl="1"/>
            <a:r>
              <a:rPr lang="en-US" sz="2600" dirty="0"/>
              <a:t>However, it would not be legal for those companies to use this information to target online advertising of health products, unless their users had given specific permission for this.</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Data protection laws</a:t>
            </a:r>
          </a:p>
        </p:txBody>
      </p:sp>
    </p:spTree>
    <p:extLst>
      <p:ext uri="{BB962C8B-B14F-4D97-AF65-F5344CB8AC3E}">
        <p14:creationId xmlns:p14="http://schemas.microsoft.com/office/powerpoint/2010/main" val="16437198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Data protection laws</a:t>
            </a:r>
          </a:p>
        </p:txBody>
      </p:sp>
      <p:sp>
        <p:nvSpPr>
          <p:cNvPr id="6" name="Rounded Rectangle 5">
            <a:extLst>
              <a:ext uri="{FF2B5EF4-FFF2-40B4-BE49-F238E27FC236}">
                <a16:creationId xmlns:a16="http://schemas.microsoft.com/office/drawing/2014/main" id="{7FBEFF2D-F42D-CE4A-831F-F1BC16EBE137}"/>
              </a:ext>
            </a:extLst>
          </p:cNvPr>
          <p:cNvSpPr>
            <a:spLocks noChangeArrowheads="1"/>
          </p:cNvSpPr>
          <p:nvPr/>
        </p:nvSpPr>
        <p:spPr bwMode="auto">
          <a:xfrm>
            <a:off x="2915816" y="1296474"/>
            <a:ext cx="3600400" cy="1222469"/>
          </a:xfrm>
          <a:prstGeom prst="roundRect">
            <a:avLst>
              <a:gd name="adj" fmla="val 5000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 protection law</a:t>
            </a:r>
          </a:p>
        </p:txBody>
      </p:sp>
      <p:cxnSp>
        <p:nvCxnSpPr>
          <p:cNvPr id="7" name="Straight Arrow Connector 6">
            <a:extLst>
              <a:ext uri="{FF2B5EF4-FFF2-40B4-BE49-F238E27FC236}">
                <a16:creationId xmlns:a16="http://schemas.microsoft.com/office/drawing/2014/main" id="{4E80A7D6-8098-7143-B812-69DDE885585E}"/>
              </a:ext>
            </a:extLst>
          </p:cNvPr>
          <p:cNvCxnSpPr>
            <a:cxnSpLocks/>
            <a:stCxn id="12" idx="0"/>
            <a:endCxn id="6" idx="2"/>
          </p:cNvCxnSpPr>
          <p:nvPr/>
        </p:nvCxnSpPr>
        <p:spPr>
          <a:xfrm flipV="1">
            <a:off x="2339752" y="2518943"/>
            <a:ext cx="2376264" cy="982065"/>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4C6D5C1E-E3A5-9E48-9562-AFD780767C45}"/>
              </a:ext>
            </a:extLst>
          </p:cNvPr>
          <p:cNvSpPr>
            <a:spLocks noChangeArrowheads="1"/>
          </p:cNvSpPr>
          <p:nvPr/>
        </p:nvSpPr>
        <p:spPr bwMode="auto">
          <a:xfrm>
            <a:off x="539552" y="3501008"/>
            <a:ext cx="3600400" cy="1222469"/>
          </a:xfrm>
          <a:prstGeom prst="roundRect">
            <a:avLst>
              <a:gd name="adj" fmla="val 5000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Responsibilities of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the data controller</a:t>
            </a:r>
          </a:p>
        </p:txBody>
      </p:sp>
      <p:sp>
        <p:nvSpPr>
          <p:cNvPr id="13" name="Rounded Rectangle 12">
            <a:extLst>
              <a:ext uri="{FF2B5EF4-FFF2-40B4-BE49-F238E27FC236}">
                <a16:creationId xmlns:a16="http://schemas.microsoft.com/office/drawing/2014/main" id="{8533A2AA-9092-1142-AE76-71E4A3B2107F}"/>
              </a:ext>
            </a:extLst>
          </p:cNvPr>
          <p:cNvSpPr>
            <a:spLocks noChangeArrowheads="1"/>
          </p:cNvSpPr>
          <p:nvPr/>
        </p:nvSpPr>
        <p:spPr bwMode="auto">
          <a:xfrm>
            <a:off x="5076056" y="3501008"/>
            <a:ext cx="3600400" cy="1222469"/>
          </a:xfrm>
          <a:prstGeom prst="roundRect">
            <a:avLst>
              <a:gd name="adj" fmla="val 5000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Rights of </a:t>
            </a:r>
          </a:p>
          <a:p>
            <a:pPr algn="ctr">
              <a:defRPr/>
            </a:pPr>
            <a:r>
              <a:rPr lang="en-US" sz="2800" b="1" dirty="0">
                <a:latin typeface="Calibri" panose="020F0502020204030204" pitchFamily="34" charset="0"/>
                <a:cs typeface="Calibri" panose="020F0502020204030204" pitchFamily="34" charset="0"/>
              </a:rPr>
              <a:t>the data subject</a:t>
            </a:r>
          </a:p>
        </p:txBody>
      </p:sp>
      <p:cxnSp>
        <p:nvCxnSpPr>
          <p:cNvPr id="14" name="Straight Arrow Connector 13">
            <a:extLst>
              <a:ext uri="{FF2B5EF4-FFF2-40B4-BE49-F238E27FC236}">
                <a16:creationId xmlns:a16="http://schemas.microsoft.com/office/drawing/2014/main" id="{5E47DCAB-A918-AB4B-8C85-0519FFBC5D33}"/>
              </a:ext>
            </a:extLst>
          </p:cNvPr>
          <p:cNvCxnSpPr>
            <a:cxnSpLocks/>
            <a:stCxn id="13" idx="0"/>
            <a:endCxn id="6" idx="2"/>
          </p:cNvCxnSpPr>
          <p:nvPr/>
        </p:nvCxnSpPr>
        <p:spPr>
          <a:xfrm flipH="1" flipV="1">
            <a:off x="4716016" y="2518943"/>
            <a:ext cx="2160240" cy="982065"/>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7B5F8BC-40B6-4542-A325-98D5A4CAE36D}"/>
              </a:ext>
            </a:extLst>
          </p:cNvPr>
          <p:cNvSpPr txBox="1"/>
          <p:nvPr/>
        </p:nvSpPr>
        <p:spPr>
          <a:xfrm>
            <a:off x="863588" y="4811983"/>
            <a:ext cx="2952328" cy="1569660"/>
          </a:xfrm>
          <a:prstGeom prst="rect">
            <a:avLst/>
          </a:prstGeom>
          <a:noFill/>
        </p:spPr>
        <p:txBody>
          <a:bodyPr wrap="square" rtlCol="0">
            <a:spAutoFit/>
          </a:bodyPr>
          <a:lstStyle/>
          <a:p>
            <a:pPr algn="ctr"/>
            <a:r>
              <a:rPr lang="en-US" sz="2400" dirty="0">
                <a:solidFill>
                  <a:schemeClr val="accent1">
                    <a:lumMod val="75000"/>
                  </a:schemeClr>
                </a:solidFill>
                <a:latin typeface="Calibri" panose="020F0502020204030204" pitchFamily="34" charset="0"/>
                <a:cs typeface="Calibri" panose="020F0502020204030204" pitchFamily="34" charset="0"/>
              </a:rPr>
              <a:t>Data storage</a:t>
            </a:r>
          </a:p>
          <a:p>
            <a:pPr algn="ctr"/>
            <a:r>
              <a:rPr lang="en-US" sz="2400" dirty="0">
                <a:solidFill>
                  <a:schemeClr val="accent1">
                    <a:lumMod val="75000"/>
                  </a:schemeClr>
                </a:solidFill>
                <a:latin typeface="Calibri" panose="020F0502020204030204" pitchFamily="34" charset="0"/>
                <a:cs typeface="Calibri" panose="020F0502020204030204" pitchFamily="34" charset="0"/>
              </a:rPr>
              <a:t>Data use</a:t>
            </a:r>
          </a:p>
          <a:p>
            <a:pPr algn="ctr"/>
            <a:r>
              <a:rPr lang="en-US" sz="2400" dirty="0">
                <a:solidFill>
                  <a:schemeClr val="accent1">
                    <a:lumMod val="75000"/>
                  </a:schemeClr>
                </a:solidFill>
                <a:latin typeface="Calibri" panose="020F0502020204030204" pitchFamily="34" charset="0"/>
                <a:cs typeface="Calibri" panose="020F0502020204030204" pitchFamily="34" charset="0"/>
              </a:rPr>
              <a:t>Security</a:t>
            </a:r>
          </a:p>
          <a:p>
            <a:pPr algn="ctr"/>
            <a:r>
              <a:rPr lang="en-US" sz="2400" dirty="0">
                <a:solidFill>
                  <a:schemeClr val="accent1">
                    <a:lumMod val="75000"/>
                  </a:schemeClr>
                </a:solidFill>
                <a:latin typeface="Calibri" panose="020F0502020204030204" pitchFamily="34" charset="0"/>
                <a:cs typeface="Calibri" panose="020F0502020204030204" pitchFamily="34" charset="0"/>
              </a:rPr>
              <a:t>Subject access </a:t>
            </a:r>
          </a:p>
        </p:txBody>
      </p:sp>
      <p:sp>
        <p:nvSpPr>
          <p:cNvPr id="23" name="TextBox 22">
            <a:extLst>
              <a:ext uri="{FF2B5EF4-FFF2-40B4-BE49-F238E27FC236}">
                <a16:creationId xmlns:a16="http://schemas.microsoft.com/office/drawing/2014/main" id="{9D0FDB46-33A7-4B46-91AF-AA8308FBEEB3}"/>
              </a:ext>
            </a:extLst>
          </p:cNvPr>
          <p:cNvSpPr txBox="1"/>
          <p:nvPr/>
        </p:nvSpPr>
        <p:spPr>
          <a:xfrm>
            <a:off x="5479964" y="4797152"/>
            <a:ext cx="2952328" cy="1569660"/>
          </a:xfrm>
          <a:prstGeom prst="rect">
            <a:avLst/>
          </a:prstGeom>
          <a:noFill/>
        </p:spPr>
        <p:txBody>
          <a:bodyPr wrap="square" rtlCol="0">
            <a:spAutoFit/>
          </a:bodyPr>
          <a:lstStyle/>
          <a:p>
            <a:pPr algn="ctr"/>
            <a:r>
              <a:rPr lang="en-US" sz="2400" dirty="0">
                <a:solidFill>
                  <a:schemeClr val="accent1">
                    <a:lumMod val="75000"/>
                  </a:schemeClr>
                </a:solidFill>
                <a:latin typeface="Calibri" panose="020F0502020204030204" pitchFamily="34" charset="0"/>
                <a:cs typeface="Calibri" panose="020F0502020204030204" pitchFamily="34" charset="0"/>
              </a:rPr>
              <a:t>Data access</a:t>
            </a:r>
          </a:p>
          <a:p>
            <a:pPr algn="ctr"/>
            <a:r>
              <a:rPr lang="en-US" sz="2400" dirty="0">
                <a:solidFill>
                  <a:schemeClr val="accent1">
                    <a:lumMod val="75000"/>
                  </a:schemeClr>
                </a:solidFill>
                <a:latin typeface="Calibri" panose="020F0502020204030204" pitchFamily="34" charset="0"/>
                <a:cs typeface="Calibri" panose="020F0502020204030204" pitchFamily="34" charset="0"/>
              </a:rPr>
              <a:t>Error correction</a:t>
            </a:r>
          </a:p>
          <a:p>
            <a:pPr algn="ctr"/>
            <a:r>
              <a:rPr lang="en-US" sz="2400" dirty="0">
                <a:solidFill>
                  <a:schemeClr val="accent1">
                    <a:lumMod val="75000"/>
                  </a:schemeClr>
                </a:solidFill>
                <a:latin typeface="Calibri" panose="020F0502020204030204" pitchFamily="34" charset="0"/>
                <a:cs typeface="Calibri" panose="020F0502020204030204" pitchFamily="34" charset="0"/>
              </a:rPr>
              <a:t>Data deletion</a:t>
            </a:r>
          </a:p>
          <a:p>
            <a:pPr algn="ctr"/>
            <a:r>
              <a:rPr lang="en-US" sz="2400" dirty="0">
                <a:solidFill>
                  <a:schemeClr val="accent1">
                    <a:lumMod val="75000"/>
                  </a:schemeClr>
                </a:solidFill>
                <a:latin typeface="Calibri" panose="020F0502020204030204" pitchFamily="34" charset="0"/>
                <a:cs typeface="Calibri" panose="020F0502020204030204" pitchFamily="34" charset="0"/>
              </a:rPr>
              <a:t>Consent </a:t>
            </a:r>
          </a:p>
        </p:txBody>
      </p:sp>
    </p:spTree>
    <p:extLst>
      <p:ext uri="{BB962C8B-B14F-4D97-AF65-F5344CB8AC3E}">
        <p14:creationId xmlns:p14="http://schemas.microsoft.com/office/powerpoint/2010/main" val="41391291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89856" y="1144414"/>
            <a:ext cx="8784976" cy="5375449"/>
          </a:xfrm>
        </p:spPr>
        <p:txBody>
          <a:bodyPr/>
          <a:lstStyle/>
          <a:p>
            <a:r>
              <a:rPr lang="en-US" sz="2400" b="1" dirty="0">
                <a:solidFill>
                  <a:srgbClr val="C00000"/>
                </a:solidFill>
              </a:rPr>
              <a:t>Awareness and control</a:t>
            </a:r>
            <a:br>
              <a:rPr lang="en-US" sz="2400" dirty="0"/>
            </a:br>
            <a:r>
              <a:rPr lang="en-US" sz="2400" dirty="0"/>
              <a:t>Users of your product must be made aware of what data is collected when they are using your product, and must have control over the personal information that you collect from them.</a:t>
            </a:r>
          </a:p>
          <a:p>
            <a:r>
              <a:rPr lang="en-US" sz="2400" b="1" dirty="0">
                <a:solidFill>
                  <a:srgbClr val="C00000"/>
                </a:solidFill>
              </a:rPr>
              <a:t>Purpose</a:t>
            </a:r>
            <a:br>
              <a:rPr lang="en-US" sz="2400" dirty="0"/>
            </a:br>
            <a:r>
              <a:rPr lang="en-US" sz="2400" dirty="0"/>
              <a:t>You must tell users why data is being collected and you must not use that data for other purposes.</a:t>
            </a:r>
          </a:p>
          <a:p>
            <a:r>
              <a:rPr lang="en-US" sz="2400" b="1" dirty="0">
                <a:solidFill>
                  <a:srgbClr val="C00000"/>
                </a:solidFill>
              </a:rPr>
              <a:t>Consent</a:t>
            </a:r>
            <a:br>
              <a:rPr lang="en-US" sz="2400" dirty="0"/>
            </a:br>
            <a:r>
              <a:rPr lang="en-US" sz="2400" dirty="0"/>
              <a:t>You must always have the consent of a user before you disclose their data to other people.</a:t>
            </a:r>
          </a:p>
          <a:p>
            <a:r>
              <a:rPr lang="en-US" sz="2400" b="1" dirty="0">
                <a:solidFill>
                  <a:srgbClr val="C00000"/>
                </a:solidFill>
              </a:rPr>
              <a:t>Data lifetime</a:t>
            </a:r>
            <a:br>
              <a:rPr lang="en-US" sz="2400" dirty="0"/>
            </a:br>
            <a:r>
              <a:rPr lang="en-US" sz="2400" dirty="0"/>
              <a:t>You must not keep data for longer than you need to. If a user deletes their account, you must delete the personal data associated with that account.</a:t>
            </a: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Data protection principles</a:t>
            </a:r>
          </a:p>
        </p:txBody>
      </p:sp>
    </p:spTree>
    <p:extLst>
      <p:ext uri="{BB962C8B-B14F-4D97-AF65-F5344CB8AC3E}">
        <p14:creationId xmlns:p14="http://schemas.microsoft.com/office/powerpoint/2010/main" val="547256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89856" y="1144414"/>
            <a:ext cx="8784976" cy="5375449"/>
          </a:xfrm>
        </p:spPr>
        <p:txBody>
          <a:bodyPr/>
          <a:lstStyle/>
          <a:p>
            <a:r>
              <a:rPr lang="en-US" sz="2400" b="1" dirty="0">
                <a:solidFill>
                  <a:srgbClr val="C00000"/>
                </a:solidFill>
              </a:rPr>
              <a:t>Secure storage</a:t>
            </a:r>
            <a:br>
              <a:rPr lang="en-US" sz="2400" dirty="0"/>
            </a:br>
            <a:r>
              <a:rPr lang="en-US" sz="2400" dirty="0"/>
              <a:t>You must maintain data securely so that it cannot be tampered with or disclosed to unauthorized people.</a:t>
            </a:r>
          </a:p>
          <a:p>
            <a:r>
              <a:rPr lang="en-US" sz="2400" b="1" dirty="0">
                <a:solidFill>
                  <a:srgbClr val="C00000"/>
                </a:solidFill>
              </a:rPr>
              <a:t>Discovery and error correction</a:t>
            </a:r>
            <a:br>
              <a:rPr lang="en-US" sz="2400" dirty="0"/>
            </a:br>
            <a:r>
              <a:rPr lang="en-US" sz="2400" dirty="0"/>
              <a:t>You must allow users to find out what personal data that you store. You must provide a way for users to correct errors in their personal data.</a:t>
            </a:r>
          </a:p>
          <a:p>
            <a:r>
              <a:rPr lang="en-US" sz="2400" b="1" dirty="0">
                <a:solidFill>
                  <a:srgbClr val="C00000"/>
                </a:solidFill>
              </a:rPr>
              <a:t>Location</a:t>
            </a:r>
            <a:br>
              <a:rPr lang="en-US" sz="2400" dirty="0"/>
            </a:br>
            <a:r>
              <a:rPr lang="en-US" sz="2400" dirty="0"/>
              <a:t>You must not store data in countries where weaker data protection laws apply unless there is an explicit agreement that the stronger data protection rules will be upheld.</a:t>
            </a:r>
          </a:p>
          <a:p>
            <a:endParaRPr lang="en-US" sz="2400" dirty="0"/>
          </a:p>
          <a:p>
            <a:endParaRPr lang="en-US" sz="2400" dirty="0"/>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Data protection principles</a:t>
            </a:r>
          </a:p>
        </p:txBody>
      </p:sp>
    </p:spTree>
    <p:extLst>
      <p:ext uri="{BB962C8B-B14F-4D97-AF65-F5344CB8AC3E}">
        <p14:creationId xmlns:p14="http://schemas.microsoft.com/office/powerpoint/2010/main" val="34717101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144413"/>
            <a:ext cx="8641531" cy="5375449"/>
          </a:xfrm>
        </p:spPr>
        <p:txBody>
          <a:bodyPr/>
          <a:lstStyle/>
          <a:p>
            <a:r>
              <a:rPr lang="en-US" dirty="0"/>
              <a:t>You should to establish a </a:t>
            </a:r>
            <a:r>
              <a:rPr lang="en-US" b="1" dirty="0">
                <a:solidFill>
                  <a:srgbClr val="C00000"/>
                </a:solidFill>
              </a:rPr>
              <a:t>privacy policy </a:t>
            </a:r>
            <a:r>
              <a:rPr lang="en-US" dirty="0"/>
              <a:t>that </a:t>
            </a:r>
            <a:r>
              <a:rPr lang="en-US" dirty="0">
                <a:solidFill>
                  <a:srgbClr val="C00000"/>
                </a:solidFill>
              </a:rPr>
              <a:t>defines how personal and sensitive information about users is </a:t>
            </a:r>
            <a:r>
              <a:rPr lang="en-US" b="1" dirty="0">
                <a:solidFill>
                  <a:srgbClr val="C00000"/>
                </a:solidFill>
              </a:rPr>
              <a:t>collected, stored and managed</a:t>
            </a:r>
            <a:r>
              <a:rPr lang="en-US" dirty="0"/>
              <a:t>.  </a:t>
            </a:r>
          </a:p>
          <a:p>
            <a:r>
              <a:rPr lang="en-US" dirty="0">
                <a:solidFill>
                  <a:srgbClr val="C00000"/>
                </a:solidFill>
              </a:rPr>
              <a:t>Software products </a:t>
            </a:r>
            <a:r>
              <a:rPr lang="en-US" dirty="0"/>
              <a:t>use </a:t>
            </a:r>
            <a:r>
              <a:rPr lang="en-US" dirty="0">
                <a:solidFill>
                  <a:srgbClr val="C00000"/>
                </a:solidFill>
              </a:rPr>
              <a:t>data</a:t>
            </a:r>
            <a:r>
              <a:rPr lang="en-US" dirty="0"/>
              <a:t> in different ways, so your privacy policy has to define the personal data that you will </a:t>
            </a:r>
            <a:r>
              <a:rPr lang="en-US" dirty="0">
                <a:solidFill>
                  <a:srgbClr val="C00000"/>
                </a:solidFill>
              </a:rPr>
              <a:t>collect</a:t>
            </a:r>
            <a:r>
              <a:rPr lang="en-US" dirty="0"/>
              <a:t> and how you will </a:t>
            </a:r>
            <a:r>
              <a:rPr lang="en-US" dirty="0">
                <a:solidFill>
                  <a:srgbClr val="C00000"/>
                </a:solidFill>
              </a:rPr>
              <a:t>use </a:t>
            </a:r>
            <a:r>
              <a:rPr lang="en-US" dirty="0"/>
              <a:t>that data. </a:t>
            </a:r>
          </a:p>
          <a:p>
            <a:r>
              <a:rPr lang="en-US" dirty="0"/>
              <a:t>Product users should be able to review your privacy policy and change their </a:t>
            </a:r>
            <a:r>
              <a:rPr lang="en-US" dirty="0">
                <a:solidFill>
                  <a:srgbClr val="C00000"/>
                </a:solidFill>
              </a:rPr>
              <a:t>preferences</a:t>
            </a:r>
            <a:r>
              <a:rPr lang="en-US" dirty="0"/>
              <a:t> regarding the information that you store.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Privacy policy</a:t>
            </a:r>
          </a:p>
        </p:txBody>
      </p:sp>
    </p:spTree>
    <p:extLst>
      <p:ext uri="{BB962C8B-B14F-4D97-AF65-F5344CB8AC3E}">
        <p14:creationId xmlns:p14="http://schemas.microsoft.com/office/powerpoint/2010/main" val="24541493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144413"/>
            <a:ext cx="8641531" cy="5375449"/>
          </a:xfrm>
        </p:spPr>
        <p:txBody>
          <a:bodyPr/>
          <a:lstStyle/>
          <a:p>
            <a:r>
              <a:rPr lang="en-US" sz="2800" dirty="0"/>
              <a:t>Your </a:t>
            </a:r>
            <a:r>
              <a:rPr lang="en-US" sz="2800" b="1" dirty="0">
                <a:solidFill>
                  <a:srgbClr val="C00000"/>
                </a:solidFill>
              </a:rPr>
              <a:t>privacy policy </a:t>
            </a:r>
            <a:r>
              <a:rPr lang="en-US" sz="2800" dirty="0"/>
              <a:t>is a </a:t>
            </a:r>
            <a:r>
              <a:rPr lang="en-US" sz="2800" b="1" dirty="0">
                <a:solidFill>
                  <a:srgbClr val="C00000"/>
                </a:solidFill>
              </a:rPr>
              <a:t>legal document </a:t>
            </a:r>
            <a:r>
              <a:rPr lang="en-US" sz="2800" dirty="0"/>
              <a:t>and it should be auditable to check that it is consistent with the </a:t>
            </a:r>
            <a:r>
              <a:rPr lang="en-US" sz="2800" b="1" dirty="0">
                <a:solidFill>
                  <a:srgbClr val="C00000"/>
                </a:solidFill>
              </a:rPr>
              <a:t>data protection laws</a:t>
            </a:r>
            <a:r>
              <a:rPr lang="en-US" sz="2800" dirty="0">
                <a:solidFill>
                  <a:srgbClr val="C00000"/>
                </a:solidFill>
              </a:rPr>
              <a:t> </a:t>
            </a:r>
            <a:r>
              <a:rPr lang="en-US" sz="2800" dirty="0"/>
              <a:t>in countries where your software is sold.</a:t>
            </a:r>
          </a:p>
          <a:p>
            <a:r>
              <a:rPr lang="en-US" dirty="0"/>
              <a:t>Privacy policies should not be expressed to users in a long ‘</a:t>
            </a:r>
            <a:r>
              <a:rPr lang="en-US" dirty="0">
                <a:solidFill>
                  <a:srgbClr val="C00000"/>
                </a:solidFill>
              </a:rPr>
              <a:t>terms and conditions</a:t>
            </a:r>
            <a:r>
              <a:rPr lang="en-US" dirty="0"/>
              <a:t>’ document that, in practice, nobody reads. </a:t>
            </a:r>
          </a:p>
          <a:p>
            <a:r>
              <a:rPr lang="en-US" sz="2800" dirty="0"/>
              <a:t>The </a:t>
            </a:r>
            <a:r>
              <a:rPr lang="en-US" sz="2800" b="1" dirty="0">
                <a:solidFill>
                  <a:srgbClr val="C00000"/>
                </a:solidFill>
              </a:rPr>
              <a:t>General Data Protection Regulation (GDPR)</a:t>
            </a:r>
            <a:r>
              <a:rPr lang="en-US" sz="2800" dirty="0"/>
              <a:t> now require software companies to include a </a:t>
            </a:r>
            <a:r>
              <a:rPr lang="en-US" sz="2800" dirty="0">
                <a:solidFill>
                  <a:srgbClr val="C00000"/>
                </a:solidFill>
              </a:rPr>
              <a:t>summary of their privacy policy</a:t>
            </a:r>
            <a:r>
              <a:rPr lang="en-US" sz="2800" dirty="0"/>
              <a:t>, written in </a:t>
            </a:r>
            <a:r>
              <a:rPr lang="en-US" sz="2800" dirty="0">
                <a:solidFill>
                  <a:srgbClr val="C00000"/>
                </a:solidFill>
              </a:rPr>
              <a:t>plain language </a:t>
            </a:r>
            <a:r>
              <a:rPr lang="en-US" sz="2800" dirty="0"/>
              <a:t>rather than legal jargon, on their </a:t>
            </a:r>
            <a:r>
              <a:rPr lang="en-US" sz="2800" dirty="0">
                <a:solidFill>
                  <a:srgbClr val="C00000"/>
                </a:solidFill>
              </a:rPr>
              <a:t>website</a:t>
            </a:r>
            <a:r>
              <a:rPr lang="en-US" sz="2800" dirty="0"/>
              <a:t>.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Privacy policy</a:t>
            </a:r>
          </a:p>
        </p:txBody>
      </p:sp>
    </p:spTree>
    <p:extLst>
      <p:ext uri="{BB962C8B-B14F-4D97-AF65-F5344CB8AC3E}">
        <p14:creationId xmlns:p14="http://schemas.microsoft.com/office/powerpoint/2010/main" val="3142260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79512" y="1066627"/>
            <a:ext cx="8712968" cy="5453235"/>
          </a:xfrm>
        </p:spPr>
        <p:txBody>
          <a:bodyPr/>
          <a:lstStyle/>
          <a:p>
            <a:r>
              <a:rPr lang="en-US" sz="2800" b="1" dirty="0">
                <a:solidFill>
                  <a:srgbClr val="C00000"/>
                </a:solidFill>
              </a:rPr>
              <a:t>Security</a:t>
            </a:r>
            <a:r>
              <a:rPr lang="en-US" sz="2800" dirty="0"/>
              <a:t> is a technical concept that relates to a software system’s ability to </a:t>
            </a:r>
            <a:r>
              <a:rPr lang="en-US" sz="2800" dirty="0">
                <a:solidFill>
                  <a:srgbClr val="C00000"/>
                </a:solidFill>
              </a:rPr>
              <a:t>protect itself from malicious attacks</a:t>
            </a:r>
            <a:r>
              <a:rPr lang="en-US" sz="2800" dirty="0"/>
              <a:t> that may threaten its </a:t>
            </a:r>
            <a:r>
              <a:rPr lang="en-US" sz="2800" b="1" dirty="0">
                <a:solidFill>
                  <a:srgbClr val="C00000"/>
                </a:solidFill>
              </a:rPr>
              <a:t>availability</a:t>
            </a:r>
            <a:r>
              <a:rPr lang="en-US" sz="2800" dirty="0"/>
              <a:t>, the </a:t>
            </a:r>
            <a:r>
              <a:rPr lang="en-US" sz="2800" b="1" dirty="0">
                <a:solidFill>
                  <a:srgbClr val="C00000"/>
                </a:solidFill>
              </a:rPr>
              <a:t>integrity</a:t>
            </a:r>
            <a:r>
              <a:rPr lang="en-US" sz="2800" dirty="0"/>
              <a:t> of the system and/or its data, and the theft of </a:t>
            </a:r>
            <a:r>
              <a:rPr lang="en-US" sz="2800" b="1" dirty="0">
                <a:solidFill>
                  <a:srgbClr val="C00000"/>
                </a:solidFill>
              </a:rPr>
              <a:t>confidential</a:t>
            </a:r>
            <a:r>
              <a:rPr lang="en-US" sz="2800" dirty="0"/>
              <a:t> information.</a:t>
            </a:r>
          </a:p>
          <a:p>
            <a:r>
              <a:rPr lang="en-US" sz="2800" b="1" dirty="0">
                <a:solidFill>
                  <a:srgbClr val="C00000"/>
                </a:solidFill>
              </a:rPr>
              <a:t>Common types of attack on software products </a:t>
            </a:r>
            <a:r>
              <a:rPr lang="en-US" sz="2800" dirty="0"/>
              <a:t>include </a:t>
            </a:r>
          </a:p>
          <a:p>
            <a:pPr lvl="1"/>
            <a:r>
              <a:rPr lang="en-US" b="1" dirty="0">
                <a:solidFill>
                  <a:srgbClr val="C00000"/>
                </a:solidFill>
              </a:rPr>
              <a:t>injection attacks</a:t>
            </a:r>
            <a:r>
              <a:rPr lang="en-US" b="1" dirty="0"/>
              <a:t>, </a:t>
            </a:r>
          </a:p>
          <a:p>
            <a:pPr lvl="1"/>
            <a:r>
              <a:rPr lang="en-US" b="1" dirty="0">
                <a:solidFill>
                  <a:srgbClr val="C00000"/>
                </a:solidFill>
              </a:rPr>
              <a:t>cross-site scripting attacks</a:t>
            </a:r>
            <a:r>
              <a:rPr lang="en-US" b="1" dirty="0"/>
              <a:t>, </a:t>
            </a:r>
          </a:p>
          <a:p>
            <a:pPr lvl="1"/>
            <a:r>
              <a:rPr lang="en-US" b="1" dirty="0">
                <a:solidFill>
                  <a:srgbClr val="C00000"/>
                </a:solidFill>
              </a:rPr>
              <a:t>session hijacking attacks</a:t>
            </a:r>
            <a:r>
              <a:rPr lang="en-US" b="1" dirty="0"/>
              <a:t>, </a:t>
            </a:r>
          </a:p>
          <a:p>
            <a:pPr lvl="1"/>
            <a:r>
              <a:rPr lang="en-US" b="1" dirty="0">
                <a:solidFill>
                  <a:srgbClr val="C00000"/>
                </a:solidFill>
              </a:rPr>
              <a:t>denial of service attacks </a:t>
            </a:r>
            <a:r>
              <a:rPr lang="en-US" b="1" dirty="0"/>
              <a:t>and </a:t>
            </a:r>
          </a:p>
          <a:p>
            <a:pPr lvl="1"/>
            <a:r>
              <a:rPr lang="en-US" b="1" dirty="0">
                <a:solidFill>
                  <a:srgbClr val="C00000"/>
                </a:solidFill>
              </a:rPr>
              <a:t>brute force attacks.</a:t>
            </a:r>
            <a:endParaRPr lang="en-US"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12981227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b="1" dirty="0">
                <a:solidFill>
                  <a:srgbClr val="C00000"/>
                </a:solidFill>
              </a:rPr>
              <a:t>Authentication</a:t>
            </a:r>
            <a:r>
              <a:rPr lang="en-US" sz="2800" dirty="0"/>
              <a:t> may be based on something a user knows, something a user has, or some physical attribute of the user.</a:t>
            </a:r>
          </a:p>
          <a:p>
            <a:r>
              <a:rPr lang="en-US" sz="2800" b="1" dirty="0">
                <a:solidFill>
                  <a:srgbClr val="C00000"/>
                </a:solidFill>
              </a:rPr>
              <a:t>Federated authentication </a:t>
            </a:r>
            <a:r>
              <a:rPr lang="en-US" sz="2800" dirty="0"/>
              <a:t>involves devolving responsibility for authentication to a third-party such as Facebook or Google, or to a business’s authentication service.</a:t>
            </a:r>
          </a:p>
          <a:p>
            <a:r>
              <a:rPr lang="en-US" sz="2800" b="1" dirty="0">
                <a:solidFill>
                  <a:srgbClr val="C00000"/>
                </a:solidFill>
              </a:rPr>
              <a:t>Authorization</a:t>
            </a:r>
            <a:r>
              <a:rPr lang="en-US" sz="2800" dirty="0"/>
              <a:t> involves controlling access to system resources based on the user’s authenticated identity. Access control lists are the most commonly-used mechanism to implement authorization.</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26692305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b="1" dirty="0">
                <a:solidFill>
                  <a:srgbClr val="C00000"/>
                </a:solidFill>
              </a:rPr>
              <a:t>Symmetric encryption</a:t>
            </a:r>
            <a:r>
              <a:rPr lang="en-US" sz="2800" dirty="0">
                <a:solidFill>
                  <a:srgbClr val="C00000"/>
                </a:solidFill>
              </a:rPr>
              <a:t> </a:t>
            </a:r>
            <a:r>
              <a:rPr lang="en-US" sz="2800" dirty="0"/>
              <a:t>involves encrypting and decrypting information with the </a:t>
            </a:r>
            <a:r>
              <a:rPr lang="en-US" sz="2800" dirty="0">
                <a:solidFill>
                  <a:srgbClr val="C00000"/>
                </a:solidFill>
              </a:rPr>
              <a:t>same secret key</a:t>
            </a:r>
            <a:r>
              <a:rPr lang="en-US" sz="2800" dirty="0"/>
              <a:t>.</a:t>
            </a:r>
          </a:p>
          <a:p>
            <a:r>
              <a:rPr lang="en-US" sz="2800" b="1" dirty="0">
                <a:solidFill>
                  <a:srgbClr val="C00000"/>
                </a:solidFill>
              </a:rPr>
              <a:t>Asymmetric encryption</a:t>
            </a:r>
            <a:r>
              <a:rPr lang="en-US" sz="2800" dirty="0"/>
              <a:t> uses a </a:t>
            </a:r>
            <a:r>
              <a:rPr lang="en-US" sz="2800" dirty="0">
                <a:solidFill>
                  <a:srgbClr val="C00000"/>
                </a:solidFill>
              </a:rPr>
              <a:t>key pair </a:t>
            </a:r>
            <a:r>
              <a:rPr lang="en-US" sz="2800" dirty="0"/>
              <a:t>– </a:t>
            </a:r>
            <a:r>
              <a:rPr lang="en-US" sz="2800" dirty="0">
                <a:solidFill>
                  <a:srgbClr val="C00000"/>
                </a:solidFill>
              </a:rPr>
              <a:t>a private key and a public key</a:t>
            </a:r>
            <a:r>
              <a:rPr lang="en-US" sz="2800" dirty="0"/>
              <a:t>. Information encrypted using the public key can only be decrypted using the private key.</a:t>
            </a:r>
          </a:p>
          <a:p>
            <a:r>
              <a:rPr lang="en-US" sz="2800" dirty="0"/>
              <a:t>A major issue in symmetric encryption is </a:t>
            </a:r>
            <a:r>
              <a:rPr lang="en-US" sz="2800" dirty="0">
                <a:solidFill>
                  <a:srgbClr val="C00000"/>
                </a:solidFill>
              </a:rPr>
              <a:t>key exchange</a:t>
            </a:r>
            <a:r>
              <a:rPr lang="en-US" sz="2800" dirty="0"/>
              <a:t>. </a:t>
            </a:r>
          </a:p>
          <a:p>
            <a:r>
              <a:rPr lang="en-US" sz="2800" dirty="0"/>
              <a:t>The </a:t>
            </a:r>
            <a:r>
              <a:rPr lang="en-US" sz="2800" b="1" dirty="0">
                <a:solidFill>
                  <a:srgbClr val="C00000"/>
                </a:solidFill>
              </a:rPr>
              <a:t>Transport Layer Security (TLS) protocol</a:t>
            </a:r>
            <a:r>
              <a:rPr lang="en-US" sz="2800" dirty="0"/>
              <a:t>, which is used to secure web traffic, gets around this problem by using </a:t>
            </a:r>
            <a:r>
              <a:rPr lang="en-US" sz="2800" dirty="0">
                <a:solidFill>
                  <a:srgbClr val="C00000"/>
                </a:solidFill>
              </a:rPr>
              <a:t>asymmetric encryption </a:t>
            </a:r>
            <a:r>
              <a:rPr lang="en-US" sz="2800" dirty="0"/>
              <a:t>for </a:t>
            </a:r>
            <a:r>
              <a:rPr lang="en-US" sz="2800" dirty="0">
                <a:solidFill>
                  <a:srgbClr val="C00000"/>
                </a:solidFill>
              </a:rPr>
              <a:t>transferring information </a:t>
            </a:r>
            <a:r>
              <a:rPr lang="en-US" sz="2800" dirty="0"/>
              <a:t>used to generate a </a:t>
            </a:r>
            <a:r>
              <a:rPr lang="en-US" sz="2800" dirty="0">
                <a:solidFill>
                  <a:srgbClr val="C00000"/>
                </a:solidFill>
              </a:rPr>
              <a:t>shared key</a:t>
            </a:r>
            <a:r>
              <a:rPr lang="en-US" sz="2800" dirty="0"/>
              <a:t>.</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054650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0952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t>If your product stores </a:t>
            </a:r>
            <a:r>
              <a:rPr lang="en-US" sz="2800" dirty="0">
                <a:solidFill>
                  <a:srgbClr val="C00000"/>
                </a:solidFill>
              </a:rPr>
              <a:t>sensitive user data</a:t>
            </a:r>
            <a:r>
              <a:rPr lang="en-US" sz="2800" dirty="0"/>
              <a:t>, you should </a:t>
            </a:r>
            <a:r>
              <a:rPr lang="en-US" sz="2800" dirty="0">
                <a:solidFill>
                  <a:srgbClr val="C00000"/>
                </a:solidFill>
              </a:rPr>
              <a:t>encrypt that data </a:t>
            </a:r>
            <a:r>
              <a:rPr lang="en-US" sz="2800" dirty="0"/>
              <a:t>when it is not in use.</a:t>
            </a:r>
          </a:p>
          <a:p>
            <a:r>
              <a:rPr lang="en-US" sz="2800" dirty="0"/>
              <a:t>A </a:t>
            </a:r>
            <a:r>
              <a:rPr lang="en-US" sz="2800" b="1" dirty="0">
                <a:solidFill>
                  <a:srgbClr val="C00000"/>
                </a:solidFill>
              </a:rPr>
              <a:t>key management system (KMS) </a:t>
            </a:r>
            <a:r>
              <a:rPr lang="en-US" sz="2800" dirty="0"/>
              <a:t>stores encryption keys. Using a KMS is essential because a business may have to manage thousands or even millions of keys and may have to decrypt historic data that was encrypted using an obsolete encryption key. </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2660610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b="1" dirty="0">
                <a:solidFill>
                  <a:srgbClr val="C00000"/>
                </a:solidFill>
              </a:rPr>
              <a:t>Privacy</a:t>
            </a:r>
            <a:r>
              <a:rPr lang="en-US" sz="2800" dirty="0"/>
              <a:t> is a </a:t>
            </a:r>
            <a:r>
              <a:rPr lang="en-US" sz="2800" dirty="0">
                <a:solidFill>
                  <a:srgbClr val="C00000"/>
                </a:solidFill>
              </a:rPr>
              <a:t>social concept </a:t>
            </a:r>
            <a:r>
              <a:rPr lang="en-US" sz="2800" dirty="0"/>
              <a:t>that relates to </a:t>
            </a:r>
            <a:r>
              <a:rPr lang="en-US" sz="2800" dirty="0">
                <a:solidFill>
                  <a:srgbClr val="C00000"/>
                </a:solidFill>
              </a:rPr>
              <a:t>how people feel</a:t>
            </a:r>
            <a:r>
              <a:rPr lang="en-US" sz="2800" dirty="0"/>
              <a:t> about the </a:t>
            </a:r>
            <a:r>
              <a:rPr lang="en-US" sz="2800" dirty="0">
                <a:solidFill>
                  <a:schemeClr val="accent1"/>
                </a:solidFill>
              </a:rPr>
              <a:t>release of their personal information to others</a:t>
            </a:r>
            <a:r>
              <a:rPr lang="en-US" sz="2800" dirty="0"/>
              <a:t>. Different countries and cultures have different ideas on what information should and should not be private.</a:t>
            </a:r>
          </a:p>
          <a:p>
            <a:r>
              <a:rPr lang="en-US" sz="2800" b="1" dirty="0">
                <a:solidFill>
                  <a:srgbClr val="C00000"/>
                </a:solidFill>
              </a:rPr>
              <a:t>Data protection laws </a:t>
            </a:r>
            <a:r>
              <a:rPr lang="en-US" sz="2800" dirty="0"/>
              <a:t>have been made in many countries to protect individual privacy. They require companies who manage user data to store it securely, to ensure that it is not used or sold without the permission of users, and to allow users to view and correct personal data held by the system.</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3501439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274638"/>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1268760"/>
            <a:ext cx="8229600" cy="4857403"/>
          </a:xfrm>
        </p:spPr>
        <p:txBody>
          <a:bodyPr/>
          <a:lstStyle/>
          <a:p>
            <a:r>
              <a:rPr lang="en-US" altLang="zh-TW" sz="2400" dirty="0"/>
              <a:t>Ian Sommerville (2019), Engineering Software Products: An Introduction to Modern Software Engineering, Pearson.</a:t>
            </a:r>
          </a:p>
          <a:p>
            <a:r>
              <a:rPr lang="en-US" altLang="zh-TW" sz="2400" dirty="0"/>
              <a:t>Ian Sommerville (2015), Software Engineering, 10th Edition, Pearson.</a:t>
            </a:r>
          </a:p>
          <a:p>
            <a:r>
              <a:rPr lang="en-US" altLang="zh-TW" sz="2400" dirty="0"/>
              <a:t>Titus Winters, Tom </a:t>
            </a:r>
            <a:r>
              <a:rPr lang="en-US" altLang="zh-TW" sz="2400" dirty="0" err="1"/>
              <a:t>Manshreck</a:t>
            </a:r>
            <a:r>
              <a:rPr lang="en-US" altLang="zh-TW" sz="2400" dirty="0"/>
              <a:t>, and Hyrum Wright (2020), Software Engineering at Google: Lessons Learned from Programming Over Time, O'Reilly Media.</a:t>
            </a:r>
          </a:p>
          <a:p>
            <a:r>
              <a:rPr lang="en-US" sz="2400" dirty="0"/>
              <a:t>Project Management Institute (2017), A Guide to the Project Management Body of Knowledge (PMBOK Guide), Sixth Edition, Project Management Institute</a:t>
            </a:r>
          </a:p>
          <a:p>
            <a:r>
              <a:rPr lang="en-US" sz="2400" dirty="0"/>
              <a:t>Project Management Institute (2017), Agile Practice Guide, Project Management Institute</a:t>
            </a:r>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Tree>
    <p:extLst>
      <p:ext uri="{BB962C8B-B14F-4D97-AF65-F5344CB8AC3E}">
        <p14:creationId xmlns:p14="http://schemas.microsoft.com/office/powerpoint/2010/main" val="2725575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8</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634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87647146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27053</TotalTime>
  <Words>6192</Words>
  <Application>Microsoft Macintosh PowerPoint</Application>
  <PresentationFormat>On-screen Show (4:3)</PresentationFormat>
  <Paragraphs>782</Paragraphs>
  <Slides>72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72</vt:i4>
      </vt:variant>
    </vt:vector>
  </HeadingPairs>
  <TitlesOfParts>
    <vt:vector size="79" baseType="lpstr">
      <vt:lpstr>標楷體</vt:lpstr>
      <vt:lpstr>標楷體</vt:lpstr>
      <vt:lpstr>新細明體</vt:lpstr>
      <vt:lpstr>Arial</vt:lpstr>
      <vt:lpstr>Calibri</vt:lpstr>
      <vt:lpstr>Times New Roman</vt:lpstr>
      <vt:lpstr>Office 佈景主題</vt:lpstr>
      <vt:lpstr>軟體工程 (Software Engineering)</vt:lpstr>
      <vt:lpstr>PowerPoint Presentation</vt:lpstr>
      <vt:lpstr>PowerPoint Presentation</vt:lpstr>
      <vt:lpstr>PowerPoint Presentation</vt:lpstr>
      <vt:lpstr>Software Engineering and  Project Management</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Security  and  Privacy</vt:lpstr>
      <vt:lpstr>Outline</vt:lpstr>
      <vt:lpstr>Software security</vt:lpstr>
      <vt:lpstr>Types of security threat</vt:lpstr>
      <vt:lpstr>System infrastructure stack</vt:lpstr>
      <vt:lpstr>Security management</vt:lpstr>
      <vt:lpstr>Operational security</vt:lpstr>
      <vt:lpstr>Injection attacks</vt:lpstr>
      <vt:lpstr>SQL poisoning attacks</vt:lpstr>
      <vt:lpstr>Cross-site scripting attacks</vt:lpstr>
      <vt:lpstr>Cross-site scripting attack</vt:lpstr>
      <vt:lpstr>Session hijacking attacks</vt:lpstr>
      <vt:lpstr>Session hijacking attacks</vt:lpstr>
      <vt:lpstr>Actions to reduce the  likelihood of hacking</vt:lpstr>
      <vt:lpstr>Authentication</vt:lpstr>
      <vt:lpstr>Authentication approaches</vt:lpstr>
      <vt:lpstr>Weaknesses of  password-based authentication</vt:lpstr>
      <vt:lpstr>Federated identity</vt:lpstr>
      <vt:lpstr>Federated identity</vt:lpstr>
      <vt:lpstr>Authorization</vt:lpstr>
      <vt:lpstr>Access control policies</vt:lpstr>
      <vt:lpstr>Access Control Lists (ACL)</vt:lpstr>
      <vt:lpstr>Encryption</vt:lpstr>
      <vt:lpstr>Encryption and decryption</vt:lpstr>
      <vt:lpstr>Symmetric encryption</vt:lpstr>
      <vt:lpstr>Asymmetric encryption</vt:lpstr>
      <vt:lpstr>Encryption for authentication</vt:lpstr>
      <vt:lpstr>TLS and digital certificates</vt:lpstr>
      <vt:lpstr>TLS and digital certificates</vt:lpstr>
      <vt:lpstr>Key management</vt:lpstr>
      <vt:lpstr>Digital certificates</vt:lpstr>
      <vt:lpstr>Digital certificates</vt:lpstr>
      <vt:lpstr>Data encryption</vt:lpstr>
      <vt:lpstr>Encryption levels</vt:lpstr>
      <vt:lpstr>Key management</vt:lpstr>
      <vt:lpstr>Using a KMS for  encryption management</vt:lpstr>
      <vt:lpstr>Long-term key storage</vt:lpstr>
      <vt:lpstr>Privacy</vt:lpstr>
      <vt:lpstr>Business reasons for privacy</vt:lpstr>
      <vt:lpstr>Data protection laws</vt:lpstr>
      <vt:lpstr>Data protection laws</vt:lpstr>
      <vt:lpstr>Data protection principles</vt:lpstr>
      <vt:lpstr>Data protection principles</vt:lpstr>
      <vt:lpstr>Privacy policy</vt:lpstr>
      <vt:lpstr>Privacy policy</vt:lpstr>
      <vt:lpstr>Summary</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Microsoft Office User</cp:lastModifiedBy>
  <cp:revision>1544</cp:revision>
  <cp:lastPrinted>2020-11-16T23:06:27Z</cp:lastPrinted>
  <dcterms:created xsi:type="dcterms:W3CDTF">2011-02-14T23:24:00Z</dcterms:created>
  <dcterms:modified xsi:type="dcterms:W3CDTF">2020-12-01T00:15:12Z</dcterms:modified>
  <cp:category/>
</cp:coreProperties>
</file>