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handoutMasterIdLst>
    <p:handoutMasterId r:id="rId70"/>
  </p:handoutMasterIdLst>
  <p:sldIdLst>
    <p:sldId id="2029" r:id="rId2"/>
    <p:sldId id="2994" r:id="rId3"/>
    <p:sldId id="2996" r:id="rId4"/>
    <p:sldId id="2995" r:id="rId5"/>
    <p:sldId id="3096" r:id="rId6"/>
    <p:sldId id="3019" r:id="rId7"/>
    <p:sldId id="3018" r:id="rId8"/>
    <p:sldId id="3065" r:id="rId9"/>
    <p:sldId id="3084" r:id="rId10"/>
    <p:sldId id="3094" r:id="rId11"/>
    <p:sldId id="3090" r:id="rId12"/>
    <p:sldId id="3091" r:id="rId13"/>
    <p:sldId id="3092" r:id="rId14"/>
    <p:sldId id="3093" r:id="rId15"/>
    <p:sldId id="3146" r:id="rId16"/>
    <p:sldId id="3239" r:id="rId17"/>
    <p:sldId id="3241" r:id="rId18"/>
    <p:sldId id="3314" r:id="rId19"/>
    <p:sldId id="3417" r:id="rId20"/>
    <p:sldId id="3416" r:id="rId21"/>
    <p:sldId id="3478" r:id="rId22"/>
    <p:sldId id="3595" r:id="rId23"/>
    <p:sldId id="3024" r:id="rId24"/>
    <p:sldId id="3418" r:id="rId25"/>
    <p:sldId id="3420" r:id="rId26"/>
    <p:sldId id="3565" r:id="rId27"/>
    <p:sldId id="3566" r:id="rId28"/>
    <p:sldId id="3567" r:id="rId29"/>
    <p:sldId id="3568" r:id="rId30"/>
    <p:sldId id="3569" r:id="rId31"/>
    <p:sldId id="3570" r:id="rId32"/>
    <p:sldId id="3571" r:id="rId33"/>
    <p:sldId id="3572" r:id="rId34"/>
    <p:sldId id="3590" r:id="rId35"/>
    <p:sldId id="3591" r:id="rId36"/>
    <p:sldId id="3573" r:id="rId37"/>
    <p:sldId id="3574" r:id="rId38"/>
    <p:sldId id="3593" r:id="rId39"/>
    <p:sldId id="3592" r:id="rId40"/>
    <p:sldId id="3594" r:id="rId41"/>
    <p:sldId id="3576" r:id="rId42"/>
    <p:sldId id="3577" r:id="rId43"/>
    <p:sldId id="3596" r:id="rId44"/>
    <p:sldId id="3578" r:id="rId45"/>
    <p:sldId id="3579" r:id="rId46"/>
    <p:sldId id="3580" r:id="rId47"/>
    <p:sldId id="3581" r:id="rId48"/>
    <p:sldId id="3582" r:id="rId49"/>
    <p:sldId id="3583" r:id="rId50"/>
    <p:sldId id="3584" r:id="rId51"/>
    <p:sldId id="3597" r:id="rId52"/>
    <p:sldId id="3585" r:id="rId53"/>
    <p:sldId id="3587" r:id="rId54"/>
    <p:sldId id="3598" r:id="rId55"/>
    <p:sldId id="3600" r:id="rId56"/>
    <p:sldId id="3599" r:id="rId57"/>
    <p:sldId id="3601" r:id="rId58"/>
    <p:sldId id="3602" r:id="rId59"/>
    <p:sldId id="3604" r:id="rId60"/>
    <p:sldId id="3603" r:id="rId61"/>
    <p:sldId id="3605" r:id="rId62"/>
    <p:sldId id="3586" r:id="rId63"/>
    <p:sldId id="3533" r:id="rId64"/>
    <p:sldId id="3555" r:id="rId65"/>
    <p:sldId id="3563" r:id="rId66"/>
    <p:sldId id="3564" r:id="rId67"/>
    <p:sldId id="3535" r:id="rId68"/>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00B0F0"/>
    <a:srgbClr val="76D6FF"/>
    <a:srgbClr val="FF8AD8"/>
    <a:srgbClr val="FDEADA"/>
    <a:srgbClr val="0096FF"/>
    <a:srgbClr val="7A81FF"/>
    <a:srgbClr val="00FDFF"/>
    <a:srgbClr val="DBEEF4"/>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autoAdjust="0"/>
    <p:restoredTop sz="88166"/>
  </p:normalViewPr>
  <p:slideViewPr>
    <p:cSldViewPr>
      <p:cViewPr varScale="1">
        <p:scale>
          <a:sx n="85" d="100"/>
          <a:sy n="85" d="100"/>
        </p:scale>
        <p:origin x="184" y="352"/>
      </p:cViewPr>
      <p:guideLst>
        <p:guide orient="horz" pos="2160"/>
        <p:guide pos="2880"/>
      </p:guideLst>
    </p:cSldViewPr>
  </p:slideViewPr>
  <p:outlineViewPr>
    <p:cViewPr>
      <p:scale>
        <a:sx n="33" d="100"/>
        <a:sy n="33" d="100"/>
      </p:scale>
      <p:origin x="0" y="-55984"/>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2020/12/22</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2020/12/22</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2020/12/22</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2020/12/22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2020/12/22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2020/12/22</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2020/12/22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2020/12/22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2020/12/22</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2020/12/22</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2020/12/22</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2020/12/22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2020/12/22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2020/12/22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標題 1"/>
          <p:cNvSpPr txBox="1">
            <a:spLocks/>
          </p:cNvSpPr>
          <p:nvPr/>
        </p:nvSpPr>
        <p:spPr bwMode="auto">
          <a:xfrm>
            <a:off x="179512" y="1485354"/>
            <a:ext cx="8784976" cy="2015654"/>
          </a:xfrm>
          <a:prstGeom prst="rect">
            <a:avLst/>
          </a:prstGeom>
          <a:noFill/>
          <a:ln>
            <a:noFill/>
          </a:ln>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6000" b="1" dirty="0">
                <a:solidFill>
                  <a:srgbClr val="C00000"/>
                </a:solidFill>
                <a:ea typeface="標楷體" pitchFamily="65" charset="-120"/>
              </a:rPr>
              <a:t>可靠的程式設計 </a:t>
            </a:r>
            <a:br>
              <a:rPr lang="en-US" altLang="zh-TW" sz="6000" b="1" dirty="0">
                <a:solidFill>
                  <a:srgbClr val="C00000"/>
                </a:solidFill>
                <a:ea typeface="標楷體" pitchFamily="65" charset="-120"/>
              </a:rPr>
            </a:br>
            <a:r>
              <a:rPr lang="en-US" altLang="zh-TW" sz="6000" b="1" dirty="0">
                <a:solidFill>
                  <a:srgbClr val="C00000"/>
                </a:solidFill>
                <a:ea typeface="標楷體" pitchFamily="65" charset="-120"/>
              </a:rPr>
              <a:t>(Reliable Programming)</a:t>
            </a:r>
          </a:p>
        </p:txBody>
      </p:sp>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b="1" dirty="0">
                <a:solidFill>
                  <a:srgbClr val="898989"/>
                </a:solidFill>
                <a:cs typeface="Times New Roman" pitchFamily="18" charset="0"/>
              </a:rPr>
              <a:t>2020-12-15</a:t>
            </a:r>
            <a:endParaRPr kumimoji="0" lang="zh-TW" altLang="en-US" sz="2500" b="1"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462099"/>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1091SE10</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(M5118) (Fall 2020)</a:t>
            </a:r>
            <a:br>
              <a:rPr kumimoji="0" lang="is-IS" altLang="zh-TW" sz="1600" dirty="0">
                <a:solidFill>
                  <a:srgbClr val="7F7F7F"/>
                </a:solidFill>
              </a:rPr>
            </a:br>
            <a:r>
              <a:rPr kumimoji="0" lang="en-US" altLang="ja-JP" sz="1600" dirty="0">
                <a:solidFill>
                  <a:srgbClr val="7F7F7F"/>
                </a:solidFill>
              </a:rPr>
              <a:t> Tue 2, 3, 4 (9:10-12:00) (B8F40)</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20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269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2861906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455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929043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658450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248923" y="114414"/>
            <a:ext cx="8718161" cy="797190"/>
          </a:xfrm>
        </p:spPr>
        <p:txBody>
          <a:bodyPr/>
          <a:lstStyle/>
          <a:p>
            <a:r>
              <a:rPr lang="en-US" dirty="0">
                <a:solidFill>
                  <a:schemeClr val="tx2"/>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4860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7236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4355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6732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102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467544" y="0"/>
            <a:ext cx="8229600" cy="1143000"/>
          </a:xfrm>
        </p:spPr>
        <p:txBody>
          <a:bodyPr/>
          <a:lstStyle/>
          <a:p>
            <a:r>
              <a:rPr lang="en-US" dirty="0">
                <a:solidFill>
                  <a:schemeClr val="tx2"/>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5191872"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4355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7940202" y="1607620"/>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7940202" y="2350907"/>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7940202" y="3094194"/>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7940202" y="3837481"/>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7940202" y="4580768"/>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7940202" y="5324055"/>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7524328" y="5991671"/>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6728913"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6730576" y="2627516"/>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6732239" y="3370803"/>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6705467"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6728913"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6705467" y="4413815"/>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87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0"/>
            <a:ext cx="3960440" cy="1147270"/>
          </a:xfrm>
        </p:spPr>
        <p:txBody>
          <a:bodyPr/>
          <a:lstStyle/>
          <a:p>
            <a:r>
              <a:rPr lang="en-US" dirty="0">
                <a:solidFill>
                  <a:schemeClr val="tx2"/>
                </a:solidFill>
              </a:rPr>
              <a:t>VM</a:t>
            </a:r>
            <a:endParaRPr lang="en-US" sz="3600" dirty="0">
              <a:solidFill>
                <a:schemeClr val="tx2"/>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5147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5147351"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931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930614"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930614"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930614"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947551"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1" name="TextBox 20">
            <a:extLst>
              <a:ext uri="{FF2B5EF4-FFF2-40B4-BE49-F238E27FC236}">
                <a16:creationId xmlns:a16="http://schemas.microsoft.com/office/drawing/2014/main" id="{46E7292A-8F47-504C-A606-08F3ECD12EDD}"/>
              </a:ext>
            </a:extLst>
          </p:cNvPr>
          <p:cNvSpPr txBox="1"/>
          <p:nvPr/>
        </p:nvSpPr>
        <p:spPr>
          <a:xfrm>
            <a:off x="497211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97892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7163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7163575"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682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682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466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466118"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466118"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466118"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2699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2699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2483055"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5" name="TextBox 34">
            <a:extLst>
              <a:ext uri="{FF2B5EF4-FFF2-40B4-BE49-F238E27FC236}">
                <a16:creationId xmlns:a16="http://schemas.microsoft.com/office/drawing/2014/main" id="{90A0AB8D-F128-B74A-9435-751BF8C29D25}"/>
              </a:ext>
            </a:extLst>
          </p:cNvPr>
          <p:cNvSpPr txBox="1"/>
          <p:nvPr/>
        </p:nvSpPr>
        <p:spPr>
          <a:xfrm>
            <a:off x="538839"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2542827"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4644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4891518" y="99651"/>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Container</a:t>
            </a:r>
          </a:p>
        </p:txBody>
      </p:sp>
    </p:spTree>
    <p:extLst>
      <p:ext uri="{BB962C8B-B14F-4D97-AF65-F5344CB8AC3E}">
        <p14:creationId xmlns:p14="http://schemas.microsoft.com/office/powerpoint/2010/main" val="2342226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2699792" y="4010347"/>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2700505" y="5303583"/>
            <a:ext cx="4065806" cy="1077745"/>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277012" y="155679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6938788" y="1492296"/>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6765598" y="4125170"/>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2700505" y="2717112"/>
            <a:ext cx="4065806" cy="1081431"/>
          </a:xfrm>
          <a:prstGeom prst="roundRect">
            <a:avLst>
              <a:gd name="adj" fmla="val 3899"/>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2699792" y="1423877"/>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277012" y="273272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277012" y="407707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6936096" y="2649470"/>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274861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2020/09/15   </a:t>
            </a:r>
            <a:r>
              <a:rPr lang="zh-TW" altLang="en-US" sz="2400" dirty="0"/>
              <a:t>軟體工程概論 </a:t>
            </a:r>
            <a:r>
              <a:rPr lang="en-US" altLang="zh-TW" sz="2200" dirty="0"/>
              <a:t>(</a:t>
            </a:r>
            <a:r>
              <a:rPr lang="en-US" sz="2200" dirty="0"/>
              <a:t>Introduction to Software Engineering)</a:t>
            </a:r>
          </a:p>
          <a:p>
            <a:pPr marL="0" indent="0">
              <a:buNone/>
            </a:pPr>
            <a:r>
              <a:rPr lang="en-US" sz="2400" dirty="0"/>
              <a:t>2   2020/09/22   </a:t>
            </a:r>
            <a:r>
              <a:rPr lang="zh-TW" altLang="en-US" sz="2400" dirty="0"/>
              <a:t>軟體產品與專案管理：</a:t>
            </a:r>
            <a:r>
              <a:rPr lang="zh-TW" altLang="en-US" sz="2200" dirty="0"/>
              <a:t>軟體產品管理，原型設計 </a:t>
            </a:r>
            <a:r>
              <a:rPr lang="en-US" altLang="zh-TW" sz="2200" dirty="0"/>
              <a:t> </a:t>
            </a:r>
            <a:br>
              <a:rPr lang="en-US" altLang="zh-TW" sz="2400" dirty="0"/>
            </a:b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t>3   2020/09/29   </a:t>
            </a:r>
            <a:r>
              <a:rPr lang="zh-TW" altLang="en-US" sz="2400" dirty="0"/>
              <a:t>敏捷軟體工程：</a:t>
            </a:r>
            <a:r>
              <a:rPr lang="zh-TW" altLang="en-US" sz="2200" dirty="0"/>
              <a:t>敏捷方法、</a:t>
            </a:r>
            <a:r>
              <a:rPr lang="en-US" sz="2200" dirty="0"/>
              <a:t>Scrum、</a:t>
            </a:r>
            <a:r>
              <a:rPr lang="zh-TW" altLang="en-US" sz="2200" dirty="0"/>
              <a:t>極限程式設計</a:t>
            </a:r>
            <a:r>
              <a:rPr lang="en-US" altLang="zh-TW" sz="2200" dirty="0"/>
              <a:t> </a:t>
            </a:r>
            <a:br>
              <a:rPr lang="en-US" altLang="zh-TW" sz="2000" dirty="0"/>
            </a:br>
            <a:r>
              <a:rPr lang="en-US" altLang="zh-TW" sz="2000" dirty="0"/>
              <a:t>                                  </a:t>
            </a:r>
            <a:r>
              <a:rPr lang="zh-TW" altLang="en-US" sz="2400" dirty="0"/>
              <a:t> </a:t>
            </a:r>
            <a:r>
              <a:rPr lang="en-US" altLang="zh-TW" sz="2200" dirty="0"/>
              <a:t>(</a:t>
            </a:r>
            <a:r>
              <a:rPr lang="en-US" sz="2200" dirty="0"/>
              <a:t>Agile Software Engineering:  Agile methods, Scrum, </a:t>
            </a:r>
            <a:br>
              <a:rPr lang="en-US" sz="2200" dirty="0"/>
            </a:br>
            <a:r>
              <a:rPr lang="en-US" sz="2200" dirty="0"/>
              <a:t>                                  and Extreme Programming)</a:t>
            </a:r>
          </a:p>
          <a:p>
            <a:pPr marL="0" indent="0">
              <a:buNone/>
            </a:pPr>
            <a:r>
              <a:rPr lang="en-US" sz="2400" dirty="0"/>
              <a:t>4   2020/10/06   </a:t>
            </a:r>
            <a:r>
              <a:rPr lang="zh-TW" altLang="en-US" sz="2400" dirty="0"/>
              <a:t>功能、場景和故事</a:t>
            </a:r>
            <a:r>
              <a:rPr lang="zh-TW" altLang="en-US" sz="2200" dirty="0"/>
              <a:t> </a:t>
            </a:r>
            <a:r>
              <a:rPr lang="en-US" altLang="zh-TW" sz="2200" dirty="0"/>
              <a:t>(</a:t>
            </a:r>
            <a:r>
              <a:rPr lang="en-US" sz="2200" dirty="0"/>
              <a:t>Features, Scenarios, and Stories)</a:t>
            </a:r>
          </a:p>
          <a:p>
            <a:pPr marL="0" indent="0">
              <a:buNone/>
            </a:pPr>
            <a:r>
              <a:rPr lang="en-US" sz="2400" dirty="0"/>
              <a:t>5   2020/10/13   </a:t>
            </a:r>
            <a:r>
              <a:rPr lang="zh-TW" altLang="en-US" sz="2400" dirty="0"/>
              <a:t>軟體架構：</a:t>
            </a:r>
            <a:r>
              <a:rPr lang="zh-TW" altLang="en-US" sz="2200" dirty="0"/>
              <a:t>架構設計、系統分解、分散式架構</a:t>
            </a:r>
            <a:br>
              <a:rPr lang="en-US" altLang="zh-TW" sz="2000" dirty="0"/>
            </a:br>
            <a:r>
              <a:rPr lang="en-US" altLang="zh-TW" sz="2000" dirty="0"/>
              <a:t>                                    </a:t>
            </a:r>
            <a:r>
              <a:rPr lang="en-US" altLang="zh-TW" sz="2200" dirty="0"/>
              <a:t>(</a:t>
            </a:r>
            <a:r>
              <a:rPr lang="en-US" sz="2200" dirty="0"/>
              <a:t>Software Architecture: Architectural design, </a:t>
            </a:r>
            <a:br>
              <a:rPr lang="en-US" sz="2200" dirty="0"/>
            </a:br>
            <a:r>
              <a:rPr lang="en-US" sz="2200" dirty="0"/>
              <a:t>                                  System decomposition, and Distribution architecture)</a:t>
            </a:r>
          </a:p>
          <a:p>
            <a:pPr marL="0" indent="0">
              <a:buNone/>
            </a:pPr>
            <a:r>
              <a:rPr lang="en-US" sz="2400" dirty="0">
                <a:solidFill>
                  <a:schemeClr val="accent5">
                    <a:lumMod val="75000"/>
                  </a:schemeClr>
                </a:solidFill>
              </a:rPr>
              <a:t>6   2020/10/20   </a:t>
            </a:r>
            <a:r>
              <a:rPr lang="zh-TW" altLang="en-US" sz="2400" dirty="0">
                <a:solidFill>
                  <a:schemeClr val="accent5">
                    <a:lumMod val="75000"/>
                  </a:schemeClr>
                </a:solidFill>
              </a:rPr>
              <a:t>軟體工程個案研究 </a:t>
            </a:r>
            <a:r>
              <a:rPr lang="en-US" sz="2400" dirty="0">
                <a:solidFill>
                  <a:schemeClr val="accent5">
                    <a:lumMod val="75000"/>
                  </a:schemeClr>
                </a:solidFill>
              </a:rPr>
              <a:t>I </a:t>
            </a:r>
            <a:br>
              <a:rPr lang="en-US" sz="2400" dirty="0">
                <a:solidFill>
                  <a:schemeClr val="accent5">
                    <a:lumMod val="75000"/>
                  </a:schemeClr>
                </a:solidFill>
              </a:rPr>
            </a:br>
            <a:r>
              <a:rPr lang="en-US" sz="2400" dirty="0">
                <a:solidFill>
                  <a:schemeClr val="accent5">
                    <a:lumMod val="75000"/>
                  </a:schemeClr>
                </a:solidFill>
              </a:rPr>
              <a:t>                              (Case Study on Software Engineering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2771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57557" y="4616480"/>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640" y="3153036"/>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89489" y="1616636"/>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3779912" y="3068960"/>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3275856"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408795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4900062"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5712165"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6524268"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733636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3527884"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4339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5152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5964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6524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6975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678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Microservices architecture – </a:t>
            </a:r>
            <a:br>
              <a:rPr lang="en-US" dirty="0">
                <a:solidFill>
                  <a:schemeClr val="tx2"/>
                </a:solidFill>
              </a:rPr>
            </a:br>
            <a:r>
              <a:rPr lang="en-US" dirty="0">
                <a:solidFill>
                  <a:schemeClr val="tx2"/>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5866270" y="3524331"/>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5220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3399114"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2967066"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4688516"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3510763" y="3506083"/>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6428480" y="2827574"/>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5899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611560" y="2827574"/>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3380280"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1043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2003466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3"/>
            <a:ext cx="8229600" cy="738384"/>
          </a:xfrm>
        </p:spPr>
        <p:txBody>
          <a:bodyPr/>
          <a:lstStyle/>
          <a:p>
            <a:r>
              <a:rPr lang="en-US" dirty="0">
                <a:solidFill>
                  <a:schemeClr val="tx2"/>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1054793" y="1844824"/>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3618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4536132" y="4077073"/>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5642617" y="2470841"/>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2565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3538507" y="2185614"/>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611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3618031" y="3021367"/>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6043850" y="1787831"/>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5864808"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3239988" y="4826920"/>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2950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5950129" y="2163327"/>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1008242" y="3277746"/>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5702791"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5509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3167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3887287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7"/>
            <a:ext cx="8229600" cy="6245225"/>
          </a:xfrm>
        </p:spPr>
        <p:txBody>
          <a:bodyPr/>
          <a:lstStyle/>
          <a:p>
            <a:r>
              <a:rPr lang="en-US" altLang="zh-TW" sz="8000" dirty="0">
                <a:solidFill>
                  <a:srgbClr val="C00000"/>
                </a:solidFill>
              </a:rPr>
              <a:t>Reliable Programming</a:t>
            </a:r>
            <a:endParaRPr lang="zh-TW" altLang="en-US" sz="8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Tree>
    <p:extLst>
      <p:ext uri="{BB962C8B-B14F-4D97-AF65-F5344CB8AC3E}">
        <p14:creationId xmlns:p14="http://schemas.microsoft.com/office/powerpoint/2010/main" val="1089360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sz="5400" dirty="0">
                <a:solidFill>
                  <a:schemeClr val="tx2"/>
                </a:solidFill>
              </a:rPr>
              <a:t>Outline</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4400" b="1" dirty="0"/>
              <a:t>Software quality</a:t>
            </a:r>
          </a:p>
          <a:p>
            <a:r>
              <a:rPr lang="en-US" sz="4400" b="1" dirty="0"/>
              <a:t>Programming for reliability</a:t>
            </a:r>
          </a:p>
          <a:p>
            <a:r>
              <a:rPr lang="en-US" sz="4400" b="1" dirty="0"/>
              <a:t>Design pattern</a:t>
            </a:r>
          </a:p>
          <a:p>
            <a:r>
              <a:rPr lang="en-US" sz="4400" b="1" dirty="0"/>
              <a:t>Refactoring</a:t>
            </a:r>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Tree>
    <p:extLst>
      <p:ext uri="{BB962C8B-B14F-4D97-AF65-F5344CB8AC3E}">
        <p14:creationId xmlns:p14="http://schemas.microsoft.com/office/powerpoint/2010/main" val="420454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Creating a </a:t>
            </a:r>
            <a:r>
              <a:rPr lang="en-US" dirty="0">
                <a:solidFill>
                  <a:srgbClr val="C00000"/>
                </a:solidFill>
              </a:rPr>
              <a:t>successful software product </a:t>
            </a:r>
            <a:r>
              <a:rPr lang="en-US" dirty="0"/>
              <a:t>does not simply mean providing useful features for users. </a:t>
            </a:r>
          </a:p>
          <a:p>
            <a:r>
              <a:rPr lang="en-US" dirty="0"/>
              <a:t>You need to create a </a:t>
            </a:r>
            <a:r>
              <a:rPr lang="en-US" b="1" dirty="0">
                <a:solidFill>
                  <a:srgbClr val="C00000"/>
                </a:solidFill>
              </a:rPr>
              <a:t>high-quality product </a:t>
            </a:r>
            <a:r>
              <a:rPr lang="en-US" dirty="0"/>
              <a:t>that </a:t>
            </a:r>
            <a:r>
              <a:rPr lang="en-US" dirty="0">
                <a:solidFill>
                  <a:srgbClr val="C00000"/>
                </a:solidFill>
              </a:rPr>
              <a:t>people want to use</a:t>
            </a:r>
            <a:r>
              <a:rPr lang="en-US" dirty="0"/>
              <a:t>.</a:t>
            </a:r>
          </a:p>
          <a:p>
            <a:r>
              <a:rPr lang="en-US" dirty="0"/>
              <a:t>Customers have to be confident that your product will </a:t>
            </a:r>
            <a:r>
              <a:rPr lang="en-US" dirty="0">
                <a:solidFill>
                  <a:srgbClr val="C00000"/>
                </a:solidFill>
              </a:rPr>
              <a:t>not crash </a:t>
            </a:r>
            <a:r>
              <a:rPr lang="en-US" dirty="0"/>
              <a:t>or </a:t>
            </a:r>
            <a:r>
              <a:rPr lang="en-US" dirty="0">
                <a:solidFill>
                  <a:srgbClr val="C00000"/>
                </a:solidFill>
              </a:rPr>
              <a:t>lose information</a:t>
            </a:r>
            <a:r>
              <a:rPr lang="en-US" dirty="0"/>
              <a:t>, and users have to be able to learn to </a:t>
            </a:r>
            <a:r>
              <a:rPr lang="en-US" dirty="0">
                <a:solidFill>
                  <a:srgbClr val="C00000"/>
                </a:solidFill>
              </a:rPr>
              <a:t>use the software quickly and without mistakes</a:t>
            </a:r>
            <a:r>
              <a:rPr lang="en-US" dirty="0"/>
              <a:t>. </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Software quality</a:t>
            </a:r>
          </a:p>
        </p:txBody>
      </p:sp>
    </p:spTree>
    <p:extLst>
      <p:ext uri="{BB962C8B-B14F-4D97-AF65-F5344CB8AC3E}">
        <p14:creationId xmlns:p14="http://schemas.microsoft.com/office/powerpoint/2010/main" val="1132011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2971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255577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160266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558011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1170614"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3583442" y="492549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6012160"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471601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3331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5455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6770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6299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4330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2378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1937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1522291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There are </a:t>
            </a:r>
            <a:r>
              <a:rPr lang="en-US" dirty="0">
                <a:solidFill>
                  <a:srgbClr val="C00000"/>
                </a:solidFill>
              </a:rPr>
              <a:t>three simple techniques </a:t>
            </a:r>
            <a:r>
              <a:rPr lang="en-US" dirty="0"/>
              <a:t>for </a:t>
            </a:r>
            <a:br>
              <a:rPr lang="en-US" dirty="0"/>
            </a:br>
            <a:r>
              <a:rPr lang="en-US" b="1" dirty="0">
                <a:solidFill>
                  <a:srgbClr val="C00000"/>
                </a:solidFill>
              </a:rPr>
              <a:t>reliability improvement</a:t>
            </a:r>
            <a:r>
              <a:rPr lang="en-US" b="1" dirty="0"/>
              <a:t> </a:t>
            </a:r>
            <a:r>
              <a:rPr lang="en-US" dirty="0"/>
              <a:t>that can be applied in any software company. </a:t>
            </a:r>
          </a:p>
          <a:p>
            <a:pPr marL="971550" lvl="1" indent="-514350">
              <a:buFont typeface="+mj-lt"/>
              <a:buAutoNum type="arabicPeriod"/>
            </a:pPr>
            <a:r>
              <a:rPr lang="en-US" b="1" dirty="0">
                <a:solidFill>
                  <a:srgbClr val="C00000"/>
                </a:solidFill>
              </a:rPr>
              <a:t>Fault avoidance: </a:t>
            </a:r>
            <a:r>
              <a:rPr lang="en-US" dirty="0"/>
              <a:t>You should program in such a way that you avoid introducing faults into your program.</a:t>
            </a:r>
          </a:p>
          <a:p>
            <a:pPr marL="971550" lvl="1" indent="-514350">
              <a:buFont typeface="+mj-lt"/>
              <a:buAutoNum type="arabicPeriod"/>
            </a:pPr>
            <a:r>
              <a:rPr lang="en-US" b="1" dirty="0">
                <a:solidFill>
                  <a:srgbClr val="C00000"/>
                </a:solidFill>
              </a:rPr>
              <a:t>Input validation:  </a:t>
            </a:r>
            <a:r>
              <a:rPr lang="en-US" dirty="0"/>
              <a:t>You should define the expected format for user inputs and validate that all inputs conform to that format.</a:t>
            </a:r>
          </a:p>
          <a:p>
            <a:pPr marL="971550" lvl="1" indent="-514350">
              <a:buFont typeface="+mj-lt"/>
              <a:buAutoNum type="arabicPeriod"/>
            </a:pPr>
            <a:r>
              <a:rPr lang="en-US" b="1" dirty="0">
                <a:solidFill>
                  <a:srgbClr val="C00000"/>
                </a:solidFill>
              </a:rPr>
              <a:t>Failure management: </a:t>
            </a:r>
            <a:r>
              <a:rPr lang="en-US" dirty="0"/>
              <a:t>You should implement your software so that program failures have minimal impact on product users.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Programming for reliability</a:t>
            </a:r>
          </a:p>
        </p:txBody>
      </p:sp>
    </p:spTree>
    <p:extLst>
      <p:ext uri="{BB962C8B-B14F-4D97-AF65-F5344CB8AC3E}">
        <p14:creationId xmlns:p14="http://schemas.microsoft.com/office/powerpoint/2010/main" val="882225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Underlying causes of program errors</a:t>
            </a:r>
          </a:p>
        </p:txBody>
      </p:sp>
      <p:sp>
        <p:nvSpPr>
          <p:cNvPr id="8" name="Rounded Rectangle 7">
            <a:extLst>
              <a:ext uri="{FF2B5EF4-FFF2-40B4-BE49-F238E27FC236}">
                <a16:creationId xmlns:a16="http://schemas.microsoft.com/office/drawing/2014/main" id="{09588C6E-BE9D-1046-A9A8-7DF615CE872D}"/>
              </a:ext>
            </a:extLst>
          </p:cNvPr>
          <p:cNvSpPr>
            <a:spLocks noChangeArrowheads="1"/>
          </p:cNvSpPr>
          <p:nvPr/>
        </p:nvSpPr>
        <p:spPr bwMode="auto">
          <a:xfrm>
            <a:off x="3347864" y="4077072"/>
            <a:ext cx="2234439" cy="763047"/>
          </a:xfrm>
          <a:prstGeom prst="roundRect">
            <a:avLst>
              <a:gd name="adj" fmla="val 5000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Program</a:t>
            </a:r>
          </a:p>
        </p:txBody>
      </p:sp>
      <p:cxnSp>
        <p:nvCxnSpPr>
          <p:cNvPr id="9" name="Straight Arrow Connector 8">
            <a:extLst>
              <a:ext uri="{FF2B5EF4-FFF2-40B4-BE49-F238E27FC236}">
                <a16:creationId xmlns:a16="http://schemas.microsoft.com/office/drawing/2014/main" id="{FBED64D1-1A9A-BF4E-A2D2-E02D4C950434}"/>
              </a:ext>
            </a:extLst>
          </p:cNvPr>
          <p:cNvCxnSpPr>
            <a:cxnSpLocks/>
            <a:stCxn id="30" idx="2"/>
            <a:endCxn id="8" idx="1"/>
          </p:cNvCxnSpPr>
          <p:nvPr/>
        </p:nvCxnSpPr>
        <p:spPr>
          <a:xfrm>
            <a:off x="2591780" y="3318821"/>
            <a:ext cx="756084" cy="1139775"/>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4865E80-A91C-4644-AD77-8B1F5FC190C9}"/>
              </a:ext>
            </a:extLst>
          </p:cNvPr>
          <p:cNvCxnSpPr>
            <a:cxnSpLocks/>
            <a:stCxn id="31" idx="2"/>
            <a:endCxn id="8" idx="3"/>
          </p:cNvCxnSpPr>
          <p:nvPr/>
        </p:nvCxnSpPr>
        <p:spPr>
          <a:xfrm flipH="1">
            <a:off x="5582303" y="3318821"/>
            <a:ext cx="897909" cy="1139775"/>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CD25CD8-8739-A54C-B3A6-52036A2F9F61}"/>
              </a:ext>
            </a:extLst>
          </p:cNvPr>
          <p:cNvSpPr txBox="1"/>
          <p:nvPr/>
        </p:nvSpPr>
        <p:spPr>
          <a:xfrm>
            <a:off x="552150" y="1137433"/>
            <a:ext cx="3780420" cy="1323439"/>
          </a:xfrm>
          <a:prstGeom prst="rect">
            <a:avLst/>
          </a:prstGeom>
          <a:noFill/>
        </p:spPr>
        <p:txBody>
          <a:bodyPr wrap="square" rtlCol="0">
            <a:spAutoFit/>
          </a:bodyPr>
          <a:lstStyle/>
          <a:p>
            <a:pPr algn="ctr"/>
            <a:r>
              <a:rPr lang="en-US" sz="2000" dirty="0">
                <a:solidFill>
                  <a:schemeClr val="accent1">
                    <a:lumMod val="75000"/>
                  </a:schemeClr>
                </a:solidFill>
                <a:latin typeface="Calibri" panose="020F0502020204030204" pitchFamily="34" charset="0"/>
                <a:cs typeface="Calibri" panose="020F0502020204030204" pitchFamily="34" charset="0"/>
              </a:rPr>
              <a:t>Programmers make mistakes because they don’t properly understand the problem or </a:t>
            </a:r>
            <a:br>
              <a:rPr lang="en-US" sz="2000" dirty="0">
                <a:solidFill>
                  <a:schemeClr val="accent1">
                    <a:lumMod val="75000"/>
                  </a:schemeClr>
                </a:solidFill>
                <a:latin typeface="Calibri" panose="020F0502020204030204" pitchFamily="34" charset="0"/>
                <a:cs typeface="Calibri" panose="020F0502020204030204" pitchFamily="34" charset="0"/>
              </a:rPr>
            </a:br>
            <a:r>
              <a:rPr lang="en-US" sz="2000" dirty="0">
                <a:solidFill>
                  <a:schemeClr val="accent1">
                    <a:lumMod val="75000"/>
                  </a:schemeClr>
                </a:solidFill>
                <a:latin typeface="Calibri" panose="020F0502020204030204" pitchFamily="34" charset="0"/>
                <a:cs typeface="Calibri" panose="020F0502020204030204" pitchFamily="34" charset="0"/>
              </a:rPr>
              <a:t>the application domain</a:t>
            </a:r>
          </a:p>
        </p:txBody>
      </p:sp>
      <p:sp>
        <p:nvSpPr>
          <p:cNvPr id="30" name="Rounded Rectangle 29">
            <a:extLst>
              <a:ext uri="{FF2B5EF4-FFF2-40B4-BE49-F238E27FC236}">
                <a16:creationId xmlns:a16="http://schemas.microsoft.com/office/drawing/2014/main" id="{F360B303-1611-8642-B8C5-2A7D57420798}"/>
              </a:ext>
            </a:extLst>
          </p:cNvPr>
          <p:cNvSpPr>
            <a:spLocks noChangeArrowheads="1"/>
          </p:cNvSpPr>
          <p:nvPr/>
        </p:nvSpPr>
        <p:spPr bwMode="auto">
          <a:xfrm>
            <a:off x="1403648" y="2555774"/>
            <a:ext cx="2376264" cy="763047"/>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Problem</a:t>
            </a:r>
          </a:p>
        </p:txBody>
      </p:sp>
      <p:sp>
        <p:nvSpPr>
          <p:cNvPr id="31" name="Rounded Rectangle 30">
            <a:extLst>
              <a:ext uri="{FF2B5EF4-FFF2-40B4-BE49-F238E27FC236}">
                <a16:creationId xmlns:a16="http://schemas.microsoft.com/office/drawing/2014/main" id="{1CC3FEB1-51FC-B449-BA4C-7A024E9EA4CD}"/>
              </a:ext>
            </a:extLst>
          </p:cNvPr>
          <p:cNvSpPr>
            <a:spLocks noChangeArrowheads="1"/>
          </p:cNvSpPr>
          <p:nvPr/>
        </p:nvSpPr>
        <p:spPr bwMode="auto">
          <a:xfrm>
            <a:off x="5292080" y="2555774"/>
            <a:ext cx="2376264" cy="763047"/>
          </a:xfrm>
          <a:prstGeom prst="roundRect">
            <a:avLst>
              <a:gd name="adj" fmla="val 50000"/>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Technology</a:t>
            </a:r>
          </a:p>
        </p:txBody>
      </p:sp>
      <p:sp>
        <p:nvSpPr>
          <p:cNvPr id="37" name="TextBox 36">
            <a:extLst>
              <a:ext uri="{FF2B5EF4-FFF2-40B4-BE49-F238E27FC236}">
                <a16:creationId xmlns:a16="http://schemas.microsoft.com/office/drawing/2014/main" id="{8FA8A610-7AA2-E743-A87D-231FA2E88772}"/>
              </a:ext>
            </a:extLst>
          </p:cNvPr>
          <p:cNvSpPr txBox="1"/>
          <p:nvPr/>
        </p:nvSpPr>
        <p:spPr>
          <a:xfrm>
            <a:off x="4680012" y="1137433"/>
            <a:ext cx="3780420" cy="1323439"/>
          </a:xfrm>
          <a:prstGeom prst="rect">
            <a:avLst/>
          </a:prstGeom>
          <a:noFill/>
        </p:spPr>
        <p:txBody>
          <a:bodyPr wrap="square" rtlCol="0">
            <a:spAutoFit/>
          </a:bodyPr>
          <a:lstStyle/>
          <a:p>
            <a:pPr algn="ctr"/>
            <a:r>
              <a:rPr lang="en-US" sz="2000" dirty="0">
                <a:solidFill>
                  <a:schemeClr val="accent1">
                    <a:lumMod val="75000"/>
                  </a:schemeClr>
                </a:solidFill>
                <a:latin typeface="Calibri" panose="020F0502020204030204" pitchFamily="34" charset="0"/>
                <a:cs typeface="Calibri" panose="020F0502020204030204" pitchFamily="34" charset="0"/>
              </a:rPr>
              <a:t>Programmers make mistakes because they use unsuitable technology or they don’t properly understand the technologies used</a:t>
            </a:r>
          </a:p>
        </p:txBody>
      </p:sp>
      <p:sp>
        <p:nvSpPr>
          <p:cNvPr id="38" name="TextBox 37">
            <a:extLst>
              <a:ext uri="{FF2B5EF4-FFF2-40B4-BE49-F238E27FC236}">
                <a16:creationId xmlns:a16="http://schemas.microsoft.com/office/drawing/2014/main" id="{B20B6F30-31EF-1B47-887C-EB8D0FF8973C}"/>
              </a:ext>
            </a:extLst>
          </p:cNvPr>
          <p:cNvSpPr txBox="1"/>
          <p:nvPr/>
        </p:nvSpPr>
        <p:spPr>
          <a:xfrm>
            <a:off x="6246471" y="3284984"/>
            <a:ext cx="2843745" cy="1015663"/>
          </a:xfrm>
          <a:prstGeom prst="rect">
            <a:avLst/>
          </a:prstGeom>
          <a:noFill/>
        </p:spPr>
        <p:txBody>
          <a:bodyPr wrap="square" rtlCol="0">
            <a:spAutoFit/>
          </a:bodyPr>
          <a:lstStyle/>
          <a:p>
            <a:pPr algn="ctr"/>
            <a:r>
              <a:rPr lang="en-US" sz="2000" dirty="0">
                <a:solidFill>
                  <a:schemeClr val="accent6">
                    <a:lumMod val="50000"/>
                  </a:schemeClr>
                </a:solidFill>
                <a:latin typeface="Calibri" panose="020F0502020204030204" pitchFamily="34" charset="0"/>
                <a:cs typeface="Calibri" panose="020F0502020204030204" pitchFamily="34" charset="0"/>
              </a:rPr>
              <a:t>Programming language, libraries, database, IDE, etc.</a:t>
            </a:r>
          </a:p>
        </p:txBody>
      </p:sp>
      <p:sp>
        <p:nvSpPr>
          <p:cNvPr id="39" name="TextBox 38">
            <a:extLst>
              <a:ext uri="{FF2B5EF4-FFF2-40B4-BE49-F238E27FC236}">
                <a16:creationId xmlns:a16="http://schemas.microsoft.com/office/drawing/2014/main" id="{59452755-5276-C043-AEFF-64EE2BDF7032}"/>
              </a:ext>
            </a:extLst>
          </p:cNvPr>
          <p:cNvSpPr txBox="1"/>
          <p:nvPr/>
        </p:nvSpPr>
        <p:spPr>
          <a:xfrm>
            <a:off x="1813433" y="4913873"/>
            <a:ext cx="5278848" cy="1323439"/>
          </a:xfrm>
          <a:prstGeom prst="rect">
            <a:avLst/>
          </a:prstGeom>
          <a:noFill/>
        </p:spPr>
        <p:txBody>
          <a:bodyPr wrap="square" rtlCol="0">
            <a:spAutoFit/>
          </a:bodyPr>
          <a:lstStyle/>
          <a:p>
            <a:pPr algn="ctr"/>
            <a:r>
              <a:rPr lang="en-US" sz="2000" dirty="0">
                <a:solidFill>
                  <a:schemeClr val="accent1">
                    <a:lumMod val="75000"/>
                  </a:schemeClr>
                </a:solidFill>
                <a:latin typeface="Calibri" panose="020F0502020204030204" pitchFamily="34" charset="0"/>
                <a:cs typeface="Calibri" panose="020F0502020204030204" pitchFamily="34" charset="0"/>
              </a:rPr>
              <a:t>Programmers make mistakes because they </a:t>
            </a:r>
            <a:br>
              <a:rPr lang="en-US" sz="2000" dirty="0">
                <a:solidFill>
                  <a:schemeClr val="accent1">
                    <a:lumMod val="75000"/>
                  </a:schemeClr>
                </a:solidFill>
                <a:latin typeface="Calibri" panose="020F0502020204030204" pitchFamily="34" charset="0"/>
                <a:cs typeface="Calibri" panose="020F0502020204030204" pitchFamily="34" charset="0"/>
              </a:rPr>
            </a:br>
            <a:r>
              <a:rPr lang="en-US" sz="2000" dirty="0">
                <a:solidFill>
                  <a:schemeClr val="accent1">
                    <a:lumMod val="75000"/>
                  </a:schemeClr>
                </a:solidFill>
                <a:latin typeface="Calibri" panose="020F0502020204030204" pitchFamily="34" charset="0"/>
                <a:cs typeface="Calibri" panose="020F0502020204030204" pitchFamily="34" charset="0"/>
              </a:rPr>
              <a:t>make simple slips or they do not completely understand how multiple program components work together the program’s state.</a:t>
            </a:r>
          </a:p>
        </p:txBody>
      </p:sp>
    </p:spTree>
    <p:extLst>
      <p:ext uri="{BB962C8B-B14F-4D97-AF65-F5344CB8AC3E}">
        <p14:creationId xmlns:p14="http://schemas.microsoft.com/office/powerpoint/2010/main" val="1322696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complexity</a:t>
            </a:r>
          </a:p>
        </p:txBody>
      </p:sp>
      <p:sp>
        <p:nvSpPr>
          <p:cNvPr id="8" name="Oval 7">
            <a:extLst>
              <a:ext uri="{FF2B5EF4-FFF2-40B4-BE49-F238E27FC236}">
                <a16:creationId xmlns:a16="http://schemas.microsoft.com/office/drawing/2014/main" id="{8A287757-0455-FF47-856F-9F339BF849F4}"/>
              </a:ext>
            </a:extLst>
          </p:cNvPr>
          <p:cNvSpPr/>
          <p:nvPr/>
        </p:nvSpPr>
        <p:spPr>
          <a:xfrm>
            <a:off x="4868024" y="1120673"/>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9" name="Oval 8">
            <a:extLst>
              <a:ext uri="{FF2B5EF4-FFF2-40B4-BE49-F238E27FC236}">
                <a16:creationId xmlns:a16="http://schemas.microsoft.com/office/drawing/2014/main" id="{E7D5486F-16DC-7948-AFF5-F86007B312A7}"/>
              </a:ext>
            </a:extLst>
          </p:cNvPr>
          <p:cNvSpPr/>
          <p:nvPr/>
        </p:nvSpPr>
        <p:spPr>
          <a:xfrm>
            <a:off x="4608004" y="2228168"/>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10" name="Oval 9">
            <a:extLst>
              <a:ext uri="{FF2B5EF4-FFF2-40B4-BE49-F238E27FC236}">
                <a16:creationId xmlns:a16="http://schemas.microsoft.com/office/drawing/2014/main" id="{70739A7B-9712-FD45-A9EB-3BC90C744E1A}"/>
              </a:ext>
            </a:extLst>
          </p:cNvPr>
          <p:cNvSpPr/>
          <p:nvPr/>
        </p:nvSpPr>
        <p:spPr>
          <a:xfrm>
            <a:off x="3389457" y="2797121"/>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11" name="Oval 10">
            <a:extLst>
              <a:ext uri="{FF2B5EF4-FFF2-40B4-BE49-F238E27FC236}">
                <a16:creationId xmlns:a16="http://schemas.microsoft.com/office/drawing/2014/main" id="{66A70A82-24F9-DD4A-9684-E74DA7A4578E}"/>
              </a:ext>
            </a:extLst>
          </p:cNvPr>
          <p:cNvSpPr/>
          <p:nvPr/>
        </p:nvSpPr>
        <p:spPr>
          <a:xfrm>
            <a:off x="2743627" y="3835028"/>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12" name="Oval 11">
            <a:extLst>
              <a:ext uri="{FF2B5EF4-FFF2-40B4-BE49-F238E27FC236}">
                <a16:creationId xmlns:a16="http://schemas.microsoft.com/office/drawing/2014/main" id="{4304AFF8-7F30-584B-8331-DFC284EECF6A}"/>
              </a:ext>
            </a:extLst>
          </p:cNvPr>
          <p:cNvSpPr/>
          <p:nvPr/>
        </p:nvSpPr>
        <p:spPr>
          <a:xfrm>
            <a:off x="3896052" y="4896299"/>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13" name="Oval 12">
            <a:extLst>
              <a:ext uri="{FF2B5EF4-FFF2-40B4-BE49-F238E27FC236}">
                <a16:creationId xmlns:a16="http://schemas.microsoft.com/office/drawing/2014/main" id="{E59862E5-9808-0448-AD15-9F5D593383B7}"/>
              </a:ext>
            </a:extLst>
          </p:cNvPr>
          <p:cNvSpPr/>
          <p:nvPr/>
        </p:nvSpPr>
        <p:spPr>
          <a:xfrm>
            <a:off x="5614272" y="4377346"/>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14" name="Oval 13">
            <a:extLst>
              <a:ext uri="{FF2B5EF4-FFF2-40B4-BE49-F238E27FC236}">
                <a16:creationId xmlns:a16="http://schemas.microsoft.com/office/drawing/2014/main" id="{A874E0E1-EC6D-AD47-A650-8C06FBF10D75}"/>
              </a:ext>
            </a:extLst>
          </p:cNvPr>
          <p:cNvSpPr/>
          <p:nvPr/>
        </p:nvSpPr>
        <p:spPr>
          <a:xfrm>
            <a:off x="5436096" y="3220968"/>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15" name="Oval 14">
            <a:extLst>
              <a:ext uri="{FF2B5EF4-FFF2-40B4-BE49-F238E27FC236}">
                <a16:creationId xmlns:a16="http://schemas.microsoft.com/office/drawing/2014/main" id="{94BF4BDE-C4BD-8546-9779-172B8EE86C1A}"/>
              </a:ext>
            </a:extLst>
          </p:cNvPr>
          <p:cNvSpPr/>
          <p:nvPr/>
        </p:nvSpPr>
        <p:spPr>
          <a:xfrm>
            <a:off x="3967924" y="3725584"/>
            <a:ext cx="640080" cy="640080"/>
          </a:xfrm>
          <a:prstGeom prst="ellipse">
            <a:avLst/>
          </a:prstGeom>
          <a:solidFill>
            <a:srgbClr val="C00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cxnSp>
        <p:nvCxnSpPr>
          <p:cNvPr id="16" name="Straight Arrow Connector 15">
            <a:extLst>
              <a:ext uri="{FF2B5EF4-FFF2-40B4-BE49-F238E27FC236}">
                <a16:creationId xmlns:a16="http://schemas.microsoft.com/office/drawing/2014/main" id="{382CA00C-2F07-EF45-87A7-B93224D3663A}"/>
              </a:ext>
            </a:extLst>
          </p:cNvPr>
          <p:cNvCxnSpPr>
            <a:cxnSpLocks/>
            <a:stCxn id="8" idx="4"/>
            <a:endCxn id="9" idx="0"/>
          </p:cNvCxnSpPr>
          <p:nvPr/>
        </p:nvCxnSpPr>
        <p:spPr>
          <a:xfrm flipH="1">
            <a:off x="4928044" y="1760753"/>
            <a:ext cx="260020" cy="467415"/>
          </a:xfrm>
          <a:prstGeom prst="straightConnector1">
            <a:avLst/>
          </a:prstGeom>
          <a:ln w="254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697802C-3D1B-8F4B-B5D1-4EA996775B54}"/>
              </a:ext>
            </a:extLst>
          </p:cNvPr>
          <p:cNvCxnSpPr>
            <a:cxnSpLocks/>
            <a:stCxn id="14" idx="1"/>
            <a:endCxn id="9" idx="5"/>
          </p:cNvCxnSpPr>
          <p:nvPr/>
        </p:nvCxnSpPr>
        <p:spPr>
          <a:xfrm flipH="1" flipV="1">
            <a:off x="5154346" y="2774510"/>
            <a:ext cx="375488" cy="540196"/>
          </a:xfrm>
          <a:prstGeom prst="straightConnector1">
            <a:avLst/>
          </a:prstGeom>
          <a:ln w="254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4F33D7D-588C-6D42-89E4-1A5C54E40336}"/>
              </a:ext>
            </a:extLst>
          </p:cNvPr>
          <p:cNvCxnSpPr>
            <a:cxnSpLocks/>
            <a:endCxn id="9" idx="2"/>
          </p:cNvCxnSpPr>
          <p:nvPr/>
        </p:nvCxnSpPr>
        <p:spPr>
          <a:xfrm flipV="1">
            <a:off x="4029537" y="2548208"/>
            <a:ext cx="578467" cy="460780"/>
          </a:xfrm>
          <a:prstGeom prst="straightConnector1">
            <a:avLst/>
          </a:prstGeom>
          <a:ln w="254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1AC20EC-FCE5-7145-86BA-9F539EB2B039}"/>
              </a:ext>
            </a:extLst>
          </p:cNvPr>
          <p:cNvCxnSpPr>
            <a:cxnSpLocks/>
            <a:stCxn id="13" idx="0"/>
            <a:endCxn id="14" idx="4"/>
          </p:cNvCxnSpPr>
          <p:nvPr/>
        </p:nvCxnSpPr>
        <p:spPr>
          <a:xfrm flipH="1" flipV="1">
            <a:off x="5756136" y="3861048"/>
            <a:ext cx="178176" cy="516298"/>
          </a:xfrm>
          <a:prstGeom prst="straightConnector1">
            <a:avLst/>
          </a:prstGeom>
          <a:ln w="254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E244219-1D30-8548-B5F5-A021697EEF33}"/>
              </a:ext>
            </a:extLst>
          </p:cNvPr>
          <p:cNvCxnSpPr>
            <a:cxnSpLocks/>
            <a:stCxn id="13" idx="2"/>
            <a:endCxn id="15" idx="5"/>
          </p:cNvCxnSpPr>
          <p:nvPr/>
        </p:nvCxnSpPr>
        <p:spPr>
          <a:xfrm flipH="1" flipV="1">
            <a:off x="4514266" y="4271926"/>
            <a:ext cx="1100006" cy="425460"/>
          </a:xfrm>
          <a:prstGeom prst="straightConnector1">
            <a:avLst/>
          </a:prstGeom>
          <a:ln w="25400">
            <a:solidFill>
              <a:srgbClr val="C0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92DECCD1-0AF5-AD4E-82C8-3FCEE48F47FC}"/>
              </a:ext>
            </a:extLst>
          </p:cNvPr>
          <p:cNvCxnSpPr>
            <a:cxnSpLocks/>
            <a:stCxn id="12" idx="0"/>
            <a:endCxn id="15" idx="4"/>
          </p:cNvCxnSpPr>
          <p:nvPr/>
        </p:nvCxnSpPr>
        <p:spPr>
          <a:xfrm flipV="1">
            <a:off x="4216092" y="4365664"/>
            <a:ext cx="71872" cy="530635"/>
          </a:xfrm>
          <a:prstGeom prst="straightConnector1">
            <a:avLst/>
          </a:prstGeom>
          <a:ln w="25400">
            <a:solidFill>
              <a:srgbClr val="C0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8C895A0-391A-074D-9056-B5CF8A16DF55}"/>
              </a:ext>
            </a:extLst>
          </p:cNvPr>
          <p:cNvCxnSpPr>
            <a:cxnSpLocks/>
            <a:stCxn id="11" idx="6"/>
          </p:cNvCxnSpPr>
          <p:nvPr/>
        </p:nvCxnSpPr>
        <p:spPr>
          <a:xfrm flipV="1">
            <a:off x="3383707" y="4061330"/>
            <a:ext cx="568731" cy="93738"/>
          </a:xfrm>
          <a:prstGeom prst="straightConnector1">
            <a:avLst/>
          </a:prstGeom>
          <a:ln w="25400">
            <a:solidFill>
              <a:srgbClr val="C0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F87F0CE2-37D1-2C43-901E-8D9FFDB0D3A3}"/>
              </a:ext>
            </a:extLst>
          </p:cNvPr>
          <p:cNvCxnSpPr>
            <a:cxnSpLocks/>
            <a:stCxn id="10" idx="5"/>
            <a:endCxn id="15" idx="1"/>
          </p:cNvCxnSpPr>
          <p:nvPr/>
        </p:nvCxnSpPr>
        <p:spPr>
          <a:xfrm>
            <a:off x="3935799" y="3343463"/>
            <a:ext cx="125863" cy="475859"/>
          </a:xfrm>
          <a:prstGeom prst="straightConnector1">
            <a:avLst/>
          </a:prstGeom>
          <a:ln w="25400">
            <a:solidFill>
              <a:srgbClr val="C0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2263D263-63AA-C844-8291-769A3FF46658}"/>
              </a:ext>
            </a:extLst>
          </p:cNvPr>
          <p:cNvCxnSpPr>
            <a:cxnSpLocks/>
            <a:endCxn id="15" idx="7"/>
          </p:cNvCxnSpPr>
          <p:nvPr/>
        </p:nvCxnSpPr>
        <p:spPr>
          <a:xfrm flipH="1">
            <a:off x="4514266" y="2906444"/>
            <a:ext cx="315382" cy="912878"/>
          </a:xfrm>
          <a:prstGeom prst="straightConnector1">
            <a:avLst/>
          </a:prstGeom>
          <a:ln w="25400">
            <a:solidFill>
              <a:srgbClr val="C0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B34EBC40-EA7E-C44B-801F-E31D928D3877}"/>
              </a:ext>
            </a:extLst>
          </p:cNvPr>
          <p:cNvSpPr txBox="1"/>
          <p:nvPr/>
        </p:nvSpPr>
        <p:spPr>
          <a:xfrm>
            <a:off x="1740799" y="5746164"/>
            <a:ext cx="5022458" cy="707886"/>
          </a:xfrm>
          <a:prstGeom prst="rect">
            <a:avLst/>
          </a:prstGeom>
          <a:noFill/>
        </p:spPr>
        <p:txBody>
          <a:bodyPr wrap="square" rtlCol="0">
            <a:spAutoFit/>
          </a:bodyPr>
          <a:lstStyle/>
          <a:p>
            <a:pPr algn="ctr"/>
            <a:r>
              <a:rPr lang="en-US" sz="2000" dirty="0">
                <a:solidFill>
                  <a:schemeClr val="accent1">
                    <a:lumMod val="75000"/>
                  </a:schemeClr>
                </a:solidFill>
                <a:latin typeface="Calibri" panose="020F0502020204030204" pitchFamily="34" charset="0"/>
                <a:cs typeface="Calibri" panose="020F0502020204030204" pitchFamily="34" charset="0"/>
              </a:rPr>
              <a:t>The shaded node interacts, in some ways, with the linked nodes shown by the dotted line</a:t>
            </a:r>
          </a:p>
        </p:txBody>
      </p:sp>
      <p:cxnSp>
        <p:nvCxnSpPr>
          <p:cNvPr id="61" name="Straight Arrow Connector 60">
            <a:extLst>
              <a:ext uri="{FF2B5EF4-FFF2-40B4-BE49-F238E27FC236}">
                <a16:creationId xmlns:a16="http://schemas.microsoft.com/office/drawing/2014/main" id="{A5EF605E-E536-164B-BDAE-D96F36C89981}"/>
              </a:ext>
            </a:extLst>
          </p:cNvPr>
          <p:cNvCxnSpPr>
            <a:cxnSpLocks/>
            <a:stCxn id="14" idx="2"/>
            <a:endCxn id="15" idx="6"/>
          </p:cNvCxnSpPr>
          <p:nvPr/>
        </p:nvCxnSpPr>
        <p:spPr>
          <a:xfrm flipH="1">
            <a:off x="4608004" y="3541008"/>
            <a:ext cx="828092" cy="504616"/>
          </a:xfrm>
          <a:prstGeom prst="straightConnector1">
            <a:avLst/>
          </a:prstGeom>
          <a:ln w="25400">
            <a:solidFill>
              <a:srgbClr val="C0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0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7   2020/10/27   </a:t>
            </a:r>
            <a:r>
              <a:rPr lang="zh-TW" altLang="en-US" sz="2400" dirty="0"/>
              <a:t>基於雲的軟體：虛擬化和容器、軟體即服務</a:t>
            </a:r>
            <a:br>
              <a:rPr lang="en-US" altLang="zh-TW" sz="2400" dirty="0"/>
            </a:br>
            <a:r>
              <a:rPr lang="en-US" altLang="zh-TW" sz="2400" dirty="0"/>
              <a:t>                             </a:t>
            </a:r>
            <a:r>
              <a:rPr lang="zh-TW" altLang="en-US" sz="2400" dirty="0"/>
              <a:t> </a:t>
            </a:r>
            <a:r>
              <a:rPr lang="en-US" altLang="zh-TW" sz="2400" dirty="0"/>
              <a:t>(Cloud-Based Software: </a:t>
            </a:r>
            <a:r>
              <a:rPr lang="en-US" altLang="zh-TW" sz="2200" dirty="0"/>
              <a:t>Virtualization and containers,</a:t>
            </a:r>
            <a:br>
              <a:rPr lang="en-US" altLang="zh-TW" sz="2200" dirty="0"/>
            </a:br>
            <a:r>
              <a:rPr lang="en-US" altLang="zh-TW" sz="2200" dirty="0"/>
              <a:t>                                  Everything as a service, Software as a service)</a:t>
            </a:r>
          </a:p>
          <a:p>
            <a:pPr marL="0" indent="0">
              <a:buNone/>
            </a:pPr>
            <a:r>
              <a:rPr lang="en-US" altLang="zh-TW" sz="2400" dirty="0"/>
              <a:t>8   2020/11/03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solidFill>
                  <a:schemeClr val="accent6">
                    <a:lumMod val="75000"/>
                  </a:schemeClr>
                </a:solidFill>
              </a:rPr>
              <a:t>9   2020/11/10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10   2020/11/17   </a:t>
            </a:r>
            <a:r>
              <a:rPr lang="zh-TW" altLang="en-US" sz="2400" dirty="0"/>
              <a:t>微服務架構：</a:t>
            </a:r>
            <a:r>
              <a:rPr lang="en-US" altLang="zh-TW" sz="2400" dirty="0"/>
              <a:t>RESTful</a:t>
            </a:r>
            <a:r>
              <a:rPr lang="zh-TW" altLang="en-US" sz="2400" dirty="0"/>
              <a:t>服務、服務部署</a:t>
            </a:r>
            <a:br>
              <a:rPr lang="en-US" altLang="zh-TW" sz="2400" dirty="0"/>
            </a:br>
            <a:r>
              <a:rPr lang="en-US" altLang="zh-TW" sz="2400" dirty="0"/>
              <a:t>                               </a:t>
            </a:r>
            <a:r>
              <a:rPr lang="zh-TW" altLang="en-US" sz="2400" dirty="0"/>
              <a:t> </a:t>
            </a:r>
            <a:r>
              <a:rPr lang="en-US" altLang="zh-TW" sz="2200" dirty="0"/>
              <a:t>(Microservices Architecture: RESTful services, </a:t>
            </a:r>
            <a:br>
              <a:rPr lang="en-US" altLang="zh-TW" sz="2200" dirty="0"/>
            </a:br>
            <a:r>
              <a:rPr lang="en-US" altLang="zh-TW" sz="2200" dirty="0"/>
              <a:t>                                     Service deployment)</a:t>
            </a:r>
          </a:p>
          <a:p>
            <a:pPr marL="0" indent="0">
              <a:buNone/>
            </a:pPr>
            <a:r>
              <a:rPr lang="en-US" altLang="zh-TW" sz="2400" dirty="0">
                <a:solidFill>
                  <a:schemeClr val="accent3">
                    <a:lumMod val="75000"/>
                  </a:schemeClr>
                </a:solidFill>
              </a:rPr>
              <a:t>11   2020/11/24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t>12   2020/12/01   </a:t>
            </a:r>
            <a:r>
              <a:rPr lang="zh-TW" altLang="en-US" sz="2400" dirty="0"/>
              <a:t>安全和隱私 </a:t>
            </a:r>
            <a:r>
              <a:rPr lang="en-US" altLang="zh-TW" sz="2400" dirty="0"/>
              <a:t>(Security and Privacy)</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Complexity</a:t>
            </a:r>
            <a:r>
              <a:rPr lang="en-US" dirty="0"/>
              <a:t> is related to the </a:t>
            </a:r>
            <a:br>
              <a:rPr lang="en-US" dirty="0"/>
            </a:br>
            <a:r>
              <a:rPr lang="en-US" dirty="0"/>
              <a:t>number of relationships between elements </a:t>
            </a:r>
            <a:br>
              <a:rPr lang="en-US" dirty="0"/>
            </a:br>
            <a:r>
              <a:rPr lang="en-US" dirty="0"/>
              <a:t>in a program and the type and nature of these relationships</a:t>
            </a:r>
          </a:p>
          <a:p>
            <a:r>
              <a:rPr lang="en-US" dirty="0">
                <a:solidFill>
                  <a:schemeClr val="accent1"/>
                </a:solidFill>
              </a:rPr>
              <a:t>The number of relationships between entities </a:t>
            </a:r>
            <a:r>
              <a:rPr lang="en-US" dirty="0"/>
              <a:t>is called the </a:t>
            </a:r>
            <a:r>
              <a:rPr lang="en-US" dirty="0">
                <a:solidFill>
                  <a:srgbClr val="C00000"/>
                </a:solidFill>
              </a:rPr>
              <a:t>coupling</a:t>
            </a:r>
            <a:r>
              <a:rPr lang="en-US" dirty="0"/>
              <a:t>. The higher the coupling, the more complex the system. </a:t>
            </a:r>
          </a:p>
          <a:p>
            <a:pPr lvl="1"/>
            <a:r>
              <a:rPr lang="en-US" dirty="0"/>
              <a:t>The shaded node has a relatively </a:t>
            </a:r>
            <a:r>
              <a:rPr lang="en-US" dirty="0">
                <a:solidFill>
                  <a:srgbClr val="C00000"/>
                </a:solidFill>
              </a:rPr>
              <a:t>high coupling </a:t>
            </a:r>
            <a:r>
              <a:rPr lang="en-US" dirty="0"/>
              <a:t>because it has relationships with six other nodes.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Program complexity</a:t>
            </a:r>
          </a:p>
        </p:txBody>
      </p:sp>
    </p:spTree>
    <p:extLst>
      <p:ext uri="{BB962C8B-B14F-4D97-AF65-F5344CB8AC3E}">
        <p14:creationId xmlns:p14="http://schemas.microsoft.com/office/powerpoint/2010/main" val="1947040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A </a:t>
            </a:r>
            <a:r>
              <a:rPr lang="en-US" b="1" dirty="0">
                <a:solidFill>
                  <a:srgbClr val="C00000"/>
                </a:solidFill>
              </a:rPr>
              <a:t>static relationship </a:t>
            </a:r>
            <a:r>
              <a:rPr lang="en-US" dirty="0"/>
              <a:t>is one that is stable and does not depend on program execution. </a:t>
            </a:r>
          </a:p>
          <a:p>
            <a:pPr lvl="1"/>
            <a:r>
              <a:rPr lang="en-US" dirty="0"/>
              <a:t>Whether or not one component is </a:t>
            </a:r>
            <a:br>
              <a:rPr lang="en-US" dirty="0"/>
            </a:br>
            <a:r>
              <a:rPr lang="en-US" dirty="0">
                <a:solidFill>
                  <a:srgbClr val="C00000"/>
                </a:solidFill>
              </a:rPr>
              <a:t>part</a:t>
            </a:r>
            <a:r>
              <a:rPr lang="en-US" dirty="0"/>
              <a:t> of another component is a static relationship. </a:t>
            </a:r>
          </a:p>
          <a:p>
            <a:endParaRPr lang="en-US" dirty="0"/>
          </a:p>
          <a:p>
            <a:r>
              <a:rPr lang="en-US" b="1" dirty="0">
                <a:solidFill>
                  <a:srgbClr val="C00000"/>
                </a:solidFill>
              </a:rPr>
              <a:t>Dynamic relationships</a:t>
            </a:r>
            <a:r>
              <a:rPr lang="en-US" dirty="0"/>
              <a:t>, which change over time, are more complex than static relationships. </a:t>
            </a:r>
          </a:p>
          <a:p>
            <a:pPr lvl="1"/>
            <a:r>
              <a:rPr lang="en-US" dirty="0"/>
              <a:t>An example of a dynamic relationship is </a:t>
            </a:r>
            <a:br>
              <a:rPr lang="en-US" dirty="0"/>
            </a:br>
            <a:r>
              <a:rPr lang="en-US" dirty="0"/>
              <a:t>the ‘</a:t>
            </a:r>
            <a:r>
              <a:rPr lang="en-US" dirty="0">
                <a:solidFill>
                  <a:srgbClr val="C00000"/>
                </a:solidFill>
              </a:rPr>
              <a:t>calls</a:t>
            </a:r>
            <a:r>
              <a:rPr lang="en-US" dirty="0"/>
              <a:t>’ relationship between functions.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complexity</a:t>
            </a:r>
          </a:p>
        </p:txBody>
      </p:sp>
    </p:spTree>
    <p:extLst>
      <p:ext uri="{BB962C8B-B14F-4D97-AF65-F5344CB8AC3E}">
        <p14:creationId xmlns:p14="http://schemas.microsoft.com/office/powerpoint/2010/main" val="3757468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Types of complexity</a:t>
            </a:r>
          </a:p>
        </p:txBody>
      </p:sp>
      <p:sp>
        <p:nvSpPr>
          <p:cNvPr id="7" name="Rounded Rectangle 6">
            <a:extLst>
              <a:ext uri="{FF2B5EF4-FFF2-40B4-BE49-F238E27FC236}">
                <a16:creationId xmlns:a16="http://schemas.microsoft.com/office/drawing/2014/main" id="{FAF5986B-B10C-714E-B6DF-16553BC6CC72}"/>
              </a:ext>
            </a:extLst>
          </p:cNvPr>
          <p:cNvSpPr>
            <a:spLocks noChangeArrowheads="1"/>
          </p:cNvSpPr>
          <p:nvPr/>
        </p:nvSpPr>
        <p:spPr bwMode="auto">
          <a:xfrm>
            <a:off x="263174" y="1268760"/>
            <a:ext cx="2424964" cy="108143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Reading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complexity</a:t>
            </a:r>
          </a:p>
        </p:txBody>
      </p:sp>
      <p:sp>
        <p:nvSpPr>
          <p:cNvPr id="8" name="Rounded Rectangle 7">
            <a:extLst>
              <a:ext uri="{FF2B5EF4-FFF2-40B4-BE49-F238E27FC236}">
                <a16:creationId xmlns:a16="http://schemas.microsoft.com/office/drawing/2014/main" id="{02FACE76-DCA2-C341-8EDA-76C305C90573}"/>
              </a:ext>
            </a:extLst>
          </p:cNvPr>
          <p:cNvSpPr>
            <a:spLocks noChangeArrowheads="1"/>
          </p:cNvSpPr>
          <p:nvPr/>
        </p:nvSpPr>
        <p:spPr bwMode="auto">
          <a:xfrm>
            <a:off x="263174" y="2612472"/>
            <a:ext cx="2424964" cy="108143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Structural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complexity</a:t>
            </a:r>
          </a:p>
        </p:txBody>
      </p:sp>
      <p:sp>
        <p:nvSpPr>
          <p:cNvPr id="9" name="Rounded Rectangle 8">
            <a:extLst>
              <a:ext uri="{FF2B5EF4-FFF2-40B4-BE49-F238E27FC236}">
                <a16:creationId xmlns:a16="http://schemas.microsoft.com/office/drawing/2014/main" id="{081D080E-7219-094D-B8E8-A5D15DDC2E9E}"/>
              </a:ext>
            </a:extLst>
          </p:cNvPr>
          <p:cNvSpPr>
            <a:spLocks noChangeArrowheads="1"/>
          </p:cNvSpPr>
          <p:nvPr/>
        </p:nvSpPr>
        <p:spPr bwMode="auto">
          <a:xfrm>
            <a:off x="263174" y="3956184"/>
            <a:ext cx="2424964" cy="108143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Data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complexity</a:t>
            </a:r>
          </a:p>
        </p:txBody>
      </p:sp>
      <p:sp>
        <p:nvSpPr>
          <p:cNvPr id="10" name="Rounded Rectangle 9">
            <a:extLst>
              <a:ext uri="{FF2B5EF4-FFF2-40B4-BE49-F238E27FC236}">
                <a16:creationId xmlns:a16="http://schemas.microsoft.com/office/drawing/2014/main" id="{13A0B579-0C5E-CB4A-A50A-E6ABEEBD93D4}"/>
              </a:ext>
            </a:extLst>
          </p:cNvPr>
          <p:cNvSpPr>
            <a:spLocks noChangeArrowheads="1"/>
          </p:cNvSpPr>
          <p:nvPr/>
        </p:nvSpPr>
        <p:spPr bwMode="auto">
          <a:xfrm>
            <a:off x="263174" y="5299897"/>
            <a:ext cx="2424964" cy="108143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Decision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complexity</a:t>
            </a:r>
          </a:p>
        </p:txBody>
      </p:sp>
      <p:sp>
        <p:nvSpPr>
          <p:cNvPr id="11" name="Rounded Rectangle 10">
            <a:extLst>
              <a:ext uri="{FF2B5EF4-FFF2-40B4-BE49-F238E27FC236}">
                <a16:creationId xmlns:a16="http://schemas.microsoft.com/office/drawing/2014/main" id="{8B2FF968-7AB0-394D-A985-5CF4CB2759CE}"/>
              </a:ext>
            </a:extLst>
          </p:cNvPr>
          <p:cNvSpPr>
            <a:spLocks noChangeArrowheads="1"/>
          </p:cNvSpPr>
          <p:nvPr/>
        </p:nvSpPr>
        <p:spPr bwMode="auto">
          <a:xfrm>
            <a:off x="2686115" y="1281925"/>
            <a:ext cx="6134357" cy="106826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This reflects how hard it is to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read and understand the program.</a:t>
            </a:r>
          </a:p>
        </p:txBody>
      </p:sp>
      <p:sp>
        <p:nvSpPr>
          <p:cNvPr id="12" name="Rounded Rectangle 11">
            <a:extLst>
              <a:ext uri="{FF2B5EF4-FFF2-40B4-BE49-F238E27FC236}">
                <a16:creationId xmlns:a16="http://schemas.microsoft.com/office/drawing/2014/main" id="{1E3B025F-8A15-5D4C-96D2-7424106731C1}"/>
              </a:ext>
            </a:extLst>
          </p:cNvPr>
          <p:cNvSpPr>
            <a:spLocks noChangeArrowheads="1"/>
          </p:cNvSpPr>
          <p:nvPr/>
        </p:nvSpPr>
        <p:spPr bwMode="auto">
          <a:xfrm>
            <a:off x="2687781" y="2612471"/>
            <a:ext cx="6134357" cy="106826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This reflects the number and types of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relationship between the structures </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(classes, objects, methods or functions) in your program.</a:t>
            </a:r>
          </a:p>
        </p:txBody>
      </p:sp>
      <p:sp>
        <p:nvSpPr>
          <p:cNvPr id="13" name="Rounded Rectangle 12">
            <a:extLst>
              <a:ext uri="{FF2B5EF4-FFF2-40B4-BE49-F238E27FC236}">
                <a16:creationId xmlns:a16="http://schemas.microsoft.com/office/drawing/2014/main" id="{9AB478D0-F713-D04A-A08D-571252745B33}"/>
              </a:ext>
            </a:extLst>
          </p:cNvPr>
          <p:cNvSpPr>
            <a:spLocks noChangeArrowheads="1"/>
          </p:cNvSpPr>
          <p:nvPr/>
        </p:nvSpPr>
        <p:spPr bwMode="auto">
          <a:xfrm>
            <a:off x="2698900" y="3956184"/>
            <a:ext cx="6134357" cy="106826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This reflects the representations of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data used and relationships between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the data elements in your program.</a:t>
            </a:r>
          </a:p>
        </p:txBody>
      </p:sp>
      <p:sp>
        <p:nvSpPr>
          <p:cNvPr id="14" name="Rounded Rectangle 13">
            <a:extLst>
              <a:ext uri="{FF2B5EF4-FFF2-40B4-BE49-F238E27FC236}">
                <a16:creationId xmlns:a16="http://schemas.microsoft.com/office/drawing/2014/main" id="{386E7AE7-9131-1C42-BEB9-E9C1FF6596D6}"/>
              </a:ext>
            </a:extLst>
          </p:cNvPr>
          <p:cNvSpPr>
            <a:spLocks noChangeArrowheads="1"/>
          </p:cNvSpPr>
          <p:nvPr/>
        </p:nvSpPr>
        <p:spPr bwMode="auto">
          <a:xfrm>
            <a:off x="2698900" y="5313063"/>
            <a:ext cx="6134357" cy="106826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This reflects the complexity of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the decisions in your program</a:t>
            </a:r>
          </a:p>
        </p:txBody>
      </p:sp>
    </p:spTree>
    <p:extLst>
      <p:ext uri="{BB962C8B-B14F-4D97-AF65-F5344CB8AC3E}">
        <p14:creationId xmlns:p14="http://schemas.microsoft.com/office/powerpoint/2010/main" val="4660346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Complexity reduction guidelines</a:t>
            </a:r>
          </a:p>
        </p:txBody>
      </p:sp>
      <p:sp>
        <p:nvSpPr>
          <p:cNvPr id="7" name="Rounded Rectangle 6">
            <a:extLst>
              <a:ext uri="{FF2B5EF4-FFF2-40B4-BE49-F238E27FC236}">
                <a16:creationId xmlns:a16="http://schemas.microsoft.com/office/drawing/2014/main" id="{139E4300-6F4B-FB48-A091-B7DB0E156A88}"/>
              </a:ext>
            </a:extLst>
          </p:cNvPr>
          <p:cNvSpPr>
            <a:spLocks noChangeArrowheads="1"/>
          </p:cNvSpPr>
          <p:nvPr/>
        </p:nvSpPr>
        <p:spPr bwMode="auto">
          <a:xfrm>
            <a:off x="611832" y="1082959"/>
            <a:ext cx="8064624" cy="79787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Structural complexity</a:t>
            </a:r>
          </a:p>
        </p:txBody>
      </p:sp>
      <p:sp>
        <p:nvSpPr>
          <p:cNvPr id="8" name="Rounded Rectangle 7">
            <a:extLst>
              <a:ext uri="{FF2B5EF4-FFF2-40B4-BE49-F238E27FC236}">
                <a16:creationId xmlns:a16="http://schemas.microsoft.com/office/drawing/2014/main" id="{1D1610F9-FD82-534E-905C-3549002DD6A7}"/>
              </a:ext>
            </a:extLst>
          </p:cNvPr>
          <p:cNvSpPr>
            <a:spLocks noChangeArrowheads="1"/>
          </p:cNvSpPr>
          <p:nvPr/>
        </p:nvSpPr>
        <p:spPr bwMode="auto">
          <a:xfrm>
            <a:off x="611832" y="2115950"/>
            <a:ext cx="8064624" cy="437692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marL="342900" indent="-342900">
              <a:spcAft>
                <a:spcPts val="1200"/>
              </a:spcAft>
              <a:buFont typeface="Arial" panose="020B0604020202020204" pitchFamily="34" charset="0"/>
              <a:buChar char="•"/>
              <a:defRPr/>
            </a:pPr>
            <a:r>
              <a:rPr lang="en-US" sz="2600" dirty="0">
                <a:latin typeface="Calibri" panose="020F0502020204030204" pitchFamily="34" charset="0"/>
                <a:cs typeface="Calibri" panose="020F0502020204030204" pitchFamily="34" charset="0"/>
              </a:rPr>
              <a:t>Functions should do one thing and one thing only</a:t>
            </a:r>
          </a:p>
          <a:p>
            <a:pPr marL="342900" indent="-342900">
              <a:spcAft>
                <a:spcPts val="1200"/>
              </a:spcAft>
              <a:buFont typeface="Arial" panose="020B0604020202020204" pitchFamily="34" charset="0"/>
              <a:buChar char="•"/>
              <a:defRPr/>
            </a:pPr>
            <a:r>
              <a:rPr lang="en-US" sz="2600" dirty="0">
                <a:latin typeface="Calibri" panose="020F0502020204030204" pitchFamily="34" charset="0"/>
                <a:cs typeface="Calibri" panose="020F0502020204030204" pitchFamily="34" charset="0"/>
              </a:rPr>
              <a:t>Functions should never have side-effects</a:t>
            </a:r>
          </a:p>
          <a:p>
            <a:pPr marL="342900" indent="-342900">
              <a:spcAft>
                <a:spcPts val="1200"/>
              </a:spcAft>
              <a:buFont typeface="Arial" panose="020B0604020202020204" pitchFamily="34" charset="0"/>
              <a:buChar char="•"/>
              <a:defRPr/>
            </a:pPr>
            <a:r>
              <a:rPr lang="en-US" sz="2600" dirty="0">
                <a:latin typeface="Calibri" panose="020F0502020204030204" pitchFamily="34" charset="0"/>
                <a:cs typeface="Calibri" panose="020F0502020204030204" pitchFamily="34" charset="0"/>
              </a:rPr>
              <a:t>Every class should have a single responsibility</a:t>
            </a:r>
          </a:p>
          <a:p>
            <a:pPr marL="342900" indent="-342900">
              <a:spcAft>
                <a:spcPts val="1200"/>
              </a:spcAft>
              <a:buFont typeface="Arial" panose="020B0604020202020204" pitchFamily="34" charset="0"/>
              <a:buChar char="•"/>
              <a:defRPr/>
            </a:pPr>
            <a:r>
              <a:rPr lang="en-US" sz="2600" dirty="0">
                <a:latin typeface="Calibri" panose="020F0502020204030204" pitchFamily="34" charset="0"/>
                <a:cs typeface="Calibri" panose="020F0502020204030204" pitchFamily="34" charset="0"/>
              </a:rPr>
              <a:t>Minimize the depth of inheritance hierarchies</a:t>
            </a:r>
          </a:p>
          <a:p>
            <a:pPr marL="342900" indent="-342900">
              <a:spcAft>
                <a:spcPts val="1200"/>
              </a:spcAft>
              <a:buFont typeface="Arial" panose="020B0604020202020204" pitchFamily="34" charset="0"/>
              <a:buChar char="•"/>
              <a:defRPr/>
            </a:pPr>
            <a:r>
              <a:rPr lang="en-US" sz="2600" dirty="0">
                <a:latin typeface="Calibri" panose="020F0502020204030204" pitchFamily="34" charset="0"/>
                <a:cs typeface="Calibri" panose="020F0502020204030204" pitchFamily="34" charset="0"/>
              </a:rPr>
              <a:t>Avoid multiple inheritance</a:t>
            </a:r>
          </a:p>
          <a:p>
            <a:pPr marL="342900" indent="-342900">
              <a:spcAft>
                <a:spcPts val="1200"/>
              </a:spcAft>
              <a:buFont typeface="Arial" panose="020B0604020202020204" pitchFamily="34" charset="0"/>
              <a:buChar char="•"/>
              <a:defRPr/>
            </a:pPr>
            <a:r>
              <a:rPr lang="en-US" sz="2600" dirty="0">
                <a:latin typeface="Calibri" panose="020F0502020204030204" pitchFamily="34" charset="0"/>
                <a:cs typeface="Calibri" panose="020F0502020204030204" pitchFamily="34" charset="0"/>
              </a:rPr>
              <a:t>Avoid threads (parallelism) unless absolutely necessary</a:t>
            </a:r>
          </a:p>
          <a:p>
            <a:pPr algn="ctr">
              <a:defRPr/>
            </a:pP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76398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Complexity reduction guidelines</a:t>
            </a:r>
          </a:p>
        </p:txBody>
      </p:sp>
      <p:sp>
        <p:nvSpPr>
          <p:cNvPr id="7" name="Rounded Rectangle 6">
            <a:extLst>
              <a:ext uri="{FF2B5EF4-FFF2-40B4-BE49-F238E27FC236}">
                <a16:creationId xmlns:a16="http://schemas.microsoft.com/office/drawing/2014/main" id="{139E4300-6F4B-FB48-A091-B7DB0E156A88}"/>
              </a:ext>
            </a:extLst>
          </p:cNvPr>
          <p:cNvSpPr>
            <a:spLocks noChangeArrowheads="1"/>
          </p:cNvSpPr>
          <p:nvPr/>
        </p:nvSpPr>
        <p:spPr bwMode="auto">
          <a:xfrm>
            <a:off x="611832" y="1082959"/>
            <a:ext cx="8064624" cy="79787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Data complexity</a:t>
            </a:r>
          </a:p>
        </p:txBody>
      </p:sp>
      <p:sp>
        <p:nvSpPr>
          <p:cNvPr id="8" name="Rounded Rectangle 7">
            <a:extLst>
              <a:ext uri="{FF2B5EF4-FFF2-40B4-BE49-F238E27FC236}">
                <a16:creationId xmlns:a16="http://schemas.microsoft.com/office/drawing/2014/main" id="{1D1610F9-FD82-534E-905C-3549002DD6A7}"/>
              </a:ext>
            </a:extLst>
          </p:cNvPr>
          <p:cNvSpPr>
            <a:spLocks noChangeArrowheads="1"/>
          </p:cNvSpPr>
          <p:nvPr/>
        </p:nvSpPr>
        <p:spPr bwMode="auto">
          <a:xfrm>
            <a:off x="611832" y="2115950"/>
            <a:ext cx="8064624" cy="437692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marL="342900" indent="-342900">
              <a:spcAft>
                <a:spcPts val="1200"/>
              </a:spcAft>
              <a:buFont typeface="Arial" panose="020B0604020202020204" pitchFamily="34" charset="0"/>
              <a:buChar char="•"/>
              <a:defRPr/>
            </a:pPr>
            <a:r>
              <a:rPr lang="en-US" sz="3200" dirty="0">
                <a:latin typeface="Calibri" panose="020F0502020204030204" pitchFamily="34" charset="0"/>
                <a:cs typeface="Calibri" panose="020F0502020204030204" pitchFamily="34" charset="0"/>
              </a:rPr>
              <a:t>Define interfaces for all abstractions</a:t>
            </a:r>
          </a:p>
          <a:p>
            <a:pPr marL="342900" indent="-342900">
              <a:spcAft>
                <a:spcPts val="1200"/>
              </a:spcAft>
              <a:buFont typeface="Arial" panose="020B0604020202020204" pitchFamily="34" charset="0"/>
              <a:buChar char="•"/>
              <a:defRPr/>
            </a:pPr>
            <a:r>
              <a:rPr lang="en-US" sz="3200" dirty="0">
                <a:latin typeface="Calibri" panose="020F0502020204030204" pitchFamily="34" charset="0"/>
                <a:cs typeface="Calibri" panose="020F0502020204030204" pitchFamily="34" charset="0"/>
              </a:rPr>
              <a:t>Define abstract data types</a:t>
            </a:r>
          </a:p>
          <a:p>
            <a:pPr marL="342900" indent="-342900">
              <a:spcAft>
                <a:spcPts val="1200"/>
              </a:spcAft>
              <a:buFont typeface="Arial" panose="020B0604020202020204" pitchFamily="34" charset="0"/>
              <a:buChar char="•"/>
              <a:defRPr/>
            </a:pPr>
            <a:r>
              <a:rPr lang="en-US" sz="3200" dirty="0">
                <a:latin typeface="Calibri" panose="020F0502020204030204" pitchFamily="34" charset="0"/>
                <a:cs typeface="Calibri" panose="020F0502020204030204" pitchFamily="34" charset="0"/>
              </a:rPr>
              <a:t>Avoid using floating-point numbers</a:t>
            </a:r>
          </a:p>
          <a:p>
            <a:pPr marL="342900" indent="-342900">
              <a:spcAft>
                <a:spcPts val="1200"/>
              </a:spcAft>
              <a:buFont typeface="Arial" panose="020B0604020202020204" pitchFamily="34" charset="0"/>
              <a:buChar char="•"/>
              <a:defRPr/>
            </a:pPr>
            <a:r>
              <a:rPr lang="en-US" sz="3200" dirty="0">
                <a:latin typeface="Calibri" panose="020F0502020204030204" pitchFamily="34" charset="0"/>
                <a:cs typeface="Calibri" panose="020F0502020204030204" pitchFamily="34" charset="0"/>
              </a:rPr>
              <a:t>Never use data aliases</a:t>
            </a:r>
          </a:p>
          <a:p>
            <a:pPr marL="342900" indent="-342900">
              <a:spcAft>
                <a:spcPts val="1200"/>
              </a:spcAft>
              <a:buFont typeface="Arial" panose="020B0604020202020204" pitchFamily="34" charset="0"/>
              <a:buChar char="•"/>
              <a:defRPr/>
            </a:pPr>
            <a:endParaRPr lang="en-US" sz="2600" dirty="0">
              <a:latin typeface="Calibri" panose="020F0502020204030204" pitchFamily="34" charset="0"/>
              <a:cs typeface="Calibri" panose="020F0502020204030204" pitchFamily="34" charset="0"/>
            </a:endParaRPr>
          </a:p>
          <a:p>
            <a:pPr algn="ctr">
              <a:defRPr/>
            </a:pP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8984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Complexity reduction guidelines</a:t>
            </a:r>
          </a:p>
        </p:txBody>
      </p:sp>
      <p:sp>
        <p:nvSpPr>
          <p:cNvPr id="7" name="Rounded Rectangle 6">
            <a:extLst>
              <a:ext uri="{FF2B5EF4-FFF2-40B4-BE49-F238E27FC236}">
                <a16:creationId xmlns:a16="http://schemas.microsoft.com/office/drawing/2014/main" id="{139E4300-6F4B-FB48-A091-B7DB0E156A88}"/>
              </a:ext>
            </a:extLst>
          </p:cNvPr>
          <p:cNvSpPr>
            <a:spLocks noChangeArrowheads="1"/>
          </p:cNvSpPr>
          <p:nvPr/>
        </p:nvSpPr>
        <p:spPr bwMode="auto">
          <a:xfrm>
            <a:off x="611832" y="1082959"/>
            <a:ext cx="8064624" cy="79787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Conditional complexity</a:t>
            </a:r>
          </a:p>
        </p:txBody>
      </p:sp>
      <p:sp>
        <p:nvSpPr>
          <p:cNvPr id="8" name="Rounded Rectangle 7">
            <a:extLst>
              <a:ext uri="{FF2B5EF4-FFF2-40B4-BE49-F238E27FC236}">
                <a16:creationId xmlns:a16="http://schemas.microsoft.com/office/drawing/2014/main" id="{1D1610F9-FD82-534E-905C-3549002DD6A7}"/>
              </a:ext>
            </a:extLst>
          </p:cNvPr>
          <p:cNvSpPr>
            <a:spLocks noChangeArrowheads="1"/>
          </p:cNvSpPr>
          <p:nvPr/>
        </p:nvSpPr>
        <p:spPr bwMode="auto">
          <a:xfrm>
            <a:off x="611832" y="2115950"/>
            <a:ext cx="8064624" cy="437692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marL="342900" indent="-342900">
              <a:spcAft>
                <a:spcPts val="1200"/>
              </a:spcAft>
              <a:buFont typeface="Arial" panose="020B0604020202020204" pitchFamily="34" charset="0"/>
              <a:buChar char="•"/>
              <a:defRPr/>
            </a:pPr>
            <a:r>
              <a:rPr lang="en-US" sz="3200" dirty="0">
                <a:latin typeface="Calibri" panose="020F0502020204030204" pitchFamily="34" charset="0"/>
                <a:cs typeface="Calibri" panose="020F0502020204030204" pitchFamily="34" charset="0"/>
              </a:rPr>
              <a:t>Avoid deeply nested conditional statements</a:t>
            </a:r>
          </a:p>
          <a:p>
            <a:pPr marL="342900" indent="-342900">
              <a:spcAft>
                <a:spcPts val="1200"/>
              </a:spcAft>
              <a:buFont typeface="Arial" panose="020B0604020202020204" pitchFamily="34" charset="0"/>
              <a:buChar char="•"/>
              <a:defRPr/>
            </a:pPr>
            <a:r>
              <a:rPr lang="en-US" sz="3200" dirty="0">
                <a:latin typeface="Calibri" panose="020F0502020204030204" pitchFamily="34" charset="0"/>
                <a:cs typeface="Calibri" panose="020F0502020204030204" pitchFamily="34" charset="0"/>
              </a:rPr>
              <a:t>Avoid complex conditional expressions</a:t>
            </a:r>
          </a:p>
          <a:p>
            <a:pPr marL="342900" indent="-342900">
              <a:spcAft>
                <a:spcPts val="1200"/>
              </a:spcAft>
              <a:buFont typeface="Arial" panose="020B0604020202020204" pitchFamily="34" charset="0"/>
              <a:buChar char="•"/>
              <a:defRPr/>
            </a:pPr>
            <a:endParaRPr lang="en-US" sz="2600" dirty="0">
              <a:latin typeface="Calibri" panose="020F0502020204030204" pitchFamily="34" charset="0"/>
              <a:cs typeface="Calibri" panose="020F0502020204030204" pitchFamily="34" charset="0"/>
            </a:endParaRPr>
          </a:p>
          <a:p>
            <a:pPr algn="ctr">
              <a:defRPr/>
            </a:pP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36505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268760"/>
            <a:ext cx="8712968" cy="5251102"/>
          </a:xfrm>
        </p:spPr>
        <p:txBody>
          <a:bodyPr/>
          <a:lstStyle/>
          <a:p>
            <a:r>
              <a:rPr lang="en-US" dirty="0"/>
              <a:t>You should design classes so that there is only </a:t>
            </a:r>
            <a:br>
              <a:rPr lang="en-US" dirty="0"/>
            </a:br>
            <a:r>
              <a:rPr lang="en-US" b="1" dirty="0">
                <a:solidFill>
                  <a:srgbClr val="C00000"/>
                </a:solidFill>
              </a:rPr>
              <a:t>a single reason to change </a:t>
            </a:r>
            <a:r>
              <a:rPr lang="en-US" dirty="0"/>
              <a:t>a class. </a:t>
            </a:r>
          </a:p>
          <a:p>
            <a:pPr lvl="1"/>
            <a:r>
              <a:rPr lang="en-US" dirty="0"/>
              <a:t>If you adopt this approach, your classes will be smaller and more cohesive.</a:t>
            </a:r>
          </a:p>
          <a:p>
            <a:pPr lvl="1"/>
            <a:r>
              <a:rPr lang="en-US" dirty="0"/>
              <a:t>They will therefore be less complex and easier to understand and change. </a:t>
            </a:r>
          </a:p>
          <a:p>
            <a:r>
              <a:rPr lang="en-US" dirty="0"/>
              <a:t>The </a:t>
            </a:r>
            <a:r>
              <a:rPr lang="en-US" b="1" dirty="0">
                <a:solidFill>
                  <a:srgbClr val="C00000"/>
                </a:solidFill>
              </a:rPr>
              <a:t>single responsibility principle</a:t>
            </a:r>
          </a:p>
          <a:p>
            <a:pPr lvl="1"/>
            <a:r>
              <a:rPr lang="en-US" dirty="0"/>
              <a:t>Gather together the things that change for the same reasons. </a:t>
            </a:r>
          </a:p>
          <a:p>
            <a:pPr lvl="1"/>
            <a:r>
              <a:rPr lang="en-US" dirty="0"/>
              <a:t>Separate those things that change for different reasons</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197148"/>
          </a:xfrm>
        </p:spPr>
        <p:txBody>
          <a:bodyPr/>
          <a:lstStyle/>
          <a:p>
            <a:r>
              <a:rPr lang="en-US" dirty="0">
                <a:solidFill>
                  <a:schemeClr val="tx2"/>
                </a:solidFill>
              </a:rPr>
              <a:t>Ensure that every class </a:t>
            </a:r>
            <a:br>
              <a:rPr lang="en-US" dirty="0">
                <a:solidFill>
                  <a:schemeClr val="tx2"/>
                </a:solidFill>
              </a:rPr>
            </a:br>
            <a:r>
              <a:rPr lang="en-US" dirty="0">
                <a:solidFill>
                  <a:schemeClr val="tx2"/>
                </a:solidFill>
              </a:rPr>
              <a:t>has a single responsibility</a:t>
            </a:r>
          </a:p>
        </p:txBody>
      </p:sp>
    </p:spTree>
    <p:extLst>
      <p:ext uri="{BB962C8B-B14F-4D97-AF65-F5344CB8AC3E}">
        <p14:creationId xmlns:p14="http://schemas.microsoft.com/office/powerpoint/2010/main" val="36553880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The </a:t>
            </a:r>
            <a:r>
              <a:rPr lang="en-US" dirty="0" err="1">
                <a:solidFill>
                  <a:schemeClr val="tx2"/>
                </a:solidFill>
              </a:rPr>
              <a:t>DeviceInventory</a:t>
            </a:r>
            <a:r>
              <a:rPr lang="en-US" dirty="0">
                <a:solidFill>
                  <a:schemeClr val="tx2"/>
                </a:solidFill>
              </a:rPr>
              <a:t> class</a:t>
            </a:r>
          </a:p>
        </p:txBody>
      </p:sp>
      <p:sp>
        <p:nvSpPr>
          <p:cNvPr id="8" name="Rounded Rectangle 7">
            <a:extLst>
              <a:ext uri="{FF2B5EF4-FFF2-40B4-BE49-F238E27FC236}">
                <a16:creationId xmlns:a16="http://schemas.microsoft.com/office/drawing/2014/main" id="{B0FA1E2C-8DB5-C240-A191-55920A02A9D3}"/>
              </a:ext>
            </a:extLst>
          </p:cNvPr>
          <p:cNvSpPr>
            <a:spLocks noChangeArrowheads="1"/>
          </p:cNvSpPr>
          <p:nvPr/>
        </p:nvSpPr>
        <p:spPr bwMode="auto">
          <a:xfrm>
            <a:off x="539552" y="1141841"/>
            <a:ext cx="3384376" cy="715645"/>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err="1">
                <a:latin typeface="Calibri" panose="020F0502020204030204" pitchFamily="34" charset="0"/>
                <a:cs typeface="Calibri" panose="020F0502020204030204" pitchFamily="34" charset="0"/>
              </a:rPr>
              <a:t>DeviceInventory</a:t>
            </a:r>
            <a:endParaRPr lang="en-US" sz="2800" b="1" dirty="0">
              <a:latin typeface="Calibri" panose="020F0502020204030204" pitchFamily="34" charset="0"/>
              <a:cs typeface="Calibri" panose="020F0502020204030204" pitchFamily="34" charset="0"/>
            </a:endParaRPr>
          </a:p>
        </p:txBody>
      </p:sp>
      <p:sp>
        <p:nvSpPr>
          <p:cNvPr id="9" name="Rounded Rectangle 8">
            <a:extLst>
              <a:ext uri="{FF2B5EF4-FFF2-40B4-BE49-F238E27FC236}">
                <a16:creationId xmlns:a16="http://schemas.microsoft.com/office/drawing/2014/main" id="{C40166E6-2860-9C42-BF68-6F63E7845D53}"/>
              </a:ext>
            </a:extLst>
          </p:cNvPr>
          <p:cNvSpPr>
            <a:spLocks noChangeArrowheads="1"/>
          </p:cNvSpPr>
          <p:nvPr/>
        </p:nvSpPr>
        <p:spPr bwMode="auto">
          <a:xfrm>
            <a:off x="539552" y="1857486"/>
            <a:ext cx="3384376" cy="1676182"/>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marL="182880">
              <a:defRPr/>
            </a:pPr>
            <a:r>
              <a:rPr lang="en-US" sz="2600" dirty="0">
                <a:latin typeface="Calibri" panose="020F0502020204030204" pitchFamily="34" charset="0"/>
                <a:cs typeface="Calibri" panose="020F0502020204030204" pitchFamily="34" charset="0"/>
              </a:rPr>
              <a:t>laptops</a:t>
            </a:r>
          </a:p>
          <a:p>
            <a:pPr marL="182880">
              <a:defRPr/>
            </a:pPr>
            <a:r>
              <a:rPr lang="en-US" sz="2600" dirty="0">
                <a:latin typeface="Calibri" panose="020F0502020204030204" pitchFamily="34" charset="0"/>
                <a:cs typeface="Calibri" panose="020F0502020204030204" pitchFamily="34" charset="0"/>
              </a:rPr>
              <a:t>tablets</a:t>
            </a:r>
          </a:p>
          <a:p>
            <a:pPr marL="182880">
              <a:defRPr/>
            </a:pPr>
            <a:r>
              <a:rPr lang="en-US" sz="2600" dirty="0">
                <a:latin typeface="Calibri" panose="020F0502020204030204" pitchFamily="34" charset="0"/>
                <a:cs typeface="Calibri" panose="020F0502020204030204" pitchFamily="34" charset="0"/>
              </a:rPr>
              <a:t>phones</a:t>
            </a:r>
          </a:p>
          <a:p>
            <a:pPr marL="182880">
              <a:defRPr/>
            </a:pPr>
            <a:r>
              <a:rPr lang="en-US" sz="2600" dirty="0" err="1">
                <a:latin typeface="Calibri" panose="020F0502020204030204" pitchFamily="34" charset="0"/>
                <a:cs typeface="Calibri" panose="020F0502020204030204" pitchFamily="34" charset="0"/>
              </a:rPr>
              <a:t>device_assignment</a:t>
            </a:r>
            <a:endParaRPr lang="en-US" sz="2600" dirty="0">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72646393-BBAC-274C-B7F2-4214055CE89F}"/>
              </a:ext>
            </a:extLst>
          </p:cNvPr>
          <p:cNvSpPr>
            <a:spLocks noChangeArrowheads="1"/>
          </p:cNvSpPr>
          <p:nvPr/>
        </p:nvSpPr>
        <p:spPr bwMode="auto">
          <a:xfrm>
            <a:off x="539552" y="3533667"/>
            <a:ext cx="3384376" cy="248762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t" anchorCtr="0"/>
          <a:lstStyle/>
          <a:p>
            <a:pPr marL="182880">
              <a:defRPr/>
            </a:pPr>
            <a:r>
              <a:rPr lang="en-US" sz="2600" dirty="0" err="1">
                <a:latin typeface="Calibri" panose="020F0502020204030204" pitchFamily="34" charset="0"/>
                <a:cs typeface="Calibri" panose="020F0502020204030204" pitchFamily="34" charset="0"/>
              </a:rPr>
              <a:t>addDevice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removeDevice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assignDevice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unassignDevice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getDeviceAssignment</a:t>
            </a:r>
            <a:endParaRPr lang="en-US" sz="2600" dirty="0">
              <a:latin typeface="Calibri" panose="020F0502020204030204" pitchFamily="34" charset="0"/>
              <a:cs typeface="Calibri" panose="020F0502020204030204" pitchFamily="34" charset="0"/>
            </a:endParaRPr>
          </a:p>
        </p:txBody>
      </p:sp>
      <p:sp>
        <p:nvSpPr>
          <p:cNvPr id="12" name="Rounded Rectangle 11">
            <a:extLst>
              <a:ext uri="{FF2B5EF4-FFF2-40B4-BE49-F238E27FC236}">
                <a16:creationId xmlns:a16="http://schemas.microsoft.com/office/drawing/2014/main" id="{90A22FF0-84B1-6748-9F17-1DA24096F2D9}"/>
              </a:ext>
            </a:extLst>
          </p:cNvPr>
          <p:cNvSpPr>
            <a:spLocks noChangeArrowheads="1"/>
          </p:cNvSpPr>
          <p:nvPr/>
        </p:nvSpPr>
        <p:spPr bwMode="auto">
          <a:xfrm>
            <a:off x="5109654" y="1105334"/>
            <a:ext cx="3384376" cy="715645"/>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err="1">
                <a:latin typeface="Calibri" panose="020F0502020204030204" pitchFamily="34" charset="0"/>
                <a:cs typeface="Calibri" panose="020F0502020204030204" pitchFamily="34" charset="0"/>
              </a:rPr>
              <a:t>DeviceInventory</a:t>
            </a:r>
            <a:endParaRPr lang="en-US" sz="2800" b="1" dirty="0">
              <a:latin typeface="Calibri" panose="020F0502020204030204" pitchFamily="34" charset="0"/>
              <a:cs typeface="Calibri" panose="020F0502020204030204" pitchFamily="34" charset="0"/>
            </a:endParaRPr>
          </a:p>
        </p:txBody>
      </p:sp>
      <p:sp>
        <p:nvSpPr>
          <p:cNvPr id="13" name="Rounded Rectangle 12">
            <a:extLst>
              <a:ext uri="{FF2B5EF4-FFF2-40B4-BE49-F238E27FC236}">
                <a16:creationId xmlns:a16="http://schemas.microsoft.com/office/drawing/2014/main" id="{37A11F26-D215-1549-A7E8-73004CFB7E86}"/>
              </a:ext>
            </a:extLst>
          </p:cNvPr>
          <p:cNvSpPr>
            <a:spLocks noChangeArrowheads="1"/>
          </p:cNvSpPr>
          <p:nvPr/>
        </p:nvSpPr>
        <p:spPr bwMode="auto">
          <a:xfrm>
            <a:off x="5109654" y="1820979"/>
            <a:ext cx="3384376" cy="1676182"/>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marL="182880">
              <a:defRPr/>
            </a:pPr>
            <a:r>
              <a:rPr lang="en-US" sz="2600" dirty="0">
                <a:latin typeface="Calibri" panose="020F0502020204030204" pitchFamily="34" charset="0"/>
                <a:cs typeface="Calibri" panose="020F0502020204030204" pitchFamily="34" charset="0"/>
              </a:rPr>
              <a:t>laptops</a:t>
            </a:r>
          </a:p>
          <a:p>
            <a:pPr marL="182880">
              <a:defRPr/>
            </a:pPr>
            <a:r>
              <a:rPr lang="en-US" sz="2600" dirty="0">
                <a:latin typeface="Calibri" panose="020F0502020204030204" pitchFamily="34" charset="0"/>
                <a:cs typeface="Calibri" panose="020F0502020204030204" pitchFamily="34" charset="0"/>
              </a:rPr>
              <a:t>tablets</a:t>
            </a:r>
          </a:p>
          <a:p>
            <a:pPr marL="182880">
              <a:defRPr/>
            </a:pPr>
            <a:r>
              <a:rPr lang="en-US" sz="2600" dirty="0">
                <a:latin typeface="Calibri" panose="020F0502020204030204" pitchFamily="34" charset="0"/>
                <a:cs typeface="Calibri" panose="020F0502020204030204" pitchFamily="34" charset="0"/>
              </a:rPr>
              <a:t>phones</a:t>
            </a:r>
          </a:p>
          <a:p>
            <a:pPr marL="182880">
              <a:defRPr/>
            </a:pPr>
            <a:r>
              <a:rPr lang="en-US" sz="2600" dirty="0" err="1">
                <a:latin typeface="Calibri" panose="020F0502020204030204" pitchFamily="34" charset="0"/>
                <a:cs typeface="Calibri" panose="020F0502020204030204" pitchFamily="34" charset="0"/>
              </a:rPr>
              <a:t>device_assignment</a:t>
            </a:r>
            <a:endParaRPr lang="en-US" sz="2600" dirty="0">
              <a:latin typeface="Calibri" panose="020F0502020204030204" pitchFamily="34" charset="0"/>
              <a:cs typeface="Calibri" panose="020F0502020204030204" pitchFamily="34" charset="0"/>
            </a:endParaRPr>
          </a:p>
        </p:txBody>
      </p:sp>
      <p:sp>
        <p:nvSpPr>
          <p:cNvPr id="14" name="Rounded Rectangle 13">
            <a:extLst>
              <a:ext uri="{FF2B5EF4-FFF2-40B4-BE49-F238E27FC236}">
                <a16:creationId xmlns:a16="http://schemas.microsoft.com/office/drawing/2014/main" id="{EF9B1AE3-B476-0344-AE35-8D48E78742C6}"/>
              </a:ext>
            </a:extLst>
          </p:cNvPr>
          <p:cNvSpPr>
            <a:spLocks noChangeArrowheads="1"/>
          </p:cNvSpPr>
          <p:nvPr/>
        </p:nvSpPr>
        <p:spPr bwMode="auto">
          <a:xfrm>
            <a:off x="5109654" y="3497160"/>
            <a:ext cx="3384376" cy="248762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t" anchorCtr="0"/>
          <a:lstStyle/>
          <a:p>
            <a:pPr marL="182880">
              <a:defRPr/>
            </a:pPr>
            <a:r>
              <a:rPr lang="en-US" sz="2600" dirty="0" err="1">
                <a:latin typeface="Calibri" panose="020F0502020204030204" pitchFamily="34" charset="0"/>
                <a:cs typeface="Calibri" panose="020F0502020204030204" pitchFamily="34" charset="0"/>
              </a:rPr>
              <a:t>addDevice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removeDevice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assignDevice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unassignDevice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getDeviceAssignment</a:t>
            </a:r>
            <a:endParaRPr lang="en-US" sz="2600" dirty="0">
              <a:latin typeface="Calibri" panose="020F0502020204030204" pitchFamily="34" charset="0"/>
              <a:cs typeface="Calibri" panose="020F0502020204030204" pitchFamily="34" charset="0"/>
            </a:endParaRPr>
          </a:p>
          <a:p>
            <a:pPr marL="182880">
              <a:defRPr/>
            </a:pPr>
            <a:r>
              <a:rPr lang="en-US" sz="2600" dirty="0" err="1">
                <a:solidFill>
                  <a:srgbClr val="C00000"/>
                </a:solidFill>
                <a:latin typeface="Calibri" panose="020F0502020204030204" pitchFamily="34" charset="0"/>
                <a:cs typeface="Calibri" panose="020F0502020204030204" pitchFamily="34" charset="0"/>
              </a:rPr>
              <a:t>printInventory</a:t>
            </a:r>
            <a:endParaRPr lang="en-US" sz="2600" dirty="0">
              <a:solidFill>
                <a:srgbClr val="C00000"/>
              </a:solidFill>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58EB6AC6-13FE-644F-B448-B70ACEAEA087}"/>
              </a:ext>
            </a:extLst>
          </p:cNvPr>
          <p:cNvSpPr txBox="1"/>
          <p:nvPr/>
        </p:nvSpPr>
        <p:spPr>
          <a:xfrm>
            <a:off x="1631951" y="6099075"/>
            <a:ext cx="1199577" cy="523220"/>
          </a:xfrm>
          <a:prstGeom prst="rect">
            <a:avLst/>
          </a:prstGeom>
          <a:noFill/>
        </p:spPr>
        <p:txBody>
          <a:bodyPr wrap="square" rtlCol="0">
            <a:spAutoFit/>
          </a:bodyPr>
          <a:lstStyle/>
          <a:p>
            <a:pPr algn="ctr"/>
            <a:r>
              <a:rPr lang="en-US" sz="2800" dirty="0">
                <a:solidFill>
                  <a:schemeClr val="accent1">
                    <a:lumMod val="75000"/>
                  </a:schemeClr>
                </a:solidFill>
                <a:latin typeface="Calibri" panose="020F0502020204030204" pitchFamily="34" charset="0"/>
                <a:cs typeface="Calibri" panose="020F0502020204030204" pitchFamily="34" charset="0"/>
              </a:rPr>
              <a:t>(a)</a:t>
            </a:r>
          </a:p>
        </p:txBody>
      </p:sp>
      <p:sp>
        <p:nvSpPr>
          <p:cNvPr id="16" name="TextBox 15">
            <a:extLst>
              <a:ext uri="{FF2B5EF4-FFF2-40B4-BE49-F238E27FC236}">
                <a16:creationId xmlns:a16="http://schemas.microsoft.com/office/drawing/2014/main" id="{F52178B1-8B9F-734A-B1F7-72C80B7A5C05}"/>
              </a:ext>
            </a:extLst>
          </p:cNvPr>
          <p:cNvSpPr txBox="1"/>
          <p:nvPr/>
        </p:nvSpPr>
        <p:spPr>
          <a:xfrm>
            <a:off x="6300192" y="6093296"/>
            <a:ext cx="1199577" cy="523220"/>
          </a:xfrm>
          <a:prstGeom prst="rect">
            <a:avLst/>
          </a:prstGeom>
          <a:noFill/>
        </p:spPr>
        <p:txBody>
          <a:bodyPr wrap="square" rtlCol="0">
            <a:spAutoFit/>
          </a:bodyPr>
          <a:lstStyle/>
          <a:p>
            <a:pPr algn="ctr"/>
            <a:r>
              <a:rPr lang="en-US" sz="2800" dirty="0">
                <a:solidFill>
                  <a:schemeClr val="accent1">
                    <a:lumMod val="75000"/>
                  </a:schemeClr>
                </a:solidFill>
                <a:latin typeface="Calibri" panose="020F0502020204030204" pitchFamily="34" charset="0"/>
                <a:cs typeface="Calibri" panose="020F0502020204030204" pitchFamily="34" charset="0"/>
              </a:rPr>
              <a:t>(b)</a:t>
            </a:r>
          </a:p>
        </p:txBody>
      </p:sp>
    </p:spTree>
    <p:extLst>
      <p:ext uri="{BB962C8B-B14F-4D97-AF65-F5344CB8AC3E}">
        <p14:creationId xmlns:p14="http://schemas.microsoft.com/office/powerpoint/2010/main" val="30351104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268760"/>
            <a:ext cx="8712968" cy="5251102"/>
          </a:xfrm>
        </p:spPr>
        <p:txBody>
          <a:bodyPr/>
          <a:lstStyle/>
          <a:p>
            <a:r>
              <a:rPr lang="en-US" dirty="0"/>
              <a:t>One way of making this change is to </a:t>
            </a:r>
            <a:br>
              <a:rPr lang="en-US" dirty="0"/>
            </a:br>
            <a:r>
              <a:rPr lang="en-US" b="1" dirty="0">
                <a:solidFill>
                  <a:srgbClr val="C00000"/>
                </a:solidFill>
              </a:rPr>
              <a:t>add a</a:t>
            </a:r>
            <a:r>
              <a:rPr lang="en-US" dirty="0">
                <a:solidFill>
                  <a:srgbClr val="C00000"/>
                </a:solidFill>
              </a:rPr>
              <a:t> </a:t>
            </a:r>
            <a:r>
              <a:rPr lang="en-US" dirty="0" err="1">
                <a:solidFill>
                  <a:srgbClr val="C00000"/>
                </a:solidFill>
              </a:rPr>
              <a:t>printInventory</a:t>
            </a:r>
            <a:r>
              <a:rPr lang="en-US" dirty="0">
                <a:solidFill>
                  <a:srgbClr val="C00000"/>
                </a:solidFill>
              </a:rPr>
              <a:t> </a:t>
            </a:r>
            <a:r>
              <a:rPr lang="en-US" b="1" dirty="0">
                <a:solidFill>
                  <a:srgbClr val="C00000"/>
                </a:solidFill>
              </a:rPr>
              <a:t>method</a:t>
            </a:r>
          </a:p>
          <a:p>
            <a:pPr lvl="1"/>
            <a:r>
              <a:rPr lang="en-US" dirty="0"/>
              <a:t>This change </a:t>
            </a:r>
            <a:r>
              <a:rPr lang="en-US" dirty="0">
                <a:solidFill>
                  <a:srgbClr val="C00000"/>
                </a:solidFill>
              </a:rPr>
              <a:t>breaks the single responsibility principle</a:t>
            </a:r>
            <a:r>
              <a:rPr lang="en-US" dirty="0"/>
              <a:t> as it then adds an additional ‘reason to change’ the class.</a:t>
            </a:r>
          </a:p>
          <a:p>
            <a:r>
              <a:rPr lang="en-US" dirty="0"/>
              <a:t>Instead of adding a </a:t>
            </a:r>
            <a:r>
              <a:rPr lang="en-US" dirty="0" err="1"/>
              <a:t>printInventory</a:t>
            </a:r>
            <a:r>
              <a:rPr lang="en-US" dirty="0"/>
              <a:t> method </a:t>
            </a:r>
            <a:br>
              <a:rPr lang="en-US" dirty="0"/>
            </a:br>
            <a:r>
              <a:rPr lang="en-US" dirty="0"/>
              <a:t>to </a:t>
            </a:r>
            <a:r>
              <a:rPr lang="en-US" dirty="0" err="1"/>
              <a:t>DeviceInventory</a:t>
            </a:r>
            <a:r>
              <a:rPr lang="en-US" dirty="0"/>
              <a:t>, </a:t>
            </a:r>
            <a:br>
              <a:rPr lang="en-US" dirty="0"/>
            </a:br>
            <a:r>
              <a:rPr lang="en-US" dirty="0"/>
              <a:t>it is better to </a:t>
            </a:r>
            <a:br>
              <a:rPr lang="en-US" dirty="0"/>
            </a:br>
            <a:r>
              <a:rPr lang="en-US" b="1" dirty="0">
                <a:solidFill>
                  <a:srgbClr val="C00000"/>
                </a:solidFill>
              </a:rPr>
              <a:t>add a new class </a:t>
            </a:r>
            <a:r>
              <a:rPr lang="en-US" dirty="0"/>
              <a:t>to represent the printed report. </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197148"/>
          </a:xfrm>
        </p:spPr>
        <p:txBody>
          <a:bodyPr/>
          <a:lstStyle/>
          <a:p>
            <a:r>
              <a:rPr lang="en-US" dirty="0">
                <a:solidFill>
                  <a:schemeClr val="tx2"/>
                </a:solidFill>
              </a:rPr>
              <a:t>Adding a </a:t>
            </a:r>
            <a:r>
              <a:rPr lang="en-US" dirty="0" err="1">
                <a:solidFill>
                  <a:schemeClr val="tx2"/>
                </a:solidFill>
              </a:rPr>
              <a:t>printInventory</a:t>
            </a:r>
            <a:r>
              <a:rPr lang="en-US" dirty="0">
                <a:solidFill>
                  <a:schemeClr val="tx2"/>
                </a:solidFill>
              </a:rPr>
              <a:t> method</a:t>
            </a:r>
          </a:p>
        </p:txBody>
      </p:sp>
    </p:spTree>
    <p:extLst>
      <p:ext uri="{BB962C8B-B14F-4D97-AF65-F5344CB8AC3E}">
        <p14:creationId xmlns:p14="http://schemas.microsoft.com/office/powerpoint/2010/main" val="14548697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52195"/>
          </a:xfrm>
        </p:spPr>
        <p:txBody>
          <a:bodyPr/>
          <a:lstStyle/>
          <a:p>
            <a:r>
              <a:rPr lang="en-US" sz="3200" dirty="0">
                <a:solidFill>
                  <a:schemeClr val="tx2"/>
                </a:solidFill>
              </a:rPr>
              <a:t>The </a:t>
            </a:r>
            <a:r>
              <a:rPr lang="en-US" sz="3200" dirty="0" err="1">
                <a:solidFill>
                  <a:schemeClr val="tx2"/>
                </a:solidFill>
              </a:rPr>
              <a:t>DeviceInventory</a:t>
            </a:r>
            <a:r>
              <a:rPr lang="en-US" sz="3200" dirty="0">
                <a:solidFill>
                  <a:schemeClr val="tx2"/>
                </a:solidFill>
              </a:rPr>
              <a:t> and </a:t>
            </a:r>
            <a:r>
              <a:rPr lang="en-US" sz="3200" dirty="0" err="1">
                <a:solidFill>
                  <a:schemeClr val="tx2"/>
                </a:solidFill>
              </a:rPr>
              <a:t>InventoryReport</a:t>
            </a:r>
            <a:r>
              <a:rPr lang="en-US" sz="3200" dirty="0">
                <a:solidFill>
                  <a:schemeClr val="tx2"/>
                </a:solidFill>
              </a:rPr>
              <a:t> classes</a:t>
            </a:r>
          </a:p>
        </p:txBody>
      </p:sp>
      <p:sp>
        <p:nvSpPr>
          <p:cNvPr id="8" name="Rounded Rectangle 7">
            <a:extLst>
              <a:ext uri="{FF2B5EF4-FFF2-40B4-BE49-F238E27FC236}">
                <a16:creationId xmlns:a16="http://schemas.microsoft.com/office/drawing/2014/main" id="{B0FA1E2C-8DB5-C240-A191-55920A02A9D3}"/>
              </a:ext>
            </a:extLst>
          </p:cNvPr>
          <p:cNvSpPr>
            <a:spLocks noChangeArrowheads="1"/>
          </p:cNvSpPr>
          <p:nvPr/>
        </p:nvSpPr>
        <p:spPr bwMode="auto">
          <a:xfrm>
            <a:off x="539552" y="1141841"/>
            <a:ext cx="3384376" cy="715645"/>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err="1">
                <a:latin typeface="Calibri" panose="020F0502020204030204" pitchFamily="34" charset="0"/>
                <a:cs typeface="Calibri" panose="020F0502020204030204" pitchFamily="34" charset="0"/>
              </a:rPr>
              <a:t>DeviceInventory</a:t>
            </a:r>
            <a:endParaRPr lang="en-US" sz="2800" b="1" dirty="0">
              <a:latin typeface="Calibri" panose="020F0502020204030204" pitchFamily="34" charset="0"/>
              <a:cs typeface="Calibri" panose="020F0502020204030204" pitchFamily="34" charset="0"/>
            </a:endParaRPr>
          </a:p>
        </p:txBody>
      </p:sp>
      <p:sp>
        <p:nvSpPr>
          <p:cNvPr id="9" name="Rounded Rectangle 8">
            <a:extLst>
              <a:ext uri="{FF2B5EF4-FFF2-40B4-BE49-F238E27FC236}">
                <a16:creationId xmlns:a16="http://schemas.microsoft.com/office/drawing/2014/main" id="{C40166E6-2860-9C42-BF68-6F63E7845D53}"/>
              </a:ext>
            </a:extLst>
          </p:cNvPr>
          <p:cNvSpPr>
            <a:spLocks noChangeArrowheads="1"/>
          </p:cNvSpPr>
          <p:nvPr/>
        </p:nvSpPr>
        <p:spPr bwMode="auto">
          <a:xfrm>
            <a:off x="539552" y="1857486"/>
            <a:ext cx="3384376" cy="1676182"/>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marL="182880">
              <a:defRPr/>
            </a:pPr>
            <a:r>
              <a:rPr lang="en-US" sz="2600" dirty="0">
                <a:latin typeface="Calibri" panose="020F0502020204030204" pitchFamily="34" charset="0"/>
                <a:cs typeface="Calibri" panose="020F0502020204030204" pitchFamily="34" charset="0"/>
              </a:rPr>
              <a:t>laptops</a:t>
            </a:r>
          </a:p>
          <a:p>
            <a:pPr marL="182880">
              <a:defRPr/>
            </a:pPr>
            <a:r>
              <a:rPr lang="en-US" sz="2600" dirty="0">
                <a:latin typeface="Calibri" panose="020F0502020204030204" pitchFamily="34" charset="0"/>
                <a:cs typeface="Calibri" panose="020F0502020204030204" pitchFamily="34" charset="0"/>
              </a:rPr>
              <a:t>tablets</a:t>
            </a:r>
          </a:p>
          <a:p>
            <a:pPr marL="182880">
              <a:defRPr/>
            </a:pPr>
            <a:r>
              <a:rPr lang="en-US" sz="2600" dirty="0">
                <a:latin typeface="Calibri" panose="020F0502020204030204" pitchFamily="34" charset="0"/>
                <a:cs typeface="Calibri" panose="020F0502020204030204" pitchFamily="34" charset="0"/>
              </a:rPr>
              <a:t>phones</a:t>
            </a:r>
          </a:p>
          <a:p>
            <a:pPr marL="182880">
              <a:defRPr/>
            </a:pPr>
            <a:r>
              <a:rPr lang="en-US" sz="2600" dirty="0" err="1">
                <a:latin typeface="Calibri" panose="020F0502020204030204" pitchFamily="34" charset="0"/>
                <a:cs typeface="Calibri" panose="020F0502020204030204" pitchFamily="34" charset="0"/>
              </a:rPr>
              <a:t>device_assignment</a:t>
            </a:r>
            <a:endParaRPr lang="en-US" sz="2600" dirty="0">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72646393-BBAC-274C-B7F2-4214055CE89F}"/>
              </a:ext>
            </a:extLst>
          </p:cNvPr>
          <p:cNvSpPr>
            <a:spLocks noChangeArrowheads="1"/>
          </p:cNvSpPr>
          <p:nvPr/>
        </p:nvSpPr>
        <p:spPr bwMode="auto">
          <a:xfrm>
            <a:off x="539552" y="3533667"/>
            <a:ext cx="3384376" cy="248762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t" anchorCtr="0"/>
          <a:lstStyle/>
          <a:p>
            <a:pPr marL="182880">
              <a:defRPr/>
            </a:pPr>
            <a:r>
              <a:rPr lang="en-US" sz="2600" dirty="0" err="1">
                <a:latin typeface="Calibri" panose="020F0502020204030204" pitchFamily="34" charset="0"/>
                <a:cs typeface="Calibri" panose="020F0502020204030204" pitchFamily="34" charset="0"/>
              </a:rPr>
              <a:t>addDevice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removeDevice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assignDevice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unassignDevice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getDeviceAssignment</a:t>
            </a:r>
            <a:endParaRPr lang="en-US" sz="2600" dirty="0">
              <a:latin typeface="Calibri" panose="020F0502020204030204" pitchFamily="34" charset="0"/>
              <a:cs typeface="Calibri" panose="020F0502020204030204" pitchFamily="34" charset="0"/>
            </a:endParaRPr>
          </a:p>
        </p:txBody>
      </p:sp>
      <p:sp>
        <p:nvSpPr>
          <p:cNvPr id="12" name="Rounded Rectangle 11">
            <a:extLst>
              <a:ext uri="{FF2B5EF4-FFF2-40B4-BE49-F238E27FC236}">
                <a16:creationId xmlns:a16="http://schemas.microsoft.com/office/drawing/2014/main" id="{90A22FF0-84B1-6748-9F17-1DA24096F2D9}"/>
              </a:ext>
            </a:extLst>
          </p:cNvPr>
          <p:cNvSpPr>
            <a:spLocks noChangeArrowheads="1"/>
          </p:cNvSpPr>
          <p:nvPr/>
        </p:nvSpPr>
        <p:spPr bwMode="auto">
          <a:xfrm>
            <a:off x="5109654" y="1141841"/>
            <a:ext cx="3384376" cy="715645"/>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err="1">
                <a:solidFill>
                  <a:srgbClr val="C00000"/>
                </a:solidFill>
                <a:latin typeface="Calibri" panose="020F0502020204030204" pitchFamily="34" charset="0"/>
                <a:cs typeface="Calibri" panose="020F0502020204030204" pitchFamily="34" charset="0"/>
              </a:rPr>
              <a:t>InventoryReport</a:t>
            </a:r>
            <a:endParaRPr lang="en-US" sz="2800" b="1" dirty="0">
              <a:solidFill>
                <a:srgbClr val="C00000"/>
              </a:solidFill>
              <a:latin typeface="Calibri" panose="020F0502020204030204" pitchFamily="34" charset="0"/>
              <a:cs typeface="Calibri" panose="020F0502020204030204" pitchFamily="34" charset="0"/>
            </a:endParaRPr>
          </a:p>
        </p:txBody>
      </p:sp>
      <p:sp>
        <p:nvSpPr>
          <p:cNvPr id="13" name="Rounded Rectangle 12">
            <a:extLst>
              <a:ext uri="{FF2B5EF4-FFF2-40B4-BE49-F238E27FC236}">
                <a16:creationId xmlns:a16="http://schemas.microsoft.com/office/drawing/2014/main" id="{37A11F26-D215-1549-A7E8-73004CFB7E86}"/>
              </a:ext>
            </a:extLst>
          </p:cNvPr>
          <p:cNvSpPr>
            <a:spLocks noChangeArrowheads="1"/>
          </p:cNvSpPr>
          <p:nvPr/>
        </p:nvSpPr>
        <p:spPr bwMode="auto">
          <a:xfrm>
            <a:off x="5109654" y="1857486"/>
            <a:ext cx="3384376" cy="1676182"/>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marL="182880">
              <a:defRPr/>
            </a:pPr>
            <a:r>
              <a:rPr lang="en-US" sz="2600" dirty="0" err="1">
                <a:latin typeface="Calibri" panose="020F0502020204030204" pitchFamily="34" charset="0"/>
                <a:cs typeface="Calibri" panose="020F0502020204030204" pitchFamily="34" charset="0"/>
              </a:rPr>
              <a:t>report_data</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report_format</a:t>
            </a:r>
            <a:endParaRPr lang="en-US" sz="2600" dirty="0">
              <a:latin typeface="Calibri" panose="020F0502020204030204" pitchFamily="34" charset="0"/>
              <a:cs typeface="Calibri" panose="020F0502020204030204" pitchFamily="34" charset="0"/>
            </a:endParaRPr>
          </a:p>
        </p:txBody>
      </p:sp>
      <p:sp>
        <p:nvSpPr>
          <p:cNvPr id="14" name="Rounded Rectangle 13">
            <a:extLst>
              <a:ext uri="{FF2B5EF4-FFF2-40B4-BE49-F238E27FC236}">
                <a16:creationId xmlns:a16="http://schemas.microsoft.com/office/drawing/2014/main" id="{EF9B1AE3-B476-0344-AE35-8D48E78742C6}"/>
              </a:ext>
            </a:extLst>
          </p:cNvPr>
          <p:cNvSpPr>
            <a:spLocks noChangeArrowheads="1"/>
          </p:cNvSpPr>
          <p:nvPr/>
        </p:nvSpPr>
        <p:spPr bwMode="auto">
          <a:xfrm>
            <a:off x="5109654" y="3533667"/>
            <a:ext cx="3384376" cy="248762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t" anchorCtr="0"/>
          <a:lstStyle/>
          <a:p>
            <a:pPr marL="182880">
              <a:defRPr/>
            </a:pPr>
            <a:r>
              <a:rPr lang="en-US" sz="2600" dirty="0" err="1">
                <a:latin typeface="Calibri" panose="020F0502020204030204" pitchFamily="34" charset="0"/>
                <a:cs typeface="Calibri" panose="020F0502020204030204" pitchFamily="34" charset="0"/>
              </a:rPr>
              <a:t>updateData</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updateFormat</a:t>
            </a:r>
            <a:endParaRPr lang="en-US" sz="2600" dirty="0">
              <a:latin typeface="Calibri" panose="020F0502020204030204" pitchFamily="34" charset="0"/>
              <a:cs typeface="Calibri" panose="020F0502020204030204" pitchFamily="34" charset="0"/>
            </a:endParaRPr>
          </a:p>
          <a:p>
            <a:pPr marL="182880">
              <a:defRPr/>
            </a:pPr>
            <a:r>
              <a:rPr lang="en-US" sz="2600" dirty="0">
                <a:solidFill>
                  <a:srgbClr val="C00000"/>
                </a:solidFill>
                <a:latin typeface="Calibri" panose="020F0502020204030204" pitchFamily="34" charset="0"/>
                <a:cs typeface="Calibri" panose="020F0502020204030204" pitchFamily="34" charset="0"/>
              </a:rPr>
              <a:t>print</a:t>
            </a:r>
          </a:p>
        </p:txBody>
      </p:sp>
      <p:cxnSp>
        <p:nvCxnSpPr>
          <p:cNvPr id="18" name="Straight Arrow Connector 17">
            <a:extLst>
              <a:ext uri="{FF2B5EF4-FFF2-40B4-BE49-F238E27FC236}">
                <a16:creationId xmlns:a16="http://schemas.microsoft.com/office/drawing/2014/main" id="{A297B991-BF54-9D4A-8417-90213A31D0C8}"/>
              </a:ext>
            </a:extLst>
          </p:cNvPr>
          <p:cNvCxnSpPr>
            <a:cxnSpLocks/>
            <a:stCxn id="9" idx="3"/>
            <a:endCxn id="13" idx="1"/>
          </p:cNvCxnSpPr>
          <p:nvPr/>
        </p:nvCxnSpPr>
        <p:spPr>
          <a:xfrm>
            <a:off x="3923928" y="2695577"/>
            <a:ext cx="1185726" cy="0"/>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803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chemeClr val="accent5">
                    <a:lumMod val="75000"/>
                  </a:schemeClr>
                </a:solidFill>
              </a:rPr>
              <a:t>13   2020/12/08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a:p>
            <a:pPr marL="0" indent="0">
              <a:buNone/>
            </a:pPr>
            <a:r>
              <a:rPr lang="en-US" altLang="zh-TW" sz="2400" dirty="0">
                <a:solidFill>
                  <a:srgbClr val="FF0000"/>
                </a:solidFill>
              </a:rPr>
              <a:t>14   2020/12/15   </a:t>
            </a:r>
            <a:r>
              <a:rPr lang="zh-TW" altLang="en-US" sz="2400" dirty="0">
                <a:solidFill>
                  <a:srgbClr val="FF0000"/>
                </a:solidFill>
              </a:rPr>
              <a:t>可靠的程式設計 </a:t>
            </a:r>
            <a:r>
              <a:rPr lang="en-US" altLang="zh-TW" sz="2400" dirty="0">
                <a:solidFill>
                  <a:srgbClr val="FF0000"/>
                </a:solidFill>
              </a:rPr>
              <a:t>(Reliable Programming)</a:t>
            </a:r>
          </a:p>
          <a:p>
            <a:pPr marL="0" indent="0">
              <a:buNone/>
            </a:pPr>
            <a:r>
              <a:rPr lang="en-US" altLang="zh-TW" sz="2400" dirty="0"/>
              <a:t>15   2020/12/22   </a:t>
            </a:r>
            <a:r>
              <a:rPr lang="zh-TW" altLang="en-US" sz="2400" dirty="0"/>
              <a:t>測試：功能測試、測試自動化、</a:t>
            </a:r>
            <a:br>
              <a:rPr lang="en-US" altLang="zh-TW" sz="2400" dirty="0"/>
            </a:br>
            <a:r>
              <a:rPr lang="en-US" altLang="zh-TW" sz="2400" dirty="0"/>
              <a:t>                                </a:t>
            </a:r>
            <a:r>
              <a:rPr lang="zh-TW" altLang="en-US" sz="2400" dirty="0"/>
              <a:t>測試驅動的開發、程式碼審查 </a:t>
            </a:r>
            <a:br>
              <a:rPr lang="en-US" altLang="zh-TW" sz="2400" dirty="0"/>
            </a:br>
            <a:r>
              <a:rPr lang="en-US" altLang="zh-TW" sz="2400" dirty="0"/>
              <a:t>                                 (Testing: Functional testing, Test automation, </a:t>
            </a:r>
            <a:br>
              <a:rPr lang="en-US" altLang="zh-TW" sz="2400" dirty="0"/>
            </a:br>
            <a:r>
              <a:rPr lang="en-US" altLang="zh-TW" sz="2400" dirty="0"/>
              <a:t>                                  Test-driven development, and Code reviews)</a:t>
            </a:r>
          </a:p>
          <a:p>
            <a:pPr marL="0" indent="0">
              <a:buNone/>
            </a:pPr>
            <a:r>
              <a:rPr lang="en-US" altLang="zh-TW" sz="2400" dirty="0"/>
              <a:t>16   2020/12/29   DevOps</a:t>
            </a:r>
            <a:r>
              <a:rPr lang="zh-TW" altLang="en-US" sz="2400" dirty="0"/>
              <a:t>和程式碼管理：</a:t>
            </a:r>
            <a:br>
              <a:rPr lang="en-US" altLang="zh-TW" sz="2400" dirty="0"/>
            </a:br>
            <a:r>
              <a:rPr lang="en-US" altLang="zh-TW" sz="2400" dirty="0"/>
              <a:t>                                </a:t>
            </a:r>
            <a:r>
              <a:rPr lang="zh-TW" altLang="en-US" sz="2200" dirty="0"/>
              <a:t>程式碼管理和</a:t>
            </a:r>
            <a:r>
              <a:rPr lang="en-US" altLang="zh-TW" sz="2200" dirty="0"/>
              <a:t>DevOps</a:t>
            </a:r>
            <a:r>
              <a:rPr lang="zh-TW" altLang="en-US" sz="2200" dirty="0"/>
              <a:t>自動化</a:t>
            </a:r>
            <a:r>
              <a:rPr lang="zh-TW" altLang="en-US" sz="2400" dirty="0"/>
              <a:t> </a:t>
            </a:r>
            <a:br>
              <a:rPr lang="en-US" altLang="zh-TW" sz="2400" dirty="0"/>
            </a:br>
            <a:r>
              <a:rPr lang="en-US" altLang="zh-TW" sz="2400" dirty="0"/>
              <a:t>                                (DevOps and Code Management: </a:t>
            </a:r>
            <a:br>
              <a:rPr lang="en-US" altLang="zh-TW" sz="2400" dirty="0"/>
            </a:br>
            <a:r>
              <a:rPr lang="en-US" altLang="zh-TW" sz="2400" dirty="0"/>
              <a:t>                                 Code management and DevOps automation)</a:t>
            </a:r>
          </a:p>
          <a:p>
            <a:pPr marL="0" indent="0">
              <a:buNone/>
            </a:pPr>
            <a:r>
              <a:rPr lang="en-US" altLang="zh-TW" sz="2400" dirty="0">
                <a:solidFill>
                  <a:schemeClr val="accent6">
                    <a:lumMod val="75000"/>
                  </a:schemeClr>
                </a:solidFill>
              </a:rPr>
              <a:t>17   2021/01/05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18   2021/01/12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268760"/>
            <a:ext cx="8712968" cy="5251102"/>
          </a:xfrm>
        </p:spPr>
        <p:txBody>
          <a:bodyPr/>
          <a:lstStyle/>
          <a:p>
            <a:r>
              <a:rPr lang="en-US" sz="2600" dirty="0"/>
              <a:t>Deeply nested conditional (if) statements are used when you need to identify which of a possible set of choices is to be made. </a:t>
            </a:r>
          </a:p>
          <a:p>
            <a:r>
              <a:rPr lang="en-US" sz="2600" dirty="0"/>
              <a:t>For example, the function ‘</a:t>
            </a:r>
            <a:r>
              <a:rPr lang="en-US" sz="2600" dirty="0" err="1"/>
              <a:t>agecheck</a:t>
            </a:r>
            <a:r>
              <a:rPr lang="en-US" sz="2600" dirty="0"/>
              <a:t>’ is a short Python function that is used to calculate an age multiplier for insurance premiums. </a:t>
            </a:r>
          </a:p>
          <a:p>
            <a:pPr lvl="1"/>
            <a:r>
              <a:rPr lang="en-US" sz="2400" dirty="0"/>
              <a:t>The insurance company’s data suggests that the age and experience of drivers affects the chances of them having an accident, so premiums are adjusted to take this into account. </a:t>
            </a:r>
          </a:p>
          <a:p>
            <a:pPr lvl="1"/>
            <a:r>
              <a:rPr lang="en-US" sz="2400" dirty="0"/>
              <a:t>It is good practice to name constants rather than using absolute numbers, so Program names all constants that are used.</a:t>
            </a:r>
          </a:p>
          <a:p>
            <a:endParaRPr lang="en-US" sz="2600" dirty="0"/>
          </a:p>
          <a:p>
            <a:endParaRPr lang="en-US" sz="2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197148"/>
          </a:xfrm>
        </p:spPr>
        <p:txBody>
          <a:bodyPr/>
          <a:lstStyle/>
          <a:p>
            <a:r>
              <a:rPr lang="en-US" dirty="0">
                <a:solidFill>
                  <a:schemeClr val="tx2"/>
                </a:solidFill>
              </a:rPr>
              <a:t>Avoid deeply </a:t>
            </a:r>
            <a:br>
              <a:rPr lang="en-US" dirty="0">
                <a:solidFill>
                  <a:schemeClr val="tx2"/>
                </a:solidFill>
              </a:rPr>
            </a:br>
            <a:r>
              <a:rPr lang="en-US" dirty="0">
                <a:solidFill>
                  <a:schemeClr val="tx2"/>
                </a:solidFill>
              </a:rPr>
              <a:t>nested conditional statements</a:t>
            </a:r>
          </a:p>
        </p:txBody>
      </p:sp>
    </p:spTree>
    <p:extLst>
      <p:ext uri="{BB962C8B-B14F-4D97-AF65-F5344CB8AC3E}">
        <p14:creationId xmlns:p14="http://schemas.microsoft.com/office/powerpoint/2010/main" val="31143722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YOUNG_DRIVER_AGE_LIMIT = 25 OLDER_DRIVER_AGE = 70 ELDERLY_DRIVER_AGE = 80…">
            <a:extLst>
              <a:ext uri="{FF2B5EF4-FFF2-40B4-BE49-F238E27FC236}">
                <a16:creationId xmlns:a16="http://schemas.microsoft.com/office/drawing/2014/main" id="{67D2B1AB-ECBF-7D41-85D9-01A7E13F93F5}"/>
              </a:ext>
            </a:extLst>
          </p:cNvPr>
          <p:cNvSpPr txBox="1">
            <a:spLocks/>
          </p:cNvSpPr>
          <p:nvPr/>
        </p:nvSpPr>
        <p:spPr bwMode="auto">
          <a:xfrm>
            <a:off x="395536" y="404366"/>
            <a:ext cx="8424936" cy="6192986"/>
          </a:xfrm>
          <a:prstGeom prst="rect">
            <a:avLst/>
          </a:prstGeom>
          <a:solidFill>
            <a:srgbClr val="FFD579">
              <a:alpha val="50196"/>
            </a:srgbClr>
          </a:solidFill>
          <a:ln>
            <a:noFill/>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26466">
              <a:spcBef>
                <a:spcPts val="300"/>
              </a:spcBef>
              <a:buNone/>
              <a:defRPr sz="1752"/>
            </a:pPr>
            <a:r>
              <a:rPr kumimoji="0" lang="en-US" sz="1200" dirty="0">
                <a:latin typeface="Courier" pitchFamily="2" charset="0"/>
              </a:rPr>
              <a:t>YOUNG_DRIVER_AGE_LIMIT = 25</a:t>
            </a:r>
            <a:br>
              <a:rPr kumimoji="0" lang="en-US" sz="1200" dirty="0">
                <a:latin typeface="Courier" pitchFamily="2" charset="0"/>
              </a:rPr>
            </a:br>
            <a:r>
              <a:rPr kumimoji="0" lang="en-US" sz="1200" dirty="0">
                <a:latin typeface="Courier" pitchFamily="2" charset="0"/>
              </a:rPr>
              <a:t>OLDER_DRIVER_AGE = 70</a:t>
            </a:r>
            <a:br>
              <a:rPr kumimoji="0" lang="en-US" sz="1200" dirty="0">
                <a:latin typeface="Courier" pitchFamily="2" charset="0"/>
              </a:rPr>
            </a:br>
            <a:r>
              <a:rPr kumimoji="0" lang="en-US" sz="1200" dirty="0">
                <a:latin typeface="Courier" pitchFamily="2" charset="0"/>
              </a:rPr>
              <a:t>ELDERLY_DRIVER_AGE = 80</a:t>
            </a:r>
          </a:p>
          <a:p>
            <a:pPr marL="0" indent="0" defTabSz="426466">
              <a:spcBef>
                <a:spcPts val="300"/>
              </a:spcBef>
              <a:buNone/>
              <a:defRPr sz="1752"/>
            </a:pPr>
            <a:r>
              <a:rPr kumimoji="0" lang="en-US" sz="1200" dirty="0">
                <a:latin typeface="Courier" pitchFamily="2" charset="0"/>
              </a:rPr>
              <a:t>YOUNG_DRIVER_PREMIUM_MULTIPLIER = 2</a:t>
            </a:r>
            <a:br>
              <a:rPr kumimoji="0" lang="en-US" sz="1200" dirty="0">
                <a:latin typeface="Courier" pitchFamily="2" charset="0"/>
              </a:rPr>
            </a:br>
            <a:r>
              <a:rPr kumimoji="0" lang="en-US" sz="1200" dirty="0">
                <a:latin typeface="Courier" pitchFamily="2" charset="0"/>
              </a:rPr>
              <a:t>OLDER_DRIVER_PREMIUM_MULTIPLIER = 1.5</a:t>
            </a:r>
            <a:br>
              <a:rPr kumimoji="0" lang="en-US" sz="1200" dirty="0">
                <a:latin typeface="Courier" pitchFamily="2" charset="0"/>
              </a:rPr>
            </a:br>
            <a:r>
              <a:rPr kumimoji="0" lang="en-US" sz="1200" dirty="0">
                <a:latin typeface="Courier" pitchFamily="2" charset="0"/>
              </a:rPr>
              <a:t>ELDERLY_DRIVER_PREMIUM_MULTIPLIER = 2</a:t>
            </a:r>
            <a:br>
              <a:rPr kumimoji="0" lang="en-US" sz="1200" dirty="0">
                <a:latin typeface="Courier" pitchFamily="2" charset="0"/>
              </a:rPr>
            </a:br>
            <a:r>
              <a:rPr kumimoji="0" lang="en-US" sz="1200" dirty="0">
                <a:latin typeface="Courier" pitchFamily="2" charset="0"/>
              </a:rPr>
              <a:t>YOUNG_DRIVER_EXPERIENCE_MULTIPLIER = 2</a:t>
            </a:r>
            <a:br>
              <a:rPr kumimoji="0" lang="en-US" sz="1200" dirty="0">
                <a:latin typeface="Courier" pitchFamily="2" charset="0"/>
              </a:rPr>
            </a:br>
            <a:r>
              <a:rPr kumimoji="0" lang="en-US" sz="1200" dirty="0">
                <a:latin typeface="Courier" pitchFamily="2" charset="0"/>
              </a:rPr>
              <a:t>NO_MULTIPLIER = 1</a:t>
            </a:r>
          </a:p>
          <a:p>
            <a:pPr marL="0" indent="0" defTabSz="426466">
              <a:spcBef>
                <a:spcPts val="300"/>
              </a:spcBef>
              <a:buNone/>
              <a:defRPr sz="1752"/>
            </a:pPr>
            <a:r>
              <a:rPr kumimoji="0" lang="en-US" sz="1200" dirty="0">
                <a:latin typeface="Courier" pitchFamily="2" charset="0"/>
              </a:rPr>
              <a:t>YOUNG_DRIVER_EXPERIENCE = 2</a:t>
            </a:r>
            <a:br>
              <a:rPr kumimoji="0" lang="en-US" sz="1200" dirty="0">
                <a:latin typeface="Courier" pitchFamily="2" charset="0"/>
              </a:rPr>
            </a:br>
            <a:r>
              <a:rPr kumimoji="0" lang="en-US" sz="1200" dirty="0">
                <a:latin typeface="Courier" pitchFamily="2" charset="0"/>
              </a:rPr>
              <a:t>OLDER_DRIVER_EXPERIENCE = 5</a:t>
            </a:r>
          </a:p>
          <a:p>
            <a:pPr marL="0" indent="0" defTabSz="426466">
              <a:spcBef>
                <a:spcPts val="300"/>
              </a:spcBef>
              <a:buNone/>
              <a:defRPr sz="1752"/>
            </a:pPr>
            <a:r>
              <a:rPr kumimoji="0" lang="en-US" sz="1200" dirty="0">
                <a:latin typeface="Courier" pitchFamily="2" charset="0"/>
              </a:rPr>
              <a:t>def </a:t>
            </a:r>
            <a:r>
              <a:rPr kumimoji="0" lang="en-US" sz="1200" b="1" dirty="0" err="1">
                <a:latin typeface="Courier" pitchFamily="2" charset="0"/>
              </a:rPr>
              <a:t>agecheck</a:t>
            </a:r>
            <a:r>
              <a:rPr kumimoji="0" lang="en-US" sz="1200" dirty="0">
                <a:latin typeface="Courier" pitchFamily="2" charset="0"/>
              </a:rPr>
              <a:t>(age, experience):</a:t>
            </a:r>
          </a:p>
          <a:p>
            <a:pPr marL="0" indent="0" defTabSz="426466">
              <a:spcBef>
                <a:spcPts val="300"/>
              </a:spcBef>
              <a:buNone/>
              <a:defRPr sz="1752"/>
            </a:pPr>
            <a:r>
              <a:rPr kumimoji="0" lang="en-US" sz="1200" dirty="0">
                <a:latin typeface="Courier" pitchFamily="2" charset="0"/>
              </a:rPr>
              <a:t>	# Assigns a premium multiplier depending on the age and experience of the driver multiplier = NO_MULTIPLIER</a:t>
            </a:r>
          </a:p>
          <a:p>
            <a:pPr marL="0" indent="0" defTabSz="426466">
              <a:spcBef>
                <a:spcPts val="300"/>
              </a:spcBef>
              <a:buNone/>
              <a:defRPr sz="1752"/>
            </a:pPr>
            <a:r>
              <a:rPr kumimoji="0" lang="en-US" sz="1200" dirty="0">
                <a:solidFill>
                  <a:srgbClr val="C00000"/>
                </a:solidFill>
                <a:latin typeface="Courier" pitchFamily="2" charset="0"/>
              </a:rPr>
              <a:t>	if age &lt;= YOUNG_DRIVER_AGE_LIMIT:</a:t>
            </a:r>
          </a:p>
          <a:p>
            <a:pPr marL="0" indent="0" defTabSz="426466">
              <a:spcBef>
                <a:spcPts val="300"/>
              </a:spcBef>
              <a:buNone/>
              <a:defRPr sz="1752"/>
            </a:pPr>
            <a:r>
              <a:rPr kumimoji="0" lang="en-US" sz="1200" dirty="0">
                <a:solidFill>
                  <a:srgbClr val="C00000"/>
                </a:solidFill>
                <a:latin typeface="Courier" pitchFamily="2" charset="0"/>
              </a:rPr>
              <a:t>		if experience &lt;= YOUNG_DRIVER_EXPERIENCE:</a:t>
            </a:r>
          </a:p>
          <a:p>
            <a:pPr marL="0" indent="0" defTabSz="426466">
              <a:spcBef>
                <a:spcPts val="300"/>
              </a:spcBef>
              <a:buNone/>
              <a:defRPr sz="1752"/>
            </a:pPr>
            <a:r>
              <a:rPr kumimoji="0" lang="en-US" sz="1200" dirty="0">
                <a:solidFill>
                  <a:srgbClr val="C00000"/>
                </a:solidFill>
                <a:latin typeface="Courier" pitchFamily="2" charset="0"/>
              </a:rPr>
              <a:t>			multiplier = YOUNG_DRIVER_PREMIUM_MULTIPLIER *</a:t>
            </a:r>
            <a:br>
              <a:rPr kumimoji="0" lang="en-US" sz="1200" dirty="0">
                <a:solidFill>
                  <a:srgbClr val="C00000"/>
                </a:solidFill>
                <a:latin typeface="Courier" pitchFamily="2" charset="0"/>
              </a:rPr>
            </a:br>
            <a:r>
              <a:rPr kumimoji="0" lang="en-US" sz="1200" dirty="0">
                <a:solidFill>
                  <a:srgbClr val="C00000"/>
                </a:solidFill>
                <a:latin typeface="Courier" pitchFamily="2" charset="0"/>
              </a:rPr>
              <a:t>YOUNG_DRIVER_EXPERIENCE_MULTIPLIER</a:t>
            </a:r>
          </a:p>
          <a:p>
            <a:pPr marL="0" indent="0" defTabSz="426466">
              <a:spcBef>
                <a:spcPts val="300"/>
              </a:spcBef>
              <a:buNone/>
              <a:defRPr sz="1752"/>
            </a:pPr>
            <a:r>
              <a:rPr kumimoji="0" lang="en-US" sz="1200" dirty="0">
                <a:solidFill>
                  <a:srgbClr val="C00000"/>
                </a:solidFill>
                <a:latin typeface="Courier" pitchFamily="2" charset="0"/>
              </a:rPr>
              <a:t>		else:</a:t>
            </a:r>
          </a:p>
          <a:p>
            <a:pPr marL="0" indent="0" defTabSz="426466">
              <a:spcBef>
                <a:spcPts val="300"/>
              </a:spcBef>
              <a:buNone/>
              <a:defRPr sz="1752"/>
            </a:pPr>
            <a:r>
              <a:rPr kumimoji="0" lang="en-US" sz="1200" dirty="0">
                <a:solidFill>
                  <a:srgbClr val="C00000"/>
                </a:solidFill>
                <a:latin typeface="Courier" pitchFamily="2" charset="0"/>
              </a:rPr>
              <a:t>			multiplier = YOUNG_DRIVER_PREMIUM_MULTIPLIER</a:t>
            </a:r>
          </a:p>
          <a:p>
            <a:pPr marL="0" indent="0" defTabSz="426466">
              <a:spcBef>
                <a:spcPts val="300"/>
              </a:spcBef>
              <a:buNone/>
              <a:defRPr sz="1752"/>
            </a:pPr>
            <a:r>
              <a:rPr kumimoji="0" lang="en-US" sz="1200" dirty="0">
                <a:solidFill>
                  <a:srgbClr val="C00000"/>
                </a:solidFill>
                <a:latin typeface="Courier" pitchFamily="2" charset="0"/>
              </a:rPr>
              <a:t>	else:</a:t>
            </a:r>
          </a:p>
          <a:p>
            <a:pPr marL="0" indent="0" defTabSz="426466">
              <a:spcBef>
                <a:spcPts val="300"/>
              </a:spcBef>
              <a:buNone/>
              <a:defRPr sz="1752"/>
            </a:pPr>
            <a:r>
              <a:rPr kumimoji="0" lang="en-US" sz="1200" dirty="0">
                <a:solidFill>
                  <a:srgbClr val="C00000"/>
                </a:solidFill>
                <a:latin typeface="Courier" pitchFamily="2" charset="0"/>
              </a:rPr>
              <a:t>		if age &gt; OLDER_DRIVER_AGE and age &lt;= ELDERLY_DRIVER_AGE:</a:t>
            </a:r>
          </a:p>
          <a:p>
            <a:pPr marL="0" indent="0" defTabSz="426466">
              <a:spcBef>
                <a:spcPts val="300"/>
              </a:spcBef>
              <a:buNone/>
              <a:defRPr sz="1752"/>
            </a:pPr>
            <a:r>
              <a:rPr kumimoji="0" lang="en-US" sz="1200" dirty="0">
                <a:solidFill>
                  <a:srgbClr val="C00000"/>
                </a:solidFill>
                <a:latin typeface="Courier" pitchFamily="2" charset="0"/>
              </a:rPr>
              <a:t>			if experience &lt;= OLDER_DRIVER_EXPERIENCE:</a:t>
            </a:r>
          </a:p>
          <a:p>
            <a:pPr marL="0" indent="0" defTabSz="426466">
              <a:spcBef>
                <a:spcPts val="300"/>
              </a:spcBef>
              <a:buNone/>
              <a:defRPr sz="1752"/>
            </a:pPr>
            <a:r>
              <a:rPr kumimoji="0" lang="en-US" sz="1200" dirty="0">
                <a:solidFill>
                  <a:srgbClr val="C00000"/>
                </a:solidFill>
                <a:latin typeface="Courier" pitchFamily="2" charset="0"/>
              </a:rPr>
              <a:t>				multiplier = OLDER_DRIVER_PREMIUM_MULTIPLIER</a:t>
            </a:r>
          </a:p>
          <a:p>
            <a:pPr marL="0" indent="0" defTabSz="426466">
              <a:spcBef>
                <a:spcPts val="300"/>
              </a:spcBef>
              <a:buNone/>
              <a:defRPr sz="1752"/>
            </a:pPr>
            <a:r>
              <a:rPr kumimoji="0" lang="en-US" sz="1200" dirty="0">
                <a:solidFill>
                  <a:srgbClr val="C00000"/>
                </a:solidFill>
                <a:latin typeface="Courier" pitchFamily="2" charset="0"/>
              </a:rPr>
              <a:t>			else:</a:t>
            </a:r>
          </a:p>
          <a:p>
            <a:pPr marL="0" indent="0" defTabSz="426466">
              <a:spcBef>
                <a:spcPts val="300"/>
              </a:spcBef>
              <a:buNone/>
              <a:defRPr sz="1752"/>
            </a:pPr>
            <a:r>
              <a:rPr kumimoji="0" lang="en-US" sz="1200" dirty="0">
                <a:solidFill>
                  <a:srgbClr val="C00000"/>
                </a:solidFill>
                <a:latin typeface="Courier" pitchFamily="2" charset="0"/>
              </a:rPr>
              <a:t>				multiplier = NO_MULTIPLIER</a:t>
            </a:r>
          </a:p>
          <a:p>
            <a:pPr marL="0" indent="0" defTabSz="426466">
              <a:spcBef>
                <a:spcPts val="300"/>
              </a:spcBef>
              <a:buNone/>
              <a:defRPr sz="1752"/>
            </a:pPr>
            <a:r>
              <a:rPr kumimoji="0" lang="en-US" sz="1200" dirty="0">
                <a:solidFill>
                  <a:srgbClr val="C00000"/>
                </a:solidFill>
                <a:latin typeface="Courier" pitchFamily="2" charset="0"/>
              </a:rPr>
              <a:t>		else:</a:t>
            </a:r>
          </a:p>
          <a:p>
            <a:pPr marL="0" indent="0" defTabSz="426466">
              <a:spcBef>
                <a:spcPts val="300"/>
              </a:spcBef>
              <a:buNone/>
              <a:defRPr sz="1752"/>
            </a:pPr>
            <a:r>
              <a:rPr kumimoji="0" lang="en-US" sz="1200" dirty="0">
                <a:solidFill>
                  <a:srgbClr val="C00000"/>
                </a:solidFill>
                <a:latin typeface="Courier" pitchFamily="2" charset="0"/>
              </a:rPr>
              <a:t>			if age &gt; ELDERLY_DRIVER_AGE:</a:t>
            </a:r>
          </a:p>
          <a:p>
            <a:pPr marL="0" indent="0" defTabSz="426466">
              <a:spcBef>
                <a:spcPts val="300"/>
              </a:spcBef>
              <a:buNone/>
              <a:defRPr sz="1752"/>
            </a:pPr>
            <a:r>
              <a:rPr kumimoji="0" lang="en-US" sz="1200" dirty="0">
                <a:solidFill>
                  <a:srgbClr val="C00000"/>
                </a:solidFill>
                <a:latin typeface="Courier" pitchFamily="2" charset="0"/>
              </a:rPr>
              <a:t>				multiplier = ELDERLY_DRIVER_PREMIUM_MULTIPLIER</a:t>
            </a:r>
          </a:p>
          <a:p>
            <a:pPr marL="0" indent="0" defTabSz="426466">
              <a:spcBef>
                <a:spcPts val="300"/>
              </a:spcBef>
              <a:buNone/>
              <a:defRPr sz="1752"/>
            </a:pPr>
            <a:r>
              <a:rPr kumimoji="0" lang="en-US" sz="1200" dirty="0">
                <a:latin typeface="Courier" pitchFamily="2" charset="0"/>
              </a:rPr>
              <a:t>	return multiplier</a:t>
            </a:r>
          </a:p>
          <a:p>
            <a:pPr marL="0" indent="0" defTabSz="426466">
              <a:spcBef>
                <a:spcPts val="300"/>
              </a:spcBef>
              <a:buNone/>
              <a:defRPr sz="1752"/>
            </a:pPr>
            <a:endParaRPr kumimoji="0" lang="en-US" sz="1200" dirty="0">
              <a:latin typeface="Courier" pitchFamily="2" charset="0"/>
            </a:endParaRPr>
          </a:p>
        </p:txBody>
      </p:sp>
      <p:sp>
        <p:nvSpPr>
          <p:cNvPr id="9" name="TextBox 8">
            <a:extLst>
              <a:ext uri="{FF2B5EF4-FFF2-40B4-BE49-F238E27FC236}">
                <a16:creationId xmlns:a16="http://schemas.microsoft.com/office/drawing/2014/main" id="{3392550B-68EA-3646-9E7A-9634432E545B}"/>
              </a:ext>
            </a:extLst>
          </p:cNvPr>
          <p:cNvSpPr txBox="1"/>
          <p:nvPr/>
        </p:nvSpPr>
        <p:spPr>
          <a:xfrm>
            <a:off x="4140677" y="299889"/>
            <a:ext cx="5022458" cy="954107"/>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Deeply nested if-then-else statements</a:t>
            </a:r>
          </a:p>
        </p:txBody>
      </p:sp>
    </p:spTree>
    <p:extLst>
      <p:ext uri="{BB962C8B-B14F-4D97-AF65-F5344CB8AC3E}">
        <p14:creationId xmlns:p14="http://schemas.microsoft.com/office/powerpoint/2010/main" val="30699761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def agecheck_with_guards (age, experience):…">
            <a:extLst>
              <a:ext uri="{FF2B5EF4-FFF2-40B4-BE49-F238E27FC236}">
                <a16:creationId xmlns:a16="http://schemas.microsoft.com/office/drawing/2014/main" id="{F3105785-F7B9-FD46-9035-B0DBEE505A14}"/>
              </a:ext>
            </a:extLst>
          </p:cNvPr>
          <p:cNvSpPr txBox="1">
            <a:spLocks/>
          </p:cNvSpPr>
          <p:nvPr/>
        </p:nvSpPr>
        <p:spPr bwMode="auto">
          <a:xfrm>
            <a:off x="251520" y="1484784"/>
            <a:ext cx="8568952" cy="4315074"/>
          </a:xfrm>
          <a:prstGeom prst="rect">
            <a:avLst/>
          </a:prstGeom>
          <a:solidFill>
            <a:srgbClr val="FFD579">
              <a:alpha val="5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TW"/>
            </a:defPPr>
            <a:lvl1pPr marL="0" indent="0" defTabSz="426466" eaLnBrk="0" hangingPunct="0">
              <a:spcBef>
                <a:spcPts val="300"/>
              </a:spcBef>
              <a:buFont typeface="Arial" charset="0"/>
              <a:buNone/>
              <a:defRPr kumimoji="0" sz="1200" baseline="0">
                <a:latin typeface="Courier" pitchFamily="2" charset="0"/>
                <a:ea typeface="標楷體" pitchFamily="65" charset="-120"/>
                <a:cs typeface="新細明體" charset="0"/>
              </a:defRPr>
            </a:lvl1pPr>
            <a:lvl2pPr marL="742950" indent="-285750" eaLnBrk="0" hangingPunct="0">
              <a:spcBef>
                <a:spcPct val="20000"/>
              </a:spcBef>
              <a:buFont typeface="Arial" charset="0"/>
              <a:buChar char="–"/>
              <a:defRPr sz="2800" baseline="0">
                <a:latin typeface="Calibri" pitchFamily="34" charset="0"/>
                <a:ea typeface="標楷體" pitchFamily="65" charset="-120"/>
                <a:cs typeface="新細明體" charset="0"/>
              </a:defRPr>
            </a:lvl2pPr>
            <a:lvl3pPr marL="1143000" indent="-228600" eaLnBrk="0" hangingPunct="0">
              <a:spcBef>
                <a:spcPct val="20000"/>
              </a:spcBef>
              <a:buFont typeface="Arial" charset="0"/>
              <a:buChar char="•"/>
              <a:defRPr sz="2400" baseline="0">
                <a:latin typeface="Calibri" pitchFamily="34" charset="0"/>
                <a:ea typeface="標楷體" pitchFamily="65" charset="-120"/>
                <a:cs typeface="新細明體" charset="0"/>
              </a:defRPr>
            </a:lvl3pPr>
            <a:lvl4pPr marL="1600200" indent="-228600" eaLnBrk="0" hangingPunct="0">
              <a:spcBef>
                <a:spcPct val="20000"/>
              </a:spcBef>
              <a:buFont typeface="Arial" charset="0"/>
              <a:buChar char="–"/>
              <a:defRPr sz="2000" baseline="0">
                <a:latin typeface="Calibri" pitchFamily="34" charset="0"/>
                <a:ea typeface="標楷體" pitchFamily="65" charset="-120"/>
                <a:cs typeface="新細明體" charset="0"/>
              </a:defRPr>
            </a:lvl4pPr>
            <a:lvl5pPr marL="2057400" indent="-228600" eaLnBrk="0" hangingPunct="0">
              <a:spcBef>
                <a:spcPct val="20000"/>
              </a:spcBef>
              <a:buFont typeface="Arial" charset="0"/>
              <a:buChar char="»"/>
              <a:defRPr sz="2000" baseline="0">
                <a:latin typeface="Calibri" pitchFamily="34" charset="0"/>
                <a:ea typeface="標楷體" pitchFamily="65" charset="-120"/>
                <a:cs typeface="新細明體" charset="0"/>
              </a:defRPr>
            </a:lvl5pPr>
            <a:lvl6pPr marL="2514600" indent="-228600">
              <a:spcBef>
                <a:spcPct val="20000"/>
              </a:spcBef>
              <a:buFont typeface="Arial" pitchFamily="34" charset="0"/>
              <a:buChar char="•"/>
              <a:defRPr sz="2000">
                <a:latin typeface="+mn-lt"/>
                <a:ea typeface="+mn-ea"/>
              </a:defRPr>
            </a:lvl6pPr>
            <a:lvl7pPr marL="2971800" indent="-228600">
              <a:spcBef>
                <a:spcPct val="20000"/>
              </a:spcBef>
              <a:buFont typeface="Arial" pitchFamily="34" charset="0"/>
              <a:buChar char="•"/>
              <a:defRPr sz="2000">
                <a:latin typeface="+mn-lt"/>
                <a:ea typeface="+mn-ea"/>
              </a:defRPr>
            </a:lvl7pPr>
            <a:lvl8pPr marL="3429000" indent="-228600">
              <a:spcBef>
                <a:spcPct val="20000"/>
              </a:spcBef>
              <a:buFont typeface="Arial" pitchFamily="34" charset="0"/>
              <a:buChar char="•"/>
              <a:defRPr sz="2000">
                <a:latin typeface="+mn-lt"/>
                <a:ea typeface="+mn-ea"/>
              </a:defRPr>
            </a:lvl8pPr>
            <a:lvl9pPr marL="3886200" indent="-228600">
              <a:spcBef>
                <a:spcPct val="20000"/>
              </a:spcBef>
              <a:buFont typeface="Arial" pitchFamily="34" charset="0"/>
              <a:buChar char="•"/>
              <a:defRPr sz="2000">
                <a:latin typeface="+mn-lt"/>
                <a:ea typeface="+mn-ea"/>
              </a:defRPr>
            </a:lvl9pPr>
          </a:lstStyle>
          <a:p>
            <a:r>
              <a:rPr lang="en-US" sz="1400" dirty="0"/>
              <a:t>def </a:t>
            </a:r>
            <a:r>
              <a:rPr lang="en-US" sz="1400" b="1" dirty="0" err="1"/>
              <a:t>agecheck_with_guards</a:t>
            </a:r>
            <a:r>
              <a:rPr lang="en-US" sz="1400" dirty="0"/>
              <a:t>(age, experience):</a:t>
            </a:r>
          </a:p>
          <a:p>
            <a:endParaRPr lang="en-US" dirty="0"/>
          </a:p>
          <a:p>
            <a:r>
              <a:rPr lang="en-US" sz="1400" dirty="0"/>
              <a:t>	</a:t>
            </a:r>
            <a:r>
              <a:rPr lang="en-US" sz="1400" dirty="0">
                <a:solidFill>
                  <a:srgbClr val="C00000"/>
                </a:solidFill>
              </a:rPr>
              <a:t>if age &lt;= YOUNG_DRIVER_AGE_LIMIT and experience &lt;= YOUNG_DRIVER_EXPERIENCE: </a:t>
            </a:r>
          </a:p>
          <a:p>
            <a:r>
              <a:rPr lang="en-US" sz="1400" dirty="0">
                <a:solidFill>
                  <a:srgbClr val="C00000"/>
                </a:solidFill>
              </a:rPr>
              <a:t>		return YOUNG_DRIVER_PREMIUM_MULTIPLIER * YOUNG_DRIVER_EXPERIENCE_MULTIPLIER</a:t>
            </a:r>
          </a:p>
          <a:p>
            <a:r>
              <a:rPr lang="en-US" sz="1400" dirty="0">
                <a:solidFill>
                  <a:srgbClr val="C00000"/>
                </a:solidFill>
              </a:rPr>
              <a:t>	if age &lt;= YOUNG_DRIVER_AGE_LIMIT:</a:t>
            </a:r>
          </a:p>
          <a:p>
            <a:r>
              <a:rPr lang="en-US" sz="1400" dirty="0">
                <a:solidFill>
                  <a:srgbClr val="C00000"/>
                </a:solidFill>
              </a:rPr>
              <a:t>		return YOUNG_DRIVER_PREMIUM_MULTIPLIER</a:t>
            </a:r>
          </a:p>
          <a:p>
            <a:r>
              <a:rPr lang="en-US" sz="1400" dirty="0">
                <a:solidFill>
                  <a:srgbClr val="C00000"/>
                </a:solidFill>
              </a:rPr>
              <a:t>	if (age &gt; OLDER_DRIVER_AGE and age &lt;= ELDERLY_DRIVER_AGE) and experience &lt;= OLDER_DRIVER_EXPERIENCE:</a:t>
            </a:r>
          </a:p>
          <a:p>
            <a:r>
              <a:rPr lang="en-US" sz="1400" dirty="0">
                <a:solidFill>
                  <a:srgbClr val="C00000"/>
                </a:solidFill>
              </a:rPr>
              <a:t>		return OLDER_DRIVER_PREMIUM_MULTIPLIER</a:t>
            </a:r>
          </a:p>
          <a:p>
            <a:r>
              <a:rPr lang="en-US" sz="1400" dirty="0">
                <a:solidFill>
                  <a:srgbClr val="C00000"/>
                </a:solidFill>
              </a:rPr>
              <a:t>	if age &gt; ELDERLY_DRIVER_AGE:</a:t>
            </a:r>
          </a:p>
          <a:p>
            <a:r>
              <a:rPr lang="en-US" sz="1400" dirty="0">
                <a:solidFill>
                  <a:srgbClr val="C00000"/>
                </a:solidFill>
              </a:rPr>
              <a:t>		return ELDERLY_DRIVER_PREMIUM_MULTIPLIER</a:t>
            </a:r>
          </a:p>
          <a:p>
            <a:r>
              <a:rPr lang="en-US" sz="1400" dirty="0">
                <a:solidFill>
                  <a:srgbClr val="C00000"/>
                </a:solidFill>
              </a:rPr>
              <a:t>	return NO_MULTIPLIER</a:t>
            </a:r>
          </a:p>
        </p:txBody>
      </p:sp>
      <p:sp>
        <p:nvSpPr>
          <p:cNvPr id="8" name="TextBox 7">
            <a:extLst>
              <a:ext uri="{FF2B5EF4-FFF2-40B4-BE49-F238E27FC236}">
                <a16:creationId xmlns:a16="http://schemas.microsoft.com/office/drawing/2014/main" id="{37C266E5-3FA4-524A-9742-00C1DAD0A8FA}"/>
              </a:ext>
            </a:extLst>
          </p:cNvPr>
          <p:cNvSpPr txBox="1"/>
          <p:nvPr/>
        </p:nvSpPr>
        <p:spPr>
          <a:xfrm>
            <a:off x="4140677" y="299889"/>
            <a:ext cx="5022458" cy="954107"/>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Using guards to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make a selection</a:t>
            </a:r>
          </a:p>
        </p:txBody>
      </p:sp>
    </p:spTree>
    <p:extLst>
      <p:ext uri="{BB962C8B-B14F-4D97-AF65-F5344CB8AC3E}">
        <p14:creationId xmlns:p14="http://schemas.microsoft.com/office/powerpoint/2010/main" val="34126314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52736"/>
            <a:ext cx="8712968" cy="5467126"/>
          </a:xfrm>
        </p:spPr>
        <p:txBody>
          <a:bodyPr/>
          <a:lstStyle/>
          <a:p>
            <a:r>
              <a:rPr lang="en-US" sz="2400" b="1" dirty="0">
                <a:solidFill>
                  <a:srgbClr val="C00000"/>
                </a:solidFill>
              </a:rPr>
              <a:t>Inheritance</a:t>
            </a:r>
            <a:r>
              <a:rPr lang="en-US" sz="2400" dirty="0"/>
              <a:t> allows the attributes and methods of a </a:t>
            </a:r>
            <a:r>
              <a:rPr lang="en-US" sz="2400" dirty="0">
                <a:solidFill>
                  <a:srgbClr val="C00000"/>
                </a:solidFill>
              </a:rPr>
              <a:t>class</a:t>
            </a:r>
            <a:r>
              <a:rPr lang="en-US" sz="2400" dirty="0"/>
              <a:t>, </a:t>
            </a:r>
            <a:br>
              <a:rPr lang="en-US" sz="2400" dirty="0"/>
            </a:br>
            <a:r>
              <a:rPr lang="en-US" sz="2400" dirty="0"/>
              <a:t>such as </a:t>
            </a:r>
            <a:r>
              <a:rPr lang="en-US" sz="2400" dirty="0" err="1"/>
              <a:t>RoadVehicle</a:t>
            </a:r>
            <a:r>
              <a:rPr lang="en-US" sz="2400" dirty="0"/>
              <a:t>, can be inherited by </a:t>
            </a:r>
            <a:r>
              <a:rPr lang="en-US" sz="2400" dirty="0">
                <a:solidFill>
                  <a:srgbClr val="C00000"/>
                </a:solidFill>
              </a:rPr>
              <a:t>sub-classes</a:t>
            </a:r>
            <a:r>
              <a:rPr lang="en-US" sz="2400" dirty="0"/>
              <a:t>, </a:t>
            </a:r>
            <a:br>
              <a:rPr lang="en-US" sz="2400" dirty="0"/>
            </a:br>
            <a:r>
              <a:rPr lang="en-US" sz="2400" dirty="0"/>
              <a:t>such as Truck, Car and </a:t>
            </a:r>
            <a:r>
              <a:rPr lang="en-US" sz="2400" dirty="0" err="1"/>
              <a:t>MotorBike</a:t>
            </a:r>
            <a:r>
              <a:rPr lang="en-US" sz="2400" dirty="0"/>
              <a:t>. </a:t>
            </a:r>
          </a:p>
          <a:p>
            <a:r>
              <a:rPr lang="en-US" sz="2400" dirty="0"/>
              <a:t>Inheritance appears to be an effective and efficient way of </a:t>
            </a:r>
            <a:br>
              <a:rPr lang="en-US" sz="2400" dirty="0"/>
            </a:br>
            <a:r>
              <a:rPr lang="en-US" sz="2400" dirty="0">
                <a:solidFill>
                  <a:srgbClr val="C00000"/>
                </a:solidFill>
              </a:rPr>
              <a:t>reusing code</a:t>
            </a:r>
            <a:r>
              <a:rPr lang="en-US" sz="2400" dirty="0"/>
              <a:t> and of making changes that affect all subclasses. </a:t>
            </a:r>
          </a:p>
          <a:p>
            <a:r>
              <a:rPr lang="en-US" sz="2400" dirty="0"/>
              <a:t>However, </a:t>
            </a:r>
            <a:r>
              <a:rPr lang="en-US" sz="2400" dirty="0">
                <a:solidFill>
                  <a:srgbClr val="C00000"/>
                </a:solidFill>
              </a:rPr>
              <a:t>inheritance increases the structural complexity </a:t>
            </a:r>
            <a:r>
              <a:rPr lang="en-US" sz="2400" dirty="0"/>
              <a:t>of code as it increases the coupling of subclasses. </a:t>
            </a:r>
          </a:p>
          <a:p>
            <a:r>
              <a:rPr lang="en-US" sz="2400" dirty="0"/>
              <a:t>The problem with deep inheritance is that if you want to make changes to a class, you have to look at all of its </a:t>
            </a:r>
            <a:r>
              <a:rPr lang="en-US" sz="2400" dirty="0" err="1"/>
              <a:t>superclasses</a:t>
            </a:r>
            <a:r>
              <a:rPr lang="en-US" sz="2400" dirty="0"/>
              <a:t> to see where it is best to make the change. </a:t>
            </a:r>
          </a:p>
          <a:p>
            <a:r>
              <a:rPr lang="en-US" sz="2400" dirty="0"/>
              <a:t>You also have to look at all of the related subclasses to check that the change does not have unwanted consequences. It’s easy to make mistakes when you are doing this analysis and introduce faults into your program. </a:t>
            </a:r>
          </a:p>
          <a:p>
            <a:endParaRPr lang="en-US" sz="2600" dirty="0"/>
          </a:p>
          <a:p>
            <a:endParaRPr lang="en-US" sz="2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197148"/>
          </a:xfrm>
        </p:spPr>
        <p:txBody>
          <a:bodyPr/>
          <a:lstStyle/>
          <a:p>
            <a:r>
              <a:rPr lang="en-US" dirty="0">
                <a:solidFill>
                  <a:schemeClr val="tx2"/>
                </a:solidFill>
              </a:rPr>
              <a:t>Avoid deep inheritance hierarchies</a:t>
            </a:r>
          </a:p>
        </p:txBody>
      </p:sp>
    </p:spTree>
    <p:extLst>
      <p:ext uri="{BB962C8B-B14F-4D97-AF65-F5344CB8AC3E}">
        <p14:creationId xmlns:p14="http://schemas.microsoft.com/office/powerpoint/2010/main" val="4454877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164074"/>
          </a:xfrm>
        </p:spPr>
        <p:txBody>
          <a:bodyPr/>
          <a:lstStyle/>
          <a:p>
            <a:r>
              <a:rPr lang="en-US" dirty="0">
                <a:solidFill>
                  <a:schemeClr val="tx2"/>
                </a:solidFill>
              </a:rPr>
              <a:t>Part of the inheritance </a:t>
            </a:r>
            <a:br>
              <a:rPr lang="en-US" dirty="0">
                <a:solidFill>
                  <a:schemeClr val="tx2"/>
                </a:solidFill>
              </a:rPr>
            </a:br>
            <a:r>
              <a:rPr lang="en-US" dirty="0">
                <a:solidFill>
                  <a:schemeClr val="tx2"/>
                </a:solidFill>
              </a:rPr>
              <a:t>hierarchy for hospital staff</a:t>
            </a:r>
          </a:p>
        </p:txBody>
      </p:sp>
      <p:sp>
        <p:nvSpPr>
          <p:cNvPr id="8" name="Rounded Rectangle 7">
            <a:extLst>
              <a:ext uri="{FF2B5EF4-FFF2-40B4-BE49-F238E27FC236}">
                <a16:creationId xmlns:a16="http://schemas.microsoft.com/office/drawing/2014/main" id="{6547DDAA-408E-8C43-A0A8-EA659E56F91C}"/>
              </a:ext>
            </a:extLst>
          </p:cNvPr>
          <p:cNvSpPr>
            <a:spLocks noChangeArrowheads="1"/>
          </p:cNvSpPr>
          <p:nvPr/>
        </p:nvSpPr>
        <p:spPr bwMode="auto">
          <a:xfrm>
            <a:off x="3707904" y="1518583"/>
            <a:ext cx="1819450"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Hospital staff</a:t>
            </a:r>
          </a:p>
        </p:txBody>
      </p:sp>
      <p:cxnSp>
        <p:nvCxnSpPr>
          <p:cNvPr id="10" name="Straight Arrow Connector 9">
            <a:extLst>
              <a:ext uri="{FF2B5EF4-FFF2-40B4-BE49-F238E27FC236}">
                <a16:creationId xmlns:a16="http://schemas.microsoft.com/office/drawing/2014/main" id="{5DB4C121-77F0-8843-BF4E-82E840756190}"/>
              </a:ext>
            </a:extLst>
          </p:cNvPr>
          <p:cNvCxnSpPr>
            <a:cxnSpLocks/>
            <a:stCxn id="17" idx="0"/>
            <a:endCxn id="8" idx="2"/>
          </p:cNvCxnSpPr>
          <p:nvPr/>
        </p:nvCxnSpPr>
        <p:spPr>
          <a:xfrm flipV="1">
            <a:off x="962008" y="2060848"/>
            <a:ext cx="3655621" cy="753879"/>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DD8E6484-4171-1441-A7E9-8F473DA27FA4}"/>
              </a:ext>
            </a:extLst>
          </p:cNvPr>
          <p:cNvSpPr>
            <a:spLocks noChangeArrowheads="1"/>
          </p:cNvSpPr>
          <p:nvPr/>
        </p:nvSpPr>
        <p:spPr bwMode="auto">
          <a:xfrm>
            <a:off x="313936" y="2814727"/>
            <a:ext cx="129614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Technicians</a:t>
            </a:r>
          </a:p>
        </p:txBody>
      </p:sp>
      <p:sp>
        <p:nvSpPr>
          <p:cNvPr id="18" name="Rounded Rectangle 17">
            <a:extLst>
              <a:ext uri="{FF2B5EF4-FFF2-40B4-BE49-F238E27FC236}">
                <a16:creationId xmlns:a16="http://schemas.microsoft.com/office/drawing/2014/main" id="{4C64DE9D-A5A6-8B4B-88BF-4B3D9F13400E}"/>
              </a:ext>
            </a:extLst>
          </p:cNvPr>
          <p:cNvSpPr>
            <a:spLocks noChangeArrowheads="1"/>
          </p:cNvSpPr>
          <p:nvPr/>
        </p:nvSpPr>
        <p:spPr bwMode="auto">
          <a:xfrm>
            <a:off x="1748488" y="2814727"/>
            <a:ext cx="133247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Paramedics</a:t>
            </a:r>
          </a:p>
        </p:txBody>
      </p:sp>
      <p:sp>
        <p:nvSpPr>
          <p:cNvPr id="19" name="Rounded Rectangle 18">
            <a:extLst>
              <a:ext uri="{FF2B5EF4-FFF2-40B4-BE49-F238E27FC236}">
                <a16:creationId xmlns:a16="http://schemas.microsoft.com/office/drawing/2014/main" id="{B63F47EA-9DD5-2046-8FC5-A745D33F2363}"/>
              </a:ext>
            </a:extLst>
          </p:cNvPr>
          <p:cNvSpPr>
            <a:spLocks noChangeArrowheads="1"/>
          </p:cNvSpPr>
          <p:nvPr/>
        </p:nvSpPr>
        <p:spPr bwMode="auto">
          <a:xfrm>
            <a:off x="3219370" y="2814727"/>
            <a:ext cx="133247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Clinical staff</a:t>
            </a:r>
          </a:p>
        </p:txBody>
      </p:sp>
      <p:sp>
        <p:nvSpPr>
          <p:cNvPr id="20" name="Rounded Rectangle 19">
            <a:extLst>
              <a:ext uri="{FF2B5EF4-FFF2-40B4-BE49-F238E27FC236}">
                <a16:creationId xmlns:a16="http://schemas.microsoft.com/office/drawing/2014/main" id="{968D5568-BE03-D74F-9D50-C48CF29F7A24}"/>
              </a:ext>
            </a:extLst>
          </p:cNvPr>
          <p:cNvSpPr>
            <a:spLocks noChangeArrowheads="1"/>
          </p:cNvSpPr>
          <p:nvPr/>
        </p:nvSpPr>
        <p:spPr bwMode="auto">
          <a:xfrm>
            <a:off x="4690252" y="2814727"/>
            <a:ext cx="133247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Scientist</a:t>
            </a:r>
          </a:p>
        </p:txBody>
      </p:sp>
      <p:sp>
        <p:nvSpPr>
          <p:cNvPr id="21" name="Rounded Rectangle 20">
            <a:extLst>
              <a:ext uri="{FF2B5EF4-FFF2-40B4-BE49-F238E27FC236}">
                <a16:creationId xmlns:a16="http://schemas.microsoft.com/office/drawing/2014/main" id="{2E24EC6D-3759-4B43-9A0A-9901B22BBC3D}"/>
              </a:ext>
            </a:extLst>
          </p:cNvPr>
          <p:cNvSpPr>
            <a:spLocks noChangeArrowheads="1"/>
          </p:cNvSpPr>
          <p:nvPr/>
        </p:nvSpPr>
        <p:spPr bwMode="auto">
          <a:xfrm>
            <a:off x="6161134" y="2814727"/>
            <a:ext cx="133247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dirty="0">
                <a:latin typeface="Calibri" panose="020F0502020204030204" pitchFamily="34" charset="0"/>
                <a:cs typeface="Calibri" panose="020F0502020204030204" pitchFamily="34" charset="0"/>
              </a:rPr>
              <a:t>Ancillary staff</a:t>
            </a:r>
          </a:p>
        </p:txBody>
      </p:sp>
      <p:sp>
        <p:nvSpPr>
          <p:cNvPr id="22" name="Rounded Rectangle 21">
            <a:extLst>
              <a:ext uri="{FF2B5EF4-FFF2-40B4-BE49-F238E27FC236}">
                <a16:creationId xmlns:a16="http://schemas.microsoft.com/office/drawing/2014/main" id="{55A358B4-E96C-4F4C-AE6A-8B662B1536D1}"/>
              </a:ext>
            </a:extLst>
          </p:cNvPr>
          <p:cNvSpPr>
            <a:spLocks noChangeArrowheads="1"/>
          </p:cNvSpPr>
          <p:nvPr/>
        </p:nvSpPr>
        <p:spPr bwMode="auto">
          <a:xfrm>
            <a:off x="7632014" y="2814727"/>
            <a:ext cx="133247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Admin staff</a:t>
            </a:r>
          </a:p>
        </p:txBody>
      </p:sp>
      <p:sp>
        <p:nvSpPr>
          <p:cNvPr id="24" name="Rounded Rectangle 23">
            <a:extLst>
              <a:ext uri="{FF2B5EF4-FFF2-40B4-BE49-F238E27FC236}">
                <a16:creationId xmlns:a16="http://schemas.microsoft.com/office/drawing/2014/main" id="{B56580C0-62B2-9B47-BC59-F9757A4B84B0}"/>
              </a:ext>
            </a:extLst>
          </p:cNvPr>
          <p:cNvSpPr>
            <a:spLocks noChangeArrowheads="1"/>
          </p:cNvSpPr>
          <p:nvPr/>
        </p:nvSpPr>
        <p:spPr bwMode="auto">
          <a:xfrm>
            <a:off x="1691680" y="4326895"/>
            <a:ext cx="129614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Doctor</a:t>
            </a:r>
          </a:p>
        </p:txBody>
      </p:sp>
      <p:sp>
        <p:nvSpPr>
          <p:cNvPr id="25" name="Rounded Rectangle 24">
            <a:extLst>
              <a:ext uri="{FF2B5EF4-FFF2-40B4-BE49-F238E27FC236}">
                <a16:creationId xmlns:a16="http://schemas.microsoft.com/office/drawing/2014/main" id="{01617230-2948-6041-AB58-27D4D47BA039}"/>
              </a:ext>
            </a:extLst>
          </p:cNvPr>
          <p:cNvSpPr>
            <a:spLocks noChangeArrowheads="1"/>
          </p:cNvSpPr>
          <p:nvPr/>
        </p:nvSpPr>
        <p:spPr bwMode="auto">
          <a:xfrm>
            <a:off x="3223844" y="4326895"/>
            <a:ext cx="129614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Nurse</a:t>
            </a:r>
          </a:p>
        </p:txBody>
      </p:sp>
      <p:sp>
        <p:nvSpPr>
          <p:cNvPr id="26" name="Rounded Rectangle 25">
            <a:extLst>
              <a:ext uri="{FF2B5EF4-FFF2-40B4-BE49-F238E27FC236}">
                <a16:creationId xmlns:a16="http://schemas.microsoft.com/office/drawing/2014/main" id="{A7880B80-BE09-494A-9DA1-7B2EAEAE710C}"/>
              </a:ext>
            </a:extLst>
          </p:cNvPr>
          <p:cNvSpPr>
            <a:spLocks noChangeArrowheads="1"/>
          </p:cNvSpPr>
          <p:nvPr/>
        </p:nvSpPr>
        <p:spPr bwMode="auto">
          <a:xfrm>
            <a:off x="4716016" y="4326895"/>
            <a:ext cx="1728192"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Physiotherapist</a:t>
            </a:r>
          </a:p>
        </p:txBody>
      </p:sp>
      <p:sp>
        <p:nvSpPr>
          <p:cNvPr id="27" name="Rounded Rectangle 26">
            <a:extLst>
              <a:ext uri="{FF2B5EF4-FFF2-40B4-BE49-F238E27FC236}">
                <a16:creationId xmlns:a16="http://schemas.microsoft.com/office/drawing/2014/main" id="{85FF2B0A-6E6A-DE49-97E4-61928AA29177}"/>
              </a:ext>
            </a:extLst>
          </p:cNvPr>
          <p:cNvSpPr>
            <a:spLocks noChangeArrowheads="1"/>
          </p:cNvSpPr>
          <p:nvPr/>
        </p:nvSpPr>
        <p:spPr bwMode="auto">
          <a:xfrm>
            <a:off x="1619672" y="5459453"/>
            <a:ext cx="1296144" cy="700733"/>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Midwife</a:t>
            </a:r>
          </a:p>
        </p:txBody>
      </p:sp>
      <p:sp>
        <p:nvSpPr>
          <p:cNvPr id="28" name="Rounded Rectangle 27">
            <a:extLst>
              <a:ext uri="{FF2B5EF4-FFF2-40B4-BE49-F238E27FC236}">
                <a16:creationId xmlns:a16="http://schemas.microsoft.com/office/drawing/2014/main" id="{CF36D03B-C5AC-7F4C-82CA-3462AF3BA432}"/>
              </a:ext>
            </a:extLst>
          </p:cNvPr>
          <p:cNvSpPr>
            <a:spLocks noChangeArrowheads="1"/>
          </p:cNvSpPr>
          <p:nvPr/>
        </p:nvSpPr>
        <p:spPr bwMode="auto">
          <a:xfrm>
            <a:off x="3203848" y="5459453"/>
            <a:ext cx="1296144" cy="700733"/>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Ward nurse</a:t>
            </a:r>
          </a:p>
        </p:txBody>
      </p:sp>
      <p:sp>
        <p:nvSpPr>
          <p:cNvPr id="29" name="Rounded Rectangle 28">
            <a:extLst>
              <a:ext uri="{FF2B5EF4-FFF2-40B4-BE49-F238E27FC236}">
                <a16:creationId xmlns:a16="http://schemas.microsoft.com/office/drawing/2014/main" id="{37693FB3-5955-1F49-BA33-933AE862CDA7}"/>
              </a:ext>
            </a:extLst>
          </p:cNvPr>
          <p:cNvSpPr>
            <a:spLocks noChangeArrowheads="1"/>
          </p:cNvSpPr>
          <p:nvPr/>
        </p:nvSpPr>
        <p:spPr bwMode="auto">
          <a:xfrm>
            <a:off x="4788024" y="5459453"/>
            <a:ext cx="1296144" cy="700733"/>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Nurse</a:t>
            </a:r>
          </a:p>
          <a:p>
            <a:pPr algn="ctr">
              <a:defRPr/>
            </a:pPr>
            <a:r>
              <a:rPr lang="en-US" sz="1900" dirty="0">
                <a:latin typeface="Calibri" panose="020F0502020204030204" pitchFamily="34" charset="0"/>
                <a:cs typeface="Calibri" panose="020F0502020204030204" pitchFamily="34" charset="0"/>
              </a:rPr>
              <a:t>Manager</a:t>
            </a:r>
          </a:p>
        </p:txBody>
      </p:sp>
      <p:cxnSp>
        <p:nvCxnSpPr>
          <p:cNvPr id="30" name="Straight Arrow Connector 29">
            <a:extLst>
              <a:ext uri="{FF2B5EF4-FFF2-40B4-BE49-F238E27FC236}">
                <a16:creationId xmlns:a16="http://schemas.microsoft.com/office/drawing/2014/main" id="{2479CC89-7A4E-F64D-A078-D82ABA1D6FF0}"/>
              </a:ext>
            </a:extLst>
          </p:cNvPr>
          <p:cNvCxnSpPr>
            <a:cxnSpLocks/>
            <a:stCxn id="18" idx="0"/>
            <a:endCxn id="8" idx="2"/>
          </p:cNvCxnSpPr>
          <p:nvPr/>
        </p:nvCxnSpPr>
        <p:spPr>
          <a:xfrm flipV="1">
            <a:off x="2414725" y="2060848"/>
            <a:ext cx="2202904" cy="753879"/>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AC681D6-7F19-4E42-9A32-EF601568AE1A}"/>
              </a:ext>
            </a:extLst>
          </p:cNvPr>
          <p:cNvCxnSpPr>
            <a:cxnSpLocks/>
            <a:stCxn id="19" idx="0"/>
            <a:endCxn id="8" idx="2"/>
          </p:cNvCxnSpPr>
          <p:nvPr/>
        </p:nvCxnSpPr>
        <p:spPr>
          <a:xfrm flipV="1">
            <a:off x="3885607" y="2060848"/>
            <a:ext cx="732022" cy="753879"/>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EEDFF07-FFF8-F345-B30A-A3DC59D49B9E}"/>
              </a:ext>
            </a:extLst>
          </p:cNvPr>
          <p:cNvCxnSpPr>
            <a:cxnSpLocks/>
            <a:stCxn id="20" idx="0"/>
            <a:endCxn id="8" idx="2"/>
          </p:cNvCxnSpPr>
          <p:nvPr/>
        </p:nvCxnSpPr>
        <p:spPr>
          <a:xfrm flipH="1" flipV="1">
            <a:off x="4617629" y="2060848"/>
            <a:ext cx="738860" cy="753879"/>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B1EB087-FC1A-8845-AD47-FFC49E205A52}"/>
              </a:ext>
            </a:extLst>
          </p:cNvPr>
          <p:cNvCxnSpPr>
            <a:cxnSpLocks/>
            <a:stCxn id="21" idx="0"/>
            <a:endCxn id="8" idx="2"/>
          </p:cNvCxnSpPr>
          <p:nvPr/>
        </p:nvCxnSpPr>
        <p:spPr>
          <a:xfrm flipH="1" flipV="1">
            <a:off x="4617629" y="2060848"/>
            <a:ext cx="2209742" cy="753879"/>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BDDC60A-3D39-F840-A88B-16459768A2F5}"/>
              </a:ext>
            </a:extLst>
          </p:cNvPr>
          <p:cNvCxnSpPr>
            <a:cxnSpLocks/>
            <a:stCxn id="24" idx="0"/>
            <a:endCxn id="19" idx="2"/>
          </p:cNvCxnSpPr>
          <p:nvPr/>
        </p:nvCxnSpPr>
        <p:spPr>
          <a:xfrm flipV="1">
            <a:off x="2339752" y="3356992"/>
            <a:ext cx="1545855" cy="969903"/>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FD33145F-4C3C-754F-8D76-1E6EE95B33BC}"/>
              </a:ext>
            </a:extLst>
          </p:cNvPr>
          <p:cNvCxnSpPr>
            <a:cxnSpLocks/>
            <a:stCxn id="25" idx="0"/>
            <a:endCxn id="19" idx="2"/>
          </p:cNvCxnSpPr>
          <p:nvPr/>
        </p:nvCxnSpPr>
        <p:spPr>
          <a:xfrm flipV="1">
            <a:off x="3871916" y="3356992"/>
            <a:ext cx="13691" cy="969903"/>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86F8190-E8FF-0E44-B43E-9E5DC7AEED9B}"/>
              </a:ext>
            </a:extLst>
          </p:cNvPr>
          <p:cNvCxnSpPr>
            <a:cxnSpLocks/>
            <a:stCxn id="22" idx="0"/>
            <a:endCxn id="8" idx="2"/>
          </p:cNvCxnSpPr>
          <p:nvPr/>
        </p:nvCxnSpPr>
        <p:spPr>
          <a:xfrm flipH="1" flipV="1">
            <a:off x="4617629" y="2060848"/>
            <a:ext cx="3680622" cy="753879"/>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E2CD6CA2-EAC7-CB4F-8B5B-B19C3BB35680}"/>
              </a:ext>
            </a:extLst>
          </p:cNvPr>
          <p:cNvCxnSpPr>
            <a:cxnSpLocks/>
            <a:stCxn id="26" idx="0"/>
            <a:endCxn id="19" idx="2"/>
          </p:cNvCxnSpPr>
          <p:nvPr/>
        </p:nvCxnSpPr>
        <p:spPr>
          <a:xfrm flipH="1" flipV="1">
            <a:off x="3885607" y="3356992"/>
            <a:ext cx="1694505" cy="969903"/>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ABC3AC34-6FE1-294B-A92E-5E8D7B2C3492}"/>
              </a:ext>
            </a:extLst>
          </p:cNvPr>
          <p:cNvCxnSpPr>
            <a:cxnSpLocks/>
            <a:stCxn id="28" idx="0"/>
          </p:cNvCxnSpPr>
          <p:nvPr/>
        </p:nvCxnSpPr>
        <p:spPr>
          <a:xfrm flipV="1">
            <a:off x="3851920" y="4876589"/>
            <a:ext cx="26841" cy="582864"/>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1568636D-D1F7-9148-8BD8-49CDC5249CC8}"/>
              </a:ext>
            </a:extLst>
          </p:cNvPr>
          <p:cNvCxnSpPr>
            <a:cxnSpLocks/>
            <a:stCxn id="27" idx="0"/>
            <a:endCxn id="25" idx="2"/>
          </p:cNvCxnSpPr>
          <p:nvPr/>
        </p:nvCxnSpPr>
        <p:spPr>
          <a:xfrm flipV="1">
            <a:off x="2267744" y="4869160"/>
            <a:ext cx="1604172" cy="590293"/>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324D204D-D2A8-A94E-B69B-FEC2CF5360BD}"/>
              </a:ext>
            </a:extLst>
          </p:cNvPr>
          <p:cNvCxnSpPr>
            <a:cxnSpLocks/>
            <a:stCxn id="29" idx="0"/>
            <a:endCxn id="25" idx="2"/>
          </p:cNvCxnSpPr>
          <p:nvPr/>
        </p:nvCxnSpPr>
        <p:spPr>
          <a:xfrm flipH="1" flipV="1">
            <a:off x="3871916" y="4869160"/>
            <a:ext cx="1564180" cy="590293"/>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39279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Definition</a:t>
            </a:r>
          </a:p>
          <a:p>
            <a:pPr lvl="1"/>
            <a:r>
              <a:rPr lang="en-US" sz="3200" b="1" dirty="0">
                <a:solidFill>
                  <a:srgbClr val="C00000"/>
                </a:solidFill>
              </a:rPr>
              <a:t>A general reusable solution to a </a:t>
            </a:r>
            <a:br>
              <a:rPr lang="en-US" sz="3200" b="1" dirty="0">
                <a:solidFill>
                  <a:srgbClr val="C00000"/>
                </a:solidFill>
              </a:rPr>
            </a:br>
            <a:r>
              <a:rPr lang="en-US" sz="3200" b="1" dirty="0">
                <a:solidFill>
                  <a:srgbClr val="C00000"/>
                </a:solidFill>
              </a:rPr>
              <a:t>commonly-occurring problem </a:t>
            </a:r>
            <a:br>
              <a:rPr lang="en-US" sz="3200" b="1" dirty="0">
                <a:solidFill>
                  <a:srgbClr val="C00000"/>
                </a:solidFill>
              </a:rPr>
            </a:br>
            <a:r>
              <a:rPr lang="en-US" sz="3200" b="1" dirty="0">
                <a:solidFill>
                  <a:srgbClr val="C00000"/>
                </a:solidFill>
              </a:rPr>
              <a:t>within a given context in software design.</a:t>
            </a:r>
            <a:r>
              <a:rPr lang="en-US" sz="3200" dirty="0"/>
              <a:t> </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rgbClr val="C00000"/>
                </a:solidFill>
              </a:rPr>
              <a:t>Design pattern </a:t>
            </a:r>
            <a:r>
              <a:rPr lang="en-US" dirty="0">
                <a:solidFill>
                  <a:schemeClr val="tx2"/>
                </a:solidFill>
              </a:rPr>
              <a:t>definition</a:t>
            </a:r>
          </a:p>
        </p:txBody>
      </p:sp>
    </p:spTree>
    <p:extLst>
      <p:ext uri="{BB962C8B-B14F-4D97-AF65-F5344CB8AC3E}">
        <p14:creationId xmlns:p14="http://schemas.microsoft.com/office/powerpoint/2010/main" val="3090101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Design patterns </a:t>
            </a:r>
            <a:r>
              <a:rPr lang="en-US" dirty="0"/>
              <a:t>are </a:t>
            </a:r>
            <a:r>
              <a:rPr lang="en-US" dirty="0">
                <a:solidFill>
                  <a:srgbClr val="C00000"/>
                </a:solidFill>
              </a:rPr>
              <a:t>object-oriented</a:t>
            </a:r>
            <a:r>
              <a:rPr lang="en-US" dirty="0"/>
              <a:t> and describe solutions in terms of </a:t>
            </a:r>
            <a:r>
              <a:rPr lang="en-US" dirty="0">
                <a:solidFill>
                  <a:srgbClr val="C00000"/>
                </a:solidFill>
              </a:rPr>
              <a:t>objects</a:t>
            </a:r>
            <a:r>
              <a:rPr lang="en-US" dirty="0"/>
              <a:t> and </a:t>
            </a:r>
            <a:r>
              <a:rPr lang="en-US" dirty="0">
                <a:solidFill>
                  <a:srgbClr val="C00000"/>
                </a:solidFill>
              </a:rPr>
              <a:t>classes</a:t>
            </a:r>
            <a:r>
              <a:rPr lang="en-US" dirty="0"/>
              <a:t>. </a:t>
            </a:r>
          </a:p>
          <a:p>
            <a:r>
              <a:rPr lang="en-US" dirty="0"/>
              <a:t>They are not off-the-shelf solutions that can be directly expressed as code in an object-oriented language. </a:t>
            </a:r>
          </a:p>
          <a:p>
            <a:r>
              <a:rPr lang="en-US" dirty="0"/>
              <a:t>They describe the </a:t>
            </a:r>
            <a:r>
              <a:rPr lang="en-US" dirty="0">
                <a:solidFill>
                  <a:srgbClr val="C00000"/>
                </a:solidFill>
              </a:rPr>
              <a:t>structure of a problem solution </a:t>
            </a:r>
            <a:r>
              <a:rPr lang="en-US" dirty="0"/>
              <a:t>but have to be adapted to suit your application and the programming language that you are using.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Design pattern </a:t>
            </a:r>
          </a:p>
        </p:txBody>
      </p:sp>
    </p:spTree>
    <p:extLst>
      <p:ext uri="{BB962C8B-B14F-4D97-AF65-F5344CB8AC3E}">
        <p14:creationId xmlns:p14="http://schemas.microsoft.com/office/powerpoint/2010/main" val="6059777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Separation of concerns</a:t>
            </a:r>
          </a:p>
          <a:p>
            <a:pPr lvl="1"/>
            <a:r>
              <a:rPr lang="en-US" dirty="0"/>
              <a:t>This means that each abstraction in the program (class, method, etc.) should address a separate concern and that all aspects of that concern should be covered there. </a:t>
            </a:r>
          </a:p>
          <a:p>
            <a:r>
              <a:rPr lang="en-US" b="1" dirty="0"/>
              <a:t>Separate the ‘what’ from the ‘how</a:t>
            </a:r>
          </a:p>
          <a:p>
            <a:pPr lvl="1"/>
            <a:r>
              <a:rPr lang="en-US" dirty="0"/>
              <a:t>If a program component provides a particular service, you should make available only the information that is required to use that service (the ‘what’). The implementation of the service (‘the how’) should be of no interest to service users.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Programming principles</a:t>
            </a:r>
          </a:p>
        </p:txBody>
      </p:sp>
    </p:spTree>
    <p:extLst>
      <p:ext uri="{BB962C8B-B14F-4D97-AF65-F5344CB8AC3E}">
        <p14:creationId xmlns:p14="http://schemas.microsoft.com/office/powerpoint/2010/main" val="3485591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994619"/>
            <a:ext cx="8712968" cy="5525243"/>
          </a:xfrm>
        </p:spPr>
        <p:txBody>
          <a:bodyPr/>
          <a:lstStyle/>
          <a:p>
            <a:r>
              <a:rPr lang="en-US" b="1" dirty="0">
                <a:solidFill>
                  <a:srgbClr val="C00000"/>
                </a:solidFill>
              </a:rPr>
              <a:t>Creational patterns</a:t>
            </a:r>
          </a:p>
          <a:p>
            <a:pPr lvl="1"/>
            <a:r>
              <a:rPr lang="en-US" sz="2200" dirty="0"/>
              <a:t>These are concerned with class and object creation. They define ways of instantiating and initializing objects and classes that are more abstract than the basic class and object creation mechanisms defined in a programming language. </a:t>
            </a:r>
          </a:p>
          <a:p>
            <a:r>
              <a:rPr lang="en-US" b="1" dirty="0">
                <a:solidFill>
                  <a:srgbClr val="C00000"/>
                </a:solidFill>
              </a:rPr>
              <a:t>Structural patterns</a:t>
            </a:r>
          </a:p>
          <a:p>
            <a:pPr lvl="1"/>
            <a:r>
              <a:rPr lang="en-US" sz="2200" dirty="0"/>
              <a:t>These are concerned with class and object composition. Structural design patterns are a description of how classes and objects may be combined to create larger structures.</a:t>
            </a:r>
          </a:p>
          <a:p>
            <a:r>
              <a:rPr lang="en-US" b="1" dirty="0" err="1">
                <a:solidFill>
                  <a:srgbClr val="C00000"/>
                </a:solidFill>
              </a:rPr>
              <a:t>Behavioural</a:t>
            </a:r>
            <a:r>
              <a:rPr lang="en-US" b="1" dirty="0">
                <a:solidFill>
                  <a:srgbClr val="C00000"/>
                </a:solidFill>
              </a:rPr>
              <a:t> patterns</a:t>
            </a:r>
          </a:p>
          <a:p>
            <a:pPr lvl="1"/>
            <a:r>
              <a:rPr lang="en-US" sz="2200" dirty="0"/>
              <a:t>These are concerned with class and object communication. They show how objects interact by exchanging messages, the activities in a process and how these are distributed amongst the participating objects.</a:t>
            </a:r>
          </a:p>
          <a:p>
            <a:endParaRPr lang="en-US" sz="2400"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Common types of design patterns</a:t>
            </a:r>
          </a:p>
        </p:txBody>
      </p:sp>
    </p:spTree>
    <p:extLst>
      <p:ext uri="{BB962C8B-B14F-4D97-AF65-F5344CB8AC3E}">
        <p14:creationId xmlns:p14="http://schemas.microsoft.com/office/powerpoint/2010/main" val="27247836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Design patterns </a:t>
            </a:r>
            <a:r>
              <a:rPr lang="en-US" dirty="0"/>
              <a:t>are usually documented in the stylized way. This includes:</a:t>
            </a:r>
          </a:p>
          <a:p>
            <a:pPr lvl="1"/>
            <a:r>
              <a:rPr lang="en-US" sz="3200" dirty="0"/>
              <a:t>a meaningful name for the pattern and a brief description of what it does; </a:t>
            </a:r>
          </a:p>
          <a:p>
            <a:pPr lvl="1"/>
            <a:r>
              <a:rPr lang="en-US" sz="3200" dirty="0"/>
              <a:t>a description of the problem it solves; </a:t>
            </a:r>
          </a:p>
          <a:p>
            <a:pPr lvl="1"/>
            <a:r>
              <a:rPr lang="en-US" sz="3200" dirty="0"/>
              <a:t>a description of the solution and its implementation;</a:t>
            </a:r>
          </a:p>
          <a:p>
            <a:pPr lvl="1"/>
            <a:r>
              <a:rPr lang="en-US" sz="3200" dirty="0"/>
              <a:t>the consequences and trade-offs of using the pattern and other issues that you should consider. </a:t>
            </a:r>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Pattern description</a:t>
            </a:r>
          </a:p>
        </p:txBody>
      </p:sp>
    </p:spTree>
    <p:extLst>
      <p:ext uri="{BB962C8B-B14F-4D97-AF65-F5344CB8AC3E}">
        <p14:creationId xmlns:p14="http://schemas.microsoft.com/office/powerpoint/2010/main" val="1769918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332656"/>
            <a:ext cx="8229600" cy="1327159"/>
          </a:xfrm>
        </p:spPr>
        <p:txBody>
          <a:bodyPr/>
          <a:lstStyle/>
          <a:p>
            <a:r>
              <a:rPr lang="en-US" dirty="0">
                <a:solidFill>
                  <a:schemeClr val="tx2"/>
                </a:solidFill>
              </a:rPr>
              <a:t>Software Engineering and </a:t>
            </a:r>
            <a:br>
              <a:rPr lang="en-US" dirty="0">
                <a:solidFill>
                  <a:schemeClr val="tx2"/>
                </a:solidFill>
              </a:rPr>
            </a:br>
            <a:r>
              <a:rPr lang="en-US" dirty="0">
                <a:solidFill>
                  <a:schemeClr val="tx2"/>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116035"/>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4509120"/>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20956822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Refactoring</a:t>
            </a:r>
            <a:r>
              <a:rPr lang="en-US" dirty="0"/>
              <a:t> means </a:t>
            </a:r>
            <a:r>
              <a:rPr lang="en-US" dirty="0">
                <a:solidFill>
                  <a:srgbClr val="C00000"/>
                </a:solidFill>
              </a:rPr>
              <a:t>changing a program to reduce its complexity</a:t>
            </a:r>
            <a:r>
              <a:rPr lang="en-US" dirty="0"/>
              <a:t> without changing the external </a:t>
            </a:r>
            <a:r>
              <a:rPr lang="en-US" dirty="0" err="1"/>
              <a:t>behaviour</a:t>
            </a:r>
            <a:r>
              <a:rPr lang="en-US" dirty="0"/>
              <a:t> of that program. </a:t>
            </a:r>
          </a:p>
          <a:p>
            <a:r>
              <a:rPr lang="en-US" b="1" dirty="0">
                <a:solidFill>
                  <a:srgbClr val="C00000"/>
                </a:solidFill>
              </a:rPr>
              <a:t>Refactoring</a:t>
            </a:r>
            <a:r>
              <a:rPr lang="en-US" dirty="0"/>
              <a:t> makes a program more </a:t>
            </a:r>
            <a:r>
              <a:rPr lang="en-US" dirty="0">
                <a:solidFill>
                  <a:srgbClr val="C00000"/>
                </a:solidFill>
              </a:rPr>
              <a:t>readable</a:t>
            </a:r>
            <a:r>
              <a:rPr lang="en-US" dirty="0"/>
              <a:t> (so reducing the ‘reading complexity’) and more </a:t>
            </a:r>
            <a:r>
              <a:rPr lang="en-US" dirty="0">
                <a:solidFill>
                  <a:srgbClr val="C00000"/>
                </a:solidFill>
              </a:rPr>
              <a:t>understandable</a:t>
            </a:r>
            <a:r>
              <a:rPr lang="en-US" dirty="0"/>
              <a:t>. </a:t>
            </a:r>
          </a:p>
          <a:p>
            <a:r>
              <a:rPr lang="en-US" dirty="0"/>
              <a:t>It also makes it </a:t>
            </a:r>
            <a:r>
              <a:rPr lang="en-US" dirty="0">
                <a:solidFill>
                  <a:srgbClr val="C00000"/>
                </a:solidFill>
              </a:rPr>
              <a:t>easier to change</a:t>
            </a:r>
            <a:r>
              <a:rPr lang="en-US" dirty="0"/>
              <a:t>, which means that you reduce the chances of making mistakes when you introduce new features.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Refactoring</a:t>
            </a:r>
          </a:p>
        </p:txBody>
      </p:sp>
    </p:spTree>
    <p:extLst>
      <p:ext uri="{BB962C8B-B14F-4D97-AF65-F5344CB8AC3E}">
        <p14:creationId xmlns:p14="http://schemas.microsoft.com/office/powerpoint/2010/main" val="5518069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The reality of programming is that as you make </a:t>
            </a:r>
            <a:r>
              <a:rPr lang="en-US" dirty="0">
                <a:solidFill>
                  <a:srgbClr val="C00000"/>
                </a:solidFill>
              </a:rPr>
              <a:t>changes and additions to existing code</a:t>
            </a:r>
            <a:r>
              <a:rPr lang="en-US" dirty="0"/>
              <a:t>, you inevitably increase its </a:t>
            </a:r>
            <a:r>
              <a:rPr lang="en-US" dirty="0">
                <a:solidFill>
                  <a:srgbClr val="C00000"/>
                </a:solidFill>
              </a:rPr>
              <a:t>complexity</a:t>
            </a:r>
            <a:r>
              <a:rPr lang="en-US" dirty="0"/>
              <a:t>. </a:t>
            </a:r>
          </a:p>
          <a:p>
            <a:pPr lvl="1"/>
            <a:r>
              <a:rPr lang="en-US" dirty="0"/>
              <a:t>The code becomes harder to understand and change.</a:t>
            </a:r>
          </a:p>
          <a:p>
            <a:pPr lvl="1"/>
            <a:r>
              <a:rPr lang="en-US" dirty="0"/>
              <a:t>The abstractions and operations that you started with become more and more complex because you modify them in ways that you did not originally anticipate.</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Refactoring</a:t>
            </a:r>
          </a:p>
        </p:txBody>
      </p:sp>
    </p:spTree>
    <p:extLst>
      <p:ext uri="{BB962C8B-B14F-4D97-AF65-F5344CB8AC3E}">
        <p14:creationId xmlns:p14="http://schemas.microsoft.com/office/powerpoint/2010/main" val="20900642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3275856" y="3717031"/>
            <a:ext cx="2526852" cy="2655893"/>
          </a:xfrm>
          <a:prstGeom prst="arc">
            <a:avLst>
              <a:gd name="adj1" fmla="val 11501282"/>
              <a:gd name="adj2" fmla="val 2110293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1180687" y="2704607"/>
            <a:ext cx="1303081" cy="0"/>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1180687" y="203926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2551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code </a:t>
            </a:r>
            <a:br>
              <a:rPr lang="en-US" sz="2400" b="1" dirty="0">
                <a:latin typeface="+mn-lt"/>
                <a:ea typeface="+mn-ea"/>
              </a:rPr>
            </a:br>
            <a:r>
              <a:rPr lang="en-US" sz="2400" b="1" dirty="0">
                <a:latin typeface="+mn-lt"/>
                <a:ea typeface="+mn-ea"/>
              </a:rPr>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5377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3430228" y="1393449"/>
            <a:ext cx="2808440" cy="2393634"/>
          </a:xfrm>
          <a:prstGeom prst="arc">
            <a:avLst>
              <a:gd name="adj1" fmla="val 11908221"/>
              <a:gd name="adj2" fmla="val 2067111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3500645" y="2147041"/>
            <a:ext cx="2808440" cy="2393634"/>
          </a:xfrm>
          <a:prstGeom prst="arc">
            <a:avLst>
              <a:gd name="adj1" fmla="val 182114"/>
              <a:gd name="adj2" fmla="val 2924959"/>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4930385"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Make small </a:t>
            </a:r>
          </a:p>
          <a:p>
            <a:pPr algn="ctr">
              <a:defRPr/>
            </a:pPr>
            <a:r>
              <a:rPr lang="en-US" sz="2400" b="1" dirty="0">
                <a:latin typeface="+mn-lt"/>
                <a:ea typeface="+mn-ea"/>
              </a:rPr>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3275856" y="2147041"/>
            <a:ext cx="2808440" cy="2393634"/>
          </a:xfrm>
          <a:prstGeom prst="arc">
            <a:avLst>
              <a:gd name="adj1" fmla="val 8966232"/>
              <a:gd name="adj2" fmla="val 1082931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2043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3193016" y="3869451"/>
            <a:ext cx="2681700" cy="2655893"/>
          </a:xfrm>
          <a:prstGeom prst="arc">
            <a:avLst>
              <a:gd name="adj1" fmla="val 2513734"/>
              <a:gd name="adj2" fmla="val 851056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3009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6308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6206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2699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42372998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The starting point for refactoring should be to identify code ‘smells’.</a:t>
            </a:r>
          </a:p>
          <a:p>
            <a:r>
              <a:rPr lang="en-US" b="1" dirty="0">
                <a:solidFill>
                  <a:srgbClr val="C00000"/>
                </a:solidFill>
              </a:rPr>
              <a:t>Code smells </a:t>
            </a:r>
            <a:r>
              <a:rPr lang="en-US" dirty="0"/>
              <a:t>are indicators in the code that there might be a deeper problem. </a:t>
            </a:r>
          </a:p>
          <a:p>
            <a:pPr lvl="1"/>
            <a:r>
              <a:rPr lang="en-US" dirty="0"/>
              <a:t>For example, very large classes may indicate that the class is trying to do too much. This probably means that its structural complexity is high. </a:t>
            </a:r>
          </a:p>
          <a:p>
            <a:pPr lvl="1"/>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Code smells</a:t>
            </a:r>
          </a:p>
        </p:txBody>
      </p:sp>
    </p:spTree>
    <p:extLst>
      <p:ext uri="{BB962C8B-B14F-4D97-AF65-F5344CB8AC3E}">
        <p14:creationId xmlns:p14="http://schemas.microsoft.com/office/powerpoint/2010/main" val="28399659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Large classes</a:t>
            </a:r>
            <a:br>
              <a:rPr lang="en-US" dirty="0"/>
            </a:br>
            <a:r>
              <a:rPr lang="en-US" dirty="0"/>
              <a:t>Large classes may mean that the single responsibility principle is being violated. Break down large classes into easier-to-understand, smaller classes.</a:t>
            </a:r>
          </a:p>
          <a:p>
            <a:r>
              <a:rPr lang="en-US" b="1" dirty="0">
                <a:solidFill>
                  <a:srgbClr val="C00000"/>
                </a:solidFill>
              </a:rPr>
              <a:t>Long methods/functions</a:t>
            </a:r>
            <a:br>
              <a:rPr lang="en-US" dirty="0"/>
            </a:br>
            <a:r>
              <a:rPr lang="en-US" dirty="0"/>
              <a:t>Long methods or functions may indicate that the function is doing more than one thing. Split into smaller, more specific functions or methods.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Examples of code smells</a:t>
            </a:r>
          </a:p>
        </p:txBody>
      </p:sp>
    </p:spTree>
    <p:extLst>
      <p:ext uri="{BB962C8B-B14F-4D97-AF65-F5344CB8AC3E}">
        <p14:creationId xmlns:p14="http://schemas.microsoft.com/office/powerpoint/2010/main" val="4744786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Duplicated code</a:t>
            </a:r>
            <a:br>
              <a:rPr lang="en-US" dirty="0"/>
            </a:br>
            <a:r>
              <a:rPr lang="en-US" sz="2800" dirty="0"/>
              <a:t>Duplicated code may mean that when changes are needed, these have to be made everywhere the code is duplicated. Rewrite to create a single instance of the duplicated code that is used as required</a:t>
            </a:r>
          </a:p>
          <a:p>
            <a:r>
              <a:rPr lang="en-US" b="1" dirty="0">
                <a:solidFill>
                  <a:srgbClr val="C00000"/>
                </a:solidFill>
              </a:rPr>
              <a:t>Meaningless names</a:t>
            </a:r>
            <a:br>
              <a:rPr lang="en-US" dirty="0"/>
            </a:br>
            <a:r>
              <a:rPr lang="en-US" sz="2800" dirty="0"/>
              <a:t>Meaningless names are a sign of programmer haste. They make the code harder to understand. Replace with meaningful names and check for other shortcuts that the programmer may have taken.</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Examples of code smells</a:t>
            </a:r>
          </a:p>
        </p:txBody>
      </p:sp>
    </p:spTree>
    <p:extLst>
      <p:ext uri="{BB962C8B-B14F-4D97-AF65-F5344CB8AC3E}">
        <p14:creationId xmlns:p14="http://schemas.microsoft.com/office/powerpoint/2010/main" val="37364102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Unused code</a:t>
            </a:r>
            <a:br>
              <a:rPr lang="en-US" b="1" dirty="0">
                <a:solidFill>
                  <a:srgbClr val="C00000"/>
                </a:solidFill>
              </a:rPr>
            </a:br>
            <a:r>
              <a:rPr lang="en-US" dirty="0"/>
              <a:t>This simply increases the reading complexity of the code. Delete it even if it has been commented out. If you find you need it later, you should be able to retrieve it from the code management system.</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Examples of code smells</a:t>
            </a:r>
          </a:p>
        </p:txBody>
      </p:sp>
    </p:spTree>
    <p:extLst>
      <p:ext uri="{BB962C8B-B14F-4D97-AF65-F5344CB8AC3E}">
        <p14:creationId xmlns:p14="http://schemas.microsoft.com/office/powerpoint/2010/main" val="23801119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490563"/>
            <a:ext cx="8712968" cy="5029299"/>
          </a:xfrm>
        </p:spPr>
        <p:txBody>
          <a:bodyPr/>
          <a:lstStyle/>
          <a:p>
            <a:r>
              <a:rPr lang="en-US" b="1" dirty="0">
                <a:solidFill>
                  <a:srgbClr val="C00000"/>
                </a:solidFill>
              </a:rPr>
              <a:t>Reading complexity</a:t>
            </a:r>
            <a:br>
              <a:rPr lang="en-US" b="1" dirty="0">
                <a:solidFill>
                  <a:srgbClr val="C00000"/>
                </a:solidFill>
              </a:rPr>
            </a:br>
            <a:r>
              <a:rPr lang="en-US" dirty="0"/>
              <a:t>You can rename variable, function and class names throughout your program to make their purpose more obvious.</a:t>
            </a:r>
          </a:p>
          <a:p>
            <a:r>
              <a:rPr lang="en-US" b="1" dirty="0">
                <a:solidFill>
                  <a:srgbClr val="C00000"/>
                </a:solidFill>
              </a:rPr>
              <a:t>Structural complexity</a:t>
            </a:r>
            <a:br>
              <a:rPr lang="en-US" dirty="0"/>
            </a:br>
            <a:r>
              <a:rPr lang="en-US" dirty="0"/>
              <a:t>You can break long classes or functions into shorter units that are likely to be more cohesive than the original large class.</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368152"/>
          </a:xfrm>
        </p:spPr>
        <p:txBody>
          <a:bodyPr/>
          <a:lstStyle/>
          <a:p>
            <a:r>
              <a:rPr lang="en-US" dirty="0">
                <a:solidFill>
                  <a:schemeClr val="tx2"/>
                </a:solidFill>
              </a:rPr>
              <a:t>Examples of refactoring for complexity reduction</a:t>
            </a:r>
          </a:p>
        </p:txBody>
      </p:sp>
    </p:spTree>
    <p:extLst>
      <p:ext uri="{BB962C8B-B14F-4D97-AF65-F5344CB8AC3E}">
        <p14:creationId xmlns:p14="http://schemas.microsoft.com/office/powerpoint/2010/main" val="40609706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490563"/>
            <a:ext cx="8712968" cy="5029299"/>
          </a:xfrm>
        </p:spPr>
        <p:txBody>
          <a:bodyPr/>
          <a:lstStyle/>
          <a:p>
            <a:r>
              <a:rPr lang="en-US" b="1" dirty="0">
                <a:solidFill>
                  <a:srgbClr val="C00000"/>
                </a:solidFill>
              </a:rPr>
              <a:t>Data complexity</a:t>
            </a:r>
            <a:br>
              <a:rPr lang="en-US" b="1" dirty="0">
                <a:solidFill>
                  <a:srgbClr val="C00000"/>
                </a:solidFill>
              </a:rPr>
            </a:br>
            <a:r>
              <a:rPr lang="en-US" dirty="0"/>
              <a:t>You can simplify data by changing your database schema or reducing its complexity. For example, you can merge related tables in your database to remove duplicated data held in these tables.</a:t>
            </a:r>
          </a:p>
          <a:p>
            <a:r>
              <a:rPr lang="en-US" b="1" dirty="0">
                <a:solidFill>
                  <a:srgbClr val="C00000"/>
                </a:solidFill>
              </a:rPr>
              <a:t>Decision complexity</a:t>
            </a:r>
            <a:br>
              <a:rPr lang="en-US" dirty="0"/>
            </a:br>
            <a:r>
              <a:rPr lang="en-US" dirty="0"/>
              <a:t>You can replace a series of deeply nested if-then-else statements with guard clauses.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368152"/>
          </a:xfrm>
        </p:spPr>
        <p:txBody>
          <a:bodyPr/>
          <a:lstStyle/>
          <a:p>
            <a:r>
              <a:rPr lang="en-US" dirty="0">
                <a:solidFill>
                  <a:schemeClr val="tx2"/>
                </a:solidFill>
              </a:rPr>
              <a:t>Examples of refactoring for complexity reduction</a:t>
            </a:r>
          </a:p>
        </p:txBody>
      </p:sp>
    </p:spTree>
    <p:extLst>
      <p:ext uri="{BB962C8B-B14F-4D97-AF65-F5344CB8AC3E}">
        <p14:creationId xmlns:p14="http://schemas.microsoft.com/office/powerpoint/2010/main" val="11282687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352029"/>
            <a:ext cx="8712968" cy="5167834"/>
          </a:xfrm>
        </p:spPr>
        <p:txBody>
          <a:bodyPr/>
          <a:lstStyle/>
          <a:p>
            <a:r>
              <a:rPr lang="en-US" dirty="0"/>
              <a:t>Exceptions are events that disrupt the normal flow of processing in a program. </a:t>
            </a:r>
          </a:p>
          <a:p>
            <a:r>
              <a:rPr lang="en-US" dirty="0"/>
              <a:t>When an exception occurs, control is automatically transferred to exception management code. </a:t>
            </a:r>
          </a:p>
          <a:p>
            <a:r>
              <a:rPr lang="en-US" dirty="0"/>
              <a:t>Most modern programming languages include a mechanism for exception handling. </a:t>
            </a:r>
          </a:p>
          <a:p>
            <a:r>
              <a:rPr lang="en-US" sz="3000" dirty="0"/>
              <a:t>In Python, you use **</a:t>
            </a:r>
            <a:r>
              <a:rPr lang="en-US" sz="3000" dirty="0">
                <a:solidFill>
                  <a:srgbClr val="C00000"/>
                </a:solidFill>
              </a:rPr>
              <a:t>try-except</a:t>
            </a:r>
            <a:r>
              <a:rPr lang="en-US" sz="3000" dirty="0"/>
              <a:t>** keywords to indicate exception handling code; </a:t>
            </a:r>
            <a:br>
              <a:rPr lang="en-US" sz="3000" dirty="0"/>
            </a:br>
            <a:r>
              <a:rPr lang="en-US" sz="3000" dirty="0"/>
              <a:t>in Java, the equivalent keywords are **</a:t>
            </a:r>
            <a:r>
              <a:rPr lang="en-US" sz="3000" dirty="0">
                <a:solidFill>
                  <a:srgbClr val="C00000"/>
                </a:solidFill>
              </a:rPr>
              <a:t>try-catch</a:t>
            </a:r>
            <a:r>
              <a:rPr lang="en-US" sz="3000" dirty="0"/>
              <a: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368152"/>
          </a:xfrm>
        </p:spPr>
        <p:txBody>
          <a:bodyPr/>
          <a:lstStyle/>
          <a:p>
            <a:r>
              <a:rPr lang="en-US" dirty="0">
                <a:solidFill>
                  <a:schemeClr val="tx2"/>
                </a:solidFill>
              </a:rPr>
              <a:t>Exception handling</a:t>
            </a:r>
          </a:p>
        </p:txBody>
      </p:sp>
    </p:spTree>
    <p:extLst>
      <p:ext uri="{BB962C8B-B14F-4D97-AF65-F5344CB8AC3E}">
        <p14:creationId xmlns:p14="http://schemas.microsoft.com/office/powerpoint/2010/main" val="1824140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dirty="0"/>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468301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Exception handling</a:t>
            </a:r>
          </a:p>
        </p:txBody>
      </p:sp>
      <p:sp>
        <p:nvSpPr>
          <p:cNvPr id="7" name="Rounded Rectangle 6">
            <a:extLst>
              <a:ext uri="{FF2B5EF4-FFF2-40B4-BE49-F238E27FC236}">
                <a16:creationId xmlns:a16="http://schemas.microsoft.com/office/drawing/2014/main" id="{56130FBA-7553-9A4E-B20C-D0A8B3BB7CED}"/>
              </a:ext>
            </a:extLst>
          </p:cNvPr>
          <p:cNvSpPr>
            <a:spLocks noChangeArrowheads="1"/>
          </p:cNvSpPr>
          <p:nvPr/>
        </p:nvSpPr>
        <p:spPr bwMode="auto">
          <a:xfrm>
            <a:off x="3387249" y="1324506"/>
            <a:ext cx="4137079" cy="3018493"/>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6A7F10F1-3E09-C24A-8CA5-E00509A6C4C7}"/>
              </a:ext>
            </a:extLst>
          </p:cNvPr>
          <p:cNvCxnSpPr>
            <a:cxnSpLocks/>
          </p:cNvCxnSpPr>
          <p:nvPr/>
        </p:nvCxnSpPr>
        <p:spPr>
          <a:xfrm>
            <a:off x="3695917" y="1484784"/>
            <a:ext cx="0" cy="1256586"/>
          </a:xfrm>
          <a:prstGeom prst="straightConnector1">
            <a:avLst/>
          </a:prstGeom>
          <a:ln w="38100">
            <a:solidFill>
              <a:schemeClr val="accent6">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 name="Elbow Connector 8">
            <a:extLst>
              <a:ext uri="{FF2B5EF4-FFF2-40B4-BE49-F238E27FC236}">
                <a16:creationId xmlns:a16="http://schemas.microsoft.com/office/drawing/2014/main" id="{05828910-5824-1D47-A0BC-2F3C75BF3674}"/>
              </a:ext>
            </a:extLst>
          </p:cNvPr>
          <p:cNvCxnSpPr>
            <a:cxnSpLocks/>
            <a:stCxn id="16" idx="3"/>
            <a:endCxn id="34" idx="6"/>
          </p:cNvCxnSpPr>
          <p:nvPr/>
        </p:nvCxnSpPr>
        <p:spPr>
          <a:xfrm>
            <a:off x="7057712" y="2765281"/>
            <a:ext cx="466614" cy="1949505"/>
          </a:xfrm>
          <a:prstGeom prst="bentConnector3">
            <a:avLst>
              <a:gd name="adj1" fmla="val 148991"/>
            </a:avLst>
          </a:prstGeom>
          <a:ln w="38100">
            <a:solidFill>
              <a:schemeClr val="accent6">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03BEF10-DE84-BC4E-91B4-81B7B2ED1248}"/>
              </a:ext>
            </a:extLst>
          </p:cNvPr>
          <p:cNvSpPr txBox="1"/>
          <p:nvPr/>
        </p:nvSpPr>
        <p:spPr>
          <a:xfrm>
            <a:off x="230393" y="1388869"/>
            <a:ext cx="2955200" cy="523220"/>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Executing code</a:t>
            </a:r>
          </a:p>
        </p:txBody>
      </p:sp>
      <p:sp>
        <p:nvSpPr>
          <p:cNvPr id="12" name="TextBox 11">
            <a:extLst>
              <a:ext uri="{FF2B5EF4-FFF2-40B4-BE49-F238E27FC236}">
                <a16:creationId xmlns:a16="http://schemas.microsoft.com/office/drawing/2014/main" id="{5FA2F5B5-C29A-AE4A-BFC8-255EB4A9AA12}"/>
              </a:ext>
            </a:extLst>
          </p:cNvPr>
          <p:cNvSpPr txBox="1"/>
          <p:nvPr/>
        </p:nvSpPr>
        <p:spPr>
          <a:xfrm>
            <a:off x="140130" y="4779149"/>
            <a:ext cx="3135726" cy="954107"/>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Exception-handling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block</a:t>
            </a:r>
          </a:p>
        </p:txBody>
      </p:sp>
      <p:sp>
        <p:nvSpPr>
          <p:cNvPr id="13" name="Rounded Rectangle 12">
            <a:extLst>
              <a:ext uri="{FF2B5EF4-FFF2-40B4-BE49-F238E27FC236}">
                <a16:creationId xmlns:a16="http://schemas.microsoft.com/office/drawing/2014/main" id="{072CF9C3-EFDE-1240-92BE-4162550D46B8}"/>
              </a:ext>
            </a:extLst>
          </p:cNvPr>
          <p:cNvSpPr>
            <a:spLocks noChangeArrowheads="1"/>
          </p:cNvSpPr>
          <p:nvPr/>
        </p:nvSpPr>
        <p:spPr bwMode="auto">
          <a:xfrm>
            <a:off x="3387248" y="4650474"/>
            <a:ext cx="4137079" cy="1409522"/>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D8EB41E7-4F80-6F4F-A227-C1362F683C8B}"/>
              </a:ext>
            </a:extLst>
          </p:cNvPr>
          <p:cNvSpPr>
            <a:spLocks noChangeArrowheads="1"/>
          </p:cNvSpPr>
          <p:nvPr/>
        </p:nvSpPr>
        <p:spPr bwMode="auto">
          <a:xfrm>
            <a:off x="3853864" y="2532813"/>
            <a:ext cx="3203848" cy="464936"/>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Exception raised</a:t>
            </a:r>
          </a:p>
        </p:txBody>
      </p:sp>
      <p:sp>
        <p:nvSpPr>
          <p:cNvPr id="17" name="Rounded Rectangle 16">
            <a:extLst>
              <a:ext uri="{FF2B5EF4-FFF2-40B4-BE49-F238E27FC236}">
                <a16:creationId xmlns:a16="http://schemas.microsoft.com/office/drawing/2014/main" id="{7B4649BC-8EFF-EA40-A20B-36CF9B58AF9B}"/>
              </a:ext>
            </a:extLst>
          </p:cNvPr>
          <p:cNvSpPr>
            <a:spLocks noChangeArrowheads="1"/>
          </p:cNvSpPr>
          <p:nvPr/>
        </p:nvSpPr>
        <p:spPr bwMode="auto">
          <a:xfrm>
            <a:off x="3853864" y="1508695"/>
            <a:ext cx="3203848" cy="464936"/>
          </a:xfrm>
          <a:prstGeom prst="roundRect">
            <a:avLst>
              <a:gd name="adj" fmla="val 3899"/>
            </a:avLst>
          </a:prstGeom>
          <a:solidFill>
            <a:schemeClr val="accent5">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Normal processing</a:t>
            </a:r>
          </a:p>
        </p:txBody>
      </p:sp>
      <p:sp>
        <p:nvSpPr>
          <p:cNvPr id="19" name="Rounded Rectangle 18">
            <a:extLst>
              <a:ext uri="{FF2B5EF4-FFF2-40B4-BE49-F238E27FC236}">
                <a16:creationId xmlns:a16="http://schemas.microsoft.com/office/drawing/2014/main" id="{BAC395DE-8307-3646-A1EB-0CDD02410F47}"/>
              </a:ext>
            </a:extLst>
          </p:cNvPr>
          <p:cNvSpPr>
            <a:spLocks noChangeArrowheads="1"/>
          </p:cNvSpPr>
          <p:nvPr/>
        </p:nvSpPr>
        <p:spPr bwMode="auto">
          <a:xfrm>
            <a:off x="3853864" y="3164111"/>
            <a:ext cx="3203848" cy="464936"/>
          </a:xfrm>
          <a:prstGeom prst="roundRect">
            <a:avLst>
              <a:gd name="adj" fmla="val 3899"/>
            </a:avLst>
          </a:prstGeom>
          <a:solidFill>
            <a:schemeClr val="accent5">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Normal processing</a:t>
            </a:r>
          </a:p>
        </p:txBody>
      </p:sp>
      <p:sp>
        <p:nvSpPr>
          <p:cNvPr id="20" name="Rounded Rectangle 19">
            <a:extLst>
              <a:ext uri="{FF2B5EF4-FFF2-40B4-BE49-F238E27FC236}">
                <a16:creationId xmlns:a16="http://schemas.microsoft.com/office/drawing/2014/main" id="{29308939-8868-4549-BD0F-B3A280F05DB7}"/>
              </a:ext>
            </a:extLst>
          </p:cNvPr>
          <p:cNvSpPr>
            <a:spLocks noChangeArrowheads="1"/>
          </p:cNvSpPr>
          <p:nvPr/>
        </p:nvSpPr>
        <p:spPr bwMode="auto">
          <a:xfrm>
            <a:off x="3853864" y="3758913"/>
            <a:ext cx="3203848" cy="464936"/>
          </a:xfrm>
          <a:prstGeom prst="roundRect">
            <a:avLst>
              <a:gd name="adj" fmla="val 3899"/>
            </a:avLst>
          </a:prstGeom>
          <a:solidFill>
            <a:schemeClr val="accent5">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Exit</a:t>
            </a:r>
          </a:p>
        </p:txBody>
      </p:sp>
      <p:sp>
        <p:nvSpPr>
          <p:cNvPr id="22" name="Rounded Rectangle 21">
            <a:extLst>
              <a:ext uri="{FF2B5EF4-FFF2-40B4-BE49-F238E27FC236}">
                <a16:creationId xmlns:a16="http://schemas.microsoft.com/office/drawing/2014/main" id="{A0F83EEB-2938-8144-81DF-124DF7DAD8C8}"/>
              </a:ext>
            </a:extLst>
          </p:cNvPr>
          <p:cNvSpPr>
            <a:spLocks noChangeArrowheads="1"/>
          </p:cNvSpPr>
          <p:nvPr/>
        </p:nvSpPr>
        <p:spPr bwMode="auto">
          <a:xfrm>
            <a:off x="3853863" y="5314954"/>
            <a:ext cx="3203848" cy="634326"/>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Exception re-raised or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abnormal exit</a:t>
            </a:r>
          </a:p>
        </p:txBody>
      </p:sp>
      <p:sp>
        <p:nvSpPr>
          <p:cNvPr id="23" name="Rounded Rectangle 22">
            <a:extLst>
              <a:ext uri="{FF2B5EF4-FFF2-40B4-BE49-F238E27FC236}">
                <a16:creationId xmlns:a16="http://schemas.microsoft.com/office/drawing/2014/main" id="{3851D7E8-1FA7-E549-97EE-A2C8E2F2D038}"/>
              </a:ext>
            </a:extLst>
          </p:cNvPr>
          <p:cNvSpPr>
            <a:spLocks noChangeArrowheads="1"/>
          </p:cNvSpPr>
          <p:nvPr/>
        </p:nvSpPr>
        <p:spPr bwMode="auto">
          <a:xfrm>
            <a:off x="3853863" y="4752545"/>
            <a:ext cx="3203848" cy="464936"/>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Exception-handling code</a:t>
            </a:r>
          </a:p>
        </p:txBody>
      </p:sp>
      <p:cxnSp>
        <p:nvCxnSpPr>
          <p:cNvPr id="30" name="Straight Arrow Connector 29">
            <a:extLst>
              <a:ext uri="{FF2B5EF4-FFF2-40B4-BE49-F238E27FC236}">
                <a16:creationId xmlns:a16="http://schemas.microsoft.com/office/drawing/2014/main" id="{AE336B26-56E1-4E41-9BED-A88241D0CF6A}"/>
              </a:ext>
            </a:extLst>
          </p:cNvPr>
          <p:cNvCxnSpPr>
            <a:cxnSpLocks/>
          </p:cNvCxnSpPr>
          <p:nvPr/>
        </p:nvCxnSpPr>
        <p:spPr>
          <a:xfrm flipH="1">
            <a:off x="3679873" y="3164111"/>
            <a:ext cx="16044" cy="1093229"/>
          </a:xfrm>
          <a:prstGeom prst="straightConnector1">
            <a:avLst/>
          </a:prstGeom>
          <a:ln w="38100">
            <a:solidFill>
              <a:schemeClr val="accent6">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875697D6-04D7-CC4A-B7FA-8E8B1481A767}"/>
              </a:ext>
            </a:extLst>
          </p:cNvPr>
          <p:cNvSpPr/>
          <p:nvPr/>
        </p:nvSpPr>
        <p:spPr>
          <a:xfrm>
            <a:off x="7446223" y="4641829"/>
            <a:ext cx="78103" cy="14591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3745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7" name="YOUNG_DRIVER_AGE_LIMIT = 25 OLDER_DRIVER_AGE = 70 ELDERLY_DRIVER_AGE = 80…">
            <a:extLst>
              <a:ext uri="{FF2B5EF4-FFF2-40B4-BE49-F238E27FC236}">
                <a16:creationId xmlns:a16="http://schemas.microsoft.com/office/drawing/2014/main" id="{67D2B1AB-ECBF-7D41-85D9-01A7E13F93F5}"/>
              </a:ext>
            </a:extLst>
          </p:cNvPr>
          <p:cNvSpPr txBox="1">
            <a:spLocks/>
          </p:cNvSpPr>
          <p:nvPr/>
        </p:nvSpPr>
        <p:spPr bwMode="auto">
          <a:xfrm>
            <a:off x="395536" y="1772816"/>
            <a:ext cx="8424936" cy="4824535"/>
          </a:xfrm>
          <a:prstGeom prst="rect">
            <a:avLst/>
          </a:prstGeom>
          <a:solidFill>
            <a:srgbClr val="FFD579">
              <a:alpha val="50196"/>
            </a:srgbClr>
          </a:solidFill>
          <a:ln>
            <a:noFill/>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26466">
              <a:spcBef>
                <a:spcPts val="300"/>
              </a:spcBef>
              <a:buNone/>
              <a:defRPr sz="1752"/>
            </a:pPr>
            <a:r>
              <a:rPr kumimoji="0" lang="en-US" sz="3000" b="1" dirty="0">
                <a:solidFill>
                  <a:srgbClr val="C00000"/>
                </a:solidFill>
                <a:latin typeface="Courier" pitchFamily="2" charset="0"/>
              </a:rPr>
              <a:t>try:</a:t>
            </a:r>
          </a:p>
          <a:p>
            <a:pPr marL="0" indent="0" defTabSz="426466">
              <a:spcBef>
                <a:spcPts val="300"/>
              </a:spcBef>
              <a:buNone/>
              <a:defRPr sz="1752"/>
            </a:pPr>
            <a:r>
              <a:rPr kumimoji="0" lang="en-US" sz="3000" dirty="0">
                <a:latin typeface="Courier" pitchFamily="2" charset="0"/>
              </a:rPr>
              <a:t>  f = open(”file1.txt")</a:t>
            </a:r>
          </a:p>
          <a:p>
            <a:pPr marL="0" indent="0" defTabSz="426466">
              <a:spcBef>
                <a:spcPts val="300"/>
              </a:spcBef>
              <a:buNone/>
              <a:defRPr sz="1752"/>
            </a:pPr>
            <a:r>
              <a:rPr kumimoji="0" lang="en-US" sz="3000" dirty="0">
                <a:latin typeface="Courier" pitchFamily="2" charset="0"/>
              </a:rPr>
              <a:t>  </a:t>
            </a:r>
            <a:r>
              <a:rPr kumimoji="0" lang="en-US" sz="3000" dirty="0" err="1">
                <a:latin typeface="Courier" pitchFamily="2" charset="0"/>
              </a:rPr>
              <a:t>f.write</a:t>
            </a:r>
            <a:r>
              <a:rPr kumimoji="0" lang="en-US" sz="3000" dirty="0">
                <a:latin typeface="Courier" pitchFamily="2" charset="0"/>
              </a:rPr>
              <a:t>(”Hello World")</a:t>
            </a:r>
          </a:p>
          <a:p>
            <a:pPr marL="0" indent="0" defTabSz="426466">
              <a:spcBef>
                <a:spcPts val="300"/>
              </a:spcBef>
              <a:buNone/>
              <a:defRPr sz="1752"/>
            </a:pPr>
            <a:r>
              <a:rPr kumimoji="0" lang="en-US" sz="3000" b="1" dirty="0">
                <a:solidFill>
                  <a:srgbClr val="C00000"/>
                </a:solidFill>
                <a:latin typeface="Courier" pitchFamily="2" charset="0"/>
              </a:rPr>
              <a:t>except:</a:t>
            </a:r>
          </a:p>
          <a:p>
            <a:pPr marL="0" indent="0" defTabSz="426466">
              <a:spcBef>
                <a:spcPts val="300"/>
              </a:spcBef>
              <a:buNone/>
              <a:defRPr sz="1752"/>
            </a:pPr>
            <a:r>
              <a:rPr kumimoji="0" lang="en-US" sz="3000" dirty="0">
                <a:latin typeface="Courier" pitchFamily="2" charset="0"/>
              </a:rPr>
              <a:t>  print(”writing file error!")</a:t>
            </a:r>
          </a:p>
          <a:p>
            <a:pPr marL="0" indent="0" defTabSz="426466">
              <a:spcBef>
                <a:spcPts val="300"/>
              </a:spcBef>
              <a:buNone/>
              <a:defRPr sz="1752"/>
            </a:pPr>
            <a:r>
              <a:rPr kumimoji="0" lang="en-US" sz="3000" b="1" dirty="0">
                <a:solidFill>
                  <a:srgbClr val="C00000"/>
                </a:solidFill>
                <a:latin typeface="Courier" pitchFamily="2" charset="0"/>
              </a:rPr>
              <a:t>finally:</a:t>
            </a:r>
          </a:p>
          <a:p>
            <a:pPr marL="0" indent="0" defTabSz="426466">
              <a:spcBef>
                <a:spcPts val="300"/>
              </a:spcBef>
              <a:buNone/>
              <a:defRPr sz="1752"/>
            </a:pPr>
            <a:r>
              <a:rPr kumimoji="0" lang="en-US" sz="3000" dirty="0">
                <a:latin typeface="Courier" pitchFamily="2" charset="0"/>
              </a:rPr>
              <a:t>  </a:t>
            </a:r>
            <a:r>
              <a:rPr kumimoji="0" lang="en-US" sz="3000" dirty="0" err="1">
                <a:latin typeface="Courier" pitchFamily="2" charset="0"/>
              </a:rPr>
              <a:t>f.close</a:t>
            </a:r>
            <a:r>
              <a:rPr kumimoji="0" lang="en-US" sz="3000" dirty="0">
                <a:latin typeface="Courier" pitchFamily="2" charset="0"/>
              </a:rPr>
              <a:t>()</a:t>
            </a:r>
          </a:p>
        </p:txBody>
      </p:sp>
      <p:sp>
        <p:nvSpPr>
          <p:cNvPr id="6" name="Title 1">
            <a:extLst>
              <a:ext uri="{FF2B5EF4-FFF2-40B4-BE49-F238E27FC236}">
                <a16:creationId xmlns:a16="http://schemas.microsoft.com/office/drawing/2014/main" id="{FAF77E8F-6ABA-B041-9C80-FFA57356F547}"/>
              </a:ext>
            </a:extLst>
          </p:cNvPr>
          <p:cNvSpPr>
            <a:spLocks noGrp="1"/>
          </p:cNvSpPr>
          <p:nvPr>
            <p:ph type="title"/>
          </p:nvPr>
        </p:nvSpPr>
        <p:spPr>
          <a:xfrm>
            <a:off x="251520" y="44624"/>
            <a:ext cx="8712968" cy="1368152"/>
          </a:xfrm>
        </p:spPr>
        <p:txBody>
          <a:bodyPr/>
          <a:lstStyle/>
          <a:p>
            <a:r>
              <a:rPr lang="en-US" sz="5400" dirty="0">
                <a:solidFill>
                  <a:schemeClr val="tx2"/>
                </a:solidFill>
                <a:latin typeface="+mj-lt"/>
              </a:rPr>
              <a:t>Python</a:t>
            </a:r>
            <a:br>
              <a:rPr lang="en-US" dirty="0">
                <a:solidFill>
                  <a:srgbClr val="C00000"/>
                </a:solidFill>
                <a:latin typeface="Courier" pitchFamily="2" charset="0"/>
              </a:rPr>
            </a:br>
            <a:r>
              <a:rPr lang="en-US" dirty="0">
                <a:solidFill>
                  <a:srgbClr val="C00000"/>
                </a:solidFill>
                <a:latin typeface="Courier" pitchFamily="2" charset="0"/>
              </a:rPr>
              <a:t>try: except: finally:</a:t>
            </a:r>
          </a:p>
        </p:txBody>
      </p:sp>
      <p:sp>
        <p:nvSpPr>
          <p:cNvPr id="5" name="Footer Placeholder 4">
            <a:extLst>
              <a:ext uri="{FF2B5EF4-FFF2-40B4-BE49-F238E27FC236}">
                <a16:creationId xmlns:a16="http://schemas.microsoft.com/office/drawing/2014/main" id="{3AD39390-CA60-C944-8DBE-CDFD298251E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Python Try Except: https://www.w3schools.com/python/</a:t>
            </a:r>
            <a:r>
              <a:rPr lang="en-US" altLang="zh-TW" sz="1000" dirty="0" err="1"/>
              <a:t>python_try_except.asp</a:t>
            </a:r>
            <a:endParaRPr lang="es-ES" altLang="zh-TW" sz="1000" dirty="0"/>
          </a:p>
        </p:txBody>
      </p:sp>
    </p:spTree>
    <p:extLst>
      <p:ext uri="{BB962C8B-B14F-4D97-AF65-F5344CB8AC3E}">
        <p14:creationId xmlns:p14="http://schemas.microsoft.com/office/powerpoint/2010/main" val="11258310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Auto-save and activity logging</a:t>
            </a:r>
          </a:p>
        </p:txBody>
      </p:sp>
      <p:cxnSp>
        <p:nvCxnSpPr>
          <p:cNvPr id="8" name="Straight Arrow Connector 7">
            <a:extLst>
              <a:ext uri="{FF2B5EF4-FFF2-40B4-BE49-F238E27FC236}">
                <a16:creationId xmlns:a16="http://schemas.microsoft.com/office/drawing/2014/main" id="{0A5C8867-545C-CA42-9E0F-7F49BC03EB7B}"/>
              </a:ext>
            </a:extLst>
          </p:cNvPr>
          <p:cNvCxnSpPr>
            <a:cxnSpLocks/>
            <a:stCxn id="9" idx="2"/>
            <a:endCxn id="17" idx="0"/>
          </p:cNvCxnSpPr>
          <p:nvPr/>
        </p:nvCxnSpPr>
        <p:spPr>
          <a:xfrm flipH="1">
            <a:off x="2885322" y="2406699"/>
            <a:ext cx="7983" cy="623352"/>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E5981FD8-1F4A-8D4C-BFD8-11E738F4D1B9}"/>
              </a:ext>
            </a:extLst>
          </p:cNvPr>
          <p:cNvSpPr>
            <a:spLocks noChangeArrowheads="1"/>
          </p:cNvSpPr>
          <p:nvPr/>
        </p:nvSpPr>
        <p:spPr bwMode="auto">
          <a:xfrm>
            <a:off x="1619672" y="1351299"/>
            <a:ext cx="2547266" cy="1055400"/>
          </a:xfrm>
          <a:prstGeom prst="roundRect">
            <a:avLst>
              <a:gd name="adj" fmla="val 22016"/>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Auto-save</a:t>
            </a:r>
          </a:p>
        </p:txBody>
      </p:sp>
      <p:sp>
        <p:nvSpPr>
          <p:cNvPr id="11" name="Rounded Rectangle 10">
            <a:extLst>
              <a:ext uri="{FF2B5EF4-FFF2-40B4-BE49-F238E27FC236}">
                <a16:creationId xmlns:a16="http://schemas.microsoft.com/office/drawing/2014/main" id="{5744A265-C04B-9F42-BB54-8C2BF10A48F2}"/>
              </a:ext>
            </a:extLst>
          </p:cNvPr>
          <p:cNvSpPr>
            <a:spLocks noChangeArrowheads="1"/>
          </p:cNvSpPr>
          <p:nvPr/>
        </p:nvSpPr>
        <p:spPr bwMode="auto">
          <a:xfrm>
            <a:off x="5130081" y="1351299"/>
            <a:ext cx="2547266" cy="1055400"/>
          </a:xfrm>
          <a:prstGeom prst="roundRect">
            <a:avLst>
              <a:gd name="adj" fmla="val 20267"/>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Command</a:t>
            </a:r>
          </a:p>
          <a:p>
            <a:pPr algn="ctr">
              <a:defRPr/>
            </a:pPr>
            <a:r>
              <a:rPr lang="en-US" sz="3200" b="1" dirty="0">
                <a:latin typeface="Calibri" panose="020F0502020204030204" pitchFamily="34" charset="0"/>
                <a:cs typeface="Calibri" panose="020F0502020204030204" pitchFamily="34" charset="0"/>
              </a:rPr>
              <a:t>logger</a:t>
            </a:r>
          </a:p>
        </p:txBody>
      </p:sp>
      <p:sp>
        <p:nvSpPr>
          <p:cNvPr id="12" name="Rounded Rectangle 11">
            <a:extLst>
              <a:ext uri="{FF2B5EF4-FFF2-40B4-BE49-F238E27FC236}">
                <a16:creationId xmlns:a16="http://schemas.microsoft.com/office/drawing/2014/main" id="{5569F413-069F-AD4B-A2B0-2CDA43E0655A}"/>
              </a:ext>
            </a:extLst>
          </p:cNvPr>
          <p:cNvSpPr>
            <a:spLocks noChangeArrowheads="1"/>
          </p:cNvSpPr>
          <p:nvPr/>
        </p:nvSpPr>
        <p:spPr bwMode="auto">
          <a:xfrm>
            <a:off x="3270482" y="4539034"/>
            <a:ext cx="2547266" cy="978197"/>
          </a:xfrm>
          <a:prstGeom prst="roundRect">
            <a:avLst>
              <a:gd name="adj" fmla="val 18518"/>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Crash</a:t>
            </a:r>
          </a:p>
          <a:p>
            <a:pPr algn="ctr">
              <a:defRPr/>
            </a:pPr>
            <a:r>
              <a:rPr lang="en-US" sz="3200" b="1" dirty="0">
                <a:latin typeface="Calibri" panose="020F0502020204030204" pitchFamily="34" charset="0"/>
                <a:cs typeface="Calibri" panose="020F0502020204030204" pitchFamily="34" charset="0"/>
              </a:rPr>
              <a:t>recovery</a:t>
            </a:r>
          </a:p>
        </p:txBody>
      </p:sp>
      <p:cxnSp>
        <p:nvCxnSpPr>
          <p:cNvPr id="14" name="Straight Arrow Connector 13">
            <a:extLst>
              <a:ext uri="{FF2B5EF4-FFF2-40B4-BE49-F238E27FC236}">
                <a16:creationId xmlns:a16="http://schemas.microsoft.com/office/drawing/2014/main" id="{E329047B-8278-5B4B-BEC5-6417ECB2579E}"/>
              </a:ext>
            </a:extLst>
          </p:cNvPr>
          <p:cNvCxnSpPr>
            <a:cxnSpLocks/>
            <a:stCxn id="11" idx="2"/>
            <a:endCxn id="18" idx="0"/>
          </p:cNvCxnSpPr>
          <p:nvPr/>
        </p:nvCxnSpPr>
        <p:spPr>
          <a:xfrm flipH="1">
            <a:off x="6395731" y="2406699"/>
            <a:ext cx="7983" cy="623352"/>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7E9C45B-74BB-EA45-B048-75CCB351C227}"/>
              </a:ext>
            </a:extLst>
          </p:cNvPr>
          <p:cNvSpPr txBox="1"/>
          <p:nvPr/>
        </p:nvSpPr>
        <p:spPr>
          <a:xfrm>
            <a:off x="1691680" y="3030051"/>
            <a:ext cx="2387283" cy="830997"/>
          </a:xfrm>
          <a:prstGeom prst="rect">
            <a:avLst/>
          </a:prstGeom>
          <a:noFill/>
        </p:spPr>
        <p:txBody>
          <a:bodyPr wrap="square" rtlCol="0">
            <a:spAutoFit/>
          </a:bodyPr>
          <a:lstStyle/>
          <a:p>
            <a:pPr algn="ctr"/>
            <a:r>
              <a:rPr lang="en-US" sz="2400" b="1" dirty="0">
                <a:solidFill>
                  <a:schemeClr val="accent1">
                    <a:lumMod val="75000"/>
                  </a:schemeClr>
                </a:solidFill>
                <a:latin typeface="Calibri" panose="020F0502020204030204" pitchFamily="34" charset="0"/>
                <a:cs typeface="Calibri" panose="020F0502020204030204" pitchFamily="34" charset="0"/>
              </a:rPr>
              <a:t>Last </a:t>
            </a:r>
            <a:br>
              <a:rPr lang="en-US" sz="2400" b="1" dirty="0">
                <a:solidFill>
                  <a:schemeClr val="accent1">
                    <a:lumMod val="75000"/>
                  </a:schemeClr>
                </a:solidFill>
                <a:latin typeface="Calibri" panose="020F0502020204030204" pitchFamily="34" charset="0"/>
                <a:cs typeface="Calibri" panose="020F0502020204030204" pitchFamily="34" charset="0"/>
              </a:rPr>
            </a:br>
            <a:r>
              <a:rPr lang="en-US" sz="2400" b="1" dirty="0">
                <a:solidFill>
                  <a:schemeClr val="accent1">
                    <a:lumMod val="75000"/>
                  </a:schemeClr>
                </a:solidFill>
                <a:latin typeface="Calibri" panose="020F0502020204030204" pitchFamily="34" charset="0"/>
                <a:cs typeface="Calibri" panose="020F0502020204030204" pitchFamily="34" charset="0"/>
              </a:rPr>
              <a:t>saved state</a:t>
            </a:r>
          </a:p>
        </p:txBody>
      </p:sp>
      <p:sp>
        <p:nvSpPr>
          <p:cNvPr id="18" name="TextBox 17">
            <a:extLst>
              <a:ext uri="{FF2B5EF4-FFF2-40B4-BE49-F238E27FC236}">
                <a16:creationId xmlns:a16="http://schemas.microsoft.com/office/drawing/2014/main" id="{55F0E867-2843-E344-A4EF-DF0EDEF6A2D5}"/>
              </a:ext>
            </a:extLst>
          </p:cNvPr>
          <p:cNvSpPr txBox="1"/>
          <p:nvPr/>
        </p:nvSpPr>
        <p:spPr>
          <a:xfrm>
            <a:off x="5202089" y="3030051"/>
            <a:ext cx="2387283" cy="830997"/>
          </a:xfrm>
          <a:prstGeom prst="rect">
            <a:avLst/>
          </a:prstGeom>
          <a:noFill/>
        </p:spPr>
        <p:txBody>
          <a:bodyPr wrap="square" rtlCol="0">
            <a:spAutoFit/>
          </a:bodyPr>
          <a:lstStyle/>
          <a:p>
            <a:pPr algn="ctr"/>
            <a:r>
              <a:rPr lang="en-US" sz="2400" b="1" dirty="0">
                <a:solidFill>
                  <a:schemeClr val="accent1">
                    <a:lumMod val="75000"/>
                  </a:schemeClr>
                </a:solidFill>
                <a:latin typeface="Calibri" panose="020F0502020204030204" pitchFamily="34" charset="0"/>
                <a:cs typeface="Calibri" panose="020F0502020204030204" pitchFamily="34" charset="0"/>
              </a:rPr>
              <a:t>Command </a:t>
            </a:r>
            <a:br>
              <a:rPr lang="en-US" sz="2400" b="1" dirty="0">
                <a:solidFill>
                  <a:schemeClr val="accent1">
                    <a:lumMod val="75000"/>
                  </a:schemeClr>
                </a:solidFill>
                <a:latin typeface="Calibri" panose="020F0502020204030204" pitchFamily="34" charset="0"/>
                <a:cs typeface="Calibri" panose="020F0502020204030204" pitchFamily="34" charset="0"/>
              </a:rPr>
            </a:br>
            <a:r>
              <a:rPr lang="en-US" sz="2400" b="1" dirty="0">
                <a:solidFill>
                  <a:schemeClr val="accent1">
                    <a:lumMod val="75000"/>
                  </a:schemeClr>
                </a:solidFill>
                <a:latin typeface="Calibri" panose="020F0502020204030204" pitchFamily="34" charset="0"/>
                <a:cs typeface="Calibri" panose="020F0502020204030204" pitchFamily="34" charset="0"/>
              </a:rPr>
              <a:t>executed</a:t>
            </a:r>
          </a:p>
        </p:txBody>
      </p:sp>
      <p:sp>
        <p:nvSpPr>
          <p:cNvPr id="19" name="TextBox 18">
            <a:extLst>
              <a:ext uri="{FF2B5EF4-FFF2-40B4-BE49-F238E27FC236}">
                <a16:creationId xmlns:a16="http://schemas.microsoft.com/office/drawing/2014/main" id="{38C23234-0FEA-C344-8B9B-1E27D438A347}"/>
              </a:ext>
            </a:extLst>
          </p:cNvPr>
          <p:cNvSpPr txBox="1"/>
          <p:nvPr/>
        </p:nvSpPr>
        <p:spPr>
          <a:xfrm>
            <a:off x="3342490" y="5848341"/>
            <a:ext cx="2387283" cy="830997"/>
          </a:xfrm>
          <a:prstGeom prst="rect">
            <a:avLst/>
          </a:prstGeom>
          <a:noFill/>
        </p:spPr>
        <p:txBody>
          <a:bodyPr wrap="square" rtlCol="0">
            <a:spAutoFit/>
          </a:bodyPr>
          <a:lstStyle/>
          <a:p>
            <a:pPr algn="ctr"/>
            <a:r>
              <a:rPr lang="en-US" sz="2400" b="1" dirty="0">
                <a:solidFill>
                  <a:schemeClr val="accent1">
                    <a:lumMod val="75000"/>
                  </a:schemeClr>
                </a:solidFill>
                <a:latin typeface="Calibri" panose="020F0502020204030204" pitchFamily="34" charset="0"/>
                <a:cs typeface="Calibri" panose="020F0502020204030204" pitchFamily="34" charset="0"/>
              </a:rPr>
              <a:t>Restored </a:t>
            </a:r>
            <a:br>
              <a:rPr lang="en-US" sz="2400" b="1" dirty="0">
                <a:solidFill>
                  <a:schemeClr val="accent1">
                    <a:lumMod val="75000"/>
                  </a:schemeClr>
                </a:solidFill>
                <a:latin typeface="Calibri" panose="020F0502020204030204" pitchFamily="34" charset="0"/>
                <a:cs typeface="Calibri" panose="020F0502020204030204" pitchFamily="34" charset="0"/>
              </a:rPr>
            </a:br>
            <a:r>
              <a:rPr lang="en-US" sz="2400" b="1" dirty="0">
                <a:solidFill>
                  <a:schemeClr val="accent1">
                    <a:lumMod val="75000"/>
                  </a:schemeClr>
                </a:solidFill>
                <a:latin typeface="Calibri" panose="020F0502020204030204" pitchFamily="34" charset="0"/>
                <a:cs typeface="Calibri" panose="020F0502020204030204" pitchFamily="34" charset="0"/>
              </a:rPr>
              <a:t>state</a:t>
            </a:r>
          </a:p>
        </p:txBody>
      </p:sp>
      <p:cxnSp>
        <p:nvCxnSpPr>
          <p:cNvPr id="20" name="Straight Arrow Connector 19">
            <a:extLst>
              <a:ext uri="{FF2B5EF4-FFF2-40B4-BE49-F238E27FC236}">
                <a16:creationId xmlns:a16="http://schemas.microsoft.com/office/drawing/2014/main" id="{2584C6A1-6281-DC45-B99A-E593AA6323FE}"/>
              </a:ext>
            </a:extLst>
          </p:cNvPr>
          <p:cNvCxnSpPr>
            <a:cxnSpLocks/>
          </p:cNvCxnSpPr>
          <p:nvPr/>
        </p:nvCxnSpPr>
        <p:spPr>
          <a:xfrm>
            <a:off x="2946310" y="3861048"/>
            <a:ext cx="925632" cy="604266"/>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5A489AC-FDEE-A847-82C6-BE2D5D0A47D8}"/>
              </a:ext>
            </a:extLst>
          </p:cNvPr>
          <p:cNvCxnSpPr>
            <a:cxnSpLocks/>
          </p:cNvCxnSpPr>
          <p:nvPr/>
        </p:nvCxnSpPr>
        <p:spPr>
          <a:xfrm flipH="1">
            <a:off x="5255599" y="3763459"/>
            <a:ext cx="1014098" cy="701855"/>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C50E928-9196-A14C-B33E-49A309A206DD}"/>
              </a:ext>
            </a:extLst>
          </p:cNvPr>
          <p:cNvCxnSpPr>
            <a:cxnSpLocks/>
            <a:stCxn id="12" idx="2"/>
            <a:endCxn id="19" idx="0"/>
          </p:cNvCxnSpPr>
          <p:nvPr/>
        </p:nvCxnSpPr>
        <p:spPr>
          <a:xfrm flipH="1">
            <a:off x="4536132" y="5517231"/>
            <a:ext cx="7983" cy="331110"/>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68370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t>The most important </a:t>
            </a:r>
            <a:r>
              <a:rPr lang="en-US" sz="2800" b="1" dirty="0">
                <a:solidFill>
                  <a:srgbClr val="C00000"/>
                </a:solidFill>
              </a:rPr>
              <a:t>quality</a:t>
            </a:r>
            <a:r>
              <a:rPr lang="en-US" sz="2800" dirty="0"/>
              <a:t> attributes for most software products are </a:t>
            </a:r>
            <a:r>
              <a:rPr lang="en-US" sz="2800" b="1" dirty="0">
                <a:solidFill>
                  <a:srgbClr val="C00000"/>
                </a:solidFill>
              </a:rPr>
              <a:t>reliability, security, availability</a:t>
            </a:r>
            <a:r>
              <a:rPr lang="en-US" sz="2800" b="1" dirty="0"/>
              <a:t>, </a:t>
            </a:r>
            <a:r>
              <a:rPr lang="en-US" sz="2800" b="1" dirty="0">
                <a:solidFill>
                  <a:srgbClr val="C00000"/>
                </a:solidFill>
              </a:rPr>
              <a:t>usability, responsiveness and maintainability</a:t>
            </a:r>
            <a:r>
              <a:rPr lang="en-US" sz="2800" dirty="0"/>
              <a:t>.</a:t>
            </a:r>
          </a:p>
          <a:p>
            <a:r>
              <a:rPr lang="en-US" sz="2800" dirty="0"/>
              <a:t>To avoid introducing faults into your program, you should use </a:t>
            </a:r>
            <a:r>
              <a:rPr lang="en-US" sz="2800" b="1" dirty="0">
                <a:solidFill>
                  <a:srgbClr val="C00000"/>
                </a:solidFill>
              </a:rPr>
              <a:t>programming practices </a:t>
            </a:r>
            <a:r>
              <a:rPr lang="en-US" sz="2800" dirty="0"/>
              <a:t>that reduce the probability that you will make mistakes.</a:t>
            </a:r>
          </a:p>
          <a:p>
            <a:r>
              <a:rPr lang="en-US" sz="2800" dirty="0"/>
              <a:t>You should always aim to </a:t>
            </a:r>
            <a:r>
              <a:rPr lang="en-US" sz="2800" dirty="0">
                <a:solidFill>
                  <a:srgbClr val="C00000"/>
                </a:solidFill>
              </a:rPr>
              <a:t>minimize </a:t>
            </a:r>
            <a:r>
              <a:rPr lang="en-US" sz="2800" b="1" dirty="0">
                <a:solidFill>
                  <a:srgbClr val="C00000"/>
                </a:solidFill>
              </a:rPr>
              <a:t>complexity</a:t>
            </a:r>
            <a:r>
              <a:rPr lang="en-US" sz="2800" dirty="0">
                <a:solidFill>
                  <a:srgbClr val="C00000"/>
                </a:solidFill>
              </a:rPr>
              <a:t> </a:t>
            </a:r>
            <a:r>
              <a:rPr lang="en-US" sz="2800" dirty="0"/>
              <a:t>in your programs. </a:t>
            </a:r>
            <a:r>
              <a:rPr lang="en-US" sz="2800" dirty="0">
                <a:solidFill>
                  <a:srgbClr val="C00000"/>
                </a:solidFill>
              </a:rPr>
              <a:t>Complexity</a:t>
            </a:r>
            <a:r>
              <a:rPr lang="en-US" sz="2800" dirty="0"/>
              <a:t> makes programs </a:t>
            </a:r>
            <a:r>
              <a:rPr lang="en-US" sz="2800" dirty="0">
                <a:solidFill>
                  <a:srgbClr val="C00000"/>
                </a:solidFill>
              </a:rPr>
              <a:t>harder to understand</a:t>
            </a:r>
            <a:r>
              <a:rPr lang="en-US" sz="2800" dirty="0"/>
              <a:t>. It increases the chances of programmer </a:t>
            </a:r>
            <a:r>
              <a:rPr lang="en-US" sz="2800" dirty="0">
                <a:solidFill>
                  <a:srgbClr val="C00000"/>
                </a:solidFill>
              </a:rPr>
              <a:t>errors</a:t>
            </a:r>
            <a:r>
              <a:rPr lang="en-US" sz="2800" dirty="0"/>
              <a:t> and makes the program more </a:t>
            </a:r>
            <a:r>
              <a:rPr lang="en-US" sz="2800" dirty="0">
                <a:solidFill>
                  <a:srgbClr val="C00000"/>
                </a:solidFill>
              </a:rPr>
              <a:t>difficult to change</a:t>
            </a:r>
            <a:r>
              <a:rPr lang="en-US" sz="2800" dirty="0"/>
              <a:t>.</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2660610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980729"/>
            <a:ext cx="8712968" cy="5539134"/>
          </a:xfrm>
        </p:spPr>
        <p:txBody>
          <a:bodyPr/>
          <a:lstStyle/>
          <a:p>
            <a:r>
              <a:rPr lang="en-US" sz="2800" b="1" dirty="0">
                <a:solidFill>
                  <a:srgbClr val="C00000"/>
                </a:solidFill>
              </a:rPr>
              <a:t>Design patterns </a:t>
            </a:r>
            <a:r>
              <a:rPr lang="en-US" sz="2800" dirty="0"/>
              <a:t>are tried and tested solutions to commonly occurring problems. Using patterns is an effective way of reducing program complexity.</a:t>
            </a:r>
          </a:p>
          <a:p>
            <a:r>
              <a:rPr lang="en-US" sz="2800" b="1" dirty="0">
                <a:solidFill>
                  <a:srgbClr val="C00000"/>
                </a:solidFill>
              </a:rPr>
              <a:t>Refactoring</a:t>
            </a:r>
            <a:r>
              <a:rPr lang="en-US" sz="2800" dirty="0"/>
              <a:t> is the process of reducing the complexity of an existing program without changing its functionality. It is good practice to refactor your program regularly to make it easier to read and understand.</a:t>
            </a:r>
          </a:p>
          <a:p>
            <a:r>
              <a:rPr lang="en-US" sz="2800" b="1" dirty="0">
                <a:solidFill>
                  <a:srgbClr val="C00000"/>
                </a:solidFill>
              </a:rPr>
              <a:t>Input validation </a:t>
            </a:r>
            <a:r>
              <a:rPr lang="en-US" sz="2800" dirty="0"/>
              <a:t>involves checking all user inputs to ensure that they are in the format that is expected by your program. Input validation helps avoid the introduction of malicious code into your system and traps user errors that can pollute your database.</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37614807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b="1" dirty="0">
                <a:solidFill>
                  <a:srgbClr val="C00000"/>
                </a:solidFill>
              </a:rPr>
              <a:t>Regular expressions </a:t>
            </a:r>
            <a:r>
              <a:rPr lang="en-US" sz="2800" dirty="0"/>
              <a:t>are a way of defining patterns that can match a range of possible input strings. Regular expression matching is a compact and fast way of checking that an input string conforms to the rules you have defined.</a:t>
            </a:r>
          </a:p>
          <a:p>
            <a:r>
              <a:rPr lang="en-US" sz="2800" dirty="0"/>
              <a:t>You should check that </a:t>
            </a:r>
            <a:r>
              <a:rPr lang="en-US" sz="2800" dirty="0">
                <a:solidFill>
                  <a:srgbClr val="C00000"/>
                </a:solidFill>
              </a:rPr>
              <a:t>numbers</a:t>
            </a:r>
            <a:r>
              <a:rPr lang="en-US" sz="2800" dirty="0"/>
              <a:t> have </a:t>
            </a:r>
            <a:r>
              <a:rPr lang="en-US" sz="2800" dirty="0">
                <a:solidFill>
                  <a:srgbClr val="C00000"/>
                </a:solidFill>
              </a:rPr>
              <a:t>sensible values </a:t>
            </a:r>
            <a:r>
              <a:rPr lang="en-US" sz="2800" dirty="0"/>
              <a:t>depending on the type of input expected. You should also check number sequences for feasibility.</a:t>
            </a:r>
          </a:p>
          <a:p>
            <a:r>
              <a:rPr lang="en-US" sz="2800" dirty="0"/>
              <a:t>You should assume that your program may </a:t>
            </a:r>
            <a:r>
              <a:rPr lang="en-US" sz="2800" dirty="0">
                <a:solidFill>
                  <a:srgbClr val="C00000"/>
                </a:solidFill>
              </a:rPr>
              <a:t>fail</a:t>
            </a:r>
            <a:r>
              <a:rPr lang="en-US" sz="2800" dirty="0"/>
              <a:t> and to manage these failures so that they have minimal impact on the user. </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15558885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b="1" dirty="0">
                <a:solidFill>
                  <a:srgbClr val="C00000"/>
                </a:solidFill>
              </a:rPr>
              <a:t>Exception management </a:t>
            </a:r>
            <a:r>
              <a:rPr lang="en-US" sz="2800" dirty="0"/>
              <a:t>is supported in most modern programming languages. Control is transferred to your own </a:t>
            </a:r>
            <a:r>
              <a:rPr lang="en-US" sz="2800" b="1" dirty="0">
                <a:solidFill>
                  <a:srgbClr val="C00000"/>
                </a:solidFill>
              </a:rPr>
              <a:t>exception handler</a:t>
            </a:r>
            <a:r>
              <a:rPr lang="en-US" sz="2800" dirty="0"/>
              <a:t> to </a:t>
            </a:r>
            <a:r>
              <a:rPr lang="en-US" sz="2800" dirty="0">
                <a:solidFill>
                  <a:schemeClr val="accent1"/>
                </a:solidFill>
              </a:rPr>
              <a:t>deal with the failure </a:t>
            </a:r>
            <a:r>
              <a:rPr lang="en-US" sz="2800" dirty="0"/>
              <a:t>when a program exception is detected.</a:t>
            </a:r>
          </a:p>
          <a:p>
            <a:r>
              <a:rPr lang="en-US" sz="2800" dirty="0"/>
              <a:t>You should </a:t>
            </a:r>
            <a:r>
              <a:rPr lang="en-US" sz="2800" b="1" dirty="0">
                <a:solidFill>
                  <a:srgbClr val="C00000"/>
                </a:solidFill>
              </a:rPr>
              <a:t>log user updates </a:t>
            </a:r>
            <a:r>
              <a:rPr lang="en-US" sz="2800" dirty="0"/>
              <a:t>and </a:t>
            </a:r>
            <a:r>
              <a:rPr lang="en-US" sz="2800" b="1" dirty="0">
                <a:solidFill>
                  <a:srgbClr val="C00000"/>
                </a:solidFill>
              </a:rPr>
              <a:t>maintain user data snapshots</a:t>
            </a:r>
            <a:r>
              <a:rPr lang="en-US" sz="2800" dirty="0"/>
              <a:t> as your program executes. In the event of a failure, you can use these to recover the work that the user has done. You should also include ways of recognizing and recovering from external service failures.</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3814495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274638"/>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1268760"/>
            <a:ext cx="8229600" cy="4857403"/>
          </a:xfrm>
        </p:spPr>
        <p:txBody>
          <a:bodyPr/>
          <a:lstStyle/>
          <a:p>
            <a:r>
              <a:rPr lang="en-US" altLang="zh-TW" sz="2400" dirty="0"/>
              <a:t>Ian Sommerville (2019), Engineering Software Products: An Introduction to Modern Software Engineering, Pearson.</a:t>
            </a:r>
          </a:p>
          <a:p>
            <a:r>
              <a:rPr lang="en-US" altLang="zh-TW" sz="2400" dirty="0"/>
              <a:t>Ian Sommerville (2015), Software Engineering, 10th Edition, Pearson.</a:t>
            </a:r>
          </a:p>
          <a:p>
            <a:r>
              <a:rPr lang="en-US" altLang="zh-TW" sz="2400" dirty="0"/>
              <a:t>Titus Winters, Tom </a:t>
            </a:r>
            <a:r>
              <a:rPr lang="en-US" altLang="zh-TW" sz="2400" dirty="0" err="1"/>
              <a:t>Manshreck</a:t>
            </a:r>
            <a:r>
              <a:rPr lang="en-US" altLang="zh-TW" sz="2400" dirty="0"/>
              <a:t>, and Hyrum Wright (2020), Software Engineering at Google: Lessons Learned from Programming Over Time, O'Reilly Media.</a:t>
            </a:r>
          </a:p>
          <a:p>
            <a:r>
              <a:rPr lang="en-US" sz="2400" dirty="0"/>
              <a:t>Project Management Institute (2017), A Guide to the Project Management Body of Knowledge (PMBOK Guide), Sixth Edition, Project Management Institute</a:t>
            </a:r>
          </a:p>
          <a:p>
            <a:r>
              <a:rPr lang="en-US" sz="2400" dirty="0"/>
              <a:t>Project Management Institute (2017), Agile Practice Guide, Project Management Institute</a:t>
            </a:r>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Tree>
    <p:extLst>
      <p:ext uri="{BB962C8B-B14F-4D97-AF65-F5344CB8AC3E}">
        <p14:creationId xmlns:p14="http://schemas.microsoft.com/office/powerpoint/2010/main" val="2725575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09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8</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634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87647146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28620</TotalTime>
  <Words>5284</Words>
  <Application>Microsoft Macintosh PowerPoint</Application>
  <PresentationFormat>On-screen Show (4:3)</PresentationFormat>
  <Paragraphs>791</Paragraphs>
  <Slides>67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67</vt:i4>
      </vt:variant>
    </vt:vector>
  </HeadingPairs>
  <TitlesOfParts>
    <vt:vector size="75" baseType="lpstr">
      <vt:lpstr>標楷體</vt:lpstr>
      <vt:lpstr>標楷體</vt:lpstr>
      <vt:lpstr>新細明體</vt:lpstr>
      <vt:lpstr>Arial</vt:lpstr>
      <vt:lpstr>Calibri</vt:lpstr>
      <vt:lpstr>Courier</vt:lpstr>
      <vt:lpstr>Times New Roman</vt:lpstr>
      <vt:lpstr>Office 佈景主題</vt:lpstr>
      <vt:lpstr>軟體工程 (Software Engineering)</vt:lpstr>
      <vt:lpstr>PowerPoint Presentation</vt:lpstr>
      <vt:lpstr>PowerPoint Presentation</vt:lpstr>
      <vt:lpstr>PowerPoint Presentation</vt:lpstr>
      <vt:lpstr>Software Engineering and  Project Management</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Reliable Programming</vt:lpstr>
      <vt:lpstr>Outline</vt:lpstr>
      <vt:lpstr>Software quality</vt:lpstr>
      <vt:lpstr>Software product quality attributes</vt:lpstr>
      <vt:lpstr>Programming for reliability</vt:lpstr>
      <vt:lpstr>Underlying causes of program errors</vt:lpstr>
      <vt:lpstr>Software complexity</vt:lpstr>
      <vt:lpstr>Program complexity</vt:lpstr>
      <vt:lpstr>Software complexity</vt:lpstr>
      <vt:lpstr>Types of complexity</vt:lpstr>
      <vt:lpstr>Complexity reduction guidelines</vt:lpstr>
      <vt:lpstr>Complexity reduction guidelines</vt:lpstr>
      <vt:lpstr>Complexity reduction guidelines</vt:lpstr>
      <vt:lpstr>Ensure that every class  has a single responsibility</vt:lpstr>
      <vt:lpstr>The DeviceInventory class</vt:lpstr>
      <vt:lpstr>Adding a printInventory method</vt:lpstr>
      <vt:lpstr>The DeviceInventory and InventoryReport classes</vt:lpstr>
      <vt:lpstr>Avoid deeply  nested conditional statements</vt:lpstr>
      <vt:lpstr>PowerPoint Presentation</vt:lpstr>
      <vt:lpstr>PowerPoint Presentation</vt:lpstr>
      <vt:lpstr>Avoid deep inheritance hierarchies</vt:lpstr>
      <vt:lpstr>Part of the inheritance  hierarchy for hospital staff</vt:lpstr>
      <vt:lpstr>Design pattern definition</vt:lpstr>
      <vt:lpstr>Design pattern </vt:lpstr>
      <vt:lpstr>Programming principles</vt:lpstr>
      <vt:lpstr>Common types of design patterns</vt:lpstr>
      <vt:lpstr>Pattern description</vt:lpstr>
      <vt:lpstr>Refactoring</vt:lpstr>
      <vt:lpstr>Refactoring</vt:lpstr>
      <vt:lpstr>A refactoring process</vt:lpstr>
      <vt:lpstr>Code smells</vt:lpstr>
      <vt:lpstr>Examples of code smells</vt:lpstr>
      <vt:lpstr>Examples of code smells</vt:lpstr>
      <vt:lpstr>Examples of code smells</vt:lpstr>
      <vt:lpstr>Examples of refactoring for complexity reduction</vt:lpstr>
      <vt:lpstr>Examples of refactoring for complexity reduction</vt:lpstr>
      <vt:lpstr>Exception handling</vt:lpstr>
      <vt:lpstr>Exception handling</vt:lpstr>
      <vt:lpstr>Python try: except: finally:</vt:lpstr>
      <vt:lpstr>Auto-save and activity logging</vt:lpstr>
      <vt:lpstr>Summary</vt:lpstr>
      <vt:lpstr>Summary</vt:lpstr>
      <vt:lpstr>Summary</vt:lpstr>
      <vt:lpstr>Summary</vt:lpstr>
      <vt:lpstr>References</vt:lpstr>
    </vt:vector>
  </TitlesOfParts>
  <Manager/>
  <Company>NTPU</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Microsoft Office User</cp:lastModifiedBy>
  <cp:revision>1598</cp:revision>
  <cp:lastPrinted>2020-12-21T17:18:17Z</cp:lastPrinted>
  <dcterms:created xsi:type="dcterms:W3CDTF">2011-02-14T23:24:00Z</dcterms:created>
  <dcterms:modified xsi:type="dcterms:W3CDTF">2020-12-21T17:18:19Z</dcterms:modified>
  <cp:category/>
</cp:coreProperties>
</file>