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029" r:id="rId2"/>
    <p:sldId id="2996" r:id="rId3"/>
    <p:sldId id="3733" r:id="rId4"/>
    <p:sldId id="3734" r:id="rId5"/>
    <p:sldId id="3024" r:id="rId6"/>
    <p:sldId id="3418" r:id="rId7"/>
    <p:sldId id="3176" r:id="rId8"/>
    <p:sldId id="3181" r:id="rId9"/>
    <p:sldId id="3188" r:id="rId10"/>
    <p:sldId id="3185" r:id="rId11"/>
    <p:sldId id="3452" r:id="rId12"/>
    <p:sldId id="3453" r:id="rId13"/>
    <p:sldId id="2889" r:id="rId14"/>
    <p:sldId id="2901" r:id="rId15"/>
    <p:sldId id="2915" r:id="rId16"/>
    <p:sldId id="3423" r:id="rId17"/>
    <p:sldId id="3499" r:id="rId18"/>
    <p:sldId id="3618" r:id="rId19"/>
    <p:sldId id="3620" r:id="rId20"/>
    <p:sldId id="3621" r:id="rId21"/>
    <p:sldId id="3622" r:id="rId22"/>
    <p:sldId id="3732" r:id="rId23"/>
    <p:sldId id="3617" r:id="rId24"/>
    <p:sldId id="3625" r:id="rId25"/>
    <p:sldId id="3626" r:id="rId26"/>
    <p:sldId id="3629" r:id="rId27"/>
    <p:sldId id="3630" r:id="rId28"/>
    <p:sldId id="3631" r:id="rId29"/>
    <p:sldId id="3632" r:id="rId30"/>
    <p:sldId id="3633" r:id="rId31"/>
    <p:sldId id="3634" r:id="rId32"/>
    <p:sldId id="3635" r:id="rId33"/>
    <p:sldId id="3636" r:id="rId34"/>
    <p:sldId id="3637" r:id="rId35"/>
    <p:sldId id="3638" r:id="rId36"/>
    <p:sldId id="3639" r:id="rId37"/>
    <p:sldId id="3640" r:id="rId38"/>
    <p:sldId id="3641" r:id="rId39"/>
    <p:sldId id="3642" r:id="rId40"/>
    <p:sldId id="3643" r:id="rId41"/>
    <p:sldId id="3644" r:id="rId42"/>
    <p:sldId id="3645" r:id="rId43"/>
    <p:sldId id="3646" r:id="rId44"/>
    <p:sldId id="3647" r:id="rId45"/>
    <p:sldId id="3662" r:id="rId46"/>
    <p:sldId id="3648" r:id="rId47"/>
    <p:sldId id="3649" r:id="rId48"/>
    <p:sldId id="3650" r:id="rId49"/>
    <p:sldId id="3651" r:id="rId50"/>
    <p:sldId id="3652" r:id="rId51"/>
    <p:sldId id="3666" r:id="rId52"/>
    <p:sldId id="3673" r:id="rId53"/>
    <p:sldId id="3653" r:id="rId54"/>
    <p:sldId id="3654" r:id="rId55"/>
    <p:sldId id="3655" r:id="rId56"/>
    <p:sldId id="3675" r:id="rId57"/>
    <p:sldId id="3677" r:id="rId58"/>
    <p:sldId id="3663" r:id="rId59"/>
    <p:sldId id="3679" r:id="rId60"/>
    <p:sldId id="3680" r:id="rId61"/>
    <p:sldId id="3681" r:id="rId62"/>
    <p:sldId id="3682" r:id="rId63"/>
    <p:sldId id="3683" r:id="rId64"/>
    <p:sldId id="3664" r:id="rId65"/>
    <p:sldId id="3705" r:id="rId66"/>
    <p:sldId id="3706" r:id="rId67"/>
    <p:sldId id="3707" r:id="rId68"/>
    <p:sldId id="3708" r:id="rId69"/>
    <p:sldId id="3709" r:id="rId70"/>
    <p:sldId id="3710" r:id="rId71"/>
    <p:sldId id="3711" r:id="rId72"/>
    <p:sldId id="3665" r:id="rId73"/>
    <p:sldId id="3699" r:id="rId74"/>
    <p:sldId id="3700" r:id="rId75"/>
    <p:sldId id="3701" r:id="rId76"/>
    <p:sldId id="3522" r:id="rId77"/>
    <p:sldId id="2682" r:id="rId78"/>
    <p:sldId id="3615" r:id="rId79"/>
    <p:sldId id="3225" r:id="rId80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011893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4" autoAdjust="0"/>
    <p:restoredTop sz="92891"/>
  </p:normalViewPr>
  <p:slideViewPr>
    <p:cSldViewPr>
      <p:cViewPr varScale="1">
        <p:scale>
          <a:sx n="82" d="100"/>
          <a:sy n="82" d="100"/>
        </p:scale>
        <p:origin x="176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2021/4/14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85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13" Type="http://schemas.openxmlformats.org/officeDocument/2006/relationships/image" Target="../media/image4.tiff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www.mis.ntpu.edu.tw/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tpu.edu.tw/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://www.mis.ntpu.edu.tw/en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web.ntpu.edu.tw/~myday/cindex.htm" TargetMode="External"/><Relationship Id="rId9" Type="http://schemas.openxmlformats.org/officeDocument/2006/relationships/hyperlink" Target="https://web.ntpu.edu.tw/~myda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A-Modern-Approach/dp/013461099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python/readme.html" TargetMode="External"/><Relationship Id="rId2" Type="http://schemas.openxmlformats.org/officeDocument/2006/relationships/hyperlink" Target="http://aima.cs.berkeley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ma.cs.berkeley.edu/python/logic.html" TargetMode="External"/><Relationship Id="rId5" Type="http://schemas.openxmlformats.org/officeDocument/2006/relationships/hyperlink" Target="http://aima.cs.berkeley.edu/python/probability.html" TargetMode="External"/><Relationship Id="rId4" Type="http://schemas.openxmlformats.org/officeDocument/2006/relationships/hyperlink" Target="https://github.com/aimacode/aima-python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標題 1"/>
          <p:cNvSpPr txBox="1">
            <a:spLocks/>
          </p:cNvSpPr>
          <p:nvPr/>
        </p:nvSpPr>
        <p:spPr bwMode="auto">
          <a:xfrm>
            <a:off x="179512" y="1550746"/>
            <a:ext cx="8784976" cy="173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b="1" dirty="0">
                <a:solidFill>
                  <a:srgbClr val="C00000"/>
                </a:solidFill>
                <a:ea typeface="標楷體" pitchFamily="65" charset="-120"/>
              </a:rPr>
              <a:t>不確定知識和推理 </a:t>
            </a:r>
            <a:br>
              <a:rPr lang="zh-TW" altLang="en-US" sz="50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zh-TW" altLang="en-US" sz="4400" b="1" dirty="0">
                <a:solidFill>
                  <a:srgbClr val="C00000"/>
                </a:solidFill>
                <a:ea typeface="標楷體" pitchFamily="65" charset="-120"/>
              </a:rPr>
              <a:t> </a:t>
            </a:r>
            <a:r>
              <a:rPr lang="en-US" altLang="zh-TW" sz="4000" b="1" dirty="0">
                <a:solidFill>
                  <a:srgbClr val="C00000"/>
                </a:solidFill>
                <a:ea typeface="標楷體" pitchFamily="65" charset="-120"/>
              </a:rPr>
              <a:t>(Uncertain Knowledge and Reasoning)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 bwMode="auto">
          <a:xfrm>
            <a:off x="468313" y="4275089"/>
            <a:ext cx="8207375" cy="25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4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副教授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Institute of Information Management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National Taipei University</a:t>
            </a:r>
            <a:endParaRPr kumimoji="0" lang="en-US" altLang="zh-TW" sz="18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國立臺北大學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7"/>
              </a:rPr>
              <a:t>資訊管理研究所</a:t>
            </a:r>
            <a:endParaRPr kumimoji="0" lang="en-US" altLang="zh-TW" sz="2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6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https://web.ntpu.edu.tw/~myday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cs typeface="Times New Roman" pitchFamily="18" charset="0"/>
              </a:rPr>
              <a:t>2021-03-24</a:t>
            </a:r>
          </a:p>
        </p:txBody>
      </p:sp>
      <p:pic>
        <p:nvPicPr>
          <p:cNvPr id="14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56311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BFA1A4-AC60-1C47-BA18-7524ED7AA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2BED8B-FC41-4348-9A46-5D09945BBE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FCE0F-C2EA-8046-B2DA-92E24A6449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4408" y="6021288"/>
            <a:ext cx="791692" cy="791692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34BDED1-F1F5-204A-B6DA-992C3692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36" y="71465"/>
            <a:ext cx="6552728" cy="1339425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2"/>
                </a:solidFill>
              </a:rPr>
              <a:t>人工智慧 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en-US" altLang="zh-TW" sz="4800" dirty="0">
                <a:solidFill>
                  <a:schemeClr val="tx2"/>
                </a:solidFill>
              </a:rPr>
              <a:t>(Artificial Intelligence) 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12" name="文字方塊 5">
            <a:extLst>
              <a:ext uri="{FF2B5EF4-FFF2-40B4-BE49-F238E27FC236}">
                <a16:creationId xmlns:a16="http://schemas.microsoft.com/office/drawing/2014/main" id="{CB47C35F-F35B-AF46-BF6C-377746D9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42" y="3297758"/>
            <a:ext cx="4681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1092AI05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MBA, IM, NTPU </a:t>
            </a:r>
            <a:r>
              <a:rPr kumimoji="0" lang="is-IS" altLang="zh-TW" sz="1800" dirty="0">
                <a:solidFill>
                  <a:srgbClr val="7F7F7F"/>
                </a:solidFill>
              </a:rPr>
              <a:t>(M5010) (Spring 2021)</a:t>
            </a:r>
            <a:br>
              <a:rPr kumimoji="0" lang="is-IS" altLang="zh-TW" sz="1800" dirty="0">
                <a:solidFill>
                  <a:srgbClr val="7F7F7F"/>
                </a:solidFill>
              </a:rPr>
            </a:br>
            <a:r>
              <a:rPr kumimoji="0" lang="en-US" altLang="ja-JP" sz="1800" dirty="0">
                <a:solidFill>
                  <a:srgbClr val="7F7F7F"/>
                </a:solidFill>
              </a:rPr>
              <a:t> Wed 2, 3, 4 (9:10-12:00) (B8F40)</a:t>
            </a:r>
          </a:p>
        </p:txBody>
      </p:sp>
    </p:spTree>
    <p:extLst>
      <p:ext uri="{BB962C8B-B14F-4D97-AF65-F5344CB8AC3E}">
        <p14:creationId xmlns:p14="http://schemas.microsoft.com/office/powerpoint/2010/main" val="219250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9602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Quantifying Uncertainty</a:t>
            </a:r>
          </a:p>
          <a:p>
            <a:r>
              <a:rPr lang="en-US" sz="3600" dirty="0">
                <a:solidFill>
                  <a:srgbClr val="C00000"/>
                </a:solidFill>
              </a:rPr>
              <a:t>Probabilistic Reasoning</a:t>
            </a:r>
          </a:p>
          <a:p>
            <a:r>
              <a:rPr lang="en-US" sz="3600" dirty="0"/>
              <a:t>Probabilistic Reasoning over Time</a:t>
            </a:r>
          </a:p>
          <a:p>
            <a:r>
              <a:rPr lang="en-US" sz="3600" dirty="0"/>
              <a:t>Probabilistic Programming</a:t>
            </a:r>
          </a:p>
          <a:p>
            <a:r>
              <a:rPr lang="en-US" sz="3600" dirty="0"/>
              <a:t>Making Simple Decisions</a:t>
            </a:r>
          </a:p>
          <a:p>
            <a:r>
              <a:rPr lang="en-US" sz="3600" dirty="0"/>
              <a:t>Making Complex Decisions</a:t>
            </a:r>
          </a:p>
          <a:p>
            <a:r>
              <a:rPr lang="en-US" sz="3600" dirty="0"/>
              <a:t>Multiagent Decision Making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6" y="125760"/>
            <a:ext cx="8568953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Artificial Intelligence: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4. </a:t>
            </a:r>
            <a:r>
              <a:rPr lang="en-US" sz="4000" dirty="0">
                <a:solidFill>
                  <a:schemeClr val="accent1"/>
                </a:solidFill>
              </a:rPr>
              <a:t>Uncertain Knowledge and Reasoning</a:t>
            </a:r>
          </a:p>
        </p:txBody>
      </p:sp>
    </p:spTree>
    <p:extLst>
      <p:ext uri="{BB962C8B-B14F-4D97-AF65-F5344CB8AC3E}">
        <p14:creationId xmlns:p14="http://schemas.microsoft.com/office/powerpoint/2010/main" val="385700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7200" dirty="0">
                <a:solidFill>
                  <a:srgbClr val="C00000"/>
                </a:solidFill>
              </a:rPr>
              <a:t>Intelligent Agents</a:t>
            </a:r>
          </a:p>
        </p:txBody>
      </p:sp>
    </p:spTree>
    <p:extLst>
      <p:ext uri="{BB962C8B-B14F-4D97-AF65-F5344CB8AC3E}">
        <p14:creationId xmlns:p14="http://schemas.microsoft.com/office/powerpoint/2010/main" val="331419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46" y="44624"/>
            <a:ext cx="8229600" cy="9014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4 Approaches of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01510"/>
              </p:ext>
            </p:extLst>
          </p:nvPr>
        </p:nvGraphicFramePr>
        <p:xfrm>
          <a:off x="269972" y="980728"/>
          <a:ext cx="8603148" cy="549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446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Thinking Humanly: The Cognitive</a:t>
                      </a:r>
                      <a: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  <a:t> Modeling Approach</a:t>
                      </a:r>
                      <a:endParaRPr 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3.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Thinking</a:t>
                      </a:r>
                      <a: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  <a:t> Rationally:</a:t>
                      </a:r>
                      <a:b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3200" b="1" baseline="0" dirty="0">
                          <a:solidFill>
                            <a:schemeClr val="accent1"/>
                          </a:solidFill>
                        </a:rPr>
                        <a:t>The “Laws of Thought” Approach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4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Acting Humanly: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The Turing Test Approach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(1950)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4.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Acting Rationally:</a:t>
                      </a:r>
                      <a:br>
                        <a:rPr lang="en-US" sz="36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The Rational Agent Approach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F2DE54B-427E-284E-9D0E-42B3D473DF08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20537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289262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E9B0CED-362A-EC4D-B31F-9A86D2DBF9A5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5313257" y="2884816"/>
            <a:ext cx="590903" cy="1694270"/>
          </a:xfrm>
          <a:prstGeom prst="bentConnector3">
            <a:avLst>
              <a:gd name="adj1" fmla="val 359991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6323A3-8BA0-AF4C-9A29-82ED3860ACA8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>
            <a:off x="3422216" y="2884816"/>
            <a:ext cx="617411" cy="1694270"/>
          </a:xfrm>
          <a:prstGeom prst="bentConnector3">
            <a:avLst>
              <a:gd name="adj1" fmla="val -252740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CC39F-4420-2F48-A24E-2988B0511D9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663189" y="3268472"/>
            <a:ext cx="13254" cy="870184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AE28C1-2160-BE45-95FC-A300EF19A7E0}"/>
              </a:ext>
            </a:extLst>
          </p:cNvPr>
          <p:cNvSpPr txBox="1"/>
          <p:nvPr/>
        </p:nvSpPr>
        <p:spPr>
          <a:xfrm>
            <a:off x="6037470" y="242315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EE5EE-6F71-F945-9760-AAC9FC3ED02E}"/>
              </a:ext>
            </a:extLst>
          </p:cNvPr>
          <p:cNvSpPr txBox="1"/>
          <p:nvPr/>
        </p:nvSpPr>
        <p:spPr>
          <a:xfrm>
            <a:off x="3445916" y="351868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BEB89-E91D-8E42-B050-01D7E6256D40}"/>
              </a:ext>
            </a:extLst>
          </p:cNvPr>
          <p:cNvSpPr txBox="1"/>
          <p:nvPr/>
        </p:nvSpPr>
        <p:spPr>
          <a:xfrm>
            <a:off x="2095796" y="241589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30D8D-172B-1D41-B271-BD73C2907E79}"/>
              </a:ext>
            </a:extLst>
          </p:cNvPr>
          <p:cNvSpPr txBox="1"/>
          <p:nvPr/>
        </p:nvSpPr>
        <p:spPr>
          <a:xfrm>
            <a:off x="1595036" y="20495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4950F-C7E6-1C47-8586-BAC1D6E38022}"/>
              </a:ext>
            </a:extLst>
          </p:cNvPr>
          <p:cNvSpPr txBox="1"/>
          <p:nvPr/>
        </p:nvSpPr>
        <p:spPr>
          <a:xfrm>
            <a:off x="5546155" y="20576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DD06F-F508-CF48-8811-BF8EB27F1CD4}"/>
              </a:ext>
            </a:extLst>
          </p:cNvPr>
          <p:cNvSpPr txBox="1"/>
          <p:nvPr/>
        </p:nvSpPr>
        <p:spPr>
          <a:xfrm>
            <a:off x="2984821" y="321756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34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E9B0CED-362A-EC4D-B31F-9A86D2DBF9A5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5313257" y="2884816"/>
            <a:ext cx="590903" cy="1694270"/>
          </a:xfrm>
          <a:prstGeom prst="bentConnector3">
            <a:avLst>
              <a:gd name="adj1" fmla="val 359991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6323A3-8BA0-AF4C-9A29-82ED3860ACA8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>
            <a:off x="3422216" y="2884816"/>
            <a:ext cx="617411" cy="1694270"/>
          </a:xfrm>
          <a:prstGeom prst="bentConnector3">
            <a:avLst>
              <a:gd name="adj1" fmla="val -252740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CC39F-4420-2F48-A24E-2988B0511D9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663189" y="3268472"/>
            <a:ext cx="13254" cy="870184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AE28C1-2160-BE45-95FC-A300EF19A7E0}"/>
              </a:ext>
            </a:extLst>
          </p:cNvPr>
          <p:cNvSpPr txBox="1"/>
          <p:nvPr/>
        </p:nvSpPr>
        <p:spPr>
          <a:xfrm>
            <a:off x="6037470" y="242315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EE5EE-6F71-F945-9760-AAC9FC3ED02E}"/>
              </a:ext>
            </a:extLst>
          </p:cNvPr>
          <p:cNvSpPr txBox="1"/>
          <p:nvPr/>
        </p:nvSpPr>
        <p:spPr>
          <a:xfrm>
            <a:off x="3445916" y="351868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BEB89-E91D-8E42-B050-01D7E6256D40}"/>
              </a:ext>
            </a:extLst>
          </p:cNvPr>
          <p:cNvSpPr txBox="1"/>
          <p:nvPr/>
        </p:nvSpPr>
        <p:spPr>
          <a:xfrm>
            <a:off x="2095796" y="241589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30D8D-172B-1D41-B271-BD73C2907E79}"/>
              </a:ext>
            </a:extLst>
          </p:cNvPr>
          <p:cNvSpPr txBox="1"/>
          <p:nvPr/>
        </p:nvSpPr>
        <p:spPr>
          <a:xfrm>
            <a:off x="1595036" y="20495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4950F-C7E6-1C47-8586-BAC1D6E38022}"/>
              </a:ext>
            </a:extLst>
          </p:cNvPr>
          <p:cNvSpPr txBox="1"/>
          <p:nvPr/>
        </p:nvSpPr>
        <p:spPr>
          <a:xfrm>
            <a:off x="5546155" y="20576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DD06F-F508-CF48-8811-BF8EB27F1CD4}"/>
              </a:ext>
            </a:extLst>
          </p:cNvPr>
          <p:cNvSpPr txBox="1"/>
          <p:nvPr/>
        </p:nvSpPr>
        <p:spPr>
          <a:xfrm>
            <a:off x="2984821" y="321756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5622-5053-BF40-B11A-3DA984043056}"/>
              </a:ext>
            </a:extLst>
          </p:cNvPr>
          <p:cNvSpPr txBox="1"/>
          <p:nvPr/>
        </p:nvSpPr>
        <p:spPr>
          <a:xfrm>
            <a:off x="6215189" y="2877561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C4674-299C-B541-BC55-05642B5CAE2E}"/>
              </a:ext>
            </a:extLst>
          </p:cNvPr>
          <p:cNvSpPr txBox="1"/>
          <p:nvPr/>
        </p:nvSpPr>
        <p:spPr>
          <a:xfrm>
            <a:off x="4669816" y="3550326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427619-DA6F-0142-8581-B969445AED83}"/>
              </a:ext>
            </a:extLst>
          </p:cNvPr>
          <p:cNvSpPr txBox="1"/>
          <p:nvPr/>
        </p:nvSpPr>
        <p:spPr>
          <a:xfrm>
            <a:off x="2750486" y="2877562"/>
            <a:ext cx="441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6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Agents</a:t>
            </a:r>
            <a:r>
              <a:rPr lang="en-US" dirty="0">
                <a:solidFill>
                  <a:schemeClr val="accent1"/>
                </a:solidFill>
              </a:rPr>
              <a:t> interact with </a:t>
            </a:r>
            <a:r>
              <a:rPr lang="en-US" dirty="0">
                <a:solidFill>
                  <a:srgbClr val="C00000"/>
                </a:solidFill>
              </a:rPr>
              <a:t>environments </a:t>
            </a:r>
            <a:r>
              <a:rPr lang="en-US" dirty="0">
                <a:solidFill>
                  <a:schemeClr val="accent1"/>
                </a:solidFill>
              </a:rPr>
              <a:t>through </a:t>
            </a:r>
            <a:r>
              <a:rPr lang="en-US" dirty="0">
                <a:solidFill>
                  <a:srgbClr val="C00000"/>
                </a:solidFill>
              </a:rPr>
              <a:t>sensors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C9C127B-33F9-4F41-8F1F-AF413AF84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73" y="1665066"/>
            <a:ext cx="7377453" cy="47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2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Quantifying Uncertainty</a:t>
            </a:r>
          </a:p>
        </p:txBody>
      </p:sp>
    </p:spTree>
    <p:extLst>
      <p:ext uri="{BB962C8B-B14F-4D97-AF65-F5344CB8AC3E}">
        <p14:creationId xmlns:p14="http://schemas.microsoft.com/office/powerpoint/2010/main" val="420566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207910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DT-Agent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 Decision-Theoretic Agent that Selects Rational Actions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99564-3EA5-9E47-80E7-F5A48D82E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5" y="2492896"/>
            <a:ext cx="8825309" cy="32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Agent 1 has inconsistent beliefs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07623-9DBF-704D-8AD8-CEE2CD32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3" y="1700808"/>
            <a:ext cx="8632901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2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274DE-EE88-D64F-AEF1-CB6EFD44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0032B-D024-554F-81C9-57B20F3C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117BF9-E659-A94D-8B39-CD0A833D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  2021/02/24  </a:t>
            </a:r>
            <a:r>
              <a:rPr lang="zh-TW" altLang="en-US" sz="2400" dirty="0"/>
              <a:t>人工智慧概論 </a:t>
            </a:r>
            <a:br>
              <a:rPr lang="en-US" altLang="zh-TW" sz="2400" dirty="0"/>
            </a:br>
            <a:r>
              <a:rPr lang="en-US" altLang="zh-TW" sz="2400" dirty="0"/>
              <a:t>                            (Introduction to Artificial Intelligence)</a:t>
            </a:r>
          </a:p>
          <a:p>
            <a:pPr marL="0" indent="0">
              <a:buNone/>
            </a:pPr>
            <a:r>
              <a:rPr lang="en-US" altLang="zh-TW" sz="2400" dirty="0"/>
              <a:t>2  2021/03/03  </a:t>
            </a:r>
            <a:r>
              <a:rPr lang="zh-TW" altLang="en-US" sz="2400" dirty="0"/>
              <a:t>人工智慧和智慧代理人 </a:t>
            </a:r>
            <a:br>
              <a:rPr lang="en-US" altLang="zh-TW" sz="2400" dirty="0"/>
            </a:br>
            <a:r>
              <a:rPr lang="en-US" altLang="zh-TW" sz="2400" dirty="0"/>
              <a:t>                            (Artificial Intelligence and Intelligent Agents)</a:t>
            </a:r>
          </a:p>
          <a:p>
            <a:pPr marL="0" indent="0">
              <a:buNone/>
            </a:pPr>
            <a:r>
              <a:rPr lang="en-US" altLang="zh-TW" sz="2400" dirty="0"/>
              <a:t>3  2021/03/10  </a:t>
            </a:r>
            <a:r>
              <a:rPr lang="zh-TW" altLang="en-US" sz="2400" dirty="0"/>
              <a:t>問題解決 </a:t>
            </a:r>
            <a:br>
              <a:rPr lang="en-US" altLang="zh-TW" sz="2400" dirty="0"/>
            </a:br>
            <a:r>
              <a:rPr lang="en-US" altLang="zh-TW" sz="2400" dirty="0"/>
              <a:t>                            (Problem Solving)</a:t>
            </a:r>
          </a:p>
          <a:p>
            <a:pPr marL="0" indent="0">
              <a:buNone/>
            </a:pPr>
            <a:r>
              <a:rPr lang="en-US" altLang="zh-TW" sz="2400" dirty="0"/>
              <a:t>4  2021/03/17  </a:t>
            </a:r>
            <a:r>
              <a:rPr lang="zh-TW" altLang="en-US" sz="2400" dirty="0"/>
              <a:t>知識推理和知識表達 </a:t>
            </a:r>
            <a:br>
              <a:rPr lang="en-US" altLang="zh-TW" sz="2400" dirty="0"/>
            </a:br>
            <a:r>
              <a:rPr lang="en-US" altLang="zh-TW" sz="2400" dirty="0"/>
              <a:t>                            </a:t>
            </a:r>
            <a:r>
              <a:rPr lang="en-US" altLang="zh-TW" sz="2200" dirty="0"/>
              <a:t>(Knowledge, Reasoning and Knowledge Representation)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5  2021/03/24  </a:t>
            </a:r>
            <a:r>
              <a:rPr lang="zh-TW" altLang="en-US" sz="2400" dirty="0">
                <a:solidFill>
                  <a:srgbClr val="FF0000"/>
                </a:solidFill>
              </a:rPr>
              <a:t>不確定知識和推理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   (Uncertain Knowledge and Reasoning)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6  2021/03/31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人工智慧個案研究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(Case Study on Artificial Intelligence I)</a:t>
            </a:r>
          </a:p>
        </p:txBody>
      </p:sp>
    </p:spTree>
    <p:extLst>
      <p:ext uri="{BB962C8B-B14F-4D97-AF65-F5344CB8AC3E}">
        <p14:creationId xmlns:p14="http://schemas.microsoft.com/office/powerpoint/2010/main" val="44928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full joint distribution for the Toothache, Cavity, Catch world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F60E4-0B24-A444-9040-25BDB8109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82296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1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Weather and Dental problems are independent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D3DB9-22D3-1443-8D16-555C7E57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0" b="8036"/>
          <a:stretch/>
        </p:blipFill>
        <p:spPr>
          <a:xfrm>
            <a:off x="1890187" y="1472227"/>
            <a:ext cx="5363621" cy="48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0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Coin flips are independent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D3DB9-22D3-1443-8D16-555C7E57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b="9875"/>
          <a:stretch/>
        </p:blipFill>
        <p:spPr>
          <a:xfrm>
            <a:off x="1568670" y="1484784"/>
            <a:ext cx="5739634" cy="48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52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Probabilistic Reasoning</a:t>
            </a:r>
          </a:p>
        </p:txBody>
      </p:sp>
    </p:spTree>
    <p:extLst>
      <p:ext uri="{BB962C8B-B14F-4D97-AF65-F5344CB8AC3E}">
        <p14:creationId xmlns:p14="http://schemas.microsoft.com/office/powerpoint/2010/main" val="200019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64705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Simple Bayesian Network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b="0" dirty="0">
                <a:solidFill>
                  <a:schemeClr val="accent1"/>
                </a:solidFill>
              </a:rPr>
              <a:t>Weather is independent to the other three variables.</a:t>
            </a:r>
            <a:br>
              <a:rPr lang="en-US" sz="2400" b="0" dirty="0">
                <a:solidFill>
                  <a:schemeClr val="accent1"/>
                </a:solidFill>
              </a:rPr>
            </a:br>
            <a:r>
              <a:rPr lang="en-US" sz="2400" b="0" dirty="0">
                <a:solidFill>
                  <a:schemeClr val="accent1"/>
                </a:solidFill>
              </a:rPr>
              <a:t>Toothache and Catch are conditionally independent, given Cavity.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CC6EC-1AC4-1E48-96E5-8AE081818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4" y="2122758"/>
            <a:ext cx="824539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46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Typical Bayesian Network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b="0" dirty="0">
                <a:solidFill>
                  <a:schemeClr val="accent1"/>
                </a:solidFill>
              </a:rPr>
              <a:t>Topology and the Conditional Probability Tables (CPTs)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FA878-95F8-D549-B7AA-B2AFFA47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3523"/>
            <a:ext cx="7308813" cy="46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29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50596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Conditional Probability Table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for P(Fever |Cold, Flu, Malaria) </a:t>
            </a:r>
            <a:endParaRPr lang="en-US" sz="32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EAAB5-562A-4D48-9944-2C1230539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2" y="2056301"/>
            <a:ext cx="8677784" cy="41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71906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A Simple Network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with discrete variables (Subsidy and Buys) </a:t>
            </a:r>
            <a:br>
              <a:rPr lang="en-US" sz="3200" b="0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and continuous variables (Harvest and Cost )</a:t>
            </a:r>
            <a:endParaRPr lang="en-US" sz="32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70BC44-FFD3-DC4F-AC3E-91549E253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45" y="1988919"/>
            <a:ext cx="5702910" cy="44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0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Probability distribution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over Cost as a function of Harvest size</a:t>
            </a:r>
            <a:endParaRPr lang="en-US" sz="32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6AA1A-AD1C-4F46-8C68-4EBE8654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1830765"/>
            <a:ext cx="8765990" cy="3672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91D4D1-EB78-C443-B830-5B282B2D5F6D}"/>
              </a:ext>
            </a:extLst>
          </p:cNvPr>
          <p:cNvSpPr/>
          <p:nvPr/>
        </p:nvSpPr>
        <p:spPr>
          <a:xfrm>
            <a:off x="5918611" y="5503173"/>
            <a:ext cx="3163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P (Cost | Harvest ),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obtained by summing over the two subsidy cases. </a:t>
            </a:r>
          </a:p>
        </p:txBody>
      </p:sp>
    </p:spTree>
    <p:extLst>
      <p:ext uri="{BB962C8B-B14F-4D97-AF65-F5344CB8AC3E}">
        <p14:creationId xmlns:p14="http://schemas.microsoft.com/office/powerpoint/2010/main" val="2254043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3590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normal (Gaussian) distribution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for the cost threshold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2F99A-1C43-E442-8547-3322EE80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4" y="2132856"/>
            <a:ext cx="8664846" cy="35061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95355C-1E68-CF4F-BA38-07682A7A6E5D}"/>
              </a:ext>
            </a:extLst>
          </p:cNvPr>
          <p:cNvSpPr/>
          <p:nvPr/>
        </p:nvSpPr>
        <p:spPr>
          <a:xfrm>
            <a:off x="5397330" y="5807005"/>
            <a:ext cx="3711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Expit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Probit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models for the probability of buys given cost</a:t>
            </a:r>
          </a:p>
        </p:txBody>
      </p:sp>
    </p:spTree>
    <p:extLst>
      <p:ext uri="{BB962C8B-B14F-4D97-AF65-F5344CB8AC3E}">
        <p14:creationId xmlns:p14="http://schemas.microsoft.com/office/powerpoint/2010/main" val="333112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7  2021/04/07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放假一天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(Day off)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/>
                </a:solidFill>
              </a:rPr>
              <a:t>8  2021/04/14</a:t>
            </a:r>
            <a:r>
              <a:rPr lang="zh-TW" altLang="en-US" sz="2400" dirty="0">
                <a:solidFill>
                  <a:schemeClr val="accent1"/>
                </a:solidFill>
              </a:rPr>
              <a:t>  機器學習與監督式學習 </a:t>
            </a:r>
            <a:br>
              <a:rPr lang="en-US" altLang="zh-TW" sz="2400" dirty="0">
                <a:solidFill>
                  <a:schemeClr val="accent1"/>
                </a:solidFill>
              </a:rPr>
            </a:br>
            <a:r>
              <a:rPr lang="en-US" altLang="zh-TW" sz="2400" dirty="0">
                <a:solidFill>
                  <a:schemeClr val="accent1"/>
                </a:solidFill>
              </a:rPr>
              <a:t>                            (Machine Learning and Supervised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2021/04/21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 </a:t>
            </a:r>
            <a:b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(Midterm Project Report)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/>
                </a:solidFill>
              </a:rPr>
              <a:t>10  2021/04/28  </a:t>
            </a:r>
            <a:r>
              <a:rPr lang="zh-TW" altLang="en-US" sz="2400" dirty="0">
                <a:solidFill>
                  <a:schemeClr val="accent1"/>
                </a:solidFill>
              </a:rPr>
              <a:t>學習理論與綜合學習 </a:t>
            </a:r>
            <a:br>
              <a:rPr lang="en-US" altLang="zh-TW" sz="2400" dirty="0">
                <a:solidFill>
                  <a:schemeClr val="accent1"/>
                </a:solidFill>
              </a:rPr>
            </a:br>
            <a:r>
              <a:rPr lang="en-US" altLang="zh-TW" sz="2400" dirty="0">
                <a:solidFill>
                  <a:schemeClr val="accent1"/>
                </a:solidFill>
              </a:rPr>
              <a:t>                              (The Theory of Learning and Ensemble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11  2021/05/05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深度學習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(Deep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12  2021/05/12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人工智慧個案研究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  (Case Study on Artificial Intelligence 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F75CD-B593-224B-8AC9-E30D7E9A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DF8FA-EA10-5A4B-BCA5-6EE87D30A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7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Bayesian Network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600" b="0" dirty="0">
                <a:solidFill>
                  <a:schemeClr val="accent1"/>
                </a:solidFill>
              </a:rPr>
              <a:t>for evaluating car insurance applications</a:t>
            </a:r>
            <a:endParaRPr lang="en-US" sz="36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C69DA-25F4-614A-900E-CCAD9ADB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556792"/>
            <a:ext cx="78613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46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structure of the expression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579B2-520A-024C-8EDA-A0363319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8" y="1472227"/>
            <a:ext cx="78486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05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Enumeration Algorithm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for Exact Inference in Bayes Nets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4C19D-3A1B-574D-9F25-4B51FB9AD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5190"/>
            <a:ext cx="8136904" cy="51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9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43103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Pointwise Multiplication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(X,Y) ×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(Y,Z) =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(X,Y,Z)</a:t>
            </a:r>
            <a:endParaRPr 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ED928-2DC1-3345-8222-BF97E9672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1" y="2060848"/>
            <a:ext cx="8374381" cy="41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6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57504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Variable Elimination Algorithm for Exact Inference in Bayes Nets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BA8C6-2AA3-B545-B621-747BDAEB3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8784976" cy="37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4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5155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Bayes Net Encoding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of the 3-CNF (Conjunctive Normal Form) Sentence</a:t>
            </a:r>
            <a:br>
              <a:rPr lang="en-US" sz="3200" b="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(W ∨X ∨Y)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∧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(¬W ∨Y ∨Z)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∧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(X ∨Y ∨¬Z) </a:t>
            </a:r>
            <a:endParaRPr lang="en-US" sz="32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3547FE-600E-3F4A-9EFF-65E0A90F5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6" y="2132856"/>
            <a:ext cx="8580844" cy="39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1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Multiply Connected Network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(b) A clustered equivalent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BB4A2-DE68-C942-8630-E705B96A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" y="1870717"/>
            <a:ext cx="8680507" cy="45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7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43103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Sampling Algorithm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that generates events from a Bayesian network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F7E9C-2E31-484E-9740-65EE2B97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2420888"/>
            <a:ext cx="846598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3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43103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Rejection-Sampling Algorithm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for answering queries given evidence in a Bayesian network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FA55A-DAAA-7B42-A158-C6C84413A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0" y="2006600"/>
            <a:ext cx="8530036" cy="37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10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Likelihood-Weighting Algorithm </a:t>
            </a:r>
            <a:r>
              <a:rPr lang="en-US" sz="4000" dirty="0">
                <a:solidFill>
                  <a:schemeClr val="accent1"/>
                </a:solidFill>
              </a:rPr>
              <a:t>for inference in Bayesian networks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9263EE-E685-7940-A3F9-6BBC671F9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5" y="1442499"/>
            <a:ext cx="7609125" cy="50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9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13  2021/05/19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強化學習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(Reinforcement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14  2021/05/26  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</a:rPr>
              <a:t>深度學習自然語言處理 </a:t>
            </a:r>
            <a:b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                              (Deep Learning for Natural Language Processing)</a:t>
            </a:r>
          </a:p>
          <a:p>
            <a:pPr marL="0" indent="0">
              <a:buNone/>
            </a:pPr>
            <a:r>
              <a:rPr lang="en-US" altLang="zh-TW" sz="2400" dirty="0"/>
              <a:t>15  2021/06/02  </a:t>
            </a:r>
            <a:r>
              <a:rPr lang="zh-TW" altLang="en-US" sz="2400" dirty="0"/>
              <a:t>機器人技術 </a:t>
            </a:r>
            <a:br>
              <a:rPr lang="en-US" altLang="zh-TW" sz="2400" dirty="0"/>
            </a:br>
            <a:r>
              <a:rPr lang="en-US" altLang="zh-TW" sz="2400" dirty="0"/>
              <a:t>                              (Robotics)</a:t>
            </a:r>
          </a:p>
          <a:p>
            <a:pPr marL="0" indent="0">
              <a:buNone/>
            </a:pPr>
            <a:r>
              <a:rPr lang="en-US" altLang="zh-TW" sz="2400" dirty="0"/>
              <a:t>16  2021/06/09  </a:t>
            </a:r>
            <a:r>
              <a:rPr lang="zh-TW" altLang="en-US" sz="2400" dirty="0"/>
              <a:t>人工智慧哲學與倫理，人工智慧的未來</a:t>
            </a:r>
            <a:br>
              <a:rPr lang="en-US" altLang="zh-TW" sz="2400" dirty="0"/>
            </a:br>
            <a:r>
              <a:rPr lang="en-US" altLang="zh-TW" sz="2400" dirty="0"/>
              <a:t>                              </a:t>
            </a:r>
            <a:r>
              <a:rPr lang="zh-TW" altLang="en-US" sz="2400" dirty="0"/>
              <a:t> </a:t>
            </a:r>
            <a:r>
              <a:rPr lang="en-US" altLang="zh-TW" sz="2400" dirty="0"/>
              <a:t>(Philosophy and Ethics of AI, The Future of AI)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17  2021/06/16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 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 (Final Project Report 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18  2021/06/23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 (Final Project Report II)</a:t>
            </a:r>
          </a:p>
          <a:p>
            <a:pPr marL="0" indent="0">
              <a:buNone/>
            </a:pPr>
            <a:endParaRPr lang="en-US" altLang="zh-TW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1C78D-7CB2-1A47-8289-B30F1D0D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A55C6-7913-C64F-85E6-497D1797A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9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8" y="32465"/>
            <a:ext cx="8640960" cy="1230344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Performance of rejection sampling and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likelihood weighting on the insurance network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856EC-E880-1D4D-B6C1-FBD12B809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8" y="1351302"/>
            <a:ext cx="7236279" cy="51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01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Gibbs Sampling Algorithm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for approximate inference in Bayes nets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83918-07AE-0246-9888-E5131D050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875012" cy="421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0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719064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The States and Transition Probabilities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of the Markov Chain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2400" b="0" dirty="0">
                <a:solidFill>
                  <a:schemeClr val="accent1"/>
                </a:solidFill>
              </a:rPr>
              <a:t>for the query </a:t>
            </a:r>
            <a:r>
              <a:rPr lang="en-US" sz="2400" dirty="0">
                <a:solidFill>
                  <a:schemeClr val="accent1"/>
                </a:solidFill>
                <a:latin typeface="Times" pitchFamily="2" charset="0"/>
              </a:rPr>
              <a:t>P</a:t>
            </a:r>
            <a:r>
              <a:rPr lang="en-US" sz="2400" b="0" dirty="0">
                <a:solidFill>
                  <a:schemeClr val="accent1"/>
                </a:solidFill>
                <a:latin typeface="Times" pitchFamily="2" charset="0"/>
              </a:rPr>
              <a:t>(</a:t>
            </a:r>
            <a:r>
              <a:rPr lang="en-US" sz="2400" b="0" i="1" dirty="0">
                <a:solidFill>
                  <a:schemeClr val="accent1"/>
                </a:solidFill>
                <a:latin typeface="Times" pitchFamily="2" charset="0"/>
              </a:rPr>
              <a:t>Rain | Sprinkler = true, </a:t>
            </a:r>
            <a:r>
              <a:rPr lang="en-US" sz="2400" b="0" i="1" dirty="0" err="1">
                <a:solidFill>
                  <a:schemeClr val="accent1"/>
                </a:solidFill>
                <a:latin typeface="Times" pitchFamily="2" charset="0"/>
              </a:rPr>
              <a:t>WetGrass</a:t>
            </a:r>
            <a:r>
              <a:rPr lang="en-US" sz="2400" b="0" i="1" dirty="0">
                <a:solidFill>
                  <a:schemeClr val="accent1"/>
                </a:solidFill>
                <a:latin typeface="Times" pitchFamily="2" charset="0"/>
              </a:rPr>
              <a:t> = true</a:t>
            </a:r>
            <a:r>
              <a:rPr lang="en-US" sz="2400" b="0" dirty="0">
                <a:solidFill>
                  <a:schemeClr val="accent1"/>
                </a:solidFill>
                <a:latin typeface="Times" pitchFamily="2" charset="0"/>
              </a:rPr>
              <a:t>)</a:t>
            </a:r>
            <a:endParaRPr lang="en-US" sz="2400" b="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67B74-A563-B342-9991-998EEC618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1649"/>
            <a:ext cx="8777077" cy="36789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1030C3-1D60-104F-9E5B-8FE37D1401DD}"/>
              </a:ext>
            </a:extLst>
          </p:cNvPr>
          <p:cNvSpPr/>
          <p:nvPr/>
        </p:nvSpPr>
        <p:spPr>
          <a:xfrm>
            <a:off x="5001512" y="5658283"/>
            <a:ext cx="4096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 Probabilities 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 CPT for Rain constrains it 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have the same value as Cloudy </a:t>
            </a:r>
          </a:p>
        </p:txBody>
      </p:sp>
    </p:spTree>
    <p:extLst>
      <p:ext uri="{BB962C8B-B14F-4D97-AF65-F5344CB8AC3E}">
        <p14:creationId xmlns:p14="http://schemas.microsoft.com/office/powerpoint/2010/main" val="2453780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86308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Performance of Gibbs sampling compared to likelihood weighting on the car insurance network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D560F-4762-FC41-BEFB-03957B180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1" y="2204864"/>
            <a:ext cx="8765433" cy="3600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877F2E-C564-6743-BFFF-3C19E970F7F4}"/>
              </a:ext>
            </a:extLst>
          </p:cNvPr>
          <p:cNvSpPr/>
          <p:nvPr/>
        </p:nvSpPr>
        <p:spPr>
          <a:xfrm>
            <a:off x="602437" y="5805264"/>
            <a:ext cx="399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standard query on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PropertyCost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5F56D4-E418-6F4E-BBCB-5955B450B04F}"/>
              </a:ext>
            </a:extLst>
          </p:cNvPr>
          <p:cNvSpPr/>
          <p:nvPr/>
        </p:nvSpPr>
        <p:spPr>
          <a:xfrm>
            <a:off x="4892347" y="5745328"/>
            <a:ext cx="4254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case where the output variables 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observed and Age is the query variable</a:t>
            </a:r>
          </a:p>
        </p:txBody>
      </p:sp>
    </p:spTree>
    <p:extLst>
      <p:ext uri="{BB962C8B-B14F-4D97-AF65-F5344CB8AC3E}">
        <p14:creationId xmlns:p14="http://schemas.microsoft.com/office/powerpoint/2010/main" val="2591407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1500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A Causal Bayesian Network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representing cause-effect relations among five variables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5C4CF-E536-8E44-A442-09A6A647A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8" y="1772816"/>
            <a:ext cx="8191500" cy="377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20C906-5AB7-E045-B1F5-4E96F341CCE2}"/>
              </a:ext>
            </a:extLst>
          </p:cNvPr>
          <p:cNvSpPr txBox="1"/>
          <p:nvPr/>
        </p:nvSpPr>
        <p:spPr>
          <a:xfrm>
            <a:off x="4903822" y="5787559"/>
            <a:ext cx="4102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network after performing the action 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“turn Sprinkler on.” </a:t>
            </a:r>
          </a:p>
        </p:txBody>
      </p:sp>
    </p:spTree>
    <p:extLst>
      <p:ext uri="{BB962C8B-B14F-4D97-AF65-F5344CB8AC3E}">
        <p14:creationId xmlns:p14="http://schemas.microsoft.com/office/powerpoint/2010/main" val="3571928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Probabilistic Reasoning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over Time</a:t>
            </a:r>
          </a:p>
        </p:txBody>
      </p:sp>
    </p:spTree>
    <p:extLst>
      <p:ext uri="{BB962C8B-B14F-4D97-AF65-F5344CB8AC3E}">
        <p14:creationId xmlns:p14="http://schemas.microsoft.com/office/powerpoint/2010/main" val="4148106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7145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Bayesian network structure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corresponding to a First-order Markov Process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with state defined by the variables </a:t>
            </a:r>
            <a:r>
              <a:rPr lang="en-US" sz="3200" b="0" i="1" dirty="0" err="1">
                <a:solidFill>
                  <a:schemeClr val="accent1"/>
                </a:solidFill>
                <a:latin typeface="Times" pitchFamily="2" charset="0"/>
              </a:rPr>
              <a:t>Xt</a:t>
            </a:r>
            <a:r>
              <a:rPr lang="en-US" sz="3200" dirty="0" err="1">
                <a:solidFill>
                  <a:schemeClr val="accent1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8BE93-4E82-FF4F-A699-A9C50FD64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/>
          <a:stretch/>
        </p:blipFill>
        <p:spPr>
          <a:xfrm>
            <a:off x="536178" y="2376363"/>
            <a:ext cx="8284294" cy="2668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57337-9065-0C4C-92B8-009404070155}"/>
              </a:ext>
            </a:extLst>
          </p:cNvPr>
          <p:cNvSpPr txBox="1"/>
          <p:nvPr/>
        </p:nvSpPr>
        <p:spPr>
          <a:xfrm>
            <a:off x="894132" y="5196606"/>
            <a:ext cx="7710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Second-order Markov Process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FC85D6-A194-D444-9D55-19B2EF766B33}"/>
              </a:ext>
            </a:extLst>
          </p:cNvPr>
          <p:cNvSpPr/>
          <p:nvPr/>
        </p:nvSpPr>
        <p:spPr>
          <a:xfrm>
            <a:off x="251520" y="3573016"/>
            <a:ext cx="8640960" cy="2520280"/>
          </a:xfrm>
          <a:prstGeom prst="roundRect">
            <a:avLst>
              <a:gd name="adj" fmla="val 6472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65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9350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Bayesian Network Structure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Conditional Distributions </a:t>
            </a:r>
            <a:r>
              <a:rPr lang="en-US" b="0" dirty="0">
                <a:solidFill>
                  <a:schemeClr val="accent1"/>
                </a:solidFill>
              </a:rPr>
              <a:t>describing the umbrella world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69C23-3CEC-A44B-933C-117CA48F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" y="2198808"/>
            <a:ext cx="8445234" cy="41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3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64705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Smoothing computes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e</a:t>
            </a:r>
            <a:r>
              <a:rPr lang="en-US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b="0" dirty="0">
                <a:solidFill>
                  <a:schemeClr val="accent1"/>
                </a:solidFill>
              </a:rPr>
              <a:t>the posterior distribution of the state at some past time k given a complete sequence of observations from 1 to t.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01432-47C7-534A-8F7C-D4E57215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0" y="2708920"/>
            <a:ext cx="8668820" cy="20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23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Forward–Backward Algorithm for Smoothing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5B2BA-D9D1-F642-A0AA-45B41DA5E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1844824"/>
            <a:ext cx="8672480" cy="40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6245225"/>
          </a:xfrm>
        </p:spPr>
        <p:txBody>
          <a:bodyPr/>
          <a:lstStyle/>
          <a:p>
            <a:r>
              <a:rPr lang="en-US" altLang="zh-TW" sz="7200" dirty="0">
                <a:solidFill>
                  <a:srgbClr val="C00000"/>
                </a:solidFill>
              </a:rPr>
              <a:t>Uncertain Knowledge and Reasoning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195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5030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Possible state sequences for </a:t>
            </a:r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en-US" i="1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2400" b="0" dirty="0">
                <a:solidFill>
                  <a:schemeClr val="accent1"/>
                </a:solidFill>
              </a:rPr>
              <a:t>can be viewed as paths through a graph of the possible states </a:t>
            </a:r>
            <a:br>
              <a:rPr lang="en-US" sz="2400" b="0" dirty="0">
                <a:solidFill>
                  <a:schemeClr val="accent1"/>
                </a:solidFill>
              </a:rPr>
            </a:br>
            <a:r>
              <a:rPr lang="en-US" sz="2400" b="0" dirty="0">
                <a:solidFill>
                  <a:schemeClr val="accent1"/>
                </a:solidFill>
              </a:rPr>
              <a:t>at each time step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7FD3B-4CE1-1948-92F0-46F26F63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8" y="1794164"/>
            <a:ext cx="8734657" cy="3959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B2902D-0428-B44A-A534-C114AA30A8F5}"/>
              </a:ext>
            </a:extLst>
          </p:cNvPr>
          <p:cNvSpPr/>
          <p:nvPr/>
        </p:nvSpPr>
        <p:spPr>
          <a:xfrm>
            <a:off x="1331640" y="581407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 of the Viterbi algorithm 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umbrella observation sequence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Times" pitchFamily="2" charset="0"/>
                <a:cs typeface="Calibri" panose="020F0502020204030204" pitchFamily="34" charset="0"/>
              </a:rPr>
              <a:t> [true, true, false, true, true]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208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Algorithm for Smoothing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with a Fixed Time Lag of d Step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16BAD-27FB-D049-8087-7AB986758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7" y="1472227"/>
            <a:ext cx="7600157" cy="50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4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359024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Specification of the prior, transition model, and sensor model for the umbrella DBN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05D40-F28F-B243-9662-103466A2F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4" y="1844824"/>
            <a:ext cx="8849387" cy="43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89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71906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DBN fragment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the sensor status variable required for </a:t>
            </a:r>
            <a:br>
              <a:rPr lang="en-US" sz="3200" b="0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modeling persistent failure of the battery sensor </a:t>
            </a:r>
            <a:endParaRPr lang="en-US" sz="32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5CA32-5CA3-134B-8109-3B5B4A077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1" y="2060848"/>
            <a:ext cx="8522857" cy="36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0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Unrolling a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Dynamic Bayesian Network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4EB92-686D-A947-A89F-3856A63DA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9" y="2672739"/>
            <a:ext cx="8505721" cy="24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079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Particle Filtering Algorithm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D6200-E786-914E-ADDE-A03E7025C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640960" cy="33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37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Particle Filtering Update Cycle for the Umbrella DBN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B7612-8BFA-0A45-8040-92186129D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0" y="2132856"/>
            <a:ext cx="8479816" cy="30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60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73113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Dynamic Bayes Net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for simultaneous localization and mapping </a:t>
            </a:r>
            <a:br>
              <a:rPr lang="en-US" sz="3200" b="0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in the stochastic-dirt vacuum world</a:t>
            </a:r>
            <a:endParaRPr lang="en-US" sz="32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B44F3-9297-3049-8744-87743A809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3" y="1916347"/>
            <a:ext cx="8250557" cy="46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90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Probabilistic Programming</a:t>
            </a:r>
          </a:p>
        </p:txBody>
      </p:sp>
    </p:spTree>
    <p:extLst>
      <p:ext uri="{BB962C8B-B14F-4D97-AF65-F5344CB8AC3E}">
        <p14:creationId xmlns:p14="http://schemas.microsoft.com/office/powerpoint/2010/main" val="23770199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Possible Worlds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200" b="0" dirty="0">
                <a:solidFill>
                  <a:schemeClr val="accent1"/>
                </a:solidFill>
              </a:rPr>
              <a:t>for a language with two constant symbols, R and J</a:t>
            </a:r>
            <a:endParaRPr lang="en-US" sz="32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B3613-DE3D-7B42-87C6-500FA28B6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0" y="1916832"/>
            <a:ext cx="8531503" cy="39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00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7095"/>
            <a:ext cx="8712968" cy="5030217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Quantifying Uncertainty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Probabilistic Reasoning</a:t>
            </a:r>
          </a:p>
          <a:p>
            <a:r>
              <a:rPr lang="en-US" sz="4400" b="1" dirty="0"/>
              <a:t>Probabilistic Reasoning over Time</a:t>
            </a:r>
          </a:p>
          <a:p>
            <a:r>
              <a:rPr lang="en-US" sz="4400" b="1" dirty="0"/>
              <a:t>Probabilistic Programming</a:t>
            </a:r>
          </a:p>
          <a:p>
            <a:r>
              <a:rPr lang="en-US" sz="4400" b="1" dirty="0"/>
              <a:t>Making Simple Decisions</a:t>
            </a:r>
          </a:p>
          <a:p>
            <a:r>
              <a:rPr lang="en-US" sz="4400" b="1" dirty="0"/>
              <a:t>Making Complex Decisions</a:t>
            </a:r>
          </a:p>
          <a:p>
            <a:endParaRPr lang="en-US" sz="4400" b="1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354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Bayes Net for a Single customer C1 </a:t>
            </a:r>
            <a:r>
              <a:rPr lang="en-US" sz="2800" b="0" dirty="0">
                <a:solidFill>
                  <a:schemeClr val="accent1"/>
                </a:solidFill>
              </a:rPr>
              <a:t>recommending a single book B1. Honest(C1) is Boolean</a:t>
            </a:r>
            <a:endParaRPr lang="en-US" sz="28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54D26-0391-4840-86B5-AB1912A72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911350"/>
            <a:ext cx="8102600" cy="3035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F89668-538E-0B46-9251-1A2D9AD00E9F}"/>
              </a:ext>
            </a:extLst>
          </p:cNvPr>
          <p:cNvSpPr/>
          <p:nvPr/>
        </p:nvSpPr>
        <p:spPr>
          <a:xfrm>
            <a:off x="3141777" y="5301316"/>
            <a:ext cx="6041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 net with two customers and two books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2159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Bayes Net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600" dirty="0">
                <a:solidFill>
                  <a:schemeClr val="accent1"/>
                </a:solidFill>
              </a:rPr>
              <a:t>for the book recommendation when Author(B2) is unknown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951DE-7C7F-6C40-8CD3-61C825C25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2" y="2191939"/>
            <a:ext cx="8615124" cy="29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66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0845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One particular world for the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book recommendation OUPM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D055C-41B1-924B-A4DC-3C83CB939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8" y="1334214"/>
            <a:ext cx="73025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8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An OUPM for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Citation Information Extraction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A2D32-5948-3342-801A-954300B64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9" y="1829556"/>
            <a:ext cx="8704601" cy="43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1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Making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Simple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39887435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575048"/>
          </a:xfrm>
        </p:spPr>
        <p:txBody>
          <a:bodyPr/>
          <a:lstStyle/>
          <a:p>
            <a:r>
              <a:rPr lang="en-US" sz="3800" dirty="0">
                <a:solidFill>
                  <a:schemeClr val="accent1"/>
                </a:solidFill>
              </a:rPr>
              <a:t>Nontransitive preferences A ≻ B ≻ C ≻ A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3600" b="0" dirty="0">
                <a:solidFill>
                  <a:schemeClr val="accent1"/>
                </a:solidFill>
              </a:rPr>
              <a:t>can result in irrational behavior: </a:t>
            </a:r>
            <a:br>
              <a:rPr lang="en-US" sz="3600" b="0" dirty="0">
                <a:solidFill>
                  <a:schemeClr val="accent1"/>
                </a:solidFill>
              </a:rPr>
            </a:br>
            <a:r>
              <a:rPr lang="en-US" sz="3600" b="0" dirty="0">
                <a:solidFill>
                  <a:schemeClr val="accent1"/>
                </a:solidFill>
              </a:rPr>
              <a:t>a cycle of exchanges each costing one cent</a:t>
            </a:r>
            <a:endParaRPr lang="en-US" sz="36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A3E98-4833-EE4F-AB01-8A65845DC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7" y="1721361"/>
            <a:ext cx="7430665" cy="4497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FE42ED-9AE3-B547-858E-66E172BB505A}"/>
              </a:ext>
            </a:extLst>
          </p:cNvPr>
          <p:cNvSpPr/>
          <p:nvPr/>
        </p:nvSpPr>
        <p:spPr>
          <a:xfrm>
            <a:off x="5458005" y="6222941"/>
            <a:ext cx="2858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NimbusRomNo9L"/>
              </a:rPr>
              <a:t>The decomposability axiom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573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Utility of Money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8F538-4B1F-B946-881A-4E9462DC3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" y="1984707"/>
            <a:ext cx="8626475" cy="35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40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0302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Unjustified optimism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caused by choosing the best of k options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FD822-B374-1A4F-9720-2A71905B5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03784"/>
            <a:ext cx="6984775" cy="53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44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57504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Strict dominance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(a) Deterministic      (b) Uncertain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D6671-BBA3-214F-9B62-F03BEA4A4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5" y="2060848"/>
            <a:ext cx="868946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505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Stochastic dominance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72AF6-7CEC-F34B-B45F-2599E182E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7" y="2170523"/>
            <a:ext cx="8583865" cy="34737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C102DE-B622-6A4F-A25F-F28250FE3723}"/>
              </a:ext>
            </a:extLst>
          </p:cNvPr>
          <p:cNvSpPr/>
          <p:nvPr/>
        </p:nvSpPr>
        <p:spPr>
          <a:xfrm>
            <a:off x="5338118" y="5730262"/>
            <a:ext cx="3770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distributions for the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frugality of S1 and S2. </a:t>
            </a:r>
          </a:p>
        </p:txBody>
      </p:sp>
    </p:spTree>
    <p:extLst>
      <p:ext uri="{BB962C8B-B14F-4D97-AF65-F5344CB8AC3E}">
        <p14:creationId xmlns:p14="http://schemas.microsoft.com/office/powerpoint/2010/main" val="55181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8D6C-DCCA-5E40-89AA-4BA8C89A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53752"/>
            <a:ext cx="8496944" cy="1143000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Stuart Russell and Peter </a:t>
            </a:r>
            <a:r>
              <a:rPr lang="en-US" sz="2400" dirty="0" err="1">
                <a:solidFill>
                  <a:schemeClr val="accent1"/>
                </a:solidFill>
              </a:rPr>
              <a:t>Norvig</a:t>
            </a:r>
            <a:r>
              <a:rPr lang="en-US" sz="2400" dirty="0">
                <a:solidFill>
                  <a:schemeClr val="accent1"/>
                </a:solidFill>
              </a:rPr>
              <a:t> (2020),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Artificial Intelligence: A Modern Approach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4th Edition, Pearson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9F32-402C-3B4D-B654-0B991CF1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E8801-D892-4842-9D33-2D720BE1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98" y="1275481"/>
            <a:ext cx="4075401" cy="5125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309EB6-A6EB-E24E-8D4D-E0E9E2E25228}"/>
              </a:ext>
            </a:extLst>
          </p:cNvPr>
          <p:cNvSpPr/>
          <p:nvPr/>
        </p:nvSpPr>
        <p:spPr>
          <a:xfrm>
            <a:off x="1065021" y="6381328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251A6-4267-904E-809D-99B16D316596}"/>
              </a:ext>
            </a:extLst>
          </p:cNvPr>
          <p:cNvSpPr/>
          <p:nvPr/>
        </p:nvSpPr>
        <p:spPr>
          <a:xfrm>
            <a:off x="1079611" y="6597352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https://www.amazon.com/Artificial-Intelligence-A-Modern-Approach/dp/0134610997/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42037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decision network for the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airport-siting problem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C662D-0987-3742-8A4E-F4F608CDD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35" y="1553218"/>
            <a:ext cx="6516725" cy="502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7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simplified representation of the airport-siting problem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AC88D-28E9-3740-87B9-C51E9DC86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69" y="1639319"/>
            <a:ext cx="6372706" cy="48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10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Making Complex Decisions</a:t>
            </a:r>
          </a:p>
        </p:txBody>
      </p:sp>
    </p:spTree>
    <p:extLst>
      <p:ext uri="{BB962C8B-B14F-4D97-AF65-F5344CB8AC3E}">
        <p14:creationId xmlns:p14="http://schemas.microsoft.com/office/powerpoint/2010/main" val="9536839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62945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dynamic decision network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b="0" dirty="0">
                <a:solidFill>
                  <a:schemeClr val="accent1"/>
                </a:solidFill>
              </a:rPr>
              <a:t>for a mobile robot with state variables for battery level, charging status, location, and velocity, and action variables for the left and right wheel motors and for charging.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BC7EA-893C-494F-AF15-25BDD226E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1" y="1755211"/>
            <a:ext cx="70739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626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game of Tetris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DDN for the Tetris MDP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3B9DC-073E-0A4E-92D0-C3C7B3102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" y="1702970"/>
            <a:ext cx="7980112" cy="47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79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Value Iteration Algorithm for calculating utilities of states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EA78D-6AEB-344D-B574-B6A44C971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3" y="1863857"/>
            <a:ext cx="8633955" cy="42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628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E863-4C5A-F44A-9E36-D55B1062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AIMA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1A09-2FE6-F54A-B2A4-9ACADA4E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395117"/>
          </a:xfrm>
        </p:spPr>
        <p:txBody>
          <a:bodyPr/>
          <a:lstStyle/>
          <a:p>
            <a:r>
              <a:rPr lang="en-US" sz="3000" dirty="0"/>
              <a:t>Artificial Intelligence: A Modern Approach (AIMA)</a:t>
            </a:r>
          </a:p>
          <a:p>
            <a:pPr lvl="1"/>
            <a:r>
              <a:rPr lang="en-US" dirty="0">
                <a:hlinkClick r:id="rId2"/>
              </a:rPr>
              <a:t>http://aima.cs.berkeley.edu/</a:t>
            </a:r>
            <a:endParaRPr lang="en-US" dirty="0"/>
          </a:p>
          <a:p>
            <a:r>
              <a:rPr lang="en-US" dirty="0"/>
              <a:t>AIMA Python</a:t>
            </a:r>
          </a:p>
          <a:p>
            <a:pPr lvl="1"/>
            <a:r>
              <a:rPr lang="en-US" dirty="0">
                <a:hlinkClick r:id="rId3"/>
              </a:rPr>
              <a:t>http://aima.cs.berkeley.edu/python/readme.html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https://github.com/aimacode/aima-python</a:t>
            </a:r>
            <a:endParaRPr lang="en-US" dirty="0"/>
          </a:p>
          <a:p>
            <a:r>
              <a:rPr lang="en-US" dirty="0"/>
              <a:t>Probability Models (</a:t>
            </a:r>
            <a:r>
              <a:rPr lang="en-US" dirty="0" err="1"/>
              <a:t>DTAgent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5"/>
              </a:rPr>
              <a:t>http://aima.cs.berkeley.edu/python/probability.html</a:t>
            </a:r>
            <a:endParaRPr lang="en-US" dirty="0"/>
          </a:p>
          <a:p>
            <a:r>
              <a:rPr lang="en-US" dirty="0"/>
              <a:t>Markov Decision Processes (MDP)</a:t>
            </a:r>
            <a:endParaRPr lang="en-US" dirty="0">
              <a:hlinkClick r:id="rId6"/>
            </a:endParaRPr>
          </a:p>
          <a:p>
            <a:pPr lvl="1"/>
            <a:r>
              <a:rPr lang="en-US" dirty="0">
                <a:hlinkClick r:id="rId6"/>
              </a:rPr>
              <a:t>http://aima.cs.berkeley.edu/python/mdp.html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48CE1-2B18-A843-B41A-A57C32F3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E924A-E1D0-2B43-A004-80F96C514AAB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26148136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>
                <a:solidFill>
                  <a:schemeClr val="accent1"/>
                </a:solidFill>
              </a:rPr>
              <a:t>Python in Google Colab (Python101)</a:t>
            </a:r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54544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00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7095"/>
            <a:ext cx="8712968" cy="5030217"/>
          </a:xfrm>
        </p:spPr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Quantifying Uncertainty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Probabilistic Reasoning</a:t>
            </a:r>
          </a:p>
          <a:p>
            <a:r>
              <a:rPr lang="en-US" sz="4400" b="1" dirty="0"/>
              <a:t>Probabilistic Reasoning over Time</a:t>
            </a:r>
          </a:p>
          <a:p>
            <a:r>
              <a:rPr lang="en-US" sz="4400" b="1" dirty="0"/>
              <a:t>Probabilistic Programming</a:t>
            </a:r>
          </a:p>
          <a:p>
            <a:r>
              <a:rPr lang="en-US" sz="4400" b="1" dirty="0"/>
              <a:t>Making Simple Decisions</a:t>
            </a:r>
          </a:p>
          <a:p>
            <a:r>
              <a:rPr lang="en-US" sz="4400" b="1" dirty="0"/>
              <a:t>Making Complex Decisions</a:t>
            </a:r>
          </a:p>
          <a:p>
            <a:endParaRPr lang="en-US" sz="4400" b="1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06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19"/>
            <a:ext cx="8930100" cy="5832649"/>
          </a:xfrm>
        </p:spPr>
        <p:txBody>
          <a:bodyPr/>
          <a:lstStyle/>
          <a:p>
            <a:r>
              <a:rPr lang="en-US" altLang="zh-TW" sz="2400" dirty="0"/>
              <a:t>Stuart Russell and Peter </a:t>
            </a:r>
            <a:r>
              <a:rPr lang="en-US" altLang="zh-TW" sz="2400" dirty="0" err="1"/>
              <a:t>Norvig</a:t>
            </a:r>
            <a:r>
              <a:rPr lang="en-US" altLang="zh-TW" sz="2400" dirty="0"/>
              <a:t> (2020), Artificial Intelligence: A Modern Approach, 4th Edition, Pearson.</a:t>
            </a:r>
          </a:p>
          <a:p>
            <a:r>
              <a:rPr lang="en-US" altLang="zh-TW" sz="2400" dirty="0" err="1"/>
              <a:t>Aurélien</a:t>
            </a:r>
            <a:r>
              <a:rPr lang="en-US" altLang="zh-TW" sz="2400" dirty="0"/>
              <a:t> </a:t>
            </a:r>
            <a:r>
              <a:rPr lang="en-US" altLang="zh-TW" sz="2400" dirty="0" err="1"/>
              <a:t>Géron</a:t>
            </a:r>
            <a:r>
              <a:rPr lang="en-US" altLang="zh-TW" sz="2400" dirty="0"/>
              <a:t> (2019), Hands-On Machine Learning with Scikit-Learn, </a:t>
            </a:r>
            <a:r>
              <a:rPr lang="en-US" altLang="zh-TW" sz="2400" dirty="0" err="1"/>
              <a:t>Keras</a:t>
            </a:r>
            <a:r>
              <a:rPr lang="en-US" altLang="zh-TW" sz="2400" dirty="0"/>
              <a:t>, and TensorFlow: Concepts, Tools, and Techniques to Build Intelligent Systems, 2nd Edition, O’Reilly Media.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63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Artificial Intelligence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Problem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Knowledge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Uncertain Knowledge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Machine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Communicating, Perceiving, and Acting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Philosophy and Ethics of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Artificial Intelligence: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 Modern Approach </a:t>
            </a:r>
          </a:p>
        </p:txBody>
      </p:sp>
    </p:spTree>
    <p:extLst>
      <p:ext uri="{BB962C8B-B14F-4D97-AF65-F5344CB8AC3E}">
        <p14:creationId xmlns:p14="http://schemas.microsoft.com/office/powerpoint/2010/main" val="51035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Artificial Intelligence: </a:t>
            </a:r>
            <a:br>
              <a:rPr lang="en-US" sz="7200" dirty="0">
                <a:solidFill>
                  <a:srgbClr val="FF0000"/>
                </a:solidFill>
              </a:rPr>
            </a:br>
            <a:r>
              <a:rPr lang="en-US" sz="8800" dirty="0">
                <a:solidFill>
                  <a:srgbClr val="FF0000"/>
                </a:solidFill>
              </a:rPr>
              <a:t>Uncertain Knowledge and Reasoning</a:t>
            </a:r>
          </a:p>
        </p:txBody>
      </p:sp>
    </p:spTree>
    <p:extLst>
      <p:ext uri="{BB962C8B-B14F-4D97-AF65-F5344CB8AC3E}">
        <p14:creationId xmlns:p14="http://schemas.microsoft.com/office/powerpoint/2010/main" val="222139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22771</TotalTime>
  <Words>3225</Words>
  <Application>Microsoft Macintosh PowerPoint</Application>
  <PresentationFormat>On-screen Show (4:3)</PresentationFormat>
  <Paragraphs>344</Paragraphs>
  <Slides>79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DFKai-SB</vt:lpstr>
      <vt:lpstr>DFKai-SB</vt:lpstr>
      <vt:lpstr>NimbusRomNo9L</vt:lpstr>
      <vt:lpstr>Arial</vt:lpstr>
      <vt:lpstr>Calibri</vt:lpstr>
      <vt:lpstr>Times</vt:lpstr>
      <vt:lpstr>Times New Roman</vt:lpstr>
      <vt:lpstr>Office 佈景主題</vt:lpstr>
      <vt:lpstr>人工智慧  (Artificial Intelligence) </vt:lpstr>
      <vt:lpstr>PowerPoint Presentation</vt:lpstr>
      <vt:lpstr>PowerPoint Presentation</vt:lpstr>
      <vt:lpstr>PowerPoint Presentation</vt:lpstr>
      <vt:lpstr>Uncertain Knowledge and Reasoning</vt:lpstr>
      <vt:lpstr>Outline</vt:lpstr>
      <vt:lpstr>Stuart Russell and Peter Norvig (2020),  Artificial Intelligence: A Modern Approach,  4th Edition, Pearson</vt:lpstr>
      <vt:lpstr>Artificial Intelligence:  A Modern Approach </vt:lpstr>
      <vt:lpstr>Artificial Intelligence:  Uncertain Knowledge and Reasoning</vt:lpstr>
      <vt:lpstr>Artificial Intelligence:  4. Uncertain Knowledge and Reasoning</vt:lpstr>
      <vt:lpstr>Intelligent Agents</vt:lpstr>
      <vt:lpstr>4 Approaches of AI</vt:lpstr>
      <vt:lpstr>Reinforcement Learning (DL)</vt:lpstr>
      <vt:lpstr>Reinforcement Learning (DL)</vt:lpstr>
      <vt:lpstr>Reinforcement Learning (DL)</vt:lpstr>
      <vt:lpstr>Agents interact with environments through sensors and actuators</vt:lpstr>
      <vt:lpstr>Quantifying Uncertainty</vt:lpstr>
      <vt:lpstr>DT-Agent A Decision-Theoretic Agent that Selects Rational Actions</vt:lpstr>
      <vt:lpstr>Agent 1 has inconsistent beliefs</vt:lpstr>
      <vt:lpstr>A full joint distribution for the Toothache, Cavity, Catch world</vt:lpstr>
      <vt:lpstr>Weather and Dental problems are independent</vt:lpstr>
      <vt:lpstr>Coin flips are independent</vt:lpstr>
      <vt:lpstr>Probabilistic Reasoning</vt:lpstr>
      <vt:lpstr>A Simple Bayesian Network Weather is independent to the other three variables. Toothache and Catch are conditionally independent, given Cavity.</vt:lpstr>
      <vt:lpstr>A Typical Bayesian Network  Topology and the Conditional Probability Tables (CPTs)</vt:lpstr>
      <vt:lpstr>Conditional Probability Table for P(Fever |Cold, Flu, Malaria) </vt:lpstr>
      <vt:lpstr> A Simple Network  with discrete variables (Subsidy and Buys)  and continuous variables (Harvest and Cost )</vt:lpstr>
      <vt:lpstr> Probability distribution  over Cost as a function of Harvest size</vt:lpstr>
      <vt:lpstr>A normal (Gaussian) distribution  for the cost threshold</vt:lpstr>
      <vt:lpstr>A Bayesian Network  for evaluating car insurance applications</vt:lpstr>
      <vt:lpstr>The structure of the expression </vt:lpstr>
      <vt:lpstr>The Enumeration Algorithm  for Exact Inference in Bayes Nets</vt:lpstr>
      <vt:lpstr>Pointwise Multiplication  f(X,Y) × g(Y,Z) = h(X,Y,Z)</vt:lpstr>
      <vt:lpstr>The Variable Elimination Algorithm for Exact Inference in Bayes Nets</vt:lpstr>
      <vt:lpstr>Bayes Net Encoding  of the 3-CNF (Conjunctive Normal Form) Sentence (W ∨X ∨Y) ∧ (¬W ∨Y ∨Z) ∧ (X ∨Y ∨¬Z) </vt:lpstr>
      <vt:lpstr>Multiply Connected Network (b) A clustered equivalent</vt:lpstr>
      <vt:lpstr>A Sampling Algorithm  that generates events from a Bayesian network</vt:lpstr>
      <vt:lpstr>The Rejection-Sampling Algorithm  for answering queries given evidence in a Bayesian network</vt:lpstr>
      <vt:lpstr>The Likelihood-Weighting Algorithm for inference in Bayesian networks</vt:lpstr>
      <vt:lpstr>Performance of rejection sampling and  likelihood weighting on the insurance network</vt:lpstr>
      <vt:lpstr>The Gibbs Sampling Algorithm  for approximate inference in Bayes nets</vt:lpstr>
      <vt:lpstr>The States and Transition Probabilities  of the Markov Chain  for the query P(Rain | Sprinkler = true, WetGrass = true)</vt:lpstr>
      <vt:lpstr>Performance of Gibbs sampling compared to likelihood weighting on the car insurance network</vt:lpstr>
      <vt:lpstr> A Causal Bayesian Network  representing cause-effect relations among five variables</vt:lpstr>
      <vt:lpstr>Probabilistic Reasoning  over Time</vt:lpstr>
      <vt:lpstr>Bayesian network structure  corresponding to a First-order Markov Process  with state defined by the variables Xt.</vt:lpstr>
      <vt:lpstr>Bayesian Network Structure  and Conditional Distributions describing the umbrella world</vt:lpstr>
      <vt:lpstr>Smoothing computes P(Xk | e1:t),  the posterior distribution of the state at some past time k given a complete sequence of observations from 1 to t.</vt:lpstr>
      <vt:lpstr>The Forward–Backward Algorithm for Smoothing</vt:lpstr>
      <vt:lpstr>Possible state sequences for Rain t can be viewed as paths through a graph of the possible states  at each time step</vt:lpstr>
      <vt:lpstr>Algorithm for Smoothing  with a Fixed Time Lag of d Step</vt:lpstr>
      <vt:lpstr>Specification of the prior, transition model, and sensor model for the umbrella DBN</vt:lpstr>
      <vt:lpstr>A DBN fragment  the sensor status variable required for  modeling persistent failure of the battery sensor </vt:lpstr>
      <vt:lpstr>Unrolling a  Dynamic Bayesian Network</vt:lpstr>
      <vt:lpstr>The Particle Filtering Algorithm</vt:lpstr>
      <vt:lpstr>The Particle Filtering Update Cycle for the Umbrella DBN</vt:lpstr>
      <vt:lpstr>A Dynamic Bayes Net  for simultaneous localization and mapping  in the stochastic-dirt vacuum world</vt:lpstr>
      <vt:lpstr>Probabilistic Programming</vt:lpstr>
      <vt:lpstr>Possible Worlds  for a language with two constant symbols, R and J</vt:lpstr>
      <vt:lpstr>Bayes Net for a Single customer C1 recommending a single book B1. Honest(C1) is Boolean</vt:lpstr>
      <vt:lpstr>Bayes Net  for the book recommendation when Author(B2) is unknown</vt:lpstr>
      <vt:lpstr>One particular world for the  book recommendation OUPM</vt:lpstr>
      <vt:lpstr>An OUPM for  Citation Information Extraction</vt:lpstr>
      <vt:lpstr>Making  Simple  Decisions</vt:lpstr>
      <vt:lpstr>Nontransitive preferences A ≻ B ≻ C ≻ A  can result in irrational behavior:  a cycle of exchanges each costing one cent</vt:lpstr>
      <vt:lpstr>The Utility of Money</vt:lpstr>
      <vt:lpstr>Unjustified optimism  caused by choosing the best of k options</vt:lpstr>
      <vt:lpstr>Strict dominance (a) Deterministic      (b) Uncertain</vt:lpstr>
      <vt:lpstr>Stochastic dominance</vt:lpstr>
      <vt:lpstr>A decision network for the  airport-siting problem</vt:lpstr>
      <vt:lpstr>A simplified representation of the airport-siting problem</vt:lpstr>
      <vt:lpstr>Making Complex Decisions</vt:lpstr>
      <vt:lpstr>A dynamic decision network  for a mobile robot with state variables for battery level, charging status, location, and velocity, and action variables for the left and right wheel motors and for charging.</vt:lpstr>
      <vt:lpstr>The game of Tetris The DDN for the Tetris MDP</vt:lpstr>
      <vt:lpstr>The Value Iteration Algorithm for calculating utilities of states</vt:lpstr>
      <vt:lpstr>AIMA Python</vt:lpstr>
      <vt:lpstr>PowerPoint Presentation</vt:lpstr>
      <vt:lpstr>Summary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人工智慧 (Artificial Intelligence)</dc:title>
  <dc:subject/>
  <dc:creator>myday</dc:creator>
  <cp:keywords>人工智慧, Artificial Intelligence</cp:keywords>
  <dc:description>人工智慧 (Artificial Intelligence)</dc:description>
  <cp:lastModifiedBy>imyday@gmail.com</cp:lastModifiedBy>
  <cp:revision>1385</cp:revision>
  <cp:lastPrinted>2020-12-29T15:27:37Z</cp:lastPrinted>
  <dcterms:created xsi:type="dcterms:W3CDTF">2011-02-14T23:24:00Z</dcterms:created>
  <dcterms:modified xsi:type="dcterms:W3CDTF">2021-04-13T16:31:12Z</dcterms:modified>
  <cp:category/>
</cp:coreProperties>
</file>