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8"/>
  </p:notesMasterIdLst>
  <p:handoutMasterIdLst>
    <p:handoutMasterId r:id="rId69"/>
  </p:handoutMasterIdLst>
  <p:sldIdLst>
    <p:sldId id="2029" r:id="rId2"/>
    <p:sldId id="2996" r:id="rId3"/>
    <p:sldId id="2994" r:id="rId4"/>
    <p:sldId id="2995" r:id="rId5"/>
    <p:sldId id="3024" r:id="rId6"/>
    <p:sldId id="3418" r:id="rId7"/>
    <p:sldId id="3176" r:id="rId8"/>
    <p:sldId id="3737" r:id="rId9"/>
    <p:sldId id="3738" r:id="rId10"/>
    <p:sldId id="3736" r:id="rId11"/>
    <p:sldId id="3753" r:id="rId12"/>
    <p:sldId id="3754" r:id="rId13"/>
    <p:sldId id="3755" r:id="rId14"/>
    <p:sldId id="3756" r:id="rId15"/>
    <p:sldId id="3779" r:id="rId16"/>
    <p:sldId id="3780" r:id="rId17"/>
    <p:sldId id="2946" r:id="rId18"/>
    <p:sldId id="2822" r:id="rId19"/>
    <p:sldId id="1815" r:id="rId20"/>
    <p:sldId id="1936" r:id="rId21"/>
    <p:sldId id="1938" r:id="rId22"/>
    <p:sldId id="3785" r:id="rId23"/>
    <p:sldId id="3786" r:id="rId24"/>
    <p:sldId id="3787" r:id="rId25"/>
    <p:sldId id="3788" r:id="rId26"/>
    <p:sldId id="3805" r:id="rId27"/>
    <p:sldId id="3803" r:id="rId28"/>
    <p:sldId id="3783" r:id="rId29"/>
    <p:sldId id="3789" r:id="rId30"/>
    <p:sldId id="1832" r:id="rId31"/>
    <p:sldId id="3790" r:id="rId32"/>
    <p:sldId id="3791" r:id="rId33"/>
    <p:sldId id="3793" r:id="rId34"/>
    <p:sldId id="3794" r:id="rId35"/>
    <p:sldId id="3795" r:id="rId36"/>
    <p:sldId id="3796" r:id="rId37"/>
    <p:sldId id="3797" r:id="rId38"/>
    <p:sldId id="3798" r:id="rId39"/>
    <p:sldId id="3802" r:id="rId40"/>
    <p:sldId id="3799" r:id="rId41"/>
    <p:sldId id="3800" r:id="rId42"/>
    <p:sldId id="3801" r:id="rId43"/>
    <p:sldId id="3773" r:id="rId44"/>
    <p:sldId id="2793" r:id="rId45"/>
    <p:sldId id="2794" r:id="rId46"/>
    <p:sldId id="2795" r:id="rId47"/>
    <p:sldId id="2796" r:id="rId48"/>
    <p:sldId id="2797" r:id="rId49"/>
    <p:sldId id="2798" r:id="rId50"/>
    <p:sldId id="2799" r:id="rId51"/>
    <p:sldId id="2800" r:id="rId52"/>
    <p:sldId id="2801" r:id="rId53"/>
    <p:sldId id="2802" r:id="rId54"/>
    <p:sldId id="2803" r:id="rId55"/>
    <p:sldId id="2804" r:id="rId56"/>
    <p:sldId id="2805" r:id="rId57"/>
    <p:sldId id="2806" r:id="rId58"/>
    <p:sldId id="2807" r:id="rId59"/>
    <p:sldId id="2808" r:id="rId60"/>
    <p:sldId id="2809" r:id="rId61"/>
    <p:sldId id="2823" r:id="rId62"/>
    <p:sldId id="3774" r:id="rId63"/>
    <p:sldId id="3781" r:id="rId64"/>
    <p:sldId id="2682" r:id="rId65"/>
    <p:sldId id="3782" r:id="rId66"/>
    <p:sldId id="3225" r:id="rId67"/>
  </p:sldIdLst>
  <p:sldSz cx="9144000" cy="6858000" type="screen4x3"/>
  <p:notesSz cx="7315200" cy="96012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D579"/>
    <a:srgbClr val="011893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中等深淺樣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14" autoAdjust="0"/>
    <p:restoredTop sz="95687"/>
  </p:normalViewPr>
  <p:slideViewPr>
    <p:cSldViewPr>
      <p:cViewPr varScale="1">
        <p:scale>
          <a:sx n="77" d="100"/>
          <a:sy n="77" d="100"/>
        </p:scale>
        <p:origin x="200" y="7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78" y="14448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48" d="100"/>
          <a:sy n="48" d="100"/>
        </p:scale>
        <p:origin x="-1368" y="-102"/>
      </p:cViewPr>
      <p:guideLst>
        <p:guide orient="horz" pos="3024"/>
        <p:guide pos="230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C72C0129-022D-401F-A52D-1F9820E15368}" type="datetimeFigureOut">
              <a:rPr lang="zh-TW" altLang="en-US"/>
              <a:pPr>
                <a:defRPr/>
              </a:pPr>
              <a:t>2021/4/28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D96E8DF6-B054-4FFE-89D0-5CFE4CCCCF6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828650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>
              <a:defRPr kumimoji="0" sz="1300">
                <a:latin typeface="Calibri" pitchFamily="34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kumimoji="0" sz="1300">
                <a:latin typeface="Calibri" pitchFamily="34" charset="0"/>
              </a:defRPr>
            </a:lvl1pPr>
          </a:lstStyle>
          <a:p>
            <a:pPr>
              <a:defRPr/>
            </a:pPr>
            <a:fld id="{398B6CEF-DEA6-4B03-93E6-02F71F0913F2}" type="datetimeFigureOut">
              <a:rPr lang="zh-TW" altLang="en-US"/>
              <a:pPr>
                <a:defRPr/>
              </a:pPr>
              <a:t>2021/4/28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6661" tIns="48331" rIns="96661" bIns="48331" numCol="1" anchor="ctr" anchorCtr="0" compatLnSpc="1">
            <a:prstTxWarp prst="textNoShape">
              <a:avLst/>
            </a:prstTxWarp>
          </a:bodyPr>
          <a:lstStyle/>
          <a:p>
            <a:pPr lvl="0"/>
            <a:endParaRPr lang="zh-TW" altLang="en-US" noProof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zh-TW" altLang="en-US" noProof="0"/>
              <a:t>按一下以編輯母片文字樣式</a:t>
            </a:r>
          </a:p>
          <a:p>
            <a:pPr lvl="1"/>
            <a:r>
              <a:rPr lang="zh-TW" altLang="en-US" noProof="0"/>
              <a:t>第二層</a:t>
            </a:r>
          </a:p>
          <a:p>
            <a:pPr lvl="2"/>
            <a:r>
              <a:rPr lang="zh-TW" altLang="en-US" noProof="0"/>
              <a:t>第三層</a:t>
            </a:r>
          </a:p>
          <a:p>
            <a:pPr lvl="3"/>
            <a:r>
              <a:rPr lang="zh-TW" altLang="en-US" noProof="0"/>
              <a:t>第四層</a:t>
            </a:r>
          </a:p>
          <a:p>
            <a:pPr lvl="4"/>
            <a:r>
              <a:rPr lang="zh-TW" altLang="en-US" noProof="0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>
              <a:defRPr kumimoji="0" sz="1300">
                <a:latin typeface="Calibri" pitchFamily="34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kumimoji="0" sz="1300">
                <a:latin typeface="Calibri" pitchFamily="34" charset="0"/>
              </a:defRPr>
            </a:lvl1pPr>
          </a:lstStyle>
          <a:p>
            <a:pPr>
              <a:defRPr/>
            </a:pPr>
            <a:fld id="{CC37BE81-25FA-464E-A2F0-A651BAE83B6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444363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新細明體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新細明體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新細明體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新細明體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新細明體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37BE81-25FA-464E-A2F0-A651BAE83B62}" type="slidenum">
              <a:rPr lang="zh-TW" altLang="en-US" smtClean="0"/>
              <a:pPr>
                <a:defRPr/>
              </a:pPr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688542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 baseline="0">
                <a:latin typeface="Calibri" pitchFamily="34" charset="0"/>
                <a:ea typeface="標楷體" pitchFamily="65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1" baseline="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標楷體" pitchFamily="65" charset="-12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dirty="0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-36513" y="6519863"/>
            <a:ext cx="2133601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A174DE-7399-4FAF-8713-5B9736F2F8B2}" type="datetime1">
              <a:rPr lang="zh-TW" altLang="en-US"/>
              <a:pPr>
                <a:defRPr/>
              </a:pPr>
              <a:t>2021/4/28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2987675" y="6519863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975475" y="6519863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32B402-6D6A-4C9A-A75A-FDAD2E780D6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263873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5B8974-7798-42B3-A1B4-27D4BF8EA247}" type="datetime1">
              <a:rPr lang="zh-TW" altLang="en-US"/>
              <a:pPr>
                <a:defRPr/>
              </a:pPr>
              <a:t>2021/4/28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DCEEE9-7387-4C83-BCC0-B99AD344B48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20862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49D65A-E779-4EBC-8F20-05FD1E789EF8}" type="datetime1">
              <a:rPr lang="zh-TW" altLang="en-US"/>
              <a:pPr>
                <a:defRPr/>
              </a:pPr>
              <a:t>2021/4/28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3180FC-6B0B-4AD0-8BCE-15C0005B9CF9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25692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baseline="0">
                <a:latin typeface="Calibri" pitchFamily="34" charset="0"/>
                <a:ea typeface="標楷體" pitchFamily="65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aseline="0">
                <a:latin typeface="Calibri" pitchFamily="34" charset="0"/>
                <a:ea typeface="標楷體" pitchFamily="65" charset="-120"/>
              </a:defRPr>
            </a:lvl1pPr>
            <a:lvl2pPr>
              <a:defRPr baseline="0">
                <a:latin typeface="Calibri" pitchFamily="34" charset="0"/>
                <a:ea typeface="標楷體" pitchFamily="65" charset="-120"/>
              </a:defRPr>
            </a:lvl2pPr>
            <a:lvl3pPr>
              <a:defRPr baseline="0">
                <a:latin typeface="Calibri" pitchFamily="34" charset="0"/>
                <a:ea typeface="標楷體" pitchFamily="65" charset="-120"/>
              </a:defRPr>
            </a:lvl3pPr>
            <a:lvl4pPr>
              <a:defRPr baseline="0">
                <a:latin typeface="Calibri" pitchFamily="34" charset="0"/>
                <a:ea typeface="標楷體" pitchFamily="65" charset="-120"/>
              </a:defRPr>
            </a:lvl4pPr>
            <a:lvl5pPr>
              <a:defRPr baseline="0">
                <a:latin typeface="Calibri" pitchFamily="34" charset="0"/>
                <a:ea typeface="標楷體" pitchFamily="65" charset="-120"/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-36513" y="6519863"/>
            <a:ext cx="2133601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7A8117-F5CA-49B3-9AE8-B66B796AEA97}" type="datetime1">
              <a:rPr lang="zh-TW" altLang="en-US"/>
              <a:pPr>
                <a:defRPr/>
              </a:pPr>
              <a:t>2021/4/28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124200" y="6519863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975475" y="6519863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8C9E75-97FD-45D9-8ED3-955348887BB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90704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F01D57-3C38-485F-A5BA-38A4154D1BBF}" type="datetime1">
              <a:rPr lang="zh-TW" altLang="en-US"/>
              <a:pPr>
                <a:defRPr/>
              </a:pPr>
              <a:t>2021/4/28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024E28-1ACB-44F7-99BA-BF1B88651E9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252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077019-D080-4302-A620-8874F806370A}" type="datetime1">
              <a:rPr lang="zh-TW" altLang="en-US"/>
              <a:pPr>
                <a:defRPr/>
              </a:pPr>
              <a:t>2021/4/28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7A9801-FC0E-4D88-8A6C-29F1315C865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392231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75603B-203C-40CF-AAE0-1F27196C21BF}" type="datetime1">
              <a:rPr lang="zh-TW" altLang="en-US"/>
              <a:pPr>
                <a:defRPr/>
              </a:pPr>
              <a:t>2021/4/28</a:t>
            </a:fld>
            <a:endParaRPr lang="zh-TW" altLang="en-US"/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27CFAE-FA54-4E36-B923-24FFDDA53C1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269453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77DD28-F6B9-4809-9190-7B5EF78560CB}" type="datetime1">
              <a:rPr lang="zh-TW" altLang="en-US"/>
              <a:pPr>
                <a:defRPr/>
              </a:pPr>
              <a:t>2021/4/28</a:t>
            </a:fld>
            <a:endParaRPr lang="zh-TW" altLang="en-US"/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302B54-F380-403C-8C88-31ABACEBE624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785185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A7CADA-511E-469A-AB85-F561DD59866F}" type="datetime1">
              <a:rPr lang="zh-TW" altLang="en-US"/>
              <a:pPr>
                <a:defRPr/>
              </a:pPr>
              <a:t>2021/4/28</a:t>
            </a:fld>
            <a:endParaRPr lang="zh-TW" altLang="en-US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42FA49-737E-41E5-B3D8-A9D9B2507194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85003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143870-5F10-4D76-8D8B-89AAD8A00E82}" type="datetime1">
              <a:rPr lang="zh-TW" altLang="en-US"/>
              <a:pPr>
                <a:defRPr/>
              </a:pPr>
              <a:t>2021/4/28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414FB1-0410-4AE1-B822-F1FE73B2D14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916900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B351BE-0651-4439-A96D-A8AF55668BF6}" type="datetime1">
              <a:rPr lang="zh-TW" altLang="en-US"/>
              <a:pPr>
                <a:defRPr/>
              </a:pPr>
              <a:t>2021/4/28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7D47A4-EEE4-40D9-B3F4-E20BDA7A7E1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635834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27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kumimoji="0"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3CBE6FA7-69AA-4937-824A-EE5F3C7CC30D}" type="datetime1">
              <a:rPr lang="zh-TW" altLang="en-US"/>
              <a:pPr>
                <a:defRPr/>
              </a:pPr>
              <a:t>2021/4/28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kumimoji="0"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kumimoji="0"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35A37E67-E9F5-4A38-925D-82CDC951CBA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12" r:id="rId1"/>
    <p:sldLayoutId id="2147484413" r:id="rId2"/>
    <p:sldLayoutId id="2147484403" r:id="rId3"/>
    <p:sldLayoutId id="2147484404" r:id="rId4"/>
    <p:sldLayoutId id="2147484405" r:id="rId5"/>
    <p:sldLayoutId id="2147484406" r:id="rId6"/>
    <p:sldLayoutId id="2147484407" r:id="rId7"/>
    <p:sldLayoutId id="2147484408" r:id="rId8"/>
    <p:sldLayoutId id="2147484409" r:id="rId9"/>
    <p:sldLayoutId id="2147484410" r:id="rId10"/>
    <p:sldLayoutId id="2147484411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新細明體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  <a:cs typeface="新細明體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  <a:cs typeface="新細明體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  <a:cs typeface="新細明體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  <a:cs typeface="新細明體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新細明體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新細明體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新細明體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新細明體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新細明體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mail.im.tku.edu.tw/~myday/" TargetMode="External"/><Relationship Id="rId13" Type="http://schemas.openxmlformats.org/officeDocument/2006/relationships/image" Target="../media/image4.tiff"/><Relationship Id="rId3" Type="http://schemas.openxmlformats.org/officeDocument/2006/relationships/hyperlink" Target="https://web.ntpu.edu.tw/~myday/" TargetMode="External"/><Relationship Id="rId7" Type="http://schemas.openxmlformats.org/officeDocument/2006/relationships/hyperlink" Target="http://www.mis.ntpu.edu.tw/" TargetMode="External"/><Relationship Id="rId12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ntpu.edu.tw/" TargetMode="External"/><Relationship Id="rId11" Type="http://schemas.openxmlformats.org/officeDocument/2006/relationships/image" Target="../media/image2.jpg"/><Relationship Id="rId5" Type="http://schemas.openxmlformats.org/officeDocument/2006/relationships/hyperlink" Target="http://www.mis.ntpu.edu.tw/en/" TargetMode="External"/><Relationship Id="rId10" Type="http://schemas.openxmlformats.org/officeDocument/2006/relationships/image" Target="../media/image1.jpeg"/><Relationship Id="rId4" Type="http://schemas.openxmlformats.org/officeDocument/2006/relationships/hyperlink" Target="https://web.ntpu.edu.tw/~myday/cindex.htm" TargetMode="External"/><Relationship Id="rId9" Type="http://schemas.openxmlformats.org/officeDocument/2006/relationships/hyperlink" Target="https://web.ntpu.edu.tw/~myday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ageron/handson-ml2" TargetMode="External"/><Relationship Id="rId2" Type="http://schemas.openxmlformats.org/officeDocument/2006/relationships/hyperlink" Target="https://www.amazon.com/Hands-Machine-Learning-Scikit-Learn-TensorFlow/dp/1492032646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nbviewer.jupyter.org/github/ageron/handson-ml2/blob/master/07_ensemble_learning_and_random_forests.ipynb" TargetMode="External"/><Relationship Id="rId13" Type="http://schemas.openxmlformats.org/officeDocument/2006/relationships/hyperlink" Target="https://nbviewer.jupyter.org/github/ageron/handson-ml2/blob/master/12_custom_models_and_training_with_tensorflow.ipynb" TargetMode="External"/><Relationship Id="rId18" Type="http://schemas.openxmlformats.org/officeDocument/2006/relationships/hyperlink" Target="https://nbviewer.jupyter.org/github/ageron/handson-ml2/blob/master/17_autoencoders.ipynb" TargetMode="External"/><Relationship Id="rId3" Type="http://schemas.openxmlformats.org/officeDocument/2006/relationships/hyperlink" Target="https://nbviewer.jupyter.org/github/ageron/handson-ml2/blob/master/02_end_to_end_machine_learning_project.ipynb" TargetMode="External"/><Relationship Id="rId21" Type="http://schemas.openxmlformats.org/officeDocument/2006/relationships/hyperlink" Target="https://github.com/ageron/handson-ml2" TargetMode="External"/><Relationship Id="rId7" Type="http://schemas.openxmlformats.org/officeDocument/2006/relationships/hyperlink" Target="https://nbviewer.jupyter.org/github/ageron/handson-ml2/blob/master/06_decision_trees.ipynb" TargetMode="External"/><Relationship Id="rId12" Type="http://schemas.openxmlformats.org/officeDocument/2006/relationships/hyperlink" Target="https://nbviewer.jupyter.org/github/ageron/handson-ml2/blob/master/11_training_deep_neural_networks.ipynb" TargetMode="External"/><Relationship Id="rId17" Type="http://schemas.openxmlformats.org/officeDocument/2006/relationships/hyperlink" Target="https://nbviewer.jupyter.org/github/ageron/handson-ml2/blob/master/16_nlp_with_rnns_and_attention.ipynb" TargetMode="External"/><Relationship Id="rId2" Type="http://schemas.openxmlformats.org/officeDocument/2006/relationships/hyperlink" Target="https://nbviewer.jupyter.org/github/ageron/handson-ml2/blob/master/01_the_machine_learning_landscape.ipynb" TargetMode="External"/><Relationship Id="rId16" Type="http://schemas.openxmlformats.org/officeDocument/2006/relationships/hyperlink" Target="https://nbviewer.jupyter.org/github/ageron/handson-ml2/blob/master/15_processing_sequences_using_rnns_and_cnns.ipynb" TargetMode="External"/><Relationship Id="rId20" Type="http://schemas.openxmlformats.org/officeDocument/2006/relationships/hyperlink" Target="https://nbviewer.jupyter.org/github/ageron/handson-ml2/blob/master/19_training_and_deploying_at_scale.ipynb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nbviewer.jupyter.org/github/ageron/handson-ml2/blob/master/05_support_vector_machines.ipynb" TargetMode="External"/><Relationship Id="rId11" Type="http://schemas.openxmlformats.org/officeDocument/2006/relationships/hyperlink" Target="https://nbviewer.jupyter.org/github/ageron/handson-ml2/blob/master/10_neural_nets_with_keras.ipynb" TargetMode="External"/><Relationship Id="rId5" Type="http://schemas.openxmlformats.org/officeDocument/2006/relationships/hyperlink" Target="https://nbviewer.jupyter.org/github/ageron/handson-ml2/blob/master/04_training_linear_models.ipynb" TargetMode="External"/><Relationship Id="rId15" Type="http://schemas.openxmlformats.org/officeDocument/2006/relationships/hyperlink" Target="https://nbviewer.jupyter.org/github/ageron/handson-ml2/blob/master/14_deep_computer_vision_with_cnns.ipynb" TargetMode="External"/><Relationship Id="rId10" Type="http://schemas.openxmlformats.org/officeDocument/2006/relationships/hyperlink" Target="https://nbviewer.jupyter.org/github/ageron/handson-ml2/blob/master/09_unsupervised_learning.ipynb" TargetMode="External"/><Relationship Id="rId19" Type="http://schemas.openxmlformats.org/officeDocument/2006/relationships/hyperlink" Target="https://nbviewer.jupyter.org/github/ageron/handson-ml2/blob/master/18_reinforcement_learning.ipynb" TargetMode="External"/><Relationship Id="rId4" Type="http://schemas.openxmlformats.org/officeDocument/2006/relationships/hyperlink" Target="https://nbviewer.jupyter.org/github/ageron/handson-ml2/blob/master/03_classification.ipynb" TargetMode="External"/><Relationship Id="rId9" Type="http://schemas.openxmlformats.org/officeDocument/2006/relationships/hyperlink" Target="https://nbviewer.jupyter.org/github/ageron/handson-ml2/blob/master/08_dimensionality_reduction.ipynb" TargetMode="External"/><Relationship Id="rId14" Type="http://schemas.openxmlformats.org/officeDocument/2006/relationships/hyperlink" Target="https://nbviewer.jupyter.org/github/ageron/handson-ml2/blob/master/13_loading_and_preprocessing_data.ipynb" TargetMode="External"/><Relationship Id="rId22" Type="http://schemas.openxmlformats.org/officeDocument/2006/relationships/image" Target="../media/image8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url.com/imtkupython101" TargetMode="External"/><Relationship Id="rId2" Type="http://schemas.openxmlformats.org/officeDocument/2006/relationships/hyperlink" Target="https://tinyurl.com/aintpupython101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url.com/aintpupython101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tinyurl.com/imtkupython101" TargetMode="Externa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url.com/imtkupython101" TargetMode="External"/><Relationship Id="rId2" Type="http://schemas.openxmlformats.org/officeDocument/2006/relationships/hyperlink" Target="https://tinyurl.com/aintpupython101" TargetMode="Externa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url.com/aintpupython101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tinyurl.com/imtkupython101" TargetMode="Externa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url.com/aintpupython101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tinyurl.com/imtkupython101" TargetMode="Externa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url.com/aintpupython101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tinyurl.com/imtkupython101" TargetMode="Externa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url.com/aintpupython101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tinyurl.com/imtkupython101" TargetMode="Externa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url.com/imtkupython101" TargetMode="External"/><Relationship Id="rId2" Type="http://schemas.openxmlformats.org/officeDocument/2006/relationships/hyperlink" Target="https://tinyurl.com/aintpupython101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url.com/imtkupython101" TargetMode="External"/><Relationship Id="rId2" Type="http://schemas.openxmlformats.org/officeDocument/2006/relationships/hyperlink" Target="https://tinyurl.com/aintpupython101" TargetMode="Externa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url.com/aintpupython101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tinyurl.com/imtkupython101" TargetMode="Externa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url.com/imtkupython101" TargetMode="External"/><Relationship Id="rId2" Type="http://schemas.openxmlformats.org/officeDocument/2006/relationships/hyperlink" Target="https://tinyurl.com/aintpupython101" TargetMode="Externa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url.com/aintpupython101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tinyurl.com/imtkupython101" TargetMode="Externa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url.com/imtkupython101" TargetMode="External"/><Relationship Id="rId2" Type="http://schemas.openxmlformats.org/officeDocument/2006/relationships/hyperlink" Target="https://tinyurl.com/aintpupython101" TargetMode="Externa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url.com/aintpupython101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tinyurl.com/imtkupython101" TargetMode="Externa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url.com/aintpupython101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tinyurl.com/imtkupython101" TargetMode="Externa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url.com/aintpupython101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tinyurl.com/imtkupython101" TargetMode="Externa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url.com/aintpupython101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tinyurl.com/imtkupython101" TargetMode="Externa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url.com/aintpupython101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tinyurl.com/imtkupython101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url.com/aintpupython101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tinyurl.com/imtkupython101" TargetMode="Externa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s://paperswithcode.com/sota" TargetMode="Externa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ageron/handson-ml2" TargetMode="External"/><Relationship Id="rId2" Type="http://schemas.openxmlformats.org/officeDocument/2006/relationships/hyperlink" Target="https://www.amazon.com/Hands-Machine-Learning-Scikit-Learn-TensorFlow/dp/1492032646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hyperlink" Target="https://nbviewer.jupyter.org/github/ageron/handson-ml2/blob/master/07_ensemble_learning_and_random_forests.ipynb" TargetMode="External"/><Relationship Id="rId13" Type="http://schemas.openxmlformats.org/officeDocument/2006/relationships/hyperlink" Target="https://nbviewer.jupyter.org/github/ageron/handson-ml2/blob/master/12_custom_models_and_training_with_tensorflow.ipynb" TargetMode="External"/><Relationship Id="rId18" Type="http://schemas.openxmlformats.org/officeDocument/2006/relationships/hyperlink" Target="https://nbviewer.jupyter.org/github/ageron/handson-ml2/blob/master/17_autoencoders.ipynb" TargetMode="External"/><Relationship Id="rId3" Type="http://schemas.openxmlformats.org/officeDocument/2006/relationships/hyperlink" Target="https://nbviewer.jupyter.org/github/ageron/handson-ml2/blob/master/02_end_to_end_machine_learning_project.ipynb" TargetMode="External"/><Relationship Id="rId21" Type="http://schemas.openxmlformats.org/officeDocument/2006/relationships/hyperlink" Target="https://github.com/ageron/handson-ml2" TargetMode="External"/><Relationship Id="rId7" Type="http://schemas.openxmlformats.org/officeDocument/2006/relationships/hyperlink" Target="https://nbviewer.jupyter.org/github/ageron/handson-ml2/blob/master/06_decision_trees.ipynb" TargetMode="External"/><Relationship Id="rId12" Type="http://schemas.openxmlformats.org/officeDocument/2006/relationships/hyperlink" Target="https://nbviewer.jupyter.org/github/ageron/handson-ml2/blob/master/11_training_deep_neural_networks.ipynb" TargetMode="External"/><Relationship Id="rId17" Type="http://schemas.openxmlformats.org/officeDocument/2006/relationships/hyperlink" Target="https://nbviewer.jupyter.org/github/ageron/handson-ml2/blob/master/16_nlp_with_rnns_and_attention.ipynb" TargetMode="External"/><Relationship Id="rId2" Type="http://schemas.openxmlformats.org/officeDocument/2006/relationships/hyperlink" Target="https://nbviewer.jupyter.org/github/ageron/handson-ml2/blob/master/01_the_machine_learning_landscape.ipynb" TargetMode="External"/><Relationship Id="rId16" Type="http://schemas.openxmlformats.org/officeDocument/2006/relationships/hyperlink" Target="https://nbviewer.jupyter.org/github/ageron/handson-ml2/blob/master/15_processing_sequences_using_rnns_and_cnns.ipynb" TargetMode="External"/><Relationship Id="rId20" Type="http://schemas.openxmlformats.org/officeDocument/2006/relationships/hyperlink" Target="https://nbviewer.jupyter.org/github/ageron/handson-ml2/blob/master/19_training_and_deploying_at_scale.ipynb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nbviewer.jupyter.org/github/ageron/handson-ml2/blob/master/05_support_vector_machines.ipynb" TargetMode="External"/><Relationship Id="rId11" Type="http://schemas.openxmlformats.org/officeDocument/2006/relationships/hyperlink" Target="https://nbviewer.jupyter.org/github/ageron/handson-ml2/blob/master/10_neural_nets_with_keras.ipynb" TargetMode="External"/><Relationship Id="rId5" Type="http://schemas.openxmlformats.org/officeDocument/2006/relationships/hyperlink" Target="https://nbviewer.jupyter.org/github/ageron/handson-ml2/blob/master/04_training_linear_models.ipynb" TargetMode="External"/><Relationship Id="rId15" Type="http://schemas.openxmlformats.org/officeDocument/2006/relationships/hyperlink" Target="https://nbviewer.jupyter.org/github/ageron/handson-ml2/blob/master/14_deep_computer_vision_with_cnns.ipynb" TargetMode="External"/><Relationship Id="rId10" Type="http://schemas.openxmlformats.org/officeDocument/2006/relationships/hyperlink" Target="https://nbviewer.jupyter.org/github/ageron/handson-ml2/blob/master/09_unsupervised_learning.ipynb" TargetMode="External"/><Relationship Id="rId19" Type="http://schemas.openxmlformats.org/officeDocument/2006/relationships/hyperlink" Target="https://nbviewer.jupyter.org/github/ageron/handson-ml2/blob/master/18_reinforcement_learning.ipynb" TargetMode="External"/><Relationship Id="rId4" Type="http://schemas.openxmlformats.org/officeDocument/2006/relationships/hyperlink" Target="https://nbviewer.jupyter.org/github/ageron/handson-ml2/blob/master/03_classification.ipynb" TargetMode="External"/><Relationship Id="rId9" Type="http://schemas.openxmlformats.org/officeDocument/2006/relationships/hyperlink" Target="https://nbviewer.jupyter.org/github/ageron/handson-ml2/blob/master/08_dimensionality_reduction.ipynb" TargetMode="External"/><Relationship Id="rId14" Type="http://schemas.openxmlformats.org/officeDocument/2006/relationships/hyperlink" Target="https://nbviewer.jupyter.org/github/ageron/handson-ml2/blob/master/13_loading_and_preprocessing_data.ipynb" TargetMode="External"/><Relationship Id="rId22" Type="http://schemas.openxmlformats.org/officeDocument/2006/relationships/image" Target="../media/image8.jpe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url.com/aintpupython101" TargetMode="External"/><Relationship Id="rId2" Type="http://schemas.openxmlformats.org/officeDocument/2006/relationships/hyperlink" Target="https://colab.research.google.com/drive/1FEG6DnGvwfUbeo4zJ1zTunjMqf2RkCrT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hyperlink" Target="https://tinyurl.com/imtkupython101" TargetMode="Externa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mazon.com/Artificial-Intelligence-A-Modern-Approach/dp/0134610997/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標題 1"/>
          <p:cNvSpPr txBox="1">
            <a:spLocks/>
          </p:cNvSpPr>
          <p:nvPr/>
        </p:nvSpPr>
        <p:spPr bwMode="auto">
          <a:xfrm>
            <a:off x="179512" y="1550746"/>
            <a:ext cx="8784976" cy="173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5400" b="1" dirty="0">
                <a:solidFill>
                  <a:srgbClr val="C00000"/>
                </a:solidFill>
                <a:ea typeface="標楷體" pitchFamily="65" charset="-120"/>
              </a:rPr>
              <a:t>學習理論與綜合學習 </a:t>
            </a:r>
            <a:br>
              <a:rPr lang="zh-TW" altLang="en-US" sz="5400" b="1" dirty="0">
                <a:solidFill>
                  <a:srgbClr val="C00000"/>
                </a:solidFill>
                <a:ea typeface="標楷體" pitchFamily="65" charset="-120"/>
              </a:rPr>
            </a:br>
            <a:r>
              <a:rPr lang="en-US" altLang="zh-TW" sz="3600" b="1" dirty="0">
                <a:solidFill>
                  <a:srgbClr val="C00000"/>
                </a:solidFill>
                <a:ea typeface="標楷體" pitchFamily="65" charset="-120"/>
              </a:rPr>
              <a:t>(The Theory of Learning and </a:t>
            </a:r>
            <a:br>
              <a:rPr lang="en-US" altLang="zh-TW" sz="3600" b="1" dirty="0">
                <a:solidFill>
                  <a:srgbClr val="C00000"/>
                </a:solidFill>
                <a:ea typeface="標楷體" pitchFamily="65" charset="-120"/>
              </a:rPr>
            </a:br>
            <a:r>
              <a:rPr lang="en-US" altLang="zh-TW" sz="3600" b="1" dirty="0">
                <a:solidFill>
                  <a:srgbClr val="C00000"/>
                </a:solidFill>
                <a:ea typeface="標楷體" pitchFamily="65" charset="-120"/>
              </a:rPr>
              <a:t>Ensemble Learning)</a:t>
            </a:r>
          </a:p>
        </p:txBody>
      </p:sp>
      <p:sp>
        <p:nvSpPr>
          <p:cNvPr id="11" name="投影片編號版面配置區 4"/>
          <p:cNvSpPr>
            <a:spLocks noGrp="1"/>
          </p:cNvSpPr>
          <p:nvPr>
            <p:ph type="sldNum" sz="quarter" idx="12"/>
          </p:nvPr>
        </p:nvSpPr>
        <p:spPr bwMode="auto">
          <a:xfrm>
            <a:off x="6975475" y="6519863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D2B16B09-038F-44F4-8EB4-975A60D8103E}" type="slidenum">
              <a:rPr lang="zh-TW" altLang="en-US" sz="1200" smtClean="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1</a:t>
            </a:fld>
            <a:endParaRPr lang="zh-TW" altLang="en-US" sz="1200">
              <a:solidFill>
                <a:srgbClr val="898989"/>
              </a:solidFill>
            </a:endParaRPr>
          </a:p>
        </p:txBody>
      </p:sp>
      <p:sp>
        <p:nvSpPr>
          <p:cNvPr id="13" name="副標題 2"/>
          <p:cNvSpPr txBox="1">
            <a:spLocks/>
          </p:cNvSpPr>
          <p:nvPr/>
        </p:nvSpPr>
        <p:spPr bwMode="auto">
          <a:xfrm>
            <a:off x="468313" y="4275089"/>
            <a:ext cx="8207375" cy="2538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r>
              <a:rPr kumimoji="0" lang="en-US" altLang="zh-TW" sz="2400" b="1" dirty="0">
                <a:solidFill>
                  <a:srgbClr val="898989"/>
                </a:solidFill>
                <a:cs typeface="Calibri" panose="020F0502020204030204" pitchFamily="34" charset="0"/>
                <a:hlinkClick r:id="rId3"/>
              </a:rPr>
              <a:t>Min-</a:t>
            </a:r>
            <a:r>
              <a:rPr kumimoji="0" lang="en-US" altLang="zh-TW" sz="2400" b="1" dirty="0" err="1">
                <a:solidFill>
                  <a:srgbClr val="898989"/>
                </a:solidFill>
                <a:cs typeface="Calibri" panose="020F0502020204030204" pitchFamily="34" charset="0"/>
                <a:hlinkClick r:id="rId3"/>
              </a:rPr>
              <a:t>Yuh</a:t>
            </a:r>
            <a:r>
              <a:rPr kumimoji="0" lang="en-US" altLang="zh-TW" sz="2400" b="1" dirty="0">
                <a:solidFill>
                  <a:srgbClr val="898989"/>
                </a:solidFill>
                <a:cs typeface="Calibri" panose="020F0502020204030204" pitchFamily="34" charset="0"/>
                <a:hlinkClick r:id="rId3"/>
              </a:rPr>
              <a:t> Day</a:t>
            </a:r>
            <a:endParaRPr kumimoji="0" lang="en-US" altLang="zh-TW" sz="2400" b="1" dirty="0">
              <a:solidFill>
                <a:srgbClr val="898989"/>
              </a:solidFill>
              <a:cs typeface="Calibri" panose="020F0502020204030204" pitchFamily="34" charset="0"/>
            </a:endParaRPr>
          </a:p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r>
              <a:rPr kumimoji="0" lang="zh-TW" altLang="en-US" sz="2400" b="1" dirty="0">
                <a:solidFill>
                  <a:srgbClr val="898989"/>
                </a:solidFill>
                <a:latin typeface="標楷體" pitchFamily="65" charset="-120"/>
                <a:ea typeface="標楷體" pitchFamily="65" charset="-120"/>
                <a:hlinkClick r:id="rId4"/>
              </a:rPr>
              <a:t>戴敏育</a:t>
            </a:r>
            <a:endParaRPr kumimoji="0" lang="en-US" altLang="zh-TW" sz="2400" b="1" dirty="0">
              <a:latin typeface="標楷體" pitchFamily="65" charset="-120"/>
              <a:cs typeface="Times New Roman" pitchFamily="18" charset="0"/>
            </a:endParaRPr>
          </a:p>
          <a:p>
            <a:pPr algn="ctr" eaLnBrk="1" hangingPunct="1">
              <a:lnSpc>
                <a:spcPct val="80000"/>
              </a:lnSpc>
              <a:buNone/>
            </a:pPr>
            <a:r>
              <a:rPr kumimoji="0" lang="en-US" altLang="zh-TW" sz="2400" b="1" dirty="0">
                <a:solidFill>
                  <a:schemeClr val="tx2"/>
                </a:solidFill>
                <a:cs typeface="Calibri" panose="020F0502020204030204" pitchFamily="34" charset="0"/>
              </a:rPr>
              <a:t>Associate Professor</a:t>
            </a:r>
          </a:p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r>
              <a:rPr kumimoji="0" lang="zh-TW" altLang="en-US" sz="2400" b="1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副教授</a:t>
            </a:r>
            <a:endParaRPr kumimoji="0" lang="en-US" altLang="zh-TW" sz="2400" b="1" dirty="0">
              <a:solidFill>
                <a:schemeClr val="tx2"/>
              </a:solidFill>
              <a:latin typeface="標楷體" pitchFamily="65" charset="-120"/>
              <a:cs typeface="Times New Roman" pitchFamily="18" charset="0"/>
            </a:endParaRPr>
          </a:p>
          <a:p>
            <a:pPr algn="ctr" eaLnBrk="1" hangingPunct="1">
              <a:lnSpc>
                <a:spcPct val="80000"/>
              </a:lnSpc>
              <a:buNone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Institute of Information Management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, 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National Taipei University</a:t>
            </a:r>
            <a:endParaRPr kumimoji="0" lang="en-US" altLang="zh-TW" sz="1800" b="1" dirty="0">
              <a:solidFill>
                <a:srgbClr val="89898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lnSpc>
                <a:spcPct val="80000"/>
              </a:lnSpc>
              <a:buNone/>
            </a:pPr>
            <a:r>
              <a:rPr lang="zh-TW" altLang="en-US" sz="2400" b="1" dirty="0">
                <a:latin typeface="DFKai-SB" panose="03000509000000000000" pitchFamily="49" charset="-120"/>
                <a:ea typeface="DFKai-SB" panose="03000509000000000000" pitchFamily="49" charset="-120"/>
                <a:cs typeface="DFKai-SB" panose="03000509000000000000" pitchFamily="49" charset="-120"/>
                <a:hlinkClick r:id="rId6"/>
              </a:rPr>
              <a:t>國立臺北大學</a:t>
            </a:r>
            <a:r>
              <a:rPr lang="zh-TW" altLang="en-US" sz="2400" b="1" dirty="0">
                <a:latin typeface="DFKai-SB" panose="03000509000000000000" pitchFamily="49" charset="-120"/>
                <a:ea typeface="DFKai-SB" panose="03000509000000000000" pitchFamily="49" charset="-120"/>
                <a:cs typeface="DFKai-SB" panose="03000509000000000000" pitchFamily="49" charset="-120"/>
              </a:rPr>
              <a:t> </a:t>
            </a:r>
            <a:r>
              <a:rPr lang="zh-TW" altLang="en-US" sz="2400" b="1" dirty="0">
                <a:latin typeface="DFKai-SB" panose="03000509000000000000" pitchFamily="49" charset="-120"/>
                <a:ea typeface="DFKai-SB" panose="03000509000000000000" pitchFamily="49" charset="-120"/>
                <a:cs typeface="DFKai-SB" panose="03000509000000000000" pitchFamily="49" charset="-120"/>
                <a:hlinkClick r:id="rId7"/>
              </a:rPr>
              <a:t>資訊管理研究所</a:t>
            </a:r>
            <a:endParaRPr kumimoji="0" lang="en-US" altLang="zh-TW" sz="2400" b="1" dirty="0">
              <a:solidFill>
                <a:srgbClr val="898989"/>
              </a:solidFill>
              <a:latin typeface="DFKai-SB" panose="03000509000000000000" pitchFamily="49" charset="-120"/>
              <a:ea typeface="DFKai-SB" panose="03000509000000000000" pitchFamily="49" charset="-120"/>
              <a:cs typeface="DFKai-SB" panose="03000509000000000000" pitchFamily="49" charset="-120"/>
            </a:endParaRPr>
          </a:p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endParaRPr kumimoji="0" lang="en-US" altLang="zh-TW" sz="600" b="1" dirty="0">
              <a:solidFill>
                <a:srgbClr val="898989"/>
              </a:solidFill>
              <a:cs typeface="Times New Roman" pitchFamily="18" charset="0"/>
              <a:hlinkClick r:id="rId8"/>
            </a:endParaRPr>
          </a:p>
          <a:p>
            <a:pPr algn="ctr" eaLnBrk="1" hangingPunct="1">
              <a:lnSpc>
                <a:spcPct val="80000"/>
              </a:lnSpc>
              <a:buNone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  <a:hlinkClick r:id="rId9"/>
              </a:rPr>
              <a:t>https://web.ntpu.edu.tw/~myday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lnSpc>
                <a:spcPct val="80000"/>
              </a:lnSpc>
              <a:buNone/>
            </a:pPr>
            <a:r>
              <a:rPr kumimoji="0" lang="en-US" altLang="zh-TW" sz="1200" b="1" dirty="0">
                <a:solidFill>
                  <a:srgbClr val="898989"/>
                </a:solidFill>
                <a:cs typeface="Times New Roman" pitchFamily="18" charset="0"/>
              </a:rPr>
              <a:t>2021-04-28</a:t>
            </a:r>
          </a:p>
        </p:txBody>
      </p:sp>
      <p:pic>
        <p:nvPicPr>
          <p:cNvPr id="14" name="Picture 4" descr="http://mail.tku.edu.tw/myday/images/Myday_Photo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27" t="1544" r="10527" b="25148"/>
          <a:stretch>
            <a:fillRect/>
          </a:stretch>
        </p:blipFill>
        <p:spPr bwMode="auto">
          <a:xfrm>
            <a:off x="2051050" y="4256311"/>
            <a:ext cx="1135063" cy="140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6CBFA1A4-AC60-1C47-BA18-7524ED7AAE8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5538" y="44624"/>
            <a:ext cx="962066" cy="62068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2D2BED8B-FC41-4348-9A46-5D09945BBE2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4430" y="718301"/>
            <a:ext cx="964282" cy="23504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66FCE0F-C2EA-8046-B2DA-92E24A6449F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244408" y="6021288"/>
            <a:ext cx="791692" cy="791692"/>
          </a:xfrm>
          <a:prstGeom prst="rect">
            <a:avLst/>
          </a:prstGeom>
        </p:spPr>
      </p:pic>
      <p:sp>
        <p:nvSpPr>
          <p:cNvPr id="9" name="標題 1">
            <a:extLst>
              <a:ext uri="{FF2B5EF4-FFF2-40B4-BE49-F238E27FC236}">
                <a16:creationId xmlns:a16="http://schemas.microsoft.com/office/drawing/2014/main" id="{A34BDED1-F1F5-204A-B6DA-992C3692A2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95636" y="71465"/>
            <a:ext cx="6552728" cy="1339425"/>
          </a:xfrm>
        </p:spPr>
        <p:txBody>
          <a:bodyPr/>
          <a:lstStyle/>
          <a:p>
            <a:pPr eaLnBrk="1" hangingPunct="1"/>
            <a:r>
              <a:rPr lang="zh-TW" altLang="en-US" sz="4800" dirty="0">
                <a:solidFill>
                  <a:schemeClr val="tx2"/>
                </a:solidFill>
              </a:rPr>
              <a:t>人工智慧 </a:t>
            </a:r>
            <a:br>
              <a:rPr lang="en-US" altLang="zh-TW" sz="4800" dirty="0">
                <a:solidFill>
                  <a:schemeClr val="tx2"/>
                </a:solidFill>
              </a:rPr>
            </a:br>
            <a:r>
              <a:rPr lang="en-US" altLang="zh-TW" sz="4800" dirty="0">
                <a:solidFill>
                  <a:schemeClr val="tx2"/>
                </a:solidFill>
              </a:rPr>
              <a:t>(Artificial Intelligence) </a:t>
            </a:r>
            <a:endParaRPr lang="en-US" altLang="zh-TW" dirty="0">
              <a:solidFill>
                <a:schemeClr val="tx2"/>
              </a:solidFill>
            </a:endParaRPr>
          </a:p>
        </p:txBody>
      </p:sp>
      <p:sp>
        <p:nvSpPr>
          <p:cNvPr id="12" name="文字方塊 5">
            <a:extLst>
              <a:ext uri="{FF2B5EF4-FFF2-40B4-BE49-F238E27FC236}">
                <a16:creationId xmlns:a16="http://schemas.microsoft.com/office/drawing/2014/main" id="{CB47C35F-F35B-AF46-BF6C-377746D99C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1442" y="3297758"/>
            <a:ext cx="468111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en-US" altLang="zh-TW" sz="1800" dirty="0">
                <a:solidFill>
                  <a:srgbClr val="7F7F7F"/>
                </a:solidFill>
              </a:rPr>
              <a:t>1092AI07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en-US" altLang="zh-TW" sz="1800" dirty="0">
                <a:solidFill>
                  <a:srgbClr val="7F7F7F"/>
                </a:solidFill>
              </a:rPr>
              <a:t>MBA, IM, NTPU </a:t>
            </a:r>
            <a:r>
              <a:rPr kumimoji="0" lang="is-IS" altLang="zh-TW" sz="1800" dirty="0">
                <a:solidFill>
                  <a:srgbClr val="7F7F7F"/>
                </a:solidFill>
              </a:rPr>
              <a:t>(M5010) (Spring 2021)</a:t>
            </a:r>
            <a:br>
              <a:rPr kumimoji="0" lang="is-IS" altLang="zh-TW" sz="1800" dirty="0">
                <a:solidFill>
                  <a:srgbClr val="7F7F7F"/>
                </a:solidFill>
              </a:rPr>
            </a:br>
            <a:r>
              <a:rPr kumimoji="0" lang="en-US" altLang="ja-JP" sz="1800" dirty="0">
                <a:solidFill>
                  <a:srgbClr val="7F7F7F"/>
                </a:solidFill>
              </a:rPr>
              <a:t> Wed 2, 3, 4 (9:10-12:00) (B8F40)</a:t>
            </a:r>
          </a:p>
        </p:txBody>
      </p:sp>
    </p:spTree>
    <p:extLst>
      <p:ext uri="{BB962C8B-B14F-4D97-AF65-F5344CB8AC3E}">
        <p14:creationId xmlns:p14="http://schemas.microsoft.com/office/powerpoint/2010/main" val="21925044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7DE75B-B5BC-B142-9989-EC67B09802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425356"/>
          </a:xfrm>
        </p:spPr>
        <p:txBody>
          <a:bodyPr/>
          <a:lstStyle/>
          <a:p>
            <a:r>
              <a:rPr lang="en-US" sz="3600" dirty="0">
                <a:solidFill>
                  <a:srgbClr val="FF0000"/>
                </a:solidFill>
              </a:rPr>
              <a:t>Learning from Examples</a:t>
            </a:r>
          </a:p>
          <a:p>
            <a:r>
              <a:rPr lang="en-US" sz="3600" dirty="0"/>
              <a:t>Learning Probabilistic Models</a:t>
            </a:r>
          </a:p>
          <a:p>
            <a:r>
              <a:rPr lang="en-US" sz="3600" dirty="0"/>
              <a:t>Deep Learning</a:t>
            </a:r>
          </a:p>
          <a:p>
            <a:r>
              <a:rPr lang="en-US" sz="3600" dirty="0"/>
              <a:t>Reinforcement Learning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E19190-BE62-0440-B959-CF36C48BB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10</a:t>
            </a:fld>
            <a:endParaRPr lang="zh-TW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15C8621-7DA8-C04B-86FE-5D18631C4E40}"/>
              </a:ext>
            </a:extLst>
          </p:cNvPr>
          <p:cNvSpPr/>
          <p:nvPr/>
        </p:nvSpPr>
        <p:spPr>
          <a:xfrm>
            <a:off x="1057500" y="6579314"/>
            <a:ext cx="698477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Source: Stuart Russell and Peter </a:t>
            </a:r>
            <a:r>
              <a:rPr lang="en-US" sz="1000" dirty="0" err="1">
                <a:solidFill>
                  <a:schemeClr val="bg1">
                    <a:lumMod val="65000"/>
                  </a:schemeClr>
                </a:solidFill>
              </a:rPr>
              <a:t>Norvig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 (2020), Artificial Intelligence: A Modern Approach, 4th Edition, Pearson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6F8FA99-5A61-2147-8B8C-CFD01666BB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7" y="125760"/>
            <a:ext cx="8496944" cy="1287016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Artificial Intelligence: </a:t>
            </a:r>
            <a:br>
              <a:rPr lang="en-US" dirty="0">
                <a:solidFill>
                  <a:schemeClr val="accent1"/>
                </a:solidFill>
              </a:rPr>
            </a:br>
            <a:r>
              <a:rPr lang="en-US" dirty="0">
                <a:solidFill>
                  <a:schemeClr val="accent1"/>
                </a:solidFill>
              </a:rPr>
              <a:t>5. Machine Learning</a:t>
            </a:r>
          </a:p>
        </p:txBody>
      </p:sp>
    </p:spTree>
    <p:extLst>
      <p:ext uri="{BB962C8B-B14F-4D97-AF65-F5344CB8AC3E}">
        <p14:creationId xmlns:p14="http://schemas.microsoft.com/office/powerpoint/2010/main" val="35676059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4C8D7D-80A7-9C44-AC14-7C213783A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974" y="122237"/>
            <a:ext cx="8760541" cy="1984303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Reinforcement Learning (DL)</a:t>
            </a:r>
            <a:endParaRPr lang="en-US" sz="3200" b="0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B2875C-0D07-C946-B2E0-EB049C68E3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488C-161F-514B-8FF5-CF5173A03E8D}" type="slidenum">
              <a:rPr lang="en-US" smtClean="0"/>
              <a:t>11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A2F2A46-342F-BD47-959B-D697CC7964CB}"/>
              </a:ext>
            </a:extLst>
          </p:cNvPr>
          <p:cNvSpPr/>
          <p:nvPr/>
        </p:nvSpPr>
        <p:spPr>
          <a:xfrm>
            <a:off x="441542" y="6606257"/>
            <a:ext cx="823140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Source: Richard S. Sutton &amp; Andrew G. </a:t>
            </a:r>
            <a:r>
              <a:rPr lang="en-US" sz="1200" dirty="0" err="1">
                <a:solidFill>
                  <a:schemeClr val="bg1">
                    <a:lumMod val="75000"/>
                  </a:schemeClr>
                </a:solidFill>
              </a:rPr>
              <a:t>Barto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 (2018), Reinforcement Learning: An Introduction, 2nd Edition, A Bradford Book.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A93A4EEF-E6AA-3F4E-A406-95D287D4F0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9628" y="2501160"/>
            <a:ext cx="1273629" cy="767312"/>
          </a:xfrm>
          <a:prstGeom prst="roundRect">
            <a:avLst>
              <a:gd name="adj" fmla="val 1363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Agent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3E51BB8B-A5E7-1D41-B482-205B966688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2217" y="4138656"/>
            <a:ext cx="2481943" cy="880859"/>
          </a:xfrm>
          <a:prstGeom prst="roundRect">
            <a:avLst>
              <a:gd name="adj" fmla="val 18924"/>
            </a:avLst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Environment</a:t>
            </a:r>
          </a:p>
        </p:txBody>
      </p:sp>
    </p:spTree>
    <p:extLst>
      <p:ext uri="{BB962C8B-B14F-4D97-AF65-F5344CB8AC3E}">
        <p14:creationId xmlns:p14="http://schemas.microsoft.com/office/powerpoint/2010/main" val="5304410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4C8D7D-80A7-9C44-AC14-7C213783A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974" y="122237"/>
            <a:ext cx="8760541" cy="1984303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Reinforcement Learning (DL)</a:t>
            </a:r>
            <a:endParaRPr lang="en-US" sz="3200" b="0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B2875C-0D07-C946-B2E0-EB049C68E3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488C-161F-514B-8FF5-CF5173A03E8D}" type="slidenum">
              <a:rPr lang="en-US" smtClean="0"/>
              <a:t>12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A2F2A46-342F-BD47-959B-D697CC7964CB}"/>
              </a:ext>
            </a:extLst>
          </p:cNvPr>
          <p:cNvSpPr/>
          <p:nvPr/>
        </p:nvSpPr>
        <p:spPr>
          <a:xfrm>
            <a:off x="441542" y="6606257"/>
            <a:ext cx="823140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Source: Richard S. Sutton &amp; Andrew G. </a:t>
            </a:r>
            <a:r>
              <a:rPr lang="en-US" sz="1200" dirty="0" err="1">
                <a:solidFill>
                  <a:schemeClr val="bg1">
                    <a:lumMod val="75000"/>
                  </a:schemeClr>
                </a:solidFill>
              </a:rPr>
              <a:t>Barto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 (2018), Reinforcement Learning: An Introduction, 2nd Edition, A Bradford Book.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A93A4EEF-E6AA-3F4E-A406-95D287D4F0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9628" y="2501160"/>
            <a:ext cx="1273629" cy="767312"/>
          </a:xfrm>
          <a:prstGeom prst="roundRect">
            <a:avLst>
              <a:gd name="adj" fmla="val 1363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Agent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3E51BB8B-A5E7-1D41-B482-205B966688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2217" y="4138656"/>
            <a:ext cx="2481943" cy="880859"/>
          </a:xfrm>
          <a:prstGeom prst="roundRect">
            <a:avLst>
              <a:gd name="adj" fmla="val 18924"/>
            </a:avLst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Environment</a:t>
            </a:r>
          </a:p>
        </p:txBody>
      </p:sp>
      <p:cxnSp>
        <p:nvCxnSpPr>
          <p:cNvPr id="11" name="Elbow Connector 10">
            <a:extLst>
              <a:ext uri="{FF2B5EF4-FFF2-40B4-BE49-F238E27FC236}">
                <a16:creationId xmlns:a16="http://schemas.microsoft.com/office/drawing/2014/main" id="{1E9B0CED-362A-EC4D-B31F-9A86D2DBF9A5}"/>
              </a:ext>
            </a:extLst>
          </p:cNvPr>
          <p:cNvCxnSpPr>
            <a:cxnSpLocks/>
            <a:stCxn id="8" idx="3"/>
            <a:endCxn id="9" idx="3"/>
          </p:cNvCxnSpPr>
          <p:nvPr/>
        </p:nvCxnSpPr>
        <p:spPr>
          <a:xfrm>
            <a:off x="5313257" y="2884816"/>
            <a:ext cx="590903" cy="1694270"/>
          </a:xfrm>
          <a:prstGeom prst="bentConnector3">
            <a:avLst>
              <a:gd name="adj1" fmla="val 359991"/>
            </a:avLst>
          </a:prstGeom>
          <a:ln w="50800">
            <a:solidFill>
              <a:schemeClr val="tx1"/>
            </a:solidFill>
            <a:headEnd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Elbow Connector 12">
            <a:extLst>
              <a:ext uri="{FF2B5EF4-FFF2-40B4-BE49-F238E27FC236}">
                <a16:creationId xmlns:a16="http://schemas.microsoft.com/office/drawing/2014/main" id="{2E6323A3-8BA0-AF4C-9A29-82ED3860ACA8}"/>
              </a:ext>
            </a:extLst>
          </p:cNvPr>
          <p:cNvCxnSpPr>
            <a:cxnSpLocks/>
            <a:stCxn id="9" idx="1"/>
            <a:endCxn id="8" idx="1"/>
          </p:cNvCxnSpPr>
          <p:nvPr/>
        </p:nvCxnSpPr>
        <p:spPr>
          <a:xfrm rot="10800000" flipH="1">
            <a:off x="3422216" y="2884816"/>
            <a:ext cx="617411" cy="1694270"/>
          </a:xfrm>
          <a:prstGeom prst="bentConnector3">
            <a:avLst>
              <a:gd name="adj1" fmla="val -252740"/>
            </a:avLst>
          </a:prstGeom>
          <a:ln w="50800">
            <a:solidFill>
              <a:schemeClr val="tx1"/>
            </a:solidFill>
            <a:headEnd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8F5CC39F-4420-2F48-A24E-2988B0511D9C}"/>
              </a:ext>
            </a:extLst>
          </p:cNvPr>
          <p:cNvCxnSpPr>
            <a:cxnSpLocks/>
            <a:stCxn id="9" idx="0"/>
            <a:endCxn id="8" idx="2"/>
          </p:cNvCxnSpPr>
          <p:nvPr/>
        </p:nvCxnSpPr>
        <p:spPr>
          <a:xfrm flipV="1">
            <a:off x="4663189" y="3268472"/>
            <a:ext cx="13254" cy="870184"/>
          </a:xfrm>
          <a:prstGeom prst="straightConnector1">
            <a:avLst/>
          </a:prstGeom>
          <a:ln w="50800">
            <a:solidFill>
              <a:schemeClr val="tx1"/>
            </a:solidFill>
            <a:headEnd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08AE28C1-2160-BE45-95FC-A300EF19A7E0}"/>
              </a:ext>
            </a:extLst>
          </p:cNvPr>
          <p:cNvSpPr txBox="1"/>
          <p:nvPr/>
        </p:nvSpPr>
        <p:spPr>
          <a:xfrm>
            <a:off x="6037470" y="2423151"/>
            <a:ext cx="10070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action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177EE5EE-6F71-F945-9760-AAC9FC3ED02E}"/>
              </a:ext>
            </a:extLst>
          </p:cNvPr>
          <p:cNvSpPr txBox="1"/>
          <p:nvPr/>
        </p:nvSpPr>
        <p:spPr>
          <a:xfrm>
            <a:off x="3445916" y="3518686"/>
            <a:ext cx="11272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reward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AF8BEB89-E91D-8E42-B050-01D7E6256D40}"/>
              </a:ext>
            </a:extLst>
          </p:cNvPr>
          <p:cNvSpPr txBox="1"/>
          <p:nvPr/>
        </p:nvSpPr>
        <p:spPr>
          <a:xfrm>
            <a:off x="2095796" y="2415897"/>
            <a:ext cx="17780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observation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E130D8D-172B-1D41-B271-BD73C2907E79}"/>
              </a:ext>
            </a:extLst>
          </p:cNvPr>
          <p:cNvSpPr txBox="1"/>
          <p:nvPr/>
        </p:nvSpPr>
        <p:spPr>
          <a:xfrm>
            <a:off x="1595036" y="2049534"/>
            <a:ext cx="5357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124950F-C7E6-1C47-8586-BAC1D6E38022}"/>
              </a:ext>
            </a:extLst>
          </p:cNvPr>
          <p:cNvSpPr txBox="1"/>
          <p:nvPr/>
        </p:nvSpPr>
        <p:spPr>
          <a:xfrm>
            <a:off x="5546155" y="2057673"/>
            <a:ext cx="5357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7EDD06F-F508-CF48-8811-BF8EB27F1CD4}"/>
              </a:ext>
            </a:extLst>
          </p:cNvPr>
          <p:cNvSpPr txBox="1"/>
          <p:nvPr/>
        </p:nvSpPr>
        <p:spPr>
          <a:xfrm>
            <a:off x="2984821" y="3217561"/>
            <a:ext cx="5357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0681945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4C8D7D-80A7-9C44-AC14-7C213783A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974" y="122237"/>
            <a:ext cx="8760541" cy="1984303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Reinforcement Learning (DL)</a:t>
            </a:r>
            <a:endParaRPr lang="en-US" sz="3200" b="0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B2875C-0D07-C946-B2E0-EB049C68E3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488C-161F-514B-8FF5-CF5173A03E8D}" type="slidenum">
              <a:rPr lang="en-US" smtClean="0"/>
              <a:t>13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A2F2A46-342F-BD47-959B-D697CC7964CB}"/>
              </a:ext>
            </a:extLst>
          </p:cNvPr>
          <p:cNvSpPr/>
          <p:nvPr/>
        </p:nvSpPr>
        <p:spPr>
          <a:xfrm>
            <a:off x="441542" y="6606257"/>
            <a:ext cx="823140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Source: Richard S. Sutton &amp; Andrew G. </a:t>
            </a:r>
            <a:r>
              <a:rPr lang="en-US" sz="1200" dirty="0" err="1">
                <a:solidFill>
                  <a:schemeClr val="bg1">
                    <a:lumMod val="75000"/>
                  </a:schemeClr>
                </a:solidFill>
              </a:rPr>
              <a:t>Barto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 (2018), Reinforcement Learning: An Introduction, 2nd Edition, A Bradford Book.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A93A4EEF-E6AA-3F4E-A406-95D287D4F0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9628" y="2501160"/>
            <a:ext cx="1273629" cy="767312"/>
          </a:xfrm>
          <a:prstGeom prst="roundRect">
            <a:avLst>
              <a:gd name="adj" fmla="val 1363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Agent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3E51BB8B-A5E7-1D41-B482-205B966688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2217" y="4138656"/>
            <a:ext cx="2481943" cy="880859"/>
          </a:xfrm>
          <a:prstGeom prst="roundRect">
            <a:avLst>
              <a:gd name="adj" fmla="val 18924"/>
            </a:avLst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Environment</a:t>
            </a:r>
          </a:p>
        </p:txBody>
      </p:sp>
      <p:cxnSp>
        <p:nvCxnSpPr>
          <p:cNvPr id="11" name="Elbow Connector 10">
            <a:extLst>
              <a:ext uri="{FF2B5EF4-FFF2-40B4-BE49-F238E27FC236}">
                <a16:creationId xmlns:a16="http://schemas.microsoft.com/office/drawing/2014/main" id="{1E9B0CED-362A-EC4D-B31F-9A86D2DBF9A5}"/>
              </a:ext>
            </a:extLst>
          </p:cNvPr>
          <p:cNvCxnSpPr>
            <a:cxnSpLocks/>
            <a:stCxn id="8" idx="3"/>
            <a:endCxn id="9" idx="3"/>
          </p:cNvCxnSpPr>
          <p:nvPr/>
        </p:nvCxnSpPr>
        <p:spPr>
          <a:xfrm>
            <a:off x="5313257" y="2884816"/>
            <a:ext cx="590903" cy="1694270"/>
          </a:xfrm>
          <a:prstGeom prst="bentConnector3">
            <a:avLst>
              <a:gd name="adj1" fmla="val 359991"/>
            </a:avLst>
          </a:prstGeom>
          <a:ln w="50800">
            <a:solidFill>
              <a:schemeClr val="tx1"/>
            </a:solidFill>
            <a:headEnd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Elbow Connector 12">
            <a:extLst>
              <a:ext uri="{FF2B5EF4-FFF2-40B4-BE49-F238E27FC236}">
                <a16:creationId xmlns:a16="http://schemas.microsoft.com/office/drawing/2014/main" id="{2E6323A3-8BA0-AF4C-9A29-82ED3860ACA8}"/>
              </a:ext>
            </a:extLst>
          </p:cNvPr>
          <p:cNvCxnSpPr>
            <a:cxnSpLocks/>
            <a:stCxn id="9" idx="1"/>
            <a:endCxn id="8" idx="1"/>
          </p:cNvCxnSpPr>
          <p:nvPr/>
        </p:nvCxnSpPr>
        <p:spPr>
          <a:xfrm rot="10800000" flipH="1">
            <a:off x="3422216" y="2884816"/>
            <a:ext cx="617411" cy="1694270"/>
          </a:xfrm>
          <a:prstGeom prst="bentConnector3">
            <a:avLst>
              <a:gd name="adj1" fmla="val -252740"/>
            </a:avLst>
          </a:prstGeom>
          <a:ln w="50800">
            <a:solidFill>
              <a:schemeClr val="tx1"/>
            </a:solidFill>
            <a:headEnd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8F5CC39F-4420-2F48-A24E-2988B0511D9C}"/>
              </a:ext>
            </a:extLst>
          </p:cNvPr>
          <p:cNvCxnSpPr>
            <a:cxnSpLocks/>
            <a:stCxn id="9" idx="0"/>
            <a:endCxn id="8" idx="2"/>
          </p:cNvCxnSpPr>
          <p:nvPr/>
        </p:nvCxnSpPr>
        <p:spPr>
          <a:xfrm flipV="1">
            <a:off x="4663189" y="3268472"/>
            <a:ext cx="13254" cy="870184"/>
          </a:xfrm>
          <a:prstGeom prst="straightConnector1">
            <a:avLst/>
          </a:prstGeom>
          <a:ln w="50800">
            <a:solidFill>
              <a:schemeClr val="tx1"/>
            </a:solidFill>
            <a:headEnd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08AE28C1-2160-BE45-95FC-A300EF19A7E0}"/>
              </a:ext>
            </a:extLst>
          </p:cNvPr>
          <p:cNvSpPr txBox="1"/>
          <p:nvPr/>
        </p:nvSpPr>
        <p:spPr>
          <a:xfrm>
            <a:off x="6037470" y="2423151"/>
            <a:ext cx="10070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action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177EE5EE-6F71-F945-9760-AAC9FC3ED02E}"/>
              </a:ext>
            </a:extLst>
          </p:cNvPr>
          <p:cNvSpPr txBox="1"/>
          <p:nvPr/>
        </p:nvSpPr>
        <p:spPr>
          <a:xfrm>
            <a:off x="3445916" y="3518686"/>
            <a:ext cx="11272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reward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AF8BEB89-E91D-8E42-B050-01D7E6256D40}"/>
              </a:ext>
            </a:extLst>
          </p:cNvPr>
          <p:cNvSpPr txBox="1"/>
          <p:nvPr/>
        </p:nvSpPr>
        <p:spPr>
          <a:xfrm>
            <a:off x="2095796" y="2415897"/>
            <a:ext cx="17780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observation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E130D8D-172B-1D41-B271-BD73C2907E79}"/>
              </a:ext>
            </a:extLst>
          </p:cNvPr>
          <p:cNvSpPr txBox="1"/>
          <p:nvPr/>
        </p:nvSpPr>
        <p:spPr>
          <a:xfrm>
            <a:off x="1595036" y="2049534"/>
            <a:ext cx="5357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124950F-C7E6-1C47-8586-BAC1D6E38022}"/>
              </a:ext>
            </a:extLst>
          </p:cNvPr>
          <p:cNvSpPr txBox="1"/>
          <p:nvPr/>
        </p:nvSpPr>
        <p:spPr>
          <a:xfrm>
            <a:off x="5546155" y="2057673"/>
            <a:ext cx="5357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7EDD06F-F508-CF48-8811-BF8EB27F1CD4}"/>
              </a:ext>
            </a:extLst>
          </p:cNvPr>
          <p:cNvSpPr txBox="1"/>
          <p:nvPr/>
        </p:nvSpPr>
        <p:spPr>
          <a:xfrm>
            <a:off x="2984821" y="3217561"/>
            <a:ext cx="5357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4715622-5053-BF40-B11A-3DA984043056}"/>
              </a:ext>
            </a:extLst>
          </p:cNvPr>
          <p:cNvSpPr txBox="1"/>
          <p:nvPr/>
        </p:nvSpPr>
        <p:spPr>
          <a:xfrm>
            <a:off x="6215189" y="2877561"/>
            <a:ext cx="41069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2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B5C4674-299C-B541-BC55-05642B5CAE2E}"/>
              </a:ext>
            </a:extLst>
          </p:cNvPr>
          <p:cNvSpPr txBox="1"/>
          <p:nvPr/>
        </p:nvSpPr>
        <p:spPr>
          <a:xfrm>
            <a:off x="4669816" y="3550326"/>
            <a:ext cx="41069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2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endParaRPr lang="en-US" sz="2200" i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2427619-DA6F-0142-8581-B969445AED83}"/>
              </a:ext>
            </a:extLst>
          </p:cNvPr>
          <p:cNvSpPr txBox="1"/>
          <p:nvPr/>
        </p:nvSpPr>
        <p:spPr>
          <a:xfrm>
            <a:off x="2750486" y="2877562"/>
            <a:ext cx="44114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2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endParaRPr lang="en-US" sz="2200" i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82580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E22016-0EBE-7946-B3D4-6529FD46D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260350"/>
            <a:ext cx="8640960" cy="1143000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Agents</a:t>
            </a:r>
            <a:r>
              <a:rPr lang="en-US" dirty="0">
                <a:solidFill>
                  <a:schemeClr val="accent1"/>
                </a:solidFill>
              </a:rPr>
              <a:t> interact with </a:t>
            </a:r>
            <a:r>
              <a:rPr lang="en-US" dirty="0">
                <a:solidFill>
                  <a:srgbClr val="C00000"/>
                </a:solidFill>
              </a:rPr>
              <a:t>environments </a:t>
            </a:r>
            <a:r>
              <a:rPr lang="en-US" dirty="0">
                <a:solidFill>
                  <a:schemeClr val="accent1"/>
                </a:solidFill>
              </a:rPr>
              <a:t>through </a:t>
            </a:r>
            <a:r>
              <a:rPr lang="en-US" dirty="0">
                <a:solidFill>
                  <a:srgbClr val="C00000"/>
                </a:solidFill>
              </a:rPr>
              <a:t>sensors</a:t>
            </a:r>
            <a:r>
              <a:rPr lang="en-US" dirty="0">
                <a:solidFill>
                  <a:schemeClr val="accent1"/>
                </a:solidFill>
              </a:rPr>
              <a:t> and </a:t>
            </a:r>
            <a:r>
              <a:rPr lang="en-US" dirty="0">
                <a:solidFill>
                  <a:srgbClr val="C00000"/>
                </a:solidFill>
              </a:rPr>
              <a:t>actuators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0B0260-84EE-2546-BC19-2034A3E68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14</a:t>
            </a:fld>
            <a:endParaRPr lang="zh-TW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603DCCD-1935-FB47-97AC-D115D4D1B344}"/>
              </a:ext>
            </a:extLst>
          </p:cNvPr>
          <p:cNvSpPr/>
          <p:nvPr/>
        </p:nvSpPr>
        <p:spPr>
          <a:xfrm>
            <a:off x="1079611" y="6579314"/>
            <a:ext cx="698477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Source: Stuart Russell and Peter </a:t>
            </a:r>
            <a:r>
              <a:rPr lang="en-US" sz="1000" dirty="0" err="1">
                <a:solidFill>
                  <a:schemeClr val="bg1">
                    <a:lumMod val="65000"/>
                  </a:schemeClr>
                </a:solidFill>
              </a:rPr>
              <a:t>Norvig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 (2020), Artificial Intelligence: A Modern Approach, 4th Edition, Pearson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8C9C127B-33F9-4F41-8F1F-AF413AF843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3273" y="1665066"/>
            <a:ext cx="7377453" cy="4795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1772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8970D0-CF64-B345-B652-CB02C2945D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062" y="0"/>
            <a:ext cx="8651875" cy="1938049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Machine Learning</a:t>
            </a:r>
            <a:br>
              <a:rPr lang="en-US" dirty="0">
                <a:solidFill>
                  <a:schemeClr val="accent1"/>
                </a:solidFill>
              </a:rPr>
            </a:br>
            <a:r>
              <a:rPr lang="en-US" dirty="0">
                <a:solidFill>
                  <a:schemeClr val="accent1"/>
                </a:solidFill>
              </a:rPr>
              <a:t>Supervised Learning (Classification)</a:t>
            </a:r>
            <a:br>
              <a:rPr lang="en-US" dirty="0">
                <a:solidFill>
                  <a:schemeClr val="accent1"/>
                </a:solidFill>
              </a:rPr>
            </a:br>
            <a:r>
              <a:rPr lang="en-US" dirty="0">
                <a:solidFill>
                  <a:schemeClr val="accent1"/>
                </a:solidFill>
              </a:rPr>
              <a:t>Learning from Examples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5B1635-C3D4-9946-BD60-0C88CE4AC3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15</a:t>
            </a:fld>
            <a:endParaRPr lang="zh-TW" altLang="en-US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07C4CE39-B7F3-D44C-A6D7-1917671DC302}"/>
              </a:ext>
            </a:extLst>
          </p:cNvPr>
          <p:cNvSpPr/>
          <p:nvPr/>
        </p:nvSpPr>
        <p:spPr>
          <a:xfrm>
            <a:off x="1013062" y="4084585"/>
            <a:ext cx="3389796" cy="1288632"/>
          </a:xfrm>
          <a:prstGeom prst="roundRect">
            <a:avLst>
              <a:gd name="adj" fmla="val 2491"/>
            </a:avLst>
          </a:prstGeom>
          <a:noFill/>
          <a:ln w="38100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DAEE3E05-F136-2644-947B-45BD07AB1662}"/>
              </a:ext>
            </a:extLst>
          </p:cNvPr>
          <p:cNvSpPr/>
          <p:nvPr/>
        </p:nvSpPr>
        <p:spPr>
          <a:xfrm>
            <a:off x="4500030" y="4084586"/>
            <a:ext cx="3389796" cy="1288632"/>
          </a:xfrm>
          <a:prstGeom prst="roundRect">
            <a:avLst>
              <a:gd name="adj" fmla="val 2491"/>
            </a:avLst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517F294-F20A-694C-A107-3033C31DD8F3}"/>
              </a:ext>
            </a:extLst>
          </p:cNvPr>
          <p:cNvSpPr txBox="1"/>
          <p:nvPr/>
        </p:nvSpPr>
        <p:spPr>
          <a:xfrm>
            <a:off x="2513035" y="3669992"/>
            <a:ext cx="825867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0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D87A0F6-F483-A348-9950-98FA05A466F5}"/>
              </a:ext>
            </a:extLst>
          </p:cNvPr>
          <p:cNvSpPr txBox="1"/>
          <p:nvPr/>
        </p:nvSpPr>
        <p:spPr>
          <a:xfrm>
            <a:off x="5907497" y="3669992"/>
            <a:ext cx="753732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0ED5FA2-723B-9548-88ED-5C5C46BB0C35}"/>
              </a:ext>
            </a:extLst>
          </p:cNvPr>
          <p:cNvSpPr txBox="1"/>
          <p:nvPr/>
        </p:nvSpPr>
        <p:spPr>
          <a:xfrm>
            <a:off x="2414142" y="1994064"/>
            <a:ext cx="482215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1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12000" b="1" i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1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2000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1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618896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8970D0-CF64-B345-B652-CB02C2945D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062" y="0"/>
            <a:ext cx="8651875" cy="1938049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Machine Learning</a:t>
            </a:r>
            <a:br>
              <a:rPr lang="en-US" dirty="0">
                <a:solidFill>
                  <a:schemeClr val="accent1"/>
                </a:solidFill>
              </a:rPr>
            </a:br>
            <a:r>
              <a:rPr lang="en-US" dirty="0">
                <a:solidFill>
                  <a:schemeClr val="accent1"/>
                </a:solidFill>
              </a:rPr>
              <a:t>Supervised Learning (Classification)</a:t>
            </a:r>
            <a:br>
              <a:rPr lang="en-US" dirty="0">
                <a:solidFill>
                  <a:schemeClr val="accent1"/>
                </a:solidFill>
              </a:rPr>
            </a:br>
            <a:r>
              <a:rPr lang="en-US" dirty="0">
                <a:solidFill>
                  <a:schemeClr val="accent1"/>
                </a:solidFill>
              </a:rPr>
              <a:t>Learning from Examples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5B1635-C3D4-9946-BD60-0C88CE4AC3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16</a:t>
            </a:fld>
            <a:endParaRPr lang="zh-TW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B7754FB-9DF8-8640-AA53-EEB8B7B96695}"/>
              </a:ext>
            </a:extLst>
          </p:cNvPr>
          <p:cNvSpPr/>
          <p:nvPr/>
        </p:nvSpPr>
        <p:spPr>
          <a:xfrm>
            <a:off x="1049066" y="2483018"/>
            <a:ext cx="770485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Courier" pitchFamily="2" charset="0"/>
              </a:rPr>
              <a:t>5.1,3.5,1.4,0.2,Iris-setosa 4.9,3.0,1.4,0.2,Iris-setosa 4.7,3.2,1.3,0.2,Iris-setosa 7.0,3.2,4.7,1.4,Iris-versicolor 6.4,3.2,4.5,1.5,Iris-versicolor 6.9,3.1,4.9,1.5,Iris-versicolor 6.3,3.3,6.0,2.5,Iris-virginica 5.8,2.7,5.1,1.9,Iris-virginica 7.1,3.0,5.9,2.1,Iris-virginica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07C4CE39-B7F3-D44C-A6D7-1917671DC302}"/>
              </a:ext>
            </a:extLst>
          </p:cNvPr>
          <p:cNvSpPr/>
          <p:nvPr/>
        </p:nvSpPr>
        <p:spPr>
          <a:xfrm>
            <a:off x="1013062" y="2378774"/>
            <a:ext cx="3389796" cy="4054534"/>
          </a:xfrm>
          <a:prstGeom prst="roundRect">
            <a:avLst>
              <a:gd name="adj" fmla="val 2491"/>
            </a:avLst>
          </a:prstGeom>
          <a:noFill/>
          <a:ln w="38100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DAEE3E05-F136-2644-947B-45BD07AB1662}"/>
              </a:ext>
            </a:extLst>
          </p:cNvPr>
          <p:cNvSpPr/>
          <p:nvPr/>
        </p:nvSpPr>
        <p:spPr>
          <a:xfrm>
            <a:off x="4500030" y="2378774"/>
            <a:ext cx="3389796" cy="4054534"/>
          </a:xfrm>
          <a:prstGeom prst="roundRect">
            <a:avLst>
              <a:gd name="adj" fmla="val 2491"/>
            </a:avLst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517F294-F20A-694C-A107-3033C31DD8F3}"/>
              </a:ext>
            </a:extLst>
          </p:cNvPr>
          <p:cNvSpPr txBox="1"/>
          <p:nvPr/>
        </p:nvSpPr>
        <p:spPr>
          <a:xfrm>
            <a:off x="323528" y="3932394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D87A0F6-F483-A348-9950-98FA05A466F5}"/>
              </a:ext>
            </a:extLst>
          </p:cNvPr>
          <p:cNvSpPr txBox="1"/>
          <p:nvPr/>
        </p:nvSpPr>
        <p:spPr>
          <a:xfrm>
            <a:off x="8282422" y="3701561"/>
            <a:ext cx="3674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0ED5FA2-723B-9548-88ED-5C5C46BB0C35}"/>
              </a:ext>
            </a:extLst>
          </p:cNvPr>
          <p:cNvSpPr txBox="1"/>
          <p:nvPr/>
        </p:nvSpPr>
        <p:spPr>
          <a:xfrm>
            <a:off x="3698628" y="1749905"/>
            <a:ext cx="14494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3200" b="1" i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1186470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6A2A96-DD8B-2F40-9E2E-D69EB97CF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488C-161F-514B-8FF5-CF5173A03E8D}" type="slidenum">
              <a:rPr lang="en-US" smtClean="0"/>
              <a:t>17</a:t>
            </a:fld>
            <a:endParaRPr lang="en-US"/>
          </a:p>
        </p:txBody>
      </p:sp>
      <p:sp>
        <p:nvSpPr>
          <p:cNvPr id="7" name="矩形 4">
            <a:extLst>
              <a:ext uri="{FF2B5EF4-FFF2-40B4-BE49-F238E27FC236}">
                <a16:creationId xmlns:a16="http://schemas.microsoft.com/office/drawing/2014/main" id="{BB64DDE1-357D-8E4C-B6CA-E6B7582612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4996" y="6567488"/>
            <a:ext cx="747400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zh-TW" sz="1000" dirty="0">
                <a:solidFill>
                  <a:srgbClr val="A6A6A6"/>
                </a:solidFill>
              </a:rPr>
              <a:t>Source: </a:t>
            </a:r>
            <a:r>
              <a:rPr lang="en-US" sz="1000" dirty="0">
                <a:hlinkClick r:id="rId2"/>
              </a:rPr>
              <a:t>https://www.amazon.com/Hands-Machine-Learning-Scikit-Learn-TensorFlow/dp/1492032646/</a:t>
            </a:r>
            <a:endParaRPr lang="en-US" altLang="zh-TW" sz="1000" dirty="0">
              <a:solidFill>
                <a:srgbClr val="A6A6A6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1D62302-F2CF-2F4D-8DB7-97125206EA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083" y="76199"/>
            <a:ext cx="8830253" cy="1359816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chemeClr val="accent1"/>
                </a:solidFill>
              </a:rPr>
              <a:t> </a:t>
            </a:r>
            <a:r>
              <a:rPr lang="en-US" sz="2400" dirty="0" err="1">
                <a:solidFill>
                  <a:schemeClr val="accent1"/>
                </a:solidFill>
              </a:rPr>
              <a:t>Aurélien</a:t>
            </a:r>
            <a:r>
              <a:rPr lang="en-US" sz="2400" dirty="0">
                <a:solidFill>
                  <a:schemeClr val="accent1"/>
                </a:solidFill>
              </a:rPr>
              <a:t> </a:t>
            </a:r>
            <a:r>
              <a:rPr lang="en-US" sz="2400" dirty="0" err="1">
                <a:solidFill>
                  <a:schemeClr val="accent1"/>
                </a:solidFill>
              </a:rPr>
              <a:t>Géron</a:t>
            </a:r>
            <a:r>
              <a:rPr lang="en-US" sz="2400" dirty="0">
                <a:solidFill>
                  <a:schemeClr val="accent1"/>
                </a:solidFill>
              </a:rPr>
              <a:t> (2019), </a:t>
            </a:r>
            <a:br>
              <a:rPr lang="en-US" sz="2400" dirty="0">
                <a:solidFill>
                  <a:schemeClr val="accent1"/>
                </a:solidFill>
              </a:rPr>
            </a:br>
            <a:r>
              <a:rPr lang="en-US" sz="2200" dirty="0">
                <a:solidFill>
                  <a:srgbClr val="FF0000"/>
                </a:solidFill>
              </a:rPr>
              <a:t>Hands-On Machine Learning with </a:t>
            </a:r>
            <a:r>
              <a:rPr lang="en-US" sz="2200" dirty="0" err="1">
                <a:solidFill>
                  <a:srgbClr val="FF0000"/>
                </a:solidFill>
              </a:rPr>
              <a:t>Scikit</a:t>
            </a:r>
            <a:r>
              <a:rPr lang="en-US" sz="2200" dirty="0">
                <a:solidFill>
                  <a:srgbClr val="FF0000"/>
                </a:solidFill>
              </a:rPr>
              <a:t>-Learn, </a:t>
            </a:r>
            <a:r>
              <a:rPr lang="en-US" sz="2200" dirty="0" err="1">
                <a:solidFill>
                  <a:srgbClr val="FF0000"/>
                </a:solidFill>
              </a:rPr>
              <a:t>Keras</a:t>
            </a:r>
            <a:r>
              <a:rPr lang="en-US" sz="2200" dirty="0">
                <a:solidFill>
                  <a:srgbClr val="FF0000"/>
                </a:solidFill>
              </a:rPr>
              <a:t>, and TensorFlow: Concepts, Tools, and Techniques to Build Intelligent Systems</a:t>
            </a:r>
            <a:r>
              <a:rPr lang="en-US" sz="2400" dirty="0">
                <a:solidFill>
                  <a:schemeClr val="accent1"/>
                </a:solidFill>
              </a:rPr>
              <a:t>, 2nd Edition</a:t>
            </a:r>
            <a:br>
              <a:rPr lang="en-US" sz="2400" b="1" dirty="0">
                <a:solidFill>
                  <a:schemeClr val="accent1"/>
                </a:solidFill>
              </a:rPr>
            </a:br>
            <a:r>
              <a:rPr lang="en-US" sz="2400" b="1" dirty="0">
                <a:solidFill>
                  <a:schemeClr val="accent1"/>
                </a:solidFill>
              </a:rPr>
              <a:t>O’Reilly Media, 2019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6802507-0AE5-7648-810D-FEB972771904}"/>
              </a:ext>
            </a:extLst>
          </p:cNvPr>
          <p:cNvSpPr/>
          <p:nvPr/>
        </p:nvSpPr>
        <p:spPr>
          <a:xfrm>
            <a:off x="2556769" y="6198156"/>
            <a:ext cx="40304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https://github.com/ageron/handson-ml2</a:t>
            </a:r>
            <a:endParaRPr lang="en-US" altLang="zh-TW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DC87681-E43B-D941-AB49-CAFC6F1B1B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2984" y="1557564"/>
            <a:ext cx="3541014" cy="4640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1307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AADDBD-93A7-814E-B7F0-6028738BF5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807" y="57176"/>
            <a:ext cx="8229600" cy="926465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chemeClr val="accent1"/>
                </a:solidFill>
              </a:rPr>
              <a:t>Hands-On Machine Learning with </a:t>
            </a:r>
            <a:br>
              <a:rPr lang="en-US" sz="3600" dirty="0">
                <a:solidFill>
                  <a:schemeClr val="accent1"/>
                </a:solidFill>
              </a:rPr>
            </a:br>
            <a:r>
              <a:rPr lang="en-US" sz="3600" dirty="0" err="1">
                <a:solidFill>
                  <a:schemeClr val="accent1"/>
                </a:solidFill>
              </a:rPr>
              <a:t>Scikit</a:t>
            </a:r>
            <a:r>
              <a:rPr lang="en-US" sz="3600" dirty="0">
                <a:solidFill>
                  <a:schemeClr val="accent1"/>
                </a:solidFill>
              </a:rPr>
              <a:t>-Learn, </a:t>
            </a:r>
            <a:r>
              <a:rPr lang="en-US" sz="3600" dirty="0" err="1">
                <a:solidFill>
                  <a:schemeClr val="accent1"/>
                </a:solidFill>
              </a:rPr>
              <a:t>Keras</a:t>
            </a:r>
            <a:r>
              <a:rPr lang="en-US" sz="3600" dirty="0">
                <a:solidFill>
                  <a:schemeClr val="accent1"/>
                </a:solidFill>
              </a:rPr>
              <a:t>, and TensorFlow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674632-2ABB-CC4C-B4A7-42232A839A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488C-161F-514B-8FF5-CF5173A03E8D}" type="slidenum">
              <a:rPr lang="en-US" smtClean="0"/>
              <a:t>18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F7999F5-596E-4C4B-87C1-36D4257C6215}"/>
              </a:ext>
            </a:extLst>
          </p:cNvPr>
          <p:cNvSpPr/>
          <p:nvPr/>
        </p:nvSpPr>
        <p:spPr>
          <a:xfrm>
            <a:off x="1087395" y="983641"/>
            <a:ext cx="7599405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Helvetica Neue" panose="02000503000000020004" pitchFamily="2" charset="0"/>
              </a:rPr>
              <a:t>Notebooks</a:t>
            </a:r>
          </a:p>
          <a:p>
            <a:pPr>
              <a:buFont typeface="+mj-lt"/>
              <a:buAutoNum type="arabicPeriod"/>
            </a:pPr>
            <a:r>
              <a:rPr lang="en-US" u="sng" dirty="0">
                <a:solidFill>
                  <a:schemeClr val="tx2"/>
                </a:solidFill>
                <a:latin typeface="Helvetica Neue" panose="02000503000000020004" pitchFamily="2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 Machine Learning landscape</a:t>
            </a:r>
            <a:endParaRPr lang="en-US" dirty="0">
              <a:solidFill>
                <a:schemeClr val="tx2"/>
              </a:solidFill>
              <a:latin typeface="Helvetica Neue" panose="02000503000000020004" pitchFamily="2" charset="0"/>
            </a:endParaRPr>
          </a:p>
          <a:p>
            <a:pPr>
              <a:buFont typeface="+mj-lt"/>
              <a:buAutoNum type="arabicPeriod"/>
            </a:pPr>
            <a:r>
              <a:rPr lang="en-US" u="sng" dirty="0">
                <a:solidFill>
                  <a:schemeClr val="tx2"/>
                </a:solidFill>
                <a:latin typeface="Helvetica Neue" panose="02000503000000020004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End-to-end Machine Learning project</a:t>
            </a:r>
            <a:endParaRPr lang="en-US" dirty="0">
              <a:solidFill>
                <a:schemeClr val="tx2"/>
              </a:solidFill>
              <a:latin typeface="Helvetica Neue" panose="02000503000000020004" pitchFamily="2" charset="0"/>
            </a:endParaRPr>
          </a:p>
          <a:p>
            <a:pPr>
              <a:buFont typeface="+mj-lt"/>
              <a:buAutoNum type="arabicPeriod"/>
            </a:pPr>
            <a:r>
              <a:rPr lang="en-US" u="sng" dirty="0">
                <a:solidFill>
                  <a:schemeClr val="tx2"/>
                </a:solidFill>
                <a:latin typeface="Helvetica Neue" panose="02000503000000020004" pitchFamily="2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Classification</a:t>
            </a:r>
            <a:endParaRPr lang="en-US" dirty="0">
              <a:solidFill>
                <a:schemeClr val="tx2"/>
              </a:solidFill>
              <a:latin typeface="Helvetica Neue" panose="02000503000000020004" pitchFamily="2" charset="0"/>
            </a:endParaRPr>
          </a:p>
          <a:p>
            <a:pPr>
              <a:buFont typeface="+mj-lt"/>
              <a:buAutoNum type="arabicPeriod"/>
            </a:pPr>
            <a:r>
              <a:rPr lang="en-US" u="sng" dirty="0">
                <a:solidFill>
                  <a:schemeClr val="tx2"/>
                </a:solidFill>
                <a:latin typeface="Helvetica Neue" panose="02000503000000020004" pitchFamily="2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Training Models</a:t>
            </a:r>
            <a:endParaRPr lang="en-US" dirty="0">
              <a:solidFill>
                <a:schemeClr val="tx2"/>
              </a:solidFill>
              <a:latin typeface="Helvetica Neue" panose="02000503000000020004" pitchFamily="2" charset="0"/>
            </a:endParaRPr>
          </a:p>
          <a:p>
            <a:pPr>
              <a:buFont typeface="+mj-lt"/>
              <a:buAutoNum type="arabicPeriod"/>
            </a:pPr>
            <a:r>
              <a:rPr lang="en-US" u="sng" dirty="0">
                <a:solidFill>
                  <a:schemeClr val="tx2"/>
                </a:solidFill>
                <a:latin typeface="Helvetica Neue" panose="02000503000000020004" pitchFamily="2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Support Vector Machines</a:t>
            </a:r>
            <a:endParaRPr lang="en-US" dirty="0">
              <a:solidFill>
                <a:schemeClr val="tx2"/>
              </a:solidFill>
              <a:latin typeface="Helvetica Neue" panose="02000503000000020004" pitchFamily="2" charset="0"/>
            </a:endParaRPr>
          </a:p>
          <a:p>
            <a:pPr>
              <a:buFont typeface="+mj-lt"/>
              <a:buAutoNum type="arabicPeriod"/>
            </a:pPr>
            <a:r>
              <a:rPr lang="en-US" u="sng" dirty="0">
                <a:solidFill>
                  <a:schemeClr val="tx2"/>
                </a:solidFill>
                <a:latin typeface="Helvetica Neue" panose="02000503000000020004" pitchFamily="2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Decision Trees</a:t>
            </a:r>
            <a:endParaRPr lang="en-US" dirty="0">
              <a:solidFill>
                <a:schemeClr val="tx2"/>
              </a:solidFill>
              <a:latin typeface="Helvetica Neue" panose="02000503000000020004" pitchFamily="2" charset="0"/>
            </a:endParaRPr>
          </a:p>
          <a:p>
            <a:pPr>
              <a:buFont typeface="+mj-lt"/>
              <a:buAutoNum type="arabicPeriod"/>
            </a:pPr>
            <a:r>
              <a:rPr lang="en-US" u="sng" dirty="0">
                <a:solidFill>
                  <a:srgbClr val="FF0000"/>
                </a:solidFill>
                <a:latin typeface="Helvetica Neue" panose="02000503000000020004" pitchFamily="2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Ensemble Learning and Random Forests</a:t>
            </a:r>
            <a:endParaRPr lang="en-US" dirty="0">
              <a:solidFill>
                <a:srgbClr val="FF0000"/>
              </a:solidFill>
              <a:latin typeface="Helvetica Neue" panose="02000503000000020004" pitchFamily="2" charset="0"/>
            </a:endParaRPr>
          </a:p>
          <a:p>
            <a:pPr>
              <a:buFont typeface="+mj-lt"/>
              <a:buAutoNum type="arabicPeriod"/>
            </a:pPr>
            <a:r>
              <a:rPr lang="en-US" u="sng" dirty="0">
                <a:solidFill>
                  <a:srgbClr val="337AB7"/>
                </a:solidFill>
                <a:latin typeface="Helvetica Neue" panose="02000503000000020004" pitchFamily="2" charset="0"/>
                <a:hlinkClick r:id="rId9"/>
              </a:rPr>
              <a:t>Dimensionality Reduction</a:t>
            </a:r>
            <a:endParaRPr lang="en-US" dirty="0">
              <a:solidFill>
                <a:srgbClr val="000000"/>
              </a:solidFill>
              <a:latin typeface="Helvetica Neue" panose="02000503000000020004" pitchFamily="2" charset="0"/>
            </a:endParaRPr>
          </a:p>
          <a:p>
            <a:pPr>
              <a:buFont typeface="+mj-lt"/>
              <a:buAutoNum type="arabicPeriod"/>
            </a:pPr>
            <a:r>
              <a:rPr lang="en-US" u="sng" dirty="0">
                <a:solidFill>
                  <a:srgbClr val="337AB7"/>
                </a:solidFill>
                <a:latin typeface="Helvetica Neue" panose="02000503000000020004" pitchFamily="2" charset="0"/>
                <a:hlinkClick r:id="rId10"/>
              </a:rPr>
              <a:t>Unsupervised Learning Techniques</a:t>
            </a:r>
            <a:endParaRPr lang="en-US" dirty="0">
              <a:solidFill>
                <a:srgbClr val="000000"/>
              </a:solidFill>
              <a:latin typeface="Helvetica Neue" panose="02000503000000020004" pitchFamily="2" charset="0"/>
            </a:endParaRPr>
          </a:p>
          <a:p>
            <a:pPr>
              <a:buFont typeface="+mj-lt"/>
              <a:buAutoNum type="arabicPeriod"/>
            </a:pPr>
            <a:r>
              <a:rPr lang="en-US" u="sng" dirty="0">
                <a:solidFill>
                  <a:srgbClr val="337AB7"/>
                </a:solidFill>
                <a:latin typeface="Helvetica Neue" panose="02000503000000020004" pitchFamily="2" charset="0"/>
                <a:hlinkClick r:id="rId11"/>
              </a:rPr>
              <a:t>Artificial Neural Nets with Keras</a:t>
            </a:r>
            <a:endParaRPr lang="en-US" dirty="0">
              <a:solidFill>
                <a:srgbClr val="000000"/>
              </a:solidFill>
              <a:latin typeface="Helvetica Neue" panose="02000503000000020004" pitchFamily="2" charset="0"/>
            </a:endParaRPr>
          </a:p>
          <a:p>
            <a:pPr>
              <a:buFont typeface="+mj-lt"/>
              <a:buAutoNum type="arabicPeriod"/>
            </a:pPr>
            <a:r>
              <a:rPr lang="en-US" u="sng" dirty="0">
                <a:solidFill>
                  <a:srgbClr val="337AB7"/>
                </a:solidFill>
                <a:latin typeface="Helvetica Neue" panose="02000503000000020004" pitchFamily="2" charset="0"/>
                <a:hlinkClick r:id="rId12"/>
              </a:rPr>
              <a:t>Training Deep Neural Networks</a:t>
            </a:r>
            <a:endParaRPr lang="en-US" dirty="0">
              <a:solidFill>
                <a:srgbClr val="000000"/>
              </a:solidFill>
              <a:latin typeface="Helvetica Neue" panose="02000503000000020004" pitchFamily="2" charset="0"/>
            </a:endParaRPr>
          </a:p>
          <a:p>
            <a:pPr>
              <a:buFont typeface="+mj-lt"/>
              <a:buAutoNum type="arabicPeriod"/>
            </a:pPr>
            <a:r>
              <a:rPr lang="en-US" u="sng" dirty="0">
                <a:solidFill>
                  <a:srgbClr val="337AB7"/>
                </a:solidFill>
                <a:latin typeface="Helvetica Neue" panose="02000503000000020004" pitchFamily="2" charset="0"/>
                <a:hlinkClick r:id="rId13"/>
              </a:rPr>
              <a:t>Custom Models and Training with TensorFlow</a:t>
            </a:r>
            <a:endParaRPr lang="en-US" dirty="0">
              <a:solidFill>
                <a:srgbClr val="000000"/>
              </a:solidFill>
              <a:latin typeface="Helvetica Neue" panose="02000503000000020004" pitchFamily="2" charset="0"/>
            </a:endParaRPr>
          </a:p>
          <a:p>
            <a:pPr>
              <a:buFont typeface="+mj-lt"/>
              <a:buAutoNum type="arabicPeriod"/>
            </a:pPr>
            <a:r>
              <a:rPr lang="en-US" u="sng" dirty="0">
                <a:solidFill>
                  <a:srgbClr val="337AB7"/>
                </a:solidFill>
                <a:latin typeface="Helvetica Neue" panose="02000503000000020004" pitchFamily="2" charset="0"/>
                <a:hlinkClick r:id="rId14"/>
              </a:rPr>
              <a:t>Loading and Preprocessing Data</a:t>
            </a:r>
            <a:endParaRPr lang="en-US" dirty="0">
              <a:solidFill>
                <a:srgbClr val="000000"/>
              </a:solidFill>
              <a:latin typeface="Helvetica Neue" panose="02000503000000020004" pitchFamily="2" charset="0"/>
            </a:endParaRPr>
          </a:p>
          <a:p>
            <a:pPr>
              <a:buFont typeface="+mj-lt"/>
              <a:buAutoNum type="arabicPeriod"/>
            </a:pPr>
            <a:r>
              <a:rPr lang="en-US" u="sng" dirty="0">
                <a:solidFill>
                  <a:srgbClr val="337AB7"/>
                </a:solidFill>
                <a:latin typeface="Helvetica Neue" panose="02000503000000020004" pitchFamily="2" charset="0"/>
                <a:hlinkClick r:id="rId15"/>
              </a:rPr>
              <a:t>Deep Computer Vision Using Convolutional Neural Networks</a:t>
            </a:r>
            <a:endParaRPr lang="en-US" dirty="0">
              <a:solidFill>
                <a:srgbClr val="000000"/>
              </a:solidFill>
              <a:latin typeface="Helvetica Neue" panose="02000503000000020004" pitchFamily="2" charset="0"/>
            </a:endParaRPr>
          </a:p>
          <a:p>
            <a:pPr>
              <a:buFont typeface="+mj-lt"/>
              <a:buAutoNum type="arabicPeriod"/>
            </a:pPr>
            <a:r>
              <a:rPr lang="en-US" u="sng" dirty="0">
                <a:solidFill>
                  <a:srgbClr val="337AB7"/>
                </a:solidFill>
                <a:latin typeface="Helvetica Neue" panose="02000503000000020004" pitchFamily="2" charset="0"/>
                <a:hlinkClick r:id="rId16"/>
              </a:rPr>
              <a:t>Processing Sequences Using RNNs and CNNs</a:t>
            </a:r>
            <a:endParaRPr lang="en-US" dirty="0">
              <a:solidFill>
                <a:srgbClr val="000000"/>
              </a:solidFill>
              <a:latin typeface="Helvetica Neue" panose="02000503000000020004" pitchFamily="2" charset="0"/>
            </a:endParaRPr>
          </a:p>
          <a:p>
            <a:pPr>
              <a:buFont typeface="+mj-lt"/>
              <a:buAutoNum type="arabicPeriod"/>
            </a:pPr>
            <a:r>
              <a:rPr lang="en-US" u="sng" dirty="0">
                <a:solidFill>
                  <a:srgbClr val="337AB7"/>
                </a:solidFill>
                <a:latin typeface="Helvetica Neue" panose="02000503000000020004" pitchFamily="2" charset="0"/>
                <a:hlinkClick r:id="rId17"/>
              </a:rPr>
              <a:t>Natural Language Processing with RNNs and Attention</a:t>
            </a:r>
            <a:endParaRPr lang="en-US" dirty="0">
              <a:solidFill>
                <a:srgbClr val="000000"/>
              </a:solidFill>
              <a:latin typeface="Helvetica Neue" panose="02000503000000020004" pitchFamily="2" charset="0"/>
            </a:endParaRPr>
          </a:p>
          <a:p>
            <a:pPr>
              <a:buFont typeface="+mj-lt"/>
              <a:buAutoNum type="arabicPeriod"/>
            </a:pPr>
            <a:r>
              <a:rPr lang="en-US" u="sng" dirty="0">
                <a:solidFill>
                  <a:srgbClr val="337AB7"/>
                </a:solidFill>
                <a:latin typeface="Helvetica Neue" panose="02000503000000020004" pitchFamily="2" charset="0"/>
                <a:hlinkClick r:id="rId18"/>
              </a:rPr>
              <a:t>Representation Learning Using Autoencoders</a:t>
            </a:r>
            <a:endParaRPr lang="en-US" dirty="0">
              <a:solidFill>
                <a:srgbClr val="000000"/>
              </a:solidFill>
              <a:latin typeface="Helvetica Neue" panose="02000503000000020004" pitchFamily="2" charset="0"/>
            </a:endParaRPr>
          </a:p>
          <a:p>
            <a:pPr>
              <a:buFont typeface="+mj-lt"/>
              <a:buAutoNum type="arabicPeriod"/>
            </a:pPr>
            <a:r>
              <a:rPr lang="en-US" u="sng" dirty="0">
                <a:solidFill>
                  <a:srgbClr val="337AB7"/>
                </a:solidFill>
                <a:latin typeface="Helvetica Neue" panose="02000503000000020004" pitchFamily="2" charset="0"/>
                <a:hlinkClick r:id="rId19"/>
              </a:rPr>
              <a:t>Reinforcement Learning</a:t>
            </a:r>
            <a:endParaRPr lang="en-US" dirty="0">
              <a:solidFill>
                <a:srgbClr val="000000"/>
              </a:solidFill>
              <a:latin typeface="Helvetica Neue" panose="02000503000000020004" pitchFamily="2" charset="0"/>
            </a:endParaRPr>
          </a:p>
          <a:p>
            <a:pPr>
              <a:buFont typeface="+mj-lt"/>
              <a:buAutoNum type="arabicPeriod"/>
            </a:pPr>
            <a:r>
              <a:rPr lang="en-US" u="sng" dirty="0">
                <a:solidFill>
                  <a:srgbClr val="337AB7"/>
                </a:solidFill>
                <a:latin typeface="Helvetica Neue" panose="02000503000000020004" pitchFamily="2" charset="0"/>
                <a:hlinkClick r:id="rId20"/>
              </a:rPr>
              <a:t>Training and Deploying TensorFlow Models at Scale</a:t>
            </a:r>
            <a:endParaRPr lang="en-US" b="0" i="0" dirty="0">
              <a:solidFill>
                <a:srgbClr val="000000"/>
              </a:solidFill>
              <a:effectLst/>
              <a:latin typeface="Helvetica Neue" panose="02000503000000020004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68964EC-2A08-7C47-B97C-5D2B09E08DE0}"/>
              </a:ext>
            </a:extLst>
          </p:cNvPr>
          <p:cNvSpPr/>
          <p:nvPr/>
        </p:nvSpPr>
        <p:spPr>
          <a:xfrm>
            <a:off x="2745454" y="6610537"/>
            <a:ext cx="317458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hlinkClick r:id="rId21"/>
              </a:rPr>
              <a:t>https://github.com/ageron/handson-ml2</a:t>
            </a:r>
            <a:endParaRPr lang="en-US" sz="14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334CE2E-484F-4146-8CA3-467FFFCBDADD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6285411" y="1115149"/>
            <a:ext cx="2401389" cy="3147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5095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5275F3-C685-C245-B282-FD6E9EC6F1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8630"/>
            <a:ext cx="8229600" cy="768043"/>
          </a:xfrm>
        </p:spPr>
        <p:txBody>
          <a:bodyPr>
            <a:normAutofit fontScale="90000"/>
          </a:bodyPr>
          <a:lstStyle/>
          <a:p>
            <a:r>
              <a:rPr lang="en-US" sz="6000" dirty="0">
                <a:solidFill>
                  <a:schemeClr val="accent1"/>
                </a:solidFill>
                <a:cs typeface="Calibri" panose="020F0502020204030204" pitchFamily="34" charset="0"/>
              </a:rPr>
              <a:t>AI, ML, DL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51A1CA-9AF3-D241-9418-692A7D106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8237F-23CD-E54D-BDBA-FE95A073E4E0}" type="slidenum">
              <a:rPr lang="zh-TW" altLang="en-US" smtClean="0"/>
              <a:pPr/>
              <a:t>19</a:t>
            </a:fld>
            <a:endParaRPr lang="zh-TW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CB1EEF8-9F9B-3A44-BB07-3FAD5A4205BD}"/>
              </a:ext>
            </a:extLst>
          </p:cNvPr>
          <p:cNvSpPr/>
          <p:nvPr/>
        </p:nvSpPr>
        <p:spPr>
          <a:xfrm>
            <a:off x="1232756" y="6611779"/>
            <a:ext cx="667848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Source: https://</a:t>
            </a:r>
            <a:r>
              <a:rPr lang="en-US" sz="1000" dirty="0" err="1">
                <a:solidFill>
                  <a:schemeClr val="bg1">
                    <a:lumMod val="65000"/>
                  </a:schemeClr>
                </a:solidFill>
              </a:rPr>
              <a:t>leonardoaraujosantos.gitbooks.io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/artificial-</a:t>
            </a:r>
            <a:r>
              <a:rPr lang="en-US" sz="1000" dirty="0" err="1">
                <a:solidFill>
                  <a:schemeClr val="bg1">
                    <a:lumMod val="65000"/>
                  </a:schemeClr>
                </a:solidFill>
              </a:rPr>
              <a:t>inteligence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/content/</a:t>
            </a:r>
            <a:r>
              <a:rPr lang="en-US" sz="1000" dirty="0" err="1">
                <a:solidFill>
                  <a:schemeClr val="bg1">
                    <a:lumMod val="65000"/>
                  </a:schemeClr>
                </a:solidFill>
              </a:rPr>
              <a:t>deep_learning.html</a:t>
            </a:r>
            <a:endParaRPr lang="en-US" sz="1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" name="Rounded Rectangle 9">
            <a:extLst>
              <a:ext uri="{FF2B5EF4-FFF2-40B4-BE49-F238E27FC236}">
                <a16:creationId xmlns:a16="http://schemas.microsoft.com/office/drawing/2014/main" id="{F37D7453-69B7-A34F-A31B-BAECF8894E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528" y="883467"/>
            <a:ext cx="8496944" cy="5688632"/>
          </a:xfrm>
          <a:prstGeom prst="roundRect">
            <a:avLst>
              <a:gd name="adj" fmla="val 7587"/>
            </a:avLst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accent3">
                <a:lumMod val="50000"/>
              </a:schemeClr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endParaRPr lang="en-US" sz="3200" b="1" dirty="0">
              <a:solidFill>
                <a:srgbClr val="FF0000"/>
              </a:solidFill>
              <a:latin typeface="+mn-lt"/>
              <a:ea typeface="+mn-ea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CC61AE9-BB18-AC40-A8FD-B88023EA7682}"/>
              </a:ext>
            </a:extLst>
          </p:cNvPr>
          <p:cNvSpPr txBox="1"/>
          <p:nvPr/>
        </p:nvSpPr>
        <p:spPr>
          <a:xfrm>
            <a:off x="2627784" y="961564"/>
            <a:ext cx="41764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Artificial Intelligence (AI)</a:t>
            </a:r>
          </a:p>
        </p:txBody>
      </p:sp>
      <p:sp>
        <p:nvSpPr>
          <p:cNvPr id="9" name="Rounded Rectangle 9">
            <a:extLst>
              <a:ext uri="{FF2B5EF4-FFF2-40B4-BE49-F238E27FC236}">
                <a16:creationId xmlns:a16="http://schemas.microsoft.com/office/drawing/2014/main" id="{ABCEF111-C555-9347-9A77-33D3519F11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5616" y="1772816"/>
            <a:ext cx="7174804" cy="4752528"/>
          </a:xfrm>
          <a:prstGeom prst="roundRect">
            <a:avLst>
              <a:gd name="adj" fmla="val 7587"/>
            </a:avLst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chemeClr val="accent3">
                <a:lumMod val="50000"/>
              </a:schemeClr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endParaRPr lang="en-US" sz="3200" b="1" dirty="0">
              <a:solidFill>
                <a:srgbClr val="FF0000"/>
              </a:solidFill>
              <a:latin typeface="+mn-lt"/>
              <a:ea typeface="+mn-ea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9515A1E4-E118-E94E-88CF-1470571311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3648" y="2598028"/>
            <a:ext cx="3312596" cy="1902074"/>
          </a:xfrm>
          <a:prstGeom prst="roundRect">
            <a:avLst>
              <a:gd name="adj" fmla="val 7587"/>
            </a:avLst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chemeClr val="accent3">
                <a:lumMod val="50000"/>
              </a:schemeClr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endParaRPr lang="en-US" sz="3200" b="1" dirty="0">
              <a:solidFill>
                <a:srgbClr val="FF0000"/>
              </a:solidFill>
              <a:latin typeface="+mn-lt"/>
              <a:ea typeface="+mn-ea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01C22123-9E90-2F41-A977-B8C2CB8CBB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3648" y="4470757"/>
            <a:ext cx="3312596" cy="1902074"/>
          </a:xfrm>
          <a:prstGeom prst="roundRect">
            <a:avLst>
              <a:gd name="adj" fmla="val 7587"/>
            </a:avLst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chemeClr val="accent3">
                <a:lumMod val="50000"/>
              </a:schemeClr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endParaRPr lang="en-US" sz="3200" b="1" dirty="0">
              <a:solidFill>
                <a:srgbClr val="FF0000"/>
              </a:solidFill>
              <a:latin typeface="+mn-lt"/>
              <a:ea typeface="+mn-ea"/>
            </a:endParaRP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EC97F93D-7333-1B4B-AE30-157A7572E3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6016" y="4470757"/>
            <a:ext cx="3312596" cy="1902074"/>
          </a:xfrm>
          <a:prstGeom prst="roundRect">
            <a:avLst>
              <a:gd name="adj" fmla="val 7587"/>
            </a:avLst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chemeClr val="accent3">
                <a:lumMod val="50000"/>
              </a:schemeClr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endParaRPr lang="en-US" sz="3200" b="1" dirty="0">
              <a:solidFill>
                <a:srgbClr val="FF0000"/>
              </a:solidFill>
              <a:latin typeface="+mn-lt"/>
              <a:ea typeface="+mn-ea"/>
            </a:endParaRP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85D0B649-6114-8849-9680-7606998E34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0412" y="2598028"/>
            <a:ext cx="3312596" cy="1902074"/>
          </a:xfrm>
          <a:prstGeom prst="roundRect">
            <a:avLst>
              <a:gd name="adj" fmla="val 7587"/>
            </a:avLst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chemeClr val="accent3">
                <a:lumMod val="50000"/>
              </a:schemeClr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endParaRPr lang="en-US" sz="3200" b="1" dirty="0">
              <a:solidFill>
                <a:srgbClr val="FF0000"/>
              </a:solidFill>
              <a:latin typeface="+mn-lt"/>
              <a:ea typeface="+mn-ea"/>
            </a:endParaRP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98806050-1B07-0E4B-8ADE-95B1DD59F4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38706" y="3606140"/>
            <a:ext cx="3312596" cy="1902074"/>
          </a:xfrm>
          <a:prstGeom prst="roundRect">
            <a:avLst>
              <a:gd name="adj" fmla="val 7587"/>
            </a:avLst>
          </a:prstGeom>
          <a:solidFill>
            <a:srgbClr val="92D050"/>
          </a:solidFill>
          <a:ln w="38100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endParaRPr lang="en-US" sz="3200" b="1" dirty="0">
              <a:solidFill>
                <a:srgbClr val="FF0000"/>
              </a:solidFill>
              <a:latin typeface="+mn-lt"/>
              <a:ea typeface="+mn-ea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FF8DC4D-8CA7-5042-82B4-AF8BBBF44B8F}"/>
              </a:ext>
            </a:extLst>
          </p:cNvPr>
          <p:cNvSpPr txBox="1"/>
          <p:nvPr/>
        </p:nvSpPr>
        <p:spPr>
          <a:xfrm>
            <a:off x="2711855" y="1844824"/>
            <a:ext cx="41764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Machine Learning (ML)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BD03364-5747-7B4B-99A7-E2E638EA7045}"/>
              </a:ext>
            </a:extLst>
          </p:cNvPr>
          <p:cNvSpPr txBox="1"/>
          <p:nvPr/>
        </p:nvSpPr>
        <p:spPr>
          <a:xfrm>
            <a:off x="2938706" y="3688850"/>
            <a:ext cx="331259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Deep Learning (DL)</a:t>
            </a:r>
          </a:p>
          <a:p>
            <a:pPr algn="ctr"/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CNN</a:t>
            </a:r>
          </a:p>
          <a:p>
            <a:pPr algn="ctr"/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RNN LSTM GRU</a:t>
            </a:r>
          </a:p>
          <a:p>
            <a:pPr algn="ctr"/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GAN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0994226-F57C-CF4A-8BDB-A9FB770D8BCC}"/>
              </a:ext>
            </a:extLst>
          </p:cNvPr>
          <p:cNvSpPr txBox="1"/>
          <p:nvPr/>
        </p:nvSpPr>
        <p:spPr>
          <a:xfrm>
            <a:off x="1452650" y="2674440"/>
            <a:ext cx="33125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Supervised </a:t>
            </a:r>
            <a:b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Learning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C61831E-48D1-AA4B-AB8C-20130B915125}"/>
              </a:ext>
            </a:extLst>
          </p:cNvPr>
          <p:cNvSpPr txBox="1"/>
          <p:nvPr/>
        </p:nvSpPr>
        <p:spPr>
          <a:xfrm>
            <a:off x="4715548" y="2661813"/>
            <a:ext cx="32584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Unsupervised Learning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41ED119-4142-8D41-B147-1E915B1336BF}"/>
              </a:ext>
            </a:extLst>
          </p:cNvPr>
          <p:cNvSpPr txBox="1"/>
          <p:nvPr/>
        </p:nvSpPr>
        <p:spPr>
          <a:xfrm>
            <a:off x="1487110" y="5445224"/>
            <a:ext cx="31828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Semi-supervised Learning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AF50849-55BF-5B45-806E-6E9D9214B132}"/>
              </a:ext>
            </a:extLst>
          </p:cNvPr>
          <p:cNvSpPr txBox="1"/>
          <p:nvPr/>
        </p:nvSpPr>
        <p:spPr>
          <a:xfrm>
            <a:off x="4762256" y="5468893"/>
            <a:ext cx="31828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Reinforcement Learning</a:t>
            </a:r>
          </a:p>
        </p:txBody>
      </p:sp>
    </p:spTree>
    <p:extLst>
      <p:ext uri="{BB962C8B-B14F-4D97-AF65-F5344CB8AC3E}">
        <p14:creationId xmlns:p14="http://schemas.microsoft.com/office/powerpoint/2010/main" val="37977717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F87740-7342-4346-B2E0-F69CCB27CF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2</a:t>
            </a:fld>
            <a:endParaRPr lang="zh-TW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03FDB645-4535-D947-9FA2-92EAE75A28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66774"/>
            <a:ext cx="813752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4400" b="1" dirty="0">
                <a:solidFill>
                  <a:schemeClr val="tx2"/>
                </a:solidFill>
                <a:ea typeface="標楷體" charset="-120"/>
              </a:rPr>
              <a:t>課程大綱 </a:t>
            </a:r>
            <a:r>
              <a:rPr lang="en-US" altLang="zh-TW" sz="4400" b="1" dirty="0">
                <a:solidFill>
                  <a:schemeClr val="tx2"/>
                </a:solidFill>
                <a:ea typeface="標楷體" charset="-120"/>
              </a:rPr>
              <a:t>(Syllabus)</a:t>
            </a:r>
            <a:endParaRPr lang="zh-TW" altLang="en-US" sz="4400" b="1" dirty="0">
              <a:solidFill>
                <a:schemeClr val="tx2"/>
              </a:solidFill>
              <a:ea typeface="標楷體" charset="-12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96274DE-EE88-D64F-AEF1-CB6EFD44DD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5538" y="44624"/>
            <a:ext cx="962066" cy="62068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F50032B-D024-554F-81C9-57B20F3C30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4430" y="718301"/>
            <a:ext cx="964282" cy="235043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117BF9-E659-A94D-8B39-CD0A833DBC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980728"/>
            <a:ext cx="8786084" cy="5688632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2400" dirty="0" err="1">
                <a:latin typeface="Calibri" charset="0"/>
                <a:ea typeface="標楷體" charset="-120"/>
              </a:rPr>
              <a:t>週次</a:t>
            </a:r>
            <a:r>
              <a:rPr lang="en-US" altLang="en-US" sz="2400" dirty="0">
                <a:latin typeface="Calibri" charset="0"/>
                <a:ea typeface="標楷體" charset="-120"/>
              </a:rPr>
              <a:t> (Week)    </a:t>
            </a:r>
            <a:r>
              <a:rPr lang="en-US" altLang="en-US" sz="2400" dirty="0" err="1">
                <a:latin typeface="Calibri" charset="0"/>
                <a:ea typeface="標楷體" charset="-120"/>
              </a:rPr>
              <a:t>日期</a:t>
            </a:r>
            <a:r>
              <a:rPr lang="en-US" altLang="en-US" sz="2400" dirty="0">
                <a:latin typeface="Calibri" charset="0"/>
                <a:ea typeface="標楷體" charset="-120"/>
              </a:rPr>
              <a:t> (Date)    </a:t>
            </a:r>
            <a:r>
              <a:rPr lang="en-US" altLang="en-US" sz="2400" dirty="0" err="1">
                <a:latin typeface="Calibri" charset="0"/>
                <a:ea typeface="標楷體" charset="-120"/>
              </a:rPr>
              <a:t>內容</a:t>
            </a:r>
            <a:r>
              <a:rPr lang="en-US" altLang="en-US" sz="2400" dirty="0">
                <a:latin typeface="Calibri" charset="0"/>
                <a:ea typeface="標楷體" charset="-120"/>
              </a:rPr>
              <a:t> (Subject/Topics)</a:t>
            </a:r>
            <a:endParaRPr lang="en-US" altLang="zh-TW" sz="2400" dirty="0"/>
          </a:p>
          <a:p>
            <a:pPr marL="0" indent="0">
              <a:buNone/>
            </a:pPr>
            <a:r>
              <a:rPr lang="en-US" altLang="zh-TW" sz="2400" dirty="0"/>
              <a:t>1  2021/02/24  </a:t>
            </a:r>
            <a:r>
              <a:rPr lang="zh-TW" altLang="en-US" sz="2400" dirty="0"/>
              <a:t>人工智慧概論 </a:t>
            </a:r>
            <a:br>
              <a:rPr lang="en-US" altLang="zh-TW" sz="2400" dirty="0"/>
            </a:br>
            <a:r>
              <a:rPr lang="en-US" altLang="zh-TW" sz="2400" dirty="0"/>
              <a:t>                            (Introduction to Artificial Intelligence)</a:t>
            </a:r>
          </a:p>
          <a:p>
            <a:pPr marL="0" indent="0">
              <a:buNone/>
            </a:pPr>
            <a:r>
              <a:rPr lang="en-US" altLang="zh-TW" sz="2400" dirty="0"/>
              <a:t>2  2021/03/03  </a:t>
            </a:r>
            <a:r>
              <a:rPr lang="zh-TW" altLang="en-US" sz="2400" dirty="0"/>
              <a:t>人工智慧和智慧代理人 </a:t>
            </a:r>
            <a:br>
              <a:rPr lang="en-US" altLang="zh-TW" sz="2400" dirty="0"/>
            </a:br>
            <a:r>
              <a:rPr lang="en-US" altLang="zh-TW" sz="2400" dirty="0"/>
              <a:t>                            (Artificial Intelligence and Intelligent Agents)</a:t>
            </a:r>
          </a:p>
          <a:p>
            <a:pPr marL="0" indent="0">
              <a:buNone/>
            </a:pPr>
            <a:r>
              <a:rPr lang="en-US" altLang="zh-TW" sz="2400" dirty="0"/>
              <a:t>3  2021/03/10  </a:t>
            </a:r>
            <a:r>
              <a:rPr lang="zh-TW" altLang="en-US" sz="2400" dirty="0"/>
              <a:t>問題解決 </a:t>
            </a:r>
            <a:br>
              <a:rPr lang="en-US" altLang="zh-TW" sz="2400" dirty="0"/>
            </a:br>
            <a:r>
              <a:rPr lang="en-US" altLang="zh-TW" sz="2400" dirty="0"/>
              <a:t>                            (Problem Solving)</a:t>
            </a:r>
          </a:p>
          <a:p>
            <a:pPr marL="0" indent="0">
              <a:buNone/>
            </a:pPr>
            <a:r>
              <a:rPr lang="en-US" altLang="zh-TW" sz="2400" dirty="0"/>
              <a:t>4  2021/03/17  </a:t>
            </a:r>
            <a:r>
              <a:rPr lang="zh-TW" altLang="en-US" sz="2400" dirty="0"/>
              <a:t>知識推理和知識表達 </a:t>
            </a:r>
            <a:br>
              <a:rPr lang="en-US" altLang="zh-TW" sz="2400" dirty="0"/>
            </a:br>
            <a:r>
              <a:rPr lang="en-US" altLang="zh-TW" sz="2400" dirty="0"/>
              <a:t>                            </a:t>
            </a:r>
            <a:r>
              <a:rPr lang="en-US" altLang="zh-TW" sz="2200" dirty="0"/>
              <a:t>(Knowledge, Reasoning and Knowledge Representation)</a:t>
            </a:r>
          </a:p>
          <a:p>
            <a:pPr marL="0" indent="0">
              <a:buNone/>
            </a:pPr>
            <a:r>
              <a:rPr lang="en-US" altLang="zh-TW" sz="2400" dirty="0"/>
              <a:t>5  2021/03/24  </a:t>
            </a:r>
            <a:r>
              <a:rPr lang="zh-TW" altLang="en-US" sz="2400" dirty="0"/>
              <a:t>不確定知識和推理 </a:t>
            </a:r>
            <a:br>
              <a:rPr lang="en-US" altLang="zh-TW" sz="2400" dirty="0"/>
            </a:br>
            <a:r>
              <a:rPr lang="en-US" altLang="zh-TW" sz="2400" dirty="0"/>
              <a:t>                            (Uncertain Knowledge and Reasoning)</a:t>
            </a:r>
          </a:p>
          <a:p>
            <a:pPr marL="0" indent="0">
              <a:buNone/>
            </a:pPr>
            <a:r>
              <a:rPr lang="en-US" altLang="zh-TW" sz="2400" dirty="0">
                <a:solidFill>
                  <a:schemeClr val="accent5">
                    <a:lumMod val="75000"/>
                  </a:schemeClr>
                </a:solidFill>
              </a:rPr>
              <a:t>6  2021/03/31  </a:t>
            </a:r>
            <a:r>
              <a:rPr lang="zh-TW" altLang="en-US" sz="2400" dirty="0">
                <a:solidFill>
                  <a:schemeClr val="accent5">
                    <a:lumMod val="75000"/>
                  </a:schemeClr>
                </a:solidFill>
              </a:rPr>
              <a:t>人工智慧個案研究 </a:t>
            </a:r>
            <a:r>
              <a:rPr lang="en-US" altLang="zh-TW" sz="2400" dirty="0">
                <a:solidFill>
                  <a:schemeClr val="accent5">
                    <a:lumMod val="75000"/>
                  </a:schemeClr>
                </a:solidFill>
              </a:rPr>
              <a:t>I </a:t>
            </a:r>
            <a:br>
              <a:rPr lang="en-US" altLang="zh-TW" sz="2400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US" altLang="zh-TW" sz="2400" dirty="0">
                <a:solidFill>
                  <a:schemeClr val="accent5">
                    <a:lumMod val="75000"/>
                  </a:schemeClr>
                </a:solidFill>
              </a:rPr>
              <a:t>                            (Case Study on Artificial Intelligence I)</a:t>
            </a:r>
          </a:p>
        </p:txBody>
      </p:sp>
    </p:spTree>
    <p:extLst>
      <p:ext uri="{BB962C8B-B14F-4D97-AF65-F5344CB8AC3E}">
        <p14:creationId xmlns:p14="http://schemas.microsoft.com/office/powerpoint/2010/main" val="4492833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936625"/>
          </a:xfrm>
        </p:spPr>
        <p:txBody>
          <a:bodyPr/>
          <a:lstStyle/>
          <a:p>
            <a:r>
              <a:rPr lang="en-US" altLang="en-US">
                <a:solidFill>
                  <a:schemeClr val="accent1"/>
                </a:solidFill>
                <a:latin typeface="Calibri" charset="0"/>
                <a:ea typeface="標楷體" charset="-120"/>
              </a:rPr>
              <a:t>Machine Learning Models</a:t>
            </a:r>
          </a:p>
        </p:txBody>
      </p:sp>
      <p:sp>
        <p:nvSpPr>
          <p:cNvPr id="2867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fld id="{3110B95A-611E-CD4F-AC69-036E7F9ECD6B}" type="slidenum">
              <a:rPr kumimoji="0" lang="zh-TW" altLang="en-US" sz="1200">
                <a:solidFill>
                  <a:srgbClr val="898989"/>
                </a:solidFill>
                <a:latin typeface="Calibri" charset="0"/>
              </a:rPr>
              <a:pPr eaLnBrk="1" hangingPunct="1"/>
              <a:t>20</a:t>
            </a:fld>
            <a:endParaRPr kumimoji="0" lang="zh-TW" alt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7" name="Rounded Rectangle 6"/>
          <p:cNvSpPr>
            <a:spLocks noChangeArrowheads="1"/>
          </p:cNvSpPr>
          <p:nvPr/>
        </p:nvSpPr>
        <p:spPr bwMode="auto">
          <a:xfrm>
            <a:off x="539750" y="1412875"/>
            <a:ext cx="3671888" cy="79216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8F26"/>
              </a:gs>
              <a:gs pos="20000">
                <a:srgbClr val="FF8F2A"/>
              </a:gs>
              <a:gs pos="100000">
                <a:srgbClr val="CB6C1D"/>
              </a:gs>
            </a:gsLst>
            <a:lin ang="5400000"/>
          </a:gradFill>
          <a:ln w="9525">
            <a:solidFill>
              <a:srgbClr val="F69240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600" dirty="0">
                <a:solidFill>
                  <a:schemeClr val="lt1"/>
                </a:solidFill>
                <a:latin typeface="+mn-lt"/>
                <a:ea typeface="+mn-ea"/>
              </a:rPr>
              <a:t>Deep Learning</a:t>
            </a:r>
          </a:p>
        </p:txBody>
      </p:sp>
      <p:sp>
        <p:nvSpPr>
          <p:cNvPr id="8" name="Rounded Rectangle 7"/>
          <p:cNvSpPr>
            <a:spLocks noChangeArrowheads="1"/>
          </p:cNvSpPr>
          <p:nvPr/>
        </p:nvSpPr>
        <p:spPr bwMode="auto">
          <a:xfrm>
            <a:off x="4716463" y="2457450"/>
            <a:ext cx="3671887" cy="792163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600" dirty="0">
                <a:solidFill>
                  <a:schemeClr val="lt1"/>
                </a:solidFill>
                <a:latin typeface="+mn-lt"/>
                <a:ea typeface="+mn-ea"/>
              </a:rPr>
              <a:t>Ensemble </a:t>
            </a:r>
          </a:p>
        </p:txBody>
      </p:sp>
      <p:sp>
        <p:nvSpPr>
          <p:cNvPr id="9" name="Rounded Rectangle 8"/>
          <p:cNvSpPr>
            <a:spLocks noChangeArrowheads="1"/>
          </p:cNvSpPr>
          <p:nvPr/>
        </p:nvSpPr>
        <p:spPr bwMode="auto">
          <a:xfrm>
            <a:off x="539750" y="4581525"/>
            <a:ext cx="3671888" cy="79216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3A7CCB"/>
              </a:gs>
              <a:gs pos="20000">
                <a:srgbClr val="3C7BC7"/>
              </a:gs>
              <a:gs pos="100000">
                <a:srgbClr val="2C5D98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600" dirty="0">
                <a:solidFill>
                  <a:schemeClr val="lt1"/>
                </a:solidFill>
                <a:latin typeface="+mn-lt"/>
                <a:ea typeface="+mn-ea"/>
              </a:rPr>
              <a:t>Clustering</a:t>
            </a:r>
          </a:p>
        </p:txBody>
      </p:sp>
      <p:sp>
        <p:nvSpPr>
          <p:cNvPr id="10" name="Rounded Rectangle 9"/>
          <p:cNvSpPr>
            <a:spLocks noChangeArrowheads="1"/>
          </p:cNvSpPr>
          <p:nvPr/>
        </p:nvSpPr>
        <p:spPr bwMode="auto">
          <a:xfrm>
            <a:off x="4716463" y="4581525"/>
            <a:ext cx="3671887" cy="79216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3A7CCB"/>
              </a:gs>
              <a:gs pos="20000">
                <a:srgbClr val="3C7BC7"/>
              </a:gs>
              <a:gs pos="100000">
                <a:srgbClr val="2C5D98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600" dirty="0">
                <a:solidFill>
                  <a:schemeClr val="lt1"/>
                </a:solidFill>
                <a:latin typeface="+mn-lt"/>
                <a:ea typeface="+mn-ea"/>
              </a:rPr>
              <a:t>Regression Analysis</a:t>
            </a:r>
          </a:p>
        </p:txBody>
      </p:sp>
      <p:sp>
        <p:nvSpPr>
          <p:cNvPr id="11" name="Rounded Rectangle 10"/>
          <p:cNvSpPr>
            <a:spLocks noChangeArrowheads="1"/>
          </p:cNvSpPr>
          <p:nvPr/>
        </p:nvSpPr>
        <p:spPr bwMode="auto">
          <a:xfrm>
            <a:off x="4716463" y="1412875"/>
            <a:ext cx="3671887" cy="79216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3A7CCB"/>
              </a:gs>
              <a:gs pos="20000">
                <a:srgbClr val="3C7BC7"/>
              </a:gs>
              <a:gs pos="100000">
                <a:srgbClr val="2C5D98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600" dirty="0">
                <a:solidFill>
                  <a:schemeClr val="lt1"/>
                </a:solidFill>
                <a:latin typeface="+mn-lt"/>
                <a:ea typeface="+mn-ea"/>
              </a:rPr>
              <a:t>Kernel </a:t>
            </a:r>
          </a:p>
        </p:txBody>
      </p:sp>
      <p:sp>
        <p:nvSpPr>
          <p:cNvPr id="12" name="Rounded Rectangle 11"/>
          <p:cNvSpPr>
            <a:spLocks noChangeArrowheads="1"/>
          </p:cNvSpPr>
          <p:nvPr/>
        </p:nvSpPr>
        <p:spPr bwMode="auto">
          <a:xfrm>
            <a:off x="4716463" y="3500438"/>
            <a:ext cx="3671887" cy="79216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3A7CCB"/>
              </a:gs>
              <a:gs pos="20000">
                <a:srgbClr val="3C7BC7"/>
              </a:gs>
              <a:gs pos="100000">
                <a:srgbClr val="2C5D98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600" dirty="0">
                <a:solidFill>
                  <a:schemeClr val="lt1"/>
                </a:solidFill>
                <a:latin typeface="+mn-lt"/>
                <a:ea typeface="+mn-ea"/>
              </a:rPr>
              <a:t>Dimensionality reduction</a:t>
            </a:r>
          </a:p>
        </p:txBody>
      </p:sp>
      <p:sp>
        <p:nvSpPr>
          <p:cNvPr id="13" name="Rounded Rectangle 12"/>
          <p:cNvSpPr>
            <a:spLocks noChangeArrowheads="1"/>
          </p:cNvSpPr>
          <p:nvPr/>
        </p:nvSpPr>
        <p:spPr bwMode="auto">
          <a:xfrm>
            <a:off x="539750" y="3500438"/>
            <a:ext cx="3671888" cy="79216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3A7CCB"/>
              </a:gs>
              <a:gs pos="20000">
                <a:srgbClr val="3C7BC7"/>
              </a:gs>
              <a:gs pos="100000">
                <a:srgbClr val="2C5D98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600" dirty="0">
                <a:solidFill>
                  <a:schemeClr val="lt1"/>
                </a:solidFill>
                <a:latin typeface="+mn-lt"/>
                <a:ea typeface="+mn-ea"/>
              </a:rPr>
              <a:t>Decision tree</a:t>
            </a:r>
          </a:p>
        </p:txBody>
      </p:sp>
      <p:sp>
        <p:nvSpPr>
          <p:cNvPr id="14" name="Rounded Rectangle 13"/>
          <p:cNvSpPr>
            <a:spLocks noChangeArrowheads="1"/>
          </p:cNvSpPr>
          <p:nvPr/>
        </p:nvSpPr>
        <p:spPr bwMode="auto">
          <a:xfrm>
            <a:off x="4716463" y="5589588"/>
            <a:ext cx="3671887" cy="79216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3A7CCB"/>
              </a:gs>
              <a:gs pos="20000">
                <a:srgbClr val="3C7BC7"/>
              </a:gs>
              <a:gs pos="100000">
                <a:srgbClr val="2C5D98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600" dirty="0">
                <a:solidFill>
                  <a:schemeClr val="lt1"/>
                </a:solidFill>
                <a:latin typeface="+mn-lt"/>
                <a:ea typeface="+mn-ea"/>
              </a:rPr>
              <a:t>Instance based</a:t>
            </a:r>
          </a:p>
        </p:txBody>
      </p:sp>
      <p:sp>
        <p:nvSpPr>
          <p:cNvPr id="15" name="Rounded Rectangle 14"/>
          <p:cNvSpPr>
            <a:spLocks noChangeArrowheads="1"/>
          </p:cNvSpPr>
          <p:nvPr/>
        </p:nvSpPr>
        <p:spPr bwMode="auto">
          <a:xfrm>
            <a:off x="539750" y="5589588"/>
            <a:ext cx="3671888" cy="79216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3A7CCB"/>
              </a:gs>
              <a:gs pos="20000">
                <a:srgbClr val="3C7BC7"/>
              </a:gs>
              <a:gs pos="100000">
                <a:srgbClr val="2C5D98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600" dirty="0">
                <a:solidFill>
                  <a:schemeClr val="lt1"/>
                </a:solidFill>
                <a:latin typeface="+mn-lt"/>
                <a:ea typeface="+mn-ea"/>
              </a:rPr>
              <a:t>Bayesian</a:t>
            </a:r>
          </a:p>
        </p:txBody>
      </p:sp>
      <p:sp>
        <p:nvSpPr>
          <p:cNvPr id="16" name="Rounded Rectangle 15"/>
          <p:cNvSpPr>
            <a:spLocks noChangeArrowheads="1"/>
          </p:cNvSpPr>
          <p:nvPr/>
        </p:nvSpPr>
        <p:spPr bwMode="auto">
          <a:xfrm>
            <a:off x="539750" y="2457450"/>
            <a:ext cx="3671888" cy="79216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3A7CCB"/>
              </a:gs>
              <a:gs pos="20000">
                <a:srgbClr val="3C7BC7"/>
              </a:gs>
              <a:gs pos="100000">
                <a:srgbClr val="2C5D98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600" dirty="0">
                <a:solidFill>
                  <a:schemeClr val="lt1"/>
                </a:solidFill>
                <a:latin typeface="+mn-lt"/>
                <a:ea typeface="+mn-ea"/>
              </a:rPr>
              <a:t>Association rules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692275" y="6581775"/>
            <a:ext cx="5759450" cy="2762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spcBef>
                <a:spcPct val="30000"/>
              </a:spcBef>
              <a:defRPr/>
            </a:pPr>
            <a:r>
              <a:rPr lang="en-US" sz="1200" dirty="0">
                <a:solidFill>
                  <a:schemeClr val="bg1">
                    <a:lumMod val="75000"/>
                  </a:schemeClr>
                </a:solidFill>
                <a:ea typeface="新細明體" charset="0"/>
                <a:cs typeface="新細明體" charset="0"/>
              </a:rPr>
              <a:t>Source: </a:t>
            </a:r>
            <a:r>
              <a:rPr lang="en-US" altLang="zh-TW" sz="1200" dirty="0" err="1">
                <a:solidFill>
                  <a:schemeClr val="bg1">
                    <a:lumMod val="7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Sunila</a:t>
            </a:r>
            <a:r>
              <a:rPr lang="en-US" altLang="zh-TW" sz="1200" dirty="0">
                <a:solidFill>
                  <a:schemeClr val="bg1">
                    <a:lumMod val="7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 </a:t>
            </a:r>
            <a:r>
              <a:rPr lang="en-US" altLang="zh-TW" sz="1200" dirty="0" err="1">
                <a:solidFill>
                  <a:schemeClr val="bg1">
                    <a:lumMod val="7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Gollapudi</a:t>
            </a:r>
            <a:r>
              <a:rPr lang="en-US" altLang="zh-TW" sz="1200" dirty="0">
                <a:solidFill>
                  <a:schemeClr val="bg1">
                    <a:lumMod val="7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 (2016), Practical Machine Learning, </a:t>
            </a:r>
            <a:r>
              <a:rPr lang="en-US" altLang="zh-TW" sz="1200" dirty="0" err="1">
                <a:solidFill>
                  <a:schemeClr val="bg1">
                    <a:lumMod val="7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Packt</a:t>
            </a:r>
            <a:r>
              <a:rPr lang="en-US" altLang="zh-TW" sz="1200" dirty="0">
                <a:solidFill>
                  <a:schemeClr val="bg1">
                    <a:lumMod val="7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 Publishing</a:t>
            </a:r>
          </a:p>
        </p:txBody>
      </p:sp>
    </p:spTree>
    <p:extLst>
      <p:ext uri="{BB962C8B-B14F-4D97-AF65-F5344CB8AC3E}">
        <p14:creationId xmlns:p14="http://schemas.microsoft.com/office/powerpoint/2010/main" val="37764400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512" y="80628"/>
            <a:ext cx="8640960" cy="756084"/>
          </a:xfrm>
        </p:spPr>
        <p:txBody>
          <a:bodyPr/>
          <a:lstStyle/>
          <a:p>
            <a:r>
              <a:rPr lang="en-US" altLang="zh-TW" sz="3600" dirty="0">
                <a:solidFill>
                  <a:srgbClr val="4F81BD"/>
                </a:solidFill>
              </a:rPr>
              <a:t>Machine Learning (ML</a:t>
            </a:r>
            <a:r>
              <a:rPr lang="en-US" altLang="zh-TW" sz="3600">
                <a:solidFill>
                  <a:srgbClr val="4F81BD"/>
                </a:solidFill>
              </a:rPr>
              <a:t>) / Deep </a:t>
            </a:r>
            <a:r>
              <a:rPr lang="en-US" altLang="zh-TW" sz="3600" dirty="0">
                <a:solidFill>
                  <a:srgbClr val="4F81BD"/>
                </a:solidFill>
              </a:rPr>
              <a:t>Learning (</a:t>
            </a:r>
            <a:r>
              <a:rPr lang="en-US" altLang="zh-TW" sz="3600">
                <a:solidFill>
                  <a:srgbClr val="4F81BD"/>
                </a:solidFill>
              </a:rPr>
              <a:t>DL)</a:t>
            </a:r>
            <a:endParaRPr lang="zh-TW" altLang="en-US" sz="3600" dirty="0">
              <a:solidFill>
                <a:srgbClr val="4F81BD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8809F5-A27F-4139-8A34-0456750D047B}" type="slidenum">
              <a:rPr lang="zh-TW" altLang="en-US" smtClean="0"/>
              <a:pPr>
                <a:defRPr/>
              </a:pPr>
              <a:t>21</a:t>
            </a:fld>
            <a:endParaRPr lang="zh-TW" altLang="en-US"/>
          </a:p>
        </p:txBody>
      </p:sp>
      <p:sp>
        <p:nvSpPr>
          <p:cNvPr id="3" name="Rectangle 2"/>
          <p:cNvSpPr/>
          <p:nvPr/>
        </p:nvSpPr>
        <p:spPr>
          <a:xfrm>
            <a:off x="539552" y="6457890"/>
            <a:ext cx="78488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zh-TW" sz="1000" dirty="0">
                <a:solidFill>
                  <a:schemeClr val="bg1">
                    <a:lumMod val="75000"/>
                  </a:schemeClr>
                </a:solidFill>
              </a:rPr>
              <a:t>Source: Jesus Serrano-Guerrero, Jose A. </a:t>
            </a:r>
            <a:r>
              <a:rPr lang="en-US" altLang="zh-TW" sz="1000" dirty="0" err="1">
                <a:solidFill>
                  <a:schemeClr val="bg1">
                    <a:lumMod val="75000"/>
                  </a:schemeClr>
                </a:solidFill>
              </a:rPr>
              <a:t>Olivas</a:t>
            </a:r>
            <a:r>
              <a:rPr lang="en-US" altLang="zh-TW" sz="1000" dirty="0">
                <a:solidFill>
                  <a:schemeClr val="bg1">
                    <a:lumMod val="75000"/>
                  </a:schemeClr>
                </a:solidFill>
              </a:rPr>
              <a:t>, Francisco P. Romero, and Enrique Herrera-</a:t>
            </a:r>
            <a:r>
              <a:rPr lang="en-US" altLang="zh-TW" sz="1000" dirty="0" err="1">
                <a:solidFill>
                  <a:schemeClr val="bg1">
                    <a:lumMod val="75000"/>
                  </a:schemeClr>
                </a:solidFill>
              </a:rPr>
              <a:t>Viedma</a:t>
            </a:r>
            <a:r>
              <a:rPr lang="en-US" altLang="zh-TW" sz="1000" dirty="0">
                <a:solidFill>
                  <a:schemeClr val="bg1">
                    <a:lumMod val="75000"/>
                  </a:schemeClr>
                </a:solidFill>
              </a:rPr>
              <a:t>  (2015), </a:t>
            </a:r>
            <a:br>
              <a:rPr lang="en-US" altLang="zh-TW" sz="1000" dirty="0">
                <a:solidFill>
                  <a:schemeClr val="bg1">
                    <a:lumMod val="75000"/>
                  </a:schemeClr>
                </a:solidFill>
              </a:rPr>
            </a:br>
            <a:r>
              <a:rPr lang="en-US" altLang="zh-TW" sz="1000" dirty="0">
                <a:solidFill>
                  <a:schemeClr val="bg1">
                    <a:lumMod val="75000"/>
                  </a:schemeClr>
                </a:solidFill>
              </a:rPr>
              <a:t>"Sentiment analysis: A review and comparative analysis of web services," Information Sciences, 311, pp. 18-38.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79512" y="2564904"/>
            <a:ext cx="1512168" cy="1512168"/>
          </a:xfrm>
          <a:prstGeom prst="roundRect">
            <a:avLst>
              <a:gd name="adj" fmla="val 12156"/>
            </a:avLst>
          </a:prstGeom>
          <a:solidFill>
            <a:srgbClr val="FFCC66"/>
          </a:solidFill>
          <a:ln w="19050" cmpd="sng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TW" sz="2200" dirty="0">
                <a:solidFill>
                  <a:srgbClr val="FF0000"/>
                </a:solidFill>
              </a:rPr>
              <a:t>Machine Learning</a:t>
            </a:r>
          </a:p>
          <a:p>
            <a:pPr algn="ctr"/>
            <a:r>
              <a:rPr lang="en-US" sz="2200" dirty="0">
                <a:solidFill>
                  <a:srgbClr val="FF0000"/>
                </a:solidFill>
              </a:rPr>
              <a:t>(ML)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2195736" y="1412776"/>
            <a:ext cx="1728192" cy="936104"/>
          </a:xfrm>
          <a:prstGeom prst="roundRect">
            <a:avLst>
              <a:gd name="adj" fmla="val 12156"/>
            </a:avLst>
          </a:prstGeom>
          <a:solidFill>
            <a:srgbClr val="FFCC66"/>
          </a:solidFill>
          <a:ln w="19050" cmpd="sng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TW" sz="2000" dirty="0">
                <a:solidFill>
                  <a:srgbClr val="FF0000"/>
                </a:solidFill>
              </a:rPr>
              <a:t>Supervised Learning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195736" y="3356992"/>
            <a:ext cx="1728192" cy="864096"/>
          </a:xfrm>
          <a:prstGeom prst="roundRect">
            <a:avLst>
              <a:gd name="adj" fmla="val 12156"/>
            </a:avLst>
          </a:prstGeom>
          <a:solidFill>
            <a:srgbClr val="FFCC66"/>
          </a:solidFill>
          <a:ln w="19050" cmpd="sng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TW" sz="2000" dirty="0">
                <a:solidFill>
                  <a:srgbClr val="FF0000"/>
                </a:solidFill>
              </a:rPr>
              <a:t>Unsupervised Learning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4427984" y="1052736"/>
            <a:ext cx="1512168" cy="648072"/>
          </a:xfrm>
          <a:prstGeom prst="roundRect">
            <a:avLst>
              <a:gd name="adj" fmla="val 12156"/>
            </a:avLst>
          </a:prstGeom>
          <a:solidFill>
            <a:srgbClr val="FFCC66"/>
          </a:solidFill>
          <a:ln w="19050" cmpd="sng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TW" sz="2000" dirty="0">
                <a:solidFill>
                  <a:schemeClr val="tx1"/>
                </a:solidFill>
              </a:rPr>
              <a:t>Decision Tree Classifiers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4427984" y="1844824"/>
            <a:ext cx="1512168" cy="648072"/>
          </a:xfrm>
          <a:prstGeom prst="roundRect">
            <a:avLst>
              <a:gd name="adj" fmla="val 12156"/>
            </a:avLst>
          </a:prstGeom>
          <a:solidFill>
            <a:srgbClr val="FFCC66"/>
          </a:solidFill>
          <a:ln w="19050" cmpd="sng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TW" sz="2000" dirty="0">
                <a:solidFill>
                  <a:schemeClr val="tx1"/>
                </a:solidFill>
              </a:rPr>
              <a:t>Linear Classifiers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4427984" y="2636912"/>
            <a:ext cx="1512168" cy="648072"/>
          </a:xfrm>
          <a:prstGeom prst="roundRect">
            <a:avLst>
              <a:gd name="adj" fmla="val 12156"/>
            </a:avLst>
          </a:prstGeom>
          <a:solidFill>
            <a:srgbClr val="FFCC66"/>
          </a:solidFill>
          <a:ln w="19050" cmpd="sng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TW" sz="2000" dirty="0">
                <a:solidFill>
                  <a:schemeClr val="tx1"/>
                </a:solidFill>
              </a:rPr>
              <a:t>Rule-based Classifiers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4427984" y="3429000"/>
            <a:ext cx="1512168" cy="648072"/>
          </a:xfrm>
          <a:prstGeom prst="roundRect">
            <a:avLst>
              <a:gd name="adj" fmla="val 12156"/>
            </a:avLst>
          </a:prstGeom>
          <a:solidFill>
            <a:srgbClr val="FFCC66"/>
          </a:solidFill>
          <a:ln w="19050" cmpd="sng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TW" sz="2000" dirty="0">
                <a:solidFill>
                  <a:schemeClr val="tx1"/>
                </a:solidFill>
              </a:rPr>
              <a:t>Probabilistic Classifiers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6516216" y="980728"/>
            <a:ext cx="1512168" cy="504056"/>
          </a:xfrm>
          <a:prstGeom prst="roundRect">
            <a:avLst>
              <a:gd name="adj" fmla="val 12156"/>
            </a:avLst>
          </a:prstGeom>
          <a:solidFill>
            <a:srgbClr val="FF9900"/>
          </a:solidFill>
          <a:ln w="19050" cmpd="sng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TW" sz="1600" dirty="0">
                <a:solidFill>
                  <a:schemeClr val="tx1"/>
                </a:solidFill>
              </a:rPr>
              <a:t>Support Vector Machine (SVM)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6516216" y="2276872"/>
            <a:ext cx="1512168" cy="504056"/>
          </a:xfrm>
          <a:prstGeom prst="roundRect">
            <a:avLst>
              <a:gd name="adj" fmla="val 12156"/>
            </a:avLst>
          </a:prstGeom>
          <a:solidFill>
            <a:srgbClr val="FF9900"/>
          </a:solidFill>
          <a:ln w="19050" cmpd="sng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TW" sz="1600" dirty="0">
                <a:solidFill>
                  <a:srgbClr val="FF0000"/>
                </a:solidFill>
              </a:rPr>
              <a:t>Deep Learning (DL)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6516216" y="1628800"/>
            <a:ext cx="1512168" cy="504056"/>
          </a:xfrm>
          <a:prstGeom prst="roundRect">
            <a:avLst>
              <a:gd name="adj" fmla="val 12156"/>
            </a:avLst>
          </a:prstGeom>
          <a:solidFill>
            <a:srgbClr val="FF9900"/>
          </a:solidFill>
          <a:ln w="19050" cmpd="sng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TW" sz="1600" dirty="0">
                <a:solidFill>
                  <a:schemeClr val="tx1"/>
                </a:solidFill>
              </a:rPr>
              <a:t>Neural Network (NN)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6516216" y="3645024"/>
            <a:ext cx="1512168" cy="504056"/>
          </a:xfrm>
          <a:prstGeom prst="roundRect">
            <a:avLst>
              <a:gd name="adj" fmla="val 12156"/>
            </a:avLst>
          </a:prstGeom>
          <a:solidFill>
            <a:srgbClr val="FF9900"/>
          </a:solidFill>
          <a:ln w="19050" cmpd="sng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TW" sz="1600" dirty="0">
                <a:solidFill>
                  <a:schemeClr val="tx1"/>
                </a:solidFill>
              </a:rPr>
              <a:t>Bayesian Network (BN)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6516216" y="4293096"/>
            <a:ext cx="1512168" cy="504056"/>
          </a:xfrm>
          <a:prstGeom prst="roundRect">
            <a:avLst>
              <a:gd name="adj" fmla="val 12156"/>
            </a:avLst>
          </a:prstGeom>
          <a:solidFill>
            <a:srgbClr val="FF9900"/>
          </a:solidFill>
          <a:ln w="19050" cmpd="sng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TW" sz="1600" dirty="0">
                <a:solidFill>
                  <a:schemeClr val="tx1"/>
                </a:solidFill>
              </a:rPr>
              <a:t>Maximum Entropy (ME)</a:t>
            </a:r>
            <a:endParaRPr lang="en-US" sz="1600" dirty="0">
              <a:solidFill>
                <a:schemeClr val="tx1"/>
              </a:solidFill>
            </a:endParaRPr>
          </a:p>
        </p:txBody>
      </p:sp>
      <p:cxnSp>
        <p:nvCxnSpPr>
          <p:cNvPr id="32" name="Elbow Connector 31"/>
          <p:cNvCxnSpPr>
            <a:stCxn id="7" idx="3"/>
            <a:endCxn id="11" idx="1"/>
          </p:cNvCxnSpPr>
          <p:nvPr/>
        </p:nvCxnSpPr>
        <p:spPr>
          <a:xfrm flipV="1">
            <a:off x="1691680" y="1880828"/>
            <a:ext cx="504056" cy="1440160"/>
          </a:xfrm>
          <a:prstGeom prst="bentConnector3">
            <a:avLst>
              <a:gd name="adj1" fmla="val 50000"/>
            </a:avLst>
          </a:prstGeom>
          <a:ln w="3810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Elbow Connector 34"/>
          <p:cNvCxnSpPr>
            <a:stCxn id="7" idx="3"/>
            <a:endCxn id="12" idx="1"/>
          </p:cNvCxnSpPr>
          <p:nvPr/>
        </p:nvCxnSpPr>
        <p:spPr>
          <a:xfrm>
            <a:off x="1691680" y="3320988"/>
            <a:ext cx="504056" cy="468052"/>
          </a:xfrm>
          <a:prstGeom prst="bentConnector3">
            <a:avLst>
              <a:gd name="adj1" fmla="val 50000"/>
            </a:avLst>
          </a:prstGeom>
          <a:ln w="3810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Elbow Connector 37"/>
          <p:cNvCxnSpPr>
            <a:stCxn id="11" idx="3"/>
            <a:endCxn id="17" idx="1"/>
          </p:cNvCxnSpPr>
          <p:nvPr/>
        </p:nvCxnSpPr>
        <p:spPr>
          <a:xfrm flipV="1">
            <a:off x="3923928" y="1376772"/>
            <a:ext cx="504056" cy="504056"/>
          </a:xfrm>
          <a:prstGeom prst="bentConnector3">
            <a:avLst>
              <a:gd name="adj1" fmla="val 50000"/>
            </a:avLst>
          </a:prstGeom>
          <a:ln w="3810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Elbow Connector 43"/>
          <p:cNvCxnSpPr>
            <a:stCxn id="11" idx="3"/>
            <a:endCxn id="18" idx="1"/>
          </p:cNvCxnSpPr>
          <p:nvPr/>
        </p:nvCxnSpPr>
        <p:spPr>
          <a:xfrm>
            <a:off x="3923928" y="1880828"/>
            <a:ext cx="504056" cy="288032"/>
          </a:xfrm>
          <a:prstGeom prst="bentConnector3">
            <a:avLst>
              <a:gd name="adj1" fmla="val 50000"/>
            </a:avLst>
          </a:prstGeom>
          <a:ln w="3810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Elbow Connector 46"/>
          <p:cNvCxnSpPr>
            <a:stCxn id="11" idx="3"/>
            <a:endCxn id="19" idx="1"/>
          </p:cNvCxnSpPr>
          <p:nvPr/>
        </p:nvCxnSpPr>
        <p:spPr>
          <a:xfrm>
            <a:off x="3923928" y="1880828"/>
            <a:ext cx="504056" cy="1080120"/>
          </a:xfrm>
          <a:prstGeom prst="bentConnector3">
            <a:avLst>
              <a:gd name="adj1" fmla="val 50000"/>
            </a:avLst>
          </a:prstGeom>
          <a:ln w="3810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Elbow Connector 48"/>
          <p:cNvCxnSpPr>
            <a:stCxn id="11" idx="3"/>
            <a:endCxn id="20" idx="1"/>
          </p:cNvCxnSpPr>
          <p:nvPr/>
        </p:nvCxnSpPr>
        <p:spPr>
          <a:xfrm>
            <a:off x="3923928" y="1880828"/>
            <a:ext cx="504056" cy="1872208"/>
          </a:xfrm>
          <a:prstGeom prst="bentConnector3">
            <a:avLst>
              <a:gd name="adj1" fmla="val 50000"/>
            </a:avLst>
          </a:prstGeom>
          <a:ln w="3810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Elbow Connector 67"/>
          <p:cNvCxnSpPr>
            <a:stCxn id="18" idx="3"/>
            <a:endCxn id="22" idx="1"/>
          </p:cNvCxnSpPr>
          <p:nvPr/>
        </p:nvCxnSpPr>
        <p:spPr>
          <a:xfrm>
            <a:off x="5940152" y="2168860"/>
            <a:ext cx="576064" cy="360040"/>
          </a:xfrm>
          <a:prstGeom prst="bentConnector3">
            <a:avLst>
              <a:gd name="adj1" fmla="val 50000"/>
            </a:avLst>
          </a:prstGeom>
          <a:ln w="3810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Elbow Connector 71"/>
          <p:cNvCxnSpPr>
            <a:stCxn id="18" idx="3"/>
            <a:endCxn id="23" idx="1"/>
          </p:cNvCxnSpPr>
          <p:nvPr/>
        </p:nvCxnSpPr>
        <p:spPr>
          <a:xfrm flipV="1">
            <a:off x="5940152" y="1880828"/>
            <a:ext cx="576064" cy="288032"/>
          </a:xfrm>
          <a:prstGeom prst="bentConnector3">
            <a:avLst>
              <a:gd name="adj1" fmla="val 50000"/>
            </a:avLst>
          </a:prstGeom>
          <a:ln w="3810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Elbow Connector 74"/>
          <p:cNvCxnSpPr>
            <a:stCxn id="18" idx="3"/>
            <a:endCxn id="21" idx="1"/>
          </p:cNvCxnSpPr>
          <p:nvPr/>
        </p:nvCxnSpPr>
        <p:spPr>
          <a:xfrm flipV="1">
            <a:off x="5940152" y="1232756"/>
            <a:ext cx="576064" cy="936104"/>
          </a:xfrm>
          <a:prstGeom prst="bentConnector3">
            <a:avLst>
              <a:gd name="adj1" fmla="val 50000"/>
            </a:avLst>
          </a:prstGeom>
          <a:ln w="3810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Elbow Connector 77"/>
          <p:cNvCxnSpPr>
            <a:stCxn id="20" idx="3"/>
            <a:endCxn id="24" idx="1"/>
          </p:cNvCxnSpPr>
          <p:nvPr/>
        </p:nvCxnSpPr>
        <p:spPr>
          <a:xfrm>
            <a:off x="5940152" y="3753036"/>
            <a:ext cx="576064" cy="144016"/>
          </a:xfrm>
          <a:prstGeom prst="bentConnector3">
            <a:avLst>
              <a:gd name="adj1" fmla="val 50000"/>
            </a:avLst>
          </a:prstGeom>
          <a:ln w="3810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Elbow Connector 81"/>
          <p:cNvCxnSpPr>
            <a:stCxn id="20" idx="3"/>
            <a:endCxn id="25" idx="1"/>
          </p:cNvCxnSpPr>
          <p:nvPr/>
        </p:nvCxnSpPr>
        <p:spPr>
          <a:xfrm>
            <a:off x="5940152" y="3753036"/>
            <a:ext cx="576064" cy="792088"/>
          </a:xfrm>
          <a:prstGeom prst="bentConnector3">
            <a:avLst>
              <a:gd name="adj1" fmla="val 50000"/>
            </a:avLst>
          </a:prstGeom>
          <a:ln w="3810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Elbow Connector 84"/>
          <p:cNvCxnSpPr>
            <a:stCxn id="20" idx="3"/>
            <a:endCxn id="87" idx="1"/>
          </p:cNvCxnSpPr>
          <p:nvPr/>
        </p:nvCxnSpPr>
        <p:spPr>
          <a:xfrm flipV="1">
            <a:off x="5940152" y="3248980"/>
            <a:ext cx="576064" cy="504056"/>
          </a:xfrm>
          <a:prstGeom prst="bentConnector3">
            <a:avLst>
              <a:gd name="adj1" fmla="val 50000"/>
            </a:avLst>
          </a:prstGeom>
          <a:ln w="3810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7" name="Rounded Rectangle 86"/>
          <p:cNvSpPr/>
          <p:nvPr/>
        </p:nvSpPr>
        <p:spPr>
          <a:xfrm>
            <a:off x="6516216" y="2996952"/>
            <a:ext cx="1512168" cy="504056"/>
          </a:xfrm>
          <a:prstGeom prst="roundRect">
            <a:avLst>
              <a:gd name="adj" fmla="val 12156"/>
            </a:avLst>
          </a:prstGeom>
          <a:solidFill>
            <a:srgbClr val="FF9900"/>
          </a:solidFill>
          <a:ln w="19050" cmpd="sng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TW" sz="1600" dirty="0">
                <a:solidFill>
                  <a:schemeClr val="tx1"/>
                </a:solidFill>
              </a:rPr>
              <a:t>Naïve Bayes </a:t>
            </a:r>
            <a:br>
              <a:rPr lang="en-US" altLang="zh-TW" sz="1600" dirty="0">
                <a:solidFill>
                  <a:schemeClr val="tx1"/>
                </a:solidFill>
              </a:rPr>
            </a:br>
            <a:r>
              <a:rPr lang="en-US" altLang="zh-TW" sz="1600" dirty="0">
                <a:solidFill>
                  <a:schemeClr val="tx1"/>
                </a:solidFill>
              </a:rPr>
              <a:t>(NB)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2192156" y="4941168"/>
            <a:ext cx="1731771" cy="864096"/>
          </a:xfrm>
          <a:prstGeom prst="roundRect">
            <a:avLst>
              <a:gd name="adj" fmla="val 12156"/>
            </a:avLst>
          </a:prstGeom>
          <a:solidFill>
            <a:srgbClr val="FFCC66"/>
          </a:solidFill>
          <a:ln w="19050" cmpd="sng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TW" sz="2000" dirty="0">
                <a:solidFill>
                  <a:srgbClr val="FF0000"/>
                </a:solidFill>
              </a:rPr>
              <a:t>Reinforcement  Learning</a:t>
            </a:r>
            <a:endParaRPr lang="en-US" sz="2000" dirty="0">
              <a:solidFill>
                <a:srgbClr val="FF0000"/>
              </a:solidFill>
            </a:endParaRPr>
          </a:p>
        </p:txBody>
      </p:sp>
      <p:cxnSp>
        <p:nvCxnSpPr>
          <p:cNvPr id="50" name="Elbow Connector 49"/>
          <p:cNvCxnSpPr>
            <a:stCxn id="7" idx="3"/>
            <a:endCxn id="42" idx="1"/>
          </p:cNvCxnSpPr>
          <p:nvPr/>
        </p:nvCxnSpPr>
        <p:spPr>
          <a:xfrm>
            <a:off x="1691680" y="3320988"/>
            <a:ext cx="500476" cy="2052228"/>
          </a:xfrm>
          <a:prstGeom prst="bentConnector3">
            <a:avLst>
              <a:gd name="adj1" fmla="val 50000"/>
            </a:avLst>
          </a:prstGeom>
          <a:ln w="3810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28835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38D9D0-EE05-E744-B9B4-A3505E4CC5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274637"/>
            <a:ext cx="8640960" cy="6245225"/>
          </a:xfrm>
        </p:spPr>
        <p:txBody>
          <a:bodyPr/>
          <a:lstStyle/>
          <a:p>
            <a:r>
              <a:rPr lang="en-US" sz="12000" dirty="0">
                <a:solidFill>
                  <a:srgbClr val="C00000"/>
                </a:solidFill>
              </a:rPr>
              <a:t>The </a:t>
            </a:r>
            <a:br>
              <a:rPr lang="en-US" sz="12000" dirty="0">
                <a:solidFill>
                  <a:srgbClr val="C00000"/>
                </a:solidFill>
              </a:rPr>
            </a:br>
            <a:r>
              <a:rPr lang="en-US" sz="12000" dirty="0">
                <a:solidFill>
                  <a:srgbClr val="C00000"/>
                </a:solidFill>
              </a:rPr>
              <a:t>Theory of Learning</a:t>
            </a:r>
            <a:endParaRPr lang="en-US" sz="5000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7C7D2B-6748-B04A-8425-539708696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22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7141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7DE75B-B5BC-B142-9989-EC67B09802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72227"/>
            <a:ext cx="8229600" cy="4988183"/>
          </a:xfrm>
        </p:spPr>
        <p:txBody>
          <a:bodyPr/>
          <a:lstStyle/>
          <a:p>
            <a:r>
              <a:rPr lang="en-US" sz="3600" dirty="0"/>
              <a:t>Computational L</a:t>
            </a:r>
            <a:r>
              <a:rPr lang="en-US" sz="3200" dirty="0"/>
              <a:t>earning Theory</a:t>
            </a:r>
          </a:p>
          <a:p>
            <a:r>
              <a:rPr lang="en-US" sz="3600" dirty="0"/>
              <a:t>Probably approximately correct (PAC)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E19190-BE62-0440-B959-CF36C48BB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23</a:t>
            </a:fld>
            <a:endParaRPr lang="zh-TW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15C8621-7DA8-C04B-86FE-5D18631C4E40}"/>
              </a:ext>
            </a:extLst>
          </p:cNvPr>
          <p:cNvSpPr/>
          <p:nvPr/>
        </p:nvSpPr>
        <p:spPr>
          <a:xfrm>
            <a:off x="1057500" y="6579314"/>
            <a:ext cx="698477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Source: Stuart Russell and Peter </a:t>
            </a:r>
            <a:r>
              <a:rPr lang="en-US" sz="1000" dirty="0" err="1">
                <a:solidFill>
                  <a:schemeClr val="bg1">
                    <a:lumMod val="65000"/>
                  </a:schemeClr>
                </a:solidFill>
              </a:rPr>
              <a:t>Norvig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 (2020), Artificial Intelligence: A Modern Approach, 4th Edition, Pearson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6F8FA99-5A61-2147-8B8C-CFD01666BB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7" y="125760"/>
            <a:ext cx="8496944" cy="1287016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The Theory of Learning</a:t>
            </a:r>
          </a:p>
        </p:txBody>
      </p:sp>
    </p:spTree>
    <p:extLst>
      <p:ext uri="{BB962C8B-B14F-4D97-AF65-F5344CB8AC3E}">
        <p14:creationId xmlns:p14="http://schemas.microsoft.com/office/powerpoint/2010/main" val="28933332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7DE75B-B5BC-B142-9989-EC67B09802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72227"/>
            <a:ext cx="8229600" cy="4988183"/>
          </a:xfrm>
        </p:spPr>
        <p:txBody>
          <a:bodyPr/>
          <a:lstStyle/>
          <a:p>
            <a:r>
              <a:rPr lang="en-US" dirty="0"/>
              <a:t>Intersection of </a:t>
            </a:r>
            <a:r>
              <a:rPr lang="en-US" dirty="0">
                <a:solidFill>
                  <a:srgbClr val="C00000"/>
                </a:solidFill>
              </a:rPr>
              <a:t>AI</a:t>
            </a:r>
            <a:r>
              <a:rPr lang="en-US" dirty="0"/>
              <a:t>, </a:t>
            </a:r>
            <a:r>
              <a:rPr lang="en-US" dirty="0">
                <a:solidFill>
                  <a:srgbClr val="C00000"/>
                </a:solidFill>
              </a:rPr>
              <a:t>statistics</a:t>
            </a:r>
            <a:r>
              <a:rPr lang="en-US" dirty="0"/>
              <a:t>, and </a:t>
            </a:r>
            <a:br>
              <a:rPr lang="en-US" dirty="0"/>
            </a:br>
            <a:r>
              <a:rPr lang="en-US" dirty="0">
                <a:solidFill>
                  <a:srgbClr val="C00000"/>
                </a:solidFill>
              </a:rPr>
              <a:t>theoretical computer science</a:t>
            </a:r>
            <a:r>
              <a:rPr lang="en-US" dirty="0"/>
              <a:t>.</a:t>
            </a:r>
          </a:p>
          <a:p>
            <a:r>
              <a:rPr lang="en-US" dirty="0"/>
              <a:t>Any </a:t>
            </a:r>
            <a:r>
              <a:rPr lang="en-US" dirty="0">
                <a:solidFill>
                  <a:srgbClr val="C00000"/>
                </a:solidFill>
              </a:rPr>
              <a:t>hypothesis</a:t>
            </a:r>
            <a:r>
              <a:rPr lang="en-US" dirty="0"/>
              <a:t> that is seriously wrong will almost certainly be “found out” with high probability after a small number of examples.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E19190-BE62-0440-B959-CF36C48BB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24</a:t>
            </a:fld>
            <a:endParaRPr lang="zh-TW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15C8621-7DA8-C04B-86FE-5D18631C4E40}"/>
              </a:ext>
            </a:extLst>
          </p:cNvPr>
          <p:cNvSpPr/>
          <p:nvPr/>
        </p:nvSpPr>
        <p:spPr>
          <a:xfrm>
            <a:off x="1057500" y="6579314"/>
            <a:ext cx="698477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Source: Stuart Russell and Peter </a:t>
            </a:r>
            <a:r>
              <a:rPr lang="en-US" sz="1000" dirty="0" err="1">
                <a:solidFill>
                  <a:schemeClr val="bg1">
                    <a:lumMod val="65000"/>
                  </a:schemeClr>
                </a:solidFill>
              </a:rPr>
              <a:t>Norvig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 (2020), Artificial Intelligence: A Modern Approach, 4th Edition, Pearson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6F8FA99-5A61-2147-8B8C-CFD01666BB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7" y="125760"/>
            <a:ext cx="8496944" cy="1287016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Computational Learning Theory</a:t>
            </a:r>
          </a:p>
        </p:txBody>
      </p:sp>
    </p:spTree>
    <p:extLst>
      <p:ext uri="{BB962C8B-B14F-4D97-AF65-F5344CB8AC3E}">
        <p14:creationId xmlns:p14="http://schemas.microsoft.com/office/powerpoint/2010/main" val="32164240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7DE75B-B5BC-B142-9989-EC67B09802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72227"/>
            <a:ext cx="8229600" cy="4988183"/>
          </a:xfrm>
        </p:spPr>
        <p:txBody>
          <a:bodyPr/>
          <a:lstStyle/>
          <a:p>
            <a:r>
              <a:rPr lang="en-US" dirty="0"/>
              <a:t>Any </a:t>
            </a:r>
            <a:r>
              <a:rPr lang="en-US" dirty="0">
                <a:solidFill>
                  <a:srgbClr val="C00000"/>
                </a:solidFill>
              </a:rPr>
              <a:t>hypothesis</a:t>
            </a:r>
            <a:r>
              <a:rPr lang="en-US" dirty="0"/>
              <a:t> that is consistent with a sufficiently large set of training examples is unlikely to be seriously wrong.</a:t>
            </a:r>
          </a:p>
          <a:p>
            <a:r>
              <a:rPr lang="en-US" dirty="0">
                <a:solidFill>
                  <a:srgbClr val="C00000"/>
                </a:solidFill>
              </a:rPr>
              <a:t>PAC learning algorithm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Any learning algorithm that returns hypotheses that are probably approximately correct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E19190-BE62-0440-B959-CF36C48BB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25</a:t>
            </a:fld>
            <a:endParaRPr lang="zh-TW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15C8621-7DA8-C04B-86FE-5D18631C4E40}"/>
              </a:ext>
            </a:extLst>
          </p:cNvPr>
          <p:cNvSpPr/>
          <p:nvPr/>
        </p:nvSpPr>
        <p:spPr>
          <a:xfrm>
            <a:off x="1057500" y="6579314"/>
            <a:ext cx="698477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Source: Stuart Russell and Peter </a:t>
            </a:r>
            <a:r>
              <a:rPr lang="en-US" sz="1000" dirty="0" err="1">
                <a:solidFill>
                  <a:schemeClr val="bg1">
                    <a:lumMod val="65000"/>
                  </a:schemeClr>
                </a:solidFill>
              </a:rPr>
              <a:t>Norvig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 (2020), Artificial Intelligence: A Modern Approach, 4th Edition, Pearson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6F8FA99-5A61-2147-8B8C-CFD01666BB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7" y="125760"/>
            <a:ext cx="8496944" cy="1287016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Probably approximately correct (PAC)</a:t>
            </a:r>
          </a:p>
        </p:txBody>
      </p:sp>
    </p:spTree>
    <p:extLst>
      <p:ext uri="{BB962C8B-B14F-4D97-AF65-F5344CB8AC3E}">
        <p14:creationId xmlns:p14="http://schemas.microsoft.com/office/powerpoint/2010/main" val="25022553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E19190-BE62-0440-B959-CF36C48BB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26</a:t>
            </a:fld>
            <a:endParaRPr lang="zh-TW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15C8621-7DA8-C04B-86FE-5D18631C4E40}"/>
              </a:ext>
            </a:extLst>
          </p:cNvPr>
          <p:cNvSpPr/>
          <p:nvPr/>
        </p:nvSpPr>
        <p:spPr>
          <a:xfrm>
            <a:off x="1057500" y="6579314"/>
            <a:ext cx="698477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Source: Stuart Russell and Peter </a:t>
            </a:r>
            <a:r>
              <a:rPr lang="en-US" sz="1000" dirty="0" err="1">
                <a:solidFill>
                  <a:schemeClr val="bg1">
                    <a:lumMod val="65000"/>
                  </a:schemeClr>
                </a:solidFill>
              </a:rPr>
              <a:t>Norvig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 (2020), Artificial Intelligence: A Modern Approach, 4th Edition, Pearson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6F8FA99-5A61-2147-8B8C-CFD01666BB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7" y="125760"/>
            <a:ext cx="8496944" cy="1062917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Linear function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0C68FB8-1B0F-374E-8FEE-C2D0B325CC38}"/>
              </a:ext>
            </a:extLst>
          </p:cNvPr>
          <p:cNvSpPr txBox="1"/>
          <p:nvPr/>
        </p:nvSpPr>
        <p:spPr>
          <a:xfrm>
            <a:off x="1979712" y="910921"/>
            <a:ext cx="482215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1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12000" b="1" i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1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2000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1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12000" b="1" i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12453CC-A6F8-7947-B00A-04A450A2D21F}"/>
              </a:ext>
            </a:extLst>
          </p:cNvPr>
          <p:cNvSpPr txBox="1"/>
          <p:nvPr/>
        </p:nvSpPr>
        <p:spPr>
          <a:xfrm>
            <a:off x="709084" y="2808438"/>
            <a:ext cx="605165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9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9000" b="1" i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9000" b="1" i="1" baseline="-250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9000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9000" b="1" i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w</a:t>
            </a:r>
            <a:r>
              <a:rPr lang="en-US" sz="9000" b="1" i="1" baseline="-250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sz="9000" b="1" i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E218137-F748-BC49-BDA4-EF6E033D96BF}"/>
              </a:ext>
            </a:extLst>
          </p:cNvPr>
          <p:cNvSpPr txBox="1"/>
          <p:nvPr/>
        </p:nvSpPr>
        <p:spPr>
          <a:xfrm>
            <a:off x="709084" y="4687976"/>
            <a:ext cx="803938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9000" b="1" i="1" baseline="-25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9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9000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9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= </a:t>
            </a:r>
            <a:r>
              <a:rPr lang="en-US" sz="9000" b="1" i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9000" b="1" i="1" baseline="-250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9000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9000" b="1" i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w</a:t>
            </a:r>
            <a:r>
              <a:rPr lang="en-US" sz="9000" b="1" i="1" baseline="-250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sz="9000" b="1" i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93791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E19190-BE62-0440-B959-CF36C48BB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27</a:t>
            </a:fld>
            <a:endParaRPr lang="zh-TW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15C8621-7DA8-C04B-86FE-5D18631C4E40}"/>
              </a:ext>
            </a:extLst>
          </p:cNvPr>
          <p:cNvSpPr/>
          <p:nvPr/>
        </p:nvSpPr>
        <p:spPr>
          <a:xfrm>
            <a:off x="1057500" y="6579314"/>
            <a:ext cx="698477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Source: Stuart Russell and Peter </a:t>
            </a:r>
            <a:r>
              <a:rPr lang="en-US" sz="1000" dirty="0" err="1">
                <a:solidFill>
                  <a:schemeClr val="bg1">
                    <a:lumMod val="65000"/>
                  </a:schemeClr>
                </a:solidFill>
              </a:rPr>
              <a:t>Norvig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 (2020), Artificial Intelligence: A Modern Approach, 4th Edition, Pearson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6F8FA99-5A61-2147-8B8C-CFD01666BB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7" y="125760"/>
            <a:ext cx="8496944" cy="1070993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Linear Regression Weight Space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9FDA7BB-22E0-194D-AF10-63B0C2D7DF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41" y="2734295"/>
            <a:ext cx="8703630" cy="321498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065EF7E-8B1A-1A48-96A9-762574F83312}"/>
              </a:ext>
            </a:extLst>
          </p:cNvPr>
          <p:cNvSpPr txBox="1"/>
          <p:nvPr/>
        </p:nvSpPr>
        <p:spPr>
          <a:xfrm>
            <a:off x="530197" y="943560"/>
            <a:ext cx="803938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9000" b="1" i="1" baseline="-25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9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9000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9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= </a:t>
            </a:r>
            <a:r>
              <a:rPr lang="en-US" sz="9000" b="1" i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9000" b="1" i="1" baseline="-250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9000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9000" b="1" i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w</a:t>
            </a:r>
            <a:r>
              <a:rPr lang="en-US" sz="9000" b="1" i="1" baseline="-250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sz="9000" b="1" i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E7307DD-91E1-2D43-85AA-AFB818609DDD}"/>
              </a:ext>
            </a:extLst>
          </p:cNvPr>
          <p:cNvSpPr txBox="1"/>
          <p:nvPr/>
        </p:nvSpPr>
        <p:spPr>
          <a:xfrm>
            <a:off x="4468656" y="5984773"/>
            <a:ext cx="45003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Loss function for Weights (w</a:t>
            </a:r>
            <a:r>
              <a:rPr lang="en-US" sz="2400" b="1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w</a:t>
            </a:r>
            <a:r>
              <a:rPr lang="en-US" sz="2400" b="1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400" b="1" i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7420028-7E1A-0B42-98D9-3F1BC5A03D3D}"/>
              </a:ext>
            </a:extLst>
          </p:cNvPr>
          <p:cNvSpPr txBox="1"/>
          <p:nvPr/>
        </p:nvSpPr>
        <p:spPr>
          <a:xfrm>
            <a:off x="1128733" y="5991671"/>
            <a:ext cx="23631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2400" b="1" i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0.232 </a:t>
            </a:r>
            <a:r>
              <a:rPr lang="en-US" sz="2400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="1" i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+ 246</a:t>
            </a:r>
            <a:endParaRPr lang="en-US" sz="2400" b="1" i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D0339CF-4A62-9245-AA36-3CF5D2F15CDB}"/>
              </a:ext>
            </a:extLst>
          </p:cNvPr>
          <p:cNvSpPr txBox="1"/>
          <p:nvPr/>
        </p:nvSpPr>
        <p:spPr>
          <a:xfrm>
            <a:off x="4730890" y="2456381"/>
            <a:ext cx="40895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w*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argmin</a:t>
            </a:r>
            <a:r>
              <a:rPr lang="en-US" sz="3200" b="1" i="1" baseline="-25000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3200" b="1" i="1" baseline="-250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Loss(</a:t>
            </a:r>
            <a:r>
              <a:rPr lang="en-US" sz="3200" b="1" i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3200" b="1" i="1" baseline="-250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3200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3200" b="1" i="1" baseline="-25000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49555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38D9D0-EE05-E744-B9B4-A3505E4CC5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274637"/>
            <a:ext cx="8640960" cy="6245225"/>
          </a:xfrm>
        </p:spPr>
        <p:txBody>
          <a:bodyPr/>
          <a:lstStyle/>
          <a:p>
            <a:r>
              <a:rPr lang="en-US" sz="12000" dirty="0">
                <a:solidFill>
                  <a:srgbClr val="C00000"/>
                </a:solidFill>
              </a:rPr>
              <a:t>Ensemble Learning</a:t>
            </a:r>
            <a:endParaRPr lang="en-US" sz="5000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7C7D2B-6748-B04A-8425-539708696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28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434807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7DE75B-B5BC-B142-9989-EC67B09802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72227"/>
            <a:ext cx="8229600" cy="4988183"/>
          </a:xfrm>
        </p:spPr>
        <p:txBody>
          <a:bodyPr/>
          <a:lstStyle/>
          <a:p>
            <a:r>
              <a:rPr lang="en-US" sz="3600" dirty="0">
                <a:solidFill>
                  <a:srgbClr val="C00000"/>
                </a:solidFill>
              </a:rPr>
              <a:t>Select a collection</a:t>
            </a:r>
            <a:r>
              <a:rPr lang="en-US" sz="3600" dirty="0"/>
              <a:t>, or </a:t>
            </a:r>
            <a:r>
              <a:rPr lang="en-US" sz="3600" dirty="0">
                <a:solidFill>
                  <a:srgbClr val="C00000"/>
                </a:solidFill>
              </a:rPr>
              <a:t>ensemble</a:t>
            </a:r>
            <a:r>
              <a:rPr lang="en-US" sz="3600" dirty="0"/>
              <a:t>, of hypotheses, 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36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h</a:t>
            </a:r>
            <a:r>
              <a:rPr lang="en-US" sz="36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…,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36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br>
              <a:rPr lang="en-US" sz="3600" dirty="0"/>
            </a:br>
            <a:r>
              <a:rPr lang="en-US" sz="3600" dirty="0"/>
              <a:t>, and </a:t>
            </a:r>
            <a:r>
              <a:rPr lang="en-US" sz="3600" dirty="0">
                <a:solidFill>
                  <a:srgbClr val="C00000"/>
                </a:solidFill>
              </a:rPr>
              <a:t>combine </a:t>
            </a:r>
            <a:r>
              <a:rPr lang="en-US" sz="3600" dirty="0"/>
              <a:t>their predictions by </a:t>
            </a:r>
            <a:r>
              <a:rPr lang="en-US" sz="3600" dirty="0">
                <a:solidFill>
                  <a:srgbClr val="C00000"/>
                </a:solidFill>
              </a:rPr>
              <a:t>averaging, voting</a:t>
            </a:r>
            <a:r>
              <a:rPr lang="en-US" sz="3600" dirty="0"/>
              <a:t>, or by another level of machine learning.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E19190-BE62-0440-B959-CF36C48BB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29</a:t>
            </a:fld>
            <a:endParaRPr lang="zh-TW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15C8621-7DA8-C04B-86FE-5D18631C4E40}"/>
              </a:ext>
            </a:extLst>
          </p:cNvPr>
          <p:cNvSpPr/>
          <p:nvPr/>
        </p:nvSpPr>
        <p:spPr>
          <a:xfrm>
            <a:off x="1057500" y="6579314"/>
            <a:ext cx="698477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Source: Stuart Russell and Peter </a:t>
            </a:r>
            <a:r>
              <a:rPr lang="en-US" sz="1000" dirty="0" err="1">
                <a:solidFill>
                  <a:schemeClr val="bg1">
                    <a:lumMod val="65000"/>
                  </a:schemeClr>
                </a:solidFill>
              </a:rPr>
              <a:t>Norvig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 (2020), Artificial Intelligence: A Modern Approach, 4th Edition, Pearson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6F8FA99-5A61-2147-8B8C-CFD01666BB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7" y="125760"/>
            <a:ext cx="8496944" cy="1287016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Ensemble Learning</a:t>
            </a:r>
          </a:p>
        </p:txBody>
      </p:sp>
    </p:spTree>
    <p:extLst>
      <p:ext uri="{BB962C8B-B14F-4D97-AF65-F5344CB8AC3E}">
        <p14:creationId xmlns:p14="http://schemas.microsoft.com/office/powerpoint/2010/main" val="13866616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982BF6-CA49-0940-8E3D-111BA6C35D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980728"/>
            <a:ext cx="8786084" cy="5688632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2400" dirty="0" err="1">
                <a:latin typeface="Calibri" charset="0"/>
                <a:ea typeface="標楷體" charset="-120"/>
              </a:rPr>
              <a:t>週次</a:t>
            </a:r>
            <a:r>
              <a:rPr lang="en-US" altLang="en-US" sz="2400" dirty="0">
                <a:latin typeface="Calibri" charset="0"/>
                <a:ea typeface="標楷體" charset="-120"/>
              </a:rPr>
              <a:t> (Week)    </a:t>
            </a:r>
            <a:r>
              <a:rPr lang="en-US" altLang="en-US" sz="2400" dirty="0" err="1">
                <a:latin typeface="Calibri" charset="0"/>
                <a:ea typeface="標楷體" charset="-120"/>
              </a:rPr>
              <a:t>日期</a:t>
            </a:r>
            <a:r>
              <a:rPr lang="en-US" altLang="en-US" sz="2400" dirty="0">
                <a:latin typeface="Calibri" charset="0"/>
                <a:ea typeface="標楷體" charset="-120"/>
              </a:rPr>
              <a:t> (Date)    </a:t>
            </a:r>
            <a:r>
              <a:rPr lang="en-US" altLang="en-US" sz="2400" dirty="0" err="1">
                <a:latin typeface="Calibri" charset="0"/>
                <a:ea typeface="標楷體" charset="-120"/>
              </a:rPr>
              <a:t>內容</a:t>
            </a:r>
            <a:r>
              <a:rPr lang="en-US" altLang="en-US" sz="2400" dirty="0">
                <a:latin typeface="Calibri" charset="0"/>
                <a:ea typeface="標楷體" charset="-120"/>
              </a:rPr>
              <a:t> (Subject/Topics)</a:t>
            </a:r>
            <a:endParaRPr lang="en-US" altLang="zh-TW" sz="2400" dirty="0"/>
          </a:p>
          <a:p>
            <a:pPr marL="0" indent="0">
              <a:buNone/>
            </a:pPr>
            <a:r>
              <a:rPr lang="en-US" altLang="zh-TW" sz="2400" dirty="0">
                <a:solidFill>
                  <a:schemeClr val="bg1">
                    <a:lumMod val="65000"/>
                  </a:schemeClr>
                </a:solidFill>
              </a:rPr>
              <a:t>7  2021/04/07</a:t>
            </a:r>
            <a:r>
              <a:rPr lang="zh-TW" altLang="en-US" sz="24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zh-TW" sz="24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zh-TW" altLang="en-US" sz="2400" dirty="0">
                <a:solidFill>
                  <a:schemeClr val="bg1">
                    <a:lumMod val="65000"/>
                  </a:schemeClr>
                </a:solidFill>
              </a:rPr>
              <a:t>放假一天 </a:t>
            </a:r>
            <a:r>
              <a:rPr lang="en-US" altLang="zh-TW" sz="2400" dirty="0">
                <a:solidFill>
                  <a:schemeClr val="bg1">
                    <a:lumMod val="65000"/>
                  </a:schemeClr>
                </a:solidFill>
              </a:rPr>
              <a:t>(Day off)</a:t>
            </a:r>
          </a:p>
          <a:p>
            <a:pPr marL="0" indent="0">
              <a:buNone/>
            </a:pPr>
            <a:r>
              <a:rPr lang="en-US" altLang="zh-TW" sz="2400" dirty="0"/>
              <a:t>8  2021/04/14</a:t>
            </a:r>
            <a:r>
              <a:rPr lang="zh-TW" altLang="en-US" sz="2400" dirty="0"/>
              <a:t>  機器學習與監督式學習 </a:t>
            </a:r>
            <a:br>
              <a:rPr lang="en-US" altLang="zh-TW" sz="2400" dirty="0"/>
            </a:br>
            <a:r>
              <a:rPr lang="en-US" altLang="zh-TW" sz="2400" dirty="0"/>
              <a:t>                            (Machine Learning and Supervised Learning)</a:t>
            </a:r>
          </a:p>
          <a:p>
            <a:pPr marL="0" indent="0">
              <a:buNone/>
            </a:pPr>
            <a:r>
              <a:rPr lang="en-US" altLang="zh-TW" sz="2400" dirty="0">
                <a:solidFill>
                  <a:schemeClr val="accent6">
                    <a:lumMod val="75000"/>
                  </a:schemeClr>
                </a:solidFill>
              </a:rPr>
              <a:t>9  2021/04/21  </a:t>
            </a:r>
            <a:r>
              <a:rPr lang="zh-TW" altLang="en-US" sz="2400" dirty="0">
                <a:solidFill>
                  <a:schemeClr val="accent6">
                    <a:lumMod val="75000"/>
                  </a:schemeClr>
                </a:solidFill>
              </a:rPr>
              <a:t>期中報告 </a:t>
            </a:r>
            <a:br>
              <a:rPr lang="en-US" altLang="zh-TW" sz="24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altLang="zh-TW" sz="2400" dirty="0">
                <a:solidFill>
                  <a:schemeClr val="accent6">
                    <a:lumMod val="75000"/>
                  </a:schemeClr>
                </a:solidFill>
              </a:rPr>
              <a:t>                             (Midterm Project Report)</a:t>
            </a:r>
          </a:p>
          <a:p>
            <a:pPr marL="0" indent="0">
              <a:buNone/>
            </a:pPr>
            <a:r>
              <a:rPr lang="en-US" altLang="zh-TW" sz="2400" dirty="0">
                <a:solidFill>
                  <a:srgbClr val="FF0000"/>
                </a:solidFill>
              </a:rPr>
              <a:t>10  2021/04/28  </a:t>
            </a:r>
            <a:r>
              <a:rPr lang="zh-TW" altLang="en-US" sz="2400" dirty="0">
                <a:solidFill>
                  <a:srgbClr val="FF0000"/>
                </a:solidFill>
              </a:rPr>
              <a:t>學習理論與綜合學習 </a:t>
            </a:r>
            <a:br>
              <a:rPr lang="en-US" altLang="zh-TW" sz="2400" dirty="0">
                <a:solidFill>
                  <a:srgbClr val="FF0000"/>
                </a:solidFill>
              </a:rPr>
            </a:br>
            <a:r>
              <a:rPr lang="en-US" altLang="zh-TW" sz="2400" dirty="0">
                <a:solidFill>
                  <a:srgbClr val="FF0000"/>
                </a:solidFill>
              </a:rPr>
              <a:t>                              (The Theory of Learning and Ensemble Learning)</a:t>
            </a:r>
          </a:p>
          <a:p>
            <a:pPr marL="0" indent="0">
              <a:buNone/>
            </a:pPr>
            <a:r>
              <a:rPr lang="en-US" altLang="zh-TW" sz="2400" dirty="0">
                <a:solidFill>
                  <a:schemeClr val="accent1">
                    <a:lumMod val="75000"/>
                  </a:schemeClr>
                </a:solidFill>
              </a:rPr>
              <a:t>11  2021/05/05  </a:t>
            </a:r>
            <a:r>
              <a:rPr lang="zh-TW" altLang="en-US" sz="2400" dirty="0">
                <a:solidFill>
                  <a:schemeClr val="accent1">
                    <a:lumMod val="75000"/>
                  </a:schemeClr>
                </a:solidFill>
              </a:rPr>
              <a:t>深度學習 </a:t>
            </a:r>
            <a:br>
              <a:rPr lang="en-US" altLang="zh-TW" sz="24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altLang="zh-TW" sz="2400" dirty="0">
                <a:solidFill>
                  <a:schemeClr val="accent1">
                    <a:lumMod val="75000"/>
                  </a:schemeClr>
                </a:solidFill>
              </a:rPr>
              <a:t>                              (Deep Learning)</a:t>
            </a:r>
          </a:p>
          <a:p>
            <a:pPr marL="0" indent="0">
              <a:buNone/>
            </a:pPr>
            <a:r>
              <a:rPr lang="en-US" altLang="zh-TW" sz="2400" dirty="0">
                <a:solidFill>
                  <a:schemeClr val="accent5">
                    <a:lumMod val="75000"/>
                  </a:schemeClr>
                </a:solidFill>
              </a:rPr>
              <a:t>12  2021/05/12  </a:t>
            </a:r>
            <a:r>
              <a:rPr lang="zh-TW" altLang="en-US" sz="2400" dirty="0">
                <a:solidFill>
                  <a:schemeClr val="accent5">
                    <a:lumMod val="75000"/>
                  </a:schemeClr>
                </a:solidFill>
              </a:rPr>
              <a:t>人工智慧個案研究 </a:t>
            </a:r>
            <a:r>
              <a:rPr lang="en-US" altLang="zh-TW" sz="2400" dirty="0">
                <a:solidFill>
                  <a:schemeClr val="accent5">
                    <a:lumMod val="75000"/>
                  </a:schemeClr>
                </a:solidFill>
              </a:rPr>
              <a:t>II </a:t>
            </a:r>
            <a:br>
              <a:rPr lang="en-US" altLang="zh-TW" sz="2400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US" altLang="zh-TW" sz="2400" dirty="0">
                <a:solidFill>
                  <a:schemeClr val="accent5">
                    <a:lumMod val="75000"/>
                  </a:schemeClr>
                </a:solidFill>
              </a:rPr>
              <a:t>                              (Case Study on Artificial Intelligence II)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F87740-7342-4346-B2E0-F69CCB27CF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3</a:t>
            </a:fld>
            <a:endParaRPr lang="zh-TW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03FDB645-4535-D947-9FA2-92EAE75A28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66774"/>
            <a:ext cx="813752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4400" b="1" dirty="0">
                <a:solidFill>
                  <a:schemeClr val="tx2"/>
                </a:solidFill>
                <a:ea typeface="標楷體" charset="-120"/>
              </a:rPr>
              <a:t>課程大綱 </a:t>
            </a:r>
            <a:r>
              <a:rPr lang="en-US" altLang="zh-TW" sz="4400" b="1" dirty="0">
                <a:solidFill>
                  <a:schemeClr val="tx2"/>
                </a:solidFill>
                <a:ea typeface="標楷體" charset="-120"/>
              </a:rPr>
              <a:t>(Syllabus)</a:t>
            </a:r>
            <a:endParaRPr lang="zh-TW" altLang="en-US" sz="4400" b="1" dirty="0">
              <a:solidFill>
                <a:schemeClr val="tx2"/>
              </a:solidFill>
              <a:ea typeface="標楷體" charset="-12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36F75CD-B593-224B-8AC9-E30D7E9A78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5538" y="44624"/>
            <a:ext cx="962066" cy="62068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80DF8FA-EA10-5A4B-BCA5-6EE87D30A4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4430" y="718301"/>
            <a:ext cx="964282" cy="235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43903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021E3B-1EE8-E744-9F39-84367D990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8237F-23CD-E54D-BDBA-FE95A073E4E0}" type="slidenum">
              <a:rPr lang="zh-TW" altLang="en-US" smtClean="0"/>
              <a:pPr/>
              <a:t>30</a:t>
            </a:fld>
            <a:endParaRPr lang="zh-TW" alt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A789F43-154A-8746-9ED5-EC02D9F9D8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44624"/>
            <a:ext cx="8712968" cy="1152128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Ensemble Models</a:t>
            </a:r>
            <a:br>
              <a:rPr lang="en-US" dirty="0">
                <a:solidFill>
                  <a:schemeClr val="accent1"/>
                </a:solidFill>
              </a:rPr>
            </a:br>
            <a:r>
              <a:rPr lang="en-US" dirty="0">
                <a:solidFill>
                  <a:schemeClr val="accent1"/>
                </a:solidFill>
              </a:rPr>
              <a:t>Heterogeneous Ensemble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6" name="矩形 4">
            <a:extLst>
              <a:ext uri="{FF2B5EF4-FFF2-40B4-BE49-F238E27FC236}">
                <a16:creationId xmlns:a16="http://schemas.microsoft.com/office/drawing/2014/main" id="{4163D7AB-7BD2-BF44-A175-DB63167701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5248" y="6669940"/>
            <a:ext cx="8348133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zh-TW" sz="800" dirty="0">
                <a:solidFill>
                  <a:srgbClr val="A6A6A6"/>
                </a:solidFill>
              </a:rPr>
              <a:t>Source: Ramesh Sharda, </a:t>
            </a:r>
            <a:r>
              <a:rPr lang="en-US" altLang="zh-TW" sz="800" dirty="0" err="1">
                <a:solidFill>
                  <a:srgbClr val="A6A6A6"/>
                </a:solidFill>
              </a:rPr>
              <a:t>Dursun</a:t>
            </a:r>
            <a:r>
              <a:rPr lang="en-US" altLang="zh-TW" sz="800" dirty="0">
                <a:solidFill>
                  <a:srgbClr val="A6A6A6"/>
                </a:solidFill>
              </a:rPr>
              <a:t> </a:t>
            </a:r>
            <a:r>
              <a:rPr lang="en-US" altLang="zh-TW" sz="800" dirty="0" err="1">
                <a:solidFill>
                  <a:srgbClr val="A6A6A6"/>
                </a:solidFill>
              </a:rPr>
              <a:t>Delen</a:t>
            </a:r>
            <a:r>
              <a:rPr lang="en-US" altLang="zh-TW" sz="800" dirty="0">
                <a:solidFill>
                  <a:srgbClr val="A6A6A6"/>
                </a:solidFill>
              </a:rPr>
              <a:t>, and Efraim Turban (2017),  Business Intelligence, Analytics, and Data Science: A Managerial Perspective, 4th Edition, Pearson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23E12D6-D8AA-4644-9688-BFB76B9C58F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4"/>
          <a:stretch/>
        </p:blipFill>
        <p:spPr>
          <a:xfrm>
            <a:off x="1299703" y="1255416"/>
            <a:ext cx="6554115" cy="5402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79840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7DE75B-B5BC-B142-9989-EC67B09802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72227"/>
            <a:ext cx="8229600" cy="4988183"/>
          </a:xfrm>
        </p:spPr>
        <p:txBody>
          <a:bodyPr/>
          <a:lstStyle/>
          <a:p>
            <a:r>
              <a:rPr lang="en-US" sz="3600" dirty="0"/>
              <a:t>Base model</a:t>
            </a:r>
          </a:p>
          <a:p>
            <a:pPr lvl="1"/>
            <a:r>
              <a:rPr lang="en-US" sz="3200" dirty="0"/>
              <a:t>individual hypotheses</a:t>
            </a:r>
          </a:p>
          <a:p>
            <a:pPr lvl="1"/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32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h</a:t>
            </a:r>
            <a:r>
              <a:rPr lang="en-US" sz="32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…,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32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en-US" sz="3200" dirty="0"/>
          </a:p>
          <a:p>
            <a:r>
              <a:rPr lang="en-US" sz="3600" dirty="0"/>
              <a:t>Ensemble model</a:t>
            </a:r>
          </a:p>
          <a:p>
            <a:pPr lvl="1"/>
            <a:r>
              <a:rPr lang="en-US" sz="3200" dirty="0"/>
              <a:t>hypotheses combination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E19190-BE62-0440-B959-CF36C48BB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31</a:t>
            </a:fld>
            <a:endParaRPr lang="zh-TW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15C8621-7DA8-C04B-86FE-5D18631C4E40}"/>
              </a:ext>
            </a:extLst>
          </p:cNvPr>
          <p:cNvSpPr/>
          <p:nvPr/>
        </p:nvSpPr>
        <p:spPr>
          <a:xfrm>
            <a:off x="1057500" y="6579314"/>
            <a:ext cx="698477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Source: Stuart Russell and Peter </a:t>
            </a:r>
            <a:r>
              <a:rPr lang="en-US" sz="1000" dirty="0" err="1">
                <a:solidFill>
                  <a:schemeClr val="bg1">
                    <a:lumMod val="65000"/>
                  </a:schemeClr>
                </a:solidFill>
              </a:rPr>
              <a:t>Norvig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 (2020), Artificial Intelligence: A Modern Approach, 4th Edition, Pearson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6F8FA99-5A61-2147-8B8C-CFD01666BB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7" y="125760"/>
            <a:ext cx="8496944" cy="1287016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Ensemble Learning</a:t>
            </a:r>
          </a:p>
        </p:txBody>
      </p:sp>
    </p:spTree>
    <p:extLst>
      <p:ext uri="{BB962C8B-B14F-4D97-AF65-F5344CB8AC3E}">
        <p14:creationId xmlns:p14="http://schemas.microsoft.com/office/powerpoint/2010/main" val="98618091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7DE75B-B5BC-B142-9989-EC67B09802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72227"/>
            <a:ext cx="8229600" cy="4988183"/>
          </a:xfrm>
        </p:spPr>
        <p:txBody>
          <a:bodyPr/>
          <a:lstStyle/>
          <a:p>
            <a:r>
              <a:rPr lang="en-US" sz="3600" dirty="0"/>
              <a:t>Reduce bias</a:t>
            </a:r>
          </a:p>
          <a:p>
            <a:r>
              <a:rPr lang="en-US" sz="3600" dirty="0"/>
              <a:t>Reduce variance</a:t>
            </a:r>
            <a:endParaRPr lang="en-US" sz="3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E19190-BE62-0440-B959-CF36C48BB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32</a:t>
            </a:fld>
            <a:endParaRPr lang="zh-TW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15C8621-7DA8-C04B-86FE-5D18631C4E40}"/>
              </a:ext>
            </a:extLst>
          </p:cNvPr>
          <p:cNvSpPr/>
          <p:nvPr/>
        </p:nvSpPr>
        <p:spPr>
          <a:xfrm>
            <a:off x="1057500" y="6579314"/>
            <a:ext cx="698477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Source: Stuart Russell and Peter </a:t>
            </a:r>
            <a:r>
              <a:rPr lang="en-US" sz="1000" dirty="0" err="1">
                <a:solidFill>
                  <a:schemeClr val="bg1">
                    <a:lumMod val="65000"/>
                  </a:schemeClr>
                </a:solidFill>
              </a:rPr>
              <a:t>Norvig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 (2020), Artificial Intelligence: A Modern Approach, 4th Edition, Pearson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6F8FA99-5A61-2147-8B8C-CFD01666BB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7" y="125760"/>
            <a:ext cx="8496944" cy="1287016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Why Ensemble Learning</a:t>
            </a:r>
          </a:p>
        </p:txBody>
      </p:sp>
    </p:spTree>
    <p:extLst>
      <p:ext uri="{BB962C8B-B14F-4D97-AF65-F5344CB8AC3E}">
        <p14:creationId xmlns:p14="http://schemas.microsoft.com/office/powerpoint/2010/main" val="99454923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7DE75B-B5BC-B142-9989-EC67B09802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72227"/>
            <a:ext cx="8229600" cy="4988183"/>
          </a:xfrm>
        </p:spPr>
        <p:txBody>
          <a:bodyPr/>
          <a:lstStyle/>
          <a:p>
            <a:r>
              <a:rPr lang="en-US" sz="4000" dirty="0"/>
              <a:t>Bagging</a:t>
            </a:r>
          </a:p>
          <a:p>
            <a:r>
              <a:rPr lang="en-US" sz="4000" dirty="0"/>
              <a:t>Random forests</a:t>
            </a:r>
          </a:p>
          <a:p>
            <a:r>
              <a:rPr lang="en-US" sz="4000" dirty="0"/>
              <a:t>Stacking</a:t>
            </a:r>
          </a:p>
          <a:p>
            <a:r>
              <a:rPr lang="en-US" sz="4000" dirty="0"/>
              <a:t>Boosting</a:t>
            </a:r>
          </a:p>
          <a:p>
            <a:r>
              <a:rPr lang="en-US" sz="4000" dirty="0"/>
              <a:t>Gradient boosting</a:t>
            </a:r>
          </a:p>
          <a:p>
            <a:r>
              <a:rPr lang="en-US" sz="4000" dirty="0"/>
              <a:t>Online learning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E19190-BE62-0440-B959-CF36C48BB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33</a:t>
            </a:fld>
            <a:endParaRPr lang="zh-TW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15C8621-7DA8-C04B-86FE-5D18631C4E40}"/>
              </a:ext>
            </a:extLst>
          </p:cNvPr>
          <p:cNvSpPr/>
          <p:nvPr/>
        </p:nvSpPr>
        <p:spPr>
          <a:xfrm>
            <a:off x="1057500" y="6579314"/>
            <a:ext cx="698477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Source: Stuart Russell and Peter </a:t>
            </a:r>
            <a:r>
              <a:rPr lang="en-US" sz="1000" dirty="0" err="1">
                <a:solidFill>
                  <a:schemeClr val="bg1">
                    <a:lumMod val="65000"/>
                  </a:schemeClr>
                </a:solidFill>
              </a:rPr>
              <a:t>Norvig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 (2020), Artificial Intelligence: A Modern Approach, 4th Edition, Pearson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6F8FA99-5A61-2147-8B8C-CFD01666BB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7" y="125760"/>
            <a:ext cx="8496944" cy="1287016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Ensemble Learning</a:t>
            </a:r>
          </a:p>
        </p:txBody>
      </p:sp>
    </p:spTree>
    <p:extLst>
      <p:ext uri="{BB962C8B-B14F-4D97-AF65-F5344CB8AC3E}">
        <p14:creationId xmlns:p14="http://schemas.microsoft.com/office/powerpoint/2010/main" val="220411606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7DE75B-B5BC-B142-9989-EC67B09802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96753"/>
            <a:ext cx="8229600" cy="5263658"/>
          </a:xfrm>
        </p:spPr>
        <p:txBody>
          <a:bodyPr/>
          <a:lstStyle/>
          <a:p>
            <a:r>
              <a:rPr lang="en-US" sz="4000" dirty="0">
                <a:solidFill>
                  <a:srgbClr val="C00000"/>
                </a:solidFill>
              </a:rPr>
              <a:t>Bagging</a:t>
            </a:r>
          </a:p>
          <a:p>
            <a:pPr lvl="1"/>
            <a:r>
              <a:rPr lang="en-US" sz="3600" dirty="0"/>
              <a:t>Generate distinct training sets by sampling with replacement from the original training set.</a:t>
            </a:r>
          </a:p>
          <a:p>
            <a:r>
              <a:rPr lang="en-US" sz="4000" dirty="0"/>
              <a:t>Classification:</a:t>
            </a:r>
          </a:p>
          <a:p>
            <a:pPr lvl="1"/>
            <a:r>
              <a:rPr lang="en-US" sz="3600" dirty="0"/>
              <a:t>Plurality Vote (Majority Vote)</a:t>
            </a:r>
          </a:p>
          <a:p>
            <a:r>
              <a:rPr lang="en-US" sz="4000" dirty="0"/>
              <a:t>Regression:</a:t>
            </a:r>
          </a:p>
          <a:p>
            <a:pPr lvl="1"/>
            <a:r>
              <a:rPr lang="en-US" sz="3600" dirty="0"/>
              <a:t>Average</a:t>
            </a:r>
          </a:p>
          <a:p>
            <a:endParaRPr lang="en-US" sz="4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E19190-BE62-0440-B959-CF36C48BB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34</a:t>
            </a:fld>
            <a:endParaRPr lang="zh-TW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15C8621-7DA8-C04B-86FE-5D18631C4E40}"/>
              </a:ext>
            </a:extLst>
          </p:cNvPr>
          <p:cNvSpPr/>
          <p:nvPr/>
        </p:nvSpPr>
        <p:spPr>
          <a:xfrm>
            <a:off x="1057500" y="6579314"/>
            <a:ext cx="698477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Source: Stuart Russell and Peter </a:t>
            </a:r>
            <a:r>
              <a:rPr lang="en-US" sz="1000" dirty="0" err="1">
                <a:solidFill>
                  <a:schemeClr val="bg1">
                    <a:lumMod val="65000"/>
                  </a:schemeClr>
                </a:solidFill>
              </a:rPr>
              <a:t>Norvig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 (2020), Artificial Intelligence: A Modern Approach, 4th Edition, Pearson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6F8FA99-5A61-2147-8B8C-CFD01666BB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7" y="125760"/>
            <a:ext cx="8496944" cy="1070993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Ensemble Learning: Bagging</a:t>
            </a:r>
          </a:p>
        </p:txBody>
      </p:sp>
    </p:spTree>
    <p:extLst>
      <p:ext uri="{BB962C8B-B14F-4D97-AF65-F5344CB8AC3E}">
        <p14:creationId xmlns:p14="http://schemas.microsoft.com/office/powerpoint/2010/main" val="132823098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7DE75B-B5BC-B142-9989-EC67B09802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96753"/>
            <a:ext cx="8229600" cy="5263658"/>
          </a:xfrm>
        </p:spPr>
        <p:txBody>
          <a:bodyPr/>
          <a:lstStyle/>
          <a:p>
            <a:r>
              <a:rPr lang="en-US" sz="4000" dirty="0">
                <a:solidFill>
                  <a:srgbClr val="C00000"/>
                </a:solidFill>
              </a:rPr>
              <a:t>Random forest </a:t>
            </a:r>
            <a:r>
              <a:rPr lang="en-US" sz="4000" dirty="0"/>
              <a:t>model is a form of </a:t>
            </a:r>
            <a:r>
              <a:rPr lang="en-US" sz="4000" dirty="0">
                <a:solidFill>
                  <a:srgbClr val="C00000"/>
                </a:solidFill>
              </a:rPr>
              <a:t>decision tree bagging </a:t>
            </a:r>
            <a:r>
              <a:rPr lang="en-US" sz="4000" dirty="0"/>
              <a:t>in which we take extra steps to make the ensemble of trees more diverse, to reduce variance.</a:t>
            </a:r>
          </a:p>
          <a:p>
            <a:r>
              <a:rPr lang="en-US" sz="4000" dirty="0"/>
              <a:t>The key idea is to randomly vary the </a:t>
            </a:r>
            <a:r>
              <a:rPr lang="en-US" sz="4000" dirty="0">
                <a:solidFill>
                  <a:srgbClr val="C00000"/>
                </a:solidFill>
              </a:rPr>
              <a:t>attribute</a:t>
            </a:r>
            <a:r>
              <a:rPr lang="en-US" sz="4000" dirty="0"/>
              <a:t> choices (rather than the training </a:t>
            </a:r>
            <a:r>
              <a:rPr lang="en-US" sz="4000" dirty="0">
                <a:solidFill>
                  <a:srgbClr val="C00000"/>
                </a:solidFill>
              </a:rPr>
              <a:t>examples</a:t>
            </a:r>
            <a:r>
              <a:rPr lang="en-US" sz="4000" dirty="0"/>
              <a:t>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E19190-BE62-0440-B959-CF36C48BB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35</a:t>
            </a:fld>
            <a:endParaRPr lang="zh-TW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15C8621-7DA8-C04B-86FE-5D18631C4E40}"/>
              </a:ext>
            </a:extLst>
          </p:cNvPr>
          <p:cNvSpPr/>
          <p:nvPr/>
        </p:nvSpPr>
        <p:spPr>
          <a:xfrm>
            <a:off x="1057500" y="6579314"/>
            <a:ext cx="698477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Source: Stuart Russell and Peter </a:t>
            </a:r>
            <a:r>
              <a:rPr lang="en-US" sz="1000" dirty="0" err="1">
                <a:solidFill>
                  <a:schemeClr val="bg1">
                    <a:lumMod val="65000"/>
                  </a:schemeClr>
                </a:solidFill>
              </a:rPr>
              <a:t>Norvig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 (2020), Artificial Intelligence: A Modern Approach, 4th Edition, Pearson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6F8FA99-5A61-2147-8B8C-CFD01666BB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7" y="125760"/>
            <a:ext cx="8496944" cy="1070993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Ensemble Learning: Random forests</a:t>
            </a:r>
          </a:p>
        </p:txBody>
      </p:sp>
    </p:spTree>
    <p:extLst>
      <p:ext uri="{BB962C8B-B14F-4D97-AF65-F5344CB8AC3E}">
        <p14:creationId xmlns:p14="http://schemas.microsoft.com/office/powerpoint/2010/main" val="87384026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7DE75B-B5BC-B142-9989-EC67B09802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96753"/>
            <a:ext cx="8229600" cy="5263658"/>
          </a:xfrm>
        </p:spPr>
        <p:txBody>
          <a:bodyPr/>
          <a:lstStyle/>
          <a:p>
            <a:r>
              <a:rPr lang="en-US" sz="4000" dirty="0">
                <a:solidFill>
                  <a:srgbClr val="C00000"/>
                </a:solidFill>
              </a:rPr>
              <a:t>Extremely randomized trees (</a:t>
            </a:r>
            <a:r>
              <a:rPr lang="en-US" sz="4000" dirty="0" err="1">
                <a:solidFill>
                  <a:srgbClr val="C00000"/>
                </a:solidFill>
              </a:rPr>
              <a:t>ExtraTrees</a:t>
            </a:r>
            <a:r>
              <a:rPr lang="en-US" sz="4000" dirty="0">
                <a:solidFill>
                  <a:srgbClr val="C00000"/>
                </a:solidFill>
              </a:rPr>
              <a:t>)</a:t>
            </a:r>
          </a:p>
          <a:p>
            <a:pPr lvl="1"/>
            <a:r>
              <a:rPr lang="en-US" sz="3600" dirty="0"/>
              <a:t>Use randomness in selecting the split point </a:t>
            </a:r>
            <a:r>
              <a:rPr lang="en-US" sz="3600" dirty="0">
                <a:solidFill>
                  <a:srgbClr val="C00000"/>
                </a:solidFill>
              </a:rPr>
              <a:t>value</a:t>
            </a:r>
          </a:p>
          <a:p>
            <a:pPr lvl="1"/>
            <a:r>
              <a:rPr lang="en-US" sz="3600" dirty="0"/>
              <a:t>for each selected attribute, we randomly sample several candidate values from a uniform distribution over the attribute’s range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E19190-BE62-0440-B959-CF36C48BB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36</a:t>
            </a:fld>
            <a:endParaRPr lang="zh-TW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15C8621-7DA8-C04B-86FE-5D18631C4E40}"/>
              </a:ext>
            </a:extLst>
          </p:cNvPr>
          <p:cNvSpPr/>
          <p:nvPr/>
        </p:nvSpPr>
        <p:spPr>
          <a:xfrm>
            <a:off x="1057500" y="6579314"/>
            <a:ext cx="698477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Source: Stuart Russell and Peter </a:t>
            </a:r>
            <a:r>
              <a:rPr lang="en-US" sz="1000" dirty="0" err="1">
                <a:solidFill>
                  <a:schemeClr val="bg1">
                    <a:lumMod val="65000"/>
                  </a:schemeClr>
                </a:solidFill>
              </a:rPr>
              <a:t>Norvig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 (2020), Artificial Intelligence: A Modern Approach, 4th Edition, Pearson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6F8FA99-5A61-2147-8B8C-CFD01666BB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7" y="125760"/>
            <a:ext cx="8496944" cy="1070993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Ensemble Learning: Random forests</a:t>
            </a:r>
          </a:p>
        </p:txBody>
      </p:sp>
    </p:spTree>
    <p:extLst>
      <p:ext uri="{BB962C8B-B14F-4D97-AF65-F5344CB8AC3E}">
        <p14:creationId xmlns:p14="http://schemas.microsoft.com/office/powerpoint/2010/main" val="61004602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7DE75B-B5BC-B142-9989-EC67B09802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052736"/>
            <a:ext cx="8363271" cy="5407675"/>
          </a:xfrm>
        </p:spPr>
        <p:txBody>
          <a:bodyPr/>
          <a:lstStyle/>
          <a:p>
            <a:r>
              <a:rPr lang="en-US" sz="4000" b="1" dirty="0">
                <a:solidFill>
                  <a:srgbClr val="C00000"/>
                </a:solidFill>
              </a:rPr>
              <a:t>Staking</a:t>
            </a:r>
          </a:p>
          <a:p>
            <a:pPr lvl="1"/>
            <a:r>
              <a:rPr lang="en-US" sz="3600" dirty="0"/>
              <a:t>Stacked generalization combines </a:t>
            </a:r>
            <a:r>
              <a:rPr lang="en-US" sz="3600" dirty="0">
                <a:solidFill>
                  <a:srgbClr val="C00000"/>
                </a:solidFill>
              </a:rPr>
              <a:t>multiple base models </a:t>
            </a:r>
            <a:r>
              <a:rPr lang="en-US" sz="3600" dirty="0"/>
              <a:t>from </a:t>
            </a:r>
            <a:r>
              <a:rPr lang="en-US" sz="3600" dirty="0">
                <a:solidFill>
                  <a:srgbClr val="C00000"/>
                </a:solidFill>
              </a:rPr>
              <a:t>different model classes </a:t>
            </a:r>
            <a:r>
              <a:rPr lang="en-US" sz="3600" dirty="0"/>
              <a:t>trained on the </a:t>
            </a:r>
            <a:r>
              <a:rPr lang="en-US" sz="3600" dirty="0">
                <a:solidFill>
                  <a:srgbClr val="C00000"/>
                </a:solidFill>
              </a:rPr>
              <a:t>same data</a:t>
            </a:r>
            <a:r>
              <a:rPr lang="en-US" sz="3600" dirty="0"/>
              <a:t>.</a:t>
            </a:r>
          </a:p>
          <a:p>
            <a:r>
              <a:rPr lang="en-US" sz="4000" dirty="0"/>
              <a:t>Bagging</a:t>
            </a:r>
          </a:p>
          <a:p>
            <a:pPr lvl="1"/>
            <a:r>
              <a:rPr lang="en-US" sz="3600" dirty="0"/>
              <a:t>Combines multiple base models of the </a:t>
            </a:r>
            <a:r>
              <a:rPr lang="en-US" sz="3600" dirty="0">
                <a:solidFill>
                  <a:srgbClr val="C00000"/>
                </a:solidFill>
              </a:rPr>
              <a:t>same model class </a:t>
            </a:r>
            <a:r>
              <a:rPr lang="en-US" sz="3600" dirty="0"/>
              <a:t>trained on </a:t>
            </a:r>
            <a:r>
              <a:rPr lang="en-US" sz="3600" dirty="0">
                <a:solidFill>
                  <a:srgbClr val="C00000"/>
                </a:solidFill>
              </a:rPr>
              <a:t>different data</a:t>
            </a:r>
            <a:r>
              <a:rPr lang="en-US" sz="3600" dirty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E19190-BE62-0440-B959-CF36C48BB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37</a:t>
            </a:fld>
            <a:endParaRPr lang="zh-TW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15C8621-7DA8-C04B-86FE-5D18631C4E40}"/>
              </a:ext>
            </a:extLst>
          </p:cNvPr>
          <p:cNvSpPr/>
          <p:nvPr/>
        </p:nvSpPr>
        <p:spPr>
          <a:xfrm>
            <a:off x="1057500" y="6579314"/>
            <a:ext cx="698477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Source: Stuart Russell and Peter </a:t>
            </a:r>
            <a:r>
              <a:rPr lang="en-US" sz="1000" dirty="0" err="1">
                <a:solidFill>
                  <a:schemeClr val="bg1">
                    <a:lumMod val="65000"/>
                  </a:schemeClr>
                </a:solidFill>
              </a:rPr>
              <a:t>Norvig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 (2020), Artificial Intelligence: A Modern Approach, 4th Edition, Pearson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6F8FA99-5A61-2147-8B8C-CFD01666BB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7" y="125760"/>
            <a:ext cx="8496944" cy="1070993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Ensemble Learning: Stacking</a:t>
            </a:r>
          </a:p>
        </p:txBody>
      </p:sp>
    </p:spTree>
    <p:extLst>
      <p:ext uri="{BB962C8B-B14F-4D97-AF65-F5344CB8AC3E}">
        <p14:creationId xmlns:p14="http://schemas.microsoft.com/office/powerpoint/2010/main" val="263914779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7DE75B-B5BC-B142-9989-EC67B09802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052736"/>
            <a:ext cx="8363271" cy="5407675"/>
          </a:xfrm>
        </p:spPr>
        <p:txBody>
          <a:bodyPr/>
          <a:lstStyle/>
          <a:p>
            <a:r>
              <a:rPr lang="en-US" sz="4000" dirty="0">
                <a:solidFill>
                  <a:srgbClr val="C00000"/>
                </a:solidFill>
              </a:rPr>
              <a:t>Boosting</a:t>
            </a:r>
            <a:endParaRPr lang="en-US" sz="4000" dirty="0"/>
          </a:p>
          <a:p>
            <a:pPr lvl="1"/>
            <a:r>
              <a:rPr lang="en-US" sz="3600" dirty="0"/>
              <a:t>The most popular ensemble method</a:t>
            </a:r>
          </a:p>
          <a:p>
            <a:r>
              <a:rPr lang="en-US" sz="4000" dirty="0">
                <a:solidFill>
                  <a:srgbClr val="C00000"/>
                </a:solidFill>
              </a:rPr>
              <a:t>Weighted training set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E19190-BE62-0440-B959-CF36C48BB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38</a:t>
            </a:fld>
            <a:endParaRPr lang="zh-TW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15C8621-7DA8-C04B-86FE-5D18631C4E40}"/>
              </a:ext>
            </a:extLst>
          </p:cNvPr>
          <p:cNvSpPr/>
          <p:nvPr/>
        </p:nvSpPr>
        <p:spPr>
          <a:xfrm>
            <a:off x="1057500" y="6579314"/>
            <a:ext cx="698477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Source: Stuart Russell and Peter </a:t>
            </a:r>
            <a:r>
              <a:rPr lang="en-US" sz="1000" dirty="0" err="1">
                <a:solidFill>
                  <a:schemeClr val="bg1">
                    <a:lumMod val="65000"/>
                  </a:schemeClr>
                </a:solidFill>
              </a:rPr>
              <a:t>Norvig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 (2020), Artificial Intelligence: A Modern Approach, 4th Edition, Pearson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6F8FA99-5A61-2147-8B8C-CFD01666BB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7" y="125760"/>
            <a:ext cx="8496944" cy="1070993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Ensemble Learning: Boosting</a:t>
            </a:r>
          </a:p>
        </p:txBody>
      </p:sp>
    </p:spTree>
    <p:extLst>
      <p:ext uri="{BB962C8B-B14F-4D97-AF65-F5344CB8AC3E}">
        <p14:creationId xmlns:p14="http://schemas.microsoft.com/office/powerpoint/2010/main" val="251488437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E19190-BE62-0440-B959-CF36C48BB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39</a:t>
            </a:fld>
            <a:endParaRPr lang="zh-TW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15C8621-7DA8-C04B-86FE-5D18631C4E40}"/>
              </a:ext>
            </a:extLst>
          </p:cNvPr>
          <p:cNvSpPr/>
          <p:nvPr/>
        </p:nvSpPr>
        <p:spPr>
          <a:xfrm>
            <a:off x="1057500" y="6579314"/>
            <a:ext cx="698477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Source: Stuart Russell and Peter </a:t>
            </a:r>
            <a:r>
              <a:rPr lang="en-US" sz="1000" dirty="0" err="1">
                <a:solidFill>
                  <a:schemeClr val="bg1">
                    <a:lumMod val="65000"/>
                  </a:schemeClr>
                </a:solidFill>
              </a:rPr>
              <a:t>Norvig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 (2020), Artificial Intelligence: A Modern Approach, 4th Edition, Pearson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6F8FA99-5A61-2147-8B8C-CFD01666BB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7" y="125760"/>
            <a:ext cx="8496944" cy="1070993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Ensemble Learning: Boosting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C562961-8E16-FA44-B07B-694C6C1DD7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124744"/>
            <a:ext cx="6410718" cy="5204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7986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982BF6-CA49-0940-8E3D-111BA6C35D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980728"/>
            <a:ext cx="8640960" cy="5688632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2400" dirty="0" err="1">
                <a:latin typeface="Calibri" charset="0"/>
                <a:ea typeface="標楷體" charset="-120"/>
              </a:rPr>
              <a:t>週次</a:t>
            </a:r>
            <a:r>
              <a:rPr lang="en-US" altLang="en-US" sz="2400" dirty="0">
                <a:latin typeface="Calibri" charset="0"/>
                <a:ea typeface="標楷體" charset="-120"/>
              </a:rPr>
              <a:t> (Week)    </a:t>
            </a:r>
            <a:r>
              <a:rPr lang="en-US" altLang="en-US" sz="2400" dirty="0" err="1">
                <a:latin typeface="Calibri" charset="0"/>
                <a:ea typeface="標楷體" charset="-120"/>
              </a:rPr>
              <a:t>日期</a:t>
            </a:r>
            <a:r>
              <a:rPr lang="en-US" altLang="en-US" sz="2400" dirty="0">
                <a:latin typeface="Calibri" charset="0"/>
                <a:ea typeface="標楷體" charset="-120"/>
              </a:rPr>
              <a:t> (Date)    </a:t>
            </a:r>
            <a:r>
              <a:rPr lang="en-US" altLang="en-US" sz="2400" dirty="0" err="1">
                <a:latin typeface="Calibri" charset="0"/>
                <a:ea typeface="標楷體" charset="-120"/>
              </a:rPr>
              <a:t>內容</a:t>
            </a:r>
            <a:r>
              <a:rPr lang="en-US" altLang="en-US" sz="2400" dirty="0">
                <a:latin typeface="Calibri" charset="0"/>
                <a:ea typeface="標楷體" charset="-120"/>
              </a:rPr>
              <a:t> (Subject/Topics)</a:t>
            </a:r>
            <a:endParaRPr lang="en-US" altLang="zh-TW" sz="2400" dirty="0"/>
          </a:p>
          <a:p>
            <a:pPr marL="0" indent="0">
              <a:buNone/>
            </a:pPr>
            <a:r>
              <a:rPr lang="en-US" altLang="zh-TW" sz="2400" dirty="0">
                <a:solidFill>
                  <a:schemeClr val="accent1">
                    <a:lumMod val="75000"/>
                  </a:schemeClr>
                </a:solidFill>
              </a:rPr>
              <a:t>13  2021/05/19  </a:t>
            </a:r>
            <a:r>
              <a:rPr lang="zh-TW" altLang="en-US" sz="2400" dirty="0">
                <a:solidFill>
                  <a:schemeClr val="accent1">
                    <a:lumMod val="75000"/>
                  </a:schemeClr>
                </a:solidFill>
              </a:rPr>
              <a:t>強化學習 </a:t>
            </a:r>
            <a:br>
              <a:rPr lang="en-US" altLang="zh-TW" sz="24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altLang="zh-TW" sz="2400" dirty="0">
                <a:solidFill>
                  <a:schemeClr val="accent1">
                    <a:lumMod val="75000"/>
                  </a:schemeClr>
                </a:solidFill>
              </a:rPr>
              <a:t>                              (Reinforcement Learning)</a:t>
            </a:r>
          </a:p>
          <a:p>
            <a:pPr marL="0" indent="0">
              <a:buNone/>
            </a:pPr>
            <a:r>
              <a:rPr lang="en-US" altLang="zh-TW" sz="2400" dirty="0">
                <a:solidFill>
                  <a:schemeClr val="accent4">
                    <a:lumMod val="75000"/>
                  </a:schemeClr>
                </a:solidFill>
              </a:rPr>
              <a:t>14  2021/05/26  </a:t>
            </a:r>
            <a:r>
              <a:rPr lang="zh-TW" altLang="en-US" sz="2400" dirty="0">
                <a:solidFill>
                  <a:schemeClr val="accent4">
                    <a:lumMod val="75000"/>
                  </a:schemeClr>
                </a:solidFill>
              </a:rPr>
              <a:t>深度學習自然語言處理 </a:t>
            </a:r>
            <a:br>
              <a:rPr lang="en-US" altLang="zh-TW" sz="2400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en-US" altLang="zh-TW" sz="2400" dirty="0">
                <a:solidFill>
                  <a:schemeClr val="accent4">
                    <a:lumMod val="75000"/>
                  </a:schemeClr>
                </a:solidFill>
              </a:rPr>
              <a:t>                              (Deep Learning for Natural Language Processing)</a:t>
            </a:r>
          </a:p>
          <a:p>
            <a:pPr marL="0" indent="0">
              <a:buNone/>
            </a:pPr>
            <a:r>
              <a:rPr lang="en-US" altLang="zh-TW" sz="2400" dirty="0"/>
              <a:t>15  2021/06/02  </a:t>
            </a:r>
            <a:r>
              <a:rPr lang="zh-TW" altLang="en-US" sz="2400" dirty="0"/>
              <a:t>機器人技術 </a:t>
            </a:r>
            <a:br>
              <a:rPr lang="en-US" altLang="zh-TW" sz="2400" dirty="0"/>
            </a:br>
            <a:r>
              <a:rPr lang="en-US" altLang="zh-TW" sz="2400" dirty="0"/>
              <a:t>                              (Robotics)</a:t>
            </a:r>
          </a:p>
          <a:p>
            <a:pPr marL="0" indent="0">
              <a:buNone/>
            </a:pPr>
            <a:r>
              <a:rPr lang="en-US" altLang="zh-TW" sz="2400" dirty="0"/>
              <a:t>16  2021/06/09  </a:t>
            </a:r>
            <a:r>
              <a:rPr lang="zh-TW" altLang="en-US" sz="2400" dirty="0"/>
              <a:t>人工智慧哲學與倫理，人工智慧的未來</a:t>
            </a:r>
            <a:br>
              <a:rPr lang="en-US" altLang="zh-TW" sz="2400" dirty="0"/>
            </a:br>
            <a:r>
              <a:rPr lang="en-US" altLang="zh-TW" sz="2400" dirty="0"/>
              <a:t>                              </a:t>
            </a:r>
            <a:r>
              <a:rPr lang="zh-TW" altLang="en-US" sz="2400" dirty="0"/>
              <a:t> </a:t>
            </a:r>
            <a:r>
              <a:rPr lang="en-US" altLang="zh-TW" sz="2400" dirty="0"/>
              <a:t>(Philosophy and Ethics of AI, The Future of AI)</a:t>
            </a:r>
          </a:p>
          <a:p>
            <a:pPr marL="0" indent="0">
              <a:buNone/>
            </a:pPr>
            <a:r>
              <a:rPr lang="en-US" altLang="zh-TW" sz="2400" dirty="0">
                <a:solidFill>
                  <a:schemeClr val="accent6">
                    <a:lumMod val="75000"/>
                  </a:schemeClr>
                </a:solidFill>
              </a:rPr>
              <a:t>17  2021/06/16  </a:t>
            </a:r>
            <a:r>
              <a:rPr lang="zh-TW" altLang="en-US" sz="2400" dirty="0">
                <a:solidFill>
                  <a:schemeClr val="accent6">
                    <a:lumMod val="75000"/>
                  </a:schemeClr>
                </a:solidFill>
              </a:rPr>
              <a:t>期末報告 </a:t>
            </a:r>
            <a:r>
              <a:rPr lang="en-US" altLang="zh-TW" sz="2400" dirty="0">
                <a:solidFill>
                  <a:schemeClr val="accent6">
                    <a:lumMod val="75000"/>
                  </a:schemeClr>
                </a:solidFill>
              </a:rPr>
              <a:t>I </a:t>
            </a:r>
          </a:p>
          <a:p>
            <a:pPr marL="0" indent="0">
              <a:buNone/>
            </a:pPr>
            <a:r>
              <a:rPr lang="en-US" altLang="zh-TW" sz="2400" dirty="0">
                <a:solidFill>
                  <a:schemeClr val="accent6">
                    <a:lumMod val="75000"/>
                  </a:schemeClr>
                </a:solidFill>
              </a:rPr>
              <a:t>                              (Final Project Report I)</a:t>
            </a:r>
          </a:p>
          <a:p>
            <a:pPr marL="0" indent="0">
              <a:buNone/>
            </a:pPr>
            <a:r>
              <a:rPr lang="en-US" altLang="zh-TW" sz="2400" dirty="0">
                <a:solidFill>
                  <a:schemeClr val="accent6">
                    <a:lumMod val="75000"/>
                  </a:schemeClr>
                </a:solidFill>
              </a:rPr>
              <a:t>18  2021/06/23  </a:t>
            </a:r>
            <a:r>
              <a:rPr lang="zh-TW" altLang="en-US" sz="2400" dirty="0">
                <a:solidFill>
                  <a:schemeClr val="accent6">
                    <a:lumMod val="75000"/>
                  </a:schemeClr>
                </a:solidFill>
              </a:rPr>
              <a:t>期末報告 </a:t>
            </a:r>
            <a:r>
              <a:rPr lang="en-US" altLang="zh-TW" sz="2400" dirty="0">
                <a:solidFill>
                  <a:schemeClr val="accent6">
                    <a:lumMod val="75000"/>
                  </a:schemeClr>
                </a:solidFill>
              </a:rPr>
              <a:t>II </a:t>
            </a:r>
            <a:br>
              <a:rPr lang="en-US" altLang="zh-TW" sz="24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altLang="zh-TW" sz="2400" dirty="0">
                <a:solidFill>
                  <a:schemeClr val="accent6">
                    <a:lumMod val="75000"/>
                  </a:schemeClr>
                </a:solidFill>
              </a:rPr>
              <a:t>                              (Final Project Report II)</a:t>
            </a:r>
          </a:p>
          <a:p>
            <a:pPr marL="0" indent="0">
              <a:buNone/>
            </a:pPr>
            <a:endParaRPr lang="en-US" altLang="zh-TW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F87740-7342-4346-B2E0-F69CCB27CF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4</a:t>
            </a:fld>
            <a:endParaRPr lang="zh-TW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03FDB645-4535-D947-9FA2-92EAE75A28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66774"/>
            <a:ext cx="813752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4400" b="1" dirty="0">
                <a:solidFill>
                  <a:schemeClr val="tx2"/>
                </a:solidFill>
                <a:ea typeface="標楷體" charset="-120"/>
              </a:rPr>
              <a:t>課程大綱 </a:t>
            </a:r>
            <a:r>
              <a:rPr lang="en-US" altLang="zh-TW" sz="4400" b="1" dirty="0">
                <a:solidFill>
                  <a:schemeClr val="tx2"/>
                </a:solidFill>
                <a:ea typeface="標楷體" charset="-120"/>
              </a:rPr>
              <a:t>(Syllabus)</a:t>
            </a:r>
            <a:endParaRPr lang="zh-TW" altLang="en-US" sz="4400" b="1" dirty="0">
              <a:solidFill>
                <a:schemeClr val="tx2"/>
              </a:solidFill>
              <a:ea typeface="標楷體" charset="-12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A51C78D-7CB2-1A47-8289-B30F1D0DA0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5538" y="44624"/>
            <a:ext cx="962066" cy="62068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2EA55C6-7913-C64F-85E6-497D1797A6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4430" y="718301"/>
            <a:ext cx="964282" cy="235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29023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7DE75B-B5BC-B142-9989-EC67B09802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30" y="1340768"/>
            <a:ext cx="8712966" cy="5238546"/>
          </a:xfrm>
        </p:spPr>
        <p:txBody>
          <a:bodyPr/>
          <a:lstStyle/>
          <a:p>
            <a:r>
              <a:rPr lang="en-US" sz="4000" dirty="0">
                <a:solidFill>
                  <a:srgbClr val="C00000"/>
                </a:solidFill>
              </a:rPr>
              <a:t>Gradient boosting</a:t>
            </a:r>
          </a:p>
          <a:p>
            <a:pPr lvl="1"/>
            <a:r>
              <a:rPr lang="en-US" sz="3600" dirty="0"/>
              <a:t>Gradient boosting is a form of boosting using gradient descent</a:t>
            </a:r>
          </a:p>
          <a:p>
            <a:r>
              <a:rPr lang="en-US" sz="4000" dirty="0">
                <a:solidFill>
                  <a:srgbClr val="C00000"/>
                </a:solidFill>
              </a:rPr>
              <a:t>Gradient boosting machines (GBM) </a:t>
            </a:r>
          </a:p>
          <a:p>
            <a:r>
              <a:rPr lang="en-US" sz="4000" dirty="0">
                <a:solidFill>
                  <a:srgbClr val="C00000"/>
                </a:solidFill>
              </a:rPr>
              <a:t>Gradient boosted regression trees (GBRT)</a:t>
            </a:r>
          </a:p>
          <a:p>
            <a:r>
              <a:rPr lang="en-US" sz="4000" dirty="0"/>
              <a:t>Popular method for regression and classification of factored tabular data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E19190-BE62-0440-B959-CF36C48BB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40</a:t>
            </a:fld>
            <a:endParaRPr lang="zh-TW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15C8621-7DA8-C04B-86FE-5D18631C4E40}"/>
              </a:ext>
            </a:extLst>
          </p:cNvPr>
          <p:cNvSpPr/>
          <p:nvPr/>
        </p:nvSpPr>
        <p:spPr>
          <a:xfrm>
            <a:off x="1057500" y="6579314"/>
            <a:ext cx="698477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Source: Stuart Russell and Peter </a:t>
            </a:r>
            <a:r>
              <a:rPr lang="en-US" sz="1000" dirty="0" err="1">
                <a:solidFill>
                  <a:schemeClr val="bg1">
                    <a:lumMod val="65000"/>
                  </a:schemeClr>
                </a:solidFill>
              </a:rPr>
              <a:t>Norvig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 (2020), Artificial Intelligence: A Modern Approach, 4th Edition, Pearson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6F8FA99-5A61-2147-8B8C-CFD01666BB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7" y="125760"/>
            <a:ext cx="8496944" cy="1070993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Ensemble Learning: </a:t>
            </a:r>
            <a:br>
              <a:rPr lang="en-US" dirty="0">
                <a:solidFill>
                  <a:schemeClr val="accent1"/>
                </a:solidFill>
              </a:rPr>
            </a:br>
            <a:r>
              <a:rPr lang="en-US" dirty="0">
                <a:solidFill>
                  <a:schemeClr val="accent1"/>
                </a:solidFill>
              </a:rPr>
              <a:t>Gradient boosting</a:t>
            </a:r>
          </a:p>
        </p:txBody>
      </p:sp>
    </p:spTree>
    <p:extLst>
      <p:ext uri="{BB962C8B-B14F-4D97-AF65-F5344CB8AC3E}">
        <p14:creationId xmlns:p14="http://schemas.microsoft.com/office/powerpoint/2010/main" val="24116904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7DE75B-B5BC-B142-9989-EC67B09802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30" y="1340768"/>
            <a:ext cx="8712966" cy="5238546"/>
          </a:xfrm>
        </p:spPr>
        <p:txBody>
          <a:bodyPr/>
          <a:lstStyle/>
          <a:p>
            <a:r>
              <a:rPr lang="en-US" sz="4000" dirty="0"/>
              <a:t>Online learning</a:t>
            </a:r>
          </a:p>
          <a:p>
            <a:pPr lvl="1"/>
            <a:r>
              <a:rPr lang="en-US" sz="3600" dirty="0"/>
              <a:t>Data are not </a:t>
            </a:r>
            <a:r>
              <a:rPr lang="en-US" sz="3600" dirty="0" err="1"/>
              <a:t>i.i.d</a:t>
            </a:r>
            <a:r>
              <a:rPr lang="en-US" sz="3600" dirty="0"/>
              <a:t>. </a:t>
            </a:r>
            <a:br>
              <a:rPr lang="en-US" sz="3600" dirty="0"/>
            </a:br>
            <a:r>
              <a:rPr lang="en-US" sz="3600" dirty="0"/>
              <a:t>(independent and identically distributed)</a:t>
            </a:r>
          </a:p>
          <a:p>
            <a:pPr lvl="1"/>
            <a:r>
              <a:rPr lang="en-US" sz="3600" dirty="0"/>
              <a:t>An agent receives an input 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36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600" dirty="0"/>
              <a:t> from nature, predicts the corresponding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36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600" dirty="0"/>
              <a:t> and then is told the correct answer.</a:t>
            </a:r>
          </a:p>
          <a:p>
            <a:endParaRPr lang="en-US" sz="4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E19190-BE62-0440-B959-CF36C48BB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41</a:t>
            </a:fld>
            <a:endParaRPr lang="zh-TW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15C8621-7DA8-C04B-86FE-5D18631C4E40}"/>
              </a:ext>
            </a:extLst>
          </p:cNvPr>
          <p:cNvSpPr/>
          <p:nvPr/>
        </p:nvSpPr>
        <p:spPr>
          <a:xfrm>
            <a:off x="1057500" y="6579314"/>
            <a:ext cx="698477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Source: Stuart Russell and Peter </a:t>
            </a:r>
            <a:r>
              <a:rPr lang="en-US" sz="1000" dirty="0" err="1">
                <a:solidFill>
                  <a:schemeClr val="bg1">
                    <a:lumMod val="65000"/>
                  </a:schemeClr>
                </a:solidFill>
              </a:rPr>
              <a:t>Norvig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 (2020), Artificial Intelligence: A Modern Approach, 4th Edition, Pearson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6F8FA99-5A61-2147-8B8C-CFD01666BB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7" y="125760"/>
            <a:ext cx="8496944" cy="1070993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Ensemble Learning: </a:t>
            </a:r>
            <a:br>
              <a:rPr lang="en-US" dirty="0">
                <a:solidFill>
                  <a:schemeClr val="accent1"/>
                </a:solidFill>
              </a:rPr>
            </a:br>
            <a:r>
              <a:rPr lang="en-US" dirty="0">
                <a:solidFill>
                  <a:schemeClr val="accent1"/>
                </a:solidFill>
              </a:rPr>
              <a:t>Online learning</a:t>
            </a:r>
          </a:p>
        </p:txBody>
      </p:sp>
    </p:spTree>
    <p:extLst>
      <p:ext uri="{BB962C8B-B14F-4D97-AF65-F5344CB8AC3E}">
        <p14:creationId xmlns:p14="http://schemas.microsoft.com/office/powerpoint/2010/main" val="187924775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7AB0F2-3CA5-9445-A791-78C260650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488C-161F-514B-8FF5-CF5173A03E8D}" type="slidenum">
              <a:rPr lang="en-US" smtClean="0"/>
              <a:t>42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DF91D57-91C9-6344-9243-52BBA0C56A55}"/>
              </a:ext>
            </a:extLst>
          </p:cNvPr>
          <p:cNvSpPr/>
          <p:nvPr/>
        </p:nvSpPr>
        <p:spPr>
          <a:xfrm>
            <a:off x="2729188" y="6488668"/>
            <a:ext cx="36826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dirty="0">
                <a:latin typeface="Calibri" charset="0"/>
                <a:ea typeface="標楷體" charset="-120"/>
                <a:hlinkClick r:id="rId2"/>
              </a:rPr>
              <a:t>https://tinyurl.com/aintpupython101</a:t>
            </a:r>
            <a:endParaRPr lang="en-US" dirty="0">
              <a:hlinkClick r:id="rId3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83F947F-FF4C-324A-8DEA-292330D0E1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8760"/>
            <a:ext cx="9144000" cy="5133983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AAC7934D-2D92-6B43-A050-461B73099871}"/>
              </a:ext>
            </a:extLst>
          </p:cNvPr>
          <p:cNvSpPr txBox="1">
            <a:spLocks/>
          </p:cNvSpPr>
          <p:nvPr/>
        </p:nvSpPr>
        <p:spPr bwMode="auto">
          <a:xfrm>
            <a:off x="251520" y="59096"/>
            <a:ext cx="8640960" cy="1209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0000" lnSpcReduction="1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 baseline="0">
                <a:solidFill>
                  <a:schemeClr val="tx1"/>
                </a:solidFill>
                <a:latin typeface="Calibri" pitchFamily="34" charset="0"/>
                <a:ea typeface="標楷體" pitchFamily="65" charset="-120"/>
                <a:cs typeface="新細明體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r>
              <a:rPr kumimoji="0" lang="en-US" dirty="0">
                <a:solidFill>
                  <a:schemeClr val="accent1"/>
                </a:solidFill>
              </a:rPr>
              <a:t>Machine Learning: Ensemble Learning</a:t>
            </a:r>
          </a:p>
          <a:p>
            <a:r>
              <a:rPr kumimoji="0" lang="en-US" dirty="0">
                <a:solidFill>
                  <a:schemeClr val="accent1"/>
                </a:solidFill>
              </a:rPr>
              <a:t>Random Forest</a:t>
            </a:r>
          </a:p>
        </p:txBody>
      </p:sp>
    </p:spTree>
    <p:extLst>
      <p:ext uri="{BB962C8B-B14F-4D97-AF65-F5344CB8AC3E}">
        <p14:creationId xmlns:p14="http://schemas.microsoft.com/office/powerpoint/2010/main" val="235219925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1BDEF6-2B87-3A47-8C72-534A5CF410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43</a:t>
            </a:fld>
            <a:endParaRPr lang="zh-TW" alt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94C997B-0677-244D-9790-59F46A9B5B87}"/>
              </a:ext>
            </a:extLst>
          </p:cNvPr>
          <p:cNvSpPr txBox="1">
            <a:spLocks/>
          </p:cNvSpPr>
          <p:nvPr/>
        </p:nvSpPr>
        <p:spPr bwMode="auto">
          <a:xfrm>
            <a:off x="251520" y="59096"/>
            <a:ext cx="8640960" cy="1209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0000" lnSpcReduction="1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 baseline="0">
                <a:solidFill>
                  <a:schemeClr val="tx1"/>
                </a:solidFill>
                <a:latin typeface="Calibri" pitchFamily="34" charset="0"/>
                <a:ea typeface="標楷體" pitchFamily="65" charset="-120"/>
                <a:cs typeface="新細明體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r>
              <a:rPr kumimoji="0" lang="en-US" dirty="0">
                <a:solidFill>
                  <a:schemeClr val="accent1"/>
                </a:solidFill>
              </a:rPr>
              <a:t>Machine Learning: Supervised Learning</a:t>
            </a:r>
          </a:p>
          <a:p>
            <a:r>
              <a:rPr kumimoji="0" lang="en-US" dirty="0">
                <a:solidFill>
                  <a:schemeClr val="accent1"/>
                </a:solidFill>
              </a:rPr>
              <a:t>Classification and Prediction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81EE35E-FC2D-694E-9A83-4B107F740F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07840"/>
            <a:ext cx="9144000" cy="490148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326CA41-0D9C-404F-B3EB-D5D78C357D59}"/>
              </a:ext>
            </a:extLst>
          </p:cNvPr>
          <p:cNvSpPr/>
          <p:nvPr/>
        </p:nvSpPr>
        <p:spPr>
          <a:xfrm>
            <a:off x="2729188" y="6488668"/>
            <a:ext cx="36826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dirty="0">
                <a:latin typeface="Calibri" charset="0"/>
                <a:ea typeface="標楷體" charset="-120"/>
                <a:hlinkClick r:id="rId3"/>
              </a:rPr>
              <a:t>https://tinyurl.com/aintpupython101</a:t>
            </a:r>
            <a:endParaRPr lang="en-US" dirty="0">
              <a:hlinkClick r:id="rId4"/>
            </a:endParaRPr>
          </a:p>
        </p:txBody>
      </p:sp>
    </p:spTree>
    <p:extLst>
      <p:ext uri="{BB962C8B-B14F-4D97-AF65-F5344CB8AC3E}">
        <p14:creationId xmlns:p14="http://schemas.microsoft.com/office/powerpoint/2010/main" val="197751687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7AB0F2-3CA5-9445-A791-78C260650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488C-161F-514B-8FF5-CF5173A03E8D}" type="slidenum">
              <a:rPr lang="en-US" smtClean="0"/>
              <a:t>44</a:t>
            </a:fld>
            <a:endParaRPr lang="en-US"/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0AFBC971-61C7-7940-A2B5-CE0EA841E6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4374" y="129510"/>
            <a:ext cx="8713788" cy="6297048"/>
          </a:xfrm>
          <a:prstGeom prst="rect">
            <a:avLst/>
          </a:prstGeom>
          <a:solidFill>
            <a:srgbClr val="FFCC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en-US" sz="2200" b="1" dirty="0">
                <a:latin typeface="Courier" charset="0"/>
                <a:ea typeface="標楷體" charset="-120"/>
              </a:rPr>
              <a:t># Import </a:t>
            </a:r>
            <a:r>
              <a:rPr lang="en-US" altLang="en-US" sz="2200" b="1" dirty="0" err="1">
                <a:latin typeface="Courier" charset="0"/>
                <a:ea typeface="標楷體" charset="-120"/>
              </a:rPr>
              <a:t>sklearn</a:t>
            </a:r>
            <a:endParaRPr lang="en-US" altLang="en-US" sz="2200" b="1" dirty="0">
              <a:latin typeface="Courier" charset="0"/>
              <a:ea typeface="標楷體" charset="-120"/>
            </a:endParaRPr>
          </a:p>
          <a:p>
            <a:r>
              <a:rPr lang="en-US" altLang="en-US" sz="2200" b="1" dirty="0">
                <a:latin typeface="Courier" charset="0"/>
                <a:ea typeface="標楷體" charset="-120"/>
              </a:rPr>
              <a:t>from </a:t>
            </a:r>
            <a:r>
              <a:rPr lang="en-US" altLang="en-US" sz="2200" b="1" dirty="0" err="1">
                <a:latin typeface="Courier" charset="0"/>
                <a:ea typeface="標楷體" charset="-120"/>
              </a:rPr>
              <a:t>sklearn</a:t>
            </a:r>
            <a:r>
              <a:rPr lang="en-US" altLang="en-US" sz="2200" b="1" dirty="0">
                <a:latin typeface="Courier" charset="0"/>
                <a:ea typeface="標楷體" charset="-120"/>
              </a:rPr>
              <a:t> import </a:t>
            </a:r>
            <a:r>
              <a:rPr lang="en-US" altLang="en-US" sz="2200" b="1" dirty="0" err="1">
                <a:latin typeface="Courier" charset="0"/>
                <a:ea typeface="標楷體" charset="-120"/>
              </a:rPr>
              <a:t>model_selection</a:t>
            </a:r>
            <a:endParaRPr lang="en-US" altLang="en-US" sz="2200" b="1" dirty="0">
              <a:latin typeface="Courier" charset="0"/>
              <a:ea typeface="標楷體" charset="-120"/>
            </a:endParaRPr>
          </a:p>
          <a:p>
            <a:r>
              <a:rPr lang="en-US" altLang="en-US" sz="2200" b="1" dirty="0">
                <a:latin typeface="Courier" charset="0"/>
                <a:ea typeface="標楷體" charset="-120"/>
              </a:rPr>
              <a:t>from </a:t>
            </a:r>
            <a:r>
              <a:rPr lang="en-US" altLang="en-US" sz="2200" b="1" dirty="0" err="1">
                <a:latin typeface="Courier" charset="0"/>
                <a:ea typeface="標楷體" charset="-120"/>
              </a:rPr>
              <a:t>sklearn.metrics</a:t>
            </a:r>
            <a:r>
              <a:rPr lang="en-US" altLang="en-US" sz="2200" b="1" dirty="0">
                <a:latin typeface="Courier" charset="0"/>
                <a:ea typeface="標楷體" charset="-120"/>
              </a:rPr>
              <a:t> import </a:t>
            </a:r>
            <a:r>
              <a:rPr lang="en-US" altLang="en-US" sz="2200" b="1" dirty="0" err="1">
                <a:latin typeface="Courier" charset="0"/>
                <a:ea typeface="標楷體" charset="-120"/>
              </a:rPr>
              <a:t>classification_report</a:t>
            </a:r>
            <a:endParaRPr lang="en-US" altLang="en-US" sz="2200" b="1" dirty="0">
              <a:latin typeface="Courier" charset="0"/>
              <a:ea typeface="標楷體" charset="-120"/>
            </a:endParaRPr>
          </a:p>
          <a:p>
            <a:r>
              <a:rPr lang="en-US" altLang="en-US" sz="2200" b="1" dirty="0">
                <a:solidFill>
                  <a:schemeClr val="accent1"/>
                </a:solidFill>
                <a:latin typeface="Courier" charset="0"/>
                <a:ea typeface="標楷體" charset="-120"/>
              </a:rPr>
              <a:t>from </a:t>
            </a:r>
            <a:r>
              <a:rPr lang="en-US" altLang="en-US" sz="2200" b="1" dirty="0" err="1">
                <a:solidFill>
                  <a:schemeClr val="accent1"/>
                </a:solidFill>
                <a:latin typeface="Courier" charset="0"/>
                <a:ea typeface="標楷體" charset="-120"/>
              </a:rPr>
              <a:t>sklearn.metrics</a:t>
            </a:r>
            <a:r>
              <a:rPr lang="en-US" altLang="en-US" sz="2200" b="1" dirty="0">
                <a:solidFill>
                  <a:schemeClr val="accent1"/>
                </a:solidFill>
                <a:latin typeface="Courier" charset="0"/>
                <a:ea typeface="標楷體" charset="-120"/>
              </a:rPr>
              <a:t> import </a:t>
            </a:r>
            <a:r>
              <a:rPr lang="en-US" altLang="en-US" sz="2200" b="1" dirty="0" err="1">
                <a:solidFill>
                  <a:schemeClr val="accent1"/>
                </a:solidFill>
                <a:latin typeface="Courier" charset="0"/>
                <a:ea typeface="標楷體" charset="-120"/>
              </a:rPr>
              <a:t>confusion_matrix</a:t>
            </a:r>
            <a:endParaRPr lang="en-US" altLang="en-US" sz="2200" b="1" dirty="0">
              <a:solidFill>
                <a:schemeClr val="accent1"/>
              </a:solidFill>
              <a:latin typeface="Courier" charset="0"/>
              <a:ea typeface="標楷體" charset="-120"/>
            </a:endParaRPr>
          </a:p>
          <a:p>
            <a:r>
              <a:rPr lang="en-US" altLang="en-US" sz="2200" b="1" dirty="0">
                <a:latin typeface="Courier" charset="0"/>
                <a:ea typeface="標楷體" charset="-120"/>
              </a:rPr>
              <a:t>from </a:t>
            </a:r>
            <a:r>
              <a:rPr lang="en-US" altLang="en-US" sz="2200" b="1" dirty="0" err="1">
                <a:latin typeface="Courier" charset="0"/>
                <a:ea typeface="標楷體" charset="-120"/>
              </a:rPr>
              <a:t>sklearn.metrics</a:t>
            </a:r>
            <a:r>
              <a:rPr lang="en-US" altLang="en-US" sz="2200" b="1" dirty="0">
                <a:latin typeface="Courier" charset="0"/>
                <a:ea typeface="標楷體" charset="-120"/>
              </a:rPr>
              <a:t> import </a:t>
            </a:r>
            <a:r>
              <a:rPr lang="en-US" altLang="en-US" sz="2200" b="1" dirty="0" err="1">
                <a:latin typeface="Courier" charset="0"/>
                <a:ea typeface="標楷體" charset="-120"/>
              </a:rPr>
              <a:t>accuracy_score</a:t>
            </a:r>
            <a:endParaRPr lang="en-US" altLang="en-US" sz="2200" b="1" dirty="0">
              <a:latin typeface="Courier" charset="0"/>
              <a:ea typeface="標楷體" charset="-120"/>
            </a:endParaRPr>
          </a:p>
          <a:p>
            <a:r>
              <a:rPr lang="en-US" altLang="en-US" sz="2000" b="1" dirty="0">
                <a:solidFill>
                  <a:srgbClr val="C00000"/>
                </a:solidFill>
                <a:latin typeface="Courier" charset="0"/>
                <a:ea typeface="標楷體" charset="-120"/>
              </a:rPr>
              <a:t>from </a:t>
            </a:r>
            <a:r>
              <a:rPr lang="en-US" altLang="en-US" sz="2000" b="1" dirty="0" err="1">
                <a:solidFill>
                  <a:srgbClr val="C00000"/>
                </a:solidFill>
                <a:latin typeface="Courier" charset="0"/>
                <a:ea typeface="標楷體" charset="-120"/>
              </a:rPr>
              <a:t>sklearn.linear_model</a:t>
            </a:r>
            <a:r>
              <a:rPr lang="en-US" altLang="en-US" sz="2000" b="1" dirty="0">
                <a:solidFill>
                  <a:srgbClr val="C00000"/>
                </a:solidFill>
                <a:latin typeface="Courier" charset="0"/>
                <a:ea typeface="標楷體" charset="-120"/>
              </a:rPr>
              <a:t> import </a:t>
            </a:r>
            <a:r>
              <a:rPr lang="en-US" altLang="en-US" sz="2000" b="1" dirty="0" err="1">
                <a:solidFill>
                  <a:srgbClr val="C00000"/>
                </a:solidFill>
                <a:latin typeface="Courier" charset="0"/>
                <a:ea typeface="標楷體" charset="-120"/>
              </a:rPr>
              <a:t>LogisticRegression</a:t>
            </a:r>
            <a:endParaRPr lang="en-US" altLang="en-US" sz="2000" b="1" dirty="0">
              <a:solidFill>
                <a:srgbClr val="C00000"/>
              </a:solidFill>
              <a:latin typeface="Courier" charset="0"/>
              <a:ea typeface="標楷體" charset="-120"/>
            </a:endParaRPr>
          </a:p>
          <a:p>
            <a:r>
              <a:rPr lang="en-US" altLang="en-US" sz="2200" b="1" dirty="0">
                <a:solidFill>
                  <a:srgbClr val="C00000"/>
                </a:solidFill>
                <a:latin typeface="Courier" charset="0"/>
                <a:ea typeface="標楷體" charset="-120"/>
              </a:rPr>
              <a:t>from </a:t>
            </a:r>
            <a:r>
              <a:rPr lang="en-US" altLang="en-US" sz="2200" b="1" dirty="0" err="1">
                <a:solidFill>
                  <a:srgbClr val="C00000"/>
                </a:solidFill>
                <a:latin typeface="Courier" charset="0"/>
                <a:ea typeface="標楷體" charset="-120"/>
              </a:rPr>
              <a:t>sklearn.tree</a:t>
            </a:r>
            <a:r>
              <a:rPr lang="en-US" altLang="en-US" sz="2200" b="1" dirty="0">
                <a:solidFill>
                  <a:srgbClr val="C00000"/>
                </a:solidFill>
                <a:latin typeface="Courier" charset="0"/>
                <a:ea typeface="標楷體" charset="-120"/>
              </a:rPr>
              <a:t> import </a:t>
            </a:r>
            <a:r>
              <a:rPr lang="en-US" altLang="en-US" sz="2200" b="1" dirty="0" err="1">
                <a:solidFill>
                  <a:srgbClr val="C00000"/>
                </a:solidFill>
                <a:latin typeface="Courier" charset="0"/>
                <a:ea typeface="標楷體" charset="-120"/>
              </a:rPr>
              <a:t>DecisionTreeClassifier</a:t>
            </a:r>
            <a:endParaRPr lang="en-US" altLang="en-US" sz="2200" b="1" dirty="0">
              <a:solidFill>
                <a:srgbClr val="C00000"/>
              </a:solidFill>
              <a:latin typeface="Courier" charset="0"/>
              <a:ea typeface="標楷體" charset="-120"/>
            </a:endParaRPr>
          </a:p>
          <a:p>
            <a:r>
              <a:rPr lang="en-US" altLang="en-US" sz="2200" b="1" dirty="0">
                <a:solidFill>
                  <a:srgbClr val="C00000"/>
                </a:solidFill>
                <a:latin typeface="Courier" charset="0"/>
                <a:ea typeface="標楷體" charset="-120"/>
              </a:rPr>
              <a:t>from </a:t>
            </a:r>
            <a:r>
              <a:rPr lang="en-US" altLang="en-US" sz="2200" b="1" dirty="0" err="1">
                <a:solidFill>
                  <a:srgbClr val="C00000"/>
                </a:solidFill>
                <a:latin typeface="Courier" charset="0"/>
                <a:ea typeface="標楷體" charset="-120"/>
              </a:rPr>
              <a:t>sklearn.neighbors</a:t>
            </a:r>
            <a:r>
              <a:rPr lang="en-US" altLang="en-US" sz="2200" b="1" dirty="0">
                <a:solidFill>
                  <a:srgbClr val="C00000"/>
                </a:solidFill>
                <a:latin typeface="Courier" charset="0"/>
                <a:ea typeface="標楷體" charset="-120"/>
              </a:rPr>
              <a:t> import </a:t>
            </a:r>
            <a:r>
              <a:rPr lang="en-US" altLang="en-US" sz="2200" b="1" dirty="0" err="1">
                <a:solidFill>
                  <a:srgbClr val="C00000"/>
                </a:solidFill>
                <a:latin typeface="Courier" charset="0"/>
                <a:ea typeface="標楷體" charset="-120"/>
              </a:rPr>
              <a:t>KNeighborsClassifier</a:t>
            </a:r>
            <a:endParaRPr lang="en-US" altLang="en-US" sz="2200" b="1" dirty="0">
              <a:solidFill>
                <a:srgbClr val="C00000"/>
              </a:solidFill>
              <a:latin typeface="Courier" charset="0"/>
              <a:ea typeface="標楷體" charset="-120"/>
            </a:endParaRPr>
          </a:p>
          <a:p>
            <a:r>
              <a:rPr lang="en-US" altLang="en-US" sz="2000" b="1" dirty="0">
                <a:latin typeface="Courier" charset="0"/>
                <a:ea typeface="標楷體" charset="-120"/>
              </a:rPr>
              <a:t>from </a:t>
            </a:r>
            <a:r>
              <a:rPr lang="en-US" altLang="en-US" sz="1600" b="1" dirty="0" err="1">
                <a:latin typeface="Courier" charset="0"/>
                <a:ea typeface="標楷體" charset="-120"/>
              </a:rPr>
              <a:t>sklearn.discriminant_analysis</a:t>
            </a:r>
            <a:r>
              <a:rPr lang="en-US" altLang="en-US" sz="1600" b="1" dirty="0">
                <a:latin typeface="Courier" charset="0"/>
                <a:ea typeface="標楷體" charset="-120"/>
              </a:rPr>
              <a:t> import </a:t>
            </a:r>
            <a:r>
              <a:rPr lang="en-US" altLang="en-US" sz="1600" b="1" dirty="0" err="1">
                <a:latin typeface="Courier" charset="0"/>
                <a:ea typeface="標楷體" charset="-120"/>
              </a:rPr>
              <a:t>LinearDiscriminantAnalysis</a:t>
            </a:r>
            <a:endParaRPr lang="en-US" altLang="en-US" sz="1600" b="1" dirty="0">
              <a:latin typeface="Courier" charset="0"/>
              <a:ea typeface="標楷體" charset="-120"/>
            </a:endParaRPr>
          </a:p>
          <a:p>
            <a:r>
              <a:rPr lang="en-US" altLang="en-US" sz="2000" b="1" dirty="0">
                <a:latin typeface="Courier" charset="0"/>
                <a:ea typeface="標楷體" charset="-120"/>
              </a:rPr>
              <a:t>from </a:t>
            </a:r>
            <a:r>
              <a:rPr lang="en-US" altLang="en-US" sz="2000" b="1" dirty="0" err="1">
                <a:latin typeface="Courier" charset="0"/>
                <a:ea typeface="標楷體" charset="-120"/>
              </a:rPr>
              <a:t>sklearn.naive_bayes</a:t>
            </a:r>
            <a:r>
              <a:rPr lang="en-US" altLang="en-US" sz="2000" b="1" dirty="0">
                <a:latin typeface="Courier" charset="0"/>
                <a:ea typeface="標楷體" charset="-120"/>
              </a:rPr>
              <a:t> import </a:t>
            </a:r>
            <a:r>
              <a:rPr lang="en-US" altLang="en-US" sz="2000" b="1" dirty="0" err="1">
                <a:latin typeface="Courier" charset="0"/>
                <a:ea typeface="標楷體" charset="-120"/>
              </a:rPr>
              <a:t>GaussianNB</a:t>
            </a:r>
            <a:endParaRPr lang="en-US" altLang="en-US" sz="2000" b="1" dirty="0">
              <a:latin typeface="Courier" charset="0"/>
              <a:ea typeface="標楷體" charset="-120"/>
            </a:endParaRPr>
          </a:p>
          <a:p>
            <a:r>
              <a:rPr lang="en-US" altLang="en-US" sz="3200" b="1" dirty="0">
                <a:solidFill>
                  <a:srgbClr val="C00000"/>
                </a:solidFill>
                <a:latin typeface="Courier" charset="0"/>
                <a:ea typeface="標楷體" charset="-120"/>
              </a:rPr>
              <a:t>from </a:t>
            </a:r>
            <a:r>
              <a:rPr lang="en-US" altLang="en-US" sz="3200" b="1" dirty="0" err="1">
                <a:solidFill>
                  <a:srgbClr val="C00000"/>
                </a:solidFill>
                <a:latin typeface="Courier" charset="0"/>
                <a:ea typeface="標楷體" charset="-120"/>
              </a:rPr>
              <a:t>sklearn.svm</a:t>
            </a:r>
            <a:r>
              <a:rPr lang="en-US" altLang="en-US" sz="3200" b="1" dirty="0">
                <a:solidFill>
                  <a:srgbClr val="C00000"/>
                </a:solidFill>
                <a:latin typeface="Courier" charset="0"/>
                <a:ea typeface="標楷體" charset="-120"/>
              </a:rPr>
              <a:t> import SVC</a:t>
            </a:r>
          </a:p>
          <a:p>
            <a:r>
              <a:rPr lang="en-US" altLang="en-US" sz="2000" b="1" dirty="0">
                <a:solidFill>
                  <a:srgbClr val="C00000"/>
                </a:solidFill>
                <a:latin typeface="Courier" charset="0"/>
                <a:ea typeface="標楷體" charset="-120"/>
              </a:rPr>
              <a:t>from </a:t>
            </a:r>
            <a:r>
              <a:rPr lang="en-US" altLang="en-US" sz="2000" b="1" dirty="0" err="1">
                <a:solidFill>
                  <a:srgbClr val="C00000"/>
                </a:solidFill>
                <a:latin typeface="Courier" charset="0"/>
                <a:ea typeface="標楷體" charset="-120"/>
              </a:rPr>
              <a:t>sklearn.neural_network</a:t>
            </a:r>
            <a:r>
              <a:rPr lang="en-US" altLang="en-US" sz="2000" b="1" dirty="0">
                <a:solidFill>
                  <a:srgbClr val="C00000"/>
                </a:solidFill>
                <a:latin typeface="Courier" charset="0"/>
                <a:ea typeface="標楷體" charset="-120"/>
              </a:rPr>
              <a:t> import </a:t>
            </a:r>
            <a:r>
              <a:rPr lang="en-US" altLang="en-US" sz="2000" b="1" dirty="0" err="1">
                <a:solidFill>
                  <a:srgbClr val="C00000"/>
                </a:solidFill>
                <a:latin typeface="Courier" charset="0"/>
                <a:ea typeface="標楷體" charset="-120"/>
              </a:rPr>
              <a:t>MLPClassifier</a:t>
            </a:r>
            <a:endParaRPr lang="en-US" altLang="en-US" sz="2000" b="1" dirty="0">
              <a:solidFill>
                <a:srgbClr val="C00000"/>
              </a:solidFill>
              <a:latin typeface="Courier" charset="0"/>
              <a:ea typeface="標楷體" charset="-120"/>
            </a:endParaRPr>
          </a:p>
          <a:p>
            <a:r>
              <a:rPr lang="en-US" altLang="en-US" sz="2000" b="1" dirty="0">
                <a:latin typeface="Courier" charset="0"/>
                <a:ea typeface="標楷體" charset="-120"/>
              </a:rPr>
              <a:t>print("Imported")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21E0E6D-98C9-F747-B1C0-EF61AB932A7D}"/>
              </a:ext>
            </a:extLst>
          </p:cNvPr>
          <p:cNvSpPr/>
          <p:nvPr/>
        </p:nvSpPr>
        <p:spPr>
          <a:xfrm>
            <a:off x="2729188" y="6488668"/>
            <a:ext cx="36826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dirty="0">
                <a:latin typeface="Calibri" charset="0"/>
                <a:ea typeface="標楷體" charset="-120"/>
                <a:hlinkClick r:id="rId2"/>
              </a:rPr>
              <a:t>https://tinyurl.com/aintpupython101</a:t>
            </a:r>
            <a:endParaRPr lang="en-US" dirty="0">
              <a:hlinkClick r:id="rId3"/>
            </a:endParaRPr>
          </a:p>
        </p:txBody>
      </p:sp>
    </p:spTree>
    <p:extLst>
      <p:ext uri="{BB962C8B-B14F-4D97-AF65-F5344CB8AC3E}">
        <p14:creationId xmlns:p14="http://schemas.microsoft.com/office/powerpoint/2010/main" val="42146096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7AB0F2-3CA5-9445-A791-78C260650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488C-161F-514B-8FF5-CF5173A03E8D}" type="slidenum">
              <a:rPr lang="en-US" smtClean="0"/>
              <a:t>45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80DA04A-FD97-1B4F-A182-07EF3ABF29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31820"/>
            <a:ext cx="8319618" cy="635221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BF8F301-8F4D-AD47-A282-18EE50B02782}"/>
              </a:ext>
            </a:extLst>
          </p:cNvPr>
          <p:cNvSpPr/>
          <p:nvPr/>
        </p:nvSpPr>
        <p:spPr>
          <a:xfrm>
            <a:off x="2729188" y="6488668"/>
            <a:ext cx="36826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dirty="0">
                <a:latin typeface="Calibri" charset="0"/>
                <a:ea typeface="標楷體" charset="-120"/>
                <a:hlinkClick r:id="rId3"/>
              </a:rPr>
              <a:t>https://tinyurl.com/aintpupython101</a:t>
            </a:r>
            <a:endParaRPr lang="en-US" dirty="0">
              <a:hlinkClick r:id="rId4"/>
            </a:endParaRPr>
          </a:p>
        </p:txBody>
      </p:sp>
    </p:spTree>
    <p:extLst>
      <p:ext uri="{BB962C8B-B14F-4D97-AF65-F5344CB8AC3E}">
        <p14:creationId xmlns:p14="http://schemas.microsoft.com/office/powerpoint/2010/main" val="198834629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7AB0F2-3CA5-9445-A791-78C260650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488C-161F-514B-8FF5-CF5173A03E8D}" type="slidenum">
              <a:rPr lang="en-US" smtClean="0"/>
              <a:t>46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80DA04A-FD97-1B4F-A182-07EF3ABF29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31820"/>
            <a:ext cx="8319618" cy="635221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8BBEE77-C521-A542-BC04-351078BF0A87}"/>
              </a:ext>
            </a:extLst>
          </p:cNvPr>
          <p:cNvSpPr/>
          <p:nvPr/>
        </p:nvSpPr>
        <p:spPr>
          <a:xfrm>
            <a:off x="2729188" y="6488668"/>
            <a:ext cx="36826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dirty="0">
                <a:latin typeface="Calibri" charset="0"/>
                <a:ea typeface="標楷體" charset="-120"/>
                <a:hlinkClick r:id="rId3"/>
              </a:rPr>
              <a:t>https://tinyurl.com/aintpupython101</a:t>
            </a:r>
            <a:endParaRPr lang="en-US" dirty="0">
              <a:hlinkClick r:id="rId4"/>
            </a:endParaRPr>
          </a:p>
        </p:txBody>
      </p:sp>
    </p:spTree>
    <p:extLst>
      <p:ext uri="{BB962C8B-B14F-4D97-AF65-F5344CB8AC3E}">
        <p14:creationId xmlns:p14="http://schemas.microsoft.com/office/powerpoint/2010/main" val="60490141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7AB0F2-3CA5-9445-A791-78C260650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488C-161F-514B-8FF5-CF5173A03E8D}" type="slidenum">
              <a:rPr lang="en-US" smtClean="0"/>
              <a:t>47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D713BE2-5F62-EE45-A78B-9C433D33F8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854558"/>
            <a:ext cx="8430962" cy="2929139"/>
          </a:xfrm>
          <a:prstGeom prst="rect">
            <a:avLst/>
          </a:prstGeom>
        </p:spPr>
      </p:pic>
      <p:sp>
        <p:nvSpPr>
          <p:cNvPr id="8" name="Rectangle 1">
            <a:extLst>
              <a:ext uri="{FF2B5EF4-FFF2-40B4-BE49-F238E27FC236}">
                <a16:creationId xmlns:a16="http://schemas.microsoft.com/office/drawing/2014/main" id="{E2624F2A-0868-874F-BA73-1804D7B82D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4374" y="129511"/>
            <a:ext cx="8713788" cy="757212"/>
          </a:xfrm>
          <a:prstGeom prst="rect">
            <a:avLst/>
          </a:prstGeom>
          <a:solidFill>
            <a:srgbClr val="FFCC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en-US" sz="3200" b="1" dirty="0" err="1">
                <a:latin typeface="Courier" charset="0"/>
                <a:ea typeface="標楷體" charset="-120"/>
              </a:rPr>
              <a:t>df.corr</a:t>
            </a:r>
            <a:r>
              <a:rPr lang="en-US" altLang="en-US" sz="3200" b="1" dirty="0">
                <a:latin typeface="Courier" charset="0"/>
                <a:ea typeface="標楷體" charset="-120"/>
              </a:rPr>
              <a:t>()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E6B1A22-86A5-844B-AFA6-D65CA199C562}"/>
              </a:ext>
            </a:extLst>
          </p:cNvPr>
          <p:cNvSpPr/>
          <p:nvPr/>
        </p:nvSpPr>
        <p:spPr>
          <a:xfrm>
            <a:off x="2729188" y="6488668"/>
            <a:ext cx="36826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dirty="0">
                <a:latin typeface="Calibri" charset="0"/>
                <a:ea typeface="標楷體" charset="-120"/>
                <a:hlinkClick r:id="rId3"/>
              </a:rPr>
              <a:t>https://tinyurl.com/aintpupython101</a:t>
            </a:r>
            <a:endParaRPr lang="en-US" dirty="0">
              <a:hlinkClick r:id="rId4"/>
            </a:endParaRPr>
          </a:p>
        </p:txBody>
      </p:sp>
    </p:spTree>
    <p:extLst>
      <p:ext uri="{BB962C8B-B14F-4D97-AF65-F5344CB8AC3E}">
        <p14:creationId xmlns:p14="http://schemas.microsoft.com/office/powerpoint/2010/main" val="192617113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7AB0F2-3CA5-9445-A791-78C260650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488C-161F-514B-8FF5-CF5173A03E8D}" type="slidenum">
              <a:rPr lang="en-US" smtClean="0"/>
              <a:t>48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87670AB-1F05-3C41-A4F0-B8C9E0DF96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43855"/>
            <a:ext cx="9144000" cy="1718797"/>
          </a:xfrm>
          <a:prstGeom prst="rect">
            <a:avLst/>
          </a:prstGeom>
        </p:spPr>
      </p:pic>
      <p:sp>
        <p:nvSpPr>
          <p:cNvPr id="6" name="Rectangle 1">
            <a:extLst>
              <a:ext uri="{FF2B5EF4-FFF2-40B4-BE49-F238E27FC236}">
                <a16:creationId xmlns:a16="http://schemas.microsoft.com/office/drawing/2014/main" id="{0AFBC971-61C7-7940-A2B5-CE0EA841E6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4374" y="129510"/>
            <a:ext cx="8713788" cy="3862941"/>
          </a:xfrm>
          <a:prstGeom prst="rect">
            <a:avLst/>
          </a:prstGeom>
          <a:solidFill>
            <a:srgbClr val="FFCC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en-US" b="1" dirty="0">
                <a:latin typeface="Courier" charset="0"/>
                <a:ea typeface="標楷體" charset="-120"/>
              </a:rPr>
              <a:t># Split-out validation dataset</a:t>
            </a:r>
          </a:p>
          <a:p>
            <a:r>
              <a:rPr lang="en-US" altLang="en-US" b="1" dirty="0">
                <a:latin typeface="Courier" charset="0"/>
                <a:ea typeface="標楷體" charset="-120"/>
              </a:rPr>
              <a:t>array = </a:t>
            </a:r>
            <a:r>
              <a:rPr lang="en-US" altLang="en-US" b="1" dirty="0" err="1">
                <a:latin typeface="Courier" charset="0"/>
                <a:ea typeface="標楷體" charset="-120"/>
              </a:rPr>
              <a:t>df.values</a:t>
            </a:r>
            <a:endParaRPr lang="en-US" altLang="en-US" b="1" dirty="0">
              <a:latin typeface="Courier" charset="0"/>
              <a:ea typeface="標楷體" charset="-120"/>
            </a:endParaRPr>
          </a:p>
          <a:p>
            <a:r>
              <a:rPr lang="en-US" altLang="en-US" b="1" dirty="0">
                <a:latin typeface="Courier" charset="0"/>
                <a:ea typeface="標楷體" charset="-120"/>
              </a:rPr>
              <a:t>X = array[:,0:4]</a:t>
            </a:r>
          </a:p>
          <a:p>
            <a:r>
              <a:rPr lang="en-US" altLang="en-US" b="1" dirty="0">
                <a:latin typeface="Courier" charset="0"/>
                <a:ea typeface="標楷體" charset="-120"/>
              </a:rPr>
              <a:t>Y = array[:,4]</a:t>
            </a:r>
          </a:p>
          <a:p>
            <a:r>
              <a:rPr lang="en-US" altLang="en-US" b="1" dirty="0" err="1">
                <a:latin typeface="Courier" charset="0"/>
                <a:ea typeface="標楷體" charset="-120"/>
              </a:rPr>
              <a:t>validation_size</a:t>
            </a:r>
            <a:r>
              <a:rPr lang="en-US" altLang="en-US" b="1" dirty="0">
                <a:latin typeface="Courier" charset="0"/>
                <a:ea typeface="標楷體" charset="-120"/>
              </a:rPr>
              <a:t> = 0.20</a:t>
            </a:r>
          </a:p>
          <a:p>
            <a:r>
              <a:rPr lang="en-US" altLang="en-US" b="1" dirty="0">
                <a:latin typeface="Courier" charset="0"/>
                <a:ea typeface="標楷體" charset="-120"/>
              </a:rPr>
              <a:t>seed = 7</a:t>
            </a:r>
          </a:p>
          <a:p>
            <a:r>
              <a:rPr lang="en-US" altLang="en-US" b="1" dirty="0" err="1">
                <a:latin typeface="Courier" charset="0"/>
                <a:ea typeface="標楷體" charset="-120"/>
              </a:rPr>
              <a:t>X_train</a:t>
            </a:r>
            <a:r>
              <a:rPr lang="en-US" altLang="en-US" b="1" dirty="0">
                <a:latin typeface="Courier" charset="0"/>
                <a:ea typeface="標楷體" charset="-120"/>
              </a:rPr>
              <a:t>, </a:t>
            </a:r>
            <a:r>
              <a:rPr lang="en-US" altLang="en-US" b="1" dirty="0" err="1">
                <a:latin typeface="Courier" charset="0"/>
                <a:ea typeface="標楷體" charset="-120"/>
              </a:rPr>
              <a:t>X_validation</a:t>
            </a:r>
            <a:r>
              <a:rPr lang="en-US" altLang="en-US" b="1" dirty="0">
                <a:latin typeface="Courier" charset="0"/>
                <a:ea typeface="標楷體" charset="-120"/>
              </a:rPr>
              <a:t>, </a:t>
            </a:r>
            <a:r>
              <a:rPr lang="en-US" altLang="en-US" b="1" dirty="0" err="1">
                <a:latin typeface="Courier" charset="0"/>
                <a:ea typeface="標楷體" charset="-120"/>
              </a:rPr>
              <a:t>Y_train</a:t>
            </a:r>
            <a:r>
              <a:rPr lang="en-US" altLang="en-US" b="1" dirty="0">
                <a:latin typeface="Courier" charset="0"/>
                <a:ea typeface="標楷體" charset="-120"/>
              </a:rPr>
              <a:t>, </a:t>
            </a:r>
            <a:r>
              <a:rPr lang="en-US" altLang="en-US" b="1" dirty="0" err="1">
                <a:latin typeface="Courier" charset="0"/>
                <a:ea typeface="標楷體" charset="-120"/>
              </a:rPr>
              <a:t>Y_validation</a:t>
            </a:r>
            <a:r>
              <a:rPr lang="en-US" altLang="en-US" b="1" dirty="0">
                <a:latin typeface="Courier" charset="0"/>
                <a:ea typeface="標楷體" charset="-120"/>
              </a:rPr>
              <a:t> = </a:t>
            </a:r>
            <a:r>
              <a:rPr lang="en-US" altLang="en-US" b="1" dirty="0" err="1">
                <a:latin typeface="Courier" charset="0"/>
                <a:ea typeface="標楷體" charset="-120"/>
              </a:rPr>
              <a:t>model_selection.train_test_split</a:t>
            </a:r>
            <a:r>
              <a:rPr lang="en-US" altLang="en-US" b="1" dirty="0">
                <a:latin typeface="Courier" charset="0"/>
                <a:ea typeface="標楷體" charset="-120"/>
              </a:rPr>
              <a:t>(X, Y, </a:t>
            </a:r>
            <a:r>
              <a:rPr lang="en-US" altLang="en-US" b="1" dirty="0" err="1">
                <a:latin typeface="Courier" charset="0"/>
                <a:ea typeface="標楷體" charset="-120"/>
              </a:rPr>
              <a:t>test_size</a:t>
            </a:r>
            <a:r>
              <a:rPr lang="en-US" altLang="en-US" b="1" dirty="0">
                <a:latin typeface="Courier" charset="0"/>
                <a:ea typeface="標楷體" charset="-120"/>
              </a:rPr>
              <a:t>=</a:t>
            </a:r>
            <a:r>
              <a:rPr lang="en-US" altLang="en-US" b="1" dirty="0" err="1">
                <a:latin typeface="Courier" charset="0"/>
                <a:ea typeface="標楷體" charset="-120"/>
              </a:rPr>
              <a:t>validation_size</a:t>
            </a:r>
            <a:r>
              <a:rPr lang="en-US" altLang="en-US" b="1" dirty="0">
                <a:latin typeface="Courier" charset="0"/>
                <a:ea typeface="標楷體" charset="-120"/>
              </a:rPr>
              <a:t>, </a:t>
            </a:r>
            <a:r>
              <a:rPr lang="en-US" altLang="en-US" b="1" dirty="0" err="1">
                <a:latin typeface="Courier" charset="0"/>
                <a:ea typeface="標楷體" charset="-120"/>
              </a:rPr>
              <a:t>random_state</a:t>
            </a:r>
            <a:r>
              <a:rPr lang="en-US" altLang="en-US" b="1" dirty="0">
                <a:latin typeface="Courier" charset="0"/>
                <a:ea typeface="標楷體" charset="-120"/>
              </a:rPr>
              <a:t>=seed)</a:t>
            </a:r>
          </a:p>
          <a:p>
            <a:r>
              <a:rPr lang="en-US" altLang="en-US" b="1" dirty="0">
                <a:latin typeface="Courier" charset="0"/>
                <a:ea typeface="標楷體" charset="-120"/>
              </a:rPr>
              <a:t>scoring = 'accuracy'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8A02A5F-D1C3-6A4F-A858-7614FFBBAE97}"/>
              </a:ext>
            </a:extLst>
          </p:cNvPr>
          <p:cNvSpPr/>
          <p:nvPr/>
        </p:nvSpPr>
        <p:spPr>
          <a:xfrm>
            <a:off x="2729188" y="6488668"/>
            <a:ext cx="36826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dirty="0">
                <a:latin typeface="Calibri" charset="0"/>
                <a:ea typeface="標楷體" charset="-120"/>
                <a:hlinkClick r:id="rId3"/>
              </a:rPr>
              <a:t>https://tinyurl.com/aintpupython101</a:t>
            </a:r>
            <a:endParaRPr lang="en-US" dirty="0">
              <a:hlinkClick r:id="rId4"/>
            </a:endParaRPr>
          </a:p>
        </p:txBody>
      </p:sp>
    </p:spTree>
    <p:extLst>
      <p:ext uri="{BB962C8B-B14F-4D97-AF65-F5344CB8AC3E}">
        <p14:creationId xmlns:p14="http://schemas.microsoft.com/office/powerpoint/2010/main" val="376038226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7AB0F2-3CA5-9445-A791-78C260650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488C-161F-514B-8FF5-CF5173A03E8D}" type="slidenum">
              <a:rPr lang="en-US" smtClean="0"/>
              <a:t>49</a:t>
            </a:fld>
            <a:endParaRPr lang="en-US"/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0AFBC971-61C7-7940-A2B5-CE0EA841E6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4374" y="129510"/>
            <a:ext cx="8713788" cy="6297048"/>
          </a:xfrm>
          <a:prstGeom prst="rect">
            <a:avLst/>
          </a:prstGeom>
          <a:solidFill>
            <a:srgbClr val="FFCC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en-US" b="1" dirty="0">
                <a:latin typeface="Courier" charset="0"/>
                <a:ea typeface="標楷體" charset="-120"/>
              </a:rPr>
              <a:t># Models</a:t>
            </a:r>
          </a:p>
          <a:p>
            <a:r>
              <a:rPr lang="en-US" altLang="en-US" b="1" dirty="0">
                <a:latin typeface="Courier" charset="0"/>
                <a:ea typeface="標楷體" charset="-120"/>
              </a:rPr>
              <a:t>models = []</a:t>
            </a:r>
          </a:p>
          <a:p>
            <a:r>
              <a:rPr lang="en-US" altLang="en-US" b="1" dirty="0" err="1">
                <a:latin typeface="Courier" charset="0"/>
                <a:ea typeface="標楷體" charset="-120"/>
              </a:rPr>
              <a:t>models.append</a:t>
            </a:r>
            <a:r>
              <a:rPr lang="en-US" altLang="en-US" b="1" dirty="0">
                <a:latin typeface="Courier" charset="0"/>
                <a:ea typeface="標楷體" charset="-120"/>
              </a:rPr>
              <a:t>(('LR', </a:t>
            </a:r>
            <a:r>
              <a:rPr lang="en-US" altLang="en-US" b="1" dirty="0" err="1">
                <a:latin typeface="Courier" charset="0"/>
                <a:ea typeface="標楷體" charset="-120"/>
              </a:rPr>
              <a:t>LogisticRegression</a:t>
            </a:r>
            <a:r>
              <a:rPr lang="en-US" altLang="en-US" b="1" dirty="0">
                <a:latin typeface="Courier" charset="0"/>
                <a:ea typeface="標楷體" charset="-120"/>
              </a:rPr>
              <a:t>()))</a:t>
            </a:r>
          </a:p>
          <a:p>
            <a:r>
              <a:rPr lang="en-US" altLang="en-US" b="1" dirty="0" err="1">
                <a:latin typeface="Courier" charset="0"/>
                <a:ea typeface="標楷體" charset="-120"/>
              </a:rPr>
              <a:t>models.append</a:t>
            </a:r>
            <a:r>
              <a:rPr lang="en-US" altLang="en-US" b="1" dirty="0">
                <a:latin typeface="Courier" charset="0"/>
                <a:ea typeface="標楷體" charset="-120"/>
              </a:rPr>
              <a:t>(('LDA', </a:t>
            </a:r>
            <a:r>
              <a:rPr lang="en-US" altLang="en-US" b="1" dirty="0" err="1">
                <a:latin typeface="Courier" charset="0"/>
                <a:ea typeface="標楷體" charset="-120"/>
              </a:rPr>
              <a:t>LinearDiscriminantAnalysis</a:t>
            </a:r>
            <a:r>
              <a:rPr lang="en-US" altLang="en-US" b="1" dirty="0">
                <a:latin typeface="Courier" charset="0"/>
                <a:ea typeface="標楷體" charset="-120"/>
              </a:rPr>
              <a:t>()))</a:t>
            </a:r>
          </a:p>
          <a:p>
            <a:r>
              <a:rPr lang="en-US" altLang="en-US" b="1" dirty="0" err="1">
                <a:latin typeface="Courier" charset="0"/>
                <a:ea typeface="標楷體" charset="-120"/>
              </a:rPr>
              <a:t>models.append</a:t>
            </a:r>
            <a:r>
              <a:rPr lang="en-US" altLang="en-US" b="1" dirty="0">
                <a:latin typeface="Courier" charset="0"/>
                <a:ea typeface="標楷體" charset="-120"/>
              </a:rPr>
              <a:t>(('KNN', </a:t>
            </a:r>
            <a:r>
              <a:rPr lang="en-US" altLang="en-US" b="1" dirty="0" err="1">
                <a:latin typeface="Courier" charset="0"/>
                <a:ea typeface="標楷體" charset="-120"/>
              </a:rPr>
              <a:t>KNeighborsClassifier</a:t>
            </a:r>
            <a:r>
              <a:rPr lang="en-US" altLang="en-US" b="1" dirty="0">
                <a:latin typeface="Courier" charset="0"/>
                <a:ea typeface="標楷體" charset="-120"/>
              </a:rPr>
              <a:t>()))</a:t>
            </a:r>
          </a:p>
          <a:p>
            <a:r>
              <a:rPr lang="en-US" altLang="en-US" b="1" dirty="0" err="1">
                <a:latin typeface="Courier" charset="0"/>
                <a:ea typeface="標楷體" charset="-120"/>
              </a:rPr>
              <a:t>models.append</a:t>
            </a:r>
            <a:r>
              <a:rPr lang="en-US" altLang="en-US" b="1" dirty="0">
                <a:latin typeface="Courier" charset="0"/>
                <a:ea typeface="標楷體" charset="-120"/>
              </a:rPr>
              <a:t>(('DT', </a:t>
            </a:r>
            <a:r>
              <a:rPr lang="en-US" altLang="en-US" b="1" dirty="0" err="1">
                <a:latin typeface="Courier" charset="0"/>
                <a:ea typeface="標楷體" charset="-120"/>
              </a:rPr>
              <a:t>DecisionTreeClassifier</a:t>
            </a:r>
            <a:r>
              <a:rPr lang="en-US" altLang="en-US" b="1" dirty="0">
                <a:latin typeface="Courier" charset="0"/>
                <a:ea typeface="標楷體" charset="-120"/>
              </a:rPr>
              <a:t>()))</a:t>
            </a:r>
          </a:p>
          <a:p>
            <a:r>
              <a:rPr lang="en-US" altLang="en-US" b="1" dirty="0" err="1">
                <a:latin typeface="Courier" charset="0"/>
                <a:ea typeface="標楷體" charset="-120"/>
              </a:rPr>
              <a:t>models.append</a:t>
            </a:r>
            <a:r>
              <a:rPr lang="en-US" altLang="en-US" b="1" dirty="0">
                <a:latin typeface="Courier" charset="0"/>
                <a:ea typeface="標楷體" charset="-120"/>
              </a:rPr>
              <a:t>(('NB', </a:t>
            </a:r>
            <a:r>
              <a:rPr lang="en-US" altLang="en-US" b="1" dirty="0" err="1">
                <a:latin typeface="Courier" charset="0"/>
                <a:ea typeface="標楷體" charset="-120"/>
              </a:rPr>
              <a:t>GaussianNB</a:t>
            </a:r>
            <a:r>
              <a:rPr lang="en-US" altLang="en-US" b="1" dirty="0">
                <a:latin typeface="Courier" charset="0"/>
                <a:ea typeface="標楷體" charset="-120"/>
              </a:rPr>
              <a:t>()))</a:t>
            </a:r>
          </a:p>
          <a:p>
            <a:r>
              <a:rPr lang="en-US" altLang="en-US" b="1" dirty="0" err="1">
                <a:latin typeface="Courier" charset="0"/>
                <a:ea typeface="標楷體" charset="-120"/>
              </a:rPr>
              <a:t>models.append</a:t>
            </a:r>
            <a:r>
              <a:rPr lang="en-US" altLang="en-US" b="1" dirty="0">
                <a:latin typeface="Courier" charset="0"/>
                <a:ea typeface="標楷體" charset="-120"/>
              </a:rPr>
              <a:t>(('SVM', SVC()))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2AB12BF-8B1C-334C-8F74-87C1CF82F84D}"/>
              </a:ext>
            </a:extLst>
          </p:cNvPr>
          <p:cNvSpPr/>
          <p:nvPr/>
        </p:nvSpPr>
        <p:spPr>
          <a:xfrm>
            <a:off x="2729188" y="6488668"/>
            <a:ext cx="36826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dirty="0">
                <a:latin typeface="Calibri" charset="0"/>
                <a:ea typeface="標楷體" charset="-120"/>
                <a:hlinkClick r:id="rId2"/>
              </a:rPr>
              <a:t>https://tinyurl.com/aintpupython101</a:t>
            </a:r>
            <a:endParaRPr lang="en-US" dirty="0">
              <a:hlinkClick r:id="rId3"/>
            </a:endParaRPr>
          </a:p>
        </p:txBody>
      </p:sp>
    </p:spTree>
    <p:extLst>
      <p:ext uri="{BB962C8B-B14F-4D97-AF65-F5344CB8AC3E}">
        <p14:creationId xmlns:p14="http://schemas.microsoft.com/office/powerpoint/2010/main" val="31312944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1520" y="274637"/>
            <a:ext cx="8640960" cy="6245225"/>
          </a:xfrm>
        </p:spPr>
        <p:txBody>
          <a:bodyPr/>
          <a:lstStyle/>
          <a:p>
            <a:r>
              <a:rPr lang="en-US" altLang="zh-TW" sz="7200" dirty="0">
                <a:solidFill>
                  <a:srgbClr val="C00000"/>
                </a:solidFill>
              </a:rPr>
              <a:t>The Theory of Learning </a:t>
            </a:r>
            <a:br>
              <a:rPr lang="en-US" altLang="zh-TW" sz="7200" dirty="0">
                <a:solidFill>
                  <a:srgbClr val="C00000"/>
                </a:solidFill>
              </a:rPr>
            </a:br>
            <a:r>
              <a:rPr lang="en-US" altLang="zh-TW" sz="7200" dirty="0">
                <a:solidFill>
                  <a:srgbClr val="C00000"/>
                </a:solidFill>
              </a:rPr>
              <a:t>and </a:t>
            </a:r>
            <a:br>
              <a:rPr lang="en-US" altLang="zh-TW" sz="7200" dirty="0">
                <a:solidFill>
                  <a:srgbClr val="C00000"/>
                </a:solidFill>
              </a:rPr>
            </a:br>
            <a:r>
              <a:rPr lang="en-US" altLang="zh-TW" sz="7200" dirty="0">
                <a:solidFill>
                  <a:srgbClr val="C00000"/>
                </a:solidFill>
              </a:rPr>
              <a:t>Ensemble Learning</a:t>
            </a:r>
            <a:endParaRPr lang="zh-TW" altLang="en-US" sz="8800" dirty="0">
              <a:solidFill>
                <a:srgbClr val="FF0000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1419565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7AB0F2-3CA5-9445-A791-78C260650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488C-161F-514B-8FF5-CF5173A03E8D}" type="slidenum">
              <a:rPr lang="en-US" smtClean="0"/>
              <a:t>50</a:t>
            </a:fld>
            <a:endParaRPr lang="en-US"/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0AFBC971-61C7-7940-A2B5-CE0EA841E6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4374" y="129510"/>
            <a:ext cx="8713788" cy="6297048"/>
          </a:xfrm>
          <a:prstGeom prst="rect">
            <a:avLst/>
          </a:prstGeom>
          <a:solidFill>
            <a:srgbClr val="FFCC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en-US" b="1" dirty="0">
                <a:latin typeface="Courier" charset="0"/>
                <a:ea typeface="標楷體" charset="-120"/>
              </a:rPr>
              <a:t># evaluate each model in turn</a:t>
            </a:r>
          </a:p>
          <a:p>
            <a:r>
              <a:rPr lang="en-US" altLang="en-US" b="1" dirty="0">
                <a:latin typeface="Courier" charset="0"/>
                <a:ea typeface="標楷體" charset="-120"/>
              </a:rPr>
              <a:t>results = []</a:t>
            </a:r>
          </a:p>
          <a:p>
            <a:r>
              <a:rPr lang="en-US" altLang="en-US" b="1" dirty="0">
                <a:latin typeface="Courier" charset="0"/>
                <a:ea typeface="標楷體" charset="-120"/>
              </a:rPr>
              <a:t>names = []</a:t>
            </a:r>
          </a:p>
          <a:p>
            <a:r>
              <a:rPr lang="en-US" altLang="en-US" b="1" dirty="0">
                <a:latin typeface="Courier" charset="0"/>
                <a:ea typeface="標楷體" charset="-120"/>
              </a:rPr>
              <a:t>for name, model in models:</a:t>
            </a:r>
          </a:p>
          <a:p>
            <a:r>
              <a:rPr lang="en-US" altLang="en-US" b="1" dirty="0">
                <a:latin typeface="Courier" charset="0"/>
                <a:ea typeface="標楷體" charset="-120"/>
              </a:rPr>
              <a:t>    </a:t>
            </a:r>
            <a:r>
              <a:rPr lang="en-US" altLang="en-US" b="1" dirty="0" err="1">
                <a:solidFill>
                  <a:srgbClr val="FF0000"/>
                </a:solidFill>
                <a:latin typeface="Courier" charset="0"/>
                <a:ea typeface="標楷體" charset="-120"/>
              </a:rPr>
              <a:t>kfold</a:t>
            </a:r>
            <a:r>
              <a:rPr lang="en-US" altLang="en-US" b="1" dirty="0">
                <a:solidFill>
                  <a:srgbClr val="FF0000"/>
                </a:solidFill>
                <a:latin typeface="Courier" charset="0"/>
                <a:ea typeface="標楷體" charset="-120"/>
              </a:rPr>
              <a:t> = </a:t>
            </a:r>
            <a:r>
              <a:rPr lang="en-US" altLang="en-US" b="1" dirty="0" err="1">
                <a:solidFill>
                  <a:srgbClr val="FF0000"/>
                </a:solidFill>
                <a:latin typeface="Courier" charset="0"/>
                <a:ea typeface="標楷體" charset="-120"/>
              </a:rPr>
              <a:t>model_selection.KFold</a:t>
            </a:r>
            <a:r>
              <a:rPr lang="en-US" altLang="en-US" b="1" dirty="0">
                <a:latin typeface="Courier" charset="0"/>
                <a:ea typeface="標楷體" charset="-120"/>
              </a:rPr>
              <a:t>(</a:t>
            </a:r>
            <a:r>
              <a:rPr lang="en-US" altLang="en-US" b="1" dirty="0" err="1">
                <a:latin typeface="Courier" charset="0"/>
                <a:ea typeface="標楷體" charset="-120"/>
              </a:rPr>
              <a:t>n_splits</a:t>
            </a:r>
            <a:r>
              <a:rPr lang="en-US" altLang="en-US" b="1" dirty="0">
                <a:latin typeface="Courier" charset="0"/>
                <a:ea typeface="標楷體" charset="-120"/>
              </a:rPr>
              <a:t>=10, </a:t>
            </a:r>
            <a:r>
              <a:rPr lang="en-US" altLang="en-US" b="1" dirty="0" err="1">
                <a:latin typeface="Courier" charset="0"/>
                <a:ea typeface="標楷體" charset="-120"/>
              </a:rPr>
              <a:t>random_state</a:t>
            </a:r>
            <a:r>
              <a:rPr lang="en-US" altLang="en-US" b="1" dirty="0">
                <a:latin typeface="Courier" charset="0"/>
                <a:ea typeface="標楷體" charset="-120"/>
              </a:rPr>
              <a:t>=seed)</a:t>
            </a:r>
          </a:p>
          <a:p>
            <a:r>
              <a:rPr lang="en-US" altLang="en-US" b="1" dirty="0">
                <a:latin typeface="Courier" charset="0"/>
                <a:ea typeface="標楷體" charset="-120"/>
              </a:rPr>
              <a:t>    </a:t>
            </a:r>
            <a:r>
              <a:rPr lang="en-US" altLang="en-US" b="1" dirty="0" err="1">
                <a:latin typeface="Courier" charset="0"/>
                <a:ea typeface="標楷體" charset="-120"/>
              </a:rPr>
              <a:t>cv_results</a:t>
            </a:r>
            <a:r>
              <a:rPr lang="en-US" altLang="en-US" b="1" dirty="0">
                <a:latin typeface="Courier" charset="0"/>
                <a:ea typeface="標楷體" charset="-120"/>
              </a:rPr>
              <a:t> = </a:t>
            </a:r>
            <a:r>
              <a:rPr lang="en-US" altLang="en-US" b="1" dirty="0" err="1">
                <a:solidFill>
                  <a:srgbClr val="FF0000"/>
                </a:solidFill>
                <a:latin typeface="Courier" charset="0"/>
                <a:ea typeface="標楷體" charset="-120"/>
              </a:rPr>
              <a:t>model_selection.cross_val_score</a:t>
            </a:r>
            <a:r>
              <a:rPr lang="en-US" altLang="en-US" b="1" dirty="0">
                <a:latin typeface="Courier" charset="0"/>
                <a:ea typeface="標楷體" charset="-120"/>
              </a:rPr>
              <a:t>(model, </a:t>
            </a:r>
            <a:r>
              <a:rPr lang="en-US" altLang="en-US" b="1" dirty="0" err="1">
                <a:latin typeface="Courier" charset="0"/>
                <a:ea typeface="標楷體" charset="-120"/>
              </a:rPr>
              <a:t>X_train</a:t>
            </a:r>
            <a:r>
              <a:rPr lang="en-US" altLang="en-US" b="1" dirty="0">
                <a:latin typeface="Courier" charset="0"/>
                <a:ea typeface="標楷體" charset="-120"/>
              </a:rPr>
              <a:t>, </a:t>
            </a:r>
            <a:r>
              <a:rPr lang="en-US" altLang="en-US" b="1" dirty="0" err="1">
                <a:latin typeface="Courier" charset="0"/>
                <a:ea typeface="標楷體" charset="-120"/>
              </a:rPr>
              <a:t>Y_train</a:t>
            </a:r>
            <a:r>
              <a:rPr lang="en-US" altLang="en-US" b="1" dirty="0">
                <a:latin typeface="Courier" charset="0"/>
                <a:ea typeface="標楷體" charset="-120"/>
              </a:rPr>
              <a:t>, cv=</a:t>
            </a:r>
            <a:r>
              <a:rPr lang="en-US" altLang="en-US" b="1" dirty="0" err="1">
                <a:latin typeface="Courier" charset="0"/>
                <a:ea typeface="標楷體" charset="-120"/>
              </a:rPr>
              <a:t>kfold</a:t>
            </a:r>
            <a:r>
              <a:rPr lang="en-US" altLang="en-US" b="1" dirty="0">
                <a:latin typeface="Courier" charset="0"/>
                <a:ea typeface="標楷體" charset="-120"/>
              </a:rPr>
              <a:t>, scoring=scoring)</a:t>
            </a:r>
          </a:p>
          <a:p>
            <a:r>
              <a:rPr lang="en-US" altLang="en-US" b="1" dirty="0">
                <a:latin typeface="Courier" charset="0"/>
                <a:ea typeface="標楷體" charset="-120"/>
              </a:rPr>
              <a:t>    </a:t>
            </a:r>
            <a:r>
              <a:rPr lang="en-US" altLang="en-US" b="1" dirty="0" err="1">
                <a:latin typeface="Courier" charset="0"/>
                <a:ea typeface="標楷體" charset="-120"/>
              </a:rPr>
              <a:t>results.append</a:t>
            </a:r>
            <a:r>
              <a:rPr lang="en-US" altLang="en-US" b="1" dirty="0">
                <a:latin typeface="Courier" charset="0"/>
                <a:ea typeface="標楷體" charset="-120"/>
              </a:rPr>
              <a:t>(</a:t>
            </a:r>
            <a:r>
              <a:rPr lang="en-US" altLang="en-US" b="1" dirty="0" err="1">
                <a:latin typeface="Courier" charset="0"/>
                <a:ea typeface="標楷體" charset="-120"/>
              </a:rPr>
              <a:t>cv_results</a:t>
            </a:r>
            <a:r>
              <a:rPr lang="en-US" altLang="en-US" b="1" dirty="0">
                <a:latin typeface="Courier" charset="0"/>
                <a:ea typeface="標楷體" charset="-120"/>
              </a:rPr>
              <a:t>)</a:t>
            </a:r>
          </a:p>
          <a:p>
            <a:r>
              <a:rPr lang="en-US" altLang="en-US" b="1" dirty="0">
                <a:latin typeface="Courier" charset="0"/>
                <a:ea typeface="標楷體" charset="-120"/>
              </a:rPr>
              <a:t>    </a:t>
            </a:r>
            <a:r>
              <a:rPr lang="en-US" altLang="en-US" b="1" dirty="0" err="1">
                <a:latin typeface="Courier" charset="0"/>
                <a:ea typeface="標楷體" charset="-120"/>
              </a:rPr>
              <a:t>names.append</a:t>
            </a:r>
            <a:r>
              <a:rPr lang="en-US" altLang="en-US" b="1" dirty="0">
                <a:latin typeface="Courier" charset="0"/>
                <a:ea typeface="標楷體" charset="-120"/>
              </a:rPr>
              <a:t>(name)</a:t>
            </a:r>
          </a:p>
          <a:p>
            <a:r>
              <a:rPr lang="en-US" altLang="en-US" b="1" dirty="0">
                <a:latin typeface="Courier" charset="0"/>
                <a:ea typeface="標楷體" charset="-120"/>
              </a:rPr>
              <a:t>    </a:t>
            </a:r>
            <a:r>
              <a:rPr lang="en-US" altLang="en-US" b="1" dirty="0" err="1">
                <a:latin typeface="Courier" charset="0"/>
                <a:ea typeface="標楷體" charset="-120"/>
              </a:rPr>
              <a:t>msg</a:t>
            </a:r>
            <a:r>
              <a:rPr lang="en-US" altLang="en-US" b="1" dirty="0">
                <a:latin typeface="Courier" charset="0"/>
                <a:ea typeface="標楷體" charset="-120"/>
              </a:rPr>
              <a:t> = "%s: %.4f (%.4f)" % (name, </a:t>
            </a:r>
            <a:r>
              <a:rPr lang="en-US" altLang="en-US" b="1" dirty="0" err="1">
                <a:latin typeface="Courier" charset="0"/>
                <a:ea typeface="標楷體" charset="-120"/>
              </a:rPr>
              <a:t>cv_results.mean</a:t>
            </a:r>
            <a:r>
              <a:rPr lang="en-US" altLang="en-US" b="1" dirty="0">
                <a:latin typeface="Courier" charset="0"/>
                <a:ea typeface="標楷體" charset="-120"/>
              </a:rPr>
              <a:t>(), </a:t>
            </a:r>
            <a:r>
              <a:rPr lang="en-US" altLang="en-US" b="1" dirty="0" err="1">
                <a:latin typeface="Courier" charset="0"/>
                <a:ea typeface="標楷體" charset="-120"/>
              </a:rPr>
              <a:t>cv_results.std</a:t>
            </a:r>
            <a:r>
              <a:rPr lang="en-US" altLang="en-US" b="1" dirty="0">
                <a:latin typeface="Courier" charset="0"/>
                <a:ea typeface="標楷體" charset="-120"/>
              </a:rPr>
              <a:t>())</a:t>
            </a:r>
          </a:p>
          <a:p>
            <a:r>
              <a:rPr lang="en-US" altLang="en-US" b="1" dirty="0">
                <a:latin typeface="Courier" charset="0"/>
                <a:ea typeface="標楷體" charset="-120"/>
              </a:rPr>
              <a:t>    print(</a:t>
            </a:r>
            <a:r>
              <a:rPr lang="en-US" altLang="en-US" b="1" dirty="0" err="1">
                <a:latin typeface="Courier" charset="0"/>
                <a:ea typeface="標楷體" charset="-120"/>
              </a:rPr>
              <a:t>msg</a:t>
            </a:r>
            <a:r>
              <a:rPr lang="en-US" altLang="en-US" b="1" dirty="0">
                <a:latin typeface="Courier" charset="0"/>
                <a:ea typeface="標楷體" charset="-120"/>
              </a:rPr>
              <a:t>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6A7DF95-C206-A74D-8274-E60D1B156650}"/>
              </a:ext>
            </a:extLst>
          </p:cNvPr>
          <p:cNvSpPr/>
          <p:nvPr/>
        </p:nvSpPr>
        <p:spPr>
          <a:xfrm>
            <a:off x="2729188" y="6488668"/>
            <a:ext cx="36826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dirty="0">
                <a:latin typeface="Calibri" charset="0"/>
                <a:ea typeface="標楷體" charset="-120"/>
                <a:hlinkClick r:id="rId2"/>
              </a:rPr>
              <a:t>https://tinyurl.com/aintpupython101</a:t>
            </a:r>
            <a:endParaRPr lang="en-US" dirty="0">
              <a:hlinkClick r:id="rId3"/>
            </a:endParaRPr>
          </a:p>
        </p:txBody>
      </p:sp>
    </p:spTree>
    <p:extLst>
      <p:ext uri="{BB962C8B-B14F-4D97-AF65-F5344CB8AC3E}">
        <p14:creationId xmlns:p14="http://schemas.microsoft.com/office/powerpoint/2010/main" val="265730654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7AB0F2-3CA5-9445-A791-78C260650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488C-161F-514B-8FF5-CF5173A03E8D}" type="slidenum">
              <a:rPr lang="en-US" smtClean="0"/>
              <a:t>51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AB33C36-085B-6740-AB59-63F2C980B6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1239"/>
            <a:ext cx="9144000" cy="431552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92C9A45-2529-5D43-89C8-B5FEEDEE46CB}"/>
              </a:ext>
            </a:extLst>
          </p:cNvPr>
          <p:cNvSpPr/>
          <p:nvPr/>
        </p:nvSpPr>
        <p:spPr>
          <a:xfrm>
            <a:off x="2729188" y="6488668"/>
            <a:ext cx="36826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dirty="0">
                <a:latin typeface="Calibri" charset="0"/>
                <a:ea typeface="標楷體" charset="-120"/>
                <a:hlinkClick r:id="rId3"/>
              </a:rPr>
              <a:t>https://tinyurl.com/aintpupython101</a:t>
            </a:r>
            <a:endParaRPr lang="en-US" dirty="0">
              <a:hlinkClick r:id="rId4"/>
            </a:endParaRPr>
          </a:p>
        </p:txBody>
      </p:sp>
    </p:spTree>
    <p:extLst>
      <p:ext uri="{BB962C8B-B14F-4D97-AF65-F5344CB8AC3E}">
        <p14:creationId xmlns:p14="http://schemas.microsoft.com/office/powerpoint/2010/main" val="397938839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7AB0F2-3CA5-9445-A791-78C260650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488C-161F-514B-8FF5-CF5173A03E8D}" type="slidenum">
              <a:rPr lang="en-US" smtClean="0"/>
              <a:t>52</a:t>
            </a:fld>
            <a:endParaRPr lang="en-US"/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F4CCF335-A6FC-5840-94AC-3B701C401E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4374" y="129510"/>
            <a:ext cx="8713788" cy="6194017"/>
          </a:xfrm>
          <a:prstGeom prst="rect">
            <a:avLst/>
          </a:prstGeom>
          <a:solidFill>
            <a:srgbClr val="FFCC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en-US" b="1" dirty="0">
                <a:latin typeface="Courier" charset="0"/>
                <a:ea typeface="標楷體" charset="-120"/>
              </a:rPr>
              <a:t># Make predictions on validation dataset</a:t>
            </a:r>
          </a:p>
          <a:p>
            <a:r>
              <a:rPr lang="en-US" altLang="en-US" b="1" dirty="0">
                <a:latin typeface="Courier" charset="0"/>
                <a:ea typeface="標楷體" charset="-120"/>
              </a:rPr>
              <a:t>model = </a:t>
            </a:r>
            <a:r>
              <a:rPr lang="en-US" altLang="en-US" b="1" dirty="0" err="1">
                <a:latin typeface="Courier" charset="0"/>
                <a:ea typeface="標楷體" charset="-120"/>
              </a:rPr>
              <a:t>KNeighborsClassifier</a:t>
            </a:r>
            <a:r>
              <a:rPr lang="en-US" altLang="en-US" b="1" dirty="0">
                <a:latin typeface="Courier" charset="0"/>
                <a:ea typeface="標楷體" charset="-120"/>
              </a:rPr>
              <a:t>()</a:t>
            </a:r>
          </a:p>
          <a:p>
            <a:r>
              <a:rPr lang="en-US" altLang="en-US" b="1" dirty="0" err="1">
                <a:latin typeface="Courier" charset="0"/>
                <a:ea typeface="標楷體" charset="-120"/>
              </a:rPr>
              <a:t>model.fit</a:t>
            </a:r>
            <a:r>
              <a:rPr lang="en-US" altLang="en-US" b="1" dirty="0">
                <a:latin typeface="Courier" charset="0"/>
                <a:ea typeface="標楷體" charset="-120"/>
              </a:rPr>
              <a:t>(</a:t>
            </a:r>
            <a:r>
              <a:rPr lang="en-US" altLang="en-US" b="1" dirty="0" err="1">
                <a:latin typeface="Courier" charset="0"/>
                <a:ea typeface="標楷體" charset="-120"/>
              </a:rPr>
              <a:t>X_train</a:t>
            </a:r>
            <a:r>
              <a:rPr lang="en-US" altLang="en-US" b="1" dirty="0">
                <a:latin typeface="Courier" charset="0"/>
                <a:ea typeface="標楷體" charset="-120"/>
              </a:rPr>
              <a:t>, </a:t>
            </a:r>
            <a:r>
              <a:rPr lang="en-US" altLang="en-US" b="1" dirty="0" err="1">
                <a:latin typeface="Courier" charset="0"/>
                <a:ea typeface="標楷體" charset="-120"/>
              </a:rPr>
              <a:t>Y_train</a:t>
            </a:r>
            <a:r>
              <a:rPr lang="en-US" altLang="en-US" b="1" dirty="0">
                <a:latin typeface="Courier" charset="0"/>
                <a:ea typeface="標楷體" charset="-120"/>
              </a:rPr>
              <a:t>)</a:t>
            </a:r>
          </a:p>
          <a:p>
            <a:r>
              <a:rPr lang="en-US" altLang="en-US" b="1" dirty="0">
                <a:latin typeface="Courier" charset="0"/>
                <a:ea typeface="標楷體" charset="-120"/>
              </a:rPr>
              <a:t>predictions = </a:t>
            </a:r>
            <a:r>
              <a:rPr lang="en-US" altLang="en-US" b="1" dirty="0" err="1">
                <a:latin typeface="Courier" charset="0"/>
                <a:ea typeface="標楷體" charset="-120"/>
              </a:rPr>
              <a:t>model.predict</a:t>
            </a:r>
            <a:r>
              <a:rPr lang="en-US" altLang="en-US" b="1" dirty="0">
                <a:latin typeface="Courier" charset="0"/>
                <a:ea typeface="標楷體" charset="-120"/>
              </a:rPr>
              <a:t>(</a:t>
            </a:r>
            <a:r>
              <a:rPr lang="en-US" altLang="en-US" b="1" dirty="0" err="1">
                <a:latin typeface="Courier" charset="0"/>
                <a:ea typeface="標楷體" charset="-120"/>
              </a:rPr>
              <a:t>X_validation</a:t>
            </a:r>
            <a:r>
              <a:rPr lang="en-US" altLang="en-US" b="1" dirty="0">
                <a:latin typeface="Courier" charset="0"/>
                <a:ea typeface="標楷體" charset="-120"/>
              </a:rPr>
              <a:t>)</a:t>
            </a:r>
          </a:p>
          <a:p>
            <a:r>
              <a:rPr lang="en-US" altLang="en-US" b="1" dirty="0">
                <a:latin typeface="Courier" charset="0"/>
                <a:ea typeface="標楷體" charset="-120"/>
              </a:rPr>
              <a:t>print("%.4f" % </a:t>
            </a:r>
            <a:r>
              <a:rPr lang="en-US" altLang="en-US" b="1" dirty="0" err="1">
                <a:latin typeface="Courier" charset="0"/>
                <a:ea typeface="標楷體" charset="-120"/>
              </a:rPr>
              <a:t>accuracy_score</a:t>
            </a:r>
            <a:r>
              <a:rPr lang="en-US" altLang="en-US" b="1" dirty="0">
                <a:latin typeface="Courier" charset="0"/>
                <a:ea typeface="標楷體" charset="-120"/>
              </a:rPr>
              <a:t>(</a:t>
            </a:r>
            <a:r>
              <a:rPr lang="en-US" altLang="en-US" b="1" dirty="0" err="1">
                <a:latin typeface="Courier" charset="0"/>
                <a:ea typeface="標楷體" charset="-120"/>
              </a:rPr>
              <a:t>Y_validation</a:t>
            </a:r>
            <a:r>
              <a:rPr lang="en-US" altLang="en-US" b="1" dirty="0">
                <a:latin typeface="Courier" charset="0"/>
                <a:ea typeface="標楷體" charset="-120"/>
              </a:rPr>
              <a:t>, predictions))</a:t>
            </a:r>
          </a:p>
          <a:p>
            <a:r>
              <a:rPr lang="en-US" altLang="en-US" b="1" dirty="0">
                <a:latin typeface="Courier" charset="0"/>
                <a:ea typeface="標楷體" charset="-120"/>
              </a:rPr>
              <a:t>print(</a:t>
            </a:r>
            <a:r>
              <a:rPr lang="en-US" altLang="en-US" b="1" dirty="0" err="1">
                <a:latin typeface="Courier" charset="0"/>
                <a:ea typeface="標楷體" charset="-120"/>
              </a:rPr>
              <a:t>confusion_matrix</a:t>
            </a:r>
            <a:r>
              <a:rPr lang="en-US" altLang="en-US" b="1" dirty="0">
                <a:latin typeface="Courier" charset="0"/>
                <a:ea typeface="標楷體" charset="-120"/>
              </a:rPr>
              <a:t>(</a:t>
            </a:r>
            <a:r>
              <a:rPr lang="en-US" altLang="en-US" b="1" dirty="0" err="1">
                <a:latin typeface="Courier" charset="0"/>
                <a:ea typeface="標楷體" charset="-120"/>
              </a:rPr>
              <a:t>Y_validation</a:t>
            </a:r>
            <a:r>
              <a:rPr lang="en-US" altLang="en-US" b="1" dirty="0">
                <a:latin typeface="Courier" charset="0"/>
                <a:ea typeface="標楷體" charset="-120"/>
              </a:rPr>
              <a:t>, predictions))</a:t>
            </a:r>
          </a:p>
          <a:p>
            <a:r>
              <a:rPr lang="en-US" altLang="en-US" b="1" dirty="0">
                <a:latin typeface="Courier" charset="0"/>
                <a:ea typeface="標楷體" charset="-120"/>
              </a:rPr>
              <a:t>print(</a:t>
            </a:r>
            <a:r>
              <a:rPr lang="en-US" altLang="en-US" b="1" dirty="0" err="1">
                <a:latin typeface="Courier" charset="0"/>
                <a:ea typeface="標楷體" charset="-120"/>
              </a:rPr>
              <a:t>classification_report</a:t>
            </a:r>
            <a:r>
              <a:rPr lang="en-US" altLang="en-US" b="1" dirty="0">
                <a:latin typeface="Courier" charset="0"/>
                <a:ea typeface="標楷體" charset="-120"/>
              </a:rPr>
              <a:t>(</a:t>
            </a:r>
            <a:r>
              <a:rPr lang="en-US" altLang="en-US" b="1" dirty="0" err="1">
                <a:latin typeface="Courier" charset="0"/>
                <a:ea typeface="標楷體" charset="-120"/>
              </a:rPr>
              <a:t>Y_validation</a:t>
            </a:r>
            <a:r>
              <a:rPr lang="en-US" altLang="en-US" b="1" dirty="0">
                <a:latin typeface="Courier" charset="0"/>
                <a:ea typeface="標楷體" charset="-120"/>
              </a:rPr>
              <a:t>, predictions))</a:t>
            </a:r>
          </a:p>
          <a:p>
            <a:r>
              <a:rPr lang="en-US" altLang="en-US" b="1" dirty="0">
                <a:latin typeface="Courier" charset="0"/>
                <a:ea typeface="標楷體" charset="-120"/>
              </a:rPr>
              <a:t>print(model)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36CC307-A890-BE4C-ABE4-7DE75E19D18D}"/>
              </a:ext>
            </a:extLst>
          </p:cNvPr>
          <p:cNvSpPr/>
          <p:nvPr/>
        </p:nvSpPr>
        <p:spPr>
          <a:xfrm>
            <a:off x="2729188" y="6488668"/>
            <a:ext cx="36826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dirty="0">
                <a:latin typeface="Calibri" charset="0"/>
                <a:ea typeface="標楷體" charset="-120"/>
                <a:hlinkClick r:id="rId2"/>
              </a:rPr>
              <a:t>https://tinyurl.com/aintpupython101</a:t>
            </a:r>
            <a:endParaRPr lang="en-US" dirty="0">
              <a:hlinkClick r:id="rId3"/>
            </a:endParaRPr>
          </a:p>
        </p:txBody>
      </p:sp>
    </p:spTree>
    <p:extLst>
      <p:ext uri="{BB962C8B-B14F-4D97-AF65-F5344CB8AC3E}">
        <p14:creationId xmlns:p14="http://schemas.microsoft.com/office/powerpoint/2010/main" val="196880812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7AB0F2-3CA5-9445-A791-78C260650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488C-161F-514B-8FF5-CF5173A03E8D}" type="slidenum">
              <a:rPr lang="en-US" smtClean="0"/>
              <a:t>53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58DC5FD-C536-1344-A492-457A847221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845619"/>
            <a:ext cx="8515619" cy="548416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1BB0157-FC76-174E-A426-CD9F526B98C4}"/>
              </a:ext>
            </a:extLst>
          </p:cNvPr>
          <p:cNvSpPr/>
          <p:nvPr/>
        </p:nvSpPr>
        <p:spPr>
          <a:xfrm>
            <a:off x="2729188" y="6488668"/>
            <a:ext cx="36826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dirty="0">
                <a:latin typeface="Calibri" charset="0"/>
                <a:ea typeface="標楷體" charset="-120"/>
                <a:hlinkClick r:id="rId3"/>
              </a:rPr>
              <a:t>https://tinyurl.com/aintpupython101</a:t>
            </a:r>
            <a:endParaRPr lang="en-US" dirty="0">
              <a:hlinkClick r:id="rId4"/>
            </a:endParaRPr>
          </a:p>
        </p:txBody>
      </p:sp>
    </p:spTree>
    <p:extLst>
      <p:ext uri="{BB962C8B-B14F-4D97-AF65-F5344CB8AC3E}">
        <p14:creationId xmlns:p14="http://schemas.microsoft.com/office/powerpoint/2010/main" val="304246248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7AB0F2-3CA5-9445-A791-78C260650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488C-161F-514B-8FF5-CF5173A03E8D}" type="slidenum">
              <a:rPr lang="en-US" smtClean="0"/>
              <a:t>54</a:t>
            </a:fld>
            <a:endParaRPr lang="en-US"/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F4CCF335-A6FC-5840-94AC-3B701C401E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4374" y="129510"/>
            <a:ext cx="8713788" cy="6194017"/>
          </a:xfrm>
          <a:prstGeom prst="rect">
            <a:avLst/>
          </a:prstGeom>
          <a:solidFill>
            <a:srgbClr val="FFCC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en-US" b="1" dirty="0">
                <a:latin typeface="Courier" charset="0"/>
                <a:ea typeface="標楷體" charset="-120"/>
              </a:rPr>
              <a:t># Make predictions on validation dataset</a:t>
            </a:r>
          </a:p>
          <a:p>
            <a:r>
              <a:rPr lang="en-US" altLang="en-US" b="1" dirty="0">
                <a:latin typeface="Courier" charset="0"/>
                <a:ea typeface="標楷體" charset="-120"/>
              </a:rPr>
              <a:t>model = SVC()</a:t>
            </a:r>
          </a:p>
          <a:p>
            <a:r>
              <a:rPr lang="en-US" altLang="en-US" b="1" dirty="0" err="1">
                <a:latin typeface="Courier" charset="0"/>
                <a:ea typeface="標楷體" charset="-120"/>
              </a:rPr>
              <a:t>model.fit</a:t>
            </a:r>
            <a:r>
              <a:rPr lang="en-US" altLang="en-US" b="1" dirty="0">
                <a:latin typeface="Courier" charset="0"/>
                <a:ea typeface="標楷體" charset="-120"/>
              </a:rPr>
              <a:t>(</a:t>
            </a:r>
            <a:r>
              <a:rPr lang="en-US" altLang="en-US" b="1" dirty="0" err="1">
                <a:latin typeface="Courier" charset="0"/>
                <a:ea typeface="標楷體" charset="-120"/>
              </a:rPr>
              <a:t>X_train</a:t>
            </a:r>
            <a:r>
              <a:rPr lang="en-US" altLang="en-US" b="1" dirty="0">
                <a:latin typeface="Courier" charset="0"/>
                <a:ea typeface="標楷體" charset="-120"/>
              </a:rPr>
              <a:t>, </a:t>
            </a:r>
            <a:r>
              <a:rPr lang="en-US" altLang="en-US" b="1" dirty="0" err="1">
                <a:latin typeface="Courier" charset="0"/>
                <a:ea typeface="標楷體" charset="-120"/>
              </a:rPr>
              <a:t>Y_train</a:t>
            </a:r>
            <a:r>
              <a:rPr lang="en-US" altLang="en-US" b="1" dirty="0">
                <a:latin typeface="Courier" charset="0"/>
                <a:ea typeface="標楷體" charset="-120"/>
              </a:rPr>
              <a:t>)</a:t>
            </a:r>
          </a:p>
          <a:p>
            <a:r>
              <a:rPr lang="en-US" altLang="en-US" b="1" dirty="0">
                <a:latin typeface="Courier" charset="0"/>
                <a:ea typeface="標楷體" charset="-120"/>
              </a:rPr>
              <a:t>predictions = </a:t>
            </a:r>
            <a:r>
              <a:rPr lang="en-US" altLang="en-US" b="1" dirty="0" err="1">
                <a:latin typeface="Courier" charset="0"/>
                <a:ea typeface="標楷體" charset="-120"/>
              </a:rPr>
              <a:t>model.predict</a:t>
            </a:r>
            <a:r>
              <a:rPr lang="en-US" altLang="en-US" b="1" dirty="0">
                <a:latin typeface="Courier" charset="0"/>
                <a:ea typeface="標楷體" charset="-120"/>
              </a:rPr>
              <a:t>(</a:t>
            </a:r>
            <a:r>
              <a:rPr lang="en-US" altLang="en-US" b="1" dirty="0" err="1">
                <a:latin typeface="Courier" charset="0"/>
                <a:ea typeface="標楷體" charset="-120"/>
              </a:rPr>
              <a:t>X_validation</a:t>
            </a:r>
            <a:r>
              <a:rPr lang="en-US" altLang="en-US" b="1" dirty="0">
                <a:latin typeface="Courier" charset="0"/>
                <a:ea typeface="標楷體" charset="-120"/>
              </a:rPr>
              <a:t>)</a:t>
            </a:r>
          </a:p>
          <a:p>
            <a:r>
              <a:rPr lang="en-US" altLang="en-US" b="1" dirty="0">
                <a:latin typeface="Courier" charset="0"/>
                <a:ea typeface="標楷體" charset="-120"/>
              </a:rPr>
              <a:t>print("%.4f" % </a:t>
            </a:r>
            <a:r>
              <a:rPr lang="en-US" altLang="en-US" b="1" dirty="0" err="1">
                <a:latin typeface="Courier" charset="0"/>
                <a:ea typeface="標楷體" charset="-120"/>
              </a:rPr>
              <a:t>accuracy_score</a:t>
            </a:r>
            <a:r>
              <a:rPr lang="en-US" altLang="en-US" b="1" dirty="0">
                <a:latin typeface="Courier" charset="0"/>
                <a:ea typeface="標楷體" charset="-120"/>
              </a:rPr>
              <a:t>(</a:t>
            </a:r>
            <a:r>
              <a:rPr lang="en-US" altLang="en-US" b="1" dirty="0" err="1">
                <a:latin typeface="Courier" charset="0"/>
                <a:ea typeface="標楷體" charset="-120"/>
              </a:rPr>
              <a:t>Y_validation</a:t>
            </a:r>
            <a:r>
              <a:rPr lang="en-US" altLang="en-US" b="1" dirty="0">
                <a:latin typeface="Courier" charset="0"/>
                <a:ea typeface="標楷體" charset="-120"/>
              </a:rPr>
              <a:t>, predictions))</a:t>
            </a:r>
          </a:p>
          <a:p>
            <a:r>
              <a:rPr lang="en-US" altLang="en-US" b="1" dirty="0">
                <a:latin typeface="Courier" charset="0"/>
                <a:ea typeface="標楷體" charset="-120"/>
              </a:rPr>
              <a:t>print(</a:t>
            </a:r>
            <a:r>
              <a:rPr lang="en-US" altLang="en-US" b="1" dirty="0" err="1">
                <a:latin typeface="Courier" charset="0"/>
                <a:ea typeface="標楷體" charset="-120"/>
              </a:rPr>
              <a:t>confusion_matrix</a:t>
            </a:r>
            <a:r>
              <a:rPr lang="en-US" altLang="en-US" b="1" dirty="0">
                <a:latin typeface="Courier" charset="0"/>
                <a:ea typeface="標楷體" charset="-120"/>
              </a:rPr>
              <a:t>(</a:t>
            </a:r>
            <a:r>
              <a:rPr lang="en-US" altLang="en-US" b="1" dirty="0" err="1">
                <a:latin typeface="Courier" charset="0"/>
                <a:ea typeface="標楷體" charset="-120"/>
              </a:rPr>
              <a:t>Y_validation</a:t>
            </a:r>
            <a:r>
              <a:rPr lang="en-US" altLang="en-US" b="1" dirty="0">
                <a:latin typeface="Courier" charset="0"/>
                <a:ea typeface="標楷體" charset="-120"/>
              </a:rPr>
              <a:t>, predictions))</a:t>
            </a:r>
          </a:p>
          <a:p>
            <a:r>
              <a:rPr lang="en-US" altLang="en-US" b="1" dirty="0">
                <a:latin typeface="Courier" charset="0"/>
                <a:ea typeface="標楷體" charset="-120"/>
              </a:rPr>
              <a:t>print(</a:t>
            </a:r>
            <a:r>
              <a:rPr lang="en-US" altLang="en-US" b="1" dirty="0" err="1">
                <a:latin typeface="Courier" charset="0"/>
                <a:ea typeface="標楷體" charset="-120"/>
              </a:rPr>
              <a:t>classification_report</a:t>
            </a:r>
            <a:r>
              <a:rPr lang="en-US" altLang="en-US" b="1" dirty="0">
                <a:latin typeface="Courier" charset="0"/>
                <a:ea typeface="標楷體" charset="-120"/>
              </a:rPr>
              <a:t>(</a:t>
            </a:r>
            <a:r>
              <a:rPr lang="en-US" altLang="en-US" b="1" dirty="0" err="1">
                <a:latin typeface="Courier" charset="0"/>
                <a:ea typeface="標楷體" charset="-120"/>
              </a:rPr>
              <a:t>Y_validation</a:t>
            </a:r>
            <a:r>
              <a:rPr lang="en-US" altLang="en-US" b="1" dirty="0">
                <a:latin typeface="Courier" charset="0"/>
                <a:ea typeface="標楷體" charset="-120"/>
              </a:rPr>
              <a:t>, predictions))</a:t>
            </a:r>
          </a:p>
          <a:p>
            <a:r>
              <a:rPr lang="en-US" altLang="en-US" b="1" dirty="0">
                <a:latin typeface="Courier" charset="0"/>
                <a:ea typeface="標楷體" charset="-120"/>
              </a:rPr>
              <a:t>print(model)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CCEB4C3-DE7E-B74F-AC50-1F03388DA5AC}"/>
              </a:ext>
            </a:extLst>
          </p:cNvPr>
          <p:cNvSpPr/>
          <p:nvPr/>
        </p:nvSpPr>
        <p:spPr>
          <a:xfrm>
            <a:off x="2729188" y="6488668"/>
            <a:ext cx="36826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dirty="0">
                <a:latin typeface="Calibri" charset="0"/>
                <a:ea typeface="標楷體" charset="-120"/>
                <a:hlinkClick r:id="rId2"/>
              </a:rPr>
              <a:t>https://tinyurl.com/aintpupython101</a:t>
            </a:r>
            <a:endParaRPr lang="en-US" dirty="0">
              <a:hlinkClick r:id="rId3"/>
            </a:endParaRPr>
          </a:p>
        </p:txBody>
      </p:sp>
    </p:spTree>
    <p:extLst>
      <p:ext uri="{BB962C8B-B14F-4D97-AF65-F5344CB8AC3E}">
        <p14:creationId xmlns:p14="http://schemas.microsoft.com/office/powerpoint/2010/main" val="390431749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7AB0F2-3CA5-9445-A791-78C260650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488C-161F-514B-8FF5-CF5173A03E8D}" type="slidenum">
              <a:rPr lang="en-US" smtClean="0"/>
              <a:t>55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4E7DFA8-67AB-9B45-8151-2ABF99398B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650" y="1370683"/>
            <a:ext cx="7632700" cy="5245100"/>
          </a:xfrm>
          <a:prstGeom prst="rect">
            <a:avLst/>
          </a:prstGeom>
        </p:spPr>
      </p:pic>
      <p:sp>
        <p:nvSpPr>
          <p:cNvPr id="6" name="Rectangle 1">
            <a:extLst>
              <a:ext uri="{FF2B5EF4-FFF2-40B4-BE49-F238E27FC236}">
                <a16:creationId xmlns:a16="http://schemas.microsoft.com/office/drawing/2014/main" id="{577F4573-2E9A-5C4E-A968-44BFFAC1BB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241" y="1"/>
            <a:ext cx="8713788" cy="1348458"/>
          </a:xfrm>
          <a:prstGeom prst="rect">
            <a:avLst/>
          </a:prstGeom>
          <a:solidFill>
            <a:srgbClr val="FFCC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en-US" b="1" dirty="0">
                <a:latin typeface="Courier" charset="0"/>
                <a:ea typeface="標楷體" charset="-120"/>
              </a:rPr>
              <a:t>model = SVC()</a:t>
            </a:r>
          </a:p>
          <a:p>
            <a:r>
              <a:rPr lang="en-US" altLang="en-US" b="1" dirty="0" err="1">
                <a:latin typeface="Courier" charset="0"/>
                <a:ea typeface="標楷體" charset="-120"/>
              </a:rPr>
              <a:t>model.fit</a:t>
            </a:r>
            <a:r>
              <a:rPr lang="en-US" altLang="en-US" b="1" dirty="0">
                <a:latin typeface="Courier" charset="0"/>
                <a:ea typeface="標楷體" charset="-120"/>
              </a:rPr>
              <a:t>(</a:t>
            </a:r>
            <a:r>
              <a:rPr lang="en-US" altLang="en-US" b="1" dirty="0" err="1">
                <a:latin typeface="Courier" charset="0"/>
                <a:ea typeface="標楷體" charset="-120"/>
              </a:rPr>
              <a:t>X_train</a:t>
            </a:r>
            <a:r>
              <a:rPr lang="en-US" altLang="en-US" b="1" dirty="0">
                <a:latin typeface="Courier" charset="0"/>
                <a:ea typeface="標楷體" charset="-120"/>
              </a:rPr>
              <a:t>, </a:t>
            </a:r>
            <a:r>
              <a:rPr lang="en-US" altLang="en-US" b="1" dirty="0" err="1">
                <a:latin typeface="Courier" charset="0"/>
                <a:ea typeface="標楷體" charset="-120"/>
              </a:rPr>
              <a:t>Y_train</a:t>
            </a:r>
            <a:r>
              <a:rPr lang="en-US" altLang="en-US" b="1" dirty="0">
                <a:latin typeface="Courier" charset="0"/>
                <a:ea typeface="標楷體" charset="-120"/>
              </a:rPr>
              <a:t>)</a:t>
            </a:r>
          </a:p>
          <a:p>
            <a:r>
              <a:rPr lang="en-US" altLang="en-US" b="1" dirty="0">
                <a:latin typeface="Courier" charset="0"/>
                <a:ea typeface="標楷體" charset="-120"/>
              </a:rPr>
              <a:t>predictions = </a:t>
            </a:r>
            <a:r>
              <a:rPr lang="en-US" altLang="en-US" b="1" dirty="0" err="1">
                <a:latin typeface="Courier" charset="0"/>
                <a:ea typeface="標楷體" charset="-120"/>
              </a:rPr>
              <a:t>model.predict</a:t>
            </a:r>
            <a:r>
              <a:rPr lang="en-US" altLang="en-US" b="1" dirty="0">
                <a:latin typeface="Courier" charset="0"/>
                <a:ea typeface="標楷體" charset="-120"/>
              </a:rPr>
              <a:t>(</a:t>
            </a:r>
            <a:r>
              <a:rPr lang="en-US" altLang="en-US" b="1" dirty="0" err="1">
                <a:latin typeface="Courier" charset="0"/>
                <a:ea typeface="標楷體" charset="-120"/>
              </a:rPr>
              <a:t>X_validation</a:t>
            </a:r>
            <a:r>
              <a:rPr lang="en-US" altLang="en-US" b="1" dirty="0">
                <a:latin typeface="Courier" charset="0"/>
                <a:ea typeface="標楷體" charset="-120"/>
              </a:rPr>
              <a:t>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A2120A5-69BE-4E4D-9938-295EE42F573D}"/>
              </a:ext>
            </a:extLst>
          </p:cNvPr>
          <p:cNvSpPr/>
          <p:nvPr/>
        </p:nvSpPr>
        <p:spPr>
          <a:xfrm>
            <a:off x="2729188" y="6488668"/>
            <a:ext cx="36826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dirty="0">
                <a:latin typeface="Calibri" charset="0"/>
                <a:ea typeface="標楷體" charset="-120"/>
                <a:hlinkClick r:id="rId3"/>
              </a:rPr>
              <a:t>https://tinyurl.com/aintpupython101</a:t>
            </a:r>
            <a:endParaRPr lang="en-US" dirty="0">
              <a:hlinkClick r:id="rId4"/>
            </a:endParaRPr>
          </a:p>
        </p:txBody>
      </p:sp>
    </p:spTree>
    <p:extLst>
      <p:ext uri="{BB962C8B-B14F-4D97-AF65-F5344CB8AC3E}">
        <p14:creationId xmlns:p14="http://schemas.microsoft.com/office/powerpoint/2010/main" val="195327545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7AB0F2-3CA5-9445-A791-78C260650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488C-161F-514B-8FF5-CF5173A03E8D}" type="slidenum">
              <a:rPr lang="en-US" smtClean="0"/>
              <a:t>56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EC153FB-92A6-A04D-9DF1-248B416E36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850" y="577850"/>
            <a:ext cx="8242300" cy="57023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2EB8F3F-164E-C240-91A1-D72D147B4CB7}"/>
              </a:ext>
            </a:extLst>
          </p:cNvPr>
          <p:cNvSpPr/>
          <p:nvPr/>
        </p:nvSpPr>
        <p:spPr>
          <a:xfrm>
            <a:off x="2729188" y="6488668"/>
            <a:ext cx="36826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dirty="0">
                <a:latin typeface="Calibri" charset="0"/>
                <a:ea typeface="標楷體" charset="-120"/>
                <a:hlinkClick r:id="rId3"/>
              </a:rPr>
              <a:t>https://tinyurl.com/aintpupython101</a:t>
            </a:r>
            <a:endParaRPr lang="en-US" dirty="0">
              <a:hlinkClick r:id="rId4"/>
            </a:endParaRPr>
          </a:p>
        </p:txBody>
      </p:sp>
    </p:spTree>
    <p:extLst>
      <p:ext uri="{BB962C8B-B14F-4D97-AF65-F5344CB8AC3E}">
        <p14:creationId xmlns:p14="http://schemas.microsoft.com/office/powerpoint/2010/main" val="276980339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7AB0F2-3CA5-9445-A791-78C260650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488C-161F-514B-8FF5-CF5173A03E8D}" type="slidenum">
              <a:rPr lang="en-US" smtClean="0"/>
              <a:t>57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3A20A67-B432-0645-957A-1F751E9F2F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456" y="659952"/>
            <a:ext cx="7807088" cy="565069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581D54F-4DE2-3A4D-8276-6FE9A2F09AA7}"/>
              </a:ext>
            </a:extLst>
          </p:cNvPr>
          <p:cNvSpPr/>
          <p:nvPr/>
        </p:nvSpPr>
        <p:spPr>
          <a:xfrm>
            <a:off x="2729188" y="6488668"/>
            <a:ext cx="36826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dirty="0">
                <a:latin typeface="Calibri" charset="0"/>
                <a:ea typeface="標楷體" charset="-120"/>
                <a:hlinkClick r:id="rId3"/>
              </a:rPr>
              <a:t>https://tinyurl.com/aintpupython101</a:t>
            </a:r>
            <a:endParaRPr lang="en-US" dirty="0">
              <a:hlinkClick r:id="rId4"/>
            </a:endParaRPr>
          </a:p>
        </p:txBody>
      </p:sp>
    </p:spTree>
    <p:extLst>
      <p:ext uri="{BB962C8B-B14F-4D97-AF65-F5344CB8AC3E}">
        <p14:creationId xmlns:p14="http://schemas.microsoft.com/office/powerpoint/2010/main" val="322578189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7AB0F2-3CA5-9445-A791-78C260650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488C-161F-514B-8FF5-CF5173A03E8D}" type="slidenum">
              <a:rPr lang="en-US" smtClean="0"/>
              <a:t>58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848CE62-AD31-D541-82F5-DC3D59742E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800" y="819150"/>
            <a:ext cx="8280400" cy="52197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7CF3F5F-B1E9-0748-A9E5-EAF403CCB6CD}"/>
              </a:ext>
            </a:extLst>
          </p:cNvPr>
          <p:cNvSpPr/>
          <p:nvPr/>
        </p:nvSpPr>
        <p:spPr>
          <a:xfrm>
            <a:off x="2729188" y="6488668"/>
            <a:ext cx="36826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dirty="0">
                <a:latin typeface="Calibri" charset="0"/>
                <a:ea typeface="標楷體" charset="-120"/>
                <a:hlinkClick r:id="rId3"/>
              </a:rPr>
              <a:t>https://tinyurl.com/aintpupython101</a:t>
            </a:r>
            <a:endParaRPr lang="en-US" dirty="0">
              <a:hlinkClick r:id="rId4"/>
            </a:endParaRPr>
          </a:p>
        </p:txBody>
      </p:sp>
    </p:spTree>
    <p:extLst>
      <p:ext uri="{BB962C8B-B14F-4D97-AF65-F5344CB8AC3E}">
        <p14:creationId xmlns:p14="http://schemas.microsoft.com/office/powerpoint/2010/main" val="37813134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7AB0F2-3CA5-9445-A791-78C260650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488C-161F-514B-8FF5-CF5173A03E8D}" type="slidenum">
              <a:rPr lang="en-US" smtClean="0"/>
              <a:t>59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05F41B0-BF48-CB41-861B-133D73711D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800" y="1035050"/>
            <a:ext cx="8026400" cy="47879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454FEA1-7058-CB4D-8065-0B0807C6E69E}"/>
              </a:ext>
            </a:extLst>
          </p:cNvPr>
          <p:cNvSpPr/>
          <p:nvPr/>
        </p:nvSpPr>
        <p:spPr>
          <a:xfrm>
            <a:off x="2729188" y="6488668"/>
            <a:ext cx="36826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dirty="0">
                <a:latin typeface="Calibri" charset="0"/>
                <a:ea typeface="標楷體" charset="-120"/>
                <a:hlinkClick r:id="rId3"/>
              </a:rPr>
              <a:t>https://tinyurl.com/aintpupython101</a:t>
            </a:r>
            <a:endParaRPr lang="en-US" dirty="0">
              <a:hlinkClick r:id="rId4"/>
            </a:endParaRPr>
          </a:p>
        </p:txBody>
      </p:sp>
    </p:spTree>
    <p:extLst>
      <p:ext uri="{BB962C8B-B14F-4D97-AF65-F5344CB8AC3E}">
        <p14:creationId xmlns:p14="http://schemas.microsoft.com/office/powerpoint/2010/main" val="2901841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A5A5D8-1366-7F4E-8684-40F571C5E3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49300"/>
          </a:xfrm>
        </p:spPr>
        <p:txBody>
          <a:bodyPr/>
          <a:lstStyle/>
          <a:p>
            <a:r>
              <a:rPr lang="en-US" sz="5400" dirty="0">
                <a:solidFill>
                  <a:schemeClr val="tx2"/>
                </a:solidFill>
              </a:rPr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C8173C-66A3-264E-94CB-06DA62308A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207095"/>
            <a:ext cx="8712968" cy="5030217"/>
          </a:xfrm>
        </p:spPr>
        <p:txBody>
          <a:bodyPr/>
          <a:lstStyle/>
          <a:p>
            <a:r>
              <a:rPr lang="en-US" sz="4400" b="1" dirty="0"/>
              <a:t>The Theory of Learning</a:t>
            </a:r>
          </a:p>
          <a:p>
            <a:r>
              <a:rPr lang="en-US" sz="4400" b="1" dirty="0"/>
              <a:t>Ensemble Learning</a:t>
            </a:r>
          </a:p>
          <a:p>
            <a:endParaRPr lang="en-US" sz="4400" b="1" dirty="0"/>
          </a:p>
          <a:p>
            <a:endParaRPr lang="en-US" sz="4400" b="1" dirty="0"/>
          </a:p>
          <a:p>
            <a:endParaRPr lang="en-US" sz="2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87625A-1DE5-8B41-BA0C-CF9F24443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9235423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7AB0F2-3CA5-9445-A791-78C260650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488C-161F-514B-8FF5-CF5173A03E8D}" type="slidenum">
              <a:rPr lang="en-US" smtClean="0"/>
              <a:t>60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FD464B2-F360-4944-B507-A1090129A2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750" y="546100"/>
            <a:ext cx="8318500" cy="57658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DF91D57-91C9-6344-9243-52BBA0C56A55}"/>
              </a:ext>
            </a:extLst>
          </p:cNvPr>
          <p:cNvSpPr/>
          <p:nvPr/>
        </p:nvSpPr>
        <p:spPr>
          <a:xfrm>
            <a:off x="2729188" y="6488668"/>
            <a:ext cx="36826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dirty="0">
                <a:latin typeface="Calibri" charset="0"/>
                <a:ea typeface="標楷體" charset="-120"/>
                <a:hlinkClick r:id="rId3"/>
              </a:rPr>
              <a:t>https://tinyurl.com/aintpupython101</a:t>
            </a:r>
            <a:endParaRPr lang="en-US" dirty="0">
              <a:hlinkClick r:id="rId4"/>
            </a:endParaRPr>
          </a:p>
        </p:txBody>
      </p:sp>
    </p:spTree>
    <p:extLst>
      <p:ext uri="{BB962C8B-B14F-4D97-AF65-F5344CB8AC3E}">
        <p14:creationId xmlns:p14="http://schemas.microsoft.com/office/powerpoint/2010/main" val="380219422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E24A9F-4664-D544-A4A6-2A5485706C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199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Papers with Code</a:t>
            </a:r>
            <a:br>
              <a:rPr lang="en-US" dirty="0">
                <a:solidFill>
                  <a:schemeClr val="accent1"/>
                </a:solidFill>
              </a:rPr>
            </a:br>
            <a:r>
              <a:rPr lang="en-US" dirty="0">
                <a:solidFill>
                  <a:schemeClr val="accent1"/>
                </a:solidFill>
              </a:rPr>
              <a:t>State-of-the-Art (SOTA)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FBF997-E09C-484C-8C9B-0387329EE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488C-161F-514B-8FF5-CF5173A03E8D}" type="slidenum">
              <a:rPr lang="en-US" smtClean="0"/>
              <a:t>61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33B1D34-4357-0D4E-AB86-D0B0FD219162}"/>
              </a:ext>
            </a:extLst>
          </p:cNvPr>
          <p:cNvSpPr/>
          <p:nvPr/>
        </p:nvSpPr>
        <p:spPr>
          <a:xfrm>
            <a:off x="2894457" y="6536350"/>
            <a:ext cx="33550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2"/>
              </a:rPr>
              <a:t>https://paperswithcode.com/sota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36AD6D5-6F04-664C-905E-6BEBDEC4E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969" y="1308532"/>
            <a:ext cx="8801891" cy="5201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1019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6A2A96-DD8B-2F40-9E2E-D69EB97CF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488C-161F-514B-8FF5-CF5173A03E8D}" type="slidenum">
              <a:rPr lang="en-US" smtClean="0"/>
              <a:t>62</a:t>
            </a:fld>
            <a:endParaRPr lang="en-US"/>
          </a:p>
        </p:txBody>
      </p:sp>
      <p:sp>
        <p:nvSpPr>
          <p:cNvPr id="7" name="矩形 4">
            <a:extLst>
              <a:ext uri="{FF2B5EF4-FFF2-40B4-BE49-F238E27FC236}">
                <a16:creationId xmlns:a16="http://schemas.microsoft.com/office/drawing/2014/main" id="{BB64DDE1-357D-8E4C-B6CA-E6B7582612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4996" y="6567488"/>
            <a:ext cx="747400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zh-TW" sz="1000" dirty="0">
                <a:solidFill>
                  <a:srgbClr val="A6A6A6"/>
                </a:solidFill>
              </a:rPr>
              <a:t>Source: </a:t>
            </a:r>
            <a:r>
              <a:rPr lang="en-US" sz="1000" dirty="0">
                <a:hlinkClick r:id="rId2"/>
              </a:rPr>
              <a:t>https://www.amazon.com/Hands-Machine-Learning-Scikit-Learn-TensorFlow/dp/1492032646/</a:t>
            </a:r>
            <a:endParaRPr lang="en-US" altLang="zh-TW" sz="1000" dirty="0">
              <a:solidFill>
                <a:srgbClr val="A6A6A6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1D62302-F2CF-2F4D-8DB7-97125206EA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083" y="76199"/>
            <a:ext cx="8830253" cy="1359816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chemeClr val="accent1"/>
                </a:solidFill>
              </a:rPr>
              <a:t> </a:t>
            </a:r>
            <a:r>
              <a:rPr lang="en-US" sz="2400" dirty="0" err="1">
                <a:solidFill>
                  <a:schemeClr val="accent1"/>
                </a:solidFill>
              </a:rPr>
              <a:t>Aurélien</a:t>
            </a:r>
            <a:r>
              <a:rPr lang="en-US" sz="2400" dirty="0">
                <a:solidFill>
                  <a:schemeClr val="accent1"/>
                </a:solidFill>
              </a:rPr>
              <a:t> </a:t>
            </a:r>
            <a:r>
              <a:rPr lang="en-US" sz="2400" dirty="0" err="1">
                <a:solidFill>
                  <a:schemeClr val="accent1"/>
                </a:solidFill>
              </a:rPr>
              <a:t>Géron</a:t>
            </a:r>
            <a:r>
              <a:rPr lang="en-US" sz="2400" dirty="0">
                <a:solidFill>
                  <a:schemeClr val="accent1"/>
                </a:solidFill>
              </a:rPr>
              <a:t> (2019), </a:t>
            </a:r>
            <a:br>
              <a:rPr lang="en-US" sz="2400" dirty="0">
                <a:solidFill>
                  <a:schemeClr val="accent1"/>
                </a:solidFill>
              </a:rPr>
            </a:br>
            <a:r>
              <a:rPr lang="en-US" sz="2200" dirty="0">
                <a:solidFill>
                  <a:srgbClr val="FF0000"/>
                </a:solidFill>
              </a:rPr>
              <a:t>Hands-On Machine Learning with </a:t>
            </a:r>
            <a:r>
              <a:rPr lang="en-US" sz="2200" dirty="0" err="1">
                <a:solidFill>
                  <a:srgbClr val="FF0000"/>
                </a:solidFill>
              </a:rPr>
              <a:t>Scikit</a:t>
            </a:r>
            <a:r>
              <a:rPr lang="en-US" sz="2200" dirty="0">
                <a:solidFill>
                  <a:srgbClr val="FF0000"/>
                </a:solidFill>
              </a:rPr>
              <a:t>-Learn, </a:t>
            </a:r>
            <a:r>
              <a:rPr lang="en-US" sz="2200" dirty="0" err="1">
                <a:solidFill>
                  <a:srgbClr val="FF0000"/>
                </a:solidFill>
              </a:rPr>
              <a:t>Keras</a:t>
            </a:r>
            <a:r>
              <a:rPr lang="en-US" sz="2200" dirty="0">
                <a:solidFill>
                  <a:srgbClr val="FF0000"/>
                </a:solidFill>
              </a:rPr>
              <a:t>, and TensorFlow: Concepts, Tools, and Techniques to Build Intelligent Systems</a:t>
            </a:r>
            <a:r>
              <a:rPr lang="en-US" sz="2400" dirty="0">
                <a:solidFill>
                  <a:schemeClr val="accent1"/>
                </a:solidFill>
              </a:rPr>
              <a:t>, 2nd Edition</a:t>
            </a:r>
            <a:br>
              <a:rPr lang="en-US" sz="2400" b="1" dirty="0">
                <a:solidFill>
                  <a:schemeClr val="accent1"/>
                </a:solidFill>
              </a:rPr>
            </a:br>
            <a:r>
              <a:rPr lang="en-US" sz="2400" b="1" dirty="0">
                <a:solidFill>
                  <a:schemeClr val="accent1"/>
                </a:solidFill>
              </a:rPr>
              <a:t>O’Reilly Media, 2019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6802507-0AE5-7648-810D-FEB972771904}"/>
              </a:ext>
            </a:extLst>
          </p:cNvPr>
          <p:cNvSpPr/>
          <p:nvPr/>
        </p:nvSpPr>
        <p:spPr>
          <a:xfrm>
            <a:off x="2556769" y="6198156"/>
            <a:ext cx="40304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https://github.com/ageron/handson-ml2</a:t>
            </a:r>
            <a:endParaRPr lang="en-US" altLang="zh-TW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DC87681-E43B-D941-AB49-CAFC6F1B1B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2984" y="1557564"/>
            <a:ext cx="3541014" cy="4640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37809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AADDBD-93A7-814E-B7F0-6028738BF5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807" y="57176"/>
            <a:ext cx="8229600" cy="926465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chemeClr val="accent1"/>
                </a:solidFill>
              </a:rPr>
              <a:t>Hands-On Machine Learning with </a:t>
            </a:r>
            <a:br>
              <a:rPr lang="en-US" sz="3600" dirty="0">
                <a:solidFill>
                  <a:schemeClr val="accent1"/>
                </a:solidFill>
              </a:rPr>
            </a:br>
            <a:r>
              <a:rPr lang="en-US" sz="3600" dirty="0" err="1">
                <a:solidFill>
                  <a:schemeClr val="accent1"/>
                </a:solidFill>
              </a:rPr>
              <a:t>Scikit</a:t>
            </a:r>
            <a:r>
              <a:rPr lang="en-US" sz="3600" dirty="0">
                <a:solidFill>
                  <a:schemeClr val="accent1"/>
                </a:solidFill>
              </a:rPr>
              <a:t>-Learn, </a:t>
            </a:r>
            <a:r>
              <a:rPr lang="en-US" sz="3600" dirty="0" err="1">
                <a:solidFill>
                  <a:schemeClr val="accent1"/>
                </a:solidFill>
              </a:rPr>
              <a:t>Keras</a:t>
            </a:r>
            <a:r>
              <a:rPr lang="en-US" sz="3600" dirty="0">
                <a:solidFill>
                  <a:schemeClr val="accent1"/>
                </a:solidFill>
              </a:rPr>
              <a:t>, and TensorFlow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674632-2ABB-CC4C-B4A7-42232A839A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488C-161F-514B-8FF5-CF5173A03E8D}" type="slidenum">
              <a:rPr lang="en-US" smtClean="0"/>
              <a:t>63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F7999F5-596E-4C4B-87C1-36D4257C6215}"/>
              </a:ext>
            </a:extLst>
          </p:cNvPr>
          <p:cNvSpPr/>
          <p:nvPr/>
        </p:nvSpPr>
        <p:spPr>
          <a:xfrm>
            <a:off x="1087395" y="983641"/>
            <a:ext cx="7599405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Helvetica Neue" panose="02000503000000020004" pitchFamily="2" charset="0"/>
              </a:rPr>
              <a:t>Notebooks</a:t>
            </a:r>
          </a:p>
          <a:p>
            <a:pPr>
              <a:buFont typeface="+mj-lt"/>
              <a:buAutoNum type="arabicPeriod"/>
            </a:pPr>
            <a:r>
              <a:rPr lang="en-US" u="sng" dirty="0">
                <a:solidFill>
                  <a:schemeClr val="tx2"/>
                </a:solidFill>
                <a:latin typeface="Helvetica Neue" panose="02000503000000020004" pitchFamily="2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 Machine Learning landscape</a:t>
            </a:r>
            <a:endParaRPr lang="en-US" dirty="0">
              <a:solidFill>
                <a:schemeClr val="tx2"/>
              </a:solidFill>
              <a:latin typeface="Helvetica Neue" panose="02000503000000020004" pitchFamily="2" charset="0"/>
            </a:endParaRPr>
          </a:p>
          <a:p>
            <a:pPr>
              <a:buFont typeface="+mj-lt"/>
              <a:buAutoNum type="arabicPeriod"/>
            </a:pPr>
            <a:r>
              <a:rPr lang="en-US" u="sng" dirty="0">
                <a:solidFill>
                  <a:schemeClr val="tx2"/>
                </a:solidFill>
                <a:latin typeface="Helvetica Neue" panose="02000503000000020004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End-to-end Machine Learning project</a:t>
            </a:r>
            <a:endParaRPr lang="en-US" dirty="0">
              <a:solidFill>
                <a:schemeClr val="tx2"/>
              </a:solidFill>
              <a:latin typeface="Helvetica Neue" panose="02000503000000020004" pitchFamily="2" charset="0"/>
            </a:endParaRPr>
          </a:p>
          <a:p>
            <a:pPr>
              <a:buFont typeface="+mj-lt"/>
              <a:buAutoNum type="arabicPeriod"/>
            </a:pPr>
            <a:r>
              <a:rPr lang="en-US" u="sng" dirty="0">
                <a:solidFill>
                  <a:schemeClr val="tx2"/>
                </a:solidFill>
                <a:latin typeface="Helvetica Neue" panose="02000503000000020004" pitchFamily="2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Classification</a:t>
            </a:r>
            <a:endParaRPr lang="en-US" dirty="0">
              <a:solidFill>
                <a:schemeClr val="tx2"/>
              </a:solidFill>
              <a:latin typeface="Helvetica Neue" panose="02000503000000020004" pitchFamily="2" charset="0"/>
            </a:endParaRPr>
          </a:p>
          <a:p>
            <a:pPr>
              <a:buFont typeface="+mj-lt"/>
              <a:buAutoNum type="arabicPeriod"/>
            </a:pPr>
            <a:r>
              <a:rPr lang="en-US" u="sng" dirty="0">
                <a:solidFill>
                  <a:schemeClr val="tx2"/>
                </a:solidFill>
                <a:latin typeface="Helvetica Neue" panose="02000503000000020004" pitchFamily="2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Training Models</a:t>
            </a:r>
            <a:endParaRPr lang="en-US" dirty="0">
              <a:solidFill>
                <a:schemeClr val="tx2"/>
              </a:solidFill>
              <a:latin typeface="Helvetica Neue" panose="02000503000000020004" pitchFamily="2" charset="0"/>
            </a:endParaRPr>
          </a:p>
          <a:p>
            <a:pPr>
              <a:buFont typeface="+mj-lt"/>
              <a:buAutoNum type="arabicPeriod"/>
            </a:pPr>
            <a:r>
              <a:rPr lang="en-US" u="sng" dirty="0">
                <a:solidFill>
                  <a:schemeClr val="tx2"/>
                </a:solidFill>
                <a:latin typeface="Helvetica Neue" panose="02000503000000020004" pitchFamily="2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Support Vector Machines</a:t>
            </a:r>
            <a:endParaRPr lang="en-US" dirty="0">
              <a:solidFill>
                <a:schemeClr val="tx2"/>
              </a:solidFill>
              <a:latin typeface="Helvetica Neue" panose="02000503000000020004" pitchFamily="2" charset="0"/>
            </a:endParaRPr>
          </a:p>
          <a:p>
            <a:pPr>
              <a:buFont typeface="+mj-lt"/>
              <a:buAutoNum type="arabicPeriod"/>
            </a:pPr>
            <a:r>
              <a:rPr lang="en-US" u="sng" dirty="0">
                <a:solidFill>
                  <a:schemeClr val="tx2"/>
                </a:solidFill>
                <a:latin typeface="Helvetica Neue" panose="02000503000000020004" pitchFamily="2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Decision Trees</a:t>
            </a:r>
            <a:endParaRPr lang="en-US" dirty="0">
              <a:solidFill>
                <a:schemeClr val="tx2"/>
              </a:solidFill>
              <a:latin typeface="Helvetica Neue" panose="02000503000000020004" pitchFamily="2" charset="0"/>
            </a:endParaRPr>
          </a:p>
          <a:p>
            <a:pPr>
              <a:buFont typeface="+mj-lt"/>
              <a:buAutoNum type="arabicPeriod"/>
            </a:pPr>
            <a:r>
              <a:rPr lang="en-US" u="sng" dirty="0">
                <a:solidFill>
                  <a:srgbClr val="FF0000"/>
                </a:solidFill>
                <a:latin typeface="Helvetica Neue" panose="02000503000000020004" pitchFamily="2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Ensemble Learning and Random Forests</a:t>
            </a:r>
            <a:endParaRPr lang="en-US" dirty="0">
              <a:solidFill>
                <a:srgbClr val="FF0000"/>
              </a:solidFill>
              <a:latin typeface="Helvetica Neue" panose="02000503000000020004" pitchFamily="2" charset="0"/>
            </a:endParaRPr>
          </a:p>
          <a:p>
            <a:pPr>
              <a:buFont typeface="+mj-lt"/>
              <a:buAutoNum type="arabicPeriod"/>
            </a:pPr>
            <a:r>
              <a:rPr lang="en-US" u="sng" dirty="0">
                <a:solidFill>
                  <a:srgbClr val="337AB7"/>
                </a:solidFill>
                <a:latin typeface="Helvetica Neue" panose="02000503000000020004" pitchFamily="2" charset="0"/>
                <a:hlinkClick r:id="rId9"/>
              </a:rPr>
              <a:t>Dimensionality Reduction</a:t>
            </a:r>
            <a:endParaRPr lang="en-US" dirty="0">
              <a:solidFill>
                <a:srgbClr val="000000"/>
              </a:solidFill>
              <a:latin typeface="Helvetica Neue" panose="02000503000000020004" pitchFamily="2" charset="0"/>
            </a:endParaRPr>
          </a:p>
          <a:p>
            <a:pPr>
              <a:buFont typeface="+mj-lt"/>
              <a:buAutoNum type="arabicPeriod"/>
            </a:pPr>
            <a:r>
              <a:rPr lang="en-US" u="sng" dirty="0">
                <a:solidFill>
                  <a:srgbClr val="337AB7"/>
                </a:solidFill>
                <a:latin typeface="Helvetica Neue" panose="02000503000000020004" pitchFamily="2" charset="0"/>
                <a:hlinkClick r:id="rId10"/>
              </a:rPr>
              <a:t>Unsupervised Learning Techniques</a:t>
            </a:r>
            <a:endParaRPr lang="en-US" dirty="0">
              <a:solidFill>
                <a:srgbClr val="000000"/>
              </a:solidFill>
              <a:latin typeface="Helvetica Neue" panose="02000503000000020004" pitchFamily="2" charset="0"/>
            </a:endParaRPr>
          </a:p>
          <a:p>
            <a:pPr>
              <a:buFont typeface="+mj-lt"/>
              <a:buAutoNum type="arabicPeriod"/>
            </a:pPr>
            <a:r>
              <a:rPr lang="en-US" u="sng" dirty="0">
                <a:solidFill>
                  <a:srgbClr val="337AB7"/>
                </a:solidFill>
                <a:latin typeface="Helvetica Neue" panose="02000503000000020004" pitchFamily="2" charset="0"/>
                <a:hlinkClick r:id="rId11"/>
              </a:rPr>
              <a:t>Artificial Neural Nets with Keras</a:t>
            </a:r>
            <a:endParaRPr lang="en-US" dirty="0">
              <a:solidFill>
                <a:srgbClr val="000000"/>
              </a:solidFill>
              <a:latin typeface="Helvetica Neue" panose="02000503000000020004" pitchFamily="2" charset="0"/>
            </a:endParaRPr>
          </a:p>
          <a:p>
            <a:pPr>
              <a:buFont typeface="+mj-lt"/>
              <a:buAutoNum type="arabicPeriod"/>
            </a:pPr>
            <a:r>
              <a:rPr lang="en-US" u="sng" dirty="0">
                <a:solidFill>
                  <a:srgbClr val="337AB7"/>
                </a:solidFill>
                <a:latin typeface="Helvetica Neue" panose="02000503000000020004" pitchFamily="2" charset="0"/>
                <a:hlinkClick r:id="rId12"/>
              </a:rPr>
              <a:t>Training Deep Neural Networks</a:t>
            </a:r>
            <a:endParaRPr lang="en-US" dirty="0">
              <a:solidFill>
                <a:srgbClr val="000000"/>
              </a:solidFill>
              <a:latin typeface="Helvetica Neue" panose="02000503000000020004" pitchFamily="2" charset="0"/>
            </a:endParaRPr>
          </a:p>
          <a:p>
            <a:pPr>
              <a:buFont typeface="+mj-lt"/>
              <a:buAutoNum type="arabicPeriod"/>
            </a:pPr>
            <a:r>
              <a:rPr lang="en-US" u="sng" dirty="0">
                <a:solidFill>
                  <a:srgbClr val="337AB7"/>
                </a:solidFill>
                <a:latin typeface="Helvetica Neue" panose="02000503000000020004" pitchFamily="2" charset="0"/>
                <a:hlinkClick r:id="rId13"/>
              </a:rPr>
              <a:t>Custom Models and Training with TensorFlow</a:t>
            </a:r>
            <a:endParaRPr lang="en-US" dirty="0">
              <a:solidFill>
                <a:srgbClr val="000000"/>
              </a:solidFill>
              <a:latin typeface="Helvetica Neue" panose="02000503000000020004" pitchFamily="2" charset="0"/>
            </a:endParaRPr>
          </a:p>
          <a:p>
            <a:pPr>
              <a:buFont typeface="+mj-lt"/>
              <a:buAutoNum type="arabicPeriod"/>
            </a:pPr>
            <a:r>
              <a:rPr lang="en-US" u="sng" dirty="0">
                <a:solidFill>
                  <a:srgbClr val="337AB7"/>
                </a:solidFill>
                <a:latin typeface="Helvetica Neue" panose="02000503000000020004" pitchFamily="2" charset="0"/>
                <a:hlinkClick r:id="rId14"/>
              </a:rPr>
              <a:t>Loading and Preprocessing Data</a:t>
            </a:r>
            <a:endParaRPr lang="en-US" dirty="0">
              <a:solidFill>
                <a:srgbClr val="000000"/>
              </a:solidFill>
              <a:latin typeface="Helvetica Neue" panose="02000503000000020004" pitchFamily="2" charset="0"/>
            </a:endParaRPr>
          </a:p>
          <a:p>
            <a:pPr>
              <a:buFont typeface="+mj-lt"/>
              <a:buAutoNum type="arabicPeriod"/>
            </a:pPr>
            <a:r>
              <a:rPr lang="en-US" u="sng" dirty="0">
                <a:solidFill>
                  <a:srgbClr val="337AB7"/>
                </a:solidFill>
                <a:latin typeface="Helvetica Neue" panose="02000503000000020004" pitchFamily="2" charset="0"/>
                <a:hlinkClick r:id="rId15"/>
              </a:rPr>
              <a:t>Deep Computer Vision Using Convolutional Neural Networks</a:t>
            </a:r>
            <a:endParaRPr lang="en-US" dirty="0">
              <a:solidFill>
                <a:srgbClr val="000000"/>
              </a:solidFill>
              <a:latin typeface="Helvetica Neue" panose="02000503000000020004" pitchFamily="2" charset="0"/>
            </a:endParaRPr>
          </a:p>
          <a:p>
            <a:pPr>
              <a:buFont typeface="+mj-lt"/>
              <a:buAutoNum type="arabicPeriod"/>
            </a:pPr>
            <a:r>
              <a:rPr lang="en-US" u="sng" dirty="0">
                <a:solidFill>
                  <a:srgbClr val="337AB7"/>
                </a:solidFill>
                <a:latin typeface="Helvetica Neue" panose="02000503000000020004" pitchFamily="2" charset="0"/>
                <a:hlinkClick r:id="rId16"/>
              </a:rPr>
              <a:t>Processing Sequences Using RNNs and CNNs</a:t>
            </a:r>
            <a:endParaRPr lang="en-US" dirty="0">
              <a:solidFill>
                <a:srgbClr val="000000"/>
              </a:solidFill>
              <a:latin typeface="Helvetica Neue" panose="02000503000000020004" pitchFamily="2" charset="0"/>
            </a:endParaRPr>
          </a:p>
          <a:p>
            <a:pPr>
              <a:buFont typeface="+mj-lt"/>
              <a:buAutoNum type="arabicPeriod"/>
            </a:pPr>
            <a:r>
              <a:rPr lang="en-US" u="sng" dirty="0">
                <a:solidFill>
                  <a:srgbClr val="337AB7"/>
                </a:solidFill>
                <a:latin typeface="Helvetica Neue" panose="02000503000000020004" pitchFamily="2" charset="0"/>
                <a:hlinkClick r:id="rId17"/>
              </a:rPr>
              <a:t>Natural Language Processing with RNNs and Attention</a:t>
            </a:r>
            <a:endParaRPr lang="en-US" dirty="0">
              <a:solidFill>
                <a:srgbClr val="000000"/>
              </a:solidFill>
              <a:latin typeface="Helvetica Neue" panose="02000503000000020004" pitchFamily="2" charset="0"/>
            </a:endParaRPr>
          </a:p>
          <a:p>
            <a:pPr>
              <a:buFont typeface="+mj-lt"/>
              <a:buAutoNum type="arabicPeriod"/>
            </a:pPr>
            <a:r>
              <a:rPr lang="en-US" u="sng" dirty="0">
                <a:solidFill>
                  <a:srgbClr val="337AB7"/>
                </a:solidFill>
                <a:latin typeface="Helvetica Neue" panose="02000503000000020004" pitchFamily="2" charset="0"/>
                <a:hlinkClick r:id="rId18"/>
              </a:rPr>
              <a:t>Representation Learning Using Autoencoders</a:t>
            </a:r>
            <a:endParaRPr lang="en-US" dirty="0">
              <a:solidFill>
                <a:srgbClr val="000000"/>
              </a:solidFill>
              <a:latin typeface="Helvetica Neue" panose="02000503000000020004" pitchFamily="2" charset="0"/>
            </a:endParaRPr>
          </a:p>
          <a:p>
            <a:pPr>
              <a:buFont typeface="+mj-lt"/>
              <a:buAutoNum type="arabicPeriod"/>
            </a:pPr>
            <a:r>
              <a:rPr lang="en-US" u="sng" dirty="0">
                <a:solidFill>
                  <a:srgbClr val="337AB7"/>
                </a:solidFill>
                <a:latin typeface="Helvetica Neue" panose="02000503000000020004" pitchFamily="2" charset="0"/>
                <a:hlinkClick r:id="rId19"/>
              </a:rPr>
              <a:t>Reinforcement Learning</a:t>
            </a:r>
            <a:endParaRPr lang="en-US" dirty="0">
              <a:solidFill>
                <a:srgbClr val="000000"/>
              </a:solidFill>
              <a:latin typeface="Helvetica Neue" panose="02000503000000020004" pitchFamily="2" charset="0"/>
            </a:endParaRPr>
          </a:p>
          <a:p>
            <a:pPr>
              <a:buFont typeface="+mj-lt"/>
              <a:buAutoNum type="arabicPeriod"/>
            </a:pPr>
            <a:r>
              <a:rPr lang="en-US" u="sng" dirty="0">
                <a:solidFill>
                  <a:srgbClr val="337AB7"/>
                </a:solidFill>
                <a:latin typeface="Helvetica Neue" panose="02000503000000020004" pitchFamily="2" charset="0"/>
                <a:hlinkClick r:id="rId20"/>
              </a:rPr>
              <a:t>Training and Deploying TensorFlow Models at Scale</a:t>
            </a:r>
            <a:endParaRPr lang="en-US" b="0" i="0" dirty="0">
              <a:solidFill>
                <a:srgbClr val="000000"/>
              </a:solidFill>
              <a:effectLst/>
              <a:latin typeface="Helvetica Neue" panose="02000503000000020004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68964EC-2A08-7C47-B97C-5D2B09E08DE0}"/>
              </a:ext>
            </a:extLst>
          </p:cNvPr>
          <p:cNvSpPr/>
          <p:nvPr/>
        </p:nvSpPr>
        <p:spPr>
          <a:xfrm>
            <a:off x="2745454" y="6610537"/>
            <a:ext cx="317458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hlinkClick r:id="rId21"/>
              </a:rPr>
              <a:t>https://github.com/ageron/handson-ml2</a:t>
            </a:r>
            <a:endParaRPr lang="en-US" sz="14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334CE2E-484F-4146-8CA3-467FFFCBDADD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6285411" y="1115149"/>
            <a:ext cx="2401389" cy="3147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06843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91E4D0-7C8A-FC47-A123-C137BC664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488C-161F-514B-8FF5-CF5173A03E8D}" type="slidenum">
              <a:rPr lang="en-US" smtClean="0"/>
              <a:t>64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47B0BFA-42C5-EA40-A731-7028995E2CF9}"/>
              </a:ext>
            </a:extLst>
          </p:cNvPr>
          <p:cNvSpPr txBox="1">
            <a:spLocks/>
          </p:cNvSpPr>
          <p:nvPr/>
        </p:nvSpPr>
        <p:spPr bwMode="auto">
          <a:xfrm>
            <a:off x="457200" y="0"/>
            <a:ext cx="8229600" cy="662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0000" lnSpcReduction="1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 baseline="0">
                <a:solidFill>
                  <a:schemeClr val="tx1"/>
                </a:solidFill>
                <a:latin typeface="Calibri" pitchFamily="34" charset="0"/>
                <a:ea typeface="標楷體" pitchFamily="65" charset="-120"/>
                <a:cs typeface="新細明體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r>
              <a:rPr kumimoji="0" lang="en-US">
                <a:solidFill>
                  <a:schemeClr val="accent1"/>
                </a:solidFill>
              </a:rPr>
              <a:t>Python in Google Colab (Python101)</a:t>
            </a:r>
            <a:endParaRPr kumimoji="0" lang="en-US" dirty="0">
              <a:solidFill>
                <a:schemeClr val="accent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E2142D2-3D74-E746-AF4F-F845C8CB7B98}"/>
              </a:ext>
            </a:extLst>
          </p:cNvPr>
          <p:cNvSpPr/>
          <p:nvPr/>
        </p:nvSpPr>
        <p:spPr>
          <a:xfrm>
            <a:off x="107504" y="662843"/>
            <a:ext cx="89289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hlinkClick r:id="rId2"/>
              </a:rPr>
              <a:t>https://colab.research.google.com/drive/1FEG6DnGvwfUbeo4zJ1zTunjMqf2RkCrT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88555BB-BBA1-FC4B-8130-DD23478D3444}"/>
              </a:ext>
            </a:extLst>
          </p:cNvPr>
          <p:cNvSpPr/>
          <p:nvPr/>
        </p:nvSpPr>
        <p:spPr>
          <a:xfrm>
            <a:off x="2729188" y="6488668"/>
            <a:ext cx="36826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dirty="0">
                <a:latin typeface="Calibri" charset="0"/>
                <a:ea typeface="標楷體" charset="-120"/>
                <a:hlinkClick r:id="rId3"/>
              </a:rPr>
              <a:t>https://tinyurl.com/aintpupython101</a:t>
            </a:r>
            <a:endParaRPr lang="en-US" dirty="0">
              <a:hlinkClick r:id="rId4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26860AD-3083-D442-A89C-7EE006841B0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9848"/>
            <a:ext cx="9144000" cy="490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5449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A5A5D8-1366-7F4E-8684-40F571C5E3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49300"/>
          </a:xfrm>
        </p:spPr>
        <p:txBody>
          <a:bodyPr/>
          <a:lstStyle/>
          <a:p>
            <a:r>
              <a:rPr lang="en-US" sz="5400" dirty="0">
                <a:solidFill>
                  <a:schemeClr val="tx2"/>
                </a:solidFill>
              </a:rPr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C8173C-66A3-264E-94CB-06DA62308A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207095"/>
            <a:ext cx="8712968" cy="5030217"/>
          </a:xfrm>
        </p:spPr>
        <p:txBody>
          <a:bodyPr/>
          <a:lstStyle/>
          <a:p>
            <a:r>
              <a:rPr lang="en-US" sz="4400" b="1" dirty="0"/>
              <a:t>The Theory of Learning</a:t>
            </a:r>
          </a:p>
          <a:p>
            <a:r>
              <a:rPr lang="en-US" sz="4400" b="1" dirty="0"/>
              <a:t>Ensemble Learning</a:t>
            </a:r>
          </a:p>
          <a:p>
            <a:endParaRPr lang="en-US" sz="4400" b="1" dirty="0"/>
          </a:p>
          <a:p>
            <a:endParaRPr lang="en-US" sz="4400" b="1" dirty="0"/>
          </a:p>
          <a:p>
            <a:endParaRPr lang="en-US" sz="2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87625A-1DE5-8B41-BA0C-CF9F24443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65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488994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D16F70-8938-FB4A-954F-072E275BE8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907306"/>
          </a:xfrm>
        </p:spPr>
        <p:txBody>
          <a:bodyPr/>
          <a:lstStyle/>
          <a:p>
            <a:r>
              <a:rPr lang="en-US" altLang="zh-TW" dirty="0">
                <a:solidFill>
                  <a:schemeClr val="tx2"/>
                </a:solidFill>
              </a:rPr>
              <a:t>References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F9B6D8-C75A-8144-8E1A-6A08EAB1DA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908719"/>
            <a:ext cx="8930100" cy="5832649"/>
          </a:xfrm>
        </p:spPr>
        <p:txBody>
          <a:bodyPr/>
          <a:lstStyle/>
          <a:p>
            <a:r>
              <a:rPr lang="en-US" altLang="zh-TW" sz="2400" dirty="0"/>
              <a:t>Stuart Russell and Peter </a:t>
            </a:r>
            <a:r>
              <a:rPr lang="en-US" altLang="zh-TW" sz="2400" dirty="0" err="1"/>
              <a:t>Norvig</a:t>
            </a:r>
            <a:r>
              <a:rPr lang="en-US" altLang="zh-TW" sz="2400" dirty="0"/>
              <a:t> (2020), Artificial Intelligence: A Modern Approach, 4th Edition, Pearson.</a:t>
            </a:r>
          </a:p>
          <a:p>
            <a:r>
              <a:rPr lang="en-US" altLang="zh-TW" sz="2400" dirty="0" err="1"/>
              <a:t>Aurélien</a:t>
            </a:r>
            <a:r>
              <a:rPr lang="en-US" altLang="zh-TW" sz="2400" dirty="0"/>
              <a:t> </a:t>
            </a:r>
            <a:r>
              <a:rPr lang="en-US" altLang="zh-TW" sz="2400" dirty="0" err="1"/>
              <a:t>Géron</a:t>
            </a:r>
            <a:r>
              <a:rPr lang="en-US" altLang="zh-TW" sz="2400" dirty="0"/>
              <a:t> (2019), Hands-On Machine Learning with Scikit-Learn, </a:t>
            </a:r>
            <a:r>
              <a:rPr lang="en-US" altLang="zh-TW" sz="2400" dirty="0" err="1"/>
              <a:t>Keras</a:t>
            </a:r>
            <a:r>
              <a:rPr lang="en-US" altLang="zh-TW" sz="2400" dirty="0"/>
              <a:t>, and TensorFlow: Concepts, Tools, and Techniques to Build Intelligent Systems, 2nd Edition, O’Reilly Media.</a:t>
            </a:r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68DDE3-DE9A-684D-A2C4-2DDE871B8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66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26357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5D8D6C-DCCA-5E40-89AA-4BA8C89A12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7" y="53752"/>
            <a:ext cx="8496944" cy="1143000"/>
          </a:xfrm>
        </p:spPr>
        <p:txBody>
          <a:bodyPr/>
          <a:lstStyle/>
          <a:p>
            <a:r>
              <a:rPr lang="en-US" sz="2400" dirty="0">
                <a:solidFill>
                  <a:schemeClr val="accent1"/>
                </a:solidFill>
              </a:rPr>
              <a:t>Stuart Russell and Peter </a:t>
            </a:r>
            <a:r>
              <a:rPr lang="en-US" sz="2400" dirty="0" err="1">
                <a:solidFill>
                  <a:schemeClr val="accent1"/>
                </a:solidFill>
              </a:rPr>
              <a:t>Norvig</a:t>
            </a:r>
            <a:r>
              <a:rPr lang="en-US" sz="2400" dirty="0">
                <a:solidFill>
                  <a:schemeClr val="accent1"/>
                </a:solidFill>
              </a:rPr>
              <a:t> (2020), </a:t>
            </a:r>
            <a:br>
              <a:rPr lang="en-US" sz="2400" dirty="0">
                <a:solidFill>
                  <a:schemeClr val="accent1"/>
                </a:solidFill>
              </a:rPr>
            </a:br>
            <a:r>
              <a:rPr lang="en-US" sz="3200" dirty="0">
                <a:solidFill>
                  <a:srgbClr val="C00000"/>
                </a:solidFill>
              </a:rPr>
              <a:t>Artificial Intelligence: A Modern Approach</a:t>
            </a:r>
            <a:r>
              <a:rPr lang="en-US" sz="2400" dirty="0">
                <a:solidFill>
                  <a:schemeClr val="accent1"/>
                </a:solidFill>
              </a:rPr>
              <a:t>, </a:t>
            </a:r>
            <a:br>
              <a:rPr lang="en-US" sz="2400" dirty="0">
                <a:solidFill>
                  <a:schemeClr val="accent1"/>
                </a:solidFill>
              </a:rPr>
            </a:br>
            <a:r>
              <a:rPr lang="en-US" sz="1800" dirty="0">
                <a:solidFill>
                  <a:schemeClr val="accent1"/>
                </a:solidFill>
              </a:rPr>
              <a:t>4th Edition, Pearson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409F32-402C-3B4D-B654-0B991CF1A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7</a:t>
            </a:fld>
            <a:endParaRPr lang="zh-TW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A2E8801-D892-4842-9D33-2D720BE169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4298" y="1275481"/>
            <a:ext cx="4075401" cy="512512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C309EB6-A6EB-E24E-8D4D-E0E9E2E25228}"/>
              </a:ext>
            </a:extLst>
          </p:cNvPr>
          <p:cNvSpPr/>
          <p:nvPr/>
        </p:nvSpPr>
        <p:spPr>
          <a:xfrm>
            <a:off x="1065021" y="6381328"/>
            <a:ext cx="698477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Source: Stuart Russell and Peter </a:t>
            </a:r>
            <a:r>
              <a:rPr lang="en-US" sz="1000" dirty="0" err="1">
                <a:solidFill>
                  <a:schemeClr val="bg1">
                    <a:lumMod val="65000"/>
                  </a:schemeClr>
                </a:solidFill>
              </a:rPr>
              <a:t>Norvig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 (2020), Artificial Intelligence: A Modern Approach, 4th Edition, Pearson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AE251A6-4267-904E-809D-99B16D316596}"/>
              </a:ext>
            </a:extLst>
          </p:cNvPr>
          <p:cNvSpPr/>
          <p:nvPr/>
        </p:nvSpPr>
        <p:spPr>
          <a:xfrm>
            <a:off x="1079611" y="6597352"/>
            <a:ext cx="646246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hlinkClick r:id="rId3"/>
              </a:rPr>
              <a:t>https://www.amazon.com/Artificial-Intelligence-A-Modern-Approach/dp/0134610997/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0742037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7DE75B-B5BC-B142-9989-EC67B09802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3600" dirty="0"/>
              <a:t>Artificial Intelligence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/>
              <a:t>Problem Solving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/>
              <a:t>Knowledge and Reasoning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/>
              <a:t>Uncertain Knowledge and Reasoning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>
                <a:solidFill>
                  <a:srgbClr val="FF0000"/>
                </a:solidFill>
              </a:rPr>
              <a:t>Machine Learning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/>
              <a:t>Communicating, Perceiving, and Acting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/>
              <a:t>Philosophy and Ethics of AI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E19190-BE62-0440-B959-CF36C48BB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8</a:t>
            </a:fld>
            <a:endParaRPr lang="zh-TW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15C8621-7DA8-C04B-86FE-5D18631C4E40}"/>
              </a:ext>
            </a:extLst>
          </p:cNvPr>
          <p:cNvSpPr/>
          <p:nvPr/>
        </p:nvSpPr>
        <p:spPr>
          <a:xfrm>
            <a:off x="1057500" y="6579314"/>
            <a:ext cx="698477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Source: Stuart Russell and Peter </a:t>
            </a:r>
            <a:r>
              <a:rPr lang="en-US" sz="1000" dirty="0" err="1">
                <a:solidFill>
                  <a:schemeClr val="bg1">
                    <a:lumMod val="65000"/>
                  </a:schemeClr>
                </a:solidFill>
              </a:rPr>
              <a:t>Norvig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 (2020), Artificial Intelligence: A Modern Approach, 4th Edition, Pearson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6F8FA99-5A61-2147-8B8C-CFD01666BB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7" y="125760"/>
            <a:ext cx="8496944" cy="1287016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Artificial Intelligence: </a:t>
            </a:r>
            <a:br>
              <a:rPr lang="en-US" dirty="0">
                <a:solidFill>
                  <a:schemeClr val="accent1"/>
                </a:solidFill>
              </a:rPr>
            </a:br>
            <a:r>
              <a:rPr lang="en-US" dirty="0">
                <a:solidFill>
                  <a:schemeClr val="accent1"/>
                </a:solidFill>
              </a:rPr>
              <a:t>A Modern Approach </a:t>
            </a:r>
          </a:p>
        </p:txBody>
      </p:sp>
    </p:spTree>
    <p:extLst>
      <p:ext uri="{BB962C8B-B14F-4D97-AF65-F5344CB8AC3E}">
        <p14:creationId xmlns:p14="http://schemas.microsoft.com/office/powerpoint/2010/main" val="31024438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E19190-BE62-0440-B959-CF36C48BB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9</a:t>
            </a:fld>
            <a:endParaRPr lang="zh-TW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15C8621-7DA8-C04B-86FE-5D18631C4E40}"/>
              </a:ext>
            </a:extLst>
          </p:cNvPr>
          <p:cNvSpPr/>
          <p:nvPr/>
        </p:nvSpPr>
        <p:spPr>
          <a:xfrm>
            <a:off x="1057500" y="6579314"/>
            <a:ext cx="698477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Source: Stuart Russell and Peter </a:t>
            </a:r>
            <a:r>
              <a:rPr lang="en-US" sz="1000" dirty="0" err="1">
                <a:solidFill>
                  <a:schemeClr val="bg1">
                    <a:lumMod val="65000"/>
                  </a:schemeClr>
                </a:solidFill>
              </a:rPr>
              <a:t>Norvig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 (2020), Artificial Intelligence: A Modern Approach, 4th Edition, Pearson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6F8FA99-5A61-2147-8B8C-CFD01666BB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7" y="125760"/>
            <a:ext cx="8496944" cy="6334650"/>
          </a:xfrm>
        </p:spPr>
        <p:txBody>
          <a:bodyPr/>
          <a:lstStyle/>
          <a:p>
            <a:r>
              <a:rPr lang="en-US" sz="7200" dirty="0">
                <a:solidFill>
                  <a:srgbClr val="FF0000"/>
                </a:solidFill>
              </a:rPr>
              <a:t>Artificial Intelligence: </a:t>
            </a:r>
            <a:br>
              <a:rPr lang="en-US" sz="7200" dirty="0">
                <a:solidFill>
                  <a:srgbClr val="FF0000"/>
                </a:solidFill>
              </a:rPr>
            </a:br>
            <a:r>
              <a:rPr lang="en-US" sz="8800" dirty="0">
                <a:solidFill>
                  <a:srgbClr val="FF0000"/>
                </a:solidFill>
              </a:rPr>
              <a:t>Machine Learning</a:t>
            </a:r>
          </a:p>
        </p:txBody>
      </p:sp>
    </p:spTree>
    <p:extLst>
      <p:ext uri="{BB962C8B-B14F-4D97-AF65-F5344CB8AC3E}">
        <p14:creationId xmlns:p14="http://schemas.microsoft.com/office/powerpoint/2010/main" val="29749295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23434</TotalTime>
  <Words>3028</Words>
  <Application>Microsoft Macintosh PowerPoint</Application>
  <PresentationFormat>On-screen Show (4:3)</PresentationFormat>
  <Paragraphs>445</Paragraphs>
  <Slides>66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66</vt:i4>
      </vt:variant>
    </vt:vector>
  </HeadingPairs>
  <TitlesOfParts>
    <vt:vector size="74" baseType="lpstr">
      <vt:lpstr>DFKai-SB</vt:lpstr>
      <vt:lpstr>DFKai-SB</vt:lpstr>
      <vt:lpstr>Arial</vt:lpstr>
      <vt:lpstr>Calibri</vt:lpstr>
      <vt:lpstr>Courier</vt:lpstr>
      <vt:lpstr>Helvetica Neue</vt:lpstr>
      <vt:lpstr>Times New Roman</vt:lpstr>
      <vt:lpstr>Office 佈景主題</vt:lpstr>
      <vt:lpstr>人工智慧  (Artificial Intelligence) </vt:lpstr>
      <vt:lpstr>PowerPoint Presentation</vt:lpstr>
      <vt:lpstr>PowerPoint Presentation</vt:lpstr>
      <vt:lpstr>PowerPoint Presentation</vt:lpstr>
      <vt:lpstr>The Theory of Learning  and  Ensemble Learning</vt:lpstr>
      <vt:lpstr>Outline</vt:lpstr>
      <vt:lpstr>Stuart Russell and Peter Norvig (2020),  Artificial Intelligence: A Modern Approach,  4th Edition, Pearson</vt:lpstr>
      <vt:lpstr>Artificial Intelligence:  A Modern Approach </vt:lpstr>
      <vt:lpstr>Artificial Intelligence:  Machine Learning</vt:lpstr>
      <vt:lpstr>Artificial Intelligence:  5. Machine Learning</vt:lpstr>
      <vt:lpstr>Reinforcement Learning (DL)</vt:lpstr>
      <vt:lpstr>Reinforcement Learning (DL)</vt:lpstr>
      <vt:lpstr>Reinforcement Learning (DL)</vt:lpstr>
      <vt:lpstr>Agents interact with environments through sensors and actuators</vt:lpstr>
      <vt:lpstr>Machine Learning Supervised Learning (Classification) Learning from Examples</vt:lpstr>
      <vt:lpstr>Machine Learning Supervised Learning (Classification) Learning from Examples</vt:lpstr>
      <vt:lpstr> Aurélien Géron (2019),  Hands-On Machine Learning with Scikit-Learn, Keras, and TensorFlow: Concepts, Tools, and Techniques to Build Intelligent Systems, 2nd Edition O’Reilly Media, 2019</vt:lpstr>
      <vt:lpstr>Hands-On Machine Learning with  Scikit-Learn, Keras, and TensorFlow</vt:lpstr>
      <vt:lpstr>AI, ML, DL</vt:lpstr>
      <vt:lpstr>Machine Learning Models</vt:lpstr>
      <vt:lpstr>Machine Learning (ML) / Deep Learning (DL)</vt:lpstr>
      <vt:lpstr>The  Theory of Learning</vt:lpstr>
      <vt:lpstr>The Theory of Learning</vt:lpstr>
      <vt:lpstr>Computational Learning Theory</vt:lpstr>
      <vt:lpstr>Probably approximately correct (PAC)</vt:lpstr>
      <vt:lpstr>Linear function</vt:lpstr>
      <vt:lpstr>Linear Regression Weight Space</vt:lpstr>
      <vt:lpstr>Ensemble Learning</vt:lpstr>
      <vt:lpstr>Ensemble Learning</vt:lpstr>
      <vt:lpstr>Ensemble Models Heterogeneous Ensemble</vt:lpstr>
      <vt:lpstr>Ensemble Learning</vt:lpstr>
      <vt:lpstr>Why Ensemble Learning</vt:lpstr>
      <vt:lpstr>Ensemble Learning</vt:lpstr>
      <vt:lpstr>Ensemble Learning: Bagging</vt:lpstr>
      <vt:lpstr>Ensemble Learning: Random forests</vt:lpstr>
      <vt:lpstr>Ensemble Learning: Random forests</vt:lpstr>
      <vt:lpstr>Ensemble Learning: Stacking</vt:lpstr>
      <vt:lpstr>Ensemble Learning: Boosting</vt:lpstr>
      <vt:lpstr>Ensemble Learning: Boosting</vt:lpstr>
      <vt:lpstr>Ensemble Learning:  Gradient boosting</vt:lpstr>
      <vt:lpstr>Ensemble Learning:  Online learning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Papers with Code State-of-the-Art (SOTA)</vt:lpstr>
      <vt:lpstr> Aurélien Géron (2019),  Hands-On Machine Learning with Scikit-Learn, Keras, and TensorFlow: Concepts, Tools, and Techniques to Build Intelligent Systems, 2nd Edition O’Reilly Media, 2019</vt:lpstr>
      <vt:lpstr>Hands-On Machine Learning with  Scikit-Learn, Keras, and TensorFlow</vt:lpstr>
      <vt:lpstr>PowerPoint Presentation</vt:lpstr>
      <vt:lpstr>Summary</vt:lpstr>
      <vt:lpstr>References</vt:lpstr>
    </vt:vector>
  </TitlesOfParts>
  <Manager/>
  <Company>NTPU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人工智慧 (Artificial Intelligence)</dc:title>
  <dc:subject/>
  <dc:creator>myday</dc:creator>
  <cp:keywords>人工智慧, Artificial Intelligence</cp:keywords>
  <dc:description>人工智慧 (Artificial Intelligence)</dc:description>
  <cp:lastModifiedBy>imyday@gmail.com</cp:lastModifiedBy>
  <cp:revision>1431</cp:revision>
  <cp:lastPrinted>2020-12-29T15:27:37Z</cp:lastPrinted>
  <dcterms:created xsi:type="dcterms:W3CDTF">2011-02-14T23:24:00Z</dcterms:created>
  <dcterms:modified xsi:type="dcterms:W3CDTF">2021-04-28T06:10:08Z</dcterms:modified>
  <cp:category/>
</cp:coreProperties>
</file>